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1"/>
  </p:handoutMasterIdLst>
  <p:sldIdLst>
    <p:sldId id="261" r:id="rId2"/>
    <p:sldId id="264" r:id="rId3"/>
    <p:sldId id="262" r:id="rId4"/>
    <p:sldId id="265" r:id="rId5"/>
    <p:sldId id="266" r:id="rId6"/>
    <p:sldId id="267" r:id="rId7"/>
    <p:sldId id="268" r:id="rId8"/>
    <p:sldId id="269" r:id="rId9"/>
    <p:sldId id="270" r:id="rId10"/>
    <p:sldId id="272" r:id="rId11"/>
    <p:sldId id="271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orient="horz" pos="629">
          <p15:clr>
            <a:srgbClr val="A4A3A4"/>
          </p15:clr>
        </p15:guide>
        <p15:guide id="3" orient="horz" pos="997">
          <p15:clr>
            <a:srgbClr val="A4A3A4"/>
          </p15:clr>
        </p15:guide>
        <p15:guide id="4" orient="horz">
          <p15:clr>
            <a:srgbClr val="A4A3A4"/>
          </p15:clr>
        </p15:guide>
        <p15:guide id="5" orient="horz" pos="217">
          <p15:clr>
            <a:srgbClr val="A4A3A4"/>
          </p15:clr>
        </p15:guide>
        <p15:guide id="6" orient="horz" pos="3681">
          <p15:clr>
            <a:srgbClr val="A4A3A4"/>
          </p15:clr>
        </p15:guide>
        <p15:guide id="7" orient="horz" pos="4054">
          <p15:clr>
            <a:srgbClr val="A4A3A4"/>
          </p15:clr>
        </p15:guide>
        <p15:guide id="8" pos="631">
          <p15:clr>
            <a:srgbClr val="A4A3A4"/>
          </p15:clr>
        </p15:guide>
        <p15:guide id="9" pos="1020">
          <p15:clr>
            <a:srgbClr val="A4A3A4"/>
          </p15:clr>
        </p15:guide>
        <p15:guide id="10" pos="5389">
          <p15:clr>
            <a:srgbClr val="A4A3A4"/>
          </p15:clr>
        </p15:guide>
        <p15:guide id="11" pos="3120">
          <p15:clr>
            <a:srgbClr val="A4A3A4"/>
          </p15:clr>
        </p15:guide>
        <p15:guide id="12" pos="219">
          <p15:clr>
            <a:srgbClr val="A4A3A4"/>
          </p15:clr>
        </p15:guide>
        <p15:guide id="13" pos="32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6395" autoAdjust="0"/>
  </p:normalViewPr>
  <p:slideViewPr>
    <p:cSldViewPr snapToGrid="0" showGuides="1">
      <p:cViewPr varScale="1">
        <p:scale>
          <a:sx n="115" d="100"/>
          <a:sy n="115" d="100"/>
        </p:scale>
        <p:origin x="1116" y="108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08/09/2019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2019-09-08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2019-09-08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2019-09-08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2019-09-08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2019-09-08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2019-09-08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2019-09-08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2019-09-08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08/09/2019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1.jpe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9542" y="814647"/>
            <a:ext cx="6301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SK3889 Luminescence Spectroscopy of Semiconductors: Theory and Experiment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781397" y="1712422"/>
            <a:ext cx="8179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 err="1" smtClean="0"/>
              <a:t>Lecture</a:t>
            </a:r>
            <a:r>
              <a:rPr lang="sv-SE" sz="1400" b="1" dirty="0" smtClean="0"/>
              <a:t> 2</a:t>
            </a:r>
            <a:r>
              <a:rPr lang="sv-SE" sz="1400" dirty="0" smtClean="0"/>
              <a:t>: Time-resolved photoluminescence, </a:t>
            </a:r>
            <a:r>
              <a:rPr lang="sv-SE" sz="1400" dirty="0" err="1" smtClean="0"/>
              <a:t>kinetic</a:t>
            </a:r>
            <a:r>
              <a:rPr lang="sv-SE" sz="1400" dirty="0" smtClean="0"/>
              <a:t> </a:t>
            </a:r>
            <a:r>
              <a:rPr lang="sv-SE" sz="1400" dirty="0" err="1" smtClean="0"/>
              <a:t>description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processes</a:t>
            </a:r>
            <a:r>
              <a:rPr lang="sv-SE" sz="1400" dirty="0" smtClean="0"/>
              <a:t>, and </a:t>
            </a:r>
            <a:r>
              <a:rPr lang="sv-SE" sz="1400" dirty="0" err="1" smtClean="0"/>
              <a:t>phonons</a:t>
            </a:r>
            <a:endParaRPr lang="sv-SE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419003" y="2576946"/>
            <a:ext cx="4380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Axel Strömberg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5149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5933" y="1163750"/>
            <a:ext cx="682072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v-SE" u="sng" dirty="0" smtClean="0"/>
              <a:t>Time-resolved photoluminescence</a:t>
            </a:r>
          </a:p>
          <a:p>
            <a:pPr marL="800100" lvl="1" indent="-342900">
              <a:buFont typeface="+mj-lt"/>
              <a:buAutoNum type="alphaLcPeriod"/>
            </a:pPr>
            <a:r>
              <a:rPr lang="sv-SE" sz="1600" dirty="0" err="1" smtClean="0"/>
              <a:t>Applications</a:t>
            </a:r>
            <a:r>
              <a:rPr lang="sv-SE" sz="1600" dirty="0" smtClean="0"/>
              <a:t>/</a:t>
            </a:r>
            <a:r>
              <a:rPr lang="sv-SE" sz="1600" dirty="0" err="1" smtClean="0"/>
              <a:t>overview</a:t>
            </a:r>
            <a:endParaRPr lang="sv-SE" sz="1600" dirty="0" smtClean="0"/>
          </a:p>
          <a:p>
            <a:pPr marL="800100" lvl="1" indent="-342900">
              <a:buFont typeface="+mj-lt"/>
              <a:buAutoNum type="alphaLcPeriod"/>
            </a:pPr>
            <a:r>
              <a:rPr lang="sv-SE" sz="1600" dirty="0" smtClean="0"/>
              <a:t>Experimental </a:t>
            </a:r>
            <a:r>
              <a:rPr lang="sv-SE" sz="1600" dirty="0" err="1" smtClean="0"/>
              <a:t>setups</a:t>
            </a:r>
            <a:r>
              <a:rPr lang="sv-SE" sz="1600" dirty="0"/>
              <a:t> </a:t>
            </a:r>
            <a:r>
              <a:rPr lang="sv-SE" sz="1600" dirty="0" smtClean="0"/>
              <a:t>and </a:t>
            </a:r>
            <a:r>
              <a:rPr lang="sv-SE" sz="1600" dirty="0" err="1" smtClean="0"/>
              <a:t>methods</a:t>
            </a:r>
            <a:endParaRPr lang="sv-SE" sz="1600" dirty="0" smtClean="0"/>
          </a:p>
          <a:p>
            <a:pPr marL="800100" lvl="1" indent="-342900">
              <a:buFont typeface="+mj-lt"/>
              <a:buAutoNum type="alphaLcPeriod"/>
            </a:pPr>
            <a:endParaRPr lang="sv-SE" dirty="0"/>
          </a:p>
          <a:p>
            <a:pPr marL="342900" indent="-342900">
              <a:buFont typeface="+mj-lt"/>
              <a:buAutoNum type="arabicPeriod"/>
            </a:pPr>
            <a:r>
              <a:rPr lang="sv-SE" u="sng" dirty="0" err="1" smtClean="0"/>
              <a:t>Kinetic</a:t>
            </a:r>
            <a:r>
              <a:rPr lang="sv-SE" u="sng" dirty="0" smtClean="0"/>
              <a:t> </a:t>
            </a:r>
            <a:r>
              <a:rPr lang="sv-SE" u="sng" dirty="0" err="1" smtClean="0"/>
              <a:t>description</a:t>
            </a:r>
            <a:r>
              <a:rPr lang="sv-SE" u="sng" dirty="0" smtClean="0"/>
              <a:t> </a:t>
            </a:r>
            <a:r>
              <a:rPr lang="sv-SE" u="sng" dirty="0" err="1" smtClean="0"/>
              <a:t>of</a:t>
            </a:r>
            <a:r>
              <a:rPr lang="sv-SE" u="sng" dirty="0" smtClean="0"/>
              <a:t> </a:t>
            </a:r>
            <a:r>
              <a:rPr lang="sv-SE" u="sng" dirty="0" err="1" smtClean="0"/>
              <a:t>processes</a:t>
            </a:r>
            <a:endParaRPr lang="sv-SE" u="sng" dirty="0" smtClean="0"/>
          </a:p>
          <a:p>
            <a:pPr marL="800100" lvl="1" indent="-342900">
              <a:buFont typeface="+mj-lt"/>
              <a:buAutoNum type="alphaLcPeriod"/>
            </a:pPr>
            <a:r>
              <a:rPr lang="sv-SE" sz="1600" dirty="0" err="1" smtClean="0"/>
              <a:t>Overview</a:t>
            </a:r>
            <a:endParaRPr lang="sv-SE" sz="1600" dirty="0" smtClean="0"/>
          </a:p>
          <a:p>
            <a:pPr marL="800100" lvl="1" indent="-342900">
              <a:buFont typeface="+mj-lt"/>
              <a:buAutoNum type="alphaLcPeriod"/>
            </a:pPr>
            <a:r>
              <a:rPr lang="sv-SE" sz="1600" dirty="0" err="1" smtClean="0"/>
              <a:t>Recombination</a:t>
            </a:r>
            <a:r>
              <a:rPr lang="sv-SE" sz="1600" dirty="0" smtClean="0"/>
              <a:t> </a:t>
            </a:r>
            <a:r>
              <a:rPr lang="sv-SE" sz="1600" dirty="0" err="1" smtClean="0"/>
              <a:t>Probability</a:t>
            </a:r>
            <a:endParaRPr lang="sv-SE" sz="1600" dirty="0" smtClean="0"/>
          </a:p>
          <a:p>
            <a:pPr marL="800100" lvl="1" indent="-342900">
              <a:buFont typeface="+mj-lt"/>
              <a:buAutoNum type="alphaLcPeriod"/>
            </a:pPr>
            <a:r>
              <a:rPr lang="sv-SE" sz="1600" dirty="0" smtClean="0"/>
              <a:t>Process </a:t>
            </a:r>
            <a:r>
              <a:rPr lang="sv-SE" sz="1600" dirty="0" err="1" smtClean="0"/>
              <a:t>examples</a:t>
            </a:r>
            <a:endParaRPr lang="sv-SE" sz="1600" dirty="0"/>
          </a:p>
          <a:p>
            <a:pPr lvl="1"/>
            <a:endParaRPr lang="sv-SE" dirty="0"/>
          </a:p>
          <a:p>
            <a:pPr marL="342900" indent="-342900">
              <a:buFont typeface="+mj-lt"/>
              <a:buAutoNum type="arabicPeriod"/>
            </a:pPr>
            <a:r>
              <a:rPr lang="sv-SE" u="sng" dirty="0" err="1" smtClean="0"/>
              <a:t>Phonons</a:t>
            </a:r>
            <a:endParaRPr lang="sv-SE" u="sng" dirty="0" smtClean="0"/>
          </a:p>
          <a:p>
            <a:pPr marL="800100" lvl="1" indent="-342900">
              <a:buFont typeface="+mj-lt"/>
              <a:buAutoNum type="alphaLcPeriod"/>
            </a:pPr>
            <a:r>
              <a:rPr lang="sv-SE" sz="1600" dirty="0" err="1" smtClean="0"/>
              <a:t>Overview</a:t>
            </a:r>
            <a:endParaRPr lang="sv-SE" sz="1600" dirty="0" smtClean="0"/>
          </a:p>
          <a:p>
            <a:pPr marL="800100" lvl="1" indent="-342900">
              <a:buFont typeface="+mj-lt"/>
              <a:buAutoNum type="alphaLcPeriod"/>
            </a:pPr>
            <a:r>
              <a:rPr lang="sv-SE" sz="1600" dirty="0" err="1" smtClean="0"/>
              <a:t>Classical</a:t>
            </a:r>
            <a:r>
              <a:rPr lang="sv-SE" sz="1600" dirty="0" smtClean="0"/>
              <a:t> </a:t>
            </a:r>
            <a:r>
              <a:rPr lang="sv-SE" sz="1600" dirty="0" err="1" smtClean="0"/>
              <a:t>treatment</a:t>
            </a:r>
            <a:endParaRPr lang="sv-SE" sz="1600" dirty="0" smtClean="0"/>
          </a:p>
          <a:p>
            <a:pPr marL="800100" lvl="1" indent="-342900">
              <a:buFont typeface="+mj-lt"/>
              <a:buAutoNum type="alphaLcPeriod"/>
            </a:pPr>
            <a:r>
              <a:rPr lang="sv-SE" sz="1600" dirty="0" err="1" smtClean="0"/>
              <a:t>Phonon</a:t>
            </a:r>
            <a:r>
              <a:rPr lang="sv-SE" sz="1600" dirty="0" smtClean="0"/>
              <a:t> </a:t>
            </a:r>
            <a:r>
              <a:rPr lang="sv-SE" sz="1600" dirty="0" err="1" smtClean="0"/>
              <a:t>interactions</a:t>
            </a:r>
            <a:r>
              <a:rPr lang="sv-SE" sz="1600" dirty="0" smtClean="0"/>
              <a:t>: </a:t>
            </a:r>
            <a:r>
              <a:rPr lang="sv-SE" sz="1600" dirty="0" err="1" smtClean="0"/>
              <a:t>piezoelectric</a:t>
            </a:r>
            <a:r>
              <a:rPr lang="sv-SE" sz="1600" dirty="0" smtClean="0"/>
              <a:t> and </a:t>
            </a:r>
            <a:r>
              <a:rPr lang="sv-SE" sz="1600" dirty="0" err="1" smtClean="0"/>
              <a:t>Frölich</a:t>
            </a:r>
            <a:r>
              <a:rPr lang="sv-SE" sz="1600" dirty="0" smtClean="0"/>
              <a:t> </a:t>
            </a:r>
            <a:r>
              <a:rPr lang="sv-SE" sz="1600" dirty="0" err="1" smtClean="0"/>
              <a:t>mechanisms</a:t>
            </a:r>
            <a:endParaRPr lang="sv-SE" sz="1600" dirty="0" smtClean="0"/>
          </a:p>
          <a:p>
            <a:pPr marL="800100" lvl="1" indent="-342900">
              <a:buFont typeface="+mj-lt"/>
              <a:buAutoNum type="alphaLcPeriod"/>
            </a:pPr>
            <a:r>
              <a:rPr lang="sv-SE" sz="1600" dirty="0" smtClean="0"/>
              <a:t>Point </a:t>
            </a:r>
            <a:r>
              <a:rPr lang="sv-SE" sz="1600" dirty="0" err="1" smtClean="0"/>
              <a:t>defects</a:t>
            </a:r>
            <a:r>
              <a:rPr lang="sv-SE" sz="1600" dirty="0" smtClean="0"/>
              <a:t> and </a:t>
            </a:r>
            <a:r>
              <a:rPr lang="sv-SE" sz="1600" dirty="0" err="1" smtClean="0"/>
              <a:t>thermal</a:t>
            </a:r>
            <a:r>
              <a:rPr lang="sv-SE" sz="1600" dirty="0" smtClean="0"/>
              <a:t> </a:t>
            </a:r>
            <a:r>
              <a:rPr lang="sv-SE" sz="1600" dirty="0" err="1" smtClean="0"/>
              <a:t>quenching</a:t>
            </a:r>
            <a:endParaRPr lang="sv-SE" sz="1600" dirty="0" smtClean="0"/>
          </a:p>
          <a:p>
            <a:pPr marL="800100" lvl="1" indent="-342900">
              <a:buFont typeface="+mj-lt"/>
              <a:buAutoNum type="alphaLcPeriod"/>
            </a:pPr>
            <a:endParaRPr lang="sv-SE" sz="1600" dirty="0"/>
          </a:p>
          <a:p>
            <a:pPr marL="800100" lvl="1" indent="-342900">
              <a:buFont typeface="+mj-lt"/>
              <a:buAutoNum type="alphaLcPeriod"/>
            </a:pPr>
            <a:endParaRPr lang="sv-SE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36541" y="384220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 smtClean="0">
                <a:latin typeface="+mn-lt"/>
              </a:rPr>
              <a:t>Seminar</a:t>
            </a:r>
            <a:r>
              <a:rPr lang="sv-SE" sz="3200" dirty="0" smtClean="0">
                <a:latin typeface="+mn-lt"/>
              </a:rPr>
              <a:t> Outline</a:t>
            </a:r>
            <a:endParaRPr lang="sv-SE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420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006" y="1911979"/>
            <a:ext cx="2254052" cy="197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>
            <a:stCxn id="10" idx="3"/>
          </p:cNvCxnSpPr>
          <p:nvPr/>
        </p:nvCxnSpPr>
        <p:spPr>
          <a:xfrm>
            <a:off x="5918091" y="2567080"/>
            <a:ext cx="1476241" cy="587586"/>
          </a:xfrm>
          <a:prstGeom prst="straightConnector1">
            <a:avLst/>
          </a:prstGeom>
          <a:noFill/>
          <a:ln w="34925" cap="flat" cmpd="sng" algn="ctr">
            <a:solidFill>
              <a:srgbClr val="FF0000"/>
            </a:solidFill>
            <a:prstDash val="solid"/>
            <a:tailEnd type="stealth" w="med" len="lg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5090620" y="2413191"/>
            <a:ext cx="827471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InP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-seed</a:t>
            </a:r>
          </a:p>
        </p:txBody>
      </p:sp>
      <p:cxnSp>
        <p:nvCxnSpPr>
          <p:cNvPr id="11" name="Straight Arrow Connector 10"/>
          <p:cNvCxnSpPr>
            <a:stCxn id="12" idx="3"/>
          </p:cNvCxnSpPr>
          <p:nvPr/>
        </p:nvCxnSpPr>
        <p:spPr>
          <a:xfrm flipV="1">
            <a:off x="5968635" y="3178538"/>
            <a:ext cx="625596" cy="67964"/>
          </a:xfrm>
          <a:prstGeom prst="straightConnector1">
            <a:avLst/>
          </a:prstGeom>
          <a:noFill/>
          <a:ln w="34925" cap="flat" cmpd="sng" algn="ctr">
            <a:solidFill>
              <a:srgbClr val="FF0000"/>
            </a:solidFill>
            <a:prstDash val="solid"/>
            <a:tailEnd type="stealth" w="med" len="lg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4607365" y="2984892"/>
            <a:ext cx="1361270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InP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/Si TD-free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smtClean="0">
                <a:solidFill>
                  <a:prstClr val="black"/>
                </a:solidFill>
                <a:latin typeface="Calibri"/>
              </a:rPr>
              <a:t>Heterojunction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04185" y="3535740"/>
            <a:ext cx="705009" cy="307777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 smtClean="0"/>
              <a:t>SEM</a:t>
            </a:r>
            <a:endParaRPr lang="sv-SE" sz="1400" b="1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420" y="3833442"/>
            <a:ext cx="2294148" cy="213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975203" y="3647693"/>
            <a:ext cx="1058303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Si substrate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04185" y="5467278"/>
            <a:ext cx="649301" cy="307777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 smtClean="0"/>
              <a:t>CL</a:t>
            </a:r>
            <a:endParaRPr lang="sv-SE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42484" y="1428402"/>
            <a:ext cx="42675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u="sng" dirty="0" smtClean="0"/>
              <a:t>An </a:t>
            </a:r>
            <a:r>
              <a:rPr lang="sv-SE" u="sng" dirty="0" err="1" smtClean="0"/>
              <a:t>important</a:t>
            </a:r>
            <a:r>
              <a:rPr lang="sv-SE" u="sng" dirty="0" smtClean="0"/>
              <a:t> </a:t>
            </a:r>
            <a:r>
              <a:rPr lang="sv-SE" u="sng" dirty="0" err="1" smtClean="0"/>
              <a:t>characteristic</a:t>
            </a:r>
            <a:r>
              <a:rPr lang="sv-SE" u="sng" dirty="0" smtClean="0"/>
              <a:t> </a:t>
            </a:r>
            <a:r>
              <a:rPr lang="sv-SE" u="sng" dirty="0" err="1" smtClean="0"/>
              <a:t>of</a:t>
            </a:r>
            <a:r>
              <a:rPr lang="sv-SE" u="sng" dirty="0" smtClean="0"/>
              <a:t> PL is </a:t>
            </a:r>
            <a:r>
              <a:rPr lang="sv-SE" u="sng" dirty="0" err="1" smtClean="0"/>
              <a:t>that</a:t>
            </a:r>
            <a:r>
              <a:rPr lang="sv-SE" u="sng" dirty="0" smtClean="0"/>
              <a:t> is it a </a:t>
            </a:r>
            <a:r>
              <a:rPr lang="sv-SE" u="sng" dirty="0" err="1" smtClean="0"/>
              <a:t>slow</a:t>
            </a:r>
            <a:r>
              <a:rPr lang="sv-SE" u="sng" dirty="0" smtClean="0"/>
              <a:t> process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Material </a:t>
            </a:r>
            <a:r>
              <a:rPr lang="sv-SE" sz="1400" dirty="0" err="1" smtClean="0"/>
              <a:t>properties</a:t>
            </a:r>
            <a:r>
              <a:rPr lang="sv-SE" sz="1400" dirty="0" smtClean="0"/>
              <a:t> </a:t>
            </a:r>
            <a:r>
              <a:rPr lang="sv-SE" sz="1400" dirty="0" err="1" smtClean="0"/>
              <a:t>influence</a:t>
            </a:r>
            <a:r>
              <a:rPr lang="sv-SE" sz="1400" dirty="0" smtClean="0"/>
              <a:t> </a:t>
            </a:r>
            <a:r>
              <a:rPr lang="sv-SE" sz="1400" dirty="0" err="1" smtClean="0"/>
              <a:t>how</a:t>
            </a:r>
            <a:r>
              <a:rPr lang="sv-SE" sz="1400" dirty="0" smtClean="0"/>
              <a:t> the material </a:t>
            </a:r>
            <a:r>
              <a:rPr lang="sv-SE" sz="1400" dirty="0" err="1" smtClean="0"/>
              <a:t>relaxes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The temporal </a:t>
            </a:r>
            <a:r>
              <a:rPr lang="sv-SE" dirty="0" err="1" smtClean="0"/>
              <a:t>behaviour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this</a:t>
            </a:r>
            <a:r>
              <a:rPr lang="sv-SE" dirty="0" smtClean="0"/>
              <a:t> relaxation </a:t>
            </a:r>
            <a:r>
              <a:rPr lang="sv-SE" dirty="0" err="1" smtClean="0"/>
              <a:t>provides</a:t>
            </a:r>
            <a:r>
              <a:rPr lang="sv-SE" dirty="0" smtClean="0"/>
              <a:t> information </a:t>
            </a:r>
            <a:r>
              <a:rPr lang="sv-SE" dirty="0" err="1" smtClean="0"/>
              <a:t>about</a:t>
            </a:r>
            <a:r>
              <a:rPr lang="sv-SE" dirty="0" smtClean="0"/>
              <a:t> the material </a:t>
            </a:r>
            <a:endParaRPr lang="sv-SE" dirty="0"/>
          </a:p>
        </p:txBody>
      </p:sp>
      <p:cxnSp>
        <p:nvCxnSpPr>
          <p:cNvPr id="41" name="Straight Arrow Connector 40"/>
          <p:cNvCxnSpPr>
            <a:stCxn id="19" idx="3"/>
          </p:cNvCxnSpPr>
          <p:nvPr/>
        </p:nvCxnSpPr>
        <p:spPr>
          <a:xfrm flipV="1">
            <a:off x="6033506" y="3508112"/>
            <a:ext cx="688308" cy="293470"/>
          </a:xfrm>
          <a:prstGeom prst="straightConnector1">
            <a:avLst/>
          </a:prstGeom>
          <a:noFill/>
          <a:ln w="34925" cap="flat" cmpd="sng" algn="ctr">
            <a:solidFill>
              <a:srgbClr val="FF0000"/>
            </a:solidFill>
            <a:prstDash val="solid"/>
            <a:tailEnd type="stealth" w="med" len="lg"/>
          </a:ln>
          <a:effectLst/>
        </p:spPr>
      </p:cxnSp>
      <p:sp>
        <p:nvSpPr>
          <p:cNvPr id="46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smtClean="0">
                <a:latin typeface="+mn-lt"/>
              </a:rPr>
              <a:t>Time-resolved photoluminescence</a:t>
            </a:r>
            <a:endParaRPr lang="sv-SE" sz="3200" dirty="0">
              <a:latin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Experimental </a:t>
            </a:r>
            <a:r>
              <a:rPr lang="sv-SE" b="1" dirty="0" err="1" smtClean="0"/>
              <a:t>setups</a:t>
            </a:r>
            <a:r>
              <a:rPr lang="sv-SE" b="1" dirty="0" smtClean="0"/>
              <a:t> and </a:t>
            </a:r>
            <a:r>
              <a:rPr lang="sv-SE" b="1" dirty="0" err="1" smtClean="0"/>
              <a:t>methods</a:t>
            </a:r>
            <a:endParaRPr lang="sv-SE" b="1" dirty="0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235" y="3491414"/>
            <a:ext cx="2991174" cy="248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15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006454" y="1613068"/>
            <a:ext cx="1668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/>
              <a:t>Simple </a:t>
            </a:r>
            <a:r>
              <a:rPr lang="sv-SE" b="1" dirty="0" err="1" smtClean="0"/>
              <a:t>case</a:t>
            </a:r>
            <a:endParaRPr lang="sv-SE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48407" y="2236088"/>
            <a:ext cx="432581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u="sng" dirty="0" smtClean="0"/>
              <a:t>Basic setup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Single</a:t>
            </a:r>
            <a:r>
              <a:rPr lang="sv-SE" sz="1400" dirty="0" smtClean="0"/>
              <a:t> </a:t>
            </a:r>
            <a:r>
              <a:rPr lang="sv-SE" sz="1400" dirty="0" err="1" smtClean="0"/>
              <a:t>channel</a:t>
            </a:r>
            <a:r>
              <a:rPr lang="sv-SE" sz="1400" dirty="0" smtClean="0"/>
              <a:t> </a:t>
            </a:r>
            <a:r>
              <a:rPr lang="sv-SE" sz="1400" dirty="0" err="1" smtClean="0"/>
              <a:t>detector</a:t>
            </a:r>
            <a:r>
              <a:rPr lang="sv-SE" sz="1400" dirty="0"/>
              <a:t> </a:t>
            </a:r>
            <a:r>
              <a:rPr lang="sv-SE" sz="1400" dirty="0" smtClean="0"/>
              <a:t>(PMT/APD)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Pulsed</a:t>
            </a:r>
            <a:r>
              <a:rPr lang="sv-SE" sz="1400" dirty="0" smtClean="0"/>
              <a:t> or </a:t>
            </a:r>
            <a:r>
              <a:rPr lang="sv-SE" sz="1400" dirty="0" err="1" smtClean="0"/>
              <a:t>chopped</a:t>
            </a:r>
            <a:r>
              <a:rPr lang="sv-SE" sz="1400" dirty="0" smtClean="0"/>
              <a:t> laser source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Monochromator</a:t>
            </a:r>
            <a:r>
              <a:rPr lang="sv-SE" sz="1400" dirty="0" smtClean="0"/>
              <a:t> in front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detector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Oscilloscope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u="sng" dirty="0" smtClean="0"/>
              <a:t>Basic </a:t>
            </a:r>
            <a:r>
              <a:rPr lang="sv-SE" u="sng" dirty="0" err="1" smtClean="0"/>
              <a:t>response</a:t>
            </a:r>
            <a:r>
              <a:rPr lang="sv-SE" u="sng" dirty="0" smtClean="0"/>
              <a:t>: simple </a:t>
            </a:r>
            <a:r>
              <a:rPr lang="sv-SE" u="sng" dirty="0" err="1" smtClean="0"/>
              <a:t>exponential</a:t>
            </a:r>
            <a:endParaRPr lang="sv-SE" u="sng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661151" y="4103510"/>
                <a:ext cx="1900328" cy="4130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sSup>
                        <m:sSup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sv-S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den>
                              </m:f>
                            </m:e>
                          </m:d>
                        </m:sup>
                      </m:sSup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151" y="4103510"/>
                <a:ext cx="1900328" cy="4130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0" y="5357155"/>
            <a:ext cx="1626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err="1" smtClean="0"/>
              <a:t>Mean</a:t>
            </a:r>
            <a:r>
              <a:rPr lang="sv-SE" sz="1400" dirty="0" smtClean="0"/>
              <a:t> </a:t>
            </a:r>
            <a:r>
              <a:rPr lang="sv-SE" sz="1400" dirty="0" err="1"/>
              <a:t>d</a:t>
            </a:r>
            <a:r>
              <a:rPr lang="sv-SE" sz="1400" dirty="0" err="1" smtClean="0"/>
              <a:t>ecay</a:t>
            </a:r>
            <a:r>
              <a:rPr lang="sv-SE" sz="1400" dirty="0" smtClean="0"/>
              <a:t> </a:t>
            </a:r>
            <a:r>
              <a:rPr lang="sv-SE" sz="1400" dirty="0" err="1" smtClean="0"/>
              <a:t>time</a:t>
            </a:r>
            <a:r>
              <a:rPr lang="sv-SE" sz="1400" dirty="0" smtClean="0"/>
              <a:t>:</a:t>
            </a:r>
            <a:endParaRPr lang="sv-SE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696190" y="5242283"/>
                <a:ext cx="2136675" cy="537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, </m:t>
                      </m:r>
                      <m:sSub>
                        <m:sSub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sv-S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d>
                        <m:d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sv-S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d>
                            <m:d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6190" y="5242283"/>
                <a:ext cx="2136675" cy="5375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6053846" y="1613068"/>
            <a:ext cx="1668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/>
              <a:t>Real </a:t>
            </a:r>
            <a:r>
              <a:rPr lang="sv-SE" b="1" dirty="0" err="1" smtClean="0"/>
              <a:t>case</a:t>
            </a:r>
            <a:endParaRPr lang="sv-SE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818184" y="2236087"/>
            <a:ext cx="43258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u="sng" dirty="0" err="1" smtClean="0"/>
              <a:t>High</a:t>
            </a:r>
            <a:r>
              <a:rPr lang="sv-SE" u="sng" dirty="0" smtClean="0"/>
              <a:t> </a:t>
            </a:r>
            <a:r>
              <a:rPr lang="sv-SE" u="sng" dirty="0" err="1" smtClean="0"/>
              <a:t>demands</a:t>
            </a:r>
            <a:r>
              <a:rPr lang="sv-SE" u="sng" dirty="0" smtClean="0"/>
              <a:t> on experimental setup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Sensitive, fast, </a:t>
            </a:r>
            <a:r>
              <a:rPr lang="sv-SE" sz="1400" dirty="0" err="1" smtClean="0"/>
              <a:t>highly</a:t>
            </a:r>
            <a:r>
              <a:rPr lang="sv-SE" sz="1400" dirty="0" smtClean="0"/>
              <a:t> </a:t>
            </a:r>
            <a:r>
              <a:rPr lang="sv-SE" sz="1400" dirty="0" err="1" smtClean="0"/>
              <a:t>linear</a:t>
            </a:r>
            <a:r>
              <a:rPr lang="sv-SE" sz="1400" dirty="0" smtClean="0"/>
              <a:t> </a:t>
            </a:r>
            <a:r>
              <a:rPr lang="sv-SE" sz="1400" dirty="0" err="1" smtClean="0"/>
              <a:t>response</a:t>
            </a:r>
            <a:endParaRPr lang="sv-SE" sz="1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These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hard to </a:t>
            </a:r>
            <a:r>
              <a:rPr lang="sv-SE" sz="1400" dirty="0" err="1" smtClean="0"/>
              <a:t>satisfy</a:t>
            </a:r>
            <a:r>
              <a:rPr lang="sv-SE" sz="1400" dirty="0" smtClean="0"/>
              <a:t> </a:t>
            </a:r>
            <a:r>
              <a:rPr lang="sv-SE" sz="1400" dirty="0" err="1" smtClean="0"/>
              <a:t>simultaneously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Oscilloscopes</a:t>
            </a:r>
            <a:r>
              <a:rPr lang="sv-SE" sz="1400" dirty="0" smtClean="0"/>
              <a:t> and pre-</a:t>
            </a:r>
            <a:r>
              <a:rPr lang="sv-SE" sz="1400" dirty="0" err="1" smtClean="0"/>
              <a:t>amplifiers</a:t>
            </a:r>
            <a:r>
              <a:rPr lang="sv-SE" sz="1400" dirty="0" smtClean="0"/>
              <a:t> </a:t>
            </a:r>
            <a:r>
              <a:rPr lang="sv-SE" sz="1400" dirty="0" err="1" smtClean="0"/>
              <a:t>have</a:t>
            </a:r>
            <a:r>
              <a:rPr lang="sv-SE" sz="1400" dirty="0" smtClean="0"/>
              <a:t> </a:t>
            </a:r>
            <a:r>
              <a:rPr lang="sv-SE" sz="1400" dirty="0" err="1" smtClean="0"/>
              <a:t>frequency</a:t>
            </a:r>
            <a:r>
              <a:rPr lang="sv-SE" sz="1400" dirty="0" smtClean="0"/>
              <a:t> </a:t>
            </a:r>
            <a:r>
              <a:rPr lang="sv-SE" sz="1400" dirty="0" err="1" smtClean="0"/>
              <a:t>ranges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temporal </a:t>
            </a:r>
            <a:r>
              <a:rPr lang="sv-SE" sz="1400" dirty="0" err="1" smtClean="0"/>
              <a:t>shape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excitation </a:t>
            </a:r>
            <a:r>
              <a:rPr lang="sv-SE" sz="1400" dirty="0" err="1" smtClean="0"/>
              <a:t>pulse</a:t>
            </a:r>
            <a:r>
              <a:rPr lang="sv-SE" sz="1400" dirty="0" smtClean="0"/>
              <a:t> </a:t>
            </a:r>
            <a:r>
              <a:rPr lang="sv-SE" sz="1400" dirty="0" err="1" smtClean="0"/>
              <a:t>needs</a:t>
            </a:r>
            <a:r>
              <a:rPr lang="sv-SE" sz="1400" dirty="0" smtClean="0"/>
              <a:t> to be </a:t>
            </a:r>
            <a:r>
              <a:rPr lang="sv-SE" sz="1400" dirty="0" err="1" smtClean="0"/>
              <a:t>deconvoluted</a:t>
            </a:r>
            <a:r>
              <a:rPr lang="sv-SE" sz="1400" dirty="0" smtClean="0"/>
              <a:t> from the </a:t>
            </a:r>
            <a:r>
              <a:rPr lang="sv-SE" sz="1400" dirty="0" err="1" smtClean="0"/>
              <a:t>results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u="sng" dirty="0" err="1" smtClean="0"/>
              <a:t>Decay</a:t>
            </a:r>
            <a:r>
              <a:rPr lang="sv-SE" u="sng" dirty="0" smtClean="0"/>
              <a:t> </a:t>
            </a:r>
            <a:r>
              <a:rPr lang="sv-SE" u="sng" dirty="0" err="1" smtClean="0"/>
              <a:t>curves</a:t>
            </a:r>
            <a:r>
              <a:rPr lang="sv-SE" u="sng" dirty="0" smtClean="0"/>
              <a:t> </a:t>
            </a:r>
            <a:r>
              <a:rPr lang="sv-SE" u="sng" dirty="0" err="1" smtClean="0"/>
              <a:t>can</a:t>
            </a:r>
            <a:r>
              <a:rPr lang="sv-SE" u="sng" dirty="0" smtClean="0"/>
              <a:t> be </a:t>
            </a:r>
            <a:r>
              <a:rPr lang="sv-SE" u="sng" dirty="0" err="1" smtClean="0"/>
              <a:t>more</a:t>
            </a:r>
            <a:r>
              <a:rPr lang="sv-SE" u="sng" dirty="0" smtClean="0"/>
              <a:t> </a:t>
            </a:r>
            <a:r>
              <a:rPr lang="sv-SE" u="sng" dirty="0" err="1" smtClean="0"/>
              <a:t>complicated</a:t>
            </a:r>
            <a:endParaRPr lang="sv-SE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Decay</a:t>
            </a:r>
            <a:r>
              <a:rPr lang="sv-SE" sz="1400" dirty="0" smtClean="0"/>
              <a:t> </a:t>
            </a:r>
            <a:r>
              <a:rPr lang="sv-SE" sz="1400" dirty="0" err="1" smtClean="0"/>
              <a:t>time</a:t>
            </a:r>
            <a:r>
              <a:rPr lang="sv-SE" sz="1400" dirty="0" smtClean="0"/>
              <a:t> still </a:t>
            </a:r>
            <a:r>
              <a:rPr lang="sv-SE" sz="1400" dirty="0" err="1" smtClean="0"/>
              <a:t>defined</a:t>
            </a:r>
            <a:r>
              <a:rPr lang="sv-SE" sz="1400" dirty="0"/>
              <a:t> </a:t>
            </a:r>
            <a:r>
              <a:rPr lang="sv-SE" sz="1400" dirty="0" err="1" smtClean="0"/>
              <a:t>analogous</a:t>
            </a:r>
            <a:r>
              <a:rPr lang="sv-SE" sz="1400" dirty="0" smtClean="0"/>
              <a:t> to the simple </a:t>
            </a:r>
            <a:r>
              <a:rPr lang="sv-SE" sz="1400" dirty="0" err="1" smtClean="0"/>
              <a:t>decay</a:t>
            </a:r>
            <a:r>
              <a:rPr lang="sv-SE" sz="1400" dirty="0" smtClean="0"/>
              <a:t> </a:t>
            </a:r>
            <a:r>
              <a:rPr lang="sv-SE" sz="1400" dirty="0" err="1" smtClean="0"/>
              <a:t>case</a:t>
            </a:r>
            <a:endParaRPr lang="sv-SE" sz="14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4853223" y="5357155"/>
            <a:ext cx="1626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err="1"/>
              <a:t>D</a:t>
            </a:r>
            <a:r>
              <a:rPr lang="sv-SE" sz="1400" dirty="0" err="1" smtClean="0"/>
              <a:t>ecay</a:t>
            </a:r>
            <a:r>
              <a:rPr lang="sv-SE" sz="1400" dirty="0" smtClean="0"/>
              <a:t> </a:t>
            </a:r>
            <a:r>
              <a:rPr lang="sv-SE" sz="1400" dirty="0" err="1" smtClean="0"/>
              <a:t>time</a:t>
            </a:r>
            <a:r>
              <a:rPr lang="sv-SE" sz="1400" dirty="0" smtClean="0"/>
              <a:t>:</a:t>
            </a:r>
            <a:endParaRPr lang="sv-SE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6479800" y="5242282"/>
                <a:ext cx="1242776" cy="537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sv-S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d>
                            <m:d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800" y="5242282"/>
                <a:ext cx="1242776" cy="5375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smtClean="0">
                <a:latin typeface="+mn-lt"/>
              </a:rPr>
              <a:t>Time-resolved photoluminescence</a:t>
            </a:r>
            <a:endParaRPr lang="sv-SE" sz="3200" dirty="0">
              <a:latin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Experimental </a:t>
            </a:r>
            <a:r>
              <a:rPr lang="sv-SE" b="1" dirty="0" err="1" smtClean="0"/>
              <a:t>setups</a:t>
            </a:r>
            <a:r>
              <a:rPr lang="sv-SE" b="1" dirty="0" smtClean="0"/>
              <a:t> and </a:t>
            </a:r>
            <a:r>
              <a:rPr lang="sv-SE" b="1" dirty="0" err="1" smtClean="0"/>
              <a:t>methods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3589803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smtClean="0">
                <a:latin typeface="+mn-lt"/>
              </a:rPr>
              <a:t>Time-resolved photoluminescence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Experimental </a:t>
            </a:r>
            <a:r>
              <a:rPr lang="en-US" b="1" dirty="0" smtClean="0"/>
              <a:t>setups</a:t>
            </a:r>
            <a:r>
              <a:rPr lang="sv-SE" b="1" dirty="0" smtClean="0"/>
              <a:t> and </a:t>
            </a:r>
            <a:r>
              <a:rPr lang="sv-SE" b="1" dirty="0" err="1" smtClean="0"/>
              <a:t>methods</a:t>
            </a:r>
            <a:endParaRPr lang="sv-SE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611990" y="1345223"/>
            <a:ext cx="2339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Phase</a:t>
            </a:r>
            <a:r>
              <a:rPr lang="sv-SE" dirty="0" smtClean="0"/>
              <a:t> </a:t>
            </a:r>
            <a:r>
              <a:rPr lang="sv-SE" dirty="0" err="1" smtClean="0"/>
              <a:t>shift</a:t>
            </a:r>
            <a:r>
              <a:rPr lang="sv-SE" dirty="0" smtClean="0"/>
              <a:t> </a:t>
            </a:r>
            <a:r>
              <a:rPr lang="sv-SE" dirty="0" err="1" smtClean="0"/>
              <a:t>method</a:t>
            </a:r>
            <a:endParaRPr lang="sv-SE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560" y="1769496"/>
            <a:ext cx="3399789" cy="19972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6184" y="1714555"/>
            <a:ext cx="3982916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u="sng" dirty="0" err="1" smtClean="0"/>
              <a:t>Sinusodially</a:t>
            </a:r>
            <a:r>
              <a:rPr lang="sv-SE" u="sng" dirty="0" smtClean="0"/>
              <a:t> </a:t>
            </a:r>
            <a:r>
              <a:rPr lang="sv-SE" u="sng" dirty="0" err="1" smtClean="0"/>
              <a:t>modulate</a:t>
            </a:r>
            <a:r>
              <a:rPr lang="sv-SE" u="sng" dirty="0" smtClean="0"/>
              <a:t> excitation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</a:t>
            </a:r>
            <a:r>
              <a:rPr lang="sv-SE" sz="1400" dirty="0" err="1" smtClean="0"/>
              <a:t>response</a:t>
            </a:r>
            <a:r>
              <a:rPr lang="sv-SE" sz="1400" dirty="0" smtClean="0"/>
              <a:t> </a:t>
            </a:r>
            <a:r>
              <a:rPr lang="sv-SE" sz="1400" dirty="0" err="1" smtClean="0"/>
              <a:t>will</a:t>
            </a:r>
            <a:r>
              <a:rPr lang="sv-SE" sz="1400" dirty="0" smtClean="0"/>
              <a:t> </a:t>
            </a:r>
            <a:r>
              <a:rPr lang="sv-SE" sz="1400" dirty="0" err="1" smtClean="0"/>
              <a:t>have</a:t>
            </a:r>
            <a:r>
              <a:rPr lang="sv-SE" sz="1400" dirty="0" smtClean="0"/>
              <a:t> a </a:t>
            </a:r>
            <a:r>
              <a:rPr lang="sv-SE" sz="1400" dirty="0" err="1" smtClean="0"/>
              <a:t>phase</a:t>
            </a:r>
            <a:r>
              <a:rPr lang="sv-SE" sz="1400" dirty="0" smtClean="0"/>
              <a:t> </a:t>
            </a:r>
            <a:r>
              <a:rPr lang="sv-SE" sz="1400" dirty="0" err="1" smtClean="0"/>
              <a:t>delay</a:t>
            </a:r>
            <a:r>
              <a:rPr lang="sv-SE" sz="1400" dirty="0" smtClean="0"/>
              <a:t> and a </a:t>
            </a:r>
            <a:r>
              <a:rPr lang="en-US" sz="1400" dirty="0" smtClean="0"/>
              <a:t>modulation</a:t>
            </a:r>
            <a:r>
              <a:rPr lang="sv-SE" sz="1400" dirty="0" smtClean="0"/>
              <a:t> </a:t>
            </a:r>
            <a:r>
              <a:rPr lang="sv-SE" sz="1400" dirty="0" err="1" smtClean="0"/>
              <a:t>depth</a:t>
            </a:r>
            <a:r>
              <a:rPr lang="sv-SE" sz="1400" dirty="0" smtClean="0"/>
              <a:t> </a:t>
            </a:r>
            <a:r>
              <a:rPr lang="sv-SE" sz="1400" dirty="0" err="1" smtClean="0"/>
              <a:t>change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These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related</a:t>
            </a:r>
            <a:r>
              <a:rPr lang="sv-SE" sz="1400" dirty="0" smtClean="0"/>
              <a:t> to the material parameters</a:t>
            </a:r>
            <a:endParaRPr lang="sv-SE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808811" y="3449026"/>
                <a:ext cx="13722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𝜔𝜏</m:t>
                      </m:r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811" y="3449026"/>
                <a:ext cx="1372299" cy="276999"/>
              </a:xfrm>
              <a:prstGeom prst="rect">
                <a:avLst/>
              </a:prstGeom>
              <a:blipFill>
                <a:blip r:embed="rId3"/>
                <a:stretch>
                  <a:fillRect l="-3111" r="-1778" b="-888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589386" y="3944014"/>
                <a:ext cx="3639714" cy="7213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type m:val="skw"/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p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sv-SE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386" y="3944014"/>
                <a:ext cx="3639714" cy="7213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9800" y="4883354"/>
            <a:ext cx="44430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These are valid in the single exponential decay case. Otherwise the decay times extracted from them will differ slightly.</a:t>
            </a:r>
            <a:endParaRPr lang="en-US" sz="14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760" y="3821692"/>
            <a:ext cx="2681655" cy="194002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659922" y="6018484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err="1">
                <a:solidFill>
                  <a:schemeClr val="bg1"/>
                </a:solidFill>
              </a:rPr>
              <a:t>Kyu</a:t>
            </a:r>
            <a:r>
              <a:rPr lang="en-US" sz="1000" dirty="0">
                <a:solidFill>
                  <a:schemeClr val="bg1"/>
                </a:solidFill>
              </a:rPr>
              <a:t> Han </a:t>
            </a:r>
            <a:r>
              <a:rPr lang="en-US" sz="1000" dirty="0" smtClean="0">
                <a:solidFill>
                  <a:schemeClr val="bg1"/>
                </a:solidFill>
              </a:rPr>
              <a:t>Shim, Bog </a:t>
            </a:r>
            <a:r>
              <a:rPr lang="en-US" sz="1000" dirty="0">
                <a:solidFill>
                  <a:schemeClr val="bg1"/>
                </a:solidFill>
              </a:rPr>
              <a:t>G. </a:t>
            </a:r>
            <a:r>
              <a:rPr lang="en-US" sz="1000" dirty="0" smtClean="0">
                <a:solidFill>
                  <a:schemeClr val="bg1"/>
                </a:solidFill>
              </a:rPr>
              <a:t>Kim, “</a:t>
            </a:r>
            <a:r>
              <a:rPr lang="en-US" sz="1000" dirty="0">
                <a:solidFill>
                  <a:schemeClr val="bg1"/>
                </a:solidFill>
              </a:rPr>
              <a:t>Simple Frequency-Domain Fluorescence-Lifetime </a:t>
            </a:r>
            <a:r>
              <a:rPr lang="en-US" sz="1000" dirty="0" smtClean="0">
                <a:solidFill>
                  <a:schemeClr val="bg1"/>
                </a:solidFill>
              </a:rPr>
              <a:t>Measurement System </a:t>
            </a:r>
            <a:r>
              <a:rPr lang="en-US" sz="1000" dirty="0">
                <a:solidFill>
                  <a:schemeClr val="bg1"/>
                </a:solidFill>
              </a:rPr>
              <a:t>Using Violet Laser Diode”, Journal of the Korean Physical </a:t>
            </a:r>
            <a:r>
              <a:rPr lang="en-US" sz="1000" dirty="0" smtClean="0">
                <a:solidFill>
                  <a:schemeClr val="bg1"/>
                </a:solidFill>
              </a:rPr>
              <a:t>Society </a:t>
            </a:r>
            <a:r>
              <a:rPr lang="en-US" sz="1000" b="1" dirty="0" smtClean="0">
                <a:solidFill>
                  <a:schemeClr val="bg1"/>
                </a:solidFill>
              </a:rPr>
              <a:t>2006,</a:t>
            </a:r>
            <a:r>
              <a:rPr lang="en-US" sz="1000" dirty="0" smtClean="0">
                <a:solidFill>
                  <a:schemeClr val="bg1"/>
                </a:solidFill>
              </a:rPr>
              <a:t> 49,, </a:t>
            </a:r>
            <a:r>
              <a:rPr lang="en-US" sz="1000" dirty="0">
                <a:solidFill>
                  <a:schemeClr val="bg1"/>
                </a:solidFill>
              </a:rPr>
              <a:t>pp. S647∼S651</a:t>
            </a:r>
            <a:endParaRPr lang="sv-SE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796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smtClean="0">
                <a:latin typeface="+mn-lt"/>
              </a:rPr>
              <a:t>Time-resolved photoluminescence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Experimental </a:t>
            </a:r>
            <a:r>
              <a:rPr lang="sv-SE" b="1" dirty="0" err="1" smtClean="0"/>
              <a:t>setups</a:t>
            </a:r>
            <a:r>
              <a:rPr lang="sv-SE" b="1" dirty="0" smtClean="0"/>
              <a:t> and </a:t>
            </a:r>
            <a:r>
              <a:rPr lang="sv-SE" b="1" dirty="0" err="1" smtClean="0"/>
              <a:t>methods</a:t>
            </a:r>
            <a:endParaRPr lang="sv-SE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611990" y="1336488"/>
            <a:ext cx="2339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Phase</a:t>
            </a:r>
            <a:r>
              <a:rPr lang="sv-SE" dirty="0" smtClean="0"/>
              <a:t> </a:t>
            </a:r>
            <a:r>
              <a:rPr lang="sv-SE" dirty="0" err="1" smtClean="0"/>
              <a:t>shift</a:t>
            </a:r>
            <a:r>
              <a:rPr lang="sv-SE" dirty="0" smtClean="0"/>
              <a:t> </a:t>
            </a:r>
            <a:r>
              <a:rPr lang="sv-SE" dirty="0" err="1" smtClean="0"/>
              <a:t>method</a:t>
            </a:r>
            <a:endParaRPr lang="sv-SE" dirty="0"/>
          </a:p>
        </p:txBody>
      </p:sp>
      <p:sp>
        <p:nvSpPr>
          <p:cNvPr id="2" name="TextBox 1"/>
          <p:cNvSpPr txBox="1"/>
          <p:nvPr/>
        </p:nvSpPr>
        <p:spPr>
          <a:xfrm>
            <a:off x="64297" y="1663940"/>
            <a:ext cx="434504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Benefits</a:t>
            </a:r>
            <a:endParaRPr lang="sv-SE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Can</a:t>
            </a:r>
            <a:r>
              <a:rPr lang="sv-SE" sz="1400" dirty="0" smtClean="0"/>
              <a:t> </a:t>
            </a:r>
            <a:r>
              <a:rPr lang="sv-SE" sz="1400" dirty="0" err="1" smtClean="0"/>
              <a:t>measure</a:t>
            </a:r>
            <a:r>
              <a:rPr lang="sv-SE" sz="1400" dirty="0" smtClean="0"/>
              <a:t> </a:t>
            </a:r>
            <a:r>
              <a:rPr lang="sv-SE" sz="1400" dirty="0" err="1" smtClean="0"/>
              <a:t>relatively</a:t>
            </a:r>
            <a:r>
              <a:rPr lang="sv-SE" sz="1400" dirty="0" smtClean="0"/>
              <a:t> fast </a:t>
            </a:r>
            <a:r>
              <a:rPr lang="sv-SE" sz="1400" dirty="0" err="1" smtClean="0"/>
              <a:t>luminescence</a:t>
            </a:r>
            <a:r>
              <a:rPr lang="sv-SE" sz="1400" dirty="0" smtClean="0"/>
              <a:t> </a:t>
            </a:r>
            <a:r>
              <a:rPr lang="sv-SE" sz="1400" dirty="0" err="1" smtClean="0"/>
              <a:t>kinetics</a:t>
            </a:r>
            <a:r>
              <a:rPr lang="sv-SE" sz="1400" dirty="0" smtClean="0"/>
              <a:t> </a:t>
            </a:r>
            <a:r>
              <a:rPr lang="sv-SE" sz="1400" dirty="0" err="1" smtClean="0"/>
              <a:t>with</a:t>
            </a:r>
            <a:r>
              <a:rPr lang="sv-SE" sz="1400" dirty="0" smtClean="0"/>
              <a:t> simple setup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i="1" dirty="0" err="1" smtClean="0"/>
              <a:t>Only</a:t>
            </a:r>
            <a:r>
              <a:rPr lang="sv-SE" sz="1400" i="1" dirty="0" smtClean="0"/>
              <a:t> </a:t>
            </a:r>
            <a:r>
              <a:rPr lang="sv-SE" sz="1400" i="1" dirty="0" err="1" smtClean="0"/>
              <a:t>needs</a:t>
            </a:r>
            <a:r>
              <a:rPr lang="sv-SE" sz="1400" i="1" dirty="0" smtClean="0"/>
              <a:t> </a:t>
            </a:r>
            <a:r>
              <a:rPr lang="sv-SE" sz="1400" i="1" dirty="0" err="1" smtClean="0"/>
              <a:t>light</a:t>
            </a:r>
            <a:r>
              <a:rPr lang="sv-SE" sz="1400" i="1" dirty="0" smtClean="0"/>
              <a:t> modulation, no </a:t>
            </a:r>
            <a:r>
              <a:rPr lang="sv-SE" sz="1400" i="1" dirty="0" err="1" smtClean="0"/>
              <a:t>need</a:t>
            </a:r>
            <a:r>
              <a:rPr lang="sv-SE" sz="1400" i="1" dirty="0" smtClean="0"/>
              <a:t> for short excitation </a:t>
            </a:r>
            <a:r>
              <a:rPr lang="sv-SE" sz="1400" i="1" dirty="0" err="1" smtClean="0"/>
              <a:t>sources</a:t>
            </a:r>
            <a:r>
              <a:rPr lang="sv-SE" sz="1400" i="1" dirty="0" smtClean="0"/>
              <a:t>.</a:t>
            </a:r>
          </a:p>
          <a:p>
            <a:endParaRPr lang="sv-SE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Has </a:t>
            </a:r>
            <a:r>
              <a:rPr lang="sv-SE" sz="1400" dirty="0" err="1" smtClean="0"/>
              <a:t>seen</a:t>
            </a:r>
            <a:r>
              <a:rPr lang="sv-SE" sz="1400" dirty="0" smtClean="0"/>
              <a:t> a </a:t>
            </a:r>
            <a:r>
              <a:rPr lang="sv-SE" sz="1400" dirty="0" err="1" smtClean="0"/>
              <a:t>lot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use</a:t>
            </a:r>
            <a:endParaRPr lang="sv-SE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64297" y="3897570"/>
            <a:ext cx="450770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Drawbacks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Short and </a:t>
            </a:r>
            <a:r>
              <a:rPr lang="sv-SE" sz="1400" dirty="0" err="1" smtClean="0"/>
              <a:t>ultrashort</a:t>
            </a:r>
            <a:r>
              <a:rPr lang="sv-SE" sz="1400" dirty="0" smtClean="0"/>
              <a:t> excitation </a:t>
            </a:r>
            <a:r>
              <a:rPr lang="sv-SE" sz="1400" dirty="0" err="1" smtClean="0"/>
              <a:t>pulse</a:t>
            </a:r>
            <a:r>
              <a:rPr lang="sv-SE" sz="1400" dirty="0" smtClean="0"/>
              <a:t> </a:t>
            </a:r>
            <a:r>
              <a:rPr lang="sv-SE" sz="1400" dirty="0" err="1" smtClean="0"/>
              <a:t>sources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now</a:t>
            </a:r>
            <a:r>
              <a:rPr lang="sv-SE" sz="1400" dirty="0" smtClean="0"/>
              <a:t> </a:t>
            </a:r>
            <a:r>
              <a:rPr lang="sv-SE" sz="1400" dirty="0" err="1" smtClean="0"/>
              <a:t>readily</a:t>
            </a:r>
            <a:r>
              <a:rPr lang="sv-SE" sz="1400" dirty="0" smtClean="0"/>
              <a:t> </a:t>
            </a:r>
            <a:r>
              <a:rPr lang="sv-SE" sz="1400" dirty="0" err="1" smtClean="0"/>
              <a:t>available</a:t>
            </a:r>
            <a:endParaRPr lang="sv-SE" sz="1400" dirty="0" smtClean="0"/>
          </a:p>
          <a:p>
            <a:endParaRPr lang="sv-S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Can</a:t>
            </a:r>
            <a:r>
              <a:rPr lang="sv-SE" sz="1400" dirty="0" smtClean="0"/>
              <a:t> </a:t>
            </a:r>
            <a:r>
              <a:rPr lang="sv-SE" sz="1400" dirty="0" err="1" smtClean="0"/>
              <a:t>only</a:t>
            </a:r>
            <a:r>
              <a:rPr lang="sv-SE" sz="1400" dirty="0" smtClean="0"/>
              <a:t> be </a:t>
            </a:r>
            <a:r>
              <a:rPr lang="sv-SE" sz="1400" dirty="0" err="1" smtClean="0"/>
              <a:t>used</a:t>
            </a:r>
            <a:r>
              <a:rPr lang="sv-SE" sz="1400" dirty="0" smtClean="0"/>
              <a:t> on </a:t>
            </a:r>
            <a:r>
              <a:rPr lang="sv-SE" sz="1400" dirty="0" err="1" smtClean="0"/>
              <a:t>single</a:t>
            </a:r>
            <a:r>
              <a:rPr lang="sv-SE" sz="1400" dirty="0" smtClean="0"/>
              <a:t> </a:t>
            </a:r>
            <a:r>
              <a:rPr lang="sv-SE" sz="1400" dirty="0" err="1" smtClean="0"/>
              <a:t>exponential</a:t>
            </a:r>
            <a:r>
              <a:rPr lang="sv-SE" sz="1400" dirty="0" smtClean="0"/>
              <a:t> </a:t>
            </a:r>
            <a:r>
              <a:rPr lang="sv-SE" sz="1400" dirty="0" err="1" smtClean="0"/>
              <a:t>decay</a:t>
            </a:r>
            <a:r>
              <a:rPr lang="sv-SE" sz="1400" dirty="0" smtClean="0"/>
              <a:t> systems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i="1" dirty="0" err="1" smtClean="0"/>
              <a:t>Unclear</a:t>
            </a:r>
            <a:r>
              <a:rPr lang="sv-SE" sz="1400" i="1" dirty="0" smtClean="0"/>
              <a:t> </a:t>
            </a:r>
            <a:r>
              <a:rPr lang="sv-SE" sz="1400" i="1" dirty="0" err="1" smtClean="0"/>
              <a:t>physical</a:t>
            </a:r>
            <a:r>
              <a:rPr lang="sv-SE" sz="1400" i="1" dirty="0" smtClean="0"/>
              <a:t> </a:t>
            </a:r>
            <a:r>
              <a:rPr lang="sv-SE" sz="1400" i="1" dirty="0" err="1" smtClean="0"/>
              <a:t>meaning</a:t>
            </a:r>
            <a:r>
              <a:rPr lang="sv-SE" sz="1400" i="1" dirty="0" smtClean="0"/>
              <a:t> </a:t>
            </a:r>
            <a:r>
              <a:rPr lang="sv-SE" sz="1400" i="1" dirty="0" err="1" smtClean="0"/>
              <a:t>of</a:t>
            </a:r>
            <a:r>
              <a:rPr lang="sv-SE" sz="1400" i="1" dirty="0" smtClean="0"/>
              <a:t> the </a:t>
            </a:r>
            <a:r>
              <a:rPr lang="sv-SE" sz="1400" i="1" dirty="0" err="1" smtClean="0"/>
              <a:t>response</a:t>
            </a:r>
            <a:r>
              <a:rPr lang="sv-SE" sz="1400" i="1" dirty="0" smtClean="0"/>
              <a:t> signal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560" y="1769496"/>
            <a:ext cx="3399789" cy="199725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760" y="3821692"/>
            <a:ext cx="2681655" cy="194002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659922" y="6018484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err="1">
                <a:solidFill>
                  <a:schemeClr val="bg1"/>
                </a:solidFill>
              </a:rPr>
              <a:t>Kyu</a:t>
            </a:r>
            <a:r>
              <a:rPr lang="en-US" sz="1000" dirty="0">
                <a:solidFill>
                  <a:schemeClr val="bg1"/>
                </a:solidFill>
              </a:rPr>
              <a:t> Han </a:t>
            </a:r>
            <a:r>
              <a:rPr lang="en-US" sz="1000" dirty="0" smtClean="0">
                <a:solidFill>
                  <a:schemeClr val="bg1"/>
                </a:solidFill>
              </a:rPr>
              <a:t>Shim, Bog </a:t>
            </a:r>
            <a:r>
              <a:rPr lang="en-US" sz="1000" dirty="0">
                <a:solidFill>
                  <a:schemeClr val="bg1"/>
                </a:solidFill>
              </a:rPr>
              <a:t>G. </a:t>
            </a:r>
            <a:r>
              <a:rPr lang="en-US" sz="1000" dirty="0" smtClean="0">
                <a:solidFill>
                  <a:schemeClr val="bg1"/>
                </a:solidFill>
              </a:rPr>
              <a:t>Kim, “</a:t>
            </a:r>
            <a:r>
              <a:rPr lang="en-US" sz="1000" dirty="0">
                <a:solidFill>
                  <a:schemeClr val="bg1"/>
                </a:solidFill>
              </a:rPr>
              <a:t>Simple Frequency-Domain Fluorescence-Lifetime </a:t>
            </a:r>
            <a:r>
              <a:rPr lang="en-US" sz="1000" dirty="0" smtClean="0">
                <a:solidFill>
                  <a:schemeClr val="bg1"/>
                </a:solidFill>
              </a:rPr>
              <a:t>Measurement System </a:t>
            </a:r>
            <a:r>
              <a:rPr lang="en-US" sz="1000" dirty="0">
                <a:solidFill>
                  <a:schemeClr val="bg1"/>
                </a:solidFill>
              </a:rPr>
              <a:t>Using Violet Laser Diode”, Journal of the Korean Physical </a:t>
            </a:r>
            <a:r>
              <a:rPr lang="en-US" sz="1000" dirty="0" smtClean="0">
                <a:solidFill>
                  <a:schemeClr val="bg1"/>
                </a:solidFill>
              </a:rPr>
              <a:t>Society </a:t>
            </a:r>
            <a:r>
              <a:rPr lang="en-US" sz="1000" b="1" dirty="0" smtClean="0">
                <a:solidFill>
                  <a:schemeClr val="bg1"/>
                </a:solidFill>
              </a:rPr>
              <a:t>2006,</a:t>
            </a:r>
            <a:r>
              <a:rPr lang="en-US" sz="1000" dirty="0" smtClean="0">
                <a:solidFill>
                  <a:schemeClr val="bg1"/>
                </a:solidFill>
              </a:rPr>
              <a:t> 49,, </a:t>
            </a:r>
            <a:r>
              <a:rPr lang="en-US" sz="1000" dirty="0">
                <a:solidFill>
                  <a:schemeClr val="bg1"/>
                </a:solidFill>
              </a:rPr>
              <a:t>pp. S647∼S651</a:t>
            </a:r>
            <a:endParaRPr lang="sv-SE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148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smtClean="0">
                <a:latin typeface="+mn-lt"/>
              </a:rPr>
              <a:t>Time-resolved photoluminescence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Experimental </a:t>
            </a:r>
            <a:r>
              <a:rPr lang="sv-SE" b="1" dirty="0" err="1" smtClean="0"/>
              <a:t>setups</a:t>
            </a:r>
            <a:r>
              <a:rPr lang="sv-SE" b="1" dirty="0" smtClean="0"/>
              <a:t> and </a:t>
            </a:r>
            <a:r>
              <a:rPr lang="sv-SE" b="1" dirty="0" err="1" smtClean="0"/>
              <a:t>methods</a:t>
            </a:r>
            <a:endParaRPr lang="sv-SE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88424" y="1184605"/>
            <a:ext cx="378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Time-correlated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endParaRPr lang="sv-S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80" y="1648053"/>
            <a:ext cx="2665706" cy="24096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7871" y="1648053"/>
            <a:ext cx="4259315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The </a:t>
            </a:r>
            <a:r>
              <a:rPr lang="sv-SE" sz="1600" u="sng" dirty="0" err="1" smtClean="0"/>
              <a:t>sample</a:t>
            </a:r>
            <a:r>
              <a:rPr lang="sv-SE" sz="1600" u="sng" dirty="0" smtClean="0"/>
              <a:t> is </a:t>
            </a:r>
            <a:r>
              <a:rPr lang="sv-SE" sz="1600" u="sng" dirty="0" err="1" smtClean="0"/>
              <a:t>excited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repeatedly</a:t>
            </a:r>
            <a:endParaRPr lang="sv-SE" sz="1600" u="sng" dirty="0"/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10 kHz – 100 MHz </a:t>
            </a:r>
            <a:r>
              <a:rPr lang="sv-SE" sz="1400" dirty="0" err="1" smtClean="0"/>
              <a:t>depending</a:t>
            </a:r>
            <a:r>
              <a:rPr lang="sv-SE" sz="1400" dirty="0" smtClean="0"/>
              <a:t> on setup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Emitted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photons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are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counted</a:t>
            </a:r>
            <a:endParaRPr lang="sv-SE" sz="1600" u="sng" dirty="0" smtClean="0"/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excitation and </a:t>
            </a:r>
            <a:r>
              <a:rPr lang="sv-SE" sz="1400" dirty="0" err="1" smtClean="0"/>
              <a:t>detection</a:t>
            </a:r>
            <a:r>
              <a:rPr lang="sv-SE" sz="1400" dirty="0"/>
              <a:t> </a:t>
            </a:r>
            <a:r>
              <a:rPr lang="sv-SE" sz="1400" dirty="0" err="1" smtClean="0"/>
              <a:t>occur</a:t>
            </a:r>
            <a:r>
              <a:rPr lang="sv-SE" sz="1400" dirty="0"/>
              <a:t> </a:t>
            </a:r>
            <a:r>
              <a:rPr lang="sv-SE" sz="1400" dirty="0" smtClean="0"/>
              <a:t>in </a:t>
            </a:r>
            <a:r>
              <a:rPr lang="sv-SE" sz="1400" dirty="0" err="1" smtClean="0"/>
              <a:t>time-correlated</a:t>
            </a:r>
            <a:r>
              <a:rPr lang="sv-SE" sz="1400" dirty="0" smtClean="0"/>
              <a:t> </a:t>
            </a:r>
            <a:r>
              <a:rPr lang="sv-SE" sz="1400" dirty="0" err="1" smtClean="0"/>
              <a:t>cycles</a:t>
            </a:r>
            <a:r>
              <a:rPr lang="sv-SE" sz="1400" dirty="0" smtClean="0"/>
              <a:t>.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Over </a:t>
            </a:r>
            <a:r>
              <a:rPr lang="sv-SE" sz="1400" dirty="0" err="1" smtClean="0"/>
              <a:t>many</a:t>
            </a:r>
            <a:r>
              <a:rPr lang="sv-SE" sz="1400" dirty="0" smtClean="0"/>
              <a:t> </a:t>
            </a:r>
            <a:r>
              <a:rPr lang="sv-SE" sz="1400" dirty="0" err="1" smtClean="0"/>
              <a:t>cycles</a:t>
            </a:r>
            <a:r>
              <a:rPr lang="sv-SE" sz="1400" dirty="0" smtClean="0"/>
              <a:t>, a </a:t>
            </a:r>
            <a:r>
              <a:rPr lang="sv-SE" sz="1400" dirty="0" err="1" smtClean="0"/>
              <a:t>statistical</a:t>
            </a:r>
            <a:r>
              <a:rPr lang="sv-SE" sz="1400" dirty="0" smtClean="0"/>
              <a:t> image is </a:t>
            </a:r>
            <a:r>
              <a:rPr lang="sv-SE" sz="1400" dirty="0" err="1" smtClean="0"/>
              <a:t>bulit</a:t>
            </a:r>
            <a:r>
              <a:rPr lang="sv-SE" sz="1400" dirty="0" smtClean="0"/>
              <a:t> </a:t>
            </a:r>
            <a:r>
              <a:rPr lang="sv-SE" sz="1400" dirty="0" err="1" smtClean="0"/>
              <a:t>up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when</a:t>
            </a:r>
            <a:r>
              <a:rPr lang="sv-SE" sz="1400" dirty="0" smtClean="0"/>
              <a:t> </a:t>
            </a:r>
            <a:r>
              <a:rPr lang="sv-SE" sz="1400" dirty="0" err="1" smtClean="0"/>
              <a:t>along</a:t>
            </a:r>
            <a:r>
              <a:rPr lang="sv-SE" sz="1400" dirty="0" smtClean="0"/>
              <a:t> the excitation </a:t>
            </a:r>
            <a:r>
              <a:rPr lang="sv-SE" sz="1400" dirty="0" err="1" smtClean="0"/>
              <a:t>cycle</a:t>
            </a:r>
            <a:r>
              <a:rPr lang="sv-SE" sz="1400" dirty="0" smtClean="0"/>
              <a:t> emission is </a:t>
            </a:r>
            <a:r>
              <a:rPr lang="sv-SE" sz="1400" dirty="0" err="1" smtClean="0"/>
              <a:t>likely</a:t>
            </a:r>
            <a:r>
              <a:rPr lang="sv-SE" sz="1400" dirty="0" smtClean="0"/>
              <a:t> to </a:t>
            </a:r>
            <a:r>
              <a:rPr lang="sv-SE" sz="1400" dirty="0" err="1" smtClean="0"/>
              <a:t>occur</a:t>
            </a:r>
            <a:r>
              <a:rPr lang="sv-SE" sz="1400" dirty="0" smtClean="0"/>
              <a:t>.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</a:t>
            </a:r>
            <a:r>
              <a:rPr lang="sv-SE" sz="1400" dirty="0" err="1" smtClean="0"/>
              <a:t>time</a:t>
            </a:r>
            <a:r>
              <a:rPr lang="sv-SE" sz="1400" dirty="0" smtClean="0"/>
              <a:t> it </a:t>
            </a:r>
            <a:r>
              <a:rPr lang="sv-SE" sz="1400" dirty="0" err="1" smtClean="0"/>
              <a:t>takes</a:t>
            </a:r>
            <a:r>
              <a:rPr lang="sv-SE" sz="1400" dirty="0" smtClean="0"/>
              <a:t> to </a:t>
            </a:r>
            <a:r>
              <a:rPr lang="sv-SE" sz="1400" dirty="0" err="1" smtClean="0"/>
              <a:t>collect</a:t>
            </a:r>
            <a:r>
              <a:rPr lang="sv-SE" sz="1400" dirty="0" smtClean="0"/>
              <a:t> </a:t>
            </a:r>
            <a:r>
              <a:rPr lang="sv-SE" sz="1400" dirty="0" err="1" smtClean="0"/>
              <a:t>enough</a:t>
            </a:r>
            <a:r>
              <a:rPr lang="sv-SE" sz="1400" dirty="0" smtClean="0"/>
              <a:t> data </a:t>
            </a:r>
            <a:r>
              <a:rPr lang="sv-SE" sz="1400" dirty="0" err="1" smtClean="0"/>
              <a:t>ranges</a:t>
            </a:r>
            <a:r>
              <a:rPr lang="sv-SE" sz="1400" dirty="0" smtClean="0"/>
              <a:t> from </a:t>
            </a:r>
            <a:r>
              <a:rPr lang="sv-SE" sz="1400" dirty="0" err="1" smtClean="0"/>
              <a:t>minutes</a:t>
            </a:r>
            <a:r>
              <a:rPr lang="sv-SE" sz="1400" dirty="0" smtClean="0"/>
              <a:t> to </a:t>
            </a:r>
            <a:r>
              <a:rPr lang="sv-SE" sz="1400" dirty="0" err="1" smtClean="0"/>
              <a:t>hours</a:t>
            </a:r>
            <a:endParaRPr lang="sv-SE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This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requires</a:t>
            </a:r>
            <a:r>
              <a:rPr lang="sv-SE" sz="1600" u="sng" dirty="0" smtClean="0"/>
              <a:t> a </a:t>
            </a:r>
            <a:r>
              <a:rPr lang="sv-SE" sz="1600" u="sng" dirty="0" err="1" smtClean="0"/>
              <a:t>low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luminescence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intensity</a:t>
            </a:r>
            <a:endParaRPr lang="sv-SE" sz="1600" u="sng" dirty="0" smtClean="0"/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If </a:t>
            </a:r>
            <a:r>
              <a:rPr lang="sv-SE" sz="1400" dirty="0" err="1" smtClean="0"/>
              <a:t>more</a:t>
            </a:r>
            <a:r>
              <a:rPr lang="sv-SE" sz="1400" dirty="0" smtClean="0"/>
              <a:t> </a:t>
            </a:r>
            <a:r>
              <a:rPr lang="sv-SE" sz="1400" dirty="0" err="1" smtClean="0"/>
              <a:t>than</a:t>
            </a:r>
            <a:r>
              <a:rPr lang="sv-SE" sz="1400" dirty="0" smtClean="0"/>
              <a:t> </a:t>
            </a:r>
            <a:r>
              <a:rPr lang="sv-SE" sz="1400" dirty="0" err="1" smtClean="0"/>
              <a:t>one</a:t>
            </a:r>
            <a:r>
              <a:rPr lang="sv-SE" sz="1400" dirty="0" smtClean="0"/>
              <a:t> </a:t>
            </a:r>
            <a:r>
              <a:rPr lang="sv-SE" sz="1400" dirty="0" err="1" smtClean="0"/>
              <a:t>photon</a:t>
            </a:r>
            <a:r>
              <a:rPr lang="sv-SE" sz="1400" dirty="0" smtClean="0"/>
              <a:t> </a:t>
            </a:r>
            <a:r>
              <a:rPr lang="sv-SE" sz="1400" dirty="0" err="1" smtClean="0"/>
              <a:t>can</a:t>
            </a:r>
            <a:r>
              <a:rPr lang="sv-SE" sz="1400" dirty="0" smtClean="0"/>
              <a:t> be </a:t>
            </a:r>
            <a:r>
              <a:rPr lang="sv-SE" sz="1400" dirty="0" err="1" smtClean="0"/>
              <a:t>detected</a:t>
            </a:r>
            <a:r>
              <a:rPr lang="sv-SE" sz="1400" dirty="0" smtClean="0"/>
              <a:t> per </a:t>
            </a:r>
            <a:r>
              <a:rPr lang="sv-SE" sz="1400" dirty="0" err="1" smtClean="0"/>
              <a:t>cycle</a:t>
            </a:r>
            <a:r>
              <a:rPr lang="sv-SE" sz="1400" dirty="0" smtClean="0"/>
              <a:t>, it </a:t>
            </a:r>
            <a:r>
              <a:rPr lang="sv-SE" sz="1400" dirty="0" err="1" smtClean="0"/>
              <a:t>will</a:t>
            </a:r>
            <a:r>
              <a:rPr lang="sv-SE" sz="1400" dirty="0" smtClean="0"/>
              <a:t> </a:t>
            </a:r>
            <a:r>
              <a:rPr lang="sv-SE" sz="1400" dirty="0" err="1" smtClean="0"/>
              <a:t>distort</a:t>
            </a:r>
            <a:r>
              <a:rPr lang="sv-SE" sz="1400" dirty="0" smtClean="0"/>
              <a:t> the distribution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1 in 10-100 excitation </a:t>
            </a:r>
            <a:r>
              <a:rPr lang="sv-SE" sz="1400" dirty="0" err="1" smtClean="0"/>
              <a:t>cycles</a:t>
            </a:r>
            <a:r>
              <a:rPr lang="sv-SE" sz="1400" dirty="0" smtClean="0"/>
              <a:t> </a:t>
            </a:r>
            <a:r>
              <a:rPr lang="sv-SE" sz="1400" dirty="0" err="1" smtClean="0"/>
              <a:t>should</a:t>
            </a:r>
            <a:r>
              <a:rPr lang="sv-SE" sz="1400" dirty="0" smtClean="0"/>
              <a:t> </a:t>
            </a:r>
            <a:r>
              <a:rPr lang="sv-SE" sz="1400" dirty="0" err="1" smtClean="0"/>
              <a:t>result</a:t>
            </a:r>
            <a:r>
              <a:rPr lang="sv-SE" sz="1400" dirty="0" smtClean="0"/>
              <a:t> in a </a:t>
            </a:r>
            <a:r>
              <a:rPr lang="sv-SE" sz="1400" dirty="0" err="1" smtClean="0"/>
              <a:t>photon</a:t>
            </a:r>
            <a:r>
              <a:rPr lang="sv-SE" sz="1400" dirty="0" smtClean="0"/>
              <a:t> </a:t>
            </a:r>
            <a:r>
              <a:rPr lang="sv-SE" sz="1400" dirty="0" err="1" smtClean="0"/>
              <a:t>counting</a:t>
            </a:r>
            <a:r>
              <a:rPr lang="sv-SE" sz="1400" dirty="0" smtClean="0"/>
              <a:t> event</a:t>
            </a:r>
          </a:p>
          <a:p>
            <a:pPr lvl="1"/>
            <a:endParaRPr lang="sv-SE" sz="1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286" y="4151837"/>
            <a:ext cx="3642489" cy="174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23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smtClean="0">
                <a:latin typeface="+mn-lt"/>
              </a:rPr>
              <a:t>Time-resolved photoluminescence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Experimental </a:t>
            </a:r>
            <a:r>
              <a:rPr lang="sv-SE" b="1" dirty="0" err="1" smtClean="0"/>
              <a:t>setups</a:t>
            </a:r>
            <a:r>
              <a:rPr lang="sv-SE" b="1" dirty="0" smtClean="0"/>
              <a:t> and </a:t>
            </a:r>
            <a:r>
              <a:rPr lang="sv-SE" b="1" dirty="0" err="1" smtClean="0"/>
              <a:t>methods</a:t>
            </a:r>
            <a:endParaRPr lang="sv-SE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88424" y="1184605"/>
            <a:ext cx="378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Time-correlated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r>
              <a:rPr lang="sv-SE" dirty="0" smtClean="0"/>
              <a:t> </a:t>
            </a:r>
            <a:r>
              <a:rPr lang="sv-SE" dirty="0" err="1" smtClean="0"/>
              <a:t>counting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64297" y="1663940"/>
            <a:ext cx="43450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Benefits</a:t>
            </a:r>
            <a:endParaRPr lang="sv-SE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Very</a:t>
            </a:r>
            <a:r>
              <a:rPr lang="sv-SE" sz="1400" dirty="0" smtClean="0"/>
              <a:t> sensitive and </a:t>
            </a:r>
            <a:r>
              <a:rPr lang="sv-SE" sz="1400" dirty="0" err="1" smtClean="0"/>
              <a:t>accurate</a:t>
            </a:r>
            <a:endParaRPr lang="sv-SE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Produces</a:t>
            </a:r>
            <a:r>
              <a:rPr lang="sv-SE" sz="1400" dirty="0" smtClean="0"/>
              <a:t> the temporal </a:t>
            </a:r>
            <a:r>
              <a:rPr lang="sv-SE" sz="1400" dirty="0" err="1" smtClean="0"/>
              <a:t>profile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</a:t>
            </a:r>
            <a:r>
              <a:rPr lang="sv-SE" sz="1400" dirty="0" err="1" smtClean="0"/>
              <a:t>luminescence</a:t>
            </a:r>
            <a:r>
              <a:rPr lang="sv-SE" sz="1400" dirty="0" smtClean="0"/>
              <a:t> </a:t>
            </a:r>
            <a:r>
              <a:rPr lang="sv-SE" sz="1400" dirty="0" err="1" smtClean="0"/>
              <a:t>response</a:t>
            </a:r>
            <a:endParaRPr lang="sv-SE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4297" y="3138872"/>
            <a:ext cx="4507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Drawbacks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Time-consuming</a:t>
            </a:r>
            <a:endParaRPr lang="sv-SE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Sometimes</a:t>
            </a:r>
            <a:r>
              <a:rPr lang="sv-SE" sz="1400" dirty="0" smtClean="0"/>
              <a:t> </a:t>
            </a:r>
            <a:r>
              <a:rPr lang="sv-SE" sz="1400" dirty="0" err="1" smtClean="0"/>
              <a:t>requires</a:t>
            </a:r>
            <a:r>
              <a:rPr lang="sv-SE" sz="1400" dirty="0" smtClean="0"/>
              <a:t> special </a:t>
            </a:r>
            <a:r>
              <a:rPr lang="sv-SE" sz="1400" dirty="0" err="1" smtClean="0"/>
              <a:t>deconvolution</a:t>
            </a:r>
            <a:r>
              <a:rPr lang="sv-SE" sz="1400" dirty="0" smtClean="0"/>
              <a:t> </a:t>
            </a:r>
            <a:r>
              <a:rPr lang="sv-SE" sz="1400" dirty="0" err="1" smtClean="0"/>
              <a:t>methods</a:t>
            </a:r>
            <a:r>
              <a:rPr lang="sv-SE" sz="1400" dirty="0" smtClean="0"/>
              <a:t> </a:t>
            </a:r>
            <a:r>
              <a:rPr lang="sv-SE" sz="1400" dirty="0" err="1" smtClean="0"/>
              <a:t>when</a:t>
            </a:r>
            <a:r>
              <a:rPr lang="sv-SE" sz="1400" dirty="0" smtClean="0"/>
              <a:t> </a:t>
            </a:r>
            <a:r>
              <a:rPr lang="sv-SE" sz="1400" dirty="0" err="1" smtClean="0"/>
              <a:t>very</a:t>
            </a:r>
            <a:r>
              <a:rPr lang="sv-SE" sz="1400" dirty="0" smtClean="0"/>
              <a:t> </a:t>
            </a:r>
            <a:r>
              <a:rPr lang="sv-SE" sz="1400" dirty="0" err="1" smtClean="0"/>
              <a:t>high</a:t>
            </a:r>
            <a:r>
              <a:rPr lang="sv-SE" sz="1400" dirty="0"/>
              <a:t> </a:t>
            </a:r>
            <a:r>
              <a:rPr lang="sv-SE" sz="1400" dirty="0" smtClean="0"/>
              <a:t>repetition rates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used</a:t>
            </a:r>
            <a:r>
              <a:rPr lang="sv-SE" sz="1400" dirty="0"/>
              <a:t>.</a:t>
            </a:r>
            <a:endParaRPr lang="sv-SE" sz="1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80" y="1648053"/>
            <a:ext cx="2665706" cy="24096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286" y="4151837"/>
            <a:ext cx="3642489" cy="174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88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smtClean="0">
                <a:latin typeface="+mn-lt"/>
              </a:rPr>
              <a:t>Time-resolved photoluminescence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Experimental </a:t>
            </a:r>
            <a:r>
              <a:rPr lang="sv-SE" b="1" dirty="0" err="1" smtClean="0"/>
              <a:t>setups</a:t>
            </a:r>
            <a:r>
              <a:rPr lang="sv-SE" b="1" dirty="0" smtClean="0"/>
              <a:t> and </a:t>
            </a:r>
            <a:r>
              <a:rPr lang="sv-SE" b="1" dirty="0" err="1" smtClean="0"/>
              <a:t>methods</a:t>
            </a:r>
            <a:endParaRPr lang="sv-SE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88424" y="1184605"/>
            <a:ext cx="378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Boxcar</a:t>
            </a:r>
            <a:r>
              <a:rPr lang="sv-SE" dirty="0" smtClean="0"/>
              <a:t> </a:t>
            </a:r>
            <a:r>
              <a:rPr lang="sv-SE" dirty="0" err="1" smtClean="0"/>
              <a:t>integrator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551" y="3599411"/>
            <a:ext cx="4315960" cy="23340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389" y="6048540"/>
            <a:ext cx="400720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000" dirty="0">
                <a:solidFill>
                  <a:schemeClr val="bg1"/>
                </a:solidFill>
              </a:rPr>
              <a:t>http://123.physics.ucdavis.edu/week_1_files/Boxcar_Averager.pdf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35" y="1669008"/>
            <a:ext cx="2964110" cy="18855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237871" y="1648053"/>
            <a:ext cx="425931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Measures</a:t>
            </a:r>
            <a:r>
              <a:rPr lang="sv-SE" sz="1600" u="sng" dirty="0" smtClean="0"/>
              <a:t> a </a:t>
            </a:r>
            <a:r>
              <a:rPr lang="sv-SE" sz="1600" u="sng" dirty="0" err="1" smtClean="0"/>
              <a:t>periodic</a:t>
            </a:r>
            <a:r>
              <a:rPr lang="sv-SE" sz="1600" u="sng" dirty="0" smtClean="0"/>
              <a:t> signal over </a:t>
            </a:r>
            <a:r>
              <a:rPr lang="sv-SE" sz="1600" u="sng" dirty="0" err="1" smtClean="0"/>
              <a:t>several</a:t>
            </a:r>
            <a:r>
              <a:rPr lang="sv-SE" sz="1600" u="sng" dirty="0" smtClean="0"/>
              <a:t> periods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Done</a:t>
            </a:r>
            <a:r>
              <a:rPr lang="sv-SE" sz="1400" dirty="0" smtClean="0"/>
              <a:t> by </a:t>
            </a:r>
            <a:r>
              <a:rPr lang="sv-SE" sz="1400" dirty="0" err="1" smtClean="0"/>
              <a:t>performing</a:t>
            </a:r>
            <a:r>
              <a:rPr lang="sv-SE" sz="1400" dirty="0" smtClean="0"/>
              <a:t> the </a:t>
            </a:r>
            <a:r>
              <a:rPr lang="sv-SE" sz="1400" dirty="0" err="1" smtClean="0"/>
              <a:t>measurement</a:t>
            </a:r>
            <a:r>
              <a:rPr lang="sv-SE" sz="1400" dirty="0" smtClean="0"/>
              <a:t> over a </a:t>
            </a:r>
            <a:r>
              <a:rPr lang="sv-SE" sz="1400" dirty="0" err="1" smtClean="0"/>
              <a:t>time</a:t>
            </a:r>
            <a:r>
              <a:rPr lang="sv-SE" sz="1400" dirty="0" smtClean="0"/>
              <a:t> </a:t>
            </a:r>
            <a:r>
              <a:rPr lang="sv-SE" sz="1400" dirty="0" err="1" smtClean="0"/>
              <a:t>interval</a:t>
            </a:r>
            <a:r>
              <a:rPr lang="sv-SE" sz="1400" dirty="0" smtClean="0"/>
              <a:t> T</a:t>
            </a:r>
            <a:r>
              <a:rPr lang="sv-SE" sz="1400" baseline="-25000" dirty="0" smtClean="0"/>
              <a:t>G</a:t>
            </a:r>
            <a:r>
              <a:rPr lang="sv-SE" sz="1400" dirty="0" smtClean="0"/>
              <a:t>  (gate </a:t>
            </a:r>
            <a:r>
              <a:rPr lang="sv-SE" sz="1400" dirty="0" err="1" smtClean="0"/>
              <a:t>width</a:t>
            </a:r>
            <a:r>
              <a:rPr lang="sv-SE" sz="1400" dirty="0" smtClean="0"/>
              <a:t>) </a:t>
            </a:r>
            <a:r>
              <a:rPr lang="sv-SE" sz="1400" dirty="0" err="1" smtClean="0"/>
              <a:t>each</a:t>
            </a:r>
            <a:r>
              <a:rPr lang="sv-SE" sz="1400" dirty="0" smtClean="0"/>
              <a:t> period.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This</a:t>
            </a:r>
            <a:r>
              <a:rPr lang="sv-SE" sz="1400" dirty="0" smtClean="0"/>
              <a:t> sampling </a:t>
            </a:r>
            <a:r>
              <a:rPr lang="sv-SE" sz="1400" dirty="0" err="1" smtClean="0"/>
              <a:t>time</a:t>
            </a:r>
            <a:r>
              <a:rPr lang="sv-SE" sz="1400" dirty="0" smtClean="0"/>
              <a:t> </a:t>
            </a:r>
            <a:r>
              <a:rPr lang="sv-SE" sz="1400" dirty="0" err="1" smtClean="0"/>
              <a:t>can</a:t>
            </a:r>
            <a:r>
              <a:rPr lang="sv-SE" sz="1400" dirty="0" smtClean="0"/>
              <a:t> be </a:t>
            </a:r>
            <a:r>
              <a:rPr lang="sv-SE" sz="1400" dirty="0" err="1" smtClean="0"/>
              <a:t>delayed</a:t>
            </a:r>
            <a:r>
              <a:rPr lang="sv-SE" sz="1400" dirty="0" smtClean="0"/>
              <a:t> (T</a:t>
            </a:r>
            <a:r>
              <a:rPr lang="sv-SE" sz="1400" baseline="-25000" dirty="0" smtClean="0"/>
              <a:t>D</a:t>
            </a:r>
            <a:r>
              <a:rPr lang="sv-SE" sz="1400" dirty="0" smtClean="0"/>
              <a:t>) to focus in on different parts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</a:t>
            </a:r>
            <a:r>
              <a:rPr lang="sv-SE" sz="1400" dirty="0" err="1" smtClean="0"/>
              <a:t>periodic</a:t>
            </a:r>
            <a:r>
              <a:rPr lang="sv-SE" sz="1400" dirty="0" smtClean="0"/>
              <a:t> signal, </a:t>
            </a:r>
            <a:r>
              <a:rPr lang="sv-SE" sz="1400" dirty="0" err="1" smtClean="0"/>
              <a:t>enabling</a:t>
            </a:r>
            <a:r>
              <a:rPr lang="sv-SE" sz="1400" dirty="0" smtClean="0"/>
              <a:t> </a:t>
            </a:r>
            <a:r>
              <a:rPr lang="sv-SE" sz="1400" dirty="0" err="1" smtClean="0"/>
              <a:t>temporally</a:t>
            </a:r>
            <a:r>
              <a:rPr lang="sv-SE" sz="1400" dirty="0" smtClean="0"/>
              <a:t> </a:t>
            </a:r>
            <a:r>
              <a:rPr lang="sv-SE" sz="1400" dirty="0" err="1" smtClean="0"/>
              <a:t>resolved</a:t>
            </a:r>
            <a:r>
              <a:rPr lang="sv-SE" sz="1400" dirty="0" smtClean="0"/>
              <a:t> </a:t>
            </a:r>
            <a:r>
              <a:rPr lang="sv-SE" sz="1400" dirty="0" err="1" smtClean="0"/>
              <a:t>measurements</a:t>
            </a:r>
            <a:endParaRPr lang="sv-SE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Enables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temporally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resolved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spectra</a:t>
            </a:r>
            <a:r>
              <a:rPr lang="sv-SE" sz="1600" u="sng" dirty="0" smtClean="0"/>
              <a:t> to be </a:t>
            </a:r>
            <a:r>
              <a:rPr lang="sv-SE" sz="1600" u="sng" dirty="0" err="1" smtClean="0"/>
              <a:t>measured</a:t>
            </a:r>
            <a:endParaRPr lang="sv-SE" sz="1600" u="sng" dirty="0" smtClean="0"/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A </a:t>
            </a:r>
            <a:r>
              <a:rPr lang="sv-SE" sz="1400" dirty="0" err="1" smtClean="0"/>
              <a:t>monochromator</a:t>
            </a:r>
            <a:r>
              <a:rPr lang="sv-SE" sz="1400" dirty="0" smtClean="0"/>
              <a:t> </a:t>
            </a:r>
            <a:r>
              <a:rPr lang="sv-SE" sz="1400" dirty="0" err="1" smtClean="0"/>
              <a:t>can</a:t>
            </a:r>
            <a:r>
              <a:rPr lang="sv-SE" sz="1400" dirty="0" smtClean="0"/>
              <a:t> be </a:t>
            </a:r>
            <a:r>
              <a:rPr lang="sv-SE" sz="1400" dirty="0" err="1" smtClean="0"/>
              <a:t>included</a:t>
            </a:r>
            <a:r>
              <a:rPr lang="sv-SE" sz="1400" dirty="0" smtClean="0"/>
              <a:t> to </a:t>
            </a:r>
            <a:r>
              <a:rPr lang="sv-SE" sz="1400" dirty="0" err="1" smtClean="0"/>
              <a:t>scan</a:t>
            </a:r>
            <a:r>
              <a:rPr lang="sv-SE" sz="1400" dirty="0" smtClean="0"/>
              <a:t> </a:t>
            </a:r>
            <a:r>
              <a:rPr lang="sv-SE" sz="1400" dirty="0" err="1" smtClean="0"/>
              <a:t>wavelengths</a:t>
            </a:r>
            <a:r>
              <a:rPr lang="sv-SE" sz="1400" dirty="0" smtClean="0"/>
              <a:t> for different T</a:t>
            </a:r>
            <a:r>
              <a:rPr lang="sv-SE" sz="1400" baseline="-25000" dirty="0" smtClean="0"/>
              <a:t>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S/N </a:t>
            </a:r>
            <a:r>
              <a:rPr lang="sv-SE" sz="1600" u="sng" dirty="0" err="1" smtClean="0"/>
              <a:t>ratio</a:t>
            </a:r>
            <a:r>
              <a:rPr lang="sv-SE" sz="1600" u="sng" dirty="0" smtClean="0"/>
              <a:t> is </a:t>
            </a:r>
            <a:r>
              <a:rPr lang="sv-SE" sz="1600" u="sng" dirty="0" err="1" smtClean="0"/>
              <a:t>very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good</a:t>
            </a:r>
            <a:endParaRPr lang="sv-SE" sz="1600" u="sng" dirty="0" smtClean="0"/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Similar</a:t>
            </a:r>
            <a:r>
              <a:rPr lang="sv-SE" sz="1400" dirty="0" smtClean="0"/>
              <a:t> </a:t>
            </a:r>
            <a:r>
              <a:rPr lang="sv-SE" sz="1400" dirty="0" err="1" smtClean="0"/>
              <a:t>principle</a:t>
            </a:r>
            <a:r>
              <a:rPr lang="sv-SE" sz="1400" dirty="0" smtClean="0"/>
              <a:t> as a lock-in </a:t>
            </a:r>
            <a:r>
              <a:rPr lang="sv-SE" sz="1400" dirty="0" err="1" smtClean="0"/>
              <a:t>amplifier</a:t>
            </a:r>
            <a:endParaRPr lang="sv-SE" sz="1400" dirty="0" smtClean="0"/>
          </a:p>
          <a:p>
            <a:pPr lvl="1"/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552352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smtClean="0">
                <a:latin typeface="+mn-lt"/>
              </a:rPr>
              <a:t>Time-resolved photoluminescence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Experimental </a:t>
            </a:r>
            <a:r>
              <a:rPr lang="sv-SE" b="1" dirty="0" err="1" smtClean="0"/>
              <a:t>setups</a:t>
            </a:r>
            <a:r>
              <a:rPr lang="sv-SE" b="1" dirty="0" smtClean="0"/>
              <a:t> and </a:t>
            </a:r>
            <a:r>
              <a:rPr lang="sv-SE" b="1" dirty="0" err="1" smtClean="0"/>
              <a:t>methods</a:t>
            </a:r>
            <a:endParaRPr lang="sv-SE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88424" y="1184605"/>
            <a:ext cx="378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Boxcar</a:t>
            </a:r>
            <a:r>
              <a:rPr lang="sv-SE" dirty="0" smtClean="0"/>
              <a:t> </a:t>
            </a:r>
            <a:r>
              <a:rPr lang="sv-SE" dirty="0" err="1" smtClean="0"/>
              <a:t>integrator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551" y="3599411"/>
            <a:ext cx="4315960" cy="23340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389" y="6048540"/>
            <a:ext cx="400720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000" dirty="0">
                <a:solidFill>
                  <a:schemeClr val="bg1"/>
                </a:solidFill>
              </a:rPr>
              <a:t>http://123.physics.ucdavis.edu/week_1_files/Boxcar_Averager.pdf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35" y="1669008"/>
            <a:ext cx="2964110" cy="18855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55" y="1623718"/>
            <a:ext cx="2630769" cy="395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922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smtClean="0">
                <a:latin typeface="+mn-lt"/>
              </a:rPr>
              <a:t>Time-resolved photoluminescence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Experimental </a:t>
            </a:r>
            <a:r>
              <a:rPr lang="sv-SE" b="1" dirty="0" err="1" smtClean="0"/>
              <a:t>setups</a:t>
            </a:r>
            <a:r>
              <a:rPr lang="sv-SE" b="1" dirty="0" smtClean="0"/>
              <a:t> and </a:t>
            </a:r>
            <a:r>
              <a:rPr lang="sv-SE" b="1" dirty="0" err="1" smtClean="0"/>
              <a:t>methods</a:t>
            </a:r>
            <a:endParaRPr lang="sv-SE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88424" y="1184605"/>
            <a:ext cx="378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Boxcar</a:t>
            </a:r>
            <a:r>
              <a:rPr lang="sv-SE" dirty="0" smtClean="0"/>
              <a:t> </a:t>
            </a:r>
            <a:r>
              <a:rPr lang="sv-SE" dirty="0" err="1" smtClean="0"/>
              <a:t>integrator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551" y="3599411"/>
            <a:ext cx="4315960" cy="23340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68389" y="6048540"/>
            <a:ext cx="400720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000" dirty="0">
                <a:solidFill>
                  <a:schemeClr val="bg1"/>
                </a:solidFill>
              </a:rPr>
              <a:t>http://123.physics.ucdavis.edu/week_1_files/Boxcar_Averager.pdf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35" y="1669008"/>
            <a:ext cx="2964110" cy="18855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4297" y="1663940"/>
            <a:ext cx="434504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Benefits</a:t>
            </a:r>
            <a:endParaRPr lang="sv-SE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Enables</a:t>
            </a:r>
            <a:r>
              <a:rPr lang="sv-SE" sz="1400" dirty="0" smtClean="0"/>
              <a:t> </a:t>
            </a:r>
            <a:r>
              <a:rPr lang="sv-SE" sz="1400" dirty="0" err="1" smtClean="0"/>
              <a:t>spectral</a:t>
            </a:r>
            <a:r>
              <a:rPr lang="sv-SE" sz="1400" dirty="0" smtClean="0"/>
              <a:t> information to be </a:t>
            </a:r>
            <a:r>
              <a:rPr lang="sv-SE" sz="1400" dirty="0" err="1" smtClean="0"/>
              <a:t>exctracted</a:t>
            </a:r>
            <a:endParaRPr lang="sv-SE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Good</a:t>
            </a:r>
            <a:r>
              <a:rPr lang="sv-SE" sz="1400" dirty="0" smtClean="0"/>
              <a:t> S/N </a:t>
            </a:r>
            <a:r>
              <a:rPr lang="sv-SE" sz="1400" dirty="0" err="1" smtClean="0"/>
              <a:t>ratio</a:t>
            </a:r>
            <a:endParaRPr lang="sv-SE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297" y="3138872"/>
            <a:ext cx="450770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Drawbacks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Need</a:t>
            </a:r>
            <a:r>
              <a:rPr lang="sv-SE" sz="1400" dirty="0" smtClean="0"/>
              <a:t> to </a:t>
            </a:r>
            <a:r>
              <a:rPr lang="sv-SE" sz="1400" dirty="0" err="1" smtClean="0"/>
              <a:t>consider</a:t>
            </a:r>
            <a:r>
              <a:rPr lang="sv-SE" sz="1400" dirty="0" smtClean="0"/>
              <a:t> optimal gate scanning </a:t>
            </a:r>
            <a:r>
              <a:rPr lang="sv-SE" sz="1400" dirty="0" err="1" smtClean="0"/>
              <a:t>speed.Too</a:t>
            </a:r>
            <a:r>
              <a:rPr lang="sv-SE" sz="1400" dirty="0" smtClean="0"/>
              <a:t> fast scanning </a:t>
            </a:r>
            <a:r>
              <a:rPr lang="sv-SE" sz="1400" dirty="0" err="1" smtClean="0"/>
              <a:t>distorts</a:t>
            </a:r>
            <a:r>
              <a:rPr lang="sv-SE" sz="1400" dirty="0" smtClean="0"/>
              <a:t> the </a:t>
            </a:r>
            <a:r>
              <a:rPr lang="sv-SE" sz="1400" dirty="0" err="1" smtClean="0"/>
              <a:t>pulse</a:t>
            </a:r>
            <a:r>
              <a:rPr lang="sv-SE" sz="1400" dirty="0" smtClean="0"/>
              <a:t> </a:t>
            </a:r>
            <a:r>
              <a:rPr lang="sv-SE" sz="1400" dirty="0" err="1" smtClean="0"/>
              <a:t>shape</a:t>
            </a:r>
            <a:r>
              <a:rPr lang="sv-SE" sz="1400" dirty="0" smtClean="0"/>
              <a:t>, </a:t>
            </a:r>
            <a:r>
              <a:rPr lang="sv-SE" sz="1400" dirty="0" err="1" smtClean="0"/>
              <a:t>while</a:t>
            </a:r>
            <a:r>
              <a:rPr lang="sv-SE" sz="1400" dirty="0" smtClean="0"/>
              <a:t> </a:t>
            </a:r>
            <a:r>
              <a:rPr lang="sv-SE" sz="1400" dirty="0" err="1" smtClean="0"/>
              <a:t>too</a:t>
            </a:r>
            <a:r>
              <a:rPr lang="sv-SE" sz="1400" dirty="0" smtClean="0"/>
              <a:t> </a:t>
            </a:r>
            <a:r>
              <a:rPr lang="sv-SE" sz="1400" dirty="0" err="1" smtClean="0"/>
              <a:t>slow</a:t>
            </a:r>
            <a:r>
              <a:rPr lang="sv-SE" sz="1400" dirty="0" smtClean="0"/>
              <a:t> scanning </a:t>
            </a:r>
            <a:r>
              <a:rPr lang="sv-SE" sz="1400" dirty="0" err="1" smtClean="0"/>
              <a:t>might</a:t>
            </a:r>
            <a:r>
              <a:rPr lang="sv-SE" sz="1400" dirty="0" smtClean="0"/>
              <a:t> </a:t>
            </a:r>
            <a:r>
              <a:rPr lang="sv-SE" sz="1400" dirty="0" err="1" smtClean="0"/>
              <a:t>lead</a:t>
            </a:r>
            <a:r>
              <a:rPr lang="sv-SE" sz="1400" dirty="0" smtClean="0"/>
              <a:t> to problems </a:t>
            </a:r>
            <a:r>
              <a:rPr lang="sv-SE" sz="1400" dirty="0" err="1" smtClean="0"/>
              <a:t>associated</a:t>
            </a:r>
            <a:r>
              <a:rPr lang="sv-SE" sz="1400" dirty="0" smtClean="0"/>
              <a:t> </a:t>
            </a:r>
            <a:r>
              <a:rPr lang="sv-SE" sz="1400" dirty="0" err="1" smtClean="0"/>
              <a:t>with</a:t>
            </a:r>
            <a:r>
              <a:rPr lang="sv-SE" sz="1400" dirty="0" smtClean="0"/>
              <a:t> drift </a:t>
            </a:r>
            <a:r>
              <a:rPr lang="sv-SE" sz="1400" dirty="0" err="1" smtClean="0"/>
              <a:t>of</a:t>
            </a:r>
            <a:r>
              <a:rPr lang="sv-SE" sz="1400" dirty="0" smtClean="0"/>
              <a:t> experimental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Boxcar</a:t>
            </a:r>
            <a:r>
              <a:rPr lang="sv-SE" sz="1400" dirty="0" smtClean="0"/>
              <a:t> </a:t>
            </a:r>
            <a:r>
              <a:rPr lang="sv-SE" sz="1400" dirty="0" err="1" smtClean="0"/>
              <a:t>electronics</a:t>
            </a:r>
            <a:r>
              <a:rPr lang="sv-SE" sz="1400" dirty="0" smtClean="0"/>
              <a:t> </a:t>
            </a:r>
            <a:r>
              <a:rPr lang="sv-SE" sz="1400" dirty="0" err="1" smtClean="0"/>
              <a:t>too</a:t>
            </a:r>
            <a:r>
              <a:rPr lang="sv-SE" sz="1400" dirty="0" smtClean="0"/>
              <a:t> </a:t>
            </a:r>
            <a:r>
              <a:rPr lang="sv-SE" sz="1400" dirty="0" err="1" smtClean="0"/>
              <a:t>slow</a:t>
            </a:r>
            <a:r>
              <a:rPr lang="sv-SE" sz="1400" dirty="0" smtClean="0"/>
              <a:t> for </a:t>
            </a:r>
            <a:r>
              <a:rPr lang="sv-SE" sz="1400" dirty="0" err="1" smtClean="0"/>
              <a:t>processes</a:t>
            </a:r>
            <a:r>
              <a:rPr lang="sv-SE" sz="1400" dirty="0" smtClean="0"/>
              <a:t> in the 100 ps </a:t>
            </a:r>
            <a:r>
              <a:rPr lang="sv-SE" sz="1400" dirty="0" err="1" smtClean="0"/>
              <a:t>range</a:t>
            </a:r>
            <a:r>
              <a:rPr lang="sv-SE" sz="1400" dirty="0" smtClean="0"/>
              <a:t> and faster.</a:t>
            </a:r>
          </a:p>
        </p:txBody>
      </p:sp>
    </p:spTree>
    <p:extLst>
      <p:ext uri="{BB962C8B-B14F-4D97-AF65-F5344CB8AC3E}">
        <p14:creationId xmlns:p14="http://schemas.microsoft.com/office/powerpoint/2010/main" val="1271063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smtClean="0">
                <a:latin typeface="+mn-lt"/>
              </a:rPr>
              <a:t>Time-resolved photoluminescence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Experimental </a:t>
            </a:r>
            <a:r>
              <a:rPr lang="sv-SE" b="1" dirty="0" err="1" smtClean="0"/>
              <a:t>setups</a:t>
            </a:r>
            <a:r>
              <a:rPr lang="sv-SE" b="1" dirty="0" smtClean="0"/>
              <a:t> and </a:t>
            </a:r>
            <a:r>
              <a:rPr lang="sv-SE" b="1" dirty="0" err="1" smtClean="0"/>
              <a:t>methods</a:t>
            </a:r>
            <a:endParaRPr lang="sv-SE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88424" y="1184605"/>
            <a:ext cx="378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Streak</a:t>
            </a:r>
            <a:r>
              <a:rPr lang="sv-SE" dirty="0" smtClean="0"/>
              <a:t> </a:t>
            </a:r>
            <a:r>
              <a:rPr lang="sv-SE" dirty="0" err="1" smtClean="0"/>
              <a:t>camera</a:t>
            </a:r>
            <a:endParaRPr lang="sv-SE" dirty="0"/>
          </a:p>
        </p:txBody>
      </p:sp>
      <p:sp>
        <p:nvSpPr>
          <p:cNvPr id="12" name="TextBox 11"/>
          <p:cNvSpPr txBox="1"/>
          <p:nvPr/>
        </p:nvSpPr>
        <p:spPr>
          <a:xfrm>
            <a:off x="-307571" y="1648053"/>
            <a:ext cx="480475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Converting</a:t>
            </a:r>
            <a:r>
              <a:rPr lang="sv-SE" sz="1600" u="sng" dirty="0" smtClean="0"/>
              <a:t> a temporal </a:t>
            </a:r>
            <a:r>
              <a:rPr lang="sv-SE" sz="1600" u="sng" dirty="0" err="1" smtClean="0"/>
              <a:t>phenomenon</a:t>
            </a:r>
            <a:r>
              <a:rPr lang="sv-SE" sz="1600" u="sng" dirty="0" smtClean="0"/>
              <a:t> to a spatial </a:t>
            </a:r>
            <a:r>
              <a:rPr lang="sv-SE" sz="1600" u="sng" dirty="0" err="1" smtClean="0"/>
              <a:t>one</a:t>
            </a:r>
            <a:endParaRPr lang="sv-SE" sz="1600" u="sng" dirty="0" smtClean="0"/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Enables</a:t>
            </a:r>
            <a:r>
              <a:rPr lang="sv-SE" sz="1400" dirty="0" smtClean="0"/>
              <a:t> </a:t>
            </a:r>
            <a:r>
              <a:rPr lang="sv-SE" sz="1400" dirty="0" err="1" smtClean="0"/>
              <a:t>measurements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very</a:t>
            </a:r>
            <a:r>
              <a:rPr lang="sv-SE" sz="1400" dirty="0" smtClean="0"/>
              <a:t> fast </a:t>
            </a:r>
            <a:r>
              <a:rPr lang="sv-SE" sz="1400" dirty="0" err="1" smtClean="0"/>
              <a:t>processes</a:t>
            </a:r>
            <a:endParaRPr lang="sv-SE" sz="1400" dirty="0" smtClean="0"/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Emitted</a:t>
            </a:r>
            <a:r>
              <a:rPr lang="sv-SE" sz="1400" dirty="0" smtClean="0"/>
              <a:t> </a:t>
            </a:r>
            <a:r>
              <a:rPr lang="sv-SE" sz="1400" dirty="0" err="1" smtClean="0"/>
              <a:t>light</a:t>
            </a:r>
            <a:r>
              <a:rPr lang="sv-SE" sz="1400" dirty="0"/>
              <a:t> </a:t>
            </a:r>
            <a:r>
              <a:rPr lang="sv-SE" sz="1400" dirty="0" err="1" smtClean="0"/>
              <a:t>causes</a:t>
            </a:r>
            <a:r>
              <a:rPr lang="sv-SE" sz="1400" dirty="0" smtClean="0"/>
              <a:t> </a:t>
            </a:r>
            <a:r>
              <a:rPr lang="sv-SE" sz="1400" dirty="0" err="1" smtClean="0"/>
              <a:t>electrons</a:t>
            </a:r>
            <a:r>
              <a:rPr lang="sv-SE" sz="1400" dirty="0" smtClean="0"/>
              <a:t> to be </a:t>
            </a:r>
            <a:r>
              <a:rPr lang="sv-SE" sz="1400" dirty="0" err="1" smtClean="0"/>
              <a:t>ejected</a:t>
            </a:r>
            <a:r>
              <a:rPr lang="sv-SE" sz="1400" dirty="0" smtClean="0"/>
              <a:t>, </a:t>
            </a:r>
            <a:r>
              <a:rPr lang="sv-SE" sz="1400" dirty="0" err="1" smtClean="0"/>
              <a:t>which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accelerated</a:t>
            </a:r>
            <a:r>
              <a:rPr lang="sv-SE" sz="1400" dirty="0" smtClean="0"/>
              <a:t> and </a:t>
            </a:r>
            <a:r>
              <a:rPr lang="sv-SE" sz="1400" dirty="0" err="1" smtClean="0"/>
              <a:t>swept</a:t>
            </a:r>
            <a:r>
              <a:rPr lang="sv-SE" sz="1400" dirty="0" smtClean="0"/>
              <a:t> by strong </a:t>
            </a:r>
            <a:r>
              <a:rPr lang="sv-SE" sz="1400" dirty="0" err="1" smtClean="0"/>
              <a:t>electric</a:t>
            </a:r>
            <a:r>
              <a:rPr lang="sv-SE" sz="1400" dirty="0" smtClean="0"/>
              <a:t> </a:t>
            </a:r>
            <a:r>
              <a:rPr lang="sv-SE" sz="1400" dirty="0" err="1" smtClean="0"/>
              <a:t>field</a:t>
            </a:r>
            <a:endParaRPr lang="sv-SE" sz="1400" dirty="0" smtClean="0"/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Spatial distribution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electrons</a:t>
            </a:r>
            <a:r>
              <a:rPr lang="sv-SE" sz="1400" dirty="0" smtClean="0"/>
              <a:t> is </a:t>
            </a:r>
            <a:r>
              <a:rPr lang="sv-SE" sz="1400" dirty="0" err="1" smtClean="0"/>
              <a:t>recorded</a:t>
            </a:r>
            <a:r>
              <a:rPr lang="sv-SE" sz="1400" dirty="0" smtClean="0"/>
              <a:t> by 2D </a:t>
            </a:r>
            <a:r>
              <a:rPr lang="sv-SE" sz="1400" dirty="0" err="1" smtClean="0"/>
              <a:t>detector</a:t>
            </a:r>
            <a:r>
              <a:rPr lang="sv-SE" sz="1400" dirty="0" smtClean="0"/>
              <a:t> (CCD or </a:t>
            </a:r>
            <a:r>
              <a:rPr lang="sv-SE" sz="1400" dirty="0" err="1" smtClean="0"/>
              <a:t>other</a:t>
            </a:r>
            <a:r>
              <a:rPr lang="sv-SE" sz="1400" dirty="0" smtClean="0"/>
              <a:t> </a:t>
            </a:r>
            <a:r>
              <a:rPr lang="sv-SE" sz="1400" dirty="0" err="1" smtClean="0"/>
              <a:t>array</a:t>
            </a:r>
            <a:r>
              <a:rPr lang="sv-SE" sz="1400" dirty="0" smtClean="0"/>
              <a:t>)</a:t>
            </a:r>
          </a:p>
          <a:p>
            <a:pPr lvl="2"/>
            <a:endParaRPr lang="sv-SE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Sweeping</a:t>
            </a:r>
            <a:r>
              <a:rPr lang="sv-SE" sz="1600" u="sng" dirty="0" smtClean="0"/>
              <a:t> E-</a:t>
            </a:r>
            <a:r>
              <a:rPr lang="sv-SE" sz="1600" u="sng" dirty="0" err="1" smtClean="0"/>
              <a:t>field</a:t>
            </a:r>
            <a:r>
              <a:rPr lang="sv-SE" sz="1600" u="sng" dirty="0" smtClean="0"/>
              <a:t> is </a:t>
            </a:r>
            <a:r>
              <a:rPr lang="sv-SE" sz="1600" u="sng" dirty="0" err="1" smtClean="0"/>
              <a:t>time-correlated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with</a:t>
            </a:r>
            <a:r>
              <a:rPr lang="sv-SE" sz="1600" u="sng" dirty="0"/>
              <a:t> </a:t>
            </a:r>
            <a:r>
              <a:rPr lang="sv-SE" sz="1600" u="sng" dirty="0" err="1" smtClean="0"/>
              <a:t>incoming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pulses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of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light</a:t>
            </a:r>
            <a:endParaRPr lang="sv-SE" sz="1600" u="sng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1600" u="sng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For </a:t>
            </a:r>
            <a:r>
              <a:rPr lang="sv-SE" sz="1600" u="sng" dirty="0" err="1" smtClean="0"/>
              <a:t>such</a:t>
            </a:r>
            <a:r>
              <a:rPr lang="sv-SE" sz="1600" u="sng" dirty="0" smtClean="0"/>
              <a:t> fast </a:t>
            </a:r>
            <a:r>
              <a:rPr lang="sv-SE" sz="1600" u="sng" dirty="0" err="1" smtClean="0"/>
              <a:t>processes</a:t>
            </a:r>
            <a:r>
              <a:rPr lang="sv-SE" sz="1600" u="sng" dirty="0"/>
              <a:t> </a:t>
            </a:r>
            <a:r>
              <a:rPr lang="sv-SE" sz="1600" u="sng" dirty="0" err="1" smtClean="0"/>
              <a:t>deconvolution</a:t>
            </a:r>
            <a:r>
              <a:rPr lang="sv-SE" sz="1600" u="sng" dirty="0" smtClean="0"/>
              <a:t> is </a:t>
            </a:r>
            <a:r>
              <a:rPr lang="sv-SE" sz="1600" u="sng" dirty="0" err="1" smtClean="0"/>
              <a:t>often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necessary</a:t>
            </a:r>
            <a:endParaRPr lang="sv-SE" sz="1600" u="sng" dirty="0" smtClean="0"/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temporal </a:t>
            </a:r>
            <a:r>
              <a:rPr lang="sv-SE" sz="1400" dirty="0" err="1" smtClean="0"/>
              <a:t>profile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excitation </a:t>
            </a:r>
            <a:r>
              <a:rPr lang="sv-SE" sz="1400" dirty="0" err="1" smtClean="0"/>
              <a:t>pulse</a:t>
            </a:r>
            <a:r>
              <a:rPr lang="sv-SE" sz="1400" dirty="0"/>
              <a:t> </a:t>
            </a:r>
            <a:r>
              <a:rPr lang="sv-SE" sz="1400" dirty="0" err="1" smtClean="0"/>
              <a:t>affects</a:t>
            </a:r>
            <a:r>
              <a:rPr lang="sv-SE" sz="1400" dirty="0" smtClean="0"/>
              <a:t> the </a:t>
            </a:r>
            <a:r>
              <a:rPr lang="sv-SE" sz="1400" dirty="0" err="1" smtClean="0"/>
              <a:t>shape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</a:t>
            </a:r>
            <a:r>
              <a:rPr lang="sv-SE" sz="1400" dirty="0" err="1" smtClean="0"/>
              <a:t>response</a:t>
            </a:r>
            <a:r>
              <a:rPr lang="sv-SE" sz="1400" dirty="0" smtClean="0"/>
              <a:t> </a:t>
            </a:r>
            <a:r>
              <a:rPr lang="sv-SE" sz="1400" dirty="0" err="1" smtClean="0"/>
              <a:t>curve</a:t>
            </a:r>
            <a:r>
              <a:rPr lang="sv-SE" sz="1400" dirty="0" smtClean="0"/>
              <a:t>, </a:t>
            </a:r>
            <a:r>
              <a:rPr lang="sv-SE" sz="1400" dirty="0" err="1" smtClean="0"/>
              <a:t>since</a:t>
            </a:r>
            <a:r>
              <a:rPr lang="sv-SE" sz="1400" dirty="0" smtClean="0"/>
              <a:t> </a:t>
            </a:r>
            <a:r>
              <a:rPr lang="sv-SE" sz="1400" dirty="0" err="1" smtClean="0"/>
              <a:t>they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similar</a:t>
            </a:r>
            <a:r>
              <a:rPr lang="sv-SE" sz="1400" dirty="0" smtClean="0"/>
              <a:t> </a:t>
            </a:r>
            <a:r>
              <a:rPr lang="sv-SE" sz="1400" dirty="0" err="1" smtClean="0"/>
              <a:t>width</a:t>
            </a:r>
            <a:endParaRPr lang="sv-SE" sz="1400" dirty="0"/>
          </a:p>
          <a:p>
            <a:pPr lvl="1"/>
            <a:endParaRPr lang="sv-SE" sz="1600" u="sng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768" y="1758184"/>
            <a:ext cx="4310703" cy="17052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469" y="3864044"/>
            <a:ext cx="3103002" cy="2022444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13" idx="0"/>
          </p:cNvCxnSpPr>
          <p:nvPr/>
        </p:nvCxnSpPr>
        <p:spPr>
          <a:xfrm flipV="1">
            <a:off x="5361710" y="5128954"/>
            <a:ext cx="1197032" cy="33381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688379" y="5462769"/>
            <a:ext cx="1346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smtClean="0"/>
              <a:t>Excitation </a:t>
            </a:r>
            <a:r>
              <a:rPr lang="sv-SE" sz="1200" b="1" dirty="0" err="1" smtClean="0"/>
              <a:t>pulse</a:t>
            </a:r>
            <a:endParaRPr lang="sv-SE" sz="1200" b="1" dirty="0"/>
          </a:p>
        </p:txBody>
      </p:sp>
    </p:spTree>
    <p:extLst>
      <p:ext uri="{BB962C8B-B14F-4D97-AF65-F5344CB8AC3E}">
        <p14:creationId xmlns:p14="http://schemas.microsoft.com/office/powerpoint/2010/main" val="533981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Overview</a:t>
            </a:r>
            <a:endParaRPr lang="sv-SE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826597" y="1396539"/>
            <a:ext cx="59103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err="1" smtClean="0"/>
              <a:t>Many</a:t>
            </a:r>
            <a:r>
              <a:rPr lang="sv-SE" sz="1600" dirty="0" smtClean="0"/>
              <a:t> </a:t>
            </a:r>
            <a:r>
              <a:rPr lang="sv-SE" sz="1600" dirty="0" err="1" smtClean="0"/>
              <a:t>processes</a:t>
            </a:r>
            <a:r>
              <a:rPr lang="sv-SE" sz="1600" dirty="0" smtClean="0"/>
              <a:t> </a:t>
            </a:r>
            <a:r>
              <a:rPr lang="sv-SE" sz="1600" dirty="0" err="1" smtClean="0"/>
              <a:t>related</a:t>
            </a:r>
            <a:r>
              <a:rPr lang="sv-SE" sz="1600" dirty="0" smtClean="0"/>
              <a:t> to photoluminescence </a:t>
            </a:r>
            <a:r>
              <a:rPr lang="sv-SE" sz="1600" dirty="0" err="1" smtClean="0"/>
              <a:t>can</a:t>
            </a:r>
            <a:r>
              <a:rPr lang="sv-SE" sz="1600" dirty="0" smtClean="0"/>
              <a:t> be </a:t>
            </a:r>
            <a:r>
              <a:rPr lang="sv-SE" sz="1600" dirty="0" err="1" smtClean="0"/>
              <a:t>understood</a:t>
            </a:r>
            <a:r>
              <a:rPr lang="sv-SE" sz="1600" dirty="0" smtClean="0"/>
              <a:t> and </a:t>
            </a:r>
            <a:r>
              <a:rPr lang="sv-SE" sz="1600" dirty="0" err="1" smtClean="0"/>
              <a:t>described</a:t>
            </a:r>
            <a:r>
              <a:rPr lang="sv-SE" sz="1600" dirty="0" smtClean="0"/>
              <a:t> by </a:t>
            </a:r>
            <a:r>
              <a:rPr lang="sv-SE" sz="1600" dirty="0" err="1" smtClean="0"/>
              <a:t>relatively</a:t>
            </a:r>
            <a:r>
              <a:rPr lang="sv-SE" sz="1600" dirty="0" smtClean="0"/>
              <a:t> simple </a:t>
            </a:r>
            <a:r>
              <a:rPr lang="sv-SE" sz="1600" dirty="0" err="1" smtClean="0"/>
              <a:t>kinetic</a:t>
            </a:r>
            <a:r>
              <a:rPr lang="sv-SE" sz="1600" dirty="0" smtClean="0"/>
              <a:t> </a:t>
            </a:r>
            <a:r>
              <a:rPr lang="sv-SE" sz="1600" dirty="0" err="1" smtClean="0"/>
              <a:t>equations</a:t>
            </a:r>
            <a:endParaRPr lang="sv-S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err="1" smtClean="0"/>
              <a:t>Such</a:t>
            </a:r>
            <a:r>
              <a:rPr lang="sv-SE" sz="1600" dirty="0" smtClean="0"/>
              <a:t> </a:t>
            </a:r>
            <a:r>
              <a:rPr lang="sv-SE" sz="1600" dirty="0" err="1" smtClean="0"/>
              <a:t>equations</a:t>
            </a:r>
            <a:r>
              <a:rPr lang="sv-SE" sz="1600" dirty="0" smtClean="0"/>
              <a:t> </a:t>
            </a:r>
            <a:r>
              <a:rPr lang="sv-SE" sz="1600" dirty="0" err="1" smtClean="0"/>
              <a:t>are</a:t>
            </a:r>
            <a:r>
              <a:rPr lang="sv-SE" sz="1600" dirty="0" smtClean="0"/>
              <a:t> </a:t>
            </a:r>
            <a:r>
              <a:rPr lang="sv-SE" sz="1600" dirty="0" err="1" smtClean="0"/>
              <a:t>used</a:t>
            </a:r>
            <a:r>
              <a:rPr lang="sv-SE" sz="1600" dirty="0" smtClean="0"/>
              <a:t> to </a:t>
            </a:r>
            <a:r>
              <a:rPr lang="sv-SE" sz="1600" dirty="0" err="1" smtClean="0"/>
              <a:t>describe</a:t>
            </a:r>
            <a:r>
              <a:rPr lang="sv-SE" sz="1600" dirty="0" smtClean="0"/>
              <a:t> </a:t>
            </a:r>
            <a:r>
              <a:rPr lang="sv-SE" sz="1600" dirty="0" err="1" smtClean="0"/>
              <a:t>monomolecular</a:t>
            </a:r>
            <a:r>
              <a:rPr lang="sv-SE" sz="1600" dirty="0" smtClean="0"/>
              <a:t> (</a:t>
            </a:r>
            <a:r>
              <a:rPr lang="sv-SE" sz="1600" dirty="0" err="1" smtClean="0"/>
              <a:t>extrinsic</a:t>
            </a:r>
            <a:r>
              <a:rPr lang="sv-SE" sz="1600" dirty="0" smtClean="0"/>
              <a:t>) and </a:t>
            </a:r>
            <a:r>
              <a:rPr lang="sv-SE" sz="1600" dirty="0" err="1" smtClean="0"/>
              <a:t>bimolecular</a:t>
            </a:r>
            <a:r>
              <a:rPr lang="sv-SE" sz="1600" dirty="0" smtClean="0"/>
              <a:t> (</a:t>
            </a:r>
            <a:r>
              <a:rPr lang="sv-SE" sz="1600" dirty="0" err="1" smtClean="0"/>
              <a:t>intrinsic</a:t>
            </a:r>
            <a:r>
              <a:rPr lang="sv-SE" sz="1600" dirty="0" smtClean="0"/>
              <a:t>) </a:t>
            </a:r>
            <a:r>
              <a:rPr lang="sv-SE" sz="1600" dirty="0" err="1" smtClean="0"/>
              <a:t>processes</a:t>
            </a:r>
            <a:r>
              <a:rPr lang="sv-SE" sz="1600" dirty="0" smtClean="0"/>
              <a:t>.</a:t>
            </a:r>
          </a:p>
          <a:p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err="1" smtClean="0"/>
              <a:t>These</a:t>
            </a:r>
            <a:r>
              <a:rPr lang="sv-SE" sz="1600" dirty="0" smtClean="0"/>
              <a:t> </a:t>
            </a:r>
            <a:r>
              <a:rPr lang="sv-SE" sz="1600" dirty="0" err="1" smtClean="0"/>
              <a:t>take</a:t>
            </a:r>
            <a:r>
              <a:rPr lang="sv-SE" sz="1600" dirty="0" smtClean="0"/>
              <a:t> the form </a:t>
            </a:r>
            <a:r>
              <a:rPr lang="sv-SE" sz="1600" dirty="0" err="1" smtClean="0"/>
              <a:t>of</a:t>
            </a:r>
            <a:r>
              <a:rPr lang="sv-SE" sz="1600" dirty="0" smtClean="0"/>
              <a:t> </a:t>
            </a:r>
            <a:r>
              <a:rPr lang="sv-SE" sz="1600" dirty="0" err="1" smtClean="0"/>
              <a:t>first</a:t>
            </a:r>
            <a:r>
              <a:rPr lang="sv-SE" sz="1600" dirty="0" smtClean="0"/>
              <a:t> order differential </a:t>
            </a:r>
            <a:r>
              <a:rPr lang="sv-SE" sz="1600" dirty="0" err="1" smtClean="0"/>
              <a:t>equations</a:t>
            </a:r>
            <a:r>
              <a:rPr lang="sv-SE" sz="1600" dirty="0" smtClean="0"/>
              <a:t> in </a:t>
            </a:r>
            <a:r>
              <a:rPr lang="sv-SE" sz="1600" dirty="0" err="1" smtClean="0"/>
              <a:t>time</a:t>
            </a:r>
            <a:r>
              <a:rPr lang="sv-SE" sz="1600" dirty="0" smtClean="0"/>
              <a:t>. It is </a:t>
            </a:r>
            <a:r>
              <a:rPr lang="sv-SE" sz="1600" dirty="0" err="1" smtClean="0"/>
              <a:t>possible</a:t>
            </a:r>
            <a:r>
              <a:rPr lang="sv-SE" sz="1600" dirty="0" smtClean="0"/>
              <a:t> to </a:t>
            </a:r>
            <a:r>
              <a:rPr lang="sv-SE" sz="1600" dirty="0" err="1" smtClean="0"/>
              <a:t>study</a:t>
            </a:r>
            <a:r>
              <a:rPr lang="sv-SE" sz="1600" dirty="0" smtClean="0"/>
              <a:t> the </a:t>
            </a:r>
            <a:r>
              <a:rPr lang="sv-SE" sz="1600" dirty="0" err="1" smtClean="0"/>
              <a:t>luminescence</a:t>
            </a:r>
            <a:r>
              <a:rPr lang="sv-SE" sz="1600" dirty="0" smtClean="0"/>
              <a:t> </a:t>
            </a:r>
            <a:r>
              <a:rPr lang="sv-SE" sz="1600" dirty="0" err="1" smtClean="0"/>
              <a:t>decay</a:t>
            </a:r>
            <a:r>
              <a:rPr lang="sv-SE" sz="1600" dirty="0" smtClean="0"/>
              <a:t> as </a:t>
            </a:r>
            <a:r>
              <a:rPr lang="sv-SE" sz="1600" dirty="0" err="1" smtClean="0"/>
              <a:t>well</a:t>
            </a:r>
            <a:r>
              <a:rPr lang="sv-SE" sz="1600" dirty="0" smtClean="0"/>
              <a:t> as </a:t>
            </a:r>
            <a:r>
              <a:rPr lang="sv-SE" sz="1600" dirty="0" err="1" smtClean="0"/>
              <a:t>steady</a:t>
            </a:r>
            <a:r>
              <a:rPr lang="sv-SE" sz="1600" dirty="0" smtClean="0"/>
              <a:t> </a:t>
            </a:r>
            <a:r>
              <a:rPr lang="sv-SE" sz="1600" dirty="0" err="1" smtClean="0"/>
              <a:t>state</a:t>
            </a:r>
            <a:r>
              <a:rPr lang="sv-SE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err="1" smtClean="0"/>
              <a:t>This</a:t>
            </a:r>
            <a:r>
              <a:rPr lang="sv-SE" sz="1600" dirty="0" smtClean="0"/>
              <a:t> </a:t>
            </a:r>
            <a:r>
              <a:rPr lang="sv-SE" sz="1600" dirty="0" err="1" smtClean="0"/>
              <a:t>mathematical</a:t>
            </a:r>
            <a:r>
              <a:rPr lang="sv-SE" sz="1600" dirty="0" smtClean="0"/>
              <a:t> </a:t>
            </a:r>
            <a:r>
              <a:rPr lang="sv-SE" sz="1600" dirty="0" err="1" smtClean="0"/>
              <a:t>treatment</a:t>
            </a:r>
            <a:r>
              <a:rPr lang="sv-SE" sz="1600" dirty="0" smtClean="0"/>
              <a:t> </a:t>
            </a:r>
            <a:r>
              <a:rPr lang="sv-SE" sz="1600" dirty="0" err="1" smtClean="0"/>
              <a:t>utilizes</a:t>
            </a:r>
            <a:r>
              <a:rPr lang="sv-SE" sz="1600" dirty="0" smtClean="0"/>
              <a:t> </a:t>
            </a:r>
            <a:r>
              <a:rPr lang="sv-SE" sz="1600" dirty="0" err="1" smtClean="0"/>
              <a:t>concepts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</a:t>
            </a:r>
            <a:r>
              <a:rPr lang="sv-SE" sz="1600" dirty="0" err="1" smtClean="0"/>
              <a:t>probabilities</a:t>
            </a:r>
            <a:r>
              <a:rPr lang="sv-SE" sz="1600" dirty="0" smtClean="0"/>
              <a:t> for </a:t>
            </a:r>
            <a:r>
              <a:rPr lang="sv-SE" sz="1600" dirty="0" err="1" smtClean="0"/>
              <a:t>radiative</a:t>
            </a:r>
            <a:r>
              <a:rPr lang="sv-SE" sz="1600" dirty="0" smtClean="0"/>
              <a:t> and non-</a:t>
            </a:r>
            <a:r>
              <a:rPr lang="sv-SE" sz="1600" dirty="0" err="1" smtClean="0"/>
              <a:t>radiative</a:t>
            </a:r>
            <a:r>
              <a:rPr lang="sv-SE" sz="1600" dirty="0" smtClean="0"/>
              <a:t> </a:t>
            </a:r>
            <a:r>
              <a:rPr lang="sv-SE" sz="1600" dirty="0" err="1" smtClean="0"/>
              <a:t>recombination</a:t>
            </a:r>
            <a:r>
              <a:rPr lang="sv-SE" sz="1600" dirty="0" smtClean="0"/>
              <a:t> as </a:t>
            </a:r>
            <a:r>
              <a:rPr lang="sv-SE" sz="1600" dirty="0" err="1" smtClean="0"/>
              <a:t>well</a:t>
            </a:r>
            <a:r>
              <a:rPr lang="sv-SE" sz="1600" dirty="0" smtClean="0"/>
              <a:t> as quantum </a:t>
            </a:r>
            <a:r>
              <a:rPr lang="sv-SE" sz="1600" dirty="0" err="1" smtClean="0"/>
              <a:t>yield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37131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Recombinatio</a:t>
            </a:r>
            <a:r>
              <a:rPr lang="sv-SE" b="1" dirty="0" err="1" smtClean="0"/>
              <a:t>n</a:t>
            </a:r>
            <a:r>
              <a:rPr lang="sv-SE" b="1" dirty="0" smtClean="0"/>
              <a:t> </a:t>
            </a:r>
            <a:r>
              <a:rPr lang="sv-SE" b="1" dirty="0" err="1" smtClean="0"/>
              <a:t>probability</a:t>
            </a:r>
            <a:endParaRPr lang="sv-SE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43022" y="1279497"/>
            <a:ext cx="424780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An </a:t>
            </a:r>
            <a:r>
              <a:rPr lang="sv-SE" sz="1600" u="sng" dirty="0" err="1" smtClean="0"/>
              <a:t>excited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luminescence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centre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can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return</a:t>
            </a:r>
            <a:r>
              <a:rPr lang="sv-SE" sz="1600" u="sng" dirty="0" smtClean="0"/>
              <a:t> to the </a:t>
            </a:r>
            <a:r>
              <a:rPr lang="sv-SE" sz="1600" u="sng" dirty="0" err="1" smtClean="0"/>
              <a:t>ground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state</a:t>
            </a:r>
            <a:r>
              <a:rPr lang="sv-SE" sz="1600" u="sng" dirty="0" smtClean="0"/>
              <a:t> in 2 </a:t>
            </a:r>
            <a:r>
              <a:rPr lang="sv-SE" sz="1600" u="sng" dirty="0" err="1" smtClean="0"/>
              <a:t>ways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Transmitting </a:t>
            </a:r>
            <a:r>
              <a:rPr lang="sv-SE" sz="1400" dirty="0" err="1" smtClean="0"/>
              <a:t>energy</a:t>
            </a:r>
            <a:r>
              <a:rPr lang="sv-SE" sz="1400" dirty="0" smtClean="0"/>
              <a:t> to the </a:t>
            </a:r>
            <a:r>
              <a:rPr lang="sv-SE" sz="1400" dirty="0" err="1" smtClean="0"/>
              <a:t>crystal</a:t>
            </a:r>
            <a:r>
              <a:rPr lang="sv-SE" sz="1400" dirty="0" smtClean="0"/>
              <a:t> as heat (</a:t>
            </a:r>
            <a:r>
              <a:rPr lang="sv-SE" sz="1400" dirty="0" err="1" smtClean="0"/>
              <a:t>phonon</a:t>
            </a:r>
            <a:r>
              <a:rPr lang="sv-SE" sz="1400" dirty="0" smtClean="0"/>
              <a:t> vibration)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Losing</a:t>
            </a:r>
            <a:r>
              <a:rPr lang="sv-SE" sz="1400" dirty="0" smtClean="0"/>
              <a:t> </a:t>
            </a:r>
            <a:r>
              <a:rPr lang="sv-SE" sz="1400" dirty="0" err="1" smtClean="0"/>
              <a:t>energy</a:t>
            </a:r>
            <a:r>
              <a:rPr lang="sv-SE" sz="1400" dirty="0" smtClean="0"/>
              <a:t> by </a:t>
            </a:r>
            <a:r>
              <a:rPr lang="sv-SE" sz="1400" dirty="0" err="1" smtClean="0"/>
              <a:t>emitting</a:t>
            </a:r>
            <a:r>
              <a:rPr lang="sv-SE" sz="1400" dirty="0" smtClean="0"/>
              <a:t> a </a:t>
            </a:r>
            <a:r>
              <a:rPr lang="sv-SE" sz="1400" dirty="0" err="1" smtClean="0"/>
              <a:t>photon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These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processes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each</a:t>
            </a:r>
            <a:r>
              <a:rPr lang="sv-SE" sz="1600" u="sng" dirty="0" smtClean="0"/>
              <a:t> has a </a:t>
            </a:r>
            <a:r>
              <a:rPr lang="sv-SE" sz="1600" u="sng" dirty="0" err="1" smtClean="0"/>
              <a:t>characteristic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lifetime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</a:t>
            </a:r>
            <a:r>
              <a:rPr lang="sv-SE" sz="1400" dirty="0" err="1" smtClean="0"/>
              <a:t>inverse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these</a:t>
            </a:r>
            <a:r>
              <a:rPr lang="sv-SE" sz="1400" dirty="0" smtClean="0"/>
              <a:t> </a:t>
            </a:r>
            <a:r>
              <a:rPr lang="sv-SE" sz="1400" dirty="0" err="1" smtClean="0"/>
              <a:t>represent</a:t>
            </a:r>
            <a:r>
              <a:rPr lang="sv-SE" sz="1400" dirty="0" smtClean="0"/>
              <a:t> the </a:t>
            </a:r>
            <a:r>
              <a:rPr lang="sv-SE" sz="1400" dirty="0" err="1" smtClean="0"/>
              <a:t>probability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</a:t>
            </a:r>
            <a:r>
              <a:rPr lang="sv-SE" sz="1400" dirty="0" err="1" smtClean="0"/>
              <a:t>transition</a:t>
            </a:r>
            <a:r>
              <a:rPr lang="sv-SE" sz="1400" dirty="0" smtClean="0"/>
              <a:t> </a:t>
            </a:r>
            <a:r>
              <a:rPr lang="sv-SE" sz="1400" dirty="0" err="1" smtClean="0"/>
              <a:t>occuring</a:t>
            </a:r>
            <a:r>
              <a:rPr lang="sv-SE" sz="1400" dirty="0" smtClean="0"/>
              <a:t> per </a:t>
            </a:r>
            <a:r>
              <a:rPr lang="sv-SE" sz="1400" dirty="0" err="1" smtClean="0"/>
              <a:t>unit</a:t>
            </a:r>
            <a:r>
              <a:rPr lang="sv-SE" sz="1400" dirty="0" smtClean="0"/>
              <a:t> </a:t>
            </a:r>
            <a:r>
              <a:rPr lang="sv-SE" sz="1400" dirty="0" err="1" smtClean="0"/>
              <a:t>time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total </a:t>
            </a:r>
            <a:r>
              <a:rPr lang="sv-SE" sz="1400" dirty="0" err="1" smtClean="0"/>
              <a:t>probability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any</a:t>
            </a:r>
            <a:r>
              <a:rPr lang="sv-SE" sz="1400" dirty="0" smtClean="0"/>
              <a:t> </a:t>
            </a:r>
            <a:r>
              <a:rPr lang="sv-SE" sz="1400" dirty="0" err="1" smtClean="0"/>
              <a:t>transition</a:t>
            </a:r>
            <a:r>
              <a:rPr lang="sv-SE" sz="1400" dirty="0" smtClean="0"/>
              <a:t> </a:t>
            </a:r>
            <a:r>
              <a:rPr lang="sv-SE" sz="1400" dirty="0" err="1" smtClean="0"/>
              <a:t>occuring</a:t>
            </a:r>
            <a:r>
              <a:rPr lang="sv-SE" sz="1400" dirty="0" smtClean="0"/>
              <a:t> is given by the </a:t>
            </a:r>
            <a:r>
              <a:rPr lang="sv-SE" sz="1400" dirty="0" err="1" smtClean="0"/>
              <a:t>sum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their</a:t>
            </a:r>
            <a:r>
              <a:rPr lang="sv-SE" sz="1400" dirty="0" smtClean="0"/>
              <a:t> </a:t>
            </a:r>
            <a:r>
              <a:rPr lang="sv-SE" sz="1400" dirty="0" err="1" smtClean="0"/>
              <a:t>inverse</a:t>
            </a:r>
            <a:r>
              <a:rPr lang="sv-SE" sz="1400" dirty="0" smtClean="0"/>
              <a:t>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They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are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also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used</a:t>
            </a:r>
            <a:r>
              <a:rPr lang="sv-SE" sz="1600" u="sng" dirty="0" smtClean="0"/>
              <a:t> to </a:t>
            </a:r>
            <a:r>
              <a:rPr lang="sv-SE" sz="1600" u="sng" dirty="0" err="1" smtClean="0"/>
              <a:t>define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luminescence</a:t>
            </a:r>
            <a:r>
              <a:rPr lang="sv-SE" sz="1600" u="sng" dirty="0" smtClean="0"/>
              <a:t> quantum </a:t>
            </a:r>
            <a:r>
              <a:rPr lang="sv-SE" sz="1600" u="sng" dirty="0" err="1" smtClean="0"/>
              <a:t>efficiency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Defined</a:t>
            </a:r>
            <a:r>
              <a:rPr lang="sv-SE" sz="1400" dirty="0" smtClean="0"/>
              <a:t> as the </a:t>
            </a:r>
            <a:r>
              <a:rPr lang="sv-SE" sz="1400" dirty="0" err="1" smtClean="0"/>
              <a:t>fraction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total </a:t>
            </a:r>
            <a:r>
              <a:rPr lang="sv-SE" sz="1400" dirty="0" err="1" smtClean="0"/>
              <a:t>transition</a:t>
            </a:r>
            <a:r>
              <a:rPr lang="sv-SE" sz="1400" dirty="0" smtClean="0"/>
              <a:t> events </a:t>
            </a:r>
            <a:r>
              <a:rPr lang="sv-SE" sz="1400" dirty="0" err="1" smtClean="0"/>
              <a:t>that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radiative</a:t>
            </a:r>
            <a:endParaRPr lang="sv-SE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68" y="1145453"/>
            <a:ext cx="3424843" cy="19822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197866" y="3384919"/>
                <a:ext cx="1299330" cy="567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v-S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𝑛𝑟</m:t>
                              </m:r>
                            </m:sub>
                          </m:sSub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866" y="3384919"/>
                <a:ext cx="1299330" cy="567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979312" y="4238932"/>
                <a:ext cx="1736437" cy="7599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sv-SE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type m:val="skw"/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sv-SE" i="1">
                                      <a:latin typeface="Cambria Math" panose="02040503050406030204" pitchFamily="18" charset="0"/>
                                    </a:rPr>
                                    <m:t>𝑛𝑟</m:t>
                                  </m:r>
                                </m:sub>
                              </m:sSub>
                            </m:den>
                          </m:f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type m:val="skw"/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sv-SE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9312" y="4238932"/>
                <a:ext cx="1736437" cy="7599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8038407" y="4434242"/>
            <a:ext cx="565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(2)</a:t>
            </a:r>
            <a:endParaRPr lang="sv-SE" dirty="0"/>
          </a:p>
        </p:txBody>
      </p:sp>
      <p:sp>
        <p:nvSpPr>
          <p:cNvPr id="14" name="TextBox 13"/>
          <p:cNvSpPr txBox="1"/>
          <p:nvPr/>
        </p:nvSpPr>
        <p:spPr>
          <a:xfrm>
            <a:off x="8038407" y="3478662"/>
            <a:ext cx="565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(1)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96074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Recombinatio</a:t>
            </a:r>
            <a:r>
              <a:rPr lang="sv-SE" b="1" dirty="0" err="1" smtClean="0"/>
              <a:t>n</a:t>
            </a:r>
            <a:r>
              <a:rPr lang="sv-SE" b="1" dirty="0" smtClean="0"/>
              <a:t> </a:t>
            </a:r>
            <a:r>
              <a:rPr lang="sv-SE" b="1" dirty="0" err="1" smtClean="0"/>
              <a:t>probability</a:t>
            </a:r>
            <a:endParaRPr lang="sv-SE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43022" y="1279497"/>
            <a:ext cx="42478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/>
              <a:t>These</a:t>
            </a:r>
            <a:r>
              <a:rPr lang="sv-SE" sz="1600" u="sng" dirty="0"/>
              <a:t> </a:t>
            </a:r>
            <a:r>
              <a:rPr lang="sv-SE" sz="1600" u="sng" dirty="0" err="1"/>
              <a:t>two</a:t>
            </a:r>
            <a:r>
              <a:rPr lang="sv-SE" sz="1600" u="sng" dirty="0"/>
              <a:t> </a:t>
            </a:r>
            <a:r>
              <a:rPr lang="sv-SE" sz="1600" u="sng" dirty="0" err="1"/>
              <a:t>equations</a:t>
            </a:r>
            <a:r>
              <a:rPr lang="sv-SE" sz="1600" u="sng" dirty="0"/>
              <a:t> </a:t>
            </a:r>
            <a:r>
              <a:rPr lang="sv-SE" sz="1600" u="sng" dirty="0" err="1"/>
              <a:t>can</a:t>
            </a:r>
            <a:r>
              <a:rPr lang="sv-SE" sz="1600" u="sng" dirty="0"/>
              <a:t> be </a:t>
            </a:r>
            <a:r>
              <a:rPr lang="sv-SE" sz="1600" u="sng" dirty="0" err="1" smtClean="0"/>
              <a:t>combined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Quantum </a:t>
            </a:r>
            <a:r>
              <a:rPr lang="sv-SE" sz="1400" dirty="0" err="1" smtClean="0"/>
              <a:t>efficiency</a:t>
            </a:r>
            <a:r>
              <a:rPr lang="sv-SE" sz="1400" dirty="0" smtClean="0"/>
              <a:t> </a:t>
            </a:r>
            <a:r>
              <a:rPr lang="sv-SE" sz="1400" dirty="0" err="1" smtClean="0"/>
              <a:t>expressed</a:t>
            </a:r>
            <a:r>
              <a:rPr lang="sv-SE" sz="1400" dirty="0" smtClean="0"/>
              <a:t> as </a:t>
            </a:r>
            <a:r>
              <a:rPr lang="sv-SE" sz="1400" dirty="0" err="1" smtClean="0"/>
              <a:t>ratio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lifetimes</a:t>
            </a:r>
            <a:endParaRPr lang="sv-SE" sz="1400" dirty="0" smtClean="0"/>
          </a:p>
          <a:p>
            <a:endParaRPr lang="sv-SE" sz="16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Even</a:t>
            </a:r>
            <a:r>
              <a:rPr lang="sv-SE" sz="1600" u="sng" dirty="0" smtClean="0"/>
              <a:t> for </a:t>
            </a:r>
            <a:r>
              <a:rPr lang="sv-SE" sz="1600" u="sng" dirty="0" err="1" smtClean="0"/>
              <a:t>strongly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luminescent</a:t>
            </a:r>
            <a:r>
              <a:rPr lang="sv-SE" sz="1600" u="sng" dirty="0" smtClean="0"/>
              <a:t> materials in </a:t>
            </a:r>
            <a:r>
              <a:rPr lang="sv-SE" sz="1600" u="sng" dirty="0" err="1" smtClean="0"/>
              <a:t>nature</a:t>
            </a:r>
            <a:r>
              <a:rPr lang="sv-SE" sz="1600" u="sng" dirty="0" smtClean="0"/>
              <a:t>, </a:t>
            </a:r>
            <a:r>
              <a:rPr lang="el-GR" sz="1600" u="sng" dirty="0" smtClean="0"/>
              <a:t>η</a:t>
            </a:r>
            <a:r>
              <a:rPr lang="sv-SE" sz="1600" u="sng" dirty="0" smtClean="0"/>
              <a:t> is </a:t>
            </a:r>
            <a:r>
              <a:rPr lang="sv-SE" sz="1600" u="sng" dirty="0" err="1" smtClean="0"/>
              <a:t>usually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quite</a:t>
            </a:r>
            <a:r>
              <a:rPr lang="sv-SE" sz="1600" u="sng" dirty="0" smtClean="0"/>
              <a:t> small (0.1)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A </a:t>
            </a:r>
            <a:r>
              <a:rPr lang="sv-SE" sz="1600" u="sng" dirty="0" err="1" smtClean="0"/>
              <a:t>lot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of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physical</a:t>
            </a:r>
            <a:r>
              <a:rPr lang="sv-SE" sz="1600" u="sng" dirty="0" smtClean="0"/>
              <a:t> information </a:t>
            </a:r>
            <a:r>
              <a:rPr lang="sv-SE" sz="1600" u="sng" dirty="0" err="1" smtClean="0"/>
              <a:t>can</a:t>
            </a:r>
            <a:r>
              <a:rPr lang="sv-SE" sz="1600" u="sng" dirty="0" smtClean="0"/>
              <a:t> be </a:t>
            </a:r>
            <a:r>
              <a:rPr lang="sv-SE" sz="1600" u="sng" dirty="0" err="1" smtClean="0"/>
              <a:t>extracted</a:t>
            </a:r>
            <a:r>
              <a:rPr lang="sv-SE" sz="1600" u="sng" dirty="0" smtClean="0"/>
              <a:t> from </a:t>
            </a:r>
            <a:r>
              <a:rPr lang="sv-SE" sz="1600" u="sng" dirty="0" err="1" smtClean="0"/>
              <a:t>these</a:t>
            </a:r>
            <a:r>
              <a:rPr lang="sv-SE" sz="1600" u="sng" dirty="0" smtClean="0"/>
              <a:t> simple </a:t>
            </a:r>
            <a:r>
              <a:rPr lang="sv-SE" sz="1600" u="sng" dirty="0" err="1" smtClean="0"/>
              <a:t>fractions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Equation</a:t>
            </a:r>
            <a:r>
              <a:rPr lang="sv-SE" sz="1400" dirty="0" smtClean="0"/>
              <a:t> 3 </a:t>
            </a:r>
            <a:r>
              <a:rPr lang="sv-SE" sz="1400" dirty="0" err="1" smtClean="0"/>
              <a:t>relates</a:t>
            </a:r>
            <a:r>
              <a:rPr lang="sv-SE" sz="1400" dirty="0" smtClean="0"/>
              <a:t> </a:t>
            </a:r>
            <a:r>
              <a:rPr lang="sv-SE" sz="1400" dirty="0" err="1" smtClean="0"/>
              <a:t>two</a:t>
            </a:r>
            <a:r>
              <a:rPr lang="sv-SE" sz="1400" dirty="0" smtClean="0"/>
              <a:t> </a:t>
            </a:r>
            <a:r>
              <a:rPr lang="sv-SE" sz="1400" dirty="0" err="1" smtClean="0"/>
              <a:t>measurable</a:t>
            </a:r>
            <a:r>
              <a:rPr lang="sv-SE" sz="1400" dirty="0" smtClean="0"/>
              <a:t> </a:t>
            </a:r>
            <a:r>
              <a:rPr lang="sv-SE" sz="1400" dirty="0" err="1" smtClean="0"/>
              <a:t>quantities</a:t>
            </a:r>
            <a:r>
              <a:rPr lang="sv-SE" sz="1400" dirty="0" smtClean="0"/>
              <a:t> to a </a:t>
            </a:r>
            <a:r>
              <a:rPr lang="sv-SE" sz="1400" dirty="0" err="1" smtClean="0"/>
              <a:t>really</a:t>
            </a:r>
            <a:r>
              <a:rPr lang="sv-SE" sz="1400" dirty="0" smtClean="0"/>
              <a:t> </a:t>
            </a:r>
            <a:r>
              <a:rPr lang="sv-SE" sz="1400" dirty="0" err="1" smtClean="0"/>
              <a:t>important</a:t>
            </a:r>
            <a:r>
              <a:rPr lang="sv-SE" sz="1400" dirty="0" smtClean="0"/>
              <a:t> </a:t>
            </a:r>
            <a:r>
              <a:rPr lang="sv-SE" sz="1400" dirty="0" err="1" smtClean="0"/>
              <a:t>one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However</a:t>
            </a:r>
            <a:r>
              <a:rPr lang="sv-SE" sz="1400" dirty="0" smtClean="0"/>
              <a:t>, the </a:t>
            </a:r>
            <a:r>
              <a:rPr lang="sv-SE" sz="1400" dirty="0" err="1" smtClean="0"/>
              <a:t>external</a:t>
            </a:r>
            <a:r>
              <a:rPr lang="sv-SE" sz="1400" dirty="0" smtClean="0"/>
              <a:t> quantum </a:t>
            </a:r>
            <a:r>
              <a:rPr lang="sv-SE" sz="1400" dirty="0" err="1" smtClean="0"/>
              <a:t>efficiency</a:t>
            </a:r>
            <a:r>
              <a:rPr lang="sv-SE" sz="1400" dirty="0" smtClean="0"/>
              <a:t> is </a:t>
            </a:r>
            <a:r>
              <a:rPr lang="sv-SE" sz="1400" dirty="0" err="1" smtClean="0"/>
              <a:t>very</a:t>
            </a:r>
            <a:r>
              <a:rPr lang="sv-SE" sz="1400" dirty="0" smtClean="0"/>
              <a:t> </a:t>
            </a:r>
            <a:r>
              <a:rPr lang="sv-SE" sz="1400" dirty="0" err="1" smtClean="0"/>
              <a:t>difficult</a:t>
            </a:r>
            <a:r>
              <a:rPr lang="sv-SE" sz="1400" dirty="0" smtClean="0"/>
              <a:t> to </a:t>
            </a:r>
            <a:r>
              <a:rPr lang="sv-SE" sz="1400" dirty="0" err="1" smtClean="0"/>
              <a:t>measure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extreme </a:t>
            </a:r>
            <a:r>
              <a:rPr lang="sv-SE" sz="1400" dirty="0" err="1" smtClean="0"/>
              <a:t>cases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(1) and (2)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also</a:t>
            </a:r>
            <a:r>
              <a:rPr lang="sv-SE" sz="1400" dirty="0" smtClean="0"/>
              <a:t> </a:t>
            </a:r>
            <a:r>
              <a:rPr lang="sv-SE" sz="1400" dirty="0" err="1" smtClean="0"/>
              <a:t>interesting</a:t>
            </a:r>
            <a:r>
              <a:rPr lang="sv-SE" sz="1400" dirty="0" smtClean="0"/>
              <a:t> to </a:t>
            </a:r>
            <a:r>
              <a:rPr lang="sv-SE" sz="1400" dirty="0" err="1" smtClean="0"/>
              <a:t>consider</a:t>
            </a:r>
            <a:endParaRPr lang="sv-SE" sz="14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197866" y="3384919"/>
                <a:ext cx="1299330" cy="567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v-S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𝑛𝑟</m:t>
                              </m:r>
                            </m:sub>
                          </m:sSub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866" y="3384919"/>
                <a:ext cx="1299330" cy="5672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979312" y="4238932"/>
                <a:ext cx="1736437" cy="7599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sv-SE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type m:val="skw"/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sv-SE" i="1">
                                      <a:latin typeface="Cambria Math" panose="02040503050406030204" pitchFamily="18" charset="0"/>
                                    </a:rPr>
                                    <m:t>𝑛𝑟</m:t>
                                  </m:r>
                                </m:sub>
                              </m:sSub>
                            </m:den>
                          </m:f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type m:val="skw"/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sv-SE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9312" y="4238932"/>
                <a:ext cx="1736437" cy="7599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569146" y="5285690"/>
                <a:ext cx="704488" cy="5177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num>
                        <m:den>
                          <m:sSub>
                            <m:sSubPr>
                              <m:ctrlP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9146" y="5285690"/>
                <a:ext cx="704488" cy="5177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8038407" y="5359909"/>
            <a:ext cx="565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(3)</a:t>
            </a:r>
            <a:endParaRPr lang="sv-SE" dirty="0"/>
          </a:p>
        </p:txBody>
      </p:sp>
      <p:sp>
        <p:nvSpPr>
          <p:cNvPr id="14" name="TextBox 13"/>
          <p:cNvSpPr txBox="1"/>
          <p:nvPr/>
        </p:nvSpPr>
        <p:spPr>
          <a:xfrm>
            <a:off x="8038407" y="4434242"/>
            <a:ext cx="565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(2)</a:t>
            </a:r>
            <a:endParaRPr lang="sv-SE" dirty="0"/>
          </a:p>
        </p:txBody>
      </p:sp>
      <p:sp>
        <p:nvSpPr>
          <p:cNvPr id="17" name="TextBox 16"/>
          <p:cNvSpPr txBox="1"/>
          <p:nvPr/>
        </p:nvSpPr>
        <p:spPr>
          <a:xfrm>
            <a:off x="8038407" y="3478662"/>
            <a:ext cx="565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(1)</a:t>
            </a:r>
            <a:endParaRPr lang="sv-SE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68" y="1145453"/>
            <a:ext cx="3424843" cy="19822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7571" y="5120640"/>
            <a:ext cx="60682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For</a:t>
            </a:r>
            <a:endParaRPr lang="sv-S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968303" y="5147190"/>
                <a:ext cx="10781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sv-S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𝑛𝑟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  ,</m:t>
                      </m:r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303" y="5147190"/>
                <a:ext cx="1078116" cy="276999"/>
              </a:xfrm>
              <a:prstGeom prst="rect">
                <a:avLst/>
              </a:prstGeom>
              <a:blipFill>
                <a:blip r:embed="rId6"/>
                <a:stretch>
                  <a:fillRect l="-2260" b="-1304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2458948" y="4888305"/>
                <a:ext cx="6431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sv-SE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948" y="4888305"/>
                <a:ext cx="643125" cy="276999"/>
              </a:xfrm>
              <a:prstGeom prst="rect">
                <a:avLst/>
              </a:prstGeom>
              <a:blipFill>
                <a:blip r:embed="rId7"/>
                <a:stretch>
                  <a:fillRect l="-7547" r="-7547" b="-2888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2458948" y="5326644"/>
                <a:ext cx="8165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sv-S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𝑛𝑟</m:t>
                          </m:r>
                        </m:sub>
                      </m:sSub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948" y="5326644"/>
                <a:ext cx="816506" cy="276999"/>
              </a:xfrm>
              <a:prstGeom prst="rect">
                <a:avLst/>
              </a:prstGeom>
              <a:blipFill>
                <a:blip r:embed="rId8"/>
                <a:stretch>
                  <a:fillRect l="-2985" b="-1333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258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Process </a:t>
            </a:r>
            <a:r>
              <a:rPr lang="sv-SE" b="1" dirty="0" err="1" smtClean="0"/>
              <a:t>examples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9761" y="1172094"/>
            <a:ext cx="3084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Monomolecular</a:t>
            </a:r>
            <a:r>
              <a:rPr lang="sv-SE" dirty="0" smtClean="0"/>
              <a:t> process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928" y="1733162"/>
            <a:ext cx="2937207" cy="404691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2397" y="1680680"/>
            <a:ext cx="42478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Localised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luminescence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centre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/>
              <a:t>E</a:t>
            </a:r>
            <a:r>
              <a:rPr lang="sv-SE" sz="1400" dirty="0" err="1" smtClean="0"/>
              <a:t>xtrinsic</a:t>
            </a:r>
            <a:r>
              <a:rPr lang="sv-SE" sz="1400" dirty="0" smtClean="0"/>
              <a:t> </a:t>
            </a:r>
            <a:r>
              <a:rPr lang="sv-SE" sz="1400" dirty="0" err="1" smtClean="0"/>
              <a:t>luminescence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Luminescence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decay</a:t>
            </a:r>
            <a:r>
              <a:rPr lang="sv-SE" sz="1600" u="sng" dirty="0" smtClean="0"/>
              <a:t> (G=0):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39283" y="3154046"/>
                <a:ext cx="1204304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83" y="3154046"/>
                <a:ext cx="1204304" cy="5259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708531" y="3154046"/>
                <a:ext cx="1594091" cy="3995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531" y="3154046"/>
                <a:ext cx="1594091" cy="3995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Arrow 6"/>
          <p:cNvSpPr/>
          <p:nvPr/>
        </p:nvSpPr>
        <p:spPr>
          <a:xfrm>
            <a:off x="1986640" y="3325954"/>
            <a:ext cx="504872" cy="19119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 smtClean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8207" y="3417035"/>
            <a:ext cx="641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G=0</a:t>
            </a:r>
            <a:endParaRPr lang="sv-SE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424538" y="4012262"/>
                <a:ext cx="2006447" cy="4828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sv-SE" dirty="0" smtClean="0"/>
                  <a:t>i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v-SE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sv-SE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v-SE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v-S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den>
                    </m:f>
                    <m:r>
                      <a:rPr lang="sv-SE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sv-S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d>
                          <m:dPr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sv-S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sup>
                    </m:sSup>
                  </m:oMath>
                </a14:m>
                <a:endParaRPr lang="sv-SE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4538" y="4012262"/>
                <a:ext cx="2006447" cy="482824"/>
              </a:xfrm>
              <a:prstGeom prst="rect">
                <a:avLst/>
              </a:prstGeom>
              <a:blipFill>
                <a:blip r:embed="rId5"/>
                <a:stretch>
                  <a:fillRect l="-7295" b="-1012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56426" y="4825288"/>
            <a:ext cx="3025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Strictly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single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exponential</a:t>
            </a:r>
            <a:endParaRPr lang="sv-SE" sz="1600" u="sng" dirty="0"/>
          </a:p>
        </p:txBody>
      </p:sp>
    </p:spTree>
    <p:extLst>
      <p:ext uri="{BB962C8B-B14F-4D97-AF65-F5344CB8AC3E}">
        <p14:creationId xmlns:p14="http://schemas.microsoft.com/office/powerpoint/2010/main" val="2287234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Process </a:t>
            </a:r>
            <a:r>
              <a:rPr lang="sv-SE" b="1" dirty="0" err="1" smtClean="0"/>
              <a:t>examples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9761" y="1172094"/>
            <a:ext cx="3084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Monomolecular</a:t>
            </a:r>
            <a:r>
              <a:rPr lang="sv-SE" dirty="0" smtClean="0"/>
              <a:t> process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928" y="1733162"/>
            <a:ext cx="2937207" cy="404691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214" y="1828137"/>
            <a:ext cx="44370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In </a:t>
            </a:r>
            <a:r>
              <a:rPr lang="sv-SE" sz="1600" u="sng" dirty="0" err="1" smtClean="0"/>
              <a:t>steady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state</a:t>
            </a:r>
            <a:r>
              <a:rPr lang="sv-SE" sz="1600" u="sng" dirty="0" smtClean="0"/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Generation term non-</a:t>
            </a:r>
            <a:r>
              <a:rPr lang="sv-SE" sz="1400" dirty="0" err="1" smtClean="0"/>
              <a:t>zero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Generation and </a:t>
            </a:r>
            <a:r>
              <a:rPr lang="sv-SE" sz="1400" dirty="0" err="1" smtClean="0"/>
              <a:t>recombination</a:t>
            </a:r>
            <a:r>
              <a:rPr lang="sv-SE" sz="1400" dirty="0" smtClean="0"/>
              <a:t> </a:t>
            </a:r>
            <a:r>
              <a:rPr lang="sv-SE" sz="1400" dirty="0" err="1" smtClean="0"/>
              <a:t>balance</a:t>
            </a:r>
            <a:r>
              <a:rPr lang="sv-SE" sz="1400" dirty="0" smtClean="0"/>
              <a:t> </a:t>
            </a:r>
            <a:r>
              <a:rPr lang="sv-SE" sz="1400" dirty="0" err="1" smtClean="0"/>
              <a:t>out</a:t>
            </a:r>
            <a:endParaRPr lang="sv-SE" sz="14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779858" y="2884289"/>
                <a:ext cx="3145733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58" y="2884289"/>
                <a:ext cx="3145733" cy="5843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34213" y="3626457"/>
            <a:ext cx="48526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This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can</a:t>
            </a:r>
            <a:r>
              <a:rPr lang="sv-SE" sz="1600" u="sng" dirty="0" smtClean="0"/>
              <a:t> be </a:t>
            </a:r>
            <a:r>
              <a:rPr lang="sv-SE" sz="1600" u="sng" dirty="0" err="1" smtClean="0"/>
              <a:t>linked</a:t>
            </a:r>
            <a:r>
              <a:rPr lang="sv-SE" sz="1600" u="sng" dirty="0" smtClean="0"/>
              <a:t> to the excitation </a:t>
            </a:r>
            <a:r>
              <a:rPr lang="sv-SE" sz="1600" u="sng" dirty="0" err="1" smtClean="0"/>
              <a:t>intensity</a:t>
            </a:r>
            <a:r>
              <a:rPr lang="sv-SE" sz="1600" u="sng" dirty="0" smtClean="0"/>
              <a:t> and absorption </a:t>
            </a:r>
            <a:r>
              <a:rPr lang="sv-SE" sz="1600" u="sng" dirty="0" err="1" smtClean="0"/>
              <a:t>of</a:t>
            </a:r>
            <a:r>
              <a:rPr lang="sv-SE" sz="1600" u="sng" dirty="0" smtClean="0"/>
              <a:t> the </a:t>
            </a:r>
            <a:r>
              <a:rPr lang="sv-SE" sz="1600" u="sng" dirty="0" err="1" smtClean="0"/>
              <a:t>sample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It </a:t>
            </a:r>
            <a:r>
              <a:rPr lang="sv-SE" sz="1400" dirty="0" err="1" smtClean="0"/>
              <a:t>can</a:t>
            </a:r>
            <a:r>
              <a:rPr lang="sv-SE" sz="1400" dirty="0" smtClean="0"/>
              <a:t> be </a:t>
            </a:r>
            <a:r>
              <a:rPr lang="sv-SE" sz="1400" dirty="0" err="1" smtClean="0"/>
              <a:t>shown</a:t>
            </a:r>
            <a:r>
              <a:rPr lang="sv-SE" sz="1400" dirty="0" smtClean="0"/>
              <a:t> </a:t>
            </a:r>
            <a:r>
              <a:rPr lang="sv-SE" sz="1400" dirty="0" err="1" smtClean="0"/>
              <a:t>that</a:t>
            </a:r>
            <a:r>
              <a:rPr lang="sv-SE" sz="1400" dirty="0" smtClean="0"/>
              <a:t>, for a </a:t>
            </a:r>
            <a:r>
              <a:rPr lang="sv-SE" sz="1400" dirty="0" err="1" smtClean="0"/>
              <a:t>monomolecular</a:t>
            </a:r>
            <a:r>
              <a:rPr lang="sv-SE" sz="1400" dirty="0" smtClean="0"/>
              <a:t> process, the </a:t>
            </a:r>
            <a:r>
              <a:rPr lang="sv-SE" sz="1400" dirty="0" err="1" smtClean="0"/>
              <a:t>steady-state</a:t>
            </a:r>
            <a:r>
              <a:rPr lang="sv-SE" sz="1400" dirty="0"/>
              <a:t> </a:t>
            </a:r>
            <a:r>
              <a:rPr lang="sv-SE" sz="1400" dirty="0" smtClean="0"/>
              <a:t>emission </a:t>
            </a:r>
            <a:r>
              <a:rPr lang="sv-SE" sz="1400" dirty="0" err="1" smtClean="0"/>
              <a:t>intensity</a:t>
            </a:r>
            <a:r>
              <a:rPr lang="sv-SE" sz="1400" dirty="0" smtClean="0"/>
              <a:t> is </a:t>
            </a:r>
            <a:r>
              <a:rPr lang="sv-SE" sz="1400" b="1" dirty="0" err="1" smtClean="0"/>
              <a:t>directly</a:t>
            </a:r>
            <a:r>
              <a:rPr lang="sv-SE" sz="1400" b="1" dirty="0" smtClean="0"/>
              <a:t> proportional to the excitation </a:t>
            </a:r>
            <a:r>
              <a:rPr lang="sv-SE" sz="1400" b="1" dirty="0" err="1" smtClean="0"/>
              <a:t>intensity</a:t>
            </a:r>
            <a:endParaRPr lang="sv-SE" sz="1400" b="1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2021158" y="5092348"/>
                <a:ext cx="12186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sv-SE" dirty="0" smtClean="0"/>
                  <a:t>i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v-SE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sv-SE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v-S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𝜂𝛼</m:t>
                    </m:r>
                    <m:sSub>
                      <m:sSubPr>
                        <m:ctrlPr>
                          <a:rPr lang="sv-S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sv-S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𝑒𝑥</m:t>
                        </m:r>
                      </m:sub>
                    </m:sSub>
                  </m:oMath>
                </a14:m>
                <a:endParaRPr lang="sv-SE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1158" y="5092348"/>
                <a:ext cx="1218603" cy="276999"/>
              </a:xfrm>
              <a:prstGeom prst="rect">
                <a:avLst/>
              </a:prstGeom>
              <a:blipFill>
                <a:blip r:embed="rId4"/>
                <a:stretch>
                  <a:fillRect l="-12060" t="-28261" r="-3015" b="-5000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5564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Process </a:t>
            </a:r>
            <a:r>
              <a:rPr lang="sv-SE" b="1" dirty="0" err="1" smtClean="0"/>
              <a:t>examples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9761" y="1172094"/>
            <a:ext cx="3084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Monomolecular</a:t>
            </a:r>
            <a:r>
              <a:rPr lang="sv-SE" dirty="0" smtClean="0"/>
              <a:t> process</a:t>
            </a:r>
            <a:endParaRPr lang="sv-SE" dirty="0"/>
          </a:p>
        </p:txBody>
      </p:sp>
      <p:sp>
        <p:nvSpPr>
          <p:cNvPr id="19" name="TextBox 18"/>
          <p:cNvSpPr txBox="1"/>
          <p:nvPr/>
        </p:nvSpPr>
        <p:spPr>
          <a:xfrm>
            <a:off x="112481" y="1555268"/>
            <a:ext cx="404465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Double </a:t>
            </a:r>
            <a:r>
              <a:rPr lang="sv-SE" sz="1600" u="sng" dirty="0" err="1" smtClean="0"/>
              <a:t>exponential</a:t>
            </a:r>
            <a:r>
              <a:rPr lang="sv-SE" sz="1600" u="sng" dirty="0" smtClean="0"/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Two</a:t>
            </a:r>
            <a:r>
              <a:rPr lang="sv-SE" sz="1400" dirty="0" smtClean="0"/>
              <a:t> kinds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sources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monomolecular</a:t>
            </a:r>
            <a:r>
              <a:rPr lang="sv-SE" sz="1400" dirty="0" smtClean="0"/>
              <a:t> </a:t>
            </a:r>
            <a:r>
              <a:rPr lang="sv-SE" sz="1400" dirty="0" err="1" smtClean="0"/>
              <a:t>recombination</a:t>
            </a:r>
            <a:r>
              <a:rPr lang="sv-SE" sz="1400" dirty="0" smtClean="0"/>
              <a:t>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Modelled</a:t>
            </a:r>
            <a:r>
              <a:rPr lang="sv-SE" sz="1400" dirty="0" smtClean="0"/>
              <a:t> as a </a:t>
            </a:r>
            <a:r>
              <a:rPr lang="sv-SE" sz="1400" dirty="0" err="1" smtClean="0"/>
              <a:t>sum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two</a:t>
            </a:r>
            <a:r>
              <a:rPr lang="sv-SE" sz="1400" dirty="0" smtClean="0"/>
              <a:t> </a:t>
            </a:r>
            <a:r>
              <a:rPr lang="sv-SE" sz="1400" dirty="0" err="1" smtClean="0"/>
              <a:t>exponential</a:t>
            </a:r>
            <a:r>
              <a:rPr lang="sv-SE" sz="1400" dirty="0" smtClean="0"/>
              <a:t> </a:t>
            </a:r>
            <a:r>
              <a:rPr lang="sv-SE" sz="1400" dirty="0" err="1" smtClean="0"/>
              <a:t>decays</a:t>
            </a:r>
            <a:r>
              <a:rPr lang="sv-SE" sz="1400" dirty="0" smtClean="0"/>
              <a:t> </a:t>
            </a:r>
            <a:r>
              <a:rPr lang="sv-SE" sz="1400" dirty="0" err="1" smtClean="0"/>
              <a:t>with</a:t>
            </a:r>
            <a:r>
              <a:rPr lang="sv-SE" sz="1400" dirty="0" smtClean="0"/>
              <a:t> different </a:t>
            </a:r>
            <a:r>
              <a:rPr lang="sv-SE" sz="1400" dirty="0" err="1" smtClean="0"/>
              <a:t>amplitudes</a:t>
            </a:r>
            <a:r>
              <a:rPr lang="sv-SE" sz="1400" dirty="0" smtClean="0"/>
              <a:t> and </a:t>
            </a:r>
            <a:r>
              <a:rPr lang="sv-SE" sz="1400" dirty="0" err="1" smtClean="0"/>
              <a:t>decay</a:t>
            </a:r>
            <a:r>
              <a:rPr lang="sv-SE" sz="1400" dirty="0" smtClean="0"/>
              <a:t> </a:t>
            </a:r>
            <a:r>
              <a:rPr lang="sv-SE" sz="1400" dirty="0" err="1" smtClean="0"/>
              <a:t>times</a:t>
            </a:r>
            <a:endParaRPr lang="sv-SE" sz="14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1069055" y="3057797"/>
                <a:ext cx="2523896" cy="5247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sv-SE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v-SE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055" y="3057797"/>
                <a:ext cx="2523896" cy="5247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https://ars.els-cdn.com/content/image/1-s2.0-S092702481500598X-gr4_lr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266" y="1815980"/>
            <a:ext cx="4386664" cy="3002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049736" y="6045352"/>
            <a:ext cx="5246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</a:rPr>
              <a:t>G. El-</a:t>
            </a:r>
            <a:r>
              <a:rPr lang="en-US" sz="800" b="1" dirty="0" err="1" smtClean="0">
                <a:solidFill>
                  <a:schemeClr val="bg1"/>
                </a:solidFill>
              </a:rPr>
              <a:t>Hajje</a:t>
            </a:r>
            <a:r>
              <a:rPr lang="en-US" sz="800" b="1" dirty="0" smtClean="0">
                <a:solidFill>
                  <a:schemeClr val="bg1"/>
                </a:solidFill>
              </a:rPr>
              <a:t>, D. </a:t>
            </a:r>
            <a:r>
              <a:rPr lang="en-US" sz="800" b="1" dirty="0" err="1" smtClean="0">
                <a:solidFill>
                  <a:schemeClr val="bg1"/>
                </a:solidFill>
              </a:rPr>
              <a:t>Ory</a:t>
            </a:r>
            <a:r>
              <a:rPr lang="en-US" sz="800" b="1" dirty="0" smtClean="0">
                <a:solidFill>
                  <a:schemeClr val="bg1"/>
                </a:solidFill>
              </a:rPr>
              <a:t>, </a:t>
            </a:r>
            <a:r>
              <a:rPr lang="en-US" sz="800" b="1" dirty="0" err="1" smtClean="0">
                <a:solidFill>
                  <a:schemeClr val="bg1"/>
                </a:solidFill>
              </a:rPr>
              <a:t>M.Paire</a:t>
            </a:r>
            <a:r>
              <a:rPr lang="en-US" sz="800" b="1" dirty="0" smtClean="0">
                <a:solidFill>
                  <a:schemeClr val="bg1"/>
                </a:solidFill>
              </a:rPr>
              <a:t>, J. -F. </a:t>
            </a:r>
            <a:r>
              <a:rPr lang="en-US" sz="800" b="1" dirty="0" err="1" smtClean="0">
                <a:solidFill>
                  <a:schemeClr val="bg1"/>
                </a:solidFill>
              </a:rPr>
              <a:t>Guillemoles</a:t>
            </a:r>
            <a:r>
              <a:rPr lang="en-US" sz="800" b="1" dirty="0" smtClean="0">
                <a:solidFill>
                  <a:schemeClr val="bg1"/>
                </a:solidFill>
              </a:rPr>
              <a:t>, L. </a:t>
            </a:r>
            <a:r>
              <a:rPr lang="en-US" sz="800" b="1" dirty="0" err="1" smtClean="0">
                <a:solidFill>
                  <a:schemeClr val="bg1"/>
                </a:solidFill>
              </a:rPr>
              <a:t>Lombez</a:t>
            </a:r>
            <a:r>
              <a:rPr lang="en-US" sz="800" b="1" dirty="0" smtClean="0">
                <a:solidFill>
                  <a:schemeClr val="bg1"/>
                </a:solidFill>
              </a:rPr>
              <a:t>,</a:t>
            </a:r>
            <a:r>
              <a:rPr lang="en-US" sz="800" b="1" i="1" dirty="0" smtClean="0">
                <a:solidFill>
                  <a:schemeClr val="bg1"/>
                </a:solidFill>
              </a:rPr>
              <a:t>“Contactless </a:t>
            </a:r>
            <a:r>
              <a:rPr lang="en-US" sz="800" b="1" i="1" dirty="0">
                <a:solidFill>
                  <a:schemeClr val="bg1"/>
                </a:solidFill>
              </a:rPr>
              <a:t>characterization of metastable defects in Cu(</a:t>
            </a:r>
            <a:r>
              <a:rPr lang="en-US" sz="800" b="1" i="1" dirty="0" err="1">
                <a:solidFill>
                  <a:schemeClr val="bg1"/>
                </a:solidFill>
              </a:rPr>
              <a:t>In,Ga</a:t>
            </a:r>
            <a:r>
              <a:rPr lang="en-US" sz="800" b="1" i="1" dirty="0">
                <a:solidFill>
                  <a:schemeClr val="bg1"/>
                </a:solidFill>
              </a:rPr>
              <a:t>)Se2 solar cells using time-resolved </a:t>
            </a:r>
            <a:r>
              <a:rPr lang="en-US" sz="800" b="1" i="1" dirty="0" smtClean="0">
                <a:solidFill>
                  <a:schemeClr val="bg1"/>
                </a:solidFill>
              </a:rPr>
              <a:t>photoluminescence”, </a:t>
            </a:r>
            <a:r>
              <a:rPr lang="en-US" sz="800" b="1" dirty="0" smtClean="0">
                <a:solidFill>
                  <a:schemeClr val="bg1"/>
                </a:solidFill>
              </a:rPr>
              <a:t>Solar Energy Materials and Solar Cells (2016), </a:t>
            </a:r>
            <a:r>
              <a:rPr lang="en-US" sz="800" b="1" i="1" dirty="0" smtClean="0">
                <a:solidFill>
                  <a:schemeClr val="bg1"/>
                </a:solidFill>
              </a:rPr>
              <a:t>143</a:t>
            </a:r>
            <a:r>
              <a:rPr lang="en-US" sz="800" b="1" dirty="0" smtClean="0">
                <a:solidFill>
                  <a:schemeClr val="bg1"/>
                </a:solidFill>
              </a:rPr>
              <a:t>, p.462 </a:t>
            </a:r>
            <a:endParaRPr lang="sv-SE" sz="8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5757" y="3815518"/>
            <a:ext cx="42015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/>
              <a:t>U</a:t>
            </a:r>
            <a:r>
              <a:rPr lang="sv-SE" sz="1600" u="sng" dirty="0" err="1" smtClean="0"/>
              <a:t>seful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when</a:t>
            </a:r>
            <a:r>
              <a:rPr lang="sv-SE" sz="1600" u="sng" dirty="0" smtClean="0"/>
              <a:t> different </a:t>
            </a:r>
            <a:r>
              <a:rPr lang="sv-SE" sz="1600" u="sng" dirty="0" err="1" smtClean="0"/>
              <a:t>mechanisms</a:t>
            </a:r>
            <a:r>
              <a:rPr lang="sv-SE" sz="1600" u="sng" dirty="0" smtClean="0"/>
              <a:t> for </a:t>
            </a:r>
            <a:r>
              <a:rPr lang="sv-SE" sz="1600" u="sng" dirty="0" err="1" smtClean="0"/>
              <a:t>recombination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are</a:t>
            </a:r>
            <a:r>
              <a:rPr lang="sv-SE" sz="1600" u="sng" dirty="0" smtClean="0"/>
              <a:t> dominant at different </a:t>
            </a:r>
            <a:r>
              <a:rPr lang="sv-SE" sz="1600" u="sng" dirty="0" err="1" smtClean="0"/>
              <a:t>times</a:t>
            </a:r>
            <a:endParaRPr lang="sv-SE" sz="1600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/>
              <a:t>Triple</a:t>
            </a:r>
            <a:r>
              <a:rPr lang="sv-SE" sz="1600" u="sng" dirty="0"/>
              <a:t> or </a:t>
            </a:r>
            <a:r>
              <a:rPr lang="sv-SE" sz="1600" u="sng" dirty="0" err="1"/>
              <a:t>higher</a:t>
            </a:r>
            <a:r>
              <a:rPr lang="sv-SE" sz="1600" u="sng" dirty="0"/>
              <a:t> </a:t>
            </a:r>
            <a:r>
              <a:rPr lang="sv-SE" sz="1600" u="sng" dirty="0" err="1"/>
              <a:t>exponential</a:t>
            </a:r>
            <a:r>
              <a:rPr lang="sv-SE" sz="1600" u="sng" dirty="0"/>
              <a:t> fits </a:t>
            </a:r>
            <a:r>
              <a:rPr lang="sv-SE" sz="1600" u="sng" dirty="0" err="1"/>
              <a:t>are</a:t>
            </a:r>
            <a:r>
              <a:rPr lang="sv-SE" sz="1600" u="sng" dirty="0"/>
              <a:t> </a:t>
            </a:r>
            <a:r>
              <a:rPr lang="sv-SE" sz="1600" u="sng" dirty="0" err="1"/>
              <a:t>usually</a:t>
            </a:r>
            <a:r>
              <a:rPr lang="sv-SE" sz="1600" u="sng" dirty="0"/>
              <a:t> not </a:t>
            </a:r>
            <a:r>
              <a:rPr lang="sv-SE" sz="1600" u="sng" dirty="0" err="1"/>
              <a:t>useful</a:t>
            </a:r>
            <a:endParaRPr lang="sv-SE" sz="1600" u="sng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/>
              <a:t>Too</a:t>
            </a:r>
            <a:r>
              <a:rPr lang="sv-SE" sz="1400" dirty="0"/>
              <a:t> </a:t>
            </a:r>
            <a:r>
              <a:rPr lang="sv-SE" sz="1400" dirty="0" err="1"/>
              <a:t>many</a:t>
            </a:r>
            <a:r>
              <a:rPr lang="sv-SE" sz="1400" dirty="0"/>
              <a:t> </a:t>
            </a:r>
            <a:r>
              <a:rPr lang="sv-SE" sz="1400" dirty="0" err="1"/>
              <a:t>fitting</a:t>
            </a:r>
            <a:r>
              <a:rPr lang="sv-SE" sz="1400" dirty="0"/>
              <a:t> parameters to </a:t>
            </a:r>
            <a:r>
              <a:rPr lang="sv-SE" sz="1400" dirty="0" err="1"/>
              <a:t>carry</a:t>
            </a:r>
            <a:r>
              <a:rPr lang="sv-SE" sz="1400" dirty="0"/>
              <a:t> </a:t>
            </a:r>
            <a:r>
              <a:rPr lang="sv-SE" sz="1400" dirty="0" err="1"/>
              <a:t>useful</a:t>
            </a:r>
            <a:r>
              <a:rPr lang="sv-SE" sz="1400" dirty="0"/>
              <a:t>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237892" y="4923513"/>
            <a:ext cx="3686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/>
              <a:t>In </a:t>
            </a:r>
            <a:r>
              <a:rPr lang="sv-SE" sz="1200" dirty="0" err="1" smtClean="0"/>
              <a:t>this</a:t>
            </a:r>
            <a:r>
              <a:rPr lang="sv-SE" sz="1200" dirty="0" smtClean="0"/>
              <a:t> paper, </a:t>
            </a:r>
            <a:r>
              <a:rPr lang="sv-SE" sz="1200" dirty="0" err="1" smtClean="0"/>
              <a:t>they</a:t>
            </a:r>
            <a:r>
              <a:rPr lang="sv-SE" sz="1200" dirty="0" smtClean="0"/>
              <a:t> </a:t>
            </a:r>
            <a:r>
              <a:rPr lang="sv-SE" sz="1200" dirty="0" err="1" smtClean="0"/>
              <a:t>report</a:t>
            </a:r>
            <a:r>
              <a:rPr lang="sv-SE" sz="1200" dirty="0" smtClean="0"/>
              <a:t> </a:t>
            </a:r>
            <a:r>
              <a:rPr lang="sv-SE" sz="1200" dirty="0" err="1" smtClean="0"/>
              <a:t>how</a:t>
            </a:r>
            <a:r>
              <a:rPr lang="sv-SE" sz="1200" dirty="0" smtClean="0"/>
              <a:t> </a:t>
            </a:r>
            <a:r>
              <a:rPr lang="sv-SE" sz="1200" dirty="0" err="1" smtClean="0"/>
              <a:t>surface</a:t>
            </a:r>
            <a:r>
              <a:rPr lang="sv-SE" sz="1200" dirty="0" smtClean="0"/>
              <a:t> </a:t>
            </a:r>
            <a:r>
              <a:rPr lang="sv-SE" sz="1200" dirty="0" err="1" smtClean="0"/>
              <a:t>defects</a:t>
            </a:r>
            <a:r>
              <a:rPr lang="sv-SE" sz="1200" dirty="0" smtClean="0"/>
              <a:t> get </a:t>
            </a:r>
            <a:r>
              <a:rPr lang="sv-SE" sz="1200" dirty="0" err="1" smtClean="0"/>
              <a:t>activated</a:t>
            </a:r>
            <a:r>
              <a:rPr lang="sv-SE" sz="1200" dirty="0" smtClean="0"/>
              <a:t> at </a:t>
            </a:r>
            <a:r>
              <a:rPr lang="sv-SE" sz="1200" dirty="0" err="1" smtClean="0"/>
              <a:t>lower</a:t>
            </a:r>
            <a:r>
              <a:rPr lang="sv-SE" sz="1200" dirty="0" smtClean="0"/>
              <a:t> </a:t>
            </a:r>
            <a:r>
              <a:rPr lang="sv-SE" sz="1200" dirty="0" err="1" smtClean="0"/>
              <a:t>wavelengths</a:t>
            </a:r>
            <a:r>
              <a:rPr lang="sv-SE" sz="1200" dirty="0" smtClean="0"/>
              <a:t> </a:t>
            </a:r>
            <a:r>
              <a:rPr lang="sv-SE" sz="1200" dirty="0" err="1" smtClean="0"/>
              <a:t>of</a:t>
            </a:r>
            <a:r>
              <a:rPr lang="sv-SE" sz="1200" dirty="0" smtClean="0"/>
              <a:t> excitation, </a:t>
            </a:r>
            <a:r>
              <a:rPr lang="sv-SE" sz="1200" dirty="0" err="1" smtClean="0"/>
              <a:t>explaining</a:t>
            </a:r>
            <a:r>
              <a:rPr lang="sv-SE" sz="1200" dirty="0" smtClean="0"/>
              <a:t> the </a:t>
            </a:r>
            <a:r>
              <a:rPr lang="sv-SE" sz="1200" dirty="0" err="1" smtClean="0"/>
              <a:t>transition</a:t>
            </a:r>
            <a:r>
              <a:rPr lang="sv-SE" sz="1200" dirty="0" smtClean="0"/>
              <a:t> from double to </a:t>
            </a:r>
            <a:r>
              <a:rPr lang="sv-SE" sz="1200" dirty="0" err="1" smtClean="0"/>
              <a:t>single</a:t>
            </a:r>
            <a:r>
              <a:rPr lang="sv-SE" sz="1200" dirty="0" smtClean="0"/>
              <a:t> </a:t>
            </a:r>
            <a:r>
              <a:rPr lang="sv-SE" sz="1200" dirty="0" err="1" smtClean="0"/>
              <a:t>exponential</a:t>
            </a:r>
            <a:r>
              <a:rPr lang="sv-SE" sz="1200" dirty="0" smtClean="0"/>
              <a:t> </a:t>
            </a:r>
            <a:r>
              <a:rPr lang="sv-SE" sz="1200" dirty="0" err="1" smtClean="0"/>
              <a:t>behaviour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2143444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Process </a:t>
            </a:r>
            <a:r>
              <a:rPr lang="sv-SE" b="1" dirty="0" err="1" smtClean="0"/>
              <a:t>examples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9761" y="1172094"/>
            <a:ext cx="3084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Bimolecular</a:t>
            </a:r>
            <a:r>
              <a:rPr lang="sv-SE" dirty="0" smtClean="0"/>
              <a:t> process</a:t>
            </a:r>
            <a:endParaRPr lang="sv-SE" dirty="0"/>
          </a:p>
        </p:txBody>
      </p:sp>
      <p:sp>
        <p:nvSpPr>
          <p:cNvPr id="19" name="TextBox 18"/>
          <p:cNvSpPr txBox="1"/>
          <p:nvPr/>
        </p:nvSpPr>
        <p:spPr>
          <a:xfrm>
            <a:off x="112481" y="1555268"/>
            <a:ext cx="404465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u="sng" dirty="0" smtClean="0"/>
              <a:t>Absence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of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defects</a:t>
            </a:r>
            <a:r>
              <a:rPr lang="sv-SE" sz="1600" u="sng" dirty="0" smtClean="0"/>
              <a:t>: </a:t>
            </a:r>
            <a:r>
              <a:rPr lang="sv-SE" sz="1600" u="sng" dirty="0" err="1" smtClean="0"/>
              <a:t>intrinsic</a:t>
            </a:r>
            <a:r>
              <a:rPr lang="sv-SE" sz="1600" u="sng" dirty="0" smtClean="0"/>
              <a:t> process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Rather</a:t>
            </a:r>
            <a:r>
              <a:rPr lang="sv-SE" sz="1400" dirty="0" smtClean="0"/>
              <a:t> </a:t>
            </a:r>
            <a:r>
              <a:rPr lang="sv-SE" sz="1400" dirty="0" err="1" smtClean="0"/>
              <a:t>than</a:t>
            </a:r>
            <a:r>
              <a:rPr lang="sv-SE" sz="1400" dirty="0" smtClean="0"/>
              <a:t> a </a:t>
            </a:r>
            <a:r>
              <a:rPr lang="sv-SE" sz="1400" dirty="0" err="1" smtClean="0"/>
              <a:t>localised</a:t>
            </a:r>
            <a:r>
              <a:rPr lang="sv-SE" sz="1400" dirty="0" smtClean="0"/>
              <a:t> </a:t>
            </a:r>
            <a:r>
              <a:rPr lang="sv-SE" sz="1400" dirty="0" err="1" smtClean="0"/>
              <a:t>luminescence</a:t>
            </a:r>
            <a:r>
              <a:rPr lang="sv-SE" sz="1400" dirty="0" smtClean="0"/>
              <a:t> </a:t>
            </a:r>
            <a:r>
              <a:rPr lang="sv-SE" sz="1400" dirty="0" err="1" smtClean="0"/>
              <a:t>centre</a:t>
            </a:r>
            <a:r>
              <a:rPr lang="sv-SE" sz="1400" dirty="0" smtClean="0"/>
              <a:t>, </a:t>
            </a:r>
            <a:r>
              <a:rPr lang="sv-SE" sz="1400" dirty="0" err="1" smtClean="0"/>
              <a:t>this</a:t>
            </a:r>
            <a:r>
              <a:rPr lang="sv-SE" sz="1400" dirty="0" smtClean="0"/>
              <a:t> </a:t>
            </a:r>
            <a:r>
              <a:rPr lang="sv-SE" sz="1400" dirty="0" err="1" smtClean="0"/>
              <a:t>involves</a:t>
            </a:r>
            <a:r>
              <a:rPr lang="sv-SE" sz="1400" dirty="0" smtClean="0"/>
              <a:t> the </a:t>
            </a:r>
            <a:r>
              <a:rPr lang="sv-SE" sz="1400" dirty="0" err="1" smtClean="0"/>
              <a:t>recombination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electrons</a:t>
            </a:r>
            <a:r>
              <a:rPr lang="sv-SE" sz="1400" dirty="0" smtClean="0"/>
              <a:t> and </a:t>
            </a:r>
            <a:r>
              <a:rPr lang="sv-SE" sz="1400" dirty="0" err="1" smtClean="0"/>
              <a:t>holes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</a:t>
            </a:r>
            <a:r>
              <a:rPr lang="sv-SE" sz="1400" dirty="0" err="1" smtClean="0"/>
              <a:t>free</a:t>
            </a:r>
            <a:r>
              <a:rPr lang="sv-SE" sz="1400" dirty="0" smtClean="0"/>
              <a:t> </a:t>
            </a:r>
            <a:r>
              <a:rPr lang="sv-SE" sz="1400" dirty="0" err="1" smtClean="0"/>
              <a:t>electrons</a:t>
            </a:r>
            <a:r>
              <a:rPr lang="sv-SE" sz="1400" dirty="0" smtClean="0"/>
              <a:t> and </a:t>
            </a:r>
            <a:r>
              <a:rPr lang="sv-SE" sz="1400" dirty="0" err="1" smtClean="0"/>
              <a:t>holes</a:t>
            </a:r>
            <a:r>
              <a:rPr lang="sv-SE" sz="1400" dirty="0" smtClean="0"/>
              <a:t> </a:t>
            </a:r>
            <a:r>
              <a:rPr lang="sv-SE" sz="1400" dirty="0" err="1" smtClean="0"/>
              <a:t>generated</a:t>
            </a:r>
            <a:r>
              <a:rPr lang="sv-SE" sz="1400" dirty="0" smtClean="0"/>
              <a:t> </a:t>
            </a:r>
            <a:r>
              <a:rPr lang="sv-SE" sz="1400" dirty="0" err="1" smtClean="0"/>
              <a:t>will</a:t>
            </a:r>
            <a:r>
              <a:rPr lang="sv-SE" sz="1400" dirty="0" smtClean="0"/>
              <a:t> diffuse </a:t>
            </a:r>
            <a:r>
              <a:rPr lang="sv-SE" sz="1400" dirty="0" err="1" smtClean="0"/>
              <a:t>along</a:t>
            </a:r>
            <a:r>
              <a:rPr lang="sv-SE" sz="1400" dirty="0" smtClean="0"/>
              <a:t> the band </a:t>
            </a:r>
            <a:r>
              <a:rPr lang="sv-SE" sz="1400" dirty="0" err="1" smtClean="0"/>
              <a:t>edge</a:t>
            </a:r>
            <a:r>
              <a:rPr lang="sv-SE" sz="1400" dirty="0" smtClean="0"/>
              <a:t> </a:t>
            </a:r>
            <a:r>
              <a:rPr lang="sv-SE" sz="1400" dirty="0" err="1" smtClean="0"/>
              <a:t>until</a:t>
            </a:r>
            <a:r>
              <a:rPr lang="sv-SE" sz="1400" dirty="0" smtClean="0"/>
              <a:t> </a:t>
            </a:r>
            <a:r>
              <a:rPr lang="sv-SE" sz="1400" dirty="0" err="1" smtClean="0"/>
              <a:t>they</a:t>
            </a:r>
            <a:r>
              <a:rPr lang="sv-SE" sz="1400" dirty="0" smtClean="0"/>
              <a:t> </a:t>
            </a:r>
            <a:r>
              <a:rPr lang="sv-SE" sz="1400" dirty="0" err="1" smtClean="0"/>
              <a:t>find</a:t>
            </a:r>
            <a:r>
              <a:rPr lang="sv-SE" sz="1400" dirty="0" smtClean="0"/>
              <a:t> a </a:t>
            </a:r>
            <a:r>
              <a:rPr lang="sv-SE" sz="1400" dirty="0" err="1" smtClean="0"/>
              <a:t>carrier</a:t>
            </a:r>
            <a:r>
              <a:rPr lang="sv-SE" sz="1400" dirty="0" smtClean="0"/>
              <a:t> to </a:t>
            </a:r>
            <a:r>
              <a:rPr lang="sv-SE" sz="1400" dirty="0" err="1" smtClean="0"/>
              <a:t>recombine</a:t>
            </a:r>
            <a:r>
              <a:rPr lang="sv-SE" sz="1400" dirty="0" smtClean="0"/>
              <a:t> </a:t>
            </a:r>
            <a:r>
              <a:rPr lang="sv-SE" sz="1400" dirty="0" err="1" smtClean="0"/>
              <a:t>with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This</a:t>
            </a:r>
            <a:r>
              <a:rPr lang="sv-SE" sz="1400" dirty="0" smtClean="0"/>
              <a:t> </a:t>
            </a:r>
            <a:r>
              <a:rPr lang="sv-SE" sz="1400" dirty="0" err="1" smtClean="0"/>
              <a:t>depends</a:t>
            </a:r>
            <a:r>
              <a:rPr lang="sv-SE" sz="1400" dirty="0" smtClean="0"/>
              <a:t> on the </a:t>
            </a:r>
            <a:r>
              <a:rPr lang="sv-SE" sz="1400" dirty="0" err="1" smtClean="0"/>
              <a:t>electron</a:t>
            </a:r>
            <a:r>
              <a:rPr lang="sv-SE" sz="1400" dirty="0" smtClean="0"/>
              <a:t> and </a:t>
            </a:r>
            <a:r>
              <a:rPr lang="sv-SE" sz="1400" dirty="0" err="1" smtClean="0"/>
              <a:t>hole</a:t>
            </a:r>
            <a:r>
              <a:rPr lang="sv-SE" sz="1400" dirty="0" smtClean="0"/>
              <a:t> </a:t>
            </a:r>
            <a:r>
              <a:rPr lang="sv-SE" sz="1400" dirty="0" err="1" smtClean="0"/>
              <a:t>densities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material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These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taken to be </a:t>
            </a:r>
            <a:r>
              <a:rPr lang="sv-SE" sz="1400" dirty="0" err="1" smtClean="0"/>
              <a:t>equal</a:t>
            </a:r>
            <a:r>
              <a:rPr lang="sv-SE" sz="1400" dirty="0" smtClean="0"/>
              <a:t> for </a:t>
            </a:r>
            <a:r>
              <a:rPr lang="sv-SE" sz="1400" dirty="0" err="1" smtClean="0"/>
              <a:t>simplicity</a:t>
            </a:r>
            <a:endParaRPr lang="sv-SE" sz="1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269" y="1541426"/>
            <a:ext cx="2697281" cy="217254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61302" y="4098547"/>
                <a:ext cx="4909421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𝑛𝑝</m:t>
                      </m:r>
                      <m:r>
                        <a:rPr lang="sv-S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p>
                            <m:sSup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p>
                            <m:sSupPr>
                              <m:ctrlP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p>
                        <m:sSup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v-SE" i="1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02" y="4098547"/>
                <a:ext cx="4909421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261302" y="4845131"/>
            <a:ext cx="4044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Luminescence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decay</a:t>
            </a:r>
            <a:r>
              <a:rPr lang="sv-SE" sz="1600" u="sng" dirty="0" smtClean="0"/>
              <a:t>:</a:t>
            </a:r>
            <a:endParaRPr lang="sv-SE" sz="14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47200" y="5268970"/>
                <a:ext cx="1488100" cy="537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𝑑𝑛</m:t>
                          </m:r>
                          <m:d>
                            <m:d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p>
                        <m:sSup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v-SE" i="1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00" y="5268970"/>
                <a:ext cx="1488100" cy="5375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8"/>
          <p:cNvSpPr/>
          <p:nvPr/>
        </p:nvSpPr>
        <p:spPr>
          <a:xfrm>
            <a:off x="2011679" y="5413038"/>
            <a:ext cx="931025" cy="24938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3046680" y="5223299"/>
                <a:ext cx="1882758" cy="590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r>
                            <a:rPr lang="sv-S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sv-S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𝑡𝑛</m:t>
                          </m:r>
                          <m:d>
                            <m:dPr>
                              <m:ctrlP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sv-SE" i="1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680" y="5223299"/>
                <a:ext cx="1882758" cy="5909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1709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Process </a:t>
            </a:r>
            <a:r>
              <a:rPr lang="sv-SE" b="1" dirty="0" err="1" smtClean="0"/>
              <a:t>examples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9761" y="1172094"/>
            <a:ext cx="3084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Bimolecular</a:t>
            </a:r>
            <a:r>
              <a:rPr lang="sv-SE" dirty="0" smtClean="0"/>
              <a:t> process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269" y="1541426"/>
            <a:ext cx="2697281" cy="21725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19739" y="1661357"/>
            <a:ext cx="4044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Luminescence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decay</a:t>
            </a:r>
            <a:r>
              <a:rPr lang="sv-SE" sz="1600" u="sng" dirty="0" smtClean="0"/>
              <a:t>:</a:t>
            </a:r>
            <a:endParaRPr lang="sv-SE" sz="14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05637" y="2085196"/>
                <a:ext cx="1488100" cy="537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𝑑𝑛</m:t>
                          </m:r>
                          <m:d>
                            <m:d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p>
                        <m:sSup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v-SE" i="1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37" y="2085196"/>
                <a:ext cx="1488100" cy="5375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8"/>
          <p:cNvSpPr/>
          <p:nvPr/>
        </p:nvSpPr>
        <p:spPr>
          <a:xfrm>
            <a:off x="1970116" y="2229264"/>
            <a:ext cx="931025" cy="24938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3005117" y="2039525"/>
                <a:ext cx="1882758" cy="590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r>
                            <a:rPr lang="sv-S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sv-S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𝑡𝑛</m:t>
                          </m:r>
                          <m:d>
                            <m:dPr>
                              <m:ctrlP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sv-SE" i="1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5117" y="2039525"/>
                <a:ext cx="1882758" cy="5909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05637" y="3072150"/>
            <a:ext cx="334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The </a:t>
            </a:r>
            <a:r>
              <a:rPr lang="sv-SE" sz="1600" u="sng" dirty="0" err="1" smtClean="0"/>
              <a:t>emitted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intensity</a:t>
            </a:r>
            <a:r>
              <a:rPr lang="sv-SE" sz="1600" u="sng" dirty="0" smtClean="0"/>
              <a:t> is given by:</a:t>
            </a:r>
            <a:endParaRPr lang="sv-SE" sz="1600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305637" y="3957030"/>
                <a:ext cx="3189463" cy="602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p>
                        <m:sSup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p>
                            <m:sSupPr>
                              <m:ctrlPr>
                                <a:rPr lang="sv-SE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sv-SE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sv-SE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𝑡𝑛</m:t>
                                  </m:r>
                                  <m:d>
                                    <m:dPr>
                                      <m:ctrlPr>
                                        <a:rPr lang="sv-SE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sv-SE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sv-SE" i="1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37" y="3957030"/>
                <a:ext cx="3189463" cy="6024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3946496" y="3957030"/>
                <a:ext cx="2367315" cy="9954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sv-S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sv-SE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f>
                                        <m:fPr>
                                          <m:ctrlPr>
                                            <a:rPr lang="sv-SE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sv-SE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d>
                                            <m:dPr>
                                              <m:ctrlPr>
                                                <a:rPr lang="sv-SE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sv-SE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e>
                                          </m:d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sv-SE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sv-SE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𝛽</m:t>
                                              </m:r>
                                            </m:e>
                                            <m:sub>
                                              <m:r>
                                                <a:rPr lang="sv-SE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rad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sv-SE" i="1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6496" y="3957030"/>
                <a:ext cx="2367315" cy="9954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305637" y="4952495"/>
            <a:ext cx="3343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This</a:t>
            </a:r>
            <a:r>
              <a:rPr lang="sv-SE" sz="1600" u="sng" dirty="0"/>
              <a:t> </a:t>
            </a:r>
            <a:r>
              <a:rPr lang="sv-SE" sz="1600" u="sng" dirty="0" smtClean="0"/>
              <a:t>is </a:t>
            </a:r>
            <a:r>
              <a:rPr lang="sv-SE" sz="1600" u="sng" dirty="0" err="1" smtClean="0"/>
              <a:t>very</a:t>
            </a:r>
            <a:r>
              <a:rPr lang="sv-SE" sz="1600" u="sng" dirty="0" smtClean="0"/>
              <a:t> different from the </a:t>
            </a:r>
            <a:r>
              <a:rPr lang="sv-SE" sz="1600" u="sng" dirty="0" err="1" smtClean="0"/>
              <a:t>monomolecular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case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Power </a:t>
            </a:r>
            <a:r>
              <a:rPr lang="sv-SE" sz="1400" dirty="0" err="1" smtClean="0"/>
              <a:t>law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</a:t>
            </a:r>
            <a:r>
              <a:rPr lang="sv-SE" sz="1400" baseline="30000" dirty="0" smtClean="0"/>
              <a:t>-2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919276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Process </a:t>
            </a:r>
            <a:r>
              <a:rPr lang="sv-SE" b="1" dirty="0" err="1" smtClean="0"/>
              <a:t>examples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9761" y="1172094"/>
            <a:ext cx="3084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Bimolecular</a:t>
            </a:r>
            <a:r>
              <a:rPr lang="sv-SE" dirty="0" smtClean="0"/>
              <a:t> process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269" y="1541426"/>
            <a:ext cx="2697281" cy="21725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19739" y="1661357"/>
            <a:ext cx="2024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Steady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state</a:t>
            </a:r>
            <a:r>
              <a:rPr lang="sv-SE" sz="1600" u="sng" dirty="0" smtClean="0"/>
              <a:t>:</a:t>
            </a:r>
            <a:endParaRPr lang="sv-SE" sz="1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88990" y="2305888"/>
            <a:ext cx="305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err="1" smtClean="0"/>
              <a:t>Applying</a:t>
            </a:r>
            <a:r>
              <a:rPr lang="sv-SE" sz="1400" dirty="0" smtClean="0"/>
              <a:t> the </a:t>
            </a:r>
            <a:r>
              <a:rPr lang="sv-SE" sz="1400" dirty="0" err="1" smtClean="0"/>
              <a:t>steady-state</a:t>
            </a:r>
            <a:r>
              <a:rPr lang="sv-SE" sz="1400" dirty="0" smtClean="0"/>
              <a:t> </a:t>
            </a:r>
            <a:r>
              <a:rPr lang="sv-SE" sz="1400" dirty="0" err="1" smtClean="0"/>
              <a:t>condition</a:t>
            </a:r>
            <a:r>
              <a:rPr lang="sv-SE" sz="1400" dirty="0" smtClean="0"/>
              <a:t>  </a:t>
            </a:r>
            <a:endParaRPr lang="sv-SE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188989" y="2782885"/>
                <a:ext cx="1001941" cy="5104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400" i="1">
                              <a:latin typeface="Cambria Math" panose="02040503050406030204" pitchFamily="18" charset="0"/>
                            </a:rPr>
                            <m:t>𝑑𝑛</m:t>
                          </m:r>
                          <m:d>
                            <m:dPr>
                              <m:ctrlPr>
                                <a:rPr lang="sv-SE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sv-SE" sz="1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sz="1400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v-SE" sz="1400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989" y="2782885"/>
                <a:ext cx="1001941" cy="510461"/>
              </a:xfrm>
              <a:prstGeom prst="rect">
                <a:avLst/>
              </a:prstGeom>
              <a:blipFill>
                <a:blip r:embed="rId3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188989" y="3528494"/>
            <a:ext cx="305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err="1" smtClean="0"/>
              <a:t>Yields</a:t>
            </a:r>
            <a:r>
              <a:rPr lang="sv-SE" sz="1400" dirty="0" smtClean="0"/>
              <a:t>, </a:t>
            </a:r>
            <a:r>
              <a:rPr lang="sv-SE" sz="1400" dirty="0" err="1" smtClean="0"/>
              <a:t>after</a:t>
            </a:r>
            <a:r>
              <a:rPr lang="sv-SE" sz="1400" dirty="0" smtClean="0"/>
              <a:t> </a:t>
            </a:r>
            <a:r>
              <a:rPr lang="sv-SE" sz="1400" dirty="0" err="1" smtClean="0"/>
              <a:t>some</a:t>
            </a:r>
            <a:r>
              <a:rPr lang="sv-SE" sz="1400" dirty="0" smtClean="0"/>
              <a:t> algebra:</a:t>
            </a:r>
            <a:endParaRPr lang="sv-SE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75724" y="4142248"/>
                <a:ext cx="2330510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sv-S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𝑛𝑟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</m:oMath>
                  </m:oMathPara>
                </a14:m>
                <a:endParaRPr lang="sv-SE" i="1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724" y="4142248"/>
                <a:ext cx="2330510" cy="622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11" idx="1"/>
          </p:cNvCxnSpPr>
          <p:nvPr/>
        </p:nvCxnSpPr>
        <p:spPr>
          <a:xfrm flipH="1" flipV="1">
            <a:off x="2606234" y="4634930"/>
            <a:ext cx="336471" cy="1385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42705" y="4634930"/>
            <a:ext cx="1321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/>
              <a:t>Generation term</a:t>
            </a:r>
            <a:endParaRPr lang="sv-SE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219738" y="5125813"/>
            <a:ext cx="4044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The </a:t>
            </a:r>
            <a:r>
              <a:rPr lang="sv-SE" sz="1600" u="sng" dirty="0" err="1" smtClean="0"/>
              <a:t>steady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state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intensity</a:t>
            </a:r>
            <a:r>
              <a:rPr lang="sv-SE" sz="1600" u="sng" dirty="0" smtClean="0"/>
              <a:t> still </a:t>
            </a:r>
            <a:r>
              <a:rPr lang="sv-SE" sz="1600" u="sng" dirty="0" err="1" smtClean="0"/>
              <a:t>varies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linearly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with</a:t>
            </a:r>
            <a:r>
              <a:rPr lang="sv-SE" sz="1600" u="sng" dirty="0" smtClean="0"/>
              <a:t> excitation </a:t>
            </a:r>
            <a:r>
              <a:rPr lang="sv-SE" sz="1600" u="sng" dirty="0" err="1" smtClean="0"/>
              <a:t>intensity</a:t>
            </a:r>
            <a:endParaRPr lang="sv-SE" sz="1400" dirty="0" smtClean="0"/>
          </a:p>
        </p:txBody>
      </p:sp>
    </p:spTree>
    <p:extLst>
      <p:ext uri="{BB962C8B-B14F-4D97-AF65-F5344CB8AC3E}">
        <p14:creationId xmlns:p14="http://schemas.microsoft.com/office/powerpoint/2010/main" val="1833399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Process </a:t>
            </a:r>
            <a:r>
              <a:rPr lang="sv-SE" b="1" dirty="0" err="1" smtClean="0"/>
              <a:t>examples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9761" y="1172094"/>
            <a:ext cx="3084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Bimolecular</a:t>
            </a:r>
            <a:r>
              <a:rPr lang="sv-SE" dirty="0" smtClean="0"/>
              <a:t> process</a:t>
            </a:r>
            <a:endParaRPr lang="sv-SE" dirty="0"/>
          </a:p>
        </p:txBody>
      </p:sp>
      <p:sp>
        <p:nvSpPr>
          <p:cNvPr id="14" name="TextBox 13"/>
          <p:cNvSpPr txBox="1"/>
          <p:nvPr/>
        </p:nvSpPr>
        <p:spPr>
          <a:xfrm>
            <a:off x="219738" y="1661357"/>
            <a:ext cx="410287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Steady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state</a:t>
            </a:r>
            <a:r>
              <a:rPr lang="sv-SE" sz="1600" u="sng" dirty="0" smtClean="0"/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Depends</a:t>
            </a:r>
            <a:r>
              <a:rPr lang="sv-SE" sz="1400" dirty="0" smtClean="0"/>
              <a:t> </a:t>
            </a:r>
            <a:r>
              <a:rPr lang="sv-SE" sz="1400" dirty="0" err="1" smtClean="0"/>
              <a:t>highly</a:t>
            </a:r>
            <a:r>
              <a:rPr lang="sv-SE" sz="1400" dirty="0" smtClean="0"/>
              <a:t> on </a:t>
            </a:r>
            <a:r>
              <a:rPr lang="sv-SE" sz="1400" dirty="0" err="1" smtClean="0"/>
              <a:t>carrier</a:t>
            </a:r>
            <a:r>
              <a:rPr lang="sv-SE" sz="1400" dirty="0" smtClean="0"/>
              <a:t> </a:t>
            </a:r>
            <a:r>
              <a:rPr lang="sv-SE" sz="1400" dirty="0" err="1" smtClean="0"/>
              <a:t>density</a:t>
            </a:r>
            <a:endParaRPr lang="sv-SE" sz="1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Usually</a:t>
            </a:r>
            <a:r>
              <a:rPr lang="sv-SE" sz="1400" dirty="0" smtClean="0"/>
              <a:t> </a:t>
            </a:r>
            <a:r>
              <a:rPr lang="sv-SE" sz="1400" dirty="0" err="1" smtClean="0"/>
              <a:t>needs</a:t>
            </a:r>
            <a:r>
              <a:rPr lang="sv-SE" sz="1400" dirty="0" smtClean="0"/>
              <a:t> </a:t>
            </a:r>
            <a:r>
              <a:rPr lang="sv-SE" sz="1400" dirty="0" err="1" smtClean="0"/>
              <a:t>powerful</a:t>
            </a:r>
            <a:r>
              <a:rPr lang="sv-SE" sz="1400" dirty="0" smtClean="0"/>
              <a:t> laser </a:t>
            </a:r>
            <a:r>
              <a:rPr lang="sv-SE" sz="1400" dirty="0" err="1" smtClean="0"/>
              <a:t>pulses</a:t>
            </a:r>
            <a:r>
              <a:rPr lang="sv-SE" sz="1400" dirty="0" smtClean="0"/>
              <a:t> for excitation for </a:t>
            </a:r>
            <a:r>
              <a:rPr lang="sv-SE" sz="1400" dirty="0" err="1" smtClean="0"/>
              <a:t>this</a:t>
            </a:r>
            <a:r>
              <a:rPr lang="sv-SE" sz="1400" dirty="0" smtClean="0"/>
              <a:t> </a:t>
            </a:r>
            <a:r>
              <a:rPr lang="sv-SE" sz="1400" dirty="0" err="1" smtClean="0"/>
              <a:t>reason</a:t>
            </a:r>
            <a:endParaRPr lang="sv-SE" sz="1400" dirty="0" smtClean="0"/>
          </a:p>
          <a:p>
            <a:pPr lvl="1"/>
            <a:endParaRPr lang="sv-SE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For short </a:t>
            </a:r>
            <a:r>
              <a:rPr lang="sv-SE" sz="1600" u="sng" dirty="0" err="1" smtClean="0"/>
              <a:t>pulses</a:t>
            </a:r>
            <a:r>
              <a:rPr lang="sv-SE" sz="1600" u="sng" dirty="0" smtClean="0"/>
              <a:t>, a different </a:t>
            </a:r>
            <a:r>
              <a:rPr lang="sv-SE" sz="1600" u="sng" dirty="0" err="1" smtClean="0"/>
              <a:t>dependence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emerges</a:t>
            </a:r>
            <a:r>
              <a:rPr lang="sv-SE" sz="1600" u="sng" dirty="0" smtClean="0"/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</a:t>
            </a:r>
            <a:r>
              <a:rPr lang="sv-SE" sz="1400" dirty="0" err="1" smtClean="0"/>
              <a:t>emitted</a:t>
            </a:r>
            <a:r>
              <a:rPr lang="sv-SE" sz="1400" dirty="0" smtClean="0"/>
              <a:t> </a:t>
            </a:r>
            <a:r>
              <a:rPr lang="sv-SE" sz="1400" dirty="0" err="1" smtClean="0"/>
              <a:t>intensity</a:t>
            </a:r>
            <a:r>
              <a:rPr lang="sv-SE" sz="1400" dirty="0" smtClean="0"/>
              <a:t> </a:t>
            </a:r>
            <a:r>
              <a:rPr lang="sv-SE" sz="1400" dirty="0" err="1" smtClean="0"/>
              <a:t>depends</a:t>
            </a:r>
            <a:r>
              <a:rPr lang="sv-SE" sz="1400" dirty="0" smtClean="0"/>
              <a:t> on the </a:t>
            </a:r>
            <a:r>
              <a:rPr lang="sv-SE" sz="1400" dirty="0" err="1" smtClean="0"/>
              <a:t>square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excitation </a:t>
            </a:r>
            <a:r>
              <a:rPr lang="sv-SE" sz="1400" dirty="0" err="1" smtClean="0"/>
              <a:t>intensity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772" y="1999911"/>
            <a:ext cx="4053963" cy="350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39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Process </a:t>
            </a:r>
            <a:r>
              <a:rPr lang="sv-SE" b="1" dirty="0" err="1" smtClean="0"/>
              <a:t>examples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9761" y="1172094"/>
            <a:ext cx="3084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Stretched</a:t>
            </a:r>
            <a:r>
              <a:rPr lang="sv-SE" dirty="0" smtClean="0"/>
              <a:t> </a:t>
            </a:r>
            <a:r>
              <a:rPr lang="sv-SE" dirty="0" err="1" smtClean="0"/>
              <a:t>exponenial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80376" y="1928948"/>
            <a:ext cx="493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smtClean="0"/>
              <a:t>In </a:t>
            </a:r>
            <a:r>
              <a:rPr lang="sv-SE" sz="1600" dirty="0" err="1" smtClean="0"/>
              <a:t>some</a:t>
            </a:r>
            <a:r>
              <a:rPr lang="sv-SE" sz="1600" dirty="0" smtClean="0"/>
              <a:t> </a:t>
            </a:r>
            <a:r>
              <a:rPr lang="sv-SE" sz="1600" dirty="0" err="1" smtClean="0"/>
              <a:t>cases</a:t>
            </a:r>
            <a:r>
              <a:rPr lang="sv-SE" sz="1600" dirty="0" smtClean="0"/>
              <a:t>, </a:t>
            </a:r>
            <a:r>
              <a:rPr lang="sv-SE" sz="1600" dirty="0" err="1" smtClean="0"/>
              <a:t>when</a:t>
            </a:r>
            <a:r>
              <a:rPr lang="sv-SE" sz="1600" dirty="0" smtClean="0"/>
              <a:t> </a:t>
            </a:r>
            <a:r>
              <a:rPr lang="sv-SE" sz="1600" dirty="0" err="1" smtClean="0"/>
              <a:t>none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the </a:t>
            </a:r>
            <a:r>
              <a:rPr lang="sv-SE" sz="1600" dirty="0" err="1" smtClean="0"/>
              <a:t>previously</a:t>
            </a:r>
            <a:r>
              <a:rPr lang="sv-SE" sz="1600" dirty="0" smtClean="0"/>
              <a:t> </a:t>
            </a:r>
            <a:r>
              <a:rPr lang="sv-SE" sz="1600" dirty="0" err="1" smtClean="0"/>
              <a:t>mentioned</a:t>
            </a:r>
            <a:r>
              <a:rPr lang="sv-SE" sz="1600" dirty="0" smtClean="0"/>
              <a:t> </a:t>
            </a:r>
            <a:r>
              <a:rPr lang="sv-SE" sz="1600" dirty="0" err="1" smtClean="0"/>
              <a:t>models</a:t>
            </a:r>
            <a:r>
              <a:rPr lang="sv-SE" sz="1600" dirty="0" smtClean="0"/>
              <a:t> </a:t>
            </a:r>
            <a:r>
              <a:rPr lang="sv-SE" sz="1600" dirty="0" err="1" smtClean="0"/>
              <a:t>apply</a:t>
            </a:r>
            <a:r>
              <a:rPr lang="sv-SE" sz="1600" dirty="0" smtClean="0"/>
              <a:t>, </a:t>
            </a:r>
            <a:r>
              <a:rPr lang="sv-SE" sz="1600" dirty="0" err="1" smtClean="0"/>
              <a:t>luminescence</a:t>
            </a:r>
            <a:r>
              <a:rPr lang="sv-SE" sz="1600" dirty="0" smtClean="0"/>
              <a:t> </a:t>
            </a:r>
            <a:r>
              <a:rPr lang="sv-SE" sz="1600" dirty="0" err="1" smtClean="0"/>
              <a:t>decay</a:t>
            </a:r>
            <a:r>
              <a:rPr lang="sv-SE" sz="1600" dirty="0" smtClean="0"/>
              <a:t> </a:t>
            </a:r>
            <a:r>
              <a:rPr lang="sv-SE" sz="1600" dirty="0" err="1" smtClean="0"/>
              <a:t>can</a:t>
            </a:r>
            <a:r>
              <a:rPr lang="sv-SE" sz="1600" dirty="0" smtClean="0"/>
              <a:t> be </a:t>
            </a:r>
            <a:r>
              <a:rPr lang="sv-SE" sz="1600" dirty="0" err="1" smtClean="0"/>
              <a:t>described</a:t>
            </a:r>
            <a:r>
              <a:rPr lang="sv-SE" sz="1600" dirty="0" smtClean="0"/>
              <a:t> by the ”</a:t>
            </a:r>
            <a:r>
              <a:rPr lang="sv-SE" sz="1600" dirty="0" err="1" smtClean="0"/>
              <a:t>stretched</a:t>
            </a:r>
            <a:r>
              <a:rPr lang="sv-SE" sz="1600" dirty="0" smtClean="0"/>
              <a:t> </a:t>
            </a:r>
            <a:r>
              <a:rPr lang="sv-SE" sz="1600" dirty="0" err="1" smtClean="0"/>
              <a:t>exponential</a:t>
            </a:r>
            <a:r>
              <a:rPr lang="sv-SE" sz="1600" dirty="0" smtClean="0"/>
              <a:t>”: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430355" y="2818134"/>
                <a:ext cx="1809406" cy="475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sSup>
                        <m:sSup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sv-S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sv-S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sv-SE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lang="sv-SE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355" y="2818134"/>
                <a:ext cx="1809406" cy="47577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957" y="1607283"/>
            <a:ext cx="2889156" cy="4245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509" y="3798916"/>
            <a:ext cx="4613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Common in </a:t>
            </a:r>
            <a:r>
              <a:rPr lang="sv-SE" sz="1600" u="sng" dirty="0" err="1" smtClean="0"/>
              <a:t>disordered</a:t>
            </a:r>
            <a:r>
              <a:rPr lang="sv-SE" sz="1600" u="sng" dirty="0" smtClean="0"/>
              <a:t> systems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Attributed</a:t>
            </a:r>
            <a:r>
              <a:rPr lang="sv-SE" sz="1400" dirty="0" smtClean="0"/>
              <a:t> to the </a:t>
            </a:r>
            <a:r>
              <a:rPr lang="sv-SE" sz="1400" dirty="0" err="1" smtClean="0"/>
              <a:t>dispersive</a:t>
            </a:r>
            <a:r>
              <a:rPr lang="sv-SE" sz="1400" dirty="0" smtClean="0"/>
              <a:t> diffusion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photoexcited</a:t>
            </a:r>
            <a:r>
              <a:rPr lang="sv-SE" sz="1400" dirty="0" smtClean="0"/>
              <a:t> </a:t>
            </a:r>
            <a:r>
              <a:rPr lang="sv-SE" sz="1400" dirty="0" err="1" smtClean="0"/>
              <a:t>carriers</a:t>
            </a:r>
            <a:r>
              <a:rPr lang="sv-SE" sz="1400" dirty="0" smtClean="0"/>
              <a:t> (separation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holes</a:t>
            </a:r>
            <a:r>
              <a:rPr lang="sv-SE" sz="1400" dirty="0" smtClean="0"/>
              <a:t> and </a:t>
            </a:r>
            <a:r>
              <a:rPr lang="sv-SE" sz="1400" dirty="0" err="1" smtClean="0"/>
              <a:t>electrons</a:t>
            </a:r>
            <a:r>
              <a:rPr lang="sv-SE" sz="1400" dirty="0" smtClean="0"/>
              <a:t>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Very</a:t>
            </a:r>
            <a:r>
              <a:rPr lang="sv-SE" sz="1400" dirty="0" smtClean="0"/>
              <a:t> </a:t>
            </a:r>
            <a:r>
              <a:rPr lang="sv-SE" sz="1400" dirty="0" err="1" smtClean="0"/>
              <a:t>good</a:t>
            </a:r>
            <a:r>
              <a:rPr lang="sv-SE" sz="1400" dirty="0" smtClean="0"/>
              <a:t> fit for </a:t>
            </a:r>
            <a:r>
              <a:rPr lang="sv-SE" sz="1400" dirty="0" err="1" smtClean="0"/>
              <a:t>amorphous</a:t>
            </a:r>
            <a:r>
              <a:rPr lang="sv-SE" sz="1400" dirty="0" smtClean="0"/>
              <a:t> </a:t>
            </a:r>
            <a:r>
              <a:rPr lang="sv-SE" sz="1400" dirty="0" err="1" smtClean="0"/>
              <a:t>semiconductors</a:t>
            </a:r>
            <a:endParaRPr lang="sv-SE" sz="1400" dirty="0" smtClean="0"/>
          </a:p>
        </p:txBody>
      </p:sp>
    </p:spTree>
    <p:extLst>
      <p:ext uri="{BB962C8B-B14F-4D97-AF65-F5344CB8AC3E}">
        <p14:creationId xmlns:p14="http://schemas.microsoft.com/office/powerpoint/2010/main" val="1390713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Process </a:t>
            </a:r>
            <a:r>
              <a:rPr lang="sv-SE" b="1" dirty="0" err="1" smtClean="0"/>
              <a:t>examples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47602" y="1172094"/>
            <a:ext cx="4468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Multiple</a:t>
            </a:r>
            <a:r>
              <a:rPr lang="sv-SE" dirty="0" smtClean="0"/>
              <a:t> </a:t>
            </a:r>
            <a:r>
              <a:rPr lang="sv-SE" dirty="0" err="1" smtClean="0"/>
              <a:t>simulatenous</a:t>
            </a:r>
            <a:r>
              <a:rPr lang="sv-SE" dirty="0" smtClean="0"/>
              <a:t> </a:t>
            </a:r>
            <a:r>
              <a:rPr lang="sv-SE" dirty="0" err="1" smtClean="0"/>
              <a:t>processes</a:t>
            </a:r>
            <a:endParaRPr lang="sv-S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292" y="2124402"/>
            <a:ext cx="3293277" cy="32189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9420" y="2124402"/>
            <a:ext cx="415636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Consider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both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monomolecular</a:t>
            </a:r>
            <a:r>
              <a:rPr lang="sv-SE" sz="1600" u="sng" dirty="0" smtClean="0"/>
              <a:t> and </a:t>
            </a:r>
            <a:r>
              <a:rPr lang="sv-SE" sz="1600" u="sng" dirty="0" err="1" smtClean="0"/>
              <a:t>bimolecular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processes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Free</a:t>
            </a:r>
            <a:r>
              <a:rPr lang="sv-SE" sz="1400" dirty="0" smtClean="0"/>
              <a:t> </a:t>
            </a:r>
            <a:r>
              <a:rPr lang="sv-SE" sz="1400" dirty="0" err="1" smtClean="0"/>
              <a:t>electron</a:t>
            </a:r>
            <a:r>
              <a:rPr lang="sv-SE" sz="1400" dirty="0" smtClean="0"/>
              <a:t> and </a:t>
            </a:r>
            <a:r>
              <a:rPr lang="sv-SE" sz="1400" dirty="0" err="1" smtClean="0"/>
              <a:t>hole</a:t>
            </a:r>
            <a:r>
              <a:rPr lang="sv-SE" sz="1400" dirty="0" smtClean="0"/>
              <a:t> </a:t>
            </a:r>
            <a:r>
              <a:rPr lang="sv-SE" sz="1400" dirty="0" err="1" smtClean="0"/>
              <a:t>recombination</a:t>
            </a:r>
            <a:r>
              <a:rPr lang="sv-SE" sz="1400" dirty="0" smtClean="0"/>
              <a:t> (</a:t>
            </a:r>
            <a:r>
              <a:rPr lang="sv-SE" sz="1400" dirty="0" err="1" smtClean="0"/>
              <a:t>intrinsic</a:t>
            </a:r>
            <a:r>
              <a:rPr lang="sv-SE" sz="1400" dirty="0" smtClean="0"/>
              <a:t>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Recombination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impurity</a:t>
            </a:r>
            <a:r>
              <a:rPr lang="sv-SE" sz="1400" dirty="0" smtClean="0"/>
              <a:t> </a:t>
            </a:r>
            <a:r>
              <a:rPr lang="sv-SE" sz="1400" dirty="0" err="1" smtClean="0"/>
              <a:t>states</a:t>
            </a:r>
            <a:r>
              <a:rPr lang="sv-SE" sz="1400" dirty="0" smtClean="0"/>
              <a:t> (</a:t>
            </a:r>
            <a:r>
              <a:rPr lang="sv-SE" sz="1400" dirty="0" err="1" smtClean="0"/>
              <a:t>extrinsic</a:t>
            </a:r>
            <a:r>
              <a:rPr lang="sv-SE" sz="1400" dirty="0" smtClean="0"/>
              <a:t>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These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processes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can</a:t>
            </a:r>
            <a:r>
              <a:rPr lang="sv-SE" sz="1600" u="sng" dirty="0" smtClean="0"/>
              <a:t> be </a:t>
            </a:r>
            <a:r>
              <a:rPr lang="sv-SE" sz="1600" u="sng" dirty="0" err="1" smtClean="0"/>
              <a:t>distinguished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Intrinsic</a:t>
            </a:r>
            <a:r>
              <a:rPr lang="sv-SE" sz="1400" dirty="0" smtClean="0"/>
              <a:t> and </a:t>
            </a:r>
            <a:r>
              <a:rPr lang="sv-SE" sz="1400" dirty="0" err="1" smtClean="0"/>
              <a:t>extrinsic</a:t>
            </a:r>
            <a:r>
              <a:rPr lang="sv-SE" sz="1400" dirty="0" smtClean="0"/>
              <a:t> </a:t>
            </a:r>
            <a:r>
              <a:rPr lang="sv-SE" sz="1400" dirty="0" err="1" smtClean="0"/>
              <a:t>recombination</a:t>
            </a:r>
            <a:r>
              <a:rPr lang="sv-SE" sz="1400" dirty="0" smtClean="0"/>
              <a:t> </a:t>
            </a:r>
            <a:r>
              <a:rPr lang="sv-SE" sz="1400" dirty="0" err="1" smtClean="0"/>
              <a:t>processes</a:t>
            </a:r>
            <a:r>
              <a:rPr lang="sv-SE" sz="1400" dirty="0" smtClean="0"/>
              <a:t> </a:t>
            </a:r>
            <a:r>
              <a:rPr lang="sv-SE" sz="1400" dirty="0" err="1" smtClean="0"/>
              <a:t>have</a:t>
            </a:r>
            <a:r>
              <a:rPr lang="sv-SE" sz="1400" dirty="0" smtClean="0"/>
              <a:t> different </a:t>
            </a:r>
            <a:r>
              <a:rPr lang="sv-SE" sz="1400" dirty="0" err="1" smtClean="0"/>
              <a:t>intensity</a:t>
            </a:r>
            <a:r>
              <a:rPr lang="sv-SE" sz="1400" dirty="0" smtClean="0"/>
              <a:t> </a:t>
            </a:r>
            <a:r>
              <a:rPr lang="sv-SE" sz="1400" dirty="0" err="1" smtClean="0"/>
              <a:t>dependencies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These</a:t>
            </a:r>
            <a:r>
              <a:rPr lang="sv-SE" sz="1400" dirty="0" smtClean="0"/>
              <a:t> </a:t>
            </a:r>
            <a:r>
              <a:rPr lang="sv-SE" sz="1400" dirty="0" err="1" smtClean="0"/>
              <a:t>can</a:t>
            </a:r>
            <a:r>
              <a:rPr lang="sv-SE" sz="1400" dirty="0" smtClean="0"/>
              <a:t> be </a:t>
            </a:r>
            <a:r>
              <a:rPr lang="sv-SE" sz="1400" dirty="0" err="1" smtClean="0"/>
              <a:t>determined</a:t>
            </a:r>
            <a:r>
              <a:rPr lang="sv-SE" sz="1400" dirty="0" smtClean="0"/>
              <a:t> by </a:t>
            </a:r>
            <a:r>
              <a:rPr lang="sv-SE" sz="1400" dirty="0" err="1" smtClean="0"/>
              <a:t>considering</a:t>
            </a:r>
            <a:r>
              <a:rPr lang="sv-SE" sz="1400" dirty="0" smtClean="0"/>
              <a:t> the </a:t>
            </a:r>
            <a:r>
              <a:rPr lang="sv-SE" sz="1400" dirty="0" err="1" smtClean="0"/>
              <a:t>kinetic</a:t>
            </a:r>
            <a:r>
              <a:rPr lang="sv-SE" sz="1400" dirty="0" smtClean="0"/>
              <a:t> </a:t>
            </a:r>
            <a:r>
              <a:rPr lang="sv-SE" sz="1400" dirty="0" err="1" smtClean="0"/>
              <a:t>equation</a:t>
            </a:r>
            <a:r>
              <a:rPr lang="sv-SE" sz="1400" dirty="0" smtClean="0"/>
              <a:t> for </a:t>
            </a:r>
            <a:r>
              <a:rPr lang="sv-SE" sz="1400" dirty="0" err="1" smtClean="0"/>
              <a:t>each</a:t>
            </a:r>
            <a:r>
              <a:rPr lang="sv-SE" sz="1400" dirty="0" smtClean="0"/>
              <a:t> process 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634565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44890" y="4639914"/>
            <a:ext cx="1413290" cy="12122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 smtClean="0">
              <a:solidFill>
                <a:schemeClr val="tx1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Process </a:t>
            </a:r>
            <a:r>
              <a:rPr lang="sv-SE" b="1" dirty="0" err="1" smtClean="0"/>
              <a:t>examples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47602" y="1172094"/>
            <a:ext cx="4468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Multiple</a:t>
            </a:r>
            <a:r>
              <a:rPr lang="sv-SE" dirty="0" smtClean="0"/>
              <a:t> </a:t>
            </a:r>
            <a:r>
              <a:rPr lang="sv-SE" dirty="0" err="1" smtClean="0"/>
              <a:t>simulatenous</a:t>
            </a:r>
            <a:r>
              <a:rPr lang="sv-SE" dirty="0" smtClean="0"/>
              <a:t> </a:t>
            </a:r>
            <a:r>
              <a:rPr lang="sv-SE" dirty="0" err="1" smtClean="0"/>
              <a:t>processes</a:t>
            </a:r>
            <a:endParaRPr lang="sv-S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485" y="1939734"/>
            <a:ext cx="3293277" cy="32189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440962"/>
            <a:ext cx="312558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Processes</a:t>
            </a:r>
            <a:r>
              <a:rPr lang="sv-SE" sz="1600" u="sng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200" dirty="0" smtClean="0"/>
          </a:p>
          <a:p>
            <a:pPr marL="285750" indent="-285750">
              <a:buFont typeface="+mj-lt"/>
              <a:buAutoNum type="alphaLcParenR"/>
            </a:pPr>
            <a:r>
              <a:rPr lang="sv-SE" sz="1200" b="1" dirty="0" err="1" smtClean="0"/>
              <a:t>Recombination</a:t>
            </a:r>
            <a:r>
              <a:rPr lang="sv-SE" sz="1200" b="1" dirty="0" smtClean="0"/>
              <a:t> </a:t>
            </a:r>
            <a:r>
              <a:rPr lang="sv-SE" sz="1200" b="1" dirty="0" err="1" smtClean="0"/>
              <a:t>of</a:t>
            </a:r>
            <a:r>
              <a:rPr lang="sv-SE" sz="1200" b="1" dirty="0" smtClean="0"/>
              <a:t> </a:t>
            </a:r>
            <a:r>
              <a:rPr lang="sv-SE" sz="1200" b="1" dirty="0" err="1" smtClean="0"/>
              <a:t>optical</a:t>
            </a:r>
            <a:r>
              <a:rPr lang="sv-SE" sz="1200" b="1" dirty="0" smtClean="0"/>
              <a:t> </a:t>
            </a:r>
            <a:r>
              <a:rPr lang="sv-SE" sz="1200" b="1" dirty="0" err="1" smtClean="0"/>
              <a:t>electrons</a:t>
            </a:r>
            <a:r>
              <a:rPr lang="sv-SE" sz="1200" b="1" dirty="0" smtClean="0"/>
              <a:t> and </a:t>
            </a:r>
            <a:r>
              <a:rPr lang="sv-SE" sz="1200" b="1" dirty="0" err="1" smtClean="0"/>
              <a:t>holes</a:t>
            </a:r>
            <a:endParaRPr lang="sv-SE" sz="12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200" dirty="0" smtClean="0"/>
              <a:t>Generation term: </a:t>
            </a:r>
            <a:r>
              <a:rPr lang="el-GR" sz="1200" i="1" dirty="0" smtClean="0"/>
              <a:t>α</a:t>
            </a:r>
            <a:r>
              <a:rPr lang="sv-SE" sz="1200" i="1" dirty="0" err="1" smtClean="0"/>
              <a:t>I</a:t>
            </a:r>
            <a:r>
              <a:rPr lang="sv-SE" sz="1200" i="1" baseline="-25000" dirty="0" err="1" smtClean="0"/>
              <a:t>ex</a:t>
            </a:r>
            <a:endParaRPr lang="sv-SE" sz="1200" i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200" dirty="0" err="1" smtClean="0"/>
              <a:t>Recombination</a:t>
            </a:r>
            <a:r>
              <a:rPr lang="sv-SE" sz="1200" dirty="0" smtClean="0"/>
              <a:t> </a:t>
            </a:r>
            <a:r>
              <a:rPr lang="sv-SE" sz="1200" dirty="0" err="1" smtClean="0"/>
              <a:t>coefficient</a:t>
            </a:r>
            <a:r>
              <a:rPr lang="sv-SE" sz="1200" dirty="0" smtClean="0"/>
              <a:t>: </a:t>
            </a:r>
            <a:r>
              <a:rPr lang="el-GR" sz="1200" dirty="0" smtClean="0"/>
              <a:t>β</a:t>
            </a:r>
            <a:endParaRPr lang="sv-SE" sz="1200" dirty="0" smtClean="0"/>
          </a:p>
          <a:p>
            <a:pPr marL="285750" indent="-285750">
              <a:buFont typeface="+mj-lt"/>
              <a:buAutoNum type="alphaLcParenR"/>
            </a:pPr>
            <a:endParaRPr lang="sv-SE" sz="1200" dirty="0" smtClean="0"/>
          </a:p>
          <a:p>
            <a:pPr marL="742950" lvl="1" indent="-285750">
              <a:buFont typeface="+mj-lt"/>
              <a:buAutoNum type="alphaLcParenR"/>
            </a:pPr>
            <a:endParaRPr lang="sv-SE" sz="1200" dirty="0"/>
          </a:p>
          <a:p>
            <a:pPr marL="285750" indent="-285750">
              <a:buFont typeface="+mj-lt"/>
              <a:buAutoNum type="alphaLcParenR"/>
            </a:pPr>
            <a:r>
              <a:rPr lang="sv-SE" sz="1200" b="1" dirty="0"/>
              <a:t>Generation </a:t>
            </a:r>
            <a:r>
              <a:rPr lang="sv-SE" sz="1200" b="1" dirty="0" err="1"/>
              <a:t>of</a:t>
            </a:r>
            <a:r>
              <a:rPr lang="sv-SE" sz="1200" b="1" dirty="0"/>
              <a:t> </a:t>
            </a:r>
            <a:r>
              <a:rPr lang="sv-SE" sz="1200" b="1" dirty="0" err="1"/>
              <a:t>thermal</a:t>
            </a:r>
            <a:r>
              <a:rPr lang="sv-SE" sz="1200" b="1" dirty="0"/>
              <a:t> </a:t>
            </a:r>
            <a:r>
              <a:rPr lang="sv-SE" sz="1200" b="1" dirty="0" err="1"/>
              <a:t>carriers</a:t>
            </a:r>
            <a:r>
              <a:rPr lang="sv-SE" sz="1200" b="1" dirty="0"/>
              <a:t> by </a:t>
            </a:r>
            <a:r>
              <a:rPr lang="sv-SE" sz="1200" b="1" dirty="0" err="1"/>
              <a:t>thermalization</a:t>
            </a:r>
            <a:r>
              <a:rPr lang="sv-SE" sz="1200" b="1" dirty="0"/>
              <a:t> </a:t>
            </a:r>
            <a:r>
              <a:rPr lang="sv-SE" sz="1200" b="1" dirty="0" err="1"/>
              <a:t>of</a:t>
            </a:r>
            <a:r>
              <a:rPr lang="sv-SE" sz="1200" b="1" dirty="0"/>
              <a:t> </a:t>
            </a:r>
            <a:r>
              <a:rPr lang="sv-SE" sz="1200" b="1" dirty="0" err="1"/>
              <a:t>optical</a:t>
            </a:r>
            <a:r>
              <a:rPr lang="sv-SE" sz="1200" b="1" dirty="0"/>
              <a:t> </a:t>
            </a:r>
            <a:r>
              <a:rPr lang="sv-SE" sz="1200" b="1" dirty="0" err="1" smtClean="0"/>
              <a:t>carriers</a:t>
            </a:r>
            <a:endParaRPr lang="sv-SE" sz="12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200" dirty="0" smtClean="0"/>
              <a:t>Generation rate: k</a:t>
            </a:r>
          </a:p>
          <a:p>
            <a:pPr marL="285750" indent="-285750">
              <a:buFont typeface="+mj-lt"/>
              <a:buAutoNum type="alphaLcParenR"/>
            </a:pPr>
            <a:endParaRPr lang="sv-SE" sz="1200" dirty="0" smtClean="0"/>
          </a:p>
          <a:p>
            <a:pPr marL="285750" indent="-285750">
              <a:buFont typeface="+mj-lt"/>
              <a:buAutoNum type="alphaLcParenR"/>
            </a:pPr>
            <a:endParaRPr lang="sv-SE" sz="1200" dirty="0"/>
          </a:p>
          <a:p>
            <a:pPr marL="285750" indent="-285750">
              <a:buFont typeface="+mj-lt"/>
              <a:buAutoNum type="alphaLcParenR"/>
            </a:pPr>
            <a:r>
              <a:rPr lang="sv-SE" sz="1200" b="1" dirty="0" err="1" smtClean="0"/>
              <a:t>Capture</a:t>
            </a:r>
            <a:r>
              <a:rPr lang="sv-SE" sz="1200" b="1" dirty="0" smtClean="0"/>
              <a:t> </a:t>
            </a:r>
            <a:r>
              <a:rPr lang="sv-SE" sz="1200" b="1" dirty="0" err="1" smtClean="0"/>
              <a:t>of</a:t>
            </a:r>
            <a:r>
              <a:rPr lang="sv-SE" sz="1200" b="1" dirty="0" smtClean="0"/>
              <a:t> </a:t>
            </a:r>
            <a:r>
              <a:rPr lang="sv-SE" sz="1200" b="1" dirty="0" err="1" smtClean="0"/>
              <a:t>thermal</a:t>
            </a:r>
            <a:r>
              <a:rPr lang="sv-SE" sz="1200" b="1" dirty="0" smtClean="0"/>
              <a:t> </a:t>
            </a:r>
            <a:r>
              <a:rPr lang="sv-SE" sz="1200" b="1" dirty="0" err="1" smtClean="0"/>
              <a:t>electron</a:t>
            </a:r>
            <a:r>
              <a:rPr lang="sv-SE" sz="1200" b="1" dirty="0" smtClean="0"/>
              <a:t> and </a:t>
            </a:r>
            <a:r>
              <a:rPr lang="sv-SE" sz="1200" b="1" dirty="0" err="1" smtClean="0"/>
              <a:t>hole</a:t>
            </a:r>
            <a:r>
              <a:rPr lang="sv-SE" sz="1200" b="1" dirty="0" smtClean="0"/>
              <a:t> by </a:t>
            </a:r>
            <a:r>
              <a:rPr lang="sv-SE" sz="1200" b="1" dirty="0" err="1" smtClean="0"/>
              <a:t>impurity</a:t>
            </a:r>
            <a:r>
              <a:rPr lang="sv-SE" sz="1200" b="1" dirty="0" smtClean="0"/>
              <a:t>, </a:t>
            </a:r>
            <a:r>
              <a:rPr lang="sv-SE" sz="1200" b="1" dirty="0" err="1" smtClean="0"/>
              <a:t>exciting</a:t>
            </a:r>
            <a:r>
              <a:rPr lang="sv-SE" sz="1200" b="1" dirty="0" smtClean="0"/>
              <a:t> it</a:t>
            </a:r>
            <a:r>
              <a:rPr lang="sv-SE" sz="1200" dirty="0" smtClean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200" dirty="0" err="1" smtClean="0"/>
              <a:t>Capture</a:t>
            </a:r>
            <a:r>
              <a:rPr lang="sv-SE" sz="1200" dirty="0" smtClean="0"/>
              <a:t> </a:t>
            </a:r>
            <a:r>
              <a:rPr lang="sv-SE" sz="1200" dirty="0" err="1" smtClean="0"/>
              <a:t>coefficient</a:t>
            </a:r>
            <a:r>
              <a:rPr lang="sv-SE" sz="1200" dirty="0" smtClean="0"/>
              <a:t>: </a:t>
            </a:r>
            <a:r>
              <a:rPr lang="sv-SE" sz="1200" i="1" dirty="0" smtClean="0"/>
              <a:t>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200" dirty="0" err="1" smtClean="0"/>
              <a:t>Conc</a:t>
            </a:r>
            <a:r>
              <a:rPr lang="sv-SE" sz="1200" dirty="0" smtClean="0"/>
              <a:t>. </a:t>
            </a:r>
            <a:r>
              <a:rPr lang="sv-SE" sz="1200" dirty="0" err="1" smtClean="0"/>
              <a:t>of</a:t>
            </a:r>
            <a:r>
              <a:rPr lang="sv-SE" sz="1200" dirty="0" smtClean="0"/>
              <a:t> </a:t>
            </a:r>
            <a:r>
              <a:rPr lang="sv-SE" sz="1200" dirty="0" err="1" smtClean="0"/>
              <a:t>impurities</a:t>
            </a:r>
            <a:r>
              <a:rPr lang="sv-SE" sz="1200" dirty="0" smtClean="0"/>
              <a:t>: N</a:t>
            </a:r>
            <a:r>
              <a:rPr lang="sv-SE" sz="1200" baseline="-25000" dirty="0" smtClean="0"/>
              <a:t>0</a:t>
            </a:r>
            <a:endParaRPr lang="sv-SE" sz="12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200" dirty="0" err="1" smtClean="0"/>
              <a:t>Conc</a:t>
            </a:r>
            <a:r>
              <a:rPr lang="sv-SE" sz="1200" dirty="0" smtClean="0"/>
              <a:t>. </a:t>
            </a:r>
            <a:r>
              <a:rPr lang="sv-SE" sz="1200" dirty="0" err="1" smtClean="0"/>
              <a:t>of</a:t>
            </a:r>
            <a:r>
              <a:rPr lang="sv-SE" sz="1200" dirty="0" smtClean="0"/>
              <a:t> </a:t>
            </a:r>
            <a:r>
              <a:rPr lang="sv-SE" sz="1200" dirty="0" err="1" smtClean="0"/>
              <a:t>excited</a:t>
            </a:r>
            <a:r>
              <a:rPr lang="sv-SE" sz="1200" dirty="0" smtClean="0"/>
              <a:t> </a:t>
            </a:r>
            <a:r>
              <a:rPr lang="sv-SE" sz="1200" dirty="0" err="1" smtClean="0"/>
              <a:t>impurities</a:t>
            </a:r>
            <a:r>
              <a:rPr lang="sv-SE" sz="1200" dirty="0" smtClean="0"/>
              <a:t>: N</a:t>
            </a:r>
          </a:p>
          <a:p>
            <a:pPr lvl="1"/>
            <a:endParaRPr lang="sv-SE" sz="1200" dirty="0" smtClean="0"/>
          </a:p>
          <a:p>
            <a:pPr marL="285750" indent="-285750">
              <a:buFont typeface="+mj-lt"/>
              <a:buAutoNum type="alphaLcParenR"/>
            </a:pPr>
            <a:r>
              <a:rPr lang="sv-SE" sz="1200" b="1" dirty="0" err="1"/>
              <a:t>Excited</a:t>
            </a:r>
            <a:r>
              <a:rPr lang="sv-SE" sz="1200" b="1" dirty="0"/>
              <a:t> </a:t>
            </a:r>
            <a:r>
              <a:rPr lang="sv-SE" sz="1200" b="1" dirty="0" err="1"/>
              <a:t>impurities</a:t>
            </a:r>
            <a:r>
              <a:rPr lang="sv-SE" sz="1200" b="1" dirty="0"/>
              <a:t> </a:t>
            </a:r>
            <a:r>
              <a:rPr lang="sv-SE" sz="1200" b="1" dirty="0" err="1"/>
              <a:t>luminesce</a:t>
            </a:r>
            <a:endParaRPr lang="sv-SE" sz="12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200" dirty="0" err="1" smtClean="0"/>
              <a:t>Recombinations</a:t>
            </a:r>
            <a:r>
              <a:rPr lang="sv-SE" sz="1200" dirty="0" smtClean="0"/>
              <a:t>/</a:t>
            </a:r>
            <a:r>
              <a:rPr lang="sv-SE" sz="1200" dirty="0" err="1" smtClean="0"/>
              <a:t>volume</a:t>
            </a:r>
            <a:r>
              <a:rPr lang="sv-SE" sz="1200" dirty="0" smtClean="0"/>
              <a:t>: </a:t>
            </a:r>
            <a:r>
              <a:rPr lang="sv-SE" sz="1200" dirty="0"/>
              <a:t>N/</a:t>
            </a:r>
            <a:r>
              <a:rPr lang="el-GR" sz="1200" i="1" dirty="0"/>
              <a:t>τ</a:t>
            </a:r>
            <a:endParaRPr lang="sv-SE" sz="1200" i="1" dirty="0"/>
          </a:p>
          <a:p>
            <a:pPr lvl="1"/>
            <a:endParaRPr lang="sv-SE" sz="1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470313" y="2200814"/>
                <a:ext cx="1853648" cy="350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sv-SE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sv-SE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l-G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b>
                        <m:sSubPr>
                          <m:ctrlPr>
                            <a:rPr lang="el-GR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l-GR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sv-SE" sz="1200" i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313" y="2200814"/>
                <a:ext cx="1853648" cy="350609"/>
              </a:xfrm>
              <a:prstGeom prst="rect">
                <a:avLst/>
              </a:prstGeom>
              <a:blipFill>
                <a:blip r:embed="rId3"/>
                <a:stretch>
                  <a:fillRect l="-329" t="-3448" b="-1551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470313" y="3035506"/>
                <a:ext cx="1757212" cy="350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sv-SE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sv-SE" sz="1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v-SE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sv-SE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sSub>
                        <m:sSubPr>
                          <m:ctrlP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sv-SE" sz="1200" i="1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313" y="3035506"/>
                <a:ext cx="1757212" cy="350609"/>
              </a:xfrm>
              <a:prstGeom prst="rect">
                <a:avLst/>
              </a:prstGeom>
              <a:blipFill>
                <a:blip r:embed="rId4"/>
                <a:stretch>
                  <a:fillRect l="-1384" t="-3509" b="-1578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470313" y="3788545"/>
                <a:ext cx="1609928" cy="3628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𝑑𝑁</m:t>
                          </m:r>
                        </m:num>
                        <m:den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sv-SE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v-S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sv-S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sSub>
                        <m:sSubPr>
                          <m:ctrlP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sv-S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sv-SE" sz="1200" i="1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313" y="3788545"/>
                <a:ext cx="1609928" cy="362856"/>
              </a:xfrm>
              <a:prstGeom prst="rect">
                <a:avLst/>
              </a:prstGeom>
              <a:blipFill>
                <a:blip r:embed="rId5"/>
                <a:stretch>
                  <a:fillRect l="-758" t="-3333" r="-379" b="-11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97823" y="4591682"/>
            <a:ext cx="856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ALSO</a:t>
            </a:r>
            <a:endParaRPr lang="sv-SE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226377" y="4832740"/>
                <a:ext cx="41383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sv-SE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sv-SE" sz="12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377" y="4832740"/>
                <a:ext cx="413831" cy="184666"/>
              </a:xfrm>
              <a:prstGeom prst="rect">
                <a:avLst/>
              </a:prstGeom>
              <a:blipFill>
                <a:blip r:embed="rId6"/>
                <a:stretch>
                  <a:fillRect l="-7353" r="-7353" b="-2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204320" y="5048184"/>
                <a:ext cx="49443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v-SE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v-SE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sv-SE" sz="12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320" y="5048184"/>
                <a:ext cx="494431" cy="184666"/>
              </a:xfrm>
              <a:prstGeom prst="rect">
                <a:avLst/>
              </a:prstGeom>
              <a:blipFill>
                <a:blip r:embed="rId7"/>
                <a:stretch>
                  <a:fillRect l="-9877" b="-3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222562" y="5294309"/>
                <a:ext cx="4579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sv-SE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v-SE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sv-SE" sz="12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562" y="5294309"/>
                <a:ext cx="457946" cy="184666"/>
              </a:xfrm>
              <a:prstGeom prst="rect">
                <a:avLst/>
              </a:prstGeom>
              <a:blipFill>
                <a:blip r:embed="rId8"/>
                <a:stretch>
                  <a:fillRect l="-4000" b="-967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071896" y="5540434"/>
                <a:ext cx="708656" cy="1928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sv-SE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v-SE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sv-SE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sv-SE" sz="12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896" y="5540434"/>
                <a:ext cx="708656" cy="192873"/>
              </a:xfrm>
              <a:prstGeom prst="rect">
                <a:avLst/>
              </a:prstGeom>
              <a:blipFill>
                <a:blip r:embed="rId9"/>
                <a:stretch>
                  <a:fillRect l="-2586" r="-862" b="-1875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889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Process </a:t>
            </a:r>
            <a:r>
              <a:rPr lang="sv-SE" b="1" dirty="0" err="1" smtClean="0"/>
              <a:t>examples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47602" y="1172094"/>
            <a:ext cx="4468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Multiple</a:t>
            </a:r>
            <a:r>
              <a:rPr lang="sv-SE" dirty="0" smtClean="0"/>
              <a:t> </a:t>
            </a:r>
            <a:r>
              <a:rPr lang="sv-SE" dirty="0" err="1" smtClean="0"/>
              <a:t>simulatenous</a:t>
            </a:r>
            <a:r>
              <a:rPr lang="sv-SE" dirty="0" smtClean="0"/>
              <a:t> </a:t>
            </a:r>
            <a:r>
              <a:rPr lang="sv-SE" dirty="0" err="1" smtClean="0"/>
              <a:t>processes</a:t>
            </a:r>
            <a:endParaRPr lang="sv-S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485" y="1939734"/>
            <a:ext cx="3293277" cy="3218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4443" y="1832014"/>
            <a:ext cx="41729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smtClean="0"/>
              <a:t>In the </a:t>
            </a:r>
            <a:r>
              <a:rPr lang="sv-SE" sz="1400" dirty="0" err="1" smtClean="0"/>
              <a:t>steady</a:t>
            </a:r>
            <a:r>
              <a:rPr lang="sv-SE" sz="1400" dirty="0" smtClean="0"/>
              <a:t> </a:t>
            </a:r>
            <a:r>
              <a:rPr lang="sv-SE" sz="1400" dirty="0" err="1" smtClean="0"/>
              <a:t>state</a:t>
            </a:r>
            <a:r>
              <a:rPr lang="sv-SE" sz="1400" dirty="0" smtClean="0"/>
              <a:t>, </a:t>
            </a:r>
            <a:r>
              <a:rPr lang="sv-SE" sz="1400" dirty="0" err="1" smtClean="0"/>
              <a:t>after</a:t>
            </a:r>
            <a:r>
              <a:rPr lang="sv-SE" sz="1400" dirty="0" smtClean="0"/>
              <a:t> </a:t>
            </a:r>
            <a:r>
              <a:rPr lang="sv-SE" sz="1400" dirty="0" err="1" smtClean="0"/>
              <a:t>some</a:t>
            </a:r>
            <a:r>
              <a:rPr lang="sv-SE" sz="1400" dirty="0" smtClean="0"/>
              <a:t> algebra, </a:t>
            </a:r>
            <a:r>
              <a:rPr lang="sv-SE" sz="1400" dirty="0" err="1" smtClean="0"/>
              <a:t>we</a:t>
            </a:r>
            <a:r>
              <a:rPr lang="sv-SE" sz="1400" dirty="0" smtClean="0"/>
              <a:t> </a:t>
            </a:r>
            <a:r>
              <a:rPr lang="sv-SE" sz="1400" dirty="0" err="1" smtClean="0"/>
              <a:t>obtain</a:t>
            </a:r>
            <a:r>
              <a:rPr lang="sv-SE" sz="1400" dirty="0"/>
              <a:t> </a:t>
            </a:r>
            <a:r>
              <a:rPr lang="sv-SE" sz="1400" dirty="0" smtClean="0"/>
              <a:t>expressions for the mono- and </a:t>
            </a:r>
            <a:r>
              <a:rPr lang="sv-SE" sz="1400" dirty="0" err="1" smtClean="0"/>
              <a:t>bimolecular</a:t>
            </a:r>
            <a:r>
              <a:rPr lang="sv-SE" sz="1400" dirty="0" smtClean="0"/>
              <a:t> </a:t>
            </a:r>
            <a:r>
              <a:rPr lang="sv-SE" sz="1400" dirty="0" err="1" smtClean="0"/>
              <a:t>intensities</a:t>
            </a:r>
            <a:r>
              <a:rPr lang="sv-SE" sz="1400" dirty="0" smtClean="0"/>
              <a:t> as </a:t>
            </a:r>
            <a:r>
              <a:rPr lang="sv-SE" sz="1400" dirty="0" err="1" smtClean="0"/>
              <a:t>functions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excitation </a:t>
            </a:r>
            <a:r>
              <a:rPr lang="sv-SE" sz="1400" dirty="0" err="1" smtClean="0"/>
              <a:t>intensity</a:t>
            </a:r>
            <a:endParaRPr lang="sv-SE" sz="1400" dirty="0" smtClean="0"/>
          </a:p>
          <a:p>
            <a:endParaRPr lang="sv-SE" sz="1400" dirty="0"/>
          </a:p>
          <a:p>
            <a:r>
              <a:rPr lang="sv-SE" sz="1400" dirty="0" err="1" smtClean="0"/>
              <a:t>There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two</a:t>
            </a:r>
            <a:r>
              <a:rPr lang="sv-SE" sz="1400" dirty="0" smtClean="0"/>
              <a:t> </a:t>
            </a:r>
            <a:r>
              <a:rPr lang="sv-SE" sz="1400" dirty="0" err="1" smtClean="0"/>
              <a:t>distinct</a:t>
            </a:r>
            <a:r>
              <a:rPr lang="sv-SE" sz="1400" dirty="0"/>
              <a:t> </a:t>
            </a:r>
            <a:r>
              <a:rPr lang="sv-SE" sz="1400" dirty="0" smtClean="0"/>
              <a:t>sets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behaviours</a:t>
            </a:r>
            <a:r>
              <a:rPr lang="sv-SE" sz="1400" dirty="0" smtClean="0"/>
              <a:t> – </a:t>
            </a:r>
            <a:r>
              <a:rPr lang="sv-SE" sz="1400" dirty="0" err="1" smtClean="0"/>
              <a:t>one</a:t>
            </a:r>
            <a:r>
              <a:rPr lang="sv-SE" sz="1400" dirty="0"/>
              <a:t> </a:t>
            </a:r>
            <a:r>
              <a:rPr lang="sv-SE" sz="1400" dirty="0" smtClean="0"/>
              <a:t>for </a:t>
            </a:r>
            <a:r>
              <a:rPr lang="sv-SE" sz="1400" dirty="0" err="1" smtClean="0"/>
              <a:t>weak</a:t>
            </a:r>
            <a:r>
              <a:rPr lang="sv-SE" sz="1400" dirty="0" smtClean="0"/>
              <a:t> excitation and </a:t>
            </a:r>
            <a:r>
              <a:rPr lang="sv-SE" sz="1400" dirty="0" err="1" smtClean="0"/>
              <a:t>one</a:t>
            </a:r>
            <a:r>
              <a:rPr lang="sv-SE" sz="1400" dirty="0" smtClean="0"/>
              <a:t> for strong excitation.</a:t>
            </a:r>
            <a:endParaRPr lang="sv-SE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305172" y="3389691"/>
            <a:ext cx="1899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u="sng" dirty="0" err="1" smtClean="0"/>
              <a:t>Weak</a:t>
            </a:r>
            <a:r>
              <a:rPr lang="sv-SE" sz="1600" u="sng" dirty="0" smtClean="0"/>
              <a:t> excitation:</a:t>
            </a:r>
            <a:endParaRPr lang="sv-SE" sz="1600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522065" y="4001984"/>
                <a:ext cx="1346138" cy="5557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sv-S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nor/>
                            </m:rPr>
                            <a:rPr lang="sv-SE" dirty="0" smtClean="0"/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  <m:sup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065" y="4001984"/>
                <a:ext cx="1346138" cy="5557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1522065" y="5029965"/>
                <a:ext cx="10255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065" y="5029965"/>
                <a:ext cx="1025537" cy="276999"/>
              </a:xfrm>
              <a:prstGeom prst="rect">
                <a:avLst/>
              </a:prstGeom>
              <a:blipFill>
                <a:blip r:embed="rId4"/>
                <a:stretch>
                  <a:fillRect l="-4762" b="-17391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403548" y="3387673"/>
            <a:ext cx="1899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u="sng" dirty="0" smtClean="0"/>
              <a:t>Strong excitation:</a:t>
            </a:r>
            <a:endParaRPr lang="sv-SE" sz="1600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3704730" y="4141382"/>
                <a:ext cx="9922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4730" y="4141382"/>
                <a:ext cx="992259" cy="276999"/>
              </a:xfrm>
              <a:prstGeom prst="rect">
                <a:avLst/>
              </a:prstGeom>
              <a:blipFill>
                <a:blip r:embed="rId5"/>
                <a:stretch>
                  <a:fillRect l="-4908" b="-17391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3751017" y="4900354"/>
                <a:ext cx="857734" cy="5167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017" y="4900354"/>
                <a:ext cx="857734" cy="5167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-63086" y="4141382"/>
            <a:ext cx="10599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err="1" smtClean="0"/>
              <a:t>Bimolecular</a:t>
            </a:r>
            <a:endParaRPr lang="sv-SE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-58216" y="5020226"/>
            <a:ext cx="1335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err="1" smtClean="0"/>
              <a:t>Monomolecular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22746342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Process </a:t>
            </a:r>
            <a:r>
              <a:rPr lang="sv-SE" b="1" dirty="0" err="1" smtClean="0"/>
              <a:t>examples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47602" y="1172094"/>
            <a:ext cx="4468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Multiple</a:t>
            </a:r>
            <a:r>
              <a:rPr lang="sv-SE" dirty="0" smtClean="0"/>
              <a:t> </a:t>
            </a:r>
            <a:r>
              <a:rPr lang="sv-SE" dirty="0" err="1" smtClean="0"/>
              <a:t>simulatenous</a:t>
            </a:r>
            <a:r>
              <a:rPr lang="sv-SE" dirty="0" smtClean="0"/>
              <a:t> </a:t>
            </a:r>
            <a:r>
              <a:rPr lang="sv-SE" dirty="0" err="1" smtClean="0"/>
              <a:t>processes</a:t>
            </a: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648213" y="1810576"/>
            <a:ext cx="1899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u="sng" dirty="0" err="1" smtClean="0"/>
              <a:t>Weak</a:t>
            </a:r>
            <a:r>
              <a:rPr lang="sv-SE" sz="1600" u="sng" dirty="0" smtClean="0"/>
              <a:t> excitation:</a:t>
            </a:r>
            <a:endParaRPr lang="sv-SE" sz="1600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36577" y="2308107"/>
                <a:ext cx="1346138" cy="5557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sv-S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sv-SE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sv-S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nor/>
                            </m:rPr>
                            <a:rPr lang="sv-SE" dirty="0" smtClean="0"/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  <m:sup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77" y="2308107"/>
                <a:ext cx="1346138" cy="55579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1690476" y="2447503"/>
                <a:ext cx="10255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476" y="2447503"/>
                <a:ext cx="1025537" cy="276999"/>
              </a:xfrm>
              <a:prstGeom prst="rect">
                <a:avLst/>
              </a:prstGeom>
              <a:blipFill>
                <a:blip r:embed="rId3"/>
                <a:stretch>
                  <a:fillRect l="-4142" b="-17391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707347" y="1849036"/>
            <a:ext cx="1899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u="sng" dirty="0" smtClean="0"/>
              <a:t>Strong excitation:</a:t>
            </a:r>
            <a:endParaRPr lang="sv-SE" sz="1600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3405106" y="2398970"/>
                <a:ext cx="9922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sv-S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i="1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106" y="2398970"/>
                <a:ext cx="992259" cy="276999"/>
              </a:xfrm>
              <a:prstGeom prst="rect">
                <a:avLst/>
              </a:prstGeom>
              <a:blipFill>
                <a:blip r:embed="rId4"/>
                <a:stretch>
                  <a:fillRect l="-4938" b="-1777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4927148" y="2279096"/>
                <a:ext cx="857734" cy="5167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7148" y="2279096"/>
                <a:ext cx="857734" cy="5167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805" y="1563334"/>
            <a:ext cx="2072038" cy="43922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18" y="3294446"/>
            <a:ext cx="29343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For </a:t>
            </a:r>
            <a:r>
              <a:rPr lang="sv-SE" sz="1400" dirty="0" err="1" smtClean="0"/>
              <a:t>weak</a:t>
            </a:r>
            <a:r>
              <a:rPr lang="sv-SE" sz="1400" dirty="0" smtClean="0"/>
              <a:t> excitation, </a:t>
            </a:r>
            <a:r>
              <a:rPr lang="sv-SE" sz="1400" dirty="0" err="1" smtClean="0"/>
              <a:t>almost</a:t>
            </a:r>
            <a:r>
              <a:rPr lang="sv-SE" sz="1400" dirty="0" smtClean="0"/>
              <a:t> all </a:t>
            </a:r>
            <a:r>
              <a:rPr lang="sv-SE" sz="1400" dirty="0" err="1" smtClean="0"/>
              <a:t>exctied</a:t>
            </a:r>
            <a:r>
              <a:rPr lang="sv-SE" sz="1400" dirty="0" smtClean="0"/>
              <a:t> </a:t>
            </a:r>
            <a:r>
              <a:rPr lang="sv-SE" sz="1400" dirty="0" err="1" smtClean="0"/>
              <a:t>carriers</a:t>
            </a:r>
            <a:r>
              <a:rPr lang="sv-SE" sz="1400" dirty="0" smtClean="0"/>
              <a:t> </a:t>
            </a:r>
            <a:r>
              <a:rPr lang="sv-SE" sz="1400" dirty="0" err="1" smtClean="0"/>
              <a:t>recombine</a:t>
            </a:r>
            <a:r>
              <a:rPr lang="sv-SE" sz="1400" dirty="0" smtClean="0"/>
              <a:t> at </a:t>
            </a:r>
            <a:r>
              <a:rPr lang="sv-SE" sz="1400" dirty="0" err="1" smtClean="0"/>
              <a:t>impurities</a:t>
            </a:r>
            <a:endParaRPr lang="sv-SE" sz="14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</a:t>
            </a:r>
            <a:r>
              <a:rPr lang="sv-SE" sz="1400" dirty="0" err="1" smtClean="0"/>
              <a:t>carrier</a:t>
            </a:r>
            <a:r>
              <a:rPr lang="sv-SE" sz="1400" dirty="0" smtClean="0"/>
              <a:t> </a:t>
            </a:r>
            <a:r>
              <a:rPr lang="sv-SE" sz="1400" dirty="0" err="1" smtClean="0"/>
              <a:t>density</a:t>
            </a:r>
            <a:r>
              <a:rPr lang="sv-SE" sz="1400" dirty="0" smtClean="0"/>
              <a:t> is </a:t>
            </a:r>
            <a:r>
              <a:rPr lang="sv-SE" sz="1400" dirty="0" err="1" smtClean="0"/>
              <a:t>too</a:t>
            </a:r>
            <a:r>
              <a:rPr lang="sv-SE" sz="1400" dirty="0" smtClean="0"/>
              <a:t> </a:t>
            </a:r>
            <a:r>
              <a:rPr lang="sv-SE" sz="1400" dirty="0" err="1" smtClean="0"/>
              <a:t>low</a:t>
            </a:r>
            <a:r>
              <a:rPr lang="sv-SE" sz="1400" dirty="0" smtClean="0"/>
              <a:t> for </a:t>
            </a:r>
            <a:r>
              <a:rPr lang="sv-SE" sz="1400" dirty="0" err="1" smtClean="0"/>
              <a:t>efficient</a:t>
            </a:r>
            <a:r>
              <a:rPr lang="sv-SE" sz="1400" dirty="0" smtClean="0"/>
              <a:t> </a:t>
            </a:r>
            <a:r>
              <a:rPr lang="sv-SE" sz="1400" dirty="0" err="1" smtClean="0"/>
              <a:t>bimolecular</a:t>
            </a:r>
            <a:r>
              <a:rPr lang="sv-SE" sz="1400" dirty="0" smtClean="0"/>
              <a:t> </a:t>
            </a:r>
            <a:r>
              <a:rPr lang="sv-SE" sz="1400" dirty="0" err="1" smtClean="0"/>
              <a:t>recombination</a:t>
            </a:r>
            <a:endParaRPr lang="sv-SE" sz="14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Most </a:t>
            </a:r>
            <a:r>
              <a:rPr lang="sv-SE" sz="1400" dirty="0" err="1" smtClean="0"/>
              <a:t>exctied</a:t>
            </a:r>
            <a:r>
              <a:rPr lang="sv-SE" sz="1400" dirty="0" smtClean="0"/>
              <a:t> </a:t>
            </a:r>
            <a:r>
              <a:rPr lang="sv-SE" sz="1400" dirty="0" err="1" smtClean="0"/>
              <a:t>carriers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trapped</a:t>
            </a:r>
            <a:r>
              <a:rPr lang="sv-SE" sz="1400" dirty="0" smtClean="0"/>
              <a:t> at </a:t>
            </a:r>
            <a:r>
              <a:rPr lang="sv-SE" sz="1400" dirty="0" err="1" smtClean="0"/>
              <a:t>impurities</a:t>
            </a:r>
            <a:endParaRPr lang="sv-SE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3125585" y="3294445"/>
            <a:ext cx="3283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For strong excitation, the </a:t>
            </a:r>
            <a:r>
              <a:rPr lang="sv-SE" sz="1400" dirty="0" err="1" smtClean="0"/>
              <a:t>monomolecular</a:t>
            </a:r>
            <a:r>
              <a:rPr lang="sv-SE" sz="1400" dirty="0" smtClean="0"/>
              <a:t> </a:t>
            </a:r>
            <a:r>
              <a:rPr lang="sv-SE" sz="1400" dirty="0" err="1" smtClean="0"/>
              <a:t>recombination</a:t>
            </a:r>
            <a:r>
              <a:rPr lang="sv-SE" sz="1400" dirty="0" smtClean="0"/>
              <a:t> </a:t>
            </a:r>
            <a:r>
              <a:rPr lang="sv-SE" sz="1400" dirty="0" err="1" smtClean="0"/>
              <a:t>saturates</a:t>
            </a:r>
            <a:r>
              <a:rPr lang="sv-SE" sz="1400" dirty="0" smtClean="0"/>
              <a:t> and </a:t>
            </a:r>
            <a:r>
              <a:rPr lang="sv-SE" sz="1400" dirty="0" err="1" smtClean="0"/>
              <a:t>becomes</a:t>
            </a:r>
            <a:r>
              <a:rPr lang="sv-SE" sz="1400" dirty="0" smtClean="0"/>
              <a:t> independent on the excitation </a:t>
            </a:r>
            <a:r>
              <a:rPr lang="sv-SE" sz="1400" dirty="0" err="1" smtClean="0"/>
              <a:t>intensity</a:t>
            </a:r>
            <a:endParaRPr lang="sv-SE" sz="14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</a:t>
            </a:r>
            <a:r>
              <a:rPr lang="sv-SE" sz="1400" dirty="0" err="1" smtClean="0"/>
              <a:t>bimolecular</a:t>
            </a:r>
            <a:r>
              <a:rPr lang="sv-SE" sz="1400" dirty="0" smtClean="0"/>
              <a:t> </a:t>
            </a:r>
            <a:r>
              <a:rPr lang="sv-SE" sz="1400" dirty="0" err="1" smtClean="0"/>
              <a:t>recombination</a:t>
            </a:r>
            <a:r>
              <a:rPr lang="sv-SE" sz="1400" dirty="0"/>
              <a:t> </a:t>
            </a:r>
            <a:r>
              <a:rPr lang="sv-SE" sz="1400" dirty="0" err="1" smtClean="0"/>
              <a:t>becomes</a:t>
            </a:r>
            <a:r>
              <a:rPr lang="sv-SE" sz="1400" dirty="0" smtClean="0"/>
              <a:t> </a:t>
            </a:r>
            <a:r>
              <a:rPr lang="sv-SE" sz="1400" dirty="0" err="1" smtClean="0"/>
              <a:t>linearly</a:t>
            </a:r>
            <a:r>
              <a:rPr lang="sv-SE" sz="1400" dirty="0" smtClean="0"/>
              <a:t> </a:t>
            </a:r>
            <a:r>
              <a:rPr lang="sv-SE" sz="1400" dirty="0" err="1" smtClean="0"/>
              <a:t>dependent</a:t>
            </a:r>
            <a:r>
              <a:rPr lang="sv-SE" sz="1400" dirty="0" smtClean="0"/>
              <a:t> on the </a:t>
            </a:r>
            <a:r>
              <a:rPr lang="sv-SE" sz="1400" dirty="0" err="1" smtClean="0"/>
              <a:t>exciation</a:t>
            </a:r>
            <a:r>
              <a:rPr lang="sv-SE" sz="1400" dirty="0" smtClean="0"/>
              <a:t> </a:t>
            </a:r>
            <a:r>
              <a:rPr lang="sv-SE" sz="1400" dirty="0" err="1" smtClean="0"/>
              <a:t>density</a:t>
            </a:r>
            <a:r>
              <a:rPr lang="sv-SE" sz="1400" dirty="0" smtClean="0"/>
              <a:t>, in the same </a:t>
            </a:r>
            <a:r>
              <a:rPr lang="sv-SE" sz="1400" dirty="0" err="1" smtClean="0"/>
              <a:t>way</a:t>
            </a:r>
            <a:r>
              <a:rPr lang="sv-SE" sz="1400" dirty="0" smtClean="0"/>
              <a:t> as I</a:t>
            </a:r>
            <a:r>
              <a:rPr lang="sv-SE" sz="1400" baseline="-25000" dirty="0" smtClean="0"/>
              <a:t>M</a:t>
            </a:r>
            <a:r>
              <a:rPr lang="sv-SE" sz="1400" dirty="0" smtClean="0"/>
              <a:t> for </a:t>
            </a:r>
            <a:r>
              <a:rPr lang="sv-SE" sz="1400" dirty="0" err="1" smtClean="0"/>
              <a:t>weak</a:t>
            </a:r>
            <a:r>
              <a:rPr lang="sv-SE" sz="1400" dirty="0" smtClean="0"/>
              <a:t> excitation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421896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>
                <a:latin typeface="+mn-lt"/>
              </a:rPr>
              <a:t>Kinetic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description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of</a:t>
            </a:r>
            <a:r>
              <a:rPr lang="sv-SE" sz="3200" dirty="0">
                <a:latin typeface="+mn-lt"/>
              </a:rPr>
              <a:t> </a:t>
            </a:r>
            <a:r>
              <a:rPr lang="sv-SE" sz="3200" dirty="0" err="1">
                <a:latin typeface="+mn-lt"/>
              </a:rPr>
              <a:t>processes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Concluding</a:t>
            </a:r>
            <a:r>
              <a:rPr lang="sv-SE" b="1" dirty="0" smtClean="0"/>
              <a:t> </a:t>
            </a:r>
            <a:r>
              <a:rPr lang="sv-SE" b="1" dirty="0" err="1" smtClean="0"/>
              <a:t>remarks</a:t>
            </a:r>
            <a:endParaRPr lang="sv-SE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48145" y="1704109"/>
            <a:ext cx="79303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err="1" smtClean="0"/>
              <a:t>Kinetic</a:t>
            </a:r>
            <a:r>
              <a:rPr lang="sv-SE" sz="1400" dirty="0" smtClean="0"/>
              <a:t> </a:t>
            </a:r>
            <a:r>
              <a:rPr lang="sv-SE" sz="1400" dirty="0" err="1" smtClean="0"/>
              <a:t>equations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helpful</a:t>
            </a:r>
            <a:r>
              <a:rPr lang="sv-SE" sz="1400" dirty="0" smtClean="0"/>
              <a:t> in </a:t>
            </a:r>
            <a:r>
              <a:rPr lang="sv-SE" sz="1400" dirty="0" err="1" smtClean="0"/>
              <a:t>that</a:t>
            </a:r>
            <a:r>
              <a:rPr lang="sv-SE" sz="1400" dirty="0" smtClean="0"/>
              <a:t> </a:t>
            </a:r>
            <a:r>
              <a:rPr lang="sv-SE" sz="1400" dirty="0" err="1" smtClean="0"/>
              <a:t>they</a:t>
            </a:r>
            <a:r>
              <a:rPr lang="sv-SE" sz="1400" dirty="0" smtClean="0"/>
              <a:t> </a:t>
            </a:r>
            <a:r>
              <a:rPr lang="sv-SE" sz="1400" dirty="0" err="1" smtClean="0"/>
              <a:t>can</a:t>
            </a:r>
            <a:r>
              <a:rPr lang="sv-SE" sz="1400" dirty="0" smtClean="0"/>
              <a:t> offer a </a:t>
            </a:r>
            <a:r>
              <a:rPr lang="sv-SE" sz="1400" dirty="0" err="1" smtClean="0"/>
              <a:t>basic</a:t>
            </a:r>
            <a:r>
              <a:rPr lang="sv-SE" sz="1400" dirty="0" smtClean="0"/>
              <a:t> </a:t>
            </a:r>
            <a:r>
              <a:rPr lang="sv-SE" sz="1400" dirty="0" err="1" smtClean="0"/>
              <a:t>idea</a:t>
            </a:r>
            <a:r>
              <a:rPr lang="sv-SE" sz="1400" dirty="0" smtClean="0"/>
              <a:t> </a:t>
            </a:r>
            <a:r>
              <a:rPr lang="sv-SE" sz="1400" dirty="0" err="1" smtClean="0"/>
              <a:t>about</a:t>
            </a:r>
            <a:r>
              <a:rPr lang="sv-SE" sz="1400" dirty="0" smtClean="0"/>
              <a:t> </a:t>
            </a:r>
            <a:r>
              <a:rPr lang="sv-SE" sz="1400" dirty="0" err="1" smtClean="0"/>
              <a:t>what</a:t>
            </a:r>
            <a:r>
              <a:rPr lang="sv-SE" sz="1400" dirty="0" smtClean="0"/>
              <a:t> </a:t>
            </a:r>
            <a:r>
              <a:rPr lang="sv-SE" sz="1400" dirty="0" err="1" smtClean="0"/>
              <a:t>type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recombination</a:t>
            </a:r>
            <a:r>
              <a:rPr lang="sv-SE" sz="1400" dirty="0" smtClean="0"/>
              <a:t> </a:t>
            </a:r>
            <a:r>
              <a:rPr lang="sv-SE" sz="1400" dirty="0" err="1" smtClean="0"/>
              <a:t>processes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present, </a:t>
            </a:r>
            <a:r>
              <a:rPr lang="sv-SE" sz="1400" dirty="0" err="1" smtClean="0"/>
              <a:t>both</a:t>
            </a:r>
            <a:r>
              <a:rPr lang="sv-SE" sz="1400" dirty="0" smtClean="0"/>
              <a:t> in the temporal </a:t>
            </a:r>
            <a:r>
              <a:rPr lang="sv-SE" sz="1400" dirty="0" err="1" smtClean="0"/>
              <a:t>character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</a:t>
            </a:r>
            <a:r>
              <a:rPr lang="sv-SE" sz="1400" dirty="0" err="1" smtClean="0"/>
              <a:t>decay</a:t>
            </a:r>
            <a:r>
              <a:rPr lang="sv-SE" sz="1400" dirty="0" smtClean="0"/>
              <a:t> </a:t>
            </a:r>
            <a:r>
              <a:rPr lang="sv-SE" sz="1400" dirty="0" err="1" smtClean="0"/>
              <a:t>curve</a:t>
            </a:r>
            <a:r>
              <a:rPr lang="sv-SE" sz="1400" dirty="0" smtClean="0"/>
              <a:t> and in the excitation </a:t>
            </a:r>
            <a:r>
              <a:rPr lang="sv-SE" sz="1400" dirty="0" err="1" smtClean="0"/>
              <a:t>dependence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</a:t>
            </a:r>
            <a:r>
              <a:rPr lang="sv-SE" sz="1400" dirty="0" err="1" smtClean="0"/>
              <a:t>radiated</a:t>
            </a:r>
            <a:r>
              <a:rPr lang="sv-SE" sz="1400" dirty="0" smtClean="0"/>
              <a:t> </a:t>
            </a:r>
            <a:r>
              <a:rPr lang="sv-SE" sz="1400" dirty="0" err="1" smtClean="0"/>
              <a:t>intensity</a:t>
            </a:r>
            <a:r>
              <a:rPr lang="sv-SE" sz="1400" dirty="0" smtClean="0"/>
              <a:t> </a:t>
            </a:r>
          </a:p>
          <a:p>
            <a:pPr algn="ctr"/>
            <a:endParaRPr lang="sv-SE" sz="1400" dirty="0"/>
          </a:p>
          <a:p>
            <a:r>
              <a:rPr lang="sv-SE" sz="1400" dirty="0" err="1" smtClean="0"/>
              <a:t>However</a:t>
            </a:r>
            <a:r>
              <a:rPr lang="sv-SE" sz="1400" dirty="0" smtClean="0"/>
              <a:t>, </a:t>
            </a:r>
            <a:r>
              <a:rPr lang="sv-SE" sz="1400" dirty="0" err="1" smtClean="0"/>
              <a:t>there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limits to the </a:t>
            </a:r>
            <a:r>
              <a:rPr lang="sv-SE" sz="1400" dirty="0" err="1" smtClean="0"/>
              <a:t>usefulness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approach. For </a:t>
            </a:r>
            <a:r>
              <a:rPr lang="sv-SE" sz="1400" dirty="0" err="1" smtClean="0"/>
              <a:t>instance</a:t>
            </a:r>
            <a:r>
              <a:rPr lang="sv-SE" sz="1400" dirty="0" smtClean="0"/>
              <a:t>, </a:t>
            </a:r>
            <a:r>
              <a:rPr lang="sv-SE" sz="1400" dirty="0" err="1" smtClean="0"/>
              <a:t>high</a:t>
            </a:r>
            <a:r>
              <a:rPr lang="sv-SE" sz="1400" dirty="0" smtClean="0"/>
              <a:t> excitation </a:t>
            </a:r>
            <a:r>
              <a:rPr lang="sv-SE" sz="1400" dirty="0" err="1" smtClean="0"/>
              <a:t>can</a:t>
            </a:r>
            <a:r>
              <a:rPr lang="sv-SE" sz="1400" dirty="0" smtClean="0"/>
              <a:t> </a:t>
            </a:r>
            <a:r>
              <a:rPr lang="sv-SE" sz="1400" dirty="0" err="1" smtClean="0"/>
              <a:t>substantially</a:t>
            </a:r>
            <a:r>
              <a:rPr lang="sv-SE" sz="1400" dirty="0" smtClean="0"/>
              <a:t> alter the </a:t>
            </a:r>
            <a:r>
              <a:rPr lang="sv-SE" sz="1400" dirty="0" err="1" smtClean="0"/>
              <a:t>behaviour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carrier</a:t>
            </a:r>
            <a:r>
              <a:rPr lang="sv-SE" sz="1400" dirty="0" smtClean="0"/>
              <a:t> </a:t>
            </a:r>
            <a:r>
              <a:rPr lang="sv-SE" sz="1400" dirty="0" err="1" smtClean="0"/>
              <a:t>kinetics</a:t>
            </a:r>
            <a:r>
              <a:rPr lang="sv-SE" sz="1400" dirty="0" smtClean="0"/>
              <a:t>. For </a:t>
            </a:r>
            <a:r>
              <a:rPr lang="sv-SE" sz="1400" dirty="0" err="1" smtClean="0"/>
              <a:t>very</a:t>
            </a:r>
            <a:r>
              <a:rPr lang="sv-SE" sz="1400" dirty="0" smtClean="0"/>
              <a:t> </a:t>
            </a:r>
            <a:r>
              <a:rPr lang="sv-SE" sz="1400" dirty="0" err="1" smtClean="0"/>
              <a:t>high</a:t>
            </a:r>
            <a:r>
              <a:rPr lang="sv-SE" sz="1400" dirty="0" smtClean="0"/>
              <a:t> excitation, </a:t>
            </a:r>
            <a:r>
              <a:rPr lang="sv-SE" sz="1400" dirty="0" err="1" smtClean="0"/>
              <a:t>there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even</a:t>
            </a:r>
            <a:r>
              <a:rPr lang="sv-SE" sz="1400" dirty="0" smtClean="0"/>
              <a:t> situations </a:t>
            </a:r>
            <a:r>
              <a:rPr lang="sv-SE" sz="1400" dirty="0" err="1" smtClean="0"/>
              <a:t>where</a:t>
            </a:r>
            <a:r>
              <a:rPr lang="sv-SE" sz="1400" dirty="0" smtClean="0"/>
              <a:t> </a:t>
            </a:r>
            <a:r>
              <a:rPr lang="sv-SE" sz="1400" dirty="0" err="1" smtClean="0"/>
              <a:t>distinguishing</a:t>
            </a:r>
            <a:r>
              <a:rPr lang="sv-SE" sz="1400" dirty="0" smtClean="0"/>
              <a:t> </a:t>
            </a:r>
            <a:r>
              <a:rPr lang="sv-SE" sz="1400" dirty="0" err="1" smtClean="0"/>
              <a:t>between</a:t>
            </a:r>
            <a:r>
              <a:rPr lang="sv-SE" sz="1400" dirty="0" smtClean="0"/>
              <a:t> </a:t>
            </a:r>
            <a:r>
              <a:rPr lang="sv-SE" sz="1400" dirty="0" err="1" smtClean="0"/>
              <a:t>monomolecular</a:t>
            </a:r>
            <a:r>
              <a:rPr lang="sv-SE" sz="1400" dirty="0" smtClean="0"/>
              <a:t> and </a:t>
            </a:r>
            <a:r>
              <a:rPr lang="sv-SE" sz="1400" dirty="0" err="1" smtClean="0"/>
              <a:t>bimolecular</a:t>
            </a:r>
            <a:r>
              <a:rPr lang="sv-SE" sz="1400" dirty="0" smtClean="0"/>
              <a:t> </a:t>
            </a:r>
            <a:r>
              <a:rPr lang="sv-SE" sz="1400" dirty="0" err="1" smtClean="0"/>
              <a:t>processes</a:t>
            </a:r>
            <a:r>
              <a:rPr lang="sv-SE" sz="1400" dirty="0" smtClean="0"/>
              <a:t> </a:t>
            </a:r>
            <a:r>
              <a:rPr lang="sv-SE" sz="1400" dirty="0" err="1" smtClean="0"/>
              <a:t>does</a:t>
            </a:r>
            <a:r>
              <a:rPr lang="sv-SE" sz="1400" dirty="0" smtClean="0"/>
              <a:t> not make sense. 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742388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 smtClean="0">
                <a:latin typeface="+mn-lt"/>
              </a:rPr>
              <a:t>Phonons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Overview</a:t>
            </a:r>
            <a:endParaRPr lang="sv-SE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474363" y="1529856"/>
            <a:ext cx="46148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 err="1" smtClean="0"/>
              <a:t>Luminescence</a:t>
            </a:r>
            <a:r>
              <a:rPr lang="sv-SE" sz="1600" dirty="0"/>
              <a:t> </a:t>
            </a:r>
            <a:r>
              <a:rPr lang="sv-SE" sz="1600" dirty="0" err="1" smtClean="0"/>
              <a:t>occurs</a:t>
            </a:r>
            <a:r>
              <a:rPr lang="sv-SE" sz="1600" dirty="0" smtClean="0"/>
              <a:t> </a:t>
            </a:r>
            <a:r>
              <a:rPr lang="sv-SE" sz="1600" dirty="0" err="1" smtClean="0"/>
              <a:t>primarily</a:t>
            </a:r>
            <a:r>
              <a:rPr lang="sv-SE" sz="1600" dirty="0" smtClean="0"/>
              <a:t> </a:t>
            </a:r>
            <a:r>
              <a:rPr lang="sv-SE" sz="1600" dirty="0" err="1" smtClean="0"/>
              <a:t>due</a:t>
            </a:r>
            <a:r>
              <a:rPr lang="sv-SE" sz="1600" dirty="0" smtClean="0"/>
              <a:t> to </a:t>
            </a:r>
            <a:r>
              <a:rPr lang="sv-SE" sz="1600" dirty="0" err="1" smtClean="0"/>
              <a:t>transitions</a:t>
            </a:r>
            <a:r>
              <a:rPr lang="sv-SE" sz="1600" dirty="0" smtClean="0"/>
              <a:t> </a:t>
            </a:r>
            <a:r>
              <a:rPr lang="sv-SE" sz="1600" dirty="0" err="1" smtClean="0"/>
              <a:t>between</a:t>
            </a:r>
            <a:r>
              <a:rPr lang="sv-SE" sz="1600" dirty="0" smtClean="0"/>
              <a:t> </a:t>
            </a:r>
            <a:r>
              <a:rPr lang="sv-SE" sz="1600" dirty="0" err="1" smtClean="0"/>
              <a:t>energy</a:t>
            </a:r>
            <a:r>
              <a:rPr lang="sv-SE" sz="1600" dirty="0" smtClean="0"/>
              <a:t> </a:t>
            </a:r>
            <a:r>
              <a:rPr lang="sv-SE" sz="1600" dirty="0" err="1" smtClean="0"/>
              <a:t>levels</a:t>
            </a:r>
            <a:r>
              <a:rPr lang="sv-SE" sz="1600" dirty="0"/>
              <a:t> </a:t>
            </a:r>
            <a:r>
              <a:rPr lang="sv-SE" sz="1600" dirty="0" err="1" smtClean="0"/>
              <a:t>originating</a:t>
            </a:r>
            <a:r>
              <a:rPr lang="sv-SE" sz="1600" dirty="0" smtClean="0"/>
              <a:t> from the </a:t>
            </a:r>
            <a:r>
              <a:rPr lang="sv-SE" sz="1600" dirty="0" err="1" smtClean="0"/>
              <a:t>electronic</a:t>
            </a:r>
            <a:r>
              <a:rPr lang="sv-SE" sz="1600" dirty="0" smtClean="0"/>
              <a:t> </a:t>
            </a:r>
            <a:r>
              <a:rPr lang="sv-SE" sz="1600" dirty="0" err="1" smtClean="0"/>
              <a:t>configuration</a:t>
            </a:r>
            <a:r>
              <a:rPr lang="sv-SE" sz="1600" dirty="0"/>
              <a:t> </a:t>
            </a:r>
            <a:r>
              <a:rPr lang="sv-SE" sz="1600" dirty="0" err="1" smtClean="0"/>
              <a:t>outer</a:t>
            </a:r>
            <a:r>
              <a:rPr lang="sv-SE" sz="1600" dirty="0" smtClean="0"/>
              <a:t> </a:t>
            </a:r>
            <a:r>
              <a:rPr lang="sv-SE" sz="1600" dirty="0" err="1" smtClean="0"/>
              <a:t>shells</a:t>
            </a:r>
            <a:endParaRPr lang="sv-SE" sz="1600" dirty="0" smtClean="0"/>
          </a:p>
          <a:p>
            <a:pPr algn="ctr"/>
            <a:endParaRPr lang="sv-SE" sz="1600" dirty="0"/>
          </a:p>
          <a:p>
            <a:pPr algn="ctr"/>
            <a:r>
              <a:rPr lang="sv-SE" sz="1600" dirty="0" err="1" smtClean="0"/>
              <a:t>However</a:t>
            </a:r>
            <a:r>
              <a:rPr lang="sv-SE" sz="1600" dirty="0" smtClean="0"/>
              <a:t>, </a:t>
            </a:r>
            <a:r>
              <a:rPr lang="sv-SE" sz="1600" dirty="0" err="1" smtClean="0"/>
              <a:t>optical</a:t>
            </a:r>
            <a:r>
              <a:rPr lang="sv-SE" sz="1600" dirty="0" smtClean="0"/>
              <a:t> </a:t>
            </a:r>
            <a:r>
              <a:rPr lang="sv-SE" sz="1600" dirty="0" err="1" smtClean="0"/>
              <a:t>effects</a:t>
            </a:r>
            <a:r>
              <a:rPr lang="sv-SE" sz="1600" dirty="0" smtClean="0"/>
              <a:t> </a:t>
            </a:r>
            <a:r>
              <a:rPr lang="sv-SE" sz="1600" dirty="0" err="1" smtClean="0"/>
              <a:t>due</a:t>
            </a:r>
            <a:r>
              <a:rPr lang="sv-SE" sz="1600" dirty="0" smtClean="0"/>
              <a:t> to the </a:t>
            </a:r>
            <a:r>
              <a:rPr lang="sv-SE" sz="1600" dirty="0" err="1" smtClean="0"/>
              <a:t>interaction</a:t>
            </a:r>
            <a:r>
              <a:rPr lang="sv-SE" sz="1600" dirty="0" smtClean="0"/>
              <a:t> </a:t>
            </a:r>
            <a:r>
              <a:rPr lang="sv-SE" sz="1600" dirty="0" err="1" smtClean="0"/>
              <a:t>with</a:t>
            </a:r>
            <a:r>
              <a:rPr lang="sv-SE" sz="1600" dirty="0" smtClean="0"/>
              <a:t> </a:t>
            </a:r>
            <a:r>
              <a:rPr lang="sv-SE" sz="1600" dirty="0" err="1" smtClean="0"/>
              <a:t>lattice</a:t>
            </a:r>
            <a:r>
              <a:rPr lang="sv-SE" sz="1600" dirty="0" smtClean="0"/>
              <a:t> vibrations </a:t>
            </a:r>
            <a:r>
              <a:rPr lang="sv-SE" sz="1600" dirty="0" err="1" smtClean="0"/>
              <a:t>are</a:t>
            </a:r>
            <a:r>
              <a:rPr lang="sv-SE" sz="1600" dirty="0"/>
              <a:t> </a:t>
            </a:r>
            <a:r>
              <a:rPr lang="sv-SE" sz="1600" dirty="0" err="1" smtClean="0"/>
              <a:t>readily</a:t>
            </a:r>
            <a:r>
              <a:rPr lang="sv-SE" sz="1600" dirty="0" smtClean="0"/>
              <a:t> </a:t>
            </a:r>
            <a:r>
              <a:rPr lang="sv-SE" sz="1600" dirty="0" err="1" smtClean="0"/>
              <a:t>observeable</a:t>
            </a:r>
            <a:r>
              <a:rPr lang="sv-SE" sz="1600" dirty="0" smtClean="0"/>
              <a:t>.</a:t>
            </a:r>
          </a:p>
          <a:p>
            <a:pPr algn="ctr"/>
            <a:endParaRPr lang="sv-SE" sz="1600" dirty="0"/>
          </a:p>
          <a:p>
            <a:pPr algn="ctr"/>
            <a:r>
              <a:rPr lang="sv-SE" sz="1600" dirty="0" err="1" smtClean="0"/>
              <a:t>Lattice</a:t>
            </a:r>
            <a:r>
              <a:rPr lang="sv-SE" sz="1600" dirty="0" smtClean="0"/>
              <a:t> vibrations </a:t>
            </a:r>
            <a:r>
              <a:rPr lang="sv-SE" sz="1600" dirty="0" err="1" smtClean="0"/>
              <a:t>can</a:t>
            </a:r>
            <a:r>
              <a:rPr lang="sv-SE" sz="1600" dirty="0" smtClean="0"/>
              <a:t> be </a:t>
            </a:r>
            <a:r>
              <a:rPr lang="en-US" sz="1600" dirty="0" smtClean="0"/>
              <a:t>described as vibrational quanta, called phonons, stemming from a collective behavior of the crystal.</a:t>
            </a:r>
          </a:p>
          <a:p>
            <a:pPr algn="ctr"/>
            <a:endParaRPr lang="en-US" sz="1600" dirty="0"/>
          </a:p>
          <a:p>
            <a:pPr algn="ctr"/>
            <a:r>
              <a:rPr lang="sv-SE" sz="1600" dirty="0" smtClean="0"/>
              <a:t>The </a:t>
            </a:r>
            <a:r>
              <a:rPr lang="sv-SE" sz="1600" dirty="0" err="1" smtClean="0"/>
              <a:t>role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</a:t>
            </a:r>
            <a:r>
              <a:rPr lang="sv-SE" sz="1600" dirty="0" err="1" smtClean="0"/>
              <a:t>lattice</a:t>
            </a:r>
            <a:r>
              <a:rPr lang="sv-SE" sz="1600" dirty="0" smtClean="0"/>
              <a:t> vibrations in </a:t>
            </a:r>
            <a:r>
              <a:rPr lang="sv-SE" sz="1600" dirty="0" err="1" smtClean="0"/>
              <a:t>luminescence</a:t>
            </a:r>
            <a:r>
              <a:rPr lang="sv-SE" sz="1600" dirty="0" smtClean="0"/>
              <a:t> </a:t>
            </a:r>
            <a:r>
              <a:rPr lang="sv-SE" sz="1600" dirty="0" err="1" smtClean="0"/>
              <a:t>can</a:t>
            </a:r>
            <a:r>
              <a:rPr lang="sv-SE" sz="1600" dirty="0" smtClean="0"/>
              <a:t> be </a:t>
            </a:r>
            <a:r>
              <a:rPr lang="sv-SE" sz="1600" dirty="0" err="1" smtClean="0"/>
              <a:t>described</a:t>
            </a:r>
            <a:r>
              <a:rPr lang="sv-SE" sz="1600" dirty="0" smtClean="0"/>
              <a:t> in terms </a:t>
            </a:r>
            <a:r>
              <a:rPr lang="sv-SE" sz="1600" dirty="0" err="1" smtClean="0"/>
              <a:t>of</a:t>
            </a:r>
            <a:r>
              <a:rPr lang="sv-SE" sz="1600" dirty="0" smtClean="0"/>
              <a:t> </a:t>
            </a:r>
            <a:r>
              <a:rPr lang="sv-SE" sz="1600" dirty="0" err="1" smtClean="0"/>
              <a:t>phonons</a:t>
            </a:r>
            <a:r>
              <a:rPr lang="sv-SE" sz="1600" dirty="0" smtClean="0"/>
              <a:t> </a:t>
            </a:r>
            <a:r>
              <a:rPr lang="sv-SE" sz="1600" dirty="0" err="1" smtClean="0"/>
              <a:t>interacting</a:t>
            </a:r>
            <a:r>
              <a:rPr lang="sv-SE" sz="1600" dirty="0" smtClean="0"/>
              <a:t> </a:t>
            </a:r>
            <a:r>
              <a:rPr lang="sv-SE" sz="1600" dirty="0" err="1" smtClean="0"/>
              <a:t>with</a:t>
            </a:r>
            <a:r>
              <a:rPr lang="sv-SE" sz="1600" dirty="0" smtClean="0"/>
              <a:t> </a:t>
            </a:r>
            <a:r>
              <a:rPr lang="sv-SE" sz="1600" dirty="0" err="1" smtClean="0"/>
              <a:t>other</a:t>
            </a:r>
            <a:r>
              <a:rPr lang="sv-SE" sz="1600" dirty="0" smtClean="0"/>
              <a:t> </a:t>
            </a:r>
            <a:r>
              <a:rPr lang="sv-SE" sz="1600" dirty="0" err="1" smtClean="0"/>
              <a:t>particles</a:t>
            </a:r>
            <a:r>
              <a:rPr lang="sv-SE" sz="1600" dirty="0" smtClean="0"/>
              <a:t> or partaking in </a:t>
            </a:r>
            <a:r>
              <a:rPr lang="sv-SE" sz="1600" dirty="0" err="1" smtClean="0"/>
              <a:t>processes</a:t>
            </a:r>
            <a:endParaRPr lang="sv-SE" sz="1600" dirty="0"/>
          </a:p>
          <a:p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36750615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 smtClean="0">
                <a:latin typeface="+mn-lt"/>
              </a:rPr>
              <a:t>Phonons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Classical</a:t>
            </a:r>
            <a:r>
              <a:rPr lang="sv-SE" b="1" dirty="0" smtClean="0"/>
              <a:t> </a:t>
            </a:r>
            <a:r>
              <a:rPr lang="sv-SE" b="1" dirty="0" err="1" smtClean="0"/>
              <a:t>treatment</a:t>
            </a:r>
            <a:endParaRPr lang="sv-SE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7694" y="1438103"/>
            <a:ext cx="4073237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u="sng" dirty="0" smtClean="0"/>
              <a:t>Atoms in a </a:t>
            </a:r>
            <a:r>
              <a:rPr lang="sv-SE" sz="1600" u="sng" dirty="0" err="1" smtClean="0"/>
              <a:t>lattice</a:t>
            </a:r>
            <a:r>
              <a:rPr lang="sv-SE" sz="1600" u="sng" dirty="0" smtClean="0"/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Can</a:t>
            </a:r>
            <a:r>
              <a:rPr lang="sv-SE" sz="1400" dirty="0" smtClean="0"/>
              <a:t> be </a:t>
            </a:r>
            <a:r>
              <a:rPr lang="sv-SE" sz="1400" dirty="0" err="1" smtClean="0"/>
              <a:t>described</a:t>
            </a:r>
            <a:r>
              <a:rPr lang="sv-SE" sz="1400" dirty="0" smtClean="0"/>
              <a:t> as a string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masses</a:t>
            </a:r>
            <a:r>
              <a:rPr lang="sv-SE" sz="1400" dirty="0" smtClean="0"/>
              <a:t> </a:t>
            </a:r>
            <a:r>
              <a:rPr lang="sv-SE" sz="1400" dirty="0" err="1" smtClean="0"/>
              <a:t>that</a:t>
            </a:r>
            <a:r>
              <a:rPr lang="sv-SE" sz="1400" dirty="0" smtClean="0"/>
              <a:t> </a:t>
            </a:r>
            <a:r>
              <a:rPr lang="sv-SE" sz="1400" dirty="0" err="1" smtClean="0"/>
              <a:t>oscillate</a:t>
            </a:r>
            <a:r>
              <a:rPr lang="sv-SE" sz="1400" dirty="0" smtClean="0"/>
              <a:t> </a:t>
            </a:r>
            <a:r>
              <a:rPr lang="sv-SE" sz="1400" dirty="0" err="1" smtClean="0"/>
              <a:t>around</a:t>
            </a:r>
            <a:r>
              <a:rPr lang="sv-SE" sz="1400" dirty="0" smtClean="0"/>
              <a:t> </a:t>
            </a:r>
            <a:r>
              <a:rPr lang="sv-SE" sz="1400" dirty="0" err="1" smtClean="0"/>
              <a:t>their</a:t>
            </a:r>
            <a:r>
              <a:rPr lang="sv-SE" sz="1400" dirty="0" smtClean="0"/>
              <a:t> </a:t>
            </a:r>
            <a:r>
              <a:rPr lang="sv-SE" sz="1400" dirty="0" err="1" smtClean="0"/>
              <a:t>equilibrium</a:t>
            </a:r>
            <a:r>
              <a:rPr lang="sv-SE" sz="1400" dirty="0" smtClean="0"/>
              <a:t> </a:t>
            </a:r>
            <a:r>
              <a:rPr lang="sv-SE" sz="1400" dirty="0" err="1" smtClean="0"/>
              <a:t>points</a:t>
            </a:r>
            <a:r>
              <a:rPr lang="sv-SE" sz="1400" dirty="0"/>
              <a:t> </a:t>
            </a:r>
            <a:r>
              <a:rPr lang="sv-SE" sz="1400" dirty="0" smtClean="0"/>
              <a:t>(in 1D)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If oscillations </a:t>
            </a:r>
            <a:r>
              <a:rPr lang="sv-SE" sz="1400" dirty="0" err="1" smtClean="0"/>
              <a:t>are</a:t>
            </a:r>
            <a:r>
              <a:rPr lang="sv-SE" sz="1400" dirty="0" smtClean="0"/>
              <a:t> small (</a:t>
            </a:r>
            <a:r>
              <a:rPr lang="sv-SE" sz="1400" dirty="0" err="1" smtClean="0"/>
              <a:t>low</a:t>
            </a:r>
            <a:r>
              <a:rPr lang="sv-SE" sz="1400" dirty="0" smtClean="0"/>
              <a:t> T), </a:t>
            </a:r>
            <a:r>
              <a:rPr lang="sv-SE" sz="1400" dirty="0" err="1" smtClean="0"/>
              <a:t>these</a:t>
            </a:r>
            <a:r>
              <a:rPr lang="sv-SE" sz="1400" dirty="0" smtClean="0"/>
              <a:t> </a:t>
            </a:r>
            <a:r>
              <a:rPr lang="sv-SE" sz="1400" dirty="0" err="1" smtClean="0"/>
              <a:t>can</a:t>
            </a:r>
            <a:r>
              <a:rPr lang="sv-SE" sz="1400" dirty="0" smtClean="0"/>
              <a:t> be </a:t>
            </a:r>
            <a:r>
              <a:rPr lang="sv-SE" sz="1400" dirty="0" err="1" smtClean="0"/>
              <a:t>modelled</a:t>
            </a:r>
            <a:r>
              <a:rPr lang="sv-SE" sz="1400" dirty="0" smtClean="0"/>
              <a:t> as </a:t>
            </a:r>
            <a:r>
              <a:rPr lang="sv-SE" sz="1400" dirty="0" err="1" smtClean="0"/>
              <a:t>masses</a:t>
            </a:r>
            <a:r>
              <a:rPr lang="sv-SE" sz="1400" dirty="0" smtClean="0"/>
              <a:t> </a:t>
            </a:r>
            <a:r>
              <a:rPr lang="sv-SE" sz="1400" dirty="0" err="1" smtClean="0"/>
              <a:t>connected</a:t>
            </a:r>
            <a:r>
              <a:rPr lang="sv-SE" sz="1400" dirty="0" smtClean="0"/>
              <a:t> by springs – </a:t>
            </a:r>
            <a:r>
              <a:rPr lang="sv-SE" sz="1400" dirty="0" err="1" smtClean="0"/>
              <a:t>harmonic</a:t>
            </a:r>
            <a:r>
              <a:rPr lang="sv-SE" sz="1400" dirty="0" smtClean="0"/>
              <a:t> oscillators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</a:t>
            </a:r>
            <a:r>
              <a:rPr lang="sv-SE" sz="1400" dirty="0" err="1" smtClean="0"/>
              <a:t>equations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motion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this</a:t>
            </a:r>
            <a:r>
              <a:rPr lang="sv-SE" sz="1400" dirty="0" smtClean="0"/>
              <a:t> set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masses</a:t>
            </a:r>
            <a:r>
              <a:rPr lang="sv-SE" sz="1400" dirty="0" smtClean="0"/>
              <a:t> </a:t>
            </a:r>
            <a:r>
              <a:rPr lang="sv-SE" sz="1400" dirty="0" err="1" smtClean="0"/>
              <a:t>can</a:t>
            </a:r>
            <a:r>
              <a:rPr lang="sv-SE" sz="1400" dirty="0" smtClean="0"/>
              <a:t> be </a:t>
            </a:r>
            <a:r>
              <a:rPr lang="sv-SE" sz="1400" dirty="0" err="1" smtClean="0"/>
              <a:t>solved</a:t>
            </a:r>
            <a:r>
              <a:rPr lang="sv-SE" sz="1400" dirty="0" smtClean="0"/>
              <a:t> by </a:t>
            </a:r>
            <a:r>
              <a:rPr lang="sv-SE" sz="1400" dirty="0" err="1" smtClean="0"/>
              <a:t>considering</a:t>
            </a:r>
            <a:r>
              <a:rPr lang="sv-SE" sz="1400" dirty="0" smtClean="0"/>
              <a:t> the </a:t>
            </a:r>
            <a:r>
              <a:rPr lang="sv-SE" sz="1400" dirty="0" err="1" smtClean="0"/>
              <a:t>collective</a:t>
            </a:r>
            <a:r>
              <a:rPr lang="sv-SE" sz="1400" dirty="0"/>
              <a:t> </a:t>
            </a:r>
            <a:r>
              <a:rPr lang="sv-SE" sz="1400" dirty="0" err="1" smtClean="0"/>
              <a:t>behaviour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system, </a:t>
            </a:r>
            <a:r>
              <a:rPr lang="sv-SE" sz="1400" dirty="0" err="1" smtClean="0"/>
              <a:t>resulting</a:t>
            </a:r>
            <a:r>
              <a:rPr lang="sv-SE" sz="1400" dirty="0" smtClean="0"/>
              <a:t> in a solution in the form </a:t>
            </a:r>
            <a:r>
              <a:rPr lang="sv-SE" sz="1400" dirty="0" err="1" smtClean="0"/>
              <a:t>of</a:t>
            </a:r>
            <a:r>
              <a:rPr lang="sv-SE" sz="1400" dirty="0" smtClean="0"/>
              <a:t> a </a:t>
            </a:r>
            <a:r>
              <a:rPr lang="sv-SE" sz="1400" dirty="0" err="1" smtClean="0"/>
              <a:t>wave</a:t>
            </a:r>
            <a:r>
              <a:rPr lang="sv-SE" sz="1400" dirty="0" smtClean="0"/>
              <a:t> </a:t>
            </a:r>
            <a:r>
              <a:rPr lang="sv-SE" sz="1400" dirty="0" err="1" smtClean="0"/>
              <a:t>running</a:t>
            </a:r>
            <a:r>
              <a:rPr lang="sv-SE" sz="1400" dirty="0" smtClean="0"/>
              <a:t> </a:t>
            </a:r>
            <a:r>
              <a:rPr lang="sv-SE" sz="1400" dirty="0" err="1" smtClean="0"/>
              <a:t>along</a:t>
            </a:r>
            <a:r>
              <a:rPr lang="sv-SE" sz="1400" dirty="0" smtClean="0"/>
              <a:t> the string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This</a:t>
            </a:r>
            <a:r>
              <a:rPr lang="sv-SE" sz="1400" dirty="0" smtClean="0"/>
              <a:t> </a:t>
            </a:r>
            <a:r>
              <a:rPr lang="sv-SE" sz="1400" dirty="0" err="1" smtClean="0"/>
              <a:t>also</a:t>
            </a:r>
            <a:r>
              <a:rPr lang="sv-SE" sz="1400" dirty="0" smtClean="0"/>
              <a:t> </a:t>
            </a:r>
            <a:r>
              <a:rPr lang="sv-SE" sz="1400" dirty="0" err="1" smtClean="0"/>
              <a:t>yields</a:t>
            </a:r>
            <a:r>
              <a:rPr lang="sv-SE" sz="1400" dirty="0" smtClean="0"/>
              <a:t> the dispersion relation for the system, </a:t>
            </a:r>
            <a:r>
              <a:rPr lang="sv-SE" sz="1400" dirty="0" err="1" smtClean="0"/>
              <a:t>which</a:t>
            </a:r>
            <a:r>
              <a:rPr lang="sv-SE" sz="1400" dirty="0" smtClean="0"/>
              <a:t> is </a:t>
            </a:r>
            <a:r>
              <a:rPr lang="sv-SE" sz="1400" dirty="0" err="1" smtClean="0"/>
              <a:t>periodic</a:t>
            </a:r>
            <a:r>
              <a:rPr lang="sv-SE" sz="1400" dirty="0" smtClean="0"/>
              <a:t> </a:t>
            </a:r>
            <a:r>
              <a:rPr lang="sv-SE" sz="1400" dirty="0" err="1" smtClean="0"/>
              <a:t>with</a:t>
            </a:r>
            <a:r>
              <a:rPr lang="sv-SE" sz="1400" dirty="0" smtClean="0"/>
              <a:t> a period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i="1" dirty="0" smtClean="0"/>
              <a:t>2</a:t>
            </a:r>
            <a:r>
              <a:rPr lang="el-GR" sz="1400" i="1" dirty="0" smtClean="0"/>
              <a:t>π</a:t>
            </a:r>
            <a:r>
              <a:rPr lang="sv-SE" sz="1400" i="1" dirty="0" smtClean="0"/>
              <a:t>/a</a:t>
            </a:r>
            <a:r>
              <a:rPr lang="sv-SE" sz="1400" dirty="0" smtClean="0"/>
              <a:t>.</a:t>
            </a:r>
            <a:endParaRPr lang="sv-SE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335" y="1535928"/>
            <a:ext cx="3742202" cy="359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95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 smtClean="0">
                <a:latin typeface="+mn-lt"/>
              </a:rPr>
              <a:t>Phonons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Classical</a:t>
            </a:r>
            <a:r>
              <a:rPr lang="sv-SE" b="1" dirty="0" smtClean="0"/>
              <a:t> </a:t>
            </a:r>
            <a:r>
              <a:rPr lang="sv-SE" b="1" dirty="0" err="1" smtClean="0"/>
              <a:t>treatment</a:t>
            </a:r>
            <a:endParaRPr lang="sv-SE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7694" y="1535928"/>
            <a:ext cx="35661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smtClean="0"/>
              <a:t>The </a:t>
            </a:r>
            <a:r>
              <a:rPr lang="sv-SE" sz="1400" dirty="0" err="1" smtClean="0"/>
              <a:t>vibrational</a:t>
            </a:r>
            <a:r>
              <a:rPr lang="sv-SE" sz="1400" dirty="0" smtClean="0"/>
              <a:t> </a:t>
            </a:r>
            <a:r>
              <a:rPr lang="sv-SE" sz="1400" dirty="0" err="1" smtClean="0"/>
              <a:t>behavior</a:t>
            </a:r>
            <a:r>
              <a:rPr lang="sv-SE" sz="1400" dirty="0" smtClean="0"/>
              <a:t> </a:t>
            </a:r>
            <a:r>
              <a:rPr lang="sv-SE" sz="1400" dirty="0" err="1" smtClean="0"/>
              <a:t>can</a:t>
            </a:r>
            <a:r>
              <a:rPr lang="sv-SE" sz="1400" dirty="0" smtClean="0"/>
              <a:t> be </a:t>
            </a:r>
            <a:r>
              <a:rPr lang="sv-SE" sz="1400" dirty="0" err="1" smtClean="0"/>
              <a:t>quantized</a:t>
            </a:r>
            <a:r>
              <a:rPr lang="sv-SE" sz="1400" dirty="0"/>
              <a:t> </a:t>
            </a:r>
            <a:r>
              <a:rPr lang="sv-SE" sz="1400" dirty="0" smtClean="0"/>
              <a:t>and </a:t>
            </a:r>
            <a:r>
              <a:rPr lang="sv-SE" sz="1400" dirty="0" err="1" smtClean="0"/>
              <a:t>we</a:t>
            </a:r>
            <a:r>
              <a:rPr lang="sv-SE" sz="1400" dirty="0" smtClean="0"/>
              <a:t> </a:t>
            </a:r>
            <a:r>
              <a:rPr lang="sv-SE" sz="1400" dirty="0" err="1" smtClean="0"/>
              <a:t>can</a:t>
            </a:r>
            <a:r>
              <a:rPr lang="sv-SE" sz="1400" dirty="0" smtClean="0"/>
              <a:t> </a:t>
            </a:r>
            <a:r>
              <a:rPr lang="sv-SE" sz="1400" dirty="0" err="1" smtClean="0"/>
              <a:t>define</a:t>
            </a:r>
            <a:r>
              <a:rPr lang="sv-SE" sz="1400" dirty="0" smtClean="0"/>
              <a:t> a </a:t>
            </a:r>
            <a:r>
              <a:rPr lang="sv-SE" sz="1400" dirty="0" err="1" smtClean="0"/>
              <a:t>phonon</a:t>
            </a:r>
            <a:r>
              <a:rPr lang="sv-SE" sz="1400" dirty="0" smtClean="0"/>
              <a:t> distribution </a:t>
            </a:r>
            <a:r>
              <a:rPr lang="sv-SE" sz="1400" dirty="0" err="1" smtClean="0"/>
              <a:t>function</a:t>
            </a:r>
            <a:r>
              <a:rPr lang="sv-SE" sz="1400" dirty="0" smtClean="0"/>
              <a:t>: </a:t>
            </a:r>
            <a:endParaRPr lang="sv-SE" sz="1600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335" y="1535928"/>
            <a:ext cx="3742202" cy="35900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10336" y="2479553"/>
                <a:ext cx="2055306" cy="701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sv-S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  <m:sSub>
                                    <m:sSubPr>
                                      <m:ctrlPr>
                                        <a:rPr lang="sv-SE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sv-SE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sv-S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sv-SE" b="0" i="1" smtClean="0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sup>
                          </m:sSup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336" y="2479553"/>
                <a:ext cx="2055306" cy="7012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57693" y="3450626"/>
            <a:ext cx="356616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err="1" smtClean="0"/>
              <a:t>Which</a:t>
            </a:r>
            <a:r>
              <a:rPr lang="sv-SE" sz="1400" dirty="0" smtClean="0"/>
              <a:t> </a:t>
            </a:r>
            <a:r>
              <a:rPr lang="sv-SE" sz="1400" dirty="0" err="1" smtClean="0"/>
              <a:t>describes</a:t>
            </a:r>
            <a:r>
              <a:rPr lang="sv-SE" sz="1400" dirty="0" smtClean="0"/>
              <a:t> the </a:t>
            </a:r>
            <a:r>
              <a:rPr lang="sv-SE" sz="1400" dirty="0" err="1" smtClean="0"/>
              <a:t>mean</a:t>
            </a:r>
            <a:r>
              <a:rPr lang="sv-SE" sz="1400" dirty="0" smtClean="0"/>
              <a:t> </a:t>
            </a:r>
            <a:r>
              <a:rPr lang="sv-SE" sz="1400" dirty="0" err="1" smtClean="0"/>
              <a:t>number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phonons</a:t>
            </a:r>
            <a:r>
              <a:rPr lang="sv-SE" sz="1400" dirty="0" smtClean="0"/>
              <a:t> in a given quantum </a:t>
            </a:r>
            <a:r>
              <a:rPr lang="sv-SE" sz="1400" dirty="0" err="1" smtClean="0"/>
              <a:t>state</a:t>
            </a:r>
            <a:r>
              <a:rPr lang="sv-SE" sz="1400" dirty="0" smtClean="0"/>
              <a:t>.</a:t>
            </a:r>
          </a:p>
          <a:p>
            <a:endParaRPr lang="sv-SE" sz="1400" u="sng" dirty="0"/>
          </a:p>
          <a:p>
            <a:r>
              <a:rPr lang="sv-SE" sz="1400" dirty="0" err="1" smtClean="0"/>
              <a:t>This</a:t>
            </a:r>
            <a:r>
              <a:rPr lang="sv-SE" sz="1400" dirty="0" smtClean="0"/>
              <a:t> shows a strong </a:t>
            </a:r>
            <a:r>
              <a:rPr lang="sv-SE" sz="1400" dirty="0" err="1" smtClean="0"/>
              <a:t>dependence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</a:t>
            </a:r>
            <a:r>
              <a:rPr lang="sv-SE" sz="1400" dirty="0" err="1" smtClean="0"/>
              <a:t>phonon</a:t>
            </a:r>
            <a:r>
              <a:rPr lang="sv-SE" sz="1400" dirty="0"/>
              <a:t> </a:t>
            </a:r>
            <a:r>
              <a:rPr lang="sv-SE" sz="1400" dirty="0" smtClean="0"/>
              <a:t>population on </a:t>
            </a:r>
            <a:r>
              <a:rPr lang="sv-SE" sz="1400" dirty="0" err="1" smtClean="0"/>
              <a:t>temperature</a:t>
            </a:r>
            <a:r>
              <a:rPr lang="sv-SE" sz="1400" dirty="0" smtClean="0"/>
              <a:t>. 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26539694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 smtClean="0">
                <a:latin typeface="+mn-lt"/>
              </a:rPr>
              <a:t>Phonons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Classical</a:t>
            </a:r>
            <a:r>
              <a:rPr lang="sv-SE" b="1" dirty="0" smtClean="0"/>
              <a:t> </a:t>
            </a:r>
            <a:r>
              <a:rPr lang="sv-SE" b="1" dirty="0" err="1" smtClean="0"/>
              <a:t>treatment</a:t>
            </a:r>
            <a:endParaRPr lang="sv-SE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9753" y="1693978"/>
            <a:ext cx="363266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The 1D </a:t>
            </a:r>
            <a:r>
              <a:rPr lang="sv-SE" sz="1600" u="sng" dirty="0" err="1" smtClean="0"/>
              <a:t>model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can</a:t>
            </a:r>
            <a:r>
              <a:rPr lang="sv-SE" sz="1600" u="sng" dirty="0" smtClean="0"/>
              <a:t> be </a:t>
            </a:r>
            <a:r>
              <a:rPr lang="sv-SE" sz="1600" u="sng" dirty="0" err="1" smtClean="0"/>
              <a:t>applied</a:t>
            </a:r>
            <a:r>
              <a:rPr lang="sv-SE" sz="1600" u="sng" dirty="0" smtClean="0"/>
              <a:t> to a 3D system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/>
              <a:t>A</a:t>
            </a:r>
            <a:r>
              <a:rPr lang="sv-SE" sz="1400" dirty="0" smtClean="0"/>
              <a:t> second </a:t>
            </a:r>
            <a:r>
              <a:rPr lang="sv-SE" sz="1400" dirty="0" err="1" smtClean="0"/>
              <a:t>type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particle</a:t>
            </a:r>
            <a:r>
              <a:rPr lang="sv-SE" sz="1400" dirty="0" smtClean="0"/>
              <a:t> </a:t>
            </a:r>
            <a:r>
              <a:rPr lang="sv-SE" sz="1400" dirty="0" err="1" smtClean="0"/>
              <a:t>with</a:t>
            </a:r>
            <a:r>
              <a:rPr lang="sv-SE" sz="1400" dirty="0" smtClean="0"/>
              <a:t> different </a:t>
            </a:r>
            <a:r>
              <a:rPr lang="sv-SE" sz="1400" dirty="0" err="1" smtClean="0"/>
              <a:t>mass</a:t>
            </a:r>
            <a:r>
              <a:rPr lang="sv-SE" sz="1400" dirty="0" smtClean="0"/>
              <a:t> is </a:t>
            </a:r>
            <a:r>
              <a:rPr lang="sv-SE" sz="1400" dirty="0" err="1" smtClean="0"/>
              <a:t>added</a:t>
            </a:r>
            <a:r>
              <a:rPr lang="sv-SE" sz="1400" dirty="0" smtClean="0"/>
              <a:t> to the string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/>
              <a:t>T</a:t>
            </a:r>
            <a:r>
              <a:rPr lang="sv-SE" sz="1400" dirty="0" smtClean="0"/>
              <a:t>he </a:t>
            </a:r>
            <a:r>
              <a:rPr lang="sv-SE" sz="1400" dirty="0" err="1" smtClean="0"/>
              <a:t>resulting</a:t>
            </a:r>
            <a:r>
              <a:rPr lang="sv-SE" sz="1400" dirty="0" smtClean="0"/>
              <a:t> </a:t>
            </a:r>
            <a:r>
              <a:rPr lang="sv-SE" sz="1400" dirty="0" err="1" smtClean="0"/>
              <a:t>model</a:t>
            </a:r>
            <a:r>
              <a:rPr lang="sv-SE" sz="1400" dirty="0" smtClean="0"/>
              <a:t> </a:t>
            </a:r>
            <a:r>
              <a:rPr lang="sv-SE" sz="1400" dirty="0" err="1" smtClean="0"/>
              <a:t>can</a:t>
            </a:r>
            <a:r>
              <a:rPr lang="sv-SE" sz="1400" dirty="0" smtClean="0"/>
              <a:t> be </a:t>
            </a:r>
            <a:r>
              <a:rPr lang="sv-SE" sz="1400" dirty="0" err="1" smtClean="0"/>
              <a:t>used</a:t>
            </a:r>
            <a:r>
              <a:rPr lang="sv-SE" sz="1400" dirty="0" smtClean="0"/>
              <a:t> to </a:t>
            </a:r>
            <a:r>
              <a:rPr lang="sv-SE" sz="1400" dirty="0" err="1" smtClean="0"/>
              <a:t>describe</a:t>
            </a:r>
            <a:r>
              <a:rPr lang="sv-SE" sz="1400" dirty="0" smtClean="0"/>
              <a:t> the </a:t>
            </a:r>
            <a:r>
              <a:rPr lang="sv-SE" sz="1400" dirty="0" err="1" smtClean="0"/>
              <a:t>basic</a:t>
            </a:r>
            <a:r>
              <a:rPr lang="sv-SE" sz="1400" dirty="0" smtClean="0"/>
              <a:t> features </a:t>
            </a:r>
            <a:r>
              <a:rPr lang="sv-SE" sz="1400" dirty="0" err="1" smtClean="0"/>
              <a:t>of</a:t>
            </a:r>
            <a:r>
              <a:rPr lang="sv-SE" sz="1400" dirty="0" smtClean="0"/>
              <a:t> vibrations in a 3D </a:t>
            </a:r>
            <a:r>
              <a:rPr lang="sv-SE" sz="1400" dirty="0" err="1" smtClean="0"/>
              <a:t>crystal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This</a:t>
            </a:r>
            <a:r>
              <a:rPr lang="sv-SE" sz="1400" dirty="0" smtClean="0"/>
              <a:t> </a:t>
            </a:r>
            <a:r>
              <a:rPr lang="sv-SE" sz="1400" dirty="0" err="1" smtClean="0"/>
              <a:t>includes</a:t>
            </a:r>
            <a:r>
              <a:rPr lang="sv-SE" sz="1400" dirty="0" smtClean="0"/>
              <a:t> the </a:t>
            </a:r>
            <a:r>
              <a:rPr lang="sv-SE" sz="1400" dirty="0" err="1" smtClean="0"/>
              <a:t>optical</a:t>
            </a:r>
            <a:r>
              <a:rPr lang="sv-SE" sz="1400" dirty="0" smtClean="0"/>
              <a:t> and </a:t>
            </a:r>
            <a:r>
              <a:rPr lang="sv-SE" sz="1400" dirty="0" err="1" smtClean="0"/>
              <a:t>acoustic</a:t>
            </a:r>
            <a:r>
              <a:rPr lang="sv-SE" sz="1400" dirty="0" smtClean="0"/>
              <a:t> </a:t>
            </a:r>
            <a:r>
              <a:rPr lang="sv-SE" sz="1400" dirty="0" err="1" smtClean="0"/>
              <a:t>phonon</a:t>
            </a:r>
            <a:r>
              <a:rPr lang="sv-SE" sz="1400" dirty="0" smtClean="0"/>
              <a:t> modes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Transverse</a:t>
            </a:r>
            <a:r>
              <a:rPr lang="sv-SE" sz="1400" dirty="0" smtClean="0"/>
              <a:t> modes </a:t>
            </a:r>
            <a:r>
              <a:rPr lang="sv-SE" sz="1400" dirty="0" err="1" smtClean="0"/>
              <a:t>can</a:t>
            </a:r>
            <a:r>
              <a:rPr lang="sv-SE" sz="1400" dirty="0" smtClean="0"/>
              <a:t> </a:t>
            </a:r>
            <a:r>
              <a:rPr lang="sv-SE" sz="1400" dirty="0" err="1" smtClean="0"/>
              <a:t>also</a:t>
            </a:r>
            <a:r>
              <a:rPr lang="sv-SE" sz="1400" dirty="0" smtClean="0"/>
              <a:t> be </a:t>
            </a:r>
            <a:r>
              <a:rPr lang="sv-SE" sz="1400" dirty="0" err="1" smtClean="0"/>
              <a:t>modelled</a:t>
            </a:r>
            <a:r>
              <a:rPr lang="sv-SE" sz="1400" dirty="0" smtClean="0"/>
              <a:t>, </a:t>
            </a:r>
            <a:r>
              <a:rPr lang="sv-SE" sz="1400" dirty="0" err="1" smtClean="0"/>
              <a:t>where</a:t>
            </a:r>
            <a:r>
              <a:rPr lang="sv-SE" sz="1400" dirty="0" smtClean="0"/>
              <a:t> the </a:t>
            </a:r>
            <a:r>
              <a:rPr lang="sv-SE" sz="1400" dirty="0" err="1" smtClean="0"/>
              <a:t>masses</a:t>
            </a:r>
            <a:r>
              <a:rPr lang="sv-SE" sz="1400" dirty="0" smtClean="0"/>
              <a:t> on the string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allowed</a:t>
            </a:r>
            <a:r>
              <a:rPr lang="sv-SE" sz="1400" dirty="0" smtClean="0"/>
              <a:t> to </a:t>
            </a:r>
            <a:r>
              <a:rPr lang="sv-SE" sz="1400" dirty="0" err="1" smtClean="0"/>
              <a:t>vibrate</a:t>
            </a:r>
            <a:r>
              <a:rPr lang="sv-SE" sz="1400" dirty="0" smtClean="0"/>
              <a:t> </a:t>
            </a:r>
            <a:r>
              <a:rPr lang="sv-SE" sz="1400" dirty="0" err="1" smtClean="0"/>
              <a:t>perpendicularly</a:t>
            </a:r>
            <a:r>
              <a:rPr lang="sv-SE" sz="1400" dirty="0" smtClean="0"/>
              <a:t> to the </a:t>
            </a:r>
            <a:r>
              <a:rPr lang="sv-SE" sz="1400" dirty="0" err="1" smtClean="0"/>
              <a:t>direction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</a:t>
            </a:r>
            <a:r>
              <a:rPr lang="sv-SE" sz="1400" dirty="0" err="1" smtClean="0"/>
              <a:t>wave</a:t>
            </a:r>
            <a:r>
              <a:rPr lang="sv-SE" sz="1400" dirty="0" smtClean="0"/>
              <a:t> motion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574" y="1424109"/>
            <a:ext cx="4727448" cy="402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991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 smtClean="0">
                <a:latin typeface="+mn-lt"/>
              </a:rPr>
              <a:t>Phonons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6013" y="611026"/>
            <a:ext cx="4131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Classical</a:t>
            </a:r>
            <a:r>
              <a:rPr lang="sv-SE" b="1" dirty="0" smtClean="0"/>
              <a:t> </a:t>
            </a:r>
            <a:r>
              <a:rPr lang="sv-SE" b="1" dirty="0" err="1" smtClean="0"/>
              <a:t>treatment</a:t>
            </a:r>
            <a:endParaRPr lang="sv-SE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051425"/>
            <a:ext cx="363266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In a real 3D </a:t>
            </a:r>
            <a:r>
              <a:rPr lang="sv-SE" sz="1600" u="sng" dirty="0" err="1" smtClean="0"/>
              <a:t>crystal</a:t>
            </a:r>
            <a:r>
              <a:rPr lang="sv-SE" sz="1600" u="sng" dirty="0"/>
              <a:t>: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Concepts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TO, TA, LO, and LA modes </a:t>
            </a:r>
            <a:r>
              <a:rPr lang="sv-SE" sz="1400" dirty="0" err="1" smtClean="0"/>
              <a:t>are</a:t>
            </a:r>
            <a:r>
              <a:rPr lang="sv-SE" sz="1400" dirty="0" smtClean="0"/>
              <a:t> still valid</a:t>
            </a:r>
          </a:p>
          <a:p>
            <a:pPr lvl="1"/>
            <a:r>
              <a:rPr lang="sv-SE" sz="1400" dirty="0" smtClean="0"/>
              <a:t>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/>
              <a:t>D</a:t>
            </a:r>
            <a:r>
              <a:rPr lang="sv-SE" sz="1400" dirty="0" smtClean="0"/>
              <a:t>ispersion relations </a:t>
            </a:r>
            <a:r>
              <a:rPr lang="sv-SE" sz="1400" dirty="0" err="1" smtClean="0"/>
              <a:t>become</a:t>
            </a:r>
            <a:r>
              <a:rPr lang="sv-SE" sz="1400" dirty="0" smtClean="0"/>
              <a:t> </a:t>
            </a:r>
            <a:r>
              <a:rPr lang="sv-SE" sz="1400" dirty="0" err="1" smtClean="0"/>
              <a:t>more</a:t>
            </a:r>
            <a:r>
              <a:rPr lang="sv-SE" sz="1400" dirty="0" smtClean="0"/>
              <a:t> </a:t>
            </a:r>
            <a:r>
              <a:rPr lang="sv-SE" sz="1400" dirty="0" err="1" smtClean="0"/>
              <a:t>complicated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This</a:t>
            </a:r>
            <a:r>
              <a:rPr lang="sv-SE" sz="1400" dirty="0" smtClean="0"/>
              <a:t> is </a:t>
            </a:r>
            <a:r>
              <a:rPr lang="sv-SE" sz="1400" dirty="0" err="1" smtClean="0"/>
              <a:t>due</a:t>
            </a:r>
            <a:r>
              <a:rPr lang="sv-SE" sz="1400" dirty="0" smtClean="0"/>
              <a:t> to </a:t>
            </a:r>
            <a:r>
              <a:rPr lang="sv-SE" sz="1400" dirty="0" err="1" smtClean="0"/>
              <a:t>various</a:t>
            </a:r>
            <a:r>
              <a:rPr lang="sv-SE" sz="1400" dirty="0" smtClean="0"/>
              <a:t> </a:t>
            </a:r>
            <a:r>
              <a:rPr lang="sv-SE" sz="1400" dirty="0" err="1" smtClean="0"/>
              <a:t>effective</a:t>
            </a:r>
            <a:r>
              <a:rPr lang="sv-SE" sz="1400" dirty="0" smtClean="0"/>
              <a:t> spring </a:t>
            </a:r>
            <a:r>
              <a:rPr lang="sv-SE" sz="1400" dirty="0" err="1" smtClean="0"/>
              <a:t>constants</a:t>
            </a:r>
            <a:r>
              <a:rPr lang="sv-SE" sz="1400" dirty="0" smtClean="0"/>
              <a:t> </a:t>
            </a:r>
            <a:r>
              <a:rPr lang="sv-SE" sz="1400" dirty="0" err="1" smtClean="0"/>
              <a:t>being</a:t>
            </a:r>
            <a:r>
              <a:rPr lang="sv-SE" sz="1400" dirty="0" smtClean="0"/>
              <a:t> present </a:t>
            </a:r>
            <a:r>
              <a:rPr lang="sv-SE" sz="1400" dirty="0" err="1" smtClean="0"/>
              <a:t>along</a:t>
            </a:r>
            <a:r>
              <a:rPr lang="sv-SE" sz="1400" dirty="0" smtClean="0"/>
              <a:t> different </a:t>
            </a:r>
            <a:r>
              <a:rPr lang="sv-SE" sz="1400" dirty="0" err="1" smtClean="0"/>
              <a:t>directions</a:t>
            </a:r>
            <a:r>
              <a:rPr lang="sv-SE" sz="1400" dirty="0" smtClean="0"/>
              <a:t> </a:t>
            </a:r>
            <a:r>
              <a:rPr lang="sv-SE" sz="1400" dirty="0" err="1" smtClean="0"/>
              <a:t>with</a:t>
            </a:r>
            <a:r>
              <a:rPr lang="sv-SE" sz="1400" dirty="0" smtClean="0"/>
              <a:t> different </a:t>
            </a:r>
            <a:r>
              <a:rPr lang="sv-SE" sz="1400" dirty="0" err="1" smtClean="0"/>
              <a:t>electron</a:t>
            </a:r>
            <a:r>
              <a:rPr lang="sv-SE" sz="1400" dirty="0" smtClean="0"/>
              <a:t> </a:t>
            </a:r>
            <a:r>
              <a:rPr lang="sv-SE" sz="1400" dirty="0" err="1" smtClean="0"/>
              <a:t>densities</a:t>
            </a:r>
            <a:r>
              <a:rPr lang="sv-SE" sz="1400" dirty="0" smtClean="0"/>
              <a:t> </a:t>
            </a:r>
            <a:r>
              <a:rPr lang="sv-SE" sz="1400" dirty="0" err="1" smtClean="0"/>
              <a:t>et.c</a:t>
            </a:r>
            <a:r>
              <a:rPr lang="sv-SE" sz="1400" dirty="0" smtClean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084" y="1791940"/>
            <a:ext cx="5156661" cy="301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096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 smtClean="0">
                <a:latin typeface="+mn-lt"/>
              </a:rPr>
              <a:t>Phonons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428" y="611026"/>
            <a:ext cx="80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Exciton-phonon</a:t>
            </a:r>
            <a:r>
              <a:rPr lang="sv-SE" b="1" dirty="0" smtClean="0"/>
              <a:t> and </a:t>
            </a:r>
            <a:r>
              <a:rPr lang="sv-SE" b="1" dirty="0" err="1" smtClean="0"/>
              <a:t>electron-phonon</a:t>
            </a:r>
            <a:r>
              <a:rPr lang="sv-SE" b="1" dirty="0" smtClean="0"/>
              <a:t> </a:t>
            </a:r>
            <a:r>
              <a:rPr lang="sv-SE" b="1" dirty="0" err="1" smtClean="0"/>
              <a:t>interactions</a:t>
            </a:r>
            <a:endParaRPr lang="sv-SE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377441" y="1662546"/>
            <a:ext cx="46052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 err="1" smtClean="0"/>
              <a:t>There</a:t>
            </a:r>
            <a:r>
              <a:rPr lang="sv-SE" sz="1600" dirty="0" smtClean="0"/>
              <a:t> </a:t>
            </a:r>
            <a:r>
              <a:rPr lang="sv-SE" sz="1600" dirty="0" err="1" smtClean="0"/>
              <a:t>are</a:t>
            </a:r>
            <a:r>
              <a:rPr lang="sv-SE" sz="1600" dirty="0" smtClean="0"/>
              <a:t> 3 </a:t>
            </a:r>
            <a:r>
              <a:rPr lang="sv-SE" sz="1600" dirty="0" err="1" smtClean="0"/>
              <a:t>main</a:t>
            </a:r>
            <a:r>
              <a:rPr lang="sv-SE" sz="1600" dirty="0" smtClean="0"/>
              <a:t> </a:t>
            </a:r>
            <a:r>
              <a:rPr lang="sv-SE" sz="1600" dirty="0" err="1" smtClean="0"/>
              <a:t>ways</a:t>
            </a:r>
            <a:r>
              <a:rPr lang="sv-SE" sz="1600" dirty="0" smtClean="0"/>
              <a:t> in </a:t>
            </a:r>
            <a:r>
              <a:rPr lang="sv-SE" sz="1600" dirty="0" err="1" smtClean="0"/>
              <a:t>which</a:t>
            </a:r>
            <a:r>
              <a:rPr lang="sv-SE" sz="1600" dirty="0" smtClean="0"/>
              <a:t> </a:t>
            </a:r>
            <a:r>
              <a:rPr lang="sv-SE" sz="1600" dirty="0" err="1" smtClean="0"/>
              <a:t>phonons</a:t>
            </a:r>
            <a:r>
              <a:rPr lang="sv-SE" sz="1600" dirty="0" smtClean="0"/>
              <a:t> </a:t>
            </a:r>
            <a:r>
              <a:rPr lang="sv-SE" sz="1600" dirty="0" err="1" smtClean="0"/>
              <a:t>interact</a:t>
            </a:r>
            <a:r>
              <a:rPr lang="sv-SE" sz="1600" dirty="0" smtClean="0"/>
              <a:t> </a:t>
            </a:r>
            <a:r>
              <a:rPr lang="sv-SE" sz="1600" dirty="0" err="1" smtClean="0"/>
              <a:t>with</a:t>
            </a:r>
            <a:r>
              <a:rPr lang="sv-SE" sz="1600" dirty="0" smtClean="0"/>
              <a:t> </a:t>
            </a:r>
            <a:r>
              <a:rPr lang="sv-SE" sz="1600" dirty="0" err="1" smtClean="0"/>
              <a:t>excitons</a:t>
            </a:r>
            <a:r>
              <a:rPr lang="sv-SE" sz="1600" dirty="0" smtClean="0"/>
              <a:t> and </a:t>
            </a:r>
            <a:r>
              <a:rPr lang="sv-SE" sz="1600" dirty="0" err="1" smtClean="0"/>
              <a:t>electrons</a:t>
            </a:r>
            <a:r>
              <a:rPr lang="sv-SE" sz="1600" dirty="0" smtClean="0"/>
              <a:t>:</a:t>
            </a:r>
          </a:p>
          <a:p>
            <a:endParaRPr lang="sv-SE" sz="1600" dirty="0"/>
          </a:p>
          <a:p>
            <a:pPr marL="342900" indent="-342900">
              <a:buFont typeface="+mj-lt"/>
              <a:buAutoNum type="arabicPeriod"/>
            </a:pPr>
            <a:r>
              <a:rPr lang="sv-SE" sz="1600" u="sng" dirty="0" smtClean="0"/>
              <a:t>The deformation potential</a:t>
            </a:r>
          </a:p>
          <a:p>
            <a:pPr marL="342900" indent="-342900">
              <a:buFont typeface="+mj-lt"/>
              <a:buAutoNum type="arabicPeriod"/>
            </a:pPr>
            <a:endParaRPr lang="sv-SE" sz="1600" u="sng" dirty="0"/>
          </a:p>
          <a:p>
            <a:pPr marL="342900" indent="-342900">
              <a:buFont typeface="+mj-lt"/>
              <a:buAutoNum type="arabicPeriod"/>
            </a:pPr>
            <a:r>
              <a:rPr lang="sv-SE" sz="1600" u="sng" dirty="0" smtClean="0"/>
              <a:t>The </a:t>
            </a:r>
            <a:r>
              <a:rPr lang="sv-SE" sz="1600" u="sng" dirty="0" err="1" smtClean="0"/>
              <a:t>piezoelectric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mechanism</a:t>
            </a:r>
            <a:endParaRPr lang="sv-SE" sz="1600" u="sng" dirty="0" smtClean="0"/>
          </a:p>
          <a:p>
            <a:pPr marL="342900" indent="-342900">
              <a:buFont typeface="+mj-lt"/>
              <a:buAutoNum type="arabicPeriod"/>
            </a:pPr>
            <a:endParaRPr lang="sv-SE" sz="1600" u="sng" dirty="0"/>
          </a:p>
          <a:p>
            <a:pPr marL="342900" indent="-342900">
              <a:buFont typeface="+mj-lt"/>
              <a:buAutoNum type="arabicPeriod"/>
            </a:pPr>
            <a:r>
              <a:rPr lang="sv-SE" sz="1600" u="sng" dirty="0" smtClean="0"/>
              <a:t>The Fröhlich </a:t>
            </a:r>
            <a:r>
              <a:rPr lang="sv-SE" sz="1600" u="sng" dirty="0" err="1" smtClean="0"/>
              <a:t>mechanism</a:t>
            </a:r>
            <a:r>
              <a:rPr lang="sv-SE" sz="1600" u="sng" dirty="0" smtClean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sv-SE" sz="1600" dirty="0"/>
          </a:p>
          <a:p>
            <a:pPr marL="342900" indent="-342900">
              <a:buFont typeface="+mj-lt"/>
              <a:buAutoNum type="arabicPeriod"/>
            </a:pP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6439035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 smtClean="0">
                <a:latin typeface="+mn-lt"/>
              </a:rPr>
              <a:t>Phonons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428" y="611026"/>
            <a:ext cx="80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Exciton-phonon</a:t>
            </a:r>
            <a:r>
              <a:rPr lang="sv-SE" b="1" dirty="0" smtClean="0"/>
              <a:t> and </a:t>
            </a:r>
            <a:r>
              <a:rPr lang="sv-SE" b="1" dirty="0" err="1" smtClean="0"/>
              <a:t>electron-phonon</a:t>
            </a:r>
            <a:r>
              <a:rPr lang="sv-SE" b="1" dirty="0" smtClean="0"/>
              <a:t> </a:t>
            </a:r>
            <a:r>
              <a:rPr lang="sv-SE" b="1" dirty="0" err="1" smtClean="0"/>
              <a:t>interactions</a:t>
            </a:r>
            <a:endParaRPr lang="sv-SE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39761" y="1172094"/>
            <a:ext cx="3084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The Deformation Potential</a:t>
            </a: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207816" y="1895302"/>
            <a:ext cx="449718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Electron-hole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energies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are</a:t>
            </a:r>
            <a:r>
              <a:rPr lang="sv-SE" sz="1600" u="sng" dirty="0" smtClean="0"/>
              <a:t> sensitive to </a:t>
            </a:r>
            <a:r>
              <a:rPr lang="sv-SE" sz="1600" u="sng" dirty="0" err="1" smtClean="0"/>
              <a:t>interatomic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distance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External</a:t>
            </a:r>
            <a:r>
              <a:rPr lang="sv-SE" sz="1400" dirty="0" smtClean="0"/>
              <a:t> </a:t>
            </a:r>
            <a:r>
              <a:rPr lang="sv-SE" sz="1400" dirty="0" err="1" smtClean="0"/>
              <a:t>forces</a:t>
            </a:r>
            <a:r>
              <a:rPr lang="sv-SE" sz="1400" dirty="0" smtClean="0"/>
              <a:t> on a </a:t>
            </a:r>
            <a:r>
              <a:rPr lang="sv-SE" sz="1400" dirty="0" err="1" smtClean="0"/>
              <a:t>semiconductor</a:t>
            </a:r>
            <a:r>
              <a:rPr lang="sv-SE" sz="1400" dirty="0" smtClean="0"/>
              <a:t> cause </a:t>
            </a:r>
            <a:r>
              <a:rPr lang="sv-SE" sz="1400" dirty="0" err="1" smtClean="0"/>
              <a:t>changes</a:t>
            </a:r>
            <a:r>
              <a:rPr lang="sv-SE" sz="1400" dirty="0" smtClean="0"/>
              <a:t> in </a:t>
            </a:r>
            <a:r>
              <a:rPr lang="sv-SE" sz="1400" dirty="0" err="1" smtClean="0"/>
              <a:t>its</a:t>
            </a:r>
            <a:r>
              <a:rPr lang="sv-SE" sz="1400" dirty="0" smtClean="0"/>
              <a:t> bandgap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Similar</a:t>
            </a:r>
            <a:r>
              <a:rPr lang="sv-SE" sz="1400" dirty="0" smtClean="0"/>
              <a:t> </a:t>
            </a:r>
            <a:r>
              <a:rPr lang="sv-SE" sz="1400" dirty="0" err="1" smtClean="0"/>
              <a:t>effects</a:t>
            </a:r>
            <a:r>
              <a:rPr lang="sv-SE" sz="1400" dirty="0" smtClean="0"/>
              <a:t> </a:t>
            </a:r>
            <a:r>
              <a:rPr lang="sv-SE" sz="1400" dirty="0" err="1" smtClean="0"/>
              <a:t>exist</a:t>
            </a:r>
            <a:r>
              <a:rPr lang="sv-SE" sz="1400" dirty="0" smtClean="0"/>
              <a:t> </a:t>
            </a:r>
            <a:r>
              <a:rPr lang="sv-SE" sz="1400" dirty="0" err="1" smtClean="0"/>
              <a:t>due</a:t>
            </a:r>
            <a:r>
              <a:rPr lang="sv-SE" sz="1400" dirty="0" smtClean="0"/>
              <a:t> to </a:t>
            </a:r>
            <a:r>
              <a:rPr lang="sv-SE" sz="1400" dirty="0" err="1" smtClean="0"/>
              <a:t>lattice</a:t>
            </a:r>
            <a:r>
              <a:rPr lang="sv-SE" sz="1400" dirty="0" smtClean="0"/>
              <a:t> vibrations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In the </a:t>
            </a:r>
            <a:r>
              <a:rPr lang="sv-SE" sz="1400" dirty="0" err="1" smtClean="0"/>
              <a:t>case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a  long-</a:t>
            </a:r>
            <a:r>
              <a:rPr lang="sv-SE" sz="1400" dirty="0" err="1" smtClean="0"/>
              <a:t>wavelength</a:t>
            </a:r>
            <a:r>
              <a:rPr lang="sv-SE" sz="1400" dirty="0" smtClean="0"/>
              <a:t> longitudinal </a:t>
            </a:r>
            <a:r>
              <a:rPr lang="sv-SE" sz="1400" dirty="0" err="1" smtClean="0"/>
              <a:t>acoustic</a:t>
            </a:r>
            <a:r>
              <a:rPr lang="sv-SE" sz="1400" dirty="0" smtClean="0"/>
              <a:t> </a:t>
            </a:r>
            <a:r>
              <a:rPr lang="sv-SE" sz="1400" dirty="0" err="1" smtClean="0"/>
              <a:t>phonon</a:t>
            </a:r>
            <a:r>
              <a:rPr lang="sv-SE" sz="1400" dirty="0" smtClean="0"/>
              <a:t>, it </a:t>
            </a:r>
            <a:r>
              <a:rPr lang="sv-SE" sz="1400" dirty="0" err="1" smtClean="0"/>
              <a:t>can</a:t>
            </a:r>
            <a:r>
              <a:rPr lang="sv-SE" sz="1400" dirty="0" smtClean="0"/>
              <a:t> be </a:t>
            </a:r>
            <a:r>
              <a:rPr lang="sv-SE" sz="1400" dirty="0" err="1" smtClean="0"/>
              <a:t>expressed</a:t>
            </a:r>
            <a:r>
              <a:rPr lang="sv-SE" sz="1400" dirty="0" smtClean="0"/>
              <a:t> in terms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relative </a:t>
            </a:r>
            <a:r>
              <a:rPr lang="sv-SE" sz="1400" dirty="0" err="1" smtClean="0"/>
              <a:t>change</a:t>
            </a:r>
            <a:r>
              <a:rPr lang="sv-SE" sz="1400" dirty="0" smtClean="0"/>
              <a:t> in </a:t>
            </a:r>
            <a:r>
              <a:rPr lang="sv-SE" sz="1400" dirty="0" err="1" smtClean="0"/>
              <a:t>volume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</a:t>
            </a:r>
            <a:r>
              <a:rPr lang="sv-SE" sz="1400" dirty="0" err="1" smtClean="0"/>
              <a:t>sample</a:t>
            </a:r>
            <a:r>
              <a:rPr lang="sv-SE" sz="1400" dirty="0" smtClean="0"/>
              <a:t>:</a:t>
            </a:r>
            <a:endParaRPr lang="sv-SE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432020" y="4559530"/>
                <a:ext cx="22731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sv-S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  <m:r>
                            <a:rPr lang="sv-S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2020" y="4559530"/>
                <a:ext cx="2273123" cy="276999"/>
              </a:xfrm>
              <a:prstGeom prst="rect">
                <a:avLst/>
              </a:prstGeom>
              <a:blipFill>
                <a:blip r:embed="rId2"/>
                <a:stretch>
                  <a:fillRect l="-1877" b="-3777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084759" y="5057015"/>
            <a:ext cx="2967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smtClean="0"/>
              <a:t>n</a:t>
            </a:r>
            <a:r>
              <a:rPr lang="sv-SE" sz="1200" dirty="0" smtClean="0"/>
              <a:t>: </a:t>
            </a:r>
            <a:r>
              <a:rPr lang="sv-SE" sz="1200" dirty="0" err="1" smtClean="0"/>
              <a:t>indicates</a:t>
            </a:r>
            <a:r>
              <a:rPr lang="sv-SE" sz="1200" dirty="0" smtClean="0"/>
              <a:t> </a:t>
            </a:r>
            <a:r>
              <a:rPr lang="sv-SE" sz="1200" dirty="0" err="1" smtClean="0"/>
              <a:t>valence</a:t>
            </a:r>
            <a:r>
              <a:rPr lang="sv-SE" sz="1200" dirty="0" smtClean="0"/>
              <a:t> or </a:t>
            </a:r>
            <a:r>
              <a:rPr lang="sv-SE" sz="1200" dirty="0" err="1" smtClean="0"/>
              <a:t>conduction</a:t>
            </a:r>
            <a:r>
              <a:rPr lang="sv-SE" sz="1200" dirty="0" smtClean="0"/>
              <a:t> band</a:t>
            </a:r>
            <a:endParaRPr lang="sv-SE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1084758" y="5437610"/>
            <a:ext cx="3329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smtClean="0"/>
              <a:t>a(</a:t>
            </a:r>
            <a:r>
              <a:rPr lang="sv-SE" sz="1200" b="1" dirty="0" err="1" smtClean="0"/>
              <a:t>k,n</a:t>
            </a:r>
            <a:r>
              <a:rPr lang="sv-SE" sz="1200" b="1" dirty="0" smtClean="0"/>
              <a:t>)</a:t>
            </a:r>
            <a:r>
              <a:rPr lang="sv-SE" sz="1200" dirty="0" smtClean="0"/>
              <a:t>: </a:t>
            </a:r>
            <a:r>
              <a:rPr lang="sv-SE" sz="1200" dirty="0" err="1" smtClean="0"/>
              <a:t>Volume</a:t>
            </a:r>
            <a:r>
              <a:rPr lang="sv-SE" sz="1200" dirty="0" smtClean="0"/>
              <a:t> deformation potential at </a:t>
            </a:r>
            <a:r>
              <a:rPr lang="sv-SE" sz="1200" b="1" dirty="0" smtClean="0"/>
              <a:t>k. </a:t>
            </a:r>
            <a:r>
              <a:rPr lang="sv-SE" sz="1200" dirty="0" err="1" smtClean="0"/>
              <a:t>Usually</a:t>
            </a:r>
            <a:r>
              <a:rPr lang="sv-SE" sz="1200" dirty="0" smtClean="0"/>
              <a:t> taken at the </a:t>
            </a:r>
            <a:r>
              <a:rPr lang="el-GR" sz="1200" dirty="0" smtClean="0"/>
              <a:t>Γ</a:t>
            </a:r>
            <a:r>
              <a:rPr lang="sv-SE" sz="1200" dirty="0" smtClean="0"/>
              <a:t> </a:t>
            </a:r>
            <a:r>
              <a:rPr lang="sv-SE" sz="1200" dirty="0" err="1" smtClean="0"/>
              <a:t>point</a:t>
            </a:r>
            <a:r>
              <a:rPr lang="sv-SE" sz="1200" dirty="0" smtClean="0"/>
              <a:t>, </a:t>
            </a:r>
            <a:r>
              <a:rPr lang="sv-SE" sz="1200" dirty="0" err="1" smtClean="0"/>
              <a:t>where</a:t>
            </a:r>
            <a:r>
              <a:rPr lang="sv-SE" sz="1200" dirty="0" smtClean="0"/>
              <a:t> k=0.</a:t>
            </a:r>
            <a:endParaRPr lang="sv-SE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5029200" y="1895302"/>
            <a:ext cx="379891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Volume</a:t>
            </a:r>
            <a:r>
              <a:rPr lang="sv-SE" sz="1600" u="sng" dirty="0" smtClean="0"/>
              <a:t> deformation potentials </a:t>
            </a:r>
            <a:r>
              <a:rPr lang="sv-SE" sz="1600" u="sng" dirty="0" err="1" smtClean="0"/>
              <a:t>are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usually</a:t>
            </a:r>
            <a:r>
              <a:rPr lang="sv-SE" sz="1600" u="sng" dirty="0" smtClean="0"/>
              <a:t> given as relative </a:t>
            </a:r>
            <a:r>
              <a:rPr lang="sv-SE" sz="1600" u="sng" dirty="0" err="1" smtClean="0"/>
              <a:t>between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two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energy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levels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This</a:t>
            </a:r>
            <a:r>
              <a:rPr lang="sv-SE" sz="1400" dirty="0" smtClean="0"/>
              <a:t> is </a:t>
            </a:r>
            <a:r>
              <a:rPr lang="sv-SE" sz="1400" dirty="0" err="1" smtClean="0"/>
              <a:t>because</a:t>
            </a:r>
            <a:r>
              <a:rPr lang="sv-SE" sz="1400" dirty="0" smtClean="0"/>
              <a:t> </a:t>
            </a:r>
            <a:r>
              <a:rPr lang="sv-SE" sz="1400" dirty="0" err="1" smtClean="0"/>
              <a:t>they</a:t>
            </a:r>
            <a:r>
              <a:rPr lang="sv-SE" sz="1400" dirty="0" smtClean="0"/>
              <a:t>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very</a:t>
            </a:r>
            <a:r>
              <a:rPr lang="sv-SE" sz="1400" dirty="0" smtClean="0"/>
              <a:t> hard to </a:t>
            </a:r>
            <a:r>
              <a:rPr lang="sv-SE" sz="1400" dirty="0" err="1" smtClean="0"/>
              <a:t>measure</a:t>
            </a:r>
            <a:r>
              <a:rPr lang="sv-SE" sz="1400" dirty="0" smtClean="0"/>
              <a:t> </a:t>
            </a:r>
            <a:r>
              <a:rPr lang="sv-SE" sz="1400" dirty="0" err="1" smtClean="0"/>
              <a:t>individually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err="1" smtClean="0"/>
              <a:t>Such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values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can</a:t>
            </a:r>
            <a:r>
              <a:rPr lang="sv-SE" sz="1600" u="sng" dirty="0" smtClean="0"/>
              <a:t> be negative or positive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For a positive </a:t>
            </a:r>
            <a:r>
              <a:rPr lang="sv-SE" sz="1400" dirty="0" err="1" smtClean="0"/>
              <a:t>value</a:t>
            </a:r>
            <a:r>
              <a:rPr lang="sv-SE" sz="1400" dirty="0" smtClean="0"/>
              <a:t>, a </a:t>
            </a:r>
            <a:r>
              <a:rPr lang="sv-SE" sz="1400" dirty="0" err="1" smtClean="0"/>
              <a:t>higher</a:t>
            </a:r>
            <a:r>
              <a:rPr lang="sv-SE" sz="1400" dirty="0" smtClean="0"/>
              <a:t> </a:t>
            </a:r>
            <a:r>
              <a:rPr lang="sv-SE" sz="1400" dirty="0" err="1" smtClean="0"/>
              <a:t>pressure</a:t>
            </a:r>
            <a:r>
              <a:rPr lang="sv-SE" sz="1400" dirty="0" smtClean="0"/>
              <a:t> </a:t>
            </a:r>
            <a:r>
              <a:rPr lang="sv-SE" sz="1400" dirty="0" err="1" smtClean="0"/>
              <a:t>increases</a:t>
            </a:r>
            <a:r>
              <a:rPr lang="sv-SE" sz="1400" dirty="0" smtClean="0"/>
              <a:t> the band gap and </a:t>
            </a:r>
            <a:r>
              <a:rPr lang="sv-SE" sz="1400" dirty="0" err="1" smtClean="0"/>
              <a:t>blue-shifts</a:t>
            </a:r>
            <a:r>
              <a:rPr lang="sv-SE" sz="1400" dirty="0" smtClean="0"/>
              <a:t> </a:t>
            </a:r>
            <a:r>
              <a:rPr lang="sv-SE" sz="1400" dirty="0" err="1" smtClean="0"/>
              <a:t>edge</a:t>
            </a:r>
            <a:r>
              <a:rPr lang="sv-SE" sz="1400" dirty="0" smtClean="0"/>
              <a:t> emission </a:t>
            </a:r>
            <a:r>
              <a:rPr lang="sv-SE" sz="1400" dirty="0" err="1" smtClean="0"/>
              <a:t>luminescence</a:t>
            </a:r>
            <a:r>
              <a:rPr lang="sv-SE" sz="1400" dirty="0" smtClean="0"/>
              <a:t> </a:t>
            </a:r>
            <a:r>
              <a:rPr lang="sv-SE" sz="1400" dirty="0" err="1" smtClean="0"/>
              <a:t>lines</a:t>
            </a:r>
            <a:r>
              <a:rPr lang="sv-SE" sz="14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u="sng" dirty="0"/>
          </a:p>
        </p:txBody>
      </p:sp>
    </p:spTree>
    <p:extLst>
      <p:ext uri="{BB962C8B-B14F-4D97-AF65-F5344CB8AC3E}">
        <p14:creationId xmlns:p14="http://schemas.microsoft.com/office/powerpoint/2010/main" val="28973280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 smtClean="0">
                <a:latin typeface="+mn-lt"/>
              </a:rPr>
              <a:t>Phonons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428" y="611026"/>
            <a:ext cx="80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Exciton-phonon</a:t>
            </a:r>
            <a:r>
              <a:rPr lang="sv-SE" b="1" dirty="0" smtClean="0"/>
              <a:t> and </a:t>
            </a:r>
            <a:r>
              <a:rPr lang="sv-SE" b="1" dirty="0" err="1" smtClean="0"/>
              <a:t>electron-phonon</a:t>
            </a:r>
            <a:r>
              <a:rPr lang="sv-SE" b="1" dirty="0" smtClean="0"/>
              <a:t> </a:t>
            </a:r>
            <a:r>
              <a:rPr lang="sv-SE" b="1" dirty="0" err="1" smtClean="0"/>
              <a:t>interactions</a:t>
            </a:r>
            <a:endParaRPr lang="sv-SE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477193" y="1172094"/>
            <a:ext cx="4609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The </a:t>
            </a:r>
            <a:r>
              <a:rPr lang="sv-SE" dirty="0" err="1" smtClean="0"/>
              <a:t>piezoelectric</a:t>
            </a:r>
            <a:r>
              <a:rPr lang="sv-SE" dirty="0" smtClean="0"/>
              <a:t> </a:t>
            </a:r>
            <a:r>
              <a:rPr lang="sv-SE" dirty="0" err="1" smtClean="0"/>
              <a:t>mechanism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269" y="1936864"/>
            <a:ext cx="3711146" cy="35523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447" y="1936864"/>
            <a:ext cx="369085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smtClean="0"/>
              <a:t>In </a:t>
            </a:r>
            <a:r>
              <a:rPr lang="sv-SE" sz="1400" dirty="0" err="1"/>
              <a:t>s</a:t>
            </a:r>
            <a:r>
              <a:rPr lang="sv-SE" sz="1400" dirty="0" err="1" smtClean="0"/>
              <a:t>ome</a:t>
            </a:r>
            <a:r>
              <a:rPr lang="sv-SE" sz="1400" dirty="0" smtClean="0"/>
              <a:t> materials, </a:t>
            </a:r>
            <a:r>
              <a:rPr lang="sv-SE" sz="1400" dirty="0" err="1" smtClean="0"/>
              <a:t>mechanical</a:t>
            </a:r>
            <a:r>
              <a:rPr lang="sv-SE" sz="1400" dirty="0" smtClean="0"/>
              <a:t> deformation </a:t>
            </a:r>
            <a:r>
              <a:rPr lang="sv-SE" sz="1400" dirty="0" err="1" smtClean="0"/>
              <a:t>can</a:t>
            </a:r>
            <a:r>
              <a:rPr lang="sv-SE" sz="1400" dirty="0" smtClean="0"/>
              <a:t> </a:t>
            </a:r>
            <a:r>
              <a:rPr lang="sv-SE" sz="1400" dirty="0" err="1" smtClean="0"/>
              <a:t>result</a:t>
            </a:r>
            <a:r>
              <a:rPr lang="sv-SE" sz="1400" dirty="0" smtClean="0"/>
              <a:t> in an </a:t>
            </a:r>
            <a:r>
              <a:rPr lang="sv-SE" sz="1400" dirty="0" err="1" smtClean="0"/>
              <a:t>electric</a:t>
            </a:r>
            <a:r>
              <a:rPr lang="sv-SE" sz="1400" dirty="0" smtClean="0"/>
              <a:t> </a:t>
            </a:r>
            <a:r>
              <a:rPr lang="sv-SE" sz="1400" dirty="0" err="1" smtClean="0"/>
              <a:t>field</a:t>
            </a:r>
            <a:r>
              <a:rPr lang="sv-SE" sz="1400" dirty="0" smtClean="0"/>
              <a:t> </a:t>
            </a:r>
            <a:r>
              <a:rPr lang="sv-SE" sz="1400" dirty="0" err="1" smtClean="0"/>
              <a:t>building</a:t>
            </a:r>
            <a:r>
              <a:rPr lang="sv-SE" sz="1400" dirty="0" smtClean="0"/>
              <a:t> </a:t>
            </a:r>
            <a:r>
              <a:rPr lang="sv-SE" sz="1400" dirty="0" err="1" smtClean="0"/>
              <a:t>up</a:t>
            </a:r>
            <a:r>
              <a:rPr lang="sv-SE" sz="1400" dirty="0" smtClean="0"/>
              <a:t> inside the material</a:t>
            </a:r>
          </a:p>
          <a:p>
            <a:endParaRPr lang="sv-SE" sz="1400" dirty="0"/>
          </a:p>
          <a:p>
            <a:r>
              <a:rPr lang="sv-SE" sz="1400" dirty="0" err="1" smtClean="0"/>
              <a:t>This</a:t>
            </a:r>
            <a:r>
              <a:rPr lang="sv-SE" sz="1400" dirty="0" smtClean="0"/>
              <a:t> </a:t>
            </a:r>
            <a:r>
              <a:rPr lang="sv-SE" sz="1400" dirty="0" err="1" smtClean="0"/>
              <a:t>can</a:t>
            </a:r>
            <a:r>
              <a:rPr lang="sv-SE" sz="1400" dirty="0" smtClean="0"/>
              <a:t> </a:t>
            </a:r>
            <a:r>
              <a:rPr lang="sv-SE" sz="1400" dirty="0" err="1" smtClean="0"/>
              <a:t>also</a:t>
            </a:r>
            <a:r>
              <a:rPr lang="sv-SE" sz="1400" dirty="0" smtClean="0"/>
              <a:t> </a:t>
            </a:r>
            <a:r>
              <a:rPr lang="sv-SE" sz="1400" dirty="0" err="1" smtClean="0"/>
              <a:t>happen</a:t>
            </a:r>
            <a:r>
              <a:rPr lang="sv-SE" sz="1400" dirty="0" smtClean="0"/>
              <a:t> for deformations </a:t>
            </a:r>
            <a:r>
              <a:rPr lang="sv-SE" sz="1400" dirty="0" err="1" smtClean="0"/>
              <a:t>varying</a:t>
            </a:r>
            <a:r>
              <a:rPr lang="sv-SE" sz="1400" dirty="0" smtClean="0"/>
              <a:t> in </a:t>
            </a:r>
            <a:r>
              <a:rPr lang="sv-SE" sz="1400" dirty="0" err="1" smtClean="0"/>
              <a:t>time</a:t>
            </a:r>
            <a:r>
              <a:rPr lang="sv-SE" sz="1400" dirty="0" smtClean="0"/>
              <a:t>, </a:t>
            </a:r>
            <a:r>
              <a:rPr lang="sv-SE" sz="1400" dirty="0" err="1" smtClean="0"/>
              <a:t>shifting</a:t>
            </a:r>
            <a:r>
              <a:rPr lang="sv-SE" sz="1400" dirty="0" smtClean="0"/>
              <a:t> the </a:t>
            </a:r>
            <a:r>
              <a:rPr lang="sv-SE" sz="1400" dirty="0" err="1" smtClean="0"/>
              <a:t>distance</a:t>
            </a:r>
            <a:r>
              <a:rPr lang="sv-SE" sz="1400" dirty="0" smtClean="0"/>
              <a:t> </a:t>
            </a:r>
            <a:r>
              <a:rPr lang="sv-SE" sz="1400" dirty="0" err="1" smtClean="0"/>
              <a:t>between</a:t>
            </a:r>
            <a:r>
              <a:rPr lang="sv-SE" sz="1400" dirty="0" smtClean="0"/>
              <a:t> </a:t>
            </a:r>
            <a:r>
              <a:rPr lang="sv-SE" sz="1400" dirty="0" err="1" smtClean="0"/>
              <a:t>interatomic</a:t>
            </a:r>
            <a:r>
              <a:rPr lang="sv-SE" sz="1400" dirty="0" smtClean="0"/>
              <a:t> </a:t>
            </a:r>
            <a:r>
              <a:rPr lang="sv-SE" sz="1400" dirty="0" err="1" smtClean="0"/>
              <a:t>layers</a:t>
            </a:r>
            <a:r>
              <a:rPr lang="sv-SE" sz="1400" dirty="0" smtClean="0"/>
              <a:t>.</a:t>
            </a:r>
          </a:p>
          <a:p>
            <a:endParaRPr lang="sv-SE" sz="1400" dirty="0"/>
          </a:p>
          <a:p>
            <a:r>
              <a:rPr lang="sv-SE" sz="1400" dirty="0" smtClean="0"/>
              <a:t>LA </a:t>
            </a:r>
            <a:r>
              <a:rPr lang="sv-SE" sz="1400" dirty="0" err="1" smtClean="0"/>
              <a:t>phonons</a:t>
            </a:r>
            <a:r>
              <a:rPr lang="sv-SE" sz="1400" dirty="0" smtClean="0"/>
              <a:t> </a:t>
            </a:r>
            <a:r>
              <a:rPr lang="sv-SE" sz="1400" dirty="0" err="1" smtClean="0"/>
              <a:t>can</a:t>
            </a:r>
            <a:r>
              <a:rPr lang="sv-SE" sz="1400" dirty="0"/>
              <a:t> </a:t>
            </a:r>
            <a:r>
              <a:rPr lang="sv-SE" sz="1400" dirty="0" smtClean="0"/>
              <a:t>cause </a:t>
            </a:r>
            <a:r>
              <a:rPr lang="sv-SE" sz="1400" dirty="0" err="1" smtClean="0"/>
              <a:t>such</a:t>
            </a:r>
            <a:r>
              <a:rPr lang="sv-SE" sz="1400" dirty="0" smtClean="0"/>
              <a:t> motion. </a:t>
            </a:r>
            <a:r>
              <a:rPr lang="sv-SE" sz="1400" dirty="0" err="1" smtClean="0"/>
              <a:t>This</a:t>
            </a:r>
            <a:r>
              <a:rPr lang="sv-SE" sz="1400" dirty="0" smtClean="0"/>
              <a:t> is </a:t>
            </a:r>
            <a:r>
              <a:rPr lang="sv-SE" sz="1400" dirty="0" err="1" smtClean="0"/>
              <a:t>particularly</a:t>
            </a:r>
            <a:r>
              <a:rPr lang="sv-SE" sz="1400" dirty="0" smtClean="0"/>
              <a:t> </a:t>
            </a:r>
            <a:r>
              <a:rPr lang="sv-SE" sz="1400" dirty="0" err="1" smtClean="0"/>
              <a:t>true</a:t>
            </a:r>
            <a:r>
              <a:rPr lang="sv-SE" sz="1400" dirty="0" smtClean="0"/>
              <a:t> for </a:t>
            </a:r>
            <a:r>
              <a:rPr lang="sv-SE" sz="1400" dirty="0" err="1" smtClean="0"/>
              <a:t>longer</a:t>
            </a:r>
            <a:r>
              <a:rPr lang="sv-SE" sz="1400" dirty="0" smtClean="0"/>
              <a:t> </a:t>
            </a:r>
            <a:r>
              <a:rPr lang="sv-SE" sz="1400" dirty="0" err="1" smtClean="0"/>
              <a:t>wavelengths</a:t>
            </a:r>
            <a:r>
              <a:rPr lang="sv-SE" sz="1400" dirty="0" smtClean="0"/>
              <a:t>.</a:t>
            </a:r>
          </a:p>
          <a:p>
            <a:endParaRPr lang="sv-SE" sz="1400" dirty="0"/>
          </a:p>
          <a:p>
            <a:r>
              <a:rPr lang="sv-SE" sz="1400" dirty="0" err="1" smtClean="0"/>
              <a:t>This</a:t>
            </a:r>
            <a:r>
              <a:rPr lang="sv-SE" sz="1400" dirty="0" smtClean="0"/>
              <a:t> </a:t>
            </a:r>
            <a:r>
              <a:rPr lang="sv-SE" sz="1400" dirty="0" err="1" smtClean="0"/>
              <a:t>effect</a:t>
            </a:r>
            <a:r>
              <a:rPr lang="sv-SE" sz="1400" dirty="0" smtClean="0"/>
              <a:t> is </a:t>
            </a:r>
            <a:r>
              <a:rPr lang="sv-SE" sz="1400" dirty="0" err="1" smtClean="0"/>
              <a:t>quite</a:t>
            </a:r>
            <a:r>
              <a:rPr lang="sv-SE" sz="1400" dirty="0" smtClean="0"/>
              <a:t> </a:t>
            </a:r>
            <a:r>
              <a:rPr lang="sv-SE" sz="1400" dirty="0" err="1" smtClean="0"/>
              <a:t>weak</a:t>
            </a:r>
            <a:r>
              <a:rPr lang="sv-SE" sz="1400" dirty="0" smtClean="0"/>
              <a:t> and </a:t>
            </a:r>
            <a:r>
              <a:rPr lang="sv-SE" sz="1400" dirty="0" err="1" smtClean="0"/>
              <a:t>usually</a:t>
            </a:r>
            <a:r>
              <a:rPr lang="sv-SE" sz="1400" dirty="0" smtClean="0"/>
              <a:t> </a:t>
            </a:r>
            <a:r>
              <a:rPr lang="sv-SE" sz="1400" dirty="0" err="1" smtClean="0"/>
              <a:t>screened</a:t>
            </a:r>
            <a:r>
              <a:rPr lang="sv-SE" sz="1400" dirty="0" smtClean="0"/>
              <a:t> by </a:t>
            </a:r>
            <a:r>
              <a:rPr lang="sv-SE" sz="1400" dirty="0" err="1" smtClean="0"/>
              <a:t>free</a:t>
            </a:r>
            <a:r>
              <a:rPr lang="sv-SE" sz="1400" dirty="0" smtClean="0"/>
              <a:t> </a:t>
            </a:r>
            <a:r>
              <a:rPr lang="sv-SE" sz="1400" dirty="0" err="1" smtClean="0"/>
              <a:t>carriers</a:t>
            </a:r>
            <a:r>
              <a:rPr lang="sv-SE" sz="1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61542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 smtClean="0">
                <a:latin typeface="+mn-lt"/>
              </a:rPr>
              <a:t>Phonons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428" y="611026"/>
            <a:ext cx="80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Exciton-phonon</a:t>
            </a:r>
            <a:r>
              <a:rPr lang="sv-SE" b="1" dirty="0" smtClean="0"/>
              <a:t> and </a:t>
            </a:r>
            <a:r>
              <a:rPr lang="sv-SE" b="1" dirty="0" err="1" smtClean="0"/>
              <a:t>electron-phonon</a:t>
            </a:r>
            <a:r>
              <a:rPr lang="sv-SE" b="1" dirty="0" smtClean="0"/>
              <a:t> </a:t>
            </a:r>
            <a:r>
              <a:rPr lang="sv-SE" b="1" dirty="0" err="1" smtClean="0"/>
              <a:t>interactions</a:t>
            </a:r>
            <a:endParaRPr lang="sv-SE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477193" y="1172094"/>
            <a:ext cx="4609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The Fröhlich </a:t>
            </a:r>
            <a:r>
              <a:rPr lang="sv-SE" dirty="0" err="1"/>
              <a:t>M</a:t>
            </a:r>
            <a:r>
              <a:rPr lang="sv-SE" dirty="0" err="1" smtClean="0"/>
              <a:t>echanism</a:t>
            </a: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-74815" y="1662545"/>
            <a:ext cx="463850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 smtClean="0"/>
              <a:t>Long </a:t>
            </a:r>
            <a:r>
              <a:rPr lang="sv-SE" sz="1600" u="sng" dirty="0" err="1" smtClean="0"/>
              <a:t>wavelength</a:t>
            </a:r>
            <a:r>
              <a:rPr lang="sv-SE" sz="1600" u="sng" dirty="0" smtClean="0"/>
              <a:t> LO </a:t>
            </a:r>
            <a:r>
              <a:rPr lang="sv-SE" sz="1600" u="sng" dirty="0" err="1" smtClean="0"/>
              <a:t>phonons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inducing</a:t>
            </a:r>
            <a:r>
              <a:rPr lang="sv-SE" sz="1600" u="sng" dirty="0" smtClean="0"/>
              <a:t> long </a:t>
            </a:r>
            <a:r>
              <a:rPr lang="sv-SE" sz="1600" u="sng" dirty="0" err="1" smtClean="0"/>
              <a:t>range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electric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field</a:t>
            </a:r>
            <a:endParaRPr lang="sv-SE" sz="1600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</a:t>
            </a:r>
            <a:r>
              <a:rPr lang="sv-SE" sz="1400" dirty="0" err="1" smtClean="0"/>
              <a:t>most</a:t>
            </a:r>
            <a:r>
              <a:rPr lang="sv-SE" sz="1400" dirty="0" smtClean="0"/>
              <a:t> </a:t>
            </a:r>
            <a:r>
              <a:rPr lang="sv-SE" sz="1400" dirty="0" err="1" smtClean="0"/>
              <a:t>important</a:t>
            </a:r>
            <a:r>
              <a:rPr lang="sv-SE" sz="1400" dirty="0" smtClean="0"/>
              <a:t> </a:t>
            </a:r>
            <a:r>
              <a:rPr lang="sv-SE" sz="1400" dirty="0" err="1" smtClean="0"/>
              <a:t>phonon-exciton</a:t>
            </a:r>
            <a:r>
              <a:rPr lang="sv-SE" sz="1400" dirty="0" smtClean="0"/>
              <a:t> </a:t>
            </a:r>
            <a:r>
              <a:rPr lang="sv-SE" sz="1400" dirty="0" err="1" smtClean="0"/>
              <a:t>interaction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</a:t>
            </a:r>
            <a:r>
              <a:rPr lang="sv-SE" sz="1400" dirty="0" err="1" smtClean="0"/>
              <a:t>electric</a:t>
            </a:r>
            <a:r>
              <a:rPr lang="sv-SE" sz="1400" dirty="0" smtClean="0"/>
              <a:t> </a:t>
            </a:r>
            <a:r>
              <a:rPr lang="sv-SE" sz="1400" dirty="0" err="1" smtClean="0"/>
              <a:t>field</a:t>
            </a:r>
            <a:r>
              <a:rPr lang="sv-SE" sz="1400" dirty="0" smtClean="0"/>
              <a:t> </a:t>
            </a:r>
            <a:r>
              <a:rPr lang="sv-SE" sz="1400" dirty="0" err="1" smtClean="0"/>
              <a:t>polarizes</a:t>
            </a:r>
            <a:r>
              <a:rPr lang="sv-SE" sz="1400" dirty="0" smtClean="0"/>
              <a:t> the </a:t>
            </a:r>
            <a:r>
              <a:rPr lang="sv-SE" sz="1400" dirty="0" err="1" smtClean="0"/>
              <a:t>crystal</a:t>
            </a:r>
            <a:r>
              <a:rPr lang="sv-SE" sz="1400" dirty="0" smtClean="0"/>
              <a:t>, </a:t>
            </a:r>
            <a:r>
              <a:rPr lang="sv-SE" sz="1400" dirty="0" err="1" smtClean="0"/>
              <a:t>which</a:t>
            </a:r>
            <a:r>
              <a:rPr lang="sv-SE" sz="1400" dirty="0" smtClean="0"/>
              <a:t> </a:t>
            </a:r>
            <a:r>
              <a:rPr lang="sv-SE" sz="1400" dirty="0"/>
              <a:t>manifests </a:t>
            </a:r>
            <a:r>
              <a:rPr lang="sv-SE" sz="1400" dirty="0" smtClean="0"/>
              <a:t>as </a:t>
            </a:r>
            <a:r>
              <a:rPr lang="sv-SE" sz="1400" dirty="0" err="1" smtClean="0"/>
              <a:t>increased</a:t>
            </a:r>
            <a:r>
              <a:rPr lang="sv-SE" sz="1400" dirty="0" smtClean="0"/>
              <a:t> </a:t>
            </a:r>
            <a:r>
              <a:rPr lang="sv-SE" sz="1400" dirty="0" err="1"/>
              <a:t>effective</a:t>
            </a:r>
            <a:r>
              <a:rPr lang="sv-SE" sz="1400" dirty="0"/>
              <a:t> </a:t>
            </a:r>
            <a:r>
              <a:rPr lang="sv-SE" sz="1400" dirty="0" err="1"/>
              <a:t>electron</a:t>
            </a:r>
            <a:r>
              <a:rPr lang="sv-SE" sz="1400" dirty="0"/>
              <a:t> and </a:t>
            </a:r>
            <a:r>
              <a:rPr lang="sv-SE" sz="1400" dirty="0" err="1"/>
              <a:t>hole</a:t>
            </a:r>
            <a:r>
              <a:rPr lang="sv-SE" sz="1400" dirty="0"/>
              <a:t> </a:t>
            </a:r>
            <a:r>
              <a:rPr lang="sv-SE" sz="1400" dirty="0" err="1" smtClean="0"/>
              <a:t>masses</a:t>
            </a:r>
            <a:endParaRPr lang="sv-SE" sz="1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Only</a:t>
            </a:r>
            <a:r>
              <a:rPr lang="sv-SE" sz="1400" dirty="0" smtClean="0"/>
              <a:t> </a:t>
            </a:r>
            <a:r>
              <a:rPr lang="sv-SE" sz="1400" dirty="0" err="1" smtClean="0"/>
              <a:t>happens</a:t>
            </a:r>
            <a:r>
              <a:rPr lang="sv-SE" sz="1400" dirty="0" smtClean="0"/>
              <a:t> in </a:t>
            </a:r>
            <a:r>
              <a:rPr lang="sv-SE" sz="1400" dirty="0" err="1" smtClean="0"/>
              <a:t>ionic</a:t>
            </a:r>
            <a:r>
              <a:rPr lang="sv-SE" sz="1400" dirty="0" smtClean="0"/>
              <a:t> </a:t>
            </a:r>
            <a:r>
              <a:rPr lang="sv-SE" sz="1400" dirty="0" err="1" smtClean="0"/>
              <a:t>crystals</a:t>
            </a:r>
            <a:r>
              <a:rPr lang="sv-SE" sz="1400" dirty="0" smtClean="0"/>
              <a:t>, and </a:t>
            </a:r>
            <a:r>
              <a:rPr lang="sv-SE" sz="1400" dirty="0" err="1" smtClean="0"/>
              <a:t>only</a:t>
            </a:r>
            <a:r>
              <a:rPr lang="sv-SE" sz="1400" dirty="0" smtClean="0"/>
              <a:t> for LO </a:t>
            </a:r>
            <a:r>
              <a:rPr lang="sv-SE" sz="1400" dirty="0" err="1" smtClean="0"/>
              <a:t>phonons</a:t>
            </a: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err="1" smtClean="0"/>
              <a:t>Because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this</a:t>
            </a:r>
            <a:r>
              <a:rPr lang="sv-SE" sz="1400" dirty="0" smtClean="0"/>
              <a:t>, long </a:t>
            </a:r>
            <a:r>
              <a:rPr lang="sv-SE" sz="1400" dirty="0" err="1" smtClean="0"/>
              <a:t>wavelength</a:t>
            </a:r>
            <a:r>
              <a:rPr lang="sv-SE" sz="1400" dirty="0" smtClean="0"/>
              <a:t> LO </a:t>
            </a:r>
            <a:r>
              <a:rPr lang="sv-SE" sz="1400" dirty="0" err="1" smtClean="0"/>
              <a:t>phonons</a:t>
            </a:r>
            <a:r>
              <a:rPr lang="sv-SE" sz="1400" dirty="0" smtClean="0"/>
              <a:t> </a:t>
            </a:r>
            <a:r>
              <a:rPr lang="sv-SE" sz="1400" dirty="0" err="1" smtClean="0"/>
              <a:t>always</a:t>
            </a:r>
            <a:r>
              <a:rPr lang="sv-SE" sz="1400" dirty="0" smtClean="0"/>
              <a:t> </a:t>
            </a:r>
            <a:r>
              <a:rPr lang="sv-SE" sz="1400" dirty="0" err="1" smtClean="0"/>
              <a:t>have</a:t>
            </a:r>
            <a:r>
              <a:rPr lang="sv-SE" sz="1400" dirty="0" smtClean="0"/>
              <a:t> </a:t>
            </a:r>
            <a:r>
              <a:rPr lang="sv-SE" sz="1400" dirty="0" err="1" smtClean="0"/>
              <a:t>higher</a:t>
            </a:r>
            <a:r>
              <a:rPr lang="sv-SE" sz="1400" dirty="0" smtClean="0"/>
              <a:t> </a:t>
            </a:r>
            <a:r>
              <a:rPr lang="sv-SE" sz="1400" dirty="0" err="1" smtClean="0"/>
              <a:t>energies</a:t>
            </a:r>
            <a:r>
              <a:rPr lang="sv-SE" sz="1400" dirty="0" smtClean="0"/>
              <a:t> </a:t>
            </a:r>
            <a:r>
              <a:rPr lang="sv-SE" sz="1400" dirty="0" err="1" smtClean="0"/>
              <a:t>than</a:t>
            </a:r>
            <a:r>
              <a:rPr lang="sv-SE" sz="1400" dirty="0" smtClean="0"/>
              <a:t> TO </a:t>
            </a:r>
            <a:r>
              <a:rPr lang="sv-SE" sz="1400" dirty="0" err="1" smtClean="0"/>
              <a:t>phonons</a:t>
            </a:r>
            <a:r>
              <a:rPr lang="sv-SE" sz="1400" dirty="0" smtClean="0"/>
              <a:t> in </a:t>
            </a:r>
            <a:r>
              <a:rPr lang="sv-SE" sz="1400" dirty="0" err="1" smtClean="0"/>
              <a:t>ionic</a:t>
            </a:r>
            <a:r>
              <a:rPr lang="sv-SE" sz="1400" dirty="0" smtClean="0"/>
              <a:t> </a:t>
            </a:r>
            <a:r>
              <a:rPr lang="sv-SE" sz="1400" dirty="0" err="1" smtClean="0"/>
              <a:t>crystals</a:t>
            </a:r>
            <a:endParaRPr lang="sv-SE" sz="1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sv-SE" sz="14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sv-SE" sz="1400" dirty="0" smtClean="0"/>
              <a:t>The Fröhlich </a:t>
            </a:r>
            <a:r>
              <a:rPr lang="sv-SE" sz="1400" dirty="0" err="1" smtClean="0"/>
              <a:t>electron-phonon</a:t>
            </a:r>
            <a:r>
              <a:rPr lang="sv-SE" sz="1400" dirty="0" smtClean="0"/>
              <a:t> </a:t>
            </a:r>
            <a:r>
              <a:rPr lang="sv-SE" sz="1400" dirty="0" err="1" smtClean="0"/>
              <a:t>coupling</a:t>
            </a:r>
            <a:r>
              <a:rPr lang="sv-SE" sz="1400" dirty="0" smtClean="0"/>
              <a:t> </a:t>
            </a:r>
            <a:r>
              <a:rPr lang="sv-SE" sz="1400" dirty="0" err="1" smtClean="0"/>
              <a:t>increases</a:t>
            </a:r>
            <a:r>
              <a:rPr lang="sv-SE" sz="1400" dirty="0" smtClean="0"/>
              <a:t> </a:t>
            </a:r>
            <a:r>
              <a:rPr lang="sv-SE" sz="1400" dirty="0" err="1" smtClean="0"/>
              <a:t>with</a:t>
            </a:r>
            <a:r>
              <a:rPr lang="sv-SE" sz="1400" dirty="0" smtClean="0"/>
              <a:t> the </a:t>
            </a:r>
            <a:r>
              <a:rPr lang="sv-SE" sz="1400" dirty="0" err="1" smtClean="0"/>
              <a:t>bond</a:t>
            </a:r>
            <a:r>
              <a:rPr lang="sv-SE" sz="1400" dirty="0" smtClean="0"/>
              <a:t> </a:t>
            </a:r>
            <a:r>
              <a:rPr lang="sv-SE" sz="1400" dirty="0" err="1" smtClean="0"/>
              <a:t>ionicity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material.</a:t>
            </a:r>
            <a:endParaRPr lang="sv-SE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324" y="1662545"/>
            <a:ext cx="3848792" cy="265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898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 smtClean="0">
                <a:latin typeface="+mn-lt"/>
              </a:rPr>
              <a:t>Phonons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428" y="611026"/>
            <a:ext cx="80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Point </a:t>
            </a:r>
            <a:r>
              <a:rPr lang="sv-SE" b="1" dirty="0" err="1" smtClean="0"/>
              <a:t>defects</a:t>
            </a:r>
            <a:endParaRPr lang="sv-SE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880" y="1820487"/>
            <a:ext cx="2791109" cy="40815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5142" y="1573485"/>
            <a:ext cx="3582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Impurity</a:t>
            </a:r>
            <a:r>
              <a:rPr lang="sv-SE" dirty="0" smtClean="0"/>
              <a:t> atom </a:t>
            </a:r>
            <a:r>
              <a:rPr lang="sv-SE" dirty="0" err="1" smtClean="0"/>
              <a:t>mass</a:t>
            </a:r>
            <a:r>
              <a:rPr lang="sv-SE" dirty="0" smtClean="0"/>
              <a:t> M’ - 3 </a:t>
            </a:r>
            <a:r>
              <a:rPr lang="sv-SE" dirty="0" err="1" smtClean="0"/>
              <a:t>cases</a:t>
            </a:r>
            <a:r>
              <a:rPr lang="sv-SE" dirty="0" smtClean="0"/>
              <a:t>: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681643" y="2078182"/>
            <a:ext cx="403998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v-SE" sz="1400" dirty="0" err="1" smtClean="0"/>
              <a:t>Lattice</a:t>
            </a:r>
            <a:r>
              <a:rPr lang="sv-SE" sz="1400" dirty="0" smtClean="0"/>
              <a:t> vibrations </a:t>
            </a:r>
            <a:r>
              <a:rPr lang="sv-SE" sz="1400" dirty="0" err="1" smtClean="0"/>
              <a:t>are</a:t>
            </a:r>
            <a:r>
              <a:rPr lang="sv-SE" sz="1400" dirty="0" smtClean="0"/>
              <a:t> </a:t>
            </a:r>
            <a:r>
              <a:rPr lang="sv-SE" sz="1400" dirty="0" err="1" smtClean="0"/>
              <a:t>undisturbed</a:t>
            </a:r>
            <a:r>
              <a:rPr lang="sv-SE" sz="1400" dirty="0" smtClean="0"/>
              <a:t> as long as the </a:t>
            </a:r>
            <a:r>
              <a:rPr lang="sv-SE" sz="1400" dirty="0" err="1" smtClean="0"/>
              <a:t>impurity</a:t>
            </a:r>
            <a:r>
              <a:rPr lang="sv-SE" sz="1400" dirty="0" smtClean="0"/>
              <a:t> is </a:t>
            </a:r>
            <a:r>
              <a:rPr lang="sv-SE" sz="1400" dirty="0" err="1" smtClean="0"/>
              <a:t>situated</a:t>
            </a:r>
            <a:r>
              <a:rPr lang="sv-SE" sz="1400" dirty="0" smtClean="0"/>
              <a:t> at a </a:t>
            </a:r>
            <a:r>
              <a:rPr lang="sv-SE" sz="1400" dirty="0" err="1" smtClean="0"/>
              <a:t>node</a:t>
            </a:r>
            <a:endParaRPr lang="sv-SE" sz="1400" dirty="0" smtClean="0"/>
          </a:p>
          <a:p>
            <a:pPr marL="342900" indent="-342900">
              <a:buFont typeface="+mj-lt"/>
              <a:buAutoNum type="arabicPeriod"/>
            </a:pPr>
            <a:endParaRPr lang="sv-SE" sz="1400" dirty="0"/>
          </a:p>
          <a:p>
            <a:pPr marL="342900" indent="-342900">
              <a:buFont typeface="+mj-lt"/>
              <a:buAutoNum type="arabicPeriod"/>
            </a:pPr>
            <a:r>
              <a:rPr lang="sv-SE" sz="1400" dirty="0" err="1" smtClean="0"/>
              <a:t>Resconance</a:t>
            </a:r>
            <a:r>
              <a:rPr lang="sv-SE" sz="1400" dirty="0" smtClean="0"/>
              <a:t> mode – </a:t>
            </a:r>
            <a:r>
              <a:rPr lang="sv-SE" sz="1400" dirty="0" err="1" smtClean="0"/>
              <a:t>if</a:t>
            </a:r>
            <a:r>
              <a:rPr lang="sv-SE" sz="1400" dirty="0"/>
              <a:t> </a:t>
            </a:r>
            <a:r>
              <a:rPr lang="sv-SE" sz="1400" dirty="0" smtClean="0"/>
              <a:t>the </a:t>
            </a:r>
            <a:r>
              <a:rPr lang="sv-SE" sz="1400" dirty="0" err="1" smtClean="0"/>
              <a:t>impurity</a:t>
            </a:r>
            <a:r>
              <a:rPr lang="sv-SE" sz="1400" dirty="0" smtClean="0"/>
              <a:t> is </a:t>
            </a:r>
            <a:r>
              <a:rPr lang="sv-SE" sz="1400" dirty="0" err="1" smtClean="0"/>
              <a:t>heavy</a:t>
            </a:r>
            <a:r>
              <a:rPr lang="sv-SE" sz="1400" dirty="0" smtClean="0"/>
              <a:t>, a </a:t>
            </a:r>
            <a:r>
              <a:rPr lang="sv-SE" sz="1400" dirty="0" err="1" smtClean="0"/>
              <a:t>lower</a:t>
            </a:r>
            <a:r>
              <a:rPr lang="sv-SE" sz="1400" dirty="0" smtClean="0"/>
              <a:t> </a:t>
            </a:r>
            <a:r>
              <a:rPr lang="sv-SE" sz="1400" dirty="0" err="1" smtClean="0"/>
              <a:t>frequency</a:t>
            </a:r>
            <a:r>
              <a:rPr lang="sv-SE" sz="1400" dirty="0" smtClean="0"/>
              <a:t> mode </a:t>
            </a:r>
            <a:r>
              <a:rPr lang="sv-SE" sz="1400" dirty="0" err="1" smtClean="0"/>
              <a:t>appears</a:t>
            </a:r>
            <a:r>
              <a:rPr lang="sv-SE" sz="1400" dirty="0"/>
              <a:t> </a:t>
            </a:r>
            <a:r>
              <a:rPr lang="sv-SE" sz="1400" dirty="0" smtClean="0"/>
              <a:t>to </a:t>
            </a:r>
            <a:r>
              <a:rPr lang="sv-SE" sz="1400" dirty="0" err="1" smtClean="0"/>
              <a:t>which</a:t>
            </a:r>
            <a:r>
              <a:rPr lang="sv-SE" sz="1400" dirty="0" smtClean="0"/>
              <a:t> </a:t>
            </a:r>
            <a:r>
              <a:rPr lang="sv-SE" sz="1400" dirty="0" err="1" smtClean="0"/>
              <a:t>vibrational</a:t>
            </a:r>
            <a:r>
              <a:rPr lang="sv-SE" sz="1400" dirty="0" smtClean="0"/>
              <a:t> </a:t>
            </a:r>
            <a:r>
              <a:rPr lang="sv-SE" sz="1400" dirty="0" err="1" smtClean="0"/>
              <a:t>energy</a:t>
            </a:r>
            <a:r>
              <a:rPr lang="sv-SE" sz="1400" dirty="0" smtClean="0"/>
              <a:t> gets transferred by </a:t>
            </a:r>
            <a:r>
              <a:rPr lang="sv-SE" sz="1400" dirty="0" err="1" smtClean="0"/>
              <a:t>surrounding</a:t>
            </a:r>
            <a:r>
              <a:rPr lang="sv-SE" sz="1400" dirty="0" smtClean="0"/>
              <a:t> </a:t>
            </a:r>
            <a:r>
              <a:rPr lang="sv-SE" sz="1400" dirty="0" err="1" smtClean="0"/>
              <a:t>unperturbed</a:t>
            </a:r>
            <a:r>
              <a:rPr lang="sv-SE" sz="1400" dirty="0" smtClean="0"/>
              <a:t> areas. </a:t>
            </a:r>
          </a:p>
          <a:p>
            <a:pPr marL="342900" indent="-342900">
              <a:buFont typeface="+mj-lt"/>
              <a:buAutoNum type="arabicPeriod"/>
            </a:pPr>
            <a:endParaRPr lang="sv-SE" sz="1400" dirty="0"/>
          </a:p>
          <a:p>
            <a:pPr marL="342900" indent="-342900">
              <a:buFont typeface="+mj-lt"/>
              <a:buAutoNum type="arabicPeriod"/>
            </a:pPr>
            <a:r>
              <a:rPr lang="sv-SE" sz="1400" dirty="0" err="1" smtClean="0"/>
              <a:t>Local</a:t>
            </a:r>
            <a:r>
              <a:rPr lang="sv-SE" sz="1400" dirty="0" smtClean="0"/>
              <a:t> mode – </a:t>
            </a:r>
            <a:r>
              <a:rPr lang="sv-SE" sz="1400" dirty="0" err="1" smtClean="0"/>
              <a:t>if</a:t>
            </a:r>
            <a:r>
              <a:rPr lang="sv-SE" sz="1400" dirty="0" smtClean="0"/>
              <a:t> the </a:t>
            </a:r>
            <a:r>
              <a:rPr lang="sv-SE" sz="1400" dirty="0" err="1" smtClean="0"/>
              <a:t>impurity</a:t>
            </a:r>
            <a:r>
              <a:rPr lang="sv-SE" sz="1400" dirty="0" smtClean="0"/>
              <a:t> is </a:t>
            </a:r>
            <a:r>
              <a:rPr lang="sv-SE" sz="1400" dirty="0" err="1" smtClean="0"/>
              <a:t>light</a:t>
            </a:r>
            <a:r>
              <a:rPr lang="sv-SE" sz="1400" dirty="0" smtClean="0"/>
              <a:t>, a mode </a:t>
            </a:r>
            <a:r>
              <a:rPr lang="sv-SE" sz="1400" dirty="0" err="1" smtClean="0"/>
              <a:t>appears</a:t>
            </a:r>
            <a:r>
              <a:rPr lang="sv-SE" sz="1400" dirty="0" smtClean="0"/>
              <a:t> </a:t>
            </a:r>
            <a:r>
              <a:rPr lang="sv-SE" sz="1400" dirty="0" err="1" smtClean="0"/>
              <a:t>with</a:t>
            </a:r>
            <a:r>
              <a:rPr lang="sv-SE" sz="1400" dirty="0" smtClean="0"/>
              <a:t> a </a:t>
            </a:r>
            <a:r>
              <a:rPr lang="sv-SE" sz="1400" dirty="0" err="1" smtClean="0"/>
              <a:t>frequency</a:t>
            </a:r>
            <a:r>
              <a:rPr lang="sv-SE" sz="1400" dirty="0" smtClean="0"/>
              <a:t> </a:t>
            </a:r>
            <a:r>
              <a:rPr lang="sv-SE" sz="1400" dirty="0" err="1" smtClean="0"/>
              <a:t>higher</a:t>
            </a:r>
            <a:r>
              <a:rPr lang="sv-SE" sz="1400" dirty="0" smtClean="0"/>
              <a:t> </a:t>
            </a:r>
            <a:r>
              <a:rPr lang="sv-SE" sz="1400" dirty="0" err="1" smtClean="0"/>
              <a:t>than</a:t>
            </a:r>
            <a:r>
              <a:rPr lang="sv-SE" sz="1400" dirty="0" smtClean="0"/>
              <a:t> </a:t>
            </a:r>
            <a:r>
              <a:rPr lang="sv-SE" sz="1400" dirty="0" err="1" smtClean="0"/>
              <a:t>allowed</a:t>
            </a:r>
            <a:r>
              <a:rPr lang="sv-SE" sz="1400" dirty="0" smtClean="0"/>
              <a:t> for the </a:t>
            </a:r>
            <a:r>
              <a:rPr lang="sv-SE" sz="1400" dirty="0" err="1" smtClean="0"/>
              <a:t>unperturbed</a:t>
            </a:r>
            <a:r>
              <a:rPr lang="sv-SE" sz="1400" dirty="0" smtClean="0"/>
              <a:t> system. The </a:t>
            </a:r>
            <a:r>
              <a:rPr lang="sv-SE" sz="1400" dirty="0" err="1" smtClean="0"/>
              <a:t>energy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this</a:t>
            </a:r>
            <a:r>
              <a:rPr lang="sv-SE" sz="1400" dirty="0" smtClean="0"/>
              <a:t> mode </a:t>
            </a:r>
            <a:r>
              <a:rPr lang="sv-SE" sz="1400" dirty="0" err="1" smtClean="0"/>
              <a:t>decreases</a:t>
            </a:r>
            <a:r>
              <a:rPr lang="sv-SE" sz="1400" dirty="0" smtClean="0"/>
              <a:t> </a:t>
            </a:r>
            <a:r>
              <a:rPr lang="sv-SE" sz="1400" dirty="0" err="1" smtClean="0"/>
              <a:t>rapidly</a:t>
            </a:r>
            <a:r>
              <a:rPr lang="sv-SE" sz="1400" dirty="0" smtClean="0"/>
              <a:t> </a:t>
            </a:r>
            <a:r>
              <a:rPr lang="sv-SE" sz="1400" dirty="0" err="1" smtClean="0"/>
              <a:t>away</a:t>
            </a:r>
            <a:r>
              <a:rPr lang="sv-SE" sz="1400" dirty="0" smtClean="0"/>
              <a:t> from the </a:t>
            </a:r>
            <a:r>
              <a:rPr lang="sv-SE" sz="1400" dirty="0" err="1" smtClean="0"/>
              <a:t>impurity</a:t>
            </a:r>
            <a:r>
              <a:rPr lang="sv-SE" sz="1400" dirty="0" smtClean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849" y="5071035"/>
            <a:ext cx="4946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smtClean="0"/>
              <a:t>The </a:t>
            </a:r>
            <a:r>
              <a:rPr lang="sv-SE" sz="1600" dirty="0" err="1" smtClean="0"/>
              <a:t>presence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</a:t>
            </a:r>
            <a:r>
              <a:rPr lang="sv-SE" sz="1600" dirty="0" err="1" smtClean="0"/>
              <a:t>these</a:t>
            </a:r>
            <a:r>
              <a:rPr lang="sv-SE" sz="1600" dirty="0" smtClean="0"/>
              <a:t> </a:t>
            </a:r>
            <a:r>
              <a:rPr lang="sv-SE" sz="1600" dirty="0" err="1" smtClean="0"/>
              <a:t>types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</a:t>
            </a:r>
            <a:r>
              <a:rPr lang="sv-SE" sz="1600" dirty="0" err="1" smtClean="0"/>
              <a:t>impurities</a:t>
            </a:r>
            <a:r>
              <a:rPr lang="sv-SE" sz="1600" dirty="0" smtClean="0"/>
              <a:t> breaks the </a:t>
            </a:r>
            <a:r>
              <a:rPr lang="sv-SE" sz="1600" dirty="0" err="1" smtClean="0"/>
              <a:t>lattice</a:t>
            </a:r>
            <a:r>
              <a:rPr lang="sv-SE" sz="1600" dirty="0" smtClean="0"/>
              <a:t> </a:t>
            </a:r>
            <a:r>
              <a:rPr lang="sv-SE" sz="1600" dirty="0" err="1" smtClean="0"/>
              <a:t>symmetry</a:t>
            </a:r>
            <a:r>
              <a:rPr lang="sv-SE" sz="1600" dirty="0" smtClean="0"/>
              <a:t> and </a:t>
            </a:r>
            <a:r>
              <a:rPr lang="sv-SE" sz="1600" dirty="0" err="1" smtClean="0"/>
              <a:t>can</a:t>
            </a:r>
            <a:r>
              <a:rPr lang="sv-SE" sz="1600" dirty="0" smtClean="0"/>
              <a:t> </a:t>
            </a:r>
            <a:r>
              <a:rPr lang="sv-SE" sz="1600" dirty="0" err="1" smtClean="0"/>
              <a:t>affect</a:t>
            </a:r>
            <a:r>
              <a:rPr lang="sv-SE" sz="1600" dirty="0" smtClean="0"/>
              <a:t> </a:t>
            </a:r>
            <a:r>
              <a:rPr lang="sv-SE" sz="1600" dirty="0" err="1" smtClean="0"/>
              <a:t>raman</a:t>
            </a:r>
            <a:r>
              <a:rPr lang="sv-SE" sz="1600" dirty="0" smtClean="0"/>
              <a:t> </a:t>
            </a:r>
            <a:r>
              <a:rPr lang="sv-SE" sz="1600" dirty="0" err="1" smtClean="0"/>
              <a:t>measurements</a:t>
            </a:r>
            <a:endParaRPr lang="sv-SE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135852" y="1059915"/>
            <a:ext cx="329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Vibrations </a:t>
            </a:r>
            <a:r>
              <a:rPr lang="sv-SE" dirty="0" err="1" smtClean="0"/>
              <a:t>near</a:t>
            </a:r>
            <a:r>
              <a:rPr lang="sv-SE" dirty="0" smtClean="0"/>
              <a:t> </a:t>
            </a:r>
            <a:r>
              <a:rPr lang="sv-SE" dirty="0" err="1" smtClean="0"/>
              <a:t>impurity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659534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432020" y="84612"/>
            <a:ext cx="6699504" cy="504506"/>
          </a:xfrm>
        </p:spPr>
        <p:txBody>
          <a:bodyPr>
            <a:normAutofit/>
          </a:bodyPr>
          <a:lstStyle/>
          <a:p>
            <a:pPr algn="ctr"/>
            <a:r>
              <a:rPr lang="sv-SE" sz="3200" dirty="0" err="1" smtClean="0">
                <a:latin typeface="+mn-lt"/>
              </a:rPr>
              <a:t>Phonons</a:t>
            </a:r>
            <a:endParaRPr lang="sv-SE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428" y="611026"/>
            <a:ext cx="80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Point </a:t>
            </a:r>
            <a:r>
              <a:rPr lang="sv-SE" b="1" dirty="0" err="1" smtClean="0"/>
              <a:t>defects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397703" y="1110331"/>
            <a:ext cx="2768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 smtClean="0"/>
              <a:t>Thermal</a:t>
            </a:r>
            <a:r>
              <a:rPr lang="sv-SE" dirty="0" smtClean="0"/>
              <a:t> </a:t>
            </a:r>
            <a:r>
              <a:rPr lang="sv-SE" dirty="0" err="1" smtClean="0"/>
              <a:t>quenching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147" y="1970117"/>
            <a:ext cx="4433969" cy="27303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570" y="1970117"/>
            <a:ext cx="42379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smtClean="0"/>
              <a:t>At </a:t>
            </a:r>
            <a:r>
              <a:rPr lang="sv-SE" sz="1400" dirty="0" err="1" smtClean="0"/>
              <a:t>low</a:t>
            </a:r>
            <a:r>
              <a:rPr lang="sv-SE" sz="1400" dirty="0" smtClean="0"/>
              <a:t> T, </a:t>
            </a:r>
            <a:r>
              <a:rPr lang="sv-SE" sz="1400" dirty="0" err="1" smtClean="0"/>
              <a:t>transitions</a:t>
            </a:r>
            <a:r>
              <a:rPr lang="sv-SE" sz="1400" dirty="0" smtClean="0"/>
              <a:t> from the </a:t>
            </a:r>
            <a:r>
              <a:rPr lang="sv-SE" sz="1400" dirty="0" err="1" smtClean="0"/>
              <a:t>excited</a:t>
            </a:r>
            <a:r>
              <a:rPr lang="sv-SE" sz="1400" dirty="0" smtClean="0"/>
              <a:t> </a:t>
            </a:r>
            <a:r>
              <a:rPr lang="sv-SE" sz="1400" dirty="0" err="1" smtClean="0"/>
              <a:t>state</a:t>
            </a:r>
            <a:r>
              <a:rPr lang="sv-SE" sz="1400" dirty="0" smtClean="0"/>
              <a:t> to the </a:t>
            </a:r>
            <a:r>
              <a:rPr lang="sv-SE" sz="1400" dirty="0" err="1" smtClean="0"/>
              <a:t>ground</a:t>
            </a:r>
            <a:r>
              <a:rPr lang="sv-SE" sz="1400" dirty="0" smtClean="0"/>
              <a:t> </a:t>
            </a:r>
            <a:r>
              <a:rPr lang="sv-SE" sz="1400" dirty="0" err="1" smtClean="0"/>
              <a:t>state</a:t>
            </a:r>
            <a:r>
              <a:rPr lang="sv-SE" sz="1400" dirty="0" smtClean="0"/>
              <a:t> via </a:t>
            </a:r>
            <a:r>
              <a:rPr lang="sv-SE" sz="1400" dirty="0" err="1" smtClean="0"/>
              <a:t>point</a:t>
            </a:r>
            <a:r>
              <a:rPr lang="sv-SE" sz="1400" dirty="0" smtClean="0"/>
              <a:t> X is </a:t>
            </a:r>
            <a:r>
              <a:rPr lang="sv-SE" sz="1400" dirty="0" err="1" smtClean="0"/>
              <a:t>unlikely</a:t>
            </a:r>
            <a:r>
              <a:rPr lang="sv-SE" sz="1400" dirty="0" smtClean="0"/>
              <a:t> </a:t>
            </a:r>
            <a:r>
              <a:rPr lang="sv-SE" sz="1400" dirty="0" err="1" smtClean="0"/>
              <a:t>due</a:t>
            </a:r>
            <a:r>
              <a:rPr lang="sv-SE" sz="1400" dirty="0" smtClean="0"/>
              <a:t> to the lack </a:t>
            </a:r>
            <a:r>
              <a:rPr lang="sv-SE" sz="1400" dirty="0" err="1" smtClean="0"/>
              <a:t>of</a:t>
            </a:r>
            <a:r>
              <a:rPr lang="sv-SE" sz="1400" dirty="0" smtClean="0"/>
              <a:t> </a:t>
            </a:r>
            <a:r>
              <a:rPr lang="sv-SE" sz="1400" dirty="0" err="1" smtClean="0"/>
              <a:t>thermal</a:t>
            </a:r>
            <a:r>
              <a:rPr lang="sv-SE" sz="1400" dirty="0" smtClean="0"/>
              <a:t> vibrations.</a:t>
            </a:r>
          </a:p>
          <a:p>
            <a:endParaRPr lang="sv-SE" sz="1400" dirty="0"/>
          </a:p>
          <a:p>
            <a:r>
              <a:rPr lang="sv-SE" sz="1400" dirty="0" smtClean="0"/>
              <a:t>As the </a:t>
            </a:r>
            <a:r>
              <a:rPr lang="sv-SE" sz="1400" dirty="0" err="1" smtClean="0"/>
              <a:t>temperature</a:t>
            </a:r>
            <a:r>
              <a:rPr lang="sv-SE" sz="1400" dirty="0" smtClean="0"/>
              <a:t> </a:t>
            </a:r>
            <a:r>
              <a:rPr lang="sv-SE" sz="1400" dirty="0" err="1" smtClean="0"/>
              <a:t>increases</a:t>
            </a:r>
            <a:r>
              <a:rPr lang="sv-SE" sz="1400" dirty="0" smtClean="0"/>
              <a:t>, the system is </a:t>
            </a:r>
            <a:r>
              <a:rPr lang="sv-SE" sz="1400" dirty="0" err="1" smtClean="0"/>
              <a:t>more</a:t>
            </a:r>
            <a:r>
              <a:rPr lang="sv-SE" sz="1400" dirty="0" smtClean="0"/>
              <a:t> </a:t>
            </a:r>
            <a:r>
              <a:rPr lang="sv-SE" sz="1400" dirty="0" err="1" smtClean="0"/>
              <a:t>likely</a:t>
            </a:r>
            <a:r>
              <a:rPr lang="sv-SE" sz="1400" dirty="0" smtClean="0"/>
              <a:t> to </a:t>
            </a:r>
            <a:r>
              <a:rPr lang="sv-SE" sz="1400" dirty="0" err="1" smtClean="0"/>
              <a:t>reach</a:t>
            </a:r>
            <a:r>
              <a:rPr lang="sv-SE" sz="1400" dirty="0" smtClean="0"/>
              <a:t> </a:t>
            </a:r>
            <a:r>
              <a:rPr lang="sv-SE" sz="1400" dirty="0" err="1" smtClean="0"/>
              <a:t>point</a:t>
            </a:r>
            <a:r>
              <a:rPr lang="sv-SE" sz="1400" dirty="0" smtClean="0"/>
              <a:t> X </a:t>
            </a:r>
            <a:r>
              <a:rPr lang="sv-SE" sz="1400" dirty="0" err="1" smtClean="0"/>
              <a:t>through</a:t>
            </a:r>
            <a:r>
              <a:rPr lang="sv-SE" sz="1400" dirty="0" smtClean="0"/>
              <a:t> </a:t>
            </a:r>
            <a:r>
              <a:rPr lang="sv-SE" sz="1400" dirty="0" err="1" smtClean="0"/>
              <a:t>thermal</a:t>
            </a:r>
            <a:r>
              <a:rPr lang="sv-SE" sz="1400" dirty="0" smtClean="0"/>
              <a:t> vibrations </a:t>
            </a:r>
            <a:r>
              <a:rPr lang="sv-SE" sz="1400" dirty="0" err="1" smtClean="0"/>
              <a:t>supplying</a:t>
            </a:r>
            <a:r>
              <a:rPr lang="sv-SE" sz="1400" dirty="0" smtClean="0"/>
              <a:t> the </a:t>
            </a:r>
            <a:r>
              <a:rPr lang="sv-SE" sz="1400" dirty="0" err="1" smtClean="0"/>
              <a:t>activation</a:t>
            </a:r>
            <a:r>
              <a:rPr lang="sv-SE" sz="1400" dirty="0" smtClean="0"/>
              <a:t> </a:t>
            </a:r>
            <a:r>
              <a:rPr lang="sv-SE" sz="1400" dirty="0" err="1" smtClean="0"/>
              <a:t>energy</a:t>
            </a:r>
            <a:r>
              <a:rPr lang="sv-SE" sz="1400" dirty="0" smtClean="0"/>
              <a:t> E</a:t>
            </a:r>
            <a:r>
              <a:rPr lang="sv-SE" sz="1400" baseline="-25000" dirty="0" smtClean="0"/>
              <a:t>A</a:t>
            </a:r>
            <a:r>
              <a:rPr lang="sv-SE" sz="1400" dirty="0" smtClean="0"/>
              <a:t>. </a:t>
            </a:r>
          </a:p>
          <a:p>
            <a:endParaRPr lang="sv-SE" sz="1400" dirty="0"/>
          </a:p>
          <a:p>
            <a:r>
              <a:rPr lang="sv-SE" sz="1400" dirty="0" err="1" smtClean="0"/>
              <a:t>This</a:t>
            </a:r>
            <a:r>
              <a:rPr lang="sv-SE" sz="1400" dirty="0" smtClean="0"/>
              <a:t> </a:t>
            </a:r>
            <a:r>
              <a:rPr lang="sv-SE" sz="1400" dirty="0" err="1" smtClean="0"/>
              <a:t>leads</a:t>
            </a:r>
            <a:r>
              <a:rPr lang="sv-SE" sz="1400" dirty="0" smtClean="0"/>
              <a:t> to a </a:t>
            </a:r>
            <a:r>
              <a:rPr lang="sv-SE" sz="1400" dirty="0" err="1" smtClean="0"/>
              <a:t>dependence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the </a:t>
            </a:r>
            <a:r>
              <a:rPr lang="sv-SE" sz="1400" dirty="0" err="1" smtClean="0"/>
              <a:t>luminescence</a:t>
            </a:r>
            <a:r>
              <a:rPr lang="sv-SE" sz="1400" dirty="0" smtClean="0"/>
              <a:t> quantum </a:t>
            </a:r>
            <a:r>
              <a:rPr lang="sv-SE" sz="1400" dirty="0" err="1" smtClean="0"/>
              <a:t>efficiency</a:t>
            </a:r>
            <a:r>
              <a:rPr lang="sv-SE" sz="1400" dirty="0" smtClean="0"/>
              <a:t> on </a:t>
            </a:r>
            <a:r>
              <a:rPr lang="sv-SE" sz="1400" dirty="0" err="1" smtClean="0"/>
              <a:t>temperature</a:t>
            </a:r>
            <a:r>
              <a:rPr lang="sv-SE" sz="1400" dirty="0" smtClean="0"/>
              <a:t> </a:t>
            </a:r>
            <a:r>
              <a:rPr lang="sv-SE" sz="1400" dirty="0" err="1" smtClean="0"/>
              <a:t>such</a:t>
            </a:r>
            <a:r>
              <a:rPr lang="sv-SE" sz="1400" dirty="0" smtClean="0"/>
              <a:t> </a:t>
            </a:r>
            <a:r>
              <a:rPr lang="sv-SE" sz="1400" dirty="0" err="1" smtClean="0"/>
              <a:t>that</a:t>
            </a:r>
            <a:r>
              <a:rPr lang="sv-SE" sz="1400" dirty="0" smtClean="0"/>
              <a:t>:</a:t>
            </a:r>
            <a:endParaRPr lang="sv-SE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172094" y="4340027"/>
                <a:ext cx="1982338" cy="7346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sv-S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sv-S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p>
                            <m:sSup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sv-S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sv-SE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sv-SE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sv-SE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sv-SE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r>
                                    <a:rPr lang="sv-S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094" y="4340027"/>
                <a:ext cx="1982338" cy="7346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307571" y="5295207"/>
            <a:ext cx="2846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err="1" smtClean="0"/>
              <a:t>Where</a:t>
            </a:r>
            <a:r>
              <a:rPr lang="sv-SE" sz="1400" dirty="0" smtClean="0"/>
              <a:t> p</a:t>
            </a:r>
            <a:r>
              <a:rPr lang="sv-SE" sz="1400" baseline="-25000" dirty="0" smtClean="0"/>
              <a:t>0</a:t>
            </a:r>
            <a:r>
              <a:rPr lang="sv-SE" sz="1400" dirty="0" smtClean="0"/>
              <a:t> is the </a:t>
            </a:r>
            <a:r>
              <a:rPr lang="sv-SE" sz="1400" dirty="0" err="1" smtClean="0"/>
              <a:t>frequency</a:t>
            </a:r>
            <a:r>
              <a:rPr lang="sv-SE" sz="1400" dirty="0" smtClean="0"/>
              <a:t> </a:t>
            </a:r>
            <a:r>
              <a:rPr lang="sv-SE" sz="1400" dirty="0" err="1" smtClean="0"/>
              <a:t>factor</a:t>
            </a:r>
            <a:r>
              <a:rPr lang="sv-SE" sz="1400" dirty="0" smtClean="0"/>
              <a:t>.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7156256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2264</TotalTime>
  <Words>2744</Words>
  <Application>Microsoft Office PowerPoint</Application>
  <PresentationFormat>On-screen Show (4:3)</PresentationFormat>
  <Paragraphs>457</Paragraphs>
  <Slides>39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Cambria Math</vt:lpstr>
      <vt:lpstr>Courier New</vt:lpstr>
      <vt:lpstr>Template_KTH_with colours and grafs</vt:lpstr>
      <vt:lpstr>think-cell Slide</vt:lpstr>
      <vt:lpstr>PowerPoint Presentation</vt:lpstr>
      <vt:lpstr>Seminar Outline</vt:lpstr>
      <vt:lpstr>Time-resolved photoluminescence</vt:lpstr>
      <vt:lpstr>Time-resolved photoluminescence</vt:lpstr>
      <vt:lpstr>Time-resolved photoluminescence</vt:lpstr>
      <vt:lpstr>Time-resolved photoluminescence</vt:lpstr>
      <vt:lpstr>Time-resolved photoluminescence</vt:lpstr>
      <vt:lpstr>Time-resolved photoluminescence</vt:lpstr>
      <vt:lpstr>Time-resolved photoluminescence</vt:lpstr>
      <vt:lpstr>Time-resolved photoluminescence</vt:lpstr>
      <vt:lpstr>Time-resolved photoluminescence</vt:lpstr>
      <vt:lpstr>Time-resolved photoluminescence</vt:lpstr>
      <vt:lpstr>Kinetic description of processes</vt:lpstr>
      <vt:lpstr>Kinetic description of processes</vt:lpstr>
      <vt:lpstr>Kinetic description of processes</vt:lpstr>
      <vt:lpstr>Kinetic description of processes</vt:lpstr>
      <vt:lpstr>Kinetic description of processes</vt:lpstr>
      <vt:lpstr>Kinetic description of processes</vt:lpstr>
      <vt:lpstr>Kinetic description of processes</vt:lpstr>
      <vt:lpstr>Kinetic description of processes</vt:lpstr>
      <vt:lpstr>Kinetic description of processes</vt:lpstr>
      <vt:lpstr>Kinetic description of processes</vt:lpstr>
      <vt:lpstr>Kinetic description of processes</vt:lpstr>
      <vt:lpstr>Kinetic description of processes</vt:lpstr>
      <vt:lpstr>Kinetic description of processes</vt:lpstr>
      <vt:lpstr>Kinetic description of processes</vt:lpstr>
      <vt:lpstr>Kinetic description of processes</vt:lpstr>
      <vt:lpstr>Kinetic description of processes</vt:lpstr>
      <vt:lpstr>Phonons</vt:lpstr>
      <vt:lpstr>Phonons</vt:lpstr>
      <vt:lpstr>Phonons</vt:lpstr>
      <vt:lpstr>Phonons</vt:lpstr>
      <vt:lpstr>Phonons</vt:lpstr>
      <vt:lpstr>Phonons</vt:lpstr>
      <vt:lpstr>Phonons</vt:lpstr>
      <vt:lpstr>Phonons</vt:lpstr>
      <vt:lpstr>Phonons</vt:lpstr>
      <vt:lpstr>Phonons</vt:lpstr>
      <vt:lpstr>Phonons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Axel Strömberg</cp:lastModifiedBy>
  <cp:revision>96</cp:revision>
  <cp:lastPrinted>2013-05-27T09:10:21Z</cp:lastPrinted>
  <dcterms:created xsi:type="dcterms:W3CDTF">2014-01-30T09:56:50Z</dcterms:created>
  <dcterms:modified xsi:type="dcterms:W3CDTF">2019-09-10T07:58:01Z</dcterms:modified>
</cp:coreProperties>
</file>