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61" r:id="rId3"/>
    <p:sldId id="258" r:id="rId4"/>
    <p:sldId id="257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6" r:id="rId20"/>
    <p:sldId id="275" r:id="rId21"/>
    <p:sldId id="277" r:id="rId22"/>
    <p:sldId id="278" r:id="rId23"/>
    <p:sldId id="279" r:id="rId24"/>
    <p:sldId id="280" r:id="rId25"/>
    <p:sldId id="319" r:id="rId26"/>
    <p:sldId id="312" r:id="rId27"/>
    <p:sldId id="281" r:id="rId28"/>
    <p:sldId id="282" r:id="rId29"/>
    <p:sldId id="283" r:id="rId30"/>
    <p:sldId id="284" r:id="rId31"/>
    <p:sldId id="285" r:id="rId32"/>
    <p:sldId id="287" r:id="rId33"/>
    <p:sldId id="288" r:id="rId34"/>
    <p:sldId id="289" r:id="rId35"/>
    <p:sldId id="290" r:id="rId36"/>
    <p:sldId id="291" r:id="rId37"/>
    <p:sldId id="320" r:id="rId38"/>
    <p:sldId id="297" r:id="rId39"/>
    <p:sldId id="298" r:id="rId40"/>
    <p:sldId id="299" r:id="rId41"/>
    <p:sldId id="300" r:id="rId42"/>
    <p:sldId id="313" r:id="rId43"/>
    <p:sldId id="314" r:id="rId44"/>
    <p:sldId id="315" r:id="rId45"/>
    <p:sldId id="316" r:id="rId46"/>
    <p:sldId id="317" r:id="rId47"/>
    <p:sldId id="302" r:id="rId48"/>
    <p:sldId id="306" r:id="rId49"/>
    <p:sldId id="321" r:id="rId50"/>
    <p:sldId id="309" r:id="rId51"/>
    <p:sldId id="311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590" autoAdjust="0"/>
  </p:normalViewPr>
  <p:slideViewPr>
    <p:cSldViewPr snapToGrid="0">
      <p:cViewPr varScale="1">
        <p:scale>
          <a:sx n="53" d="100"/>
          <a:sy n="53" d="100"/>
        </p:scale>
        <p:origin x="11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66D3E-5521-403A-BE93-E60BD3D426CB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4FE39-F01A-427F-A048-67FD8BDAA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609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xfordscholarship.com/view/10.1093/acprof:oso/9780199588336.001.0001/acprof-9780199588336-chapter-5#acprof-9780199588336-displayMaths-172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atrix_element_(physics)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electron with energy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situated close to the minimum of the conduction band spontaneously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-bines with a hole situated at the top of the valence band with energy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wavector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via a direct vertical transition.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352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procedure leads to the integration over all pairs of states in the conduction and valence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upper integration limit: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Ee+Eh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809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This luminescence process scarcely occurs in reality. Because of that the excited electrons and holes in an indirect-bandgap semiconductor live much longer than in direct-bandgap materials causes nearly all electrons and holes at low temperatures to be bound in excitons.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916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Infinity</a:t>
            </a:r>
            <a:r>
              <a:rPr lang="zh-CN" altLang="en-US" dirty="0"/>
              <a:t>， 无穷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2746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Georgia" panose="02040502050405020303" pitchFamily="18" charset="0"/>
              </a:rPr>
              <a:t>However, radiative recombination (e-A</a:t>
            </a:r>
            <a:r>
              <a:rPr lang="en-US" sz="1600" b="1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sz="1600" b="1" dirty="0">
                <a:solidFill>
                  <a:srgbClr val="000000"/>
                </a:solidFill>
                <a:latin typeface="Georgia" panose="02040502050405020303" pitchFamily="18" charset="0"/>
              </a:rPr>
              <a:t>), (h-D</a:t>
            </a:r>
            <a:r>
              <a:rPr lang="en-US" sz="1600" b="1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sz="1600" b="1" dirty="0">
                <a:solidFill>
                  <a:srgbClr val="000000"/>
                </a:solidFill>
                <a:latin typeface="Georgia" panose="02040502050405020303" pitchFamily="18" charset="0"/>
              </a:rPr>
              <a:t>) is difficult to observe in an indirect-bandgap semiconductor due to the negligible concentration of free electrons and holes with respect to the concentration of excitons.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drop of luminescence intensity with increasing temperature is called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thermal quenching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Naturally, the difference between the temperatures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baseline="-250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 increases if a high-power excitation source is used or when the energy difference between the exciting photons and the bandgap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rises.</a:t>
            </a:r>
            <a:endParaRPr lang="en-GB" sz="1600" b="1" dirty="0"/>
          </a:p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814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free electron-hole pairs generated by the band to band excitation quickly neutralize these ionized donors and acceptors and the whole process resumes.</a:t>
            </a:r>
            <a:endParaRPr lang="LID4096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473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far greater than</a:t>
            </a:r>
          </a:p>
          <a:p>
            <a:r>
              <a:rPr lang="en-GB" dirty="0"/>
              <a:t>Dielectric coefficient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1880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silicon and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sulphur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the so-called substitution donors and acceptors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type I: substitute atoms only in one of the sublattices of the crystal 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Substitution donors and acceptors of type II: substitute atoms in both sublattices of the crystal, Zinc and oxygen, </a:t>
            </a:r>
            <a:r>
              <a:rPr lang="en-US" dirty="0" err="1">
                <a:solidFill>
                  <a:srgbClr val="000000"/>
                </a:solidFill>
                <a:latin typeface="Georgia" panose="02040502050405020303" pitchFamily="18" charset="0"/>
              </a:rPr>
              <a:t>Zn</a:t>
            </a:r>
            <a:r>
              <a:rPr lang="en-US" sz="1000" dirty="0" err="1">
                <a:solidFill>
                  <a:srgbClr val="000000"/>
                </a:solidFill>
                <a:latin typeface="Georgia" panose="02040502050405020303" pitchFamily="18" charset="0"/>
              </a:rPr>
              <a:t>Ga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-O</a:t>
            </a:r>
            <a:r>
              <a:rPr lang="en-US" sz="1000" dirty="0">
                <a:solidFill>
                  <a:srgbClr val="000000"/>
                </a:solidFill>
                <a:latin typeface="Georgia" panose="02040502050405020303" pitchFamily="18" charset="0"/>
              </a:rPr>
              <a:t>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The numbers next to the lines denote the number of the shell,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FF0000"/>
                </a:solidFill>
              </a:rPr>
              <a:t>The lattice positions occupied by D and A in the crystal are discontinuously distributed, so the distance r between D-A can only be non-continuous values.</a:t>
            </a:r>
            <a:endParaRPr lang="en-GB" b="1" dirty="0">
              <a:solidFill>
                <a:srgbClr val="FF000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016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blue-shift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the broad band with increasing excitation intensity: </a:t>
            </a:r>
            <a:r>
              <a:rPr lang="en-GB" dirty="0">
                <a:solidFill>
                  <a:srgbClr val="FF0000"/>
                </a:solidFill>
              </a:rPr>
              <a:t>gallium phosphide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4080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gallium phosphide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1513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821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Fc: </a:t>
            </a:r>
            <a:r>
              <a:rPr lang="en-GB" b="1" dirty="0">
                <a:solidFill>
                  <a:srgbClr val="FF0000"/>
                </a:solidFill>
              </a:rPr>
              <a:t>The probability of occupancy for an electron at conduction band. </a:t>
            </a:r>
            <a:r>
              <a:rPr lang="en-GB" b="1" dirty="0" err="1">
                <a:solidFill>
                  <a:srgbClr val="FF0000"/>
                </a:solidFill>
              </a:rPr>
              <a:t>Fv</a:t>
            </a:r>
            <a:r>
              <a:rPr lang="en-GB" b="1" dirty="0">
                <a:solidFill>
                  <a:srgbClr val="FF0000"/>
                </a:solidFill>
              </a:rPr>
              <a:t>: The probability of occupancy for a hole at valence band. 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low-fluence excitation, the semiconductor can be treated as if it is still in thermal equilibrium, i.e. the Fermi level stays localized in the middle of the bandgap at low temperature . </a:t>
            </a:r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1.380649 × 10^-23 J/K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4635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 since two-photon absorption is described in second-order perturbation theory of quantum mechanics, implying that this process is several orders of magnitude weaker than the conventional one-photon absorption (first-order perturbation theory). Thus, were the condition </a:t>
            </a:r>
            <a:r>
              <a:rPr lang="en-US" b="1" dirty="0" err="1"/>
              <a:t>hνex</a:t>
            </a:r>
            <a:r>
              <a:rPr lang="en-US" b="1" dirty="0"/>
              <a:t> &gt; </a:t>
            </a:r>
            <a:r>
              <a:rPr lang="en-US" b="1" dirty="0" err="1"/>
              <a:t>Eg</a:t>
            </a:r>
            <a:r>
              <a:rPr lang="en-US" b="1" dirty="0"/>
              <a:t> fulfilled, intense single-photon absorption over the bandgap would set in and two-photon absorption would cease to be detectable.</a:t>
            </a:r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6554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typical value of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coeffi-cient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(~ 10</a:t>
            </a:r>
            <a:r>
              <a:rPr lang="en-US" sz="1200" b="1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−3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cm/MW) and the power density of the incident beam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= 10MW/cm</a:t>
            </a:r>
            <a:r>
              <a:rPr lang="en-US" sz="1200" b="1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one can immediately see that—according to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(5.23)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—a sample length of 1cm(!) is needed so that the intensity could decrease by a single per cent (i.e.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)/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≈ 0.99)! Two-photon excited luminescence coming from thick samples is then, without doubt, a phenomenon connected with the bulk of the material.</a:t>
            </a:r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4082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Cadmium sulphide film: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spectra are shifted with respect to one another because the penetration depth of the femtosecond laser was larger than the thickness of the sample (1.58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 that is why the luminescence in this case is strongly influenced by reabsorption and consequently shifted to lower energies. </a:t>
            </a:r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1239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Log-Log scale</a:t>
            </a:r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968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Zinc Sulphur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Manganese ion, Chromium, in aluminium oxide</a:t>
            </a:r>
            <a:endParaRPr lang="en-US" altLang="zh-CN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Notice that 3d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n∗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→ 3d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∗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stands for an excited state) transitions are, from the atomic point of view, dipole-forbidden, Because they do not comply with the condition ∆ℓ = ±1.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azimuthal quantum number</a:t>
            </a:r>
            <a:r>
              <a:rPr lang="zh-CN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5447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trivalent ions of lanthanides  </a:t>
            </a:r>
            <a:r>
              <a:rPr lang="en-GB" dirty="0"/>
              <a:t>From Cerium ions to Ytterbium ions</a:t>
            </a:r>
          </a:p>
          <a:p>
            <a:endParaRPr lang="en-GB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Example: Erbium.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emission is due to 4f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11∗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→ 4f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transitions from the excited state 4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13/2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the ground state 4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15/2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3707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Luminescence efficiency or quantum yield almost never reaches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= 1;  so  where is the extra energy?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0778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</a:t>
            </a:r>
            <a:r>
              <a:rPr lang="en-GB" dirty="0" err="1">
                <a:solidFill>
                  <a:srgbClr val="000000"/>
                </a:solidFill>
                <a:latin typeface="Georgia" panose="02040502050405020303" pitchFamily="18" charset="0"/>
              </a:rPr>
              <a:t>robability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 of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radiative transition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proportion to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ν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increases strongly in this case with the value of 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hν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(≈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6023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g0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equilibrium distance between the impurity and its nearest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neighbours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9436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That’s why rare earth ions represent efficient luminescent centers if embedded into any lattice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non-radiative recombination mediated by a defect is sometimes called Shockley–Read recombination.</a:t>
            </a:r>
            <a:endParaRPr lang="en-GB" b="1" dirty="0"/>
          </a:p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499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strength of the coupling between the initial and final states of the system (described by the square of the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Matrix element (physics)"/>
              </a:rPr>
              <a:t>matrix element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the perturbation)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218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unoccupied bonds of surface atoms in a semiconductor give rise to these levels.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of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existence of the deep levels,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non-radiative recombination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strongly inhomogeneous along the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x-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coordinate normal to the surface, assuming a maximum at x = 0. The photocarrier concentration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n(x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just under the surface will decrease significantly, thus creating a concentration gradient driving photocarriers to the surface.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 additional term arising from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diffusion current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density 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9489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no-phonon Auger process becomes feasible provided the ejected quasi-particle has to its disposal a suitable energy band, attainable without the alteration of wavevector of the (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i.e.Δk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0).</a:t>
            </a:r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7632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d/d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denotes the derivative with respect to time, </a:t>
            </a:r>
          </a:p>
          <a:p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the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generation term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β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(β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nr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stands for the radiative (nonradiative) bimolecular recombination coefficient, 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concentration of electrons,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concentration of holes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!!!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rate of the non-radiative process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τAnr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)−1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/>
              <a:t>The reason is that easy thermal generation of free carriers across the bandgap leads to a relatively high free carrier concentration already in unexcited material.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9116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depicted in Fig  has a bimolecular character, as reflected in the quadratic dependence ~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</a:p>
          <a:p>
            <a:r>
              <a:rPr lang="en-US" b="1" dirty="0"/>
              <a:t>in order to ensure a sufficient concentration of electrons and holes in the extremes of the bands during rapid carrier capture in the deep trap.</a:t>
            </a:r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8613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energy of the self-trapped exciton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   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formation of the defect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self-trapped exciton gets localized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have a frequency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ℓ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higher than the highest LO-phonon frequency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ωLOmax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d)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criterion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self-trapped exciton (its charge density) should have a suitable symmetry in the crystal lattice so that the creation of the interstitial atom is energetically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favourable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LID4096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285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this time, ∆R is 0, which means the overlap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vibration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between energy levels are maximum,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non-phonon transition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justify the application of such terminology </a:t>
            </a:r>
            <a:r>
              <a:rPr lang="en-GB" sz="1200" b="1" dirty="0">
                <a:solidFill>
                  <a:srgbClr val="00B050"/>
                </a:solidFill>
                <a:latin typeface="Georgia" panose="02040502050405020303" pitchFamily="18" charset="0"/>
              </a:rPr>
              <a:t>‘zero-phonon’ lines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weak electron-phonon coupling.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longitudinal-optical (LO) phonon energy</a:t>
            </a:r>
            <a:endParaRPr lang="LID4096" sz="1200" b="1" dirty="0">
              <a:solidFill>
                <a:srgbClr val="00B050"/>
              </a:solidFill>
            </a:endParaRPr>
          </a:p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410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 e and m h stand for the effective masses of an electron and a hole, respectively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151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Mr</a:t>
            </a:r>
            <a:r>
              <a:rPr lang="en-US" b="1" dirty="0"/>
              <a:t> reduced mass of the electron and hole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043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factor ν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comes from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photon density of states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three dimensions, which equals 4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ν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free space. ,Taking into account the already mentioned narrow spectral width and high optical frequencies (FWHM/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hν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≤ 0.01, how-ever, makes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possible to consider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ν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constant, and thus to neglect the influence of this term on the spectral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lineshape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504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Thus, photons with higher energy are generated by these higher-energy electron-hole pairs, while the low-energy onset of the spectral line is determined by 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its position remains fixed. 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069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radiative recombination of free electrons and holes is a scarcely encountered process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low-temperature luminescence is dominated by excitonic effects, 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583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hω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denotes the energy of a phonon, which is to ensure the conservation of quasi-momentum: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1" kern="1200" baseline="-250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hω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= |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)-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)|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FE39-F01A-427F-A048-67FD8BDAA5B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429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9A3E1-BBAC-4B40-BB4C-4F880F114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2BFB71-0D39-4776-B4F9-92BE4ED62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D0612-CF33-4A56-9CFE-7A23149AB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1419E-702D-43E1-AA2B-0941268C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8F3DE-4509-4B13-A160-D58830B77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905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C3DEE-AFC5-45D2-A96B-2CBBE3EBA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2CB063-B88A-4232-90DE-F5EFEDD8D1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16D71-745F-45F9-B89D-47706821F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47D682-4E3F-47AC-8232-6D8C9F1B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5474E-4DAC-4765-A870-4FC6E94F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52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1A3CBD-629D-4A4E-BA89-209645808B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D47404-1B19-4950-8842-E1F3DE3F4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0A3FE-4C58-4EBF-B59F-DDBE1F0C5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10E64-0674-4144-A897-D978C8B4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625A0-EBE7-449D-9E11-F75458F3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4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4D59F-BBE8-49F6-9939-765E93A7F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3A9CD-BA5A-4D92-A508-E72958531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90773-2C3C-483C-8CB8-610EF13E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A91A7-A2F2-46E4-B6C8-E6EF314FD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8C226-8E33-4938-B53F-8A3EA2BE1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86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55F9-2282-4E64-BAAE-1BD164F5C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FEFB1-E641-402F-983A-1B364DA4A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A182-3921-453B-A822-53BF68474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27E8E-FF2C-4303-8A30-29E47EDF7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A1EB5-F1C8-4280-AD26-F41009877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046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3B388-4A64-4430-81AC-5061BB0D4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A832F-7436-4BF9-B4B1-BFAF0A9E2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4CB01-7E42-4FA8-8716-6AD834950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8E0DC-F557-42CA-A848-B37AEB037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8BDE50-7EB8-4AAD-9624-FEC07E24E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31AA4-12F0-4FCF-810F-BB96B2AB3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5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B36CF-BB60-4F13-AA24-84500B8D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EC57C-A9F9-45C7-AD64-FB297F6AF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EF70B6-FEBC-4A3F-AB9C-CA1996B8C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676DBF-1DE1-4B3E-8DAF-CC0BD68C1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822694-C29B-48D6-94F9-4A0675C2D7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2858BF-E023-446B-860B-9BA451DAF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7769E0-49C4-4730-AF96-28DAAF7B2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A2EFA4-99C6-4365-BD92-212C5DB95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00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003D1-157A-4C0A-A4BB-F38AAF482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08C761-42ED-493E-A938-27D48FA86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3978AE-3D13-45B5-9C60-3D0F6861B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46269-320E-41B7-AD8B-85EA0022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026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F56344-4443-4F1E-8108-7C7219B68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87DCB8-34A4-4F4B-94BE-E4A944FEB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F9F680-9CC3-42E6-B649-9AE40B263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692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4A828-E1C4-4CBC-981B-30EB70202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C4F1E-D758-4C48-B43D-397EAA1B3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DC84C-E118-4E8D-8557-76C90D580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01F1AB-2FCF-4986-9E86-B48C8F9D1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01516-29AD-4CB0-82D4-2207799CE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A23EA-8E92-4785-BAB3-CBD52FF8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08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CFDA6-B1D6-4921-AD40-A1A142B7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548E2-BBA7-4638-948C-06AFA0091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DFB1A1-E1AC-4A62-A93E-B33E96EE2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D218-5740-494E-A198-F952F3312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AB126-0378-44BF-A80E-A40928DB9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4B0D7-C4B4-4698-88E6-556B8EA7F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05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394E42-FDB7-4D7C-B41E-234168C79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5D3D1-90D5-4FFA-B5D9-B7AD948BE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34FAC-4EBD-493D-83B6-29493F9DC9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9154-6AF1-4829-B905-A0490262A487}" type="datetimeFigureOut">
              <a:rPr lang="en-GB" smtClean="0"/>
              <a:t>24/09/2019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FA540-18BF-47D8-9C91-61C5FE6B45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BCC5E-325A-47D9-85A9-2465B2213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C93EF-BE1E-4A0D-9637-7AFF7198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39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0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4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1.png"/><Relationship Id="rId9" Type="http://schemas.openxmlformats.org/officeDocument/2006/relationships/image" Target="../media/image5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4.jp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EF717-9FF0-48B0-9BDB-97E1748999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2975" y="1041400"/>
            <a:ext cx="9866050" cy="2387600"/>
          </a:xfrm>
        </p:spPr>
        <p:txBody>
          <a:bodyPr>
            <a:normAutofit fontScale="90000"/>
          </a:bodyPr>
          <a:lstStyle/>
          <a:p>
            <a:r>
              <a:rPr lang="en-GB" dirty="0"/>
              <a:t>Radiative and non-radiative recombination in semiconductors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D5BBBC-EDBB-4E4C-A97A-A6B9DFC491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9263"/>
            <a:ext cx="9144000" cy="1626910"/>
          </a:xfrm>
        </p:spPr>
        <p:txBody>
          <a:bodyPr>
            <a:normAutofit/>
          </a:bodyPr>
          <a:lstStyle/>
          <a:p>
            <a:r>
              <a:rPr lang="sv-SE" sz="1400" dirty="0"/>
              <a:t>Hui Chen</a:t>
            </a:r>
          </a:p>
          <a:p>
            <a:r>
              <a:rPr lang="sv-SE" sz="1400" dirty="0"/>
              <a:t>20190924</a:t>
            </a:r>
          </a:p>
          <a:p>
            <a:r>
              <a:rPr lang="sv-SE" sz="1400" b="1" i="1" dirty="0"/>
              <a:t>Wallenberg Wood Science Center</a:t>
            </a:r>
          </a:p>
          <a:p>
            <a:r>
              <a:rPr lang="en-GB" sz="1400" b="1" dirty="0"/>
              <a:t>Department of </a:t>
            </a:r>
            <a:r>
              <a:rPr lang="en-GB" sz="1400" b="1" dirty="0" err="1"/>
              <a:t>Fiber</a:t>
            </a:r>
            <a:r>
              <a:rPr lang="en-GB" sz="1400" b="1" dirty="0"/>
              <a:t> and Polymer Technology</a:t>
            </a:r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2B3C753-12E0-4BC9-BC60-79EFE5EA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428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C22C0F-9BBB-4873-9053-83269453AC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75" y="1707190"/>
            <a:ext cx="4991533" cy="762066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15ADC5-54D8-441B-BACF-6DF88A672D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75" y="3289604"/>
            <a:ext cx="2865368" cy="533446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6F28DF-BBAE-47BF-A97F-1D01569E34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75" y="4680806"/>
            <a:ext cx="4778154" cy="815411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sp>
        <p:nvSpPr>
          <p:cNvPr id="8" name="Right Brace 7">
            <a:extLst>
              <a:ext uri="{FF2B5EF4-FFF2-40B4-BE49-F238E27FC236}">
                <a16:creationId xmlns:a16="http://schemas.microsoft.com/office/drawing/2014/main" id="{0CC755FB-6DB8-4FA6-AAF1-B206353443FB}"/>
              </a:ext>
            </a:extLst>
          </p:cNvPr>
          <p:cNvSpPr/>
          <p:nvPr/>
        </p:nvSpPr>
        <p:spPr>
          <a:xfrm>
            <a:off x="5083134" y="2600933"/>
            <a:ext cx="146482" cy="1944963"/>
          </a:xfrm>
          <a:prstGeom prst="rightBrac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C2B939-B9EB-4D3D-B6B7-D1C85226F6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617" y="2895554"/>
            <a:ext cx="5867908" cy="53344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8ADD48-02BF-435F-B7EB-8EFDF5EA80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848" y="3742848"/>
            <a:ext cx="4442845" cy="3657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36427C3-960F-4D96-B1A8-13276C2C1C4A}"/>
              </a:ext>
            </a:extLst>
          </p:cNvPr>
          <p:cNvSpPr/>
          <p:nvPr/>
        </p:nvSpPr>
        <p:spPr>
          <a:xfrm>
            <a:off x="6375141" y="4153302"/>
            <a:ext cx="5461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is a parameter independent of the photon energy </a:t>
            </a:r>
            <a:r>
              <a:rPr lang="en-US" i="1" dirty="0" err="1">
                <a:solidFill>
                  <a:srgbClr val="000000"/>
                </a:solidFill>
                <a:latin typeface="Georgia" panose="02040502050405020303" pitchFamily="18" charset="0"/>
              </a:rPr>
              <a:t>hν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DE8891-F027-4B3D-9102-0B98A7E6BFD1}"/>
              </a:ext>
            </a:extLst>
          </p:cNvPr>
          <p:cNvSpPr/>
          <p:nvPr/>
        </p:nvSpPr>
        <p:spPr>
          <a:xfrm>
            <a:off x="6172063" y="2115188"/>
            <a:ext cx="5867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The shape of the luminescence spectrum is also called the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Maxwell-Boltzmann distribution</a:t>
            </a:r>
            <a:endParaRPr lang="en-GB" dirty="0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46C168D5-D1F3-4388-8776-7FB6999F0041}"/>
              </a:ext>
            </a:extLst>
          </p:cNvPr>
          <p:cNvSpPr/>
          <p:nvPr/>
        </p:nvSpPr>
        <p:spPr>
          <a:xfrm>
            <a:off x="8586417" y="4567296"/>
            <a:ext cx="419724" cy="81541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9C21DE3-F057-4B48-A977-26F8C4D80956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FBF145-C325-47EB-837D-D00282C4D455}"/>
              </a:ext>
            </a:extLst>
          </p:cNvPr>
          <p:cNvSpPr txBox="1"/>
          <p:nvPr/>
        </p:nvSpPr>
        <p:spPr>
          <a:xfrm>
            <a:off x="195781" y="306412"/>
            <a:ext cx="8414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16676B6-C930-44F7-803F-E9554CDEE2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961" y="5503151"/>
            <a:ext cx="5761219" cy="449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016477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01144-34A0-429F-B859-3C8B7E7C6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811538"/>
            <a:ext cx="2444646" cy="1126951"/>
          </a:xfrm>
        </p:spPr>
        <p:txBody>
          <a:bodyPr>
            <a:normAutofit fontScale="90000"/>
          </a:bodyPr>
          <a:lstStyle/>
          <a:p>
            <a:r>
              <a:rPr lang="en-GB" dirty="0"/>
              <a:t>Example 1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AE8D597-D733-413F-8BF2-21844D148C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8" y="1299745"/>
            <a:ext cx="4467845" cy="5422173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F599D8-1A8F-4B31-8DB0-71F2391D3B0D}"/>
              </a:ext>
            </a:extLst>
          </p:cNvPr>
          <p:cNvSpPr/>
          <p:nvPr/>
        </p:nvSpPr>
        <p:spPr>
          <a:xfrm>
            <a:off x="666280" y="1875590"/>
            <a:ext cx="51932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Asymmetric curve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 with a </a:t>
            </a: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tail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 towards the high-energy photon side</a:t>
            </a:r>
          </a:p>
          <a:p>
            <a:r>
              <a:rPr lang="en-US" b="1" dirty="0">
                <a:latin typeface="Georgia" panose="02040502050405020303" pitchFamily="18" charset="0"/>
              </a:rPr>
              <a:t>Reason: </a:t>
            </a:r>
            <a:r>
              <a:rPr lang="en-US" dirty="0">
                <a:latin typeface="Georgia" panose="02040502050405020303" pitchFamily="18" charset="0"/>
              </a:rPr>
              <a:t>stems from the kinetic energy of recombining free electrons and holes/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described by exponential distribution function</a:t>
            </a:r>
            <a:endParaRPr lang="en-GB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729863-CF6D-4B1D-9702-30491A1B2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66" y="3705337"/>
            <a:ext cx="1950889" cy="32006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D21AA4-B9EC-4B41-9609-57C81AFD0D0F}"/>
              </a:ext>
            </a:extLst>
          </p:cNvPr>
          <p:cNvSpPr/>
          <p:nvPr/>
        </p:nvSpPr>
        <p:spPr>
          <a:xfrm>
            <a:off x="1300397" y="4426559"/>
            <a:ext cx="4285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The Boltzmann tail of the Fermi-Dirac distribution broadens with increasing temperature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8E4B7B-626D-4AE2-9B64-AA28858A3D7B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421311B-2C9E-42F3-9B28-82C888222C52}"/>
              </a:ext>
            </a:extLst>
          </p:cNvPr>
          <p:cNvSpPr txBox="1"/>
          <p:nvPr/>
        </p:nvSpPr>
        <p:spPr>
          <a:xfrm>
            <a:off x="195781" y="306412"/>
            <a:ext cx="831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16" name="Picture 4" descr="kth-logo">
            <a:extLst>
              <a:ext uri="{FF2B5EF4-FFF2-40B4-BE49-F238E27FC236}">
                <a16:creationId xmlns:a16="http://schemas.microsoft.com/office/drawing/2014/main" id="{98F834BA-5E9C-4582-800B-216F77034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3AE3D341-B6B2-4328-9C9D-4C9AFAA0A9E5}"/>
              </a:ext>
            </a:extLst>
          </p:cNvPr>
          <p:cNvSpPr/>
          <p:nvPr/>
        </p:nvSpPr>
        <p:spPr>
          <a:xfrm>
            <a:off x="5756617" y="4627062"/>
            <a:ext cx="1226416" cy="261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DB4E788-99BB-4722-9852-E2E9EF91CA64}"/>
              </a:ext>
            </a:extLst>
          </p:cNvPr>
          <p:cNvSpPr/>
          <p:nvPr/>
        </p:nvSpPr>
        <p:spPr>
          <a:xfrm>
            <a:off x="5756617" y="2091223"/>
            <a:ext cx="1226416" cy="261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842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B94E3B0-E1B6-4D95-B41B-47D60EFE46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25" y="1371529"/>
            <a:ext cx="3957404" cy="4711335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C41833A-7B89-4000-8BE6-303E29B270B0}"/>
              </a:ext>
            </a:extLst>
          </p:cNvPr>
          <p:cNvSpPr txBox="1">
            <a:spLocks/>
          </p:cNvSpPr>
          <p:nvPr/>
        </p:nvSpPr>
        <p:spPr>
          <a:xfrm>
            <a:off x="668888" y="773952"/>
            <a:ext cx="2444646" cy="1126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Example 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740EEB-53E7-490D-BD84-6EF4687FF807}"/>
              </a:ext>
            </a:extLst>
          </p:cNvPr>
          <p:cNvSpPr/>
          <p:nvPr/>
        </p:nvSpPr>
        <p:spPr>
          <a:xfrm>
            <a:off x="668888" y="1951120"/>
            <a:ext cx="5396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Luminescence of electron-hole pairs in Indium antimonide </a:t>
            </a:r>
            <a:r>
              <a:rPr lang="sv-SE" dirty="0">
                <a:solidFill>
                  <a:srgbClr val="000000"/>
                </a:solidFill>
                <a:latin typeface="Georgia" panose="02040502050405020303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Georgia" panose="02040502050405020303" pitchFamily="18" charset="0"/>
              </a:rPr>
              <a:t>InSb</a:t>
            </a:r>
            <a:r>
              <a:rPr lang="sv-SE" dirty="0">
                <a:solidFill>
                  <a:srgbClr val="000000"/>
                </a:solidFill>
                <a:latin typeface="Georgia" panose="02040502050405020303" pitchFamily="18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 at 4.2K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26E30F-04B2-4BFB-B0EA-B2436CBFC28F}"/>
              </a:ext>
            </a:extLst>
          </p:cNvPr>
          <p:cNvSpPr/>
          <p:nvPr/>
        </p:nvSpPr>
        <p:spPr>
          <a:xfrm>
            <a:off x="8431385" y="6063260"/>
            <a:ext cx="29738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Soldid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curve—experiment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Circles—theoretical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lineshape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AF111C-7525-4D7B-B5B3-DE4B876616F5}"/>
              </a:ext>
            </a:extLst>
          </p:cNvPr>
          <p:cNvSpPr/>
          <p:nvPr/>
        </p:nvSpPr>
        <p:spPr>
          <a:xfrm>
            <a:off x="680352" y="2828835"/>
            <a:ext cx="495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O</a:t>
            </a:r>
            <a:r>
              <a:rPr lang="en-US" altLang="zh-CN" b="1" dirty="0">
                <a:solidFill>
                  <a:srgbClr val="000000"/>
                </a:solidFill>
                <a:latin typeface="Georgia" panose="02040502050405020303" pitchFamily="18" charset="0"/>
              </a:rPr>
              <a:t>ne possible</a:t>
            </a:r>
            <a:r>
              <a:rPr lang="en-GB" altLang="zh-CN" b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US" altLang="zh-CN" b="1" dirty="0">
                <a:solidFill>
                  <a:srgbClr val="000000"/>
                </a:solidFill>
                <a:latin typeface="Georgia" panose="02040502050405020303" pitchFamily="18" charset="0"/>
              </a:rPr>
              <a:t>r</a:t>
            </a:r>
            <a:r>
              <a:rPr lang="en-GB" b="1" dirty="0" err="1">
                <a:solidFill>
                  <a:srgbClr val="000000"/>
                </a:solidFill>
                <a:latin typeface="Georgia" panose="02040502050405020303" pitchFamily="18" charset="0"/>
              </a:rPr>
              <a:t>eason</a:t>
            </a:r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 for the difference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low-energy side: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 of the slit of the monochromator, which smears the sharp onset of luminescence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72B56B-4574-4E95-B7BB-194BD0314584}"/>
              </a:ext>
            </a:extLst>
          </p:cNvPr>
          <p:cNvSpPr/>
          <p:nvPr/>
        </p:nvSpPr>
        <p:spPr>
          <a:xfrm>
            <a:off x="668888" y="4348199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Georgia" panose="02040502050405020303" pitchFamily="18" charset="0"/>
              </a:rPr>
              <a:t>Notice: 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for </a:t>
            </a:r>
            <a:r>
              <a:rPr lang="en-US" dirty="0" err="1">
                <a:solidFill>
                  <a:srgbClr val="FF0000"/>
                </a:solidFill>
                <a:latin typeface="Georgia" panose="02040502050405020303" pitchFamily="18" charset="0"/>
              </a:rPr>
              <a:t>InSb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, very narrow bandgap (</a:t>
            </a:r>
            <a:r>
              <a:rPr lang="en-US" i="1" dirty="0">
                <a:solidFill>
                  <a:srgbClr val="FF0000"/>
                </a:solidFill>
                <a:latin typeface="Georgia" panose="02040502050405020303" pitchFamily="18" charset="0"/>
              </a:rPr>
              <a:t>E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FF0000"/>
                </a:solidFill>
                <a:latin typeface="Georgia" panose="02040502050405020303" pitchFamily="18" charset="0"/>
              </a:rPr>
              <a:t>g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 ~ 0.23eV at </a:t>
            </a:r>
            <a:r>
              <a:rPr lang="en-US" i="1" dirty="0">
                <a:solidFill>
                  <a:srgbClr val="FF0000"/>
                </a:solidFill>
                <a:latin typeface="Georgia" panose="02040502050405020303" pitchFamily="18" charset="0"/>
              </a:rPr>
              <a:t>T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 = 4.2K), low exciton binding energy 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ensure that even at low temperatures excitons are thermally dissociated. </a:t>
            </a: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nearly all other semi-conductive compounds, free electrons and holes and their luminescence are practically absent.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284711-5224-4791-B201-4F57A0FEB3B9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C2AE963-5296-4FC6-AD43-6B96BCBE0D89}"/>
              </a:ext>
            </a:extLst>
          </p:cNvPr>
          <p:cNvSpPr txBox="1"/>
          <p:nvPr/>
        </p:nvSpPr>
        <p:spPr>
          <a:xfrm>
            <a:off x="195781" y="306412"/>
            <a:ext cx="8498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16" name="Picture 4" descr="kth-logo">
            <a:extLst>
              <a:ext uri="{FF2B5EF4-FFF2-40B4-BE49-F238E27FC236}">
                <a16:creationId xmlns:a16="http://schemas.microsoft.com/office/drawing/2014/main" id="{A5999003-CB70-4968-9D6F-22CAD6A07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3FD255-41EA-46CE-86FD-B053B5A1ABA8}"/>
              </a:ext>
            </a:extLst>
          </p:cNvPr>
          <p:cNvSpPr/>
          <p:nvPr/>
        </p:nvSpPr>
        <p:spPr>
          <a:xfrm>
            <a:off x="3712394" y="878554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Mooradian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, A. and Fan, H. Y. (1966). </a:t>
            </a:r>
            <a:r>
              <a:rPr lang="en-US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Phys. Rev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., </a:t>
            </a:r>
            <a:r>
              <a:rPr lang="en-US" sz="1200" b="1" dirty="0">
                <a:solidFill>
                  <a:srgbClr val="000000"/>
                </a:solidFill>
                <a:latin typeface="Georgia" panose="02040502050405020303" pitchFamily="18" charset="0"/>
              </a:rPr>
              <a:t>148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, 873.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1229342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01144-34A0-429F-B859-3C8B7E7C6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37" y="1079263"/>
            <a:ext cx="4196627" cy="575916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+mn-lt"/>
              </a:rPr>
              <a:t>Indirect bandgap case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B42CA69-DE46-499C-A76E-8F1B131B0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569" y="956353"/>
            <a:ext cx="3605705" cy="5901647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A294A49-FCA5-4541-A904-06501EB3C1C8}"/>
              </a:ext>
            </a:extLst>
          </p:cNvPr>
          <p:cNvSpPr/>
          <p:nvPr/>
        </p:nvSpPr>
        <p:spPr>
          <a:xfrm>
            <a:off x="630337" y="1102328"/>
            <a:ext cx="3533290" cy="51014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CBE8CF-386C-4244-8C9A-9A5A4EBF7691}"/>
              </a:ext>
            </a:extLst>
          </p:cNvPr>
          <p:cNvSpPr/>
          <p:nvPr/>
        </p:nvSpPr>
        <p:spPr>
          <a:xfrm>
            <a:off x="523805" y="1911943"/>
            <a:ext cx="62880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Direct-bandgap - same wavevector </a:t>
            </a:r>
            <a:r>
              <a:rPr lang="en-US" b="1" dirty="0">
                <a:solidFill>
                  <a:srgbClr val="00B050"/>
                </a:solidFill>
                <a:latin typeface="Georgia" panose="02040502050405020303" pitchFamily="18" charset="0"/>
              </a:rPr>
              <a:t>k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B050"/>
                </a:solidFill>
                <a:latin typeface="Georgia" panose="02040502050405020303" pitchFamily="18" charset="0"/>
              </a:rPr>
              <a:t>0</a:t>
            </a:r>
          </a:p>
          <a:p>
            <a:endParaRPr lang="en-US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Indirect-bandgap - varying values of </a:t>
            </a:r>
            <a:r>
              <a:rPr lang="en-US" b="1" dirty="0">
                <a:solidFill>
                  <a:srgbClr val="00B050"/>
                </a:solidFill>
                <a:latin typeface="Georgia" panose="02040502050405020303" pitchFamily="18" charset="0"/>
              </a:rPr>
              <a:t>k</a:t>
            </a:r>
            <a:endParaRPr lang="en-US" dirty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endParaRPr lang="en-US" i="1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147AE4-516C-4589-90E4-91E16195F998}"/>
              </a:ext>
            </a:extLst>
          </p:cNvPr>
          <p:cNvSpPr/>
          <p:nvPr/>
        </p:nvSpPr>
        <p:spPr>
          <a:xfrm>
            <a:off x="523805" y="361585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The electron excitation energy is released both in the form of luminescence and as an additional vibration energy of the lattice: </a:t>
            </a:r>
            <a:r>
              <a:rPr lang="en-US" i="1" dirty="0">
                <a:solidFill>
                  <a:srgbClr val="00B050"/>
                </a:solidFill>
                <a:latin typeface="Georgia" panose="02040502050405020303" pitchFamily="18" charset="0"/>
              </a:rPr>
              <a:t>E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B050"/>
                </a:solidFill>
                <a:latin typeface="Georgia" panose="02040502050405020303" pitchFamily="18" charset="0"/>
              </a:rPr>
              <a:t>2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-</a:t>
            </a:r>
            <a:r>
              <a:rPr lang="en-US" i="1" dirty="0">
                <a:solidFill>
                  <a:srgbClr val="00B050"/>
                </a:solidFill>
                <a:latin typeface="Georgia" panose="02040502050405020303" pitchFamily="18" charset="0"/>
              </a:rPr>
              <a:t>E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B050"/>
                </a:solidFill>
                <a:latin typeface="Georgia" panose="02040502050405020303" pitchFamily="18" charset="0"/>
              </a:rPr>
              <a:t>1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= </a:t>
            </a:r>
            <a:r>
              <a:rPr lang="en-US" i="1" dirty="0" err="1">
                <a:solidFill>
                  <a:srgbClr val="00B050"/>
                </a:solidFill>
                <a:latin typeface="Georgia" panose="02040502050405020303" pitchFamily="18" charset="0"/>
              </a:rPr>
              <a:t>hν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+ </a:t>
            </a:r>
            <a:r>
              <a:rPr lang="en-US" i="1" dirty="0" err="1">
                <a:solidFill>
                  <a:srgbClr val="FF0000"/>
                </a:solidFill>
                <a:latin typeface="Georgia" panose="02040502050405020303" pitchFamily="18" charset="0"/>
              </a:rPr>
              <a:t>hω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BFCDA6-AE89-4BC9-8402-A1DBAAFE5C51}"/>
              </a:ext>
            </a:extLst>
          </p:cNvPr>
          <p:cNvSpPr/>
          <p:nvPr/>
        </p:nvSpPr>
        <p:spPr>
          <a:xfrm>
            <a:off x="530042" y="5042760"/>
            <a:ext cx="69415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The </a:t>
            </a:r>
            <a:r>
              <a:rPr lang="en-US" b="1" dirty="0">
                <a:solidFill>
                  <a:srgbClr val="00B050"/>
                </a:solidFill>
                <a:latin typeface="Georgia" panose="02040502050405020303" pitchFamily="18" charset="0"/>
              </a:rPr>
              <a:t>probability density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of spontaneous emission </a:t>
            </a:r>
            <a:r>
              <a:rPr lang="en-US" dirty="0">
                <a:latin typeface="Georgia" panose="02040502050405020303" pitchFamily="18" charset="0"/>
              </a:rPr>
              <a:t>of a luminescence </a:t>
            </a:r>
            <a:r>
              <a:rPr lang="en-US" b="1" dirty="0">
                <a:latin typeface="Georgia" panose="02040502050405020303" pitchFamily="18" charset="0"/>
              </a:rPr>
              <a:t>photon</a:t>
            </a:r>
            <a:r>
              <a:rPr lang="en-US" dirty="0">
                <a:latin typeface="Georgia" panose="02040502050405020303" pitchFamily="18" charset="0"/>
              </a:rPr>
              <a:t> with energy </a:t>
            </a:r>
            <a:r>
              <a:rPr lang="en-US" i="1" dirty="0" err="1">
                <a:latin typeface="Georgia" panose="02040502050405020303" pitchFamily="18" charset="0"/>
              </a:rPr>
              <a:t>hν</a:t>
            </a:r>
            <a:r>
              <a:rPr lang="en-US" dirty="0">
                <a:latin typeface="Georgia" panose="02040502050405020303" pitchFamily="18" charset="0"/>
              </a:rPr>
              <a:t> = (</a:t>
            </a:r>
            <a:r>
              <a:rPr lang="en-US" i="1" dirty="0">
                <a:latin typeface="Georgia" panose="02040502050405020303" pitchFamily="18" charset="0"/>
              </a:rPr>
              <a:t>E</a:t>
            </a:r>
            <a:r>
              <a:rPr lang="en-US" dirty="0">
                <a:latin typeface="Georgia" panose="02040502050405020303" pitchFamily="18" charset="0"/>
              </a:rPr>
              <a:t> </a:t>
            </a:r>
            <a:r>
              <a:rPr lang="en-US" baseline="-25000" dirty="0">
                <a:latin typeface="Georgia" panose="02040502050405020303" pitchFamily="18" charset="0"/>
              </a:rPr>
              <a:t>2</a:t>
            </a:r>
            <a:r>
              <a:rPr lang="en-US" dirty="0">
                <a:latin typeface="Georgia" panose="02040502050405020303" pitchFamily="18" charset="0"/>
              </a:rPr>
              <a:t>-</a:t>
            </a:r>
            <a:r>
              <a:rPr lang="en-US" i="1" dirty="0">
                <a:latin typeface="Georgia" panose="02040502050405020303" pitchFamily="18" charset="0"/>
              </a:rPr>
              <a:t>E</a:t>
            </a:r>
            <a:r>
              <a:rPr lang="en-US" dirty="0">
                <a:latin typeface="Georgia" panose="02040502050405020303" pitchFamily="18" charset="0"/>
              </a:rPr>
              <a:t> </a:t>
            </a:r>
            <a:r>
              <a:rPr lang="en-US" baseline="-25000" dirty="0">
                <a:latin typeface="Georgia" panose="02040502050405020303" pitchFamily="18" charset="0"/>
              </a:rPr>
              <a:t>1</a:t>
            </a:r>
            <a:r>
              <a:rPr lang="en-US" dirty="0">
                <a:latin typeface="Georgia" panose="02040502050405020303" pitchFamily="18" charset="0"/>
              </a:rPr>
              <a:t>)-</a:t>
            </a:r>
            <a:r>
              <a:rPr lang="en-US" i="1" dirty="0" err="1">
                <a:latin typeface="Georgia" panose="02040502050405020303" pitchFamily="18" charset="0"/>
              </a:rPr>
              <a:t>h</a:t>
            </a:r>
            <a:r>
              <a:rPr lang="en-US" dirty="0" err="1">
                <a:latin typeface="Georgia" panose="02040502050405020303" pitchFamily="18" charset="0"/>
              </a:rPr>
              <a:t>ω</a:t>
            </a:r>
            <a:r>
              <a:rPr lang="en-US" dirty="0">
                <a:latin typeface="Georgia" panose="02040502050405020303" pitchFamily="18" charset="0"/>
              </a:rPr>
              <a:t> is then carried out by summing all of the contributions over the curves</a:t>
            </a:r>
            <a:endParaRPr lang="en-GB" dirty="0">
              <a:latin typeface="Georgia" panose="02040502050405020303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69FD538-CA05-40BA-A01B-489E3CDC0F0D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47E4AF3-7D22-440A-99ED-2EB96393BB43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16" name="Picture 4" descr="kth-logo">
            <a:extLst>
              <a:ext uri="{FF2B5EF4-FFF2-40B4-BE49-F238E27FC236}">
                <a16:creationId xmlns:a16="http://schemas.microsoft.com/office/drawing/2014/main" id="{51381C1B-E114-46A9-8B51-AFE0F2B76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086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413" y="969985"/>
            <a:ext cx="6135634" cy="2308437"/>
          </a:xfrm>
        </p:spPr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This is obviously influenced by following factors:</a:t>
            </a:r>
          </a:p>
          <a:p>
            <a:pPr marL="0" indent="0">
              <a:buNone/>
            </a:pPr>
            <a:r>
              <a:rPr lang="en-US" sz="1800" i="1" dirty="0">
                <a:solidFill>
                  <a:srgbClr val="00B050"/>
                </a:solidFill>
              </a:rPr>
              <a:t>1, the occupancy factors f </a:t>
            </a:r>
            <a:r>
              <a:rPr lang="en-US" sz="1800" i="1" baseline="-25000" dirty="0">
                <a:solidFill>
                  <a:srgbClr val="00B050"/>
                </a:solidFill>
              </a:rPr>
              <a:t>c</a:t>
            </a:r>
            <a:r>
              <a:rPr lang="en-US" sz="1800" i="1" dirty="0">
                <a:solidFill>
                  <a:srgbClr val="00B050"/>
                </a:solidFill>
              </a:rPr>
              <a:t>, f </a:t>
            </a:r>
            <a:r>
              <a:rPr lang="en-US" sz="1800" i="1" baseline="-25000" dirty="0">
                <a:solidFill>
                  <a:srgbClr val="00B050"/>
                </a:solidFill>
              </a:rPr>
              <a:t>v</a:t>
            </a:r>
            <a:endParaRPr lang="en-US" sz="1800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rgbClr val="00B050"/>
                </a:solidFill>
              </a:rPr>
              <a:t>2, square of the absolute value of the matrix element of the optical transition |M|</a:t>
            </a:r>
            <a:r>
              <a:rPr lang="en-US" sz="1800" i="1" baseline="30000" dirty="0">
                <a:solidFill>
                  <a:srgbClr val="00B050"/>
                </a:solidFill>
              </a:rPr>
              <a:t>2 </a:t>
            </a:r>
          </a:p>
          <a:p>
            <a:pPr marL="0" indent="0">
              <a:buNone/>
            </a:pPr>
            <a:r>
              <a:rPr lang="en-US" sz="1800" i="1" dirty="0">
                <a:solidFill>
                  <a:srgbClr val="00B050"/>
                </a:solidFill>
              </a:rPr>
              <a:t>3, </a:t>
            </a:r>
            <a:r>
              <a:rPr lang="en-GB" sz="1800" i="1" dirty="0">
                <a:solidFill>
                  <a:srgbClr val="00B050"/>
                </a:solidFill>
              </a:rPr>
              <a:t>the densities of states </a:t>
            </a:r>
            <a:r>
              <a:rPr lang="en-US" sz="1800" i="1" dirty="0" err="1">
                <a:solidFill>
                  <a:srgbClr val="00B050"/>
                </a:solidFill>
              </a:rPr>
              <a:t>ρ</a:t>
            </a:r>
            <a:r>
              <a:rPr lang="en-US" sz="1200" i="1" dirty="0" err="1">
                <a:solidFill>
                  <a:srgbClr val="00B050"/>
                </a:solidFill>
              </a:rPr>
              <a:t>c</a:t>
            </a:r>
            <a:r>
              <a:rPr lang="en-US" sz="1800" i="1" dirty="0">
                <a:solidFill>
                  <a:srgbClr val="00B050"/>
                </a:solidFill>
              </a:rPr>
              <a:t> and </a:t>
            </a:r>
            <a:r>
              <a:rPr lang="en-US" sz="1800" i="1" dirty="0" err="1">
                <a:solidFill>
                  <a:srgbClr val="00B050"/>
                </a:solidFill>
              </a:rPr>
              <a:t>ρ</a:t>
            </a:r>
            <a:r>
              <a:rPr lang="en-US" sz="1200" i="1" dirty="0" err="1">
                <a:solidFill>
                  <a:srgbClr val="00B050"/>
                </a:solidFill>
              </a:rPr>
              <a:t>ν</a:t>
            </a:r>
            <a:endParaRPr lang="en-GB" sz="1800" i="1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587B2E-8148-454C-8D0C-C3505F2E9E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75"/>
          <a:stretch/>
        </p:blipFill>
        <p:spPr>
          <a:xfrm>
            <a:off x="6752446" y="1215236"/>
            <a:ext cx="5236724" cy="26221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CAA1DAC-15A9-4C67-863D-77CB628E9D84}"/>
              </a:ext>
            </a:extLst>
          </p:cNvPr>
          <p:cNvSpPr/>
          <p:nvPr/>
        </p:nvSpPr>
        <p:spPr>
          <a:xfrm>
            <a:off x="453413" y="3338682"/>
            <a:ext cx="5642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Energies relative to the corresponding band edges</a:t>
            </a:r>
          </a:p>
          <a:p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=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for the electron and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=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for the hole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593809-6B5C-483C-A5DE-0DAE6AF9D73D}"/>
              </a:ext>
            </a:extLst>
          </p:cNvPr>
          <p:cNvGrpSpPr/>
          <p:nvPr/>
        </p:nvGrpSpPr>
        <p:grpSpPr>
          <a:xfrm>
            <a:off x="601630" y="4169655"/>
            <a:ext cx="5110629" cy="2613960"/>
            <a:chOff x="453413" y="3429000"/>
            <a:chExt cx="6037328" cy="344147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0A1CB16-D783-49D2-ADA1-8F76DCAF4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413" y="3429000"/>
              <a:ext cx="6037328" cy="344147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BA61C53-46A3-44AD-82D5-8921C34A64CD}"/>
                </a:ext>
              </a:extLst>
            </p:cNvPr>
            <p:cNvSpPr/>
            <p:nvPr/>
          </p:nvSpPr>
          <p:spPr>
            <a:xfrm>
              <a:off x="1530737" y="3429000"/>
              <a:ext cx="359764" cy="358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DD01396-CCBF-471A-9122-3B4D4A9435CA}"/>
                </a:ext>
              </a:extLst>
            </p:cNvPr>
            <p:cNvSpPr/>
            <p:nvPr/>
          </p:nvSpPr>
          <p:spPr>
            <a:xfrm>
              <a:off x="1530737" y="4030362"/>
              <a:ext cx="359764" cy="466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CAF9016-A97E-4631-9540-E0E51999BA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073" y="4091287"/>
            <a:ext cx="2537680" cy="35817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41EC705-4589-448C-8104-DBEF1FE24540}"/>
              </a:ext>
            </a:extLst>
          </p:cNvPr>
          <p:cNvSpPr/>
          <p:nvPr/>
        </p:nvSpPr>
        <p:spPr>
          <a:xfrm>
            <a:off x="7328845" y="5429251"/>
            <a:ext cx="450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reflects the summation of all contributions to the flux of emitted photons </a:t>
            </a:r>
            <a:r>
              <a:rPr lang="en-US" i="1" dirty="0" err="1">
                <a:solidFill>
                  <a:srgbClr val="000000"/>
                </a:solidFill>
                <a:latin typeface="Georgia" panose="02040502050405020303" pitchFamily="18" charset="0"/>
              </a:rPr>
              <a:t>hν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.</a:t>
            </a:r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B79622F-7A84-4BF9-808B-B7D25C8C4D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614" y="4984745"/>
            <a:ext cx="1966130" cy="37341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5E69190-691B-4CC4-A511-163F6144B49A}"/>
              </a:ext>
            </a:extLst>
          </p:cNvPr>
          <p:cNvSpPr/>
          <p:nvPr/>
        </p:nvSpPr>
        <p:spPr>
          <a:xfrm>
            <a:off x="7195279" y="4721902"/>
            <a:ext cx="4641614" cy="180520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1836368-DB16-467E-9335-C90C8A235A51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0" y="794741"/>
            <a:ext cx="10922493" cy="335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C1FE312-7758-4692-9E84-FB2A8651842F}"/>
              </a:ext>
            </a:extLst>
          </p:cNvPr>
          <p:cNvSpPr txBox="1"/>
          <p:nvPr/>
        </p:nvSpPr>
        <p:spPr>
          <a:xfrm>
            <a:off x="195781" y="306412"/>
            <a:ext cx="8633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28" name="Picture 4" descr="kth-logo">
            <a:extLst>
              <a:ext uri="{FF2B5EF4-FFF2-40B4-BE49-F238E27FC236}">
                <a16:creationId xmlns:a16="http://schemas.microsoft.com/office/drawing/2014/main" id="{D68794D5-94DE-45E8-A89A-CB08EDF6C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76A8376-E4A0-4F14-A82F-BFCAE9748CD0}"/>
              </a:ext>
            </a:extLst>
          </p:cNvPr>
          <p:cNvSpPr/>
          <p:nvPr/>
        </p:nvSpPr>
        <p:spPr>
          <a:xfrm>
            <a:off x="10279564" y="4984745"/>
            <a:ext cx="1160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US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US" dirty="0" err="1">
                <a:solidFill>
                  <a:srgbClr val="000000"/>
                </a:solidFill>
                <a:latin typeface="Georgia" panose="02040502050405020303" pitchFamily="18" charset="0"/>
              </a:rPr>
              <a:t>+E</a:t>
            </a:r>
            <a:r>
              <a:rPr lang="en-US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h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)</a:t>
            </a:r>
            <a:endParaRPr lang="en-GB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B575A5AB-F211-4658-ADE9-358D5AB1E8D9}"/>
              </a:ext>
            </a:extLst>
          </p:cNvPr>
          <p:cNvSpPr/>
          <p:nvPr/>
        </p:nvSpPr>
        <p:spPr>
          <a:xfrm>
            <a:off x="9920088" y="5085713"/>
            <a:ext cx="372862" cy="2013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0992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5305" y="1828475"/>
            <a:ext cx="5517630" cy="320105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matrix element of the optical transition 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|M|</a:t>
            </a:r>
            <a:r>
              <a:rPr lang="en-US" b="1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06B12E-2285-4183-89B1-C47FB99ED8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01" b="-1"/>
          <a:stretch/>
        </p:blipFill>
        <p:spPr>
          <a:xfrm>
            <a:off x="971122" y="2621967"/>
            <a:ext cx="4318442" cy="28221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279CF7-EB2E-4FEF-924E-570610BCDC2A}"/>
              </a:ext>
            </a:extLst>
          </p:cNvPr>
          <p:cNvSpPr/>
          <p:nvPr/>
        </p:nvSpPr>
        <p:spPr>
          <a:xfrm>
            <a:off x="6624961" y="3155864"/>
            <a:ext cx="47547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1, vertical transitions</a:t>
            </a:r>
          </a:p>
          <a:p>
            <a:endParaRPr lang="en-US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2, electron-phonon scattering </a:t>
            </a:r>
          </a:p>
          <a:p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Ensure the indispensable alteration of quasi-momentum in the recombination event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D3EA85-474C-430D-B688-CB88287755A3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E7ACDB8-9F48-4DA7-8CAA-3F27B0FB3E50}"/>
              </a:ext>
            </a:extLst>
          </p:cNvPr>
          <p:cNvSpPr txBox="1"/>
          <p:nvPr/>
        </p:nvSpPr>
        <p:spPr>
          <a:xfrm>
            <a:off x="195781" y="306412"/>
            <a:ext cx="831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ABDC66-D928-429B-9678-498A20589705}"/>
              </a:ext>
            </a:extLst>
          </p:cNvPr>
          <p:cNvSpPr/>
          <p:nvPr/>
        </p:nvSpPr>
        <p:spPr>
          <a:xfrm>
            <a:off x="413894" y="1709140"/>
            <a:ext cx="54328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convolution-based calculation</a:t>
            </a:r>
            <a:endParaRPr lang="LID4096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EE93A4-9EE6-4C0C-887A-4D79D2A2C09A}"/>
              </a:ext>
            </a:extLst>
          </p:cNvPr>
          <p:cNvCxnSpPr/>
          <p:nvPr/>
        </p:nvCxnSpPr>
        <p:spPr>
          <a:xfrm>
            <a:off x="6068840" y="1197957"/>
            <a:ext cx="0" cy="513337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932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10805E0-3CA6-499A-90B2-7E9B0872E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11" y="2682998"/>
            <a:ext cx="5372566" cy="518205"/>
          </a:xfrm>
          <a:ln w="12700">
            <a:solidFill>
              <a:srgbClr val="FF0000"/>
            </a:solidFill>
          </a:ln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298CE42-8258-4D5A-9931-0AA2A5B65301}"/>
              </a:ext>
            </a:extLst>
          </p:cNvPr>
          <p:cNvGrpSpPr/>
          <p:nvPr/>
        </p:nvGrpSpPr>
        <p:grpSpPr>
          <a:xfrm>
            <a:off x="134759" y="943409"/>
            <a:ext cx="7676213" cy="775611"/>
            <a:chOff x="838199" y="413031"/>
            <a:chExt cx="7676213" cy="77561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7F09D2B-DDC2-4331-A32E-876AC2D7CCFC}"/>
                </a:ext>
              </a:extLst>
            </p:cNvPr>
            <p:cNvGrpSpPr/>
            <p:nvPr/>
          </p:nvGrpSpPr>
          <p:grpSpPr>
            <a:xfrm>
              <a:off x="991021" y="458981"/>
              <a:ext cx="7401797" cy="689287"/>
              <a:chOff x="993463" y="891919"/>
              <a:chExt cx="7494787" cy="689287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C0C93C44-7DB8-4063-89A7-986D2B023E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3463" y="953239"/>
                <a:ext cx="5102537" cy="58661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852F7880-F576-4C4A-A1E5-CD294627BA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948" t="-9967"/>
              <a:stretch/>
            </p:blipFill>
            <p:spPr>
              <a:xfrm>
                <a:off x="6096000" y="891919"/>
                <a:ext cx="2392250" cy="689287"/>
              </a:xfrm>
              <a:prstGeom prst="rect">
                <a:avLst/>
              </a:prstGeom>
              <a:ln w="38100">
                <a:noFill/>
              </a:ln>
            </p:spPr>
          </p:pic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02FFC-9754-4F58-BA6B-D8BFD72174C7}"/>
                </a:ext>
              </a:extLst>
            </p:cNvPr>
            <p:cNvSpPr/>
            <p:nvPr/>
          </p:nvSpPr>
          <p:spPr>
            <a:xfrm>
              <a:off x="838199" y="413031"/>
              <a:ext cx="7676213" cy="775611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Arrow: Down 10">
            <a:extLst>
              <a:ext uri="{FF2B5EF4-FFF2-40B4-BE49-F238E27FC236}">
                <a16:creationId xmlns:a16="http://schemas.microsoft.com/office/drawing/2014/main" id="{DB2FFDAC-A79D-492C-BA04-2EC06093883E}"/>
              </a:ext>
            </a:extLst>
          </p:cNvPr>
          <p:cNvSpPr/>
          <p:nvPr/>
        </p:nvSpPr>
        <p:spPr>
          <a:xfrm>
            <a:off x="3623051" y="1774848"/>
            <a:ext cx="539646" cy="77561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D228DD-F7B7-4105-B5B3-D1F2B14F7382}"/>
              </a:ext>
            </a:extLst>
          </p:cNvPr>
          <p:cNvSpPr/>
          <p:nvPr/>
        </p:nvSpPr>
        <p:spPr>
          <a:xfrm>
            <a:off x="1021609" y="1744563"/>
            <a:ext cx="2003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For direct bandgap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5C4911-D652-4A6E-8973-EBFA1F17077C}"/>
              </a:ext>
            </a:extLst>
          </p:cNvPr>
          <p:cNvSpPr/>
          <p:nvPr/>
        </p:nvSpPr>
        <p:spPr>
          <a:xfrm>
            <a:off x="1021609" y="2252123"/>
            <a:ext cx="2177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For indirect bandgap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B6B07B-0F01-4401-BD11-B8A9A4A8E8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80" y="4127326"/>
            <a:ext cx="6950042" cy="55630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FAED7E81-3375-45B9-AB2E-1C57855FF122}"/>
              </a:ext>
            </a:extLst>
          </p:cNvPr>
          <p:cNvSpPr/>
          <p:nvPr/>
        </p:nvSpPr>
        <p:spPr>
          <a:xfrm>
            <a:off x="3670958" y="3239058"/>
            <a:ext cx="539646" cy="77561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9C0D76C-9F5E-47DA-9A37-679EE15DFB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11" y="6095780"/>
            <a:ext cx="5867908" cy="533446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CA9FC96-3866-48F5-9D1B-1F0974392CA5}"/>
              </a:ext>
            </a:extLst>
          </p:cNvPr>
          <p:cNvSpPr/>
          <p:nvPr/>
        </p:nvSpPr>
        <p:spPr>
          <a:xfrm>
            <a:off x="337352" y="4677176"/>
            <a:ext cx="73668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Difference compare with the direct bandgap: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the red-shift of the low-energy side of the spectrum by </a:t>
            </a:r>
            <a:r>
              <a:rPr lang="en-US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hω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replacement of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square-root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dependence of the pre-exponential factor by 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quadratic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dependence, which slightly modifies the low-energy onset of the spectrum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C0C9CE-3812-436D-BF94-C480A7D2D9CC}"/>
              </a:ext>
            </a:extLst>
          </p:cNvPr>
          <p:cNvSpPr/>
          <p:nvPr/>
        </p:nvSpPr>
        <p:spPr>
          <a:xfrm>
            <a:off x="8024395" y="5222081"/>
            <a:ext cx="41676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the shape of the high-energy tail is most significantly influenced by the exponential factor</a:t>
            </a:r>
            <a:endParaRPr lang="en-GB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D4B8F99-AD49-446E-975F-ACED9F9962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919" y="2009037"/>
            <a:ext cx="4167605" cy="2932368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8CD54B3-3957-4606-B5F1-397CF59A22D8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6639750-E21C-49B2-8D7E-D6669CD4B736}"/>
              </a:ext>
            </a:extLst>
          </p:cNvPr>
          <p:cNvSpPr txBox="1"/>
          <p:nvPr/>
        </p:nvSpPr>
        <p:spPr>
          <a:xfrm>
            <a:off x="195781" y="306412"/>
            <a:ext cx="8408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9C805B2-FB96-4D1C-B9F4-E4125EF31698}"/>
              </a:ext>
            </a:extLst>
          </p:cNvPr>
          <p:cNvSpPr/>
          <p:nvPr/>
        </p:nvSpPr>
        <p:spPr>
          <a:xfrm>
            <a:off x="6446041" y="1116024"/>
            <a:ext cx="423228" cy="46544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6874C28-26B9-414F-87D5-C4DA776A4754}"/>
              </a:ext>
            </a:extLst>
          </p:cNvPr>
          <p:cNvSpPr/>
          <p:nvPr/>
        </p:nvSpPr>
        <p:spPr>
          <a:xfrm>
            <a:off x="4665791" y="2709379"/>
            <a:ext cx="989285" cy="46544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Arrow: Left-Right 2">
            <a:extLst>
              <a:ext uri="{FF2B5EF4-FFF2-40B4-BE49-F238E27FC236}">
                <a16:creationId xmlns:a16="http://schemas.microsoft.com/office/drawing/2014/main" id="{FF73051B-9F23-4939-BA6A-FD26B9A4A3AB}"/>
              </a:ext>
            </a:extLst>
          </p:cNvPr>
          <p:cNvSpPr/>
          <p:nvPr/>
        </p:nvSpPr>
        <p:spPr>
          <a:xfrm>
            <a:off x="7329122" y="5521911"/>
            <a:ext cx="695273" cy="392680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97105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67" y="1950498"/>
            <a:ext cx="7001655" cy="4030575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Acceptor: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impurity atom in a semiconductor, whose valence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one electron than that of the main constituent of the crystal lattice, for example: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boron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atoms in silicon,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≈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Donor: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impurity atom in a semiconductor, whose valence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one electron than that of the main constituent of the crystal lattice, for example: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phosphorus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atoms in silicon,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≈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2D917B-6B36-4425-A879-A99E60D9B553}"/>
              </a:ext>
            </a:extLst>
          </p:cNvPr>
          <p:cNvSpPr/>
          <p:nvPr/>
        </p:nvSpPr>
        <p:spPr>
          <a:xfrm>
            <a:off x="355107" y="876927"/>
            <a:ext cx="9570128" cy="8794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Recombination of a free electron with a neutral acceptor (e-A</a:t>
            </a:r>
            <a:r>
              <a:rPr lang="en-US" sz="2800" baseline="30000" dirty="0">
                <a:solidFill>
                  <a:schemeClr val="tx1"/>
                </a:solidFill>
              </a:rPr>
              <a:t>0</a:t>
            </a:r>
            <a:r>
              <a:rPr lang="en-US" sz="2800" b="1" dirty="0">
                <a:solidFill>
                  <a:schemeClr val="tx1"/>
                </a:solidFill>
              </a:rPr>
              <a:t>) and of a free hole with a neutral donor (h-D</a:t>
            </a:r>
            <a:r>
              <a:rPr lang="en-US" sz="2800" baseline="30000" dirty="0">
                <a:solidFill>
                  <a:schemeClr val="tx1"/>
                </a:solidFill>
              </a:rPr>
              <a:t>0</a:t>
            </a:r>
            <a:r>
              <a:rPr lang="en-US" sz="2800" b="1" dirty="0">
                <a:solidFill>
                  <a:schemeClr val="tx1"/>
                </a:solidFill>
              </a:rPr>
              <a:t>)</a:t>
            </a:r>
            <a:endParaRPr lang="en-GB" sz="2800" b="1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D63A79E-B3AC-4F83-AF9F-CD15286D359B}"/>
              </a:ext>
            </a:extLst>
          </p:cNvPr>
          <p:cNvCxnSpPr>
            <a:cxnSpLocks/>
          </p:cNvCxnSpPr>
          <p:nvPr/>
        </p:nvCxnSpPr>
        <p:spPr>
          <a:xfrm flipV="1">
            <a:off x="0" y="768077"/>
            <a:ext cx="10922493" cy="266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F9820DA-FD07-4BE9-8890-38F9FAD9EED6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(e-A</a:t>
            </a:r>
            <a:r>
              <a:rPr lang="en-US" sz="2400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 and (h-D</a:t>
            </a:r>
            <a:r>
              <a:rPr lang="en-US" sz="2400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B264AC-232E-47C0-BE3A-30F82934D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212" y="1807460"/>
            <a:ext cx="3651681" cy="50210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DACF0D-A35A-4956-83D2-36AF50A22CDB}"/>
              </a:ext>
            </a:extLst>
          </p:cNvPr>
          <p:cNvSpPr txBox="1"/>
          <p:nvPr/>
        </p:nvSpPr>
        <p:spPr>
          <a:xfrm>
            <a:off x="948546" y="5981073"/>
            <a:ext cx="6271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probability of this recombination?</a:t>
            </a:r>
            <a:endParaRPr lang="LID4096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115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D7019A-8AEB-4E10-8588-965199498EE7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2E4267C-0379-487C-8481-47DBBA9E7446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(e-A</a:t>
            </a:r>
            <a:r>
              <a:rPr lang="en-US" sz="2400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 and (h-D</a:t>
            </a:r>
            <a:r>
              <a:rPr lang="en-US" sz="2400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6DFAB5-8E7F-4EBE-85DA-DD74CD83FD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689" y="1534522"/>
            <a:ext cx="5867908" cy="53344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09C874A-3337-4227-9A48-EFBC7484EC0B}"/>
              </a:ext>
            </a:extLst>
          </p:cNvPr>
          <p:cNvGrpSpPr/>
          <p:nvPr/>
        </p:nvGrpSpPr>
        <p:grpSpPr>
          <a:xfrm>
            <a:off x="1661689" y="3308511"/>
            <a:ext cx="8183721" cy="760753"/>
            <a:chOff x="195781" y="3702570"/>
            <a:chExt cx="8183721" cy="76075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603D7AA-C6C0-40F0-B777-90756B5825EE}"/>
                </a:ext>
              </a:extLst>
            </p:cNvPr>
            <p:cNvGrpSpPr/>
            <p:nvPr/>
          </p:nvGrpSpPr>
          <p:grpSpPr>
            <a:xfrm>
              <a:off x="352371" y="3792705"/>
              <a:ext cx="8027131" cy="670618"/>
              <a:chOff x="3352562" y="3093690"/>
              <a:chExt cx="8027131" cy="670618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5346D0D-86E3-48B0-9802-FF390BF462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52562" y="3112742"/>
                <a:ext cx="5486875" cy="63251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33A48C7D-5724-4CD8-B6CE-BE7E31ACD8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95358" y="3093690"/>
                <a:ext cx="2484335" cy="670618"/>
              </a:xfrm>
              <a:prstGeom prst="rect">
                <a:avLst/>
              </a:prstGeom>
            </p:spPr>
          </p:pic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754B5AB-2FEF-40CD-BE0C-61C498566CD0}"/>
                </a:ext>
              </a:extLst>
            </p:cNvPr>
            <p:cNvSpPr/>
            <p:nvPr/>
          </p:nvSpPr>
          <p:spPr>
            <a:xfrm>
              <a:off x="195781" y="3702570"/>
              <a:ext cx="8183721" cy="76075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Arrow: Down 18">
            <a:extLst>
              <a:ext uri="{FF2B5EF4-FFF2-40B4-BE49-F238E27FC236}">
                <a16:creationId xmlns:a16="http://schemas.microsoft.com/office/drawing/2014/main" id="{C1EAA14B-282D-40D7-BB83-8F79D4B32B17}"/>
              </a:ext>
            </a:extLst>
          </p:cNvPr>
          <p:cNvSpPr/>
          <p:nvPr/>
        </p:nvSpPr>
        <p:spPr>
          <a:xfrm>
            <a:off x="5122677" y="2311267"/>
            <a:ext cx="429419" cy="85443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70887-2E47-4BD8-9125-623ADBDF5FAF}"/>
              </a:ext>
            </a:extLst>
          </p:cNvPr>
          <p:cNvSpPr/>
          <p:nvPr/>
        </p:nvSpPr>
        <p:spPr>
          <a:xfrm>
            <a:off x="1661689" y="4237579"/>
            <a:ext cx="3671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Assuming a high hole effective mass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m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h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→ ∞ and thus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m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h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≫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m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B861989-DA85-4184-9703-2AB5E6534F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689" y="5309807"/>
            <a:ext cx="4900085" cy="80016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23" name="Arrow: Down 22">
            <a:extLst>
              <a:ext uri="{FF2B5EF4-FFF2-40B4-BE49-F238E27FC236}">
                <a16:creationId xmlns:a16="http://schemas.microsoft.com/office/drawing/2014/main" id="{69DB9484-38F7-4D6E-B87A-60C710A58B09}"/>
              </a:ext>
            </a:extLst>
          </p:cNvPr>
          <p:cNvSpPr/>
          <p:nvPr/>
        </p:nvSpPr>
        <p:spPr>
          <a:xfrm>
            <a:off x="5122677" y="4277373"/>
            <a:ext cx="429419" cy="85443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7779CD7-BF26-4FDB-A6CD-85971350269A}"/>
              </a:ext>
            </a:extLst>
          </p:cNvPr>
          <p:cNvSpPr/>
          <p:nvPr/>
        </p:nvSpPr>
        <p:spPr>
          <a:xfrm>
            <a:off x="778924" y="962821"/>
            <a:ext cx="81083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Starting from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recombination of free electron—hole pairs in the direct bandgap</a:t>
            </a:r>
          </a:p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endParaRPr lang="en-GB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E9E600B-DDFB-475F-9D64-20C6EA242C9A}"/>
              </a:ext>
            </a:extLst>
          </p:cNvPr>
          <p:cNvSpPr/>
          <p:nvPr/>
        </p:nvSpPr>
        <p:spPr>
          <a:xfrm>
            <a:off x="7696745" y="4512842"/>
            <a:ext cx="3917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Optical transitions across the bandgap do not carry information regarding the values of effective masses </a:t>
            </a:r>
            <a:r>
              <a:rPr lang="en-US" i="1" dirty="0">
                <a:solidFill>
                  <a:srgbClr val="FF0000"/>
                </a:solidFill>
                <a:latin typeface="Georgia" panose="02040502050405020303" pitchFamily="18" charset="0"/>
              </a:rPr>
              <a:t>m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FF0000"/>
                </a:solidFill>
                <a:latin typeface="Georgia" panose="02040502050405020303" pitchFamily="18" charset="0"/>
              </a:rPr>
              <a:t>e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, </a:t>
            </a:r>
            <a:r>
              <a:rPr lang="en-US" i="1" dirty="0">
                <a:solidFill>
                  <a:srgbClr val="FF0000"/>
                </a:solidFill>
                <a:latin typeface="Georgia" panose="02040502050405020303" pitchFamily="18" charset="0"/>
              </a:rPr>
              <a:t>m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FF0000"/>
                </a:solidFill>
                <a:latin typeface="Georgia" panose="02040502050405020303" pitchFamily="18" charset="0"/>
              </a:rPr>
              <a:t>h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 themselves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CCB750AE-B7C7-4A18-9927-088B1BC2B6D0}"/>
              </a:ext>
            </a:extLst>
          </p:cNvPr>
          <p:cNvSpPr/>
          <p:nvPr/>
        </p:nvSpPr>
        <p:spPr>
          <a:xfrm>
            <a:off x="6292275" y="4587569"/>
            <a:ext cx="1206187" cy="40127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36697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D7019A-8AEB-4E10-8588-965199498EE7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2E4267C-0379-487C-8481-47DBBA9E7446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(e-A</a:t>
            </a:r>
            <a:r>
              <a:rPr lang="en-US" sz="2400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 and (h-D</a:t>
            </a:r>
            <a:r>
              <a:rPr lang="en-US" sz="2400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C98328-4BCD-43B0-8327-C1DF659D4214}"/>
              </a:ext>
            </a:extLst>
          </p:cNvPr>
          <p:cNvSpPr/>
          <p:nvPr/>
        </p:nvSpPr>
        <p:spPr>
          <a:xfrm>
            <a:off x="838200" y="119168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recombination of the type (e-A</a:t>
            </a: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the hole bound to an acceptor can be viewed as an immobile quasiparticle with an effective mass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→ ∞, (while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low-energy onset is determined by 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instead of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7D90A9-1C53-4E54-9B19-2B383C83F369}"/>
              </a:ext>
            </a:extLst>
          </p:cNvPr>
          <p:cNvSpPr/>
          <p:nvPr/>
        </p:nvSpPr>
        <p:spPr>
          <a:xfrm>
            <a:off x="838200" y="4027804"/>
            <a:ext cx="3929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Similar for the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neutral donor (h-D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case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D6AFE1-40D1-44A5-907D-1841B4741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919" y="1285537"/>
            <a:ext cx="3520440" cy="48406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55FD56-3F2C-4B76-9FAE-CC5239647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813" y="2871329"/>
            <a:ext cx="6608506" cy="69940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32D791-FE12-4769-A61E-687D01520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813" y="4771246"/>
            <a:ext cx="6661330" cy="78104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D9853AB-3D66-4F93-BBA4-757778BE860D}"/>
              </a:ext>
            </a:extLst>
          </p:cNvPr>
          <p:cNvSpPr/>
          <p:nvPr/>
        </p:nvSpPr>
        <p:spPr>
          <a:xfrm>
            <a:off x="3089427" y="2912187"/>
            <a:ext cx="1278385" cy="596717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81E6ECB-6240-4EB7-9B1C-42D738FBA5EB}"/>
              </a:ext>
            </a:extLst>
          </p:cNvPr>
          <p:cNvSpPr/>
          <p:nvPr/>
        </p:nvSpPr>
        <p:spPr>
          <a:xfrm>
            <a:off x="6295007" y="2693905"/>
            <a:ext cx="1278385" cy="596717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E3D8645-DB77-485C-9EA9-2D2664F0A970}"/>
              </a:ext>
            </a:extLst>
          </p:cNvPr>
          <p:cNvSpPr/>
          <p:nvPr/>
        </p:nvSpPr>
        <p:spPr>
          <a:xfrm>
            <a:off x="3151573" y="4863782"/>
            <a:ext cx="1278385" cy="596717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8688249-E5EA-4635-A766-4F2342CE7D96}"/>
              </a:ext>
            </a:extLst>
          </p:cNvPr>
          <p:cNvSpPr/>
          <p:nvPr/>
        </p:nvSpPr>
        <p:spPr>
          <a:xfrm>
            <a:off x="6388718" y="4666596"/>
            <a:ext cx="1278385" cy="596717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87051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050" y="1399498"/>
            <a:ext cx="109728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An excited luminescence center </a:t>
            </a:r>
            <a:r>
              <a:rPr lang="en-US" b="1" dirty="0">
                <a:solidFill>
                  <a:srgbClr val="FF0000"/>
                </a:solidFill>
              </a:rPr>
              <a:t>loses its electron excitation energy </a:t>
            </a:r>
            <a:r>
              <a:rPr lang="en-US" dirty="0"/>
              <a:t>after a certain relaxation time and </a:t>
            </a:r>
            <a:r>
              <a:rPr lang="en-US" b="1" dirty="0">
                <a:solidFill>
                  <a:srgbClr val="FF0000"/>
                </a:solidFill>
              </a:rPr>
              <a:t>goes into the ground state</a:t>
            </a:r>
            <a:r>
              <a:rPr lang="en-US" dirty="0"/>
              <a:t>. The transition can occur in two ways: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Radiative recombination</a:t>
            </a:r>
          </a:p>
          <a:p>
            <a:pPr marL="0" indent="0">
              <a:buNone/>
            </a:pPr>
            <a:r>
              <a:rPr lang="en-US" dirty="0"/>
              <a:t>   The excitation energy is radiated away in the form of a luminescence </a:t>
            </a:r>
            <a:r>
              <a:rPr lang="en-US" b="1" dirty="0">
                <a:solidFill>
                  <a:srgbClr val="0070C0"/>
                </a:solidFill>
              </a:rPr>
              <a:t>photon</a:t>
            </a:r>
          </a:p>
          <a:p>
            <a:r>
              <a:rPr lang="en-US" altLang="zh-CN" b="1" dirty="0">
                <a:solidFill>
                  <a:srgbClr val="00B050"/>
                </a:solidFill>
              </a:rPr>
              <a:t>Non-</a:t>
            </a:r>
            <a:r>
              <a:rPr lang="en-US" b="1" dirty="0">
                <a:solidFill>
                  <a:srgbClr val="00B050"/>
                </a:solidFill>
              </a:rPr>
              <a:t>radiative recombination</a:t>
            </a:r>
          </a:p>
          <a:p>
            <a:pPr marL="0" indent="0">
              <a:buNone/>
            </a:pPr>
            <a:r>
              <a:rPr lang="en-US" dirty="0"/>
              <a:t>   The excess energy is transmitted in the form of </a:t>
            </a:r>
            <a:r>
              <a:rPr lang="en-US" b="1" dirty="0">
                <a:solidFill>
                  <a:srgbClr val="0070C0"/>
                </a:solidFill>
              </a:rPr>
              <a:t>heat</a:t>
            </a:r>
            <a:r>
              <a:rPr lang="en-US" dirty="0"/>
              <a:t> (vibrations) to the crystal lattice or it can possibly cause </a:t>
            </a:r>
            <a:r>
              <a:rPr lang="en-US" b="1" dirty="0">
                <a:solidFill>
                  <a:srgbClr val="0070C0"/>
                </a:solidFill>
              </a:rPr>
              <a:t>photochemical changes </a:t>
            </a:r>
            <a:r>
              <a:rPr lang="en-US" dirty="0"/>
              <a:t>in the crystal matrix or generate a </a:t>
            </a:r>
            <a:r>
              <a:rPr lang="en-US" b="1" dirty="0">
                <a:solidFill>
                  <a:srgbClr val="0070C0"/>
                </a:solidFill>
              </a:rPr>
              <a:t>lattice defect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7FBC2BA-8839-4CE2-A4EF-24D6363144CF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54C1D26-3B0E-4FC5-BD27-F576E7925B13}"/>
              </a:ext>
            </a:extLst>
          </p:cNvPr>
          <p:cNvSpPr txBox="1"/>
          <p:nvPr/>
        </p:nvSpPr>
        <p:spPr>
          <a:xfrm>
            <a:off x="195781" y="306412"/>
            <a:ext cx="6220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Introduction</a:t>
            </a:r>
            <a:endParaRPr lang="en-GB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54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C7A2A1D-AB32-4242-B70B-1F8050F6BF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879" y="1991462"/>
            <a:ext cx="5503014" cy="4071798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3869D5-5AB2-49E1-A71F-8387CDEA4AD7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3F65A46-A4E2-460E-8460-7C97376E4886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(e-A</a:t>
            </a:r>
            <a:r>
              <a:rPr lang="en-US" sz="2400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 and (h-D</a:t>
            </a:r>
            <a:r>
              <a:rPr lang="en-US" sz="2400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A237A96-DD69-4C19-AD11-C22F24280FA9}"/>
              </a:ext>
            </a:extLst>
          </p:cNvPr>
          <p:cNvSpPr txBox="1">
            <a:spLocks/>
          </p:cNvSpPr>
          <p:nvPr/>
        </p:nvSpPr>
        <p:spPr>
          <a:xfrm>
            <a:off x="653946" y="590534"/>
            <a:ext cx="2444646" cy="1126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Example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04E27A-8482-41C3-85FA-1DA93EB0F55B}"/>
              </a:ext>
            </a:extLst>
          </p:cNvPr>
          <p:cNvSpPr/>
          <p:nvPr/>
        </p:nvSpPr>
        <p:spPr>
          <a:xfrm>
            <a:off x="2836505" y="1007014"/>
            <a:ext cx="6452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High-purity epitaxial Gallium arsenide GaAs layer at </a:t>
            </a:r>
            <a:r>
              <a:rPr lang="en-US" i="1" dirty="0">
                <a:solidFill>
                  <a:srgbClr val="00B050"/>
                </a:solidFill>
                <a:latin typeface="Georgia" panose="02040502050405020303" pitchFamily="18" charset="0"/>
              </a:rPr>
              <a:t>T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= 1.9K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730D9D-CB7B-433A-B210-3CA657FFAD4E}"/>
              </a:ext>
            </a:extLst>
          </p:cNvPr>
          <p:cNvSpPr/>
          <p:nvPr/>
        </p:nvSpPr>
        <p:spPr>
          <a:xfrm>
            <a:off x="653946" y="1703389"/>
            <a:ext cx="5089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Conditions: 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high purity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and 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low temperature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BB5862-0891-4EB2-BF4A-169FB3FC8B03}"/>
              </a:ext>
            </a:extLst>
          </p:cNvPr>
          <p:cNvSpPr/>
          <p:nvPr/>
        </p:nvSpPr>
        <p:spPr>
          <a:xfrm>
            <a:off x="653946" y="2223205"/>
            <a:ext cx="50894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If the semiconductor is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highly pure,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emission band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</a:t>
            </a:r>
            <a:r>
              <a:rPr lang="en-US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</a:t>
            </a:r>
            <a:r>
              <a:rPr lang="en-US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clearly appear at the low-energy edge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7A9582-75DA-49B8-A78A-721C77E430D5}"/>
              </a:ext>
            </a:extLst>
          </p:cNvPr>
          <p:cNvSpPr/>
          <p:nvPr/>
        </p:nvSpPr>
        <p:spPr>
          <a:xfrm>
            <a:off x="653946" y="3683445"/>
            <a:ext cx="49074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Low temperatures: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only due 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effect of thermal quenching, but also to prevent the ionization of donors by the thermal energy 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A2890B-33C7-4A76-883C-E0E5CEDCA0B8}"/>
              </a:ext>
            </a:extLst>
          </p:cNvPr>
          <p:cNvSpPr/>
          <p:nvPr/>
        </p:nvSpPr>
        <p:spPr>
          <a:xfrm>
            <a:off x="556292" y="499289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lattice (bath) temperature (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temperature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of a gas of free quasiparticles (</a:t>
            </a:r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subsystem of atoms (ions) vibrating in the lattice.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91007C-5A6D-4DCF-B818-810AF4212960}"/>
              </a:ext>
            </a:extLst>
          </p:cNvPr>
          <p:cNvSpPr/>
          <p:nvPr/>
        </p:nvSpPr>
        <p:spPr>
          <a:xfrm>
            <a:off x="8071986" y="6348363"/>
            <a:ext cx="29402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Ulbrich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, R. (1973). 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Phys. Rev. B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, </a:t>
            </a:r>
            <a:r>
              <a:rPr lang="en-GB" sz="1200" b="1" dirty="0">
                <a:solidFill>
                  <a:srgbClr val="000000"/>
                </a:solidFill>
                <a:latin typeface="Georgia" panose="02040502050405020303" pitchFamily="18" charset="0"/>
              </a:rPr>
              <a:t>8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, 5719.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2195347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34750BB-3E52-46C6-A6F4-00593120803D}"/>
              </a:ext>
            </a:extLst>
          </p:cNvPr>
          <p:cNvSpPr/>
          <p:nvPr/>
        </p:nvSpPr>
        <p:spPr>
          <a:xfrm>
            <a:off x="4525458" y="4463667"/>
            <a:ext cx="923178" cy="533446"/>
          </a:xfrm>
          <a:prstGeom prst="rect">
            <a:avLst/>
          </a:prstGeom>
          <a:solidFill>
            <a:srgbClr val="92D05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905F78-6FDA-42FE-83AC-01FCB9CA4C39}"/>
              </a:ext>
            </a:extLst>
          </p:cNvPr>
          <p:cNvSpPr/>
          <p:nvPr/>
        </p:nvSpPr>
        <p:spPr>
          <a:xfrm>
            <a:off x="2240132" y="4474346"/>
            <a:ext cx="923178" cy="533446"/>
          </a:xfrm>
          <a:prstGeom prst="rect">
            <a:avLst/>
          </a:prstGeom>
          <a:solidFill>
            <a:srgbClr val="92D05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7957421-E156-44CF-8AC2-3B1AB5C8EAAF}"/>
              </a:ext>
            </a:extLst>
          </p:cNvPr>
          <p:cNvSpPr/>
          <p:nvPr/>
        </p:nvSpPr>
        <p:spPr>
          <a:xfrm>
            <a:off x="330324" y="4474346"/>
            <a:ext cx="923178" cy="533446"/>
          </a:xfrm>
          <a:prstGeom prst="rect">
            <a:avLst/>
          </a:prstGeom>
          <a:solidFill>
            <a:srgbClr val="92D05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917D2DC-3194-4015-A30A-96F68701E8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728" y="2289813"/>
            <a:ext cx="6358128" cy="3974592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705181-AF26-4836-9F38-0BD9A2E6AD5C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D77FADF-3329-45A4-9DDB-E22D2A9AF3DE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</a:t>
            </a:r>
            <a:r>
              <a:rPr lang="en-GB" b="1" dirty="0">
                <a:solidFill>
                  <a:srgbClr val="0070C0"/>
                </a:solidFill>
              </a:rPr>
              <a:t>D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GB" b="1" dirty="0">
                <a:solidFill>
                  <a:srgbClr val="0070C0"/>
                </a:solidFill>
              </a:rPr>
              <a:t>—A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189BB0-9803-46BC-B66B-7A2353CB2E60}"/>
              </a:ext>
            </a:extLst>
          </p:cNvPr>
          <p:cNvSpPr/>
          <p:nvPr/>
        </p:nvSpPr>
        <p:spPr>
          <a:xfrm>
            <a:off x="195781" y="1681187"/>
            <a:ext cx="5282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Georgia" panose="02040502050405020303" pitchFamily="18" charset="0"/>
              </a:rPr>
              <a:t>Donor D</a:t>
            </a:r>
            <a:r>
              <a:rPr lang="en-US" b="1" baseline="30000" dirty="0">
                <a:solidFill>
                  <a:srgbClr val="00B05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can be considered as an ‘extra’ electron orbiting all the remaining parts of the atom, i.e. the atomic nucleus</a:t>
            </a:r>
          </a:p>
          <a:p>
            <a:endParaRPr lang="en-US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r>
              <a:rPr lang="en-US" b="1" dirty="0">
                <a:solidFill>
                  <a:srgbClr val="00B050"/>
                </a:solidFill>
                <a:latin typeface="Georgia" panose="02040502050405020303" pitchFamily="18" charset="0"/>
              </a:rPr>
              <a:t>Acceptor A</a:t>
            </a:r>
            <a:r>
              <a:rPr lang="en-US" b="1" baseline="30000" dirty="0">
                <a:solidFill>
                  <a:srgbClr val="00B05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can be treated analogously, the extra electron is substituted with a hole 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67C18D-9809-4E51-9782-9C5817BE97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1"/>
          <a:stretch/>
        </p:blipFill>
        <p:spPr>
          <a:xfrm>
            <a:off x="1283753" y="5494645"/>
            <a:ext cx="3178262" cy="5334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5B3CFC-1206-4D68-A3CA-324E3282B0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510" y="6189495"/>
            <a:ext cx="3886537" cy="49534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8404D3-4FB7-4207-A80A-B23770D2BFE1}"/>
              </a:ext>
            </a:extLst>
          </p:cNvPr>
          <p:cNvSpPr/>
          <p:nvPr/>
        </p:nvSpPr>
        <p:spPr>
          <a:xfrm>
            <a:off x="266802" y="886282"/>
            <a:ext cx="7116192" cy="6603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Recombination of donor and acceptor (D</a:t>
            </a:r>
            <a:r>
              <a:rPr lang="en-US" sz="2800" baseline="30000" dirty="0">
                <a:solidFill>
                  <a:schemeClr val="tx1"/>
                </a:solidFill>
              </a:rPr>
              <a:t>0</a:t>
            </a:r>
            <a:r>
              <a:rPr lang="en-US" sz="2800" b="1" dirty="0">
                <a:solidFill>
                  <a:schemeClr val="tx1"/>
                </a:solidFill>
              </a:rPr>
              <a:t>-A</a:t>
            </a:r>
            <a:r>
              <a:rPr lang="en-US" sz="2800" baseline="30000" dirty="0">
                <a:solidFill>
                  <a:schemeClr val="tx1"/>
                </a:solidFill>
              </a:rPr>
              <a:t>0</a:t>
            </a:r>
            <a:r>
              <a:rPr lang="en-US" sz="2800" b="1" dirty="0">
                <a:solidFill>
                  <a:schemeClr val="tx1"/>
                </a:solidFill>
              </a:rPr>
              <a:t>)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07C2AB-19A6-46A7-AD86-7DB9C848B289}"/>
              </a:ext>
            </a:extLst>
          </p:cNvPr>
          <p:cNvSpPr/>
          <p:nvPr/>
        </p:nvSpPr>
        <p:spPr>
          <a:xfrm>
            <a:off x="7454015" y="931529"/>
            <a:ext cx="3539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LID4096" dirty="0">
                <a:solidFill>
                  <a:srgbClr val="FF0000"/>
                </a:solidFill>
              </a:rPr>
              <a:t>oth neutral donor and acceptors are present in a semiconductor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0A89DB-70A1-4473-93A6-FD1407AEE005}"/>
              </a:ext>
            </a:extLst>
          </p:cNvPr>
          <p:cNvSpPr/>
          <p:nvPr/>
        </p:nvSpPr>
        <p:spPr>
          <a:xfrm>
            <a:off x="286676" y="4425721"/>
            <a:ext cx="11095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donor </a:t>
            </a:r>
            <a:r>
              <a:rPr lang="en-US" altLang="zh-CN" dirty="0">
                <a:solidFill>
                  <a:srgbClr val="000000"/>
                </a:solidFill>
                <a:latin typeface="Georgia" panose="02040502050405020303" pitchFamily="18" charset="0"/>
              </a:rPr>
              <a:t>+ </a:t>
            </a:r>
          </a:p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acceptor </a:t>
            </a:r>
            <a:endParaRPr lang="LID4096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77781EC-C527-4DCA-BF14-EE57F8E14F05}"/>
              </a:ext>
            </a:extLst>
          </p:cNvPr>
          <p:cNvSpPr/>
          <p:nvPr/>
        </p:nvSpPr>
        <p:spPr>
          <a:xfrm>
            <a:off x="1283753" y="4537781"/>
            <a:ext cx="923178" cy="42220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Georgia" panose="02040502050405020303" pitchFamily="18" charset="0"/>
              </a:rPr>
              <a:t>ionized</a:t>
            </a:r>
            <a:endParaRPr lang="LID4096" sz="1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B3307C-DC9B-4C77-841C-21731A5ACF02}"/>
              </a:ext>
            </a:extLst>
          </p:cNvPr>
          <p:cNvSpPr/>
          <p:nvPr/>
        </p:nvSpPr>
        <p:spPr>
          <a:xfrm>
            <a:off x="2215792" y="4556403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(D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+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, A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−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) </a:t>
            </a:r>
            <a:endParaRPr lang="LID4096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1F47234E-0ECC-4EB1-87D4-AD4C984F95EE}"/>
              </a:ext>
            </a:extLst>
          </p:cNvPr>
          <p:cNvSpPr/>
          <p:nvPr/>
        </p:nvSpPr>
        <p:spPr>
          <a:xfrm>
            <a:off x="3195670" y="4524862"/>
            <a:ext cx="1314118" cy="44033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Georgia" panose="02040502050405020303" pitchFamily="18" charset="0"/>
              </a:rPr>
              <a:t>neutralize</a:t>
            </a:r>
            <a:r>
              <a:rPr lang="en-US" altLang="zh-CN" sz="1400" dirty="0">
                <a:solidFill>
                  <a:srgbClr val="000000"/>
                </a:solidFill>
                <a:latin typeface="Georgia" panose="02040502050405020303" pitchFamily="18" charset="0"/>
              </a:rPr>
              <a:t>d</a:t>
            </a:r>
            <a:endParaRPr lang="LID4096" sz="1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A13760-9989-4D7B-9726-7952AE73DF76}"/>
              </a:ext>
            </a:extLst>
          </p:cNvPr>
          <p:cNvSpPr/>
          <p:nvPr/>
        </p:nvSpPr>
        <p:spPr>
          <a:xfrm>
            <a:off x="4496224" y="4570411"/>
            <a:ext cx="1075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(D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, A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) </a:t>
            </a:r>
            <a:endParaRPr lang="LID4096" dirty="0"/>
          </a:p>
        </p:txBody>
      </p:sp>
      <p:sp>
        <p:nvSpPr>
          <p:cNvPr id="23" name="Arrow: Curved Right 22">
            <a:extLst>
              <a:ext uri="{FF2B5EF4-FFF2-40B4-BE49-F238E27FC236}">
                <a16:creationId xmlns:a16="http://schemas.microsoft.com/office/drawing/2014/main" id="{D9062E67-3A80-448C-9538-63490BC90967}"/>
              </a:ext>
            </a:extLst>
          </p:cNvPr>
          <p:cNvSpPr/>
          <p:nvPr/>
        </p:nvSpPr>
        <p:spPr>
          <a:xfrm rot="5400000">
            <a:off x="2463607" y="2098024"/>
            <a:ext cx="849536" cy="3773382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194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42519C8-B076-406A-B150-DDC5C7332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02" y="2089321"/>
            <a:ext cx="6401355" cy="746825"/>
          </a:xfrm>
          <a:ln w="38100">
            <a:solidFill>
              <a:srgbClr val="FF0000"/>
            </a:solidFill>
          </a:ln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9C6EB2-FD53-425F-824F-680DD17CB000}"/>
              </a:ext>
            </a:extLst>
          </p:cNvPr>
          <p:cNvSpPr/>
          <p:nvPr/>
        </p:nvSpPr>
        <p:spPr>
          <a:xfrm>
            <a:off x="461024" y="1238811"/>
            <a:ext cx="8608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Because of the additional energy of its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) </a:t>
            </a: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mutual electrostatic attraction</a:t>
            </a:r>
            <a:endParaRPr lang="en-GB" b="1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A3B30E-137B-4436-802A-596EBAF7A327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2878410-31B7-4897-8756-1BE29FA0BB17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</a:t>
            </a:r>
            <a:r>
              <a:rPr lang="en-GB" b="1" dirty="0">
                <a:solidFill>
                  <a:srgbClr val="0070C0"/>
                </a:solidFill>
              </a:rPr>
              <a:t>D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GB" b="1" dirty="0">
                <a:solidFill>
                  <a:srgbClr val="0070C0"/>
                </a:solidFill>
              </a:rPr>
              <a:t>—A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C501B5-59ED-428C-9173-CC58316B07A4}"/>
              </a:ext>
            </a:extLst>
          </p:cNvPr>
          <p:cNvGrpSpPr/>
          <p:nvPr/>
        </p:nvGrpSpPr>
        <p:grpSpPr>
          <a:xfrm>
            <a:off x="8558235" y="1709140"/>
            <a:ext cx="3418906" cy="3974592"/>
            <a:chOff x="7314051" y="1833836"/>
            <a:chExt cx="3418906" cy="3974592"/>
          </a:xfrm>
        </p:grpSpPr>
        <p:pic>
          <p:nvPicPr>
            <p:cNvPr id="10" name="Content Placeholder 7">
              <a:extLst>
                <a:ext uri="{FF2B5EF4-FFF2-40B4-BE49-F238E27FC236}">
                  <a16:creationId xmlns:a16="http://schemas.microsoft.com/office/drawing/2014/main" id="{2D33D077-55C6-4A10-B975-3B06315B54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>
            <a:xfrm>
              <a:off x="7314051" y="1833836"/>
              <a:ext cx="3179064" cy="397459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FEFDBBE-929E-4B75-92D3-1192DDFD57CC}"/>
                </a:ext>
              </a:extLst>
            </p:cNvPr>
            <p:cNvSpPr/>
            <p:nvPr/>
          </p:nvSpPr>
          <p:spPr>
            <a:xfrm>
              <a:off x="10178321" y="3117954"/>
              <a:ext cx="554636" cy="3110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930FC0D-2424-44BF-9B95-D9A6DBF3D694}"/>
              </a:ext>
            </a:extLst>
          </p:cNvPr>
          <p:cNvSpPr/>
          <p:nvPr/>
        </p:nvSpPr>
        <p:spPr>
          <a:xfrm>
            <a:off x="295701" y="3487898"/>
            <a:ext cx="820022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Valid when the donor and the acceptor represent </a:t>
            </a: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point charges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,   </a:t>
            </a:r>
            <a:r>
              <a:rPr lang="en-US" i="1" dirty="0">
                <a:solidFill>
                  <a:srgbClr val="00B050"/>
                </a:solidFill>
                <a:latin typeface="Georgia" panose="02040502050405020303" pitchFamily="18" charset="0"/>
              </a:rPr>
              <a:t>R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≫ </a:t>
            </a:r>
            <a:r>
              <a:rPr lang="en-US" i="1" dirty="0">
                <a:solidFill>
                  <a:srgbClr val="00B050"/>
                </a:solidFill>
                <a:latin typeface="Georgia" panose="02040502050405020303" pitchFamily="18" charset="0"/>
              </a:rPr>
              <a:t>r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B050"/>
                </a:solidFill>
                <a:latin typeface="Georgia" panose="02040502050405020303" pitchFamily="18" charset="0"/>
              </a:rPr>
              <a:t>D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, </a:t>
            </a:r>
            <a:r>
              <a:rPr lang="en-US" i="1" dirty="0">
                <a:solidFill>
                  <a:srgbClr val="00B050"/>
                </a:solidFill>
                <a:latin typeface="Georgia" panose="02040502050405020303" pitchFamily="18" charset="0"/>
              </a:rPr>
              <a:t>r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B050"/>
                </a:solidFill>
                <a:latin typeface="Georgia" panose="02040502050405020303" pitchFamily="18" charset="0"/>
              </a:rPr>
              <a:t>A</a:t>
            </a:r>
          </a:p>
          <a:p>
            <a:endParaRPr lang="en-US" baseline="-250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J(R) </a:t>
            </a:r>
            <a:r>
              <a:rPr lang="sv-S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sv-S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constitutes</a:t>
            </a:r>
            <a:r>
              <a:rPr lang="sv-S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non-</a:t>
            </a:r>
            <a:r>
              <a:rPr lang="sv-SE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Coulomb</a:t>
            </a:r>
            <a:r>
              <a:rPr lang="sv-S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term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correcting for the overlap of the wavefunctions in the case of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distance R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decreasing the additional Coulomb energy. This term disappears when R is sufficiently large.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623CAF-6069-4693-BB3B-2A4DF4792834}"/>
              </a:ext>
            </a:extLst>
          </p:cNvPr>
          <p:cNvSpPr/>
          <p:nvPr/>
        </p:nvSpPr>
        <p:spPr>
          <a:xfrm>
            <a:off x="454701" y="5619189"/>
            <a:ext cx="82002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The (D</a:t>
            </a:r>
            <a:r>
              <a:rPr lang="en-US" baseline="30000" dirty="0">
                <a:solidFill>
                  <a:srgbClr val="FF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-A</a:t>
            </a:r>
            <a:r>
              <a:rPr lang="en-US" baseline="30000" dirty="0">
                <a:solidFill>
                  <a:srgbClr val="FF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) recombination manifests itself in the emission spectrum in various ways, depending on </a:t>
            </a:r>
            <a:r>
              <a:rPr lang="en-US" b="1" dirty="0">
                <a:solidFill>
                  <a:srgbClr val="FF0000"/>
                </a:solidFill>
                <a:latin typeface="Georgia" panose="02040502050405020303" pitchFamily="18" charset="0"/>
              </a:rPr>
              <a:t>the strength of the electron-phonon coupling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102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67065DF-2B36-43A1-8D69-1F1775D3C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41" y="1744148"/>
            <a:ext cx="7316965" cy="3200935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6642320-A15B-4676-8F50-C480E9E511DB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02405C5-589E-4BEA-B567-41B6D6F62791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</a:t>
            </a:r>
            <a:r>
              <a:rPr lang="en-GB" b="1" dirty="0">
                <a:solidFill>
                  <a:srgbClr val="0070C0"/>
                </a:solidFill>
              </a:rPr>
              <a:t>D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GB" b="1" dirty="0">
                <a:solidFill>
                  <a:srgbClr val="0070C0"/>
                </a:solidFill>
              </a:rPr>
              <a:t>—A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69350C-D6A2-41F1-8BE4-9B0969EB3BEC}"/>
              </a:ext>
            </a:extLst>
          </p:cNvPr>
          <p:cNvSpPr txBox="1">
            <a:spLocks/>
          </p:cNvSpPr>
          <p:nvPr/>
        </p:nvSpPr>
        <p:spPr>
          <a:xfrm>
            <a:off x="653946" y="590534"/>
            <a:ext cx="2444646" cy="1126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Example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A0ECBA-9A2A-4428-A82F-C903BCA080D5}"/>
              </a:ext>
            </a:extLst>
          </p:cNvPr>
          <p:cNvSpPr/>
          <p:nvPr/>
        </p:nvSpPr>
        <p:spPr>
          <a:xfrm>
            <a:off x="2861343" y="8825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Luminescence spectrum: silicon- and sulphur-doped gallium phosphide, </a:t>
            </a:r>
            <a:r>
              <a:rPr lang="en-GB" dirty="0" err="1">
                <a:solidFill>
                  <a:srgbClr val="FF0000"/>
                </a:solidFill>
              </a:rPr>
              <a:t>GaP</a:t>
            </a:r>
            <a:r>
              <a:rPr lang="en-GB" dirty="0">
                <a:solidFill>
                  <a:srgbClr val="FF0000"/>
                </a:solidFill>
              </a:rPr>
              <a:t>, at liquid helium temperature (1.6K)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00999D-DF00-4835-9489-BD945DD82DA5}"/>
              </a:ext>
            </a:extLst>
          </p:cNvPr>
          <p:cNvSpPr/>
          <p:nvPr/>
        </p:nvSpPr>
        <p:spPr>
          <a:xfrm>
            <a:off x="8082321" y="1632889"/>
            <a:ext cx="41470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1, </a:t>
            </a:r>
            <a:r>
              <a:rPr lang="en-US" b="1" dirty="0"/>
              <a:t>High photon energies (</a:t>
            </a:r>
            <a:r>
              <a:rPr lang="en-GB" dirty="0"/>
              <a:t>small R): </a:t>
            </a:r>
          </a:p>
          <a:p>
            <a:r>
              <a:rPr lang="en-US" dirty="0"/>
              <a:t>-The number of suitable neighbors (low) </a:t>
            </a:r>
          </a:p>
          <a:p>
            <a:r>
              <a:rPr lang="en-US" dirty="0"/>
              <a:t>-Discrete values of R are relatively scarce</a:t>
            </a:r>
          </a:p>
          <a:p>
            <a:r>
              <a:rPr lang="en-GB" dirty="0"/>
              <a:t> </a:t>
            </a:r>
            <a:r>
              <a:rPr lang="en-GB" dirty="0">
                <a:solidFill>
                  <a:srgbClr val="00B050"/>
                </a:solidFill>
              </a:rPr>
              <a:t>sparse and weak lines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B586CB-3379-443A-B5B7-AC46B8AE19FA}"/>
              </a:ext>
            </a:extLst>
          </p:cNvPr>
          <p:cNvSpPr/>
          <p:nvPr/>
        </p:nvSpPr>
        <p:spPr>
          <a:xfrm>
            <a:off x="8082321" y="2899106"/>
            <a:ext cx="4060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2, </a:t>
            </a:r>
            <a:r>
              <a:rPr lang="en-GB" b="1" dirty="0"/>
              <a:t>R increases:</a:t>
            </a:r>
          </a:p>
          <a:p>
            <a:r>
              <a:rPr lang="en-GB" dirty="0"/>
              <a:t>-More partners </a:t>
            </a:r>
          </a:p>
          <a:p>
            <a:r>
              <a:rPr lang="en-GB" dirty="0"/>
              <a:t>-The shells located closer to one another </a:t>
            </a:r>
            <a:r>
              <a:rPr lang="en-GB" dirty="0">
                <a:solidFill>
                  <a:srgbClr val="00B050"/>
                </a:solidFill>
              </a:rPr>
              <a:t>lines become more intense and more densely packed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E81A45-A7F1-4BC2-BFAE-9CCF04BAC993}"/>
              </a:ext>
            </a:extLst>
          </p:cNvPr>
          <p:cNvSpPr/>
          <p:nvPr/>
        </p:nvSpPr>
        <p:spPr>
          <a:xfrm>
            <a:off x="8082321" y="4442322"/>
            <a:ext cx="3818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3, </a:t>
            </a:r>
            <a:r>
              <a:rPr lang="en-GB" b="1" dirty="0"/>
              <a:t>R becomes larger</a:t>
            </a:r>
          </a:p>
          <a:p>
            <a:r>
              <a:rPr lang="en-GB" dirty="0"/>
              <a:t>-</a:t>
            </a:r>
            <a:r>
              <a:rPr lang="en-US" dirty="0"/>
              <a:t>Suitable shells nearly merge </a:t>
            </a:r>
          </a:p>
          <a:p>
            <a:r>
              <a:rPr lang="en-US" dirty="0">
                <a:solidFill>
                  <a:srgbClr val="00B050"/>
                </a:solidFill>
              </a:rPr>
              <a:t>the probability of radiative recombination </a:t>
            </a:r>
            <a:r>
              <a:rPr lang="en-US" i="1" dirty="0">
                <a:solidFill>
                  <a:srgbClr val="00B050"/>
                </a:solidFill>
              </a:rPr>
              <a:t>W</a:t>
            </a:r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i="1" dirty="0">
                <a:solidFill>
                  <a:srgbClr val="00B050"/>
                </a:solidFill>
              </a:rPr>
              <a:t>R</a:t>
            </a:r>
            <a:r>
              <a:rPr lang="en-US" dirty="0">
                <a:solidFill>
                  <a:srgbClr val="00B050"/>
                </a:solidFill>
              </a:rPr>
              <a:t>) decrease</a:t>
            </a: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840D6A0-E032-4711-A637-2EA2C125A1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865" y="5820777"/>
            <a:ext cx="3353091" cy="44961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1A7A209-78BA-4744-8A7D-8EB3910405E7}"/>
              </a:ext>
            </a:extLst>
          </p:cNvPr>
          <p:cNvSpPr/>
          <p:nvPr/>
        </p:nvSpPr>
        <p:spPr>
          <a:xfrm>
            <a:off x="1417552" y="573931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B0F0"/>
                </a:solidFill>
                <a:latin typeface="Georgia" panose="02040502050405020303" pitchFamily="18" charset="0"/>
              </a:rPr>
              <a:t>Low-energy end of the spectrum gets smeared into a broad band and drops to zero somewhere above the energy limit of </a:t>
            </a:r>
            <a:r>
              <a:rPr lang="en-US" i="1" dirty="0" err="1">
                <a:solidFill>
                  <a:srgbClr val="00B0F0"/>
                </a:solidFill>
                <a:latin typeface="Georgia" panose="02040502050405020303" pitchFamily="18" charset="0"/>
              </a:rPr>
              <a:t>E</a:t>
            </a:r>
            <a:r>
              <a:rPr lang="en-US" baseline="-25000" dirty="0" err="1">
                <a:solidFill>
                  <a:srgbClr val="00B0F0"/>
                </a:solidFill>
                <a:latin typeface="Georgia" panose="02040502050405020303" pitchFamily="18" charset="0"/>
              </a:rPr>
              <a:t>g</a:t>
            </a:r>
            <a:r>
              <a:rPr lang="en-US" dirty="0">
                <a:solidFill>
                  <a:srgbClr val="00B0F0"/>
                </a:solidFill>
                <a:latin typeface="Georgia" panose="02040502050405020303" pitchFamily="18" charset="0"/>
              </a:rPr>
              <a:t>-(</a:t>
            </a:r>
            <a:r>
              <a:rPr lang="en-US" i="1" dirty="0">
                <a:solidFill>
                  <a:srgbClr val="00B0F0"/>
                </a:solidFill>
                <a:latin typeface="Georgia" panose="02040502050405020303" pitchFamily="18" charset="0"/>
              </a:rPr>
              <a:t>E</a:t>
            </a:r>
            <a:r>
              <a:rPr lang="en-US" baseline="-25000" dirty="0">
                <a:solidFill>
                  <a:srgbClr val="00B0F0"/>
                </a:solidFill>
                <a:latin typeface="Georgia" panose="02040502050405020303" pitchFamily="18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Georgia" panose="02040502050405020303" pitchFamily="18" charset="0"/>
              </a:rPr>
              <a:t> + </a:t>
            </a:r>
            <a:r>
              <a:rPr lang="en-US" i="1" dirty="0">
                <a:solidFill>
                  <a:srgbClr val="00B0F0"/>
                </a:solidFill>
                <a:latin typeface="Georgia" panose="02040502050405020303" pitchFamily="18" charset="0"/>
              </a:rPr>
              <a:t>E</a:t>
            </a:r>
            <a:r>
              <a:rPr lang="en-US" baseline="-25000" dirty="0">
                <a:solidFill>
                  <a:srgbClr val="00B0F0"/>
                </a:solidFill>
                <a:latin typeface="Georgia" panose="02040502050405020303" pitchFamily="18" charset="0"/>
              </a:rPr>
              <a:t>D</a:t>
            </a:r>
            <a:r>
              <a:rPr lang="en-US" dirty="0">
                <a:solidFill>
                  <a:srgbClr val="00B0F0"/>
                </a:solidFill>
                <a:latin typeface="Georgia" panose="02040502050405020303" pitchFamily="18" charset="0"/>
              </a:rPr>
              <a:t>)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073892-5B63-4E4E-A6D2-F0A1BFAE9193}"/>
              </a:ext>
            </a:extLst>
          </p:cNvPr>
          <p:cNvSpPr/>
          <p:nvPr/>
        </p:nvSpPr>
        <p:spPr>
          <a:xfrm>
            <a:off x="9067448" y="6397853"/>
            <a:ext cx="1848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i="1" dirty="0">
                <a:solidFill>
                  <a:srgbClr val="000000"/>
                </a:solidFill>
                <a:latin typeface="Georgia" panose="02040502050405020303" pitchFamily="18" charset="0"/>
              </a:rPr>
              <a:t>a</a:t>
            </a:r>
            <a:r>
              <a:rPr lang="pt-BR" dirty="0">
                <a:solidFill>
                  <a:srgbClr val="000000"/>
                </a:solidFill>
                <a:latin typeface="Georgia" panose="02040502050405020303" pitchFamily="18" charset="0"/>
              </a:rPr>
              <a:t> = max(</a:t>
            </a:r>
            <a:r>
              <a:rPr lang="pt-BR" i="1" dirty="0">
                <a:solidFill>
                  <a:srgbClr val="000000"/>
                </a:solidFill>
                <a:latin typeface="Georgia" panose="02040502050405020303" pitchFamily="18" charset="0"/>
              </a:rPr>
              <a:t>r</a:t>
            </a:r>
            <a:r>
              <a:rPr lang="pt-BR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pt-BR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D</a:t>
            </a:r>
            <a:r>
              <a:rPr lang="pt-BR" dirty="0">
                <a:solidFill>
                  <a:srgbClr val="000000"/>
                </a:solidFill>
                <a:latin typeface="Georgia" panose="02040502050405020303" pitchFamily="18" charset="0"/>
              </a:rPr>
              <a:t>, </a:t>
            </a:r>
            <a:r>
              <a:rPr lang="pt-BR" i="1" dirty="0">
                <a:solidFill>
                  <a:srgbClr val="000000"/>
                </a:solidFill>
                <a:latin typeface="Georgia" panose="02040502050405020303" pitchFamily="18" charset="0"/>
              </a:rPr>
              <a:t>r</a:t>
            </a:r>
            <a:r>
              <a:rPr lang="pt-BR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pt-BR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A</a:t>
            </a:r>
            <a:r>
              <a:rPr lang="pt-BR" dirty="0">
                <a:solidFill>
                  <a:srgbClr val="000000"/>
                </a:solidFill>
                <a:latin typeface="Georgia" panose="02040502050405020303" pitchFamily="18" charset="0"/>
              </a:rPr>
              <a:t>)</a:t>
            </a:r>
            <a:endParaRPr lang="LID4096" dirty="0"/>
          </a:p>
        </p:txBody>
      </p:sp>
      <p:pic>
        <p:nvPicPr>
          <p:cNvPr id="16" name="Content Placeholder 8">
            <a:extLst>
              <a:ext uri="{FF2B5EF4-FFF2-40B4-BE49-F238E27FC236}">
                <a16:creationId xmlns:a16="http://schemas.microsoft.com/office/drawing/2014/main" id="{025F42EE-7024-4A16-9821-6691C3F4AC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00" y="5015111"/>
            <a:ext cx="5607208" cy="65417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2" name="Arrow: Left 1">
            <a:extLst>
              <a:ext uri="{FF2B5EF4-FFF2-40B4-BE49-F238E27FC236}">
                <a16:creationId xmlns:a16="http://schemas.microsoft.com/office/drawing/2014/main" id="{D224B499-502B-4C01-ABD0-3D06C1BF56C5}"/>
              </a:ext>
            </a:extLst>
          </p:cNvPr>
          <p:cNvSpPr/>
          <p:nvPr/>
        </p:nvSpPr>
        <p:spPr>
          <a:xfrm>
            <a:off x="6964837" y="5990300"/>
            <a:ext cx="997940" cy="48832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C061E5-04E5-459D-99D0-B6CEA13CFB1C}"/>
              </a:ext>
            </a:extLst>
          </p:cNvPr>
          <p:cNvSpPr/>
          <p:nvPr/>
        </p:nvSpPr>
        <p:spPr>
          <a:xfrm>
            <a:off x="1071323" y="1502827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Thomas, D. G., </a:t>
            </a:r>
            <a:r>
              <a:rPr lang="en-US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Gershenzon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, M., and </a:t>
            </a:r>
            <a:r>
              <a:rPr lang="en-US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Trumbore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, F. A. (1964). </a:t>
            </a:r>
            <a:r>
              <a:rPr lang="en-US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Phys. Rev. A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, </a:t>
            </a:r>
            <a:r>
              <a:rPr lang="en-US" sz="1200" b="1" dirty="0">
                <a:solidFill>
                  <a:srgbClr val="000000"/>
                </a:solidFill>
                <a:latin typeface="Georgia" panose="02040502050405020303" pitchFamily="18" charset="0"/>
              </a:rPr>
              <a:t>133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, 269.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1755791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81" y="995258"/>
            <a:ext cx="9834797" cy="58055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Additional characteristic features of this type of luminescence spectrum </a:t>
            </a:r>
            <a:endParaRPr lang="en-GB" dirty="0"/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E15FFD-7518-42B6-8152-CAC1E9DA7496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AD035A8-151F-4CD8-B510-330DD0BE6D6E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</a:t>
            </a:r>
            <a:r>
              <a:rPr lang="en-GB" b="1" dirty="0">
                <a:solidFill>
                  <a:srgbClr val="0070C0"/>
                </a:solidFill>
              </a:rPr>
              <a:t>D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GB" b="1" dirty="0">
                <a:solidFill>
                  <a:srgbClr val="0070C0"/>
                </a:solidFill>
              </a:rPr>
              <a:t>—A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6DCFA8-9B6A-4AC5-9A79-A637181E06A0}"/>
              </a:ext>
            </a:extLst>
          </p:cNvPr>
          <p:cNvSpPr/>
          <p:nvPr/>
        </p:nvSpPr>
        <p:spPr>
          <a:xfrm>
            <a:off x="300097" y="1550686"/>
            <a:ext cx="1160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solidFill>
                  <a:srgbClr val="00B050"/>
                </a:solidFill>
                <a:latin typeface="Georgia" panose="02040502050405020303" pitchFamily="18" charset="0"/>
              </a:rPr>
              <a:t>blue-shift</a:t>
            </a: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F7A4D7-4AA5-43D7-A7C4-A294FC818D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696" y="1458121"/>
            <a:ext cx="2950341" cy="354319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E4105B-B6B0-42FF-A887-95E509ED004B}"/>
              </a:ext>
            </a:extLst>
          </p:cNvPr>
          <p:cNvSpPr/>
          <p:nvPr/>
        </p:nvSpPr>
        <p:spPr>
          <a:xfrm>
            <a:off x="1039636" y="1994278"/>
            <a:ext cx="3248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Increasing excitation intensity</a:t>
            </a:r>
            <a:endParaRPr lang="en-GB" dirty="0"/>
          </a:p>
        </p:txBody>
      </p:sp>
      <p:pic>
        <p:nvPicPr>
          <p:cNvPr id="13" name="Content Placeholder 8">
            <a:extLst>
              <a:ext uri="{FF2B5EF4-FFF2-40B4-BE49-F238E27FC236}">
                <a16:creationId xmlns:a16="http://schemas.microsoft.com/office/drawing/2014/main" id="{930098B2-1FEE-42A1-BE37-570022FE2E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63" y="2500609"/>
            <a:ext cx="6401355" cy="74682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D5855A3-88C0-452D-96EF-A4615B62CA8F}"/>
              </a:ext>
            </a:extLst>
          </p:cNvPr>
          <p:cNvSpPr/>
          <p:nvPr/>
        </p:nvSpPr>
        <p:spPr>
          <a:xfrm>
            <a:off x="344179" y="3530380"/>
            <a:ext cx="1072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solidFill>
                  <a:srgbClr val="00B050"/>
                </a:solidFill>
                <a:latin typeface="Georgia" panose="02040502050405020303" pitchFamily="18" charset="0"/>
              </a:rPr>
              <a:t>red-shift</a:t>
            </a: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28BBE60-EDD8-48BE-9A39-3A820725C3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260" y="4038635"/>
            <a:ext cx="3353091" cy="449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562F69B-5DA1-4C5C-98EF-D7DBB11D0869}"/>
              </a:ext>
            </a:extLst>
          </p:cNvPr>
          <p:cNvSpPr/>
          <p:nvPr/>
        </p:nvSpPr>
        <p:spPr>
          <a:xfrm>
            <a:off x="605434" y="5351259"/>
            <a:ext cx="47603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the closest pairs with the lower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R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are the first ones to recombine, while pairs further and further apart start to send out luminescence in longer time delays</a:t>
            </a:r>
            <a:endParaRPr lang="en-GB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CFE13A77-9645-4700-8BF6-A39156427F56}"/>
              </a:ext>
            </a:extLst>
          </p:cNvPr>
          <p:cNvSpPr/>
          <p:nvPr/>
        </p:nvSpPr>
        <p:spPr>
          <a:xfrm>
            <a:off x="4429957" y="2062463"/>
            <a:ext cx="479394" cy="21333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30E538-6853-42A1-BAE6-C1C8367B69DC}"/>
              </a:ext>
            </a:extLst>
          </p:cNvPr>
          <p:cNvSpPr txBox="1"/>
          <p:nvPr/>
        </p:nvSpPr>
        <p:spPr>
          <a:xfrm>
            <a:off x="4958329" y="197702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endParaRPr lang="LID4096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C192B20-1F1E-465B-9D80-A33BB59F00C6}"/>
              </a:ext>
            </a:extLst>
          </p:cNvPr>
          <p:cNvCxnSpPr>
            <a:cxnSpLocks/>
          </p:cNvCxnSpPr>
          <p:nvPr/>
        </p:nvCxnSpPr>
        <p:spPr>
          <a:xfrm>
            <a:off x="5241440" y="1994278"/>
            <a:ext cx="0" cy="36933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Arrow: Down 5">
            <a:extLst>
              <a:ext uri="{FF2B5EF4-FFF2-40B4-BE49-F238E27FC236}">
                <a16:creationId xmlns:a16="http://schemas.microsoft.com/office/drawing/2014/main" id="{15602C4A-4275-4AFC-A469-175CDB400070}"/>
              </a:ext>
            </a:extLst>
          </p:cNvPr>
          <p:cNvSpPr/>
          <p:nvPr/>
        </p:nvSpPr>
        <p:spPr>
          <a:xfrm rot="20139080">
            <a:off x="6341093" y="3338408"/>
            <a:ext cx="438326" cy="219764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17A7DF06-ED11-4E8F-A53E-67C0C20B134D}"/>
              </a:ext>
            </a:extLst>
          </p:cNvPr>
          <p:cNvSpPr/>
          <p:nvPr/>
        </p:nvSpPr>
        <p:spPr>
          <a:xfrm rot="5400000">
            <a:off x="2935038" y="4857377"/>
            <a:ext cx="565315" cy="21333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9443B9-2259-42D3-BA48-45D52B599519}"/>
              </a:ext>
            </a:extLst>
          </p:cNvPr>
          <p:cNvSpPr/>
          <p:nvPr/>
        </p:nvSpPr>
        <p:spPr>
          <a:xfrm>
            <a:off x="6096000" y="5464444"/>
            <a:ext cx="57408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in time-resolved luminescence experiments: the increasing delay after the excitation impulse gives rise to a pronounced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red-shift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(low energy) of the emission spectrum</a:t>
            </a:r>
            <a:endParaRPr lang="LID4096" dirty="0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757D7DAC-5934-4954-AF33-B34E90A29F13}"/>
              </a:ext>
            </a:extLst>
          </p:cNvPr>
          <p:cNvSpPr/>
          <p:nvPr/>
        </p:nvSpPr>
        <p:spPr>
          <a:xfrm>
            <a:off x="5436462" y="5738087"/>
            <a:ext cx="565315" cy="21333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49346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E15FFD-7518-42B6-8152-CAC1E9DA7496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AD035A8-151F-4CD8-B510-330DD0BE6D6E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</a:t>
            </a:r>
            <a:r>
              <a:rPr lang="en-GB" b="1" dirty="0">
                <a:solidFill>
                  <a:srgbClr val="0070C0"/>
                </a:solidFill>
              </a:rPr>
              <a:t>D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GB" b="1" dirty="0">
                <a:solidFill>
                  <a:srgbClr val="0070C0"/>
                </a:solidFill>
              </a:rPr>
              <a:t>—A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E89089-8F0E-40FB-8E7A-82EC0734D02E}"/>
              </a:ext>
            </a:extLst>
          </p:cNvPr>
          <p:cNvSpPr/>
          <p:nvPr/>
        </p:nvSpPr>
        <p:spPr>
          <a:xfrm>
            <a:off x="441514" y="1919536"/>
            <a:ext cx="6526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Semiconductors with weak electron-phonon coupling</a:t>
            </a:r>
            <a:endParaRPr lang="en-GB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F93F94-6A49-4A2A-99D0-1CEF6BAD0486}"/>
              </a:ext>
            </a:extLst>
          </p:cNvPr>
          <p:cNvSpPr/>
          <p:nvPr/>
        </p:nvSpPr>
        <p:spPr>
          <a:xfrm>
            <a:off x="974175" y="3460316"/>
            <a:ext cx="36776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1, A suitable level of concentration</a:t>
            </a:r>
          </a:p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   of both dopants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2F9638-A2B9-4DF0-82D6-3F20BA99C7DE}"/>
              </a:ext>
            </a:extLst>
          </p:cNvPr>
          <p:cNvSpPr/>
          <p:nvPr/>
        </p:nvSpPr>
        <p:spPr>
          <a:xfrm>
            <a:off x="974175" y="470877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2, Low temperatures 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2D71D4-D512-49AB-8948-075F0ED6AD75}"/>
              </a:ext>
            </a:extLst>
          </p:cNvPr>
          <p:cNvSpPr/>
          <p:nvPr/>
        </p:nvSpPr>
        <p:spPr>
          <a:xfrm>
            <a:off x="925510" y="2715735"/>
            <a:ext cx="2702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Georgia" panose="02040502050405020303" pitchFamily="18" charset="0"/>
              </a:rPr>
              <a:t>Experimental conditions</a:t>
            </a:r>
            <a:endParaRPr lang="LID4096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C6786E-F8F2-459F-A8E1-6905A4A49FC8}"/>
              </a:ext>
            </a:extLst>
          </p:cNvPr>
          <p:cNvSpPr/>
          <p:nvPr/>
        </p:nvSpPr>
        <p:spPr>
          <a:xfrm>
            <a:off x="5345837" y="29052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Too low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: D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and A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in the pairs will be too far apart from one another and no recombination will take place</a:t>
            </a:r>
            <a:endParaRPr lang="LID4096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542CEC-294E-49AE-820B-559255EF0237}"/>
              </a:ext>
            </a:extLst>
          </p:cNvPr>
          <p:cNvSpPr/>
          <p:nvPr/>
        </p:nvSpPr>
        <p:spPr>
          <a:xfrm>
            <a:off x="5372892" y="3908614"/>
            <a:ext cx="6526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Too high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: the simple Coulomb interaction of D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and A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ceases to be valid and concentration quenching can set in.</a:t>
            </a:r>
            <a:endParaRPr lang="LID4096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C4D213-4BF0-4EBF-A071-D9FD9E004304}"/>
              </a:ext>
            </a:extLst>
          </p:cNvPr>
          <p:cNvSpPr/>
          <p:nvPr/>
        </p:nvSpPr>
        <p:spPr>
          <a:xfrm>
            <a:off x="961529" y="56972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3, The number of competing radiative recombination channels should be minimized</a:t>
            </a:r>
            <a:endParaRPr lang="LID4096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C3042-3A36-40AB-BAE1-B27B49CE0F77}"/>
              </a:ext>
            </a:extLst>
          </p:cNvPr>
          <p:cNvSpPr/>
          <p:nvPr/>
        </p:nvSpPr>
        <p:spPr>
          <a:xfrm>
            <a:off x="7556924" y="1919536"/>
            <a:ext cx="3797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Georgia" panose="02040502050405020303" pitchFamily="18" charset="0"/>
              </a:rPr>
              <a:t>How narrow lines can be observed?</a:t>
            </a:r>
            <a:endParaRPr lang="LID4096" dirty="0">
              <a:solidFill>
                <a:srgbClr val="00B05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0350F9-E615-4982-B6A3-849DA413AEE9}"/>
              </a:ext>
            </a:extLst>
          </p:cNvPr>
          <p:cNvSpPr/>
          <p:nvPr/>
        </p:nvSpPr>
        <p:spPr>
          <a:xfrm>
            <a:off x="7622599" y="5373664"/>
            <a:ext cx="37321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>
                <a:solidFill>
                  <a:srgbClr val="0070C0"/>
                </a:solidFill>
                <a:latin typeface="Georgia" panose="02040502050405020303" pitchFamily="18" charset="0"/>
              </a:rPr>
              <a:t>GaP</a:t>
            </a:r>
            <a:r>
              <a:rPr lang="en-GB" b="1" dirty="0">
                <a:solidFill>
                  <a:srgbClr val="0070C0"/>
                </a:solidFill>
                <a:latin typeface="Georgia" panose="02040502050405020303" pitchFamily="18" charset="0"/>
              </a:rPr>
              <a:t>: </a:t>
            </a:r>
            <a:r>
              <a:rPr lang="en-US" dirty="0">
                <a:solidFill>
                  <a:srgbClr val="0070C0"/>
                </a:solidFill>
                <a:latin typeface="Georgia" panose="02040502050405020303" pitchFamily="18" charset="0"/>
              </a:rPr>
              <a:t>the only material in which a large number of narrow (</a:t>
            </a:r>
            <a:r>
              <a:rPr lang="en-GB" b="1" dirty="0">
                <a:solidFill>
                  <a:srgbClr val="0070C0"/>
                </a:solidFill>
              </a:rPr>
              <a:t>D</a:t>
            </a:r>
            <a:r>
              <a:rPr lang="en-GB" b="1" baseline="30000" dirty="0">
                <a:solidFill>
                  <a:srgbClr val="0070C0"/>
                </a:solidFill>
              </a:rPr>
              <a:t>0 </a:t>
            </a:r>
            <a:r>
              <a:rPr lang="en-US" dirty="0">
                <a:solidFill>
                  <a:srgbClr val="0070C0"/>
                </a:solidFill>
                <a:latin typeface="Georgia" panose="02040502050405020303" pitchFamily="18" charset="0"/>
              </a:rPr>
              <a:t>-</a:t>
            </a:r>
            <a:r>
              <a:rPr lang="en-GB" b="1" dirty="0">
                <a:solidFill>
                  <a:srgbClr val="0070C0"/>
                </a:solidFill>
              </a:rPr>
              <a:t> A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US" dirty="0">
                <a:solidFill>
                  <a:srgbClr val="0070C0"/>
                </a:solidFill>
                <a:latin typeface="Georgia" panose="02040502050405020303" pitchFamily="18" charset="0"/>
              </a:rPr>
              <a:t>) lines can be observed</a:t>
            </a:r>
            <a:endParaRPr lang="LID4096" dirty="0">
              <a:solidFill>
                <a:srgbClr val="0070C0"/>
              </a:solidFill>
            </a:endParaRP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AE43263B-21D5-462B-89C6-0552C5F82036}"/>
              </a:ext>
            </a:extLst>
          </p:cNvPr>
          <p:cNvSpPr/>
          <p:nvPr/>
        </p:nvSpPr>
        <p:spPr>
          <a:xfrm>
            <a:off x="4873564" y="2864398"/>
            <a:ext cx="346229" cy="1762501"/>
          </a:xfrm>
          <a:prstGeom prst="leftBrac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4228076C-ABD1-4EA5-91B0-4E551CF76F66}"/>
              </a:ext>
            </a:extLst>
          </p:cNvPr>
          <p:cNvSpPr/>
          <p:nvPr/>
        </p:nvSpPr>
        <p:spPr>
          <a:xfrm>
            <a:off x="752396" y="3379043"/>
            <a:ext cx="346229" cy="3068361"/>
          </a:xfrm>
          <a:prstGeom prst="leftBrac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65AC40-1F24-4E36-84A1-BBAE8C039BEB}"/>
              </a:ext>
            </a:extLst>
          </p:cNvPr>
          <p:cNvSpPr/>
          <p:nvPr/>
        </p:nvSpPr>
        <p:spPr>
          <a:xfrm>
            <a:off x="7546020" y="5202183"/>
            <a:ext cx="3895817" cy="13494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277D149-AB04-4088-8E9F-79D4DF2931D6}"/>
              </a:ext>
            </a:extLst>
          </p:cNvPr>
          <p:cNvSpPr/>
          <p:nvPr/>
        </p:nvSpPr>
        <p:spPr>
          <a:xfrm>
            <a:off x="441513" y="909102"/>
            <a:ext cx="8329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The (D</a:t>
            </a:r>
            <a:r>
              <a:rPr lang="en-US" baseline="30000" dirty="0">
                <a:solidFill>
                  <a:srgbClr val="FF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-A</a:t>
            </a:r>
            <a:r>
              <a:rPr lang="en-US" baseline="30000" dirty="0">
                <a:solidFill>
                  <a:srgbClr val="FF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) recombination manifests itself in the emission spectrum in various ways, depending on </a:t>
            </a:r>
            <a:r>
              <a:rPr lang="en-US" b="1" dirty="0">
                <a:solidFill>
                  <a:srgbClr val="FF0000"/>
                </a:solidFill>
                <a:latin typeface="Georgia" panose="02040502050405020303" pitchFamily="18" charset="0"/>
              </a:rPr>
              <a:t>the strength of the electron-phonon coupling.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932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ECE918B-AAA2-4275-9BF6-324CE6475A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451" y="2189732"/>
            <a:ext cx="5661442" cy="3383280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E15FFD-7518-42B6-8152-CAC1E9DA7496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AD035A8-151F-4CD8-B510-330DD0BE6D6E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</a:t>
            </a:r>
            <a:r>
              <a:rPr lang="en-GB" b="1" dirty="0">
                <a:solidFill>
                  <a:srgbClr val="0070C0"/>
                </a:solidFill>
              </a:rPr>
              <a:t>D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GB" b="1" dirty="0">
                <a:solidFill>
                  <a:srgbClr val="0070C0"/>
                </a:solidFill>
              </a:rPr>
              <a:t>—A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E89089-8F0E-40FB-8E7A-82EC0734D02E}"/>
              </a:ext>
            </a:extLst>
          </p:cNvPr>
          <p:cNvSpPr/>
          <p:nvPr/>
        </p:nvSpPr>
        <p:spPr>
          <a:xfrm>
            <a:off x="379370" y="1165066"/>
            <a:ext cx="6681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Semiconductors with strong electron-phonon coupling</a:t>
            </a:r>
            <a:endParaRPr lang="en-GB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F93F94-6A49-4A2A-99D0-1CEF6BAD0486}"/>
              </a:ext>
            </a:extLst>
          </p:cNvPr>
          <p:cNvSpPr/>
          <p:nvPr/>
        </p:nvSpPr>
        <p:spPr>
          <a:xfrm>
            <a:off x="379370" y="2459717"/>
            <a:ext cx="5309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Direct-bandgap zinc sulphide ZnS with 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g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~ 3.8eV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2F9638-A2B9-4DF0-82D6-3F20BA99C7DE}"/>
              </a:ext>
            </a:extLst>
          </p:cNvPr>
          <p:cNvSpPr/>
          <p:nvPr/>
        </p:nvSpPr>
        <p:spPr>
          <a:xfrm>
            <a:off x="379370" y="29323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Georgia" panose="02040502050405020303" pitchFamily="18" charset="0"/>
              </a:rPr>
              <a:t>Cu</a:t>
            </a:r>
            <a:r>
              <a:rPr lang="en-US" baseline="-25000" dirty="0" err="1">
                <a:solidFill>
                  <a:srgbClr val="000000"/>
                </a:solidFill>
                <a:latin typeface="Georgia" panose="02040502050405020303" pitchFamily="18" charset="0"/>
              </a:rPr>
              <a:t>Zn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acceptors and </a:t>
            </a:r>
            <a:r>
              <a:rPr lang="en-US" dirty="0" err="1">
                <a:solidFill>
                  <a:srgbClr val="000000"/>
                </a:solidFill>
                <a:latin typeface="Georgia" panose="02040502050405020303" pitchFamily="18" charset="0"/>
              </a:rPr>
              <a:t>Cl</a:t>
            </a:r>
            <a:r>
              <a:rPr lang="en-US" baseline="-25000" dirty="0" err="1">
                <a:solidFill>
                  <a:srgbClr val="000000"/>
                </a:solidFill>
                <a:latin typeface="Georgia" panose="02040502050405020303" pitchFamily="18" charset="0"/>
              </a:rPr>
              <a:t>S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donors leads to 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intense green emission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19E7E7-B977-47AE-B7DC-C5173DBB6783}"/>
              </a:ext>
            </a:extLst>
          </p:cNvPr>
          <p:cNvSpPr/>
          <p:nvPr/>
        </p:nvSpPr>
        <p:spPr>
          <a:xfrm>
            <a:off x="7145634" y="5859014"/>
            <a:ext cx="4448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1-4, increased concentration of copper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9BAE21-71F5-48B2-B36D-4E33A1392DD0}"/>
              </a:ext>
            </a:extLst>
          </p:cNvPr>
          <p:cNvSpPr/>
          <p:nvPr/>
        </p:nvSpPr>
        <p:spPr>
          <a:xfrm>
            <a:off x="355107" y="4589358"/>
            <a:ext cx="55235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The electron-phonon coupling in this material is particularly strong, the luminescence band is broad, lacks any structure and is located far from edge emission (with large Stokes shift)</a:t>
            </a:r>
            <a:r>
              <a:rPr lang="en-GB" dirty="0">
                <a:solidFill>
                  <a:srgbClr val="FF0000"/>
                </a:solidFill>
                <a:latin typeface="Georgia" panose="02040502050405020303" pitchFamily="18" charset="0"/>
              </a:rPr>
              <a:t>,</a:t>
            </a:r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 near 520nm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endParaRPr lang="LID4096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21F477-C268-4BDC-8FDA-CA58340B700F}"/>
              </a:ext>
            </a:extLst>
          </p:cNvPr>
          <p:cNvSpPr/>
          <p:nvPr/>
        </p:nvSpPr>
        <p:spPr>
          <a:xfrm>
            <a:off x="5688837" y="6267498"/>
            <a:ext cx="6376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Espe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, W. (1954). 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Luminescent Substances in Electrical Engineering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 (in </a:t>
            </a:r>
            <a:r>
              <a:rPr lang="en-GB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Czech: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Luminiscenční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látky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 v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elektrotechnice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.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Výroba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,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vlastnosti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 a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použití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). SNTL, Prague.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2732650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3D2F85-81FB-48D4-8B89-7E08E22304E4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042A67B-9E30-446E-8CBE-84FFD58C2CDA}"/>
              </a:ext>
            </a:extLst>
          </p:cNvPr>
          <p:cNvSpPr/>
          <p:nvPr/>
        </p:nvSpPr>
        <p:spPr>
          <a:xfrm>
            <a:off x="3272261" y="1141737"/>
            <a:ext cx="4836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absorption of a single (suitable) photon with energy </a:t>
            </a:r>
            <a:r>
              <a:rPr lang="en-US" i="1" dirty="0" err="1">
                <a:solidFill>
                  <a:srgbClr val="000000"/>
                </a:solidFill>
                <a:latin typeface="Georgia" panose="02040502050405020303" pitchFamily="18" charset="0"/>
              </a:rPr>
              <a:t>hν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ex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〉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g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05ECEF-43E8-445A-8085-FE26298A2C2A}"/>
              </a:ext>
            </a:extLst>
          </p:cNvPr>
          <p:cNvSpPr/>
          <p:nvPr/>
        </p:nvSpPr>
        <p:spPr>
          <a:xfrm>
            <a:off x="3272261" y="1969574"/>
            <a:ext cx="4689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generation of electron-hole pairs or excitons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4A35F7-5961-42A1-A11C-8D456F2E2A62}"/>
              </a:ext>
            </a:extLst>
          </p:cNvPr>
          <p:cNvSpPr/>
          <p:nvPr/>
        </p:nvSpPr>
        <p:spPr>
          <a:xfrm>
            <a:off x="3246841" y="2830020"/>
            <a:ext cx="2643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radiative recombination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924C65-1DD9-49C0-86B7-AB622470C3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28" y="3983219"/>
            <a:ext cx="3558848" cy="42675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05296D9-B405-41E3-9FF2-13FA00748858}"/>
              </a:ext>
            </a:extLst>
          </p:cNvPr>
          <p:cNvSpPr/>
          <p:nvPr/>
        </p:nvSpPr>
        <p:spPr>
          <a:xfrm>
            <a:off x="6202800" y="2421132"/>
            <a:ext cx="2117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electron—hole pairs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48B3CF-34D6-4A52-B1FF-94D9C78EE199}"/>
              </a:ext>
            </a:extLst>
          </p:cNvPr>
          <p:cNvSpPr/>
          <p:nvPr/>
        </p:nvSpPr>
        <p:spPr>
          <a:xfrm>
            <a:off x="6217828" y="2835583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(e-A</a:t>
            </a:r>
            <a:r>
              <a:rPr lang="en-US" baseline="30000" dirty="0"/>
              <a:t>0</a:t>
            </a:r>
            <a:r>
              <a:rPr lang="en-US" b="1" dirty="0"/>
              <a:t>) and (h-D</a:t>
            </a:r>
            <a:r>
              <a:rPr lang="en-US" baseline="30000" dirty="0"/>
              <a:t>0</a:t>
            </a:r>
            <a:r>
              <a:rPr lang="en-US" b="1" dirty="0"/>
              <a:t>)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0E9E91-53D3-4BB7-A59E-C72D16D6D3E0}"/>
              </a:ext>
            </a:extLst>
          </p:cNvPr>
          <p:cNvSpPr/>
          <p:nvPr/>
        </p:nvSpPr>
        <p:spPr>
          <a:xfrm>
            <a:off x="6217828" y="3249882"/>
            <a:ext cx="9236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(</a:t>
            </a:r>
            <a:r>
              <a:rPr lang="en-GB" sz="1600" b="1" dirty="0"/>
              <a:t>D</a:t>
            </a:r>
            <a:r>
              <a:rPr lang="en-GB" sz="1600" b="1" baseline="30000" dirty="0"/>
              <a:t>0</a:t>
            </a:r>
            <a:r>
              <a:rPr lang="en-GB" sz="1600" b="1" dirty="0"/>
              <a:t>—A</a:t>
            </a:r>
            <a:r>
              <a:rPr lang="en-GB" sz="1600" b="1" baseline="30000" dirty="0"/>
              <a:t>0</a:t>
            </a:r>
            <a:r>
              <a:rPr lang="en-US" sz="2000" b="1" dirty="0"/>
              <a:t>)</a:t>
            </a:r>
            <a:endParaRPr lang="en-GB" sz="1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14FFDC-8911-46CF-8BE9-988C920414E3}"/>
              </a:ext>
            </a:extLst>
          </p:cNvPr>
          <p:cNvSpPr/>
          <p:nvPr/>
        </p:nvSpPr>
        <p:spPr>
          <a:xfrm>
            <a:off x="222025" y="4795678"/>
            <a:ext cx="2417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α(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h</a:t>
            </a:r>
            <a:r>
              <a:rPr lang="el-GR" i="1" dirty="0">
                <a:solidFill>
                  <a:srgbClr val="000000"/>
                </a:solidFill>
                <a:latin typeface="Georgia" panose="02040502050405020303" pitchFamily="18" charset="0"/>
              </a:rPr>
              <a:t>ν</a:t>
            </a:r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ex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) ≈ 10</a:t>
            </a:r>
            <a:r>
              <a:rPr lang="en-GB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4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-10</a:t>
            </a:r>
            <a:r>
              <a:rPr lang="en-GB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5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cm</a:t>
            </a:r>
            <a:r>
              <a:rPr lang="en-GB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−1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05A5888-6DC4-47CA-9832-706D3E795D7F}"/>
              </a:ext>
            </a:extLst>
          </p:cNvPr>
          <p:cNvSpPr/>
          <p:nvPr/>
        </p:nvSpPr>
        <p:spPr>
          <a:xfrm>
            <a:off x="3530452" y="4791373"/>
            <a:ext cx="40030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d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≈ </a:t>
            </a:r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α</a:t>
            </a:r>
            <a:r>
              <a:rPr lang="el-GR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−1</a:t>
            </a:r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 = 10</a:t>
            </a:r>
            <a:r>
              <a:rPr lang="el-GR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−5</a:t>
            </a:r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-10</a:t>
            </a:r>
            <a:r>
              <a:rPr lang="el-GR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−4</a:t>
            </a:r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cm = 100nm-1 </a:t>
            </a:r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μ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m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61DFFF-2BBF-40DD-BC3C-DD06DA77CF83}"/>
              </a:ext>
            </a:extLst>
          </p:cNvPr>
          <p:cNvSpPr/>
          <p:nvPr/>
        </p:nvSpPr>
        <p:spPr>
          <a:xfrm>
            <a:off x="8604221" y="4137919"/>
            <a:ext cx="3217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Georgia" panose="02040502050405020303" pitchFamily="18" charset="0"/>
              </a:rPr>
              <a:t>Surface and subsurface states 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BE87F69-41A5-43CA-A269-FCA1D0361920}"/>
              </a:ext>
            </a:extLst>
          </p:cNvPr>
          <p:cNvSpPr/>
          <p:nvPr/>
        </p:nvSpPr>
        <p:spPr>
          <a:xfrm>
            <a:off x="8604221" y="4456189"/>
            <a:ext cx="2536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Georgia" panose="02040502050405020303" pitchFamily="18" charset="0"/>
              </a:rPr>
              <a:t>The surface oxide layer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50F9BFBE-51FA-4C04-88E4-ACD3A90F35D8}"/>
              </a:ext>
            </a:extLst>
          </p:cNvPr>
          <p:cNvSpPr/>
          <p:nvPr/>
        </p:nvSpPr>
        <p:spPr>
          <a:xfrm>
            <a:off x="2941645" y="1021050"/>
            <a:ext cx="346229" cy="2523361"/>
          </a:xfrm>
          <a:prstGeom prst="leftBrace">
            <a:avLst>
              <a:gd name="adj1" fmla="val 8333"/>
              <a:gd name="adj2" fmla="val 49570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A8E98F-E422-4C80-8AB5-A33E1F0146F3}"/>
              </a:ext>
            </a:extLst>
          </p:cNvPr>
          <p:cNvSpPr/>
          <p:nvPr/>
        </p:nvSpPr>
        <p:spPr>
          <a:xfrm>
            <a:off x="456949" y="1883825"/>
            <a:ext cx="2518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Photoluminescence</a:t>
            </a:r>
          </a:p>
          <a:p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processes</a:t>
            </a:r>
            <a:endParaRPr lang="LID4096" b="1" dirty="0"/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3AB2CB20-CA9F-44D1-B3B3-197835D068FB}"/>
              </a:ext>
            </a:extLst>
          </p:cNvPr>
          <p:cNvSpPr/>
          <p:nvPr/>
        </p:nvSpPr>
        <p:spPr>
          <a:xfrm>
            <a:off x="6029686" y="2374223"/>
            <a:ext cx="346229" cy="1292052"/>
          </a:xfrm>
          <a:prstGeom prst="leftBrace">
            <a:avLst>
              <a:gd name="adj1" fmla="val 8333"/>
              <a:gd name="adj2" fmla="val 49570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65654E-AE1C-4D2F-88E6-1751A287D40E}"/>
              </a:ext>
            </a:extLst>
          </p:cNvPr>
          <p:cNvSpPr/>
          <p:nvPr/>
        </p:nvSpPr>
        <p:spPr>
          <a:xfrm>
            <a:off x="8671823" y="3036477"/>
            <a:ext cx="2767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dirty="0">
                <a:solidFill>
                  <a:srgbClr val="FF0000"/>
                </a:solidFill>
                <a:latin typeface="Georgia" panose="02040502050405020303" pitchFamily="18" charset="0"/>
              </a:rPr>
              <a:t>Radiative recombination</a:t>
            </a:r>
            <a:endParaRPr lang="LID4096" dirty="0">
              <a:solidFill>
                <a:srgbClr val="FF0000"/>
              </a:solidFill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4D9907B-94D5-4016-9BDE-E07051FD7E83}"/>
              </a:ext>
            </a:extLst>
          </p:cNvPr>
          <p:cNvSpPr/>
          <p:nvPr/>
        </p:nvSpPr>
        <p:spPr>
          <a:xfrm rot="5400000">
            <a:off x="9706731" y="3656249"/>
            <a:ext cx="756600" cy="25572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0EF208-8799-4192-9605-44316594BE35}"/>
              </a:ext>
            </a:extLst>
          </p:cNvPr>
          <p:cNvSpPr/>
          <p:nvPr/>
        </p:nvSpPr>
        <p:spPr>
          <a:xfrm>
            <a:off x="10134553" y="3628935"/>
            <a:ext cx="11701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D865F8-1B2C-44C4-B615-781B50034ABA}"/>
              </a:ext>
            </a:extLst>
          </p:cNvPr>
          <p:cNvSpPr/>
          <p:nvPr/>
        </p:nvSpPr>
        <p:spPr>
          <a:xfrm>
            <a:off x="8604221" y="2948609"/>
            <a:ext cx="3074957" cy="194150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4094F894-F976-46DA-A3E1-A9D073CA7CBD}"/>
              </a:ext>
            </a:extLst>
          </p:cNvPr>
          <p:cNvSpPr/>
          <p:nvPr/>
        </p:nvSpPr>
        <p:spPr>
          <a:xfrm>
            <a:off x="2742939" y="4890112"/>
            <a:ext cx="744799" cy="17185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29E2D68-E80C-4401-8093-B14DD8BAE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421" y="6068923"/>
            <a:ext cx="11237471" cy="73973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B050"/>
                </a:solidFill>
              </a:rPr>
              <a:t>Solution: </a:t>
            </a:r>
            <a:r>
              <a:rPr lang="en-US" sz="2400" b="1" dirty="0">
                <a:solidFill>
                  <a:srgbClr val="00B050"/>
                </a:solidFill>
              </a:rPr>
              <a:t>compare</a:t>
            </a:r>
            <a:r>
              <a:rPr lang="sv-SE" sz="2400" b="1" dirty="0">
                <a:solidFill>
                  <a:srgbClr val="00B050"/>
                </a:solidFill>
              </a:rPr>
              <a:t> the</a:t>
            </a:r>
            <a:r>
              <a:rPr lang="en-US" sz="2400" b="1" dirty="0">
                <a:solidFill>
                  <a:srgbClr val="00B050"/>
                </a:solidFill>
              </a:rPr>
              <a:t> emission spectra excited </a:t>
            </a:r>
            <a:r>
              <a:rPr lang="en-US" sz="2400" b="1" i="1" dirty="0">
                <a:solidFill>
                  <a:srgbClr val="00B050"/>
                </a:solidFill>
              </a:rPr>
              <a:t>via</a:t>
            </a:r>
            <a:r>
              <a:rPr lang="en-US" sz="2400" b="1" dirty="0">
                <a:solidFill>
                  <a:srgbClr val="00B050"/>
                </a:solidFill>
              </a:rPr>
              <a:t> one-photon and two-photon process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39590D-336B-4829-850F-01384CFAE9CB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38B688-7215-4BD3-A174-78C42AF88AC8}"/>
              </a:ext>
            </a:extLst>
          </p:cNvPr>
          <p:cNvSpPr/>
          <p:nvPr/>
        </p:nvSpPr>
        <p:spPr>
          <a:xfrm>
            <a:off x="8379502" y="5028792"/>
            <a:ext cx="3711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 such conditions, the obtained spectra might not in fact reflect the properties of the studied material!!!</a:t>
            </a:r>
          </a:p>
        </p:txBody>
      </p:sp>
    </p:spTree>
    <p:extLst>
      <p:ext uri="{BB962C8B-B14F-4D97-AF65-F5344CB8AC3E}">
        <p14:creationId xmlns:p14="http://schemas.microsoft.com/office/powerpoint/2010/main" val="227263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740A58-AE40-4DAC-BAD6-95D7C472215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3C0829C-4614-499C-A801-247326A36380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excited by two-photon absorption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D26ED4-4681-45DE-A98B-D29ECC03A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511" y="2028174"/>
            <a:ext cx="3865930" cy="42801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75E6FE-A97A-4696-9F28-DE0732231011}"/>
              </a:ext>
            </a:extLst>
          </p:cNvPr>
          <p:cNvSpPr/>
          <p:nvPr/>
        </p:nvSpPr>
        <p:spPr>
          <a:xfrm>
            <a:off x="668488" y="2037523"/>
            <a:ext cx="50132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Two-photon absorption: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photons are absorbed at the same time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single elemental act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89BBA7-BC42-4692-8D40-721010A3F2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373" y="2968368"/>
            <a:ext cx="1943268" cy="46486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9D0933-6BA6-4BEB-BFCC-36D86D2C779D}"/>
              </a:ext>
            </a:extLst>
          </p:cNvPr>
          <p:cNvSpPr/>
          <p:nvPr/>
        </p:nvSpPr>
        <p:spPr>
          <a:xfrm>
            <a:off x="3608269" y="4288604"/>
            <a:ext cx="2487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energy-conservation law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4ADAC3-88A2-44FB-98B7-4FEFA39D551C}"/>
              </a:ext>
            </a:extLst>
          </p:cNvPr>
          <p:cNvSpPr/>
          <p:nvPr/>
        </p:nvSpPr>
        <p:spPr>
          <a:xfrm>
            <a:off x="437488" y="4289293"/>
            <a:ext cx="2850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Compare with the single-photon absorption (h</a:t>
            </a:r>
            <a:r>
              <a:rPr lang="el-GR" dirty="0">
                <a:solidFill>
                  <a:srgbClr val="FF0000"/>
                </a:solidFill>
              </a:rPr>
              <a:t>ν</a:t>
            </a:r>
            <a:r>
              <a:rPr lang="sv-SE" sz="1100" dirty="0">
                <a:solidFill>
                  <a:srgbClr val="FF0000"/>
                </a:solidFill>
              </a:rPr>
              <a:t>ex</a:t>
            </a:r>
            <a:r>
              <a:rPr lang="en-GB" dirty="0">
                <a:solidFill>
                  <a:srgbClr val="FF0000"/>
                </a:solidFill>
              </a:rPr>
              <a:t>&gt;</a:t>
            </a:r>
            <a:r>
              <a:rPr lang="en-GB" dirty="0" err="1">
                <a:solidFill>
                  <a:srgbClr val="FF0000"/>
                </a:solidFill>
              </a:rPr>
              <a:t>E</a:t>
            </a:r>
            <a:r>
              <a:rPr lang="en-GB" sz="1200" dirty="0" err="1">
                <a:solidFill>
                  <a:srgbClr val="FF0000"/>
                </a:solidFill>
              </a:rPr>
              <a:t>g</a:t>
            </a:r>
            <a:r>
              <a:rPr lang="en-GB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5119B6-3695-4C5F-AA98-C9C4AFE28256}"/>
              </a:ext>
            </a:extLst>
          </p:cNvPr>
          <p:cNvSpPr/>
          <p:nvPr/>
        </p:nvSpPr>
        <p:spPr>
          <a:xfrm>
            <a:off x="516116" y="5333014"/>
            <a:ext cx="39705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Virtual intermediate level (E</a:t>
            </a:r>
            <a:r>
              <a:rPr lang="en-GB" sz="1400" b="1" dirty="0">
                <a:solidFill>
                  <a:srgbClr val="000000"/>
                </a:solidFill>
                <a:latin typeface="Georgia" panose="02040502050405020303" pitchFamily="18" charset="0"/>
              </a:rPr>
              <a:t>c2</a:t>
            </a:r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):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mediates the transition between the ground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final (E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states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FE7C52-5A7D-4F95-AE41-241322D60A57}"/>
              </a:ext>
            </a:extLst>
          </p:cNvPr>
          <p:cNvSpPr/>
          <p:nvPr/>
        </p:nvSpPr>
        <p:spPr>
          <a:xfrm>
            <a:off x="5577128" y="5818274"/>
            <a:ext cx="1745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2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h</a:t>
            </a:r>
            <a:r>
              <a:rPr lang="el-GR" i="1" dirty="0">
                <a:solidFill>
                  <a:srgbClr val="000000"/>
                </a:solidFill>
                <a:latin typeface="Georgia" panose="02040502050405020303" pitchFamily="18" charset="0"/>
              </a:rPr>
              <a:t>ν</a:t>
            </a:r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ex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= 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c1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-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v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.</a:t>
            </a:r>
            <a:endParaRPr lang="en-GB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E38E95E6-F4AD-48B1-9914-0FB0D155867D}"/>
              </a:ext>
            </a:extLst>
          </p:cNvPr>
          <p:cNvSpPr/>
          <p:nvPr/>
        </p:nvSpPr>
        <p:spPr>
          <a:xfrm rot="7628336">
            <a:off x="1987718" y="3836136"/>
            <a:ext cx="960728" cy="23475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4B795F20-CE1C-40B6-919D-E8C3247F70B6}"/>
              </a:ext>
            </a:extLst>
          </p:cNvPr>
          <p:cNvSpPr/>
          <p:nvPr/>
        </p:nvSpPr>
        <p:spPr>
          <a:xfrm rot="3204169">
            <a:off x="3624029" y="3831064"/>
            <a:ext cx="962832" cy="23475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C07A4A29-D756-48FC-A2B6-578C543B6BCC}"/>
              </a:ext>
            </a:extLst>
          </p:cNvPr>
          <p:cNvSpPr/>
          <p:nvPr/>
        </p:nvSpPr>
        <p:spPr>
          <a:xfrm>
            <a:off x="4370719" y="5885561"/>
            <a:ext cx="962832" cy="23475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82C609-E481-4865-8887-B24FB01F2215}"/>
              </a:ext>
            </a:extLst>
          </p:cNvPr>
          <p:cNvSpPr/>
          <p:nvPr/>
        </p:nvSpPr>
        <p:spPr>
          <a:xfrm>
            <a:off x="195781" y="885893"/>
            <a:ext cx="7721184" cy="8794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Luminescence excited by two-photon absorption</a:t>
            </a:r>
          </a:p>
        </p:txBody>
      </p:sp>
    </p:spTree>
    <p:extLst>
      <p:ext uri="{BB962C8B-B14F-4D97-AF65-F5344CB8AC3E}">
        <p14:creationId xmlns:p14="http://schemas.microsoft.com/office/powerpoint/2010/main" val="2343979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E0A97E6-D69B-4B19-B6B4-7FBE93FB5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496" y="1738686"/>
            <a:ext cx="1234547" cy="365792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CB46DF-8992-40BB-9ECC-A1B6F4EB8358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5DCA767-1E85-404B-B8BC-7BD884DF214B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excited by two-photon absorption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7D1E9F-0D64-42DC-B1A4-C8BBBC60F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62" y="1042985"/>
            <a:ext cx="1943268" cy="46486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9668A8-1400-476C-A7BE-04981E31E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64" y="2896293"/>
            <a:ext cx="3101609" cy="3734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E76D993-60C4-4240-9258-F23C62EDE1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26" y="3842098"/>
            <a:ext cx="1102067" cy="2449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2F7A1DB-DE03-4B9D-8DD9-BD8EF604DC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100" y="4165316"/>
            <a:ext cx="2263336" cy="75444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D0710F-E1C3-42FC-BD48-3B45A512B5F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7" r="-1" b="45310"/>
          <a:stretch/>
        </p:blipFill>
        <p:spPr>
          <a:xfrm>
            <a:off x="5669175" y="1716435"/>
            <a:ext cx="6167718" cy="483515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F8751B1-6D92-49B1-B5E3-4F305B27E254}"/>
              </a:ext>
            </a:extLst>
          </p:cNvPr>
          <p:cNvSpPr/>
          <p:nvPr/>
        </p:nvSpPr>
        <p:spPr>
          <a:xfrm>
            <a:off x="458930" y="5058197"/>
            <a:ext cx="4632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hyperbolic decrease is incomparably slower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544F3F-1620-4220-A899-1BA3ACDD59C7}"/>
              </a:ext>
            </a:extLst>
          </p:cNvPr>
          <p:cNvSpPr/>
          <p:nvPr/>
        </p:nvSpPr>
        <p:spPr>
          <a:xfrm>
            <a:off x="2852086" y="1103109"/>
            <a:ext cx="77825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Georgia" panose="02040502050405020303" pitchFamily="18" charset="0"/>
              </a:rPr>
              <a:t>How to describe the decrease in light intensity as it passes through a semiconductor?</a:t>
            </a:r>
            <a:endParaRPr lang="LID4096" sz="1600" dirty="0">
              <a:solidFill>
                <a:srgbClr val="00B050"/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51D125F-24D9-46E1-8499-40733EABAB5B}"/>
              </a:ext>
            </a:extLst>
          </p:cNvPr>
          <p:cNvSpPr/>
          <p:nvPr/>
        </p:nvSpPr>
        <p:spPr>
          <a:xfrm>
            <a:off x="2041130" y="2207052"/>
            <a:ext cx="196039" cy="63200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9F88DFD0-9031-437B-8FF2-ADC474028587}"/>
              </a:ext>
            </a:extLst>
          </p:cNvPr>
          <p:cNvSpPr/>
          <p:nvPr/>
        </p:nvSpPr>
        <p:spPr>
          <a:xfrm>
            <a:off x="2041131" y="3361661"/>
            <a:ext cx="196040" cy="74569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6C14FCA-D701-4A71-85E1-BF74EA7C5173}"/>
              </a:ext>
            </a:extLst>
          </p:cNvPr>
          <p:cNvSpPr/>
          <p:nvPr/>
        </p:nvSpPr>
        <p:spPr>
          <a:xfrm>
            <a:off x="2349771" y="5425398"/>
            <a:ext cx="299760" cy="44243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1C350CD-E66A-40C5-B0F2-3C8D00006122}"/>
              </a:ext>
            </a:extLst>
          </p:cNvPr>
          <p:cNvSpPr/>
          <p:nvPr/>
        </p:nvSpPr>
        <p:spPr>
          <a:xfrm>
            <a:off x="355107" y="5858427"/>
            <a:ext cx="5884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 sample is needed, for the obvious decrease of intensity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677F14-3307-439C-A119-D135A6DADE94}"/>
              </a:ext>
            </a:extLst>
          </p:cNvPr>
          <p:cNvSpPr/>
          <p:nvPr/>
        </p:nvSpPr>
        <p:spPr>
          <a:xfrm>
            <a:off x="954512" y="2091536"/>
            <a:ext cx="1086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latin typeface="Georgia" panose="02040502050405020303" pitchFamily="18" charset="0"/>
              </a:rPr>
              <a:t>two-photon absorption coefficient</a:t>
            </a:r>
            <a:endParaRPr lang="LID4096" sz="12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82E81A-C33F-4C3A-9559-7D5E7B497C9F}"/>
              </a:ext>
            </a:extLst>
          </p:cNvPr>
          <p:cNvSpPr/>
          <p:nvPr/>
        </p:nvSpPr>
        <p:spPr>
          <a:xfrm>
            <a:off x="954512" y="2120463"/>
            <a:ext cx="988599" cy="5884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DA1715-4CA9-4F8B-A4F7-00D64F6C53AE}"/>
              </a:ext>
            </a:extLst>
          </p:cNvPr>
          <p:cNvSpPr/>
          <p:nvPr/>
        </p:nvSpPr>
        <p:spPr>
          <a:xfrm>
            <a:off x="2423734" y="2091536"/>
            <a:ext cx="7298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constant</a:t>
            </a:r>
            <a:endParaRPr lang="LID4096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3ABBA0-0515-45B0-98C6-91F147EE74B4}"/>
              </a:ext>
            </a:extLst>
          </p:cNvPr>
          <p:cNvSpPr/>
          <p:nvPr/>
        </p:nvSpPr>
        <p:spPr>
          <a:xfrm>
            <a:off x="2423734" y="2127166"/>
            <a:ext cx="900053" cy="40192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C44515-E462-47E8-9C3A-43B5F4E2A751}"/>
              </a:ext>
            </a:extLst>
          </p:cNvPr>
          <p:cNvSpPr/>
          <p:nvPr/>
        </p:nvSpPr>
        <p:spPr>
          <a:xfrm>
            <a:off x="275787" y="629728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Basov, N. G. (1966). </a:t>
            </a:r>
            <a:r>
              <a:rPr lang="en-US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International Conference on Physics of Semiconductors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, Kyoto 1966. </a:t>
            </a:r>
            <a:r>
              <a:rPr lang="en-US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J. Phys. Soc. Japan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, </a:t>
            </a:r>
            <a:r>
              <a:rPr lang="en-US" sz="1200" b="1" dirty="0">
                <a:solidFill>
                  <a:srgbClr val="000000"/>
                </a:solidFill>
                <a:latin typeface="Georgia" panose="02040502050405020303" pitchFamily="18" charset="0"/>
              </a:rPr>
              <a:t>21</a:t>
            </a:r>
            <a:r>
              <a:rPr lang="en-US" sz="1200" dirty="0">
                <a:solidFill>
                  <a:srgbClr val="000000"/>
                </a:solidFill>
                <a:latin typeface="Georgia" panose="02040502050405020303" pitchFamily="18" charset="0"/>
              </a:rPr>
              <a:t>, Supplement, p. 277.</a:t>
            </a:r>
            <a:endParaRPr lang="LID4096" sz="1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653D59-ACB2-4133-A7E5-B6A2AD18C570}"/>
              </a:ext>
            </a:extLst>
          </p:cNvPr>
          <p:cNvSpPr/>
          <p:nvPr/>
        </p:nvSpPr>
        <p:spPr>
          <a:xfrm>
            <a:off x="636575" y="3265132"/>
            <a:ext cx="1294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Georgia" panose="02040502050405020303" pitchFamily="18" charset="0"/>
              </a:rPr>
              <a:t>The decrease in the intensity of the light beam</a:t>
            </a:r>
            <a:endParaRPr lang="LID4096" sz="1200" dirty="0">
              <a:solidFill>
                <a:srgbClr val="FF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D793EF-CA19-4CBD-9379-CE3225B9167C}"/>
              </a:ext>
            </a:extLst>
          </p:cNvPr>
          <p:cNvSpPr/>
          <p:nvPr/>
        </p:nvSpPr>
        <p:spPr>
          <a:xfrm>
            <a:off x="699646" y="3291764"/>
            <a:ext cx="1138449" cy="5884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8CABD5-42D9-40B8-86EE-3E7C5939D4B6}"/>
              </a:ext>
            </a:extLst>
          </p:cNvPr>
          <p:cNvSpPr/>
          <p:nvPr/>
        </p:nvSpPr>
        <p:spPr>
          <a:xfrm>
            <a:off x="2323289" y="3254322"/>
            <a:ext cx="15486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1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travel distance in a sample</a:t>
            </a:r>
            <a:endParaRPr lang="LID4096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053B07-31EB-47FD-894E-9043E0CEB39A}"/>
              </a:ext>
            </a:extLst>
          </p:cNvPr>
          <p:cNvSpPr/>
          <p:nvPr/>
        </p:nvSpPr>
        <p:spPr>
          <a:xfrm>
            <a:off x="2376324" y="3291764"/>
            <a:ext cx="1385172" cy="40192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0173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63553"/>
            <a:ext cx="10922493" cy="3066170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low-fluence</a:t>
            </a:r>
            <a:r>
              <a:rPr lang="en-US" b="1" dirty="0">
                <a:solidFill>
                  <a:srgbClr val="FF0000"/>
                </a:solidFill>
              </a:rPr>
              <a:t> or </a:t>
            </a:r>
            <a:r>
              <a:rPr lang="en-US" b="1" i="1" dirty="0">
                <a:solidFill>
                  <a:srgbClr val="FF0000"/>
                </a:solidFill>
              </a:rPr>
              <a:t>weak excitation</a:t>
            </a:r>
            <a:r>
              <a:rPr lang="en-US" b="1" dirty="0">
                <a:solidFill>
                  <a:srgbClr val="FF0000"/>
                </a:solidFill>
              </a:rPr>
              <a:t> processes</a:t>
            </a:r>
          </a:p>
          <a:p>
            <a:pPr marL="0" indent="0">
              <a:buNone/>
            </a:pPr>
            <a:r>
              <a:rPr lang="en-US" dirty="0"/>
              <a:t>a gas-discharge lamp, an incandescent lamp or a continuous-wave gas laser with the output power of the order of 0</a:t>
            </a:r>
            <a:r>
              <a:rPr lang="en-US" i="1" dirty="0"/>
              <a:t>.</a:t>
            </a:r>
            <a:r>
              <a:rPr lang="en-US" dirty="0"/>
              <a:t>01–10W</a:t>
            </a:r>
            <a:r>
              <a:rPr lang="en-US" i="1" dirty="0"/>
              <a:t>/</a:t>
            </a:r>
            <a:r>
              <a:rPr lang="en-US" dirty="0"/>
              <a:t>cm</a:t>
            </a:r>
            <a:r>
              <a:rPr lang="en-US" baseline="30000" dirty="0"/>
              <a:t>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GB" b="1" dirty="0"/>
              <a:t>high-fluence (strong) excitation processes</a:t>
            </a:r>
          </a:p>
          <a:p>
            <a:pPr marL="0" indent="0">
              <a:buNone/>
            </a:pPr>
            <a:r>
              <a:rPr lang="en-GB" dirty="0"/>
              <a:t>a pulsed laser with </a:t>
            </a:r>
            <a:r>
              <a:rPr lang="en-US" dirty="0"/>
              <a:t>excitation intensity of the order of 1 kW–10MW</a:t>
            </a:r>
            <a:r>
              <a:rPr lang="en-US" i="1" dirty="0"/>
              <a:t>/</a:t>
            </a:r>
            <a:r>
              <a:rPr lang="en-US" dirty="0"/>
              <a:t>cm</a:t>
            </a:r>
            <a:r>
              <a:rPr lang="en-US" baseline="30000" dirty="0"/>
              <a:t>2</a:t>
            </a:r>
            <a:endParaRPr lang="en-GB" dirty="0"/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F25A54-BAC7-491B-B9A2-5752E6C1C3CC}"/>
              </a:ext>
            </a:extLst>
          </p:cNvPr>
          <p:cNvSpPr txBox="1"/>
          <p:nvPr/>
        </p:nvSpPr>
        <p:spPr>
          <a:xfrm>
            <a:off x="544088" y="1467908"/>
            <a:ext cx="10354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Classification of luminescence processes </a:t>
            </a:r>
            <a:r>
              <a:rPr lang="en-US" sz="2400" dirty="0"/>
              <a:t>(according to the intensity of excitation)</a:t>
            </a:r>
            <a:endParaRPr lang="en-GB" sz="24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755D37-B46B-4715-8221-04EDA881481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4D14336-E9E6-487F-80BD-70BC96C0E00F}"/>
              </a:ext>
            </a:extLst>
          </p:cNvPr>
          <p:cNvSpPr txBox="1"/>
          <p:nvPr/>
        </p:nvSpPr>
        <p:spPr>
          <a:xfrm>
            <a:off x="195781" y="306412"/>
            <a:ext cx="6220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Introduction</a:t>
            </a:r>
            <a:endParaRPr lang="en-GB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25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4D3BBF-855F-4C9F-83A4-8EA690F64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9" t="55985" b="1"/>
          <a:stretch/>
        </p:blipFill>
        <p:spPr>
          <a:xfrm>
            <a:off x="5803861" y="1709140"/>
            <a:ext cx="5840827" cy="4400628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7BC6D6-2CED-4A39-AADD-985E04EAD9D7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9B749E66-8594-4105-A09A-A632A04FCD85}"/>
              </a:ext>
            </a:extLst>
          </p:cNvPr>
          <p:cNvSpPr/>
          <p:nvPr/>
        </p:nvSpPr>
        <p:spPr>
          <a:xfrm>
            <a:off x="808138" y="1877818"/>
            <a:ext cx="4017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Bulk AgCl sample (1.5 cm) at 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T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≅ 80K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663F42-B245-4799-BFF0-127D2F0C83E2}"/>
              </a:ext>
            </a:extLst>
          </p:cNvPr>
          <p:cNvSpPr/>
          <p:nvPr/>
        </p:nvSpPr>
        <p:spPr>
          <a:xfrm>
            <a:off x="806825" y="3413012"/>
            <a:ext cx="3567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Georgia" panose="02040502050405020303" pitchFamily="18" charset="0"/>
              </a:rPr>
              <a:t>Ruby </a:t>
            </a:r>
            <a:r>
              <a:rPr lang="de-DE" dirty="0" err="1">
                <a:solidFill>
                  <a:srgbClr val="000000"/>
                </a:solidFill>
                <a:latin typeface="Georgia" panose="02040502050405020303" pitchFamily="18" charset="0"/>
              </a:rPr>
              <a:t>laser</a:t>
            </a:r>
            <a:r>
              <a:rPr lang="de-DE" dirty="0">
                <a:solidFill>
                  <a:srgbClr val="000000"/>
                </a:solidFill>
                <a:latin typeface="Georgia" panose="02040502050405020303" pitchFamily="18" charset="0"/>
              </a:rPr>
              <a:t> beam (</a:t>
            </a:r>
            <a:r>
              <a:rPr lang="de-DE" i="1" dirty="0" err="1">
                <a:solidFill>
                  <a:srgbClr val="000000"/>
                </a:solidFill>
                <a:latin typeface="Georgia" panose="02040502050405020303" pitchFamily="18" charset="0"/>
              </a:rPr>
              <a:t>hν</a:t>
            </a:r>
            <a:r>
              <a:rPr lang="de-DE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de-DE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ex</a:t>
            </a:r>
            <a:r>
              <a:rPr lang="de-DE" dirty="0">
                <a:solidFill>
                  <a:srgbClr val="000000"/>
                </a:solidFill>
                <a:latin typeface="Georgia" panose="02040502050405020303" pitchFamily="18" charset="0"/>
              </a:rPr>
              <a:t> = 1.78eV) 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0A22E6-27AC-45B3-9A6D-39782512A5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029" y="4078132"/>
            <a:ext cx="1943268" cy="4648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D1B709-AD8D-4CE3-A72B-CC5D4D0E78F7}"/>
              </a:ext>
            </a:extLst>
          </p:cNvPr>
          <p:cNvSpPr/>
          <p:nvPr/>
        </p:nvSpPr>
        <p:spPr>
          <a:xfrm>
            <a:off x="806825" y="2645415"/>
            <a:ext cx="3520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Forbidden gap width 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g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≅ 3.2eV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C1DBF5-F50D-4219-9FD5-2CBEF5CBF4C8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excited by two-photon absorption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39F76D-7322-4BFB-8BB9-7702CB870CAB}"/>
              </a:ext>
            </a:extLst>
          </p:cNvPr>
          <p:cNvSpPr/>
          <p:nvPr/>
        </p:nvSpPr>
        <p:spPr>
          <a:xfrm>
            <a:off x="829249" y="5858773"/>
            <a:ext cx="3760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Georgia" panose="02040502050405020303" pitchFamily="18" charset="0"/>
              </a:rPr>
              <a:t>brightness only minutely decreases</a:t>
            </a:r>
            <a:endParaRPr lang="LID4096" dirty="0">
              <a:solidFill>
                <a:srgbClr val="00B050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D1BA3BC-CB55-40E9-8C73-C9E94416C5B3}"/>
              </a:ext>
            </a:extLst>
          </p:cNvPr>
          <p:cNvSpPr txBox="1">
            <a:spLocks/>
          </p:cNvSpPr>
          <p:nvPr/>
        </p:nvSpPr>
        <p:spPr>
          <a:xfrm>
            <a:off x="619878" y="722061"/>
            <a:ext cx="2444646" cy="1126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Example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25FE78AC-803E-4082-A40C-2FDFD7B7DA45}"/>
              </a:ext>
            </a:extLst>
          </p:cNvPr>
          <p:cNvSpPr/>
          <p:nvPr/>
        </p:nvSpPr>
        <p:spPr>
          <a:xfrm>
            <a:off x="2396971" y="4820577"/>
            <a:ext cx="372862" cy="95142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85EBB9-38AE-4F9D-8342-C2D33CDF7FBE}"/>
              </a:ext>
            </a:extLst>
          </p:cNvPr>
          <p:cNvSpPr/>
          <p:nvPr/>
        </p:nvSpPr>
        <p:spPr>
          <a:xfrm>
            <a:off x="6607946" y="6348363"/>
            <a:ext cx="46045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Laibowitz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, R. L. and Sack, H. S. (1966). 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phys. stat. sol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., </a:t>
            </a:r>
            <a:r>
              <a:rPr lang="en-GB" sz="1200" b="1" dirty="0">
                <a:solidFill>
                  <a:srgbClr val="000000"/>
                </a:solidFill>
                <a:latin typeface="Georgia" panose="02040502050405020303" pitchFamily="18" charset="0"/>
              </a:rPr>
              <a:t>17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, 353.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2323971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B0A0FA1-65D1-40F6-97E6-0471B5ED60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425" y="855000"/>
            <a:ext cx="3882077" cy="5935806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2F5A296-011F-4F98-8489-B2D7D57598BF}"/>
              </a:ext>
            </a:extLst>
          </p:cNvPr>
          <p:cNvSpPr/>
          <p:nvPr/>
        </p:nvSpPr>
        <p:spPr>
          <a:xfrm>
            <a:off x="671954" y="1461788"/>
            <a:ext cx="5622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Luminescence spectrum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one- and two-photon excitation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6FA905-F358-44AE-849F-73AB82D2081D}"/>
              </a:ext>
            </a:extLst>
          </p:cNvPr>
          <p:cNvSpPr/>
          <p:nvPr/>
        </p:nvSpPr>
        <p:spPr>
          <a:xfrm>
            <a:off x="1284498" y="2698062"/>
            <a:ext cx="4272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Emission spectra are </a:t>
            </a: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almost identical</a:t>
            </a:r>
            <a:endParaRPr lang="en-GB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7AD4E5-F085-4A96-A2B2-048A8A4BE794}"/>
              </a:ext>
            </a:extLst>
          </p:cNvPr>
          <p:cNvSpPr/>
          <p:nvPr/>
        </p:nvSpPr>
        <p:spPr>
          <a:xfrm>
            <a:off x="1435435" y="3934336"/>
            <a:ext cx="4379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 panose="02040502050405020303" pitchFamily="18" charset="0"/>
              </a:rPr>
              <a:t>Influence of surface states on luminescence is not so pronounced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A0EE06-B289-45E1-95D8-7C13DAE42B7D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excited by two-photon absorption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D733BA-8D9E-4776-BF07-F2C542747E6F}"/>
              </a:ext>
            </a:extLst>
          </p:cNvPr>
          <p:cNvSpPr/>
          <p:nvPr/>
        </p:nvSpPr>
        <p:spPr>
          <a:xfrm>
            <a:off x="1559740" y="6222218"/>
            <a:ext cx="4379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Laibowitz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R. L. and Sack, H. S. (1966). 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 stat. sol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 </a:t>
            </a:r>
            <a:r>
              <a:rPr lang="en-GB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353.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Yano, S. and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Ulbrich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B. (2003). 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 Solid Films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444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295.</a:t>
            </a:r>
            <a:endParaRPr lang="LID4096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56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96BE02B-FE88-4ADE-B0F0-0787E83CBFA1}"/>
              </a:ext>
            </a:extLst>
          </p:cNvPr>
          <p:cNvSpPr/>
          <p:nvPr/>
        </p:nvSpPr>
        <p:spPr>
          <a:xfrm>
            <a:off x="451970" y="9723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How to recognize the observed luminescence is two and not one-photon excited?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9271E-E5D4-44A1-8095-51530991A646}"/>
              </a:ext>
            </a:extLst>
          </p:cNvPr>
          <p:cNvSpPr/>
          <p:nvPr/>
        </p:nvSpPr>
        <p:spPr>
          <a:xfrm>
            <a:off x="511303" y="1971185"/>
            <a:ext cx="2148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1, ‘anti-stokes’ shift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BA1416-F179-4DAA-8422-D29BFCA91DDB}"/>
              </a:ext>
            </a:extLst>
          </p:cNvPr>
          <p:cNvSpPr/>
          <p:nvPr/>
        </p:nvSpPr>
        <p:spPr>
          <a:xfrm>
            <a:off x="996713" y="3897924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λ</a:t>
            </a:r>
            <a:r>
              <a:rPr lang="en-GB" baseline="-25000" dirty="0" err="1">
                <a:solidFill>
                  <a:srgbClr val="000000"/>
                </a:solidFill>
                <a:latin typeface="Georgia" panose="02040502050405020303" pitchFamily="18" charset="0"/>
              </a:rPr>
              <a:t>lum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B80FE6-D482-4924-856C-6F87E10F1668}"/>
              </a:ext>
            </a:extLst>
          </p:cNvPr>
          <p:cNvSpPr/>
          <p:nvPr/>
        </p:nvSpPr>
        <p:spPr>
          <a:xfrm>
            <a:off x="2097181" y="3897924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λ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ex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F4F3D1-F615-4B41-BE97-2347A88AB66B}"/>
              </a:ext>
            </a:extLst>
          </p:cNvPr>
          <p:cNvSpPr/>
          <p:nvPr/>
        </p:nvSpPr>
        <p:spPr>
          <a:xfrm>
            <a:off x="1662363" y="3897924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&gt;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6B74D92-8C78-4585-82A0-E37CAE4F3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015" y="2282981"/>
            <a:ext cx="1630821" cy="3505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D4BD59-6FD7-466F-98CB-3274F8857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015" y="3424028"/>
            <a:ext cx="2011854" cy="3505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BDA9FA-AB8A-47DD-A11F-A1463E0C0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781" y="972328"/>
            <a:ext cx="2876654" cy="318486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543D5DB-20DF-4E01-91C5-899F66C458DE}"/>
              </a:ext>
            </a:extLst>
          </p:cNvPr>
          <p:cNvSpPr/>
          <p:nvPr/>
        </p:nvSpPr>
        <p:spPr>
          <a:xfrm>
            <a:off x="5678538" y="4652725"/>
            <a:ext cx="1494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λ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ex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= 694 nm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A09CC0-0500-4A62-8A3D-F463A96E36D6}"/>
              </a:ext>
            </a:extLst>
          </p:cNvPr>
          <p:cNvSpPr/>
          <p:nvPr/>
        </p:nvSpPr>
        <p:spPr>
          <a:xfrm>
            <a:off x="10549553" y="456686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λ</a:t>
            </a:r>
            <a:r>
              <a:rPr lang="en-GB" baseline="-25000" dirty="0" err="1">
                <a:solidFill>
                  <a:srgbClr val="000000"/>
                </a:solidFill>
                <a:latin typeface="Georgia" panose="02040502050405020303" pitchFamily="18" charset="0"/>
              </a:rPr>
              <a:t>lum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≈ 500nm</a:t>
            </a:r>
            <a:endParaRPr lang="en-GB" dirty="0"/>
          </a:p>
        </p:txBody>
      </p:sp>
      <p:pic>
        <p:nvPicPr>
          <p:cNvPr id="21" name="Content Placeholder 7">
            <a:extLst>
              <a:ext uri="{FF2B5EF4-FFF2-40B4-BE49-F238E27FC236}">
                <a16:creationId xmlns:a16="http://schemas.microsoft.com/office/drawing/2014/main" id="{6798F23D-0666-4960-8E8C-ADBACAC6A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9" t="55985" b="1"/>
          <a:stretch/>
        </p:blipFill>
        <p:spPr>
          <a:xfrm>
            <a:off x="7221432" y="4270159"/>
            <a:ext cx="3203003" cy="2413224"/>
          </a:xfr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AE65956-2F93-489E-913A-C9D49C222C28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excited by two-photon absorption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CD4CA5-EDBF-437A-A870-AD138465154E}"/>
              </a:ext>
            </a:extLst>
          </p:cNvPr>
          <p:cNvSpPr/>
          <p:nvPr/>
        </p:nvSpPr>
        <p:spPr>
          <a:xfrm>
            <a:off x="996713" y="5332557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h</a:t>
            </a:r>
            <a:r>
              <a:rPr lang="el-GR" i="1" dirty="0">
                <a:solidFill>
                  <a:srgbClr val="000000"/>
                </a:solidFill>
                <a:latin typeface="Georgia" panose="02040502050405020303" pitchFamily="18" charset="0"/>
              </a:rPr>
              <a:t>ν</a:t>
            </a:r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ex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≥ 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h</a:t>
            </a:r>
            <a:r>
              <a:rPr lang="el-GR" i="1" dirty="0">
                <a:solidFill>
                  <a:srgbClr val="000000"/>
                </a:solidFill>
                <a:latin typeface="Georgia" panose="02040502050405020303" pitchFamily="18" charset="0"/>
              </a:rPr>
              <a:t>ν</a:t>
            </a:r>
            <a:r>
              <a:rPr lang="el-GR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baseline="-25000" dirty="0" err="1">
                <a:solidFill>
                  <a:srgbClr val="000000"/>
                </a:solidFill>
                <a:latin typeface="Georgia" panose="02040502050405020303" pitchFamily="18" charset="0"/>
              </a:rPr>
              <a:t>lum</a:t>
            </a:r>
            <a:endParaRPr lang="LID4096" dirty="0"/>
          </a:p>
        </p:txBody>
      </p:sp>
      <p:sp>
        <p:nvSpPr>
          <p:cNvPr id="3" name="Arrow: Up-Down 2">
            <a:extLst>
              <a:ext uri="{FF2B5EF4-FFF2-40B4-BE49-F238E27FC236}">
                <a16:creationId xmlns:a16="http://schemas.microsoft.com/office/drawing/2014/main" id="{1092AE0F-D15D-4872-B5C1-EEC1DA98F65E}"/>
              </a:ext>
            </a:extLst>
          </p:cNvPr>
          <p:cNvSpPr/>
          <p:nvPr/>
        </p:nvSpPr>
        <p:spPr>
          <a:xfrm>
            <a:off x="1196670" y="4384637"/>
            <a:ext cx="1067154" cy="914400"/>
          </a:xfrm>
          <a:prstGeom prst="upDownArrow">
            <a:avLst>
              <a:gd name="adj1" fmla="val 50000"/>
              <a:gd name="adj2" fmla="val 2753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OR</a:t>
            </a:r>
            <a:endParaRPr lang="LID4096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F2B2C7-AB2A-4CEE-8AE1-20D837EC9AFC}"/>
              </a:ext>
            </a:extLst>
          </p:cNvPr>
          <p:cNvSpPr/>
          <p:nvPr/>
        </p:nvSpPr>
        <p:spPr>
          <a:xfrm>
            <a:off x="1078833" y="3529175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Georgia" panose="02040502050405020303" pitchFamily="18" charset="0"/>
              </a:rPr>
              <a:t>Stokes’ law</a:t>
            </a:r>
            <a:endParaRPr lang="LID4096" dirty="0">
              <a:solidFill>
                <a:srgbClr val="7030A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0817BA-2626-4624-8D36-E5C4955C4BC7}"/>
              </a:ext>
            </a:extLst>
          </p:cNvPr>
          <p:cNvSpPr/>
          <p:nvPr/>
        </p:nvSpPr>
        <p:spPr>
          <a:xfrm>
            <a:off x="861107" y="3382021"/>
            <a:ext cx="1793335" cy="249406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080F990-9C6F-421D-B055-C836414B44C8}"/>
              </a:ext>
            </a:extLst>
          </p:cNvPr>
          <p:cNvSpPr/>
          <p:nvPr/>
        </p:nvSpPr>
        <p:spPr>
          <a:xfrm rot="5400000">
            <a:off x="4446991" y="2892016"/>
            <a:ext cx="630873" cy="34913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5B1EF0-E716-4B18-A0BE-935CAD154B01}"/>
              </a:ext>
            </a:extLst>
          </p:cNvPr>
          <p:cNvSpPr/>
          <p:nvPr/>
        </p:nvSpPr>
        <p:spPr>
          <a:xfrm>
            <a:off x="3969757" y="2134989"/>
            <a:ext cx="2093112" cy="185167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6878182-DBC7-4F8F-82CC-EBA36CC8D192}"/>
              </a:ext>
            </a:extLst>
          </p:cNvPr>
          <p:cNvSpPr/>
          <p:nvPr/>
        </p:nvSpPr>
        <p:spPr>
          <a:xfrm>
            <a:off x="6373167" y="2384211"/>
            <a:ext cx="999811" cy="67661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234882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09E8719-7338-46CF-93F1-C36A698F2141}"/>
              </a:ext>
            </a:extLst>
          </p:cNvPr>
          <p:cNvSpPr/>
          <p:nvPr/>
        </p:nvSpPr>
        <p:spPr>
          <a:xfrm>
            <a:off x="634167" y="1113594"/>
            <a:ext cx="369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2, quadratic intensity dependence 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11F9E6-314A-4E5D-911F-889BBE668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24" y="1809593"/>
            <a:ext cx="4892464" cy="8077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60DBFCD-EDD9-42F3-94C7-975C321FDBE1}"/>
              </a:ext>
            </a:extLst>
          </p:cNvPr>
          <p:cNvSpPr/>
          <p:nvPr/>
        </p:nvSpPr>
        <p:spPr>
          <a:xfrm>
            <a:off x="896641" y="3170090"/>
            <a:ext cx="3542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Power density:  I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= 10MW/cm</a:t>
            </a:r>
            <a:r>
              <a:rPr lang="en-GB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2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23098F-BB5E-451A-B8DD-E73C7589B79C}"/>
              </a:ext>
            </a:extLst>
          </p:cNvPr>
          <p:cNvSpPr/>
          <p:nvPr/>
        </p:nvSpPr>
        <p:spPr>
          <a:xfrm>
            <a:off x="2121763" y="3764753"/>
            <a:ext cx="15295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rgbClr val="000000"/>
                </a:solidFill>
                <a:latin typeface="Georgia" panose="02040502050405020303" pitchFamily="18" charset="0"/>
              </a:rPr>
              <a:t>a</a:t>
            </a:r>
            <a:r>
              <a:rPr lang="pt-BR" sz="1400" dirty="0">
                <a:solidFill>
                  <a:srgbClr val="000000"/>
                </a:solidFill>
                <a:latin typeface="Georgia" panose="02040502050405020303" pitchFamily="18" charset="0"/>
              </a:rPr>
              <a:t> ≤ 10</a:t>
            </a:r>
            <a:r>
              <a:rPr lang="pt-BR" sz="1400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−3</a:t>
            </a:r>
            <a:r>
              <a:rPr lang="pt-BR" sz="1400" dirty="0">
                <a:solidFill>
                  <a:srgbClr val="000000"/>
                </a:solidFill>
                <a:latin typeface="Georgia" panose="02040502050405020303" pitchFamily="18" charset="0"/>
              </a:rPr>
              <a:t> cm/MW</a:t>
            </a:r>
            <a:endParaRPr lang="en-GB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145BE0-A60B-4695-A94C-A932DFDD6E82}"/>
              </a:ext>
            </a:extLst>
          </p:cNvPr>
          <p:cNvSpPr/>
          <p:nvPr/>
        </p:nvSpPr>
        <p:spPr>
          <a:xfrm>
            <a:off x="1539128" y="4317460"/>
            <a:ext cx="1106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err="1">
                <a:solidFill>
                  <a:srgbClr val="000000"/>
                </a:solidFill>
                <a:latin typeface="Georgia" panose="02040502050405020303" pitchFamily="18" charset="0"/>
              </a:rPr>
              <a:t>adI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GB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≪ 1</a:t>
            </a:r>
            <a:endParaRPr lang="en-GB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537F58C1-D744-476C-B80E-724C366A6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03" y="5066728"/>
            <a:ext cx="719807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Assume that luminescence is proportional to the absorbed power</a:t>
            </a:r>
          </a:p>
          <a:p>
            <a:pPr lvl="0"/>
            <a:endParaRPr lang="en-US" altLang="en-US" sz="16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lvl="0"/>
            <a:endParaRPr lang="en-US" altLang="en-US" sz="16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lvl="0"/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  <a:p>
            <a:pPr lvl="0"/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Luminescence is proportional to the squared incident laser intensity (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eorgia" panose="02040502050405020303" pitchFamily="18" charset="0"/>
                <a:ea typeface="MathJax_Math-italic"/>
              </a:rPr>
              <a:t>I</a:t>
            </a: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eorgia" panose="02040502050405020303" pitchFamily="18" charset="0"/>
                <a:ea typeface="MathJax_Main"/>
              </a:rPr>
              <a:t>0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eorgia" panose="02040502050405020303" pitchFamily="18" charset="0"/>
                <a:ea typeface="MathJax_Main"/>
              </a:rPr>
              <a:t>)</a:t>
            </a:r>
            <a:r>
              <a:rPr lang="pt-BR" sz="2000" baseline="30000" dirty="0">
                <a:solidFill>
                  <a:srgbClr val="FF0000"/>
                </a:solidFill>
                <a:latin typeface="Georgia" panose="02040502050405020303" pitchFamily="18" charset="0"/>
              </a:rPr>
              <a:t>2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06069987-FC0D-4AB0-831D-A69DB4DA7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" t="873" r="62397" b="65532"/>
          <a:stretch/>
        </p:blipFill>
        <p:spPr>
          <a:xfrm>
            <a:off x="7821607" y="1450845"/>
            <a:ext cx="3565369" cy="4935591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1E6054A-9748-4A19-9A94-ABBDDBD5CBE5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excited by two-photon absorption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23A9A842-5E6F-4C82-9874-3C5B4AC6552F}"/>
              </a:ext>
            </a:extLst>
          </p:cNvPr>
          <p:cNvSpPr/>
          <p:nvPr/>
        </p:nvSpPr>
        <p:spPr>
          <a:xfrm>
            <a:off x="3421056" y="5443110"/>
            <a:ext cx="383909" cy="63223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CE040242-698A-4A89-8D47-330CC5E41FB3}"/>
              </a:ext>
            </a:extLst>
          </p:cNvPr>
          <p:cNvSpPr/>
          <p:nvPr/>
        </p:nvSpPr>
        <p:spPr>
          <a:xfrm>
            <a:off x="1764487" y="3669997"/>
            <a:ext cx="383909" cy="63223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FF522C60-02DE-40E1-908A-5C18187F3080}"/>
              </a:ext>
            </a:extLst>
          </p:cNvPr>
          <p:cNvSpPr/>
          <p:nvPr/>
        </p:nvSpPr>
        <p:spPr>
          <a:xfrm rot="2336072">
            <a:off x="4625417" y="2357142"/>
            <a:ext cx="383909" cy="107258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360397-F0B7-460E-94BE-15A58FC8ACEA}"/>
              </a:ext>
            </a:extLst>
          </p:cNvPr>
          <p:cNvSpPr txBox="1"/>
          <p:nvPr/>
        </p:nvSpPr>
        <p:spPr>
          <a:xfrm>
            <a:off x="4897030" y="2782841"/>
            <a:ext cx="673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From</a:t>
            </a:r>
            <a:endParaRPr lang="LID4096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06C9EC-F888-4F70-94D7-9F4DDC01311A}"/>
              </a:ext>
            </a:extLst>
          </p:cNvPr>
          <p:cNvSpPr/>
          <p:nvPr/>
        </p:nvSpPr>
        <p:spPr>
          <a:xfrm>
            <a:off x="896641" y="3089429"/>
            <a:ext cx="3436812" cy="169563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119677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925"/>
            <a:ext cx="10515600" cy="222911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Impurities introduced into solids primarily in order to boost the luminescence efficiency and achieve a particular emission wavelength.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be easily classified from the point of view of their electrical activity as donors or acceptors, active also in the luminescence of semiconductors.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from transition metal and rare earth ion impurities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54D614-466B-41B4-80ED-3E050408AF0A}"/>
              </a:ext>
            </a:extLst>
          </p:cNvPr>
          <p:cNvSpPr/>
          <p:nvPr/>
        </p:nvSpPr>
        <p:spPr>
          <a:xfrm>
            <a:off x="595276" y="885054"/>
            <a:ext cx="10102462" cy="8794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Luminescence from transition metal and rare earth ion impurities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44E89B-3E88-4CD8-AC95-C21B150C1129}"/>
              </a:ext>
            </a:extLst>
          </p:cNvPr>
          <p:cNvSpPr/>
          <p:nvPr/>
        </p:nvSpPr>
        <p:spPr>
          <a:xfrm>
            <a:off x="3077591" y="4868758"/>
            <a:ext cx="79026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transition metal ions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(from the fourth period of the periodic table)</a:t>
            </a:r>
            <a:endParaRPr lang="en-GB" dirty="0"/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46BB1A7B-D2BE-4FB2-ADA6-F50920ED4736}"/>
              </a:ext>
            </a:extLst>
          </p:cNvPr>
          <p:cNvSpPr/>
          <p:nvPr/>
        </p:nvSpPr>
        <p:spPr>
          <a:xfrm>
            <a:off x="2640364" y="4819383"/>
            <a:ext cx="463119" cy="1382482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84708F-54F3-4285-A5D9-E49DAB69C9FA}"/>
              </a:ext>
            </a:extLst>
          </p:cNvPr>
          <p:cNvSpPr/>
          <p:nvPr/>
        </p:nvSpPr>
        <p:spPr>
          <a:xfrm>
            <a:off x="3077591" y="5693928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rare earth ions</a:t>
            </a:r>
            <a:endParaRPr lang="LID4096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B292DB-CB6D-47E3-975D-E06ADC016129}"/>
              </a:ext>
            </a:extLst>
          </p:cNvPr>
          <p:cNvSpPr/>
          <p:nvPr/>
        </p:nvSpPr>
        <p:spPr>
          <a:xfrm>
            <a:off x="1086129" y="5276942"/>
            <a:ext cx="13356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Impurities</a:t>
            </a:r>
            <a:endParaRPr lang="LID4096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5533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from transition metal and rare earth ion impurities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6EB19F-E7FD-4FEB-9B67-93B4A9AFAE38}"/>
              </a:ext>
            </a:extLst>
          </p:cNvPr>
          <p:cNvSpPr/>
          <p:nvPr/>
        </p:nvSpPr>
        <p:spPr>
          <a:xfrm>
            <a:off x="700262" y="1321356"/>
            <a:ext cx="2369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Transition metal ions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87D28E-BD80-42EA-8D1F-2A0ABB2298D8}"/>
              </a:ext>
            </a:extLst>
          </p:cNvPr>
          <p:cNvSpPr/>
          <p:nvPr/>
        </p:nvSpPr>
        <p:spPr>
          <a:xfrm>
            <a:off x="700262" y="1285537"/>
            <a:ext cx="2369559" cy="41255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29656D-070C-477A-BDD7-551E555718E4}"/>
              </a:ext>
            </a:extLst>
          </p:cNvPr>
          <p:cNvSpPr/>
          <p:nvPr/>
        </p:nvSpPr>
        <p:spPr>
          <a:xfrm>
            <a:off x="3644411" y="122869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exhibit luminescence as a result of transitions of electrons between the levels of the partially filled 3d shell.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047B8D-BCEB-4B9B-A7C2-9B64B3E0E5E0}"/>
              </a:ext>
            </a:extLst>
          </p:cNvPr>
          <p:cNvSpPr/>
          <p:nvPr/>
        </p:nvSpPr>
        <p:spPr>
          <a:xfrm>
            <a:off x="1923495" y="3139731"/>
            <a:ext cx="85330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n∗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→ 3d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∗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stands for an excited state) transitions are dipole-forbidden (Azimuthal quantum number: </a:t>
            </a:r>
            <a:r>
              <a:rPr lang="en-US" dirty="0">
                <a:solidFill>
                  <a:srgbClr val="000000"/>
                </a:solidFill>
                <a:latin typeface="French Script MT" panose="03020402040607040605" pitchFamily="66" charset="0"/>
                <a:cs typeface="Times New Roman" panose="02020603050405020304" pitchFamily="18" charset="0"/>
              </a:rPr>
              <a:t>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2)</a:t>
            </a: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the ions are embedded into the crystal lattice, the interaction with the electric field of the crystal makes the transitions partially allowed.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A10C77E1-8477-47A9-92F5-AD5CB153BE1A}"/>
              </a:ext>
            </a:extLst>
          </p:cNvPr>
          <p:cNvSpPr/>
          <p:nvPr/>
        </p:nvSpPr>
        <p:spPr>
          <a:xfrm>
            <a:off x="5390224" y="3693005"/>
            <a:ext cx="408373" cy="90552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2B3515-C7E3-4351-8B19-57E4FEB51E38}"/>
              </a:ext>
            </a:extLst>
          </p:cNvPr>
          <p:cNvSpPr/>
          <p:nvPr/>
        </p:nvSpPr>
        <p:spPr>
          <a:xfrm>
            <a:off x="1805126" y="3042236"/>
            <a:ext cx="8651461" cy="250331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458444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from transition metal and rare earth ion impurities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CDCA60-B9EB-41AC-AE78-8DB837F69B37}"/>
              </a:ext>
            </a:extLst>
          </p:cNvPr>
          <p:cNvSpPr/>
          <p:nvPr/>
        </p:nvSpPr>
        <p:spPr>
          <a:xfrm>
            <a:off x="563871" y="983335"/>
            <a:ext cx="1681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rare earth ions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F6A4BD-49A1-477F-925C-AD8CB39274F1}"/>
              </a:ext>
            </a:extLst>
          </p:cNvPr>
          <p:cNvSpPr/>
          <p:nvPr/>
        </p:nvSpPr>
        <p:spPr>
          <a:xfrm>
            <a:off x="519343" y="956700"/>
            <a:ext cx="1787261" cy="4161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65C3FC-6B90-4B51-9543-C84DF2000838}"/>
              </a:ext>
            </a:extLst>
          </p:cNvPr>
          <p:cNvSpPr/>
          <p:nvPr/>
        </p:nvSpPr>
        <p:spPr>
          <a:xfrm>
            <a:off x="290630" y="1393116"/>
            <a:ext cx="71659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4f</a:t>
            </a:r>
            <a:r>
              <a:rPr lang="en-GB" b="1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n∗</a:t>
            </a:r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 → 4f</a:t>
            </a:r>
            <a:r>
              <a:rPr lang="en-GB" b="1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∗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stands for an excited state) transitions are dipole-forbidden</a:t>
            </a:r>
          </a:p>
          <a:p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crystal field makes them partially allowed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CA89A4A4-83A0-4A41-AC78-45D86588ACF4}"/>
              </a:ext>
            </a:extLst>
          </p:cNvPr>
          <p:cNvSpPr/>
          <p:nvPr/>
        </p:nvSpPr>
        <p:spPr>
          <a:xfrm>
            <a:off x="1495713" y="1797525"/>
            <a:ext cx="408373" cy="9012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8A9F19-EB43-4F9F-AB9C-95934F9E8A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292" y="908979"/>
            <a:ext cx="2888202" cy="584181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C018619-442E-4A32-A3E2-105E0FEF3BF6}"/>
              </a:ext>
            </a:extLst>
          </p:cNvPr>
          <p:cNvSpPr/>
          <p:nvPr/>
        </p:nvSpPr>
        <p:spPr>
          <a:xfrm>
            <a:off x="519343" y="3411552"/>
            <a:ext cx="71317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Example: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luminescence of </a:t>
            </a:r>
            <a:r>
              <a:rPr lang="en-US" dirty="0" err="1">
                <a:solidFill>
                  <a:srgbClr val="000000"/>
                </a:solidFill>
                <a:latin typeface="Georgia" panose="02040502050405020303" pitchFamily="18" charset="0"/>
              </a:rPr>
              <a:t>Er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 ions built into various matrices </a:t>
            </a: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line peak approximately at 1530nm (from a, b, c)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regardless of whether they are incorporated in a matrix or in crystalline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matrix-independent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the intensity of luminescence (from c, d)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Er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hydrogenated amorphous silicon decreases by only about 20% when the temperature increases from 2K to 300K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(temperature-independent emission)</a:t>
            </a:r>
            <a:endParaRPr lang="LID4096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220883-8142-44BF-A2D3-945E5237E4E1}"/>
              </a:ext>
            </a:extLst>
          </p:cNvPr>
          <p:cNvSpPr/>
          <p:nvPr/>
        </p:nvSpPr>
        <p:spPr>
          <a:xfrm>
            <a:off x="458481" y="3343329"/>
            <a:ext cx="7059453" cy="272177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05F4004-6F96-45EC-B1CE-E5A4D5117A0D}"/>
              </a:ext>
            </a:extLst>
          </p:cNvPr>
          <p:cNvSpPr/>
          <p:nvPr/>
        </p:nvSpPr>
        <p:spPr>
          <a:xfrm>
            <a:off x="2036622" y="1797525"/>
            <a:ext cx="427934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Georgia" panose="02040502050405020303" pitchFamily="18" charset="0"/>
              </a:rPr>
              <a:t>difference with 3d</a:t>
            </a:r>
            <a:r>
              <a:rPr lang="en-US" sz="1400" b="1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n∗</a:t>
            </a:r>
            <a:r>
              <a:rPr lang="en-US" sz="1400" b="1" dirty="0">
                <a:solidFill>
                  <a:srgbClr val="000000"/>
                </a:solidFill>
                <a:latin typeface="Georgia" panose="02040502050405020303" pitchFamily="18" charset="0"/>
              </a:rPr>
              <a:t> → 3d</a:t>
            </a:r>
            <a:r>
              <a:rPr lang="en-US" sz="1400" b="1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n</a:t>
            </a:r>
            <a:r>
              <a:rPr lang="en-US" sz="1400" b="1" dirty="0">
                <a:solidFill>
                  <a:srgbClr val="000000"/>
                </a:solidFill>
                <a:latin typeface="Georgia" panose="02040502050405020303" pitchFamily="18" charset="0"/>
              </a:rPr>
              <a:t> transitions: </a:t>
            </a:r>
            <a:r>
              <a:rPr lang="en-US" sz="1400" dirty="0">
                <a:solidFill>
                  <a:srgbClr val="000000"/>
                </a:solidFill>
                <a:latin typeface="Georgia" panose="02040502050405020303" pitchFamily="18" charset="0"/>
              </a:rPr>
              <a:t>the 4f shell is strongly screened from the influence of the crystal field by the external filled orbitals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5s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5p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400" dirty="0">
                <a:solidFill>
                  <a:srgbClr val="000000"/>
                </a:solidFill>
                <a:latin typeface="Georgia" panose="02040502050405020303" pitchFamily="18" charset="0"/>
              </a:rPr>
              <a:t>)</a:t>
            </a:r>
            <a:endParaRPr lang="LID4096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8D57B0-B0B3-425F-82ED-1FC741AF2B79}"/>
              </a:ext>
            </a:extLst>
          </p:cNvPr>
          <p:cNvSpPr/>
          <p:nvPr/>
        </p:nvSpPr>
        <p:spPr>
          <a:xfrm>
            <a:off x="2072132" y="1833802"/>
            <a:ext cx="4208324" cy="7939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904388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86D2708E-7241-40AB-BBFB-F8CC0C328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93D213-1E16-481D-BFAD-A1FE2D44205D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DC3CC39-D158-4418-9BAA-DCB15864AE6B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Luminescence from transition metal and rare earth ion impurities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4C5D2A-A30E-4AAD-A498-198BD1DBD6AD}"/>
              </a:ext>
            </a:extLst>
          </p:cNvPr>
          <p:cNvSpPr/>
          <p:nvPr/>
        </p:nvSpPr>
        <p:spPr>
          <a:xfrm>
            <a:off x="992818" y="2217040"/>
            <a:ext cx="103868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Shionoya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(1998).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Photoluminescence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Luminescence of Solids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(ed. D.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R.Vij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p. 95. Plenum Press, New York.</a:t>
            </a: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Shionoya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and Yen, W. M. (eds.) (1999).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Phosphor Handbook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 141. CRC Press, Boca Raton.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 Tanabe, Y. and Sugano, S. (1954).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Phys. Soc. Japan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753.</a:t>
            </a:r>
          </a:p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Martucci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Guglielmi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Strohhöfer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C., Fick, J.,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S., and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Righini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G. C.(1999).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Germania based sol-gel waveguides doped with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Innovative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LightEmitting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Advances in Science and Technology (ed. P.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Vincenzini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G. C.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Righini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Vol. 27, p. 197.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Faenza.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Bresler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S., Gusev, O. B.,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Kudoyarova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Kuznetsov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N., Pak, P. E.,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Terukov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I.,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Yassievich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I. N.,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Zakharchenya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 P.,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Fuhs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W., and Sturm, A. (1995).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Appl. Phys. Lett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 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3599.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 Kaiser, W. and Garrett, C. G. B. (1961).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 Rev. Lett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 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229.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168C9-0F77-48B6-A146-58F5AEEF96A6}"/>
              </a:ext>
            </a:extLst>
          </p:cNvPr>
          <p:cNvSpPr txBox="1"/>
          <p:nvPr/>
        </p:nvSpPr>
        <p:spPr>
          <a:xfrm>
            <a:off x="992818" y="1285537"/>
            <a:ext cx="6329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More information about luminescence from transition metal and rare earth ion impurities could be found from:</a:t>
            </a:r>
            <a:endParaRPr lang="en-GB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6239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FBCB8F7-B537-496B-97C3-0630BD5856AD}"/>
              </a:ext>
            </a:extLst>
          </p:cNvPr>
          <p:cNvSpPr/>
          <p:nvPr/>
        </p:nvSpPr>
        <p:spPr>
          <a:xfrm>
            <a:off x="406893" y="900864"/>
            <a:ext cx="9784441" cy="751529"/>
          </a:xfrm>
          <a:prstGeom prst="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01144-34A0-429F-B859-3C8B7E7C6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93" y="957263"/>
            <a:ext cx="11430000" cy="684686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Non-radiative recombination in semiconductors </a:t>
            </a:r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Non-radiative recombination in semiconductors 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30C96C-884F-4EBD-8084-234E7E140EC5}"/>
              </a:ext>
            </a:extLst>
          </p:cNvPr>
          <p:cNvSpPr/>
          <p:nvPr/>
        </p:nvSpPr>
        <p:spPr>
          <a:xfrm>
            <a:off x="912920" y="1776436"/>
            <a:ext cx="9570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Georgia" panose="02040502050405020303" pitchFamily="18" charset="0"/>
              </a:rPr>
              <a:t>----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transformation of the electronic excitation energy into other types of energy than light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005A2F-A633-4D69-9FF5-C3301A6A8A26}"/>
              </a:ext>
            </a:extLst>
          </p:cNvPr>
          <p:cNvSpPr/>
          <p:nvPr/>
        </p:nvSpPr>
        <p:spPr>
          <a:xfrm>
            <a:off x="3208307" y="2898010"/>
            <a:ext cx="31330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Georgia" panose="02040502050405020303" pitchFamily="18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) transformation into heat 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BDDD9E-A9D4-4235-905F-1B92F6FBB532}"/>
              </a:ext>
            </a:extLst>
          </p:cNvPr>
          <p:cNvSpPr/>
          <p:nvPr/>
        </p:nvSpPr>
        <p:spPr>
          <a:xfrm>
            <a:off x="1988062" y="5998193"/>
            <a:ext cx="8085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Georgia" panose="02040502050405020303" pitchFamily="18" charset="0"/>
              </a:rPr>
              <a:t>Result in local overheating and mechanical damage of the material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81603D05-F289-448B-B65A-479AA17357A1}"/>
              </a:ext>
            </a:extLst>
          </p:cNvPr>
          <p:cNvSpPr/>
          <p:nvPr/>
        </p:nvSpPr>
        <p:spPr>
          <a:xfrm>
            <a:off x="2959732" y="2839895"/>
            <a:ext cx="248575" cy="2539014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5844A8-E023-4543-A71A-0F9FF3D7C5AD}"/>
              </a:ext>
            </a:extLst>
          </p:cNvPr>
          <p:cNvSpPr/>
          <p:nvPr/>
        </p:nvSpPr>
        <p:spPr>
          <a:xfrm>
            <a:off x="3208307" y="3871570"/>
            <a:ext cx="35688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(ii) creation of lattice defects</a:t>
            </a:r>
            <a:endParaRPr lang="LID4096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6642B2-0B34-4E60-B1B8-AA0566C0BF82}"/>
              </a:ext>
            </a:extLst>
          </p:cNvPr>
          <p:cNvSpPr/>
          <p:nvPr/>
        </p:nvSpPr>
        <p:spPr>
          <a:xfrm>
            <a:off x="6702410" y="2600516"/>
            <a:ext cx="4679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Multi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phonon recombination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574C8A-9871-4DD7-A6A8-55B6F0B55585}"/>
              </a:ext>
            </a:extLst>
          </p:cNvPr>
          <p:cNvSpPr/>
          <p:nvPr/>
        </p:nvSpPr>
        <p:spPr>
          <a:xfrm>
            <a:off x="3213486" y="4880316"/>
            <a:ext cx="6977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(iii) photochemical changes of the electronically excited material.</a:t>
            </a:r>
            <a:endParaRPr lang="LID4096" dirty="0"/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0F9AADD1-B501-4640-9D23-19B532C36EEA}"/>
              </a:ext>
            </a:extLst>
          </p:cNvPr>
          <p:cNvSpPr/>
          <p:nvPr/>
        </p:nvSpPr>
        <p:spPr>
          <a:xfrm>
            <a:off x="6397610" y="2532094"/>
            <a:ext cx="248575" cy="1143124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BE64FF-160B-4A27-9D3D-CCE42C719BAC}"/>
              </a:ext>
            </a:extLst>
          </p:cNvPr>
          <p:cNvSpPr/>
          <p:nvPr/>
        </p:nvSpPr>
        <p:spPr>
          <a:xfrm>
            <a:off x="6702410" y="3198829"/>
            <a:ext cx="2351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Auger recombination</a:t>
            </a:r>
            <a:endParaRPr lang="LID4096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FC55ED-7254-4B79-A2EA-42F433EB360B}"/>
              </a:ext>
            </a:extLst>
          </p:cNvPr>
          <p:cNvSpPr/>
          <p:nvPr/>
        </p:nvSpPr>
        <p:spPr>
          <a:xfrm>
            <a:off x="912920" y="3767998"/>
            <a:ext cx="17043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Non-radiative </a:t>
            </a:r>
          </a:p>
          <a:p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recombination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450314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A182F1F-2AE7-42F1-B727-F41B70A7B2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" r="32844" b="71448"/>
          <a:stretch/>
        </p:blipFill>
        <p:spPr>
          <a:xfrm>
            <a:off x="7561474" y="1918830"/>
            <a:ext cx="4150897" cy="3009695"/>
          </a:xfrm>
          <a:prstGeom prst="rect">
            <a:avLst/>
          </a:prstGeo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Transformation of the excitation energy into heat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E36538-F4DD-4722-87BD-14DDC1E2DA9B}"/>
              </a:ext>
            </a:extLst>
          </p:cNvPr>
          <p:cNvSpPr/>
          <p:nvPr/>
        </p:nvSpPr>
        <p:spPr>
          <a:xfrm>
            <a:off x="195781" y="885893"/>
            <a:ext cx="7721184" cy="8794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Transformation of the excitation energy into heat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8A0C27-F138-45B3-B18B-1F0C2A5E086B}"/>
              </a:ext>
            </a:extLst>
          </p:cNvPr>
          <p:cNvSpPr/>
          <p:nvPr/>
        </p:nvSpPr>
        <p:spPr>
          <a:xfrm>
            <a:off x="257927" y="2005650"/>
            <a:ext cx="2913939" cy="4872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9270A5-685D-44F4-8FE2-5EB8B45F0705}"/>
              </a:ext>
            </a:extLst>
          </p:cNvPr>
          <p:cNvSpPr/>
          <p:nvPr/>
        </p:nvSpPr>
        <p:spPr>
          <a:xfrm>
            <a:off x="266565" y="2053450"/>
            <a:ext cx="2913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Multi-phonon recombination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471AB8-0873-41E5-91EE-21EB22FCE344}"/>
              </a:ext>
            </a:extLst>
          </p:cNvPr>
          <p:cNvSpPr/>
          <p:nvPr/>
        </p:nvSpPr>
        <p:spPr>
          <a:xfrm>
            <a:off x="479629" y="2803201"/>
            <a:ext cx="23701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Emitted in the form of photons </a:t>
            </a:r>
            <a:r>
              <a:rPr lang="en-US" i="1" dirty="0" err="1">
                <a:solidFill>
                  <a:srgbClr val="000000"/>
                </a:solidFill>
                <a:latin typeface="Georgia" panose="02040502050405020303" pitchFamily="18" charset="0"/>
              </a:rPr>
              <a:t>hν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≅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g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D45A0B-178B-45C7-875F-7469498DA8C5}"/>
              </a:ext>
            </a:extLst>
          </p:cNvPr>
          <p:cNvSpPr/>
          <p:nvPr/>
        </p:nvSpPr>
        <p:spPr>
          <a:xfrm>
            <a:off x="3683200" y="2710868"/>
            <a:ext cx="30448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Energy handed over to the lattice through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n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phonons with energy </a:t>
            </a:r>
            <a:r>
              <a:rPr lang="en-US" i="1" dirty="0" err="1">
                <a:solidFill>
                  <a:srgbClr val="000000"/>
                </a:solidFill>
                <a:latin typeface="Georgia" panose="02040502050405020303" pitchFamily="18" charset="0"/>
              </a:rPr>
              <a:t>ℏω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: </a:t>
            </a:r>
            <a:r>
              <a:rPr lang="en-US" i="1" dirty="0" err="1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US" baseline="-25000" dirty="0" err="1">
                <a:solidFill>
                  <a:srgbClr val="000000"/>
                </a:solidFill>
                <a:latin typeface="Georgia" panose="02040502050405020303" pitchFamily="18" charset="0"/>
              </a:rPr>
              <a:t>g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= </a:t>
            </a:r>
            <a:r>
              <a:rPr lang="en-US" i="1" dirty="0" err="1">
                <a:solidFill>
                  <a:srgbClr val="000000"/>
                </a:solidFill>
                <a:latin typeface="Georgia" panose="02040502050405020303" pitchFamily="18" charset="0"/>
              </a:rPr>
              <a:t>nℏω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808C61-D914-4C5C-B290-73984EF69719}"/>
              </a:ext>
            </a:extLst>
          </p:cNvPr>
          <p:cNvSpPr/>
          <p:nvPr/>
        </p:nvSpPr>
        <p:spPr>
          <a:xfrm>
            <a:off x="1566216" y="3796592"/>
            <a:ext cx="3172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Probability for the process: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/τ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≈ exp(–</a:t>
            </a:r>
            <a:r>
              <a:rPr lang="pt-BR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i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t-BR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/ℏω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≈ exp(–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CBDF03-319D-4753-B2C4-172C21539CCC}"/>
              </a:ext>
            </a:extLst>
          </p:cNvPr>
          <p:cNvSpPr/>
          <p:nvPr/>
        </p:nvSpPr>
        <p:spPr>
          <a:xfrm>
            <a:off x="1379785" y="5119794"/>
            <a:ext cx="4725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g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≈ 2 eV and </a:t>
            </a:r>
            <a:r>
              <a:rPr lang="en-US" i="1" dirty="0" err="1">
                <a:solidFill>
                  <a:srgbClr val="000000"/>
                </a:solidFill>
                <a:latin typeface="Georgia" panose="02040502050405020303" pitchFamily="18" charset="0"/>
              </a:rPr>
              <a:t>ℏω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≈ 25 </a:t>
            </a:r>
            <a:r>
              <a:rPr lang="en-US" dirty="0" err="1">
                <a:solidFill>
                  <a:srgbClr val="000000"/>
                </a:solidFill>
                <a:latin typeface="Georgia" panose="02040502050405020303" pitchFamily="18" charset="0"/>
              </a:rPr>
              <a:t>meV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 we obtain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n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= 80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4697D2E-6E89-43A9-8949-5AB3BD2B55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58" y="5790819"/>
            <a:ext cx="5761219" cy="44961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0C47A46-60FE-4E42-8179-2EB4446E8984}"/>
              </a:ext>
            </a:extLst>
          </p:cNvPr>
          <p:cNvSpPr/>
          <p:nvPr/>
        </p:nvSpPr>
        <p:spPr>
          <a:xfrm>
            <a:off x="7302267" y="5648941"/>
            <a:ext cx="4445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Wide-bandgap semiconductors outperform those with a narrow bandgap.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C073B7FF-7E98-4904-931B-C7F5BA85C758}"/>
              </a:ext>
            </a:extLst>
          </p:cNvPr>
          <p:cNvSpPr/>
          <p:nvPr/>
        </p:nvSpPr>
        <p:spPr>
          <a:xfrm rot="16200000">
            <a:off x="3012323" y="2748114"/>
            <a:ext cx="408373" cy="93338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4A5AA6CD-9AB9-4F3F-972E-7AE54441D86A}"/>
              </a:ext>
            </a:extLst>
          </p:cNvPr>
          <p:cNvSpPr/>
          <p:nvPr/>
        </p:nvSpPr>
        <p:spPr>
          <a:xfrm>
            <a:off x="2797380" y="4473463"/>
            <a:ext cx="408373" cy="64633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E923B469-BA24-4125-9881-6603CA430148}"/>
              </a:ext>
            </a:extLst>
          </p:cNvPr>
          <p:cNvSpPr/>
          <p:nvPr/>
        </p:nvSpPr>
        <p:spPr>
          <a:xfrm rot="7626248">
            <a:off x="4789428" y="4285891"/>
            <a:ext cx="408373" cy="93338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1D1916-D040-4A93-AE7E-81036722F48B}"/>
              </a:ext>
            </a:extLst>
          </p:cNvPr>
          <p:cNvSpPr txBox="1"/>
          <p:nvPr/>
        </p:nvSpPr>
        <p:spPr>
          <a:xfrm rot="2038895">
            <a:off x="4708386" y="4645269"/>
            <a:ext cx="7446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low</a:t>
            </a:r>
            <a:endParaRPr lang="LID4096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B4020215-35E1-4170-85F9-8539AF250C1F}"/>
              </a:ext>
            </a:extLst>
          </p:cNvPr>
          <p:cNvSpPr/>
          <p:nvPr/>
        </p:nvSpPr>
        <p:spPr>
          <a:xfrm>
            <a:off x="6360077" y="3852909"/>
            <a:ext cx="637134" cy="2815525"/>
          </a:xfrm>
          <a:prstGeom prst="rightBrace">
            <a:avLst>
              <a:gd name="adj1" fmla="val 8333"/>
              <a:gd name="adj2" fmla="val 74346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D5A18D-8939-44CA-9782-EEB9DCB8C0BD}"/>
              </a:ext>
            </a:extLst>
          </p:cNvPr>
          <p:cNvSpPr/>
          <p:nvPr/>
        </p:nvSpPr>
        <p:spPr>
          <a:xfrm>
            <a:off x="1203495" y="4544156"/>
            <a:ext cx="16850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rgbClr val="00B050"/>
                </a:solidFill>
                <a:latin typeface="Georgia" panose="02040502050405020303" pitchFamily="18" charset="0"/>
              </a:rPr>
              <a:t>typical semiconductor</a:t>
            </a:r>
            <a:endParaRPr lang="LID4096" sz="1200" dirty="0">
              <a:solidFill>
                <a:srgbClr val="00B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52D5A9-7E50-40FC-9C88-8EA632ED945E}"/>
              </a:ext>
            </a:extLst>
          </p:cNvPr>
          <p:cNvSpPr/>
          <p:nvPr/>
        </p:nvSpPr>
        <p:spPr>
          <a:xfrm>
            <a:off x="1203495" y="3738133"/>
            <a:ext cx="4846637" cy="187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B8C4C0-FAB6-4531-B49E-9A35D10FB70B}"/>
              </a:ext>
            </a:extLst>
          </p:cNvPr>
          <p:cNvSpPr/>
          <p:nvPr/>
        </p:nvSpPr>
        <p:spPr>
          <a:xfrm>
            <a:off x="479629" y="6316789"/>
            <a:ext cx="5913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increases strongly in this case with the value of </a:t>
            </a:r>
            <a:r>
              <a:rPr lang="en-US" i="1" dirty="0" err="1">
                <a:solidFill>
                  <a:srgbClr val="00B050"/>
                </a:solidFill>
                <a:latin typeface="Georgia" panose="02040502050405020303" pitchFamily="18" charset="0"/>
              </a:rPr>
              <a:t>hν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(≈ </a:t>
            </a:r>
            <a:r>
              <a:rPr lang="en-US" i="1" dirty="0">
                <a:solidFill>
                  <a:srgbClr val="00B050"/>
                </a:solidFill>
                <a:latin typeface="Georgia" panose="02040502050405020303" pitchFamily="18" charset="0"/>
              </a:rPr>
              <a:t>E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B050"/>
                </a:solidFill>
                <a:latin typeface="Georgia" panose="02040502050405020303" pitchFamily="18" charset="0"/>
              </a:rPr>
              <a:t>g</a:t>
            </a:r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)</a:t>
            </a:r>
            <a:endParaRPr lang="LID4096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82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6E357E9-2525-4F2B-8A2E-AFD6FD1ADDBA}"/>
              </a:ext>
            </a:extLst>
          </p:cNvPr>
          <p:cNvSpPr/>
          <p:nvPr/>
        </p:nvSpPr>
        <p:spPr>
          <a:xfrm>
            <a:off x="913151" y="1162054"/>
            <a:ext cx="9784441" cy="751529"/>
          </a:xfrm>
          <a:prstGeom prst="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01144-34A0-429F-B859-3C8B7E7C6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51" y="1080619"/>
            <a:ext cx="10179570" cy="914401"/>
          </a:xfrm>
        </p:spPr>
        <p:txBody>
          <a:bodyPr>
            <a:noAutofit/>
          </a:bodyPr>
          <a:lstStyle/>
          <a:p>
            <a:r>
              <a:rPr lang="en-US" b="1" dirty="0"/>
              <a:t>Radiative recombination in semiconductors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6774"/>
            <a:ext cx="10515600" cy="34659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Recombination of </a:t>
            </a:r>
          </a:p>
          <a:p>
            <a:r>
              <a:rPr lang="en-US" dirty="0"/>
              <a:t>free electron—hole pairs</a:t>
            </a:r>
          </a:p>
          <a:p>
            <a:r>
              <a:rPr lang="en-US" dirty="0"/>
              <a:t>a free electron with a neutral acceptor (e-A</a:t>
            </a:r>
            <a:r>
              <a:rPr lang="en-US" baseline="30000" dirty="0"/>
              <a:t>0</a:t>
            </a:r>
            <a:r>
              <a:rPr lang="en-US" dirty="0"/>
              <a:t>) and of a free hole with a neutral donor (h- D</a:t>
            </a:r>
            <a:r>
              <a:rPr lang="en-US" baseline="30000" dirty="0"/>
              <a:t>0</a:t>
            </a:r>
            <a:r>
              <a:rPr lang="en-US" dirty="0"/>
              <a:t>)</a:t>
            </a:r>
          </a:p>
          <a:p>
            <a:r>
              <a:rPr lang="en-US" dirty="0"/>
              <a:t>donor—acceptor pairs (D</a:t>
            </a:r>
            <a:r>
              <a:rPr lang="en-US" baseline="30000" dirty="0"/>
              <a:t>0</a:t>
            </a:r>
            <a:r>
              <a:rPr lang="en-US" dirty="0"/>
              <a:t>—A</a:t>
            </a:r>
            <a:r>
              <a:rPr lang="en-US" baseline="30000" dirty="0"/>
              <a:t>0</a:t>
            </a:r>
            <a:r>
              <a:rPr lang="en-US" dirty="0"/>
              <a:t>)</a:t>
            </a:r>
          </a:p>
          <a:p>
            <a:r>
              <a:rPr lang="en-US" dirty="0"/>
              <a:t>Luminescence excited by two-photon absorption</a:t>
            </a:r>
          </a:p>
          <a:p>
            <a:r>
              <a:rPr lang="en-US" dirty="0"/>
              <a:t>Luminescence from transition metal and rare earth ion impurities</a:t>
            </a:r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4FADDC-E871-4A8C-87FA-3795E82C096E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1860B06-AE36-4704-AA36-CA529023FFAF}"/>
              </a:ext>
            </a:extLst>
          </p:cNvPr>
          <p:cNvSpPr txBox="1"/>
          <p:nvPr/>
        </p:nvSpPr>
        <p:spPr>
          <a:xfrm>
            <a:off x="195781" y="306412"/>
            <a:ext cx="6220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F68BFA-68A7-4A6B-9A08-5D135AF7ADF3}"/>
              </a:ext>
            </a:extLst>
          </p:cNvPr>
          <p:cNvSpPr/>
          <p:nvPr/>
        </p:nvSpPr>
        <p:spPr>
          <a:xfrm>
            <a:off x="1678265" y="2099259"/>
            <a:ext cx="82542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The excitation energy is radiated away in the form of a luminescence </a:t>
            </a:r>
            <a:r>
              <a:rPr lang="en-US" sz="2000" b="1" dirty="0">
                <a:solidFill>
                  <a:srgbClr val="00B050"/>
                </a:solidFill>
              </a:rPr>
              <a:t>photon</a:t>
            </a:r>
            <a:endParaRPr lang="LID4096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3876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2EC4D36-8B10-4ED6-B6AC-3A19E4BEF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33" b="36623"/>
          <a:stretch/>
        </p:blipFill>
        <p:spPr>
          <a:xfrm>
            <a:off x="6598175" y="1084214"/>
            <a:ext cx="4756693" cy="2538051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Transformation of the excitation energy into heat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853B51-588B-45E3-B956-AE7B3BFD82E8}"/>
              </a:ext>
            </a:extLst>
          </p:cNvPr>
          <p:cNvSpPr/>
          <p:nvPr/>
        </p:nvSpPr>
        <p:spPr>
          <a:xfrm>
            <a:off x="795839" y="901307"/>
            <a:ext cx="4509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>
                <a:solidFill>
                  <a:srgbClr val="00B050"/>
                </a:solidFill>
                <a:latin typeface="Georgia" panose="02040502050405020303" pitchFamily="18" charset="0"/>
              </a:rPr>
              <a:t>Non-radiative multi-phonon transitions applied in localized luminescence centre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1F2131-B2CB-4DF2-A8E1-9C888817E746}"/>
              </a:ext>
            </a:extLst>
          </p:cNvPr>
          <p:cNvSpPr/>
          <p:nvPr/>
        </p:nvSpPr>
        <p:spPr>
          <a:xfrm>
            <a:off x="553047" y="231924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e0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g0</a:t>
            </a: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 displacement from the equilibrium position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A63C2-F206-43E3-A2B6-7D531873944E}"/>
              </a:ext>
            </a:extLst>
          </p:cNvPr>
          <p:cNvSpPr/>
          <p:nvPr/>
        </p:nvSpPr>
        <p:spPr>
          <a:xfrm>
            <a:off x="795839" y="3441758"/>
            <a:ext cx="4343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intersection point 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and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activation energy 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8641BF-BD3E-48BB-B578-FFC9639EC375}"/>
              </a:ext>
            </a:extLst>
          </p:cNvPr>
          <p:cNvSpPr/>
          <p:nvPr/>
        </p:nvSpPr>
        <p:spPr>
          <a:xfrm>
            <a:off x="957733" y="5749206"/>
            <a:ext cx="4641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Sequential application of one-phonon processes with participation of a real intermediate level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FADD82C-52E5-4E1D-A084-7BC0C1D68DAA}"/>
              </a:ext>
            </a:extLst>
          </p:cNvPr>
          <p:cNvCxnSpPr/>
          <p:nvPr/>
        </p:nvCxnSpPr>
        <p:spPr>
          <a:xfrm flipV="1">
            <a:off x="5953957" y="2241160"/>
            <a:ext cx="0" cy="52550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A1566D5-7CF8-4AF5-8925-A9250E252ECA}"/>
              </a:ext>
            </a:extLst>
          </p:cNvPr>
          <p:cNvCxnSpPr>
            <a:cxnSpLocks/>
          </p:cNvCxnSpPr>
          <p:nvPr/>
        </p:nvCxnSpPr>
        <p:spPr>
          <a:xfrm>
            <a:off x="5139336" y="3429000"/>
            <a:ext cx="0" cy="50083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Arrow: Down 11">
            <a:extLst>
              <a:ext uri="{FF2B5EF4-FFF2-40B4-BE49-F238E27FC236}">
                <a16:creationId xmlns:a16="http://schemas.microsoft.com/office/drawing/2014/main" id="{8E1FB2CF-3467-4C27-9527-3ED4B4CC871C}"/>
              </a:ext>
            </a:extLst>
          </p:cNvPr>
          <p:cNvSpPr/>
          <p:nvPr/>
        </p:nvSpPr>
        <p:spPr>
          <a:xfrm>
            <a:off x="2769126" y="2710070"/>
            <a:ext cx="441859" cy="7219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40A39D-F470-488D-B0A3-76D74725B452}"/>
              </a:ext>
            </a:extLst>
          </p:cNvPr>
          <p:cNvSpPr/>
          <p:nvPr/>
        </p:nvSpPr>
        <p:spPr>
          <a:xfrm>
            <a:off x="957733" y="1676326"/>
            <a:ext cx="4110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F0"/>
                </a:solidFill>
                <a:latin typeface="Georgia" panose="02040502050405020303" pitchFamily="18" charset="0"/>
              </a:rPr>
              <a:t>Strong interaction with the lattice </a:t>
            </a:r>
            <a:r>
              <a:rPr lang="en-GB" dirty="0">
                <a:solidFill>
                  <a:srgbClr val="00B0F0"/>
                </a:solidFill>
                <a:latin typeface="Georgia" panose="02040502050405020303" pitchFamily="18" charset="0"/>
              </a:rPr>
              <a:t>case</a:t>
            </a:r>
            <a:endParaRPr lang="LID4096" dirty="0">
              <a:solidFill>
                <a:srgbClr val="00B0F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0D55C7-B3CC-470D-8857-8BAA444A1D4E}"/>
              </a:ext>
            </a:extLst>
          </p:cNvPr>
          <p:cNvSpPr/>
          <p:nvPr/>
        </p:nvSpPr>
        <p:spPr>
          <a:xfrm>
            <a:off x="711693" y="4649133"/>
            <a:ext cx="568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Non-radiative transition in a localized luminescence center C → X → A through the emission of many local phonons 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ℏω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(‘cooling transitions’).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09B2354-4FB9-4377-9CE3-E157D9B4B355}"/>
              </a:ext>
            </a:extLst>
          </p:cNvPr>
          <p:cNvSpPr/>
          <p:nvPr/>
        </p:nvSpPr>
        <p:spPr>
          <a:xfrm>
            <a:off x="2792015" y="3904449"/>
            <a:ext cx="441859" cy="7219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6D4DD4F-0AC2-44E1-B2FD-BE33C5852C7F}"/>
              </a:ext>
            </a:extLst>
          </p:cNvPr>
          <p:cNvSpPr/>
          <p:nvPr/>
        </p:nvSpPr>
        <p:spPr>
          <a:xfrm>
            <a:off x="7378621" y="4017715"/>
            <a:ext cx="4458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Non-radiative bimolecular recombination </a:t>
            </a:r>
            <a:endParaRPr lang="LID4096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DD9E48-2B1A-4EC7-9439-A170C842976C}"/>
              </a:ext>
            </a:extLst>
          </p:cNvPr>
          <p:cNvSpPr/>
          <p:nvPr/>
        </p:nvSpPr>
        <p:spPr>
          <a:xfrm>
            <a:off x="7823622" y="5912491"/>
            <a:ext cx="3791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mediated by ‘virtual’ electron levels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(like two-photon absorption)</a:t>
            </a:r>
            <a:endParaRPr lang="LID4096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88EB6E47-266F-46AB-A05D-F7536754F72C}"/>
              </a:ext>
            </a:extLst>
          </p:cNvPr>
          <p:cNvSpPr/>
          <p:nvPr/>
        </p:nvSpPr>
        <p:spPr>
          <a:xfrm>
            <a:off x="8403612" y="4720088"/>
            <a:ext cx="293665" cy="115712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BCA66DD-A936-4858-8EDB-80177AED8A43}"/>
              </a:ext>
            </a:extLst>
          </p:cNvPr>
          <p:cNvSpPr/>
          <p:nvPr/>
        </p:nvSpPr>
        <p:spPr>
          <a:xfrm>
            <a:off x="7378620" y="3811091"/>
            <a:ext cx="4580715" cy="272145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682678E-C91F-444F-98A7-925B29A2406F}"/>
              </a:ext>
            </a:extLst>
          </p:cNvPr>
          <p:cNvSpPr/>
          <p:nvPr/>
        </p:nvSpPr>
        <p:spPr>
          <a:xfrm>
            <a:off x="913343" y="5749206"/>
            <a:ext cx="4641503" cy="71728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5" name="Arrow: Left-Right 24">
            <a:extLst>
              <a:ext uri="{FF2B5EF4-FFF2-40B4-BE49-F238E27FC236}">
                <a16:creationId xmlns:a16="http://schemas.microsoft.com/office/drawing/2014/main" id="{7E54C412-074B-4F93-957B-35E5F44BB617}"/>
              </a:ext>
            </a:extLst>
          </p:cNvPr>
          <p:cNvSpPr/>
          <p:nvPr/>
        </p:nvSpPr>
        <p:spPr>
          <a:xfrm>
            <a:off x="5705908" y="5773786"/>
            <a:ext cx="1521649" cy="525696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Difference</a:t>
            </a:r>
            <a:endParaRPr lang="LID4096" sz="16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4A8026F-AE06-4ADC-BF08-2AF530BF2A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" r="32844" b="73209"/>
          <a:stretch/>
        </p:blipFill>
        <p:spPr>
          <a:xfrm>
            <a:off x="9319667" y="4342187"/>
            <a:ext cx="2295378" cy="156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241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AE0C1A21-483F-44DD-9A13-C08D184352F5}"/>
              </a:ext>
            </a:extLst>
          </p:cNvPr>
          <p:cNvGrpSpPr/>
          <p:nvPr/>
        </p:nvGrpSpPr>
        <p:grpSpPr>
          <a:xfrm>
            <a:off x="7190236" y="1899099"/>
            <a:ext cx="4797392" cy="2966446"/>
            <a:chOff x="7707704" y="1941912"/>
            <a:chExt cx="4207195" cy="2377791"/>
          </a:xfrm>
        </p:grpSpPr>
        <p:pic>
          <p:nvPicPr>
            <p:cNvPr id="7" name="Content Placeholder 6">
              <a:extLst>
                <a:ext uri="{FF2B5EF4-FFF2-40B4-BE49-F238E27FC236}">
                  <a16:creationId xmlns:a16="http://schemas.microsoft.com/office/drawing/2014/main" id="{0EA16C8B-CF36-42FC-B700-2CEB92CFF9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462" b="-1"/>
            <a:stretch/>
          </p:blipFill>
          <p:spPr>
            <a:xfrm>
              <a:off x="7707704" y="2140205"/>
              <a:ext cx="4207195" cy="2179498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8F48549-8E1A-4394-B278-404DED05080D}"/>
                </a:ext>
              </a:extLst>
            </p:cNvPr>
            <p:cNvSpPr/>
            <p:nvPr/>
          </p:nvSpPr>
          <p:spPr>
            <a:xfrm>
              <a:off x="7723101" y="1941912"/>
              <a:ext cx="458094" cy="2968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Transformation of the excitation energy into heat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F246DC-D803-4F63-8AA8-9AB5C9330F21}"/>
              </a:ext>
            </a:extLst>
          </p:cNvPr>
          <p:cNvSpPr/>
          <p:nvPr/>
        </p:nvSpPr>
        <p:spPr>
          <a:xfrm>
            <a:off x="5291265" y="1046519"/>
            <a:ext cx="11641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i="1" dirty="0"/>
              <a:t>Q</a:t>
            </a:r>
            <a:r>
              <a:rPr lang="en-GB" sz="2000" baseline="-25000" dirty="0"/>
              <a:t>e0</a:t>
            </a:r>
            <a:r>
              <a:rPr lang="en-GB" sz="2000" dirty="0"/>
              <a:t> ≈  </a:t>
            </a:r>
            <a:r>
              <a:rPr lang="en-GB" sz="2000" i="1" dirty="0"/>
              <a:t>Q</a:t>
            </a:r>
            <a:r>
              <a:rPr lang="en-GB" sz="2000" baseline="-25000" dirty="0"/>
              <a:t>g0</a:t>
            </a:r>
            <a:endParaRPr lang="en-GB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B74F63-F96A-4CF4-8A87-7CDBD31B87FB}"/>
              </a:ext>
            </a:extLst>
          </p:cNvPr>
          <p:cNvSpPr/>
          <p:nvPr/>
        </p:nvSpPr>
        <p:spPr>
          <a:xfrm>
            <a:off x="1157136" y="1607466"/>
            <a:ext cx="1381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Improbable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136D99-82B2-4654-9856-01FB8526C3E3}"/>
              </a:ext>
            </a:extLst>
          </p:cNvPr>
          <p:cNvSpPr/>
          <p:nvPr/>
        </p:nvSpPr>
        <p:spPr>
          <a:xfrm>
            <a:off x="558971" y="3186510"/>
            <a:ext cx="6196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Georgia" panose="02040502050405020303" pitchFamily="18" charset="0"/>
              </a:rPr>
              <a:t>Deep level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lying approximately in the middle of the bandgap (</a:t>
            </a:r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defect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) mediating non-radiative recombination</a:t>
            </a:r>
            <a:r>
              <a:rPr lang="en-GB" dirty="0">
                <a:solidFill>
                  <a:srgbClr val="FF0000"/>
                </a:solidFill>
                <a:latin typeface="Georgia" panose="02040502050405020303" pitchFamily="18" charset="0"/>
              </a:rPr>
              <a:t>*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91314B-C68D-40FC-BC34-60A561CD7A81}"/>
              </a:ext>
            </a:extLst>
          </p:cNvPr>
          <p:cNvSpPr/>
          <p:nvPr/>
        </p:nvSpPr>
        <p:spPr>
          <a:xfrm>
            <a:off x="462844" y="45822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Gradual dissipation of the electron excitation energy via ‘cooling transitions’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C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→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C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′ →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C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″ (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defect, or deep level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)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C55E7C-8BE9-4E79-9991-DB12F2996F82}"/>
              </a:ext>
            </a:extLst>
          </p:cNvPr>
          <p:cNvSpPr/>
          <p:nvPr/>
        </p:nvSpPr>
        <p:spPr>
          <a:xfrm>
            <a:off x="462844" y="59052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The remaining energy ‘spills’ into the matrix by a pathway of similar character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C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″ →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C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‴ →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A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BBCA29-AAF8-428E-8D1A-B8227EA125CE}"/>
              </a:ext>
            </a:extLst>
          </p:cNvPr>
          <p:cNvSpPr/>
          <p:nvPr/>
        </p:nvSpPr>
        <p:spPr>
          <a:xfrm>
            <a:off x="7622494" y="5818125"/>
            <a:ext cx="36679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rgbClr val="000000"/>
                </a:solidFill>
                <a:latin typeface="Georgia" panose="02040502050405020303" pitchFamily="18" charset="0"/>
              </a:rPr>
              <a:t>Shockley–Read recombination</a:t>
            </a:r>
            <a:endParaRPr lang="en-GB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67F414-0483-48F2-B26B-678599F49D97}"/>
              </a:ext>
            </a:extLst>
          </p:cNvPr>
          <p:cNvSpPr/>
          <p:nvPr/>
        </p:nvSpPr>
        <p:spPr>
          <a:xfrm>
            <a:off x="285324" y="1046519"/>
            <a:ext cx="4001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F0"/>
                </a:solidFill>
                <a:latin typeface="Georgia" panose="02040502050405020303" pitchFamily="18" charset="0"/>
              </a:rPr>
              <a:t>Weak interaction with the lattice </a:t>
            </a:r>
            <a:r>
              <a:rPr lang="en-GB" dirty="0">
                <a:solidFill>
                  <a:srgbClr val="00B0F0"/>
                </a:solidFill>
                <a:latin typeface="Georgia" panose="02040502050405020303" pitchFamily="18" charset="0"/>
              </a:rPr>
              <a:t>case</a:t>
            </a:r>
            <a:endParaRPr lang="LID4096" dirty="0">
              <a:solidFill>
                <a:srgbClr val="00B0F0"/>
              </a:solidFill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A5B872BA-1A9B-4D3B-A973-38C3867E525C}"/>
              </a:ext>
            </a:extLst>
          </p:cNvPr>
          <p:cNvSpPr/>
          <p:nvPr/>
        </p:nvSpPr>
        <p:spPr>
          <a:xfrm rot="16200000">
            <a:off x="4583006" y="886021"/>
            <a:ext cx="441859" cy="7219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6D6E23-C946-4E43-860E-4FF7549A5BA8}"/>
              </a:ext>
            </a:extLst>
          </p:cNvPr>
          <p:cNvSpPr/>
          <p:nvPr/>
        </p:nvSpPr>
        <p:spPr>
          <a:xfrm>
            <a:off x="4387397" y="1550786"/>
            <a:ext cx="3172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Probability for the process: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/τ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≈ exp(– 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/ℏω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≈ exp(–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F339B9-9E9C-4355-82FB-49E3E048714B}"/>
              </a:ext>
            </a:extLst>
          </p:cNvPr>
          <p:cNvSpPr/>
          <p:nvPr/>
        </p:nvSpPr>
        <p:spPr>
          <a:xfrm>
            <a:off x="278873" y="1908765"/>
            <a:ext cx="29241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( Similar to bimolecular recombination) </a:t>
            </a:r>
            <a:endParaRPr lang="LID4096" sz="1200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4B5DB27-A13F-465F-AF02-A98AD138ECEE}"/>
              </a:ext>
            </a:extLst>
          </p:cNvPr>
          <p:cNvSpPr/>
          <p:nvPr/>
        </p:nvSpPr>
        <p:spPr>
          <a:xfrm>
            <a:off x="3164252" y="1602999"/>
            <a:ext cx="1158162" cy="5827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Because</a:t>
            </a:r>
            <a:endParaRPr lang="LID4096" dirty="0">
              <a:solidFill>
                <a:schemeClr val="tx1"/>
              </a:solidFill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5BEDC02B-DDFE-480A-BF7B-8CF0E5675B10}"/>
              </a:ext>
            </a:extLst>
          </p:cNvPr>
          <p:cNvSpPr/>
          <p:nvPr/>
        </p:nvSpPr>
        <p:spPr>
          <a:xfrm>
            <a:off x="2032986" y="2281560"/>
            <a:ext cx="506093" cy="83472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2C979EB8-4EBB-4B99-BCA0-5946BC753843}"/>
              </a:ext>
            </a:extLst>
          </p:cNvPr>
          <p:cNvSpPr/>
          <p:nvPr/>
        </p:nvSpPr>
        <p:spPr>
          <a:xfrm>
            <a:off x="2032985" y="3791652"/>
            <a:ext cx="506093" cy="83472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F5FE8831-288F-409D-82D8-E1CA78925205}"/>
              </a:ext>
            </a:extLst>
          </p:cNvPr>
          <p:cNvSpPr/>
          <p:nvPr/>
        </p:nvSpPr>
        <p:spPr>
          <a:xfrm>
            <a:off x="2032985" y="5155800"/>
            <a:ext cx="506093" cy="83472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3E7A355F-84AE-484D-9A1C-60FC0E36496B}"/>
              </a:ext>
            </a:extLst>
          </p:cNvPr>
          <p:cNvSpPr/>
          <p:nvPr/>
        </p:nvSpPr>
        <p:spPr>
          <a:xfrm>
            <a:off x="6558844" y="3053918"/>
            <a:ext cx="504735" cy="3586579"/>
          </a:xfrm>
          <a:prstGeom prst="rightBrace">
            <a:avLst>
              <a:gd name="adj1" fmla="val 8333"/>
              <a:gd name="adj2" fmla="val 83663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4D7227-1C30-467C-AC94-53EEA202E3A7}"/>
              </a:ext>
            </a:extLst>
          </p:cNvPr>
          <p:cNvSpPr/>
          <p:nvPr/>
        </p:nvSpPr>
        <p:spPr>
          <a:xfrm>
            <a:off x="7576197" y="5486400"/>
            <a:ext cx="3760587" cy="1064481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74B568-AA3D-4E6F-BA07-71EB3E0B270C}"/>
              </a:ext>
            </a:extLst>
          </p:cNvPr>
          <p:cNvSpPr/>
          <p:nvPr/>
        </p:nvSpPr>
        <p:spPr>
          <a:xfrm>
            <a:off x="2495125" y="3843163"/>
            <a:ext cx="35854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B050"/>
                </a:solidFill>
                <a:latin typeface="Georgia" panose="02040502050405020303" pitchFamily="18" charset="0"/>
              </a:rPr>
              <a:t>Defect associated with the deep level is always in strong interaction with the surrounding lattice</a:t>
            </a:r>
            <a:endParaRPr lang="LID4096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771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119C29E-2C6C-4E5B-996D-88CBC9228B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72636"/>
          <a:stretch/>
        </p:blipFill>
        <p:spPr>
          <a:xfrm>
            <a:off x="2894325" y="2321936"/>
            <a:ext cx="3495009" cy="1658736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Transformation of the excitation energy into heat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1A5C35-0697-4FCA-ADAF-CA5097144EB0}"/>
              </a:ext>
            </a:extLst>
          </p:cNvPr>
          <p:cNvSpPr/>
          <p:nvPr/>
        </p:nvSpPr>
        <p:spPr>
          <a:xfrm>
            <a:off x="621908" y="908268"/>
            <a:ext cx="4544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 of deep level - </a:t>
            </a:r>
            <a:r>
              <a:rPr lang="en-GB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 recombination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030CA4-9E65-485D-8948-29BAE4C57330}"/>
              </a:ext>
            </a:extLst>
          </p:cNvPr>
          <p:cNvSpPr/>
          <p:nvPr/>
        </p:nvSpPr>
        <p:spPr>
          <a:xfrm>
            <a:off x="621907" y="1244948"/>
            <a:ext cx="54237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-Takes place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 thin subsurface layer 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-Conditioned by the occurrence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 localized levels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Tamm levels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D43C56-FE93-470B-B87E-4C06C628A0F6}"/>
              </a:ext>
            </a:extLst>
          </p:cNvPr>
          <p:cNvSpPr/>
          <p:nvPr/>
        </p:nvSpPr>
        <p:spPr>
          <a:xfrm>
            <a:off x="797822" y="4180002"/>
            <a:ext cx="4728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Kinetic equations describing the generation and recombination processes</a:t>
            </a:r>
            <a:endParaRPr lang="LID4096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892508-A83F-467D-B10A-CA5C4A8FC5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7" r="1448"/>
          <a:stretch/>
        </p:blipFill>
        <p:spPr>
          <a:xfrm>
            <a:off x="950115" y="5025663"/>
            <a:ext cx="2272684" cy="64779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0A1383-F6EE-4F62-B771-37D2D5BE6E18}"/>
              </a:ext>
            </a:extLst>
          </p:cNvPr>
          <p:cNvSpPr/>
          <p:nvPr/>
        </p:nvSpPr>
        <p:spPr>
          <a:xfrm>
            <a:off x="3312095" y="4988695"/>
            <a:ext cx="28756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i="1" dirty="0">
                <a:solidFill>
                  <a:srgbClr val="000000"/>
                </a:solidFill>
                <a:latin typeface="Georgia" panose="02040502050405020303" pitchFamily="18" charset="0"/>
              </a:rPr>
              <a:t>D-diffusion coefficient of the carriers</a:t>
            </a:r>
          </a:p>
          <a:p>
            <a:r>
              <a:rPr lang="en-GB" sz="1100" i="1" dirty="0">
                <a:solidFill>
                  <a:srgbClr val="000000"/>
                </a:solidFill>
                <a:latin typeface="Georgia" panose="02040502050405020303" pitchFamily="18" charset="0"/>
              </a:rPr>
              <a:t>G-generation rate</a:t>
            </a:r>
          </a:p>
          <a:p>
            <a:r>
              <a:rPr lang="en-GB" sz="1100" i="1" dirty="0">
                <a:latin typeface="Georgia" panose="02040502050405020303" pitchFamily="18" charset="0"/>
              </a:rPr>
              <a:t>n(x)-photocarrier concentration</a:t>
            </a:r>
          </a:p>
          <a:p>
            <a:r>
              <a:rPr lang="el-GR" sz="1100" i="1" dirty="0">
                <a:latin typeface="Georgia" panose="02040502050405020303" pitchFamily="18" charset="0"/>
              </a:rPr>
              <a:t>τ</a:t>
            </a:r>
            <a:r>
              <a:rPr lang="en-GB" sz="1100" i="1" dirty="0">
                <a:latin typeface="Georgia" panose="02040502050405020303" pitchFamily="18" charset="0"/>
              </a:rPr>
              <a:t>-(total) non-equilibrium carrier lifetime </a:t>
            </a:r>
            <a:endParaRPr lang="LID4096" sz="1100" i="1" dirty="0">
              <a:latin typeface="Georgia" panose="02040502050405020303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9003A9-566A-4173-8967-DD33C55DBD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15" y="5862386"/>
            <a:ext cx="2272684" cy="74247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42ACC93-ECE1-4727-B482-7AA3DA7B354E}"/>
              </a:ext>
            </a:extLst>
          </p:cNvPr>
          <p:cNvSpPr/>
          <p:nvPr/>
        </p:nvSpPr>
        <p:spPr>
          <a:xfrm>
            <a:off x="3285967" y="5920499"/>
            <a:ext cx="2999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The surface recombination described by the recombination rate S determines the value of the derivative of n(x) at x = 0 </a:t>
            </a:r>
            <a:endParaRPr lang="LID4096" sz="1200" i="1" dirty="0"/>
          </a:p>
        </p:txBody>
      </p:sp>
      <p:pic>
        <p:nvPicPr>
          <p:cNvPr id="16" name="Content Placeholder 7">
            <a:extLst>
              <a:ext uri="{FF2B5EF4-FFF2-40B4-BE49-F238E27FC236}">
                <a16:creationId xmlns:a16="http://schemas.microsoft.com/office/drawing/2014/main" id="{DA2D1ACC-F947-46CE-82B0-FD90E75E31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09" b="-341"/>
          <a:stretch/>
        </p:blipFill>
        <p:spPr>
          <a:xfrm>
            <a:off x="7065395" y="908268"/>
            <a:ext cx="3826310" cy="394603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5D05-BFF8-4A33-8B97-430CA55A9944}"/>
              </a:ext>
            </a:extLst>
          </p:cNvPr>
          <p:cNvCxnSpPr/>
          <p:nvPr/>
        </p:nvCxnSpPr>
        <p:spPr>
          <a:xfrm>
            <a:off x="6665340" y="1041611"/>
            <a:ext cx="69921" cy="5818334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546B514-275F-400E-91CA-17FF5E7CF663}"/>
              </a:ext>
            </a:extLst>
          </p:cNvPr>
          <p:cNvSpPr/>
          <p:nvPr/>
        </p:nvSpPr>
        <p:spPr>
          <a:xfrm>
            <a:off x="7065395" y="4906966"/>
            <a:ext cx="44832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The </a:t>
            </a:r>
            <a:r>
              <a:rPr lang="LID4096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marked decrease of the concentration </a:t>
            </a:r>
            <a:r>
              <a:rPr lang="LID4096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n(x)</a:t>
            </a:r>
            <a:r>
              <a:rPr lang="LID4096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close beneath the surface occurs may give rise to a luminescent </a:t>
            </a:r>
            <a:r>
              <a:rPr lang="LID4096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‘dead layer’ </a:t>
            </a:r>
            <a:r>
              <a:rPr lang="LID4096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strongly reduced luminescence intensity.</a:t>
            </a:r>
            <a:endParaRPr lang="en-GB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In Figure c, the subsurface decrease of </a:t>
            </a:r>
            <a:r>
              <a:rPr lang="en-US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n(x)</a:t>
            </a: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more prominent and penetrates deeper.</a:t>
            </a:r>
            <a:r>
              <a:rPr lang="LID4096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(Can </a:t>
            </a: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favorable in two-photon luminescence spectroscopy because it contributes to suppressing the spurious surface extrinsic radiative channels)</a:t>
            </a:r>
            <a:endParaRPr lang="LID4096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C04F06-2872-418B-8E23-C73403A44D54}"/>
              </a:ext>
            </a:extLst>
          </p:cNvPr>
          <p:cNvSpPr/>
          <p:nvPr/>
        </p:nvSpPr>
        <p:spPr>
          <a:xfrm>
            <a:off x="285799" y="2648301"/>
            <a:ext cx="2165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photocarrier concentration </a:t>
            </a:r>
            <a:r>
              <a:rPr lang="en-US" sz="1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n(x</a:t>
            </a:r>
            <a:r>
              <a:rPr lang="en-US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just under the surface will decrease significantly, thus creating a concentration gradient driving photocarriers to the surface.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CE66AD9A-6696-4BA1-8C2F-23F8DA39224D}"/>
              </a:ext>
            </a:extLst>
          </p:cNvPr>
          <p:cNvSpPr/>
          <p:nvPr/>
        </p:nvSpPr>
        <p:spPr>
          <a:xfrm rot="10800000">
            <a:off x="2322989" y="3044446"/>
            <a:ext cx="747488" cy="40803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487386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D4DD34A-4021-434F-A3B2-BE86E4794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8" y="1177078"/>
            <a:ext cx="3999903" cy="5328492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Transformation of the excitation energy into heat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F092C2-0012-4EBA-BDEF-A82F52D6B060}"/>
              </a:ext>
            </a:extLst>
          </p:cNvPr>
          <p:cNvSpPr/>
          <p:nvPr/>
        </p:nvSpPr>
        <p:spPr>
          <a:xfrm>
            <a:off x="195781" y="1067274"/>
            <a:ext cx="3740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Auger and bimolecular recombination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F5470C-DC68-4714-9B26-549BBE1D3E20}"/>
              </a:ext>
            </a:extLst>
          </p:cNvPr>
          <p:cNvSpPr/>
          <p:nvPr/>
        </p:nvSpPr>
        <p:spPr>
          <a:xfrm>
            <a:off x="195781" y="1023106"/>
            <a:ext cx="3740768" cy="4872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FD2123-6C94-443A-9B41-94DE9A8669A3}"/>
              </a:ext>
            </a:extLst>
          </p:cNvPr>
          <p:cNvSpPr/>
          <p:nvPr/>
        </p:nvSpPr>
        <p:spPr>
          <a:xfrm>
            <a:off x="4477935" y="3283659"/>
            <a:ext cx="26072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energy and quasi-momentum conservation laws: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Auger process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occur both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involvement of a quasi-momentum conserving phonon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ℏΔ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3EB789-9683-4B61-AF91-6868B9319483}"/>
              </a:ext>
            </a:extLst>
          </p:cNvPr>
          <p:cNvSpPr/>
          <p:nvPr/>
        </p:nvSpPr>
        <p:spPr>
          <a:xfrm>
            <a:off x="4523656" y="1496241"/>
            <a:ext cx="2202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influence from a defect or impurity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74A97DF-E96C-4257-ADB2-CEAE30B056F3}"/>
              </a:ext>
            </a:extLst>
          </p:cNvPr>
          <p:cNvGrpSpPr/>
          <p:nvPr/>
        </p:nvGrpSpPr>
        <p:grpSpPr>
          <a:xfrm>
            <a:off x="379899" y="2149309"/>
            <a:ext cx="3688717" cy="4032947"/>
            <a:chOff x="379899" y="2149309"/>
            <a:chExt cx="3688717" cy="40329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2490BBA-9463-4D88-B1F0-588E12273DCE}"/>
                </a:ext>
              </a:extLst>
            </p:cNvPr>
            <p:cNvGrpSpPr/>
            <p:nvPr/>
          </p:nvGrpSpPr>
          <p:grpSpPr>
            <a:xfrm>
              <a:off x="379899" y="2149309"/>
              <a:ext cx="3651456" cy="4032947"/>
              <a:chOff x="319596" y="1757779"/>
              <a:chExt cx="3651456" cy="4032947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E6571BF-5AEE-4729-9E9B-ED744E47A926}"/>
                  </a:ext>
                </a:extLst>
              </p:cNvPr>
              <p:cNvSpPr/>
              <p:nvPr/>
            </p:nvSpPr>
            <p:spPr>
              <a:xfrm>
                <a:off x="421682" y="1873778"/>
                <a:ext cx="33650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rgbClr val="000000"/>
                    </a:solidFill>
                    <a:latin typeface="Georgia" panose="02040502050405020303" pitchFamily="18" charset="0"/>
                  </a:rPr>
                  <a:t>Energy of the recombining pair</a:t>
                </a:r>
                <a:endParaRPr lang="en-GB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C14F198-00FF-4502-A02C-686DF52CE727}"/>
                  </a:ext>
                </a:extLst>
              </p:cNvPr>
              <p:cNvSpPr/>
              <p:nvPr/>
            </p:nvSpPr>
            <p:spPr>
              <a:xfrm>
                <a:off x="421682" y="2752339"/>
                <a:ext cx="35493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rgbClr val="000000"/>
                    </a:solidFill>
                    <a:latin typeface="Georgia" panose="02040502050405020303" pitchFamily="18" charset="0"/>
                  </a:rPr>
                  <a:t>Passed to the third quasi-particle</a:t>
                </a:r>
                <a:endParaRPr lang="en-GB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1BA5117-3A88-4DC2-AE1A-BA900899D89D}"/>
                  </a:ext>
                </a:extLst>
              </p:cNvPr>
              <p:cNvSpPr/>
              <p:nvPr/>
            </p:nvSpPr>
            <p:spPr>
              <a:xfrm>
                <a:off x="421682" y="3588776"/>
                <a:ext cx="33105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>
                    <a:solidFill>
                      <a:srgbClr val="000000"/>
                    </a:solidFill>
                    <a:latin typeface="Georgia" panose="02040502050405020303" pitchFamily="18" charset="0"/>
                  </a:rPr>
                  <a:t>For a new electronic excitation</a:t>
                </a:r>
                <a:endParaRPr lang="en-GB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EF4EC9C-2A87-4E38-B392-2E30706A2E0B}"/>
                  </a:ext>
                </a:extLst>
              </p:cNvPr>
              <p:cNvSpPr/>
              <p:nvPr/>
            </p:nvSpPr>
            <p:spPr>
              <a:xfrm>
                <a:off x="868019" y="4423281"/>
                <a:ext cx="23567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Multi-phonon emission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823836C-8ADA-47FB-8476-E0348E9CD4A1}"/>
                  </a:ext>
                </a:extLst>
              </p:cNvPr>
              <p:cNvSpPr/>
              <p:nvPr/>
            </p:nvSpPr>
            <p:spPr>
              <a:xfrm>
                <a:off x="1094971" y="5257786"/>
                <a:ext cx="16716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 form: heat</a:t>
                </a:r>
              </a:p>
            </p:txBody>
          </p:sp>
          <p:sp>
            <p:nvSpPr>
              <p:cNvPr id="22" name="Arrow: Down 21">
                <a:extLst>
                  <a:ext uri="{FF2B5EF4-FFF2-40B4-BE49-F238E27FC236}">
                    <a16:creationId xmlns:a16="http://schemas.microsoft.com/office/drawing/2014/main" id="{1617554F-0E28-4E55-A81D-D60B97A70D01}"/>
                  </a:ext>
                </a:extLst>
              </p:cNvPr>
              <p:cNvSpPr/>
              <p:nvPr/>
            </p:nvSpPr>
            <p:spPr>
              <a:xfrm>
                <a:off x="1819922" y="2240443"/>
                <a:ext cx="335025" cy="469267"/>
              </a:xfrm>
              <a:prstGeom prst="down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/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2C63647E-520F-40D9-AD62-6FF31795D532}"/>
                  </a:ext>
                </a:extLst>
              </p:cNvPr>
              <p:cNvSpPr/>
              <p:nvPr/>
            </p:nvSpPr>
            <p:spPr>
              <a:xfrm>
                <a:off x="1820108" y="3128987"/>
                <a:ext cx="335025" cy="469267"/>
              </a:xfrm>
              <a:prstGeom prst="down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/>
              </a:p>
            </p:txBody>
          </p:sp>
          <p:sp>
            <p:nvSpPr>
              <p:cNvPr id="24" name="Arrow: Down 23">
                <a:extLst>
                  <a:ext uri="{FF2B5EF4-FFF2-40B4-BE49-F238E27FC236}">
                    <a16:creationId xmlns:a16="http://schemas.microsoft.com/office/drawing/2014/main" id="{E0736A21-64F5-4A7B-8F7B-19132DC91666}"/>
                  </a:ext>
                </a:extLst>
              </p:cNvPr>
              <p:cNvSpPr/>
              <p:nvPr/>
            </p:nvSpPr>
            <p:spPr>
              <a:xfrm>
                <a:off x="1819922" y="3968137"/>
                <a:ext cx="335025" cy="469267"/>
              </a:xfrm>
              <a:prstGeom prst="down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/>
              </a:p>
            </p:txBody>
          </p:sp>
          <p:sp>
            <p:nvSpPr>
              <p:cNvPr id="25" name="Arrow: Down 24">
                <a:extLst>
                  <a:ext uri="{FF2B5EF4-FFF2-40B4-BE49-F238E27FC236}">
                    <a16:creationId xmlns:a16="http://schemas.microsoft.com/office/drawing/2014/main" id="{6A8F84C0-9547-49BD-8EF6-4E95E54CA876}"/>
                  </a:ext>
                </a:extLst>
              </p:cNvPr>
              <p:cNvSpPr/>
              <p:nvPr/>
            </p:nvSpPr>
            <p:spPr>
              <a:xfrm>
                <a:off x="1819922" y="4835146"/>
                <a:ext cx="335025" cy="469267"/>
              </a:xfrm>
              <a:prstGeom prst="down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/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D55CB67-4B31-454C-A5DE-2FD09188E789}"/>
                  </a:ext>
                </a:extLst>
              </p:cNvPr>
              <p:cNvSpPr/>
              <p:nvPr/>
            </p:nvSpPr>
            <p:spPr>
              <a:xfrm>
                <a:off x="319596" y="1757779"/>
                <a:ext cx="3651456" cy="4032947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F107E66-3423-44D1-A015-7B104A85F6D7}"/>
                </a:ext>
              </a:extLst>
            </p:cNvPr>
            <p:cNvSpPr/>
            <p:nvPr/>
          </p:nvSpPr>
          <p:spPr>
            <a:xfrm>
              <a:off x="2256670" y="2729972"/>
              <a:ext cx="181194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luminescent photon</a:t>
              </a:r>
              <a:endParaRPr lang="LID4096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DFD88D-508D-4DE8-A332-A8187816C36E}"/>
                </a:ext>
              </a:extLst>
            </p:cNvPr>
            <p:cNvSpPr/>
            <p:nvPr/>
          </p:nvSpPr>
          <p:spPr>
            <a:xfrm>
              <a:off x="2256670" y="2787853"/>
              <a:ext cx="1590339" cy="23214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22C235D-62F2-4E39-B64D-4B65F3E99F95}"/>
                </a:ext>
              </a:extLst>
            </p:cNvPr>
            <p:cNvCxnSpPr/>
            <p:nvPr/>
          </p:nvCxnSpPr>
          <p:spPr>
            <a:xfrm>
              <a:off x="2256670" y="2787853"/>
              <a:ext cx="1590339" cy="249896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5A18A17-E138-4D7D-BBE8-3465D10AFB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56670" y="2787853"/>
              <a:ext cx="1590339" cy="23214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8039FD2A-9673-4D1E-BFDD-8FB704A8BE43}"/>
              </a:ext>
            </a:extLst>
          </p:cNvPr>
          <p:cNvSpPr/>
          <p:nvPr/>
        </p:nvSpPr>
        <p:spPr>
          <a:xfrm>
            <a:off x="417316" y="1605668"/>
            <a:ext cx="3297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solidFill>
                  <a:srgbClr val="FF0000"/>
                </a:solidFill>
                <a:latin typeface="Georgia" panose="02040502050405020303" pitchFamily="18" charset="0"/>
              </a:rPr>
              <a:t>Intrinsic</a:t>
            </a:r>
            <a:r>
              <a:rPr lang="en-GB" dirty="0">
                <a:solidFill>
                  <a:srgbClr val="FF0000"/>
                </a:solidFill>
                <a:latin typeface="Georgia" panose="02040502050405020303" pitchFamily="18" charset="0"/>
              </a:rPr>
              <a:t> Auger recombination</a:t>
            </a:r>
            <a:endParaRPr lang="LID4096" dirty="0">
              <a:solidFill>
                <a:srgbClr val="FF0000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C9D83601-AD95-46F5-8CDD-1528F72C2951}"/>
              </a:ext>
            </a:extLst>
          </p:cNvPr>
          <p:cNvSpPr/>
          <p:nvPr/>
        </p:nvSpPr>
        <p:spPr>
          <a:xfrm>
            <a:off x="3785241" y="1692980"/>
            <a:ext cx="668188" cy="25285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898536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Transformation of the excitation energy into heat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E61E4C-4338-45B0-81A1-789E5AE81BE4}"/>
              </a:ext>
            </a:extLst>
          </p:cNvPr>
          <p:cNvSpPr/>
          <p:nvPr/>
        </p:nvSpPr>
        <p:spPr>
          <a:xfrm>
            <a:off x="168717" y="1098731"/>
            <a:ext cx="5012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Kinetic equation for bimolecular recombination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20A6C6-1DF5-49F2-A016-A2A6AF52A9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"/>
          <a:stretch/>
        </p:blipFill>
        <p:spPr>
          <a:xfrm>
            <a:off x="1097684" y="1548152"/>
            <a:ext cx="2620507" cy="640192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6DCD041-A2C4-454B-AF7F-706FBFDC50F5}"/>
              </a:ext>
            </a:extLst>
          </p:cNvPr>
          <p:cNvSpPr/>
          <p:nvPr/>
        </p:nvSpPr>
        <p:spPr>
          <a:xfrm>
            <a:off x="2675175" y="2363184"/>
            <a:ext cx="21578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Auger effect is a three-particle process, will be described by a term ~ </a:t>
            </a:r>
            <a:r>
              <a:rPr lang="en-US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</a:t>
            </a: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ID4096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976475-D8A2-4744-B1B6-898DD7E325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96" y="3238803"/>
            <a:ext cx="1934649" cy="41802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56214D1-2B10-4AAF-BBBD-4EF7E4B293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55" y="3250978"/>
            <a:ext cx="1837186" cy="41802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5F370F-2A22-4AE3-8F0D-4FC6A08D38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280" y="4335096"/>
            <a:ext cx="1142432" cy="62872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DAA7363-EA42-46AB-B6C7-E2253B545C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173" y="4335096"/>
            <a:ext cx="1208931" cy="63507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2BFB2C9-D8B8-41AF-B5D7-1E2295B82E9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21" y="5786627"/>
            <a:ext cx="2248469" cy="65655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EB8E2829-7D9D-4D9C-B1D0-14C471B8FFD6}"/>
              </a:ext>
            </a:extLst>
          </p:cNvPr>
          <p:cNvSpPr/>
          <p:nvPr/>
        </p:nvSpPr>
        <p:spPr>
          <a:xfrm>
            <a:off x="2340150" y="2428570"/>
            <a:ext cx="335025" cy="65005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296FB81D-D009-4616-AE19-B5FD2CE4BE1A}"/>
              </a:ext>
            </a:extLst>
          </p:cNvPr>
          <p:cNvSpPr/>
          <p:nvPr/>
        </p:nvSpPr>
        <p:spPr>
          <a:xfrm>
            <a:off x="2340150" y="3848073"/>
            <a:ext cx="335025" cy="46926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2DFAB8BD-CCAC-458D-A0FD-7150DD217957}"/>
              </a:ext>
            </a:extLst>
          </p:cNvPr>
          <p:cNvSpPr/>
          <p:nvPr/>
        </p:nvSpPr>
        <p:spPr>
          <a:xfrm>
            <a:off x="2340149" y="5145007"/>
            <a:ext cx="335025" cy="46926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1D24EDB-0CA3-4249-A783-78D1B439A457}"/>
              </a:ext>
            </a:extLst>
          </p:cNvPr>
          <p:cNvCxnSpPr/>
          <p:nvPr/>
        </p:nvCxnSpPr>
        <p:spPr>
          <a:xfrm>
            <a:off x="5197038" y="1176841"/>
            <a:ext cx="0" cy="53424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Rectangle 2">
            <a:extLst>
              <a:ext uri="{FF2B5EF4-FFF2-40B4-BE49-F238E27FC236}">
                <a16:creationId xmlns:a16="http://schemas.microsoft.com/office/drawing/2014/main" id="{EEE9469A-6E96-4B42-93BF-C4C0C4428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371" y="1761475"/>
            <a:ext cx="5384526" cy="14773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GB" altLang="LID4096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LID4096" altLang="LID4096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quadratic dependence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on the </a:t>
            </a:r>
            <a:r>
              <a:rPr kumimoji="0" lang="LID4096" altLang="LID4096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carrier concentration 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signifies an important fact: 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intrinsic Auger effect occurs mainly for high concentrations of free carriers. 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altLang="LID4096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LID4096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 values of the Auger coefficient: </a:t>
            </a:r>
            <a:r>
              <a:rPr lang="pt-BR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~ 10</a:t>
            </a:r>
            <a:r>
              <a:rPr lang="pt-BR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−31</a:t>
            </a:r>
            <a:r>
              <a:rPr lang="pt-B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–10</a:t>
            </a:r>
            <a:r>
              <a:rPr lang="pt-BR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−29</a:t>
            </a:r>
            <a:r>
              <a:rPr lang="pt-B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cm</a:t>
            </a:r>
            <a:r>
              <a:rPr lang="pt-BR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</a:t>
            </a:r>
            <a:r>
              <a:rPr kumimoji="0" lang="en-GB" altLang="LID4096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LID4096" altLang="LID4096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77A851-BADA-4D59-AF37-94AD4C5E74E8}"/>
              </a:ext>
            </a:extLst>
          </p:cNvPr>
          <p:cNvSpPr/>
          <p:nvPr/>
        </p:nvSpPr>
        <p:spPr>
          <a:xfrm>
            <a:off x="5721371" y="394123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Intrinsic Auger recombination contributes to the fact that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luminescence of narrow-bandgap semiconductors is weak. </a:t>
            </a:r>
          </a:p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easy thermal generation of free carriers across the bandgap leads to a relatively high free carrier concentration already in unexcited material)</a:t>
            </a:r>
            <a:endParaRPr lang="LID4096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40785B-6005-4EE0-853E-8FCC62ADC06E}"/>
              </a:ext>
            </a:extLst>
          </p:cNvPr>
          <p:cNvSpPr/>
          <p:nvPr/>
        </p:nvSpPr>
        <p:spPr>
          <a:xfrm>
            <a:off x="2703385" y="5126154"/>
            <a:ext cx="18371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  <a:latin typeface="Georgia" panose="02040502050405020303" pitchFamily="18" charset="0"/>
              </a:rPr>
              <a:t>The rate of the non-radiative process</a:t>
            </a:r>
            <a:endParaRPr lang="LID4096" sz="1400" dirty="0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050E3E-4EF0-4C8F-BC54-42C2B6837A46}"/>
              </a:ext>
            </a:extLst>
          </p:cNvPr>
          <p:cNvSpPr/>
          <p:nvPr/>
        </p:nvSpPr>
        <p:spPr>
          <a:xfrm>
            <a:off x="371451" y="2466109"/>
            <a:ext cx="2015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el-GR" sz="1200" i="1" dirty="0">
                <a:solidFill>
                  <a:srgbClr val="FF0000"/>
                </a:solidFill>
                <a:latin typeface="Georgia" panose="02040502050405020303" pitchFamily="18" charset="0"/>
              </a:rPr>
              <a:t>β</a:t>
            </a:r>
            <a:r>
              <a:rPr lang="el-GR" sz="1200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en-GB" sz="1200" baseline="-25000" dirty="0">
                <a:solidFill>
                  <a:srgbClr val="FF0000"/>
                </a:solidFill>
                <a:latin typeface="Georgia" panose="02040502050405020303" pitchFamily="18" charset="0"/>
              </a:rPr>
              <a:t>r</a:t>
            </a:r>
            <a:r>
              <a:rPr lang="en-GB" sz="1200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en-GB" sz="1200" i="1" dirty="0">
                <a:solidFill>
                  <a:srgbClr val="FF0000"/>
                </a:solidFill>
                <a:latin typeface="Georgia" panose="02040502050405020303" pitchFamily="18" charset="0"/>
              </a:rPr>
              <a:t>(</a:t>
            </a:r>
            <a:r>
              <a:rPr lang="el-GR" sz="1200" i="1" dirty="0">
                <a:solidFill>
                  <a:srgbClr val="FF0000"/>
                </a:solidFill>
                <a:latin typeface="Georgia" panose="02040502050405020303" pitchFamily="18" charset="0"/>
              </a:rPr>
              <a:t>β</a:t>
            </a:r>
            <a:r>
              <a:rPr lang="el-GR" sz="1200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en-GB" sz="1200" baseline="-25000" dirty="0">
                <a:solidFill>
                  <a:srgbClr val="FF0000"/>
                </a:solidFill>
                <a:latin typeface="Georgia" panose="02040502050405020303" pitchFamily="18" charset="0"/>
              </a:rPr>
              <a:t>nr</a:t>
            </a:r>
            <a:r>
              <a:rPr lang="en-GB" sz="1200" dirty="0">
                <a:solidFill>
                  <a:srgbClr val="FF0000"/>
                </a:solidFill>
                <a:latin typeface="Georgia" panose="02040502050405020303" pitchFamily="18" charset="0"/>
              </a:rPr>
              <a:t>): bimolecular recombination coefficient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endParaRPr lang="LID4096" sz="1200" dirty="0">
              <a:latin typeface="Georgia" panose="02040502050405020303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40681E-2733-4572-8E45-3A1F0A844748}"/>
              </a:ext>
            </a:extLst>
          </p:cNvPr>
          <p:cNvSpPr/>
          <p:nvPr/>
        </p:nvSpPr>
        <p:spPr>
          <a:xfrm>
            <a:off x="267890" y="3866831"/>
            <a:ext cx="19527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i="1" dirty="0">
                <a:solidFill>
                  <a:srgbClr val="FF0000"/>
                </a:solidFill>
                <a:latin typeface="Georgia" panose="02040502050405020303" pitchFamily="18" charset="0"/>
              </a:rPr>
              <a:t>A</a:t>
            </a:r>
            <a:r>
              <a:rPr lang="en-GB" sz="1200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en-GB" sz="1200" baseline="-25000" dirty="0">
                <a:solidFill>
                  <a:srgbClr val="FF0000"/>
                </a:solidFill>
                <a:latin typeface="Georgia" panose="02040502050405020303" pitchFamily="18" charset="0"/>
              </a:rPr>
              <a:t>n</a:t>
            </a:r>
            <a:r>
              <a:rPr lang="en-GB" sz="1200" dirty="0">
                <a:solidFill>
                  <a:srgbClr val="FF0000"/>
                </a:solidFill>
                <a:latin typeface="Georgia" panose="02040502050405020303" pitchFamily="18" charset="0"/>
              </a:rPr>
              <a:t>, </a:t>
            </a:r>
            <a:r>
              <a:rPr lang="en-GB" sz="1200" i="1" dirty="0">
                <a:solidFill>
                  <a:srgbClr val="FF0000"/>
                </a:solidFill>
                <a:latin typeface="Georgia" panose="02040502050405020303" pitchFamily="18" charset="0"/>
              </a:rPr>
              <a:t>A</a:t>
            </a:r>
            <a:r>
              <a:rPr lang="en-GB" sz="1200" dirty="0">
                <a:solidFill>
                  <a:srgbClr val="FF0000"/>
                </a:solidFill>
                <a:latin typeface="Georgia" panose="02040502050405020303" pitchFamily="18" charset="0"/>
              </a:rPr>
              <a:t> </a:t>
            </a:r>
            <a:r>
              <a:rPr lang="en-GB" sz="1200" baseline="-25000" dirty="0">
                <a:solidFill>
                  <a:srgbClr val="FF0000"/>
                </a:solidFill>
                <a:latin typeface="Georgia" panose="02040502050405020303" pitchFamily="18" charset="0"/>
              </a:rPr>
              <a:t>p</a:t>
            </a:r>
            <a:r>
              <a:rPr lang="en-GB" sz="1200" dirty="0">
                <a:solidFill>
                  <a:srgbClr val="FF0000"/>
                </a:solidFill>
              </a:rPr>
              <a:t>: </a:t>
            </a:r>
            <a:r>
              <a:rPr lang="en-GB" sz="1200" dirty="0">
                <a:solidFill>
                  <a:srgbClr val="FF0000"/>
                </a:solidFill>
                <a:latin typeface="Georgia" panose="02040502050405020303" pitchFamily="18" charset="0"/>
              </a:rPr>
              <a:t>Auger coefficients</a:t>
            </a:r>
            <a:endParaRPr lang="LID4096" sz="12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5818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CFC8E59-42AC-4D47-9648-3C6BA8360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500" y="1551735"/>
            <a:ext cx="4291681" cy="3483050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Transformation of the excitation energy into heat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2ED1D8-D804-4F27-98D7-E7D9CD1AA454}"/>
              </a:ext>
            </a:extLst>
          </p:cNvPr>
          <p:cNvSpPr/>
          <p:nvPr/>
        </p:nvSpPr>
        <p:spPr>
          <a:xfrm>
            <a:off x="473950" y="1297671"/>
            <a:ext cx="3381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solidFill>
                  <a:srgbClr val="FF0000"/>
                </a:solidFill>
                <a:latin typeface="Georgia" panose="02040502050405020303" pitchFamily="18" charset="0"/>
              </a:rPr>
              <a:t>Extrinsic Auger recombination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CB1A6D-5BFF-4494-8100-E884B874DEFC}"/>
              </a:ext>
            </a:extLst>
          </p:cNvPr>
          <p:cNvSpPr/>
          <p:nvPr/>
        </p:nvSpPr>
        <p:spPr>
          <a:xfrm>
            <a:off x="4322725" y="1285537"/>
            <a:ext cx="3850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Georgia" panose="02040502050405020303" pitchFamily="18" charset="0"/>
              </a:rPr>
              <a:t>carriers localized at impurities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8B1F72-05D2-4154-8161-B076B224F346}"/>
              </a:ext>
            </a:extLst>
          </p:cNvPr>
          <p:cNvSpPr/>
          <p:nvPr/>
        </p:nvSpPr>
        <p:spPr>
          <a:xfrm>
            <a:off x="932314" y="283159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A non-radiative process accompanying luminescence originating in the transitions (e–A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) and (h–D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) and therefore </a:t>
            </a: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decreasing its efficiency.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A93833-ADB4-46DC-A9FA-D972A34A90D3}"/>
              </a:ext>
            </a:extLst>
          </p:cNvPr>
          <p:cNvSpPr/>
          <p:nvPr/>
        </p:nvSpPr>
        <p:spPr>
          <a:xfrm>
            <a:off x="538507" y="5011498"/>
            <a:ext cx="7211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eorgia" panose="02040502050405020303" pitchFamily="18" charset="0"/>
              </a:rPr>
              <a:t>Condition: high concentration of free carriers or impurity atoms</a:t>
            </a:r>
          </a:p>
          <a:p>
            <a:r>
              <a:rPr lang="en-US" dirty="0">
                <a:solidFill>
                  <a:srgbClr val="0070C0"/>
                </a:solidFill>
                <a:latin typeface="Georgia" panose="02040502050405020303" pitchFamily="18" charset="0"/>
              </a:rPr>
              <a:t>(for example, to make sure the interaction of the free electron and the electron localized on a donor) 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177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4FBC6C7-5850-41B3-A5DC-BA09A4240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981" y="1885083"/>
            <a:ext cx="4936912" cy="4470628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Transformation of the excitation energy into heat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A20E14-A8EC-46EE-9EE3-DCF1170A06F4}"/>
              </a:ext>
            </a:extLst>
          </p:cNvPr>
          <p:cNvSpPr/>
          <p:nvPr/>
        </p:nvSpPr>
        <p:spPr>
          <a:xfrm>
            <a:off x="648583" y="1005133"/>
            <a:ext cx="4523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N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: the concentration of the localized states</a:t>
            </a:r>
            <a:endParaRPr lang="LID4096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36B569-6878-4FC6-9A77-4FD1BD7E1DEE}"/>
              </a:ext>
            </a:extLst>
          </p:cNvPr>
          <p:cNvSpPr/>
          <p:nvPr/>
        </p:nvSpPr>
        <p:spPr>
          <a:xfrm>
            <a:off x="648583" y="1584762"/>
            <a:ext cx="5341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n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=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p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the concentration of the excited free carriers </a:t>
            </a:r>
            <a:endParaRPr lang="LID4096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A0B91E-ADC9-4D3F-892E-FCB068C98021}"/>
              </a:ext>
            </a:extLst>
          </p:cNvPr>
          <p:cNvSpPr/>
          <p:nvPr/>
        </p:nvSpPr>
        <p:spPr>
          <a:xfrm>
            <a:off x="648583" y="2131822"/>
            <a:ext cx="7287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n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</a:t>
            </a:r>
            <a:r>
              <a:rPr lang="en-US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N: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the momentary concentration of electrons on the localized level</a:t>
            </a:r>
            <a:endParaRPr lang="LID4096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17AE60F-F32A-4417-9E20-5DF325F974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07" y="3213473"/>
            <a:ext cx="2892716" cy="69780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D4D676-7065-4E1F-97F0-60B6DBA7F5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992" y="3215902"/>
            <a:ext cx="3203038" cy="69780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0CFAF79-2B29-4AA9-8EB8-691FC4D35A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118"/>
          <a:stretch/>
        </p:blipFill>
        <p:spPr>
          <a:xfrm>
            <a:off x="1400154" y="4810367"/>
            <a:ext cx="3963675" cy="66183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8" name="Arrow: Down 17">
            <a:extLst>
              <a:ext uri="{FF2B5EF4-FFF2-40B4-BE49-F238E27FC236}">
                <a16:creationId xmlns:a16="http://schemas.microsoft.com/office/drawing/2014/main" id="{C4EC9A0E-FEC7-4A4C-BC65-AC2060531821}"/>
              </a:ext>
            </a:extLst>
          </p:cNvPr>
          <p:cNvSpPr/>
          <p:nvPr/>
        </p:nvSpPr>
        <p:spPr>
          <a:xfrm>
            <a:off x="3096903" y="4120397"/>
            <a:ext cx="444888" cy="54941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939C98-3389-4467-B9EF-C1E6D06AC393}"/>
              </a:ext>
            </a:extLst>
          </p:cNvPr>
          <p:cNvSpPr/>
          <p:nvPr/>
        </p:nvSpPr>
        <p:spPr>
          <a:xfrm>
            <a:off x="757605" y="558939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Conditions: </a:t>
            </a:r>
          </a:p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 a relatively high concentration of the deep traps, because there has to be a positive value (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a relatively high excitation to make sure n, p〉 N </a:t>
            </a:r>
            <a:endParaRPr lang="LID4096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DE00D8-1ACD-40CC-BB5F-8BC4AAD3FF8C}"/>
              </a:ext>
            </a:extLst>
          </p:cNvPr>
          <p:cNvSpPr/>
          <p:nvPr/>
        </p:nvSpPr>
        <p:spPr>
          <a:xfrm>
            <a:off x="1309118" y="2819688"/>
            <a:ext cx="4304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70C0"/>
                </a:solidFill>
                <a:latin typeface="Georgia" panose="02040502050405020303" pitchFamily="18" charset="0"/>
              </a:rPr>
              <a:t>Kinetic equations for electrons and holes</a:t>
            </a:r>
            <a:endParaRPr lang="LID4096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3000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Creation of lattice defects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E36538-F4DD-4722-87BD-14DDC1E2DA9B}"/>
              </a:ext>
            </a:extLst>
          </p:cNvPr>
          <p:cNvSpPr/>
          <p:nvPr/>
        </p:nvSpPr>
        <p:spPr>
          <a:xfrm>
            <a:off x="703457" y="920940"/>
            <a:ext cx="4056623" cy="5347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Creation of lattice defects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35A5C1-C8BF-4617-9F52-38D6CCAC5A0D}"/>
              </a:ext>
            </a:extLst>
          </p:cNvPr>
          <p:cNvSpPr/>
          <p:nvPr/>
        </p:nvSpPr>
        <p:spPr>
          <a:xfrm>
            <a:off x="703457" y="1668766"/>
            <a:ext cx="437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electronic excitation is localized at some atom occupying a regular lattice position.</a:t>
            </a:r>
            <a:endParaRPr lang="en-GB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87696-DF5A-4937-B901-9FD8DC439A47}"/>
              </a:ext>
            </a:extLst>
          </p:cNvPr>
          <p:cNvSpPr/>
          <p:nvPr/>
        </p:nvSpPr>
        <p:spPr>
          <a:xfrm>
            <a:off x="6089058" y="2160705"/>
            <a:ext cx="5763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(a)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Localization of the electronic excitation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must occur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134B3A-0442-4914-9DC0-4F3CA3C3BE4F}"/>
              </a:ext>
            </a:extLst>
          </p:cNvPr>
          <p:cNvSpPr/>
          <p:nvPr/>
        </p:nvSpPr>
        <p:spPr>
          <a:xfrm>
            <a:off x="6089058" y="3151307"/>
            <a:ext cx="23839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(b) 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Energy criterion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. 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10F951-EB88-4877-AD8C-6613523A8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204" y="3107353"/>
            <a:ext cx="1463167" cy="4572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6800F91-D2FA-4B50-A010-0E28314435FE}"/>
              </a:ext>
            </a:extLst>
          </p:cNvPr>
          <p:cNvSpPr/>
          <p:nvPr/>
        </p:nvSpPr>
        <p:spPr>
          <a:xfrm>
            <a:off x="6089058" y="4141909"/>
            <a:ext cx="5673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(c) 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Protection against degradation to heat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—</a:t>
            </a:r>
            <a:r>
              <a:rPr lang="en-US" i="1" dirty="0">
                <a:solidFill>
                  <a:srgbClr val="000000"/>
                </a:solidFill>
                <a:latin typeface="Georgia" panose="02040502050405020303" pitchFamily="18" charset="0"/>
              </a:rPr>
              <a:t>phonons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.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50A33A-1169-49C9-924E-D589349E9140}"/>
              </a:ext>
            </a:extLst>
          </p:cNvPr>
          <p:cNvSpPr/>
          <p:nvPr/>
        </p:nvSpPr>
        <p:spPr>
          <a:xfrm>
            <a:off x="6089058" y="5063040"/>
            <a:ext cx="2776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(d) </a:t>
            </a:r>
            <a:r>
              <a:rPr lang="en-GB" i="1" dirty="0">
                <a:solidFill>
                  <a:srgbClr val="000000"/>
                </a:solidFill>
                <a:latin typeface="Georgia" panose="02040502050405020303" pitchFamily="18" charset="0"/>
              </a:rPr>
              <a:t>Orientation criterion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.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5BFBDA-78B2-487A-AABC-EFE047A7708C}"/>
              </a:ext>
            </a:extLst>
          </p:cNvPr>
          <p:cNvSpPr/>
          <p:nvPr/>
        </p:nvSpPr>
        <p:spPr>
          <a:xfrm>
            <a:off x="703457" y="3077800"/>
            <a:ext cx="4370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released excitation energy is transferred to the relevant atom as a whole, which is thus ‘</a:t>
            </a:r>
            <a:r>
              <a:rPr 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kicked off</a:t>
            </a:r>
            <a:r>
              <a:rPr 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into an interstitial lattice position, creating a so-called </a:t>
            </a:r>
            <a:r>
              <a:rPr 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Frenkel defect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D4CEE0-4496-4437-B4D3-537FD4DF2694}"/>
              </a:ext>
            </a:extLst>
          </p:cNvPr>
          <p:cNvSpPr/>
          <p:nvPr/>
        </p:nvSpPr>
        <p:spPr>
          <a:xfrm>
            <a:off x="703457" y="5107405"/>
            <a:ext cx="44367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defect can be either </a:t>
            </a:r>
            <a:r>
              <a:rPr 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transient</a:t>
            </a:r>
            <a:r>
              <a:rPr 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 </a:t>
            </a:r>
            <a:r>
              <a:rPr 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depending on whether the interstitial atom does or does not return into its original lattice site once the excitation is terminated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D490F6-60BE-4115-9387-D9828C41EB15}"/>
              </a:ext>
            </a:extLst>
          </p:cNvPr>
          <p:cNvSpPr/>
          <p:nvPr/>
        </p:nvSpPr>
        <p:spPr>
          <a:xfrm>
            <a:off x="703457" y="3136035"/>
            <a:ext cx="4303551" cy="121632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1122FF-0922-442C-8CEE-F60D54C03272}"/>
              </a:ext>
            </a:extLst>
          </p:cNvPr>
          <p:cNvSpPr/>
          <p:nvPr/>
        </p:nvSpPr>
        <p:spPr>
          <a:xfrm>
            <a:off x="703457" y="5115441"/>
            <a:ext cx="4303551" cy="145031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7A7649E-91B0-4678-9E93-82436DACDCF7}"/>
              </a:ext>
            </a:extLst>
          </p:cNvPr>
          <p:cNvSpPr/>
          <p:nvPr/>
        </p:nvSpPr>
        <p:spPr>
          <a:xfrm>
            <a:off x="2391503" y="2377082"/>
            <a:ext cx="497150" cy="64633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60329D92-C4EA-4377-8D6F-2620F3E27451}"/>
              </a:ext>
            </a:extLst>
          </p:cNvPr>
          <p:cNvSpPr/>
          <p:nvPr/>
        </p:nvSpPr>
        <p:spPr>
          <a:xfrm>
            <a:off x="2391503" y="4416709"/>
            <a:ext cx="497150" cy="64633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926D02-3A04-45A1-B0D7-EB49BE53DEB8}"/>
              </a:ext>
            </a:extLst>
          </p:cNvPr>
          <p:cNvSpPr/>
          <p:nvPr/>
        </p:nvSpPr>
        <p:spPr>
          <a:xfrm>
            <a:off x="6089058" y="1398723"/>
            <a:ext cx="1957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</a:rPr>
              <a:t>Requirements:</a:t>
            </a:r>
            <a:endParaRPr lang="en-GB" b="1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0200A6D-32D3-4EB0-A010-747DA693632A}"/>
              </a:ext>
            </a:extLst>
          </p:cNvPr>
          <p:cNvCxnSpPr>
            <a:cxnSpLocks/>
          </p:cNvCxnSpPr>
          <p:nvPr/>
        </p:nvCxnSpPr>
        <p:spPr>
          <a:xfrm>
            <a:off x="5779364" y="920940"/>
            <a:ext cx="0" cy="57815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442970CB-DC77-4341-AEDB-E74E5671CF99}"/>
              </a:ext>
            </a:extLst>
          </p:cNvPr>
          <p:cNvSpPr/>
          <p:nvPr/>
        </p:nvSpPr>
        <p:spPr>
          <a:xfrm>
            <a:off x="6151591" y="5896191"/>
            <a:ext cx="5887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Luščik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, Č. B. and </a:t>
            </a:r>
            <a:r>
              <a:rPr lang="en-GB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Luščik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, A. Č. (1989). 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Decay of electronic excitations with defect formation in solids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 (in Russian: 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Raspad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elektronnych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vozbužděnij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 s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obrazovaniem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defektov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 v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tverdych</a:t>
            </a:r>
            <a:r>
              <a:rPr lang="en-GB" sz="1200" i="1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GB" sz="12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telach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). </a:t>
            </a:r>
            <a:r>
              <a:rPr lang="en-GB" sz="1200" dirty="0" err="1">
                <a:solidFill>
                  <a:srgbClr val="000000"/>
                </a:solidFill>
                <a:latin typeface="Georgia" panose="02040502050405020303" pitchFamily="18" charset="0"/>
              </a:rPr>
              <a:t>Nauka</a:t>
            </a:r>
            <a:r>
              <a:rPr lang="en-GB" sz="1200" dirty="0">
                <a:solidFill>
                  <a:srgbClr val="000000"/>
                </a:solidFill>
                <a:latin typeface="Georgia" panose="02040502050405020303" pitchFamily="18" charset="0"/>
              </a:rPr>
              <a:t>, Moskva.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27810526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8B48FA1-8032-4212-B2B6-849D1319F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014" y="5860974"/>
            <a:ext cx="5087148" cy="472535"/>
          </a:xfrm>
          <a:ln w="28575">
            <a:solidFill>
              <a:srgbClr val="FF0000"/>
            </a:solidFill>
          </a:ln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EE6F5-F073-4D34-ABCC-172E0C56304A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F73DDC7-3363-4114-8886-1A839DC8BD39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Photochemical changes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7AD920-EAE5-4123-9A85-98B1523D147A}"/>
              </a:ext>
            </a:extLst>
          </p:cNvPr>
          <p:cNvSpPr/>
          <p:nvPr/>
        </p:nvSpPr>
        <p:spPr>
          <a:xfrm>
            <a:off x="195781" y="885893"/>
            <a:ext cx="3843559" cy="6854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Photochemical changes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58BD2C-D8E0-4865-BEE8-8209A4FFEEEB}"/>
              </a:ext>
            </a:extLst>
          </p:cNvPr>
          <p:cNvSpPr/>
          <p:nvPr/>
        </p:nvSpPr>
        <p:spPr>
          <a:xfrm>
            <a:off x="6157179" y="1808777"/>
            <a:ext cx="47020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1, Sufficient mobility both of the electrons and of the interstitial metal ions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799B34-443B-43D9-9B1D-B0F373A159A4}"/>
              </a:ext>
            </a:extLst>
          </p:cNvPr>
          <p:cNvSpPr/>
          <p:nvPr/>
        </p:nvSpPr>
        <p:spPr>
          <a:xfrm>
            <a:off x="2366357" y="3466047"/>
            <a:ext cx="27613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photoelectron becomes captured at a certain ‘photosensitivity center’ 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8A8C5-2DC4-4912-9DFF-CCE01FD8ADC6}"/>
              </a:ext>
            </a:extLst>
          </p:cNvPr>
          <p:cNvSpPr/>
          <p:nvPr/>
        </p:nvSpPr>
        <p:spPr>
          <a:xfrm>
            <a:off x="6157179" y="2489356"/>
            <a:ext cx="3429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2, Sufficiently high temperature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03187C-3789-4AE3-9B37-056CB593127A}"/>
              </a:ext>
            </a:extLst>
          </p:cNvPr>
          <p:cNvSpPr/>
          <p:nvPr/>
        </p:nvSpPr>
        <p:spPr>
          <a:xfrm>
            <a:off x="584650" y="6333509"/>
            <a:ext cx="5088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photochemical dissociation of the solid </a:t>
            </a:r>
            <a:r>
              <a:rPr lang="en-GB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129E17-13D5-44B2-81E4-4F133C3E53F2}"/>
              </a:ext>
            </a:extLst>
          </p:cNvPr>
          <p:cNvSpPr/>
          <p:nvPr/>
        </p:nvSpPr>
        <p:spPr>
          <a:xfrm>
            <a:off x="793374" y="1698600"/>
            <a:ext cx="3461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Silver halides AgCl,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AgBr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1164F7-3498-48D1-8A9B-B8CC8E05D7B0}"/>
              </a:ext>
            </a:extLst>
          </p:cNvPr>
          <p:cNvSpPr/>
          <p:nvPr/>
        </p:nvSpPr>
        <p:spPr>
          <a:xfrm>
            <a:off x="1014421" y="2662543"/>
            <a:ext cx="1134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≥ 200 K</a:t>
            </a:r>
            <a:endParaRPr lang="LID4096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28C30D-6CCE-483E-8FEF-D60DC55BD406}"/>
              </a:ext>
            </a:extLst>
          </p:cNvPr>
          <p:cNvSpPr/>
          <p:nvPr/>
        </p:nvSpPr>
        <p:spPr>
          <a:xfrm>
            <a:off x="605997" y="3508512"/>
            <a:ext cx="15485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A hole gets localized on a Cl</a:t>
            </a:r>
            <a:r>
              <a:rPr lang="en-US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−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 ion</a:t>
            </a:r>
            <a:endParaRPr lang="LID4096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3D66F0-CCAF-43E7-9A9F-6A09C6103735}"/>
              </a:ext>
            </a:extLst>
          </p:cNvPr>
          <p:cNvSpPr/>
          <p:nvPr/>
        </p:nvSpPr>
        <p:spPr>
          <a:xfrm>
            <a:off x="3029804" y="2305834"/>
            <a:ext cx="1264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Interstitial Ag</a:t>
            </a:r>
            <a:r>
              <a:rPr lang="en-GB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+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ion </a:t>
            </a:r>
            <a:endParaRPr lang="LID4096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4AB0A8-8064-452F-B23A-31B88A35BF07}"/>
              </a:ext>
            </a:extLst>
          </p:cNvPr>
          <p:cNvSpPr/>
          <p:nvPr/>
        </p:nvSpPr>
        <p:spPr>
          <a:xfrm>
            <a:off x="2653723" y="4896913"/>
            <a:ext cx="1968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Neutral Ag</a:t>
            </a:r>
            <a:r>
              <a:rPr lang="en-GB" baseline="30000" dirty="0">
                <a:solidFill>
                  <a:srgbClr val="000000"/>
                </a:solidFill>
                <a:latin typeface="Georgia" panose="02040502050405020303" pitchFamily="18" charset="0"/>
              </a:rPr>
              <a:t>0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 atom</a:t>
            </a:r>
            <a:endParaRPr lang="LID4096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CC8D2C-4FB3-4791-B26F-9A4E57FACB90}"/>
              </a:ext>
            </a:extLst>
          </p:cNvPr>
          <p:cNvSpPr/>
          <p:nvPr/>
        </p:nvSpPr>
        <p:spPr>
          <a:xfrm>
            <a:off x="779502" y="1651095"/>
            <a:ext cx="3508404" cy="40755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825DAACB-F4D4-4AF8-8E5A-BCC98F919155}"/>
              </a:ext>
            </a:extLst>
          </p:cNvPr>
          <p:cNvSpPr/>
          <p:nvPr/>
        </p:nvSpPr>
        <p:spPr>
          <a:xfrm>
            <a:off x="2115051" y="2246157"/>
            <a:ext cx="378989" cy="110839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0F883A-6861-4F47-B20D-C5731A3E0140}"/>
              </a:ext>
            </a:extLst>
          </p:cNvPr>
          <p:cNvSpPr/>
          <p:nvPr/>
        </p:nvSpPr>
        <p:spPr>
          <a:xfrm>
            <a:off x="2416885" y="3532281"/>
            <a:ext cx="2478499" cy="85463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88770D-33A0-4728-9DCB-08390A996839}"/>
              </a:ext>
            </a:extLst>
          </p:cNvPr>
          <p:cNvSpPr/>
          <p:nvPr/>
        </p:nvSpPr>
        <p:spPr>
          <a:xfrm>
            <a:off x="540874" y="3539419"/>
            <a:ext cx="1459757" cy="85463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0D2676-DF37-4528-A7E3-BCCA8D49629A}"/>
              </a:ext>
            </a:extLst>
          </p:cNvPr>
          <p:cNvSpPr txBox="1"/>
          <p:nvPr/>
        </p:nvSpPr>
        <p:spPr>
          <a:xfrm>
            <a:off x="2002989" y="3870775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+</a:t>
            </a:r>
            <a:endParaRPr lang="LID4096" sz="3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0C40479-B97E-4AF3-9AB0-6E33FBA58E70}"/>
              </a:ext>
            </a:extLst>
          </p:cNvPr>
          <p:cNvSpPr/>
          <p:nvPr/>
        </p:nvSpPr>
        <p:spPr>
          <a:xfrm>
            <a:off x="3042345" y="2326712"/>
            <a:ext cx="1212426" cy="5943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1A8B9BA3-C7B8-4EBD-BFEB-95AD468FFAC1}"/>
              </a:ext>
            </a:extLst>
          </p:cNvPr>
          <p:cNvSpPr/>
          <p:nvPr/>
        </p:nvSpPr>
        <p:spPr>
          <a:xfrm>
            <a:off x="3430199" y="2984875"/>
            <a:ext cx="378989" cy="46452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C70E0870-39AD-49DA-BD88-7435EC52D3DD}"/>
              </a:ext>
            </a:extLst>
          </p:cNvPr>
          <p:cNvSpPr/>
          <p:nvPr/>
        </p:nvSpPr>
        <p:spPr>
          <a:xfrm>
            <a:off x="3430197" y="4467550"/>
            <a:ext cx="378989" cy="43796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DB413EB-63F2-4C27-AB61-0170D5E90518}"/>
              </a:ext>
            </a:extLst>
          </p:cNvPr>
          <p:cNvSpPr/>
          <p:nvPr/>
        </p:nvSpPr>
        <p:spPr>
          <a:xfrm>
            <a:off x="2712405" y="4933491"/>
            <a:ext cx="1872305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9B01F39-5C20-40D1-A178-A4A6EFCF3DA8}"/>
              </a:ext>
            </a:extLst>
          </p:cNvPr>
          <p:cNvSpPr/>
          <p:nvPr/>
        </p:nvSpPr>
        <p:spPr>
          <a:xfrm>
            <a:off x="3838185" y="5380519"/>
            <a:ext cx="1229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00B050"/>
                </a:solidFill>
                <a:latin typeface="Georgia" panose="02040502050405020303" pitchFamily="18" charset="0"/>
              </a:rPr>
              <a:t>Trapping of other electrons</a:t>
            </a:r>
            <a:endParaRPr lang="LID4096" sz="1200" dirty="0">
              <a:solidFill>
                <a:srgbClr val="00B050"/>
              </a:solidFill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3EB71234-00C6-41A2-BB3F-1153039DD586}"/>
              </a:ext>
            </a:extLst>
          </p:cNvPr>
          <p:cNvSpPr/>
          <p:nvPr/>
        </p:nvSpPr>
        <p:spPr>
          <a:xfrm>
            <a:off x="3430196" y="5468814"/>
            <a:ext cx="378989" cy="38988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3C4BF2A-B7B1-4F47-8119-74DCB8280EA6}"/>
              </a:ext>
            </a:extLst>
          </p:cNvPr>
          <p:cNvSpPr/>
          <p:nvPr/>
        </p:nvSpPr>
        <p:spPr>
          <a:xfrm>
            <a:off x="2214780" y="5902444"/>
            <a:ext cx="3573461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123B602-3622-4968-A726-449BA41F4B88}"/>
              </a:ext>
            </a:extLst>
          </p:cNvPr>
          <p:cNvSpPr/>
          <p:nvPr/>
        </p:nvSpPr>
        <p:spPr>
          <a:xfrm rot="5400000">
            <a:off x="470461" y="4729718"/>
            <a:ext cx="923330" cy="3693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sz="1100" dirty="0">
              <a:solidFill>
                <a:srgbClr val="00B05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786BC84-27BB-4434-BD95-AADAE9ABA5EE}"/>
              </a:ext>
            </a:extLst>
          </p:cNvPr>
          <p:cNvSpPr/>
          <p:nvPr/>
        </p:nvSpPr>
        <p:spPr>
          <a:xfrm>
            <a:off x="670367" y="5464175"/>
            <a:ext cx="526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Cl2</a:t>
            </a:r>
            <a:endParaRPr lang="LID4096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E7236EC-1B93-474B-A8F8-F10F39D91F61}"/>
              </a:ext>
            </a:extLst>
          </p:cNvPr>
          <p:cNvSpPr/>
          <p:nvPr/>
        </p:nvSpPr>
        <p:spPr>
          <a:xfrm>
            <a:off x="675074" y="5446451"/>
            <a:ext cx="514103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61720E-8E1C-4FE2-9CC0-E99A1A8BC823}"/>
              </a:ext>
            </a:extLst>
          </p:cNvPr>
          <p:cNvSpPr txBox="1"/>
          <p:nvPr/>
        </p:nvSpPr>
        <p:spPr>
          <a:xfrm>
            <a:off x="6131801" y="1435342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Requirements</a:t>
            </a:r>
            <a:endParaRPr lang="LID4096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AD0938F-B20E-497F-B0A1-B325502D43E9}"/>
              </a:ext>
            </a:extLst>
          </p:cNvPr>
          <p:cNvSpPr/>
          <p:nvPr/>
        </p:nvSpPr>
        <p:spPr>
          <a:xfrm>
            <a:off x="6063861" y="1456922"/>
            <a:ext cx="4570680" cy="149380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DACA986-4F4B-43FA-8F01-6B3E093AD6F9}"/>
              </a:ext>
            </a:extLst>
          </p:cNvPr>
          <p:cNvSpPr/>
          <p:nvPr/>
        </p:nvSpPr>
        <p:spPr>
          <a:xfrm>
            <a:off x="6096000" y="3376834"/>
            <a:ext cx="104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T ≤ 100 K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8A0A729-085F-4BB3-89A9-ACFEE5207F3B}"/>
              </a:ext>
            </a:extLst>
          </p:cNvPr>
          <p:cNvSpPr/>
          <p:nvPr/>
        </p:nvSpPr>
        <p:spPr>
          <a:xfrm>
            <a:off x="7199088" y="3394752"/>
            <a:ext cx="42200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motion of the interstitial Ag+ becomes strongly limited (‘freezes’), the formation of the latent image fades away 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182EDA2-DF36-4B43-BF58-093E72C90C96}"/>
              </a:ext>
            </a:extLst>
          </p:cNvPr>
          <p:cNvSpPr/>
          <p:nvPr/>
        </p:nvSpPr>
        <p:spPr>
          <a:xfrm>
            <a:off x="6063859" y="4292087"/>
            <a:ext cx="1175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100–200 K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23DF0CD-B7F2-40FE-9B7F-77A05B44AD27}"/>
              </a:ext>
            </a:extLst>
          </p:cNvPr>
          <p:cNvSpPr/>
          <p:nvPr/>
        </p:nvSpPr>
        <p:spPr>
          <a:xfrm>
            <a:off x="7188601" y="4280533"/>
            <a:ext cx="4316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Radiative recombination, defect formation and photochemical reaction, may coexist.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2376A30-B27B-411B-91A8-C131F81E178B}"/>
              </a:ext>
            </a:extLst>
          </p:cNvPr>
          <p:cNvSpPr/>
          <p:nvPr/>
        </p:nvSpPr>
        <p:spPr>
          <a:xfrm>
            <a:off x="6063861" y="3429000"/>
            <a:ext cx="5248154" cy="1525096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060323D-6AAF-4F4B-80AB-4ED70D82F597}"/>
              </a:ext>
            </a:extLst>
          </p:cNvPr>
          <p:cNvSpPr/>
          <p:nvPr/>
        </p:nvSpPr>
        <p:spPr>
          <a:xfrm>
            <a:off x="2115051" y="5904199"/>
            <a:ext cx="3764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growth of a metallic silver cluster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32111DF-512D-4C49-96D5-2ABBABCD28CD}"/>
              </a:ext>
            </a:extLst>
          </p:cNvPr>
          <p:cNvSpPr/>
          <p:nvPr/>
        </p:nvSpPr>
        <p:spPr>
          <a:xfrm>
            <a:off x="7290228" y="6381468"/>
            <a:ext cx="29418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Georgia" panose="02040502050405020303" pitchFamily="18" charset="0"/>
              </a:rPr>
              <a:t>Latent photographic image</a:t>
            </a:r>
            <a:endParaRPr lang="LID4096" dirty="0">
              <a:solidFill>
                <a:srgbClr val="FF0000"/>
              </a:solidFill>
            </a:endParaRPr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CBD55336-DC16-4699-9BA3-D69412A6CEB1}"/>
              </a:ext>
            </a:extLst>
          </p:cNvPr>
          <p:cNvSpPr/>
          <p:nvPr/>
        </p:nvSpPr>
        <p:spPr>
          <a:xfrm rot="16200000">
            <a:off x="5989133" y="5844278"/>
            <a:ext cx="378989" cy="43796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C6ECF3B-9E8C-462F-B4CD-924C168A8894}"/>
              </a:ext>
            </a:extLst>
          </p:cNvPr>
          <p:cNvSpPr/>
          <p:nvPr/>
        </p:nvSpPr>
        <p:spPr>
          <a:xfrm>
            <a:off x="979303" y="4683551"/>
            <a:ext cx="13328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Neutralized by the captured holes</a:t>
            </a:r>
            <a:endParaRPr lang="LID4096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987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kth-logo">
            <a:extLst>
              <a:ext uri="{FF2B5EF4-FFF2-40B4-BE49-F238E27FC236}">
                <a16:creationId xmlns:a16="http://schemas.microsoft.com/office/drawing/2014/main" id="{E75D308D-12B9-4001-BC64-A0A907424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B2AE4FA-6232-4A9F-B14F-4DDF094FBF65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6F0AA11-38D4-437D-A9C1-0541D2DF624A}"/>
              </a:ext>
            </a:extLst>
          </p:cNvPr>
          <p:cNvSpPr txBox="1"/>
          <p:nvPr/>
        </p:nvSpPr>
        <p:spPr>
          <a:xfrm>
            <a:off x="195781" y="306412"/>
            <a:ext cx="852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Non-radiative recombination in semiconductors 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7309C-08C0-49C6-932B-81647E23B5AD}"/>
              </a:ext>
            </a:extLst>
          </p:cNvPr>
          <p:cNvSpPr txBox="1"/>
          <p:nvPr/>
        </p:nvSpPr>
        <p:spPr>
          <a:xfrm>
            <a:off x="469775" y="1323435"/>
            <a:ext cx="7999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More information about non-radiative recombination in semiconductors could be found from:</a:t>
            </a:r>
            <a:endParaRPr lang="en-GB" sz="2000" b="1" dirty="0">
              <a:solidFill>
                <a:srgbClr val="00B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CA5678-2051-468E-8A7F-4DD2154F8BE3}"/>
              </a:ext>
            </a:extLst>
          </p:cNvPr>
          <p:cNvSpPr/>
          <p:nvPr/>
        </p:nvSpPr>
        <p:spPr>
          <a:xfrm>
            <a:off x="407632" y="2646940"/>
            <a:ext cx="115417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Abakumov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V. N.,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Perel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V. I., and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Yassievich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I. N. (1991). 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Nonradiative recombination in semiconductors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 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 in Condensed Matter Sciences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Vol. 33 (ed. V. M.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Agranovich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A. A.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Maradudin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North Holland, Amsterdam.</a:t>
            </a:r>
          </a:p>
          <a:p>
            <a:endParaRPr lang="en-GB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Pilkuhn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H. (1981). 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 emitting diodes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 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Handbook on Semiconductors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(ed. T. S. Moss), Vol. 4 (ed. C.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Hilsum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p. 539. North Holland, Amsterdam.</a:t>
            </a:r>
          </a:p>
          <a:p>
            <a:endParaRPr lang="en-GB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Juška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G.,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Viliunas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M.,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Arlauskas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K., and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Kočka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 (1995-I). 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 Rev. B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GB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16668.</a:t>
            </a:r>
          </a:p>
          <a:p>
            <a:endParaRPr lang="en-GB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Luščik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Č. B. and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Luščik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A. Č. (1989). 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Decay of electronic excitations with defect formation in solids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(in Russian: </a:t>
            </a:r>
            <a:r>
              <a:rPr lang="en-GB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Raspad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elektronnych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vozbužděnij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GB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obrazovaniem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defektov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-GB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tverdych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telach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Nauka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Moskva.</a:t>
            </a:r>
          </a:p>
          <a:p>
            <a:endParaRPr lang="en-GB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5. 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Dziewior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 and Schmid, W. (1977). 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Appl. Phys. Lett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 </a:t>
            </a:r>
            <a:r>
              <a:rPr lang="en-GB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346; Benz, G. and 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Conradt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R. (1977). </a:t>
            </a:r>
            <a:r>
              <a:rPr lang="en-GB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 Rev. B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GB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843.</a:t>
            </a:r>
            <a:endParaRPr lang="en-GB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71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832486-7FCE-4A5D-AF9A-742BF7C30D58}"/>
              </a:ext>
            </a:extLst>
          </p:cNvPr>
          <p:cNvSpPr/>
          <p:nvPr/>
        </p:nvSpPr>
        <p:spPr>
          <a:xfrm>
            <a:off x="591453" y="888819"/>
            <a:ext cx="6769068" cy="7605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Recombination of free electron—hole pairs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29" y="2032473"/>
            <a:ext cx="7039389" cy="393670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5100" b="1" dirty="0">
                <a:solidFill>
                  <a:srgbClr val="FF0000"/>
                </a:solidFill>
              </a:rPr>
              <a:t>Direct bandgap case</a:t>
            </a: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Probability density </a:t>
            </a:r>
            <a:r>
              <a:rPr lang="en-US" b="1" i="1" dirty="0" err="1"/>
              <a:t>I</a:t>
            </a:r>
            <a:r>
              <a:rPr lang="en-US" sz="1900" b="1" i="1" dirty="0" err="1"/>
              <a:t>sp</a:t>
            </a:r>
            <a:r>
              <a:rPr lang="en-US" sz="1900" b="1" i="1" dirty="0"/>
              <a:t>(</a:t>
            </a:r>
            <a:r>
              <a:rPr lang="en-US" sz="1900" b="1" i="1" dirty="0" err="1"/>
              <a:t>hν</a:t>
            </a:r>
            <a:r>
              <a:rPr lang="en-US" sz="1900" b="1" i="1" dirty="0"/>
              <a:t>) </a:t>
            </a:r>
            <a:r>
              <a:rPr lang="en-US" dirty="0"/>
              <a:t>of the spontaneous emission of a photon with energy </a:t>
            </a:r>
            <a:r>
              <a:rPr lang="en-US" b="1" i="1" dirty="0" err="1"/>
              <a:t>hν</a:t>
            </a:r>
            <a:r>
              <a:rPr lang="en-US" b="1" dirty="0"/>
              <a:t> = E</a:t>
            </a:r>
            <a:r>
              <a:rPr lang="en-US" sz="2000" b="1" dirty="0"/>
              <a:t>2</a:t>
            </a:r>
            <a:r>
              <a:rPr lang="en-US" b="1" dirty="0"/>
              <a:t>-E</a:t>
            </a:r>
            <a:r>
              <a:rPr lang="en-US" sz="2000" b="1" dirty="0"/>
              <a:t>1</a:t>
            </a:r>
          </a:p>
          <a:p>
            <a:pPr marL="0" indent="0">
              <a:buNone/>
            </a:pPr>
            <a:r>
              <a:rPr lang="en-US" sz="2700" b="1" dirty="0">
                <a:solidFill>
                  <a:srgbClr val="00B050"/>
                </a:solidFill>
              </a:rPr>
              <a:t>Based on Fermi's golden rule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1</a:t>
            </a:r>
            <a:r>
              <a:rPr lang="en-US" dirty="0"/>
              <a:t>. </a:t>
            </a:r>
            <a:r>
              <a:rPr lang="en-US" b="1" dirty="0"/>
              <a:t>the probability of occupancy </a:t>
            </a:r>
            <a:r>
              <a:rPr lang="en-US" dirty="0"/>
              <a:t>of conduction and valence band states </a:t>
            </a:r>
            <a:r>
              <a:rPr lang="en-US" b="1" dirty="0" err="1"/>
              <a:t>f</a:t>
            </a:r>
            <a:r>
              <a:rPr lang="en-US" sz="2000" b="1" dirty="0" err="1"/>
              <a:t>e</a:t>
            </a:r>
            <a:r>
              <a:rPr lang="en-US" sz="2000" b="1" dirty="0"/>
              <a:t>(</a:t>
            </a:r>
            <a:r>
              <a:rPr lang="en-US" sz="2000" b="1" i="1" dirty="0"/>
              <a:t>ν</a:t>
            </a:r>
            <a:r>
              <a:rPr lang="en-US" sz="2000" b="1" dirty="0"/>
              <a:t>)</a:t>
            </a:r>
            <a:r>
              <a:rPr lang="en-US" b="1" dirty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2.</a:t>
            </a:r>
            <a:r>
              <a:rPr lang="en-US" dirty="0"/>
              <a:t> </a:t>
            </a:r>
            <a:r>
              <a:rPr lang="en-US" b="1" dirty="0"/>
              <a:t>the quantum-mechanical probability </a:t>
            </a:r>
            <a:r>
              <a:rPr lang="en-US" dirty="0"/>
              <a:t>of this transition described by the square of the matrix element of the transition </a:t>
            </a:r>
            <a:r>
              <a:rPr lang="en-US" b="1" dirty="0"/>
              <a:t>|M|</a:t>
            </a:r>
            <a:r>
              <a:rPr lang="en-US" b="1" baseline="30000" dirty="0"/>
              <a:t>2</a:t>
            </a:r>
            <a:r>
              <a:rPr lang="en-US" b="1" dirty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3</a:t>
            </a:r>
            <a:r>
              <a:rPr lang="en-US" dirty="0"/>
              <a:t>. </a:t>
            </a:r>
            <a:r>
              <a:rPr lang="en-US" b="1" dirty="0"/>
              <a:t>the joint density </a:t>
            </a:r>
            <a:r>
              <a:rPr lang="en-US" dirty="0"/>
              <a:t>of electron and hole states </a:t>
            </a:r>
            <a:r>
              <a:rPr lang="en-US" b="1" dirty="0"/>
              <a:t>ρ</a:t>
            </a:r>
            <a:r>
              <a:rPr lang="en-US" sz="2000" b="1" i="1" dirty="0"/>
              <a:t>(ν)</a:t>
            </a:r>
            <a:r>
              <a:rPr lang="en-US" b="1" dirty="0"/>
              <a:t> </a:t>
            </a:r>
            <a:r>
              <a:rPr lang="en-US" dirty="0"/>
              <a:t>in the corresponding bands.</a:t>
            </a:r>
            <a:endParaRPr lang="en-GB" dirty="0"/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3199AF-CA7A-4DAD-8B1B-31FEBB6362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616" y="1513041"/>
            <a:ext cx="4135262" cy="4719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E9C418-FB93-4BCF-BD3F-308C43C8D5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220" y="5470757"/>
            <a:ext cx="4991533" cy="76206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16B8563-85B8-4F20-97E3-B62B22EA5EAE}"/>
              </a:ext>
            </a:extLst>
          </p:cNvPr>
          <p:cNvSpPr/>
          <p:nvPr/>
        </p:nvSpPr>
        <p:spPr>
          <a:xfrm>
            <a:off x="591453" y="1948677"/>
            <a:ext cx="3167747" cy="4592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10F01B-92BC-49D7-A8C7-EE3B34369FA6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7140FDF-9C21-43BE-A4DE-FADBA1BD8646}"/>
              </a:ext>
            </a:extLst>
          </p:cNvPr>
          <p:cNvSpPr txBox="1"/>
          <p:nvPr/>
        </p:nvSpPr>
        <p:spPr>
          <a:xfrm>
            <a:off x="195781" y="306412"/>
            <a:ext cx="861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8315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AFE31B-C9FE-49F1-A6F9-023F1934061A}"/>
              </a:ext>
            </a:extLst>
          </p:cNvPr>
          <p:cNvSpPr txBox="1"/>
          <p:nvPr/>
        </p:nvSpPr>
        <p:spPr>
          <a:xfrm>
            <a:off x="794479" y="2921168"/>
            <a:ext cx="109028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Thanks</a:t>
            </a:r>
            <a:r>
              <a:rPr lang="sv-SE" sz="6000" b="1" dirty="0">
                <a:solidFill>
                  <a:srgbClr val="0070C0"/>
                </a:solidFill>
                <a:latin typeface="Georgia" panose="02040502050405020303" pitchFamily="18" charset="0"/>
              </a:rPr>
              <a:t> for </a:t>
            </a:r>
            <a:r>
              <a:rPr lang="sv-SE" sz="60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your</a:t>
            </a:r>
            <a:r>
              <a:rPr lang="sv-SE" sz="6000" b="1" dirty="0">
                <a:solidFill>
                  <a:srgbClr val="0070C0"/>
                </a:solidFill>
                <a:latin typeface="Georgia" panose="02040502050405020303" pitchFamily="18" charset="0"/>
              </a:rPr>
              <a:t> attention!</a:t>
            </a:r>
            <a:endParaRPr lang="en-GB" sz="60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8854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1944A22-3D47-45BB-8155-3D8B320ED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264" y="1807537"/>
            <a:ext cx="4543160" cy="4351338"/>
          </a:xfrm>
        </p:spPr>
      </p:pic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E15FFD-7518-42B6-8152-CAC1E9DA7496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AD035A8-151F-4CD8-B510-330DD0BE6D6E}"/>
              </a:ext>
            </a:extLst>
          </p:cNvPr>
          <p:cNvSpPr txBox="1"/>
          <p:nvPr/>
        </p:nvSpPr>
        <p:spPr>
          <a:xfrm>
            <a:off x="195781" y="306412"/>
            <a:ext cx="818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(</a:t>
            </a:r>
            <a:r>
              <a:rPr lang="en-GB" b="1" dirty="0">
                <a:solidFill>
                  <a:srgbClr val="0070C0"/>
                </a:solidFill>
              </a:rPr>
              <a:t>D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GB" b="1" dirty="0">
                <a:solidFill>
                  <a:srgbClr val="0070C0"/>
                </a:solidFill>
              </a:rPr>
              <a:t>—A</a:t>
            </a:r>
            <a:r>
              <a:rPr lang="en-GB" b="1" baseline="30000" dirty="0">
                <a:solidFill>
                  <a:srgbClr val="0070C0"/>
                </a:solidFill>
              </a:rPr>
              <a:t>0</a:t>
            </a:r>
            <a:r>
              <a:rPr lang="en-US" sz="2400" b="1" dirty="0">
                <a:solidFill>
                  <a:srgbClr val="0070C0"/>
                </a:solidFill>
              </a:rPr>
              <a:t>)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B23992-A5AB-4353-B651-5B82FB4130AC}"/>
              </a:ext>
            </a:extLst>
          </p:cNvPr>
          <p:cNvSpPr/>
          <p:nvPr/>
        </p:nvSpPr>
        <p:spPr>
          <a:xfrm>
            <a:off x="677173" y="188470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</a:rPr>
              <a:t>1, The densely packed lines are hidden in the unresolved shoulder at 2.25eV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0E67BF-4C62-4EED-BF7A-BDA1092C4F17}"/>
              </a:ext>
            </a:extLst>
          </p:cNvPr>
          <p:cNvSpPr/>
          <p:nvPr/>
        </p:nvSpPr>
        <p:spPr>
          <a:xfrm>
            <a:off x="653829" y="260519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Georgia" panose="02040502050405020303" pitchFamily="18" charset="0"/>
              </a:rPr>
              <a:t>2, The wide low-energy band originally located at 2.215eV (Fig. </a:t>
            </a:r>
            <a:r>
              <a:rPr lang="en-US" altLang="zh-CN" dirty="0">
                <a:latin typeface="Georgia" panose="02040502050405020303" pitchFamily="18" charset="0"/>
              </a:rPr>
              <a:t>left</a:t>
            </a:r>
            <a:r>
              <a:rPr lang="en-GB" altLang="zh-CN" dirty="0">
                <a:latin typeface="Georgia" panose="02040502050405020303" pitchFamily="18" charset="0"/>
              </a:rPr>
              <a:t>)</a:t>
            </a:r>
            <a:r>
              <a:rPr lang="en-US" dirty="0">
                <a:latin typeface="Georgia" panose="02040502050405020303" pitchFamily="18" charset="0"/>
              </a:rPr>
              <a:t> is shifted to 2.20eV (in Fig. </a:t>
            </a:r>
            <a:r>
              <a:rPr lang="en-US" altLang="zh-CN" dirty="0">
                <a:latin typeface="Georgia" panose="02040502050405020303" pitchFamily="18" charset="0"/>
              </a:rPr>
              <a:t>right)</a:t>
            </a:r>
            <a:r>
              <a:rPr lang="en-US" dirty="0">
                <a:latin typeface="Georgia" panose="02040502050405020303" pitchFamily="18" charset="0"/>
              </a:rPr>
              <a:t>, as a result of the thermally induced decrease in </a:t>
            </a:r>
            <a:r>
              <a:rPr lang="en-US" i="1" dirty="0">
                <a:latin typeface="Georgia" panose="02040502050405020303" pitchFamily="18" charset="0"/>
              </a:rPr>
              <a:t>E</a:t>
            </a:r>
            <a:r>
              <a:rPr lang="en-US" dirty="0">
                <a:latin typeface="Georgia" panose="02040502050405020303" pitchFamily="18" charset="0"/>
              </a:rPr>
              <a:t> </a:t>
            </a:r>
            <a:r>
              <a:rPr lang="en-US" baseline="-25000" dirty="0">
                <a:latin typeface="Georgia" panose="02040502050405020303" pitchFamily="18" charset="0"/>
              </a:rPr>
              <a:t>g</a:t>
            </a:r>
            <a:r>
              <a:rPr lang="en-US" dirty="0">
                <a:latin typeface="Georgia" panose="02040502050405020303" pitchFamily="18" charset="0"/>
              </a:rPr>
              <a:t>.</a:t>
            </a:r>
            <a:endParaRPr lang="en-GB" dirty="0"/>
          </a:p>
        </p:txBody>
      </p:sp>
      <p:pic>
        <p:nvPicPr>
          <p:cNvPr id="11" name="Content Placeholder 8">
            <a:extLst>
              <a:ext uri="{FF2B5EF4-FFF2-40B4-BE49-F238E27FC236}">
                <a16:creationId xmlns:a16="http://schemas.microsoft.com/office/drawing/2014/main" id="{93797F85-B658-4307-986C-38AFE5BC18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07" y="3830423"/>
            <a:ext cx="6348332" cy="277718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DD2489-E85D-4024-9476-BA9961631859}"/>
              </a:ext>
            </a:extLst>
          </p:cNvPr>
          <p:cNvSpPr/>
          <p:nvPr/>
        </p:nvSpPr>
        <p:spPr>
          <a:xfrm>
            <a:off x="355107" y="914795"/>
            <a:ext cx="966778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</a:t>
            </a:r>
            <a:r>
              <a:rPr lang="en-GB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GB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</a:t>
            </a:r>
            <a:r>
              <a:rPr lang="en-GB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GB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radiative recombination: special example of</a:t>
            </a:r>
            <a:r>
              <a:rPr lang="en-GB" dirty="0">
                <a:solidFill>
                  <a:srgbClr val="7030A0"/>
                </a:solidFill>
              </a:rPr>
              <a:t> </a:t>
            </a:r>
            <a:r>
              <a:rPr lang="en-US" sz="1600" dirty="0">
                <a:solidFill>
                  <a:srgbClr val="7030A0"/>
                </a:solidFill>
                <a:latin typeface="Georgia" panose="02040502050405020303" pitchFamily="18" charset="0"/>
              </a:rPr>
              <a:t>‘localized excitation’ without the contribution of the kinetic energy of free carriers.</a:t>
            </a:r>
            <a:r>
              <a:rPr lang="en-US" sz="2000" b="1" dirty="0">
                <a:solidFill>
                  <a:srgbClr val="7030A0"/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9F7559-92C1-4DC9-9643-BC1BF72A7FD0}"/>
              </a:ext>
            </a:extLst>
          </p:cNvPr>
          <p:cNvSpPr/>
          <p:nvPr/>
        </p:nvSpPr>
        <p:spPr>
          <a:xfrm>
            <a:off x="2161914" y="4123224"/>
            <a:ext cx="22680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B050"/>
                </a:solidFill>
                <a:latin typeface="Georgia" panose="02040502050405020303" pitchFamily="18" charset="0"/>
              </a:rPr>
              <a:t>‘zero-phonon’ lines</a:t>
            </a:r>
            <a:endParaRPr lang="LID4096" sz="1600" b="1" dirty="0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0A5FCF-CC57-47C9-9CB5-381AF4BD6F4F}"/>
              </a:ext>
            </a:extLst>
          </p:cNvPr>
          <p:cNvSpPr/>
          <p:nvPr/>
        </p:nvSpPr>
        <p:spPr>
          <a:xfrm>
            <a:off x="7834988" y="2295531"/>
            <a:ext cx="28023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Georgia" panose="02040502050405020303" pitchFamily="18" charset="0"/>
              </a:rPr>
              <a:t>Intense zero-phonon component </a:t>
            </a:r>
            <a:endParaRPr lang="LID4096" sz="1400" dirty="0">
              <a:solidFill>
                <a:srgbClr val="00B050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7102FC78-5768-4038-9C78-9615EFBA560D}"/>
              </a:ext>
            </a:extLst>
          </p:cNvPr>
          <p:cNvSpPr/>
          <p:nvPr/>
        </p:nvSpPr>
        <p:spPr>
          <a:xfrm rot="18987646">
            <a:off x="10453670" y="2266780"/>
            <a:ext cx="494884" cy="12197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2CF10F-E524-41F2-8B1D-DB071487A4B1}"/>
              </a:ext>
            </a:extLst>
          </p:cNvPr>
          <p:cNvSpPr/>
          <p:nvPr/>
        </p:nvSpPr>
        <p:spPr>
          <a:xfrm>
            <a:off x="8249396" y="3141391"/>
            <a:ext cx="15937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Phonon sideband</a:t>
            </a:r>
            <a:endParaRPr lang="LID4096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86398786-6923-41AA-AEB7-E900E7C22F5B}"/>
              </a:ext>
            </a:extLst>
          </p:cNvPr>
          <p:cNvSpPr/>
          <p:nvPr/>
        </p:nvSpPr>
        <p:spPr>
          <a:xfrm rot="4394287">
            <a:off x="9465904" y="3662972"/>
            <a:ext cx="494884" cy="12197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AC2E2A03-8698-4ECA-98EF-B9D472775F06}"/>
              </a:ext>
            </a:extLst>
          </p:cNvPr>
          <p:cNvSpPr/>
          <p:nvPr/>
        </p:nvSpPr>
        <p:spPr>
          <a:xfrm rot="5896827">
            <a:off x="8152357" y="4210804"/>
            <a:ext cx="1347770" cy="16339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C2149F-F053-47F5-AAF4-479C92704343}"/>
              </a:ext>
            </a:extLst>
          </p:cNvPr>
          <p:cNvSpPr/>
          <p:nvPr/>
        </p:nvSpPr>
        <p:spPr>
          <a:xfrm>
            <a:off x="653829" y="1884704"/>
            <a:ext cx="6031648" cy="1783573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36D5D8-3CC2-47E9-B77C-2D17425F3421}"/>
              </a:ext>
            </a:extLst>
          </p:cNvPr>
          <p:cNvSpPr/>
          <p:nvPr/>
        </p:nvSpPr>
        <p:spPr>
          <a:xfrm>
            <a:off x="7563472" y="6260611"/>
            <a:ext cx="4559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</a:rPr>
              <a:t>luminescence spectrum of </a:t>
            </a:r>
            <a:r>
              <a:rPr lang="en-US" dirty="0" err="1">
                <a:solidFill>
                  <a:srgbClr val="000000"/>
                </a:solidFill>
                <a:latin typeface="Tahoma" panose="020B0604030504040204" pitchFamily="34" charset="0"/>
              </a:rPr>
              <a:t>GaP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</a:rPr>
              <a:t> at </a:t>
            </a:r>
            <a:r>
              <a:rPr lang="en-US" i="1" dirty="0">
                <a:solidFill>
                  <a:srgbClr val="000000"/>
                </a:solidFill>
                <a:latin typeface="Tahoma" panose="020B0604030504040204" pitchFamily="34" charset="0"/>
              </a:rPr>
              <a:t>T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</a:rPr>
              <a:t> = 20K 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25821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893" y="953239"/>
            <a:ext cx="10432742" cy="561831"/>
          </a:xfrm>
        </p:spPr>
        <p:txBody>
          <a:bodyPr>
            <a:normAutofit/>
          </a:bodyPr>
          <a:lstStyle/>
          <a:p>
            <a:r>
              <a:rPr lang="sv-SE" b="1" dirty="0" err="1">
                <a:solidFill>
                  <a:srgbClr val="00B050"/>
                </a:solidFill>
              </a:rPr>
              <a:t>Factor</a:t>
            </a:r>
            <a:r>
              <a:rPr lang="sv-SE" b="1" dirty="0">
                <a:solidFill>
                  <a:srgbClr val="00B050"/>
                </a:solidFill>
              </a:rPr>
              <a:t> 1:</a:t>
            </a:r>
            <a:r>
              <a:rPr lang="sv-SE" dirty="0">
                <a:solidFill>
                  <a:srgbClr val="00B050"/>
                </a:solidFill>
              </a:rPr>
              <a:t> </a:t>
            </a:r>
            <a:r>
              <a:rPr lang="en-GB" b="1" dirty="0">
                <a:solidFill>
                  <a:srgbClr val="00B050"/>
                </a:solidFill>
              </a:rPr>
              <a:t>The probability of occupancy - </a:t>
            </a:r>
            <a:r>
              <a:rPr lang="en-US" b="1" dirty="0" err="1">
                <a:solidFill>
                  <a:srgbClr val="00B050"/>
                </a:solidFill>
              </a:rPr>
              <a:t>f</a:t>
            </a:r>
            <a:r>
              <a:rPr lang="en-US" sz="1800" b="1" dirty="0" err="1">
                <a:solidFill>
                  <a:srgbClr val="00B050"/>
                </a:solidFill>
              </a:rPr>
              <a:t>e</a:t>
            </a:r>
            <a:r>
              <a:rPr lang="en-US" sz="1800" b="1" dirty="0">
                <a:solidFill>
                  <a:srgbClr val="00B050"/>
                </a:solidFill>
              </a:rPr>
              <a:t>(</a:t>
            </a:r>
            <a:r>
              <a:rPr lang="en-US" sz="1800" b="1" i="1" dirty="0">
                <a:solidFill>
                  <a:srgbClr val="00B050"/>
                </a:solidFill>
              </a:rPr>
              <a:t>ν</a:t>
            </a:r>
            <a:r>
              <a:rPr lang="en-US" sz="1800" b="1" dirty="0">
                <a:solidFill>
                  <a:srgbClr val="00B050"/>
                </a:solidFill>
              </a:rPr>
              <a:t>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74C5B5-D767-468A-95F4-5C2AB0BB90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2" y="1718906"/>
            <a:ext cx="4772901" cy="58661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F43088-036C-4D53-98FE-B6DE56E73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073" y="1602126"/>
            <a:ext cx="3756986" cy="426757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DEABFB2E-2883-4C17-AAAA-F4A5A9AECAA8}"/>
              </a:ext>
            </a:extLst>
          </p:cNvPr>
          <p:cNvSpPr/>
          <p:nvPr/>
        </p:nvSpPr>
        <p:spPr>
          <a:xfrm>
            <a:off x="5646198" y="1750580"/>
            <a:ext cx="896644" cy="426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5AA0E1-DAAD-42AF-B851-FC3A430E2582}"/>
              </a:ext>
            </a:extLst>
          </p:cNvPr>
          <p:cNvSpPr txBox="1"/>
          <p:nvPr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1E5DC-32A4-41F7-96BD-AA4FF91F4712}"/>
              </a:ext>
            </a:extLst>
          </p:cNvPr>
          <p:cNvSpPr txBox="1"/>
          <p:nvPr/>
        </p:nvSpPr>
        <p:spPr>
          <a:xfrm>
            <a:off x="7062738" y="1905226"/>
            <a:ext cx="3250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Fermi-Dirac distribution function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98079CB-7ABD-4D40-8288-A3E003558F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59" y="5723447"/>
            <a:ext cx="4642151" cy="86423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BF80606-43DC-4500-993B-8143AF53BE87}"/>
              </a:ext>
            </a:extLst>
          </p:cNvPr>
          <p:cNvGrpSpPr/>
          <p:nvPr/>
        </p:nvGrpSpPr>
        <p:grpSpPr>
          <a:xfrm>
            <a:off x="629752" y="3570535"/>
            <a:ext cx="5775181" cy="1714649"/>
            <a:chOff x="3232962" y="3318368"/>
            <a:chExt cx="5775181" cy="171464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D86477-24DC-4B6D-BA3B-AA306169E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962" y="3318368"/>
              <a:ext cx="5723116" cy="1714649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DBABD66-8EB9-4D3B-A7F3-CC82CC02966E}"/>
                </a:ext>
              </a:extLst>
            </p:cNvPr>
            <p:cNvSpPr/>
            <p:nvPr/>
          </p:nvSpPr>
          <p:spPr>
            <a:xfrm>
              <a:off x="7610564" y="4758431"/>
              <a:ext cx="104131" cy="137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0C13E49-DC86-4E1C-8CB9-C42BE640BFD0}"/>
                </a:ext>
              </a:extLst>
            </p:cNvPr>
            <p:cNvSpPr/>
            <p:nvPr/>
          </p:nvSpPr>
          <p:spPr>
            <a:xfrm>
              <a:off x="8904012" y="3578272"/>
              <a:ext cx="104131" cy="137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28C0C00-B908-49E2-89A9-8894A145FA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139" y="2544008"/>
            <a:ext cx="3542881" cy="404366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B829797-6587-446D-8B35-C19FEC61A137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7AEF122-1458-4638-A060-605456B0C6B7}"/>
              </a:ext>
            </a:extLst>
          </p:cNvPr>
          <p:cNvSpPr txBox="1"/>
          <p:nvPr/>
        </p:nvSpPr>
        <p:spPr>
          <a:xfrm>
            <a:off x="195781" y="306412"/>
            <a:ext cx="823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5B8F7C-6C0F-42D0-8F33-BD336E7AE37E}"/>
              </a:ext>
            </a:extLst>
          </p:cNvPr>
          <p:cNvSpPr/>
          <p:nvPr/>
        </p:nvSpPr>
        <p:spPr>
          <a:xfrm>
            <a:off x="6730756" y="1575330"/>
            <a:ext cx="3922448" cy="69868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4B0B18-FF1A-4CD4-95D0-31034BB56221}"/>
              </a:ext>
            </a:extLst>
          </p:cNvPr>
          <p:cNvSpPr/>
          <p:nvPr/>
        </p:nvSpPr>
        <p:spPr>
          <a:xfrm>
            <a:off x="3158724" y="2586486"/>
            <a:ext cx="36972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If: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temperature and </a:t>
            </a:r>
          </a:p>
          <a:p>
            <a:r>
              <a:rPr lang="en-GB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≪ (</a:t>
            </a:r>
            <a:r>
              <a:rPr lang="en-GB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/2) ≈ </a:t>
            </a:r>
            <a:r>
              <a:rPr lang="en-GB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≈ </a:t>
            </a:r>
            <a:r>
              <a:rPr lang="en-GB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sv-SE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8A287A89-1C90-4DEA-90AF-DF05549CBC68}"/>
              </a:ext>
            </a:extLst>
          </p:cNvPr>
          <p:cNvSpPr/>
          <p:nvPr/>
        </p:nvSpPr>
        <p:spPr>
          <a:xfrm>
            <a:off x="2492420" y="2485747"/>
            <a:ext cx="523782" cy="97654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99750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356" y="1985132"/>
            <a:ext cx="7187214" cy="1829405"/>
          </a:xfrm>
        </p:spPr>
        <p:txBody>
          <a:bodyPr>
            <a:normAutofit fontScale="92500" lnSpcReduction="20000"/>
          </a:bodyPr>
          <a:lstStyle/>
          <a:p>
            <a:r>
              <a:rPr lang="sv-SE" b="1" dirty="0" err="1">
                <a:solidFill>
                  <a:srgbClr val="00B050"/>
                </a:solidFill>
              </a:rPr>
              <a:t>Factor</a:t>
            </a:r>
            <a:r>
              <a:rPr lang="sv-SE" b="1" dirty="0">
                <a:solidFill>
                  <a:srgbClr val="00B050"/>
                </a:solidFill>
              </a:rPr>
              <a:t> 2: The quantum-</a:t>
            </a:r>
            <a:r>
              <a:rPr lang="sv-SE" b="1" dirty="0" err="1">
                <a:solidFill>
                  <a:srgbClr val="00B050"/>
                </a:solidFill>
              </a:rPr>
              <a:t>mechanical</a:t>
            </a:r>
            <a:r>
              <a:rPr lang="sv-SE" b="1" dirty="0">
                <a:solidFill>
                  <a:srgbClr val="00B050"/>
                </a:solidFill>
              </a:rPr>
              <a:t> </a:t>
            </a:r>
            <a:r>
              <a:rPr lang="sv-SE" b="1" dirty="0" err="1">
                <a:solidFill>
                  <a:srgbClr val="00B050"/>
                </a:solidFill>
              </a:rPr>
              <a:t>probability</a:t>
            </a:r>
            <a:r>
              <a:rPr lang="sv-SE" b="1" dirty="0">
                <a:solidFill>
                  <a:srgbClr val="00B050"/>
                </a:solidFill>
              </a:rPr>
              <a:t> </a:t>
            </a:r>
            <a:r>
              <a:rPr lang="sv-SE" sz="2400" dirty="0">
                <a:solidFill>
                  <a:srgbClr val="00B050"/>
                </a:solidFill>
              </a:rPr>
              <a:t>(</a:t>
            </a:r>
            <a:r>
              <a:rPr lang="sv-SE" sz="2400" dirty="0" err="1">
                <a:solidFill>
                  <a:srgbClr val="00B050"/>
                </a:solidFill>
              </a:rPr>
              <a:t>described</a:t>
            </a:r>
            <a:r>
              <a:rPr lang="sv-SE" sz="2400" dirty="0">
                <a:solidFill>
                  <a:srgbClr val="00B050"/>
                </a:solidFill>
              </a:rPr>
              <a:t> by </a:t>
            </a:r>
            <a:r>
              <a:rPr lang="en-US" sz="2400" dirty="0">
                <a:solidFill>
                  <a:srgbClr val="00B050"/>
                </a:solidFill>
              </a:rPr>
              <a:t>the square of the matrix element of the transition - in the dipole approximation |M|</a:t>
            </a:r>
            <a:r>
              <a:rPr lang="en-US" sz="2400" baseline="30000" dirty="0">
                <a:solidFill>
                  <a:srgbClr val="00B050"/>
                </a:solidFill>
              </a:rPr>
              <a:t>2</a:t>
            </a:r>
            <a:r>
              <a:rPr lang="en-US" sz="2400" dirty="0">
                <a:solidFill>
                  <a:srgbClr val="00B050"/>
                </a:solidFill>
              </a:rPr>
              <a:t>)</a:t>
            </a:r>
            <a:endParaRPr lang="en-US" sz="2400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i="1" dirty="0"/>
              <a:t>M</a:t>
            </a:r>
            <a:r>
              <a:rPr lang="en-US" dirty="0"/>
              <a:t> can be considered to be constant to a very good approximation over a wide range of wavevectors close to the extremes of the bands.  </a:t>
            </a:r>
            <a:endParaRPr lang="en-GB" dirty="0"/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6893C0-B7AF-4AAD-B079-A21C11570DFB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2AA936C-2300-43BC-9B4E-ED32D4C8F952}"/>
              </a:ext>
            </a:extLst>
          </p:cNvPr>
          <p:cNvSpPr txBox="1"/>
          <p:nvPr/>
        </p:nvSpPr>
        <p:spPr>
          <a:xfrm>
            <a:off x="195781" y="306412"/>
            <a:ext cx="8348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50FBB4-4613-4075-B382-563E40E9748D}"/>
              </a:ext>
            </a:extLst>
          </p:cNvPr>
          <p:cNvSpPr/>
          <p:nvPr/>
        </p:nvSpPr>
        <p:spPr>
          <a:xfrm>
            <a:off x="1770355" y="5189091"/>
            <a:ext cx="79603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latin typeface="Georgia" panose="02040502050405020303" pitchFamily="18" charset="0"/>
              </a:rPr>
              <a:t>Bebb</a:t>
            </a:r>
            <a:r>
              <a:rPr lang="en-US" sz="1400" dirty="0">
                <a:solidFill>
                  <a:srgbClr val="000000"/>
                </a:solidFill>
                <a:latin typeface="Georgia" panose="02040502050405020303" pitchFamily="18" charset="0"/>
              </a:rPr>
              <a:t>, H. B. and Williams, E. W. (1972). </a:t>
            </a:r>
            <a:r>
              <a:rPr lang="en-US" sz="1400" i="1" dirty="0">
                <a:solidFill>
                  <a:srgbClr val="000000"/>
                </a:solidFill>
                <a:latin typeface="Georgia" panose="02040502050405020303" pitchFamily="18" charset="0"/>
              </a:rPr>
              <a:t>Photoluminescence I. Theory</a:t>
            </a:r>
            <a:r>
              <a:rPr lang="en-US" sz="1400" dirty="0">
                <a:solidFill>
                  <a:srgbClr val="000000"/>
                </a:solidFill>
                <a:latin typeface="Georgia" panose="02040502050405020303" pitchFamily="18" charset="0"/>
              </a:rPr>
              <a:t>. In </a:t>
            </a:r>
            <a:r>
              <a:rPr lang="en-US" sz="1400" i="1" dirty="0">
                <a:solidFill>
                  <a:srgbClr val="000000"/>
                </a:solidFill>
                <a:latin typeface="Georgia" panose="02040502050405020303" pitchFamily="18" charset="0"/>
              </a:rPr>
              <a:t>Semiconductors and Semimetals</a:t>
            </a:r>
            <a:r>
              <a:rPr lang="en-US" sz="1400" dirty="0">
                <a:solidFill>
                  <a:srgbClr val="000000"/>
                </a:solidFill>
                <a:latin typeface="Georgia" panose="02040502050405020303" pitchFamily="18" charset="0"/>
              </a:rPr>
              <a:t> (ed. R. </a:t>
            </a:r>
            <a:r>
              <a:rPr lang="en-US" sz="1400" dirty="0" err="1">
                <a:solidFill>
                  <a:srgbClr val="000000"/>
                </a:solidFill>
                <a:latin typeface="Georgia" panose="02040502050405020303" pitchFamily="18" charset="0"/>
              </a:rPr>
              <a:t>K.Willardson</a:t>
            </a:r>
            <a:r>
              <a:rPr lang="en-US" sz="1400" dirty="0">
                <a:solidFill>
                  <a:srgbClr val="000000"/>
                </a:solidFill>
                <a:latin typeface="Georgia" panose="02040502050405020303" pitchFamily="18" charset="0"/>
              </a:rPr>
              <a:t> and A. C. Beer), Vol. 8, p. 181. Academic Press, New York.</a:t>
            </a:r>
            <a:endParaRPr lang="LID4096" sz="1400" dirty="0"/>
          </a:p>
        </p:txBody>
      </p:sp>
    </p:spTree>
    <p:extLst>
      <p:ext uri="{BB962C8B-B14F-4D97-AF65-F5344CB8AC3E}">
        <p14:creationId xmlns:p14="http://schemas.microsoft.com/office/powerpoint/2010/main" val="2007364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BCC4-2D53-4855-AE32-925761EF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07" y="1198640"/>
            <a:ext cx="10922492" cy="4351338"/>
          </a:xfrm>
        </p:spPr>
        <p:txBody>
          <a:bodyPr/>
          <a:lstStyle/>
          <a:p>
            <a:r>
              <a:rPr lang="sv-SE" b="1" dirty="0" err="1">
                <a:solidFill>
                  <a:srgbClr val="00B050"/>
                </a:solidFill>
              </a:rPr>
              <a:t>Factor</a:t>
            </a:r>
            <a:r>
              <a:rPr lang="sv-SE" b="1" dirty="0">
                <a:solidFill>
                  <a:srgbClr val="00B050"/>
                </a:solidFill>
              </a:rPr>
              <a:t> 3: </a:t>
            </a:r>
            <a:r>
              <a:rPr lang="en-US" b="1" dirty="0">
                <a:solidFill>
                  <a:srgbClr val="00B050"/>
                </a:solidFill>
              </a:rPr>
              <a:t>The joint density of states </a:t>
            </a:r>
            <a:r>
              <a:rPr lang="en-US" b="1" i="1" dirty="0">
                <a:solidFill>
                  <a:srgbClr val="00B050"/>
                </a:solidFill>
              </a:rPr>
              <a:t>ρ</a:t>
            </a:r>
            <a:r>
              <a:rPr lang="en-US" sz="1800" b="1" dirty="0">
                <a:solidFill>
                  <a:srgbClr val="00B050"/>
                </a:solidFill>
              </a:rPr>
              <a:t>(</a:t>
            </a:r>
            <a:r>
              <a:rPr lang="en-US" sz="1800" b="1" i="1" dirty="0">
                <a:solidFill>
                  <a:srgbClr val="00B050"/>
                </a:solidFill>
              </a:rPr>
              <a:t>ν</a:t>
            </a:r>
            <a:r>
              <a:rPr lang="en-US" sz="1800" b="1" dirty="0">
                <a:solidFill>
                  <a:srgbClr val="00B050"/>
                </a:solidFill>
              </a:rPr>
              <a:t>)</a:t>
            </a:r>
            <a:r>
              <a:rPr lang="en-US" b="1" dirty="0">
                <a:solidFill>
                  <a:srgbClr val="00B050"/>
                </a:solidFill>
              </a:rPr>
              <a:t> </a:t>
            </a:r>
            <a:endParaRPr lang="en-GB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densities of states in the individual bands: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44F79A-CDAF-4D01-A2B8-F96756D060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473" y="3120123"/>
            <a:ext cx="4877223" cy="105165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6C8F55-825D-4C21-B506-3517607B93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474" y="4757576"/>
            <a:ext cx="4877223" cy="922718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565406-C044-4726-983C-7A9066559C27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E982AC-247E-4E6A-960B-6D3316214064}"/>
              </a:ext>
            </a:extLst>
          </p:cNvPr>
          <p:cNvSpPr txBox="1"/>
          <p:nvPr/>
        </p:nvSpPr>
        <p:spPr>
          <a:xfrm>
            <a:off x="195781" y="306412"/>
            <a:ext cx="8423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6700C1-E344-4EDC-BD30-A03B5AA8752C}"/>
              </a:ext>
            </a:extLst>
          </p:cNvPr>
          <p:cNvSpPr/>
          <p:nvPr/>
        </p:nvSpPr>
        <p:spPr>
          <a:xfrm>
            <a:off x="5740893" y="613578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Kittel, C. (1976). 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Solid State Physics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5th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edn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John Wiley,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NewYork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Saleh, B. E. A. and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Teich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C. (1991). Fundamentals of Photonics. John Wiley, New York.</a:t>
            </a:r>
            <a:endParaRPr lang="LID4096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625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th-logo">
            <a:extLst>
              <a:ext uri="{FF2B5EF4-FFF2-40B4-BE49-F238E27FC236}">
                <a16:creationId xmlns:a16="http://schemas.microsoft.com/office/drawing/2014/main" id="{33CA223E-0892-4DC3-87D6-7245E969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3" y="371137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B8AB36-58BE-4C6D-9BE3-E341DC601A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3" y="2254047"/>
            <a:ext cx="2179509" cy="891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3F7104-D925-4C88-B7CC-879F83FB46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5" y="4779914"/>
            <a:ext cx="3101609" cy="7925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317A8C-95EF-424A-9828-60B9D7C06F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09" y="3616049"/>
            <a:ext cx="3055885" cy="6934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08DDD2B-C279-4946-B64F-9129C48DE215}"/>
              </a:ext>
            </a:extLst>
          </p:cNvPr>
          <p:cNvSpPr/>
          <p:nvPr/>
        </p:nvSpPr>
        <p:spPr>
          <a:xfrm>
            <a:off x="4358356" y="2699855"/>
            <a:ext cx="33586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err="1">
                <a:solidFill>
                  <a:srgbClr val="000000"/>
                </a:solidFill>
                <a:latin typeface="Georgia" panose="02040502050405020303" pitchFamily="18" charset="0"/>
              </a:rPr>
              <a:t>Using</a:t>
            </a:r>
            <a:r>
              <a:rPr lang="sv-SE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Georgia" panose="02040502050405020303" pitchFamily="18" charset="0"/>
              </a:rPr>
              <a:t>the incremental relation </a:t>
            </a:r>
          </a:p>
          <a:p>
            <a:r>
              <a:rPr lang="el-GR" b="1" i="1" dirty="0">
                <a:solidFill>
                  <a:srgbClr val="000000"/>
                </a:solidFill>
                <a:latin typeface="Georgia" panose="02040502050405020303" pitchFamily="18" charset="0"/>
              </a:rPr>
              <a:t>ρ</a:t>
            </a:r>
            <a:r>
              <a:rPr lang="en-GB" b="1" baseline="-25000" dirty="0">
                <a:solidFill>
                  <a:srgbClr val="000000"/>
                </a:solidFill>
                <a:latin typeface="Georgia" panose="02040502050405020303" pitchFamily="18" charset="0"/>
              </a:rPr>
              <a:t>c</a:t>
            </a:r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(</a:t>
            </a:r>
            <a:r>
              <a:rPr lang="en-GB" b="1" i="1" dirty="0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 2)</a:t>
            </a:r>
            <a:r>
              <a:rPr lang="en-GB" b="1" dirty="0" err="1">
                <a:solidFill>
                  <a:srgbClr val="000000"/>
                </a:solidFill>
                <a:latin typeface="Georgia" panose="02040502050405020303" pitchFamily="18" charset="0"/>
              </a:rPr>
              <a:t>d</a:t>
            </a:r>
            <a:r>
              <a:rPr lang="en-GB" b="1" i="1" dirty="0" err="1">
                <a:solidFill>
                  <a:srgbClr val="000000"/>
                </a:solidFill>
                <a:latin typeface="Georgia" panose="02040502050405020303" pitchFamily="18" charset="0"/>
              </a:rPr>
              <a:t>E</a:t>
            </a:r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 2 = </a:t>
            </a:r>
            <a:r>
              <a:rPr lang="el-GR" b="1" i="1" dirty="0">
                <a:solidFill>
                  <a:srgbClr val="000000"/>
                </a:solidFill>
                <a:latin typeface="Georgia" panose="02040502050405020303" pitchFamily="18" charset="0"/>
              </a:rPr>
              <a:t>ρ</a:t>
            </a:r>
            <a:r>
              <a:rPr lang="el-GR" b="1" dirty="0">
                <a:solidFill>
                  <a:srgbClr val="000000"/>
                </a:solidFill>
                <a:latin typeface="Georgia" panose="02040502050405020303" pitchFamily="18" charset="0"/>
              </a:rPr>
              <a:t>(</a:t>
            </a:r>
            <a:r>
              <a:rPr lang="el-GR" b="1" i="1" dirty="0">
                <a:solidFill>
                  <a:srgbClr val="000000"/>
                </a:solidFill>
                <a:latin typeface="Georgia" panose="02040502050405020303" pitchFamily="18" charset="0"/>
              </a:rPr>
              <a:t>ν</a:t>
            </a:r>
            <a:r>
              <a:rPr lang="el-GR" b="1" dirty="0">
                <a:solidFill>
                  <a:srgbClr val="000000"/>
                </a:solidFill>
                <a:latin typeface="Georgia" panose="02040502050405020303" pitchFamily="18" charset="0"/>
              </a:rPr>
              <a:t>)</a:t>
            </a:r>
            <a:r>
              <a:rPr lang="en-GB" b="1" dirty="0">
                <a:solidFill>
                  <a:srgbClr val="000000"/>
                </a:solidFill>
                <a:latin typeface="Georgia" panose="02040502050405020303" pitchFamily="18" charset="0"/>
              </a:rPr>
              <a:t>d</a:t>
            </a:r>
            <a:r>
              <a:rPr lang="el-GR" b="1" i="1" dirty="0">
                <a:solidFill>
                  <a:srgbClr val="000000"/>
                </a:solidFill>
                <a:latin typeface="Georgia" panose="02040502050405020303" pitchFamily="18" charset="0"/>
              </a:rPr>
              <a:t>ν</a:t>
            </a:r>
            <a:endParaRPr lang="en-GB" b="1" dirty="0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97366C1A-B6DE-423A-819A-4B884CAEBC1D}"/>
              </a:ext>
            </a:extLst>
          </p:cNvPr>
          <p:cNvSpPr/>
          <p:nvPr/>
        </p:nvSpPr>
        <p:spPr>
          <a:xfrm>
            <a:off x="3465485" y="2141478"/>
            <a:ext cx="433287" cy="3430985"/>
          </a:xfrm>
          <a:prstGeom prst="rightBrac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910BA6-272F-4C35-92F9-048CD84E86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332" y="3616049"/>
            <a:ext cx="4778154" cy="81541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1BE62BF-ADA0-470C-909D-3A48995DFAF4}"/>
              </a:ext>
            </a:extLst>
          </p:cNvPr>
          <p:cNvCxnSpPr>
            <a:cxnSpLocks/>
          </p:cNvCxnSpPr>
          <p:nvPr/>
        </p:nvCxnSpPr>
        <p:spPr>
          <a:xfrm>
            <a:off x="0" y="794740"/>
            <a:ext cx="10922493" cy="335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9ADF97B-608C-44DD-9EBB-85AB3EEFF3E4}"/>
              </a:ext>
            </a:extLst>
          </p:cNvPr>
          <p:cNvSpPr txBox="1"/>
          <p:nvPr/>
        </p:nvSpPr>
        <p:spPr>
          <a:xfrm>
            <a:off x="195781" y="306412"/>
            <a:ext cx="8483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Radiative recombination in semiconductors </a:t>
            </a:r>
            <a:r>
              <a:rPr lang="en-US" sz="2400" b="1" dirty="0">
                <a:solidFill>
                  <a:srgbClr val="0070C0"/>
                </a:solidFill>
              </a:rPr>
              <a:t>electron—hole pairs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EB2963C-03C9-4FF4-AF7D-008E79FF3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575" y="2298772"/>
            <a:ext cx="2730446" cy="311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68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19415</TotalTime>
  <Words>3766</Words>
  <Application>Microsoft Office PowerPoint</Application>
  <PresentationFormat>Widescreen</PresentationFormat>
  <Paragraphs>550</Paragraphs>
  <Slides>51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3" baseType="lpstr">
      <vt:lpstr>等线</vt:lpstr>
      <vt:lpstr>MathJax_Main</vt:lpstr>
      <vt:lpstr>MathJax_Math-italic</vt:lpstr>
      <vt:lpstr>微软雅黑</vt:lpstr>
      <vt:lpstr>Arial</vt:lpstr>
      <vt:lpstr>Calibri</vt:lpstr>
      <vt:lpstr>Calibri Light</vt:lpstr>
      <vt:lpstr>French Script MT</vt:lpstr>
      <vt:lpstr>Georgia</vt:lpstr>
      <vt:lpstr>Tahoma</vt:lpstr>
      <vt:lpstr>Times New Roman</vt:lpstr>
      <vt:lpstr>Office Theme</vt:lpstr>
      <vt:lpstr>Radiative and non-radiative recombination in semiconductors</vt:lpstr>
      <vt:lpstr>PowerPoint Presentation</vt:lpstr>
      <vt:lpstr>PowerPoint Presentation</vt:lpstr>
      <vt:lpstr>Radiative recombination in semiconductors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1</vt:lpstr>
      <vt:lpstr>PowerPoint Presentation</vt:lpstr>
      <vt:lpstr>Indirect bandgap case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Non-radiative recombination in semiconductors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Radiative and non-radiative recombination in semiconductors</dc:title>
  <dc:creator>Hui Chen</dc:creator>
  <cp:lastModifiedBy>Hui Chen</cp:lastModifiedBy>
  <cp:revision>250</cp:revision>
  <dcterms:created xsi:type="dcterms:W3CDTF">2019-08-07T10:07:49Z</dcterms:created>
  <dcterms:modified xsi:type="dcterms:W3CDTF">2019-09-24T09:44:48Z</dcterms:modified>
</cp:coreProperties>
</file>