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71" r:id="rId2"/>
    <p:sldId id="272" r:id="rId3"/>
    <p:sldId id="269" r:id="rId4"/>
    <p:sldId id="270" r:id="rId5"/>
    <p:sldId id="273" r:id="rId6"/>
    <p:sldId id="274" r:id="rId7"/>
    <p:sldId id="276" r:id="rId8"/>
    <p:sldId id="277" r:id="rId9"/>
    <p:sldId id="278" r:id="rId10"/>
    <p:sldId id="279" r:id="rId11"/>
    <p:sldId id="281" r:id="rId12"/>
    <p:sldId id="283" r:id="rId13"/>
    <p:sldId id="282" r:id="rId14"/>
    <p:sldId id="284" r:id="rId15"/>
    <p:sldId id="285" r:id="rId16"/>
    <p:sldId id="286" r:id="rId17"/>
    <p:sldId id="287" r:id="rId18"/>
    <p:sldId id="289" r:id="rId19"/>
    <p:sldId id="310" r:id="rId20"/>
    <p:sldId id="290" r:id="rId21"/>
    <p:sldId id="292" r:id="rId22"/>
    <p:sldId id="293" r:id="rId23"/>
    <p:sldId id="294" r:id="rId24"/>
    <p:sldId id="295" r:id="rId25"/>
    <p:sldId id="311" r:id="rId26"/>
    <p:sldId id="312" r:id="rId27"/>
    <p:sldId id="297" r:id="rId28"/>
    <p:sldId id="298" r:id="rId29"/>
    <p:sldId id="299" r:id="rId30"/>
    <p:sldId id="313" r:id="rId31"/>
    <p:sldId id="300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14" r:id="rId40"/>
    <p:sldId id="309" r:id="rId41"/>
  </p:sldIdLst>
  <p:sldSz cx="9144000" cy="6858000" type="screen4x3"/>
  <p:notesSz cx="6797675" cy="9926638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75406" autoAdjust="0"/>
  </p:normalViewPr>
  <p:slideViewPr>
    <p:cSldViewPr snapToGrid="0" showGuides="1">
      <p:cViewPr varScale="1">
        <p:scale>
          <a:sx n="87" d="100"/>
          <a:sy n="87" d="100"/>
        </p:scale>
        <p:origin x="1926" y="8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02/10/2019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A5F82-5ED0-4131-9CB5-45FF42EC00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2C532-B21A-4E33-89E4-0F6B09734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1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90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48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Can directly</a:t>
            </a:r>
            <a:r>
              <a:rPr lang="en-US" baseline="0" dirty="0" smtClean="0"/>
              <a:t> see influence of dielectric constant, high epsilon as In normal semiconductors means large r, </a:t>
            </a:r>
            <a:r>
              <a:rPr lang="en-US" baseline="0" dirty="0" err="1" smtClean="0"/>
              <a:t>i.e</a:t>
            </a:r>
            <a:r>
              <a:rPr lang="en-US" baseline="0" dirty="0" smtClean="0"/>
              <a:t> “free” </a:t>
            </a:r>
            <a:r>
              <a:rPr lang="en-US" baseline="0" dirty="0" err="1" smtClean="0"/>
              <a:t>exciton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Two Particles with opposite elementary charge resembles hydrogen atom.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Bohr radius = ground state of H atom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Regading</a:t>
            </a:r>
            <a:r>
              <a:rPr lang="en-US" baseline="0" dirty="0" smtClean="0"/>
              <a:t> radius the book simply states: “Turns out we can write”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Again, “free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” in the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5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Rydberg constant : ground energy of H atom</a:t>
            </a:r>
          </a:p>
          <a:p>
            <a:endParaRPr lang="en-US" dirty="0" smtClean="0"/>
          </a:p>
          <a:p>
            <a:r>
              <a:rPr lang="en-US" dirty="0" smtClean="0"/>
              <a:t>High epsilon</a:t>
            </a:r>
            <a:r>
              <a:rPr lang="en-US" baseline="0" dirty="0" smtClean="0"/>
              <a:t> and lower reduced mass lowers stability of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as compared to H atom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the same parameters as on the last slide we get 13 </a:t>
            </a:r>
            <a:r>
              <a:rPr lang="en-US" baseline="0" dirty="0" err="1" smtClean="0"/>
              <a:t>meV</a:t>
            </a:r>
            <a:r>
              <a:rPr lang="en-US" baseline="0" dirty="0" smtClean="0"/>
              <a:t> of binding energy for</a:t>
            </a:r>
            <a:r>
              <a:rPr lang="en-SE" baseline="0" dirty="0" smtClean="0"/>
              <a:t> </a:t>
            </a:r>
            <a:r>
              <a:rPr lang="en-US" baseline="0" dirty="0" smtClean="0"/>
              <a:t>the ground state.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(b) we see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band diagram and (c) is the regular band diagram with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levels drawn in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Succesively</a:t>
            </a:r>
            <a:r>
              <a:rPr lang="en-US" baseline="0" dirty="0" smtClean="0"/>
              <a:t> lower binding energies for higher states. Get lines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87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</a:t>
            </a:r>
            <a:r>
              <a:rPr lang="en-US" baseline="0" dirty="0" smtClean="0"/>
              <a:t> the dispersion curves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Will have a distribution of energies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Free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only possible in defect free materials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Note: ground state not equivalent to top of valence band.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Should get the familia</a:t>
            </a:r>
            <a:r>
              <a:rPr lang="en-US" baseline="0" dirty="0" smtClean="0"/>
              <a:t>r square root dependence if we neglect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Dipole approximation: Set incoming EM field (LIGHT) constant (since </a:t>
            </a:r>
            <a:r>
              <a:rPr lang="en-US" baseline="0" dirty="0" err="1" smtClean="0"/>
              <a:t>wvl</a:t>
            </a:r>
            <a:r>
              <a:rPr lang="en-US" baseline="0" dirty="0" smtClean="0"/>
              <a:t> often much larger than size of atom) &amp; compute selection rules (matrix </a:t>
            </a:r>
            <a:r>
              <a:rPr lang="en-US" baseline="0" dirty="0" err="1" smtClean="0"/>
              <a:t>elemtent</a:t>
            </a:r>
            <a:r>
              <a:rPr lang="en-US" baseline="0" dirty="0" smtClean="0"/>
              <a:t>) =&gt; probability of transition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See lines before onset of band gap.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 lines before n=1 are due to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bound to impurities, which we will get to later.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Also, higher abs due to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states after band gap onset!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transitions involving phonon much less likely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last note: so we can have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populating higher states in the dispersion curve, important for luminescence later.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93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Ki in figure</a:t>
            </a:r>
          </a:p>
          <a:p>
            <a:endParaRPr lang="en-US" dirty="0" smtClean="0"/>
          </a:p>
          <a:p>
            <a:r>
              <a:rPr lang="en-US" dirty="0" smtClean="0"/>
              <a:t>Same probability for  (1) And (2) transitions</a:t>
            </a:r>
            <a:r>
              <a:rPr lang="en-US" baseline="0" dirty="0" smtClean="0"/>
              <a:t> in fig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39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square root dependent absorption below band gap. </a:t>
            </a:r>
          </a:p>
          <a:p>
            <a:endParaRPr lang="en-US" dirty="0" smtClean="0"/>
          </a:p>
          <a:p>
            <a:r>
              <a:rPr lang="en-US" dirty="0" smtClean="0"/>
              <a:t>Curve</a:t>
            </a:r>
            <a:r>
              <a:rPr lang="en-US" baseline="0" dirty="0" smtClean="0"/>
              <a:t> in (a) corresponds to 4.7 K curve in (b)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27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Hard</a:t>
            </a:r>
            <a:r>
              <a:rPr lang="en-US" baseline="0" dirty="0" smtClean="0"/>
              <a:t> for photon to get out as it is reabsorbed very quickly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light </a:t>
            </a:r>
            <a:r>
              <a:rPr lang="en-US" baseline="0" dirty="0" smtClean="0"/>
              <a:t>line,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 and 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 region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72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SE" dirty="0" smtClean="0"/>
              <a:t> </a:t>
            </a:r>
            <a:r>
              <a:rPr lang="en-US" dirty="0" smtClean="0"/>
              <a:t>a</a:t>
            </a:r>
            <a:r>
              <a:rPr lang="en-US" baseline="0" dirty="0" smtClean="0"/>
              <a:t> given lifetime of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it is more likely for it to recombine at the bottleneck as it spends more time there.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luminescence spectra is for very pure GaAs,  See upper and lower branch. Big arrow indicates position of absorption 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Also, the center part (in between) corresponds to the light that is </a:t>
            </a:r>
            <a:r>
              <a:rPr lang="en-US" baseline="0" dirty="0" err="1" smtClean="0"/>
              <a:t>reabsorped</a:t>
            </a:r>
            <a:r>
              <a:rPr lang="en-US" baseline="0" dirty="0" smtClean="0"/>
              <a:t> in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explanation we introduced earlier.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2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Figure:</a:t>
            </a:r>
            <a:r>
              <a:rPr lang="en-US" baseline="0" dirty="0" smtClean="0"/>
              <a:t> Highest impurity concentration in lowest curve, can be seen through the peaks corresponding to bound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to neutral donors.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12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additional</a:t>
            </a:r>
            <a:r>
              <a:rPr lang="en-US" baseline="0" dirty="0" smtClean="0"/>
              <a:t> channel for radiative recombination for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in direct band gap is of course with the help of a phonon. In this case an optical phonon.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fig: by emission of optical phonon from bottleneck we reach the light line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escape sample because not at resonant frequency anymore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Also, all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can </a:t>
            </a:r>
            <a:r>
              <a:rPr lang="en-US" baseline="0" dirty="0" err="1" smtClean="0"/>
              <a:t>deexcite</a:t>
            </a:r>
            <a:r>
              <a:rPr lang="en-US" baseline="0" dirty="0" smtClean="0"/>
              <a:t> this way.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64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Maxwell Boltzmann because “all” </a:t>
            </a:r>
            <a:r>
              <a:rPr lang="en-US" dirty="0" err="1" smtClean="0"/>
              <a:t>excitons</a:t>
            </a:r>
            <a:r>
              <a:rPr lang="en-US" baseline="0" dirty="0" smtClean="0"/>
              <a:t> can participate,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need to account for phonon creation probability.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Get different exponents , </a:t>
            </a:r>
            <a:r>
              <a:rPr lang="en-US" baseline="0" dirty="0" err="1" smtClean="0"/>
              <a:t>i.e</a:t>
            </a:r>
            <a:r>
              <a:rPr lang="en-US" baseline="0" dirty="0" smtClean="0"/>
              <a:t> different </a:t>
            </a:r>
            <a:r>
              <a:rPr lang="en-US" baseline="0" dirty="0" err="1" smtClean="0"/>
              <a:t>lineshapes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37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(a) we see the X-LO, </a:t>
            </a:r>
            <a:r>
              <a:rPr lang="en-US" dirty="0" err="1" smtClean="0"/>
              <a:t>ie</a:t>
            </a:r>
            <a:r>
              <a:rPr lang="en-US" dirty="0" smtClean="0"/>
              <a:t> m=1 at around 493 nm, and the line corresponding to m=2 at 500</a:t>
            </a:r>
          </a:p>
          <a:p>
            <a:r>
              <a:rPr lang="en-US" dirty="0" smtClean="0"/>
              <a:t>With</a:t>
            </a:r>
            <a:r>
              <a:rPr lang="en-US" baseline="0" dirty="0" smtClean="0"/>
              <a:t> increasing temperature the phonon assisted lines becomes more pronounced while out of scale lines in low temp corresponding to bound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transitions almost disappear. </a:t>
            </a:r>
          </a:p>
          <a:p>
            <a:r>
              <a:rPr lang="en-US" baseline="0" dirty="0" smtClean="0"/>
              <a:t>The phonon assisted lines are </a:t>
            </a:r>
            <a:r>
              <a:rPr lang="en-US" baseline="0" dirty="0" err="1" smtClean="0"/>
              <a:t>assymetrical</a:t>
            </a:r>
            <a:r>
              <a:rPr lang="en-US" baseline="0" dirty="0" smtClean="0"/>
              <a:t> according to the relations we just derived.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lower figure we see the theoretical fit (dashed) and the experimental, solid, in good agreement.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regards to the </a:t>
            </a:r>
            <a:r>
              <a:rPr lang="en-US" baseline="0" dirty="0" err="1" smtClean="0"/>
              <a:t>depence</a:t>
            </a:r>
            <a:r>
              <a:rPr lang="en-US" baseline="0" dirty="0" smtClean="0"/>
              <a:t> on excitation intensity, we should note that this in an intrinsic process as thus varies linearly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58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conclusion:</a:t>
            </a:r>
            <a:r>
              <a:rPr lang="en-US" baseline="0" dirty="0" smtClean="0"/>
              <a:t> Because the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are removed from</a:t>
            </a:r>
            <a:r>
              <a:rPr lang="en-SE" baseline="0" dirty="0" smtClean="0"/>
              <a:t> </a:t>
            </a:r>
            <a:r>
              <a:rPr lang="en-US" baseline="0" dirty="0" smtClean="0"/>
              <a:t>the 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 region by the emission of optical phonon.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Depends on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-phonon coupling in the material. Strong coupling -&gt; no 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 effects (free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44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phonon momentum must be enough to get from the 0 state to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line. Point to figure.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emission spectra NP means no phonon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73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16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727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Rembember</a:t>
            </a:r>
            <a:r>
              <a:rPr lang="en-US" dirty="0" smtClean="0"/>
              <a:t>: typical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radius was 5 nm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4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of emission spectrum of Si with arsenic impurities (full line) compared to </a:t>
            </a:r>
            <a:r>
              <a:rPr lang="en-US" baseline="0" dirty="0" err="1" smtClean="0"/>
              <a:t>undoped</a:t>
            </a:r>
            <a:r>
              <a:rPr lang="en-US" baseline="0" dirty="0" smtClean="0"/>
              <a:t> dashed 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See the 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phonon assisted line at around 1.10 and a line attributed to phonon assisted recombination of bound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to As and a smaller line for the non phonon assisted recombination.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Bound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lines are clearly sharper than the 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68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Ionized</a:t>
            </a:r>
            <a:r>
              <a:rPr lang="en-US" baseline="0" dirty="0" smtClean="0"/>
              <a:t> impurity +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-&gt; neutral donor + extra hole or electron charge.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is a critical dependence on sigma for stable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+ ionized donor to exist.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Below 0.43 we can have a stable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-donor complex and above 2.33 we can have a stable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acceptor </a:t>
            </a:r>
            <a:r>
              <a:rPr lang="en-US" baseline="0" dirty="0" err="1" smtClean="0"/>
              <a:t>complexs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564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</a:t>
            </a:r>
            <a:r>
              <a:rPr lang="en-US" dirty="0" err="1" smtClean="0"/>
              <a:t>InP</a:t>
            </a:r>
            <a:r>
              <a:rPr lang="en-US" dirty="0" smtClean="0"/>
              <a:t> figure we see the </a:t>
            </a:r>
            <a:r>
              <a:rPr lang="en-US" dirty="0" err="1" smtClean="0"/>
              <a:t>exciton</a:t>
            </a:r>
            <a:r>
              <a:rPr lang="en-US" dirty="0" smtClean="0"/>
              <a:t> bound</a:t>
            </a:r>
            <a:r>
              <a:rPr lang="en-US" baseline="0" dirty="0" smtClean="0"/>
              <a:t> to positive donor line. The luminescence photon has lower energy than the ground state 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as expected. </a:t>
            </a:r>
          </a:p>
          <a:p>
            <a:r>
              <a:rPr lang="en-US" baseline="0" dirty="0" smtClean="0"/>
              <a:t>We see no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- negative acceptor line as expected from our considerations about effective masses.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32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m goes to </a:t>
            </a:r>
            <a:r>
              <a:rPr lang="en-US" dirty="0" err="1" smtClean="0"/>
              <a:t>inf</a:t>
            </a:r>
            <a:r>
              <a:rPr lang="en-US" dirty="0" smtClean="0"/>
              <a:t> case we say that the </a:t>
            </a:r>
            <a:r>
              <a:rPr lang="en-US" dirty="0" err="1" smtClean="0"/>
              <a:t>exciton</a:t>
            </a:r>
            <a:r>
              <a:rPr lang="en-US" dirty="0" smtClean="0"/>
              <a:t> resembles a H atom even more.</a:t>
            </a:r>
            <a:r>
              <a:rPr lang="en-US" baseline="0" dirty="0" smtClean="0"/>
              <a:t> The neutral donor can also be thought of as a H atom with active electron and one positive </a:t>
            </a:r>
            <a:r>
              <a:rPr lang="en-US" baseline="0" dirty="0" err="1" smtClean="0"/>
              <a:t>unnacounted</a:t>
            </a:r>
            <a:r>
              <a:rPr lang="en-US" baseline="0" dirty="0" smtClean="0"/>
              <a:t> charge in the </a:t>
            </a:r>
            <a:r>
              <a:rPr lang="en-US" baseline="0" dirty="0" err="1" smtClean="0"/>
              <a:t>nucelous</a:t>
            </a:r>
            <a:r>
              <a:rPr lang="en-US" baseline="0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the figure we see a</a:t>
            </a:r>
            <a:r>
              <a:rPr lang="en-SE" baseline="0" dirty="0" smtClean="0"/>
              <a:t> </a:t>
            </a:r>
            <a:r>
              <a:rPr lang="en-US" baseline="0" dirty="0" smtClean="0"/>
              <a:t>lot of lines attributed to various impurities.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most red shifted is the Donor to acceptor line, which we discussed in earlier lectures, then you have the electron to acceptor 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Closer to the band gap edge we have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lines, starting with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and neutral acceptor, then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-ionized donor, then neutral donor and finally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state which has split due to </a:t>
            </a:r>
            <a:r>
              <a:rPr lang="en-US" baseline="0" dirty="0" err="1" smtClean="0"/>
              <a:t>polaritons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Now, why is the binding energy of the neutral donor +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smaller than the </a:t>
            </a:r>
            <a:r>
              <a:rPr lang="en-US" baseline="0" dirty="0" err="1" smtClean="0"/>
              <a:t>ionoized</a:t>
            </a:r>
            <a:r>
              <a:rPr lang="en-US" baseline="0" dirty="0" smtClean="0"/>
              <a:t> donor +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899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as we can see,</a:t>
            </a:r>
            <a:r>
              <a:rPr lang="en-US" baseline="0" dirty="0" smtClean="0"/>
              <a:t> for GaAs which has considerable higher hole mass than electron mass, the binding energy is larger for the ionized than for the neutral.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the order of the bound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lines in the emission spectrum is material dependent.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41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Fig: As we can see in figure here, the </a:t>
            </a:r>
            <a:r>
              <a:rPr lang="en-US" dirty="0" err="1" smtClean="0"/>
              <a:t>exciton</a:t>
            </a:r>
            <a:r>
              <a:rPr lang="en-US" baseline="0" dirty="0" smtClean="0"/>
              <a:t> binding energy depends on the donor or acceptor binding energy.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419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FE stands for the free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energy and m is the total number of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bound to the impurity.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be seen in the figure, the 2 line has energy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figure wee see the effect of </a:t>
            </a:r>
            <a:r>
              <a:rPr lang="en-US" baseline="0" dirty="0" smtClean="0"/>
              <a:t>phosphorous </a:t>
            </a:r>
            <a:r>
              <a:rPr lang="en-US" baseline="0" dirty="0" smtClean="0"/>
              <a:t>doping in Si. We have the usual bound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line, denoted by alpha 1 and then a succession of lines in diminishing intensity corresponding to the higher level state of the </a:t>
            </a:r>
            <a:r>
              <a:rPr lang="en-US" baseline="0" dirty="0" err="1" smtClean="0"/>
              <a:t>multiexciton</a:t>
            </a:r>
            <a:r>
              <a:rPr lang="en-US" baseline="0" dirty="0" smtClean="0"/>
              <a:t> complex.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07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808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Photoelectron: electron excited over band gap</a:t>
            </a:r>
          </a:p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 strong localization of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leads to large uncertainty in momentum and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can recombine without the help of a phonon. A much more probable process than </a:t>
            </a:r>
            <a:r>
              <a:rPr lang="en-US" baseline="0" dirty="0" err="1" smtClean="0"/>
              <a:t>involvning</a:t>
            </a:r>
            <a:r>
              <a:rPr lang="en-US" baseline="0" dirty="0" smtClean="0"/>
              <a:t> a phonon.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58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Photoelectron: electron excited over band gap</a:t>
            </a:r>
          </a:p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 strong localization of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leads to large uncertainty in momentum and the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can recombine without the help of a phonon. A much more probable process than </a:t>
            </a:r>
            <a:r>
              <a:rPr lang="en-US" baseline="0" dirty="0" err="1" smtClean="0"/>
              <a:t>involvning</a:t>
            </a:r>
            <a:r>
              <a:rPr lang="en-US" baseline="0" dirty="0" smtClean="0"/>
              <a:t> a phonon.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15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914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figure we see </a:t>
            </a:r>
            <a:r>
              <a:rPr lang="en-US" dirty="0" err="1" smtClean="0"/>
              <a:t>CdS</a:t>
            </a:r>
            <a:r>
              <a:rPr lang="en-US" baseline="0" dirty="0" smtClean="0"/>
              <a:t> (cadmium sulfide ) with increasing excitation power.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lowest curve we see the two lines I1 and I2 which are attributed to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bound to </a:t>
            </a:r>
            <a:r>
              <a:rPr lang="en-US" baseline="0" dirty="0" err="1" smtClean="0"/>
              <a:t>residiual</a:t>
            </a:r>
            <a:r>
              <a:rPr lang="en-US" baseline="0" dirty="0" smtClean="0"/>
              <a:t> impurities and two lines attributed to free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, one with phonon assisted recombination and one direct.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the excitation power increases, the M and P lines appears and the impurity lines saturate.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Laser </a:t>
            </a:r>
            <a:r>
              <a:rPr lang="en-US" baseline="0" dirty="0" err="1" smtClean="0"/>
              <a:t>wvl</a:t>
            </a:r>
            <a:r>
              <a:rPr lang="en-US" baseline="0" dirty="0" smtClean="0"/>
              <a:t> = 337 nm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671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creation of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is exactly balanced by the total recombination rate.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Lx is the mean </a:t>
            </a:r>
            <a:r>
              <a:rPr lang="en-US" baseline="0" dirty="0" err="1" smtClean="0"/>
              <a:t>interexciton</a:t>
            </a:r>
            <a:r>
              <a:rPr lang="en-US" baseline="0" dirty="0" smtClean="0"/>
              <a:t> separation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Lx much larger than </a:t>
            </a:r>
            <a:r>
              <a:rPr lang="en-US" baseline="0" dirty="0" err="1" smtClean="0"/>
              <a:t>bohr</a:t>
            </a:r>
            <a:r>
              <a:rPr lang="en-US" baseline="0" dirty="0" smtClean="0"/>
              <a:t> radius of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dirty="0" err="1" smtClean="0"/>
              <a:t>Difusion</a:t>
            </a:r>
            <a:r>
              <a:rPr lang="en-US" dirty="0" smtClean="0"/>
              <a:t> into bulk means that the concentration of </a:t>
            </a:r>
            <a:r>
              <a:rPr lang="en-US" dirty="0" err="1" smtClean="0"/>
              <a:t>excitons</a:t>
            </a:r>
            <a:r>
              <a:rPr lang="en-US" dirty="0" smtClean="0"/>
              <a:t> decreases. Local high</a:t>
            </a:r>
            <a:r>
              <a:rPr lang="en-US" baseline="0" dirty="0" smtClean="0"/>
              <a:t> density of a particle connected to a system will </a:t>
            </a:r>
            <a:r>
              <a:rPr lang="en-US" baseline="0" dirty="0" err="1" smtClean="0"/>
              <a:t>ofcourse</a:t>
            </a:r>
            <a:r>
              <a:rPr lang="en-US" baseline="0" dirty="0" smtClean="0"/>
              <a:t> naturally diffuse.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763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Further from surface =&gt; less surface states to recombine</a:t>
            </a:r>
            <a:r>
              <a:rPr lang="en-US" baseline="0" dirty="0" smtClean="0"/>
              <a:t> at.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519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Figure, theoretical </a:t>
            </a:r>
            <a:r>
              <a:rPr lang="en-US" dirty="0" err="1" smtClean="0"/>
              <a:t>biexciton</a:t>
            </a:r>
            <a:r>
              <a:rPr lang="en-US" dirty="0" smtClean="0"/>
              <a:t> binding energy in terms of sigma. The different curves corresponds to different authors.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319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dispersion curve has higher curvature due to lower effective mass. Highest energy will be </a:t>
            </a:r>
            <a:r>
              <a:rPr lang="en-US" baseline="0" dirty="0" err="1" smtClean="0"/>
              <a:t>achievied</a:t>
            </a:r>
            <a:r>
              <a:rPr lang="en-US" baseline="0" dirty="0" smtClean="0"/>
              <a:t> In middle here and then we have lower energy for direct transitions at the sides.</a:t>
            </a:r>
          </a:p>
          <a:p>
            <a:r>
              <a:rPr lang="en-US" baseline="0" dirty="0" smtClean="0"/>
              <a:t>Creates this low energy tail of the luminescence line. The split is because of different energy levels of the longitudinal and transverse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 levels. Dashed = theory</a:t>
            </a:r>
          </a:p>
          <a:p>
            <a:endParaRPr lang="en-US" baseline="0" dirty="0" smtClean="0"/>
          </a:p>
          <a:p>
            <a:r>
              <a:rPr lang="en-US" dirty="0" smtClean="0"/>
              <a:t>Also, we do not see </a:t>
            </a:r>
            <a:r>
              <a:rPr lang="en-US" dirty="0" err="1" smtClean="0"/>
              <a:t>polariton</a:t>
            </a:r>
            <a:r>
              <a:rPr lang="en-US" dirty="0" smtClean="0"/>
              <a:t> effects because they are effectively drowned</a:t>
            </a:r>
            <a:r>
              <a:rPr lang="en-US" baseline="0" dirty="0" smtClean="0"/>
              <a:t> out by the effective recombination outside of the 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 region.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771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phonon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deexcite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Figure:</a:t>
            </a:r>
            <a:r>
              <a:rPr lang="en-US" baseline="0" dirty="0" smtClean="0"/>
              <a:t> Again higher mass for </a:t>
            </a:r>
            <a:r>
              <a:rPr lang="en-US" baseline="0" dirty="0" err="1" smtClean="0"/>
              <a:t>biexciton</a:t>
            </a:r>
            <a:r>
              <a:rPr lang="en-US" baseline="0" dirty="0" smtClean="0"/>
              <a:t>. Highest energy from bottom of </a:t>
            </a:r>
            <a:r>
              <a:rPr lang="en-US" baseline="0" dirty="0" err="1" smtClean="0"/>
              <a:t>biexciton</a:t>
            </a:r>
            <a:r>
              <a:rPr lang="en-US" baseline="0" dirty="0" smtClean="0"/>
              <a:t> to bottom of </a:t>
            </a:r>
            <a:r>
              <a:rPr lang="en-US" baseline="0" dirty="0" err="1" smtClean="0"/>
              <a:t>exciton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Note that the spectra in the lower figure has an inverted x axis as </a:t>
            </a:r>
            <a:r>
              <a:rPr lang="en-US" baseline="0" dirty="0" err="1" smtClean="0"/>
              <a:t>comparet</a:t>
            </a:r>
            <a:r>
              <a:rPr lang="en-US" baseline="0" dirty="0" smtClean="0"/>
              <a:t> to the previous slide. Here we have </a:t>
            </a:r>
            <a:r>
              <a:rPr lang="en-US" baseline="0" dirty="0" err="1" smtClean="0"/>
              <a:t>wvl</a:t>
            </a:r>
            <a:r>
              <a:rPr lang="en-US" baseline="0" dirty="0" smtClean="0"/>
              <a:t> whereas there we had energy.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556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Figure we she log </a:t>
            </a:r>
            <a:r>
              <a:rPr lang="en-US" dirty="0" err="1" smtClean="0"/>
              <a:t>log</a:t>
            </a:r>
            <a:r>
              <a:rPr lang="en-US" dirty="0" smtClean="0"/>
              <a:t> plot to show the power dependence</a:t>
            </a:r>
            <a:r>
              <a:rPr lang="en-US" baseline="0" dirty="0" smtClean="0"/>
              <a:t>. Here it is actually a raised to 1.5 dependence on excitation intensity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258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Figure we she log </a:t>
            </a:r>
            <a:r>
              <a:rPr lang="en-US" dirty="0" err="1" smtClean="0"/>
              <a:t>log</a:t>
            </a:r>
            <a:r>
              <a:rPr lang="en-US" dirty="0" smtClean="0"/>
              <a:t> plot to show the power dependence</a:t>
            </a:r>
            <a:r>
              <a:rPr lang="en-US" baseline="0" dirty="0" smtClean="0"/>
              <a:t>. Here it is actually a raised to 1.5 dependence.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733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2C532-B21A-4E33-89E4-0F6B097348D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r>
              <a:rPr lang="en-SE" smtClean="0"/>
              <a:t>2019-10-01</a:t>
            </a:r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7963" y="913531"/>
            <a:ext cx="6984337" cy="1043684"/>
          </a:xfrm>
        </p:spPr>
        <p:txBody>
          <a:bodyPr>
            <a:normAutofit fontScale="90000"/>
          </a:bodyPr>
          <a:lstStyle/>
          <a:p>
            <a:r>
              <a:rPr lang="en-US" dirty="0"/>
              <a:t>SK3889 Luminescence Spectroscopy of Semiconductors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7963" y="2057797"/>
            <a:ext cx="6987075" cy="1437878"/>
          </a:xfrm>
        </p:spPr>
        <p:txBody>
          <a:bodyPr>
            <a:normAutofit/>
          </a:bodyPr>
          <a:lstStyle/>
          <a:p>
            <a:r>
              <a:rPr lang="en-US" dirty="0"/>
              <a:t>Lecture 3:  </a:t>
            </a:r>
            <a:r>
              <a:rPr lang="en-US" dirty="0" err="1"/>
              <a:t>Excitons</a:t>
            </a:r>
            <a:r>
              <a:rPr lang="en-US" dirty="0"/>
              <a:t> and highly excited </a:t>
            </a:r>
            <a:r>
              <a:rPr lang="en-US" dirty="0" smtClean="0"/>
              <a:t>semiconductors</a:t>
            </a:r>
          </a:p>
          <a:p>
            <a:endParaRPr lang="en-US" dirty="0" smtClean="0"/>
          </a:p>
          <a:p>
            <a:r>
              <a:rPr lang="en-US" dirty="0" smtClean="0"/>
              <a:t>Felix </a:t>
            </a:r>
            <a:r>
              <a:rPr lang="en-US" dirty="0" err="1" smtClean="0"/>
              <a:t>Vennberg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0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400" dirty="0"/>
              <a:t>Luminescence of </a:t>
            </a:r>
            <a:r>
              <a:rPr lang="en-US" sz="1400" dirty="0" err="1"/>
              <a:t>excitons</a:t>
            </a:r>
            <a:endParaRPr lang="en-US" sz="1400" dirty="0"/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 err="1"/>
              <a:t>Wannier</a:t>
            </a:r>
            <a:r>
              <a:rPr lang="en-US" sz="1400" dirty="0"/>
              <a:t>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</a:t>
            </a:r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 smtClean="0"/>
              <a:t>Free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luminescence</a:t>
            </a:r>
            <a:endParaRPr lang="en-US" sz="1400" dirty="0"/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/>
              <a:t>Bound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</a:t>
            </a:r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 smtClean="0"/>
              <a:t>Bound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luminescence</a:t>
            </a:r>
          </a:p>
          <a:p>
            <a:pPr lvl="1" indent="0">
              <a:buNone/>
            </a:pPr>
            <a:endParaRPr lang="en-US" sz="1400" dirty="0"/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Highly excited semiconductors</a:t>
            </a:r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 smtClean="0"/>
              <a:t>Experimental consideration</a:t>
            </a:r>
          </a:p>
          <a:p>
            <a:pPr marL="812800" lvl="1" indent="-457200">
              <a:buFont typeface="+mj-lt"/>
              <a:buAutoNum type="alphaLcPeriod"/>
            </a:pPr>
            <a:r>
              <a:rPr lang="en-US" sz="1400" dirty="0" err="1" smtClean="0"/>
              <a:t>Exciton</a:t>
            </a:r>
            <a:r>
              <a:rPr lang="en-US" sz="1400" dirty="0" smtClean="0"/>
              <a:t> molecule (</a:t>
            </a:r>
            <a:r>
              <a:rPr lang="en-US" sz="1400" dirty="0" err="1" smtClean="0"/>
              <a:t>Biexcitons</a:t>
            </a:r>
            <a:r>
              <a:rPr lang="en-US" sz="1400" dirty="0" smtClean="0"/>
              <a:t>)</a:t>
            </a:r>
            <a:endParaRPr lang="en-US" sz="14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473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8867" y="3653203"/>
            <a:ext cx="4976446" cy="729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Exciton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5017574" cy="4448835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Electron-hole pair attracted via Coulomb forces creates a quasi-particle, </a:t>
                </a:r>
                <a:r>
                  <a:rPr lang="en-US" sz="1400" i="1" dirty="0" err="1" smtClean="0"/>
                  <a:t>exciton</a:t>
                </a:r>
                <a:r>
                  <a:rPr lang="en-US" sz="1400" i="1" dirty="0" smtClean="0"/>
                  <a:t>, </a:t>
                </a:r>
                <a:r>
                  <a:rPr lang="en-US" sz="1400" dirty="0" smtClean="0"/>
                  <a:t>with lower internal energy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sz="1400" b="0" dirty="0" smtClean="0"/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Lowest possible electronic excitation in a semiconductor</a:t>
                </a:r>
                <a:endParaRPr lang="en-US" sz="1400" dirty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endParaRPr lang="en-US" b="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Three types: </a:t>
                </a:r>
              </a:p>
              <a:p>
                <a:pPr marL="698500" lvl="1" indent="-342900"/>
                <a:r>
                  <a:rPr lang="en-US" sz="1400" b="1" dirty="0" err="1" smtClean="0"/>
                  <a:t>Frenkel</a:t>
                </a:r>
                <a:r>
                  <a:rPr lang="en-US" sz="1400" dirty="0" smtClean="0"/>
                  <a:t>: localized &amp; small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400" dirty="0" smtClean="0"/>
              </a:p>
              <a:p>
                <a:pPr marL="698500" lvl="1" indent="-342900"/>
                <a:r>
                  <a:rPr lang="en-US" sz="1400" b="1" dirty="0" smtClean="0"/>
                  <a:t>Charge transfer</a:t>
                </a:r>
                <a:r>
                  <a:rPr lang="en-US" sz="1400" dirty="0" smtClean="0"/>
                  <a:t>: primarily in ionic crystals where electron (hole) is given to the nearest neighbor</a:t>
                </a:r>
              </a:p>
              <a:p>
                <a:pPr marL="698500" lvl="1" indent="-342900"/>
                <a:r>
                  <a:rPr lang="en-US" sz="1400" b="1" dirty="0" err="1" smtClean="0"/>
                  <a:t>Wannier</a:t>
                </a:r>
                <a:r>
                  <a:rPr lang="en-US" sz="1400" b="1" dirty="0" smtClean="0"/>
                  <a:t> (free)</a:t>
                </a:r>
                <a:r>
                  <a:rPr lang="en-US" sz="1400" dirty="0" smtClean="0"/>
                  <a:t>: large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 smtClean="0"/>
                  <a:t> with e-h separated over many lattice constants. Free to move inside the crystal. Occur mainly in semiconductors</a:t>
                </a:r>
                <a:endParaRPr lang="en-US" sz="1400" dirty="0"/>
              </a:p>
              <a:p>
                <a:pPr marL="698500" lvl="1" indent="-342900"/>
                <a:endParaRPr lang="en-US" dirty="0" smtClean="0"/>
              </a:p>
              <a:p>
                <a:pPr marL="698500" lvl="1" indent="-342900"/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5017574" cy="4448835"/>
              </a:xfrm>
              <a:blipFill>
                <a:blip r:embed="rId3"/>
                <a:stretch>
                  <a:fillRect t="-1233" r="-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30"/>
          <a:stretch/>
        </p:blipFill>
        <p:spPr>
          <a:xfrm>
            <a:off x="5763207" y="1465320"/>
            <a:ext cx="3205026" cy="255276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73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Thought of as an e-h pair circulating each other with an attractive force from </a:t>
                </a:r>
                <a:r>
                  <a:rPr lang="en-US" sz="1400" dirty="0"/>
                  <a:t>a</a:t>
                </a:r>
                <a:r>
                  <a:rPr lang="en-US" sz="1400" dirty="0" smtClean="0"/>
                  <a:t> Coulomb potential: 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SE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1400" b="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Larger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400" dirty="0" smtClean="0"/>
                  <a:t> 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larger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𝑟</m:t>
                    </m:r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Resembles hydrogen atom. Rescale Bohr radius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400" dirty="0" smtClean="0"/>
                  <a:t>) with </a:t>
                </a:r>
                <a:r>
                  <a:rPr lang="en-US" sz="1400" dirty="0"/>
                  <a:t>e-h effective </a:t>
                </a:r>
                <a:r>
                  <a:rPr lang="en-US" sz="1400" dirty="0" smtClean="0"/>
                  <a:t>masses and the screening from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SE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Where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,  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nm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dirty="0" smtClean="0"/>
              </a:p>
              <a:p>
                <a:pPr lvl="1" indent="0">
                  <a:buNone/>
                </a:pPr>
                <a:endParaRPr lang="en-US" sz="1400" b="0" dirty="0" smtClean="0"/>
              </a:p>
              <a:p>
                <a:pPr lvl="1" indent="0">
                  <a:buNone/>
                </a:pPr>
                <a:r>
                  <a:rPr lang="en-US" sz="1400" dirty="0"/>
                  <a:t>a</a:t>
                </a:r>
                <a:r>
                  <a:rPr lang="en-US" sz="1400" dirty="0" smtClean="0"/>
                  <a:t>nd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400" b="0" dirty="0" smtClean="0"/>
                  <a:t> is the principal quantum number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  <a:blipFill>
                <a:blip r:embed="rId3"/>
                <a:stretch>
                  <a:fillRect t="-1495" r="-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30"/>
          <a:stretch/>
        </p:blipFill>
        <p:spPr>
          <a:xfrm>
            <a:off x="5681478" y="1599125"/>
            <a:ext cx="3231518" cy="2573864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4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2989" y="4985238"/>
                <a:ext cx="511712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Typical semiconductor: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</m:t>
                    </m:r>
                  </m:oMath>
                </a14:m>
                <a:r>
                  <a:rPr lang="en-US" sz="1400" dirty="0" smtClean="0"/>
                  <a:t>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5 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𝑛𝑚</m:t>
                    </m:r>
                  </m:oMath>
                </a14:m>
                <a:endParaRPr lang="en-US" sz="1400" b="0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en-US" sz="1400" dirty="0"/>
                  <a:t>w</a:t>
                </a:r>
                <a:r>
                  <a:rPr lang="en-US" sz="1400" dirty="0" smtClean="0"/>
                  <a:t>ith a lattice constant of a few Å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radius of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order of magnitude larger</a:t>
                </a:r>
                <a:endParaRPr lang="en-US" sz="1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89" y="4985238"/>
                <a:ext cx="5117123" cy="738664"/>
              </a:xfrm>
              <a:prstGeom prst="rect">
                <a:avLst/>
              </a:prstGeom>
              <a:blipFill>
                <a:blip r:embed="rId5"/>
                <a:stretch>
                  <a:fillRect l="-358" t="-1653" b="-7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2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Corresponding binding energy in terms of Rydberg,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𝑅𝑦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=13.6 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eV</m:t>
                    </m:r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E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en-S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Typical semiconductor as before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e>
                        </m:d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13 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meV</m:t>
                    </m:r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Corresponds to a temperature of 110 K, above which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disassociates due to collisions with phonons</a:t>
                </a:r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err="1" smtClean="0">
                    <a:sym typeface="Wingdings" panose="05000000000000000000" pitchFamily="2" charset="2"/>
                  </a:rPr>
                  <a:t>Excitons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are (mainly) a low temperature phenomenon in semiconductors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  <a:blipFill>
                <a:blip r:embed="rId3"/>
                <a:stretch>
                  <a:fillRect t="-1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8"/>
          <a:stretch/>
        </p:blipFill>
        <p:spPr>
          <a:xfrm>
            <a:off x="5758450" y="739039"/>
            <a:ext cx="3034454" cy="5089260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764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Exciton can move around in the crystal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has kinetic energy with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wavevector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</m:t>
                    </m:r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.</a:t>
                </a:r>
              </a:p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Total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energy: 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400" b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K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𝑔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𝑛</m:t>
                              </m:r>
                            </m:e>
                          </m:d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𝑘𝑖𝑛</m:t>
                          </m:r>
                        </m:sub>
                      </m:sSub>
                    </m:oMath>
                  </m:oMathPara>
                </a14:m>
                <a:endParaRPr lang="en-US" sz="1400" b="0" i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endParaRPr lang="en-US" sz="1400" b="0" i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𝑔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SE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en-SE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𝑅𝑦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SE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/>
                  <a:t>N</a:t>
                </a:r>
                <a:r>
                  <a:rPr lang="en-US" sz="1400" dirty="0" smtClean="0"/>
                  <a:t>eed a high purity crystal for free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to exist as impurities are efficient traps for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. </a:t>
                </a: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Note:</a:t>
                </a:r>
                <a:r>
                  <a:rPr lang="en-US" sz="1400" b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b="1"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1400" b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endChr m:val="⟩"/>
                        <m:ctrlPr>
                          <a:rPr lang="en-SE" sz="1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1400" dirty="0" smtClean="0"/>
                  <a:t>corresponds to the ground state of the whole crystal, not an electron in top of the valence band. 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5017574" cy="3666319"/>
              </a:xfrm>
              <a:blipFill>
                <a:blip r:embed="rId3"/>
                <a:stretch>
                  <a:fillRect t="-1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1"/>
          <a:stretch/>
        </p:blipFill>
        <p:spPr>
          <a:xfrm>
            <a:off x="5904330" y="717616"/>
            <a:ext cx="2799932" cy="4704690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68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Free </a:t>
            </a:r>
            <a:r>
              <a:rPr lang="en-US" sz="1800" dirty="0" err="1" smtClean="0"/>
              <a:t>excitons</a:t>
            </a:r>
            <a:r>
              <a:rPr lang="en-US" sz="1800" dirty="0" smtClean="0"/>
              <a:t>: </a:t>
            </a:r>
            <a:r>
              <a:rPr lang="sv-SE" sz="1800" dirty="0" smtClean="0"/>
              <a:t>Absorption 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</p:spPr>
            <p:txBody>
              <a:bodyPr>
                <a:normAutofit lnSpcReduction="10000"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Consider </a:t>
                </a:r>
                <a:r>
                  <a:rPr lang="en-US" sz="1400" b="1" dirty="0" smtClean="0"/>
                  <a:t>direct band gap </a:t>
                </a:r>
                <a:r>
                  <a:rPr lang="en-US" sz="1400" dirty="0" smtClean="0"/>
                  <a:t>without </a:t>
                </a:r>
                <a:r>
                  <a:rPr lang="en-US" sz="1400" dirty="0" err="1"/>
                  <a:t>excitons</a:t>
                </a:r>
                <a:r>
                  <a:rPr lang="en-US" sz="1400" dirty="0"/>
                  <a:t>, dipole approximation gives absorption coefficient </a:t>
                </a:r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d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/>
                  <a:t>However, distinct lines are observed due to </a:t>
                </a:r>
                <a:r>
                  <a:rPr lang="en-US" sz="1400" dirty="0" err="1"/>
                  <a:t>excitons</a:t>
                </a:r>
                <a:r>
                  <a:rPr lang="en-US" sz="1400" dirty="0"/>
                  <a:t> at energies 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 smtClean="0">
                  <a:solidFill>
                    <a:srgbClr val="FF0000"/>
                  </a:solidFill>
                </a:endParaRPr>
              </a:p>
              <a:p>
                <a:pPr lvl="1" indent="0">
                  <a:buNone/>
                </a:pPr>
                <a:r>
                  <a:rPr lang="en-US" sz="1400" dirty="0" smtClean="0"/>
                  <a:t>The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created this way obviously have zero kinetic energy, </a:t>
                </a:r>
                <a:r>
                  <a:rPr lang="en-US" sz="1400" dirty="0" err="1" smtClean="0"/>
                  <a:t>i.e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endChr m:val="⟩"/>
                        <m:ctrlPr>
                          <a:rPr lang="en-SE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400" b="1" dirty="0" smtClean="0"/>
                  <a:t>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are created by vertical transitions. Non vertical transition would require a phonon.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Can however create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with kinetic energy through excitation with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sz="1400" dirty="0" smtClean="0"/>
                  <a:t> which then bind to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and thermalize. </a:t>
                </a:r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endParaRPr lang="en-US" sz="1400" b="1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  <a:blipFill>
                <a:blip r:embed="rId3"/>
                <a:stretch>
                  <a:fillRect t="-1993" b="-1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98" y="1318919"/>
            <a:ext cx="4054711" cy="401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Free </a:t>
            </a:r>
            <a:r>
              <a:rPr lang="en-US" sz="1800" dirty="0" err="1"/>
              <a:t>excitons</a:t>
            </a:r>
            <a:r>
              <a:rPr lang="en-US" sz="1800" dirty="0"/>
              <a:t>: </a:t>
            </a:r>
            <a:r>
              <a:rPr lang="sv-SE" sz="1800" dirty="0"/>
              <a:t>Absorption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b="0" dirty="0" smtClean="0"/>
                  <a:t>For </a:t>
                </a:r>
                <a:r>
                  <a:rPr lang="en-US" sz="1400" b="1" dirty="0" smtClean="0"/>
                  <a:t>indirect band gap </a:t>
                </a:r>
                <a:r>
                  <a:rPr lang="en-US" sz="1400" b="0" dirty="0" smtClean="0"/>
                  <a:t>semiconductors, a phonon with wave vector</a:t>
                </a:r>
                <a:r>
                  <a:rPr lang="en-US" sz="1400" dirty="0" smtClean="0"/>
                  <a:t> of magnitude</a:t>
                </a:r>
                <a:r>
                  <a:rPr lang="en-US" sz="1400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 smtClean="0"/>
                  <a:t> is needed to excite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.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Gives absorption at: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𝑔𝑖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However, since the transition involves a third particle, phonon, it has the same probability as exciting to a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state away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  <a:blipFill>
                <a:blip r:embed="rId3"/>
                <a:stretch>
                  <a:fillRect t="-1495" r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54" y="1318919"/>
            <a:ext cx="3936494" cy="269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/>
              <a:t>Absorption </a:t>
            </a:r>
            <a:r>
              <a:rPr lang="sv-SE" sz="1800" dirty="0" err="1"/>
              <a:t>spectrum</a:t>
            </a:r>
            <a:r>
              <a:rPr lang="sv-SE" sz="1800" dirty="0"/>
              <a:t> </a:t>
            </a:r>
            <a:r>
              <a:rPr lang="sv-SE" sz="1800" dirty="0" err="1"/>
              <a:t>of</a:t>
            </a:r>
            <a:r>
              <a:rPr lang="sv-SE" sz="1800" dirty="0"/>
              <a:t> </a:t>
            </a:r>
            <a:r>
              <a:rPr lang="sv-SE" sz="1800" dirty="0" err="1"/>
              <a:t>free</a:t>
            </a:r>
            <a:r>
              <a:rPr lang="sv-SE" sz="1800" dirty="0"/>
              <a:t> </a:t>
            </a:r>
            <a:r>
              <a:rPr lang="sv-SE" sz="1800" dirty="0" err="1"/>
              <a:t>excitons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The absorption will instead be governed by the density of available states. DOS is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SE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−(</m:t>
                            </m:r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𝑔𝑖</m:t>
                                </m:r>
                              </m:sub>
                            </m:s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Get shoulders at onset of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levels instead of lines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In (b) we see the effect of temperature on the absorption coefficient in an indirect semiconductor. As temperature rises more types of phonons starts to participate.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34" y="1318919"/>
                <a:ext cx="4621920" cy="3666319"/>
              </a:xfrm>
              <a:blipFill>
                <a:blip r:embed="rId3"/>
                <a:stretch>
                  <a:fillRect t="-1495" r="-2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9</a:t>
            </a:fld>
            <a:endParaRPr lang="sv-S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73208"/>
            <a:ext cx="3313250" cy="438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Resonant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exciton-polaritons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0" y="1327711"/>
                <a:ext cx="4621920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Luminescence spectra of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is more complicated than the absorption profile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b="1" dirty="0" smtClean="0"/>
                  <a:t>Direct band gap </a:t>
                </a:r>
                <a:r>
                  <a:rPr lang="en-US" sz="1400" dirty="0" smtClean="0"/>
                  <a:t>radiative recombination of e-h pair (annihilating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)</a:t>
                </a:r>
                <a:r>
                  <a:rPr lang="en-US" sz="1400" dirty="0"/>
                  <a:t>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1400" dirty="0">
                    <a:sym typeface="Wingdings" panose="05000000000000000000" pitchFamily="2" charset="2"/>
                  </a:rPr>
                  <a:t>e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mits photon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photon is reabsorbed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is formed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…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</a:p>
              <a:p>
                <a:pPr lvl="1" indent="0">
                  <a:buNone/>
                </a:pP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Hybrid light-matter particle called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exciton-polariton</a:t>
                </a:r>
                <a:endParaRPr lang="en-US" sz="1400" dirty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Dispersion curves cross in coupled system </a:t>
                </a:r>
              </a:p>
              <a:p>
                <a:pPr lvl="1" indent="0">
                  <a:buNone/>
                </a:pP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Avoided crossing with s</a:t>
                </a:r>
                <a:r>
                  <a:rPr lang="en-US" sz="1400" dirty="0" smtClean="0"/>
                  <a:t>plit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𝐿𝑇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7711"/>
                <a:ext cx="4621920" cy="3666319"/>
              </a:xfrm>
              <a:blipFill>
                <a:blip r:embed="rId3"/>
                <a:stretch>
                  <a:fillRect t="-1498" r="-2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10</a:t>
            </a:fld>
            <a:endParaRPr lang="sv-S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8"/>
          <a:stretch/>
        </p:blipFill>
        <p:spPr>
          <a:xfrm rot="5400000">
            <a:off x="5554460" y="1436660"/>
            <a:ext cx="2778192" cy="371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5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Resonant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exciton-polaritons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r>
                  <a:rPr lang="en-US" sz="1400" b="1" dirty="0" smtClean="0"/>
                  <a:t>Effect on luminescence spectra: </a:t>
                </a: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Consider </a:t>
                </a:r>
                <a:r>
                  <a:rPr lang="en-US" sz="1400" dirty="0" err="1" smtClean="0"/>
                  <a:t>polariton</a:t>
                </a:r>
                <a:r>
                  <a:rPr lang="en-US" sz="1400" dirty="0" smtClean="0"/>
                  <a:t> excitation to point A through photon absorption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Thermalizes efficiently via emission of high energy optical phonons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reaches “bottleneck” where acoustical phonons with low energy are emitted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more events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slower process</a:t>
                </a:r>
                <a:endParaRPr lang="en-US" sz="1400" dirty="0">
                  <a:sym typeface="Wingdings" panose="05000000000000000000" pitchFamily="2" charset="2"/>
                </a:endParaRPr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Accumulation of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polaritons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at bottleneck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>
                    <a:sym typeface="Wingdings" panose="05000000000000000000" pitchFamily="2" charset="2"/>
                  </a:rPr>
                  <a:t> </a:t>
                </a:r>
                <a:r>
                  <a:rPr lang="en-US" sz="1400" dirty="0" err="1">
                    <a:sym typeface="Wingdings" panose="05000000000000000000" pitchFamily="2" charset="2"/>
                  </a:rPr>
                  <a:t>radiatively</a:t>
                </a:r>
                <a:r>
                  <a:rPr lang="en-US" sz="1400" dirty="0">
                    <a:sym typeface="Wingdings" panose="05000000000000000000" pitchFamily="2" charset="2"/>
                  </a:rPr>
                  <a:t> 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recombines</a:t>
                </a:r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marL="6413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Two lines with a splitting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LT</m:t>
                        </m:r>
                      </m:sub>
                    </m:sSub>
                  </m:oMath>
                </a14:m>
                <a:r>
                  <a:rPr lang="en-US" sz="1400" dirty="0" smtClean="0"/>
                  <a:t> seen in luminescence spectra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  <a:blipFill>
                <a:blip r:embed="rId3"/>
                <a:stretch>
                  <a:fillRect t="-1498" r="-1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11</a:t>
            </a:fld>
            <a:endParaRPr lang="sv-S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85"/>
          <a:stretch/>
        </p:blipFill>
        <p:spPr>
          <a:xfrm rot="5400000">
            <a:off x="5798621" y="1068600"/>
            <a:ext cx="2303518" cy="2576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86" y="3640016"/>
            <a:ext cx="307435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8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Resonant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exciton-polaritons</a:t>
            </a:r>
            <a:endParaRPr lang="sv-SE" sz="1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327711"/>
            <a:ext cx="4950069" cy="3666319"/>
          </a:xfrm>
        </p:spPr>
        <p:txBody>
          <a:bodyPr>
            <a:normAutofit/>
          </a:bodyPr>
          <a:lstStyle/>
          <a:p>
            <a:pPr lvl="1" indent="0">
              <a:buNone/>
            </a:pPr>
            <a:r>
              <a:rPr lang="en-US" sz="1400" b="1" dirty="0" smtClean="0"/>
              <a:t>Observed: </a:t>
            </a:r>
            <a:r>
              <a:rPr lang="en-US" sz="1400" dirty="0" smtClean="0"/>
              <a:t>The splitting of the </a:t>
            </a:r>
            <a:r>
              <a:rPr lang="en-US" sz="1400" dirty="0" err="1" smtClean="0"/>
              <a:t>exciton-polariton</a:t>
            </a:r>
            <a:r>
              <a:rPr lang="en-US" sz="1400" dirty="0" smtClean="0"/>
              <a:t> line is influenced by the impurity concentration in the sample, especially shallow  donors. </a:t>
            </a:r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r>
              <a:rPr lang="en-US" sz="1400" b="1" dirty="0" smtClean="0"/>
              <a:t>Proposed mechanism: </a:t>
            </a:r>
          </a:p>
          <a:p>
            <a:pPr lvl="1" indent="0">
              <a:buNone/>
            </a:pPr>
            <a:r>
              <a:rPr lang="en-US" sz="1400" dirty="0" smtClean="0"/>
              <a:t>Shallow donors scatters </a:t>
            </a:r>
            <a:r>
              <a:rPr lang="en-US" sz="1400" dirty="0" err="1" smtClean="0"/>
              <a:t>polaritons</a:t>
            </a:r>
            <a:r>
              <a:rPr lang="en-US" sz="1400" dirty="0" smtClean="0"/>
              <a:t> elastically, preventing them from reaching the surface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More time for inelastic processes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</a:t>
            </a:r>
            <a:r>
              <a:rPr lang="en-US" sz="1400" dirty="0" err="1" smtClean="0">
                <a:sym typeface="Wingdings" panose="05000000000000000000" pitchFamily="2" charset="2"/>
              </a:rPr>
              <a:t>Polaritons</a:t>
            </a:r>
            <a:r>
              <a:rPr lang="en-US" sz="1400" dirty="0" smtClean="0">
                <a:sym typeface="Wingdings" panose="05000000000000000000" pitchFamily="2" charset="2"/>
              </a:rPr>
              <a:t> have time to reach the “bottleneck”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Split between LPB and UPB is observed</a:t>
            </a:r>
            <a:endParaRPr lang="en-US" sz="1400" dirty="0"/>
          </a:p>
          <a:p>
            <a:pPr lvl="1" indent="0">
              <a:buNone/>
            </a:pP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481" y="1327711"/>
            <a:ext cx="1903332" cy="453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emission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optical</a:t>
            </a:r>
            <a:r>
              <a:rPr lang="sv-SE" sz="1800" dirty="0" smtClean="0"/>
              <a:t> </a:t>
            </a:r>
            <a:r>
              <a:rPr lang="sv-SE" sz="1800" dirty="0" err="1" smtClean="0"/>
              <a:t>phonons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Can also recombine via emission of </a:t>
                </a:r>
                <a:r>
                  <a:rPr lang="en-US" sz="1400" b="1" dirty="0" smtClean="0"/>
                  <a:t>optical phonon</a:t>
                </a:r>
                <a:r>
                  <a:rPr lang="en-US" sz="1400" dirty="0" smtClean="0"/>
                  <a:t>, generating a photon with energy: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ℏ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400" dirty="0" smtClean="0"/>
                  <a:t>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err="1" smtClean="0"/>
                  <a:t>i.e</a:t>
                </a:r>
                <a:r>
                  <a:rPr lang="en-US" sz="1400" dirty="0" smtClean="0"/>
                  <a:t> redshifted w.r.t to the resonant lines.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Relatively high intensity seen due to: </a:t>
                </a:r>
              </a:p>
              <a:p>
                <a:pPr marL="1009650" lvl="2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Loss of energy to phonon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photon not at resonant frequency and less likely to be reabsorbed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can escape sample</a:t>
                </a:r>
              </a:p>
              <a:p>
                <a:pPr marL="1009650" lvl="2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All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in LPB can participate, not only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1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exc</m:t>
                        </m:r>
                      </m:sub>
                    </m:sSub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 =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1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K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𝑝h𝑜𝑡𝑜𝑛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</m:oMath>
                </a14:m>
                <a:r>
                  <a:rPr lang="en-US" sz="1400" b="1" dirty="0" smtClean="0"/>
                  <a:t> </a:t>
                </a:r>
                <a:r>
                  <a:rPr lang="en-US" sz="1400" dirty="0" smtClean="0"/>
                  <a:t>as for the non phonon case.</a:t>
                </a:r>
                <a:endParaRPr lang="en-US" sz="1400" b="1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  <a:blipFill>
                <a:blip r:embed="rId3"/>
                <a:stretch>
                  <a:fillRect b="-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13</a:t>
            </a:fld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85"/>
          <a:stretch/>
        </p:blipFill>
        <p:spPr>
          <a:xfrm rot="5400000">
            <a:off x="5998559" y="1077393"/>
            <a:ext cx="2303518" cy="257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emission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optical</a:t>
            </a:r>
            <a:r>
              <a:rPr lang="sv-SE" sz="1800" dirty="0" smtClean="0"/>
              <a:t> </a:t>
            </a:r>
            <a:r>
              <a:rPr lang="sv-SE" sz="1800" dirty="0" err="1" smtClean="0"/>
              <a:t>phonons</a:t>
            </a:r>
            <a:endParaRPr lang="sv-SE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</p:spPr>
            <p:txBody>
              <a:bodyPr>
                <a:norm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err="1" smtClean="0"/>
                  <a:t>Lineshape</a:t>
                </a:r>
                <a:r>
                  <a:rPr lang="en-US" sz="1400" dirty="0" smtClean="0"/>
                  <a:t> should reflect Maxwell-Boltzmann distribution of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kinetic energies.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However, have to account for the phonon creation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1" i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𝑝h𝑜𝑛𝑜𝑛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 smtClean="0"/>
                  <a:t> :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d>
                      <m:dPr>
                        <m:begChr m:val="["/>
                        <m:endChr m:val="]"/>
                        <m:ctrlPr>
                          <a:rPr lang="en-S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SE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  <m:d>
                                          <m:d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1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𝑝h𝑜𝑛𝑜𝑛</m:t>
                        </m:r>
                      </m:sub>
                    </m:sSub>
                    <m:r>
                      <a:rPr lang="en-SE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𝑒𝑥𝑐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Consider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 &amp; 2</m:t>
                    </m:r>
                  </m:oMath>
                </a14:m>
                <a:r>
                  <a:rPr lang="en-US" sz="1400" dirty="0" smtClean="0"/>
                  <a:t>, it can be shown 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en-US" sz="1400" dirty="0" smtClean="0"/>
                  <a:t> is proportional to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kinetic energy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const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400" dirty="0" smtClean="0"/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7711"/>
                <a:ext cx="4950069" cy="3666319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14</a:t>
            </a:fld>
            <a:endParaRPr lang="sv-SE"/>
          </a:p>
        </p:txBody>
      </p:sp>
      <p:sp>
        <p:nvSpPr>
          <p:cNvPr id="3" name="Right Arrow 2"/>
          <p:cNvSpPr/>
          <p:nvPr/>
        </p:nvSpPr>
        <p:spPr>
          <a:xfrm>
            <a:off x="4950069" y="4185139"/>
            <a:ext cx="726758" cy="32531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16062" y="3333275"/>
                <a:ext cx="3877407" cy="2066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S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S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2" y="3333275"/>
                <a:ext cx="3877407" cy="20662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8682831" y="3333275"/>
            <a:ext cx="158384" cy="38686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781073" y="4408062"/>
            <a:ext cx="158384" cy="38686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emission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optical</a:t>
            </a:r>
            <a:r>
              <a:rPr lang="sv-SE" sz="1800" dirty="0" smtClean="0"/>
              <a:t> </a:t>
            </a:r>
            <a:r>
              <a:rPr lang="sv-SE" sz="1800" dirty="0" err="1" smtClean="0"/>
              <a:t>phonons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15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68215" y="1495086"/>
                <a:ext cx="3877407" cy="2066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S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S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SE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15" y="1495086"/>
                <a:ext cx="3877407" cy="2066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90" y="1284493"/>
            <a:ext cx="2720244" cy="455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8892" y="4062046"/>
            <a:ext cx="41499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Free</a:t>
            </a:r>
            <a:r>
              <a:rPr lang="en-US" dirty="0" smtClean="0"/>
              <a:t>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recombination process varies linearly with excitation intensity as other intrinsic monomolecular processes, no saturation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3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emission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optical</a:t>
            </a:r>
            <a:r>
              <a:rPr lang="sv-SE" sz="1800" dirty="0" smtClean="0"/>
              <a:t> </a:t>
            </a:r>
            <a:r>
              <a:rPr lang="sv-SE" sz="1800" dirty="0" err="1" smtClean="0"/>
              <a:t>phonons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16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539" y="1647255"/>
                <a:ext cx="7186173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Why does not acoustical phonons participate?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For low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m:rPr>
                        <m:nor/>
                      </m:rPr>
                      <a:rPr lang="en-US" sz="1400" i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400" b="1" dirty="0" smtClean="0"/>
                  <a:t> </a:t>
                </a:r>
                <a:r>
                  <a:rPr lang="en-US" sz="1400" dirty="0" smtClean="0"/>
                  <a:t>the acoustical phonon energy tends to zero, not enough to remove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from bottleneck region and thus photon is reabsorbed. </a:t>
                </a:r>
                <a:r>
                  <a:rPr lang="en-US" sz="1400" b="1" dirty="0" smtClean="0"/>
                  <a:t> </a:t>
                </a:r>
              </a:p>
              <a:p>
                <a:pPr lvl="1" indent="0">
                  <a:buNone/>
                </a:pPr>
                <a:endParaRPr lang="en-US" sz="1400" b="1" dirty="0"/>
              </a:p>
              <a:p>
                <a:pPr lvl="1" indent="0">
                  <a:buNone/>
                </a:pPr>
                <a:r>
                  <a:rPr lang="en-US" sz="1400" dirty="0" smtClean="0"/>
                  <a:t>But which phonons are allowed by selection rules?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Depends on crystal, electron state and phonon state symmetries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/>
                  <a:t>  LO-phonon assisted recombination allowed for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in </a:t>
                </a:r>
                <a:r>
                  <a:rPr lang="en-US" sz="1400" dirty="0" err="1" smtClean="0"/>
                  <a:t>CdS</a:t>
                </a:r>
                <a:r>
                  <a:rPr lang="en-US" sz="1400" dirty="0" smtClean="0"/>
                  <a:t> type crystals (hexagonal </a:t>
                </a:r>
                <a:r>
                  <a:rPr lang="en-US" sz="1400" dirty="0" err="1" smtClean="0"/>
                  <a:t>wurtzite</a:t>
                </a:r>
                <a:r>
                  <a:rPr lang="en-US" sz="1400" dirty="0" smtClean="0"/>
                  <a:t>)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In conclusion: phonon assisted recombination of free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removes </a:t>
                </a:r>
                <a:r>
                  <a:rPr lang="en-US" sz="1400" dirty="0" err="1" smtClean="0"/>
                  <a:t>polariton</a:t>
                </a:r>
                <a:r>
                  <a:rPr lang="en-US" sz="1400" dirty="0" smtClean="0"/>
                  <a:t> effects and red shifted lines with asymmetric shapes appear.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39" y="1647255"/>
                <a:ext cx="7186173" cy="3323987"/>
              </a:xfrm>
              <a:prstGeom prst="rect">
                <a:avLst/>
              </a:prstGeom>
              <a:blipFill>
                <a:blip r:embed="rId3"/>
                <a:stretch>
                  <a:fillRect t="-367" b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87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Indirect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17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540" y="1647255"/>
                <a:ext cx="3842238" cy="2934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No crossing of dispersion curves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/>
                  <a:t>No </a:t>
                </a:r>
                <a:r>
                  <a:rPr lang="en-US" sz="1400" dirty="0" err="1" smtClean="0"/>
                  <a:t>polaritons</a:t>
                </a:r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b="1" dirty="0" smtClean="0"/>
                  <a:t>Have</a:t>
                </a:r>
                <a:r>
                  <a:rPr lang="en-US" sz="1400" dirty="0" smtClean="0"/>
                  <a:t> to involve phonons in radiative recombination.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𝑝h𝑜𝑛𝑜𝑛</m:t>
                              </m:r>
                            </m:sub>
                          </m:sSub>
                        </m:e>
                      </m:d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≫</m:t>
                          </m:r>
                          <m:r>
                            <m:rPr>
                              <m:nor/>
                            </m:rPr>
                            <a:rPr lang="en-US" sz="1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nor/>
                            </m:rPr>
                            <a:rPr lang="en-US" sz="1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𝑒𝑥𝑐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The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en-US" sz="1400" dirty="0" smtClean="0"/>
                  <a:t> varies very little over the span of kinetic energies of the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(</a:t>
                </a:r>
                <a14:m>
                  <m:oMath xmlns:m="http://schemas.openxmlformats.org/officeDocument/2006/math">
                    <m:r>
                      <a:rPr lang="en-SE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constant</m:t>
                    </m:r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)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lineshape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will reflect Maxwell-Boltzmann distribution of kinetic energies </a:t>
                </a:r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40" y="1647255"/>
                <a:ext cx="3842238" cy="2934008"/>
              </a:xfrm>
              <a:prstGeom prst="rect">
                <a:avLst/>
              </a:prstGeom>
              <a:blipFill>
                <a:blip r:embed="rId3"/>
                <a:stretch>
                  <a:fillRect t="-415" r="-1111" b="-1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62" y="1829990"/>
            <a:ext cx="4114700" cy="2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Indirect</a:t>
            </a:r>
            <a:r>
              <a:rPr lang="sv-SE" sz="1800" dirty="0" smtClean="0"/>
              <a:t>: </a:t>
            </a:r>
            <a:r>
              <a:rPr lang="sv-SE" sz="1800" dirty="0" err="1" smtClean="0"/>
              <a:t>Luminesence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18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527540" y="1647255"/>
            <a:ext cx="74707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0">
              <a:buNone/>
            </a:pPr>
            <a:r>
              <a:rPr lang="en-US" sz="1400" dirty="0" smtClean="0"/>
              <a:t>What types of phonons take part in the process? </a:t>
            </a:r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r>
              <a:rPr lang="en-US" sz="1400" dirty="0" smtClean="0"/>
              <a:t>Like before: Depends on the symmetry of the crystal, e states and phonon states</a:t>
            </a:r>
          </a:p>
          <a:p>
            <a:pPr lvl="1" indent="0">
              <a:buNone/>
            </a:pPr>
            <a:endParaRPr lang="en-US" sz="1400" dirty="0" smtClean="0"/>
          </a:p>
          <a:p>
            <a:pPr lvl="1" indent="0">
              <a:buNone/>
            </a:pPr>
            <a:r>
              <a:rPr lang="en-SE" sz="1400" dirty="0" smtClean="0"/>
              <a:t>…</a:t>
            </a:r>
            <a:r>
              <a:rPr lang="en-US" sz="1400" dirty="0" smtClean="0"/>
              <a:t> </a:t>
            </a:r>
          </a:p>
          <a:p>
            <a:pPr lvl="1" indent="0">
              <a:buNone/>
            </a:pPr>
            <a:endParaRPr lang="en-US" sz="1400" dirty="0" smtClean="0"/>
          </a:p>
          <a:p>
            <a:pPr lvl="1" indent="0">
              <a:buNone/>
            </a:pPr>
            <a:r>
              <a:rPr lang="en-US" sz="1400" dirty="0" err="1" smtClean="0"/>
              <a:t>AgBr</a:t>
            </a:r>
            <a:r>
              <a:rPr lang="en-US" sz="1400" dirty="0" smtClean="0"/>
              <a:t>: LA and TO</a:t>
            </a:r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r>
              <a:rPr lang="en-US" sz="1400" dirty="0" smtClean="0"/>
              <a:t>Si: All types</a:t>
            </a:r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r>
              <a:rPr lang="en-US" sz="1400" dirty="0" smtClean="0"/>
              <a:t>Ge: LA and TO</a:t>
            </a:r>
            <a:endParaRPr lang="en-US" sz="1400" dirty="0"/>
          </a:p>
          <a:p>
            <a:pPr lvl="1" indent="0">
              <a:buNone/>
            </a:pPr>
            <a:endParaRPr lang="en-US" sz="1400" dirty="0" smtClean="0"/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51580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luminescence</a:t>
            </a:r>
            <a:r>
              <a:rPr lang="sv-SE" sz="1800" dirty="0" smtClean="0"/>
              <a:t> </a:t>
            </a:r>
            <a:r>
              <a:rPr lang="sv-SE" sz="1800" dirty="0" err="1" smtClean="0"/>
              <a:t>summary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527540" y="1647255"/>
            <a:ext cx="517919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</a:t>
            </a:r>
            <a:r>
              <a:rPr lang="en-US" sz="1400" dirty="0" smtClean="0"/>
              <a:t>ow temperature (&lt;110 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Hydrogen like spectra below band gap &amp; contributes to increased absorption above band gap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 smtClean="0"/>
              <a:t>Polariton</a:t>
            </a:r>
            <a:r>
              <a:rPr lang="en-US" sz="1400" dirty="0" smtClean="0"/>
              <a:t> effects seen in direct band gap semiconductors with high shallow donor concentrations and low </a:t>
            </a:r>
            <a:r>
              <a:rPr lang="en-US" sz="1400" dirty="0" err="1" smtClean="0"/>
              <a:t>exciton</a:t>
            </a:r>
            <a:r>
              <a:rPr lang="en-US" sz="1400" dirty="0" smtClean="0"/>
              <a:t> </a:t>
            </a:r>
            <a:r>
              <a:rPr lang="en-SE" sz="1400" dirty="0" smtClean="0"/>
              <a:t>–</a:t>
            </a:r>
            <a:r>
              <a:rPr lang="en-US" sz="1400" dirty="0" smtClean="0"/>
              <a:t>phonon coupling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Indirect bandgap semiconductors: Emission lines with Maxwell-Boltzmann characteristics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Intrinsic process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linear with excitation intensity</a:t>
            </a:r>
            <a:endParaRPr lang="en-US" sz="1400" dirty="0" smtClean="0"/>
          </a:p>
          <a:p>
            <a:pPr lvl="1"/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lvl="1" indent="0">
              <a:buNone/>
            </a:pPr>
            <a:endParaRPr lang="en-US" sz="1400" dirty="0"/>
          </a:p>
          <a:p>
            <a:pPr lvl="1" indent="0">
              <a:buNone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2018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20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8748" y="1321939"/>
                <a:ext cx="833510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r>
                  <a:rPr lang="en-US" sz="1400" dirty="0" smtClean="0"/>
                  <a:t>Lattice defects traps an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loses its kinetic energy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more localized</a:t>
                </a:r>
                <a:r>
                  <a:rPr lang="en-US" sz="1400" dirty="0" smtClean="0"/>
                  <a:t> </a:t>
                </a:r>
              </a:p>
              <a:p>
                <a:pPr lvl="1" indent="0">
                  <a:buNone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Bound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luminescence typically has higher efficiency than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due to: </a:t>
                </a:r>
              </a:p>
              <a:p>
                <a:pPr lvl="1" indent="0">
                  <a:buNone/>
                </a:pP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Large radius of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large cross section for capture at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trap</a:t>
                </a: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2"/>
                <a:r>
                  <a:rPr lang="en-US" sz="1400" dirty="0" smtClean="0">
                    <a:sym typeface="Wingdings" panose="05000000000000000000" pitchFamily="2" charset="2"/>
                  </a:rPr>
                  <a:t>Mean lifetime before trapped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𝜏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𝑡𝑟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−9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s</m:t>
                    </m:r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  for nominally pure semiconductor at 2 K.</a:t>
                </a:r>
              </a:p>
              <a:p>
                <a:pPr lvl="2"/>
                <a:r>
                  <a:rPr lang="en-US" sz="1400" dirty="0" smtClean="0">
                    <a:sym typeface="Wingdings" panose="05000000000000000000" pitchFamily="2" charset="2"/>
                  </a:rPr>
                  <a:t>Comparable to radiative recombination lifetime </a:t>
                </a:r>
                <a:r>
                  <a:rPr lang="en-US" sz="1400" b="1" dirty="0" smtClean="0">
                    <a:sym typeface="Wingdings" panose="05000000000000000000" pitchFamily="2" charset="2"/>
                  </a:rPr>
                  <a:t>in direct band gap 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semiconductors.</a:t>
                </a:r>
              </a:p>
              <a:p>
                <a:pPr marL="1200150" lvl="2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About same probability of being trapped as to recombine</a:t>
                </a:r>
              </a:p>
              <a:p>
                <a:pPr lvl="2"/>
                <a:endParaRPr lang="en-US" sz="1400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US" sz="1400" b="1" dirty="0" smtClean="0">
                    <a:sym typeface="Wingdings" panose="05000000000000000000" pitchFamily="2" charset="2"/>
                  </a:rPr>
                  <a:t>Indirect bandgap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, mean radiative recombination lifetime of </a:t>
                </a:r>
                <a14:m>
                  <m:oMath xmlns:m="http://schemas.openxmlformats.org/officeDocument/2006/math">
                    <m:r>
                      <a:rPr lang="en-SE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≥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−4</m:t>
                        </m:r>
                      </m:sup>
                    </m:sSup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s</m:t>
                    </m:r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</a:p>
              <a:p>
                <a:pPr marL="1200150" lvl="2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Much more likely to form bound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than for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1400" dirty="0">
                    <a:sym typeface="Wingdings" panose="05000000000000000000" pitchFamily="2" charset="2"/>
                  </a:rPr>
                  <a:t>to </a:t>
                </a:r>
                <a:r>
                  <a:rPr lang="en-US" sz="1400" dirty="0" err="1">
                    <a:sym typeface="Wingdings" panose="05000000000000000000" pitchFamily="2" charset="2"/>
                  </a:rPr>
                  <a:t>radiatively</a:t>
                </a:r>
                <a:r>
                  <a:rPr lang="en-US" sz="1400" dirty="0">
                    <a:sym typeface="Wingdings" panose="05000000000000000000" pitchFamily="2" charset="2"/>
                  </a:rPr>
                  <a:t> 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recombine</a:t>
                </a:r>
              </a:p>
              <a:p>
                <a:pPr lvl="1" indent="0">
                  <a:buNone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	</a:t>
                </a:r>
                <a:endParaRPr lang="en-US" sz="1400" dirty="0">
                  <a:sym typeface="Wingdings" panose="05000000000000000000" pitchFamily="2" charset="2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 “Giant oscillator strength”, atoms in vicinity of impurity contributes to the oscillation strength (probability) of radiative recombination of the bound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48" y="1321939"/>
                <a:ext cx="8335106" cy="3970318"/>
              </a:xfrm>
              <a:prstGeom prst="rect">
                <a:avLst/>
              </a:prstGeom>
              <a:blipFill>
                <a:blip r:embed="rId3"/>
                <a:stretch>
                  <a:fillRect t="-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21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8748" y="1321939"/>
                <a:ext cx="3877406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BE = Bound </a:t>
                </a:r>
                <a:r>
                  <a:rPr lang="en-US" sz="1400" dirty="0" err="1" smtClean="0"/>
                  <a:t>Exciton</a:t>
                </a: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FE = Free </a:t>
                </a:r>
                <a:r>
                  <a:rPr lang="en-US" sz="1400" dirty="0" err="1" smtClean="0"/>
                  <a:t>exciton</a:t>
                </a:r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As impurity in Si, </a:t>
                </a:r>
                <a:r>
                  <a:rPr lang="en-US" sz="1400" dirty="0" err="1" smtClean="0"/>
                  <a:t>conc</a:t>
                </a:r>
                <a:r>
                  <a:rPr lang="en-US" sz="14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BE lines are typically sharp and do not broaden with increasing temperature as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lacks kinetic energy. Can be both phonon assisted and no phonon (NP)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Will however saturate with increasing excitation power as traps become filled. (Extrinsic)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48" y="1321939"/>
                <a:ext cx="3877406" cy="3323987"/>
              </a:xfrm>
              <a:prstGeom prst="rect">
                <a:avLst/>
              </a:prstGeom>
              <a:blipFill>
                <a:blip r:embed="rId3"/>
                <a:stretch>
                  <a:fillRect b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814" y="878293"/>
            <a:ext cx="3965448" cy="44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</a:t>
            </a:r>
            <a:r>
              <a:rPr lang="sv-SE" sz="1800" dirty="0" err="1" smtClean="0"/>
              <a:t>ionized</a:t>
            </a:r>
            <a:r>
              <a:rPr lang="sv-SE" sz="1800" dirty="0" smtClean="0"/>
              <a:t>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22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231422" cy="3572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shallow impurities enables optical investigation into donors and acceptors.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When bound to an ionized donor a further 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 smtClean="0"/>
                  <a:t> is gained. Will shift the luminescence peak to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FE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The existence of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ionized impurities depends on the ratio of effective masses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sz="1400" dirty="0" smtClean="0"/>
                  <a:t>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donors requires heavy holes (small kinetic energy) or it will break away from the electron and donor. Vice versa for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bound to acceptor</a:t>
                </a:r>
                <a:endParaRPr lang="en-US" sz="1400" dirty="0"/>
              </a:p>
              <a:p>
                <a:pPr lvl="1" indent="0">
                  <a:buNone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231422" cy="3572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86" y="2213500"/>
            <a:ext cx="3496350" cy="200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8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</a:t>
            </a:r>
            <a:r>
              <a:rPr lang="sv-SE" sz="1800" dirty="0" err="1" smtClean="0"/>
              <a:t>ionized</a:t>
            </a:r>
            <a:r>
              <a:rPr lang="sv-SE" sz="1800" dirty="0" smtClean="0"/>
              <a:t>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23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23142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For a given material there cannot exist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ionized donors and acceptors simultaneously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The </a:t>
                </a:r>
                <a:r>
                  <a:rPr lang="en-US" sz="1400" dirty="0" err="1" smtClean="0"/>
                  <a:t>excition</a:t>
                </a:r>
                <a:r>
                  <a:rPr lang="en-US" sz="1400" dirty="0" smtClean="0"/>
                  <a:t> bound to an acceptor is very unlikely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1400" dirty="0" smtClean="0"/>
                  <a:t>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I Si (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0.61 </m:t>
                    </m:r>
                  </m:oMath>
                </a14:m>
                <a:r>
                  <a:rPr lang="en-US" sz="1400" dirty="0" smtClean="0"/>
                  <a:t>) no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ionized impurities can exist.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In GaAs,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/>
                  <a:t>, and </a:t>
                </a:r>
                <a:r>
                  <a:rPr lang="en-US" sz="1400" dirty="0" err="1" smtClean="0"/>
                  <a:t>InP</a:t>
                </a:r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0944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 smtClean="0"/>
                  <a:t> , both less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400" dirty="0" smtClean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231422" cy="2462213"/>
              </a:xfrm>
              <a:prstGeom prst="rect">
                <a:avLst/>
              </a:prstGeom>
              <a:blipFill>
                <a:blip r:embed="rId3"/>
                <a:stretch>
                  <a:fillRect r="-931" b="-1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58" y="1624223"/>
            <a:ext cx="2921104" cy="272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2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neutral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24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435938" cy="4466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neutral impurities are stable at arbitrary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400" b="0" dirty="0" smtClean="0"/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b="0" dirty="0" smtClean="0"/>
                  <a:t>Qualitative explanation for </a:t>
                </a:r>
                <a:r>
                  <a:rPr lang="en-US" sz="1400" b="0" dirty="0" err="1" smtClean="0"/>
                  <a:t>exciton</a:t>
                </a:r>
                <a:r>
                  <a:rPr lang="en-US" sz="1400" b="0" dirty="0" smtClean="0"/>
                  <a:t> bound to neutral donor: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b="0" dirty="0" smtClean="0"/>
                  <a:t>Case 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400" b="0" dirty="0" smtClean="0"/>
                  <a:t>  </a:t>
                </a:r>
                <a:r>
                  <a:rPr lang="en-US" sz="1400" dirty="0" smtClean="0"/>
                  <a:t>resembles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b="0" dirty="0" smtClean="0"/>
                  <a:t> molecule with disassociation energy of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0.33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𝑅𝑦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4.5 </m:t>
                    </m:r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eV</m:t>
                    </m:r>
                  </m:oMath>
                </a14:m>
                <a:r>
                  <a:rPr lang="en-US" sz="1400" b="0" dirty="0" smtClean="0"/>
                  <a:t>. By analogy the energy to disassociate an </a:t>
                </a:r>
                <a:r>
                  <a:rPr lang="en-US" sz="1400" b="0" dirty="0" err="1" smtClean="0"/>
                  <a:t>exciton</a:t>
                </a:r>
                <a:r>
                  <a:rPr lang="en-US" sz="1400" b="0" dirty="0" smtClean="0"/>
                  <a:t> bound to a neutral donor will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𝐵𝑋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0.33 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0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400" b="0" dirty="0" smtClean="0"/>
                  <a:t> is the ionization energy of the donor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Case 2: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400" dirty="0" smtClean="0"/>
                  <a:t> only the e is bound to the impurity. Resembles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400" dirty="0" smtClean="0"/>
                  <a:t> ion. Stable with energy </a:t>
                </a: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055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𝑅𝑦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en-US" sz="1400" dirty="0" smtClean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𝐵𝑋</m:t>
                        </m:r>
                      </m:sub>
                    </m:sSub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055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/>
              </a:p>
              <a:p>
                <a:pPr lvl="1"/>
                <a:r>
                  <a:rPr lang="en-US" sz="1400" dirty="0" smtClean="0"/>
                  <a:t>Luminescence photon given by: 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𝐵𝑋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−ℏ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𝐵𝑋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  <a:p>
                <a:pPr lvl="1"/>
                <a:r>
                  <a:rPr lang="en-US" sz="1400" dirty="0" smtClean="0"/>
                  <a:t>For direct &amp; indirect respectively</a:t>
                </a:r>
              </a:p>
              <a:p>
                <a:pPr lvl="1"/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Red shifted by binding energy</a:t>
                </a:r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435938" cy="4466992"/>
              </a:xfrm>
              <a:prstGeom prst="rect">
                <a:avLst/>
              </a:prstGeom>
              <a:blipFill>
                <a:blip r:embed="rId3"/>
                <a:stretch>
                  <a:fillRect r="-1009" b="-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7" y="2211940"/>
            <a:ext cx="3561826" cy="26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6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neutral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25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4359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Binding energy depends 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435938" cy="523220"/>
              </a:xfrm>
              <a:prstGeom prst="rect">
                <a:avLst/>
              </a:prstGeom>
              <a:blipFill>
                <a:blip r:embed="rId3"/>
                <a:stretch>
                  <a:fillRect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22" y="1661515"/>
            <a:ext cx="4663440" cy="316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3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neutral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26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43593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i="1" dirty="0" smtClean="0"/>
                  <a:t>Hayne’s rule</a:t>
                </a:r>
                <a:r>
                  <a:rPr lang="en-US" sz="1400" dirty="0" smtClean="0"/>
                  <a:t> regarding binding energy of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to neutral impurities, for donors: </a:t>
                </a:r>
              </a:p>
              <a:p>
                <a:pPr lvl="1" indent="0">
                  <a:buNone/>
                </a:pPr>
                <a:endParaRPr lang="en-US" sz="1400" i="1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𝐵𝑋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1400" i="1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400" dirty="0" smtClean="0"/>
                  <a:t> is the binding energy of the donor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 smtClean="0"/>
                  <a:t> are material dependent parameters. 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Which means that the type of donor/ acceptor influences the binding energy of the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.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435938" cy="2246769"/>
              </a:xfrm>
              <a:prstGeom prst="rect">
                <a:avLst/>
              </a:prstGeom>
              <a:blipFill>
                <a:blip r:embed="rId3"/>
                <a:stretch>
                  <a:fillRect b="-1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94"/>
          <a:stretch/>
        </p:blipFill>
        <p:spPr>
          <a:xfrm>
            <a:off x="5291660" y="2022152"/>
            <a:ext cx="3734218" cy="241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neutral </a:t>
            </a:r>
            <a:r>
              <a:rPr lang="sv-SE" sz="1800" dirty="0" err="1" smtClean="0"/>
              <a:t>impurities</a:t>
            </a:r>
            <a:r>
              <a:rPr lang="sv-SE" sz="1800" dirty="0" smtClean="0"/>
              <a:t> - </a:t>
            </a:r>
            <a:r>
              <a:rPr lang="sv-SE" sz="1800" dirty="0" err="1" smtClean="0"/>
              <a:t>multiexciton</a:t>
            </a:r>
            <a:r>
              <a:rPr lang="sv-SE" sz="1800" dirty="0" smtClean="0"/>
              <a:t> </a:t>
            </a:r>
            <a:r>
              <a:rPr lang="sv-SE" sz="1800" dirty="0" err="1" smtClean="0"/>
              <a:t>complexes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27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44278" y="1321939"/>
                <a:ext cx="5435938" cy="3344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More than one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bound to a neutral impurity.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The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are wrapped around the neutral impurity with successively lower binding energy</a:t>
                </a:r>
              </a:p>
              <a:p>
                <a:pPr lvl="1" indent="0">
                  <a:buNone/>
                </a:pPr>
                <a:endParaRPr lang="en-US" sz="1400" dirty="0"/>
              </a:p>
              <a:p>
                <a:pPr lvl="1" indent="0">
                  <a:buNone/>
                </a:pPr>
                <a:r>
                  <a:rPr lang="en-US" sz="1400" dirty="0" smtClean="0"/>
                  <a:t>The luminescence photon energy is given by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h</m:t>
                      </m:r>
                      <m:sSubSup>
                        <m:sSub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FE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SE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𝐵𝑋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𝐵𝑋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1400" dirty="0" smtClean="0"/>
                  <a:t> is the binding energy of the j:th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. </a:t>
                </a:r>
              </a:p>
              <a:p>
                <a:pPr lvl="1" indent="0">
                  <a:buNone/>
                </a:pPr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The lines are red shifted w.r.t to the free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emission line by a sum of binding energies for the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“below”. </a:t>
                </a:r>
                <a:endParaRPr lang="en-US" sz="1400" dirty="0"/>
              </a:p>
              <a:p>
                <a:pPr lvl="1" indent="0">
                  <a:buNone/>
                </a:pP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78" y="1321939"/>
                <a:ext cx="5435938" cy="33440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372" y="1257298"/>
            <a:ext cx="2999890" cy="436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7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Quantitative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luminescence</a:t>
            </a:r>
            <a:r>
              <a:rPr lang="sv-SE" sz="1800" dirty="0" smtClean="0"/>
              <a:t> </a:t>
            </a:r>
            <a:r>
              <a:rPr lang="sv-SE" sz="1800" dirty="0" err="1" smtClean="0"/>
              <a:t>analysis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shallow</a:t>
            </a:r>
            <a:r>
              <a:rPr lang="sv-SE" sz="1800" dirty="0" smtClean="0"/>
              <a:t> </a:t>
            </a:r>
            <a:r>
              <a:rPr lang="sv-SE" sz="1800" dirty="0" err="1" smtClean="0"/>
              <a:t>impurities</a:t>
            </a:r>
            <a:r>
              <a:rPr lang="sv-SE" sz="1800" dirty="0" smtClean="0"/>
              <a:t> in Si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28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240993" y="1488993"/>
                <a:ext cx="508555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Low temperature photoluminescence spectroscopy to determine concentration of shallow donors and acceptors in c:Si using the previously described bound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peaks.</a:t>
                </a:r>
              </a:p>
              <a:p>
                <a:pPr lvl="1"/>
                <a:endParaRPr lang="en-US" sz="1400" dirty="0" smtClean="0"/>
              </a:p>
              <a:p>
                <a:pPr lvl="1" indent="0">
                  <a:buNone/>
                </a:pPr>
                <a:r>
                  <a:rPr lang="en-US" sz="1400" dirty="0" smtClean="0"/>
                  <a:t>Assume: Intensities proportional to impurity concentrations and that the intrinsic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TO</m:t>
                        </m:r>
                      </m:sub>
                    </m:sSub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FE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 smtClean="0"/>
                  <a:t> line is characteristic of crystal locations without impurities. 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Ratio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TO</m:t>
                            </m:r>
                          </m:sub>
                        </m:sSub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BE</m:t>
                        </m:r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TO</m:t>
                        </m:r>
                      </m:sub>
                    </m:sSub>
                    <m:r>
                      <a:rPr lang="en-US" sz="1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FE</m:t>
                    </m:r>
                    <m:r>
                      <a:rPr lang="en-US" sz="1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is an increasing function of impurity concentration. 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Calibrate with samples of known concentration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0993" y="1488993"/>
                <a:ext cx="5085555" cy="2677656"/>
              </a:xfrm>
              <a:prstGeom prst="rect">
                <a:avLst/>
              </a:prstGeom>
              <a:blipFill>
                <a:blip r:embed="rId3"/>
                <a:stretch>
                  <a:fillRect r="-120" b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575"/>
          <a:stretch/>
        </p:blipFill>
        <p:spPr>
          <a:xfrm>
            <a:off x="5138167" y="1378840"/>
            <a:ext cx="3448716" cy="196223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072312" y="1795463"/>
            <a:ext cx="333375" cy="54292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905625" y="2391607"/>
            <a:ext cx="333375" cy="54292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024" y="3687173"/>
            <a:ext cx="1793776" cy="209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: </a:t>
            </a:r>
            <a:r>
              <a:rPr lang="sv-SE" sz="1800" dirty="0" err="1" smtClean="0"/>
              <a:t>isoelectronic</a:t>
            </a:r>
            <a:r>
              <a:rPr lang="sv-SE" sz="1800" dirty="0" smtClean="0"/>
              <a:t> </a:t>
            </a:r>
            <a:r>
              <a:rPr lang="sv-SE" sz="1800" dirty="0" err="1" smtClean="0"/>
              <a:t>impurities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29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240993" y="1488993"/>
                <a:ext cx="5085555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Atom from same group as host crystal but with different electronegativity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400" dirty="0" smtClean="0"/>
                  <a:t> </a:t>
                </a:r>
              </a:p>
              <a:p>
                <a:pPr lvl="1"/>
                <a:endParaRPr lang="en-US" sz="1400" dirty="0"/>
              </a:p>
              <a:p>
                <a:pPr lvl="1"/>
                <a:r>
                  <a:rPr lang="en-US" sz="1400" dirty="0" smtClean="0"/>
                  <a:t>Higher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400" dirty="0" smtClean="0"/>
                  <a:t>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attracts a photoelectron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extra electron attracts hole via Coulomb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Bound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and vice versa for lower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400" dirty="0" smtClean="0"/>
                  <a:t> and holes</a:t>
                </a:r>
              </a:p>
              <a:p>
                <a:pPr lvl="1"/>
                <a:endParaRPr lang="en-US" sz="1400" dirty="0" smtClean="0"/>
              </a:p>
              <a:p>
                <a:pPr lvl="1"/>
                <a:r>
                  <a:rPr lang="en-US" sz="1400" dirty="0" smtClean="0"/>
                  <a:t>The radiative recombination from such trapped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has higher efficiency than for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bound to neutral impurities due to: </a:t>
                </a:r>
              </a:p>
              <a:p>
                <a:pPr lvl="1"/>
                <a:endParaRPr lang="en-US" sz="1400" dirty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Non existent Auger recombination due to one less particle involved. 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For indirect semiconductors: Strong localization of one particle (e or h) at the impurity atom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Heisenberg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enables NP transition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0993" y="1488993"/>
                <a:ext cx="5085555" cy="3970318"/>
              </a:xfrm>
              <a:prstGeom prst="rect">
                <a:avLst/>
              </a:prstGeom>
              <a:blipFill>
                <a:blip r:embed="rId3"/>
                <a:stretch>
                  <a:fillRect b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956" y="1760219"/>
            <a:ext cx="2503848" cy="335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Bound</a:t>
            </a:r>
            <a:r>
              <a:rPr lang="sv-SE" sz="1800" dirty="0" smtClean="0"/>
              <a:t> </a:t>
            </a:r>
            <a:r>
              <a:rPr lang="sv-SE" sz="1800" dirty="0" err="1" smtClean="0"/>
              <a:t>exciton</a:t>
            </a:r>
            <a:r>
              <a:rPr lang="sv-SE" sz="1800" dirty="0" smtClean="0"/>
              <a:t> </a:t>
            </a:r>
            <a:r>
              <a:rPr lang="sv-SE" sz="1800" dirty="0" err="1" smtClean="0"/>
              <a:t>luminescence</a:t>
            </a:r>
            <a:r>
              <a:rPr lang="sv-SE" sz="1800" dirty="0" smtClean="0"/>
              <a:t> </a:t>
            </a:r>
            <a:r>
              <a:rPr lang="sv-SE" sz="1800" dirty="0" err="1" smtClean="0"/>
              <a:t>summary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30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-240993" y="1488993"/>
            <a:ext cx="85256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Impurities form efficient traps for </a:t>
            </a:r>
            <a:r>
              <a:rPr lang="en-US" sz="1400" dirty="0" err="1" smtClean="0"/>
              <a:t>excitons</a:t>
            </a:r>
            <a:endParaRPr lang="en-US" sz="14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Efficient recombination centers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Sharp lines without thermal broadening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Extrinsic process, will saturate with increasing excitation intensity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Can be bound to ionized and neutral impurities as well as atoms with different electronegativity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242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Excited semiconductors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318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32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240993" y="1488993"/>
                <a:ext cx="5085555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Excitation power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kW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dirty="0" smtClean="0">
                        <a:latin typeface="Cambria Math" panose="02040503050406030204" pitchFamily="18" charset="0"/>
                      </a:rPr>
                      <m:t>M</m:t>
                    </m:r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/>
                  <a:t> alters emission spectrum.  </a:t>
                </a:r>
              </a:p>
              <a:p>
                <a:pPr lvl="1"/>
                <a:endParaRPr lang="en-US" sz="1400" dirty="0"/>
              </a:p>
              <a:p>
                <a:pPr lvl="1"/>
                <a:r>
                  <a:rPr lang="en-US" sz="1400" dirty="0" smtClean="0"/>
                  <a:t>With high concentration of excited particles, new processes such as radiative decay of </a:t>
                </a:r>
                <a:r>
                  <a:rPr lang="en-US" sz="1400" dirty="0" err="1" smtClean="0"/>
                  <a:t>excitonic</a:t>
                </a:r>
                <a:r>
                  <a:rPr lang="en-US" sz="1400" dirty="0" smtClean="0"/>
                  <a:t> molecules and collisions between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can occur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0993" y="1488993"/>
                <a:ext cx="5085555" cy="1600438"/>
              </a:xfrm>
              <a:prstGeom prst="rect">
                <a:avLst/>
              </a:prstGeom>
              <a:blipFill>
                <a:blip r:embed="rId3"/>
                <a:stretch>
                  <a:fillRect b="-3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12" y="1363979"/>
            <a:ext cx="2948918" cy="426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Experimental </a:t>
            </a:r>
            <a:r>
              <a:rPr lang="sv-SE" sz="1800" dirty="0" err="1" smtClean="0"/>
              <a:t>considerations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33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1420413"/>
                <a:ext cx="8569653" cy="3862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Consider concentration of free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in steady state: </a:t>
                </a:r>
              </a:p>
              <a:p>
                <a:pPr lvl="1"/>
                <a:endParaRPr lang="en-US" sz="1400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𝛼𝜏</m:t>
                      </m:r>
                    </m:oMath>
                  </m:oMathPara>
                </a14:m>
                <a:endParaRPr lang="en-US" sz="1400" b="0" dirty="0" smtClean="0"/>
              </a:p>
              <a:p>
                <a:pPr lvl="1"/>
                <a:endParaRPr lang="en-US" sz="1400" dirty="0" smtClean="0"/>
              </a:p>
              <a:p>
                <a:pPr lvl="1"/>
                <a:r>
                  <a:rPr lang="en-US" sz="1400" dirty="0" smtClean="0"/>
                  <a:t>Typical band to band excitation: </a:t>
                </a:r>
              </a:p>
              <a:p>
                <a:pPr lvl="1"/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−9</m:t>
                        </m:r>
                      </m:sup>
                    </m:sSup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,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exc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 smtClean="0"/>
                  <a:t>,  and excitation photon energy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eV</m:t>
                    </m:r>
                  </m:oMath>
                </a14:m>
                <a:r>
                  <a:rPr lang="en-US" sz="1400" dirty="0" smtClean="0"/>
                  <a:t> (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413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400" b="0" i="0" dirty="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en-US" sz="1400" dirty="0" smtClean="0"/>
                  <a:t> ) 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2 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×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14</m:t>
                        </m:r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cm</m:t>
                        </m:r>
                      </m:e>
                      <m:sup>
                        <m: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−3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170 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en-US" sz="1400" dirty="0" smtClean="0"/>
                  <a:t> 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Bohr radius of </a:t>
                </a:r>
                <a:r>
                  <a:rPr lang="en-US" sz="1400" dirty="0" err="1" smtClean="0"/>
                  <a:t>exciton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en-US" sz="1400" dirty="0" smtClean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No interaction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/>
                  <a:t>To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400" dirty="0" smtClean="0"/>
                  <a:t> we need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exc</m:t>
                        </m:r>
                      </m:sub>
                    </m:sSub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f>
                      <m:fPr>
                        <m:type m:val="lin"/>
                        <m:ctrlPr>
                          <a:rPr lang="en-S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kW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 smtClean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/>
              </a:p>
              <a:p>
                <a:pPr lvl="1"/>
                <a:r>
                  <a:rPr lang="en-US" sz="1400" dirty="0" smtClean="0"/>
                  <a:t>Though, might need higher due to efficient non-radiative recombination at surface states and diffusion into bulk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20413"/>
                <a:ext cx="8569653" cy="3862339"/>
              </a:xfrm>
              <a:prstGeom prst="rect">
                <a:avLst/>
              </a:prstGeom>
              <a:blipFill>
                <a:blip r:embed="rId3"/>
                <a:stretch>
                  <a:fillRect b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35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Experimental </a:t>
            </a:r>
            <a:r>
              <a:rPr lang="sv-SE" sz="1800" dirty="0" err="1" smtClean="0"/>
              <a:t>considerations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34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1420413"/>
                <a:ext cx="8569653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Upper limit of excitation power is limited by mechanical destruction of the sample (</a:t>
                </a:r>
                <a14:m>
                  <m:oMath xmlns:m="http://schemas.openxmlformats.org/officeDocument/2006/math">
                    <m:r>
                      <a:rPr lang="en-SE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f>
                      <m:fPr>
                        <m:type m:val="lin"/>
                        <m:ctrlPr>
                          <a:rPr lang="en-S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dirty="0" smtClean="0"/>
                  <a:t>)</a:t>
                </a:r>
              </a:p>
              <a:p>
                <a:pPr lvl="1"/>
                <a:endParaRPr lang="en-US" sz="1400" dirty="0"/>
              </a:p>
              <a:p>
                <a:pPr lvl="1"/>
                <a:r>
                  <a:rPr lang="en-US" sz="1400" dirty="0" smtClean="0"/>
                  <a:t>Can also employ a two photon excitation process to create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further from surface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Less likely than single photon excitation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Need more power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Can destroy sample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20413"/>
                <a:ext cx="8569653" cy="1600438"/>
              </a:xfrm>
              <a:prstGeom prst="rect">
                <a:avLst/>
              </a:prstGeom>
              <a:blipFill>
                <a:blip r:embed="rId3"/>
                <a:stretch>
                  <a:fillRect t="-4563" b="-3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93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</a:t>
            </a:r>
            <a:r>
              <a:rPr lang="sv-SE" sz="1800" dirty="0" err="1" smtClean="0"/>
              <a:t>Excitonic</a:t>
            </a:r>
            <a:r>
              <a:rPr lang="sv-SE" sz="1800" dirty="0" smtClean="0"/>
              <a:t> </a:t>
            </a:r>
            <a:r>
              <a:rPr lang="sv-SE" sz="1800" dirty="0" err="1" smtClean="0"/>
              <a:t>molecule</a:t>
            </a:r>
            <a:r>
              <a:rPr lang="sv-SE" sz="1800" dirty="0" smtClean="0"/>
              <a:t> (</a:t>
            </a:r>
            <a:r>
              <a:rPr lang="sv-SE" sz="1800" dirty="0" err="1" smtClean="0"/>
              <a:t>Biexciton</a:t>
            </a:r>
            <a:r>
              <a:rPr lang="sv-SE" sz="1800" dirty="0" smtClean="0"/>
              <a:t>)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35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" y="1420413"/>
                <a:ext cx="3954780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Two </a:t>
                </a:r>
                <a:r>
                  <a:rPr lang="en-US" sz="1400" dirty="0" err="1" smtClean="0"/>
                  <a:t>excitons</a:t>
                </a:r>
                <a:r>
                  <a:rPr lang="en-US" sz="1400" dirty="0" smtClean="0"/>
                  <a:t> bind to form a “molecule” with 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400" dirty="0" smtClean="0"/>
                  <a:t>. </a:t>
                </a:r>
              </a:p>
              <a:p>
                <a:pPr lvl="1"/>
                <a:endParaRPr lang="en-US" sz="1400" dirty="0"/>
              </a:p>
              <a:p>
                <a:pPr lvl="1"/>
                <a:r>
                  <a:rPr lang="en-US" sz="1400" dirty="0" smtClean="0"/>
                  <a:t>The stability of the </a:t>
                </a:r>
                <a:r>
                  <a:rPr lang="en-US" sz="1400" dirty="0" err="1" smtClean="0"/>
                  <a:t>biexciton</a:t>
                </a:r>
                <a:r>
                  <a:rPr lang="en-US" sz="1400" dirty="0" smtClean="0"/>
                  <a:t> is again dependent on the ratio of effective masses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400" dirty="0" smtClean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Heavier holes (lighter electrons)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more stable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In typical semiconductor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𝜎</m:t>
                    </m:r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0.1−0.5</m:t>
                    </m:r>
                  </m:oMath>
                </a14:m>
                <a:r>
                  <a:rPr lang="en-US" sz="1400" dirty="0" smtClean="0"/>
                  <a:t> </a:t>
                </a:r>
                <a:endParaRPr lang="en-US" sz="1400" dirty="0"/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err="1" smtClean="0">
                    <a:sym typeface="Wingdings" panose="05000000000000000000" pitchFamily="2" charset="2"/>
                  </a:rPr>
                  <a:t>Biexciton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binding energy around one tenth of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binding energy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Radiative recombination of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: </a:t>
                </a:r>
              </a:p>
              <a:p>
                <a:pPr lvl="1"/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One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recombines, the other becomes free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420413"/>
                <a:ext cx="3954780" cy="3754874"/>
              </a:xfrm>
              <a:prstGeom prst="rect">
                <a:avLst/>
              </a:prstGeom>
              <a:blipFill>
                <a:blip r:embed="rId3"/>
                <a:stretch>
                  <a:fillRect b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298" y="1710268"/>
            <a:ext cx="2786414" cy="31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6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</a:t>
            </a:r>
            <a:r>
              <a:rPr lang="sv-SE" sz="1800" dirty="0" err="1" smtClean="0"/>
              <a:t>Excitonic</a:t>
            </a:r>
            <a:r>
              <a:rPr lang="sv-SE" sz="1800" dirty="0" smtClean="0"/>
              <a:t> </a:t>
            </a:r>
            <a:r>
              <a:rPr lang="sv-SE" sz="1800" dirty="0" err="1" smtClean="0"/>
              <a:t>molecule</a:t>
            </a:r>
            <a:r>
              <a:rPr lang="sv-SE" sz="1800" dirty="0" smtClean="0"/>
              <a:t> (</a:t>
            </a:r>
            <a:r>
              <a:rPr lang="sv-SE" sz="1800" dirty="0" err="1" smtClean="0"/>
              <a:t>Biexciton</a:t>
            </a:r>
            <a:r>
              <a:rPr lang="sv-SE" sz="1800" dirty="0" smtClean="0"/>
              <a:t>)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36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" y="1420413"/>
                <a:ext cx="3954780" cy="4908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/>
                  <a:t>How to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identify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emission line?</a:t>
                </a: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For </a:t>
                </a:r>
                <a:r>
                  <a:rPr lang="en-US" sz="1400" b="1" dirty="0" smtClean="0">
                    <a:sym typeface="Wingdings" panose="05000000000000000000" pitchFamily="2" charset="2"/>
                  </a:rPr>
                  <a:t>direct band gap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: </a:t>
                </a: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𝜈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𝑔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𝑋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sub>
                    </m:sSub>
                  </m:oMath>
                </a14:m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𝑠𝑝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𝜈</m:t>
                          </m:r>
                        </m:e>
                      </m:d>
                      <m:r>
                        <a:rPr lang="en-S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𝑔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𝑋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𝐵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400" i="1" dirty="0" smtClean="0">
                  <a:latin typeface="Cambria Math" panose="02040503050406030204" pitchFamily="18" charset="0"/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E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exp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[</m:t>
                      </m:r>
                      <m:f>
                        <m:fPr>
                          <m:type m:val="lin"/>
                          <m:ctrlPr>
                            <a:rPr lang="en-S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𝑔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𝑋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𝐵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𝜈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𝑀</m:t>
                              </m:r>
                            </m:sub>
                          </m:sSub>
                        </m:den>
                      </m:f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]</m:t>
                      </m:r>
                    </m:oMath>
                  </m:oMathPara>
                </a14:m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Inverse Maxwell-Boltzmann: Low energy tail due to larger curvature of single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dispersion relation</a:t>
                </a: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All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biexctions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can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radiatively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recombine as the resultant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can ensure momentum conservation, unlike the free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case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Effective channel of radiative recombination</a:t>
                </a: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420413"/>
                <a:ext cx="3954780" cy="4908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84"/>
          <a:stretch/>
        </p:blipFill>
        <p:spPr>
          <a:xfrm>
            <a:off x="5229310" y="1279566"/>
            <a:ext cx="2713002" cy="25069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83"/>
          <a:stretch/>
        </p:blipFill>
        <p:spPr>
          <a:xfrm>
            <a:off x="5301790" y="4001513"/>
            <a:ext cx="2703874" cy="185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9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</a:t>
            </a:r>
            <a:r>
              <a:rPr lang="sv-SE" sz="1800" dirty="0" err="1" smtClean="0"/>
              <a:t>Excitonic</a:t>
            </a:r>
            <a:r>
              <a:rPr lang="sv-SE" sz="1800" dirty="0" smtClean="0"/>
              <a:t> </a:t>
            </a:r>
            <a:r>
              <a:rPr lang="sv-SE" sz="1800" dirty="0" err="1" smtClean="0"/>
              <a:t>molecule</a:t>
            </a:r>
            <a:r>
              <a:rPr lang="sv-SE" sz="1800" dirty="0" smtClean="0"/>
              <a:t> (</a:t>
            </a:r>
            <a:r>
              <a:rPr lang="sv-SE" sz="1800" dirty="0" err="1" smtClean="0"/>
              <a:t>Biexciton</a:t>
            </a:r>
            <a:r>
              <a:rPr lang="sv-SE" sz="1800" dirty="0" smtClean="0"/>
              <a:t>)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37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" y="1420413"/>
                <a:ext cx="395478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b="1" dirty="0" smtClean="0"/>
                  <a:t>Indirect bandgap</a:t>
                </a:r>
                <a:r>
                  <a:rPr lang="en-US" sz="1400" dirty="0" smtClean="0"/>
                  <a:t>: </a:t>
                </a: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Also inverted Maxwell Boltzmann for transition from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minimum (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1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𝐊</m:t>
                        </m:r>
                      </m:e>
                      <m:sub>
                        <m:r>
                          <a:rPr lang="en-US" sz="1400" b="1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), but shifted due to phonon energy</a:t>
                </a: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However, as temperature rises, transitions from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away from their minimum can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dexcite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to the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exciton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band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minium</a:t>
                </a:r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r>
                  <a:rPr lang="en-US" sz="1400" dirty="0" smtClean="0">
                    <a:sym typeface="Wingdings" panose="05000000000000000000" pitchFamily="2" charset="2"/>
                  </a:rPr>
                  <a:t>High energy tail</a:t>
                </a:r>
              </a:p>
              <a:p>
                <a:pPr marL="742950" lvl="1" indent="-285750">
                  <a:buFont typeface="Wingdings" panose="05000000000000000000" pitchFamily="2" charset="2"/>
                  <a:buChar char="è"/>
                </a:pPr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All </a:t>
                </a:r>
                <a:r>
                  <a:rPr lang="en-US" sz="1400" dirty="0" err="1" smtClean="0">
                    <a:sym typeface="Wingdings" panose="05000000000000000000" pitchFamily="2" charset="2"/>
                  </a:rPr>
                  <a:t>biexcitons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can participate in recombination</a:t>
                </a:r>
              </a:p>
              <a:p>
                <a:pPr lvl="1"/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420413"/>
                <a:ext cx="3954780" cy="3539430"/>
              </a:xfrm>
              <a:prstGeom prst="rect">
                <a:avLst/>
              </a:prstGeom>
              <a:blipFill>
                <a:blip r:embed="rId3"/>
                <a:stretch>
                  <a:fillRect r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57" b="-10"/>
          <a:stretch/>
        </p:blipFill>
        <p:spPr>
          <a:xfrm>
            <a:off x="5580112" y="1351956"/>
            <a:ext cx="2713002" cy="2034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5" t="46562" r="845" b="-861"/>
          <a:stretch/>
        </p:blipFill>
        <p:spPr>
          <a:xfrm>
            <a:off x="5580112" y="3558540"/>
            <a:ext cx="2703874" cy="217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3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r>
              <a:rPr lang="sv-SE" sz="1800" dirty="0" smtClean="0"/>
              <a:t>: </a:t>
            </a:r>
            <a:r>
              <a:rPr lang="sv-SE" sz="1800" dirty="0" err="1" smtClean="0"/>
              <a:t>Excitonic</a:t>
            </a:r>
            <a:r>
              <a:rPr lang="sv-SE" sz="1800" dirty="0" smtClean="0"/>
              <a:t> </a:t>
            </a:r>
            <a:r>
              <a:rPr lang="sv-SE" sz="1800" dirty="0" err="1" smtClean="0"/>
              <a:t>molecule</a:t>
            </a:r>
            <a:r>
              <a:rPr lang="sv-SE" sz="1800" dirty="0" smtClean="0"/>
              <a:t> (</a:t>
            </a:r>
            <a:r>
              <a:rPr lang="sv-SE" sz="1800" dirty="0" err="1" smtClean="0"/>
              <a:t>Biexciton</a:t>
            </a:r>
            <a:r>
              <a:rPr lang="sv-SE" sz="1800" dirty="0" smtClean="0"/>
              <a:t>)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38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" y="1420413"/>
                <a:ext cx="3954780" cy="2595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2"/>
                <a:endParaRPr lang="en-US" sz="1400" dirty="0" smtClean="0"/>
              </a:p>
              <a:p>
                <a:pPr lvl="1"/>
                <a:r>
                  <a:rPr lang="en-US" sz="1400" dirty="0" smtClean="0">
                    <a:sym typeface="Wingdings" panose="05000000000000000000" pitchFamily="2" charset="2"/>
                  </a:rPr>
                  <a:t>Line intensity as function of excitation power</a:t>
                </a:r>
              </a:p>
              <a:p>
                <a:pPr lvl="1"/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sup>
                    </m:sSup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SE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1+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SE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𝑒𝑥𝑐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 </m:t>
                                        </m:r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sym typeface="Wingdings" panose="05000000000000000000" pitchFamily="2" charset="2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rad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 smtClean="0">
                    <a:sym typeface="Wingdings" panose="05000000000000000000" pitchFamily="2" charset="2"/>
                  </a:rPr>
                  <a:t> 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const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</m:oMath>
                </a14:m>
                <a:endParaRPr lang="en-US" sz="1400" dirty="0" smtClean="0">
                  <a:sym typeface="Wingdings" panose="05000000000000000000" pitchFamily="2" charset="2"/>
                </a:endParaRPr>
              </a:p>
              <a:p>
                <a:pPr lvl="1"/>
                <a:endParaRPr lang="en-US" sz="1400" dirty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 smtClean="0"/>
                  <a:t>: material dependent characteristic intensity</a:t>
                </a:r>
              </a:p>
              <a:p>
                <a:pPr lvl="1"/>
                <a:endParaRPr lang="en-US" sz="1400" dirty="0"/>
              </a:p>
              <a:p>
                <a:pPr lvl="1"/>
                <a:r>
                  <a:rPr lang="en-US" sz="1400" dirty="0" smtClean="0"/>
                  <a:t>For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𝑒𝑥𝑐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 smtClean="0"/>
                  <a:t> </a:t>
                </a:r>
                <a:r>
                  <a:rPr lang="en-SE" sz="1400" dirty="0" smtClean="0">
                    <a:sym typeface="Wingdings" panose="05000000000000000000" pitchFamily="2" charset="2"/>
                  </a:rPr>
                  <a:t></a:t>
                </a:r>
                <a:r>
                  <a:rPr lang="en-US" sz="1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sup>
                    </m:sSup>
                    <m:r>
                      <a:rPr lang="en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𝑒𝑥𝑐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bSup>
                  </m:oMath>
                </a14:m>
                <a:endParaRPr lang="en-US" sz="1400" b="0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en-US" sz="1400" dirty="0" smtClean="0"/>
                  <a:t>For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𝑒𝑥𝑐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  <a:r>
                  <a:rPr lang="en-SE" sz="1400" dirty="0">
                    <a:sym typeface="Wingdings" panose="05000000000000000000" pitchFamily="2" charset="2"/>
                  </a:rPr>
                  <a:t></a:t>
                </a:r>
                <a:r>
                  <a:rPr lang="en-US" sz="14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𝑀</m:t>
                        </m:r>
                      </m:sup>
                    </m:sSup>
                    <m:r>
                      <a:rPr lang="en-SE" sz="1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𝑒𝑥𝑐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420413"/>
                <a:ext cx="3954780" cy="2595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00200"/>
            <a:ext cx="2611022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 err="1" smtClean="0"/>
              <a:t>Summary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excited</a:t>
            </a:r>
            <a:r>
              <a:rPr lang="sv-SE" sz="1800" dirty="0" smtClean="0"/>
              <a:t> </a:t>
            </a:r>
            <a:r>
              <a:rPr lang="sv-SE" sz="1800" dirty="0" err="1" smtClean="0"/>
              <a:t>semiconductors</a:t>
            </a:r>
            <a:endParaRPr lang="sv-SE" sz="1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39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0" y="1420413"/>
            <a:ext cx="77137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High excitation power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high density of </a:t>
            </a:r>
            <a:r>
              <a:rPr lang="en-US" sz="1400" dirty="0" err="1" smtClean="0">
                <a:sym typeface="Wingdings" panose="05000000000000000000" pitchFamily="2" charset="2"/>
              </a:rPr>
              <a:t>excitons</a:t>
            </a:r>
            <a:r>
              <a:rPr lang="en-US" sz="1400" dirty="0" smtClean="0">
                <a:sym typeface="Wingdings" panose="05000000000000000000" pitchFamily="2" charset="2"/>
              </a:rPr>
              <a:t>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can interact with each other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 All </a:t>
            </a:r>
            <a:r>
              <a:rPr lang="en-US" sz="1400" dirty="0" err="1" smtClean="0"/>
              <a:t>biexcitons</a:t>
            </a:r>
            <a:r>
              <a:rPr lang="en-US" sz="1400" dirty="0" smtClean="0"/>
              <a:t> can </a:t>
            </a:r>
            <a:r>
              <a:rPr lang="en-US" sz="1400" dirty="0" err="1" smtClean="0"/>
              <a:t>radiatively</a:t>
            </a:r>
            <a:r>
              <a:rPr lang="en-US" sz="1400" dirty="0" smtClean="0"/>
              <a:t> recombine </a:t>
            </a:r>
            <a:r>
              <a:rPr lang="en-SE" sz="1400" dirty="0" smtClean="0">
                <a:sym typeface="Wingdings" panose="05000000000000000000" pitchFamily="2" charset="2"/>
              </a:rPr>
              <a:t></a:t>
            </a:r>
            <a:r>
              <a:rPr lang="en-US" sz="1400" dirty="0" smtClean="0">
                <a:sym typeface="Wingdings" panose="05000000000000000000" pitchFamily="2" charset="2"/>
              </a:rPr>
              <a:t> effective recombination channel </a:t>
            </a:r>
          </a:p>
        </p:txBody>
      </p:sp>
    </p:spTree>
    <p:extLst>
      <p:ext uri="{BB962C8B-B14F-4D97-AF65-F5344CB8AC3E}">
        <p14:creationId xmlns:p14="http://schemas.microsoft.com/office/powerpoint/2010/main" val="138405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SE" smtClean="0"/>
              <a:t>2019-10-01</a:t>
            </a:r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40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" y="1420413"/>
            <a:ext cx="3954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en-US" sz="1400" dirty="0" smtClean="0"/>
          </a:p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33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6644</TotalTime>
  <Words>2943</Words>
  <Application>Microsoft Office PowerPoint</Application>
  <PresentationFormat>On-screen Show (4:3)</PresentationFormat>
  <Paragraphs>632</Paragraphs>
  <Slides>40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Cambria Math</vt:lpstr>
      <vt:lpstr>Wingdings</vt:lpstr>
      <vt:lpstr>Template_KTH_with colours and grafs</vt:lpstr>
      <vt:lpstr>think-cell Slide</vt:lpstr>
      <vt:lpstr>SK3889 Luminescence Spectroscopy of Semiconductors</vt:lpstr>
      <vt:lpstr>Overview</vt:lpstr>
      <vt:lpstr>Exciton</vt:lpstr>
      <vt:lpstr>Free excitons</vt:lpstr>
      <vt:lpstr>Free excitons</vt:lpstr>
      <vt:lpstr>Free excitons</vt:lpstr>
      <vt:lpstr>Free excitons: Absorption </vt:lpstr>
      <vt:lpstr>Free excitons: Absorption </vt:lpstr>
      <vt:lpstr>Absorption spectrum of free excitons</vt:lpstr>
      <vt:lpstr>Direct: Resonant luminesence of free exciton-polaritons</vt:lpstr>
      <vt:lpstr>Direct: Resonant luminesence of free exciton-polaritons</vt:lpstr>
      <vt:lpstr>Direct: Resonant luminesence of free exciton-polaritons</vt:lpstr>
      <vt:lpstr>Direct: Luminesence of free excitons with emission of optical phonons</vt:lpstr>
      <vt:lpstr>Direct: Luminesence of free excitons with emission of optical phonons</vt:lpstr>
      <vt:lpstr>Direct: Luminesence of free excitons with emission of optical phonons</vt:lpstr>
      <vt:lpstr>Direct: Luminesence of free excitons with emission of optical phonons</vt:lpstr>
      <vt:lpstr>Indirect: Luminesence of free excitons</vt:lpstr>
      <vt:lpstr>Indirect: Luminesence of free excitons</vt:lpstr>
      <vt:lpstr>Free exciton luminescence summary</vt:lpstr>
      <vt:lpstr>Bound excitons</vt:lpstr>
      <vt:lpstr>Bound excitons</vt:lpstr>
      <vt:lpstr>Bound excitons: ionized impurities</vt:lpstr>
      <vt:lpstr>Bound excitons: ionized impurities</vt:lpstr>
      <vt:lpstr>Bound excitons: neutral impurities</vt:lpstr>
      <vt:lpstr>Bound excitons: neutral impurities</vt:lpstr>
      <vt:lpstr>Bound excitons: neutral impurities</vt:lpstr>
      <vt:lpstr>Bound excitons: neutral impurities - multiexciton complexes</vt:lpstr>
      <vt:lpstr>Quantitative luminescence analysis of shallow impurities in Si</vt:lpstr>
      <vt:lpstr>Bound excitons: isoelectronic impurities</vt:lpstr>
      <vt:lpstr>Bound exciton luminescence summary</vt:lpstr>
      <vt:lpstr>Highly Excited semiconductors</vt:lpstr>
      <vt:lpstr>Highly excited semiconductors</vt:lpstr>
      <vt:lpstr>Highly excited semiconductors: Experimental considerations</vt:lpstr>
      <vt:lpstr>Highly excited semiconductors: Experimental considerations</vt:lpstr>
      <vt:lpstr>Highly excited semiconductors: Excitonic molecule (Biexciton)</vt:lpstr>
      <vt:lpstr>Highly excited semiconductors: Excitonic molecule (Biexciton)</vt:lpstr>
      <vt:lpstr>Highly excited semiconductors: Excitonic molecule (Biexciton)</vt:lpstr>
      <vt:lpstr>Highly excited semiconductors: Excitonic molecule (Biexciton)</vt:lpstr>
      <vt:lpstr>Summary of highly excited semiconductors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user</cp:lastModifiedBy>
  <cp:revision>174</cp:revision>
  <cp:lastPrinted>2019-09-30T15:24:58Z</cp:lastPrinted>
  <dcterms:created xsi:type="dcterms:W3CDTF">2014-01-30T09:56:50Z</dcterms:created>
  <dcterms:modified xsi:type="dcterms:W3CDTF">2019-10-02T12:14:53Z</dcterms:modified>
</cp:coreProperties>
</file>