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66" r:id="rId2"/>
    <p:sldId id="303" r:id="rId3"/>
    <p:sldId id="264" r:id="rId4"/>
    <p:sldId id="267" r:id="rId5"/>
    <p:sldId id="268" r:id="rId6"/>
    <p:sldId id="269" r:id="rId7"/>
    <p:sldId id="271" r:id="rId8"/>
    <p:sldId id="270" r:id="rId9"/>
    <p:sldId id="272" r:id="rId10"/>
    <p:sldId id="273" r:id="rId11"/>
    <p:sldId id="274" r:id="rId12"/>
    <p:sldId id="275" r:id="rId13"/>
    <p:sldId id="276" r:id="rId14"/>
    <p:sldId id="277" r:id="rId15"/>
    <p:sldId id="302" r:id="rId16"/>
    <p:sldId id="296" r:id="rId17"/>
    <p:sldId id="297" r:id="rId18"/>
    <p:sldId id="278" r:id="rId19"/>
    <p:sldId id="281" r:id="rId20"/>
    <p:sldId id="291" r:id="rId21"/>
    <p:sldId id="304" r:id="rId22"/>
    <p:sldId id="283" r:id="rId23"/>
    <p:sldId id="284" r:id="rId24"/>
    <p:sldId id="285" r:id="rId25"/>
    <p:sldId id="298" r:id="rId26"/>
    <p:sldId id="299" r:id="rId27"/>
    <p:sldId id="300" r:id="rId28"/>
    <p:sldId id="301" r:id="rId29"/>
    <p:sldId id="287" r:id="rId30"/>
  </p:sldIdLst>
  <p:sldSz cx="9144000" cy="6858000" type="screen4x3"/>
  <p:notesSz cx="6858000" cy="9144000"/>
  <p:custDataLst>
    <p:tags r:id="rId33"/>
  </p:custDataLst>
  <p:defaultTextStyle>
    <a:defPPr>
      <a:defRPr lang="en-US"/>
    </a:defPPr>
    <a:lvl1pPr marL="0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88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74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61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48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34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22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09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696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orient="horz" pos="629">
          <p15:clr>
            <a:srgbClr val="A4A3A4"/>
          </p15:clr>
        </p15:guide>
        <p15:guide id="3" orient="horz" pos="997">
          <p15:clr>
            <a:srgbClr val="A4A3A4"/>
          </p15:clr>
        </p15:guide>
        <p15:guide id="4" orient="horz">
          <p15:clr>
            <a:srgbClr val="A4A3A4"/>
          </p15:clr>
        </p15:guide>
        <p15:guide id="5" orient="horz" pos="217">
          <p15:clr>
            <a:srgbClr val="A4A3A4"/>
          </p15:clr>
        </p15:guide>
        <p15:guide id="6" orient="horz" pos="3681">
          <p15:clr>
            <a:srgbClr val="A4A3A4"/>
          </p15:clr>
        </p15:guide>
        <p15:guide id="7" orient="horz" pos="4054">
          <p15:clr>
            <a:srgbClr val="A4A3A4"/>
          </p15:clr>
        </p15:guide>
        <p15:guide id="8" pos="631">
          <p15:clr>
            <a:srgbClr val="A4A3A4"/>
          </p15:clr>
        </p15:guide>
        <p15:guide id="9" pos="1020">
          <p15:clr>
            <a:srgbClr val="A4A3A4"/>
          </p15:clr>
        </p15:guide>
        <p15:guide id="10" pos="5389">
          <p15:clr>
            <a:srgbClr val="A4A3A4"/>
          </p15:clr>
        </p15:guide>
        <p15:guide id="11" pos="3120">
          <p15:clr>
            <a:srgbClr val="A4A3A4"/>
          </p15:clr>
        </p15:guide>
        <p15:guide id="12" pos="219">
          <p15:clr>
            <a:srgbClr val="A4A3A4"/>
          </p15:clr>
        </p15:guide>
        <p15:guide id="13" pos="32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562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1240" y="84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-492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08/10/2019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E1086-09C6-4A06-9A08-DAEFC7FB831C}" type="datetimeFigureOut">
              <a:rPr lang="sv-SE" smtClean="0"/>
              <a:t>2019-10-08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3DF55-48E4-43B0-A66E-085A14D337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984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88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74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61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48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34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22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09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96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versityadmissions.se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antagning.se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1683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Du ansvarar själv för att kolla att poäng kommit in – kolla via mina sidor.</a:t>
            </a:r>
          </a:p>
          <a:p>
            <a:endParaRPr lang="sv-SE" altLang="sv-SE" smtClean="0"/>
          </a:p>
          <a:p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115210-4D99-4F1A-AA81-FBF75C5F6E77}" type="slidenum">
              <a:rPr lang="sv-SE" smtClean="0"/>
              <a:pPr>
                <a:defRPr/>
              </a:pPr>
              <a:t>6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2707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KEX: MEKATRONIK</a:t>
            </a:r>
          </a:p>
          <a:p>
            <a:endParaRPr lang="sv-SE" altLang="sv-SE" smtClean="0"/>
          </a:p>
          <a:p>
            <a:r>
              <a:rPr lang="sv-SE" altLang="sv-SE" smtClean="0"/>
              <a:t>Reglerteknik 6 hp till 9 hp</a:t>
            </a:r>
          </a:p>
          <a:p>
            <a:endParaRPr lang="sv-SE" altLang="sv-SE" smtClean="0"/>
          </a:p>
          <a:p>
            <a:r>
              <a:rPr lang="sv-SE" altLang="sv-SE" smtClean="0"/>
              <a:t>Tidigare krav Masterprogram Hållbar energiteknik:</a:t>
            </a:r>
          </a:p>
          <a:p>
            <a:endParaRPr lang="sv-SE" altLang="sv-SE" smtClean="0"/>
          </a:p>
          <a:p>
            <a:r>
              <a:rPr lang="sv-SE" altLang="sv-SE" smtClean="0"/>
              <a:t>MJ1401 Värmetransporter</a:t>
            </a:r>
          </a:p>
          <a:p>
            <a:r>
              <a:rPr lang="sv-SE" altLang="sv-SE" smtClean="0"/>
              <a:t>SG1220 Teknisk strömningsmekanik</a:t>
            </a:r>
          </a:p>
          <a:p>
            <a:r>
              <a:rPr lang="sv-SE" altLang="sv-SE" smtClean="0"/>
              <a:t>Examensarbete för KEX maskinteknik</a:t>
            </a:r>
          </a:p>
          <a:p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71371F-A2E0-484D-883E-7A1B8AF90E82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1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Halvtidskurs hela terminen, 20 timmar i veckan!</a:t>
            </a:r>
          </a:p>
          <a:p>
            <a:endParaRPr lang="sv-SE" altLang="sv-SE" smtClean="0"/>
          </a:p>
          <a:p>
            <a:r>
              <a:rPr lang="sv-SE" altLang="sv-SE" smtClean="0"/>
              <a:t>4 gng  i veckan a´4 timmar</a:t>
            </a:r>
          </a:p>
          <a:p>
            <a:endParaRPr lang="sv-SE" altLang="sv-SE" smtClean="0"/>
          </a:p>
          <a:p>
            <a:r>
              <a:rPr lang="sv-SE" altLang="sv-SE" smtClean="0"/>
              <a:t>Varje institution sitt eget upplägg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369654-9119-4F1B-8330-25AD502A93D7}" type="slidenum">
              <a:rPr lang="sv-SE" smtClean="0"/>
              <a:pPr>
                <a:defRPr/>
              </a:pPr>
              <a:t>11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5779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b="1" smtClean="0"/>
              <a:t>Ansök på </a:t>
            </a:r>
            <a:r>
              <a:rPr lang="sv-SE" altLang="sv-SE" b="1" smtClean="0">
                <a:hlinkClick r:id="rId3"/>
              </a:rPr>
              <a:t>universityadmissions.se</a:t>
            </a:r>
            <a:r>
              <a:rPr lang="sv-SE" altLang="sv-SE" b="1" smtClean="0"/>
              <a:t> senast 16 januari för program på engelska, och senast 15 april för program på svenska på </a:t>
            </a:r>
            <a:r>
              <a:rPr lang="sv-SE" altLang="sv-SE" b="1" smtClean="0">
                <a:hlinkClick r:id="rId4"/>
              </a:rPr>
              <a:t>antagning.se</a:t>
            </a:r>
            <a:r>
              <a:rPr lang="sv-SE" altLang="sv-SE" b="1" smtClean="0"/>
              <a:t>. </a:t>
            </a:r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93C836-9C0D-4F5E-9684-34B9E534CFCF}" type="slidenum">
              <a:rPr lang="sv-SE" smtClean="0"/>
              <a:pPr>
                <a:defRPr/>
              </a:pPr>
              <a:t>19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7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5" y="2276873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798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90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4" y="4049405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5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7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7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4"/>
            <a:ext cx="1779608" cy="430865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7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5" y="2276873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798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90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4" y="4049405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5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7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7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2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1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1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1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6" y="344490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2019-10-08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 sz="1900"/>
            </a:lvl1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>
          <a:xfrm>
            <a:off x="3124031" y="6503723"/>
            <a:ext cx="2895939" cy="295231"/>
          </a:xfrm>
        </p:spPr>
        <p:txBody>
          <a:bodyPr/>
          <a:lstStyle>
            <a:lvl1pPr>
              <a:defRPr sz="11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datum 9"/>
          <p:cNvSpPr>
            <a:spLocks noGrp="1"/>
          </p:cNvSpPr>
          <p:nvPr>
            <p:ph type="dt" sz="half" idx="11"/>
          </p:nvPr>
        </p:nvSpPr>
        <p:spPr>
          <a:xfrm>
            <a:off x="457540" y="6434595"/>
            <a:ext cx="2132921" cy="364359"/>
          </a:xfrm>
          <a:prstGeom prst="rect">
            <a:avLst/>
          </a:prstGeom>
        </p:spPr>
        <p:txBody>
          <a:bodyPr vert="horz" lIns="80145" tIns="40073" rIns="80145" bIns="40073" rtlCol="0" anchor="ctr"/>
          <a:lstStyle>
            <a:lvl1pPr algn="l" eaLnBrk="0" hangingPunct="0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ÅÅÅÅ-MM-DD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0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1" y="1582741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6" y="344490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1" y="6308727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899"/>
              </a:lnSpc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1" y="6308727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899"/>
              </a:lnSpc>
            </a:pPr>
            <a:fld id="{680D72F4-1C41-4187-A4BC-492CF086CF40}" type="slidenum">
              <a:rPr lang="sv-SE" smtClean="0"/>
              <a:pPr>
                <a:lnSpc>
                  <a:spcPts val="899"/>
                </a:lnSpc>
              </a:pPr>
              <a:t>‹#›</a:t>
            </a:fld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11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899"/>
              </a:lnSpc>
            </a:pPr>
            <a:fld id="{CFCB38AA-14D0-4B67-BE5B-608C5A8A7489}" type="datetimeFigureOut">
              <a:rPr lang="sv-SE" smtClean="0"/>
              <a:pPr algn="r">
                <a:lnSpc>
                  <a:spcPts val="899"/>
                </a:lnSpc>
              </a:pPr>
              <a:t>2019-10-08</a:t>
            </a:fld>
            <a:endParaRPr lang="sv-SE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l" defTabSz="914174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512" indent="-355512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721" indent="-368209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059" indent="-352339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4733" indent="-457088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8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65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52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39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4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61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34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22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9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96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ocial/program/cfate/page/kandidatexamensarbetet/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course/EF111X/" TargetMode="External"/><Relationship Id="rId2" Type="http://schemas.openxmlformats.org/officeDocument/2006/relationships/hyperlink" Target="https://www.kth.se/student/kurser/kurs/SA115X" TargetMode="Externa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tagning.s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Exchange-out@sci.kth.se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ubrik 1"/>
          <p:cNvSpPr>
            <a:spLocks noGrp="1"/>
          </p:cNvSpPr>
          <p:nvPr>
            <p:ph type="ctrTitle"/>
          </p:nvPr>
        </p:nvSpPr>
        <p:spPr>
          <a:xfrm>
            <a:off x="1658075" y="1086112"/>
            <a:ext cx="8143387" cy="1684977"/>
          </a:xfrm>
        </p:spPr>
        <p:txBody>
          <a:bodyPr/>
          <a:lstStyle/>
          <a:p>
            <a:pPr eaLnBrk="1" hangingPunct="1"/>
            <a:r>
              <a:rPr lang="sv-SE" altLang="sv-SE" dirty="0" smtClean="0"/>
              <a:t>Information inför val av kandidatarbete KEX</a:t>
            </a:r>
            <a:br>
              <a:rPr lang="sv-SE" altLang="sv-SE" dirty="0" smtClean="0"/>
            </a:br>
            <a:r>
              <a:rPr lang="sv-SE" altLang="sv-SE" dirty="0" smtClean="0"/>
              <a:t>och val av valfri kurs vt-20</a:t>
            </a:r>
            <a:endParaRPr lang="en-US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1587590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1" y="1302017"/>
            <a:ext cx="6935788" cy="668338"/>
          </a:xfrm>
        </p:spPr>
        <p:txBody>
          <a:bodyPr/>
          <a:lstStyle/>
          <a:p>
            <a:r>
              <a:rPr lang="sv-SE" dirty="0" smtClean="0"/>
              <a:t>Ändra din mailadress i </a:t>
            </a:r>
            <a:r>
              <a:rPr lang="sv-SE" dirty="0" err="1" smtClean="0"/>
              <a:t>ladok</a:t>
            </a:r>
            <a:r>
              <a:rPr lang="sv-SE" dirty="0" smtClean="0"/>
              <a:t>!!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7660" y="2921479"/>
            <a:ext cx="7577379" cy="4125525"/>
          </a:xfrm>
        </p:spPr>
        <p:txBody>
          <a:bodyPr/>
          <a:lstStyle/>
          <a:p>
            <a:r>
              <a:rPr lang="sv-SE" dirty="0" smtClean="0"/>
              <a:t>Om du inte har din KTH mailadress i </a:t>
            </a:r>
            <a:r>
              <a:rPr lang="sv-SE" dirty="0" err="1" smtClean="0"/>
              <a:t>ladok</a:t>
            </a:r>
            <a:r>
              <a:rPr lang="sv-SE" dirty="0" smtClean="0"/>
              <a:t> så gå in och ändra det </a:t>
            </a:r>
          </a:p>
          <a:p>
            <a:endParaRPr lang="sv-SE" dirty="0"/>
          </a:p>
          <a:p>
            <a:r>
              <a:rPr lang="sv-SE" dirty="0"/>
              <a:t>	</a:t>
            </a:r>
            <a:r>
              <a:rPr lang="sv-SE" dirty="0" smtClean="0"/>
              <a:t>		</a:t>
            </a:r>
            <a:r>
              <a:rPr lang="sv-SE" sz="4000" dirty="0" smtClean="0"/>
              <a:t>NU!!</a:t>
            </a:r>
            <a:endParaRPr lang="sv-SE" sz="4000" dirty="0"/>
          </a:p>
        </p:txBody>
      </p:sp>
    </p:spTree>
    <p:extLst>
      <p:ext uri="{BB962C8B-B14F-4D97-AF65-F5344CB8AC3E}">
        <p14:creationId xmlns:p14="http://schemas.microsoft.com/office/powerpoint/2010/main" val="584190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rubrik 2"/>
          <p:cNvSpPr txBox="1">
            <a:spLocks/>
          </p:cNvSpPr>
          <p:nvPr/>
        </p:nvSpPr>
        <p:spPr>
          <a:xfrm>
            <a:off x="2032837" y="1263125"/>
            <a:ext cx="7275608" cy="3875657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355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3900" indent="-3683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352425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113" indent="-457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altLang="sv-SE" sz="2800" dirty="0" smtClean="0"/>
              <a:t>Det här ska vi prata om idag!</a:t>
            </a:r>
          </a:p>
          <a:p>
            <a:pPr>
              <a:buFontTx/>
              <a:buChar char="•"/>
            </a:pPr>
            <a:endParaRPr lang="sv-SE" altLang="sv-SE" sz="2800" dirty="0">
              <a:solidFill>
                <a:srgbClr val="FF0000"/>
              </a:solidFill>
            </a:endParaRPr>
          </a:p>
          <a:p>
            <a:pPr>
              <a:buFontTx/>
              <a:buChar char="•"/>
            </a:pPr>
            <a:r>
              <a:rPr lang="sv-SE" altLang="sv-SE" sz="2800" dirty="0" smtClean="0"/>
              <a:t> Val av kandidatarbete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Val av valfrikurs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Masterprogram 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Uppflyttningsregler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Utbytesstudier</a:t>
            </a:r>
          </a:p>
          <a:p>
            <a:endParaRPr lang="sv-SE" altLang="sv-SE" dirty="0" smtClean="0"/>
          </a:p>
          <a:p>
            <a:r>
              <a:rPr lang="en-US" altLang="sv-SE" dirty="0" smtClean="0"/>
              <a:t>	</a:t>
            </a:r>
          </a:p>
          <a:p>
            <a:pPr marL="342900" indent="-342900">
              <a:buFont typeface="Wingdings" panose="05000000000000000000" pitchFamily="2" charset="2"/>
              <a:buChar char="J"/>
            </a:pPr>
            <a:r>
              <a:rPr lang="en-US" altLang="sv-SE" dirty="0" smtClean="0"/>
              <a:t>Karin Gorgén: </a:t>
            </a:r>
            <a:r>
              <a:rPr lang="en-US" altLang="sv-SE" dirty="0" err="1" smtClean="0"/>
              <a:t>Studievägledare</a:t>
            </a:r>
            <a:endParaRPr lang="en-US" altLang="sv-SE" dirty="0" smtClean="0"/>
          </a:p>
          <a:p>
            <a:pPr marL="342900" indent="-342900">
              <a:buFont typeface="Wingdings" panose="05000000000000000000" pitchFamily="2" charset="2"/>
              <a:buChar char="J"/>
            </a:pPr>
            <a:endParaRPr lang="en-US" altLang="sv-SE" dirty="0" smtClean="0"/>
          </a:p>
          <a:p>
            <a:r>
              <a:rPr lang="en-US" altLang="sv-SE" dirty="0" smtClean="0">
                <a:sym typeface="Wingdings" panose="05000000000000000000" pitchFamily="2" charset="2"/>
              </a:rPr>
              <a:t>   </a:t>
            </a:r>
            <a:r>
              <a:rPr lang="en-US" altLang="sv-SE" dirty="0" smtClean="0"/>
              <a:t>Ida Pettersson, </a:t>
            </a:r>
            <a:r>
              <a:rPr lang="en-US" altLang="sv-SE" dirty="0" err="1" smtClean="0"/>
              <a:t>ny</a:t>
            </a:r>
            <a:r>
              <a:rPr lang="en-US" altLang="sv-SE" dirty="0" smtClean="0"/>
              <a:t> </a:t>
            </a:r>
            <a:r>
              <a:rPr lang="en-US" altLang="sv-SE" dirty="0" err="1" smtClean="0"/>
              <a:t>studievägledare</a:t>
            </a:r>
            <a:r>
              <a:rPr lang="en-US" altLang="sv-SE" dirty="0" smtClean="0"/>
              <a:t> </a:t>
            </a:r>
            <a:r>
              <a:rPr lang="en-US" altLang="sv-SE" dirty="0" err="1" smtClean="0"/>
              <a:t>från</a:t>
            </a:r>
            <a:r>
              <a:rPr lang="en-US" altLang="sv-SE" dirty="0" smtClean="0"/>
              <a:t> </a:t>
            </a:r>
            <a:r>
              <a:rPr lang="en-US" altLang="sv-SE" dirty="0" err="1" smtClean="0"/>
              <a:t>november</a:t>
            </a:r>
            <a:endParaRPr lang="en-US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420039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615644" y="1600008"/>
            <a:ext cx="7389873" cy="4572480"/>
          </a:xfrm>
        </p:spPr>
        <p:txBody>
          <a:bodyPr/>
          <a:lstStyle/>
          <a:p>
            <a:pPr marL="342287" indent="-342287" defTabSz="914162">
              <a:defRPr/>
            </a:pPr>
            <a:r>
              <a:rPr lang="sv-SE" sz="3200" dirty="0" smtClean="0"/>
              <a:t>TVÅ val till vårterminen 2020!</a:t>
            </a:r>
          </a:p>
          <a:p>
            <a:pPr marL="342287" indent="-342287" defTabSz="914162">
              <a:defRPr/>
            </a:pPr>
            <a:endParaRPr lang="sv-SE" sz="1900" dirty="0"/>
          </a:p>
          <a:p>
            <a:pPr marL="756931" lvl="1" indent="-300546" defTabSz="914162">
              <a:defRPr/>
            </a:pPr>
            <a:r>
              <a:rPr lang="sv-SE" sz="1900" dirty="0"/>
              <a:t>	</a:t>
            </a:r>
            <a:r>
              <a:rPr lang="sv-SE" sz="1900" b="1" dirty="0"/>
              <a:t>Val av </a:t>
            </a:r>
            <a:r>
              <a:rPr lang="sv-SE" sz="1900" b="1" dirty="0" smtClean="0"/>
              <a:t>kandidatarbete KEX</a:t>
            </a:r>
          </a:p>
          <a:p>
            <a:pPr marL="456385" lvl="1" indent="0" defTabSz="914162">
              <a:buNone/>
              <a:defRPr/>
            </a:pPr>
            <a:r>
              <a:rPr lang="sv-SE" sz="1900" b="1" dirty="0"/>
              <a:t>	</a:t>
            </a:r>
            <a:r>
              <a:rPr lang="sv-SE" sz="1900" dirty="0" smtClean="0"/>
              <a:t>via KTH Form</a:t>
            </a:r>
            <a:endParaRPr lang="sv-SE" sz="1900" dirty="0"/>
          </a:p>
          <a:p>
            <a:pPr marL="756931" lvl="1" indent="-300546" defTabSz="914162">
              <a:defRPr/>
            </a:pPr>
            <a:r>
              <a:rPr lang="sv-SE" sz="1900" dirty="0"/>
              <a:t>	</a:t>
            </a:r>
            <a:r>
              <a:rPr lang="sv-SE" sz="1900" b="1" dirty="0"/>
              <a:t>Val av </a:t>
            </a:r>
            <a:r>
              <a:rPr lang="sv-SE" sz="1900" b="1" dirty="0" smtClean="0"/>
              <a:t>valfrikurs</a:t>
            </a:r>
          </a:p>
          <a:p>
            <a:pPr marL="824594" lvl="2" indent="0" defTabSz="914162">
              <a:buNone/>
              <a:defRPr/>
            </a:pPr>
            <a:r>
              <a:rPr lang="sv-SE" sz="1900" dirty="0"/>
              <a:t>	</a:t>
            </a:r>
            <a:r>
              <a:rPr lang="sv-SE" sz="1900" dirty="0" smtClean="0"/>
              <a:t>www.antagning.se</a:t>
            </a:r>
            <a:endParaRPr lang="sv-SE" sz="1900" dirty="0"/>
          </a:p>
          <a:p>
            <a:pPr marL="456385" lvl="1" indent="0" defTabSz="914162">
              <a:defRPr/>
            </a:pPr>
            <a:r>
              <a:rPr lang="sv-SE" sz="1900" b="1" dirty="0"/>
              <a:t>     OBS! Anmälan till kurser öppet  1-15/11</a:t>
            </a:r>
          </a:p>
          <a:p>
            <a:pPr marL="456385" lvl="1" indent="0" defTabSz="914162">
              <a:defRPr/>
            </a:pPr>
            <a:endParaRPr lang="sv-SE" sz="1900" b="1" dirty="0"/>
          </a:p>
          <a:p>
            <a:pPr marL="756931" lvl="1" indent="-300546" defTabSz="914162">
              <a:defRPr/>
            </a:pPr>
            <a:r>
              <a:rPr lang="sv-SE" sz="1900" dirty="0"/>
              <a:t>Obligatoriska kurser SE1025 och SF1861 kommer in </a:t>
            </a:r>
            <a:r>
              <a:rPr lang="sv-SE" sz="1900" dirty="0" smtClean="0"/>
              <a:t>automatiskt och skall ej sökas på antagningen.</a:t>
            </a:r>
            <a:endParaRPr lang="sv-SE" sz="2500" dirty="0"/>
          </a:p>
          <a:p>
            <a:pPr marL="342287" indent="-342287" defTabSz="914162">
              <a:defRPr/>
            </a:pPr>
            <a:endParaRPr lang="sv-SE" dirty="0"/>
          </a:p>
        </p:txBody>
      </p:sp>
      <p:sp>
        <p:nvSpPr>
          <p:cNvPr id="49155" name="Rubrik 2"/>
          <p:cNvSpPr>
            <a:spLocks noGrp="1"/>
          </p:cNvSpPr>
          <p:nvPr>
            <p:ph type="title"/>
          </p:nvPr>
        </p:nvSpPr>
        <p:spPr>
          <a:xfrm>
            <a:off x="1883108" y="167286"/>
            <a:ext cx="6284717" cy="1110356"/>
          </a:xfrm>
        </p:spPr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Valet i november (1-15/11)</a:t>
            </a:r>
          </a:p>
        </p:txBody>
      </p:sp>
    </p:spTree>
    <p:extLst>
      <p:ext uri="{BB962C8B-B14F-4D97-AF65-F5344CB8AC3E}">
        <p14:creationId xmlns:p14="http://schemas.microsoft.com/office/powerpoint/2010/main" val="21947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576215" y="1860676"/>
            <a:ext cx="6162526" cy="3789038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Görs via KTH Form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Länken till KTH Form skickas till er mail under vecka 44</a:t>
            </a:r>
          </a:p>
          <a:p>
            <a:pPr defTabSz="914162">
              <a:defRPr/>
            </a:pPr>
            <a:r>
              <a:rPr lang="sv-SE" dirty="0" smtClean="0"/>
              <a:t>	</a:t>
            </a:r>
          </a:p>
          <a:p>
            <a:pPr marL="342287" indent="-342287" defTabSz="914162">
              <a:defRPr/>
            </a:pPr>
            <a:r>
              <a:rPr lang="sv-SE" dirty="0" smtClean="0"/>
              <a:t>Läggs även ut på studentwebben</a:t>
            </a:r>
          </a:p>
          <a:p>
            <a:pPr marL="342287" indent="-342287" defTabSz="914162">
              <a:defRPr/>
            </a:pPr>
            <a:r>
              <a:rPr lang="sv-SE" dirty="0">
                <a:hlinkClick r:id="rId2"/>
              </a:rPr>
              <a:t>https://www.kth.se/social/program/cfate/page/kandidatexamensarbetet</a:t>
            </a:r>
            <a:r>
              <a:rPr lang="sv-SE" dirty="0" smtClean="0">
                <a:hlinkClick r:id="rId2"/>
              </a:rPr>
              <a:t>/</a:t>
            </a: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0179" name="Rubrik 2"/>
          <p:cNvSpPr>
            <a:spLocks noGrp="1"/>
          </p:cNvSpPr>
          <p:nvPr>
            <p:ph type="title"/>
          </p:nvPr>
        </p:nvSpPr>
        <p:spPr>
          <a:xfrm>
            <a:off x="1619251" y="797834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Val av kandidatarbete</a:t>
            </a:r>
          </a:p>
        </p:txBody>
      </p:sp>
    </p:spTree>
    <p:extLst>
      <p:ext uri="{BB962C8B-B14F-4D97-AF65-F5344CB8AC3E}">
        <p14:creationId xmlns:p14="http://schemas.microsoft.com/office/powerpoint/2010/main" val="21724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76687" y="1499902"/>
            <a:ext cx="7466268" cy="4180758"/>
          </a:xfrm>
        </p:spPr>
        <p:txBody>
          <a:bodyPr/>
          <a:lstStyle/>
          <a:p>
            <a:pPr marL="342287" indent="-342287" defTabSz="914162">
              <a:defRPr/>
            </a:pPr>
            <a:endParaRPr lang="sv-SE" sz="700" dirty="0"/>
          </a:p>
          <a:p>
            <a:pPr defTabSz="914162">
              <a:defRPr/>
            </a:pPr>
            <a:r>
              <a:rPr lang="sv-SE" sz="2000" dirty="0"/>
              <a:t>För att påbörja arbetet </a:t>
            </a:r>
            <a:r>
              <a:rPr lang="sv-SE" sz="2000" dirty="0" smtClean="0"/>
              <a:t>ska man ha klarat </a:t>
            </a:r>
            <a:r>
              <a:rPr lang="sv-SE" sz="2000" dirty="0"/>
              <a:t>av minst 120 </a:t>
            </a:r>
            <a:r>
              <a:rPr lang="sv-SE" sz="2000" dirty="0" err="1"/>
              <a:t>hp</a:t>
            </a:r>
            <a:r>
              <a:rPr lang="sv-SE" sz="2000" dirty="0"/>
              <a:t> på utbildningen enligt KTHs </a:t>
            </a:r>
            <a:r>
              <a:rPr lang="sv-SE" sz="2000" dirty="0" smtClean="0"/>
              <a:t>regler</a:t>
            </a:r>
          </a:p>
          <a:p>
            <a:pPr defTabSz="914162">
              <a:defRPr/>
            </a:pPr>
            <a:endParaRPr lang="sv-SE" sz="2000" dirty="0" smtClean="0"/>
          </a:p>
          <a:p>
            <a:pPr defTabSz="914162">
              <a:defRPr/>
            </a:pPr>
            <a:r>
              <a:rPr lang="sv-SE" sz="2000" dirty="0" smtClean="0"/>
              <a:t>Generell </a:t>
            </a:r>
            <a:r>
              <a:rPr lang="sv-SE" sz="2000" dirty="0"/>
              <a:t>dispens, SCI-skolan: 105 </a:t>
            </a:r>
            <a:r>
              <a:rPr lang="sv-SE" sz="2000" dirty="0" err="1"/>
              <a:t>hp</a:t>
            </a:r>
            <a:r>
              <a:rPr lang="sv-SE" sz="2000" dirty="0"/>
              <a:t>  från </a:t>
            </a:r>
            <a:r>
              <a:rPr lang="sv-SE" sz="2000" dirty="0" smtClean="0"/>
              <a:t>basblocket (obligatoriska </a:t>
            </a:r>
            <a:r>
              <a:rPr lang="sv-SE" sz="2000" dirty="0"/>
              <a:t>kurser)</a:t>
            </a:r>
          </a:p>
          <a:p>
            <a:pPr marL="342287" indent="-342287" defTabSz="914162">
              <a:defRPr/>
            </a:pPr>
            <a:endParaRPr lang="sv-SE" sz="2000" b="1" dirty="0"/>
          </a:p>
          <a:p>
            <a:pPr marL="342287" indent="-342287" defTabSz="914162">
              <a:defRPr/>
            </a:pPr>
            <a:r>
              <a:rPr lang="sv-SE" sz="2000" dirty="0"/>
              <a:t>Poäng ska vara inrapporterat i LADOK senast den </a:t>
            </a:r>
            <a:r>
              <a:rPr lang="sv-SE" sz="2000" dirty="0" smtClean="0"/>
              <a:t>13/12 - 2019</a:t>
            </a:r>
            <a:endParaRPr lang="sv-SE" sz="2000" b="1" dirty="0"/>
          </a:p>
          <a:p>
            <a:pPr marL="342287" indent="-342287" defTabSz="914162">
              <a:defRPr/>
            </a:pPr>
            <a:endParaRPr lang="sv-SE" sz="2000" dirty="0"/>
          </a:p>
          <a:p>
            <a:pPr marL="342287" indent="-342287" defTabSz="914162">
              <a:defRPr/>
            </a:pPr>
            <a:r>
              <a:rPr lang="sv-SE" sz="2000" dirty="0" smtClean="0"/>
              <a:t>Absolut krav: 104.5 </a:t>
            </a:r>
            <a:r>
              <a:rPr lang="sv-SE" sz="2000" dirty="0" err="1" smtClean="0"/>
              <a:t>hp</a:t>
            </a:r>
            <a:r>
              <a:rPr lang="sv-SE" sz="2000" dirty="0" smtClean="0"/>
              <a:t> är för lite.</a:t>
            </a: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1203" name="Rubrik 2"/>
          <p:cNvSpPr>
            <a:spLocks noGrp="1"/>
          </p:cNvSpPr>
          <p:nvPr>
            <p:ph type="title"/>
          </p:nvPr>
        </p:nvSpPr>
        <p:spPr>
          <a:xfrm>
            <a:off x="1092931" y="307352"/>
            <a:ext cx="7389873" cy="1143480"/>
          </a:xfrm>
        </p:spPr>
        <p:txBody>
          <a:bodyPr/>
          <a:lstStyle/>
          <a:p>
            <a:pPr algn="ctr"/>
            <a:r>
              <a:rPr lang="sv-SE" altLang="sv-SE" dirty="0" smtClean="0"/>
              <a:t>Vem får välja och påbörja ett kandidatarbete?</a:t>
            </a:r>
          </a:p>
        </p:txBody>
      </p:sp>
    </p:spTree>
    <p:extLst>
      <p:ext uri="{BB962C8B-B14F-4D97-AF65-F5344CB8AC3E}">
        <p14:creationId xmlns:p14="http://schemas.microsoft.com/office/powerpoint/2010/main" val="283173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959742" y="1615839"/>
            <a:ext cx="7685494" cy="3803440"/>
          </a:xfrm>
        </p:spPr>
        <p:txBody>
          <a:bodyPr/>
          <a:lstStyle/>
          <a:p>
            <a:pPr defTabSz="914162">
              <a:defRPr/>
            </a:pPr>
            <a:r>
              <a:rPr lang="sv-SE" dirty="0"/>
              <a:t>Leta igenom din studiemeritförteckning </a:t>
            </a:r>
            <a:r>
              <a:rPr lang="sv-SE" dirty="0" smtClean="0"/>
              <a:t>efter labbar och inlämningsuppgifter </a:t>
            </a:r>
            <a:r>
              <a:rPr lang="sv-SE" dirty="0"/>
              <a:t>som behöver bli klara.</a:t>
            </a:r>
          </a:p>
          <a:p>
            <a:pPr algn="ctr" defTabSz="914162">
              <a:defRPr/>
            </a:pPr>
            <a:endParaRPr lang="sv-SE" dirty="0"/>
          </a:p>
          <a:p>
            <a:pPr algn="ctr" defTabSz="914162">
              <a:defRPr/>
            </a:pPr>
            <a:r>
              <a:rPr lang="sv-SE" dirty="0" smtClean="0"/>
              <a:t> -OCH GÖR DEM NU! </a:t>
            </a:r>
          </a:p>
          <a:p>
            <a:pPr algn="ctr"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 smtClean="0"/>
              <a:t>(Kontakta examinator så du vet om du kan lämna in/ redovisa</a:t>
            </a:r>
            <a:r>
              <a:rPr lang="sv-SE" dirty="0"/>
              <a:t>…..)</a:t>
            </a:r>
          </a:p>
        </p:txBody>
      </p:sp>
      <p:sp>
        <p:nvSpPr>
          <p:cNvPr id="53251" name="Rubrik 2"/>
          <p:cNvSpPr>
            <a:spLocks noGrp="1"/>
          </p:cNvSpPr>
          <p:nvPr>
            <p:ph type="title"/>
          </p:nvPr>
        </p:nvSpPr>
        <p:spPr>
          <a:xfrm>
            <a:off x="1201568" y="563567"/>
            <a:ext cx="6046110" cy="668338"/>
          </a:xfrm>
        </p:spPr>
        <p:txBody>
          <a:bodyPr/>
          <a:lstStyle/>
          <a:p>
            <a:pPr algn="ctr"/>
            <a:r>
              <a:rPr lang="sv-SE" altLang="sv-SE" dirty="0" smtClean="0"/>
              <a:t>På gränsen?</a:t>
            </a:r>
          </a:p>
        </p:txBody>
      </p:sp>
    </p:spTree>
    <p:extLst>
      <p:ext uri="{BB962C8B-B14F-4D97-AF65-F5344CB8AC3E}">
        <p14:creationId xmlns:p14="http://schemas.microsoft.com/office/powerpoint/2010/main" val="121775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005299" y="1860676"/>
            <a:ext cx="6162526" cy="3999300"/>
          </a:xfrm>
        </p:spPr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Om man har mindre än 105 </a:t>
            </a:r>
            <a:r>
              <a:rPr lang="sv-SE" dirty="0" err="1" smtClean="0"/>
              <a:t>hp</a:t>
            </a:r>
            <a:r>
              <a:rPr lang="sv-SE" dirty="0" smtClean="0"/>
              <a:t>?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Individuell studieplan… </a:t>
            </a:r>
          </a:p>
          <a:p>
            <a:pPr marL="342287" indent="-342287" defTabSz="914162">
              <a:defRPr/>
            </a:pPr>
            <a:r>
              <a:rPr lang="sv-SE" dirty="0" smtClean="0"/>
              <a:t>	Egentligen ska man ha 150 </a:t>
            </a:r>
            <a:r>
              <a:rPr lang="sv-SE" dirty="0" err="1" smtClean="0"/>
              <a:t>hp</a:t>
            </a:r>
            <a:r>
              <a:rPr lang="sv-SE" dirty="0" smtClean="0"/>
              <a:t> när </a:t>
            </a:r>
            <a:r>
              <a:rPr lang="sv-SE" dirty="0" err="1" smtClean="0"/>
              <a:t>vt</a:t>
            </a:r>
            <a:r>
              <a:rPr lang="sv-SE" dirty="0" smtClean="0"/>
              <a:t> i åk 3 startar, har man under 105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 smtClean="0"/>
              <a:t>i december finns </a:t>
            </a:r>
            <a:r>
              <a:rPr lang="sv-SE" dirty="0" smtClean="0"/>
              <a:t>det rätt många poäng att </a:t>
            </a:r>
            <a:r>
              <a:rPr lang="sv-SE" dirty="0" smtClean="0"/>
              <a:t>ta igen!</a:t>
            </a: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OBSERVERA! SCI-skolan ger från början 15 </a:t>
            </a:r>
            <a:r>
              <a:rPr lang="sv-SE" dirty="0" err="1" smtClean="0"/>
              <a:t>hp</a:t>
            </a: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dispens!</a:t>
            </a:r>
            <a:endParaRPr lang="sv-SE" dirty="0"/>
          </a:p>
        </p:txBody>
      </p:sp>
      <p:sp>
        <p:nvSpPr>
          <p:cNvPr id="52227" name="Rubrik 2"/>
          <p:cNvSpPr>
            <a:spLocks noGrp="1"/>
          </p:cNvSpPr>
          <p:nvPr>
            <p:ph type="title"/>
          </p:nvPr>
        </p:nvSpPr>
        <p:spPr>
          <a:xfrm>
            <a:off x="1868632" y="684479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… om inte då???</a:t>
            </a:r>
          </a:p>
        </p:txBody>
      </p:sp>
    </p:spTree>
    <p:extLst>
      <p:ext uri="{BB962C8B-B14F-4D97-AF65-F5344CB8AC3E}">
        <p14:creationId xmlns:p14="http://schemas.microsoft.com/office/powerpoint/2010/main" val="275244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Du väljer institution / avdelning (skola) där du</a:t>
            </a:r>
          </a:p>
          <a:p>
            <a:pPr marL="342287" indent="-342287" defTabSz="914162">
              <a:defRPr/>
            </a:pPr>
            <a:r>
              <a:rPr lang="sv-SE" dirty="0" smtClean="0"/>
              <a:t>tänker göra ditt kandidatarbete.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…. Och vad händer sen?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Vi räknar ihop valutfallet och gör en första</a:t>
            </a:r>
          </a:p>
          <a:p>
            <a:pPr marL="342287" indent="-342287" defTabSz="914162">
              <a:defRPr/>
            </a:pPr>
            <a:r>
              <a:rPr lang="sv-SE" dirty="0"/>
              <a:t>b</a:t>
            </a:r>
            <a:r>
              <a:rPr lang="sv-SE" dirty="0" smtClean="0"/>
              <a:t>ehörighetsscanning.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Meddelar </a:t>
            </a:r>
            <a:r>
              <a:rPr lang="sv-SE" dirty="0" err="1" smtClean="0"/>
              <a:t>prel.siffror</a:t>
            </a:r>
            <a:r>
              <a:rPr lang="sv-SE" dirty="0" smtClean="0"/>
              <a:t> till inst.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(Meddelar den som ev. inte får göra KEX)</a:t>
            </a:r>
          </a:p>
        </p:txBody>
      </p:sp>
      <p:sp>
        <p:nvSpPr>
          <p:cNvPr id="54275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/>
              <a:t>Vad är det man väljer?</a:t>
            </a:r>
          </a:p>
        </p:txBody>
      </p:sp>
    </p:spTree>
    <p:extLst>
      <p:ext uri="{BB962C8B-B14F-4D97-AF65-F5344CB8AC3E}">
        <p14:creationId xmlns:p14="http://schemas.microsoft.com/office/powerpoint/2010/main" val="40764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005299" y="1535201"/>
            <a:ext cx="6162526" cy="4114512"/>
          </a:xfrm>
        </p:spPr>
        <p:txBody>
          <a:bodyPr/>
          <a:lstStyle/>
          <a:p>
            <a:pPr defTabSz="914162">
              <a:defRPr/>
            </a:pPr>
            <a:endParaRPr lang="sv-SE" dirty="0" smtClean="0"/>
          </a:p>
          <a:p>
            <a:pPr algn="ctr" defTabSz="914162">
              <a:defRPr/>
            </a:pPr>
            <a:r>
              <a:rPr lang="sv-SE" dirty="0" smtClean="0"/>
              <a:t>NEJ!</a:t>
            </a:r>
          </a:p>
          <a:p>
            <a:pPr defTabSz="914162">
              <a:defRPr/>
            </a:pPr>
            <a:r>
              <a:rPr lang="sv-SE" dirty="0" smtClean="0"/>
              <a:t>Det finns inga krav på att vissa kurser ska vara avklarade innan man påbörjar </a:t>
            </a:r>
            <a:r>
              <a:rPr lang="sv-SE" dirty="0" err="1" smtClean="0"/>
              <a:t>KEX:et</a:t>
            </a:r>
            <a:r>
              <a:rPr lang="sv-SE" dirty="0" smtClean="0"/>
              <a:t>, förutom poängkravet.</a:t>
            </a:r>
          </a:p>
          <a:p>
            <a:pPr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 smtClean="0"/>
              <a:t>En del institutioner vill att man ska ha läst en specifik kurs innan, men kan inte ställa det som krav.</a:t>
            </a:r>
          </a:p>
          <a:p>
            <a:pPr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 smtClean="0"/>
              <a:t>En del institutioner vill att man ska läsa någon kurs parallellt med </a:t>
            </a:r>
            <a:r>
              <a:rPr lang="sv-SE" dirty="0" err="1" smtClean="0"/>
              <a:t>KEX:et</a:t>
            </a:r>
            <a:r>
              <a:rPr lang="sv-SE" dirty="0" smtClean="0"/>
              <a:t> och det är ok.</a:t>
            </a:r>
            <a:endParaRPr lang="sv-SE" dirty="0"/>
          </a:p>
        </p:txBody>
      </p:sp>
      <p:sp>
        <p:nvSpPr>
          <p:cNvPr id="55299" name="Rubrik 2"/>
          <p:cNvSpPr>
            <a:spLocks noGrp="1"/>
          </p:cNvSpPr>
          <p:nvPr>
            <p:ph type="title"/>
          </p:nvPr>
        </p:nvSpPr>
        <p:spPr>
          <a:xfrm>
            <a:off x="1619251" y="616466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Krav på förkunskaper?</a:t>
            </a:r>
          </a:p>
        </p:txBody>
      </p:sp>
    </p:spTree>
    <p:extLst>
      <p:ext uri="{BB962C8B-B14F-4D97-AF65-F5344CB8AC3E}">
        <p14:creationId xmlns:p14="http://schemas.microsoft.com/office/powerpoint/2010/main" val="373387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526425" y="1280853"/>
            <a:ext cx="7111254" cy="4507380"/>
          </a:xfrm>
        </p:spPr>
        <p:txBody>
          <a:bodyPr>
            <a:normAutofit fontScale="92500" lnSpcReduction="20000"/>
          </a:bodyPr>
          <a:lstStyle/>
          <a:p>
            <a:pPr marL="342287" indent="-342287" defTabSz="914162">
              <a:defRPr/>
            </a:pPr>
            <a:r>
              <a:rPr lang="sv-SE" dirty="0" smtClean="0"/>
              <a:t>Består av: ett projektarbete som ska motsvara ca 7 veckors heltidsstudier</a:t>
            </a:r>
            <a:endParaRPr lang="sv-SE" dirty="0"/>
          </a:p>
          <a:p>
            <a:pPr defTabSz="914162">
              <a:defRPr/>
            </a:pPr>
            <a:endParaRPr lang="sv-SE" sz="1000" dirty="0"/>
          </a:p>
          <a:p>
            <a:pPr marL="342287" indent="-342287" defTabSz="914162">
              <a:defRPr/>
            </a:pPr>
            <a:r>
              <a:rPr lang="sv-SE" dirty="0" smtClean="0"/>
              <a:t>samt två </a:t>
            </a:r>
            <a:r>
              <a:rPr lang="sv-SE" dirty="0"/>
              <a:t>moduler motsvarande c:a 1 veckas heltidsarbete vardera:</a:t>
            </a:r>
            <a:endParaRPr lang="sv-SE" dirty="0" smtClean="0"/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r>
              <a:rPr lang="sv-SE" dirty="0" smtClean="0"/>
              <a:t>Hållbarutveckling</a:t>
            </a:r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r>
              <a:rPr lang="sv-SE" dirty="0" smtClean="0"/>
              <a:t>Innovation</a:t>
            </a:r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endParaRPr lang="sv-SE" dirty="0"/>
          </a:p>
          <a:p>
            <a:pPr marL="456384" lvl="1" indent="0" defTabSz="914162">
              <a:buNone/>
              <a:defRPr/>
            </a:pPr>
            <a:r>
              <a:rPr lang="sv-SE" dirty="0"/>
              <a:t>Skriftlig och muntlig kommunikation - starkt rekommenderade föreläsningar, men ändå frivilliga</a:t>
            </a:r>
            <a:endParaRPr lang="sv-SE" dirty="0" smtClean="0"/>
          </a:p>
          <a:p>
            <a:pPr marL="456384" lvl="1" indent="0" defTabSz="914162">
              <a:buNone/>
              <a:defRPr/>
            </a:pPr>
            <a:endParaRPr lang="sv-SE" dirty="0" smtClean="0"/>
          </a:p>
          <a:p>
            <a:pPr marL="456385" lvl="1" indent="0" defTabSz="914162">
              <a:buNone/>
              <a:defRPr/>
            </a:pPr>
            <a:r>
              <a:rPr lang="sv-SE" i="1" dirty="0" smtClean="0"/>
              <a:t>Detta gäller endast på SCI skolans KEX</a:t>
            </a:r>
          </a:p>
          <a:p>
            <a:pPr marL="456385" lvl="1" indent="0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Löper på halvtid över hela vårterminen.</a:t>
            </a:r>
          </a:p>
          <a:p>
            <a:pPr marL="743017" lvl="1" indent="-286633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/>
              <a:t>Betygsskalan är </a:t>
            </a:r>
            <a:r>
              <a:rPr lang="sv-SE" dirty="0" smtClean="0"/>
              <a:t>P/F</a:t>
            </a:r>
          </a:p>
          <a:p>
            <a:pPr marL="250517" lvl="1" indent="-250517" defTabSz="914162">
              <a:buClr>
                <a:schemeClr val="accent3"/>
              </a:buClr>
              <a:buFont typeface="Courier New" panose="02070309020205020404" pitchFamily="49" charset="0"/>
              <a:buChar char="o"/>
              <a:defRPr/>
            </a:pPr>
            <a:r>
              <a:rPr lang="sv-SE" sz="1600" dirty="0"/>
              <a:t>De </a:t>
            </a:r>
            <a:r>
              <a:rPr lang="sv-SE" sz="1600" dirty="0" smtClean="0"/>
              <a:t>två </a:t>
            </a:r>
            <a:r>
              <a:rPr lang="sv-SE" sz="1600" dirty="0"/>
              <a:t>modulerna betygssätts med P/F</a:t>
            </a:r>
          </a:p>
          <a:p>
            <a:pPr marL="0" lvl="1" indent="0" defTabSz="914162">
              <a:buClr>
                <a:schemeClr val="accent3"/>
              </a:buClr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/>
          </a:p>
          <a:p>
            <a:pPr marL="342287" indent="-342287" defTabSz="914162">
              <a:defRPr/>
            </a:pPr>
            <a:endParaRPr lang="sv-SE" dirty="0" smtClean="0"/>
          </a:p>
          <a:p>
            <a:pPr marL="456385" lvl="1" indent="0" defTabSz="914162">
              <a:defRPr/>
            </a:pPr>
            <a:endParaRPr lang="sv-SE" sz="1600" dirty="0"/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endParaRPr lang="sv-SE" sz="1600" dirty="0"/>
          </a:p>
          <a:p>
            <a:pPr marL="743017" lvl="1" indent="-286633" defTabSz="914162">
              <a:defRPr/>
            </a:pPr>
            <a:endParaRPr lang="sv-SE" dirty="0"/>
          </a:p>
        </p:txBody>
      </p:sp>
      <p:sp>
        <p:nvSpPr>
          <p:cNvPr id="56323" name="Rubrik 2"/>
          <p:cNvSpPr>
            <a:spLocks noGrp="1"/>
          </p:cNvSpPr>
          <p:nvPr>
            <p:ph type="title"/>
          </p:nvPr>
        </p:nvSpPr>
        <p:spPr>
          <a:xfrm>
            <a:off x="1725690" y="323659"/>
            <a:ext cx="6162526" cy="673869"/>
          </a:xfrm>
        </p:spPr>
        <p:txBody>
          <a:bodyPr/>
          <a:lstStyle/>
          <a:p>
            <a:r>
              <a:rPr lang="sv-SE" altLang="sv-SE" dirty="0" smtClean="0"/>
              <a:t>Kandidatarbetet, 15 </a:t>
            </a:r>
            <a:r>
              <a:rPr lang="sv-SE" altLang="sv-SE" dirty="0" err="1" smtClean="0"/>
              <a:t>hp</a:t>
            </a: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416886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Om rapporten inte är klar i tid eller om redovisningen inte sker i tid får man betyget FX. </a:t>
            </a:r>
          </a:p>
          <a:p>
            <a:pPr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Komplettering ska ske senast den 31/8 samma år.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Om komplettering inte sker i tid, underkänns kexjobbet. Nytt </a:t>
            </a:r>
            <a:r>
              <a:rPr lang="sv-SE" dirty="0" err="1" smtClean="0"/>
              <a:t>kandexjobb</a:t>
            </a:r>
            <a:r>
              <a:rPr lang="sv-SE" dirty="0" smtClean="0"/>
              <a:t> måste då göras. </a:t>
            </a: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7347" name="Rubrik 2"/>
          <p:cNvSpPr>
            <a:spLocks noGrp="1"/>
          </p:cNvSpPr>
          <p:nvPr>
            <p:ph type="title"/>
          </p:nvPr>
        </p:nvSpPr>
        <p:spPr>
          <a:xfrm>
            <a:off x="1005087" y="404870"/>
            <a:ext cx="5962493" cy="668338"/>
          </a:xfrm>
        </p:spPr>
        <p:txBody>
          <a:bodyPr/>
          <a:lstStyle/>
          <a:p>
            <a:pPr algn="ctr"/>
            <a:r>
              <a:rPr lang="sv-SE" altLang="sv-SE" dirty="0" smtClean="0"/>
              <a:t>Underkänt??</a:t>
            </a:r>
          </a:p>
        </p:txBody>
      </p:sp>
    </p:spTree>
    <p:extLst>
      <p:ext uri="{BB962C8B-B14F-4D97-AF65-F5344CB8AC3E}">
        <p14:creationId xmlns:p14="http://schemas.microsoft.com/office/powerpoint/2010/main" val="27151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ubrik 1"/>
          <p:cNvSpPr>
            <a:spLocks noGrp="1"/>
          </p:cNvSpPr>
          <p:nvPr>
            <p:ph type="title"/>
          </p:nvPr>
        </p:nvSpPr>
        <p:spPr>
          <a:xfrm>
            <a:off x="2047387" y="136861"/>
            <a:ext cx="6162527" cy="528159"/>
          </a:xfrm>
        </p:spPr>
        <p:txBody>
          <a:bodyPr/>
          <a:lstStyle/>
          <a:p>
            <a:r>
              <a:rPr lang="sv-SE" altLang="sv-SE" dirty="0" smtClean="0"/>
              <a:t>Kandidatexamensarbeten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04181" y="657461"/>
            <a:ext cx="7556740" cy="5415536"/>
          </a:xfrm>
        </p:spPr>
        <p:txBody>
          <a:bodyPr>
            <a:normAutofit lnSpcReduction="10000"/>
          </a:bodyPr>
          <a:lstStyle/>
          <a:p>
            <a:pPr defTabSz="914162">
              <a:defRPr/>
            </a:pPr>
            <a:r>
              <a:rPr lang="sv-SE" sz="1600" b="1" dirty="0" smtClean="0">
                <a:latin typeface="+mj-lt"/>
                <a:cs typeface="Calibri" pitchFamily="34" charset="0"/>
              </a:rPr>
              <a:t>Institution/skola</a:t>
            </a:r>
            <a:r>
              <a:rPr lang="sv-SE" sz="1600" dirty="0">
                <a:latin typeface="+mj-lt"/>
                <a:cs typeface="Calibri" pitchFamily="34" charset="0"/>
              </a:rPr>
              <a:t>			</a:t>
            </a:r>
            <a:r>
              <a:rPr lang="sv-SE" sz="1600" b="1" dirty="0">
                <a:latin typeface="+mj-lt"/>
                <a:cs typeface="Calibri" pitchFamily="34" charset="0"/>
              </a:rPr>
              <a:t>Kandidatexjobb</a:t>
            </a:r>
          </a:p>
          <a:p>
            <a:pPr defTabSz="914162">
              <a:defRPr/>
            </a:pPr>
            <a:r>
              <a:rPr lang="sv-SE" sz="1400" dirty="0" smtClean="0">
                <a:latin typeface="+mj-lt"/>
                <a:cs typeface="Calibri" pitchFamily="34" charset="0"/>
              </a:rPr>
              <a:t>Maskinkonstruktion/ITM</a:t>
            </a:r>
            <a:r>
              <a:rPr lang="sv-SE" sz="1400" dirty="0">
                <a:latin typeface="+mj-lt"/>
                <a:cs typeface="Calibri" pitchFamily="34" charset="0"/>
              </a:rPr>
              <a:t>		</a:t>
            </a:r>
            <a:r>
              <a:rPr lang="sv-SE" sz="1400" dirty="0" smtClean="0">
                <a:cs typeface="Calibri" pitchFamily="34" charset="0"/>
              </a:rPr>
              <a:t>Integrerad </a:t>
            </a:r>
            <a:r>
              <a:rPr lang="sv-SE" sz="1400" dirty="0">
                <a:cs typeface="Calibri" pitchFamily="34" charset="0"/>
              </a:rPr>
              <a:t>produktutveckling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 err="1">
                <a:cs typeface="Calibri" pitchFamily="34" charset="0"/>
              </a:rPr>
              <a:t>Mekatronik</a:t>
            </a:r>
            <a:endParaRPr lang="sv-SE" sz="14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>
                <a:cs typeface="Calibri" pitchFamily="34" charset="0"/>
              </a:rPr>
              <a:t>Maskinkonstruktion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 smtClean="0">
                <a:latin typeface="+mj-lt"/>
                <a:cs typeface="Calibri" pitchFamily="34" charset="0"/>
              </a:rPr>
              <a:t>Energiteknik/ITM</a:t>
            </a:r>
            <a:r>
              <a:rPr lang="sv-SE" sz="1400" dirty="0">
                <a:latin typeface="+mj-lt"/>
                <a:cs typeface="Calibri" pitchFamily="34" charset="0"/>
              </a:rPr>
              <a:t>			</a:t>
            </a:r>
            <a:r>
              <a:rPr lang="sv-SE" sz="1400" dirty="0" smtClean="0">
                <a:latin typeface="+mj-lt"/>
                <a:cs typeface="Calibri" pitchFamily="34" charset="0"/>
              </a:rPr>
              <a:t>Hållbar Energiteknik (distans)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 smtClean="0"/>
              <a:t>EECS - skolan</a:t>
            </a:r>
            <a:r>
              <a:rPr lang="sv-SE" sz="1400" dirty="0"/>
              <a:t>	</a:t>
            </a:r>
            <a:r>
              <a:rPr lang="sv-SE" sz="1400" dirty="0" smtClean="0"/>
              <a:t>	</a:t>
            </a:r>
            <a:r>
              <a:rPr lang="sv-SE" sz="1400" dirty="0" smtClean="0">
                <a:latin typeface="+mj-lt"/>
                <a:cs typeface="Calibri" pitchFamily="34" charset="0"/>
              </a:rPr>
              <a:t>	Elektroteknik </a:t>
            </a:r>
            <a:r>
              <a:rPr lang="sv-SE" sz="1400" dirty="0">
                <a:solidFill>
                  <a:srgbClr val="FF0000"/>
                </a:solidFill>
                <a:cs typeface="Calibri" pitchFamily="34" charset="0"/>
              </a:rPr>
              <a:t>projektval senast 15/11 på EECS </a:t>
            </a: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Farkost och flyg			</a:t>
            </a:r>
            <a:r>
              <a:rPr lang="sv-SE" sz="1400" dirty="0" smtClean="0">
                <a:latin typeface="+mj-lt"/>
                <a:cs typeface="Calibri" pitchFamily="34" charset="0"/>
              </a:rPr>
              <a:t>Flygteknik </a:t>
            </a:r>
            <a:r>
              <a:rPr lang="sv-SE" sz="14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obs! platsbegränsat</a:t>
            </a:r>
            <a:endParaRPr lang="sv-SE" sz="1400" dirty="0">
              <a:solidFill>
                <a:srgbClr val="FF0000"/>
              </a:solidFill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Lättkonstruktioner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Fordonsteknik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Ljud och Vibrationer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>
                <a:cs typeface="Calibri" pitchFamily="34" charset="0"/>
              </a:rPr>
              <a:t>Marina system</a:t>
            </a:r>
          </a:p>
          <a:p>
            <a:pPr defTabSz="914162">
              <a:defRPr/>
            </a:pPr>
            <a:endParaRPr lang="sv-SE" sz="14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Hållfasthetslära			</a:t>
            </a:r>
            <a:r>
              <a:rPr lang="sv-SE" sz="1400" dirty="0">
                <a:cs typeface="Calibri" pitchFamily="34" charset="0"/>
              </a:rPr>
              <a:t>Hållfasthetslära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Mekanik				Mekanik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		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Matematik			</a:t>
            </a:r>
            <a:r>
              <a:rPr lang="sv-SE" sz="1400" dirty="0" smtClean="0">
                <a:latin typeface="+mj-lt"/>
                <a:cs typeface="Calibri" pitchFamily="34" charset="0"/>
              </a:rPr>
              <a:t>	Matematisk </a:t>
            </a:r>
            <a:r>
              <a:rPr lang="sv-SE" sz="1400" dirty="0">
                <a:latin typeface="+mj-lt"/>
                <a:cs typeface="Calibri" pitchFamily="34" charset="0"/>
              </a:rPr>
              <a:t>statistik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Optimeringslära och systemteori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Numeriska </a:t>
            </a:r>
            <a:r>
              <a:rPr lang="sv-SE" sz="1400" dirty="0" smtClean="0">
                <a:latin typeface="+mj-lt"/>
                <a:cs typeface="Calibri" pitchFamily="34" charset="0"/>
              </a:rPr>
              <a:t>metoder </a:t>
            </a:r>
            <a:r>
              <a:rPr lang="sv-SE" sz="1400" dirty="0">
                <a:solidFill>
                  <a:srgbClr val="FF0000"/>
                </a:solidFill>
                <a:cs typeface="Calibri" pitchFamily="34" charset="0"/>
              </a:rPr>
              <a:t>intresseanmälan i god tid!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marL="342287" indent="-342287" defTabSz="914162">
              <a:defRPr/>
            </a:pPr>
            <a:endParaRPr lang="sv-SE" sz="2400" dirty="0"/>
          </a:p>
          <a:p>
            <a:pPr marL="342287" indent="-342287" defTabSz="914162"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437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858669" y="1749906"/>
            <a:ext cx="6162526" cy="4114512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Finns på KTH social </a:t>
            </a:r>
          </a:p>
          <a:p>
            <a:pPr marL="342287" indent="-342287" defTabSz="914162">
              <a:defRPr/>
            </a:pPr>
            <a:r>
              <a:rPr lang="sv-SE" dirty="0" smtClean="0"/>
              <a:t>Sök på SA115X och sedan vidare….</a:t>
            </a:r>
          </a:p>
          <a:p>
            <a:pPr marL="342287" indent="-342287" defTabSz="914162">
              <a:defRPr/>
            </a:pPr>
            <a:r>
              <a:rPr lang="sv-SE" dirty="0">
                <a:hlinkClick r:id="rId2"/>
              </a:rPr>
              <a:t>https://</a:t>
            </a:r>
            <a:r>
              <a:rPr lang="sv-SE" dirty="0" smtClean="0">
                <a:hlinkClick r:id="rId2"/>
              </a:rPr>
              <a:t>www.kth.se/student/kurser/kurs/SA115X</a:t>
            </a: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Uppdateras kontinuerligt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Länkar till </a:t>
            </a:r>
            <a:r>
              <a:rPr lang="sv-SE" dirty="0" err="1" smtClean="0"/>
              <a:t>resp</a:t>
            </a:r>
            <a:r>
              <a:rPr lang="sv-SE" dirty="0" smtClean="0"/>
              <a:t> institution /skolas info om KEX</a:t>
            </a:r>
          </a:p>
          <a:p>
            <a:pPr marL="342287" indent="-342287" defTabSz="914162">
              <a:buClr>
                <a:srgbClr val="9D102D"/>
              </a:buClr>
              <a:defRPr/>
            </a:pPr>
            <a:r>
              <a:rPr lang="sv-SE" sz="1600" dirty="0" smtClean="0">
                <a:solidFill>
                  <a:srgbClr val="000000"/>
                </a:solidFill>
              </a:rPr>
              <a:t>MF130X</a:t>
            </a:r>
            <a:r>
              <a:rPr lang="sv-SE" sz="1600" dirty="0">
                <a:solidFill>
                  <a:srgbClr val="000000"/>
                </a:solidFill>
              </a:rPr>
              <a:t>, </a:t>
            </a:r>
            <a:r>
              <a:rPr lang="sv-SE" sz="1600" dirty="0" smtClean="0">
                <a:solidFill>
                  <a:srgbClr val="000000"/>
                </a:solidFill>
              </a:rPr>
              <a:t>MF131X</a:t>
            </a:r>
            <a:r>
              <a:rPr lang="sv-SE" sz="1600" dirty="0">
                <a:solidFill>
                  <a:srgbClr val="000000"/>
                </a:solidFill>
              </a:rPr>
              <a:t>, </a:t>
            </a:r>
            <a:r>
              <a:rPr lang="sv-SE" sz="1600" dirty="0" smtClean="0">
                <a:solidFill>
                  <a:srgbClr val="000000"/>
                </a:solidFill>
              </a:rPr>
              <a:t>MF133X </a:t>
            </a:r>
            <a:r>
              <a:rPr lang="sv-SE" sz="1600" dirty="0">
                <a:solidFill>
                  <a:srgbClr val="000000"/>
                </a:solidFill>
              </a:rPr>
              <a:t>och </a:t>
            </a:r>
            <a:r>
              <a:rPr lang="sv-SE" sz="1600" dirty="0" smtClean="0">
                <a:solidFill>
                  <a:srgbClr val="000000"/>
                </a:solidFill>
              </a:rPr>
              <a:t>MJ146X</a:t>
            </a:r>
          </a:p>
          <a:p>
            <a:pPr marL="342287" indent="-342287" defTabSz="914162">
              <a:buClr>
                <a:srgbClr val="9D102D"/>
              </a:buClr>
              <a:defRPr/>
            </a:pPr>
            <a:r>
              <a:rPr lang="sv-SE" sz="1600" dirty="0">
                <a:solidFill>
                  <a:srgbClr val="000000"/>
                </a:solidFill>
                <a:hlinkClick r:id="rId3"/>
              </a:rPr>
              <a:t>https://www.kth.se/social/course/EF111X</a:t>
            </a:r>
            <a:r>
              <a:rPr lang="sv-SE" sz="1600" dirty="0" smtClean="0">
                <a:solidFill>
                  <a:srgbClr val="000000"/>
                </a:solidFill>
                <a:hlinkClick r:id="rId3"/>
              </a:rPr>
              <a:t>/</a:t>
            </a:r>
            <a:endParaRPr lang="sv-SE" sz="1600" dirty="0" smtClean="0">
              <a:solidFill>
                <a:srgbClr val="000000"/>
              </a:solidFill>
            </a:endParaRPr>
          </a:p>
          <a:p>
            <a:pPr marL="342287" indent="-342287" defTabSz="914162">
              <a:buClr>
                <a:srgbClr val="9D102D"/>
              </a:buClr>
              <a:defRPr/>
            </a:pPr>
            <a:endParaRPr lang="sv-SE" sz="1600" dirty="0">
              <a:solidFill>
                <a:srgbClr val="000000"/>
              </a:solidFill>
            </a:endParaRP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9395" name="Rubrik 2"/>
          <p:cNvSpPr>
            <a:spLocks noGrp="1"/>
          </p:cNvSpPr>
          <p:nvPr>
            <p:ph type="title"/>
          </p:nvPr>
        </p:nvSpPr>
        <p:spPr>
          <a:xfrm>
            <a:off x="1997101" y="631580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Kurshemsida</a:t>
            </a:r>
          </a:p>
        </p:txBody>
      </p:sp>
    </p:spTree>
    <p:extLst>
      <p:ext uri="{BB962C8B-B14F-4D97-AF65-F5344CB8AC3E}">
        <p14:creationId xmlns:p14="http://schemas.microsoft.com/office/powerpoint/2010/main" val="160489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ubrik 7"/>
          <p:cNvSpPr>
            <a:spLocks noGrp="1"/>
          </p:cNvSpPr>
          <p:nvPr>
            <p:ph type="title" idx="4294967295"/>
          </p:nvPr>
        </p:nvSpPr>
        <p:spPr>
          <a:xfrm>
            <a:off x="1619250" y="601663"/>
            <a:ext cx="6935788" cy="668337"/>
          </a:xfrm>
        </p:spPr>
        <p:txBody>
          <a:bodyPr/>
          <a:lstStyle/>
          <a:p>
            <a:r>
              <a:rPr lang="en-GB" altLang="sv-SE" dirty="0" smtClean="0">
                <a:ea typeface="ＭＳ Ｐゴシック" pitchFamily="34" charset="-128"/>
              </a:rPr>
              <a:t>KEX-</a:t>
            </a:r>
            <a:r>
              <a:rPr lang="en-GB" altLang="sv-SE" dirty="0" err="1" smtClean="0">
                <a:ea typeface="ＭＳ Ｐゴシック" pitchFamily="34" charset="-128"/>
              </a:rPr>
              <a:t>val</a:t>
            </a:r>
            <a:r>
              <a:rPr lang="en-GB" altLang="sv-SE" dirty="0" smtClean="0">
                <a:ea typeface="ＭＳ Ｐゴシック" pitchFamily="34" charset="-128"/>
              </a:rPr>
              <a:t> </a:t>
            </a:r>
            <a:r>
              <a:rPr lang="en-GB" altLang="sv-SE" dirty="0" err="1" smtClean="0">
                <a:ea typeface="ＭＳ Ｐゴシック" pitchFamily="34" charset="-128"/>
              </a:rPr>
              <a:t>för</a:t>
            </a:r>
            <a:r>
              <a:rPr lang="en-GB" altLang="sv-SE" dirty="0" smtClean="0">
                <a:ea typeface="ＭＳ Ｐゴシック" pitchFamily="34" charset="-128"/>
              </a:rPr>
              <a:t> EECS-</a:t>
            </a:r>
            <a:r>
              <a:rPr lang="en-GB" altLang="sv-SE" dirty="0" err="1" smtClean="0">
                <a:ea typeface="ＭＳ Ｐゴシック" pitchFamily="34" charset="-128"/>
              </a:rPr>
              <a:t>skolan</a:t>
            </a:r>
            <a:r>
              <a:rPr lang="en-GB" altLang="sv-SE" dirty="0" smtClean="0">
                <a:ea typeface="ＭＳ Ｐゴシック" pitchFamily="34" charset="-128"/>
              </a:rPr>
              <a:t/>
            </a:r>
            <a:br>
              <a:rPr lang="en-GB" altLang="sv-SE" dirty="0" smtClean="0">
                <a:ea typeface="ＭＳ Ｐゴシック" pitchFamily="34" charset="-128"/>
              </a:rPr>
            </a:br>
            <a:r>
              <a:rPr lang="sv-SE" altLang="sv-SE" dirty="0">
                <a:ea typeface="ＭＳ Ｐゴシック" pitchFamily="34" charset="-128"/>
              </a:rPr>
              <a:t>elektroteknik och datavetenskap</a:t>
            </a:r>
            <a:endParaRPr lang="en-GB" altLang="sv-SE" dirty="0" smtClean="0">
              <a:ea typeface="ＭＳ Ｐゴシック" pitchFamily="34" charset="-128"/>
            </a:endParaRPr>
          </a:p>
        </p:txBody>
      </p:sp>
      <p:sp>
        <p:nvSpPr>
          <p:cNvPr id="12291" name="Platshållare för innehåll 12"/>
          <p:cNvSpPr>
            <a:spLocks noGrp="1"/>
          </p:cNvSpPr>
          <p:nvPr>
            <p:ph idx="4294967295"/>
          </p:nvPr>
        </p:nvSpPr>
        <p:spPr>
          <a:xfrm>
            <a:off x="1619250" y="1625601"/>
            <a:ext cx="6652391" cy="3440386"/>
          </a:xfrm>
          <a:solidFill>
            <a:schemeClr val="hlink"/>
          </a:solidFill>
        </p:spPr>
        <p:txBody>
          <a:bodyPr>
            <a:normAutofit lnSpcReduction="10000"/>
          </a:bodyPr>
          <a:lstStyle/>
          <a:p>
            <a:pPr marL="0" indent="0" eaLnBrk="1" hangingPunct="1"/>
            <a:r>
              <a:rPr lang="sv-SE" altLang="sv-SE" b="1" dirty="0" smtClean="0">
                <a:solidFill>
                  <a:srgbClr val="C00000"/>
                </a:solidFill>
                <a:ea typeface="ＭＳ Ｐゴシック" pitchFamily="34" charset="-128"/>
              </a:rPr>
              <a:t>Ni läser samma kurs </a:t>
            </a:r>
            <a:r>
              <a:rPr lang="sv-SE" altLang="sv-SE" b="1" dirty="0">
                <a:solidFill>
                  <a:srgbClr val="C00000"/>
                </a:solidFill>
                <a:ea typeface="ＭＳ Ｐゴシック" pitchFamily="34" charset="-128"/>
              </a:rPr>
              <a:t>som elektrostudenter (EF112X) : </a:t>
            </a:r>
            <a:endParaRPr lang="sv-SE" altLang="sv-SE" b="1" dirty="0" smtClean="0">
              <a:solidFill>
                <a:srgbClr val="C00000"/>
              </a:solidFill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Ni följer elektroprogrammets kursplan</a:t>
            </a:r>
            <a:r>
              <a:rPr lang="sv-SE" altLang="sv-SE" dirty="0" smtClean="0">
                <a:ea typeface="ＭＳ Ｐゴシック" pitchFamily="34" charset="-128"/>
              </a:rPr>
              <a:t>, och deltar i alla obligatoriska moment.</a:t>
            </a: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D.v.s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. </a:t>
            </a:r>
            <a:r>
              <a:rPr lang="en-US" altLang="sv-SE" dirty="0" err="1">
                <a:solidFill>
                  <a:srgbClr val="C00000"/>
                </a:solidFill>
                <a:ea typeface="ＭＳ Ｐゴシック" pitchFamily="34" charset="-128"/>
              </a:rPr>
              <a:t>n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i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behöver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ej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delta </a:t>
            </a:r>
            <a:r>
              <a:rPr lang="en-US" altLang="sv-SE" dirty="0" smtClean="0">
                <a:ea typeface="ＭＳ Ｐゴシック" pitchFamily="34" charset="-128"/>
              </a:rPr>
              <a:t>vid </a:t>
            </a:r>
            <a:r>
              <a:rPr lang="en-US" altLang="sv-SE" dirty="0" err="1" smtClean="0">
                <a:ea typeface="ＭＳ Ｐゴシック" pitchFamily="34" charset="-128"/>
              </a:rPr>
              <a:t>Farkosts</a:t>
            </a:r>
            <a:r>
              <a:rPr lang="en-US" altLang="sv-SE" dirty="0" smtClean="0"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moduler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,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seminarier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etc</a:t>
            </a:r>
            <a:r>
              <a:rPr lang="en-US" altLang="sv-SE" dirty="0" smtClean="0">
                <a:ea typeface="ＭＳ Ｐゴシック" pitchFamily="34" charset="-128"/>
              </a:rPr>
              <a:t>.</a:t>
            </a:r>
            <a:endParaRPr lang="sv-SE" altLang="sv-SE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D.v.s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.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ni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medverkar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bara </a:t>
            </a: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på elektroprogrammets presentationsdag</a:t>
            </a:r>
            <a:endParaRPr lang="sv-SE" altLang="sv-SE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Examinator för EF112X är Anita Kullen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Examensarbete inom elektroteknik (EF112X)</a:t>
            </a:r>
          </a:p>
          <a:p>
            <a:pPr marL="0" indent="0" eaLnBrk="1" hangingPunct="1"/>
            <a:endParaRPr lang="en-GB" altLang="sv-SE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488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ubrik 7"/>
          <p:cNvSpPr>
            <a:spLocks noGrp="1"/>
          </p:cNvSpPr>
          <p:nvPr>
            <p:ph type="title" idx="4294967295"/>
          </p:nvPr>
        </p:nvSpPr>
        <p:spPr>
          <a:xfrm>
            <a:off x="1349743" y="626528"/>
            <a:ext cx="6935788" cy="668337"/>
          </a:xfrm>
        </p:spPr>
        <p:txBody>
          <a:bodyPr/>
          <a:lstStyle/>
          <a:p>
            <a:pPr eaLnBrk="1" hangingPunct="1"/>
            <a:r>
              <a:rPr lang="en-GB" altLang="sv-SE" dirty="0" err="1" smtClean="0">
                <a:ea typeface="ＭＳ Ｐゴシック" pitchFamily="34" charset="-128"/>
              </a:rPr>
              <a:t>Projektval</a:t>
            </a:r>
            <a:endParaRPr lang="en-GB" altLang="sv-SE" dirty="0" smtClean="0">
              <a:ea typeface="ＭＳ Ｐゴシック" pitchFamily="34" charset="-128"/>
            </a:endParaRPr>
          </a:p>
        </p:txBody>
      </p:sp>
      <p:sp>
        <p:nvSpPr>
          <p:cNvPr id="20483" name="Text Box 7"/>
          <p:cNvSpPr txBox="1">
            <a:spLocks noChangeArrowheads="1"/>
          </p:cNvSpPr>
          <p:nvPr/>
        </p:nvSpPr>
        <p:spPr bwMode="auto">
          <a:xfrm>
            <a:off x="1278499" y="1459396"/>
            <a:ext cx="7387981" cy="4247306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 marL="400050" indent="-400050"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sv-SE" altLang="sv-SE" sz="1800" b="1" dirty="0" smtClean="0"/>
              <a:t>Läs igenom projektbeskrivningar på EECS KEX-kurshemsidan:</a:t>
            </a:r>
            <a:endParaRPr lang="en-US" altLang="sv-SE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 smtClean="0"/>
              <a:t>	</a:t>
            </a:r>
            <a:r>
              <a:rPr lang="sv-SE" altLang="sv-SE" sz="1800" b="1" u="sng" dirty="0" smtClean="0">
                <a:solidFill>
                  <a:srgbClr val="0070C0"/>
                </a:solidFill>
              </a:rPr>
              <a:t> www.kth.se/social/course/EF112X</a:t>
            </a:r>
            <a:endParaRPr lang="en-US" altLang="sv-SE" sz="1800" dirty="0" smtClean="0">
              <a:solidFill>
                <a:srgbClr val="CC0099"/>
              </a:solidFill>
            </a:endParaRPr>
          </a:p>
          <a:p>
            <a:pPr marL="0" indent="0" eaLnBrk="1" hangingPunct="1">
              <a:spcBef>
                <a:spcPct val="0"/>
              </a:spcBef>
            </a:pPr>
            <a:endParaRPr lang="sv-SE" altLang="sv-SE" sz="1800" b="1" dirty="0"/>
          </a:p>
          <a:p>
            <a:pPr marL="0" indent="0" eaLnBrk="1" hangingPunct="1">
              <a:spcBef>
                <a:spcPct val="0"/>
              </a:spcBef>
            </a:pPr>
            <a:r>
              <a:rPr lang="sv-SE" altLang="sv-SE" sz="1800" b="1" dirty="0" smtClean="0"/>
              <a:t>2.   Gör projektvalet på EECS KEX-kurshemsidan:</a:t>
            </a:r>
            <a:endParaRPr lang="en-US" altLang="sv-SE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/>
              <a:t>	</a:t>
            </a:r>
            <a:r>
              <a:rPr lang="sv-SE" altLang="sv-SE" sz="1800" b="1" u="sng" dirty="0">
                <a:solidFill>
                  <a:srgbClr val="0070C0"/>
                </a:solidFill>
              </a:rPr>
              <a:t> </a:t>
            </a:r>
            <a:r>
              <a:rPr lang="sv-SE" altLang="sv-SE" sz="1800" b="1" u="sng" dirty="0" smtClean="0">
                <a:solidFill>
                  <a:srgbClr val="0070C0"/>
                </a:solidFill>
              </a:rPr>
              <a:t>www.kth.se/social/course/EF112X</a:t>
            </a:r>
            <a:endParaRPr lang="en-US" altLang="sv-SE" sz="1800" dirty="0">
              <a:solidFill>
                <a:srgbClr val="CC0099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sv-SE" sz="1800" dirty="0">
              <a:solidFill>
                <a:srgbClr val="CC0099"/>
              </a:solidFill>
            </a:endParaRP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sz="1800" dirty="0" err="1"/>
              <a:t>Gruppstorlek</a:t>
            </a:r>
            <a:r>
              <a:rPr lang="en-US" altLang="sv-SE" sz="1800" dirty="0"/>
              <a:t>: 	</a:t>
            </a:r>
            <a:r>
              <a:rPr lang="en-US" altLang="sv-SE" sz="1800" dirty="0" smtClean="0"/>
              <a:t>2 </a:t>
            </a:r>
            <a:r>
              <a:rPr lang="en-US" altLang="sv-SE" sz="1800" dirty="0" err="1" smtClean="0"/>
              <a:t>personer</a:t>
            </a:r>
            <a:r>
              <a:rPr lang="en-US" altLang="sv-SE" sz="1800" dirty="0" smtClean="0"/>
              <a:t> </a:t>
            </a:r>
            <a:r>
              <a:rPr lang="en-US" altLang="sv-SE" sz="1800" i="1" dirty="0" smtClean="0"/>
              <a:t>(om </a:t>
            </a:r>
            <a:r>
              <a:rPr lang="en-US" altLang="sv-SE" sz="1800" i="1" dirty="0" err="1" smtClean="0"/>
              <a:t>ni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inte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hittar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en</a:t>
            </a:r>
            <a:r>
              <a:rPr lang="en-US" altLang="sv-SE" sz="1800" i="1" dirty="0" smtClean="0"/>
              <a:t> partner, 			</a:t>
            </a:r>
            <a:r>
              <a:rPr lang="en-US" altLang="sv-SE" sz="1800" i="1" dirty="0" err="1" smtClean="0"/>
              <a:t>anmäl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er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ensamma</a:t>
            </a:r>
            <a:r>
              <a:rPr lang="en-US" altLang="sv-SE" sz="1800" i="1" dirty="0" smtClean="0"/>
              <a:t>)</a:t>
            </a:r>
            <a:endParaRPr lang="en-US" altLang="sv-SE" sz="1200" i="1" dirty="0"/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sz="1800" dirty="0" err="1"/>
              <a:t>Valperiod</a:t>
            </a:r>
            <a:r>
              <a:rPr lang="en-US" altLang="sv-SE" sz="1800" dirty="0"/>
              <a:t>: 		1-15 </a:t>
            </a:r>
            <a:r>
              <a:rPr lang="en-US" altLang="sv-SE" sz="1800" dirty="0" err="1"/>
              <a:t>nov</a:t>
            </a:r>
            <a:r>
              <a:rPr lang="en-US" altLang="sv-SE" sz="1800" dirty="0"/>
              <a:t> </a:t>
            </a:r>
            <a:r>
              <a:rPr lang="en-US" altLang="sv-SE" sz="1800" dirty="0" smtClean="0"/>
              <a:t>2019</a:t>
            </a:r>
            <a:endParaRPr lang="en-US" altLang="sv-SE" sz="1800" dirty="0">
              <a:solidFill>
                <a:srgbClr val="FF3300"/>
              </a:solidFill>
            </a:endParaRP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sz="1800" dirty="0" err="1"/>
              <a:t>Prioriteringslista</a:t>
            </a:r>
            <a:r>
              <a:rPr lang="en-US" altLang="sv-SE" sz="1800" dirty="0"/>
              <a:t>: 	</a:t>
            </a:r>
            <a:r>
              <a:rPr lang="en-US" altLang="sv-SE" sz="1800" dirty="0" err="1"/>
              <a:t>välj</a:t>
            </a:r>
            <a:r>
              <a:rPr lang="en-US" altLang="sv-SE" sz="1800" dirty="0"/>
              <a:t> 7 </a:t>
            </a:r>
            <a:r>
              <a:rPr lang="en-US" altLang="sv-SE" sz="1800" dirty="0" err="1"/>
              <a:t>olika</a:t>
            </a:r>
            <a:r>
              <a:rPr lang="en-US" altLang="sv-SE" sz="1800" dirty="0"/>
              <a:t> </a:t>
            </a:r>
            <a:r>
              <a:rPr lang="en-US" altLang="sv-SE" sz="1800" dirty="0" err="1" smtClean="0"/>
              <a:t>projekt</a:t>
            </a:r>
            <a:r>
              <a:rPr lang="en-US" altLang="sv-SE" sz="1800" dirty="0" smtClean="0"/>
              <a:t> </a:t>
            </a:r>
            <a:r>
              <a:rPr lang="en-US" altLang="sv-SE" sz="1800" dirty="0"/>
              <a:t>(</a:t>
            </a:r>
            <a:r>
              <a:rPr lang="en-US" altLang="sv-SE" sz="1800" dirty="0" err="1"/>
              <a:t>prioritera</a:t>
            </a:r>
            <a:r>
              <a:rPr lang="en-US" altLang="sv-SE" sz="1800" dirty="0"/>
              <a:t> </a:t>
            </a:r>
            <a:r>
              <a:rPr lang="en-US" altLang="sv-SE" sz="1800" dirty="0" smtClean="0"/>
              <a:t>1-7)</a:t>
            </a:r>
            <a:endParaRPr lang="en-US" altLang="sv-SE" sz="1200" dirty="0" smtClean="0"/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sz="1800" dirty="0" err="1" smtClean="0"/>
              <a:t>Valresultat</a:t>
            </a:r>
            <a:r>
              <a:rPr lang="en-US" altLang="sv-SE" sz="1800" dirty="0" smtClean="0"/>
              <a:t>:		</a:t>
            </a:r>
            <a:r>
              <a:rPr lang="en-US" altLang="sv-SE" sz="1800" dirty="0" err="1" smtClean="0"/>
              <a:t>annonseras</a:t>
            </a:r>
            <a:r>
              <a:rPr lang="en-US" altLang="sv-SE" sz="1800" dirty="0" smtClean="0"/>
              <a:t> </a:t>
            </a:r>
            <a:r>
              <a:rPr lang="en-US" altLang="sv-SE" sz="1800" dirty="0" err="1" smtClean="0"/>
              <a:t>i</a:t>
            </a:r>
            <a:r>
              <a:rPr lang="en-US" altLang="sv-SE" sz="1800" dirty="0" smtClean="0"/>
              <a:t> Canvas </a:t>
            </a:r>
            <a:r>
              <a:rPr lang="en-US" altLang="sv-SE" sz="1800" dirty="0" err="1" smtClean="0"/>
              <a:t>innan</a:t>
            </a:r>
            <a:r>
              <a:rPr lang="en-US" altLang="sv-SE" sz="1800" dirty="0" smtClean="0"/>
              <a:t> </a:t>
            </a:r>
            <a:r>
              <a:rPr lang="en-US" altLang="sv-SE" sz="1800" dirty="0" err="1" smtClean="0"/>
              <a:t>jul</a:t>
            </a:r>
            <a:endParaRPr lang="en-US" altLang="sv-SE" sz="1800" dirty="0" smtClean="0"/>
          </a:p>
          <a:p>
            <a:pPr marL="0" indent="0" eaLnBrk="1" hangingPunct="1">
              <a:spcBef>
                <a:spcPct val="0"/>
              </a:spcBef>
            </a:pPr>
            <a:endParaRPr lang="en-US" altLang="sv-SE" sz="1800" b="1" dirty="0">
              <a:solidFill>
                <a:prstClr val="black"/>
              </a:solidFill>
            </a:endParaRPr>
          </a:p>
          <a:p>
            <a:pPr marL="0" indent="0" eaLnBrk="1" hangingPunct="1">
              <a:spcBef>
                <a:spcPct val="0"/>
              </a:spcBef>
            </a:pPr>
            <a:r>
              <a:rPr lang="en-US" altLang="sv-SE" sz="1800" b="1" dirty="0" smtClean="0">
                <a:solidFill>
                  <a:prstClr val="black"/>
                </a:solidFill>
              </a:rPr>
              <a:t>3.   </a:t>
            </a:r>
            <a:r>
              <a:rPr lang="sv-SE" altLang="sv-SE" sz="1800" b="1" dirty="0" smtClean="0">
                <a:solidFill>
                  <a:prstClr val="black"/>
                </a:solidFill>
              </a:rPr>
              <a:t>Välj </a:t>
            </a:r>
            <a:r>
              <a:rPr lang="sv-SE" altLang="en-US" sz="1800" b="1" dirty="0">
                <a:solidFill>
                  <a:prstClr val="black"/>
                </a:solidFill>
              </a:rPr>
              <a:t>”</a:t>
            </a:r>
            <a:r>
              <a:rPr lang="sv-SE" altLang="sv-SE" sz="1800" b="1" dirty="0">
                <a:solidFill>
                  <a:prstClr val="black"/>
                </a:solidFill>
              </a:rPr>
              <a:t>Kandidatexjobb på </a:t>
            </a:r>
            <a:r>
              <a:rPr lang="sv-SE" altLang="sv-SE" sz="1800" b="1" dirty="0" smtClean="0">
                <a:solidFill>
                  <a:prstClr val="black"/>
                </a:solidFill>
              </a:rPr>
              <a:t>EECS</a:t>
            </a:r>
            <a:r>
              <a:rPr lang="sv-SE" altLang="en-US" sz="1800" b="1" dirty="0">
                <a:solidFill>
                  <a:prstClr val="black"/>
                </a:solidFill>
              </a:rPr>
              <a:t>”</a:t>
            </a:r>
            <a:r>
              <a:rPr lang="sv-SE" altLang="sv-SE" sz="1800" b="1" dirty="0">
                <a:solidFill>
                  <a:prstClr val="black"/>
                </a:solidFill>
              </a:rPr>
              <a:t> på </a:t>
            </a:r>
            <a:r>
              <a:rPr lang="sv-SE" altLang="sv-SE" sz="1800" b="1" dirty="0" smtClean="0">
                <a:solidFill>
                  <a:prstClr val="black"/>
                </a:solidFill>
              </a:rPr>
              <a:t>fysik/farkost KEX-valsidan</a:t>
            </a:r>
            <a:endParaRPr lang="en-US" altLang="sv-SE" sz="1800" dirty="0"/>
          </a:p>
          <a:p>
            <a:pPr marL="228600" lvl="0" indent="-228600" eaLnBrk="1" hangingPunct="1">
              <a:spcBef>
                <a:spcPct val="0"/>
              </a:spcBef>
              <a:buAutoNum type="arabicPeriod" startAt="3"/>
            </a:pPr>
            <a:endParaRPr lang="en-US" altLang="sv-SE" sz="1800" dirty="0" smtClean="0"/>
          </a:p>
        </p:txBody>
      </p:sp>
    </p:spTree>
    <p:extLst>
      <p:ext uri="{BB962C8B-B14F-4D97-AF65-F5344CB8AC3E}">
        <p14:creationId xmlns:p14="http://schemas.microsoft.com/office/powerpoint/2010/main" val="250833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7"/>
          <p:cNvSpPr>
            <a:spLocks noGrp="1" noChangeArrowheads="1"/>
          </p:cNvSpPr>
          <p:nvPr>
            <p:ph idx="4294967295"/>
          </p:nvPr>
        </p:nvSpPr>
        <p:spPr>
          <a:xfrm>
            <a:off x="1387476" y="1144588"/>
            <a:ext cx="7583270" cy="3149600"/>
          </a:xfrm>
          <a:solidFill>
            <a:schemeClr val="hlink"/>
          </a:solidFill>
        </p:spPr>
        <p:txBody>
          <a:bodyPr/>
          <a:lstStyle/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Projektbeskrivningar</a:t>
            </a:r>
            <a:r>
              <a:rPr lang="en-US" altLang="sv-SE" sz="1800" b="1" dirty="0" smtClean="0">
                <a:ea typeface="ＭＳ Ｐゴシック" pitchFamily="34" charset="-128"/>
              </a:rPr>
              <a:t> </a:t>
            </a:r>
          </a:p>
          <a:p>
            <a:pPr marL="0" indent="0" eaLnBrk="1" hangingPunct="1"/>
            <a:r>
              <a:rPr lang="sv-SE" altLang="sv-SE" sz="1800" dirty="0" smtClean="0">
                <a:ea typeface="ＭＳ Ｐゴシック" pitchFamily="34" charset="-128"/>
              </a:rPr>
              <a:t>finns på KTH social: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sv-SE" altLang="sv-SE" sz="1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b="1" dirty="0">
                <a:ea typeface="ＭＳ Ｐゴシック" pitchFamily="34" charset="-128"/>
              </a:rPr>
              <a:t>Projektval</a:t>
            </a:r>
            <a:endParaRPr lang="en-US" altLang="sv-SE" sz="1800" b="1" dirty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g</a:t>
            </a:r>
            <a:r>
              <a:rPr lang="sv-SE" altLang="sv-SE" sz="1800" dirty="0" smtClean="0">
                <a:ea typeface="ＭＳ Ｐゴシック" pitchFamily="34" charset="-128"/>
              </a:rPr>
              <a:t>örs på KTH social 1/11-15/11: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</a:t>
            </a:r>
            <a:r>
              <a:rPr lang="sv-SE" altLang="sv-SE" sz="1800" u="sng" dirty="0">
                <a:solidFill>
                  <a:srgbClr val="0070C0"/>
                </a:solidFill>
                <a:ea typeface="ＭＳ Ｐゴシック" pitchFamily="34" charset="-128"/>
              </a:rPr>
              <a:t>/</a:t>
            </a:r>
          </a:p>
          <a:p>
            <a:pPr marL="0" indent="0" eaLnBrk="1" hangingPunct="1"/>
            <a:endParaRPr lang="sv-SE" altLang="sv-SE" sz="1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Kurs</a:t>
            </a:r>
            <a:r>
              <a:rPr lang="en-US" altLang="sv-SE" sz="1800" b="1" dirty="0" smtClean="0">
                <a:ea typeface="ＭＳ Ｐゴシック" pitchFamily="34" charset="-128"/>
              </a:rPr>
              <a:t>-PM (pdf-fil)</a:t>
            </a: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l</a:t>
            </a:r>
            <a:r>
              <a:rPr lang="sv-SE" altLang="sv-SE" sz="1800" dirty="0" smtClean="0">
                <a:ea typeface="ＭＳ Ｐゴシック" pitchFamily="34" charset="-128"/>
              </a:rPr>
              <a:t>äggs upp på KTH social senast 30/10: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</p:txBody>
      </p:sp>
      <p:sp>
        <p:nvSpPr>
          <p:cNvPr id="21508" name="Rubrik 7"/>
          <p:cNvSpPr>
            <a:spLocks/>
          </p:cNvSpPr>
          <p:nvPr/>
        </p:nvSpPr>
        <p:spPr bwMode="auto">
          <a:xfrm>
            <a:off x="1362075" y="4484688"/>
            <a:ext cx="693578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GB" altLang="sv-SE" sz="2600" b="1"/>
              <a:t>Frågor?</a:t>
            </a:r>
          </a:p>
        </p:txBody>
      </p:sp>
      <p:graphicFrame>
        <p:nvGraphicFramePr>
          <p:cNvPr id="62492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678615"/>
              </p:ext>
            </p:extLst>
          </p:nvPr>
        </p:nvGraphicFramePr>
        <p:xfrm>
          <a:off x="1365250" y="4908550"/>
          <a:ext cx="7410450" cy="792176"/>
        </p:xfrm>
        <a:graphic>
          <a:graphicData uri="http://schemas.openxmlformats.org/drawingml/2006/table">
            <a:tbl>
              <a:tblPr/>
              <a:tblGrid>
                <a:gridCol w="2763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1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5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Kontaktperson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E-mail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Anita Kullen 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kullen@kth.se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12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800289" y="1507459"/>
            <a:ext cx="6347172" cy="3789037"/>
          </a:xfrm>
        </p:spPr>
        <p:txBody>
          <a:bodyPr>
            <a:normAutofit lnSpcReduction="10000"/>
          </a:bodyPr>
          <a:lstStyle/>
          <a:p>
            <a:pPr marL="342287" indent="-342287" defTabSz="914162">
              <a:defRPr/>
            </a:pPr>
            <a:r>
              <a:rPr lang="sv-SE" dirty="0" smtClean="0"/>
              <a:t>Gemensam uppstart för SA115X</a:t>
            </a:r>
          </a:p>
          <a:p>
            <a:pPr marL="342287" indent="-342287" defTabSz="914162">
              <a:defRPr/>
            </a:pPr>
            <a:r>
              <a:rPr lang="sv-SE" dirty="0" smtClean="0"/>
              <a:t>Onsdagen 15/1 kl. 13-15, i D3.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Gemensam information och introduktion,</a:t>
            </a:r>
          </a:p>
          <a:p>
            <a:pPr marL="342287" indent="-342287" defTabSz="914162">
              <a:defRPr/>
            </a:pPr>
            <a:r>
              <a:rPr lang="sv-SE" dirty="0" smtClean="0"/>
              <a:t>därefter tar resp. KEX handledare över.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Se schemat för övriga kex:</a:t>
            </a:r>
            <a:endParaRPr lang="sv-SE" dirty="0"/>
          </a:p>
          <a:p>
            <a:pPr marL="342287" indent="-342287" defTabSz="914162">
              <a:defRPr/>
            </a:pPr>
            <a:r>
              <a:rPr lang="sv-SE" sz="1600" dirty="0" smtClean="0"/>
              <a:t>MF130X </a:t>
            </a:r>
            <a:r>
              <a:rPr lang="sv-SE" sz="1600" dirty="0"/>
              <a:t>maskinkonstruktion</a:t>
            </a:r>
          </a:p>
          <a:p>
            <a:pPr marL="342287" indent="-342287" defTabSz="914162">
              <a:defRPr/>
            </a:pPr>
            <a:r>
              <a:rPr lang="sv-SE" sz="1600" dirty="0" smtClean="0"/>
              <a:t>MF131X </a:t>
            </a:r>
            <a:r>
              <a:rPr lang="sv-SE" sz="1600" dirty="0"/>
              <a:t>Integrerad produktutveckling</a:t>
            </a:r>
          </a:p>
          <a:p>
            <a:pPr marL="342287" indent="-342287" defTabSz="914162">
              <a:defRPr/>
            </a:pPr>
            <a:r>
              <a:rPr lang="sv-SE" sz="1600" dirty="0" smtClean="0"/>
              <a:t>MF133X </a:t>
            </a:r>
            <a:r>
              <a:rPr lang="sv-SE" sz="1600" dirty="0" err="1"/>
              <a:t>mekatronik</a:t>
            </a:r>
            <a:endParaRPr lang="sv-SE" sz="1600" dirty="0"/>
          </a:p>
          <a:p>
            <a:pPr marL="342287" indent="-342287" defTabSz="914162">
              <a:defRPr/>
            </a:pPr>
            <a:r>
              <a:rPr lang="sv-SE" sz="1600" dirty="0" smtClean="0"/>
              <a:t>MJ146X </a:t>
            </a:r>
            <a:r>
              <a:rPr lang="sv-SE" sz="1600" dirty="0"/>
              <a:t>hållbar </a:t>
            </a:r>
            <a:r>
              <a:rPr lang="sv-SE" sz="1600" dirty="0" smtClean="0"/>
              <a:t>energiteknik</a:t>
            </a:r>
          </a:p>
          <a:p>
            <a:pPr marL="342287" indent="-342287" defTabSz="914162">
              <a:defRPr/>
            </a:pPr>
            <a:endParaRPr lang="sv-SE" sz="1600" dirty="0" smtClean="0"/>
          </a:p>
          <a:p>
            <a:pPr marL="342287" indent="-342287" defTabSz="914162">
              <a:defRPr/>
            </a:pPr>
            <a:r>
              <a:rPr lang="sv-SE" sz="1600" dirty="0" smtClean="0"/>
              <a:t>EF111X EECS</a:t>
            </a:r>
            <a:endParaRPr lang="sv-SE" sz="1600" dirty="0"/>
          </a:p>
          <a:p>
            <a:pPr marL="342287" indent="-342287" defTabSz="914162">
              <a:defRPr/>
            </a:pPr>
            <a:endParaRPr lang="sv-SE" dirty="0"/>
          </a:p>
        </p:txBody>
      </p:sp>
      <p:sp>
        <p:nvSpPr>
          <p:cNvPr id="60419" name="Rubrik 2"/>
          <p:cNvSpPr>
            <a:spLocks noGrp="1"/>
          </p:cNvSpPr>
          <p:nvPr>
            <p:ph type="title"/>
          </p:nvPr>
        </p:nvSpPr>
        <p:spPr>
          <a:xfrm>
            <a:off x="2039830" y="1138312"/>
            <a:ext cx="6162527" cy="660260"/>
          </a:xfrm>
        </p:spPr>
        <p:txBody>
          <a:bodyPr/>
          <a:lstStyle/>
          <a:p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/>
              <a:t>Första tillfället:</a:t>
            </a:r>
            <a:br>
              <a:rPr lang="sv-SE" altLang="sv-SE" dirty="0" smtClean="0"/>
            </a:br>
            <a:r>
              <a:rPr lang="sv-SE" altLang="sv-SE" dirty="0" smtClean="0"/>
              <a:t/>
            </a:r>
            <a:br>
              <a:rPr lang="sv-SE" altLang="sv-SE" dirty="0" smtClean="0"/>
            </a:b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46378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793488" y="1582741"/>
            <a:ext cx="7761551" cy="4078286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Görs i vår, 1-15/5 för </a:t>
            </a:r>
            <a:r>
              <a:rPr lang="sv-SE" dirty="0" err="1" smtClean="0"/>
              <a:t>sk</a:t>
            </a:r>
            <a:r>
              <a:rPr lang="sv-SE" dirty="0" smtClean="0"/>
              <a:t>. ”</a:t>
            </a:r>
            <a:r>
              <a:rPr lang="sv-SE" dirty="0" err="1" smtClean="0"/>
              <a:t>mappade</a:t>
            </a:r>
            <a:r>
              <a:rPr lang="sv-SE" dirty="0" smtClean="0"/>
              <a:t>” masterprogram.</a:t>
            </a:r>
          </a:p>
          <a:p>
            <a:pPr marL="342287" indent="-342287" defTabSz="914162">
              <a:defRPr/>
            </a:pPr>
            <a:r>
              <a:rPr lang="sv-SE" dirty="0" smtClean="0"/>
              <a:t>Dvs </a:t>
            </a:r>
            <a:r>
              <a:rPr lang="sv-SE" dirty="0"/>
              <a:t>masterprogram som ger en civilingenjörsexamen </a:t>
            </a:r>
            <a:r>
              <a:rPr lang="sv-SE" dirty="0" smtClean="0"/>
              <a:t>i Farkostteknik</a:t>
            </a:r>
            <a:r>
              <a:rPr lang="sv-SE" dirty="0"/>
              <a:t>.</a:t>
            </a:r>
          </a:p>
          <a:p>
            <a:pPr defTabSz="914162">
              <a:defRPr/>
            </a:pPr>
            <a:r>
              <a:rPr lang="sv-SE" dirty="0" smtClean="0"/>
              <a:t>(</a:t>
            </a:r>
            <a:r>
              <a:rPr lang="sv-SE" dirty="0"/>
              <a:t>Garanterad plats)</a:t>
            </a:r>
          </a:p>
          <a:p>
            <a:pPr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/>
              <a:t>	</a:t>
            </a:r>
          </a:p>
          <a:p>
            <a:pPr defTabSz="914162">
              <a:defRPr/>
            </a:pPr>
            <a:r>
              <a:rPr lang="sv-SE" dirty="0"/>
              <a:t>Den som vill läsa ett ”</a:t>
            </a:r>
            <a:r>
              <a:rPr lang="sv-SE" dirty="0" err="1"/>
              <a:t>omappat</a:t>
            </a:r>
            <a:r>
              <a:rPr lang="sv-SE" dirty="0"/>
              <a:t>” masterprogram på KTH ska söka det senast den </a:t>
            </a:r>
            <a:r>
              <a:rPr lang="sv-SE" dirty="0" smtClean="0"/>
              <a:t>15/1-19.</a:t>
            </a:r>
            <a:endParaRPr lang="sv-SE" dirty="0"/>
          </a:p>
          <a:p>
            <a:pPr marL="342287" indent="-342287" defTabSz="914162">
              <a:defRPr/>
            </a:pPr>
            <a:endParaRPr lang="sv-SE" dirty="0">
              <a:solidFill>
                <a:srgbClr val="FF0000"/>
              </a:solidFill>
            </a:endParaRPr>
          </a:p>
          <a:p>
            <a:pPr marL="342287" indent="-342287" defTabSz="914162">
              <a:defRPr/>
            </a:pPr>
            <a:r>
              <a:rPr lang="sv-SE" dirty="0" smtClean="0">
                <a:hlinkClick r:id="rId3"/>
              </a:rPr>
              <a:t>WWW.antagning.se</a:t>
            </a:r>
            <a:endParaRPr lang="sv-SE" dirty="0" smtClean="0"/>
          </a:p>
          <a:p>
            <a:pPr marL="342287" indent="-342287" defTabSz="914162">
              <a:defRPr/>
            </a:pPr>
            <a:endParaRPr lang="sv-SE" dirty="0" smtClean="0">
              <a:solidFill>
                <a:srgbClr val="FF0000"/>
              </a:solidFill>
            </a:endParaRPr>
          </a:p>
        </p:txBody>
      </p:sp>
      <p:sp>
        <p:nvSpPr>
          <p:cNvPr id="63491" name="Rubrik 2"/>
          <p:cNvSpPr>
            <a:spLocks noGrp="1"/>
          </p:cNvSpPr>
          <p:nvPr>
            <p:ph type="title"/>
          </p:nvPr>
        </p:nvSpPr>
        <p:spPr>
          <a:xfrm>
            <a:off x="1619251" y="646694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Val av masterprogram</a:t>
            </a:r>
          </a:p>
        </p:txBody>
      </p:sp>
    </p:spTree>
    <p:extLst>
      <p:ext uri="{BB962C8B-B14F-4D97-AF65-F5344CB8AC3E}">
        <p14:creationId xmlns:p14="http://schemas.microsoft.com/office/powerpoint/2010/main" val="168413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1142984"/>
            <a:ext cx="4320000" cy="125897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Flyg‐ och rymdteknik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Flygteknik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Lättkonstruktioner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Rymdteknik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Systemteknik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44" y="2456895"/>
            <a:ext cx="4320000" cy="82808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Fordonsteknik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Vägfordon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Spårfordon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3356992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Hållbar energiteknik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Energianvändning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Kraftproduktion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Solenergi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068" y="4509120"/>
            <a:ext cx="4335775" cy="39720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Industriell ekonomi</a:t>
            </a:r>
            <a:r>
              <a:rPr lang="sv-SE" sz="1400" dirty="0">
                <a:latin typeface="+mn-lt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7069" y="4977756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Industriell produktutveckling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Förbränningsmotorteknik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Maskinkonstruktion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>
                <a:latin typeface="+mn-lt"/>
              </a:rPr>
              <a:t>Mekatronik</a:t>
            </a:r>
            <a:r>
              <a:rPr lang="sv-SE" sz="1400" dirty="0">
                <a:latin typeface="+mn-lt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069" y="6128723"/>
            <a:ext cx="4320000" cy="61264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Integrerad produktdesign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smtClean="0"/>
              <a:t>Innovationsledning </a:t>
            </a:r>
            <a:r>
              <a:rPr lang="sv-SE" sz="1400" dirty="0"/>
              <a:t>och produktutveckling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09718" y="1182304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Marina system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Lättkonstruktioner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Strömningsmekanik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smtClean="0">
                <a:latin typeface="+mn-lt"/>
              </a:rPr>
              <a:t>Management </a:t>
            </a:r>
            <a:endParaRPr lang="sv-SE" sz="14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09718" y="3611482"/>
            <a:ext cx="4320000" cy="125897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Tillämpad matematik</a:t>
            </a:r>
            <a:r>
              <a:rPr lang="sv-SE" sz="1400" dirty="0">
                <a:latin typeface="+mn-lt"/>
              </a:rPr>
              <a:t> </a:t>
            </a:r>
            <a:r>
              <a:rPr lang="sv-SE" sz="1400" b="1" dirty="0">
                <a:latin typeface="+mn-lt"/>
              </a:rPr>
              <a:t>och beräkningsmatematik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Beräkningsmatematik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Matematisk statistik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Finansiell matematik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Optimeringslära och systemteori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9718" y="5738093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Teknisk mekanik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Strömningsmekanik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Hållfasthetsteknik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Ljud och vibrationer </a:t>
            </a:r>
          </a:p>
        </p:txBody>
      </p:sp>
      <p:sp>
        <p:nvSpPr>
          <p:cNvPr id="2077" name="TextBox 12"/>
          <p:cNvSpPr txBox="1">
            <a:spLocks noChangeArrowheads="1"/>
          </p:cNvSpPr>
          <p:nvPr/>
        </p:nvSpPr>
        <p:spPr bwMode="auto">
          <a:xfrm>
            <a:off x="142875" y="260648"/>
            <a:ext cx="87868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sv-SE" b="1" dirty="0" smtClean="0">
                <a:latin typeface="Calibri" pitchFamily="34" charset="0"/>
              </a:rPr>
              <a:t>		Farkostteknik , årskurs </a:t>
            </a:r>
            <a:r>
              <a:rPr lang="sv-SE" b="1" dirty="0">
                <a:latin typeface="Calibri" pitchFamily="34" charset="0"/>
              </a:rPr>
              <a:t>4 och 5</a:t>
            </a:r>
          </a:p>
          <a:p>
            <a:pPr eaLnBrk="1" hangingPunct="1"/>
            <a:r>
              <a:rPr lang="sv-SE" b="1" dirty="0" smtClean="0">
                <a:latin typeface="Calibri" pitchFamily="34" charset="0"/>
              </a:rPr>
              <a:t>		Masterprogram </a:t>
            </a:r>
            <a:r>
              <a:rPr lang="sv-SE" b="1" dirty="0">
                <a:latin typeface="Calibri" pitchFamily="34" charset="0"/>
              </a:rPr>
              <a:t>och spår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4609688" y="739768"/>
            <a:ext cx="4320000" cy="39720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Kärnenergiteknik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6525344"/>
            <a:ext cx="4752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000" dirty="0"/>
          </a:p>
        </p:txBody>
      </p:sp>
      <p:pic>
        <p:nvPicPr>
          <p:cNvPr id="14" name="Bildobjekt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6819"/>
            <a:ext cx="953770" cy="953770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4609719" y="2294755"/>
            <a:ext cx="4319969" cy="125897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/>
              <a:t>Systemteknik och robotik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/>
              <a:t>Robotics</a:t>
            </a:r>
            <a:r>
              <a:rPr lang="sv-SE" sz="1400" dirty="0"/>
              <a:t> and </a:t>
            </a:r>
            <a:r>
              <a:rPr lang="sv-SE" sz="1400" dirty="0" err="1"/>
              <a:t>Autonomous</a:t>
            </a:r>
            <a:r>
              <a:rPr lang="sv-SE" sz="1400" dirty="0"/>
              <a:t> System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/>
              <a:t>Electrical</a:t>
            </a:r>
            <a:r>
              <a:rPr lang="sv-SE" sz="1400" dirty="0"/>
              <a:t> Energy Systems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/>
              <a:t>Networked</a:t>
            </a:r>
            <a:r>
              <a:rPr lang="sv-SE" sz="1400" dirty="0"/>
              <a:t> Control Systems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/>
              <a:t>Systems and Control </a:t>
            </a:r>
            <a:r>
              <a:rPr lang="sv-SE" sz="1400" dirty="0" err="1"/>
              <a:t>Theory</a:t>
            </a:r>
            <a:r>
              <a:rPr lang="sv-SE" sz="1400" dirty="0"/>
              <a:t>  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4641572" y="4916023"/>
            <a:ext cx="4320000" cy="73575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 smtClean="0"/>
              <a:t>Teknisk fysik,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100" dirty="0" smtClean="0"/>
              <a:t>Teoretisk fysik, Subatomär </a:t>
            </a:r>
            <a:r>
              <a:rPr lang="sv-SE" sz="1100" dirty="0"/>
              <a:t>och </a:t>
            </a:r>
            <a:r>
              <a:rPr lang="sv-SE" sz="1100" dirty="0" smtClean="0"/>
              <a:t>astrofysik</a:t>
            </a:r>
            <a:r>
              <a:rPr lang="sv-SE" sz="1100" dirty="0"/>
              <a:t/>
            </a:r>
            <a:br>
              <a:rPr lang="sv-SE" sz="1100" dirty="0"/>
            </a:br>
            <a:r>
              <a:rPr lang="sv-SE" sz="1100" dirty="0"/>
              <a:t>B</a:t>
            </a:r>
            <a:r>
              <a:rPr lang="sv-SE" sz="1100" dirty="0" smtClean="0"/>
              <a:t>iomedicinsk fysik,  Optik </a:t>
            </a:r>
            <a:r>
              <a:rPr lang="sv-SE" sz="1100" dirty="0"/>
              <a:t>&amp; </a:t>
            </a:r>
            <a:r>
              <a:rPr lang="sv-SE" sz="1100" dirty="0" smtClean="0"/>
              <a:t>fotonik  och Kvantteknologi 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64305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9807" y="1284694"/>
            <a:ext cx="648392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/>
              <a:t>Master program med extern antagning </a:t>
            </a:r>
          </a:p>
          <a:p>
            <a:r>
              <a:rPr lang="sv-SE" sz="2000" dirty="0" smtClean="0"/>
              <a:t>(som ger civilingenjörsexamen i Farkostteknik)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Datorsimuleringar </a:t>
            </a:r>
            <a:r>
              <a:rPr lang="sv-SE" dirty="0"/>
              <a:t>inom teknik och </a:t>
            </a:r>
            <a:r>
              <a:rPr lang="sv-SE" dirty="0" smtClean="0"/>
              <a:t>naturvetenskap (DD1321/DD1320)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Järnvägsteknik</a:t>
            </a:r>
          </a:p>
          <a:p>
            <a:endParaRPr lang="sv-SE" dirty="0"/>
          </a:p>
          <a:p>
            <a:r>
              <a:rPr lang="sv-SE" dirty="0" smtClean="0"/>
              <a:t>Ansökes från december -15 januari</a:t>
            </a:r>
          </a:p>
          <a:p>
            <a:r>
              <a:rPr lang="sv-SE" dirty="0" smtClean="0"/>
              <a:t>Ingen garantiplats!</a:t>
            </a:r>
          </a:p>
          <a:p>
            <a:r>
              <a:rPr lang="sv-SE" dirty="0" smtClean="0"/>
              <a:t>Kandidaten måste vara klar vid utbildningsstart.</a:t>
            </a:r>
          </a:p>
          <a:p>
            <a:r>
              <a:rPr lang="sv-SE" dirty="0" smtClean="0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9513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89162" y="1043176"/>
            <a:ext cx="8498726" cy="4776779"/>
          </a:xfrm>
        </p:spPr>
        <p:txBody>
          <a:bodyPr>
            <a:normAutofit fontScale="77500" lnSpcReduction="20000"/>
          </a:bodyPr>
          <a:lstStyle/>
          <a:p>
            <a:pPr defTabSz="914162">
              <a:defRPr/>
            </a:pPr>
            <a:r>
              <a:rPr lang="sv-SE" sz="2500" dirty="0" err="1" smtClean="0">
                <a:latin typeface="+mj-lt"/>
                <a:ea typeface="+mj-ea"/>
                <a:cs typeface="+mj-cs"/>
              </a:rPr>
              <a:t>Masterprogram</a:t>
            </a:r>
            <a:r>
              <a:rPr lang="sv-SE" sz="2500" dirty="0" smtClean="0">
                <a:latin typeface="+mj-lt"/>
                <a:ea typeface="+mj-ea"/>
                <a:cs typeface="+mj-cs"/>
              </a:rPr>
              <a:t> </a:t>
            </a:r>
            <a:r>
              <a:rPr lang="sv-SE" sz="2500" dirty="0">
                <a:latin typeface="+mj-lt"/>
                <a:ea typeface="+mj-ea"/>
                <a:cs typeface="+mj-cs"/>
              </a:rPr>
              <a:t>som kräver särskild behörighet</a:t>
            </a:r>
          </a:p>
          <a:p>
            <a:pPr defTabSz="914162">
              <a:defRPr/>
            </a:pPr>
            <a:endParaRPr lang="sv-SE" sz="2500" dirty="0">
              <a:solidFill>
                <a:srgbClr val="B81100"/>
              </a:solidFill>
              <a:latin typeface="+mj-lt"/>
              <a:ea typeface="+mj-ea"/>
              <a:cs typeface="+mj-cs"/>
            </a:endParaRPr>
          </a:p>
          <a:p>
            <a:pPr marL="342287" indent="-342287" defTabSz="914162">
              <a:defRPr/>
            </a:pPr>
            <a:r>
              <a:rPr lang="sv-SE" dirty="0" smtClean="0"/>
              <a:t>Hållbar energiteknik 		</a:t>
            </a:r>
            <a:r>
              <a:rPr lang="sv-SE" sz="1400" dirty="0" smtClean="0"/>
              <a:t>MJ1401 </a:t>
            </a:r>
            <a:r>
              <a:rPr lang="sv-SE" sz="1400" dirty="0" err="1" smtClean="0"/>
              <a:t>Värmeöverföring,ht</a:t>
            </a:r>
            <a:r>
              <a:rPr lang="sv-SE" sz="1400" dirty="0" smtClean="0"/>
              <a:t> 19 + SG1217 Strömningsmekanik</a:t>
            </a:r>
            <a:endParaRPr lang="sv-SE" sz="1400" dirty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Industriell ekonomi 		</a:t>
            </a:r>
            <a:r>
              <a:rPr lang="sv-SE" sz="1400" dirty="0" smtClean="0"/>
              <a:t>ME1003 </a:t>
            </a:r>
            <a:r>
              <a:rPr lang="sv-SE" sz="1400" dirty="0" err="1"/>
              <a:t>Indek</a:t>
            </a:r>
            <a:r>
              <a:rPr lang="sv-SE" sz="1400" dirty="0"/>
              <a:t> </a:t>
            </a:r>
            <a:r>
              <a:rPr lang="sv-SE" sz="1400" dirty="0" smtClean="0"/>
              <a:t>GK, alla perioder				   			ME2063 Team </a:t>
            </a:r>
            <a:r>
              <a:rPr lang="sv-SE" sz="1400" dirty="0" err="1" smtClean="0"/>
              <a:t>leadership</a:t>
            </a:r>
            <a:r>
              <a:rPr lang="sv-SE" sz="1400" dirty="0" smtClean="0"/>
              <a:t> and </a:t>
            </a:r>
            <a:r>
              <a:rPr lang="sv-SE" sz="1400" dirty="0" err="1" smtClean="0"/>
              <a:t>HRM,vt</a:t>
            </a:r>
            <a:r>
              <a:rPr lang="sv-SE" sz="1400" dirty="0" smtClean="0"/>
              <a:t> 20</a:t>
            </a:r>
          </a:p>
          <a:p>
            <a:pPr marL="342287" indent="-342287" defTabSz="914162">
              <a:defRPr/>
            </a:pPr>
            <a:r>
              <a:rPr lang="sv-SE" dirty="0" smtClean="0"/>
              <a:t>Industriell produktutveckling</a:t>
            </a:r>
          </a:p>
          <a:p>
            <a:pPr marL="342287" indent="-342287" defTabSz="914162">
              <a:defRPr/>
            </a:pPr>
            <a:r>
              <a:rPr lang="sv-SE" sz="1400" dirty="0" smtClean="0"/>
              <a:t>Spår</a:t>
            </a:r>
          </a:p>
          <a:p>
            <a:pPr marL="342287" indent="-342287" defTabSz="914162">
              <a:defRPr/>
            </a:pPr>
            <a:r>
              <a:rPr lang="sv-SE" sz="1400" dirty="0" err="1" smtClean="0"/>
              <a:t>Mekatronik</a:t>
            </a:r>
            <a:r>
              <a:rPr lang="sv-SE" sz="1400" dirty="0"/>
              <a:t>		</a:t>
            </a:r>
            <a:r>
              <a:rPr lang="sv-SE" sz="1400" dirty="0" smtClean="0"/>
              <a:t>	DD1321 </a:t>
            </a:r>
            <a:r>
              <a:rPr lang="sv-SE" sz="1400" dirty="0"/>
              <a:t>Tillämpad </a:t>
            </a:r>
            <a:r>
              <a:rPr lang="sv-SE" sz="1400" dirty="0" smtClean="0"/>
              <a:t>programmering </a:t>
            </a:r>
            <a:r>
              <a:rPr lang="sv-SE" sz="1400" dirty="0"/>
              <a:t>och </a:t>
            </a:r>
            <a:r>
              <a:rPr lang="sv-SE" sz="1400" dirty="0" smtClean="0"/>
              <a:t>datalogi, ht19/vt20</a:t>
            </a:r>
            <a:endParaRPr lang="sv-SE" sz="1400" dirty="0"/>
          </a:p>
          <a:p>
            <a:pPr defTabSz="914162">
              <a:defRPr/>
            </a:pPr>
            <a:r>
              <a:rPr lang="sv-SE" sz="1400" dirty="0"/>
              <a:t>	</a:t>
            </a:r>
            <a:r>
              <a:rPr lang="sv-SE" sz="1400" dirty="0" smtClean="0"/>
              <a:t>		MF1017 </a:t>
            </a:r>
            <a:r>
              <a:rPr lang="sv-SE" sz="1400" dirty="0"/>
              <a:t>Elektroteknik </a:t>
            </a:r>
            <a:r>
              <a:rPr lang="sv-SE" sz="1400" dirty="0" smtClean="0"/>
              <a:t> + EL1010 Reglerteknik</a:t>
            </a:r>
          </a:p>
          <a:p>
            <a:pPr defTabSz="914162">
              <a:defRPr/>
            </a:pPr>
            <a:r>
              <a:rPr lang="sv-SE" sz="1400" dirty="0" smtClean="0"/>
              <a:t>Förbränningsmotorteknik		---”---	      + EL1010/1000</a:t>
            </a:r>
          </a:p>
          <a:p>
            <a:pPr defTabSz="914162">
              <a:defRPr/>
            </a:pPr>
            <a:endParaRPr lang="sv-SE" sz="1400" dirty="0"/>
          </a:p>
          <a:p>
            <a:pPr marL="342287" indent="-342287" defTabSz="914162">
              <a:defRPr/>
            </a:pPr>
            <a:r>
              <a:rPr lang="sv-SE" dirty="0" smtClean="0"/>
              <a:t>Kärnenergiteknik		</a:t>
            </a:r>
            <a:r>
              <a:rPr lang="sv-SE" sz="1400" dirty="0"/>
              <a:t>SH1012 Modern </a:t>
            </a:r>
            <a:r>
              <a:rPr lang="sv-SE" sz="1400" dirty="0" smtClean="0"/>
              <a:t>fysik,vt2020</a:t>
            </a:r>
          </a:p>
          <a:p>
            <a:pPr marL="342287" indent="-342287" defTabSz="914162">
              <a:defRPr/>
            </a:pPr>
            <a:endParaRPr lang="sv-SE" sz="1400" dirty="0"/>
          </a:p>
          <a:p>
            <a:pPr marL="342287" indent="-342287" defTabSz="914162">
              <a:defRPr/>
            </a:pPr>
            <a:r>
              <a:rPr lang="sv-SE" dirty="0"/>
              <a:t>Systemteknik och robotik </a:t>
            </a:r>
            <a:r>
              <a:rPr lang="sv-SE" sz="1800" dirty="0" smtClean="0"/>
              <a:t>	</a:t>
            </a:r>
            <a:r>
              <a:rPr lang="sv-SE" sz="1400" dirty="0" smtClean="0"/>
              <a:t>DD1321 </a:t>
            </a:r>
            <a:r>
              <a:rPr lang="sv-SE" sz="1400" dirty="0"/>
              <a:t>Tillämpad programmering och </a:t>
            </a:r>
            <a:r>
              <a:rPr lang="sv-SE" sz="1400" dirty="0" smtClean="0"/>
              <a:t>datalogi, ht19/vt20</a:t>
            </a:r>
          </a:p>
          <a:p>
            <a:pPr marL="342287" indent="-342287" defTabSz="914162">
              <a:defRPr/>
            </a:pPr>
            <a:r>
              <a:rPr lang="sv-SE" sz="1400" dirty="0"/>
              <a:t>	</a:t>
            </a:r>
            <a:r>
              <a:rPr lang="sv-SE" sz="1400" dirty="0" smtClean="0"/>
              <a:t>			Eller liknande.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err="1" smtClean="0"/>
              <a:t>Teknsik</a:t>
            </a:r>
            <a:r>
              <a:rPr lang="sv-SE" dirty="0" smtClean="0"/>
              <a:t> Fysik		</a:t>
            </a:r>
            <a:r>
              <a:rPr lang="sv-SE" sz="1400" dirty="0"/>
              <a:t>SH1011 </a:t>
            </a:r>
            <a:r>
              <a:rPr lang="sv-SE" sz="1400" dirty="0" smtClean="0"/>
              <a:t>Modern </a:t>
            </a:r>
            <a:r>
              <a:rPr lang="sv-SE" sz="1400" dirty="0" err="1" smtClean="0"/>
              <a:t>fysiki</a:t>
            </a:r>
            <a:r>
              <a:rPr lang="sv-SE" sz="1400" dirty="0" smtClean="0"/>
              <a:t> </a:t>
            </a:r>
            <a:r>
              <a:rPr lang="sv-SE" sz="1400" dirty="0"/>
              <a:t>P 1-2</a:t>
            </a:r>
          </a:p>
          <a:p>
            <a:pPr marL="342287" indent="-342287" defTabSz="914162">
              <a:defRPr/>
            </a:pPr>
            <a:r>
              <a:rPr lang="sv-SE" sz="1400" dirty="0" smtClean="0"/>
              <a:t>				SI1155 Teoretisk fysik i P4</a:t>
            </a:r>
          </a:p>
          <a:p>
            <a:pPr marL="342287" indent="-342287" defTabSz="914162">
              <a:defRPr/>
            </a:pPr>
            <a:endParaRPr lang="sv-SE" sz="1400" dirty="0"/>
          </a:p>
          <a:p>
            <a:pPr marL="342287" indent="-342287" defTabSz="914162">
              <a:defRPr/>
            </a:pPr>
            <a:r>
              <a:rPr lang="sv-SE" sz="2200" dirty="0" smtClean="0"/>
              <a:t>OBS!</a:t>
            </a:r>
          </a:p>
          <a:p>
            <a:pPr marL="342287" indent="-342287" defTabSz="914162">
              <a:defRPr/>
            </a:pPr>
            <a:r>
              <a:rPr lang="sv-SE" sz="2200" dirty="0" smtClean="0"/>
              <a:t>Kurserna skall vara avslutade!!</a:t>
            </a:r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386580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9983" y="1369428"/>
            <a:ext cx="6935788" cy="313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450522" y="1912567"/>
            <a:ext cx="6355318" cy="4118832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Årskurs 3   Årskurs 4 (= Masterprogram)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		     </a:t>
            </a:r>
          </a:p>
          <a:p>
            <a:pPr marL="342287" indent="-342287" defTabSz="914162">
              <a:defRPr/>
            </a:pPr>
            <a:r>
              <a:rPr lang="sv-SE" dirty="0"/>
              <a:t>9</a:t>
            </a:r>
            <a:r>
              <a:rPr lang="sv-SE" dirty="0" smtClean="0"/>
              <a:t>0 </a:t>
            </a:r>
            <a:r>
              <a:rPr lang="sv-SE" dirty="0" err="1" smtClean="0"/>
              <a:t>hp</a:t>
            </a: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		&gt;=150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 err="1" smtClean="0"/>
              <a:t>obl.kurser</a:t>
            </a:r>
            <a:r>
              <a:rPr lang="sv-SE" dirty="0" smtClean="0"/>
              <a:t> ur basblocket		     	</a:t>
            </a:r>
          </a:p>
          <a:p>
            <a:pPr marL="342287" indent="-342287" defTabSz="914162">
              <a:defRPr/>
            </a:pPr>
            <a:r>
              <a:rPr lang="sv-SE" dirty="0" smtClean="0"/>
              <a:t>		      inkl. avklarat kandidatexamensarbete</a:t>
            </a:r>
          </a:p>
          <a:p>
            <a:pPr marL="342287" indent="-342287" defTabSz="914162">
              <a:defRPr/>
            </a:pPr>
            <a:r>
              <a:rPr lang="sv-SE" dirty="0" smtClean="0"/>
              <a:t>			         </a:t>
            </a:r>
            <a:r>
              <a:rPr lang="sv-SE" sz="1600" dirty="0"/>
              <a:t>					     </a:t>
            </a:r>
            <a:r>
              <a:rPr lang="sv-SE" dirty="0" smtClean="0"/>
              <a:t>			</a:t>
            </a:r>
          </a:p>
          <a:p>
            <a:pPr marL="342287" indent="-342287" defTabSz="914162">
              <a:defRPr/>
            </a:pPr>
            <a:r>
              <a:rPr lang="sv-SE" dirty="0" smtClean="0"/>
              <a:t>		Varav minst </a:t>
            </a:r>
            <a:r>
              <a:rPr lang="sv-SE" u="sng" dirty="0" smtClean="0"/>
              <a:t>110hp</a:t>
            </a:r>
            <a:r>
              <a:rPr lang="sv-SE" dirty="0" smtClean="0"/>
              <a:t> från åk 1 och 2	</a:t>
            </a:r>
            <a:endParaRPr lang="sv-SE" dirty="0"/>
          </a:p>
        </p:txBody>
      </p:sp>
      <p:sp>
        <p:nvSpPr>
          <p:cNvPr id="67587" name="Rubrik 2"/>
          <p:cNvSpPr>
            <a:spLocks noGrp="1"/>
          </p:cNvSpPr>
          <p:nvPr>
            <p:ph type="title"/>
          </p:nvPr>
        </p:nvSpPr>
        <p:spPr>
          <a:xfrm>
            <a:off x="1378588" y="346979"/>
            <a:ext cx="7393945" cy="1143480"/>
          </a:xfrm>
        </p:spPr>
        <p:txBody>
          <a:bodyPr/>
          <a:lstStyle/>
          <a:p>
            <a:pPr eaLnBrk="1" hangingPunct="1"/>
            <a:r>
              <a:rPr lang="sv-SE" altLang="sv-SE" dirty="0" smtClean="0"/>
              <a:t>Vem får välja Masterprogram?</a:t>
            </a:r>
          </a:p>
        </p:txBody>
      </p:sp>
      <p:cxnSp>
        <p:nvCxnSpPr>
          <p:cNvPr id="67588" name="Rak 5"/>
          <p:cNvCxnSpPr>
            <a:cxnSpLocks noChangeShapeType="1"/>
          </p:cNvCxnSpPr>
          <p:nvPr/>
        </p:nvCxnSpPr>
        <p:spPr bwMode="auto">
          <a:xfrm>
            <a:off x="2066394" y="2975352"/>
            <a:ext cx="1283012" cy="144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89" name="Rak 6"/>
          <p:cNvCxnSpPr>
            <a:cxnSpLocks noChangeShapeType="1"/>
          </p:cNvCxnSpPr>
          <p:nvPr/>
        </p:nvCxnSpPr>
        <p:spPr bwMode="auto">
          <a:xfrm>
            <a:off x="3532693" y="2975352"/>
            <a:ext cx="1284369" cy="144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0" name="Rak pil 10"/>
          <p:cNvCxnSpPr>
            <a:cxnSpLocks noChangeShapeType="1"/>
          </p:cNvCxnSpPr>
          <p:nvPr/>
        </p:nvCxnSpPr>
        <p:spPr bwMode="auto">
          <a:xfrm rot="5400000" flipH="1" flipV="1">
            <a:off x="1713628" y="3396639"/>
            <a:ext cx="584701" cy="135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1" name="Rak pil 11"/>
          <p:cNvCxnSpPr>
            <a:cxnSpLocks noChangeShapeType="1"/>
          </p:cNvCxnSpPr>
          <p:nvPr/>
        </p:nvCxnSpPr>
        <p:spPr bwMode="auto">
          <a:xfrm rot="5400000" flipH="1" flipV="1">
            <a:off x="3241741" y="3395918"/>
            <a:ext cx="583262" cy="135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Ellips 9"/>
          <p:cNvSpPr/>
          <p:nvPr/>
        </p:nvSpPr>
        <p:spPr bwMode="auto">
          <a:xfrm>
            <a:off x="3032407" y="3342448"/>
            <a:ext cx="5254273" cy="213863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lIns="80145" tIns="40073" rIns="80145" bIns="40073"/>
          <a:lstStyle/>
          <a:p>
            <a:pPr eaLnBrk="0" hangingPunct="0">
              <a:defRPr/>
            </a:pPr>
            <a:endParaRPr lang="sv-S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67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ctrTitle"/>
          </p:nvPr>
        </p:nvSpPr>
        <p:spPr>
          <a:xfrm>
            <a:off x="1568185" y="219154"/>
            <a:ext cx="6984337" cy="1156225"/>
          </a:xfrm>
        </p:spPr>
        <p:txBody>
          <a:bodyPr/>
          <a:lstStyle/>
          <a:p>
            <a:r>
              <a:rPr lang="sv-SE" dirty="0" smtClean="0"/>
              <a:t>Utbytesstudier</a:t>
            </a:r>
            <a:endParaRPr lang="sv-SE" dirty="0"/>
          </a:p>
        </p:txBody>
      </p:sp>
      <p:sp>
        <p:nvSpPr>
          <p:cNvPr id="6" name="Underrubrik 5"/>
          <p:cNvSpPr>
            <a:spLocks noGrp="1"/>
          </p:cNvSpPr>
          <p:nvPr>
            <p:ph type="subTitle" idx="1"/>
          </p:nvPr>
        </p:nvSpPr>
        <p:spPr>
          <a:xfrm>
            <a:off x="1567963" y="1803163"/>
            <a:ext cx="6987075" cy="1612611"/>
          </a:xfrm>
        </p:spPr>
        <p:txBody>
          <a:bodyPr>
            <a:normAutofit/>
          </a:bodyPr>
          <a:lstStyle/>
          <a:p>
            <a:r>
              <a:rPr lang="sv-SE" sz="1800" dirty="0" smtClean="0"/>
              <a:t>Zebine Bojler – Internationell koordinator</a:t>
            </a:r>
          </a:p>
          <a:p>
            <a:r>
              <a:rPr lang="sv-SE" sz="1800" dirty="0" smtClean="0">
                <a:solidFill>
                  <a:schemeClr val="tx2"/>
                </a:solidFill>
                <a:hlinkClick r:id="rId2"/>
              </a:rPr>
              <a:t>Exchange-out@sci.kth.se</a:t>
            </a:r>
            <a:endParaRPr lang="sv-SE" sz="1800" dirty="0" smtClean="0">
              <a:solidFill>
                <a:schemeClr val="tx2"/>
              </a:solidFill>
            </a:endParaRPr>
          </a:p>
          <a:p>
            <a:r>
              <a:rPr lang="sv-SE" sz="1800" dirty="0" smtClean="0"/>
              <a:t>SCI Kansli, Teknikringen 8 </a:t>
            </a:r>
          </a:p>
          <a:p>
            <a:r>
              <a:rPr lang="sv-SE" sz="1800" dirty="0" err="1" smtClean="0"/>
              <a:t>Drop</a:t>
            </a:r>
            <a:r>
              <a:rPr lang="sv-SE" sz="1800" dirty="0" smtClean="0"/>
              <a:t> in mån-</a:t>
            </a:r>
            <a:r>
              <a:rPr lang="sv-SE" sz="1800" dirty="0" err="1" smtClean="0"/>
              <a:t>tor</a:t>
            </a:r>
            <a:r>
              <a:rPr lang="sv-SE" sz="1800" dirty="0" smtClean="0"/>
              <a:t> kl. 12.00-15.00</a:t>
            </a:r>
          </a:p>
          <a:p>
            <a:endParaRPr lang="sv-SE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3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2785" y="170916"/>
            <a:ext cx="7102253" cy="444720"/>
          </a:xfrm>
        </p:spPr>
        <p:txBody>
          <a:bodyPr/>
          <a:lstStyle/>
          <a:p>
            <a:r>
              <a:rPr lang="sv-SE" sz="2000" dirty="0" smtClean="0"/>
              <a:t>Tips! </a:t>
            </a:r>
            <a:endParaRPr lang="sv-SE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036" y="724278"/>
            <a:ext cx="7025001" cy="4936748"/>
          </a:xfrm>
        </p:spPr>
        <p:txBody>
          <a:bodyPr>
            <a:normAutofit fontScale="92500" lnSpcReduction="10000"/>
          </a:bodyPr>
          <a:lstStyle/>
          <a:p>
            <a:r>
              <a:rPr lang="sv-SE" sz="1400" u="sng" dirty="0" smtClean="0"/>
              <a:t>Aerospace: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Purdue</a:t>
            </a:r>
            <a:r>
              <a:rPr lang="sv-SE" sz="1400" dirty="0" smtClean="0"/>
              <a:t> University, USA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ISAE SUPAERO, Frankrike, flygspåret vårtermin</a:t>
            </a:r>
          </a:p>
          <a:p>
            <a:endParaRPr lang="sv-SE" sz="1400" dirty="0"/>
          </a:p>
          <a:p>
            <a:r>
              <a:rPr lang="sv-SE" sz="1400" u="sng" dirty="0" smtClean="0"/>
              <a:t>Fordon: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RWTH Aachen, Tyskland, program på engelska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Politecnico</a:t>
            </a:r>
            <a:r>
              <a:rPr lang="sv-SE" sz="1400" dirty="0" smtClean="0"/>
              <a:t> di Torino, Italien, samarbete med Fiat och Ferrari</a:t>
            </a:r>
          </a:p>
          <a:p>
            <a:endParaRPr lang="sv-SE" sz="1400" dirty="0"/>
          </a:p>
          <a:p>
            <a:r>
              <a:rPr lang="sv-SE" sz="1400" u="sng" dirty="0" smtClean="0"/>
              <a:t>Marinasystem: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IST Lissabon, Portugal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University of Southampton, UK </a:t>
            </a:r>
            <a:br>
              <a:rPr lang="sv-SE" sz="1400" dirty="0" smtClean="0"/>
            </a:br>
            <a:endParaRPr lang="sv-SE" sz="1400" dirty="0" smtClean="0"/>
          </a:p>
          <a:p>
            <a:r>
              <a:rPr lang="sv-SE" sz="1400" u="sng" dirty="0" smtClean="0"/>
              <a:t>Teknisk Mekanik: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KU Leuven, Belgien </a:t>
            </a:r>
            <a:br>
              <a:rPr lang="sv-SE" sz="1400" dirty="0" smtClean="0"/>
            </a:br>
            <a:endParaRPr lang="sv-SE" sz="1400" dirty="0" smtClean="0"/>
          </a:p>
          <a:p>
            <a:r>
              <a:rPr lang="sv-SE" sz="1400" dirty="0" smtClean="0"/>
              <a:t>Tillämpad Matematik: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EPFL, Schweiz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TU </a:t>
            </a:r>
            <a:r>
              <a:rPr lang="sv-SE" sz="1400" dirty="0" err="1" smtClean="0"/>
              <a:t>Delft</a:t>
            </a:r>
            <a:r>
              <a:rPr lang="sv-SE" sz="1400" dirty="0" smtClean="0"/>
              <a:t> / TU Eindhoven, Nederländerna</a:t>
            </a:r>
            <a:br>
              <a:rPr lang="sv-SE" sz="1400" dirty="0" smtClean="0"/>
            </a:br>
            <a:endParaRPr lang="sv-SE" sz="1400" dirty="0"/>
          </a:p>
          <a:p>
            <a:endParaRPr lang="sv-SE" sz="1400" dirty="0"/>
          </a:p>
          <a:p>
            <a:r>
              <a:rPr lang="sv-SE" sz="1400" dirty="0" smtClean="0"/>
              <a:t>Passar för många masterprogram: ETH och EPFL i Schweiz, TU München i Tyskland, HKUST i Hong Kong </a:t>
            </a:r>
          </a:p>
        </p:txBody>
      </p:sp>
    </p:spTree>
    <p:extLst>
      <p:ext uri="{BB962C8B-B14F-4D97-AF65-F5344CB8AC3E}">
        <p14:creationId xmlns:p14="http://schemas.microsoft.com/office/powerpoint/2010/main" val="278943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KTH Global 5-7 november  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 Ett evenemang som lyfter alla de internationella möjligheter som erbjuds under studietiden. </a:t>
            </a:r>
          </a:p>
          <a:p>
            <a:endParaRPr lang="sv-SE" dirty="0"/>
          </a:p>
          <a:p>
            <a:r>
              <a:rPr lang="sv-SE" dirty="0" smtClean="0"/>
              <a:t>Anmäl er till lunchseminarium</a:t>
            </a:r>
          </a:p>
          <a:p>
            <a:r>
              <a:rPr lang="sv-SE" dirty="0"/>
              <a:t>5</a:t>
            </a:r>
            <a:r>
              <a:rPr lang="sv-SE" dirty="0" smtClean="0"/>
              <a:t> november i </a:t>
            </a:r>
            <a:r>
              <a:rPr lang="sv-SE" dirty="0" err="1" smtClean="0"/>
              <a:t>Nymble</a:t>
            </a:r>
            <a:r>
              <a:rPr lang="sv-SE" dirty="0" smtClean="0"/>
              <a:t> : Talkshow </a:t>
            </a:r>
          </a:p>
          <a:p>
            <a:r>
              <a:rPr lang="sv-SE" dirty="0"/>
              <a:t>6</a:t>
            </a:r>
            <a:r>
              <a:rPr lang="sv-SE" dirty="0" smtClean="0"/>
              <a:t> november: Infoträff för fysik och farkost 12-13 Hugin</a:t>
            </a:r>
          </a:p>
          <a:p>
            <a:r>
              <a:rPr lang="sv-SE" dirty="0" smtClean="0"/>
              <a:t>7 november: Utbytesmässa i </a:t>
            </a:r>
            <a:r>
              <a:rPr lang="sv-SE" dirty="0" err="1" smtClean="0"/>
              <a:t>Nymble</a:t>
            </a:r>
            <a:r>
              <a:rPr lang="sv-SE" dirty="0" smtClean="0"/>
              <a:t> </a:t>
            </a:r>
          </a:p>
          <a:p>
            <a:endParaRPr lang="sv-SE" dirty="0"/>
          </a:p>
          <a:p>
            <a:r>
              <a:rPr lang="sv-SE" u="sng" dirty="0" smtClean="0"/>
              <a:t>www.kth.se/global</a:t>
            </a:r>
            <a:endParaRPr lang="sv-SE" u="sng" dirty="0"/>
          </a:p>
        </p:txBody>
      </p:sp>
    </p:spTree>
    <p:extLst>
      <p:ext uri="{BB962C8B-B14F-4D97-AF65-F5344CB8AC3E}">
        <p14:creationId xmlns:p14="http://schemas.microsoft.com/office/powerpoint/2010/main" val="197482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4400" dirty="0" smtClean="0"/>
              <a:t>Deadline</a:t>
            </a:r>
            <a:endParaRPr lang="sv-S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v-SE" sz="3600" dirty="0" smtClean="0"/>
              <a:t>Utbyte läsåret 2020-2021: </a:t>
            </a:r>
          </a:p>
          <a:p>
            <a:endParaRPr lang="sv-SE" dirty="0"/>
          </a:p>
          <a:p>
            <a:pPr algn="ctr"/>
            <a:r>
              <a:rPr lang="sv-SE" sz="4400" b="1" dirty="0" smtClean="0"/>
              <a:t>16 december </a:t>
            </a:r>
            <a:endParaRPr lang="sv-SE" sz="44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134" y="3551488"/>
            <a:ext cx="3061619" cy="229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27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08111" y="2649879"/>
            <a:ext cx="5111679" cy="642307"/>
          </a:xfrm>
          <a:prstGeom prst="rect">
            <a:avLst/>
          </a:prstGeom>
          <a:noFill/>
        </p:spPr>
        <p:txBody>
          <a:bodyPr lIns="80145" tIns="40073" rIns="80145" bIns="40073">
            <a:spAutoFit/>
          </a:bodyPr>
          <a:lstStyle/>
          <a:p>
            <a:pPr>
              <a:defRPr/>
            </a:pPr>
            <a:r>
              <a:rPr lang="sv-SE" sz="3500" dirty="0" smtClean="0">
                <a:solidFill>
                  <a:srgbClr val="B81100"/>
                </a:solidFill>
                <a:latin typeface="+mj-lt"/>
                <a:ea typeface="+mj-ea"/>
                <a:cs typeface="+mj-cs"/>
              </a:rPr>
              <a:t>Frågor</a:t>
            </a:r>
            <a:endParaRPr lang="sv-SE" sz="3500" dirty="0">
              <a:solidFill>
                <a:srgbClr val="B811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kgorgen\AppData\Local\Microsoft\Windows\Temporary Internet Files\Content.IE5\XHJUF1Q2\images-1[1]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608" y="2023294"/>
            <a:ext cx="1905000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gorgen\AppData\Local\Microsoft\Windows\Temporary Internet Files\Content.IE5\IOSJQWM7\1866225_f26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073" y="1423219"/>
            <a:ext cx="24765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32317" y="4896952"/>
            <a:ext cx="5886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Ny studievägledare: Ida Pettersson, ipetter@kth.se</a:t>
            </a:r>
          </a:p>
          <a:p>
            <a:r>
              <a:rPr lang="sv-SE" dirty="0" smtClean="0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5175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1239</TotalTime>
  <Words>973</Words>
  <Application>Microsoft Office PowerPoint</Application>
  <PresentationFormat>On-screen Show (4:3)</PresentationFormat>
  <Paragraphs>343</Paragraphs>
  <Slides>29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ＭＳ Ｐゴシック</vt:lpstr>
      <vt:lpstr>Arial</vt:lpstr>
      <vt:lpstr>Calibri</vt:lpstr>
      <vt:lpstr>Courier New</vt:lpstr>
      <vt:lpstr>Times New Roman</vt:lpstr>
      <vt:lpstr>Verdana</vt:lpstr>
      <vt:lpstr>Wingdings</vt:lpstr>
      <vt:lpstr>Template_KTH_with colours and grafs</vt:lpstr>
      <vt:lpstr>think-cell Slide</vt:lpstr>
      <vt:lpstr>Information inför val av kandidatarbete KEX och val av valfri kurs vt-20</vt:lpstr>
      <vt:lpstr>Ändra din mailadress i ladok!!</vt:lpstr>
      <vt:lpstr>PowerPoint Presentation</vt:lpstr>
      <vt:lpstr>Valet i november (1-15/11)</vt:lpstr>
      <vt:lpstr>Val av kandidatarbete</vt:lpstr>
      <vt:lpstr>Vem får välja och påbörja ett kandidatarbete?</vt:lpstr>
      <vt:lpstr>På gränsen?</vt:lpstr>
      <vt:lpstr>… om inte då???</vt:lpstr>
      <vt:lpstr>Vad är det man väljer?</vt:lpstr>
      <vt:lpstr>Krav på förkunskaper?</vt:lpstr>
      <vt:lpstr>Kandidatarbetet, 15 hp</vt:lpstr>
      <vt:lpstr>Underkänt??</vt:lpstr>
      <vt:lpstr>Kandidatexamensarbeten</vt:lpstr>
      <vt:lpstr>Kurshemsida</vt:lpstr>
      <vt:lpstr>KEX-val för EECS-skolan elektroteknik och datavetenskap</vt:lpstr>
      <vt:lpstr>Projektval</vt:lpstr>
      <vt:lpstr>PowerPoint Presentation</vt:lpstr>
      <vt:lpstr>  Första tillfället:  </vt:lpstr>
      <vt:lpstr>Val av masterprogram</vt:lpstr>
      <vt:lpstr>PowerPoint Presentation</vt:lpstr>
      <vt:lpstr>PowerPoint Presentation</vt:lpstr>
      <vt:lpstr>PowerPoint Presentation</vt:lpstr>
      <vt:lpstr>PowerPoint Presentation</vt:lpstr>
      <vt:lpstr>Vem får välja Masterprogram?</vt:lpstr>
      <vt:lpstr>Utbytesstudier</vt:lpstr>
      <vt:lpstr>Tips! </vt:lpstr>
      <vt:lpstr>KTH Global 5-7 november  </vt:lpstr>
      <vt:lpstr>Deadline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Karin Gorgén</cp:lastModifiedBy>
  <cp:revision>165</cp:revision>
  <cp:lastPrinted>2013-05-27T09:10:21Z</cp:lastPrinted>
  <dcterms:created xsi:type="dcterms:W3CDTF">2014-01-30T09:56:50Z</dcterms:created>
  <dcterms:modified xsi:type="dcterms:W3CDTF">2019-10-08T10:44:21Z</dcterms:modified>
</cp:coreProperties>
</file>