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8" r:id="rId2"/>
    <p:sldId id="271" r:id="rId3"/>
    <p:sldId id="260" r:id="rId4"/>
    <p:sldId id="266" r:id="rId5"/>
    <p:sldId id="272" r:id="rId6"/>
    <p:sldId id="273" r:id="rId7"/>
    <p:sldId id="274" r:id="rId8"/>
    <p:sldId id="275" r:id="rId9"/>
    <p:sldId id="276" r:id="rId10"/>
    <p:sldId id="277" r:id="rId11"/>
    <p:sldId id="278" r:id="rId12"/>
    <p:sldId id="279" r:id="rId13"/>
    <p:sldId id="280"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Lst>
  <p:sldSz cx="9144000" cy="5143500" type="screen16x9"/>
  <p:notesSz cx="6858000" cy="9144000"/>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03ACCA-5E07-4AFB-8F1E-EF94920F6A79}" v="79" dt="2020-05-11T15:13:35.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44" autoAdjust="0"/>
    <p:restoredTop sz="94660"/>
  </p:normalViewPr>
  <p:slideViewPr>
    <p:cSldViewPr>
      <p:cViewPr varScale="1">
        <p:scale>
          <a:sx n="171" d="100"/>
          <a:sy n="171" d="100"/>
        </p:scale>
        <p:origin x="560" y="168"/>
      </p:cViewPr>
      <p:guideLst/>
    </p:cSldViewPr>
  </p:slideViewPr>
  <p:notesTextViewPr>
    <p:cViewPr>
      <p:scale>
        <a:sx n="1" d="1"/>
        <a:sy n="1" d="1"/>
      </p:scale>
      <p:origin x="0" y="0"/>
    </p:cViewPr>
  </p:notesTextViewPr>
  <p:notesViewPr>
    <p:cSldViewPr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8641E886-6D8F-4DA2-898A-00B1EAE1AC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9EDFE6A-05C8-4F6B-BA8A-F497180174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C3AE95-3DFC-4DDB-A7BB-B9BF94A03429}" type="datetimeFigureOut">
              <a:rPr lang="sv-SE" smtClean="0"/>
              <a:t>2020-05-11</a:t>
            </a:fld>
            <a:endParaRPr lang="sv-SE"/>
          </a:p>
        </p:txBody>
      </p:sp>
      <p:sp>
        <p:nvSpPr>
          <p:cNvPr id="4" name="Platshållare för sidfot 3">
            <a:extLst>
              <a:ext uri="{FF2B5EF4-FFF2-40B4-BE49-F238E27FC236}">
                <a16:creationId xmlns:a16="http://schemas.microsoft.com/office/drawing/2014/main" id="{AAE70C2B-4AA1-47BF-94B9-F7DF59FCFC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ED3EF666-D1D2-478D-9969-E1DE1FE2D0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96AD15-F18B-494F-8904-C45D7BCBE604}" type="slidenum">
              <a:rPr lang="sv-SE" smtClean="0"/>
              <a:t>‹#›</a:t>
            </a:fld>
            <a:endParaRPr lang="sv-SE"/>
          </a:p>
        </p:txBody>
      </p:sp>
    </p:spTree>
    <p:extLst>
      <p:ext uri="{BB962C8B-B14F-4D97-AF65-F5344CB8AC3E}">
        <p14:creationId xmlns:p14="http://schemas.microsoft.com/office/powerpoint/2010/main" val="2067594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8539D3-FAF3-FC43-8825-CC8C9D4686B2}" type="datetimeFigureOut">
              <a:rPr lang="sv-SE" smtClean="0"/>
              <a:t>2020-05-11</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3B8005-7BF2-4B40-A831-B1EE96BFE5D5}" type="slidenum">
              <a:rPr lang="sv-SE" smtClean="0"/>
              <a:t>‹#›</a:t>
            </a:fld>
            <a:endParaRPr lang="sv-SE"/>
          </a:p>
        </p:txBody>
      </p:sp>
    </p:spTree>
    <p:extLst>
      <p:ext uri="{BB962C8B-B14F-4D97-AF65-F5344CB8AC3E}">
        <p14:creationId xmlns:p14="http://schemas.microsoft.com/office/powerpoint/2010/main" val="49843495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CD1B926A-213D-3B48-BB0C-19ADA28B3F4D}" type="datetime1">
              <a:rPr lang="sv-SE" smtClean="0"/>
              <a:t>2020-05-11</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r>
              <a:rPr lang="sv-SE"/>
              <a:t>Footer</a:t>
            </a:r>
          </a:p>
        </p:txBody>
      </p:sp>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sp>
        <p:nvSpPr>
          <p:cNvPr id="24" name="Rubrik 1">
            <a:extLst>
              <a:ext uri="{FF2B5EF4-FFF2-40B4-BE49-F238E27FC236}">
                <a16:creationId xmlns:a16="http://schemas.microsoft.com/office/drawing/2014/main" id="{2973C368-F8A4-41B1-9D52-4D79988138D8}"/>
              </a:ext>
            </a:extLst>
          </p:cNvPr>
          <p:cNvSpPr>
            <a:spLocks noGrp="1"/>
          </p:cNvSpPr>
          <p:nvPr>
            <p:ph type="ctrTitle"/>
          </p:nvPr>
        </p:nvSpPr>
        <p:spPr>
          <a:xfrm>
            <a:off x="567928" y="1390867"/>
            <a:ext cx="8090297" cy="566641"/>
          </a:xfrm>
        </p:spPr>
        <p:txBody>
          <a:bodyPr anchor="t"/>
          <a:lstStyle>
            <a:lvl1pPr algn="l">
              <a:defRPr sz="2700"/>
            </a:lvl1pPr>
          </a:lstStyle>
          <a:p>
            <a:r>
              <a:rPr lang="en-US"/>
              <a:t>Click to edit Master title style</a:t>
            </a:r>
            <a:endParaRPr lang="sv-SE" dirty="0"/>
          </a:p>
        </p:txBody>
      </p:sp>
      <p:sp>
        <p:nvSpPr>
          <p:cNvPr id="25" name="Underrubrik 2">
            <a:extLst>
              <a:ext uri="{FF2B5EF4-FFF2-40B4-BE49-F238E27FC236}">
                <a16:creationId xmlns:a16="http://schemas.microsoft.com/office/drawing/2014/main" id="{040AB90C-B2A7-4284-98E0-80DAE0A2CD53}"/>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dirty="0"/>
          </a:p>
        </p:txBody>
      </p:sp>
      <p:pic>
        <p:nvPicPr>
          <p:cNvPr id="9" name="Graphic 8">
            <a:extLst>
              <a:ext uri="{FF2B5EF4-FFF2-40B4-BE49-F238E27FC236}">
                <a16:creationId xmlns:a16="http://schemas.microsoft.com/office/drawing/2014/main" id="{383F7B48-BB86-D74E-A1EB-2C3CDBAC7F27}"/>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700"/>
          <a:stretch/>
        </p:blipFill>
        <p:spPr>
          <a:xfrm>
            <a:off x="246063" y="2559025"/>
            <a:ext cx="8650292" cy="2443097"/>
          </a:xfrm>
          <a:prstGeom prst="rect">
            <a:avLst/>
          </a:prstGeom>
        </p:spPr>
      </p:pic>
    </p:spTree>
    <p:extLst>
      <p:ext uri="{BB962C8B-B14F-4D97-AF65-F5344CB8AC3E}">
        <p14:creationId xmlns:p14="http://schemas.microsoft.com/office/powerpoint/2010/main" val="425891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en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8E66E3-BED5-4C6D-B465-40B84B88DB31}"/>
              </a:ext>
            </a:extLst>
          </p:cNvPr>
          <p:cNvSpPr>
            <a:spLocks noGrp="1"/>
          </p:cNvSpPr>
          <p:nvPr>
            <p:ph type="ctrTitle"/>
          </p:nvPr>
        </p:nvSpPr>
        <p:spPr>
          <a:xfrm>
            <a:off x="567928" y="1390867"/>
            <a:ext cx="8090297" cy="566641"/>
          </a:xfrm>
        </p:spPr>
        <p:txBody>
          <a:bodyPr anchor="t"/>
          <a:lstStyle>
            <a:lvl1pPr algn="l">
              <a:defRPr sz="2700"/>
            </a:lvl1pPr>
          </a:lstStyle>
          <a:p>
            <a:r>
              <a:rPr lang="en-US"/>
              <a:t>Click to edit Master title style</a:t>
            </a:r>
            <a:endParaRPr lang="sv-SE" dirty="0"/>
          </a:p>
        </p:txBody>
      </p:sp>
      <p:sp>
        <p:nvSpPr>
          <p:cNvPr id="3" name="Underrubrik 2">
            <a:extLst>
              <a:ext uri="{FF2B5EF4-FFF2-40B4-BE49-F238E27FC236}">
                <a16:creationId xmlns:a16="http://schemas.microsoft.com/office/drawing/2014/main" id="{FF22D944-0354-4DCD-8334-3FC7C9FFC904}"/>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dirty="0"/>
          </a:p>
        </p:txBody>
      </p:sp>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79CEF508-B04A-E34A-80DD-59A12C5D1039}" type="datetime1">
              <a:rPr lang="sv-SE" smtClean="0"/>
              <a:t>2020-05-11</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r>
              <a:rPr lang="sv-SE"/>
              <a:t>Footer</a:t>
            </a:r>
          </a:p>
        </p:txBody>
      </p:sp>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pic>
        <p:nvPicPr>
          <p:cNvPr id="9" name="Bildobjekt 19">
            <a:extLst>
              <a:ext uri="{FF2B5EF4-FFF2-40B4-BE49-F238E27FC236}">
                <a16:creationId xmlns:a16="http://schemas.microsoft.com/office/drawing/2014/main" id="{D08EEA80-13E5-4697-A9DA-21277742FA79}"/>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26476" y="333641"/>
            <a:ext cx="1287722"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phic 9">
            <a:extLst>
              <a:ext uri="{FF2B5EF4-FFF2-40B4-BE49-F238E27FC236}">
                <a16:creationId xmlns:a16="http://schemas.microsoft.com/office/drawing/2014/main" id="{E50A1F01-262A-6542-96F8-9345B6213D97}"/>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700"/>
          <a:stretch/>
        </p:blipFill>
        <p:spPr>
          <a:xfrm>
            <a:off x="246063" y="2559025"/>
            <a:ext cx="8650292" cy="2443097"/>
          </a:xfrm>
          <a:prstGeom prst="rect">
            <a:avLst/>
          </a:prstGeom>
        </p:spPr>
      </p:pic>
    </p:spTree>
    <p:extLst>
      <p:ext uri="{BB962C8B-B14F-4D97-AF65-F5344CB8AC3E}">
        <p14:creationId xmlns:p14="http://schemas.microsoft.com/office/powerpoint/2010/main" val="364804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0B6BB-AC5F-485A-85BA-F56E433C7DFA}"/>
              </a:ext>
            </a:extLst>
          </p:cNvPr>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69A48BD2-8B5B-44E1-8F6C-9B0D41A68E8D}"/>
              </a:ext>
            </a:extLst>
          </p:cNvPr>
          <p:cNvSpPr>
            <a:spLocks noGrp="1"/>
          </p:cNvSpPr>
          <p:nvPr>
            <p:ph type="dt" sz="half" idx="10"/>
          </p:nvPr>
        </p:nvSpPr>
        <p:spPr/>
        <p:txBody>
          <a:bodyPr/>
          <a:lstStyle/>
          <a:p>
            <a:fld id="{95D3F4D8-4BE6-D743-AE27-D14757A6F270}" type="datetime1">
              <a:rPr lang="sv-SE" smtClean="0"/>
              <a:t>2020-05-11</a:t>
            </a:fld>
            <a:endParaRPr lang="sv-SE"/>
          </a:p>
        </p:txBody>
      </p:sp>
      <p:sp>
        <p:nvSpPr>
          <p:cNvPr id="4" name="Platshållare för sidfot 3">
            <a:extLst>
              <a:ext uri="{FF2B5EF4-FFF2-40B4-BE49-F238E27FC236}">
                <a16:creationId xmlns:a16="http://schemas.microsoft.com/office/drawing/2014/main" id="{21B72178-9B2F-45A7-A31E-7710591B0F38}"/>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3155F99B-B767-4EF4-BDED-E7E361EB3F4F}"/>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7" name="Platshållare för innehåll 6">
            <a:extLst>
              <a:ext uri="{FF2B5EF4-FFF2-40B4-BE49-F238E27FC236}">
                <a16:creationId xmlns:a16="http://schemas.microsoft.com/office/drawing/2014/main" id="{FA474A84-82A6-4747-B64B-83217A0CB54B}"/>
              </a:ext>
            </a:extLst>
          </p:cNvPr>
          <p:cNvSpPr>
            <a:spLocks noGrp="1"/>
          </p:cNvSpPr>
          <p:nvPr>
            <p:ph sz="quarter" idx="13"/>
          </p:nvPr>
        </p:nvSpPr>
        <p:spPr>
          <a:xfrm>
            <a:off x="1131888" y="1194198"/>
            <a:ext cx="7765653" cy="3540919"/>
          </a:xfrm>
        </p:spPr>
        <p:txBody>
          <a:bodyPr>
            <a:normAutofit/>
          </a:bodyPr>
          <a:lstStyle>
            <a:lvl1pPr>
              <a:defRPr sz="1500"/>
            </a:lvl1pPr>
            <a:lvl2pPr marL="514350" indent="-171450">
              <a:buFont typeface="Arial" panose="020B0604020202020204" pitchFamily="34" charset="0"/>
              <a:buChar char="‒"/>
              <a:defRPr sz="1350"/>
            </a:lvl2pPr>
            <a:lvl3pPr marL="857250" indent="-171450">
              <a:buFont typeface="Arial" panose="020B0604020202020204" pitchFamily="34" charset="0"/>
              <a:buChar char="˃"/>
              <a:defRPr sz="1200"/>
            </a:lvl3pPr>
            <a:lvl4pPr>
              <a:defRPr sz="1050"/>
            </a:lvl4pPr>
            <a:lvl5pPr marL="1543050" indent="-171450">
              <a:buFont typeface="Arial" panose="020B0604020202020204" pitchFamily="34" charset="0"/>
              <a:buChar cha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272732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A9663559-229D-724F-BBD5-623E582CF5C1}" type="datetime1">
              <a:rPr lang="sv-SE" smtClean="0"/>
              <a:t>2020-05-11</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11" name="Platshållare för innehåll 6">
            <a:extLst>
              <a:ext uri="{FF2B5EF4-FFF2-40B4-BE49-F238E27FC236}">
                <a16:creationId xmlns:a16="http://schemas.microsoft.com/office/drawing/2014/main" id="{C23E0C61-4086-4E9E-9765-C96613FBE58E}"/>
              </a:ext>
            </a:extLst>
          </p:cNvPr>
          <p:cNvSpPr>
            <a:spLocks noGrp="1"/>
          </p:cNvSpPr>
          <p:nvPr>
            <p:ph sz="quarter" idx="14"/>
          </p:nvPr>
        </p:nvSpPr>
        <p:spPr>
          <a:xfrm>
            <a:off x="5103244" y="1193800"/>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2" name="Platshållare för innehåll 6">
            <a:extLst>
              <a:ext uri="{FF2B5EF4-FFF2-40B4-BE49-F238E27FC236}">
                <a16:creationId xmlns:a16="http://schemas.microsoft.com/office/drawing/2014/main" id="{F4B1B781-8A23-4309-9884-DD6E3CE0EF21}"/>
              </a:ext>
            </a:extLst>
          </p:cNvPr>
          <p:cNvSpPr>
            <a:spLocks noGrp="1"/>
          </p:cNvSpPr>
          <p:nvPr>
            <p:ph sz="quarter" idx="17"/>
          </p:nvPr>
        </p:nvSpPr>
        <p:spPr>
          <a:xfrm>
            <a:off x="1131888" y="1194594"/>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6" name="Rubrik 5">
            <a:extLst>
              <a:ext uri="{FF2B5EF4-FFF2-40B4-BE49-F238E27FC236}">
                <a16:creationId xmlns:a16="http://schemas.microsoft.com/office/drawing/2014/main" id="{41903042-6CE8-4286-847C-7E810AF58487}"/>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38415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45529D-785A-43B8-8CB0-BF49CF7DDB58}"/>
              </a:ext>
            </a:extLst>
          </p:cNvPr>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F4AF60D0-FE42-A248-8A54-F26FEA948759}" type="datetime1">
              <a:rPr lang="sv-SE" smtClean="0"/>
              <a:t>2020-05-11</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8" name="Platshållare för innehåll 6">
            <a:extLst>
              <a:ext uri="{FF2B5EF4-FFF2-40B4-BE49-F238E27FC236}">
                <a16:creationId xmlns:a16="http://schemas.microsoft.com/office/drawing/2014/main" id="{6304BE55-467D-4CE2-9B8D-EC038C989AF6}"/>
              </a:ext>
            </a:extLst>
          </p:cNvPr>
          <p:cNvSpPr>
            <a:spLocks noGrp="1"/>
          </p:cNvSpPr>
          <p:nvPr>
            <p:ph sz="quarter" idx="14"/>
          </p:nvPr>
        </p:nvSpPr>
        <p:spPr>
          <a:xfrm>
            <a:off x="5103244" y="1664494"/>
            <a:ext cx="3794297" cy="3070622"/>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2" name="Platshållare för text 10">
            <a:extLst>
              <a:ext uri="{FF2B5EF4-FFF2-40B4-BE49-F238E27FC236}">
                <a16:creationId xmlns:a16="http://schemas.microsoft.com/office/drawing/2014/main" id="{4D066E04-C797-4C85-AD05-F6EFD42AED3C}"/>
              </a:ext>
            </a:extLst>
          </p:cNvPr>
          <p:cNvSpPr>
            <a:spLocks noGrp="1"/>
          </p:cNvSpPr>
          <p:nvPr>
            <p:ph type="body" sz="quarter" idx="16"/>
          </p:nvPr>
        </p:nvSpPr>
        <p:spPr>
          <a:xfrm>
            <a:off x="5103244" y="1194197"/>
            <a:ext cx="3794297" cy="398859"/>
          </a:xfrm>
        </p:spPr>
        <p:txBody>
          <a:bodyPr>
            <a:noAutofit/>
          </a:bodyPr>
          <a:lstStyle>
            <a:lvl1pPr marL="0" indent="0">
              <a:buNone/>
              <a:defRPr sz="1500"/>
            </a:lvl1pPr>
          </a:lstStyle>
          <a:p>
            <a:pPr lvl="0"/>
            <a:r>
              <a:rPr lang="en-US"/>
              <a:t>Edit Master text styles</a:t>
            </a:r>
          </a:p>
        </p:txBody>
      </p:sp>
      <p:sp>
        <p:nvSpPr>
          <p:cNvPr id="13" name="Platshållare för innehåll 6">
            <a:extLst>
              <a:ext uri="{FF2B5EF4-FFF2-40B4-BE49-F238E27FC236}">
                <a16:creationId xmlns:a16="http://schemas.microsoft.com/office/drawing/2014/main" id="{20A69851-5F12-40D3-A417-2DCD7530A5F4}"/>
              </a:ext>
            </a:extLst>
          </p:cNvPr>
          <p:cNvSpPr>
            <a:spLocks noGrp="1"/>
          </p:cNvSpPr>
          <p:nvPr>
            <p:ph sz="quarter" idx="17"/>
          </p:nvPr>
        </p:nvSpPr>
        <p:spPr>
          <a:xfrm>
            <a:off x="1136220" y="1664494"/>
            <a:ext cx="3792153" cy="3070622"/>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4" name="Platshållare för text 10">
            <a:extLst>
              <a:ext uri="{FF2B5EF4-FFF2-40B4-BE49-F238E27FC236}">
                <a16:creationId xmlns:a16="http://schemas.microsoft.com/office/drawing/2014/main" id="{9472B11D-1B06-4AB9-A788-CEFECBDC8E16}"/>
              </a:ext>
            </a:extLst>
          </p:cNvPr>
          <p:cNvSpPr>
            <a:spLocks noGrp="1"/>
          </p:cNvSpPr>
          <p:nvPr>
            <p:ph type="body" sz="quarter" idx="18"/>
          </p:nvPr>
        </p:nvSpPr>
        <p:spPr>
          <a:xfrm>
            <a:off x="1136220" y="1194197"/>
            <a:ext cx="3792153" cy="398859"/>
          </a:xfrm>
        </p:spPr>
        <p:txBody>
          <a:bodyPr>
            <a:noAutofit/>
          </a:bodyPr>
          <a:lstStyle>
            <a:lvl1pPr marL="0" indent="0">
              <a:buNone/>
              <a:defRPr sz="1500"/>
            </a:lvl1pPr>
          </a:lstStyle>
          <a:p>
            <a:pPr lvl="0"/>
            <a:r>
              <a:rPr lang="en-US"/>
              <a:t>Edit Master text styles</a:t>
            </a:r>
          </a:p>
        </p:txBody>
      </p:sp>
    </p:spTree>
    <p:extLst>
      <p:ext uri="{BB962C8B-B14F-4D97-AF65-F5344CB8AC3E}">
        <p14:creationId xmlns:p14="http://schemas.microsoft.com/office/powerpoint/2010/main" val="1180452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11BA7D9E-CD1D-F144-88A8-27D2C4D672B1}" type="datetime1">
              <a:rPr lang="sv-SE" smtClean="0"/>
              <a:t>2020-05-11</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198"/>
            <a:ext cx="8651081" cy="3540919"/>
          </a:xfrm>
        </p:spPr>
        <p:txBody>
          <a:bodyPr/>
          <a:lstStyle/>
          <a:p>
            <a:r>
              <a:rPr lang="en-US"/>
              <a:t>Click icon to add picture</a:t>
            </a:r>
            <a:endParaRPr lang="sv-SE"/>
          </a:p>
        </p:txBody>
      </p:sp>
    </p:spTree>
    <p:extLst>
      <p:ext uri="{BB962C8B-B14F-4D97-AF65-F5344CB8AC3E}">
        <p14:creationId xmlns:p14="http://schemas.microsoft.com/office/powerpoint/2010/main" val="9533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091585DF-A6DF-A54D-9960-BE991B45200F}" type="datetime1">
              <a:rPr lang="sv-SE" smtClean="0"/>
              <a:t>2020-05-11</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594"/>
            <a:ext cx="4237209" cy="3540919"/>
          </a:xfrm>
        </p:spPr>
        <p:txBody>
          <a:bodyPr/>
          <a:lstStyle/>
          <a:p>
            <a:r>
              <a:rPr lang="en-US"/>
              <a:t>Click icon to add picture</a:t>
            </a:r>
            <a:endParaRPr lang="sv-SE"/>
          </a:p>
        </p:txBody>
      </p:sp>
      <p:sp>
        <p:nvSpPr>
          <p:cNvPr id="9" name="Platshållare för bild 6">
            <a:extLst>
              <a:ext uri="{FF2B5EF4-FFF2-40B4-BE49-F238E27FC236}">
                <a16:creationId xmlns:a16="http://schemas.microsoft.com/office/drawing/2014/main" id="{3747F699-0360-4395-8415-6E5114D6C6C0}"/>
              </a:ext>
            </a:extLst>
          </p:cNvPr>
          <p:cNvSpPr>
            <a:spLocks noGrp="1"/>
          </p:cNvSpPr>
          <p:nvPr>
            <p:ph type="pic" sz="quarter" idx="14"/>
          </p:nvPr>
        </p:nvSpPr>
        <p:spPr>
          <a:xfrm>
            <a:off x="4660332" y="1194198"/>
            <a:ext cx="4237210" cy="3540919"/>
          </a:xfrm>
        </p:spPr>
        <p:txBody>
          <a:bodyPr/>
          <a:lstStyle/>
          <a:p>
            <a:r>
              <a:rPr lang="en-US"/>
              <a:t>Click icon to add picture</a:t>
            </a:r>
            <a:endParaRPr lang="sv-SE"/>
          </a:p>
        </p:txBody>
      </p:sp>
    </p:spTree>
    <p:extLst>
      <p:ext uri="{BB962C8B-B14F-4D97-AF65-F5344CB8AC3E}">
        <p14:creationId xmlns:p14="http://schemas.microsoft.com/office/powerpoint/2010/main" val="2187958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4B5727-3AF8-4023-B42B-839E8695AB99}"/>
              </a:ext>
            </a:extLst>
          </p:cNvPr>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892B391E-9C84-4E0D-898B-8454343BE6E0}"/>
              </a:ext>
            </a:extLst>
          </p:cNvPr>
          <p:cNvSpPr>
            <a:spLocks noGrp="1"/>
          </p:cNvSpPr>
          <p:nvPr>
            <p:ph type="dt" sz="half" idx="10"/>
          </p:nvPr>
        </p:nvSpPr>
        <p:spPr/>
        <p:txBody>
          <a:bodyPr/>
          <a:lstStyle/>
          <a:p>
            <a:fld id="{CCE91D87-1285-6843-BFFA-E098C31F828A}" type="datetime1">
              <a:rPr lang="sv-SE" smtClean="0"/>
              <a:t>2020-05-11</a:t>
            </a:fld>
            <a:endParaRPr lang="sv-SE"/>
          </a:p>
        </p:txBody>
      </p:sp>
      <p:sp>
        <p:nvSpPr>
          <p:cNvPr id="4" name="Platshållare för sidfot 3">
            <a:extLst>
              <a:ext uri="{FF2B5EF4-FFF2-40B4-BE49-F238E27FC236}">
                <a16:creationId xmlns:a16="http://schemas.microsoft.com/office/drawing/2014/main" id="{32D627AA-4087-4599-9513-63987ED83459}"/>
              </a:ext>
            </a:extLst>
          </p:cNvPr>
          <p:cNvSpPr>
            <a:spLocks noGrp="1"/>
          </p:cNvSpPr>
          <p:nvPr>
            <p:ph type="ftr" sz="quarter" idx="11"/>
          </p:nvPr>
        </p:nvSpPr>
        <p:spPr/>
        <p:txBody>
          <a:bodyPr/>
          <a:lstStyle/>
          <a:p>
            <a:r>
              <a:rPr lang="sv-SE"/>
              <a:t>Footer</a:t>
            </a:r>
            <a:endParaRPr lang="sv-SE" dirty="0"/>
          </a:p>
        </p:txBody>
      </p:sp>
      <p:sp>
        <p:nvSpPr>
          <p:cNvPr id="5" name="Platshållare för bildnummer 4">
            <a:extLst>
              <a:ext uri="{FF2B5EF4-FFF2-40B4-BE49-F238E27FC236}">
                <a16:creationId xmlns:a16="http://schemas.microsoft.com/office/drawing/2014/main" id="{BDE0A226-9A3A-4E94-A386-D753C79EAEC4}"/>
              </a:ext>
            </a:extLst>
          </p:cNvPr>
          <p:cNvSpPr>
            <a:spLocks noGrp="1"/>
          </p:cNvSpPr>
          <p:nvPr>
            <p:ph type="sldNum" sz="quarter" idx="12"/>
          </p:nvPr>
        </p:nvSpPr>
        <p:spPr/>
        <p:txBody>
          <a:bodyPr/>
          <a:lstStyle/>
          <a:p>
            <a:fld id="{7422A9A3-8636-4A04-BD48-3153280FB086}" type="slidenum">
              <a:rPr lang="sv-SE" smtClean="0"/>
              <a:pPr/>
              <a:t>‹#›</a:t>
            </a:fld>
            <a:endParaRPr lang="sv-SE"/>
          </a:p>
        </p:txBody>
      </p:sp>
    </p:spTree>
    <p:extLst>
      <p:ext uri="{BB962C8B-B14F-4D97-AF65-F5344CB8AC3E}">
        <p14:creationId xmlns:p14="http://schemas.microsoft.com/office/powerpoint/2010/main" val="4196585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Rubrik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EF5597-77F0-434A-A2AB-0ACCE1CD79EB}"/>
              </a:ext>
            </a:extLst>
          </p:cNvPr>
          <p:cNvSpPr>
            <a:spLocks noGrp="1"/>
          </p:cNvSpPr>
          <p:nvPr userDrawn="1">
            <p:ph type="title"/>
          </p:nvPr>
        </p:nvSpPr>
        <p:spPr>
          <a:xfrm>
            <a:off x="1425599" y="252000"/>
            <a:ext cx="7386084" cy="673874"/>
          </a:xfrm>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D89E2E86-DCB5-5D40-AAC1-7A916712E6F4}"/>
              </a:ext>
            </a:extLst>
          </p:cNvPr>
          <p:cNvSpPr>
            <a:spLocks noGrp="1"/>
          </p:cNvSpPr>
          <p:nvPr userDrawn="1">
            <p:ph type="dt" sz="half" idx="11"/>
          </p:nvPr>
        </p:nvSpPr>
        <p:spPr/>
        <p:txBody>
          <a:bodyPr/>
          <a:lstStyle/>
          <a:p>
            <a:fld id="{BAD82F0C-0E2A-5546-8972-AA94798A63F5}" type="datetime1">
              <a:rPr lang="sv-SE" smtClean="0"/>
              <a:t>2020-05-11</a:t>
            </a:fld>
            <a:endParaRPr lang="en-GB" dirty="0"/>
          </a:p>
        </p:txBody>
      </p:sp>
      <p:sp>
        <p:nvSpPr>
          <p:cNvPr id="5" name="Platshållare för bildnummer 4">
            <a:extLst>
              <a:ext uri="{FF2B5EF4-FFF2-40B4-BE49-F238E27FC236}">
                <a16:creationId xmlns:a16="http://schemas.microsoft.com/office/drawing/2014/main" id="{7C89D1DA-CF8E-0D44-9D15-51F737427C71}"/>
              </a:ext>
            </a:extLst>
          </p:cNvPr>
          <p:cNvSpPr>
            <a:spLocks noGrp="1"/>
          </p:cNvSpPr>
          <p:nvPr userDrawn="1">
            <p:ph type="sldNum" sz="quarter" idx="12"/>
          </p:nvPr>
        </p:nvSpPr>
        <p:spPr/>
        <p:txBody>
          <a:bodyPr/>
          <a:lstStyle/>
          <a:p>
            <a:fld id="{C338348D-F2D3-AB47-AE2A-1D59B1E58D64}" type="slidenum">
              <a:rPr lang="en-GB" smtClean="0"/>
              <a:pPr/>
              <a:t>‹#›</a:t>
            </a:fld>
            <a:endParaRPr lang="en-GB"/>
          </a:p>
        </p:txBody>
      </p:sp>
      <p:sp>
        <p:nvSpPr>
          <p:cNvPr id="7" name="Platshållare för innehåll 6">
            <a:extLst>
              <a:ext uri="{FF2B5EF4-FFF2-40B4-BE49-F238E27FC236}">
                <a16:creationId xmlns:a16="http://schemas.microsoft.com/office/drawing/2014/main" id="{6AD6011F-45DB-6648-8334-1B4DC6E8EA92}"/>
              </a:ext>
            </a:extLst>
          </p:cNvPr>
          <p:cNvSpPr>
            <a:spLocks noGrp="1"/>
          </p:cNvSpPr>
          <p:nvPr userDrawn="1">
            <p:ph sz="quarter" idx="13"/>
          </p:nvPr>
        </p:nvSpPr>
        <p:spPr>
          <a:xfrm>
            <a:off x="1440000" y="1116000"/>
            <a:ext cx="3624000" cy="3781438"/>
          </a:xfrm>
        </p:spPr>
        <p:txBody>
          <a:bodyPr/>
          <a:lstStyle>
            <a:lvl1pPr>
              <a:spcBef>
                <a:spcPts val="450"/>
              </a:spcBef>
              <a:defRPr sz="1200"/>
            </a:lvl1pPr>
            <a:lvl2pPr>
              <a:defRPr sz="1050"/>
            </a:lvl2pPr>
            <a:lvl3pPr>
              <a:defRPr sz="1050"/>
            </a:lvl3pPr>
            <a:lvl4pPr>
              <a:defRPr sz="900"/>
            </a:lvl4pPr>
            <a:lvl5pPr>
              <a:defRPr sz="9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8" name="Platshållare för innehåll 6">
            <a:extLst>
              <a:ext uri="{FF2B5EF4-FFF2-40B4-BE49-F238E27FC236}">
                <a16:creationId xmlns:a16="http://schemas.microsoft.com/office/drawing/2014/main" id="{E71BD36F-2D19-AD42-B3D6-3BC155EE33A5}"/>
              </a:ext>
            </a:extLst>
          </p:cNvPr>
          <p:cNvSpPr>
            <a:spLocks noGrp="1"/>
          </p:cNvSpPr>
          <p:nvPr userDrawn="1">
            <p:ph sz="quarter" idx="14"/>
          </p:nvPr>
        </p:nvSpPr>
        <p:spPr>
          <a:xfrm>
            <a:off x="5187683" y="1116000"/>
            <a:ext cx="3624000" cy="3781438"/>
          </a:xfrm>
        </p:spPr>
        <p:txBody>
          <a:bodyPr/>
          <a:lstStyle>
            <a:lvl1pPr>
              <a:spcBef>
                <a:spcPts val="450"/>
              </a:spcBef>
              <a:defRPr sz="1200"/>
            </a:lvl1pPr>
            <a:lvl2pPr>
              <a:defRPr sz="1050"/>
            </a:lvl2pPr>
            <a:lvl3pPr>
              <a:defRPr sz="1050"/>
            </a:lvl3pPr>
            <a:lvl4pPr>
              <a:defRPr sz="900"/>
            </a:lvl4pPr>
            <a:lvl5pPr>
              <a:defRPr sz="9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Tree>
    <p:extLst>
      <p:ext uri="{BB962C8B-B14F-4D97-AF65-F5344CB8AC3E}">
        <p14:creationId xmlns:p14="http://schemas.microsoft.com/office/powerpoint/2010/main" val="9110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B551155-ADB6-4713-AD48-92A8C535A26D}"/>
              </a:ext>
            </a:extLst>
          </p:cNvPr>
          <p:cNvSpPr>
            <a:spLocks noGrp="1"/>
          </p:cNvSpPr>
          <p:nvPr>
            <p:ph type="title"/>
          </p:nvPr>
        </p:nvSpPr>
        <p:spPr>
          <a:xfrm>
            <a:off x="1133680" y="250032"/>
            <a:ext cx="7763861" cy="647700"/>
          </a:xfrm>
          <a:prstGeom prst="rect">
            <a:avLst/>
          </a:prstGeom>
        </p:spPr>
        <p:txBody>
          <a:bodyPr vert="horz" lIns="0" tIns="0" rIns="0" bIns="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FDED03-B73B-4057-9667-7B69EF4D719A}"/>
              </a:ext>
            </a:extLst>
          </p:cNvPr>
          <p:cNvSpPr>
            <a:spLocks noGrp="1"/>
          </p:cNvSpPr>
          <p:nvPr>
            <p:ph type="body" idx="1"/>
          </p:nvPr>
        </p:nvSpPr>
        <p:spPr>
          <a:xfrm>
            <a:off x="1131887" y="1194197"/>
            <a:ext cx="7765653" cy="34385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80C11F1C-711C-4AD7-A25F-D2B3F451BB0D}"/>
              </a:ext>
            </a:extLst>
          </p:cNvPr>
          <p:cNvSpPr>
            <a:spLocks noGrp="1"/>
          </p:cNvSpPr>
          <p:nvPr>
            <p:ph type="dt" sz="half" idx="2"/>
          </p:nvPr>
        </p:nvSpPr>
        <p:spPr>
          <a:xfrm>
            <a:off x="251520" y="4902599"/>
            <a:ext cx="2057400" cy="232574"/>
          </a:xfrm>
          <a:prstGeom prst="rect">
            <a:avLst/>
          </a:prstGeom>
        </p:spPr>
        <p:txBody>
          <a:bodyPr vert="horz" lIns="0" tIns="0" rIns="0" bIns="0" rtlCol="0" anchor="ctr"/>
          <a:lstStyle>
            <a:lvl1pPr algn="l">
              <a:defRPr sz="750">
                <a:solidFill>
                  <a:schemeClr val="tx1">
                    <a:tint val="75000"/>
                  </a:schemeClr>
                </a:solidFill>
              </a:defRPr>
            </a:lvl1pPr>
          </a:lstStyle>
          <a:p>
            <a:fld id="{0DBE8303-AD2F-DB4D-B8E2-7368B5FD02EE}" type="datetime1">
              <a:rPr lang="sv-SE" smtClean="0"/>
              <a:t>2020-05-11</a:t>
            </a:fld>
            <a:endParaRPr lang="sv-SE" dirty="0"/>
          </a:p>
        </p:txBody>
      </p:sp>
      <p:sp>
        <p:nvSpPr>
          <p:cNvPr id="5" name="Platshållare för sidfot 4">
            <a:extLst>
              <a:ext uri="{FF2B5EF4-FFF2-40B4-BE49-F238E27FC236}">
                <a16:creationId xmlns:a16="http://schemas.microsoft.com/office/drawing/2014/main" id="{C9465249-3F3D-4589-A44C-3AA1952E4C60}"/>
              </a:ext>
            </a:extLst>
          </p:cNvPr>
          <p:cNvSpPr>
            <a:spLocks noGrp="1"/>
          </p:cNvSpPr>
          <p:nvPr>
            <p:ph type="ftr" sz="quarter" idx="3"/>
          </p:nvPr>
        </p:nvSpPr>
        <p:spPr>
          <a:xfrm>
            <a:off x="3028950" y="4902599"/>
            <a:ext cx="3086100" cy="232574"/>
          </a:xfrm>
          <a:prstGeom prst="rect">
            <a:avLst/>
          </a:prstGeom>
        </p:spPr>
        <p:txBody>
          <a:bodyPr vert="horz" lIns="91440" tIns="45720" rIns="91440" bIns="45720" rtlCol="0" anchor="ctr"/>
          <a:lstStyle>
            <a:lvl1pPr algn="ctr">
              <a:defRPr sz="750">
                <a:solidFill>
                  <a:schemeClr val="tx1">
                    <a:tint val="75000"/>
                  </a:schemeClr>
                </a:solidFill>
              </a:defRPr>
            </a:lvl1pPr>
          </a:lstStyle>
          <a:p>
            <a:r>
              <a:rPr lang="sv-SE"/>
              <a:t>Footer</a:t>
            </a:r>
            <a:endParaRPr lang="sv-SE" dirty="0"/>
          </a:p>
        </p:txBody>
      </p:sp>
      <p:sp>
        <p:nvSpPr>
          <p:cNvPr id="6" name="Platshållare för bildnummer 5">
            <a:extLst>
              <a:ext uri="{FF2B5EF4-FFF2-40B4-BE49-F238E27FC236}">
                <a16:creationId xmlns:a16="http://schemas.microsoft.com/office/drawing/2014/main" id="{F9DBF7EF-8E59-4075-A8F0-EF49E121CACE}"/>
              </a:ext>
            </a:extLst>
          </p:cNvPr>
          <p:cNvSpPr>
            <a:spLocks noGrp="1"/>
          </p:cNvSpPr>
          <p:nvPr>
            <p:ph type="sldNum" sz="quarter" idx="4"/>
          </p:nvPr>
        </p:nvSpPr>
        <p:spPr>
          <a:xfrm>
            <a:off x="6835080" y="4902599"/>
            <a:ext cx="2057400" cy="232574"/>
          </a:xfrm>
          <a:prstGeom prst="rect">
            <a:avLst/>
          </a:prstGeom>
        </p:spPr>
        <p:txBody>
          <a:bodyPr vert="horz" lIns="0" tIns="0" rIns="0" bIns="0" rtlCol="0" anchor="ctr"/>
          <a:lstStyle>
            <a:lvl1pPr algn="r">
              <a:defRPr sz="750">
                <a:solidFill>
                  <a:schemeClr val="tx1">
                    <a:tint val="75000"/>
                  </a:schemeClr>
                </a:solidFill>
              </a:defRPr>
            </a:lvl1pPr>
          </a:lstStyle>
          <a:p>
            <a:fld id="{7422A9A3-8636-4A04-BD48-3153280FB086}" type="slidenum">
              <a:rPr lang="sv-SE" smtClean="0"/>
              <a:pPr/>
              <a:t>‹#›</a:t>
            </a:fld>
            <a:endParaRPr lang="sv-SE" dirty="0"/>
          </a:p>
        </p:txBody>
      </p:sp>
      <p:pic>
        <p:nvPicPr>
          <p:cNvPr id="8" name="Picture 2">
            <a:extLst>
              <a:ext uri="{FF2B5EF4-FFF2-40B4-BE49-F238E27FC236}">
                <a16:creationId xmlns:a16="http://schemas.microsoft.com/office/drawing/2014/main" id="{63C4B2EE-2B48-4379-BBD1-4FA250447FE8}"/>
              </a:ext>
            </a:extLst>
          </p:cNvPr>
          <p:cNvPicPr>
            <a:picLocks noChangeArrowheads="1"/>
          </p:cNvPicPr>
          <p:nvPr userDrawn="1"/>
        </p:nvPicPr>
        <p:blipFill>
          <a:blip r:embed="rId11" cstate="hqprint">
            <a:extLst>
              <a:ext uri="{28A0092B-C50C-407E-A947-70E740481C1C}">
                <a14:useLocalDpi xmlns:a14="http://schemas.microsoft.com/office/drawing/2010/main" val="0"/>
              </a:ext>
            </a:extLst>
          </a:blip>
          <a:srcRect/>
          <a:stretch/>
        </p:blipFill>
        <p:spPr bwMode="auto">
          <a:xfrm>
            <a:off x="246551" y="250120"/>
            <a:ext cx="644150" cy="6523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
        <p:nvSpPr>
          <p:cNvPr id="54" name="Rektangel 53">
            <a:extLst>
              <a:ext uri="{FF2B5EF4-FFF2-40B4-BE49-F238E27FC236}">
                <a16:creationId xmlns:a16="http://schemas.microsoft.com/office/drawing/2014/main" id="{D263F704-88D1-4479-BA22-2920B7F38621}"/>
              </a:ext>
            </a:extLst>
          </p:cNvPr>
          <p:cNvSpPr/>
          <p:nvPr userDrawn="1"/>
        </p:nvSpPr>
        <p:spPr>
          <a:xfrm>
            <a:off x="250750" y="4889099"/>
            <a:ext cx="8646791" cy="1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013"/>
          </a:p>
        </p:txBody>
      </p:sp>
    </p:spTree>
    <p:extLst>
      <p:ext uri="{BB962C8B-B14F-4D97-AF65-F5344CB8AC3E}">
        <p14:creationId xmlns:p14="http://schemas.microsoft.com/office/powerpoint/2010/main" val="27658615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3" r:id="rId3"/>
    <p:sldLayoutId id="2147483654" r:id="rId4"/>
    <p:sldLayoutId id="2147483655" r:id="rId5"/>
    <p:sldLayoutId id="2147483651" r:id="rId6"/>
    <p:sldLayoutId id="2147483652" r:id="rId7"/>
    <p:sldLayoutId id="2147483650" r:id="rId8"/>
    <p:sldLayoutId id="2147483657" r:id="rId9"/>
  </p:sldLayoutIdLst>
  <p:hf hdr="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gt;"/>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713" userDrawn="1">
          <p15:clr>
            <a:srgbClr val="F26B43"/>
          </p15:clr>
        </p15:guide>
        <p15:guide id="4" pos="5454" userDrawn="1">
          <p15:clr>
            <a:srgbClr val="F26B43"/>
          </p15:clr>
        </p15:guide>
        <p15:guide id="6" pos="358" userDrawn="1">
          <p15:clr>
            <a:srgbClr val="F26B43"/>
          </p15:clr>
        </p15:guide>
        <p15:guide id="7" orient="horz" pos="158" userDrawn="1">
          <p15:clr>
            <a:srgbClr val="F26B43"/>
          </p15:clr>
        </p15:guide>
        <p15:guide id="8" orient="horz" pos="3084" userDrawn="1">
          <p15:clr>
            <a:srgbClr val="F26B43"/>
          </p15:clr>
        </p15:guide>
        <p15:guide id="9" pos="5605" userDrawn="1">
          <p15:clr>
            <a:srgbClr val="F26B43"/>
          </p15:clr>
        </p15:guide>
        <p15:guide id="10" pos="155" userDrawn="1">
          <p15:clr>
            <a:srgbClr val="F26B43"/>
          </p15:clr>
        </p15:guide>
        <p15:guide id="11" pos="560" userDrawn="1">
          <p15:clr>
            <a:srgbClr val="F26B43"/>
          </p15:clr>
        </p15:guide>
        <p15:guide id="12" orient="horz" pos="566" userDrawn="1">
          <p15:clr>
            <a:srgbClr val="F26B43"/>
          </p15:clr>
        </p15:guide>
        <p15:guide id="13" orient="horz" pos="752" userDrawn="1">
          <p15:clr>
            <a:srgbClr val="F26B43"/>
          </p15:clr>
        </p15:guide>
        <p15:guide id="14" orient="horz" pos="298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kth-se.zoom.us/j/65886381258"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Date Placeholder 33">
            <a:extLst>
              <a:ext uri="{FF2B5EF4-FFF2-40B4-BE49-F238E27FC236}">
                <a16:creationId xmlns:a16="http://schemas.microsoft.com/office/drawing/2014/main" id="{477E2580-045A-2C4E-BA82-D935EA0B106A}"/>
              </a:ext>
            </a:extLst>
          </p:cNvPr>
          <p:cNvSpPr>
            <a:spLocks noGrp="1"/>
          </p:cNvSpPr>
          <p:nvPr>
            <p:ph type="dt" sz="half" idx="10"/>
          </p:nvPr>
        </p:nvSpPr>
        <p:spPr/>
        <p:txBody>
          <a:bodyPr/>
          <a:lstStyle/>
          <a:p>
            <a:r>
              <a:rPr lang="sv-SE" dirty="0"/>
              <a:t>2020-05-12</a:t>
            </a:r>
            <a:endParaRPr lang="en-GB" dirty="0"/>
          </a:p>
        </p:txBody>
      </p:sp>
      <p:sp>
        <p:nvSpPr>
          <p:cNvPr id="35" name="Footer Placeholder 34">
            <a:extLst>
              <a:ext uri="{FF2B5EF4-FFF2-40B4-BE49-F238E27FC236}">
                <a16:creationId xmlns:a16="http://schemas.microsoft.com/office/drawing/2014/main" id="{52042EA8-980A-C248-824E-A4B16B4412C0}"/>
              </a:ext>
            </a:extLst>
          </p:cNvPr>
          <p:cNvSpPr>
            <a:spLocks noGrp="1"/>
          </p:cNvSpPr>
          <p:nvPr>
            <p:ph type="ftr" sz="quarter" idx="11"/>
          </p:nvPr>
        </p:nvSpPr>
        <p:spPr/>
        <p:txBody>
          <a:bodyPr/>
          <a:lstStyle/>
          <a:p>
            <a:r>
              <a:rPr lang="sv-SE" dirty="0"/>
              <a:t>Storträffen 12 maj 2020</a:t>
            </a:r>
          </a:p>
        </p:txBody>
      </p:sp>
      <p:sp>
        <p:nvSpPr>
          <p:cNvPr id="36" name="Slide Number Placeholder 35">
            <a:extLst>
              <a:ext uri="{FF2B5EF4-FFF2-40B4-BE49-F238E27FC236}">
                <a16:creationId xmlns:a16="http://schemas.microsoft.com/office/drawing/2014/main" id="{8351F6F7-4188-C641-8543-5926E4D074C0}"/>
              </a:ext>
            </a:extLst>
          </p:cNvPr>
          <p:cNvSpPr>
            <a:spLocks noGrp="1"/>
          </p:cNvSpPr>
          <p:nvPr>
            <p:ph type="sldNum" sz="quarter" idx="12"/>
          </p:nvPr>
        </p:nvSpPr>
        <p:spPr/>
        <p:txBody>
          <a:bodyPr/>
          <a:lstStyle/>
          <a:p>
            <a:fld id="{7422A9A3-8636-4A04-BD48-3153280FB086}" type="slidenum">
              <a:rPr lang="sv-SE" smtClean="0"/>
              <a:pPr/>
              <a:t>1</a:t>
            </a:fld>
            <a:endParaRPr lang="sv-SE" dirty="0"/>
          </a:p>
        </p:txBody>
      </p:sp>
      <p:sp>
        <p:nvSpPr>
          <p:cNvPr id="7" name="Title 6">
            <a:extLst>
              <a:ext uri="{FF2B5EF4-FFF2-40B4-BE49-F238E27FC236}">
                <a16:creationId xmlns:a16="http://schemas.microsoft.com/office/drawing/2014/main" id="{60851F35-D7A4-2846-A843-8391B1C1463D}"/>
              </a:ext>
            </a:extLst>
          </p:cNvPr>
          <p:cNvSpPr>
            <a:spLocks noGrp="1"/>
          </p:cNvSpPr>
          <p:nvPr>
            <p:ph type="ctrTitle"/>
          </p:nvPr>
        </p:nvSpPr>
        <p:spPr/>
        <p:txBody>
          <a:bodyPr/>
          <a:lstStyle/>
          <a:p>
            <a:r>
              <a:rPr lang="sv-SE" dirty="0"/>
              <a:t>Storträffen pitch </a:t>
            </a:r>
            <a:r>
              <a:rPr lang="sv-SE" dirty="0" err="1"/>
              <a:t>slides</a:t>
            </a:r>
            <a:r>
              <a:rPr lang="sv-SE" dirty="0"/>
              <a:t> presentation</a:t>
            </a:r>
          </a:p>
        </p:txBody>
      </p:sp>
      <p:sp>
        <p:nvSpPr>
          <p:cNvPr id="8" name="Subtitle 7">
            <a:extLst>
              <a:ext uri="{FF2B5EF4-FFF2-40B4-BE49-F238E27FC236}">
                <a16:creationId xmlns:a16="http://schemas.microsoft.com/office/drawing/2014/main" id="{6AD19FBC-DA9D-F040-ADEE-CDDBAEE4DAA7}"/>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3616919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505ABE3-C1CE-9D4C-8E5A-D1518C1B5D6C}"/>
              </a:ext>
            </a:extLst>
          </p:cNvPr>
          <p:cNvSpPr>
            <a:spLocks noGrp="1"/>
          </p:cNvSpPr>
          <p:nvPr>
            <p:ph type="title"/>
          </p:nvPr>
        </p:nvSpPr>
        <p:spPr/>
        <p:txBody>
          <a:bodyPr/>
          <a:lstStyle/>
          <a:p>
            <a:r>
              <a:rPr lang="sv-SE" dirty="0"/>
              <a:t>Examination på distans</a:t>
            </a:r>
            <a:endParaRPr lang="en-GB" dirty="0"/>
          </a:p>
        </p:txBody>
      </p:sp>
      <p:sp>
        <p:nvSpPr>
          <p:cNvPr id="3" name="Platshållare för datum 2">
            <a:extLst>
              <a:ext uri="{FF2B5EF4-FFF2-40B4-BE49-F238E27FC236}">
                <a16:creationId xmlns:a16="http://schemas.microsoft.com/office/drawing/2014/main" id="{A92D5815-6AFC-734B-9E0C-0F2FEA63A4B4}"/>
              </a:ext>
            </a:extLst>
          </p:cNvPr>
          <p:cNvSpPr>
            <a:spLocks noGrp="1"/>
          </p:cNvSpPr>
          <p:nvPr>
            <p:ph type="dt" sz="half" idx="11"/>
          </p:nvPr>
        </p:nvSpPr>
        <p:spPr/>
        <p:txBody>
          <a:bodyPr/>
          <a:lstStyle/>
          <a:p>
            <a:r>
              <a:rPr lang="sv-SE" dirty="0"/>
              <a:t>2020-05-12</a:t>
            </a:r>
            <a:endParaRPr lang="en-GB" dirty="0"/>
          </a:p>
        </p:txBody>
      </p:sp>
      <p:sp>
        <p:nvSpPr>
          <p:cNvPr id="4" name="Platshållare för bildnummer 3">
            <a:extLst>
              <a:ext uri="{FF2B5EF4-FFF2-40B4-BE49-F238E27FC236}">
                <a16:creationId xmlns:a16="http://schemas.microsoft.com/office/drawing/2014/main" id="{C87C319B-AA08-4D41-9648-6D635ED45949}"/>
              </a:ext>
            </a:extLst>
          </p:cNvPr>
          <p:cNvSpPr>
            <a:spLocks noGrp="1"/>
          </p:cNvSpPr>
          <p:nvPr>
            <p:ph type="sldNum" sz="quarter" idx="12"/>
          </p:nvPr>
        </p:nvSpPr>
        <p:spPr/>
        <p:txBody>
          <a:bodyPr/>
          <a:lstStyle/>
          <a:p>
            <a:fld id="{C338348D-F2D3-AB47-AE2A-1D59B1E58D64}" type="slidenum">
              <a:rPr lang="en-GB" smtClean="0"/>
              <a:pPr/>
              <a:t>2</a:t>
            </a:fld>
            <a:endParaRPr lang="en-GB"/>
          </a:p>
        </p:txBody>
      </p:sp>
      <p:sp>
        <p:nvSpPr>
          <p:cNvPr id="7" name="Platshållare för innehåll 6">
            <a:extLst>
              <a:ext uri="{FF2B5EF4-FFF2-40B4-BE49-F238E27FC236}">
                <a16:creationId xmlns:a16="http://schemas.microsoft.com/office/drawing/2014/main" id="{169B70D0-7733-E644-9533-2CBEF4A3420C}"/>
              </a:ext>
            </a:extLst>
          </p:cNvPr>
          <p:cNvSpPr>
            <a:spLocks noGrp="1"/>
          </p:cNvSpPr>
          <p:nvPr>
            <p:ph sz="quarter" idx="13"/>
          </p:nvPr>
        </p:nvSpPr>
        <p:spPr>
          <a:xfrm>
            <a:off x="2223000" y="1116001"/>
            <a:ext cx="2718000" cy="2885476"/>
          </a:xfrm>
        </p:spPr>
        <p:txBody>
          <a:bodyPr/>
          <a:lstStyle/>
          <a:p>
            <a:pPr marL="0" indent="0">
              <a:buNone/>
            </a:pPr>
            <a:r>
              <a:rPr lang="sv-SE" b="1" dirty="0"/>
              <a:t>Bord 1: Oövervakad examination på distans</a:t>
            </a:r>
          </a:p>
          <a:p>
            <a:r>
              <a:rPr lang="sv-SE" dirty="0"/>
              <a:t>Tips och tricks för bra examinationsfrågor och canvas-användning, </a:t>
            </a:r>
          </a:p>
          <a:p>
            <a:r>
              <a:rPr lang="sv-SE" dirty="0"/>
              <a:t>Hur kan vi bibehålla rättssäkerheten samt förhindra fusk? </a:t>
            </a:r>
          </a:p>
          <a:p>
            <a:r>
              <a:rPr lang="sv-SE" dirty="0"/>
              <a:t>Finns det en utmaning i att kunna utforma alternativ examination beroende på studentgruppens storlek?</a:t>
            </a:r>
          </a:p>
          <a:p>
            <a:pPr marL="0" indent="0">
              <a:buNone/>
            </a:pPr>
            <a:endParaRPr lang="sv-SE" dirty="0"/>
          </a:p>
          <a:p>
            <a:pPr marL="0" indent="0">
              <a:buNone/>
            </a:pPr>
            <a:r>
              <a:rPr lang="sv-SE" dirty="0"/>
              <a:t>Bordsledare: Anna Jerbrant, GA ITM</a:t>
            </a:r>
          </a:p>
          <a:p>
            <a:endParaRPr lang="sv-SE" dirty="0"/>
          </a:p>
          <a:p>
            <a:endParaRPr lang="en-GB" dirty="0"/>
          </a:p>
        </p:txBody>
      </p:sp>
      <p:sp>
        <p:nvSpPr>
          <p:cNvPr id="8" name="Platshållare för innehåll 7">
            <a:extLst>
              <a:ext uri="{FF2B5EF4-FFF2-40B4-BE49-F238E27FC236}">
                <a16:creationId xmlns:a16="http://schemas.microsoft.com/office/drawing/2014/main" id="{E8F10277-5E7F-E540-8238-D1A2DC65D421}"/>
              </a:ext>
            </a:extLst>
          </p:cNvPr>
          <p:cNvSpPr>
            <a:spLocks noGrp="1"/>
          </p:cNvSpPr>
          <p:nvPr>
            <p:ph sz="quarter" idx="14"/>
          </p:nvPr>
        </p:nvSpPr>
        <p:spPr>
          <a:xfrm>
            <a:off x="5033762" y="1084739"/>
            <a:ext cx="2718000" cy="2885478"/>
          </a:xfrm>
        </p:spPr>
        <p:txBody>
          <a:bodyPr/>
          <a:lstStyle/>
          <a:p>
            <a:pPr marL="0" indent="0">
              <a:buNone/>
            </a:pPr>
            <a:r>
              <a:rPr lang="sv-SE" b="1" dirty="0"/>
              <a:t>Bord 2: Övervakad examination på distans</a:t>
            </a:r>
          </a:p>
          <a:p>
            <a:r>
              <a:rPr lang="sv-SE" dirty="0"/>
              <a:t>Tips och tricks för bra examinationsfrågor och canvas-användning</a:t>
            </a:r>
          </a:p>
          <a:p>
            <a:r>
              <a:rPr lang="sv-SE" dirty="0"/>
              <a:t>Integritetsfrågor, </a:t>
            </a:r>
          </a:p>
          <a:p>
            <a:r>
              <a:rPr lang="sv-SE" dirty="0"/>
              <a:t>Konsekvenser; utökade tekniska krav på studenterna och påverkan </a:t>
            </a:r>
            <a:r>
              <a:rPr lang="sv-SE" dirty="0" err="1"/>
              <a:t>pga</a:t>
            </a:r>
            <a:r>
              <a:rPr lang="sv-SE" dirty="0"/>
              <a:t> deras boendesituation</a:t>
            </a:r>
          </a:p>
          <a:p>
            <a:pPr marL="0" indent="0">
              <a:buNone/>
            </a:pPr>
            <a:endParaRPr lang="en-GB" dirty="0"/>
          </a:p>
          <a:p>
            <a:pPr marL="0" indent="0">
              <a:buNone/>
            </a:pPr>
            <a:endParaRPr lang="sv-SE" dirty="0"/>
          </a:p>
          <a:p>
            <a:pPr marL="0" indent="0">
              <a:buNone/>
            </a:pPr>
            <a:endParaRPr lang="sv-SE" dirty="0"/>
          </a:p>
          <a:p>
            <a:pPr marL="0" indent="0">
              <a:buNone/>
            </a:pPr>
            <a:r>
              <a:rPr lang="sv-SE" dirty="0"/>
              <a:t>Bordsledare: Mats Nilsson, GA CBH</a:t>
            </a:r>
          </a:p>
          <a:p>
            <a:pPr marL="0" indent="0">
              <a:buNone/>
            </a:pPr>
            <a:endParaRPr lang="en-GB" dirty="0"/>
          </a:p>
        </p:txBody>
      </p:sp>
      <p:sp>
        <p:nvSpPr>
          <p:cNvPr id="9" name="Platshållare för innehåll 6">
            <a:extLst>
              <a:ext uri="{FF2B5EF4-FFF2-40B4-BE49-F238E27FC236}">
                <a16:creationId xmlns:a16="http://schemas.microsoft.com/office/drawing/2014/main" id="{F4A4DA3A-FC83-0F41-BA29-3FE1E38CD803}"/>
              </a:ext>
            </a:extLst>
          </p:cNvPr>
          <p:cNvSpPr txBox="1">
            <a:spLocks/>
          </p:cNvSpPr>
          <p:nvPr/>
        </p:nvSpPr>
        <p:spPr>
          <a:xfrm>
            <a:off x="2170800" y="4110005"/>
            <a:ext cx="5540400" cy="535603"/>
          </a:xfrm>
          <a:prstGeom prst="rect">
            <a:avLst/>
          </a:prstGeom>
        </p:spPr>
        <p:txBody>
          <a:bodyPr vert="horz" lIns="91440" tIns="45720" rIns="91440" bIns="45720" rtlCol="0">
            <a:noAutofit/>
          </a:bodyPr>
          <a:lstStyle>
            <a:lvl1pPr marL="166688" indent="-166688" algn="l" rtl="0" eaLnBrk="1" fontAlgn="base" hangingPunct="1">
              <a:lnSpc>
                <a:spcPct val="90000"/>
              </a:lnSpc>
              <a:spcBef>
                <a:spcPts val="450"/>
              </a:spcBef>
              <a:spcAft>
                <a:spcPts val="150"/>
              </a:spcAft>
              <a:buClr>
                <a:schemeClr val="tx1"/>
              </a:buClr>
              <a:buFont typeface="Arial" panose="020B0604020202020204" pitchFamily="34" charset="0"/>
              <a:buChar char="•"/>
              <a:tabLst/>
              <a:defRPr sz="1200" kern="1200">
                <a:solidFill>
                  <a:schemeClr val="tx1"/>
                </a:solidFill>
                <a:latin typeface="+mn-lt"/>
                <a:ea typeface="+mn-ea"/>
                <a:cs typeface="+mn-cs"/>
              </a:defRPr>
            </a:lvl1pPr>
            <a:lvl2pPr marL="334566" indent="-167879" algn="l" rtl="0" eaLnBrk="1" fontAlgn="base" hangingPunct="1">
              <a:lnSpc>
                <a:spcPct val="90000"/>
              </a:lnSpc>
              <a:spcBef>
                <a:spcPts val="450"/>
              </a:spcBef>
              <a:spcAft>
                <a:spcPct val="0"/>
              </a:spcAft>
              <a:buFont typeface="Systemtypsnitt"/>
              <a:buChar char="–"/>
              <a:tabLst/>
              <a:defRPr sz="1050" kern="1200">
                <a:solidFill>
                  <a:schemeClr val="tx1"/>
                </a:solidFill>
                <a:latin typeface="+mn-lt"/>
                <a:ea typeface="+mn-ea"/>
                <a:cs typeface="+mn-cs"/>
              </a:defRPr>
            </a:lvl2pPr>
            <a:lvl3pPr marL="502444" indent="-167879" algn="l" rtl="0" eaLnBrk="1" fontAlgn="base" hangingPunct="1">
              <a:lnSpc>
                <a:spcPct val="90000"/>
              </a:lnSpc>
              <a:spcBef>
                <a:spcPts val="450"/>
              </a:spcBef>
              <a:spcAft>
                <a:spcPct val="0"/>
              </a:spcAft>
              <a:buFont typeface="Systemtypsnitt"/>
              <a:buChar char="&gt;"/>
              <a:tabLst/>
              <a:defRPr sz="1050" i="1" kern="1200">
                <a:solidFill>
                  <a:schemeClr val="tx1"/>
                </a:solidFill>
                <a:latin typeface="+mn-lt"/>
                <a:ea typeface="+mn-ea"/>
                <a:cs typeface="+mn-cs"/>
              </a:defRPr>
            </a:lvl3pPr>
            <a:lvl4pPr marL="634604" indent="-132160" algn="l" rtl="0" eaLnBrk="1" fontAlgn="base" hangingPunct="1">
              <a:lnSpc>
                <a:spcPct val="90000"/>
              </a:lnSpc>
              <a:spcBef>
                <a:spcPts val="450"/>
              </a:spcBef>
              <a:spcAft>
                <a:spcPct val="0"/>
              </a:spcAft>
              <a:buFont typeface="Arial" panose="020B0604020202020204" pitchFamily="34" charset="0"/>
              <a:buChar char="•"/>
              <a:tabLst/>
              <a:defRPr sz="900" kern="1200">
                <a:solidFill>
                  <a:schemeClr val="tx1"/>
                </a:solidFill>
                <a:latin typeface="+mn-lt"/>
                <a:ea typeface="+mn-ea"/>
                <a:cs typeface="+mn-cs"/>
              </a:defRPr>
            </a:lvl4pPr>
            <a:lvl5pPr marL="834629" indent="-200025" algn="l" rtl="0" eaLnBrk="1" fontAlgn="base" hangingPunct="1">
              <a:lnSpc>
                <a:spcPct val="90000"/>
              </a:lnSpc>
              <a:spcBef>
                <a:spcPts val="450"/>
              </a:spcBef>
              <a:spcAft>
                <a:spcPct val="0"/>
              </a:spcAft>
              <a:buFont typeface="Arial" panose="020B0604020202020204" pitchFamily="34" charset="0"/>
              <a:buChar char="–"/>
              <a:tabLst/>
              <a:defRPr sz="9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sv-SE" i="1" dirty="0" err="1"/>
              <a:t>Language</a:t>
            </a:r>
            <a:r>
              <a:rPr lang="sv-SE" i="1" dirty="0"/>
              <a:t> for the </a:t>
            </a:r>
            <a:r>
              <a:rPr lang="sv-SE" i="1" dirty="0" err="1"/>
              <a:t>discussion</a:t>
            </a:r>
            <a:r>
              <a:rPr lang="sv-SE" i="1" dirty="0"/>
              <a:t> </a:t>
            </a:r>
            <a:r>
              <a:rPr lang="sv-SE" i="1" dirty="0" err="1"/>
              <a:t>can</a:t>
            </a:r>
            <a:r>
              <a:rPr lang="sv-SE" i="1" dirty="0"/>
              <a:t> be </a:t>
            </a:r>
            <a:r>
              <a:rPr lang="sv-SE" i="1" dirty="0" err="1"/>
              <a:t>switched</a:t>
            </a:r>
            <a:r>
              <a:rPr lang="sv-SE" i="1" dirty="0"/>
              <a:t> to English </a:t>
            </a:r>
            <a:r>
              <a:rPr lang="sv-SE" i="1" dirty="0" err="1"/>
              <a:t>if</a:t>
            </a:r>
            <a:r>
              <a:rPr lang="sv-SE" i="1" dirty="0"/>
              <a:t> </a:t>
            </a:r>
            <a:r>
              <a:rPr lang="sv-SE" i="1" dirty="0" err="1"/>
              <a:t>we</a:t>
            </a:r>
            <a:r>
              <a:rPr lang="sv-SE" i="1" dirty="0"/>
              <a:t> </a:t>
            </a:r>
            <a:r>
              <a:rPr lang="sv-SE" i="1" dirty="0" err="1"/>
              <a:t>identify</a:t>
            </a:r>
            <a:r>
              <a:rPr lang="sv-SE" i="1" dirty="0"/>
              <a:t> a </a:t>
            </a:r>
            <a:r>
              <a:rPr lang="sv-SE" i="1" dirty="0" err="1"/>
              <a:t>need</a:t>
            </a:r>
            <a:r>
              <a:rPr lang="sv-SE" i="1" dirty="0"/>
              <a:t> for </a:t>
            </a:r>
            <a:r>
              <a:rPr lang="sv-SE" i="1" dirty="0" err="1"/>
              <a:t>that</a:t>
            </a:r>
            <a:r>
              <a:rPr lang="sv-SE" i="1" dirty="0"/>
              <a:t> </a:t>
            </a:r>
            <a:r>
              <a:rPr lang="sv-SE" i="1" dirty="0" err="1"/>
              <a:t>when</a:t>
            </a:r>
            <a:r>
              <a:rPr lang="sv-SE" i="1" dirty="0"/>
              <a:t> the round table </a:t>
            </a:r>
            <a:r>
              <a:rPr lang="sv-SE" i="1" dirty="0" err="1"/>
              <a:t>discussions</a:t>
            </a:r>
            <a:r>
              <a:rPr lang="sv-SE" i="1" dirty="0"/>
              <a:t> start</a:t>
            </a:r>
          </a:p>
          <a:p>
            <a:endParaRPr lang="en-GB" dirty="0"/>
          </a:p>
        </p:txBody>
      </p:sp>
      <p:sp>
        <p:nvSpPr>
          <p:cNvPr id="11" name="Footer Placeholder 34">
            <a:extLst>
              <a:ext uri="{FF2B5EF4-FFF2-40B4-BE49-F238E27FC236}">
                <a16:creationId xmlns:a16="http://schemas.microsoft.com/office/drawing/2014/main" id="{A498F401-886B-3140-AD12-D1E60017734C}"/>
              </a:ext>
            </a:extLst>
          </p:cNvPr>
          <p:cNvSpPr txBox="1">
            <a:spLocks/>
          </p:cNvSpPr>
          <p:nvPr/>
        </p:nvSpPr>
        <p:spPr>
          <a:xfrm>
            <a:off x="4139952" y="4910926"/>
            <a:ext cx="1152128" cy="232574"/>
          </a:xfrm>
          <a:prstGeom prst="rect">
            <a:avLst/>
          </a:prstGeom>
        </p:spPr>
        <p:txBody>
          <a:bodyPr vert="horz" lIns="0" tIns="0" rIns="0" bIns="0" rtlCol="0" anchor="ctr"/>
          <a:lstStyle>
            <a:defPPr>
              <a:defRPr lang="sv-SE"/>
            </a:defPPr>
            <a:lvl1pPr marL="0" algn="l" defTabSz="685800" rtl="0" eaLnBrk="1" latinLnBrk="0" hangingPunct="1">
              <a:defRPr sz="75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sv-SE" dirty="0"/>
              <a:t>Storträffen 12 maj 2020</a:t>
            </a:r>
          </a:p>
        </p:txBody>
      </p:sp>
    </p:spTree>
    <p:extLst>
      <p:ext uri="{BB962C8B-B14F-4D97-AF65-F5344CB8AC3E}">
        <p14:creationId xmlns:p14="http://schemas.microsoft.com/office/powerpoint/2010/main" val="221474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7AB7781-EB32-CA48-82CD-DCA022824980}"/>
              </a:ext>
            </a:extLst>
          </p:cNvPr>
          <p:cNvSpPr>
            <a:spLocks noGrp="1"/>
          </p:cNvSpPr>
          <p:nvPr>
            <p:ph type="title"/>
          </p:nvPr>
        </p:nvSpPr>
        <p:spPr/>
        <p:txBody>
          <a:bodyPr/>
          <a:lstStyle/>
          <a:p>
            <a:r>
              <a:rPr lang="en-US" dirty="0"/>
              <a:t>Round Table: Group projects at a distance</a:t>
            </a:r>
            <a:endParaRPr lang="sv-SE" dirty="0"/>
          </a:p>
        </p:txBody>
      </p:sp>
      <p:sp>
        <p:nvSpPr>
          <p:cNvPr id="5" name="Footer Placeholder 4">
            <a:extLst>
              <a:ext uri="{FF2B5EF4-FFF2-40B4-BE49-F238E27FC236}">
                <a16:creationId xmlns:a16="http://schemas.microsoft.com/office/drawing/2014/main" id="{FDE5A7F8-2F17-5E4B-966E-C438E616F281}"/>
              </a:ext>
            </a:extLst>
          </p:cNvPr>
          <p:cNvSpPr>
            <a:spLocks noGrp="1"/>
          </p:cNvSpPr>
          <p:nvPr>
            <p:ph type="ftr" sz="quarter" idx="11"/>
          </p:nvPr>
        </p:nvSpPr>
        <p:spPr/>
        <p:txBody>
          <a:bodyPr/>
          <a:lstStyle/>
          <a:p>
            <a:r>
              <a:rPr lang="sv-SE" dirty="0"/>
              <a:t>Storträffen 12 maj 2020</a:t>
            </a:r>
          </a:p>
        </p:txBody>
      </p:sp>
      <p:sp>
        <p:nvSpPr>
          <p:cNvPr id="6" name="Slide Number Placeholder 5">
            <a:extLst>
              <a:ext uri="{FF2B5EF4-FFF2-40B4-BE49-F238E27FC236}">
                <a16:creationId xmlns:a16="http://schemas.microsoft.com/office/drawing/2014/main" id="{66B4B103-04C0-4846-BB5C-19A08F41DB8F}"/>
              </a:ext>
            </a:extLst>
          </p:cNvPr>
          <p:cNvSpPr>
            <a:spLocks noGrp="1"/>
          </p:cNvSpPr>
          <p:nvPr>
            <p:ph type="sldNum" sz="quarter" idx="12"/>
          </p:nvPr>
        </p:nvSpPr>
        <p:spPr/>
        <p:txBody>
          <a:bodyPr/>
          <a:lstStyle/>
          <a:p>
            <a:fld id="{7422A9A3-8636-4A04-BD48-3153280FB086}" type="slidenum">
              <a:rPr lang="sv-SE" smtClean="0"/>
              <a:pPr/>
              <a:t>3</a:t>
            </a:fld>
            <a:endParaRPr lang="sv-SE"/>
          </a:p>
        </p:txBody>
      </p:sp>
      <p:sp>
        <p:nvSpPr>
          <p:cNvPr id="7" name="Platshållare för innehåll 12">
            <a:extLst>
              <a:ext uri="{FF2B5EF4-FFF2-40B4-BE49-F238E27FC236}">
                <a16:creationId xmlns:a16="http://schemas.microsoft.com/office/drawing/2014/main" id="{FF30981D-2194-F941-BF9E-BB429E80625A}"/>
              </a:ext>
            </a:extLst>
          </p:cNvPr>
          <p:cNvSpPr>
            <a:spLocks noGrp="1"/>
          </p:cNvSpPr>
          <p:nvPr>
            <p:ph sz="quarter" idx="13"/>
          </p:nvPr>
        </p:nvSpPr>
        <p:spPr/>
        <p:txBody>
          <a:bodyPr>
            <a:normAutofit/>
          </a:bodyPr>
          <a:lstStyle/>
          <a:p>
            <a:pPr marL="0" indent="0">
              <a:buNone/>
            </a:pPr>
            <a:r>
              <a:rPr lang="sv-SE" b="1" dirty="0" err="1"/>
              <a:t>Discussion</a:t>
            </a:r>
            <a:r>
              <a:rPr lang="sv-SE" b="1" dirty="0"/>
              <a:t> </a:t>
            </a:r>
            <a:r>
              <a:rPr lang="sv-SE" b="1" dirty="0" err="1"/>
              <a:t>topics</a:t>
            </a:r>
            <a:r>
              <a:rPr lang="sv-SE" b="1" dirty="0"/>
              <a:t>:</a:t>
            </a:r>
          </a:p>
          <a:p>
            <a:pPr marL="342900" indent="-342900">
              <a:buFont typeface="Arial" pitchFamily="34" charset="0"/>
              <a:buChar char="•"/>
            </a:pPr>
            <a:r>
              <a:rPr lang="sv-SE" b="1" dirty="0" err="1"/>
              <a:t>Pedagogical</a:t>
            </a:r>
            <a:r>
              <a:rPr lang="sv-SE" b="1" dirty="0"/>
              <a:t> </a:t>
            </a:r>
            <a:r>
              <a:rPr lang="sv-SE" b="1" dirty="0" err="1"/>
              <a:t>principles</a:t>
            </a:r>
            <a:endParaRPr lang="sv-SE" b="1" dirty="0"/>
          </a:p>
          <a:p>
            <a:pPr marL="342900" indent="-342900">
              <a:buFont typeface="Arial" pitchFamily="34" charset="0"/>
              <a:buChar char="•"/>
            </a:pPr>
            <a:r>
              <a:rPr lang="sv-SE" b="1" dirty="0"/>
              <a:t>Tools </a:t>
            </a:r>
            <a:r>
              <a:rPr lang="sv-SE" b="1" dirty="0" err="1"/>
              <a:t>provided</a:t>
            </a:r>
            <a:r>
              <a:rPr lang="sv-SE" b="1" dirty="0"/>
              <a:t> by KTH / Tools as </a:t>
            </a:r>
            <a:r>
              <a:rPr lang="sv-SE" b="1" dirty="0" err="1"/>
              <a:t>responsibilty</a:t>
            </a:r>
            <a:r>
              <a:rPr lang="sv-SE" b="1" dirty="0"/>
              <a:t> for students</a:t>
            </a:r>
          </a:p>
          <a:p>
            <a:pPr marL="342900" indent="-342900">
              <a:buFont typeface="Arial" pitchFamily="34" charset="0"/>
              <a:buChar char="•"/>
            </a:pPr>
            <a:r>
              <a:rPr lang="sv-SE" b="1" dirty="0"/>
              <a:t>Presentations </a:t>
            </a:r>
            <a:r>
              <a:rPr lang="sv-SE" b="1" dirty="0" err="1"/>
              <a:t>of</a:t>
            </a:r>
            <a:r>
              <a:rPr lang="sv-SE" b="1" dirty="0"/>
              <a:t> process and </a:t>
            </a:r>
            <a:r>
              <a:rPr lang="sv-SE" b="1" dirty="0" err="1"/>
              <a:t>results</a:t>
            </a:r>
            <a:endParaRPr lang="sv-SE" b="1" dirty="0"/>
          </a:p>
          <a:p>
            <a:pPr marL="342900" indent="-342900">
              <a:buFont typeface="Arial" pitchFamily="34" charset="0"/>
              <a:buChar char="•"/>
            </a:pPr>
            <a:r>
              <a:rPr lang="sv-SE" b="1" dirty="0"/>
              <a:t>Feedback from </a:t>
            </a:r>
            <a:r>
              <a:rPr lang="sv-SE" b="1" dirty="0" err="1"/>
              <a:t>other</a:t>
            </a:r>
            <a:r>
              <a:rPr lang="sv-SE" b="1" dirty="0"/>
              <a:t> </a:t>
            </a:r>
            <a:r>
              <a:rPr lang="sv-SE" b="1" dirty="0" err="1"/>
              <a:t>groups</a:t>
            </a:r>
            <a:endParaRPr lang="sv-SE" b="1" dirty="0"/>
          </a:p>
          <a:p>
            <a:pPr marL="342900" indent="-342900">
              <a:buFont typeface="Arial" pitchFamily="34" charset="0"/>
              <a:buChar char="•"/>
            </a:pPr>
            <a:r>
              <a:rPr lang="sv-SE" b="1" dirty="0" err="1"/>
              <a:t>Grading</a:t>
            </a:r>
            <a:endParaRPr lang="sv-SE" b="1" dirty="0"/>
          </a:p>
          <a:p>
            <a:pPr marL="342900" indent="-342900">
              <a:buFontTx/>
              <a:buChar char="-"/>
            </a:pPr>
            <a:endParaRPr lang="sv-SE" b="1" dirty="0"/>
          </a:p>
          <a:p>
            <a:endParaRPr lang="en-US" dirty="0"/>
          </a:p>
          <a:p>
            <a:r>
              <a:rPr lang="en-US" dirty="0"/>
              <a:t>Table host: </a:t>
            </a:r>
            <a:r>
              <a:rPr lang="en-US" i="1" dirty="0"/>
              <a:t>Leif Handberg leifh@kth.se</a:t>
            </a:r>
          </a:p>
          <a:p>
            <a:r>
              <a:rPr lang="en-US" dirty="0"/>
              <a:t>Co-host: </a:t>
            </a:r>
            <a:r>
              <a:rPr lang="en-US" i="1" dirty="0"/>
              <a:t>Malin Essén maliness@kth.se</a:t>
            </a:r>
          </a:p>
        </p:txBody>
      </p:sp>
      <p:pic>
        <p:nvPicPr>
          <p:cNvPr id="8" name="Picture 7">
            <a:extLst>
              <a:ext uri="{FF2B5EF4-FFF2-40B4-BE49-F238E27FC236}">
                <a16:creationId xmlns:a16="http://schemas.microsoft.com/office/drawing/2014/main" id="{E4A35F5C-3C0C-1B45-A4F1-8E9A0D0ED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2538183"/>
            <a:ext cx="3205342" cy="1803005"/>
          </a:xfrm>
          <a:prstGeom prst="rect">
            <a:avLst/>
          </a:prstGeom>
        </p:spPr>
      </p:pic>
      <p:sp>
        <p:nvSpPr>
          <p:cNvPr id="10" name="Platshållare för datum 2">
            <a:extLst>
              <a:ext uri="{FF2B5EF4-FFF2-40B4-BE49-F238E27FC236}">
                <a16:creationId xmlns:a16="http://schemas.microsoft.com/office/drawing/2014/main" id="{E4F8693F-60B6-0543-BA37-BD5CEA0FC45F}"/>
              </a:ext>
            </a:extLst>
          </p:cNvPr>
          <p:cNvSpPr>
            <a:spLocks noGrp="1"/>
          </p:cNvSpPr>
          <p:nvPr>
            <p:ph type="dt" sz="half" idx="10"/>
          </p:nvPr>
        </p:nvSpPr>
        <p:spPr/>
        <p:txBody>
          <a:bodyPr/>
          <a:lstStyle/>
          <a:p>
            <a:r>
              <a:rPr lang="sv-SE" dirty="0"/>
              <a:t>2020-05-12</a:t>
            </a:r>
            <a:endParaRPr lang="en-GB" dirty="0"/>
          </a:p>
        </p:txBody>
      </p:sp>
    </p:spTree>
    <p:extLst>
      <p:ext uri="{BB962C8B-B14F-4D97-AF65-F5344CB8AC3E}">
        <p14:creationId xmlns:p14="http://schemas.microsoft.com/office/powerpoint/2010/main" val="226404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49A7A-89E7-DB45-87F8-4075EBCB78B2}"/>
              </a:ext>
            </a:extLst>
          </p:cNvPr>
          <p:cNvSpPr>
            <a:spLocks noGrp="1"/>
          </p:cNvSpPr>
          <p:nvPr>
            <p:ph type="title"/>
          </p:nvPr>
        </p:nvSpPr>
        <p:spPr/>
        <p:txBody>
          <a:bodyPr/>
          <a:lstStyle/>
          <a:p>
            <a:r>
              <a:rPr lang="sv-SE" dirty="0"/>
              <a:t>Laborationer på distans</a:t>
            </a:r>
          </a:p>
        </p:txBody>
      </p:sp>
      <p:sp>
        <p:nvSpPr>
          <p:cNvPr id="3" name="Date Placeholder 2">
            <a:extLst>
              <a:ext uri="{FF2B5EF4-FFF2-40B4-BE49-F238E27FC236}">
                <a16:creationId xmlns:a16="http://schemas.microsoft.com/office/drawing/2014/main" id="{1F3D9F21-D294-504A-9E68-E3CFA1741B1F}"/>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C70E8507-E135-DF4E-80F8-5960E42496A4}"/>
              </a:ext>
            </a:extLst>
          </p:cNvPr>
          <p:cNvSpPr>
            <a:spLocks noGrp="1"/>
          </p:cNvSpPr>
          <p:nvPr>
            <p:ph type="ftr" sz="quarter" idx="11"/>
          </p:nvPr>
        </p:nvSpPr>
        <p:spPr/>
        <p:txBody>
          <a:bodyPr/>
          <a:lstStyle/>
          <a:p>
            <a:r>
              <a:rPr lang="sv-SE" dirty="0"/>
              <a:t>Storträffen 12 maj 2020</a:t>
            </a:r>
          </a:p>
          <a:p>
            <a:endParaRPr lang="sv-SE" dirty="0"/>
          </a:p>
        </p:txBody>
      </p:sp>
      <p:sp>
        <p:nvSpPr>
          <p:cNvPr id="5" name="Slide Number Placeholder 4">
            <a:extLst>
              <a:ext uri="{FF2B5EF4-FFF2-40B4-BE49-F238E27FC236}">
                <a16:creationId xmlns:a16="http://schemas.microsoft.com/office/drawing/2014/main" id="{3B780C37-6B93-7A4A-9AEF-AB34FD0DA44D}"/>
              </a:ext>
            </a:extLst>
          </p:cNvPr>
          <p:cNvSpPr>
            <a:spLocks noGrp="1"/>
          </p:cNvSpPr>
          <p:nvPr>
            <p:ph type="sldNum" sz="quarter" idx="12"/>
          </p:nvPr>
        </p:nvSpPr>
        <p:spPr/>
        <p:txBody>
          <a:bodyPr/>
          <a:lstStyle/>
          <a:p>
            <a:fld id="{7422A9A3-8636-4A04-BD48-3153280FB086}" type="slidenum">
              <a:rPr lang="sv-SE" smtClean="0"/>
              <a:pPr/>
              <a:t>4</a:t>
            </a:fld>
            <a:endParaRPr lang="sv-SE"/>
          </a:p>
        </p:txBody>
      </p:sp>
      <p:sp>
        <p:nvSpPr>
          <p:cNvPr id="11" name="Content Placeholder 10">
            <a:extLst>
              <a:ext uri="{FF2B5EF4-FFF2-40B4-BE49-F238E27FC236}">
                <a16:creationId xmlns:a16="http://schemas.microsoft.com/office/drawing/2014/main" id="{F8D7BD8B-5AC7-1648-9427-F927FEC589BE}"/>
              </a:ext>
            </a:extLst>
          </p:cNvPr>
          <p:cNvSpPr>
            <a:spLocks noGrp="1"/>
          </p:cNvSpPr>
          <p:nvPr>
            <p:ph sz="quarter" idx="13"/>
          </p:nvPr>
        </p:nvSpPr>
        <p:spPr/>
        <p:txBody>
          <a:bodyPr>
            <a:normAutofit/>
          </a:bodyPr>
          <a:lstStyle/>
          <a:p>
            <a:pPr marL="0" indent="0">
              <a:buNone/>
            </a:pPr>
            <a:br>
              <a:rPr lang="sv-SE" sz="2400" b="1" dirty="0"/>
            </a:br>
            <a:br>
              <a:rPr lang="sv-SE" sz="2400" b="1" dirty="0"/>
            </a:br>
            <a:br>
              <a:rPr lang="sv-SE" sz="2400" b="1" dirty="0"/>
            </a:br>
            <a:br>
              <a:rPr lang="sv-SE" sz="2400" b="1" dirty="0"/>
            </a:br>
            <a:br>
              <a:rPr lang="sv-SE" sz="2400" b="1" dirty="0"/>
            </a:br>
            <a:br>
              <a:rPr lang="sv-SE" sz="2400" b="1" dirty="0"/>
            </a:br>
            <a:br>
              <a:rPr lang="sv-SE" sz="2400" b="1" dirty="0"/>
            </a:br>
            <a:r>
              <a:rPr lang="sv-SE" sz="2400" b="1" dirty="0" err="1"/>
              <a:t>Host</a:t>
            </a:r>
            <a:r>
              <a:rPr lang="sv-SE" sz="2400" b="1" dirty="0"/>
              <a:t>: </a:t>
            </a:r>
            <a:r>
              <a:rPr lang="en-GB" sz="2400" b="1" dirty="0"/>
              <a:t>Freddy Grip</a:t>
            </a:r>
          </a:p>
          <a:p>
            <a:pPr marL="0" indent="0">
              <a:buNone/>
            </a:pPr>
            <a:r>
              <a:rPr lang="en-GB" sz="2400" b="1" dirty="0"/>
              <a:t>Co-host: Jonatan Pipping</a:t>
            </a:r>
            <a:endParaRPr lang="sv-SE" sz="2400" b="1" dirty="0"/>
          </a:p>
        </p:txBody>
      </p:sp>
    </p:spTree>
    <p:extLst>
      <p:ext uri="{BB962C8B-B14F-4D97-AF65-F5344CB8AC3E}">
        <p14:creationId xmlns:p14="http://schemas.microsoft.com/office/powerpoint/2010/main" val="2744468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sz="2800" b="0" dirty="0"/>
              <a:t>Lektioner i mindre grupper (&lt;40 deltagare) på distans</a:t>
            </a:r>
            <a:r>
              <a:rPr lang="en-GB" b="0" dirty="0"/>
              <a:t> /Distance education in small groups(&lt;40 participants)</a:t>
            </a:r>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5</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r>
              <a:rPr lang="sv-SE" sz="1600" i="1" dirty="0"/>
              <a:t>Vilka är utmaningarna? (</a:t>
            </a:r>
            <a:r>
              <a:rPr lang="sv-SE" sz="1600" i="1" dirty="0" err="1"/>
              <a:t>What</a:t>
            </a:r>
            <a:r>
              <a:rPr lang="sv-SE" sz="1600" i="1" dirty="0"/>
              <a:t> </a:t>
            </a:r>
            <a:r>
              <a:rPr lang="sv-SE" sz="1600" i="1" dirty="0" err="1"/>
              <a:t>are</a:t>
            </a:r>
            <a:r>
              <a:rPr lang="sv-SE" sz="1600" i="1" dirty="0"/>
              <a:t> the </a:t>
            </a:r>
            <a:r>
              <a:rPr lang="sv-SE" sz="1600" i="1" dirty="0" err="1"/>
              <a:t>challenges</a:t>
            </a:r>
            <a:r>
              <a:rPr lang="sv-SE" sz="1600" i="1" dirty="0"/>
              <a:t>?)</a:t>
            </a:r>
          </a:p>
          <a:p>
            <a:r>
              <a:rPr lang="sv-SE" sz="1600" i="1" dirty="0"/>
              <a:t>Vad kan vi göra åt dem? (</a:t>
            </a:r>
            <a:r>
              <a:rPr lang="sv-SE" sz="1600" i="1" dirty="0" err="1"/>
              <a:t>What</a:t>
            </a:r>
            <a:r>
              <a:rPr lang="sv-SE" sz="1600" i="1" dirty="0"/>
              <a:t> </a:t>
            </a:r>
            <a:r>
              <a:rPr lang="sv-SE" sz="1600" i="1" dirty="0" err="1"/>
              <a:t>can</a:t>
            </a:r>
            <a:r>
              <a:rPr lang="sv-SE" sz="1600" i="1" dirty="0"/>
              <a:t> </a:t>
            </a:r>
            <a:r>
              <a:rPr lang="sv-SE" sz="1600" i="1" dirty="0" err="1"/>
              <a:t>we</a:t>
            </a:r>
            <a:r>
              <a:rPr lang="sv-SE" sz="1600" i="1" dirty="0"/>
              <a:t> do </a:t>
            </a:r>
            <a:r>
              <a:rPr lang="sv-SE" sz="1600" i="1" dirty="0" err="1"/>
              <a:t>about</a:t>
            </a:r>
            <a:r>
              <a:rPr lang="sv-SE" sz="1600" i="1" dirty="0"/>
              <a:t> it?)</a:t>
            </a:r>
          </a:p>
          <a:p>
            <a:r>
              <a:rPr lang="sv-SE" sz="1600" i="1" dirty="0"/>
              <a:t>Utbyte av erfarenheter (Exchange </a:t>
            </a:r>
            <a:r>
              <a:rPr lang="sv-SE" sz="1600" i="1" dirty="0" err="1"/>
              <a:t>of</a:t>
            </a:r>
            <a:r>
              <a:rPr lang="sv-SE" sz="1600" i="1" dirty="0"/>
              <a:t> </a:t>
            </a:r>
            <a:r>
              <a:rPr lang="sv-SE" sz="1600" i="1" dirty="0" err="1"/>
              <a:t>experiences</a:t>
            </a:r>
            <a:r>
              <a:rPr lang="sv-SE" sz="1600" i="1" dirty="0"/>
              <a:t>)</a:t>
            </a:r>
          </a:p>
          <a:p>
            <a:endParaRPr lang="sv-SE" sz="1600" i="1" dirty="0"/>
          </a:p>
          <a:p>
            <a:r>
              <a:rPr lang="sv-SE" sz="1600" dirty="0"/>
              <a:t>Mål: Identifiera utmaningarna och föreslå åtgärder</a:t>
            </a:r>
          </a:p>
          <a:p>
            <a:r>
              <a:rPr lang="sv-SE" sz="1600" dirty="0" err="1"/>
              <a:t>Goal</a:t>
            </a:r>
            <a:r>
              <a:rPr lang="sv-SE" sz="1600" dirty="0"/>
              <a:t>: </a:t>
            </a:r>
            <a:r>
              <a:rPr lang="sv-SE" sz="1600" dirty="0" err="1"/>
              <a:t>Identify</a:t>
            </a:r>
            <a:r>
              <a:rPr lang="sv-SE" sz="1600" dirty="0"/>
              <a:t> the </a:t>
            </a:r>
            <a:r>
              <a:rPr lang="sv-SE" sz="1600" dirty="0" err="1"/>
              <a:t>challenges</a:t>
            </a:r>
            <a:r>
              <a:rPr lang="sv-SE" sz="1600" dirty="0"/>
              <a:t> and </a:t>
            </a:r>
            <a:r>
              <a:rPr lang="sv-SE" sz="1600" dirty="0" err="1"/>
              <a:t>suggest</a:t>
            </a:r>
            <a:r>
              <a:rPr lang="sv-SE" sz="1600" dirty="0"/>
              <a:t> best </a:t>
            </a:r>
            <a:r>
              <a:rPr lang="sv-SE" sz="1600" dirty="0" err="1"/>
              <a:t>practices</a:t>
            </a:r>
            <a:endParaRPr lang="sv-SE" sz="1600" dirty="0"/>
          </a:p>
          <a:p>
            <a:endParaRPr lang="sv-SE" sz="1600" dirty="0"/>
          </a:p>
          <a:p>
            <a:r>
              <a:rPr lang="sv-SE" sz="1600" b="1" dirty="0" err="1"/>
              <a:t>Host</a:t>
            </a:r>
            <a:r>
              <a:rPr lang="sv-SE" sz="1600" b="1" dirty="0"/>
              <a:t>: Gabriel Montgomery</a:t>
            </a:r>
          </a:p>
          <a:p>
            <a:r>
              <a:rPr lang="sv-SE" sz="1600" b="1" dirty="0"/>
              <a:t>Co-</a:t>
            </a:r>
            <a:r>
              <a:rPr lang="sv-SE" sz="1600" b="1" dirty="0" err="1"/>
              <a:t>host</a:t>
            </a:r>
            <a:r>
              <a:rPr lang="sv-SE" sz="1600" b="1" dirty="0"/>
              <a:t>: Patricia </a:t>
            </a:r>
            <a:r>
              <a:rPr lang="sv-SE" sz="1600" b="1" dirty="0" err="1"/>
              <a:t>Kingdon</a:t>
            </a:r>
            <a:endParaRPr lang="sv-SE" sz="1600" b="1" dirty="0"/>
          </a:p>
          <a:p>
            <a:endParaRPr lang="sv-SE" sz="1600" dirty="0"/>
          </a:p>
          <a:p>
            <a:endParaRPr lang="en-GB" dirty="0"/>
          </a:p>
        </p:txBody>
      </p:sp>
    </p:spTree>
    <p:extLst>
      <p:ext uri="{BB962C8B-B14F-4D97-AF65-F5344CB8AC3E}">
        <p14:creationId xmlns:p14="http://schemas.microsoft.com/office/powerpoint/2010/main" val="264392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err="1"/>
              <a:t>Lektioner</a:t>
            </a:r>
            <a:r>
              <a:rPr lang="en-GB" b="0" dirty="0"/>
              <a:t> </a:t>
            </a:r>
            <a:r>
              <a:rPr lang="en-GB" b="0" dirty="0" err="1"/>
              <a:t>i</a:t>
            </a:r>
            <a:r>
              <a:rPr lang="en-GB" b="0" dirty="0"/>
              <a:t> </a:t>
            </a:r>
            <a:r>
              <a:rPr lang="en-GB" b="0" dirty="0" err="1"/>
              <a:t>stora</a:t>
            </a:r>
            <a:r>
              <a:rPr lang="en-GB" b="0" dirty="0"/>
              <a:t> </a:t>
            </a:r>
            <a:r>
              <a:rPr lang="en-GB" b="0" dirty="0" err="1"/>
              <a:t>grupper</a:t>
            </a:r>
            <a:r>
              <a:rPr lang="en-GB" b="0" dirty="0"/>
              <a:t> (&gt;40 </a:t>
            </a:r>
            <a:r>
              <a:rPr lang="en-GB" b="0" dirty="0" err="1"/>
              <a:t>deltagare</a:t>
            </a:r>
            <a:r>
              <a:rPr lang="en-GB" b="0" dirty="0"/>
              <a:t>) </a:t>
            </a:r>
            <a:r>
              <a:rPr lang="en-GB" b="0" dirty="0" err="1"/>
              <a:t>på</a:t>
            </a:r>
            <a:r>
              <a:rPr lang="en-GB" b="0" dirty="0"/>
              <a:t> </a:t>
            </a:r>
            <a:r>
              <a:rPr lang="en-GB" b="0" dirty="0" err="1"/>
              <a:t>distans</a:t>
            </a:r>
            <a:r>
              <a:rPr lang="en-GB" b="0" dirty="0"/>
              <a:t>/Distance education in large groups(&gt;40 participants)</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6</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r>
              <a:rPr lang="en-GB" dirty="0" err="1"/>
              <a:t>Vilka</a:t>
            </a:r>
            <a:r>
              <a:rPr lang="en-GB" dirty="0"/>
              <a:t> </a:t>
            </a:r>
            <a:r>
              <a:rPr lang="en-GB" dirty="0" err="1"/>
              <a:t>är</a:t>
            </a:r>
            <a:r>
              <a:rPr lang="en-GB" dirty="0"/>
              <a:t> </a:t>
            </a:r>
            <a:r>
              <a:rPr lang="en-GB" dirty="0" err="1"/>
              <a:t>utmaningarna</a:t>
            </a:r>
            <a:r>
              <a:rPr lang="en-GB" dirty="0"/>
              <a:t>? (What are the challenges?)</a:t>
            </a:r>
          </a:p>
          <a:p>
            <a:r>
              <a:rPr lang="en-GB" dirty="0" err="1"/>
              <a:t>Vad</a:t>
            </a:r>
            <a:r>
              <a:rPr lang="en-GB" dirty="0"/>
              <a:t> </a:t>
            </a:r>
            <a:r>
              <a:rPr lang="en-GB" dirty="0" err="1"/>
              <a:t>kan</a:t>
            </a:r>
            <a:r>
              <a:rPr lang="en-GB" dirty="0"/>
              <a:t> vi </a:t>
            </a:r>
            <a:r>
              <a:rPr lang="en-GB" dirty="0" err="1"/>
              <a:t>göra</a:t>
            </a:r>
            <a:r>
              <a:rPr lang="en-GB" dirty="0"/>
              <a:t> </a:t>
            </a:r>
            <a:r>
              <a:rPr lang="en-GB" dirty="0" err="1"/>
              <a:t>åt</a:t>
            </a:r>
            <a:r>
              <a:rPr lang="en-GB" dirty="0"/>
              <a:t> </a:t>
            </a:r>
            <a:r>
              <a:rPr lang="en-GB" dirty="0" err="1"/>
              <a:t>dem</a:t>
            </a:r>
            <a:r>
              <a:rPr lang="en-GB" dirty="0"/>
              <a:t>? (What can we do about it?)</a:t>
            </a:r>
          </a:p>
          <a:p>
            <a:r>
              <a:rPr lang="en-GB" dirty="0" err="1"/>
              <a:t>Utbyte</a:t>
            </a:r>
            <a:r>
              <a:rPr lang="en-GB" dirty="0"/>
              <a:t> </a:t>
            </a:r>
            <a:r>
              <a:rPr lang="en-GB" dirty="0" err="1"/>
              <a:t>av</a:t>
            </a:r>
            <a:r>
              <a:rPr lang="en-GB" dirty="0"/>
              <a:t> </a:t>
            </a:r>
            <a:r>
              <a:rPr lang="en-GB" dirty="0" err="1"/>
              <a:t>erfarenheter</a:t>
            </a:r>
            <a:r>
              <a:rPr lang="en-GB" dirty="0"/>
              <a:t> (Exchange of experiences)</a:t>
            </a:r>
          </a:p>
          <a:p>
            <a:r>
              <a:rPr lang="en-GB" dirty="0" err="1"/>
              <a:t>Mål</a:t>
            </a:r>
            <a:r>
              <a:rPr lang="en-GB" dirty="0"/>
              <a:t>: </a:t>
            </a:r>
            <a:r>
              <a:rPr lang="en-GB" dirty="0" err="1"/>
              <a:t>Identifiera</a:t>
            </a:r>
            <a:r>
              <a:rPr lang="en-GB" dirty="0"/>
              <a:t> </a:t>
            </a:r>
            <a:r>
              <a:rPr lang="en-GB" dirty="0" err="1"/>
              <a:t>utmaningarna</a:t>
            </a:r>
            <a:r>
              <a:rPr lang="en-GB" dirty="0"/>
              <a:t> </a:t>
            </a:r>
            <a:r>
              <a:rPr lang="en-GB" dirty="0" err="1"/>
              <a:t>och</a:t>
            </a:r>
            <a:r>
              <a:rPr lang="en-GB" dirty="0"/>
              <a:t> </a:t>
            </a:r>
            <a:r>
              <a:rPr lang="en-GB" dirty="0" err="1"/>
              <a:t>föreslå</a:t>
            </a:r>
            <a:r>
              <a:rPr lang="en-GB" dirty="0"/>
              <a:t> </a:t>
            </a:r>
            <a:r>
              <a:rPr lang="en-GB" dirty="0" err="1"/>
              <a:t>åtgärder</a:t>
            </a:r>
            <a:r>
              <a:rPr lang="en-GB" dirty="0"/>
              <a:t> </a:t>
            </a:r>
          </a:p>
          <a:p>
            <a:r>
              <a:rPr lang="en-GB" dirty="0"/>
              <a:t>Goal: Identify the challenges and suggest best practices)</a:t>
            </a:r>
          </a:p>
          <a:p>
            <a:endParaRPr lang="en-GB" dirty="0"/>
          </a:p>
          <a:p>
            <a:r>
              <a:rPr lang="en-GB" dirty="0" err="1"/>
              <a:t>Runda</a:t>
            </a:r>
            <a:r>
              <a:rPr lang="en-GB" dirty="0"/>
              <a:t> 1 (14:00-14:25): </a:t>
            </a:r>
            <a:r>
              <a:rPr lang="en-GB" dirty="0" err="1"/>
              <a:t>Diskussioner</a:t>
            </a:r>
            <a:r>
              <a:rPr lang="en-GB" dirty="0"/>
              <a:t> </a:t>
            </a:r>
            <a:r>
              <a:rPr lang="en-GB" dirty="0" err="1"/>
              <a:t>på</a:t>
            </a:r>
            <a:r>
              <a:rPr lang="en-GB" dirty="0"/>
              <a:t> Svenska</a:t>
            </a:r>
          </a:p>
          <a:p>
            <a:r>
              <a:rPr lang="en-GB" dirty="0"/>
              <a:t>Round 2 (14:30-14:55): Discussions in English (if requested)</a:t>
            </a:r>
          </a:p>
          <a:p>
            <a:endParaRPr lang="en-GB" dirty="0"/>
          </a:p>
          <a:p>
            <a:r>
              <a:rPr lang="en-GB" b="1" dirty="0"/>
              <a:t>Host: Magnus Andersson (</a:t>
            </a:r>
            <a:r>
              <a:rPr lang="en-GB" b="1" dirty="0" err="1"/>
              <a:t>Tillämpad</a:t>
            </a:r>
            <a:r>
              <a:rPr lang="en-GB" b="1" dirty="0"/>
              <a:t> </a:t>
            </a:r>
            <a:r>
              <a:rPr lang="en-GB" b="1" dirty="0" err="1"/>
              <a:t>fysik</a:t>
            </a:r>
            <a:r>
              <a:rPr lang="en-GB" b="1" dirty="0"/>
              <a:t>)</a:t>
            </a:r>
          </a:p>
          <a:p>
            <a:r>
              <a:rPr lang="en-GB" b="1" dirty="0"/>
              <a:t>Co-host: Linda </a:t>
            </a:r>
            <a:r>
              <a:rPr lang="en-GB" b="1" dirty="0" err="1"/>
              <a:t>Kann</a:t>
            </a:r>
            <a:r>
              <a:rPr lang="en-GB" b="1" dirty="0"/>
              <a:t>(</a:t>
            </a:r>
            <a:r>
              <a:rPr lang="en-GB" b="1" dirty="0" err="1"/>
              <a:t>Teoretisk</a:t>
            </a:r>
            <a:r>
              <a:rPr lang="en-GB" b="1" dirty="0"/>
              <a:t> </a:t>
            </a:r>
            <a:r>
              <a:rPr lang="en-GB" b="1" dirty="0" err="1"/>
              <a:t>datalogi</a:t>
            </a:r>
            <a:r>
              <a:rPr lang="en-GB" b="1" dirty="0"/>
              <a:t>)</a:t>
            </a:r>
          </a:p>
        </p:txBody>
      </p:sp>
    </p:spTree>
    <p:extLst>
      <p:ext uri="{BB962C8B-B14F-4D97-AF65-F5344CB8AC3E}">
        <p14:creationId xmlns:p14="http://schemas.microsoft.com/office/powerpoint/2010/main" val="1283039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t>Master thesis distance supervision &amp; </a:t>
            </a:r>
            <a:r>
              <a:rPr lang="en-GB" b="0" dirty="0" err="1"/>
              <a:t>Studie-och</a:t>
            </a:r>
            <a:r>
              <a:rPr lang="en-GB" b="0" dirty="0"/>
              <a:t> </a:t>
            </a:r>
            <a:r>
              <a:rPr lang="en-GB" b="0" dirty="0" err="1"/>
              <a:t>karriärvägledning</a:t>
            </a:r>
            <a:r>
              <a:rPr lang="en-GB" b="0" dirty="0"/>
              <a:t> </a:t>
            </a:r>
            <a:r>
              <a:rPr lang="en-GB" b="0" dirty="0" err="1"/>
              <a:t>på</a:t>
            </a:r>
            <a:r>
              <a:rPr lang="en-GB" b="0" dirty="0"/>
              <a:t> </a:t>
            </a:r>
            <a:r>
              <a:rPr lang="en-GB" b="0" dirty="0" err="1"/>
              <a:t>distans</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7</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normAutofit/>
          </a:bodyPr>
          <a:lstStyle/>
          <a:p>
            <a:pPr>
              <a:spcBef>
                <a:spcPts val="0"/>
              </a:spcBef>
            </a:pPr>
            <a:r>
              <a:rPr lang="en-GB" sz="1600" b="1" dirty="0"/>
              <a:t>Round/</a:t>
            </a:r>
            <a:r>
              <a:rPr lang="en-GB" sz="1600" b="1" dirty="0" err="1"/>
              <a:t>runda</a:t>
            </a:r>
            <a:r>
              <a:rPr lang="en-GB" sz="1600" b="1" dirty="0"/>
              <a:t> 1 Master thesis supervision online</a:t>
            </a:r>
          </a:p>
          <a:p>
            <a:pPr lvl="1">
              <a:spcBef>
                <a:spcPts val="0"/>
              </a:spcBef>
            </a:pPr>
            <a:r>
              <a:rPr lang="en-GB" sz="1400" dirty="0"/>
              <a:t>What are your experiences so far?</a:t>
            </a:r>
          </a:p>
          <a:p>
            <a:pPr lvl="1">
              <a:spcBef>
                <a:spcPts val="0"/>
              </a:spcBef>
            </a:pPr>
            <a:r>
              <a:rPr lang="en-GB" sz="1400" dirty="0"/>
              <a:t>What problems do you have?</a:t>
            </a:r>
          </a:p>
          <a:p>
            <a:pPr lvl="1">
              <a:spcBef>
                <a:spcPts val="0"/>
              </a:spcBef>
            </a:pPr>
            <a:r>
              <a:rPr lang="en-GB" sz="1400" dirty="0"/>
              <a:t>General comments?</a:t>
            </a:r>
          </a:p>
          <a:p>
            <a:pPr>
              <a:spcBef>
                <a:spcPts val="0"/>
              </a:spcBef>
            </a:pPr>
            <a:endParaRPr lang="en-GB" sz="1600" dirty="0"/>
          </a:p>
          <a:p>
            <a:r>
              <a:rPr lang="en-GB" sz="1600" b="1" dirty="0"/>
              <a:t>Round/</a:t>
            </a:r>
            <a:r>
              <a:rPr lang="en-GB" sz="1600" b="1" dirty="0" err="1"/>
              <a:t>runda</a:t>
            </a:r>
            <a:r>
              <a:rPr lang="en-GB" sz="1600" b="1" dirty="0"/>
              <a:t> 3 </a:t>
            </a:r>
            <a:r>
              <a:rPr lang="en-GB" sz="1600" b="1" dirty="0" err="1"/>
              <a:t>Studievägledning</a:t>
            </a:r>
            <a:r>
              <a:rPr lang="en-GB" sz="1600" b="1" dirty="0"/>
              <a:t> </a:t>
            </a:r>
            <a:r>
              <a:rPr lang="en-GB" sz="1600" b="1" dirty="0" err="1"/>
              <a:t>på</a:t>
            </a:r>
            <a:r>
              <a:rPr lang="en-GB" sz="1600" b="1" dirty="0"/>
              <a:t> </a:t>
            </a:r>
            <a:r>
              <a:rPr lang="en-GB" sz="1600" b="1" dirty="0" err="1"/>
              <a:t>distans</a:t>
            </a:r>
            <a:r>
              <a:rPr lang="en-GB" sz="1600" b="1" dirty="0"/>
              <a:t> </a:t>
            </a:r>
            <a:br>
              <a:rPr lang="en-GB" sz="1600" b="1" dirty="0"/>
            </a:br>
            <a:r>
              <a:rPr lang="en-GB" sz="1600" b="1" dirty="0"/>
              <a:t>(</a:t>
            </a:r>
            <a:r>
              <a:rPr lang="en-GB" sz="1600" b="1" dirty="0" err="1"/>
              <a:t>även</a:t>
            </a:r>
            <a:r>
              <a:rPr lang="en-GB" sz="1600" b="1" dirty="0"/>
              <a:t> </a:t>
            </a:r>
            <a:r>
              <a:rPr lang="en-GB" sz="1600" b="1" dirty="0" err="1"/>
              <a:t>karriärvägledning</a:t>
            </a:r>
            <a:r>
              <a:rPr lang="en-GB" sz="1600" b="1" dirty="0"/>
              <a:t>)</a:t>
            </a:r>
          </a:p>
          <a:p>
            <a:pPr lvl="1"/>
            <a:r>
              <a:rPr lang="en-GB" sz="1400" dirty="0"/>
              <a:t>What are your experiences so far/</a:t>
            </a:r>
            <a:r>
              <a:rPr lang="en-GB" sz="1400" dirty="0" err="1"/>
              <a:t>Vilka</a:t>
            </a:r>
            <a:r>
              <a:rPr lang="en-GB" sz="1400" dirty="0"/>
              <a:t> </a:t>
            </a:r>
            <a:r>
              <a:rPr lang="en-GB" sz="1400" dirty="0" err="1"/>
              <a:t>erfarenheter</a:t>
            </a:r>
            <a:r>
              <a:rPr lang="en-GB" sz="1400" dirty="0"/>
              <a:t> </a:t>
            </a:r>
            <a:r>
              <a:rPr lang="en-GB" sz="1400" dirty="0" err="1"/>
              <a:t>finns</a:t>
            </a:r>
            <a:r>
              <a:rPr lang="en-GB" sz="1400" dirty="0"/>
              <a:t>?</a:t>
            </a:r>
          </a:p>
          <a:p>
            <a:pPr lvl="1"/>
            <a:r>
              <a:rPr lang="en-GB" sz="1400" dirty="0"/>
              <a:t>What positive and negative consequences do we see today/</a:t>
            </a:r>
            <a:r>
              <a:rPr lang="en-GB" sz="1400" dirty="0" err="1"/>
              <a:t>Vilka</a:t>
            </a:r>
            <a:r>
              <a:rPr lang="en-GB" sz="1400" dirty="0"/>
              <a:t> </a:t>
            </a:r>
            <a:r>
              <a:rPr lang="en-GB" sz="1400" dirty="0" err="1"/>
              <a:t>positiva</a:t>
            </a:r>
            <a:r>
              <a:rPr lang="en-GB" sz="1400" dirty="0"/>
              <a:t> </a:t>
            </a:r>
            <a:r>
              <a:rPr lang="en-GB" sz="1400" dirty="0" err="1"/>
              <a:t>och</a:t>
            </a:r>
            <a:r>
              <a:rPr lang="en-GB" sz="1400" dirty="0"/>
              <a:t> </a:t>
            </a:r>
            <a:r>
              <a:rPr lang="en-GB" sz="1400" dirty="0" err="1"/>
              <a:t>negativa</a:t>
            </a:r>
            <a:r>
              <a:rPr lang="en-GB" sz="1400" dirty="0"/>
              <a:t> </a:t>
            </a:r>
            <a:r>
              <a:rPr lang="en-GB" sz="1400" dirty="0" err="1"/>
              <a:t>konsekvenser</a:t>
            </a:r>
            <a:r>
              <a:rPr lang="en-GB" sz="1400" dirty="0"/>
              <a:t> </a:t>
            </a:r>
            <a:r>
              <a:rPr lang="en-GB" sz="1400" dirty="0" err="1"/>
              <a:t>upplever</a:t>
            </a:r>
            <a:r>
              <a:rPr lang="en-GB" sz="1400" dirty="0"/>
              <a:t> vi? </a:t>
            </a:r>
          </a:p>
          <a:p>
            <a:pPr lvl="1"/>
            <a:r>
              <a:rPr lang="en-GB" sz="1400" dirty="0"/>
              <a:t>General comments? </a:t>
            </a:r>
          </a:p>
          <a:p>
            <a:pPr lvl="1"/>
            <a:r>
              <a:rPr lang="en-GB" sz="1400" dirty="0" err="1"/>
              <a:t>Övriga</a:t>
            </a:r>
            <a:r>
              <a:rPr lang="en-GB" sz="1400" dirty="0"/>
              <a:t> </a:t>
            </a:r>
            <a:r>
              <a:rPr lang="en-GB" sz="1400" dirty="0" err="1"/>
              <a:t>frågor</a:t>
            </a:r>
            <a:r>
              <a:rPr lang="en-GB" sz="1400" dirty="0"/>
              <a:t>?</a:t>
            </a:r>
            <a:br>
              <a:rPr lang="en-GB" sz="1400" dirty="0"/>
            </a:br>
            <a:endParaRPr lang="en-GB" sz="1400" dirty="0"/>
          </a:p>
          <a:p>
            <a:pPr marL="0" indent="0">
              <a:buNone/>
            </a:pPr>
            <a:r>
              <a:rPr lang="en-GB" b="1" dirty="0"/>
              <a:t>Host : Helena </a:t>
            </a:r>
            <a:r>
              <a:rPr lang="en-GB" b="1" dirty="0" err="1"/>
              <a:t>Lennholm</a:t>
            </a:r>
            <a:r>
              <a:rPr lang="en-GB" b="1" dirty="0"/>
              <a:t>, </a:t>
            </a:r>
          </a:p>
          <a:p>
            <a:pPr marL="0" lvl="0" indent="0">
              <a:buNone/>
            </a:pPr>
            <a:r>
              <a:rPr lang="en-GB" b="1" dirty="0"/>
              <a:t>Co-host: Lina </a:t>
            </a:r>
            <a:r>
              <a:rPr lang="en-GB" b="1" dirty="0" err="1"/>
              <a:t>Staf</a:t>
            </a:r>
            <a:r>
              <a:rPr lang="en-GB" b="1" dirty="0"/>
              <a:t> &amp; </a:t>
            </a:r>
            <a:r>
              <a:rPr lang="en-GB" b="1" dirty="0" err="1"/>
              <a:t>Anneli</a:t>
            </a:r>
            <a:r>
              <a:rPr lang="en-GB" b="1" dirty="0"/>
              <a:t> </a:t>
            </a:r>
            <a:r>
              <a:rPr lang="en-GB" b="1" dirty="0" err="1"/>
              <a:t>Åkesson</a:t>
            </a:r>
            <a:endParaRPr lang="en-GB" b="1" dirty="0"/>
          </a:p>
          <a:p>
            <a:pPr lvl="1"/>
            <a:endParaRPr lang="en-GB" sz="1600" dirty="0"/>
          </a:p>
          <a:p>
            <a:pPr marL="0" lvl="0" indent="0">
              <a:buNone/>
            </a:pPr>
            <a:endParaRPr lang="en-GB" dirty="0"/>
          </a:p>
        </p:txBody>
      </p:sp>
      <p:pic>
        <p:nvPicPr>
          <p:cNvPr id="7" name="Google Shape;57;p13">
            <a:extLst>
              <a:ext uri="{FF2B5EF4-FFF2-40B4-BE49-F238E27FC236}">
                <a16:creationId xmlns:a16="http://schemas.microsoft.com/office/drawing/2014/main" id="{0BCAA3C8-633F-0744-B626-CC42B3081547}"/>
              </a:ext>
            </a:extLst>
          </p:cNvPr>
          <p:cNvPicPr preferRelativeResize="0"/>
          <p:nvPr/>
        </p:nvPicPr>
        <p:blipFill>
          <a:blip r:embed="rId2">
            <a:alphaModFix/>
          </a:blip>
          <a:stretch>
            <a:fillRect/>
          </a:stretch>
        </p:blipFill>
        <p:spPr>
          <a:xfrm>
            <a:off x="6660232" y="897732"/>
            <a:ext cx="1761951" cy="1761951"/>
          </a:xfrm>
          <a:prstGeom prst="rect">
            <a:avLst/>
          </a:prstGeom>
          <a:noFill/>
          <a:ln>
            <a:noFill/>
          </a:ln>
        </p:spPr>
      </p:pic>
    </p:spTree>
    <p:extLst>
      <p:ext uri="{BB962C8B-B14F-4D97-AF65-F5344CB8AC3E}">
        <p14:creationId xmlns:p14="http://schemas.microsoft.com/office/powerpoint/2010/main" val="3834939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US" b="0" dirty="0"/>
              <a:t>Online supervision of doctoral students​</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8</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pPr marL="0" indent="0">
              <a:buNone/>
            </a:pPr>
            <a:r>
              <a:rPr lang="en-US" dirty="0"/>
              <a:t>“Therefore make sure that you stay in regular contact with your students preferably over video-link e.g. one individual and one group meeting every week. </a:t>
            </a:r>
            <a:r>
              <a:rPr lang="en-US" i="1" dirty="0"/>
              <a:t>Do not only cover technical matters but also allow them to give feedback on their overall situation</a:t>
            </a:r>
            <a:r>
              <a:rPr lang="en-US" dirty="0"/>
              <a:t>” – FA of EE Doctoral Program (E2DOC)</a:t>
            </a:r>
          </a:p>
          <a:p>
            <a:pPr marL="0" indent="0">
              <a:buNone/>
            </a:pPr>
            <a:r>
              <a:rPr lang="en-US" dirty="0"/>
              <a:t>“</a:t>
            </a:r>
            <a:r>
              <a:rPr lang="en-US" i="1" dirty="0"/>
              <a:t>We usually end our meetings by asking, how are you? So, how are you </a:t>
            </a:r>
            <a:r>
              <a:rPr lang="en-US" i="1" dirty="0" err="1"/>
              <a:t>Joakim</a:t>
            </a:r>
            <a:r>
              <a:rPr lang="en-US" i="1" dirty="0"/>
              <a:t>?</a:t>
            </a:r>
            <a:r>
              <a:rPr lang="en-US" dirty="0"/>
              <a:t>” – Paraphrased and translated from student at CELTE</a:t>
            </a:r>
          </a:p>
          <a:p>
            <a:pPr marL="0" indent="0">
              <a:buNone/>
            </a:pPr>
            <a:endParaRPr lang="en-US" dirty="0"/>
          </a:p>
          <a:p>
            <a:r>
              <a:rPr lang="en-US" dirty="0"/>
              <a:t>Discussion topic: How to we interact with our doctoral students online?</a:t>
            </a:r>
          </a:p>
          <a:p>
            <a:pPr lvl="1"/>
            <a:r>
              <a:rPr lang="en-US" dirty="0"/>
              <a:t>Creative ideas to improve working condition during the pandemic</a:t>
            </a:r>
          </a:p>
          <a:p>
            <a:pPr lvl="1"/>
            <a:r>
              <a:rPr lang="en-US" dirty="0"/>
              <a:t>Formats for interactions and activities</a:t>
            </a:r>
          </a:p>
          <a:p>
            <a:pPr lvl="1"/>
            <a:r>
              <a:rPr lang="en-US" dirty="0"/>
              <a:t>How to strike a balance between undergraduate teaching and doctoral supervision</a:t>
            </a:r>
          </a:p>
          <a:p>
            <a:pPr lvl="1"/>
            <a:r>
              <a:rPr lang="en-US" dirty="0"/>
              <a:t>Sharing experiences</a:t>
            </a:r>
          </a:p>
          <a:p>
            <a:pPr marL="0" indent="0">
              <a:buNone/>
            </a:pPr>
            <a:r>
              <a:rPr lang="en-US" b="1" dirty="0"/>
              <a:t>Host: </a:t>
            </a:r>
            <a:r>
              <a:rPr lang="en-GB" b="1" dirty="0" err="1"/>
              <a:t>Joakim</a:t>
            </a:r>
            <a:r>
              <a:rPr lang="en-GB" b="1" dirty="0"/>
              <a:t> </a:t>
            </a:r>
            <a:r>
              <a:rPr lang="en-GB" b="1" dirty="0" err="1"/>
              <a:t>Jaldén</a:t>
            </a:r>
            <a:endParaRPr lang="en-GB" b="1" dirty="0"/>
          </a:p>
          <a:p>
            <a:pPr marL="0" indent="0">
              <a:buNone/>
            </a:pPr>
            <a:r>
              <a:rPr lang="en-GB" b="1" dirty="0"/>
              <a:t>Co-host: Emma </a:t>
            </a:r>
            <a:r>
              <a:rPr lang="en-GB" b="1" dirty="0" err="1"/>
              <a:t>Riese</a:t>
            </a:r>
            <a:r>
              <a:rPr lang="en-GB" b="1" dirty="0"/>
              <a:t> &amp; Erik </a:t>
            </a:r>
            <a:r>
              <a:rPr lang="en-GB" b="1" dirty="0" err="1"/>
              <a:t>Fransén</a:t>
            </a:r>
            <a:endParaRPr lang="en-US" b="1" dirty="0"/>
          </a:p>
        </p:txBody>
      </p:sp>
    </p:spTree>
    <p:extLst>
      <p:ext uri="{BB962C8B-B14F-4D97-AF65-F5344CB8AC3E}">
        <p14:creationId xmlns:p14="http://schemas.microsoft.com/office/powerpoint/2010/main" val="3887006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b="0" dirty="0"/>
              <a:t>Studenternas studiemiljö och psykiska hälsa</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9</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normAutofit lnSpcReduction="10000"/>
          </a:bodyPr>
          <a:lstStyle/>
          <a:p>
            <a:r>
              <a:rPr lang="sv-SE" dirty="0"/>
              <a:t>I detta zoom-rum möts vi för att prata om studenternas studiemiljö och psykiska hälsa</a:t>
            </a:r>
          </a:p>
          <a:p>
            <a:r>
              <a:rPr lang="sv-SE" dirty="0"/>
              <a:t>Detta är alltid en viktig fråga och vi tror att det kan vara även viktigare att samtala om detta i dessa tider</a:t>
            </a:r>
          </a:p>
          <a:p>
            <a:r>
              <a:rPr lang="sv-SE" dirty="0"/>
              <a:t>Exempel på aspekter av den förändrade studiemiljön som kan försämra den psykiska hälsan:</a:t>
            </a:r>
          </a:p>
          <a:p>
            <a:pPr lvl="1"/>
            <a:r>
              <a:rPr lang="sv-SE" dirty="0"/>
              <a:t>Avsaknad av tillhörighet, rutiner och sociala aktiviteter</a:t>
            </a:r>
          </a:p>
          <a:p>
            <a:pPr lvl="1"/>
            <a:r>
              <a:rPr lang="sv-SE" dirty="0"/>
              <a:t>Att inte ha en väl fungerande hemmiljö kan bli extra utmanande</a:t>
            </a:r>
          </a:p>
          <a:p>
            <a:r>
              <a:rPr lang="sv-SE" dirty="0"/>
              <a:t>Kom till detta rum vid runda 2 eller 3, om du vill</a:t>
            </a:r>
          </a:p>
          <a:p>
            <a:pPr lvl="1"/>
            <a:r>
              <a:rPr lang="sv-SE" dirty="0"/>
              <a:t>Dela dina erfarenheter och höra från andra om detta ämne</a:t>
            </a:r>
          </a:p>
          <a:p>
            <a:pPr lvl="1"/>
            <a:r>
              <a:rPr lang="sv-SE" dirty="0"/>
              <a:t>Höra återkoppling från KTH:s (nya) studenthälsa</a:t>
            </a:r>
          </a:p>
          <a:p>
            <a:pPr lvl="1"/>
            <a:r>
              <a:rPr lang="sv-SE" dirty="0"/>
              <a:t>Fråga och få information om vilket stöd som erbjuds</a:t>
            </a:r>
          </a:p>
          <a:p>
            <a:pPr lvl="1"/>
            <a:r>
              <a:rPr lang="sv-SE" dirty="0"/>
              <a:t>Diskutera hur vi alla kan bidra till studenters välmående</a:t>
            </a:r>
            <a:br>
              <a:rPr lang="sv-SE" dirty="0"/>
            </a:br>
            <a:endParaRPr lang="sv-SE" dirty="0"/>
          </a:p>
          <a:p>
            <a:pPr marL="0" indent="0">
              <a:buNone/>
            </a:pPr>
            <a:r>
              <a:rPr lang="en-GB" b="1" dirty="0"/>
              <a:t>Host: Anna-Karin </a:t>
            </a:r>
            <a:r>
              <a:rPr lang="en-GB" b="1" dirty="0" err="1"/>
              <a:t>Högfeldt</a:t>
            </a:r>
            <a:r>
              <a:rPr lang="en-GB" b="1" dirty="0"/>
              <a:t> &amp; Louise </a:t>
            </a:r>
            <a:r>
              <a:rPr lang="en-GB" b="1" dirty="0" err="1"/>
              <a:t>Björlin</a:t>
            </a:r>
            <a:r>
              <a:rPr lang="en-GB" b="1" dirty="0"/>
              <a:t> </a:t>
            </a:r>
            <a:r>
              <a:rPr lang="en-GB" b="1" dirty="0" err="1"/>
              <a:t>Svozil</a:t>
            </a:r>
            <a:endParaRPr lang="en-GB" b="1" dirty="0"/>
          </a:p>
          <a:p>
            <a:pPr marL="0" indent="0">
              <a:buNone/>
            </a:pPr>
            <a:r>
              <a:rPr lang="en-GB" b="1" dirty="0"/>
              <a:t>Co-host: Rebecka Ingram &amp; Nina </a:t>
            </a:r>
            <a:r>
              <a:rPr lang="en-GB" b="1" dirty="0" err="1"/>
              <a:t>Holmsten</a:t>
            </a:r>
            <a:endParaRPr lang="sv-SE" b="1" dirty="0"/>
          </a:p>
        </p:txBody>
      </p:sp>
    </p:spTree>
    <p:extLst>
      <p:ext uri="{BB962C8B-B14F-4D97-AF65-F5344CB8AC3E}">
        <p14:creationId xmlns:p14="http://schemas.microsoft.com/office/powerpoint/2010/main" val="153642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solidFill>
                  <a:srgbClr val="000000"/>
                </a:solidFill>
              </a:rPr>
              <a:t>Teknik </a:t>
            </a:r>
            <a:r>
              <a:rPr lang="en-GB" b="0" dirty="0" err="1">
                <a:solidFill>
                  <a:srgbClr val="000000"/>
                </a:solidFill>
              </a:rPr>
              <a:t>som</a:t>
            </a:r>
            <a:r>
              <a:rPr lang="en-GB" b="0" dirty="0">
                <a:solidFill>
                  <a:srgbClr val="000000"/>
                </a:solidFill>
              </a:rPr>
              <a:t> </a:t>
            </a:r>
            <a:r>
              <a:rPr lang="en-GB" b="0" dirty="0" err="1">
                <a:solidFill>
                  <a:srgbClr val="000000"/>
                </a:solidFill>
              </a:rPr>
              <a:t>behövs</a:t>
            </a:r>
            <a:r>
              <a:rPr lang="en-GB" b="0" dirty="0">
                <a:solidFill>
                  <a:srgbClr val="000000"/>
                </a:solidFill>
              </a:rPr>
              <a:t> vid </a:t>
            </a:r>
            <a:r>
              <a:rPr lang="en-GB" b="0" dirty="0" err="1">
                <a:solidFill>
                  <a:srgbClr val="000000"/>
                </a:solidFill>
              </a:rPr>
              <a:t>distansstudier</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10</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pPr marL="0" indent="0">
              <a:buNone/>
            </a:pPr>
            <a:r>
              <a:rPr lang="en-GB" sz="1600" b="1" dirty="0"/>
              <a:t>16 mars</a:t>
            </a:r>
            <a:r>
              <a:rPr lang="en-GB" sz="1600" dirty="0"/>
              <a:t>: </a:t>
            </a:r>
            <a:r>
              <a:rPr lang="en-GB" sz="1600" dirty="0" err="1"/>
              <a:t>En</a:t>
            </a:r>
            <a:r>
              <a:rPr lang="en-GB" sz="1600" dirty="0"/>
              <a:t> </a:t>
            </a:r>
            <a:r>
              <a:rPr lang="en-GB" sz="1600" dirty="0" err="1"/>
              <a:t>väldigt</a:t>
            </a:r>
            <a:r>
              <a:rPr lang="en-GB" sz="1600" dirty="0"/>
              <a:t> </a:t>
            </a:r>
            <a:r>
              <a:rPr lang="en-GB" sz="1600" dirty="0" err="1"/>
              <a:t>snabb</a:t>
            </a:r>
            <a:r>
              <a:rPr lang="en-GB" sz="1600" dirty="0"/>
              <a:t> </a:t>
            </a:r>
            <a:r>
              <a:rPr lang="en-GB" sz="1600" dirty="0" err="1"/>
              <a:t>övergång</a:t>
            </a:r>
            <a:r>
              <a:rPr lang="en-GB" sz="1600" dirty="0"/>
              <a:t> till </a:t>
            </a:r>
            <a:r>
              <a:rPr lang="en-GB" sz="1600" dirty="0" err="1"/>
              <a:t>att</a:t>
            </a:r>
            <a:r>
              <a:rPr lang="en-GB" sz="1600" dirty="0"/>
              <a:t> </a:t>
            </a:r>
            <a:r>
              <a:rPr lang="en-GB" sz="1600" dirty="0" err="1"/>
              <a:t>undervisa</a:t>
            </a:r>
            <a:r>
              <a:rPr lang="en-GB" sz="1600" dirty="0"/>
              <a:t> </a:t>
            </a:r>
            <a:r>
              <a:rPr lang="en-GB" sz="1600" dirty="0" err="1"/>
              <a:t>på</a:t>
            </a:r>
            <a:r>
              <a:rPr lang="en-GB" sz="1600" dirty="0"/>
              <a:t> </a:t>
            </a:r>
            <a:r>
              <a:rPr lang="en-GB" sz="1600" dirty="0" err="1"/>
              <a:t>distans</a:t>
            </a:r>
            <a:r>
              <a:rPr lang="en-GB" sz="1600" dirty="0"/>
              <a:t> </a:t>
            </a:r>
          </a:p>
          <a:p>
            <a:r>
              <a:rPr lang="en-GB" sz="1600" dirty="0" err="1"/>
              <a:t>Vad</a:t>
            </a:r>
            <a:r>
              <a:rPr lang="en-GB" sz="1600" dirty="0"/>
              <a:t> </a:t>
            </a:r>
            <a:r>
              <a:rPr lang="en-GB" sz="1600" dirty="0" err="1"/>
              <a:t>är</a:t>
            </a:r>
            <a:r>
              <a:rPr lang="en-GB" sz="1600" dirty="0"/>
              <a:t> era </a:t>
            </a:r>
            <a:r>
              <a:rPr lang="en-GB" sz="1600" b="1" dirty="0" err="1"/>
              <a:t>erfarenheter</a:t>
            </a:r>
            <a:r>
              <a:rPr lang="en-GB" sz="1600" dirty="0"/>
              <a:t> </a:t>
            </a:r>
            <a:r>
              <a:rPr lang="en-GB" sz="1600" dirty="0" err="1"/>
              <a:t>i</a:t>
            </a:r>
            <a:r>
              <a:rPr lang="en-GB" sz="1600" dirty="0"/>
              <a:t> </a:t>
            </a:r>
            <a:r>
              <a:rPr lang="en-GB" sz="1600" dirty="0" err="1"/>
              <a:t>användningen</a:t>
            </a:r>
            <a:r>
              <a:rPr lang="en-GB" sz="1600" dirty="0"/>
              <a:t> </a:t>
            </a:r>
            <a:r>
              <a:rPr lang="en-GB" sz="1600" dirty="0" err="1"/>
              <a:t>av</a:t>
            </a:r>
            <a:r>
              <a:rPr lang="en-GB" sz="1600" dirty="0"/>
              <a:t> </a:t>
            </a:r>
            <a:r>
              <a:rPr lang="en-GB" sz="1600" dirty="0" err="1"/>
              <a:t>teknik</a:t>
            </a:r>
            <a:r>
              <a:rPr lang="en-GB" sz="1600" dirty="0"/>
              <a:t> under </a:t>
            </a:r>
            <a:r>
              <a:rPr lang="en-GB" sz="1600" dirty="0" err="1"/>
              <a:t>denna</a:t>
            </a:r>
            <a:r>
              <a:rPr lang="en-GB" sz="1600" dirty="0"/>
              <a:t> period </a:t>
            </a:r>
            <a:r>
              <a:rPr lang="en-GB" sz="1600" dirty="0" err="1"/>
              <a:t>av</a:t>
            </a:r>
            <a:r>
              <a:rPr lang="en-GB" sz="1600" dirty="0"/>
              <a:t> </a:t>
            </a:r>
            <a:r>
              <a:rPr lang="en-GB" sz="1600" dirty="0" err="1"/>
              <a:t>distansundervisning</a:t>
            </a:r>
            <a:r>
              <a:rPr lang="en-GB" sz="1600" dirty="0"/>
              <a:t>?</a:t>
            </a:r>
          </a:p>
          <a:p>
            <a:r>
              <a:rPr lang="en-GB" sz="1600" dirty="0" err="1"/>
              <a:t>Utifrån</a:t>
            </a:r>
            <a:r>
              <a:rPr lang="en-GB" sz="1600" dirty="0"/>
              <a:t> </a:t>
            </a:r>
            <a:r>
              <a:rPr lang="en-GB" sz="1600" dirty="0" err="1"/>
              <a:t>erfarenheterna</a:t>
            </a:r>
            <a:r>
              <a:rPr lang="en-GB" sz="1600" dirty="0"/>
              <a:t>: </a:t>
            </a:r>
            <a:r>
              <a:rPr lang="en-GB" sz="1600" b="1" dirty="0" err="1"/>
              <a:t>Vad</a:t>
            </a:r>
            <a:r>
              <a:rPr lang="en-GB" sz="1600" b="1" dirty="0"/>
              <a:t> tar vi med </a:t>
            </a:r>
            <a:r>
              <a:rPr lang="en-GB" sz="1600" b="1" dirty="0" err="1"/>
              <a:t>oss</a:t>
            </a:r>
            <a:r>
              <a:rPr lang="en-GB" sz="1600" b="1" dirty="0"/>
              <a:t> </a:t>
            </a:r>
            <a:r>
              <a:rPr lang="en-GB" sz="1600" dirty="0" err="1"/>
              <a:t>från</a:t>
            </a:r>
            <a:r>
              <a:rPr lang="en-GB" sz="1600" dirty="0"/>
              <a:t> det </a:t>
            </a:r>
            <a:r>
              <a:rPr lang="en-GB" sz="1600" dirty="0" err="1"/>
              <a:t>som</a:t>
            </a:r>
            <a:r>
              <a:rPr lang="en-GB" sz="1600" dirty="0"/>
              <a:t> </a:t>
            </a:r>
            <a:r>
              <a:rPr lang="en-GB" sz="1600" dirty="0" err="1"/>
              <a:t>varit</a:t>
            </a:r>
            <a:r>
              <a:rPr lang="en-GB" sz="1600" dirty="0"/>
              <a:t>?</a:t>
            </a:r>
          </a:p>
          <a:p>
            <a:r>
              <a:rPr lang="en-GB" sz="1600" dirty="0"/>
              <a:t>Om vi </a:t>
            </a:r>
            <a:r>
              <a:rPr lang="en-GB" sz="1600" dirty="0" err="1"/>
              <a:t>hinner</a:t>
            </a:r>
            <a:r>
              <a:rPr lang="en-GB" sz="1600" dirty="0"/>
              <a:t>: </a:t>
            </a:r>
            <a:r>
              <a:rPr lang="en-GB" sz="1600" dirty="0" err="1"/>
              <a:t>Vad</a:t>
            </a:r>
            <a:r>
              <a:rPr lang="en-GB" sz="1600" dirty="0"/>
              <a:t> </a:t>
            </a:r>
            <a:r>
              <a:rPr lang="en-GB" sz="1600" dirty="0" err="1"/>
              <a:t>skulle</a:t>
            </a:r>
            <a:r>
              <a:rPr lang="en-GB" sz="1600" dirty="0"/>
              <a:t> </a:t>
            </a:r>
            <a:r>
              <a:rPr lang="en-GB" sz="1600" dirty="0" err="1"/>
              <a:t>göra</a:t>
            </a:r>
            <a:r>
              <a:rPr lang="en-GB" sz="1600" dirty="0"/>
              <a:t> </a:t>
            </a:r>
            <a:r>
              <a:rPr lang="en-GB" sz="1600" dirty="0" err="1"/>
              <a:t>er</a:t>
            </a:r>
            <a:r>
              <a:rPr lang="en-GB" sz="1600" dirty="0"/>
              <a:t> </a:t>
            </a:r>
            <a:r>
              <a:rPr lang="en-GB" sz="1600" dirty="0" err="1"/>
              <a:t>och</a:t>
            </a:r>
            <a:r>
              <a:rPr lang="en-GB" sz="1600" dirty="0"/>
              <a:t> </a:t>
            </a:r>
            <a:r>
              <a:rPr lang="en-GB" sz="1600" dirty="0" err="1"/>
              <a:t>övriga</a:t>
            </a:r>
            <a:r>
              <a:rPr lang="en-GB" sz="1600" dirty="0"/>
              <a:t> </a:t>
            </a:r>
            <a:r>
              <a:rPr lang="en-GB" sz="1600" dirty="0" err="1"/>
              <a:t>lärares</a:t>
            </a:r>
            <a:r>
              <a:rPr lang="en-GB" sz="1600" dirty="0"/>
              <a:t> </a:t>
            </a:r>
            <a:r>
              <a:rPr lang="en-GB" sz="1600" dirty="0" err="1"/>
              <a:t>distansundervisning</a:t>
            </a:r>
            <a:r>
              <a:rPr lang="en-GB" sz="1600" dirty="0"/>
              <a:t> </a:t>
            </a:r>
            <a:r>
              <a:rPr lang="en-GB" sz="1600" dirty="0" err="1"/>
              <a:t>bättre</a:t>
            </a:r>
            <a:r>
              <a:rPr lang="en-GB" sz="1600" dirty="0"/>
              <a:t> </a:t>
            </a:r>
            <a:r>
              <a:rPr lang="en-GB" sz="1600" dirty="0" err="1"/>
              <a:t>i</a:t>
            </a:r>
            <a:r>
              <a:rPr lang="en-GB" sz="1600" dirty="0"/>
              <a:t> form </a:t>
            </a:r>
            <a:r>
              <a:rPr lang="en-GB" sz="1600" dirty="0" err="1"/>
              <a:t>av</a:t>
            </a:r>
            <a:r>
              <a:rPr lang="en-GB" sz="1600" dirty="0"/>
              <a:t> </a:t>
            </a:r>
            <a:r>
              <a:rPr lang="en-GB" sz="1600" dirty="0" err="1"/>
              <a:t>teknikstöd</a:t>
            </a:r>
            <a:r>
              <a:rPr lang="en-GB" sz="1600" dirty="0"/>
              <a:t>. (</a:t>
            </a:r>
            <a:r>
              <a:rPr lang="en-GB" sz="1600" dirty="0" err="1"/>
              <a:t>Vad</a:t>
            </a:r>
            <a:r>
              <a:rPr lang="en-GB" sz="1600" dirty="0"/>
              <a:t> </a:t>
            </a:r>
            <a:r>
              <a:rPr lang="en-GB" sz="1600" dirty="0" err="1"/>
              <a:t>för</a:t>
            </a:r>
            <a:r>
              <a:rPr lang="en-GB" sz="1600" dirty="0"/>
              <a:t> </a:t>
            </a:r>
            <a:r>
              <a:rPr lang="en-GB" sz="1600" dirty="0" err="1"/>
              <a:t>typ</a:t>
            </a:r>
            <a:r>
              <a:rPr lang="en-GB" sz="1600" dirty="0"/>
              <a:t> </a:t>
            </a:r>
            <a:r>
              <a:rPr lang="en-GB" sz="1600" dirty="0" err="1"/>
              <a:t>av</a:t>
            </a:r>
            <a:r>
              <a:rPr lang="en-GB" sz="1600" dirty="0"/>
              <a:t> </a:t>
            </a:r>
            <a:r>
              <a:rPr lang="en-GB" sz="1600" dirty="0" err="1"/>
              <a:t>digitala</a:t>
            </a:r>
            <a:r>
              <a:rPr lang="en-GB" sz="1600" dirty="0"/>
              <a:t> </a:t>
            </a:r>
            <a:r>
              <a:rPr lang="en-GB" sz="1600" dirty="0" err="1"/>
              <a:t>verktyg</a:t>
            </a:r>
            <a:r>
              <a:rPr lang="en-GB" sz="1600" dirty="0"/>
              <a:t> </a:t>
            </a:r>
            <a:r>
              <a:rPr lang="en-GB" sz="1600" dirty="0" err="1"/>
              <a:t>saknas</a:t>
            </a:r>
            <a:r>
              <a:rPr lang="en-GB" sz="1600" dirty="0"/>
              <a:t>?)</a:t>
            </a:r>
          </a:p>
          <a:p>
            <a:endParaRPr lang="en-GB" dirty="0"/>
          </a:p>
          <a:p>
            <a:pPr marL="0" indent="0">
              <a:buNone/>
            </a:pPr>
            <a:r>
              <a:rPr lang="en-GB" dirty="0"/>
              <a:t>Host: Fredrik </a:t>
            </a:r>
            <a:r>
              <a:rPr lang="en-GB" dirty="0" err="1"/>
              <a:t>Enoksson</a:t>
            </a:r>
            <a:endParaRPr lang="en-GB" dirty="0"/>
          </a:p>
          <a:p>
            <a:pPr marL="0" indent="0">
              <a:buNone/>
            </a:pPr>
            <a:r>
              <a:rPr lang="en-GB" dirty="0"/>
              <a:t>Co-host: </a:t>
            </a:r>
            <a:r>
              <a:rPr lang="en-GB" dirty="0" err="1"/>
              <a:t>Nihad</a:t>
            </a:r>
            <a:r>
              <a:rPr lang="en-GB" dirty="0"/>
              <a:t> </a:t>
            </a:r>
            <a:r>
              <a:rPr lang="en-GB" dirty="0" err="1"/>
              <a:t>Subasic</a:t>
            </a:r>
            <a:r>
              <a:rPr lang="en-GB" dirty="0"/>
              <a:t> &amp; Lina </a:t>
            </a:r>
            <a:r>
              <a:rPr lang="en-GB" dirty="0" err="1"/>
              <a:t>Magdalinski</a:t>
            </a:r>
            <a:endParaRPr lang="en-GB" dirty="0"/>
          </a:p>
        </p:txBody>
      </p:sp>
    </p:spTree>
    <p:extLst>
      <p:ext uri="{BB962C8B-B14F-4D97-AF65-F5344CB8AC3E}">
        <p14:creationId xmlns:p14="http://schemas.microsoft.com/office/powerpoint/2010/main" val="1266305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b="0" dirty="0"/>
              <a:t>Tekniskt basår och ökningen av antalet platser</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11</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r>
              <a:rPr lang="en-US" dirty="0" err="1"/>
              <a:t>Bakgrund</a:t>
            </a:r>
            <a:r>
              <a:rPr lang="en-US" dirty="0"/>
              <a:t>: COVID-19 </a:t>
            </a:r>
            <a:r>
              <a:rPr lang="en-US" dirty="0">
                <a:sym typeface="Wingdings" pitchFamily="2" charset="2"/>
              </a:rPr>
              <a:t> </a:t>
            </a:r>
            <a:r>
              <a:rPr lang="en-US" dirty="0" err="1">
                <a:sym typeface="Wingdings" pitchFamily="2" charset="2"/>
              </a:rPr>
              <a:t>Riksdagsbeslut</a:t>
            </a:r>
            <a:r>
              <a:rPr lang="en-US" dirty="0">
                <a:sym typeface="Wingdings" pitchFamily="2" charset="2"/>
              </a:rPr>
              <a:t> om 708 </a:t>
            </a:r>
            <a:r>
              <a:rPr lang="en-US" dirty="0" err="1">
                <a:sym typeface="Wingdings" pitchFamily="2" charset="2"/>
              </a:rPr>
              <a:t>nya</a:t>
            </a:r>
            <a:r>
              <a:rPr lang="en-US" dirty="0">
                <a:sym typeface="Wingdings" pitchFamily="2" charset="2"/>
              </a:rPr>
              <a:t> </a:t>
            </a:r>
            <a:r>
              <a:rPr lang="en-US" dirty="0" err="1">
                <a:sym typeface="Wingdings" pitchFamily="2" charset="2"/>
              </a:rPr>
              <a:t>basårstudenter</a:t>
            </a:r>
            <a:r>
              <a:rPr lang="en-US" dirty="0">
                <a:sym typeface="Wingdings" pitchFamily="2" charset="2"/>
              </a:rPr>
              <a:t> </a:t>
            </a:r>
            <a:r>
              <a:rPr lang="en-US" dirty="0" err="1">
                <a:sym typeface="Wingdings" pitchFamily="2" charset="2"/>
              </a:rPr>
              <a:t>på</a:t>
            </a:r>
            <a:r>
              <a:rPr lang="en-US" dirty="0">
                <a:sym typeface="Wingdings" pitchFamily="2" charset="2"/>
              </a:rPr>
              <a:t> KTH </a:t>
            </a:r>
          </a:p>
          <a:p>
            <a:r>
              <a:rPr lang="en-US" dirty="0">
                <a:sym typeface="Wingdings" pitchFamily="2" charset="2"/>
              </a:rPr>
              <a:t>Blended learning!</a:t>
            </a:r>
          </a:p>
          <a:p>
            <a:pPr marL="0" indent="0">
              <a:buNone/>
            </a:pPr>
            <a:endParaRPr lang="en-US" dirty="0">
              <a:sym typeface="Wingdings" pitchFamily="2" charset="2"/>
            </a:endParaRPr>
          </a:p>
          <a:p>
            <a:r>
              <a:rPr lang="en-US" dirty="0" err="1">
                <a:sym typeface="Wingdings" pitchFamily="2" charset="2"/>
              </a:rPr>
              <a:t>Frågor</a:t>
            </a:r>
            <a:r>
              <a:rPr lang="en-US" dirty="0">
                <a:sym typeface="Wingdings" pitchFamily="2" charset="2"/>
              </a:rPr>
              <a:t> </a:t>
            </a:r>
            <a:r>
              <a:rPr lang="en-US" dirty="0" err="1">
                <a:sym typeface="Wingdings" pitchFamily="2" charset="2"/>
              </a:rPr>
              <a:t>att</a:t>
            </a:r>
            <a:r>
              <a:rPr lang="en-US" dirty="0">
                <a:sym typeface="Wingdings" pitchFamily="2" charset="2"/>
              </a:rPr>
              <a:t> </a:t>
            </a:r>
            <a:r>
              <a:rPr lang="en-US" dirty="0" err="1">
                <a:sym typeface="Wingdings" pitchFamily="2" charset="2"/>
              </a:rPr>
              <a:t>diskutera</a:t>
            </a:r>
            <a:endParaRPr lang="en-US" dirty="0">
              <a:sym typeface="Wingdings" pitchFamily="2" charset="2"/>
            </a:endParaRPr>
          </a:p>
          <a:p>
            <a:pPr marL="342900" indent="-342900"/>
            <a:r>
              <a:rPr lang="en-US" dirty="0">
                <a:sym typeface="Wingdings" pitchFamily="2" charset="2"/>
              </a:rPr>
              <a:t>Personal</a:t>
            </a:r>
          </a:p>
          <a:p>
            <a:pPr marL="342900" indent="-342900"/>
            <a:r>
              <a:rPr lang="en-US" dirty="0" err="1">
                <a:sym typeface="Wingdings" pitchFamily="2" charset="2"/>
              </a:rPr>
              <a:t>Lokaler</a:t>
            </a:r>
            <a:endParaRPr lang="en-US" dirty="0">
              <a:sym typeface="Wingdings" pitchFamily="2" charset="2"/>
            </a:endParaRPr>
          </a:p>
          <a:p>
            <a:pPr marL="342900" indent="-342900"/>
            <a:r>
              <a:rPr lang="en-US" dirty="0" err="1">
                <a:sym typeface="Wingdings" pitchFamily="2" charset="2"/>
              </a:rPr>
              <a:t>Undervisningsformer</a:t>
            </a:r>
            <a:endParaRPr lang="en-US" dirty="0">
              <a:sym typeface="Wingdings" pitchFamily="2" charset="2"/>
            </a:endParaRPr>
          </a:p>
          <a:p>
            <a:pPr marL="342900" indent="-342900"/>
            <a:r>
              <a:rPr lang="en-US" dirty="0" err="1">
                <a:sym typeface="Wingdings" pitchFamily="2" charset="2"/>
              </a:rPr>
              <a:t>Adminstration</a:t>
            </a:r>
            <a:endParaRPr lang="en-US" dirty="0">
              <a:sym typeface="Wingdings" pitchFamily="2" charset="2"/>
            </a:endParaRPr>
          </a:p>
          <a:p>
            <a:pPr marL="0" indent="0">
              <a:buNone/>
            </a:pPr>
            <a:r>
              <a:rPr lang="en-GB" dirty="0"/>
              <a:t>Host: </a:t>
            </a:r>
            <a:r>
              <a:rPr lang="en-GB" dirty="0" err="1"/>
              <a:t>Sebastiaan</a:t>
            </a:r>
            <a:r>
              <a:rPr lang="en-GB" dirty="0"/>
              <a:t> Meijer</a:t>
            </a:r>
          </a:p>
          <a:p>
            <a:pPr marL="0" indent="0">
              <a:buNone/>
            </a:pPr>
            <a:r>
              <a:rPr lang="en-GB" dirty="0"/>
              <a:t>Co-host: </a:t>
            </a:r>
            <a:r>
              <a:rPr lang="en-GB" dirty="0" err="1"/>
              <a:t>Niclas</a:t>
            </a:r>
            <a:r>
              <a:rPr lang="en-GB" dirty="0"/>
              <a:t> </a:t>
            </a:r>
            <a:r>
              <a:rPr lang="en-GB" dirty="0" err="1"/>
              <a:t>Hjelm</a:t>
            </a:r>
            <a:r>
              <a:rPr lang="en-GB" dirty="0"/>
              <a:t> &amp; Charlotte Janson</a:t>
            </a:r>
          </a:p>
        </p:txBody>
      </p:sp>
    </p:spTree>
    <p:extLst>
      <p:ext uri="{BB962C8B-B14F-4D97-AF65-F5344CB8AC3E}">
        <p14:creationId xmlns:p14="http://schemas.microsoft.com/office/powerpoint/2010/main" val="317562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err="1"/>
              <a:t>Bildning</a:t>
            </a:r>
            <a:r>
              <a:rPr lang="en-GB" b="0" dirty="0"/>
              <a:t> </a:t>
            </a:r>
            <a:r>
              <a:rPr lang="en-GB" b="0" dirty="0" err="1"/>
              <a:t>och</a:t>
            </a:r>
            <a:r>
              <a:rPr lang="en-GB" b="0" dirty="0"/>
              <a:t> </a:t>
            </a:r>
            <a:r>
              <a:rPr lang="en-GB" b="0" dirty="0" err="1"/>
              <a:t>etik</a:t>
            </a:r>
            <a:r>
              <a:rPr lang="en-GB" b="0" dirty="0"/>
              <a:t> </a:t>
            </a:r>
            <a:r>
              <a:rPr lang="en-GB" b="0" dirty="0" err="1"/>
              <a:t>i</a:t>
            </a:r>
            <a:r>
              <a:rPr lang="en-GB" b="0" dirty="0"/>
              <a:t> </a:t>
            </a:r>
            <a:r>
              <a:rPr lang="en-GB" b="0" dirty="0" err="1"/>
              <a:t>utbildningen</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12</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vert="horz" lIns="0" tIns="0" rIns="0" bIns="0" rtlCol="0" anchor="t">
            <a:normAutofit fontScale="25000" lnSpcReduction="20000"/>
          </a:bodyPr>
          <a:lstStyle/>
          <a:p>
            <a:pPr>
              <a:buNone/>
            </a:pPr>
            <a:r>
              <a:rPr lang="sv" sz="4000" b="1" dirty="0">
                <a:ea typeface="+mn-lt"/>
                <a:cs typeface="+mn-lt"/>
              </a:rPr>
              <a:t>Två TEMAN</a:t>
            </a:r>
            <a:endParaRPr lang="en-US" sz="4000" dirty="0">
              <a:cs typeface="Arial"/>
            </a:endParaRPr>
          </a:p>
          <a:p>
            <a:pPr>
              <a:buNone/>
            </a:pPr>
            <a:r>
              <a:rPr lang="sv" sz="4000" b="1" dirty="0">
                <a:ea typeface="+mn-lt"/>
                <a:cs typeface="+mn-lt"/>
              </a:rPr>
              <a:t>1. Hur minska teknologers och ingenjörers naivitet i frågor om teknisk utveckling?</a:t>
            </a:r>
            <a:endParaRPr lang="en-GB" sz="4000" dirty="0">
              <a:cs typeface="Arial"/>
            </a:endParaRPr>
          </a:p>
          <a:p>
            <a:pPr>
              <a:buNone/>
            </a:pPr>
            <a:r>
              <a:rPr lang="sv" sz="4000" dirty="0">
                <a:ea typeface="+mn-lt"/>
                <a:cs typeface="+mn-lt"/>
              </a:rPr>
              <a:t>Självinsikt. Skönlitteratur? Teknikhistoria?</a:t>
            </a:r>
            <a:endParaRPr lang="en-GB" sz="4000" dirty="0">
              <a:cs typeface="Arial"/>
            </a:endParaRPr>
          </a:p>
          <a:p>
            <a:pPr>
              <a:buNone/>
            </a:pPr>
            <a:r>
              <a:rPr lang="sv" sz="4000" b="1" i="1" dirty="0">
                <a:ea typeface="+mn-lt"/>
                <a:cs typeface="+mn-lt"/>
              </a:rPr>
              <a:t>Fråga 1</a:t>
            </a:r>
            <a:r>
              <a:rPr lang="sv" sz="4000" dirty="0">
                <a:ea typeface="+mn-lt"/>
                <a:cs typeface="+mn-lt"/>
              </a:rPr>
              <a:t>: I vilken grad tar du som lärare upp inslag i din undervisning </a:t>
            </a:r>
          </a:p>
          <a:p>
            <a:pPr>
              <a:buNone/>
            </a:pPr>
            <a:r>
              <a:rPr lang="sv" sz="4000" dirty="0">
                <a:ea typeface="+mn-lt"/>
                <a:cs typeface="+mn-lt"/>
              </a:rPr>
              <a:t>som kan tänkas bidra till dessa teman? </a:t>
            </a:r>
            <a:endParaRPr lang="en-GB" sz="4000" dirty="0">
              <a:ea typeface="+mn-lt"/>
              <a:cs typeface="+mn-lt"/>
            </a:endParaRPr>
          </a:p>
          <a:p>
            <a:pPr>
              <a:buNone/>
            </a:pPr>
            <a:r>
              <a:rPr lang="sv" sz="4000" dirty="0">
                <a:ea typeface="+mn-lt"/>
                <a:cs typeface="+mn-lt"/>
              </a:rPr>
              <a:t>Exempel?</a:t>
            </a:r>
            <a:endParaRPr lang="en-GB" sz="4000" dirty="0">
              <a:cs typeface="Arial"/>
            </a:endParaRPr>
          </a:p>
          <a:p>
            <a:pPr>
              <a:buNone/>
            </a:pPr>
            <a:r>
              <a:rPr lang="sv" sz="4000" b="1" i="1" dirty="0">
                <a:ea typeface="+mn-lt"/>
                <a:cs typeface="+mn-lt"/>
              </a:rPr>
              <a:t>Fråga 2</a:t>
            </a:r>
            <a:r>
              <a:rPr lang="sv" sz="4000" dirty="0">
                <a:ea typeface="+mn-lt"/>
                <a:cs typeface="+mn-lt"/>
              </a:rPr>
              <a:t>. Enligt din erfarenhet, hur ser opinionerna bland teknologer ut </a:t>
            </a:r>
          </a:p>
          <a:p>
            <a:pPr>
              <a:buNone/>
            </a:pPr>
            <a:r>
              <a:rPr lang="sv" sz="4000" dirty="0">
                <a:ea typeface="+mn-lt"/>
                <a:cs typeface="+mn-lt"/>
              </a:rPr>
              <a:t>om vad som i aktuella samhällsfrågor är vetenskapligt </a:t>
            </a:r>
            <a:endParaRPr lang="en-GB" sz="4000" dirty="0">
              <a:ea typeface="+mn-lt"/>
              <a:cs typeface="+mn-lt"/>
            </a:endParaRPr>
          </a:p>
          <a:p>
            <a:pPr>
              <a:buNone/>
            </a:pPr>
            <a:r>
              <a:rPr lang="sv" sz="4000" dirty="0">
                <a:ea typeface="+mn-lt"/>
                <a:cs typeface="+mn-lt"/>
              </a:rPr>
              <a:t>belagt och vad som inte är det? Kort sagt: i vilken mån tror teknologen på vetenskapen?</a:t>
            </a:r>
            <a:endParaRPr lang="en-GB" sz="4000" dirty="0">
              <a:cs typeface="Arial"/>
            </a:endParaRPr>
          </a:p>
          <a:p>
            <a:pPr>
              <a:buNone/>
            </a:pPr>
            <a:r>
              <a:rPr lang="sv" sz="4000" b="1" dirty="0">
                <a:ea typeface="+mn-lt"/>
                <a:cs typeface="+mn-lt"/>
              </a:rPr>
              <a:t>2. Etik för ingenjörer</a:t>
            </a:r>
            <a:endParaRPr lang="en-GB" sz="4000" dirty="0">
              <a:cs typeface="Arial"/>
            </a:endParaRPr>
          </a:p>
          <a:p>
            <a:pPr>
              <a:buNone/>
            </a:pPr>
            <a:r>
              <a:rPr lang="sv" sz="4000" dirty="0">
                <a:ea typeface="+mn-lt"/>
                <a:cs typeface="+mn-lt"/>
              </a:rPr>
              <a:t>Medvetenhet om vad man bidrar till</a:t>
            </a:r>
            <a:endParaRPr lang="en-GB" sz="4000" dirty="0">
              <a:cs typeface="Arial"/>
            </a:endParaRPr>
          </a:p>
          <a:p>
            <a:pPr>
              <a:buNone/>
            </a:pPr>
            <a:r>
              <a:rPr lang="sv" sz="4000" dirty="0">
                <a:ea typeface="+mn-lt"/>
                <a:cs typeface="+mn-lt"/>
              </a:rPr>
              <a:t>Ansvar &amp;frihet i ingenjörsroller. </a:t>
            </a:r>
            <a:r>
              <a:rPr lang="sv" sz="4000" dirty="0" err="1">
                <a:ea typeface="+mn-lt"/>
                <a:cs typeface="+mn-lt"/>
              </a:rPr>
              <a:t>Teknokrati&amp;ekonomism</a:t>
            </a:r>
            <a:endParaRPr lang="en-GB" sz="4000" dirty="0">
              <a:cs typeface="Arial"/>
            </a:endParaRPr>
          </a:p>
          <a:p>
            <a:pPr>
              <a:buNone/>
            </a:pPr>
            <a:r>
              <a:rPr lang="sv" sz="4000" dirty="0">
                <a:ea typeface="+mn-lt"/>
                <a:cs typeface="+mn-lt"/>
              </a:rPr>
              <a:t>Konflikter mellan professionell etik och andra värderingssystem</a:t>
            </a:r>
            <a:endParaRPr lang="en-GB" sz="4000" dirty="0">
              <a:cs typeface="Arial"/>
            </a:endParaRPr>
          </a:p>
          <a:p>
            <a:pPr marL="0" indent="0">
              <a:buNone/>
            </a:pPr>
            <a:r>
              <a:rPr lang="sv" sz="4000" b="1" i="1" dirty="0">
                <a:ea typeface="+mn-lt"/>
                <a:cs typeface="+mn-lt"/>
              </a:rPr>
              <a:t>Fråga 3</a:t>
            </a:r>
            <a:r>
              <a:rPr lang="sv" sz="4000" dirty="0">
                <a:ea typeface="+mn-lt"/>
                <a:cs typeface="+mn-lt"/>
              </a:rPr>
              <a:t>: I vilken grad tar du som lärare upp inslag i din undervisning som kan tänkas bidra till dessa teman? Exempel?</a:t>
            </a:r>
            <a:endParaRPr lang="en-GB" sz="4000" dirty="0"/>
          </a:p>
          <a:p>
            <a:pPr marL="0" indent="0">
              <a:buNone/>
            </a:pPr>
            <a:r>
              <a:rPr lang="en-GB" sz="5600" b="1" dirty="0"/>
              <a:t>Host: Johan </a:t>
            </a:r>
            <a:r>
              <a:rPr lang="en-GB" sz="5600" b="1" dirty="0" err="1"/>
              <a:t>Karlander</a:t>
            </a:r>
            <a:endParaRPr lang="en-GB" sz="5600" b="1" dirty="0">
              <a:cs typeface="Arial"/>
            </a:endParaRPr>
          </a:p>
          <a:p>
            <a:pPr marL="0" indent="0">
              <a:buNone/>
            </a:pPr>
            <a:r>
              <a:rPr lang="en-GB" sz="5600" b="1" dirty="0"/>
              <a:t>Co-host: Lars </a:t>
            </a:r>
            <a:r>
              <a:rPr lang="en-GB" sz="5600" b="1" dirty="0" err="1"/>
              <a:t>Geschwind</a:t>
            </a:r>
            <a:r>
              <a:rPr lang="en-GB" sz="5600" b="1" dirty="0"/>
              <a:t>, </a:t>
            </a:r>
            <a:r>
              <a:rPr lang="sv" sz="5600" b="1" dirty="0">
                <a:ea typeface="+mn-lt"/>
                <a:cs typeface="+mn-lt"/>
              </a:rPr>
              <a:t>Per Jacobsson &amp; Héléne Hermansson-Järvenpä</a:t>
            </a:r>
            <a:endParaRPr lang="en-GB" sz="5600" dirty="0"/>
          </a:p>
          <a:p>
            <a:pPr marL="0" indent="0">
              <a:buNone/>
            </a:pPr>
            <a:endParaRPr lang="en-GB" dirty="0">
              <a:cs typeface="Arial" panose="020B0604020202020204"/>
            </a:endParaRPr>
          </a:p>
          <a:p>
            <a:pPr marL="0" indent="0">
              <a:buNone/>
            </a:pPr>
            <a:endParaRPr lang="en-GB" dirty="0"/>
          </a:p>
          <a:p>
            <a:pPr marL="0" indent="0">
              <a:buNone/>
            </a:pPr>
            <a:endParaRPr lang="en-GB" dirty="0"/>
          </a:p>
          <a:p>
            <a:pPr marL="0" indent="0">
              <a:buNone/>
            </a:pPr>
            <a:endParaRPr lang="en-GB" dirty="0"/>
          </a:p>
          <a:p>
            <a:pPr marL="0" indent="0">
              <a:buNone/>
            </a:pPr>
            <a:r>
              <a:rPr lang="sv" b="1" dirty="0">
                <a:ea typeface="+mn-lt"/>
                <a:cs typeface="+mn-lt"/>
              </a:rPr>
              <a:t>ä </a:t>
            </a:r>
            <a:endParaRPr lang="sv" b="1" dirty="0">
              <a:cs typeface="Arial"/>
            </a:endParaRPr>
          </a:p>
        </p:txBody>
      </p:sp>
      <p:pic>
        <p:nvPicPr>
          <p:cNvPr id="7" name="Picture 7" descr="A picture containing woman, man, sign, walking&#10;&#10;Description generated with very high confidence">
            <a:extLst>
              <a:ext uri="{FF2B5EF4-FFF2-40B4-BE49-F238E27FC236}">
                <a16:creationId xmlns:a16="http://schemas.microsoft.com/office/drawing/2014/main" id="{4385C078-7E65-4080-BC4B-8271CD11F829}"/>
              </a:ext>
            </a:extLst>
          </p:cNvPr>
          <p:cNvPicPr>
            <a:picLocks noChangeAspect="1"/>
          </p:cNvPicPr>
          <p:nvPr/>
        </p:nvPicPr>
        <p:blipFill>
          <a:blip r:embed="rId2"/>
          <a:stretch>
            <a:fillRect/>
          </a:stretch>
        </p:blipFill>
        <p:spPr>
          <a:xfrm>
            <a:off x="6588223" y="897732"/>
            <a:ext cx="2009776" cy="1507332"/>
          </a:xfrm>
          <a:prstGeom prst="rect">
            <a:avLst/>
          </a:prstGeom>
        </p:spPr>
      </p:pic>
      <p:pic>
        <p:nvPicPr>
          <p:cNvPr id="9" name="Picture 9" descr="A close up of a mans face&#10;&#10;Description generated with high confidence">
            <a:extLst>
              <a:ext uri="{FF2B5EF4-FFF2-40B4-BE49-F238E27FC236}">
                <a16:creationId xmlns:a16="http://schemas.microsoft.com/office/drawing/2014/main" id="{C918BA27-0E6A-4F3D-99B3-BBD33F206E28}"/>
              </a:ext>
            </a:extLst>
          </p:cNvPr>
          <p:cNvPicPr>
            <a:picLocks noChangeAspect="1"/>
          </p:cNvPicPr>
          <p:nvPr/>
        </p:nvPicPr>
        <p:blipFill>
          <a:blip r:embed="rId3"/>
          <a:stretch>
            <a:fillRect/>
          </a:stretch>
        </p:blipFill>
        <p:spPr>
          <a:xfrm>
            <a:off x="6729362" y="2571750"/>
            <a:ext cx="1727499" cy="1293578"/>
          </a:xfrm>
          <a:prstGeom prst="rect">
            <a:avLst/>
          </a:prstGeom>
        </p:spPr>
      </p:pic>
    </p:spTree>
    <p:extLst>
      <p:ext uri="{BB962C8B-B14F-4D97-AF65-F5344CB8AC3E}">
        <p14:creationId xmlns:p14="http://schemas.microsoft.com/office/powerpoint/2010/main" val="1201905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dirty="0"/>
              <a:t>Guiding students away from plagiarism</a:t>
            </a:r>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13</a:t>
            </a:fld>
            <a:endParaRPr lang="sv-SE"/>
          </a:p>
        </p:txBody>
      </p:sp>
      <p:pic>
        <p:nvPicPr>
          <p:cNvPr id="8" name="Picture 2" descr="Google Allows Sports Betting Companies To Advertise Through Google ...">
            <a:extLst>
              <a:ext uri="{FF2B5EF4-FFF2-40B4-BE49-F238E27FC236}">
                <a16:creationId xmlns:a16="http://schemas.microsoft.com/office/drawing/2014/main" id="{BC7B11D3-9D1E-CD44-B06E-9A7BC1DE3F0E}"/>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7588841" y="252990"/>
            <a:ext cx="1247314" cy="6560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andbok om plagiering">
            <a:extLst>
              <a:ext uri="{FF2B5EF4-FFF2-40B4-BE49-F238E27FC236}">
                <a16:creationId xmlns:a16="http://schemas.microsoft.com/office/drawing/2014/main" id="{829CCD27-ACB2-BB4D-83DD-8AE404DAA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090251"/>
            <a:ext cx="2194935" cy="136963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9E36941-F597-8749-9077-08682C46D9EE}"/>
              </a:ext>
            </a:extLst>
          </p:cNvPr>
          <p:cNvSpPr txBox="1"/>
          <p:nvPr/>
        </p:nvSpPr>
        <p:spPr>
          <a:xfrm>
            <a:off x="6188796" y="2540633"/>
            <a:ext cx="1553630" cy="400110"/>
          </a:xfrm>
          <a:prstGeom prst="rect">
            <a:avLst/>
          </a:prstGeom>
          <a:noFill/>
        </p:spPr>
        <p:txBody>
          <a:bodyPr wrap="none" rtlCol="0">
            <a:spAutoFit/>
          </a:bodyPr>
          <a:lstStyle/>
          <a:p>
            <a:r>
              <a:rPr lang="sv-SE" sz="2000" dirty="0">
                <a:solidFill>
                  <a:schemeClr val="accent1">
                    <a:lumMod val="75000"/>
                  </a:schemeClr>
                </a:solidFill>
              </a:rPr>
              <a:t>plagiarism.se</a:t>
            </a:r>
            <a:endParaRPr lang="en-SE" sz="2000" dirty="0">
              <a:solidFill>
                <a:schemeClr val="accent1">
                  <a:lumMod val="75000"/>
                </a:schemeClr>
              </a:solidFill>
            </a:endParaRPr>
          </a:p>
        </p:txBody>
      </p:sp>
      <p:pic>
        <p:nvPicPr>
          <p:cNvPr id="11" name="Picture 6" descr="Perhaps a Good Time to Make Sure We Know What Plagiarism Is ...">
            <a:extLst>
              <a:ext uri="{FF2B5EF4-FFF2-40B4-BE49-F238E27FC236}">
                <a16:creationId xmlns:a16="http://schemas.microsoft.com/office/drawing/2014/main" id="{E9467A48-5C09-7F4B-B561-A3952ACA6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797" y="1212839"/>
            <a:ext cx="3996246" cy="27880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ow to Paste Text Without Formatting on macOS">
            <a:extLst>
              <a:ext uri="{FF2B5EF4-FFF2-40B4-BE49-F238E27FC236}">
                <a16:creationId xmlns:a16="http://schemas.microsoft.com/office/drawing/2014/main" id="{8CCF486B-457A-D940-81B7-37FD26C628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1788" y="3037002"/>
            <a:ext cx="3612959" cy="167307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CE227FF-6669-E24E-9925-519A17CF48D8}"/>
              </a:ext>
            </a:extLst>
          </p:cNvPr>
          <p:cNvSpPr txBox="1"/>
          <p:nvPr/>
        </p:nvSpPr>
        <p:spPr>
          <a:xfrm>
            <a:off x="395536" y="4143982"/>
            <a:ext cx="3177152" cy="615553"/>
          </a:xfrm>
          <a:prstGeom prst="rect">
            <a:avLst/>
          </a:prstGeom>
          <a:noFill/>
        </p:spPr>
        <p:txBody>
          <a:bodyPr wrap="none" lIns="0" tIns="0" rIns="0" bIns="0" rtlCol="0">
            <a:spAutoFit/>
          </a:bodyPr>
          <a:lstStyle/>
          <a:p>
            <a:r>
              <a:rPr lang="en-GB" sz="2000" dirty="0"/>
              <a:t>Host: Carl-Mikael </a:t>
            </a:r>
            <a:r>
              <a:rPr lang="en-GB" sz="2000" dirty="0" err="1"/>
              <a:t>Zetterling</a:t>
            </a:r>
            <a:r>
              <a:rPr lang="en-GB" sz="2000" dirty="0"/>
              <a:t> </a:t>
            </a:r>
          </a:p>
          <a:p>
            <a:r>
              <a:rPr lang="en-GB" sz="2000" dirty="0"/>
              <a:t>Co-host: </a:t>
            </a:r>
            <a:r>
              <a:rPr lang="en-GB" sz="2000" dirty="0" err="1"/>
              <a:t>Miritt</a:t>
            </a:r>
            <a:r>
              <a:rPr lang="en-GB" sz="2000" dirty="0"/>
              <a:t> </a:t>
            </a:r>
            <a:r>
              <a:rPr lang="en-GB" sz="2000" dirty="0" err="1"/>
              <a:t>Zisser</a:t>
            </a:r>
            <a:endParaRPr lang="en-GB" sz="2000" dirty="0"/>
          </a:p>
        </p:txBody>
      </p:sp>
    </p:spTree>
    <p:extLst>
      <p:ext uri="{BB962C8B-B14F-4D97-AF65-F5344CB8AC3E}">
        <p14:creationId xmlns:p14="http://schemas.microsoft.com/office/powerpoint/2010/main" val="2392081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solidFill>
                  <a:schemeClr val="dk1"/>
                </a:solidFill>
              </a:rPr>
              <a:t>Internationalisation during and post Covid-19</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14</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normAutofit lnSpcReduction="10000"/>
          </a:bodyPr>
          <a:lstStyle/>
          <a:p>
            <a:pPr marL="0" lvl="0" indent="0">
              <a:lnSpc>
                <a:spcPct val="115000"/>
              </a:lnSpc>
              <a:spcBef>
                <a:spcPts val="0"/>
              </a:spcBef>
              <a:buNone/>
            </a:pPr>
            <a:r>
              <a:rPr lang="en-GB" sz="2000" dirty="0"/>
              <a:t>In what ways has Covid-19 affected KTH’s internationalisation? Identify the scope.</a:t>
            </a:r>
          </a:p>
          <a:p>
            <a:pPr marL="0" lvl="0" indent="0">
              <a:lnSpc>
                <a:spcPct val="115000"/>
              </a:lnSpc>
              <a:spcBef>
                <a:spcPts val="0"/>
              </a:spcBef>
              <a:buNone/>
            </a:pPr>
            <a:endParaRPr lang="en-GB" sz="2000" dirty="0"/>
          </a:p>
          <a:p>
            <a:pPr marL="0" lvl="0" indent="0">
              <a:lnSpc>
                <a:spcPct val="115000"/>
              </a:lnSpc>
              <a:spcBef>
                <a:spcPts val="0"/>
              </a:spcBef>
              <a:buNone/>
            </a:pPr>
            <a:r>
              <a:rPr lang="en-GB" sz="2000" dirty="0"/>
              <a:t>What will post-</a:t>
            </a:r>
            <a:r>
              <a:rPr lang="en-GB" sz="2000" dirty="0" err="1"/>
              <a:t>Covid</a:t>
            </a:r>
            <a:r>
              <a:rPr lang="en-GB" sz="2000" dirty="0"/>
              <a:t> internationalisation look like? </a:t>
            </a:r>
          </a:p>
          <a:p>
            <a:pPr marL="0" lvl="0" indent="0">
              <a:lnSpc>
                <a:spcPct val="115000"/>
              </a:lnSpc>
              <a:spcBef>
                <a:spcPts val="0"/>
              </a:spcBef>
              <a:buNone/>
            </a:pPr>
            <a:r>
              <a:rPr lang="en-GB" sz="2000" dirty="0"/>
              <a:t>Reflect on fears and hopes.</a:t>
            </a:r>
          </a:p>
          <a:p>
            <a:pPr marL="0" lvl="0" indent="0">
              <a:lnSpc>
                <a:spcPct val="115000"/>
              </a:lnSpc>
              <a:spcBef>
                <a:spcPts val="0"/>
              </a:spcBef>
              <a:buNone/>
            </a:pPr>
            <a:endParaRPr lang="en-GB" sz="2000" dirty="0"/>
          </a:p>
          <a:p>
            <a:pPr marL="0" lvl="0" indent="0">
              <a:lnSpc>
                <a:spcPct val="115000"/>
              </a:lnSpc>
              <a:spcBef>
                <a:spcPts val="0"/>
              </a:spcBef>
              <a:buNone/>
            </a:pPr>
            <a:r>
              <a:rPr lang="en-GB" sz="2000" dirty="0"/>
              <a:t>How could we transform immediate challenges </a:t>
            </a:r>
          </a:p>
          <a:p>
            <a:pPr marL="0" lvl="0" indent="0">
              <a:lnSpc>
                <a:spcPct val="115000"/>
              </a:lnSpc>
              <a:spcBef>
                <a:spcPts val="0"/>
              </a:spcBef>
              <a:buNone/>
            </a:pPr>
            <a:r>
              <a:rPr lang="en-GB" sz="2000" dirty="0"/>
              <a:t>into opportunities? Act proactively.</a:t>
            </a:r>
            <a:br>
              <a:rPr lang="en-GB" sz="2000" dirty="0"/>
            </a:br>
            <a:endParaRPr lang="en-GB" sz="2000" dirty="0"/>
          </a:p>
          <a:p>
            <a:pPr marL="0" indent="0">
              <a:lnSpc>
                <a:spcPct val="115000"/>
              </a:lnSpc>
              <a:spcBef>
                <a:spcPts val="0"/>
              </a:spcBef>
              <a:buNone/>
            </a:pPr>
            <a:r>
              <a:rPr lang="en-GB" sz="2000" dirty="0"/>
              <a:t>Host: </a:t>
            </a:r>
            <a:r>
              <a:rPr lang="en-GB" sz="2000" dirty="0">
                <a:latin typeface="Calibri" panose="020F0502020204030204" pitchFamily="34" charset="0"/>
              </a:rPr>
              <a:t>Elizabeth Keller</a:t>
            </a:r>
            <a:br>
              <a:rPr lang="en-GB" sz="2000" dirty="0">
                <a:latin typeface="Calibri" panose="020F0502020204030204" pitchFamily="34" charset="0"/>
              </a:rPr>
            </a:br>
            <a:r>
              <a:rPr lang="en-GB" sz="2000" dirty="0">
                <a:latin typeface="Calibri" panose="020F0502020204030204" pitchFamily="34" charset="0"/>
              </a:rPr>
              <a:t>Co-host: Yoko Takao </a:t>
            </a:r>
            <a:r>
              <a:rPr lang="en-GB" sz="2000" dirty="0" err="1">
                <a:latin typeface="Calibri" panose="020F0502020204030204" pitchFamily="34" charset="0"/>
              </a:rPr>
              <a:t>Drobin</a:t>
            </a:r>
            <a:endParaRPr lang="en-GB" sz="2000" dirty="0"/>
          </a:p>
          <a:p>
            <a:pPr marL="0" indent="0">
              <a:buNone/>
            </a:pPr>
            <a:endParaRPr lang="en-GB" dirty="0"/>
          </a:p>
        </p:txBody>
      </p:sp>
      <p:pic>
        <p:nvPicPr>
          <p:cNvPr id="7" name="Google Shape;143;p25">
            <a:extLst>
              <a:ext uri="{FF2B5EF4-FFF2-40B4-BE49-F238E27FC236}">
                <a16:creationId xmlns:a16="http://schemas.microsoft.com/office/drawing/2014/main" id="{45A21681-CB19-FC45-8F6D-6F339A84B0C9}"/>
              </a:ext>
            </a:extLst>
          </p:cNvPr>
          <p:cNvPicPr preferRelativeResize="0">
            <a:picLocks/>
          </p:cNvPicPr>
          <p:nvPr/>
        </p:nvPicPr>
        <p:blipFill>
          <a:blip r:embed="rId2">
            <a:alphaModFix/>
          </a:blip>
          <a:stretch>
            <a:fillRect/>
          </a:stretch>
        </p:blipFill>
        <p:spPr>
          <a:xfrm>
            <a:off x="6732240" y="2283718"/>
            <a:ext cx="2096677" cy="2274489"/>
          </a:xfrm>
          <a:prstGeom prst="rect">
            <a:avLst/>
          </a:prstGeom>
          <a:noFill/>
          <a:ln>
            <a:noFill/>
          </a:ln>
        </p:spPr>
      </p:pic>
    </p:spTree>
    <p:extLst>
      <p:ext uri="{BB962C8B-B14F-4D97-AF65-F5344CB8AC3E}">
        <p14:creationId xmlns:p14="http://schemas.microsoft.com/office/powerpoint/2010/main" val="1430412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sz="2400"/>
              <a:t>Ojämställdhet på KTH</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a:t>Storträffen 12 maj 2020</a:t>
            </a:r>
            <a:endParaRPr lang="sv-SE" dirty="0"/>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15</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normAutofit/>
          </a:bodyPr>
          <a:lstStyle/>
          <a:p>
            <a:pPr marL="0" indent="0">
              <a:buNone/>
            </a:pPr>
            <a:r>
              <a:rPr lang="en-GB" dirty="0" err="1"/>
              <a:t>På</a:t>
            </a:r>
            <a:r>
              <a:rPr lang="en-GB" dirty="0"/>
              <a:t> KTH </a:t>
            </a:r>
            <a:r>
              <a:rPr lang="en-GB" dirty="0" err="1"/>
              <a:t>är</a:t>
            </a:r>
            <a:r>
              <a:rPr lang="en-GB" dirty="0"/>
              <a:t> </a:t>
            </a:r>
            <a:r>
              <a:rPr lang="en-GB" dirty="0" err="1"/>
              <a:t>villkoren</a:t>
            </a:r>
            <a:r>
              <a:rPr lang="en-GB" dirty="0"/>
              <a:t> </a:t>
            </a:r>
            <a:r>
              <a:rPr lang="en-GB" dirty="0" err="1"/>
              <a:t>olika</a:t>
            </a:r>
            <a:r>
              <a:rPr lang="en-GB" dirty="0"/>
              <a:t> </a:t>
            </a:r>
            <a:r>
              <a:rPr lang="en-GB" dirty="0" err="1"/>
              <a:t>för</a:t>
            </a:r>
            <a:r>
              <a:rPr lang="en-GB" dirty="0"/>
              <a:t> </a:t>
            </a:r>
            <a:r>
              <a:rPr lang="en-GB" dirty="0" err="1"/>
              <a:t>kvinnor</a:t>
            </a:r>
            <a:r>
              <a:rPr lang="en-GB" dirty="0"/>
              <a:t> </a:t>
            </a:r>
            <a:r>
              <a:rPr lang="en-GB" dirty="0" err="1"/>
              <a:t>och</a:t>
            </a:r>
            <a:r>
              <a:rPr lang="en-GB" dirty="0"/>
              <a:t> </a:t>
            </a:r>
            <a:r>
              <a:rPr lang="en-GB" dirty="0" err="1"/>
              <a:t>män</a:t>
            </a:r>
            <a:r>
              <a:rPr lang="en-GB" dirty="0"/>
              <a:t>, </a:t>
            </a:r>
            <a:r>
              <a:rPr lang="en-GB" dirty="0" err="1"/>
              <a:t>dessutom</a:t>
            </a:r>
            <a:r>
              <a:rPr lang="en-GB" dirty="0"/>
              <a:t> </a:t>
            </a:r>
            <a:r>
              <a:rPr lang="en-GB" dirty="0" err="1"/>
              <a:t>råder</a:t>
            </a:r>
            <a:r>
              <a:rPr lang="en-GB" dirty="0"/>
              <a:t> </a:t>
            </a:r>
            <a:r>
              <a:rPr lang="en-GB" dirty="0" err="1"/>
              <a:t>exkluderande</a:t>
            </a:r>
            <a:r>
              <a:rPr lang="en-GB" dirty="0"/>
              <a:t> </a:t>
            </a:r>
            <a:r>
              <a:rPr lang="en-GB" dirty="0" err="1"/>
              <a:t>kulturer</a:t>
            </a:r>
            <a:r>
              <a:rPr lang="en-GB" dirty="0"/>
              <a:t>!</a:t>
            </a:r>
          </a:p>
          <a:p>
            <a:pPr marL="0" indent="0">
              <a:buNone/>
            </a:pPr>
            <a:r>
              <a:rPr lang="en-GB" dirty="0"/>
              <a:t>Ser du det?</a:t>
            </a:r>
          </a:p>
          <a:p>
            <a:pPr marL="0" indent="0">
              <a:buNone/>
            </a:pPr>
            <a:r>
              <a:rPr lang="en-GB" dirty="0" err="1"/>
              <a:t>Vad</a:t>
            </a:r>
            <a:r>
              <a:rPr lang="en-GB" dirty="0"/>
              <a:t> </a:t>
            </a:r>
            <a:r>
              <a:rPr lang="en-GB" dirty="0" err="1"/>
              <a:t>kan</a:t>
            </a:r>
            <a:r>
              <a:rPr lang="en-GB" dirty="0"/>
              <a:t> </a:t>
            </a:r>
            <a:r>
              <a:rPr lang="en-GB" dirty="0" err="1"/>
              <a:t>och</a:t>
            </a:r>
            <a:r>
              <a:rPr lang="en-GB" dirty="0"/>
              <a:t> </a:t>
            </a:r>
            <a:r>
              <a:rPr lang="en-GB" dirty="0" err="1"/>
              <a:t>vill</a:t>
            </a:r>
            <a:r>
              <a:rPr lang="en-GB" dirty="0"/>
              <a:t> du </a:t>
            </a:r>
            <a:r>
              <a:rPr lang="en-GB" dirty="0" err="1"/>
              <a:t>göra</a:t>
            </a:r>
            <a:r>
              <a:rPr lang="en-GB" dirty="0"/>
              <a:t> </a:t>
            </a:r>
            <a:r>
              <a:rPr lang="en-GB" dirty="0" err="1"/>
              <a:t>åt</a:t>
            </a:r>
            <a:r>
              <a:rPr lang="en-GB" dirty="0"/>
              <a:t> det?</a:t>
            </a:r>
          </a:p>
          <a:p>
            <a:pPr marL="0" indent="0">
              <a:buNone/>
            </a:pPr>
            <a:endParaRPr lang="en-GB" dirty="0"/>
          </a:p>
          <a:p>
            <a:pPr marL="0" indent="0">
              <a:buNone/>
            </a:pPr>
            <a:r>
              <a:rPr lang="en-GB" dirty="0" err="1"/>
              <a:t>Diskutera</a:t>
            </a:r>
            <a:r>
              <a:rPr lang="en-GB" dirty="0"/>
              <a:t> </a:t>
            </a:r>
            <a:r>
              <a:rPr lang="en-GB" dirty="0" err="1"/>
              <a:t>idag</a:t>
            </a:r>
            <a:r>
              <a:rPr lang="en-GB" dirty="0"/>
              <a:t>:</a:t>
            </a:r>
          </a:p>
          <a:p>
            <a:pPr marL="0" indent="0">
              <a:buNone/>
            </a:pPr>
            <a:r>
              <a:rPr lang="en-GB" dirty="0">
                <a:hlinkClick r:id="rId2"/>
              </a:rPr>
              <a:t>https://kth-se.zoom.us/j/65886381258</a:t>
            </a:r>
            <a:endParaRPr lang="en-GB" dirty="0"/>
          </a:p>
          <a:p>
            <a:pPr marL="0" indent="0">
              <a:buNone/>
            </a:pPr>
            <a:endParaRPr lang="en-GB" dirty="0"/>
          </a:p>
          <a:p>
            <a:pPr marL="0" indent="0">
              <a:buNone/>
            </a:pPr>
            <a:r>
              <a:rPr lang="en-GB" b="1" dirty="0"/>
              <a:t>Hosts: </a:t>
            </a:r>
            <a:r>
              <a:rPr lang="en-GB" sz="1600" b="1" dirty="0">
                <a:solidFill>
                  <a:srgbClr val="000000"/>
                </a:solidFill>
                <a:latin typeface="Calibri" panose="020F0502020204030204" pitchFamily="34" charset="0"/>
              </a:rPr>
              <a:t>Lotta Nilsson &amp; Karl </a:t>
            </a:r>
            <a:r>
              <a:rPr lang="en-GB" sz="1600" b="1" dirty="0" err="1">
                <a:solidFill>
                  <a:srgbClr val="000000"/>
                </a:solidFill>
                <a:latin typeface="Calibri" panose="020F0502020204030204" pitchFamily="34" charset="0"/>
              </a:rPr>
              <a:t>Garme</a:t>
            </a:r>
            <a:endParaRPr lang="en-GB" sz="1600" b="1" dirty="0">
              <a:solidFill>
                <a:srgbClr val="000000"/>
              </a:solidFill>
              <a:latin typeface="Calibri" panose="020F0502020204030204" pitchFamily="34"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606858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b="0" dirty="0"/>
              <a:t>Kommunikation till befintliga studenter som ”Ett KTH”</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16</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pPr marL="0" indent="0">
              <a:buNone/>
            </a:pPr>
            <a:r>
              <a:rPr lang="sv-SE" b="1" dirty="0"/>
              <a:t>Kursinformationsprojektet</a:t>
            </a:r>
            <a:br>
              <a:rPr lang="sv-SE" b="1" dirty="0"/>
            </a:br>
            <a:r>
              <a:rPr lang="sv-SE" dirty="0"/>
              <a:t>Åsa Lindström, IT-avdelningen</a:t>
            </a:r>
            <a:br>
              <a:rPr lang="sv-SE" dirty="0"/>
            </a:br>
            <a:r>
              <a:rPr lang="sv-SE" dirty="0"/>
              <a:t>Kristian Fäldt, IT-avdelningen</a:t>
            </a:r>
            <a:br>
              <a:rPr lang="sv-SE" b="1" dirty="0"/>
            </a:br>
            <a:endParaRPr lang="sv-SE" b="1" dirty="0"/>
          </a:p>
          <a:p>
            <a:pPr marL="0" indent="0">
              <a:buNone/>
            </a:pPr>
            <a:r>
              <a:rPr lang="sv-SE" dirty="0"/>
              <a:t>Vi behöver er hjälp att få svar på:</a:t>
            </a:r>
          </a:p>
          <a:p>
            <a:pPr lvl="0"/>
            <a:r>
              <a:rPr lang="sv-SE" dirty="0"/>
              <a:t>Vilken information om studentens utbildning vill lärare, studenter och studievägledare lyfta till en generell nivå?</a:t>
            </a:r>
          </a:p>
          <a:p>
            <a:pPr lvl="0"/>
            <a:r>
              <a:rPr lang="sv-SE" dirty="0"/>
              <a:t>Vad för stöd behöver du som lärare/studievägledare för att kunna kommunicera enligt principen ”Ett KTH”?</a:t>
            </a:r>
          </a:p>
          <a:p>
            <a:pPr marL="0" indent="0">
              <a:buNone/>
            </a:pPr>
            <a:r>
              <a:rPr lang="sv-SE" b="1" dirty="0" err="1"/>
              <a:t>Hosts</a:t>
            </a:r>
            <a:r>
              <a:rPr lang="sv-SE" b="1" dirty="0"/>
              <a:t>: Sara </a:t>
            </a:r>
            <a:r>
              <a:rPr lang="sv-SE" b="1" dirty="0" err="1"/>
              <a:t>Gunningberg</a:t>
            </a:r>
            <a:r>
              <a:rPr lang="sv-SE" b="1" dirty="0"/>
              <a:t>, Avdelningen för utbildningsstöd &amp; Åsa Lindström, IT-avdelningen</a:t>
            </a:r>
            <a:endParaRPr lang="en-GB" b="1" dirty="0"/>
          </a:p>
        </p:txBody>
      </p:sp>
    </p:spTree>
    <p:extLst>
      <p:ext uri="{BB962C8B-B14F-4D97-AF65-F5344CB8AC3E}">
        <p14:creationId xmlns:p14="http://schemas.microsoft.com/office/powerpoint/2010/main" val="2861799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t>Course evaluation</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17</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pPr marL="0" indent="0">
              <a:buNone/>
            </a:pPr>
            <a:r>
              <a:rPr lang="sv-SE" sz="2400" dirty="0" err="1"/>
              <a:t>Welcome</a:t>
            </a:r>
            <a:r>
              <a:rPr lang="sv-SE" sz="2400" dirty="0"/>
              <a:t> to </a:t>
            </a:r>
            <a:r>
              <a:rPr lang="sv-SE" sz="2400" dirty="0" err="1"/>
              <a:t>discuss</a:t>
            </a:r>
            <a:r>
              <a:rPr lang="sv-SE" sz="2400" dirty="0"/>
              <a:t> the </a:t>
            </a:r>
            <a:r>
              <a:rPr lang="sv-SE" sz="2400" dirty="0" err="1"/>
              <a:t>tools</a:t>
            </a:r>
            <a:r>
              <a:rPr lang="sv-SE" sz="2400" dirty="0"/>
              <a:t> </a:t>
            </a:r>
            <a:r>
              <a:rPr lang="sv-SE" sz="2400" dirty="0" err="1"/>
              <a:t>of</a:t>
            </a:r>
            <a:r>
              <a:rPr lang="sv-SE" sz="2400" dirty="0"/>
              <a:t> </a:t>
            </a:r>
            <a:r>
              <a:rPr lang="sv-SE" sz="2400" dirty="0" err="1"/>
              <a:t>course</a:t>
            </a:r>
            <a:r>
              <a:rPr lang="sv-SE" sz="2400" dirty="0"/>
              <a:t> </a:t>
            </a:r>
            <a:r>
              <a:rPr lang="sv-SE" sz="2400" dirty="0" err="1"/>
              <a:t>evalutaion</a:t>
            </a:r>
            <a:r>
              <a:rPr lang="sv-SE" sz="2400" dirty="0"/>
              <a:t>!</a:t>
            </a:r>
          </a:p>
          <a:p>
            <a:endParaRPr lang="sv-SE" sz="2400" dirty="0"/>
          </a:p>
          <a:p>
            <a:r>
              <a:rPr lang="sv-SE" sz="2400" dirty="0"/>
              <a:t>Do </a:t>
            </a:r>
            <a:r>
              <a:rPr lang="sv-SE" sz="2400" dirty="0" err="1"/>
              <a:t>we</a:t>
            </a:r>
            <a:r>
              <a:rPr lang="sv-SE" sz="2400" dirty="0"/>
              <a:t> </a:t>
            </a:r>
            <a:r>
              <a:rPr lang="sv-SE" sz="2400" dirty="0" err="1"/>
              <a:t>need</a:t>
            </a:r>
            <a:r>
              <a:rPr lang="sv-SE" sz="2400" dirty="0"/>
              <a:t> ”new” </a:t>
            </a:r>
            <a:r>
              <a:rPr lang="sv-SE" sz="2400" dirty="0" err="1"/>
              <a:t>questions</a:t>
            </a:r>
            <a:r>
              <a:rPr lang="sv-SE" sz="2400" dirty="0"/>
              <a:t> </a:t>
            </a:r>
            <a:r>
              <a:rPr lang="sv-SE" sz="2400" dirty="0" err="1"/>
              <a:t>after</a:t>
            </a:r>
            <a:r>
              <a:rPr lang="sv-SE" sz="2400" dirty="0"/>
              <a:t> Covid-19?</a:t>
            </a:r>
          </a:p>
          <a:p>
            <a:r>
              <a:rPr lang="sv-SE" sz="2400" dirty="0" err="1"/>
              <a:t>How</a:t>
            </a:r>
            <a:r>
              <a:rPr lang="sv-SE" sz="2400" dirty="0"/>
              <a:t> do </a:t>
            </a:r>
            <a:r>
              <a:rPr lang="sv-SE" sz="2400" dirty="0" err="1"/>
              <a:t>we</a:t>
            </a:r>
            <a:r>
              <a:rPr lang="sv-SE" sz="2400" dirty="0"/>
              <a:t> get a </a:t>
            </a:r>
            <a:r>
              <a:rPr lang="sv-SE" sz="2400" dirty="0" err="1"/>
              <a:t>better</a:t>
            </a:r>
            <a:r>
              <a:rPr lang="sv-SE" sz="2400" dirty="0"/>
              <a:t> </a:t>
            </a:r>
            <a:r>
              <a:rPr lang="sv-SE" sz="2400" dirty="0" err="1"/>
              <a:t>response</a:t>
            </a:r>
            <a:r>
              <a:rPr lang="sv-SE" sz="2400" dirty="0"/>
              <a:t> rate?</a:t>
            </a:r>
          </a:p>
          <a:p>
            <a:r>
              <a:rPr lang="sv-SE" sz="2400" dirty="0" err="1"/>
              <a:t>How</a:t>
            </a:r>
            <a:r>
              <a:rPr lang="sv-SE" sz="2400" dirty="0"/>
              <a:t> </a:t>
            </a:r>
            <a:r>
              <a:rPr lang="sv-SE" sz="2400" dirty="0" err="1"/>
              <a:t>does</a:t>
            </a:r>
            <a:r>
              <a:rPr lang="sv-SE" sz="2400" dirty="0"/>
              <a:t> LEQ </a:t>
            </a:r>
            <a:r>
              <a:rPr lang="sv-SE" sz="2400" dirty="0" err="1"/>
              <a:t>work</a:t>
            </a:r>
            <a:r>
              <a:rPr lang="sv-SE" sz="2400" dirty="0"/>
              <a:t>?</a:t>
            </a:r>
          </a:p>
          <a:p>
            <a:r>
              <a:rPr lang="sv-SE" sz="2400" dirty="0"/>
              <a:t>New </a:t>
            </a:r>
            <a:r>
              <a:rPr lang="sv-SE" sz="2400" dirty="0" err="1"/>
              <a:t>ideas</a:t>
            </a:r>
            <a:r>
              <a:rPr lang="sv-SE" sz="2400" dirty="0"/>
              <a:t>!</a:t>
            </a:r>
          </a:p>
          <a:p>
            <a:endParaRPr lang="sv-SE" dirty="0"/>
          </a:p>
          <a:p>
            <a:pPr marL="0" indent="0">
              <a:buNone/>
            </a:pPr>
            <a:r>
              <a:rPr lang="sv-SE" b="1" dirty="0" err="1"/>
              <a:t>Hosts</a:t>
            </a:r>
            <a:r>
              <a:rPr lang="sv-SE" b="1" dirty="0"/>
              <a:t>: Sara Nyberg &amp; Hans </a:t>
            </a:r>
            <a:r>
              <a:rPr lang="sv-SE" b="1" dirty="0" err="1"/>
              <a:t>Havtun</a:t>
            </a:r>
            <a:r>
              <a:rPr lang="sv-SE" b="1" dirty="0"/>
              <a:t>, ITM/STEM</a:t>
            </a:r>
          </a:p>
          <a:p>
            <a:pPr marL="0" indent="0">
              <a:buNone/>
            </a:pPr>
            <a:endParaRPr lang="en-GB" dirty="0"/>
          </a:p>
        </p:txBody>
      </p:sp>
    </p:spTree>
    <p:extLst>
      <p:ext uri="{BB962C8B-B14F-4D97-AF65-F5344CB8AC3E}">
        <p14:creationId xmlns:p14="http://schemas.microsoft.com/office/powerpoint/2010/main" val="392432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sz="2800" dirty="0"/>
              <a:t>Lokaler, schema och planering</a:t>
            </a:r>
            <a:br>
              <a:rPr lang="sv-SE" dirty="0"/>
            </a:br>
            <a:r>
              <a:rPr lang="sv-SE" sz="2000" dirty="0"/>
              <a:t>bordsledare: Viggo </a:t>
            </a:r>
            <a:r>
              <a:rPr lang="sv-SE" sz="2000" dirty="0" err="1"/>
              <a:t>Kann</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18</a:t>
            </a:fld>
            <a:endParaRPr lang="sv-SE"/>
          </a:p>
        </p:txBody>
      </p:sp>
      <p:sp>
        <p:nvSpPr>
          <p:cNvPr id="7" name="Platshållare för innehåll 6">
            <a:extLst>
              <a:ext uri="{FF2B5EF4-FFF2-40B4-BE49-F238E27FC236}">
                <a16:creationId xmlns:a16="http://schemas.microsoft.com/office/drawing/2014/main" id="{BDB74063-B541-B24B-8595-0D3300EAE5AA}"/>
              </a:ext>
            </a:extLst>
          </p:cNvPr>
          <p:cNvSpPr txBox="1">
            <a:spLocks/>
          </p:cNvSpPr>
          <p:nvPr/>
        </p:nvSpPr>
        <p:spPr>
          <a:xfrm>
            <a:off x="1133680" y="1127099"/>
            <a:ext cx="3143667" cy="3509395"/>
          </a:xfrm>
          <a:prstGeom prst="rect">
            <a:avLst/>
          </a:prstGeom>
        </p:spPr>
        <p:txBody>
          <a:bodyPr vert="horz" lIns="0" tIns="0" rIns="0" bIns="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sv-SE" sz="1600" b="1"/>
              <a:t>Framtida strategier för lärosalar på KTH</a:t>
            </a:r>
          </a:p>
          <a:p>
            <a:pPr marL="0" indent="0">
              <a:buFont typeface="Arial" panose="020B0604020202020204" pitchFamily="34" charset="0"/>
              <a:buNone/>
            </a:pPr>
            <a:r>
              <a:rPr lang="sv-SE" sz="1600" i="1"/>
              <a:t>Vilken sorts salar och vilken sorts teknik i salarna ska KTH gå mot?</a:t>
            </a:r>
          </a:p>
          <a:p>
            <a:pPr marL="0" indent="0">
              <a:buFont typeface="Arial" panose="020B0604020202020204" pitchFamily="34" charset="0"/>
              <a:buNone/>
            </a:pPr>
            <a:r>
              <a:rPr lang="sv-SE" sz="1600"/>
              <a:t>Data som grund:</a:t>
            </a:r>
          </a:p>
          <a:p>
            <a:r>
              <a:rPr lang="sv-SE" sz="1600"/>
              <a:t>Lärosalsenkät till studenter</a:t>
            </a:r>
            <a:br>
              <a:rPr lang="sv-SE" sz="1600"/>
            </a:br>
            <a:r>
              <a:rPr lang="sv-SE" sz="1600"/>
              <a:t>(786 svar 2019)</a:t>
            </a:r>
          </a:p>
          <a:p>
            <a:r>
              <a:rPr lang="sv-SE" sz="1600"/>
              <a:t>Lärosalsenkät till lärare</a:t>
            </a:r>
            <a:br>
              <a:rPr lang="sv-SE" sz="1600"/>
            </a:br>
            <a:r>
              <a:rPr lang="sv-SE" sz="1600"/>
              <a:t>(92 svar 2020)</a:t>
            </a:r>
          </a:p>
          <a:p>
            <a:r>
              <a:rPr lang="sv-SE" sz="1600"/>
              <a:t>Pedagogiska enkäten till lärare</a:t>
            </a:r>
            <a:br>
              <a:rPr lang="sv-SE" sz="1600"/>
            </a:br>
            <a:r>
              <a:rPr lang="sv-SE" sz="1600"/>
              <a:t>(425 svar 2019)</a:t>
            </a:r>
            <a:br>
              <a:rPr lang="sv-SE" sz="1600"/>
            </a:br>
            <a:r>
              <a:rPr lang="sv-SE" sz="1400" i="1"/>
              <a:t>Föredragna undervisningsformer?</a:t>
            </a:r>
            <a:endParaRPr lang="sv-SE"/>
          </a:p>
          <a:p>
            <a:endParaRPr lang="en-GB" dirty="0"/>
          </a:p>
        </p:txBody>
      </p:sp>
      <p:sp>
        <p:nvSpPr>
          <p:cNvPr id="8" name="Platshållare för innehåll 7">
            <a:extLst>
              <a:ext uri="{FF2B5EF4-FFF2-40B4-BE49-F238E27FC236}">
                <a16:creationId xmlns:a16="http://schemas.microsoft.com/office/drawing/2014/main" id="{E913C383-11B1-2845-9D22-8CDC8D30D7AD}"/>
              </a:ext>
            </a:extLst>
          </p:cNvPr>
          <p:cNvSpPr txBox="1">
            <a:spLocks/>
          </p:cNvSpPr>
          <p:nvPr/>
        </p:nvSpPr>
        <p:spPr>
          <a:xfrm>
            <a:off x="4572000" y="1059582"/>
            <a:ext cx="2983924" cy="288547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gt;"/>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sv-SE" sz="1600" b="1"/>
              <a:t>Bättre användning av teknik och pedagogik i lärosalarna</a:t>
            </a:r>
          </a:p>
          <a:p>
            <a:pPr marL="0" indent="0">
              <a:buFont typeface="Arial" panose="020B0604020202020204" pitchFamily="34" charset="0"/>
              <a:buNone/>
            </a:pPr>
            <a:r>
              <a:rPr lang="sv-SE" sz="1600" i="1"/>
              <a:t>Hur ska lärarna informeras om hur lärosalarna kan användas?</a:t>
            </a:r>
          </a:p>
          <a:p>
            <a:r>
              <a:rPr lang="sv-SE" sz="1600"/>
              <a:t>Workshoppar och kurs</a:t>
            </a:r>
          </a:p>
          <a:p>
            <a:r>
              <a:rPr lang="sv-SE" sz="1600"/>
              <a:t>Demonstrationsvideor</a:t>
            </a:r>
            <a:endParaRPr lang="sv-SE" sz="1600" dirty="0"/>
          </a:p>
        </p:txBody>
      </p:sp>
      <p:pic>
        <p:nvPicPr>
          <p:cNvPr id="9" name="Picture 8">
            <a:extLst>
              <a:ext uri="{FF2B5EF4-FFF2-40B4-BE49-F238E27FC236}">
                <a16:creationId xmlns:a16="http://schemas.microsoft.com/office/drawing/2014/main" id="{A1CB6C63-D2C3-854A-B01C-83C59076DF31}"/>
              </a:ext>
            </a:extLst>
          </p:cNvPr>
          <p:cNvPicPr>
            <a:picLocks noChangeAspect="1"/>
          </p:cNvPicPr>
          <p:nvPr/>
        </p:nvPicPr>
        <p:blipFill>
          <a:blip r:embed="rId2"/>
          <a:stretch>
            <a:fillRect/>
          </a:stretch>
        </p:blipFill>
        <p:spPr>
          <a:xfrm>
            <a:off x="4866655" y="2849094"/>
            <a:ext cx="2232248" cy="1797132"/>
          </a:xfrm>
          <a:prstGeom prst="rect">
            <a:avLst/>
          </a:prstGeom>
        </p:spPr>
      </p:pic>
      <p:sp>
        <p:nvSpPr>
          <p:cNvPr id="10" name="Curved Up Arrow 9">
            <a:extLst>
              <a:ext uri="{FF2B5EF4-FFF2-40B4-BE49-F238E27FC236}">
                <a16:creationId xmlns:a16="http://schemas.microsoft.com/office/drawing/2014/main" id="{1BAA9BF8-49A3-5944-8DE4-D63066DDDEA8}"/>
              </a:ext>
            </a:extLst>
          </p:cNvPr>
          <p:cNvSpPr/>
          <p:nvPr/>
        </p:nvSpPr>
        <p:spPr>
          <a:xfrm>
            <a:off x="3800122" y="4299155"/>
            <a:ext cx="954447" cy="347071"/>
          </a:xfrm>
          <a:prstGeom prst="curvedUp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254383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t>Modularization of course content to better suit lifelong learning</a:t>
            </a:r>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19</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r>
              <a:rPr lang="en-GB" dirty="0"/>
              <a:t>Very few professionals are interested to take a course of say 7.5 credits</a:t>
            </a:r>
          </a:p>
          <a:p>
            <a:pPr lvl="1"/>
            <a:r>
              <a:rPr lang="en-GB" dirty="0"/>
              <a:t>Far too big and far too long commitment!</a:t>
            </a:r>
          </a:p>
          <a:p>
            <a:r>
              <a:rPr lang="en-GB" dirty="0"/>
              <a:t>Experience from other Swedish universities shows that up to 2.5 credits in 5 weeks gives good throughput and great interest (esp. online courses)</a:t>
            </a:r>
          </a:p>
          <a:p>
            <a:r>
              <a:rPr lang="en-GB" dirty="0"/>
              <a:t>Basic education and lifelong learning need to build on the same components to be sustainable</a:t>
            </a:r>
          </a:p>
          <a:p>
            <a:r>
              <a:rPr lang="en-GB" dirty="0"/>
              <a:t>How do we define modules so that the parts that are relevant to professionals are finite and at the same time become reasonable building blocks in regular courses?</a:t>
            </a:r>
          </a:p>
          <a:p>
            <a:r>
              <a:rPr lang="en-GB" dirty="0"/>
              <a:t>How can this affect how we build and develop all our courses?</a:t>
            </a:r>
          </a:p>
          <a:p>
            <a:r>
              <a:rPr lang="en-GB" dirty="0"/>
              <a:t>Will it affect how we organize teacher engagement?</a:t>
            </a:r>
            <a:br>
              <a:rPr lang="en-GB" dirty="0"/>
            </a:br>
            <a:endParaRPr lang="en-GB" dirty="0"/>
          </a:p>
          <a:p>
            <a:pPr marL="0" indent="0">
              <a:buNone/>
            </a:pPr>
            <a:r>
              <a:rPr lang="en-GB" b="1" dirty="0"/>
              <a:t>Host: Magnus Johansson</a:t>
            </a:r>
          </a:p>
          <a:p>
            <a:pPr marL="0" indent="0">
              <a:buNone/>
            </a:pPr>
            <a:r>
              <a:rPr lang="en-GB" b="1" dirty="0"/>
              <a:t>Co-host: Rosa </a:t>
            </a:r>
            <a:r>
              <a:rPr lang="en-GB" b="1" dirty="0" err="1"/>
              <a:t>Lönneborg</a:t>
            </a:r>
            <a:endParaRPr lang="en-GB" b="1" dirty="0"/>
          </a:p>
        </p:txBody>
      </p:sp>
    </p:spTree>
    <p:extLst>
      <p:ext uri="{BB962C8B-B14F-4D97-AF65-F5344CB8AC3E}">
        <p14:creationId xmlns:p14="http://schemas.microsoft.com/office/powerpoint/2010/main" val="707364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sz="2400" b="0" dirty="0"/>
              <a:t>Programanalyser och skolrapporter i den årliga kontinuerliga uppföljningen &amp; UKÄ:s granskning av KTH:s kvalitetssäkringsarbete</a:t>
            </a:r>
            <a:endParaRPr lang="en-GB" sz="2400"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20</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normAutofit fontScale="77500" lnSpcReduction="20000"/>
          </a:bodyPr>
          <a:lstStyle/>
          <a:p>
            <a:pPr marL="0" indent="0">
              <a:buNone/>
            </a:pPr>
            <a:r>
              <a:rPr lang="sv-SE" sz="1400" b="1" dirty="0"/>
              <a:t>Programanalyser och skolrapporter i den årliga kontinuerliga uppföljningen</a:t>
            </a:r>
            <a:br>
              <a:rPr lang="sv-SE" sz="1400" b="1" dirty="0"/>
            </a:br>
            <a:br>
              <a:rPr lang="sv-SE" sz="1400" b="1" dirty="0"/>
            </a:br>
            <a:r>
              <a:rPr lang="sv-SE" sz="1300" dirty="0"/>
              <a:t>Å</a:t>
            </a:r>
            <a:r>
              <a:rPr lang="sv-SE" sz="1300" i="1" dirty="0"/>
              <a:t>r 2020 är det fjärde året som alla program genomgår programanalyser. Mallarna som styr vad programanalyserna har diskuterats och utvecklats av GA och FA tillsammans med </a:t>
            </a:r>
            <a:r>
              <a:rPr lang="sv-SE" sz="1300" i="1" dirty="0" err="1"/>
              <a:t>prodeklanus</a:t>
            </a:r>
            <a:r>
              <a:rPr lang="sv-SE" sz="1300" i="1" dirty="0"/>
              <a:t>. </a:t>
            </a:r>
            <a:r>
              <a:rPr lang="sv-SE" sz="1300" i="1" dirty="0" err="1"/>
              <a:t>Equality</a:t>
            </a:r>
            <a:r>
              <a:rPr lang="sv-SE" sz="1300" i="1" dirty="0"/>
              <a:t> </a:t>
            </a:r>
            <a:r>
              <a:rPr lang="sv-SE" sz="1300" i="1" dirty="0" err="1"/>
              <a:t>office</a:t>
            </a:r>
            <a:r>
              <a:rPr lang="sv-SE" sz="1300" i="1" dirty="0"/>
              <a:t>, </a:t>
            </a:r>
            <a:r>
              <a:rPr lang="sv-SE" sz="1300" i="1" dirty="0" err="1"/>
              <a:t>Sustainability</a:t>
            </a:r>
            <a:r>
              <a:rPr lang="sv-SE" sz="1300" i="1" dirty="0"/>
              <a:t> </a:t>
            </a:r>
            <a:r>
              <a:rPr lang="sv-SE" sz="1300" i="1" dirty="0" err="1"/>
              <a:t>office</a:t>
            </a:r>
            <a:r>
              <a:rPr lang="sv-SE" sz="1300" i="1" dirty="0"/>
              <a:t> och näringslivssamverkan har medverkat i utvecklingen för att dessa sakområden ska följas upp på ett systematiskt sätt. </a:t>
            </a:r>
            <a:endParaRPr lang="sv-SE" sz="1300" b="1" i="1" dirty="0"/>
          </a:p>
          <a:p>
            <a:r>
              <a:rPr lang="sv-SE" sz="1400" dirty="0"/>
              <a:t>Vilken användning har programmen av programanalyserna och skolrapporterna i sin utveckling av kvaliteten?</a:t>
            </a:r>
          </a:p>
          <a:p>
            <a:r>
              <a:rPr lang="sv-SE" sz="1400" dirty="0"/>
              <a:t>Hur kan programanalyserna och skolrapporterna utvecklas för att blir mer ändamålsenliga och effektiva?</a:t>
            </a:r>
            <a:br>
              <a:rPr lang="sv-SE" sz="1400" dirty="0"/>
            </a:br>
            <a:endParaRPr lang="sv-SE" sz="1400" dirty="0"/>
          </a:p>
          <a:p>
            <a:pPr marL="0" indent="0">
              <a:buNone/>
            </a:pPr>
            <a:r>
              <a:rPr lang="sv-SE" sz="1400" b="1" dirty="0"/>
              <a:t>UKÄ:s granskning av KTH:s kvalitetssäkringsarbete</a:t>
            </a:r>
            <a:br>
              <a:rPr lang="sv-SE" sz="1400" b="1" dirty="0"/>
            </a:br>
            <a:br>
              <a:rPr lang="en-GB" sz="1400" dirty="0"/>
            </a:br>
            <a:r>
              <a:rPr lang="sv-SE" sz="1300" i="1" dirty="0"/>
              <a:t>Endast tre av nitton bedömningsgrunder fick kritik av UKÄ och behöver utvecklas särskilt. Rundabordssamtalet kommer att fokusera på hur KTH kan arbeta med utvecklingen av dessa områden på ett ändamålsenligt och effektivt sätt.</a:t>
            </a:r>
          </a:p>
          <a:p>
            <a:r>
              <a:rPr lang="sv-SE" sz="1400" dirty="0"/>
              <a:t>Den information som genereras av kvalitetssystemet kommuniceras på ett ändamålsenligt sätt till relevanta intressenter (studenter, lärare </a:t>
            </a:r>
            <a:r>
              <a:rPr lang="sv-SE" sz="1400" dirty="0" err="1"/>
              <a:t>etc</a:t>
            </a:r>
            <a:r>
              <a:rPr lang="sv-SE" sz="1400" dirty="0"/>
              <a:t>) och få en spridning inom organisationen</a:t>
            </a:r>
          </a:p>
          <a:p>
            <a:r>
              <a:rPr lang="sv-SE" sz="1400" dirty="0"/>
              <a:t>Lärosätet säkerställer att granskningsresultat publiceras och åtgärder som planeras eller genomförs för att förbättra och utveckla utbildningarna kommuniceras på ett ändamålsenligt sätt med relevanta intressenter (studenter, lärare </a:t>
            </a:r>
            <a:r>
              <a:rPr lang="sv-SE" sz="1400" dirty="0" err="1"/>
              <a:t>etc</a:t>
            </a:r>
            <a:r>
              <a:rPr lang="sv-SE" sz="1400" dirty="0"/>
              <a:t>). Detta har betydelse för studenters motivation att svara på kursvärderingar och lärares motivation att genomföra kursanalyser.</a:t>
            </a:r>
          </a:p>
          <a:p>
            <a:r>
              <a:rPr lang="sv-SE" sz="1400" dirty="0"/>
              <a:t>Lärosätet säkerställer ett systematiskt arbete med att beakta jämställdhet i utbildningarnas innehåll, utformning och genomförande.</a:t>
            </a:r>
            <a:br>
              <a:rPr lang="sv-SE" sz="1400" dirty="0"/>
            </a:br>
            <a:endParaRPr lang="sv-SE" sz="1400" dirty="0"/>
          </a:p>
          <a:p>
            <a:pPr marL="0" indent="0">
              <a:buNone/>
            </a:pPr>
            <a:r>
              <a:rPr lang="sv-SE" sz="1400" b="1" dirty="0" err="1"/>
              <a:t>Host</a:t>
            </a:r>
            <a:r>
              <a:rPr lang="sv-SE" sz="1400" b="1" dirty="0"/>
              <a:t>: </a:t>
            </a:r>
            <a:r>
              <a:rPr lang="en-GB" b="1" dirty="0"/>
              <a:t>Magnus Johansson</a:t>
            </a:r>
          </a:p>
          <a:p>
            <a:pPr marL="0" indent="0">
              <a:buNone/>
            </a:pPr>
            <a:r>
              <a:rPr lang="en-GB" sz="1400" b="1" dirty="0"/>
              <a:t>Co-host: </a:t>
            </a:r>
            <a:r>
              <a:rPr lang="en-GB" b="1" dirty="0"/>
              <a:t>Sofia </a:t>
            </a:r>
            <a:r>
              <a:rPr lang="en-GB" b="1" dirty="0" err="1"/>
              <a:t>Ritzén</a:t>
            </a:r>
            <a:endParaRPr lang="sv-SE" sz="1400" b="1" dirty="0"/>
          </a:p>
          <a:p>
            <a:pPr marL="0" indent="0">
              <a:buNone/>
            </a:pPr>
            <a:endParaRPr lang="sv-SE" sz="1400" dirty="0"/>
          </a:p>
          <a:p>
            <a:endParaRPr lang="sv-SE" sz="1400" dirty="0"/>
          </a:p>
        </p:txBody>
      </p:sp>
      <p:cxnSp>
        <p:nvCxnSpPr>
          <p:cNvPr id="8" name="Straight Connector 7">
            <a:extLst>
              <a:ext uri="{FF2B5EF4-FFF2-40B4-BE49-F238E27FC236}">
                <a16:creationId xmlns:a16="http://schemas.microsoft.com/office/drawing/2014/main" id="{0007905F-BDB8-EB4F-ADB9-BD1A4B483AFC}"/>
              </a:ext>
            </a:extLst>
          </p:cNvPr>
          <p:cNvCxnSpPr/>
          <p:nvPr/>
        </p:nvCxnSpPr>
        <p:spPr>
          <a:xfrm>
            <a:off x="1131888" y="2283718"/>
            <a:ext cx="7758800"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52159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b="0" dirty="0"/>
              <a:t>Connections to </a:t>
            </a:r>
            <a:r>
              <a:rPr lang="sv-SE" b="0" dirty="0" err="1"/>
              <a:t>professional</a:t>
            </a:r>
            <a:r>
              <a:rPr lang="sv-SE" b="0" dirty="0"/>
              <a:t> </a:t>
            </a:r>
            <a:r>
              <a:rPr lang="sv-SE" b="0" dirty="0" err="1"/>
              <a:t>practice</a:t>
            </a:r>
            <a:r>
              <a:rPr lang="sv-SE" b="0" dirty="0"/>
              <a:t> and </a:t>
            </a:r>
            <a:r>
              <a:rPr lang="sv-SE" b="0" dirty="0" err="1"/>
              <a:t>engagement</a:t>
            </a:r>
            <a:r>
              <a:rPr lang="sv-SE" b="0" dirty="0"/>
              <a:t> </a:t>
            </a:r>
            <a:r>
              <a:rPr lang="sv-SE" b="0" dirty="0" err="1"/>
              <a:t>with</a:t>
            </a:r>
            <a:r>
              <a:rPr lang="sv-SE" b="0" dirty="0"/>
              <a:t> </a:t>
            </a:r>
            <a:r>
              <a:rPr lang="sv-SE" b="0" dirty="0" err="1"/>
              <a:t>external</a:t>
            </a:r>
            <a:r>
              <a:rPr lang="sv-SE" b="0" dirty="0"/>
              <a:t> </a:t>
            </a:r>
            <a:r>
              <a:rPr lang="sv-SE" b="0" dirty="0" err="1"/>
              <a:t>actors</a:t>
            </a:r>
            <a:r>
              <a:rPr lang="sv-SE" b="0" dirty="0"/>
              <a:t> in </a:t>
            </a:r>
            <a:r>
              <a:rPr lang="sv-SE" b="0" dirty="0" err="1"/>
              <a:t>education</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21</a:t>
            </a:fld>
            <a:endParaRPr lang="sv-SE"/>
          </a:p>
        </p:txBody>
      </p:sp>
      <p:graphicFrame>
        <p:nvGraphicFramePr>
          <p:cNvPr id="7" name="Content Placeholder 5">
            <a:extLst>
              <a:ext uri="{FF2B5EF4-FFF2-40B4-BE49-F238E27FC236}">
                <a16:creationId xmlns:a16="http://schemas.microsoft.com/office/drawing/2014/main" id="{50F9F146-8255-8E42-B9E1-1290F14D0D89}"/>
              </a:ext>
            </a:extLst>
          </p:cNvPr>
          <p:cNvGraphicFramePr>
            <a:graphicFrameLocks noGrp="1"/>
          </p:cNvGraphicFramePr>
          <p:nvPr>
            <p:ph sz="quarter" idx="13"/>
            <p:extLst>
              <p:ext uri="{D42A27DB-BD31-4B8C-83A1-F6EECF244321}">
                <p14:modId xmlns:p14="http://schemas.microsoft.com/office/powerpoint/2010/main" val="1392417796"/>
              </p:ext>
            </p:extLst>
          </p:nvPr>
        </p:nvGraphicFramePr>
        <p:xfrm>
          <a:off x="1060463" y="1105581"/>
          <a:ext cx="7559676" cy="3444240"/>
        </p:xfrm>
        <a:graphic>
          <a:graphicData uri="http://schemas.openxmlformats.org/drawingml/2006/table">
            <a:tbl>
              <a:tblPr firstRow="1" bandRow="1">
                <a:tableStyleId>{5940675A-B579-460E-94D1-54222C63F5DA}</a:tableStyleId>
              </a:tblPr>
              <a:tblGrid>
                <a:gridCol w="2519892">
                  <a:extLst>
                    <a:ext uri="{9D8B030D-6E8A-4147-A177-3AD203B41FA5}">
                      <a16:colId xmlns:a16="http://schemas.microsoft.com/office/drawing/2014/main" val="870546983"/>
                    </a:ext>
                  </a:extLst>
                </a:gridCol>
                <a:gridCol w="2519892">
                  <a:extLst>
                    <a:ext uri="{9D8B030D-6E8A-4147-A177-3AD203B41FA5}">
                      <a16:colId xmlns:a16="http://schemas.microsoft.com/office/drawing/2014/main" val="4020755850"/>
                    </a:ext>
                  </a:extLst>
                </a:gridCol>
                <a:gridCol w="2519892">
                  <a:extLst>
                    <a:ext uri="{9D8B030D-6E8A-4147-A177-3AD203B41FA5}">
                      <a16:colId xmlns:a16="http://schemas.microsoft.com/office/drawing/2014/main" val="66417324"/>
                    </a:ext>
                  </a:extLst>
                </a:gridCol>
              </a:tblGrid>
              <a:tr h="370840">
                <a:tc>
                  <a:txBody>
                    <a:bodyPr/>
                    <a:lstStyle/>
                    <a:p>
                      <a:endParaRPr lang="sv-SE" dirty="0"/>
                    </a:p>
                    <a:p>
                      <a:endParaRPr lang="sv-SE" dirty="0"/>
                    </a:p>
                    <a:p>
                      <a:endParaRPr lang="sv-SE" dirty="0"/>
                    </a:p>
                    <a:p>
                      <a:endParaRPr lang="sv-SE" dirty="0"/>
                    </a:p>
                  </a:txBody>
                  <a:tcPr/>
                </a:tc>
                <a:tc>
                  <a:txBody>
                    <a:bodyPr/>
                    <a:lstStyle/>
                    <a:p>
                      <a:endParaRPr lang="sv-SE" dirty="0"/>
                    </a:p>
                  </a:txBody>
                  <a:tcPr/>
                </a:tc>
                <a:tc>
                  <a:txBody>
                    <a:bodyPr/>
                    <a:lstStyle/>
                    <a:p>
                      <a:endParaRPr lang="sv-SE" dirty="0"/>
                    </a:p>
                  </a:txBody>
                  <a:tcPr/>
                </a:tc>
                <a:extLst>
                  <a:ext uri="{0D108BD9-81ED-4DB2-BD59-A6C34878D82A}">
                    <a16:rowId xmlns:a16="http://schemas.microsoft.com/office/drawing/2014/main" val="1503926117"/>
                  </a:ext>
                </a:extLst>
              </a:tr>
              <a:tr h="370840">
                <a:tc>
                  <a:txBody>
                    <a:bodyPr/>
                    <a:lstStyle/>
                    <a:p>
                      <a:pPr marL="0" algn="l" defTabSz="914400" rtl="0" eaLnBrk="1" latinLnBrk="0" hangingPunct="1"/>
                      <a:r>
                        <a:rPr lang="en-US" sz="1400" kern="1200" dirty="0">
                          <a:solidFill>
                            <a:schemeClr val="tx1"/>
                          </a:solidFill>
                          <a:latin typeface="Calibri" panose="020F0502020204030204" pitchFamily="34" charset="0"/>
                          <a:ea typeface="+mn-ea"/>
                          <a:cs typeface="Calibri" panose="020F0502020204030204" pitchFamily="34" charset="0"/>
                        </a:rPr>
                        <a:t>Systematic interaction with external actors when establishing educational programs or revising existing programs</a:t>
                      </a:r>
                      <a:endParaRPr lang="sv-SE" sz="1400"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marL="0" algn="l" defTabSz="914400" rtl="0" eaLnBrk="1" latinLnBrk="0" hangingPunct="1"/>
                      <a:r>
                        <a:rPr lang="en-US" sz="1400" kern="1200" dirty="0">
                          <a:solidFill>
                            <a:schemeClr val="tx1"/>
                          </a:solidFill>
                          <a:latin typeface="Calibri" panose="020F0502020204030204" pitchFamily="34" charset="0"/>
                          <a:ea typeface="+mn-ea"/>
                          <a:cs typeface="Calibri" panose="020F0502020204030204" pitchFamily="34" charset="0"/>
                        </a:rPr>
                        <a:t>Collaboration activities integrated into the education (in learning objectives, learning activities and examination)</a:t>
                      </a:r>
                      <a:endParaRPr lang="sv-SE" sz="1400"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marL="0" algn="l" defTabSz="914400" rtl="0" eaLnBrk="1" latinLnBrk="0" hangingPunct="1"/>
                      <a:r>
                        <a:rPr lang="en-US" sz="1400" kern="1200" dirty="0">
                          <a:solidFill>
                            <a:schemeClr val="tx1"/>
                          </a:solidFill>
                          <a:latin typeface="Calibri" panose="020F0502020204030204" pitchFamily="34" charset="0"/>
                          <a:ea typeface="+mn-ea"/>
                          <a:cs typeface="Calibri" panose="020F0502020204030204" pitchFamily="34" charset="0"/>
                        </a:rPr>
                        <a:t>Collaborative elements that facilitate the transition between study and working life.</a:t>
                      </a:r>
                      <a:br>
                        <a:rPr lang="en-US" sz="1400" dirty="0"/>
                      </a:br>
                      <a:endParaRPr lang="sv-SE" sz="140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834344643"/>
                  </a:ext>
                </a:extLst>
              </a:tr>
              <a:tr h="370840">
                <a:tc>
                  <a:txBody>
                    <a:bodyPr/>
                    <a:lstStyle/>
                    <a:p>
                      <a:endParaRPr lang="sv-SE" sz="1400" kern="1200" dirty="0">
                        <a:solidFill>
                          <a:schemeClr val="tx1"/>
                        </a:solidFill>
                        <a:latin typeface="Calibri" panose="020F0502020204030204" pitchFamily="34" charset="0"/>
                        <a:ea typeface="+mn-ea"/>
                        <a:cs typeface="Calibri" panose="020F0502020204030204" pitchFamily="34" charset="0"/>
                      </a:endParaRPr>
                    </a:p>
                    <a:p>
                      <a:r>
                        <a:rPr lang="en-US" sz="1400" kern="1200" dirty="0">
                          <a:solidFill>
                            <a:schemeClr val="tx1"/>
                          </a:solidFill>
                          <a:latin typeface="Calibri" panose="020F0502020204030204" pitchFamily="34" charset="0"/>
                          <a:ea typeface="+mn-ea"/>
                          <a:cs typeface="Calibri" panose="020F0502020204030204" pitchFamily="34" charset="0"/>
                        </a:rPr>
                        <a:t>For example:</a:t>
                      </a:r>
                      <a:br>
                        <a:rPr lang="en-US" sz="1400" kern="1200" dirty="0">
                          <a:solidFill>
                            <a:schemeClr val="tx1"/>
                          </a:solidFill>
                          <a:latin typeface="Calibri" panose="020F0502020204030204" pitchFamily="34" charset="0"/>
                          <a:ea typeface="+mn-ea"/>
                          <a:cs typeface="Calibri" panose="020F0502020204030204" pitchFamily="34" charset="0"/>
                        </a:rPr>
                      </a:br>
                      <a:r>
                        <a:rPr lang="en-US" sz="1400" kern="1200" dirty="0">
                          <a:solidFill>
                            <a:schemeClr val="tx1"/>
                          </a:solidFill>
                          <a:latin typeface="Calibri" panose="020F0502020204030204" pitchFamily="34" charset="0"/>
                          <a:ea typeface="+mn-ea"/>
                          <a:cs typeface="Calibri" panose="020F0502020204030204" pitchFamily="34" charset="0"/>
                        </a:rPr>
                        <a:t>Program Advisory Boards, focus groups, study visits for teachers, external stays</a:t>
                      </a:r>
                      <a:br>
                        <a:rPr lang="en-US" sz="1400" dirty="0"/>
                      </a:br>
                      <a:endParaRPr lang="sv-SE" sz="1400"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endParaRPr lang="sv-SE" sz="1400" dirty="0">
                        <a:latin typeface="Calibri" panose="020F0502020204030204" pitchFamily="34" charset="0"/>
                        <a:cs typeface="Calibri" panose="020F0502020204030204" pitchFamily="34" charset="0"/>
                      </a:endParaRPr>
                    </a:p>
                    <a:p>
                      <a:pPr rtl="0"/>
                      <a:r>
                        <a:rPr lang="en-US" sz="1400" kern="1200" dirty="0">
                          <a:solidFill>
                            <a:schemeClr val="tx1"/>
                          </a:solidFill>
                          <a:latin typeface="Calibri" panose="020F0502020204030204" pitchFamily="34" charset="0"/>
                          <a:ea typeface="+mn-ea"/>
                          <a:cs typeface="Calibri" panose="020F0502020204030204" pitchFamily="34" charset="0"/>
                        </a:rPr>
                        <a:t>For example:</a:t>
                      </a:r>
                    </a:p>
                    <a:p>
                      <a:pPr rtl="0"/>
                      <a:r>
                        <a:rPr lang="en-US" sz="1400" kern="1200" dirty="0">
                          <a:solidFill>
                            <a:schemeClr val="tx1"/>
                          </a:solidFill>
                          <a:latin typeface="Calibri" panose="020F0502020204030204" pitchFamily="34" charset="0"/>
                          <a:ea typeface="+mn-ea"/>
                          <a:cs typeface="Calibri" panose="020F0502020204030204" pitchFamily="34" charset="0"/>
                        </a:rPr>
                        <a:t>Guest lectures, cases, project work, study visits, thesis works</a:t>
                      </a:r>
                    </a:p>
                    <a:p>
                      <a:br>
                        <a:rPr lang="en-US" sz="1400" dirty="0"/>
                      </a:br>
                      <a:endParaRPr lang="sv-SE" sz="1400" dirty="0">
                        <a:latin typeface="Calibri" panose="020F0502020204030204" pitchFamily="34" charset="0"/>
                        <a:cs typeface="Calibri" panose="020F0502020204030204" pitchFamily="34" charset="0"/>
                      </a:endParaRPr>
                    </a:p>
                  </a:txBody>
                  <a:tcPr/>
                </a:tc>
                <a:tc>
                  <a:txBody>
                    <a:bodyPr/>
                    <a:lstStyle/>
                    <a:p>
                      <a:endParaRPr lang="sv-SE" sz="1400" dirty="0">
                        <a:latin typeface="Calibri" panose="020F0502020204030204" pitchFamily="34" charset="0"/>
                        <a:cs typeface="Calibri" panose="020F0502020204030204" pitchFamily="34" charset="0"/>
                      </a:endParaRPr>
                    </a:p>
                    <a:p>
                      <a:r>
                        <a:rPr lang="en-US" sz="1400" kern="1200" dirty="0">
                          <a:solidFill>
                            <a:schemeClr val="tx1"/>
                          </a:solidFill>
                          <a:latin typeface="Calibri" panose="020F0502020204030204" pitchFamily="34" charset="0"/>
                          <a:ea typeface="+mn-ea"/>
                          <a:cs typeface="Calibri" panose="020F0502020204030204" pitchFamily="34" charset="0"/>
                        </a:rPr>
                        <a:t>For example:</a:t>
                      </a:r>
                      <a:br>
                        <a:rPr lang="en-US" sz="1400" kern="1200" dirty="0">
                          <a:solidFill>
                            <a:schemeClr val="tx1"/>
                          </a:solidFill>
                          <a:latin typeface="Calibri" panose="020F0502020204030204" pitchFamily="34" charset="0"/>
                          <a:ea typeface="+mn-ea"/>
                          <a:cs typeface="Calibri" panose="020F0502020204030204" pitchFamily="34" charset="0"/>
                        </a:rPr>
                      </a:br>
                      <a:r>
                        <a:rPr lang="en-US" sz="1400" kern="1200" dirty="0">
                          <a:solidFill>
                            <a:schemeClr val="tx1"/>
                          </a:solidFill>
                          <a:latin typeface="Calibri" panose="020F0502020204030204" pitchFamily="34" charset="0"/>
                          <a:ea typeface="+mn-ea"/>
                          <a:cs typeface="Calibri" panose="020F0502020204030204" pitchFamily="34" charset="0"/>
                        </a:rPr>
                        <a:t>Guest lectures, study visits, mentoring companies</a:t>
                      </a:r>
                      <a:br>
                        <a:rPr lang="en-US" sz="1400" dirty="0"/>
                      </a:br>
                      <a:endParaRPr lang="sv-SE"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35376889"/>
                  </a:ext>
                </a:extLst>
              </a:tr>
            </a:tbl>
          </a:graphicData>
        </a:graphic>
      </p:graphicFrame>
      <p:sp>
        <p:nvSpPr>
          <p:cNvPr id="8" name="Rectangle 7">
            <a:extLst>
              <a:ext uri="{FF2B5EF4-FFF2-40B4-BE49-F238E27FC236}">
                <a16:creationId xmlns:a16="http://schemas.microsoft.com/office/drawing/2014/main" id="{BE058F10-A320-9B40-9868-A14D45C00054}"/>
              </a:ext>
            </a:extLst>
          </p:cNvPr>
          <p:cNvSpPr/>
          <p:nvPr/>
        </p:nvSpPr>
        <p:spPr>
          <a:xfrm>
            <a:off x="1971463" y="1272512"/>
            <a:ext cx="674914" cy="616857"/>
          </a:xfrm>
          <a:prstGeom prst="rect">
            <a:avLst/>
          </a:prstGeom>
          <a:noFill/>
          <a:ln w="34925">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Isosceles Triangle 7">
            <a:extLst>
              <a:ext uri="{FF2B5EF4-FFF2-40B4-BE49-F238E27FC236}">
                <a16:creationId xmlns:a16="http://schemas.microsoft.com/office/drawing/2014/main" id="{40C0CB83-7424-084B-9F28-C4A8BF11E5F1}"/>
              </a:ext>
            </a:extLst>
          </p:cNvPr>
          <p:cNvSpPr/>
          <p:nvPr/>
        </p:nvSpPr>
        <p:spPr>
          <a:xfrm>
            <a:off x="4357701" y="1250510"/>
            <a:ext cx="950686" cy="638859"/>
          </a:xfrm>
          <a:prstGeom prst="triangle">
            <a:avLst/>
          </a:prstGeom>
          <a:noFill/>
          <a:ln w="34925">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Striped Right Arrow 9">
            <a:extLst>
              <a:ext uri="{FF2B5EF4-FFF2-40B4-BE49-F238E27FC236}">
                <a16:creationId xmlns:a16="http://schemas.microsoft.com/office/drawing/2014/main" id="{ADE38B20-D222-714A-A7A5-C6B4F8B534CF}"/>
              </a:ext>
            </a:extLst>
          </p:cNvPr>
          <p:cNvSpPr/>
          <p:nvPr/>
        </p:nvSpPr>
        <p:spPr>
          <a:xfrm>
            <a:off x="6835080" y="1330339"/>
            <a:ext cx="950686" cy="595086"/>
          </a:xfrm>
          <a:prstGeom prst="stripedRightArrow">
            <a:avLst/>
          </a:prstGeom>
          <a:noFill/>
          <a:ln w="34925">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a:extLst>
              <a:ext uri="{FF2B5EF4-FFF2-40B4-BE49-F238E27FC236}">
                <a16:creationId xmlns:a16="http://schemas.microsoft.com/office/drawing/2014/main" id="{340053DC-3A73-7F40-BF1E-7A7129502347}"/>
              </a:ext>
            </a:extLst>
          </p:cNvPr>
          <p:cNvSpPr txBox="1"/>
          <p:nvPr/>
        </p:nvSpPr>
        <p:spPr>
          <a:xfrm>
            <a:off x="1060463" y="4603099"/>
            <a:ext cx="4920706" cy="246221"/>
          </a:xfrm>
          <a:prstGeom prst="rect">
            <a:avLst/>
          </a:prstGeom>
          <a:noFill/>
        </p:spPr>
        <p:txBody>
          <a:bodyPr wrap="none" lIns="0" tIns="0" rIns="0" bIns="0" rtlCol="0">
            <a:spAutoFit/>
          </a:bodyPr>
          <a:lstStyle/>
          <a:p>
            <a:r>
              <a:rPr lang="en-GB" sz="1600" dirty="0"/>
              <a:t>Hosts: Marie </a:t>
            </a:r>
            <a:r>
              <a:rPr lang="en-GB" sz="1600" dirty="0" err="1"/>
              <a:t>Magnell</a:t>
            </a:r>
            <a:r>
              <a:rPr lang="en-GB" sz="1600" dirty="0"/>
              <a:t>, Johan </a:t>
            </a:r>
            <a:r>
              <a:rPr lang="en-GB" sz="1600" dirty="0" err="1"/>
              <a:t>Blaus</a:t>
            </a:r>
            <a:r>
              <a:rPr lang="en-GB" sz="1600" dirty="0"/>
              <a:t> &amp; Björn </a:t>
            </a:r>
            <a:r>
              <a:rPr lang="en-GB" sz="1600" dirty="0" err="1"/>
              <a:t>Thuresson</a:t>
            </a:r>
            <a:endParaRPr lang="en-GB" sz="1600" dirty="0"/>
          </a:p>
        </p:txBody>
      </p:sp>
    </p:spTree>
    <p:extLst>
      <p:ext uri="{BB962C8B-B14F-4D97-AF65-F5344CB8AC3E}">
        <p14:creationId xmlns:p14="http://schemas.microsoft.com/office/powerpoint/2010/main" val="2860245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dirty="0">
                <a:ln w="12700">
                  <a:noFill/>
                </a:ln>
                <a:latin typeface="Century Gothic" panose="020B0502020202020204" pitchFamily="34" charset="0"/>
              </a:rPr>
              <a:t>Studentinflytande vid KTH</a:t>
            </a:r>
            <a:endParaRPr lang="en-GB"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22</a:t>
            </a:fld>
            <a:endParaRPr lang="sv-SE"/>
          </a:p>
        </p:txBody>
      </p:sp>
      <p:pic>
        <p:nvPicPr>
          <p:cNvPr id="7" name="Bildobjekt 6">
            <a:extLst>
              <a:ext uri="{FF2B5EF4-FFF2-40B4-BE49-F238E27FC236}">
                <a16:creationId xmlns:a16="http://schemas.microsoft.com/office/drawing/2014/main" id="{C676EFBC-06D2-C84F-B247-5BB39152DFC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131888" y="810078"/>
            <a:ext cx="5882268" cy="4009411"/>
          </a:xfrm>
          <a:prstGeom prst="rect">
            <a:avLst/>
          </a:prstGeom>
        </p:spPr>
      </p:pic>
      <p:pic>
        <p:nvPicPr>
          <p:cNvPr id="8" name="Bildobjekt 3">
            <a:extLst>
              <a:ext uri="{FF2B5EF4-FFF2-40B4-BE49-F238E27FC236}">
                <a16:creationId xmlns:a16="http://schemas.microsoft.com/office/drawing/2014/main" id="{108E7986-3C79-9F4E-8E2B-6D4B5993D12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11354" y1="20242" x2="11354" y2="20242"/>
                        <a14:foregroundMark x1="6002" y1="9212" x2="6002" y2="9212"/>
                        <a14:foregroundMark x1="10462" y1="33091" x2="10462" y2="33091"/>
                        <a14:foregroundMark x1="12733" y1="61333" x2="12733" y2="61333"/>
                        <a14:foregroundMark x1="10057" y1="73879" x2="10057" y2="73879"/>
                        <a14:foregroundMark x1="10057" y1="73879" x2="10057" y2="73879"/>
                        <a14:foregroundMark x1="9002" y1="87879" x2="9002" y2="87879"/>
                        <a14:foregroundMark x1="94647" y1="69333" x2="94647" y2="69333"/>
                        <a14:foregroundMark x1="91646" y1="87758" x2="46310" y2="60788"/>
                        <a14:foregroundMark x1="19870" y1="81576" x2="80535" y2="2667"/>
                        <a14:foregroundMark x1="11841" y1="7455" x2="87348" y2="57455"/>
                        <a14:foregroundMark x1="10462" y1="65091" x2="93755" y2="46424"/>
                        <a14:foregroundMark x1="33090" y1="90788" x2="89862" y2="22788"/>
                        <a14:foregroundMark x1="85239" y1="11212" x2="52230" y2="52000"/>
                        <a14:foregroundMark x1="52230" y1="52000" x2="10624" y2="34909"/>
                        <a14:foregroundMark x1="30819" y1="64000" x2="20276" y2="13758"/>
                        <a14:foregroundMark x1="28629" y1="28242" x2="81103" y2="11212"/>
                        <a14:foregroundMark x1="95215" y1="4788" x2="8273" y2="4121"/>
                        <a14:foregroundMark x1="39497" y1="13879" x2="38848" y2="19758"/>
                        <a14:foregroundMark x1="5109" y1="3758" x2="5839" y2="90667"/>
                        <a14:foregroundMark x1="10949" y1="95091" x2="88970" y2="94242"/>
                        <a14:foregroundMark x1="89132" y1="90242" x2="90754" y2="9879"/>
                        <a14:foregroundMark x1="96107" y1="7576" x2="94161" y2="97091"/>
                        <a14:foregroundMark x1="80941" y1="72242" x2="19708" y2="70121"/>
                        <a14:foregroundMark x1="13463" y1="81576" x2="86780" y2="80545"/>
                        <a14:foregroundMark x1="87916" y1="92424" x2="5839" y2="90242"/>
                        <a14:foregroundMark x1="67883" y1="88909" x2="79157" y2="87455"/>
                        <a14:backgroundMark x1="487" y1="98000" x2="2758" y2="99091"/>
                      </a14:backgroundRemoval>
                    </a14:imgEffect>
                  </a14:imgLayer>
                </a14:imgProps>
              </a:ext>
              <a:ext uri="{28A0092B-C50C-407E-A947-70E740481C1C}">
                <a14:useLocalDpi xmlns:a14="http://schemas.microsoft.com/office/drawing/2010/main" val="0"/>
              </a:ext>
            </a:extLst>
          </a:blip>
          <a:stretch>
            <a:fillRect/>
          </a:stretch>
        </p:blipFill>
        <p:spPr>
          <a:xfrm>
            <a:off x="7296438" y="793988"/>
            <a:ext cx="1318821" cy="1764792"/>
          </a:xfrm>
          <a:prstGeom prst="rect">
            <a:avLst/>
          </a:prstGeom>
        </p:spPr>
      </p:pic>
      <p:sp>
        <p:nvSpPr>
          <p:cNvPr id="9" name="Rectangle 8">
            <a:extLst>
              <a:ext uri="{FF2B5EF4-FFF2-40B4-BE49-F238E27FC236}">
                <a16:creationId xmlns:a16="http://schemas.microsoft.com/office/drawing/2014/main" id="{E5347F3C-3847-4448-A369-E6B8A61997C2}"/>
              </a:ext>
            </a:extLst>
          </p:cNvPr>
          <p:cNvSpPr/>
          <p:nvPr/>
        </p:nvSpPr>
        <p:spPr>
          <a:xfrm>
            <a:off x="1404928" y="1563638"/>
            <a:ext cx="5609228" cy="400110"/>
          </a:xfrm>
          <a:prstGeom prst="rect">
            <a:avLst/>
          </a:prstGeom>
        </p:spPr>
        <p:txBody>
          <a:bodyPr wrap="none">
            <a:spAutoFit/>
          </a:bodyPr>
          <a:lstStyle/>
          <a:p>
            <a:r>
              <a:rPr lang="sv-SE" sz="2000" dirty="0">
                <a:ln w="12700">
                  <a:noFill/>
                </a:ln>
                <a:solidFill>
                  <a:schemeClr val="bg1"/>
                </a:solidFill>
                <a:latin typeface="Century Gothic" panose="020B0502020202020204" pitchFamily="34" charset="0"/>
              </a:rPr>
              <a:t>Vad funkar? Vad funkar inte? Följs riktlinjen?</a:t>
            </a:r>
          </a:p>
        </p:txBody>
      </p:sp>
      <p:sp>
        <p:nvSpPr>
          <p:cNvPr id="10" name="Underrubrik 2">
            <a:extLst>
              <a:ext uri="{FF2B5EF4-FFF2-40B4-BE49-F238E27FC236}">
                <a16:creationId xmlns:a16="http://schemas.microsoft.com/office/drawing/2014/main" id="{9B719736-006C-F44B-8042-4FE04228797D}"/>
              </a:ext>
            </a:extLst>
          </p:cNvPr>
          <p:cNvSpPr txBox="1">
            <a:spLocks/>
          </p:cNvSpPr>
          <p:nvPr/>
        </p:nvSpPr>
        <p:spPr>
          <a:xfrm>
            <a:off x="3260988" y="2292305"/>
            <a:ext cx="3738300" cy="10824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v-SE" sz="2000" dirty="0">
                <a:solidFill>
                  <a:schemeClr val="bg1"/>
                </a:solidFill>
                <a:latin typeface="Century Gothic" panose="020B0502020202020204" pitchFamily="34" charset="0"/>
              </a:rPr>
              <a:t>Ny mejladress:</a:t>
            </a:r>
          </a:p>
          <a:p>
            <a:pPr algn="l"/>
            <a:r>
              <a:rPr lang="sv-SE" sz="2000" b="1" dirty="0">
                <a:solidFill>
                  <a:schemeClr val="bg1"/>
                </a:solidFill>
                <a:latin typeface="Century Gothic" panose="020B0502020202020204" pitchFamily="34" charset="0"/>
              </a:rPr>
              <a:t>studentinflytande@ths.kth.se</a:t>
            </a:r>
          </a:p>
        </p:txBody>
      </p:sp>
      <p:sp>
        <p:nvSpPr>
          <p:cNvPr id="11" name="TextBox 10">
            <a:extLst>
              <a:ext uri="{FF2B5EF4-FFF2-40B4-BE49-F238E27FC236}">
                <a16:creationId xmlns:a16="http://schemas.microsoft.com/office/drawing/2014/main" id="{446C01AA-0EBD-7247-BA37-1321D0DF1F76}"/>
              </a:ext>
            </a:extLst>
          </p:cNvPr>
          <p:cNvSpPr txBox="1"/>
          <p:nvPr/>
        </p:nvSpPr>
        <p:spPr>
          <a:xfrm>
            <a:off x="1547664" y="4011910"/>
            <a:ext cx="4148828" cy="307777"/>
          </a:xfrm>
          <a:prstGeom prst="rect">
            <a:avLst/>
          </a:prstGeom>
          <a:noFill/>
        </p:spPr>
        <p:txBody>
          <a:bodyPr wrap="none" lIns="0" tIns="0" rIns="0" bIns="0" rtlCol="0">
            <a:spAutoFit/>
          </a:bodyPr>
          <a:lstStyle/>
          <a:p>
            <a:r>
              <a:rPr lang="en-GB" sz="2000" dirty="0">
                <a:solidFill>
                  <a:schemeClr val="bg1"/>
                </a:solidFill>
              </a:rPr>
              <a:t>Hosts: Filip </a:t>
            </a:r>
            <a:r>
              <a:rPr lang="en-GB" sz="2000" dirty="0" err="1">
                <a:solidFill>
                  <a:schemeClr val="bg1"/>
                </a:solidFill>
              </a:rPr>
              <a:t>Axelsson</a:t>
            </a:r>
            <a:r>
              <a:rPr lang="en-GB" sz="2000" dirty="0">
                <a:solidFill>
                  <a:schemeClr val="bg1"/>
                </a:solidFill>
              </a:rPr>
              <a:t> &amp; Mats Nilsson</a:t>
            </a:r>
          </a:p>
        </p:txBody>
      </p:sp>
    </p:spTree>
    <p:extLst>
      <p:ext uri="{BB962C8B-B14F-4D97-AF65-F5344CB8AC3E}">
        <p14:creationId xmlns:p14="http://schemas.microsoft.com/office/powerpoint/2010/main" val="2465284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b="0" dirty="0"/>
              <a:t>Sustainable development and education </a:t>
            </a:r>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23</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pPr marL="0" indent="0">
              <a:buNone/>
            </a:pPr>
            <a:r>
              <a:rPr lang="en-GB" b="1" i="1" dirty="0"/>
              <a:t>Sustainable development shall be integrated into all educational programs at all levels so that students can contribute to the sustainable development of society after graduation…</a:t>
            </a:r>
          </a:p>
          <a:p>
            <a:pPr marL="0" indent="0">
              <a:buNone/>
            </a:pPr>
            <a:endParaRPr lang="en-GB" b="1" i="1" dirty="0"/>
          </a:p>
          <a:p>
            <a:pPr marL="0" indent="0">
              <a:buNone/>
            </a:pPr>
            <a:endParaRPr lang="en-GB" b="1" i="1" dirty="0"/>
          </a:p>
          <a:p>
            <a:r>
              <a:rPr lang="en-GB" dirty="0"/>
              <a:t>Criteria for when sustainability is integrated in a program?</a:t>
            </a:r>
          </a:p>
          <a:p>
            <a:pPr marL="0" indent="0">
              <a:buNone/>
            </a:pPr>
            <a:endParaRPr lang="en-GB" dirty="0"/>
          </a:p>
          <a:p>
            <a:r>
              <a:rPr lang="en-GB" dirty="0"/>
              <a:t>Suggestions for the new sustainability objective for education?</a:t>
            </a:r>
          </a:p>
          <a:p>
            <a:endParaRPr lang="en-GB" dirty="0"/>
          </a:p>
          <a:p>
            <a:pPr marL="0" indent="0">
              <a:buNone/>
            </a:pPr>
            <a:r>
              <a:rPr lang="en-GB" b="1" dirty="0"/>
              <a:t>Hosts: </a:t>
            </a:r>
            <a:r>
              <a:rPr lang="en-GB" b="1" dirty="0" err="1"/>
              <a:t>Héléne</a:t>
            </a:r>
            <a:r>
              <a:rPr lang="en-GB" b="1" dirty="0"/>
              <a:t> </a:t>
            </a:r>
            <a:r>
              <a:rPr lang="en-GB" b="1" dirty="0" err="1"/>
              <a:t>Hermansson</a:t>
            </a:r>
            <a:r>
              <a:rPr lang="en-GB" b="1" dirty="0"/>
              <a:t> &amp; Anders </a:t>
            </a:r>
            <a:r>
              <a:rPr lang="en-GB" b="1" dirty="0" err="1"/>
              <a:t>Rosén</a:t>
            </a:r>
            <a:endParaRPr lang="en-GB" b="1"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954430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en-GB" dirty="0" err="1"/>
              <a:t>Särskild</a:t>
            </a:r>
            <a:r>
              <a:rPr lang="en-GB" dirty="0"/>
              <a:t> </a:t>
            </a:r>
            <a:r>
              <a:rPr lang="en-GB" dirty="0" err="1"/>
              <a:t>behörighet</a:t>
            </a:r>
            <a:r>
              <a:rPr lang="en-GB" dirty="0"/>
              <a:t> - </a:t>
            </a:r>
            <a:r>
              <a:rPr lang="en-GB" dirty="0" err="1"/>
              <a:t>för</a:t>
            </a:r>
            <a:r>
              <a:rPr lang="en-GB" dirty="0"/>
              <a:t> </a:t>
            </a:r>
            <a:r>
              <a:rPr lang="en-GB" dirty="0" err="1"/>
              <a:t>ökad</a:t>
            </a:r>
            <a:r>
              <a:rPr lang="en-GB" dirty="0"/>
              <a:t> </a:t>
            </a:r>
            <a:r>
              <a:rPr lang="en-GB" dirty="0" err="1"/>
              <a:t>tydlighet</a:t>
            </a:r>
            <a:r>
              <a:rPr lang="en-GB" dirty="0"/>
              <a:t>!</a:t>
            </a:r>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24</a:t>
            </a:fld>
            <a:endParaRPr lang="sv-SE"/>
          </a:p>
        </p:txBody>
      </p:sp>
      <p:sp>
        <p:nvSpPr>
          <p:cNvPr id="6" name="Content Placeholder 5">
            <a:extLst>
              <a:ext uri="{FF2B5EF4-FFF2-40B4-BE49-F238E27FC236}">
                <a16:creationId xmlns:a16="http://schemas.microsoft.com/office/drawing/2014/main" id="{8FB72AC1-9B56-2A48-A8F9-3600C756B009}"/>
              </a:ext>
            </a:extLst>
          </p:cNvPr>
          <p:cNvSpPr>
            <a:spLocks noGrp="1"/>
          </p:cNvSpPr>
          <p:nvPr>
            <p:ph sz="quarter" idx="13"/>
          </p:nvPr>
        </p:nvSpPr>
        <p:spPr/>
        <p:txBody>
          <a:bodyPr/>
          <a:lstStyle/>
          <a:p>
            <a:r>
              <a:rPr lang="en-GB" dirty="0" err="1"/>
              <a:t>Hur</a:t>
            </a:r>
            <a:r>
              <a:rPr lang="en-GB" dirty="0"/>
              <a:t> </a:t>
            </a:r>
            <a:r>
              <a:rPr lang="en-GB" dirty="0" err="1"/>
              <a:t>går</a:t>
            </a:r>
            <a:r>
              <a:rPr lang="en-GB" dirty="0"/>
              <a:t> det </a:t>
            </a:r>
            <a:r>
              <a:rPr lang="en-GB" dirty="0" err="1"/>
              <a:t>eller</a:t>
            </a:r>
            <a:r>
              <a:rPr lang="en-GB" dirty="0"/>
              <a:t> </a:t>
            </a:r>
            <a:r>
              <a:rPr lang="en-GB" dirty="0" err="1"/>
              <a:t>hur</a:t>
            </a:r>
            <a:r>
              <a:rPr lang="en-GB" dirty="0"/>
              <a:t> har det </a:t>
            </a:r>
            <a:r>
              <a:rPr lang="en-GB" dirty="0" err="1"/>
              <a:t>gått</a:t>
            </a:r>
            <a:r>
              <a:rPr lang="en-GB" dirty="0"/>
              <a:t>?</a:t>
            </a:r>
            <a:br>
              <a:rPr lang="en-GB" dirty="0"/>
            </a:br>
            <a:endParaRPr lang="en-GB" dirty="0"/>
          </a:p>
          <a:p>
            <a:pPr marL="0" indent="0">
              <a:buNone/>
            </a:pPr>
            <a:r>
              <a:rPr lang="en-GB" dirty="0" err="1"/>
              <a:t>inklusive</a:t>
            </a:r>
            <a:r>
              <a:rPr lang="en-GB" dirty="0"/>
              <a:t> </a:t>
            </a:r>
            <a:r>
              <a:rPr lang="en-GB" dirty="0" err="1"/>
              <a:t>reflektion</a:t>
            </a:r>
            <a:r>
              <a:rPr lang="en-GB" dirty="0"/>
              <a:t> </a:t>
            </a:r>
            <a:r>
              <a:rPr lang="en-GB" dirty="0" err="1"/>
              <a:t>kring</a:t>
            </a:r>
            <a:r>
              <a:rPr lang="en-GB" dirty="0"/>
              <a:t>, </a:t>
            </a:r>
            <a:r>
              <a:rPr lang="en-GB" dirty="0" err="1"/>
              <a:t>t.ex</a:t>
            </a:r>
            <a:r>
              <a:rPr lang="en-GB" dirty="0"/>
              <a:t>.</a:t>
            </a:r>
            <a:br>
              <a:rPr lang="en-GB" dirty="0"/>
            </a:br>
            <a:endParaRPr lang="en-GB" dirty="0"/>
          </a:p>
          <a:p>
            <a:pPr lvl="1"/>
            <a:r>
              <a:rPr lang="en-GB" dirty="0" err="1"/>
              <a:t>studenters</a:t>
            </a:r>
            <a:r>
              <a:rPr lang="en-GB" dirty="0"/>
              <a:t> </a:t>
            </a:r>
            <a:r>
              <a:rPr lang="en-GB" dirty="0" err="1"/>
              <a:t>förändrade</a:t>
            </a:r>
            <a:r>
              <a:rPr lang="en-GB" dirty="0"/>
              <a:t> </a:t>
            </a:r>
            <a:r>
              <a:rPr lang="en-GB" dirty="0" err="1"/>
              <a:t>beteenden</a:t>
            </a:r>
            <a:r>
              <a:rPr lang="en-GB" dirty="0"/>
              <a:t> vid </a:t>
            </a:r>
            <a:r>
              <a:rPr lang="en-GB" dirty="0" err="1"/>
              <a:t>tydligare</a:t>
            </a:r>
            <a:r>
              <a:rPr lang="en-GB" dirty="0"/>
              <a:t> </a:t>
            </a:r>
            <a:r>
              <a:rPr lang="en-GB" dirty="0" err="1"/>
              <a:t>krav</a:t>
            </a:r>
            <a:endParaRPr lang="en-GB" dirty="0"/>
          </a:p>
          <a:p>
            <a:pPr lvl="1"/>
            <a:r>
              <a:rPr lang="en-GB" dirty="0" err="1"/>
              <a:t>förändrade</a:t>
            </a:r>
            <a:r>
              <a:rPr lang="en-GB" dirty="0"/>
              <a:t> </a:t>
            </a:r>
            <a:r>
              <a:rPr lang="en-GB" dirty="0" err="1"/>
              <a:t>arbetsformer</a:t>
            </a:r>
            <a:r>
              <a:rPr lang="en-GB" dirty="0"/>
              <a:t> </a:t>
            </a:r>
            <a:r>
              <a:rPr lang="en-GB" dirty="0" err="1"/>
              <a:t>för</a:t>
            </a:r>
            <a:r>
              <a:rPr lang="en-GB" dirty="0"/>
              <a:t> SVL, GVS, </a:t>
            </a:r>
            <a:r>
              <a:rPr lang="en-GB" dirty="0" err="1"/>
              <a:t>m.fl</a:t>
            </a:r>
            <a:r>
              <a:rPr lang="en-GB" dirty="0"/>
              <a:t>.</a:t>
            </a:r>
          </a:p>
          <a:p>
            <a:pPr lvl="1"/>
            <a:r>
              <a:rPr lang="en-GB" dirty="0" err="1"/>
              <a:t>samarbete</a:t>
            </a:r>
            <a:r>
              <a:rPr lang="en-GB" dirty="0"/>
              <a:t> </a:t>
            </a:r>
            <a:r>
              <a:rPr lang="en-GB" dirty="0" err="1"/>
              <a:t>mellan</a:t>
            </a:r>
            <a:r>
              <a:rPr lang="en-GB" dirty="0"/>
              <a:t> GA, PA, SVL, THS, UA, GVS, </a:t>
            </a:r>
            <a:r>
              <a:rPr lang="en-GB" dirty="0" err="1"/>
              <a:t>ml.fl</a:t>
            </a:r>
            <a:r>
              <a:rPr lang="en-GB" dirty="0"/>
              <a:t>.</a:t>
            </a:r>
          </a:p>
          <a:p>
            <a:r>
              <a:rPr lang="en-GB" dirty="0"/>
              <a:t>- </a:t>
            </a:r>
            <a:r>
              <a:rPr lang="en-GB" dirty="0" err="1"/>
              <a:t>Hur</a:t>
            </a:r>
            <a:r>
              <a:rPr lang="en-GB" dirty="0"/>
              <a:t> </a:t>
            </a:r>
            <a:r>
              <a:rPr lang="en-GB" dirty="0" err="1"/>
              <a:t>bör</a:t>
            </a:r>
            <a:r>
              <a:rPr lang="en-GB" dirty="0"/>
              <a:t> vi </a:t>
            </a:r>
            <a:r>
              <a:rPr lang="en-GB" dirty="0" err="1"/>
              <a:t>jobba</a:t>
            </a:r>
            <a:r>
              <a:rPr lang="en-GB" dirty="0"/>
              <a:t> </a:t>
            </a:r>
            <a:r>
              <a:rPr lang="en-GB" dirty="0" err="1"/>
              <a:t>vidare</a:t>
            </a:r>
            <a:r>
              <a:rPr lang="en-GB" dirty="0"/>
              <a:t>?</a:t>
            </a:r>
          </a:p>
          <a:p>
            <a:endParaRPr lang="en-GB" dirty="0"/>
          </a:p>
          <a:p>
            <a:pPr marL="0" indent="0">
              <a:buNone/>
            </a:pPr>
            <a:r>
              <a:rPr lang="en-GB" b="1" dirty="0"/>
              <a:t>Host: Gunnar </a:t>
            </a:r>
            <a:r>
              <a:rPr lang="en-GB" b="1" dirty="0" err="1"/>
              <a:t>Tibert</a:t>
            </a:r>
            <a:r>
              <a:rPr lang="en-GB" b="1" dirty="0"/>
              <a:t> </a:t>
            </a:r>
          </a:p>
          <a:p>
            <a:pPr marL="0" indent="0">
              <a:buNone/>
            </a:pPr>
            <a:r>
              <a:rPr lang="en-GB" b="1" dirty="0"/>
              <a:t>Co-host: </a:t>
            </a:r>
            <a:r>
              <a:rPr lang="en-GB" b="1" dirty="0" err="1"/>
              <a:t>Kajsa</a:t>
            </a:r>
            <a:r>
              <a:rPr lang="en-GB" b="1" dirty="0"/>
              <a:t> Beckman &amp; Susann </a:t>
            </a:r>
            <a:r>
              <a:rPr lang="en-GB" b="1" dirty="0" err="1"/>
              <a:t>Boij</a:t>
            </a:r>
            <a:r>
              <a:rPr lang="en-GB" b="1" dirty="0"/>
              <a:t> </a:t>
            </a:r>
          </a:p>
          <a:p>
            <a:endParaRPr lang="en-GB" dirty="0"/>
          </a:p>
        </p:txBody>
      </p:sp>
    </p:spTree>
    <p:extLst>
      <p:ext uri="{BB962C8B-B14F-4D97-AF65-F5344CB8AC3E}">
        <p14:creationId xmlns:p14="http://schemas.microsoft.com/office/powerpoint/2010/main" val="1243971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C74-A259-2443-8963-E85FA7586D40}"/>
              </a:ext>
            </a:extLst>
          </p:cNvPr>
          <p:cNvSpPr>
            <a:spLocks noGrp="1"/>
          </p:cNvSpPr>
          <p:nvPr>
            <p:ph type="title"/>
          </p:nvPr>
        </p:nvSpPr>
        <p:spPr/>
        <p:txBody>
          <a:bodyPr/>
          <a:lstStyle/>
          <a:p>
            <a:r>
              <a:rPr lang="sv-SE" sz="2800" b="0" dirty="0">
                <a:ln w="0"/>
                <a:effectLst>
                  <a:outerShdw blurRad="38100" dist="19050" dir="2700000" algn="tl" rotWithShape="0">
                    <a:schemeClr val="dk1">
                      <a:alpha val="40000"/>
                    </a:schemeClr>
                  </a:outerShdw>
                </a:effectLst>
              </a:rPr>
              <a:t>Införandet av målrelaterade betygskriterier – hur gick det?</a:t>
            </a:r>
            <a:endParaRPr lang="en-GB" b="0" dirty="0"/>
          </a:p>
        </p:txBody>
      </p:sp>
      <p:sp>
        <p:nvSpPr>
          <p:cNvPr id="3" name="Date Placeholder 2">
            <a:extLst>
              <a:ext uri="{FF2B5EF4-FFF2-40B4-BE49-F238E27FC236}">
                <a16:creationId xmlns:a16="http://schemas.microsoft.com/office/drawing/2014/main" id="{03B03994-9817-A745-962D-61F37BE1C3BD}"/>
              </a:ext>
            </a:extLst>
          </p:cNvPr>
          <p:cNvSpPr>
            <a:spLocks noGrp="1"/>
          </p:cNvSpPr>
          <p:nvPr>
            <p:ph type="dt" sz="half" idx="10"/>
          </p:nvPr>
        </p:nvSpPr>
        <p:spPr/>
        <p:txBody>
          <a:bodyPr/>
          <a:lstStyle/>
          <a:p>
            <a:r>
              <a:rPr lang="sv-SE" dirty="0"/>
              <a:t>2020-05-12</a:t>
            </a:r>
            <a:endParaRPr lang="en-GB" dirty="0"/>
          </a:p>
        </p:txBody>
      </p:sp>
      <p:sp>
        <p:nvSpPr>
          <p:cNvPr id="4" name="Footer Placeholder 3">
            <a:extLst>
              <a:ext uri="{FF2B5EF4-FFF2-40B4-BE49-F238E27FC236}">
                <a16:creationId xmlns:a16="http://schemas.microsoft.com/office/drawing/2014/main" id="{02320DAF-45B7-B649-B59B-1138C7B719FB}"/>
              </a:ext>
            </a:extLst>
          </p:cNvPr>
          <p:cNvSpPr>
            <a:spLocks noGrp="1"/>
          </p:cNvSpPr>
          <p:nvPr>
            <p:ph type="ftr" sz="quarter" idx="11"/>
          </p:nvPr>
        </p:nvSpPr>
        <p:spPr/>
        <p:txBody>
          <a:bodyPr/>
          <a:lstStyle/>
          <a:p>
            <a:r>
              <a:rPr lang="sv-SE" dirty="0"/>
              <a:t>Storträffen 12 maj 2020</a:t>
            </a:r>
          </a:p>
        </p:txBody>
      </p:sp>
      <p:sp>
        <p:nvSpPr>
          <p:cNvPr id="5" name="Slide Number Placeholder 4">
            <a:extLst>
              <a:ext uri="{FF2B5EF4-FFF2-40B4-BE49-F238E27FC236}">
                <a16:creationId xmlns:a16="http://schemas.microsoft.com/office/drawing/2014/main" id="{8505105A-16FC-5242-9F95-202F72F71240}"/>
              </a:ext>
            </a:extLst>
          </p:cNvPr>
          <p:cNvSpPr>
            <a:spLocks noGrp="1"/>
          </p:cNvSpPr>
          <p:nvPr>
            <p:ph type="sldNum" sz="quarter" idx="12"/>
          </p:nvPr>
        </p:nvSpPr>
        <p:spPr/>
        <p:txBody>
          <a:bodyPr/>
          <a:lstStyle/>
          <a:p>
            <a:fld id="{7422A9A3-8636-4A04-BD48-3153280FB086}" type="slidenum">
              <a:rPr lang="sv-SE" smtClean="0"/>
              <a:pPr/>
              <a:t>25</a:t>
            </a:fld>
            <a:endParaRPr lang="sv-SE"/>
          </a:p>
        </p:txBody>
      </p:sp>
      <p:pic>
        <p:nvPicPr>
          <p:cNvPr id="7" name="Content Placeholder 6">
            <a:extLst>
              <a:ext uri="{FF2B5EF4-FFF2-40B4-BE49-F238E27FC236}">
                <a16:creationId xmlns:a16="http://schemas.microsoft.com/office/drawing/2014/main" id="{3EF5A2F2-F88C-B846-ACD9-39F779C04BCF}"/>
              </a:ext>
            </a:extLst>
          </p:cNvPr>
          <p:cNvPicPr>
            <a:picLocks noGrp="1" noChangeAspect="1"/>
          </p:cNvPicPr>
          <p:nvPr>
            <p:ph sz="quarter" idx="13"/>
          </p:nvPr>
        </p:nvPicPr>
        <p:blipFill>
          <a:blip r:embed="rId2"/>
          <a:stretch>
            <a:fillRect/>
          </a:stretch>
        </p:blipFill>
        <p:spPr>
          <a:xfrm rot="421487">
            <a:off x="5536747" y="812078"/>
            <a:ext cx="2761244" cy="3818101"/>
          </a:xfrm>
          <a:prstGeom prst="rect">
            <a:avLst/>
          </a:prstGeom>
          <a:ln>
            <a:solidFill>
              <a:schemeClr val="accent1">
                <a:lumMod val="20000"/>
                <a:lumOff val="80000"/>
              </a:schemeClr>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1D9BF1BD-A9BD-6E4F-9E2A-7D4E98B7B2EC}"/>
              </a:ext>
            </a:extLst>
          </p:cNvPr>
          <p:cNvSpPr txBox="1"/>
          <p:nvPr/>
        </p:nvSpPr>
        <p:spPr>
          <a:xfrm>
            <a:off x="1061189" y="1348876"/>
            <a:ext cx="4286249" cy="3293209"/>
          </a:xfrm>
          <a:prstGeom prst="rect">
            <a:avLst/>
          </a:prstGeom>
          <a:noFill/>
          <a:ln>
            <a:noFill/>
          </a:ln>
          <a:effectLst/>
        </p:spPr>
        <p:txBody>
          <a:bodyPr wrap="square" rtlCol="0">
            <a:spAutoFit/>
          </a:bodyPr>
          <a:lstStyle/>
          <a:p>
            <a:r>
              <a:rPr lang="en-US" sz="2400" b="1" i="1" dirty="0"/>
              <a:t>The introduction of </a:t>
            </a:r>
            <a:r>
              <a:rPr lang="sv-SE" sz="2400" b="1" i="1" dirty="0" err="1"/>
              <a:t>criterion-referenced</a:t>
            </a:r>
            <a:r>
              <a:rPr lang="sv-SE" sz="2400" b="1" i="1" dirty="0"/>
              <a:t> </a:t>
            </a:r>
            <a:r>
              <a:rPr lang="sv-SE" sz="2400" b="1" i="1" dirty="0" err="1"/>
              <a:t>grading</a:t>
            </a:r>
            <a:r>
              <a:rPr lang="sv-SE" sz="2400" b="1" i="1" dirty="0"/>
              <a:t> </a:t>
            </a:r>
            <a:r>
              <a:rPr lang="sv-SE" sz="2400" b="1" i="1" dirty="0" err="1"/>
              <a:t>criteria</a:t>
            </a:r>
            <a:r>
              <a:rPr lang="sv-SE" sz="2400" b="1" i="1" dirty="0"/>
              <a:t> </a:t>
            </a:r>
            <a:r>
              <a:rPr lang="en-US" sz="2400" i="1" dirty="0"/>
              <a:t>– </a:t>
            </a:r>
            <a:r>
              <a:rPr lang="en-US" sz="2400" b="1" i="1" dirty="0"/>
              <a:t>a follow-up</a:t>
            </a:r>
            <a:r>
              <a:rPr lang="en-US" sz="2400" i="1" dirty="0"/>
              <a:t>. Session in Swedish and/or English, as we see fit.</a:t>
            </a:r>
          </a:p>
          <a:p>
            <a:endParaRPr lang="en-US" sz="2400" i="1" dirty="0"/>
          </a:p>
          <a:p>
            <a:r>
              <a:rPr lang="en-US" sz="2000" b="1" dirty="0"/>
              <a:t>Hosts: Björn </a:t>
            </a:r>
            <a:r>
              <a:rPr lang="en-US" sz="2000" b="1" dirty="0" err="1"/>
              <a:t>Kjellgren</a:t>
            </a:r>
            <a:endParaRPr lang="en-US" sz="2000" b="1" dirty="0"/>
          </a:p>
          <a:p>
            <a:r>
              <a:rPr lang="en-US" sz="2000" b="1" dirty="0"/>
              <a:t>Co-host: Hans </a:t>
            </a:r>
            <a:r>
              <a:rPr lang="en-US" sz="2000" b="1" dirty="0" err="1"/>
              <a:t>Havtun</a:t>
            </a:r>
            <a:endParaRPr lang="en-US" sz="2000" b="1" dirty="0"/>
          </a:p>
          <a:p>
            <a:endParaRPr lang="sv-SE" sz="1600" dirty="0">
              <a:solidFill>
                <a:schemeClr val="bg1"/>
              </a:solidFill>
            </a:endParaRPr>
          </a:p>
        </p:txBody>
      </p:sp>
    </p:spTree>
    <p:extLst>
      <p:ext uri="{BB962C8B-B14F-4D97-AF65-F5344CB8AC3E}">
        <p14:creationId xmlns:p14="http://schemas.microsoft.com/office/powerpoint/2010/main" val="459882591"/>
      </p:ext>
    </p:extLst>
  </p:cSld>
  <p:clrMapOvr>
    <a:masterClrMapping/>
  </p:clrMapOvr>
</p:sld>
</file>

<file path=ppt/theme/theme1.xml><?xml version="1.0" encoding="utf-8"?>
<a:theme xmlns:a="http://schemas.openxmlformats.org/drawingml/2006/main" name="Office-tema">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2000" dirty="0" err="1"/>
        </a:defPPr>
      </a:lstStyle>
    </a:txDef>
  </a:objectDefaults>
  <a:extraClrSchemeLst/>
  <a:extLst>
    <a:ext uri="{05A4C25C-085E-4340-85A3-A5531E510DB2}">
      <thm15:themeFamily xmlns:thm15="http://schemas.microsoft.com/office/thememl/2012/main" name="Presentation1" id="{97121384-D8C6-FA41-9A6B-F4615C0099B0}" vid="{DF4435B0-2EFE-BF49-8755-0024FDD40B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KTH_16_9</Template>
  <TotalTime>79</TotalTime>
  <Words>2211</Words>
  <Application>Microsoft Macintosh PowerPoint</Application>
  <PresentationFormat>On-screen Show (16:9)</PresentationFormat>
  <Paragraphs>318</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Century Gothic</vt:lpstr>
      <vt:lpstr>Office-tema</vt:lpstr>
      <vt:lpstr>Storträffen pitch slides presentation</vt:lpstr>
      <vt:lpstr>Examination på distans</vt:lpstr>
      <vt:lpstr>Round Table: Group projects at a distance</vt:lpstr>
      <vt:lpstr>Laborationer på distans</vt:lpstr>
      <vt:lpstr>Lektioner i mindre grupper (&lt;40 deltagare) på distans /Distance education in small groups(&lt;40 participants)</vt:lpstr>
      <vt:lpstr>Lektioner i stora grupper (&gt;40 deltagare) på distans/Distance education in large groups(&gt;40 participants)</vt:lpstr>
      <vt:lpstr>Master thesis distance supervision &amp; Studie-och karriärvägledning på distans</vt:lpstr>
      <vt:lpstr>Online supervision of doctoral students​</vt:lpstr>
      <vt:lpstr>Studenternas studiemiljö och psykiska hälsa</vt:lpstr>
      <vt:lpstr>Teknik som behövs vid distansstudier</vt:lpstr>
      <vt:lpstr>Tekniskt basår och ökningen av antalet platser</vt:lpstr>
      <vt:lpstr>Bildning och etik i utbildningen</vt:lpstr>
      <vt:lpstr>Guiding students away from plagiarism</vt:lpstr>
      <vt:lpstr>Internationalisation during and post Covid-19</vt:lpstr>
      <vt:lpstr>Ojämställdhet på KTH</vt:lpstr>
      <vt:lpstr>Kommunikation till befintliga studenter som ”Ett KTH”</vt:lpstr>
      <vt:lpstr>Course evaluation</vt:lpstr>
      <vt:lpstr>Lokaler, schema och planering bordsledare: Viggo Kann</vt:lpstr>
      <vt:lpstr>Modularization of course content to better suit lifelong learning</vt:lpstr>
      <vt:lpstr>Programanalyser och skolrapporter i den årliga kontinuerliga uppföljningen &amp; UKÄ:s granskning av KTH:s kvalitetssäkringsarbete</vt:lpstr>
      <vt:lpstr>Connections to professional practice and engagement with external actors in education</vt:lpstr>
      <vt:lpstr>Studentinflytande vid KTH</vt:lpstr>
      <vt:lpstr>Sustainable development and education </vt:lpstr>
      <vt:lpstr>Särskild behörighet - för ökad tydlighet!</vt:lpstr>
      <vt:lpstr>Införandet av målrelaterade betygskriterier – hur gick det?</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Malin Modig</dc:creator>
  <cp:lastModifiedBy>Madeleine Tucker Smith</cp:lastModifiedBy>
  <cp:revision>49</cp:revision>
  <dcterms:created xsi:type="dcterms:W3CDTF">2019-12-10T08:55:59Z</dcterms:created>
  <dcterms:modified xsi:type="dcterms:W3CDTF">2020-05-11T15:18:11Z</dcterms:modified>
</cp:coreProperties>
</file>