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305" r:id="rId16"/>
    <p:sldId id="276" r:id="rId17"/>
    <p:sldId id="306" r:id="rId18"/>
    <p:sldId id="299" r:id="rId19"/>
    <p:sldId id="307" r:id="rId20"/>
    <p:sldId id="281" r:id="rId21"/>
    <p:sldId id="295" r:id="rId22"/>
    <p:sldId id="308" r:id="rId23"/>
    <p:sldId id="284" r:id="rId24"/>
    <p:sldId id="311" r:id="rId25"/>
    <p:sldId id="286" r:id="rId26"/>
    <p:sldId id="310" r:id="rId27"/>
    <p:sldId id="288" r:id="rId28"/>
    <p:sldId id="289" r:id="rId29"/>
    <p:sldId id="293" r:id="rId30"/>
  </p:sldIdLst>
  <p:sldSz cx="9144000" cy="6858000" type="screen4x3"/>
  <p:notesSz cx="6797675" cy="9926638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790" autoAdjust="0"/>
  </p:normalViewPr>
  <p:slideViewPr>
    <p:cSldViewPr snapToGrid="0" showGuides="1">
      <p:cViewPr varScale="1">
        <p:scale>
          <a:sx n="64" d="100"/>
          <a:sy n="64" d="100"/>
        </p:scale>
        <p:origin x="660" y="56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12/10/2021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31DFC-06F7-44EC-89EF-BB9EF5E6A048}" type="datetimeFigureOut">
              <a:rPr lang="sv-SE" smtClean="0"/>
              <a:t>2021-10-12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B8879-2B0F-4C6A-8C02-2DB7CF3639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813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342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126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300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2021-10-12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2021-10-12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2021-10-12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2021-10-12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273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ÅÅÅÅ-MM-DD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5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12/10/2021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  <p:sldLayoutId id="214748368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page/rapport-26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kth.se/social/course/SA114X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" TargetMode="External"/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tudent/kurser/program/CTFYS/20192/arskurs3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40971" y="473528"/>
            <a:ext cx="7764235" cy="1191985"/>
          </a:xfrm>
        </p:spPr>
        <p:txBody>
          <a:bodyPr>
            <a:noAutofit/>
          </a:bodyPr>
          <a:lstStyle/>
          <a:p>
            <a:r>
              <a:rPr lang="sv-SE" altLang="sv-SE" sz="2600" dirty="0"/>
              <a:t>Information inför val av </a:t>
            </a:r>
            <a:r>
              <a:rPr lang="sv-SE" altLang="sv-SE" sz="2600" dirty="0" smtClean="0"/>
              <a:t>kandidatarbete </a:t>
            </a:r>
            <a:r>
              <a:rPr lang="sv-SE" altLang="sv-SE" sz="2600" dirty="0" err="1" smtClean="0"/>
              <a:t>m.m</a:t>
            </a:r>
            <a:r>
              <a:rPr lang="sv-SE" altLang="sv-SE" sz="2600" dirty="0" smtClean="0"/>
              <a:t> </a:t>
            </a:r>
            <a:r>
              <a:rPr lang="sv-SE" altLang="sv-SE" sz="2600" dirty="0"/>
              <a:t/>
            </a:r>
            <a:br>
              <a:rPr lang="sv-SE" altLang="sv-SE" sz="2600" dirty="0"/>
            </a:br>
            <a:endParaRPr lang="sv-SE" sz="26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930728" y="1200151"/>
            <a:ext cx="7788729" cy="2318656"/>
          </a:xfrm>
        </p:spPr>
        <p:txBody>
          <a:bodyPr>
            <a:normAutofit/>
          </a:bodyPr>
          <a:lstStyle/>
          <a:p>
            <a:endParaRPr lang="sv-SE" alt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Kandidatexamensarbetet (KEX)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smtClean="0"/>
              <a:t>Valfria kurser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altLang="sv-SE" sz="1800" dirty="0" err="1" smtClean="0"/>
              <a:t>Masterprogram</a:t>
            </a:r>
            <a:endParaRPr lang="sv-SE" altLang="sv-SE" sz="1800" dirty="0"/>
          </a:p>
          <a:p>
            <a:pPr lvl="1"/>
            <a:endParaRPr lang="sv-SE" altLang="sv-SE" sz="1600" dirty="0"/>
          </a:p>
          <a:p>
            <a:pPr>
              <a:buFontTx/>
              <a:buChar char="•"/>
            </a:pPr>
            <a:endParaRPr lang="sv-SE" altLang="sv-SE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Valet i november (1-15/11)</a:t>
            </a:r>
            <a:endParaRPr lang="sv-SE" sz="28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sv-SE" sz="2600" dirty="0" smtClean="0"/>
              <a:t>TVÅ </a:t>
            </a:r>
            <a:r>
              <a:rPr lang="sv-SE" sz="2600" dirty="0"/>
              <a:t>val till vårterminen </a:t>
            </a:r>
            <a:r>
              <a:rPr lang="sv-SE" sz="2600" dirty="0" smtClean="0"/>
              <a:t>2022!</a:t>
            </a:r>
            <a:endParaRPr lang="sv-SE" sz="2600" dirty="0"/>
          </a:p>
          <a:p>
            <a:pPr marL="0" lvl="1" indent="0">
              <a:buNone/>
              <a:defRPr/>
            </a:pPr>
            <a:r>
              <a:rPr lang="sv-SE" sz="2400" dirty="0"/>
              <a:t>	</a:t>
            </a:r>
          </a:p>
          <a:p>
            <a:pPr marL="863600" lvl="1" indent="-342900">
              <a:defRPr/>
            </a:pPr>
            <a:r>
              <a:rPr lang="sv-SE" sz="2400" dirty="0"/>
              <a:t>	</a:t>
            </a:r>
            <a:r>
              <a:rPr lang="sv-SE" sz="2300" b="1" dirty="0"/>
              <a:t>Val av kandidatarbete </a:t>
            </a:r>
          </a:p>
          <a:p>
            <a:pPr marL="520700" lvl="1" indent="0">
              <a:buNone/>
              <a:defRPr/>
            </a:pPr>
            <a:r>
              <a:rPr lang="sv-SE" sz="2300" dirty="0" smtClean="0"/>
              <a:t>-SCI-skolans blankett</a:t>
            </a:r>
            <a:endParaRPr lang="sv-SE" sz="2300" dirty="0"/>
          </a:p>
          <a:p>
            <a:pPr marL="0" lvl="1" indent="0">
              <a:buNone/>
              <a:defRPr/>
            </a:pPr>
            <a:r>
              <a:rPr lang="sv-SE" sz="2300" dirty="0"/>
              <a:t>	</a:t>
            </a:r>
            <a:r>
              <a:rPr lang="sv-SE" sz="2300" b="1" dirty="0" smtClean="0"/>
              <a:t>Anmälan </a:t>
            </a:r>
            <a:r>
              <a:rPr lang="sv-SE" sz="2300" b="1" dirty="0"/>
              <a:t>öppen 1-15/11 </a:t>
            </a:r>
          </a:p>
          <a:p>
            <a:pPr lvl="1">
              <a:defRPr/>
            </a:pPr>
            <a:endParaRPr lang="sv-SE" sz="2300" b="1" dirty="0"/>
          </a:p>
          <a:p>
            <a:pPr marL="863600" lvl="1" indent="-342900">
              <a:defRPr/>
            </a:pPr>
            <a:r>
              <a:rPr lang="sv-SE" sz="2300" dirty="0"/>
              <a:t>	Val av </a:t>
            </a:r>
            <a:r>
              <a:rPr lang="sv-SE" sz="2300" dirty="0" smtClean="0"/>
              <a:t>valfria kurser </a:t>
            </a:r>
            <a:r>
              <a:rPr lang="sv-SE" sz="2300" dirty="0"/>
              <a:t>till </a:t>
            </a:r>
            <a:r>
              <a:rPr lang="sv-SE" sz="2300" dirty="0" smtClean="0"/>
              <a:t>VT22 (15 </a:t>
            </a:r>
            <a:r>
              <a:rPr lang="sv-SE" sz="2300" dirty="0" err="1" smtClean="0"/>
              <a:t>hp</a:t>
            </a:r>
            <a:r>
              <a:rPr lang="sv-SE" sz="2300" dirty="0" smtClean="0"/>
              <a:t>)</a:t>
            </a:r>
            <a:endParaRPr lang="sv-SE" sz="2300" dirty="0"/>
          </a:p>
          <a:p>
            <a:pPr marL="520700" lvl="1" indent="0">
              <a:buNone/>
              <a:defRPr/>
            </a:pPr>
            <a:r>
              <a:rPr lang="sv-SE" sz="2300" b="1" dirty="0" smtClean="0"/>
              <a:t>	Anmälan </a:t>
            </a:r>
            <a:r>
              <a:rPr lang="sv-SE" sz="2300" b="1" dirty="0"/>
              <a:t>öppen </a:t>
            </a:r>
            <a:r>
              <a:rPr lang="sv-SE" sz="2300" b="1" dirty="0" smtClean="0"/>
              <a:t>1-15/11 ( via antagning.se)</a:t>
            </a: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buNone/>
              <a:defRPr/>
            </a:pPr>
            <a:endParaRPr lang="sv-SE" sz="2300" dirty="0"/>
          </a:p>
          <a:p>
            <a:pPr>
              <a:defRPr/>
            </a:pP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 av kandidatarbete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36914"/>
            <a:ext cx="7992835" cy="42241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Egen </a:t>
            </a:r>
            <a:r>
              <a:rPr lang="sv-SE" dirty="0"/>
              <a:t>blankett på </a:t>
            </a:r>
            <a:r>
              <a:rPr lang="sv-SE" dirty="0" smtClean="0"/>
              <a:t>SCI-skolan där man väljer institution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Anvisningar och länk skickas per mail i slutet av </a:t>
            </a:r>
            <a:r>
              <a:rPr lang="sv-SE" dirty="0" smtClean="0"/>
              <a:t>v.44. </a:t>
            </a:r>
            <a:endParaRPr lang="sv-SE" dirty="0"/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(kommer </a:t>
            </a:r>
            <a:r>
              <a:rPr lang="sv-SE" dirty="0"/>
              <a:t>även finnas på webben på följande länk</a:t>
            </a:r>
            <a:r>
              <a:rPr lang="sv-SE" dirty="0" smtClean="0"/>
              <a:t>.)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r>
              <a:rPr lang="sv-SE" dirty="0" smtClean="0">
                <a:hlinkClick r:id="rId2"/>
              </a:rPr>
              <a:t>https</a:t>
            </a:r>
            <a:r>
              <a:rPr lang="sv-SE" dirty="0">
                <a:hlinkClick r:id="rId2"/>
              </a:rPr>
              <a:t>://</a:t>
            </a:r>
            <a:r>
              <a:rPr lang="sv-SE" dirty="0" smtClean="0">
                <a:hlinkClick r:id="rId2"/>
              </a:rPr>
              <a:t>www.kth.se/social/program/ctfys/page/kandidatexamensarbetet/</a:t>
            </a: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821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787116"/>
          </a:xfrm>
        </p:spPr>
        <p:txBody>
          <a:bodyPr/>
          <a:lstStyle/>
          <a:p>
            <a:r>
              <a:rPr lang="sv-SE" altLang="sv-SE" sz="2800" dirty="0"/>
              <a:t>Vem </a:t>
            </a:r>
            <a:r>
              <a:rPr lang="sv-SE" altLang="sv-SE" sz="2800"/>
              <a:t>får </a:t>
            </a:r>
            <a:r>
              <a:rPr lang="sv-SE" altLang="sv-SE" sz="2800" smtClean="0"/>
              <a:t>välja och påbörja </a:t>
            </a:r>
            <a:r>
              <a:rPr lang="sv-SE" altLang="sv-SE" sz="2800" dirty="0"/>
              <a:t>ett kandidatarbete?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För att påbörja kandidatexamensarbetet behöver man ha klarat av minst 105 </a:t>
            </a:r>
            <a:r>
              <a:rPr lang="sv-SE" dirty="0" err="1"/>
              <a:t>hp</a:t>
            </a:r>
            <a:r>
              <a:rPr lang="sv-SE" dirty="0"/>
              <a:t> av de obligatoriska kurserna.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SCI-skolan har fått dispens, enligt KTH-regler ska man ha </a:t>
            </a:r>
            <a:r>
              <a:rPr lang="sv-SE" dirty="0" smtClean="0"/>
              <a:t>120hp.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ska vara inrapporterat i LADOK senast den </a:t>
            </a:r>
            <a:r>
              <a:rPr lang="sv-SE" dirty="0" smtClean="0"/>
              <a:t>15/12 2021.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absolut </a:t>
            </a:r>
            <a:r>
              <a:rPr lang="sv-SE" dirty="0"/>
              <a:t>krav: </a:t>
            </a:r>
            <a:r>
              <a:rPr lang="sv-SE" dirty="0" smtClean="0"/>
              <a:t>104.5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är för lite.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926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… om inte då???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49" y="1582739"/>
            <a:ext cx="7108371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man har mindre än 105 </a:t>
            </a:r>
            <a:r>
              <a:rPr lang="sv-SE" dirty="0" err="1"/>
              <a:t>hp</a:t>
            </a:r>
            <a:r>
              <a:rPr lang="sv-SE" dirty="0"/>
              <a:t> då?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Individuell studieplan… </a:t>
            </a:r>
          </a:p>
          <a:p>
            <a:pPr>
              <a:defRPr/>
            </a:pPr>
            <a:r>
              <a:rPr lang="sv-SE" dirty="0" smtClean="0"/>
              <a:t>Egentligen </a:t>
            </a:r>
            <a:r>
              <a:rPr lang="sv-SE" dirty="0"/>
              <a:t>ska man ha 135hp efter P1, har man under 105 </a:t>
            </a:r>
            <a:r>
              <a:rPr lang="sv-SE" dirty="0" err="1"/>
              <a:t>hp</a:t>
            </a:r>
            <a:r>
              <a:rPr lang="sv-SE" dirty="0"/>
              <a:t> finns det rätt många poäng att ta</a:t>
            </a:r>
            <a:r>
              <a:rPr lang="sv-SE" dirty="0" smtClean="0"/>
              <a:t>!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Ev. dispens för att få påbörja kandidatarbetet söks hos GA. (Har hittills aldrig beviljats.)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OBSERVERA! SCI-skolan ger från början 15 </a:t>
            </a:r>
            <a:r>
              <a:rPr lang="sv-SE" dirty="0" err="1" smtClean="0"/>
              <a:t>hp</a:t>
            </a:r>
            <a:r>
              <a:rPr lang="sv-SE" dirty="0" smtClean="0"/>
              <a:t> dispens</a:t>
            </a:r>
            <a:r>
              <a:rPr lang="sv-SE" dirty="0"/>
              <a:t>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61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sz="2800" dirty="0"/>
              <a:t>På gränsen?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sz="2400" dirty="0"/>
              <a:t>Leta igenom din studieplan efter labbar och inlämningsuppgifter som behöver bli klara.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 -OCH GÖR DEM NU! 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(Kontakta examinator så du vet att du kan lämna in/ redovisa…..)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00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Vad är det man väljer?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487" y="1406276"/>
            <a:ext cx="7743629" cy="407828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Du väljer institution / avdelning (skola) där du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tänker </a:t>
            </a:r>
            <a:r>
              <a:rPr lang="sv-SE" dirty="0"/>
              <a:t>göra ditt kandidatarbete</a:t>
            </a:r>
            <a:r>
              <a:rPr lang="sv-SE" dirty="0" smtClean="0"/>
              <a:t>. (1-15/11)</a:t>
            </a:r>
          </a:p>
          <a:p>
            <a:pPr>
              <a:defRPr/>
            </a:pPr>
            <a:r>
              <a:rPr lang="sv-SE" dirty="0" smtClean="0"/>
              <a:t>     …. Och vad händer sen?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Jag gör en första behörighetsgranskning.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institutionerna</a:t>
            </a:r>
            <a:r>
              <a:rPr lang="sv-S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Jag skickar mail till </a:t>
            </a:r>
            <a:r>
              <a:rPr lang="sv-SE" dirty="0" smtClean="0"/>
              <a:t>er efter första behörighetsgranskningen </a:t>
            </a:r>
          </a:p>
          <a:p>
            <a:pPr>
              <a:defRPr/>
            </a:pPr>
            <a:r>
              <a:rPr lang="sv-SE" dirty="0" smtClean="0"/>
              <a:t>(i </a:t>
            </a:r>
            <a:r>
              <a:rPr lang="sv-SE" dirty="0"/>
              <a:t>början av </a:t>
            </a:r>
            <a:r>
              <a:rPr lang="sv-SE" dirty="0" smtClean="0"/>
              <a:t>december) om </a:t>
            </a:r>
            <a:r>
              <a:rPr lang="sv-SE" dirty="0"/>
              <a:t>hur det har gått.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Hör av er om ni ligger på gränsen och tentorna i P1 blir avgörande!!!</a:t>
            </a:r>
          </a:p>
        </p:txBody>
      </p:sp>
    </p:spTree>
    <p:extLst>
      <p:ext uri="{BB962C8B-B14F-4D97-AF65-F5344CB8AC3E}">
        <p14:creationId xmlns:p14="http://schemas.microsoft.com/office/powerpoint/2010/main" val="41777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Krav på förkunskaper?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dirty="0"/>
              <a:t>NEJ!</a:t>
            </a:r>
          </a:p>
          <a:p>
            <a:pPr>
              <a:defRPr/>
            </a:pPr>
            <a:r>
              <a:rPr lang="sv-SE" dirty="0"/>
              <a:t>Det finns inga krav på att vissa kurser ska vara avklarade innan man påbörjar </a:t>
            </a:r>
            <a:r>
              <a:rPr lang="sv-SE" dirty="0" err="1"/>
              <a:t>KEX:et</a:t>
            </a:r>
            <a:r>
              <a:rPr lang="sv-SE" dirty="0"/>
              <a:t>, förutom poängkravet.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rekommenderar att man har läst vissa kurser innan, men kan inte ställa det som krav.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vill att man ska läsa någon kurs parallellt med </a:t>
            </a:r>
            <a:r>
              <a:rPr lang="sv-SE" dirty="0" err="1"/>
              <a:t>KEX:et</a:t>
            </a:r>
            <a:r>
              <a:rPr lang="sv-SE" dirty="0"/>
              <a:t> och det är ok.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202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322614"/>
            <a:ext cx="6935788" cy="433841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/>
              <a:t>Består </a:t>
            </a:r>
            <a:r>
              <a:rPr lang="sv-SE" sz="2200" dirty="0" smtClean="0"/>
              <a:t>dels av </a:t>
            </a:r>
            <a:r>
              <a:rPr lang="sv-SE" sz="2200" dirty="0"/>
              <a:t>ett </a:t>
            </a:r>
            <a:r>
              <a:rPr lang="sv-SE" sz="2200" dirty="0" smtClean="0"/>
              <a:t>projektarbete </a:t>
            </a:r>
            <a:endParaRPr lang="sv-SE" sz="2200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 smtClean="0"/>
              <a:t>Och två </a:t>
            </a:r>
            <a:r>
              <a:rPr lang="sv-SE" sz="2200" dirty="0"/>
              <a:t>obligatoriska </a:t>
            </a:r>
            <a:r>
              <a:rPr lang="sv-SE" sz="2200" dirty="0" smtClean="0"/>
              <a:t>moduler</a:t>
            </a:r>
            <a:endParaRPr lang="sv-SE" sz="22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 smtClean="0"/>
              <a:t>Etik (Maria Nordström, filosofi)</a:t>
            </a:r>
            <a:endParaRPr lang="sv-SE" sz="17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 smtClean="0"/>
              <a:t>Teknik och Hållbarhet</a:t>
            </a:r>
            <a:r>
              <a:rPr lang="sv-SE" sz="1800" dirty="0"/>
              <a:t> </a:t>
            </a:r>
            <a:r>
              <a:rPr lang="sv-SE" sz="1800" dirty="0" smtClean="0"/>
              <a:t>(Nina </a:t>
            </a:r>
            <a:r>
              <a:rPr lang="sv-SE" sz="1800" dirty="0" err="1" smtClean="0"/>
              <a:t>Wormbs</a:t>
            </a:r>
            <a:r>
              <a:rPr lang="sv-SE" sz="1800" dirty="0" smtClean="0"/>
              <a:t>, teknikhistoria)</a:t>
            </a:r>
          </a:p>
          <a:p>
            <a:pPr lvl="1">
              <a:buFont typeface="Courier New" pitchFamily="49" charset="0"/>
              <a:buChar char="o"/>
              <a:defRPr/>
            </a:pPr>
            <a:endParaRPr lang="sv-SE" sz="1800" dirty="0" smtClean="0"/>
          </a:p>
          <a:p>
            <a:pPr lvl="1">
              <a:defRPr/>
            </a:pPr>
            <a:r>
              <a:rPr lang="sv-SE" sz="2200" dirty="0" smtClean="0"/>
              <a:t>Samt två föreläsningar, frivilliga men rekommenderas starkt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/>
              <a:t>Skriftlig och muntlig presentation </a:t>
            </a:r>
            <a:endParaRPr lang="sv-SE" sz="1700" dirty="0"/>
          </a:p>
          <a:p>
            <a:pPr marL="520700" lvl="1" indent="0">
              <a:buNone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Löper på halvtid över hela vårterminen.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Schemalagt tre halvdagar per vecka</a:t>
            </a:r>
            <a:r>
              <a:rPr lang="sv-SE" sz="1400" dirty="0"/>
              <a:t> (oftast)</a:t>
            </a:r>
            <a:r>
              <a:rPr lang="sv-SE" dirty="0"/>
              <a:t>, dessa pass kommer att användas till modulerna ovan och om institutionen vill kalla hela gruppen till seminarium, t.ex.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Arbetet görs </a:t>
            </a:r>
            <a:r>
              <a:rPr lang="sv-SE" dirty="0" smtClean="0"/>
              <a:t>i grupper om två, i undantagsfall enskilt.</a:t>
            </a:r>
            <a:endParaRPr lang="sv-SE" dirty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62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281794"/>
            <a:ext cx="7281409" cy="460465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/>
              <a:t>Betygsätts enligt 7 Mål och kriterier </a:t>
            </a:r>
          </a:p>
          <a:p>
            <a:pPr>
              <a:defRPr/>
            </a:pPr>
            <a:r>
              <a:rPr lang="sv-SE" sz="1800" dirty="0"/>
              <a:t>riktlinjer finns i </a:t>
            </a:r>
            <a:r>
              <a:rPr lang="sv-SE" sz="1800" dirty="0" smtClean="0"/>
              <a:t>kursplanen, läs den!</a:t>
            </a:r>
            <a:endParaRPr lang="sv-SE" dirty="0"/>
          </a:p>
          <a:p>
            <a:pPr marL="520700" lvl="1" indent="0">
              <a:defRPr/>
            </a:pPr>
            <a:endParaRPr lang="sv-SE" sz="1800" dirty="0"/>
          </a:p>
          <a:p>
            <a:pPr>
              <a:defRPr/>
            </a:pPr>
            <a:r>
              <a:rPr lang="sv-SE" dirty="0" err="1"/>
              <a:t>Betygsskalan+moduler</a:t>
            </a:r>
            <a:r>
              <a:rPr lang="sv-SE" dirty="0"/>
              <a:t> är </a:t>
            </a:r>
            <a:r>
              <a:rPr lang="sv-SE" dirty="0" smtClean="0"/>
              <a:t>P/F.</a:t>
            </a:r>
            <a:endParaRPr lang="sv-SE" sz="2400" dirty="0"/>
          </a:p>
          <a:p>
            <a:pPr marL="520700" lvl="1" indent="0">
              <a:buNone/>
              <a:defRPr/>
            </a:pPr>
            <a:endParaRPr lang="sv-SE" sz="1800" i="1" dirty="0"/>
          </a:p>
          <a:p>
            <a:pPr>
              <a:defRPr/>
            </a:pPr>
            <a:r>
              <a:rPr lang="sv-SE" dirty="0"/>
              <a:t>Redovisas skriftligt  i form av en rapport och muntligt för handledare, examinator och andra </a:t>
            </a:r>
            <a:r>
              <a:rPr lang="sv-SE" dirty="0" smtClean="0"/>
              <a:t>studenter.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Detaljerad information om redovisningsupplägget kommer senare i </a:t>
            </a:r>
            <a:r>
              <a:rPr lang="sv-SE" dirty="0" smtClean="0"/>
              <a:t>kurs-PM.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Är en programkurs, PA är </a:t>
            </a:r>
            <a:r>
              <a:rPr lang="sv-SE" dirty="0" smtClean="0"/>
              <a:t>examinator för SCI-skolans KEX.</a:t>
            </a:r>
          </a:p>
          <a:p>
            <a:pPr>
              <a:defRPr/>
            </a:pPr>
            <a:r>
              <a:rPr lang="sv-SE" i="1" dirty="0" smtClean="0"/>
              <a:t>( EECS-skolans KEX har annan examinator)</a:t>
            </a:r>
            <a:endParaRPr lang="sv-SE" i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244929"/>
            <a:ext cx="6935788" cy="498021"/>
          </a:xfrm>
        </p:spPr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764" y="800100"/>
            <a:ext cx="8784772" cy="4955721"/>
          </a:xfrm>
        </p:spPr>
        <p:txBody>
          <a:bodyPr>
            <a:normAutofit/>
          </a:bodyPr>
          <a:lstStyle/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Din </a:t>
            </a:r>
            <a:r>
              <a:rPr lang="sv-SE" sz="2100" b="1" dirty="0"/>
              <a:t>rapport ska vara helt klar för godkännande </a:t>
            </a:r>
            <a:r>
              <a:rPr lang="sv-SE" sz="2100" b="1" dirty="0" smtClean="0"/>
              <a:t>i slutet av maj</a:t>
            </a:r>
            <a:r>
              <a:rPr lang="sv-SE" sz="2100" dirty="0"/>
              <a:t>.</a:t>
            </a:r>
            <a:endParaRPr lang="sv-SE" sz="2100" dirty="0" smtClean="0"/>
          </a:p>
          <a:p>
            <a:pPr>
              <a:defRPr/>
            </a:pPr>
            <a:r>
              <a:rPr lang="sv-SE" dirty="0"/>
              <a:t>Exakt datum för deadline meddelas senare i kurs-PM.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/>
              <a:t>Muntlig, öppen presentation i mitten av maj</a:t>
            </a:r>
            <a:r>
              <a:rPr lang="sv-SE" sz="2100" b="1" dirty="0" smtClean="0"/>
              <a:t>.</a:t>
            </a:r>
            <a:endParaRPr lang="sv-SE" dirty="0" smtClean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Vi rekommenderar att ha </a:t>
            </a:r>
            <a:r>
              <a:rPr lang="sv-SE" sz="2100" b="1" dirty="0"/>
              <a:t>en preliminär rapport klar i slutet av </a:t>
            </a:r>
            <a:r>
              <a:rPr lang="sv-SE" sz="2100" b="1" dirty="0" smtClean="0"/>
              <a:t>april</a:t>
            </a:r>
            <a:endParaRPr lang="sv-SE" dirty="0"/>
          </a:p>
          <a:p>
            <a:pPr>
              <a:defRPr/>
            </a:pPr>
            <a:r>
              <a:rPr lang="sv-SE" dirty="0" smtClean="0"/>
              <a:t>därefter kan man koncentrera </a:t>
            </a:r>
            <a:r>
              <a:rPr lang="sv-SE" dirty="0"/>
              <a:t>sig på att göra </a:t>
            </a:r>
            <a:r>
              <a:rPr lang="sv-SE" dirty="0" smtClean="0"/>
              <a:t>den </a:t>
            </a:r>
            <a:r>
              <a:rPr lang="sv-SE" dirty="0"/>
              <a:t>och </a:t>
            </a:r>
            <a:r>
              <a:rPr lang="sv-SE" dirty="0" smtClean="0"/>
              <a:t>muntliga presentatione</a:t>
            </a:r>
            <a:r>
              <a:rPr lang="sv-SE" dirty="0"/>
              <a:t>n</a:t>
            </a:r>
            <a:r>
              <a:rPr lang="sv-SE" dirty="0" smtClean="0"/>
              <a:t> inför presentationsdagarna.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 smtClean="0">
              <a:hlinkClick r:id="rId3"/>
            </a:endParaRPr>
          </a:p>
          <a:p>
            <a:pPr>
              <a:defRPr/>
            </a:pPr>
            <a:r>
              <a:rPr lang="sv-SE" b="1" dirty="0" smtClean="0">
                <a:hlinkClick r:id="rId4"/>
              </a:rPr>
              <a:t>https</a:t>
            </a:r>
            <a:r>
              <a:rPr lang="sv-SE" b="1" dirty="0">
                <a:hlinkClick r:id="rId4"/>
              </a:rPr>
              <a:t>://www.kth.se/social/course/SA114X</a:t>
            </a:r>
            <a:r>
              <a:rPr lang="sv-SE" b="1" dirty="0" smtClean="0">
                <a:hlinkClick r:id="rId4"/>
              </a:rPr>
              <a:t>/</a:t>
            </a:r>
            <a:endParaRPr lang="sv-SE" b="1" dirty="0" smtClean="0"/>
          </a:p>
          <a:p>
            <a:pPr>
              <a:defRPr/>
            </a:pPr>
            <a:endParaRPr lang="sv-SE" b="1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904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Underkänt??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rapporten inte är klar i tid eller om redovisningen inte sker i tid måste komplettering </a:t>
            </a:r>
            <a:r>
              <a:rPr lang="sv-SE" dirty="0" smtClean="0"/>
              <a:t>ske så att rapportering kan ske senast </a:t>
            </a:r>
            <a:r>
              <a:rPr lang="sv-SE" dirty="0"/>
              <a:t>den 31/8 samma år.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komplettering inte sker i tid, underkänns exjobbet. Nytt </a:t>
            </a:r>
            <a:r>
              <a:rPr lang="sv-SE" dirty="0" smtClean="0"/>
              <a:t>kandidatexjobb </a:t>
            </a:r>
            <a:r>
              <a:rPr lang="sv-SE" dirty="0"/>
              <a:t>måste då göras. </a:t>
            </a:r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117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02" y="1226506"/>
            <a:ext cx="7207931" cy="433024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om SCI-skolans kandidatexamensarbeten finns </a:t>
            </a:r>
            <a:r>
              <a:rPr lang="sv-SE" sz="1800" b="1" dirty="0"/>
              <a:t>på </a:t>
            </a:r>
            <a:r>
              <a:rPr lang="sv-SE" sz="1800" b="1" dirty="0" smtClean="0"/>
              <a:t>programwebben för CTFYS, </a:t>
            </a:r>
            <a:r>
              <a:rPr lang="sv-SE" sz="1800" b="1" dirty="0" smtClean="0"/>
              <a:t>se följande länk (uppdateras kontinuerligt)</a:t>
            </a:r>
          </a:p>
          <a:p>
            <a:pPr>
              <a:defRPr/>
            </a:pPr>
            <a:r>
              <a:rPr lang="sv-SE" sz="1800" dirty="0" smtClean="0">
                <a:hlinkClick r:id="rId2"/>
              </a:rPr>
              <a:t>https://www.kth.se/social/program/ctfys/page/kandidatexamensarbetet/</a:t>
            </a: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för CTFYS  se SA114x)</a:t>
            </a:r>
          </a:p>
          <a:p>
            <a:pPr>
              <a:defRPr/>
            </a:pPr>
            <a:r>
              <a:rPr lang="sv-SE" sz="1800" dirty="0" smtClean="0"/>
              <a:t>- generell kursinformation (kurswebben social)</a:t>
            </a:r>
          </a:p>
          <a:p>
            <a:pPr>
              <a:defRPr/>
            </a:pPr>
            <a:r>
              <a:rPr lang="sv-SE" sz="1800" dirty="0" smtClean="0"/>
              <a:t>- kurs-PM inkl. kursmaterial </a:t>
            </a:r>
            <a:r>
              <a:rPr lang="sv-SE" sz="1800" dirty="0"/>
              <a:t>etc. per kursomgång </a:t>
            </a:r>
            <a:r>
              <a:rPr lang="sv-SE" sz="1800" dirty="0" smtClean="0"/>
              <a:t>(canvas)</a:t>
            </a:r>
            <a:endParaRPr lang="sv-SE" sz="1800" dirty="0"/>
          </a:p>
          <a:p>
            <a:pPr>
              <a:defRPr/>
            </a:pPr>
            <a:r>
              <a:rPr lang="sv-SE" sz="1800" dirty="0">
                <a:hlinkClick r:id="rId3"/>
              </a:rPr>
              <a:t>https://www.kth.se/social/course/SA114X</a:t>
            </a:r>
            <a:r>
              <a:rPr lang="sv-SE" sz="1800" dirty="0" smtClean="0">
                <a:hlinkClick r:id="rId3"/>
              </a:rPr>
              <a:t>/</a:t>
            </a:r>
            <a:endParaRPr lang="sv-SE" sz="1800" dirty="0" smtClean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64795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 forts.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82739"/>
            <a:ext cx="7927521" cy="4078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Vet </a:t>
            </a:r>
            <a:r>
              <a:rPr lang="sv-SE" dirty="0"/>
              <a:t>ni redan </a:t>
            </a:r>
            <a:r>
              <a:rPr lang="sv-SE" dirty="0" smtClean="0"/>
              <a:t>nu vad ni vill göra och är behöriga går det bra att höra av er till KEX-kontaktpersonen på den institutionen ni är intresserad av via email. </a:t>
            </a:r>
          </a:p>
          <a:p>
            <a:pPr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>
                <a:hlinkClick r:id="rId2" action="ppaction://hlinksldjump"/>
              </a:rPr>
              <a:t>https://www.kth.se/social/program/ctfys/page/kandidatexamensarbetet/ 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r>
              <a:rPr lang="sv-SE" i="1" dirty="0"/>
              <a:t>OBS! ni måste göra anmälan via </a:t>
            </a:r>
            <a:r>
              <a:rPr lang="sv-SE" i="1" dirty="0" smtClean="0"/>
              <a:t>KTH-form 1-15/11, </a:t>
            </a:r>
            <a:r>
              <a:rPr lang="sv-SE" i="1" dirty="0"/>
              <a:t>det räcker inte med att bara kontakta institutionen för KEX.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76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2"/>
            <a:ext cx="6162527" cy="344832"/>
          </a:xfrm>
        </p:spPr>
        <p:txBody>
          <a:bodyPr/>
          <a:lstStyle/>
          <a:p>
            <a:r>
              <a:rPr lang="sv-SE" altLang="sv-SE" sz="2000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18674" y="481694"/>
            <a:ext cx="8051848" cy="5597936"/>
          </a:xfrm>
        </p:spPr>
        <p:txBody>
          <a:bodyPr>
            <a:normAutofit/>
          </a:bodyPr>
          <a:lstStyle/>
          <a:p>
            <a:pPr defTabSz="914162">
              <a:defRPr/>
            </a:pPr>
            <a:r>
              <a:rPr lang="sv-SE" sz="1200" b="1" dirty="0" smtClean="0">
                <a:latin typeface="+mj-lt"/>
                <a:cs typeface="Calibri" pitchFamily="34" charset="0"/>
              </a:rPr>
              <a:t>Institution/skola</a:t>
            </a:r>
            <a:r>
              <a:rPr lang="sv-SE" sz="1200" dirty="0">
                <a:latin typeface="+mj-lt"/>
                <a:cs typeface="Calibri" pitchFamily="34" charset="0"/>
              </a:rPr>
              <a:t>		</a:t>
            </a:r>
            <a:r>
              <a:rPr lang="sv-SE" sz="1200" b="1" dirty="0" smtClean="0">
                <a:latin typeface="+mj-lt"/>
                <a:cs typeface="Calibri" pitchFamily="34" charset="0"/>
              </a:rPr>
              <a:t>Kandidatexjobb</a:t>
            </a:r>
            <a:endParaRPr lang="sv-SE" sz="1200" b="1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Fysik</a:t>
            </a: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Fysik 	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Teoretisk fysik 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</a:t>
            </a:r>
            <a:r>
              <a:rPr lang="sv-SE" sz="1200" dirty="0" smtClean="0">
                <a:latin typeface="+mj-lt"/>
                <a:cs typeface="Calibri" pitchFamily="34" charset="0"/>
              </a:rPr>
              <a:t>	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Tillämpad fysik		Tillämpad fysik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Matematik			</a:t>
            </a:r>
            <a:r>
              <a:rPr lang="sv-SE" sz="1200" dirty="0" smtClean="0">
                <a:cs typeface="Calibri" pitchFamily="34" charset="0"/>
              </a:rPr>
              <a:t>Matematisk </a:t>
            </a:r>
            <a:r>
              <a:rPr lang="sv-SE" sz="1200" dirty="0"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Optimeringslära </a:t>
            </a:r>
            <a:r>
              <a:rPr lang="sv-SE" sz="1200" dirty="0">
                <a:cs typeface="Calibri" pitchFamily="34" charset="0"/>
              </a:rPr>
              <a:t>och </a:t>
            </a:r>
            <a:r>
              <a:rPr lang="sv-SE" sz="1200" dirty="0" smtClean="0">
                <a:cs typeface="Calibri" pitchFamily="34" charset="0"/>
              </a:rPr>
              <a:t>systemteori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i god tid!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Numeriska metoder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</a:t>
            </a:r>
            <a:r>
              <a:rPr lang="sv-SE" sz="1200" dirty="0" smtClean="0">
                <a:cs typeface="Calibri" pitchFamily="34" charset="0"/>
              </a:rPr>
              <a:t>		Matematik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Farkost och flyg		</a:t>
            </a:r>
            <a:r>
              <a:rPr lang="sv-SE" sz="1200" dirty="0" smtClean="0">
                <a:latin typeface="+mj-lt"/>
                <a:cs typeface="Calibri" pitchFamily="34" charset="0"/>
              </a:rPr>
              <a:t>Flygteknik 	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platsbegränsat! (endast 4 platser)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Lättkonstruktioner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Fordonsteknik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Ljud </a:t>
            </a:r>
            <a:r>
              <a:rPr lang="sv-SE" sz="1200" dirty="0">
                <a:latin typeface="+mj-lt"/>
                <a:cs typeface="Calibri" pitchFamily="34" charset="0"/>
              </a:rPr>
              <a:t>och Vibrationer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cs typeface="Calibri" pitchFamily="34" charset="0"/>
              </a:rPr>
              <a:t>Marina </a:t>
            </a:r>
            <a:r>
              <a:rPr lang="sv-SE" sz="1200" dirty="0">
                <a:cs typeface="Calibri" pitchFamily="34" charset="0"/>
              </a:rPr>
              <a:t>system</a:t>
            </a:r>
          </a:p>
          <a:p>
            <a:pPr defTabSz="914162">
              <a:defRPr/>
            </a:pP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Hållfasthetslära		</a:t>
            </a:r>
            <a:r>
              <a:rPr lang="sv-SE" sz="1200" dirty="0" smtClean="0">
                <a:cs typeface="Calibri" pitchFamily="34" charset="0"/>
              </a:rPr>
              <a:t>Hållfasthetslära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Mekanik			</a:t>
            </a:r>
            <a:r>
              <a:rPr lang="sv-SE" sz="1200" dirty="0" smtClean="0">
                <a:latin typeface="+mj-lt"/>
                <a:cs typeface="Calibri" pitchFamily="34" charset="0"/>
              </a:rPr>
              <a:t>Mekanik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</a:t>
            </a:r>
            <a:endParaRPr lang="sv-SE" sz="1200" dirty="0" smtClean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EECS-skolan			Elektroteknik	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projektval senast 15/11 på EECS </a:t>
            </a:r>
            <a:r>
              <a:rPr lang="sv-SE" sz="1200" dirty="0">
                <a:latin typeface="+mj-lt"/>
                <a:cs typeface="Calibri" pitchFamily="34" charset="0"/>
              </a:rPr>
              <a:t>	</a:t>
            </a:r>
            <a:r>
              <a:rPr lang="sv-SE" sz="1200" dirty="0" smtClean="0">
                <a:latin typeface="+mj-lt"/>
                <a:cs typeface="Calibri" pitchFamily="34" charset="0"/>
              </a:rPr>
              <a:t>		Datalogi			</a:t>
            </a:r>
            <a:r>
              <a:rPr lang="sv-SE" sz="1200" dirty="0">
                <a:solidFill>
                  <a:srgbClr val="FF0000"/>
                </a:solidFill>
                <a:cs typeface="Calibri" pitchFamily="34" charset="0"/>
              </a:rPr>
              <a:t> projektval senast 15/11 på EECS 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82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907" y="535497"/>
            <a:ext cx="6935788" cy="1048374"/>
          </a:xfrm>
        </p:spPr>
        <p:txBody>
          <a:bodyPr/>
          <a:lstStyle/>
          <a:p>
            <a:r>
              <a:rPr lang="sv-SE" altLang="sv-SE" sz="2800" dirty="0"/>
              <a:t>Första tillfället:</a:t>
            </a:r>
            <a:r>
              <a:rPr lang="sv-SE" altLang="sv-SE" dirty="0"/>
              <a:t/>
            </a:r>
            <a:br>
              <a:rPr lang="sv-SE" altLang="sv-SE" dirty="0"/>
            </a:br>
            <a:r>
              <a:rPr lang="sv-SE" altLang="sv-SE" dirty="0"/>
              <a:t/>
            </a:r>
            <a:br>
              <a:rPr lang="sv-SE" altLang="sv-SE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Start  för KEX är den 18 januari.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Därefter har ni kontakt direkt med institutionerna.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EECS-skolan </a:t>
            </a:r>
            <a:r>
              <a:rPr lang="sv-SE" dirty="0"/>
              <a:t>har en egen </a:t>
            </a:r>
            <a:r>
              <a:rPr lang="sv-SE" dirty="0" smtClean="0"/>
              <a:t>kursstart, se schemat.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82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ubrik 7"/>
          <p:cNvSpPr>
            <a:spLocks noGrp="1"/>
          </p:cNvSpPr>
          <p:nvPr>
            <p:ph type="title" idx="4294967295"/>
          </p:nvPr>
        </p:nvSpPr>
        <p:spPr>
          <a:xfrm>
            <a:off x="1619250" y="601663"/>
            <a:ext cx="6935788" cy="668337"/>
          </a:xfrm>
        </p:spPr>
        <p:txBody>
          <a:bodyPr/>
          <a:lstStyle/>
          <a:p>
            <a:r>
              <a:rPr lang="en-GB" altLang="sv-SE" dirty="0" smtClean="0">
                <a:ea typeface="ＭＳ Ｐゴシック" pitchFamily="34" charset="-128"/>
              </a:rPr>
              <a:t>KEX-</a:t>
            </a:r>
            <a:r>
              <a:rPr lang="en-GB" altLang="sv-SE" dirty="0" err="1" smtClean="0">
                <a:ea typeface="ＭＳ Ｐゴシック" pitchFamily="34" charset="-128"/>
              </a:rPr>
              <a:t>val</a:t>
            </a:r>
            <a:r>
              <a:rPr lang="en-GB" altLang="sv-SE" dirty="0" smtClean="0">
                <a:ea typeface="ＭＳ Ｐゴシック" pitchFamily="34" charset="-128"/>
              </a:rPr>
              <a:t> </a:t>
            </a:r>
            <a:r>
              <a:rPr lang="en-GB" altLang="sv-SE" dirty="0" err="1" smtClean="0">
                <a:ea typeface="ＭＳ Ｐゴシック" pitchFamily="34" charset="-128"/>
              </a:rPr>
              <a:t>för</a:t>
            </a:r>
            <a:r>
              <a:rPr lang="en-GB" altLang="sv-SE" dirty="0" smtClean="0">
                <a:ea typeface="ＭＳ Ｐゴシック" pitchFamily="34" charset="-128"/>
              </a:rPr>
              <a:t> EECS-</a:t>
            </a:r>
            <a:r>
              <a:rPr lang="en-GB" altLang="sv-SE" dirty="0" err="1" smtClean="0">
                <a:ea typeface="ＭＳ Ｐゴシック" pitchFamily="34" charset="-128"/>
              </a:rPr>
              <a:t>skolan</a:t>
            </a:r>
            <a:r>
              <a:rPr lang="en-GB" altLang="sv-SE" dirty="0" smtClean="0">
                <a:ea typeface="ＭＳ Ｐゴシック" pitchFamily="34" charset="-128"/>
              </a:rPr>
              <a:t/>
            </a:r>
            <a:br>
              <a:rPr lang="en-GB" altLang="sv-SE" dirty="0" smtClean="0">
                <a:ea typeface="ＭＳ Ｐゴシック" pitchFamily="34" charset="-128"/>
              </a:rPr>
            </a:br>
            <a:r>
              <a:rPr lang="sv-SE" altLang="sv-SE" dirty="0">
                <a:ea typeface="ＭＳ Ｐゴシック" pitchFamily="34" charset="-128"/>
              </a:rPr>
              <a:t>elektroteknik och datavetenskap</a:t>
            </a:r>
            <a:endParaRPr lang="en-GB" altLang="sv-SE" dirty="0" smtClean="0">
              <a:ea typeface="ＭＳ Ｐゴシック" pitchFamily="34" charset="-128"/>
            </a:endParaRPr>
          </a:p>
        </p:txBody>
      </p:sp>
      <p:sp>
        <p:nvSpPr>
          <p:cNvPr id="12291" name="Platshållare för innehåll 12"/>
          <p:cNvSpPr>
            <a:spLocks noGrp="1"/>
          </p:cNvSpPr>
          <p:nvPr>
            <p:ph idx="4294967295"/>
          </p:nvPr>
        </p:nvSpPr>
        <p:spPr>
          <a:xfrm>
            <a:off x="1619250" y="1625601"/>
            <a:ext cx="6652391" cy="3440386"/>
          </a:xfrm>
          <a:solidFill>
            <a:schemeClr val="hlink"/>
          </a:solidFill>
        </p:spPr>
        <p:txBody>
          <a:bodyPr>
            <a:normAutofit fontScale="92500" lnSpcReduction="10000"/>
          </a:bodyPr>
          <a:lstStyle/>
          <a:p>
            <a:pPr marL="0" indent="0" eaLnBrk="1" hangingPunct="1"/>
            <a:r>
              <a:rPr lang="sv-SE" altLang="sv-SE" b="1" dirty="0" smtClean="0">
                <a:solidFill>
                  <a:srgbClr val="C00000"/>
                </a:solidFill>
                <a:ea typeface="ＭＳ Ｐゴシック" pitchFamily="34" charset="-128"/>
              </a:rPr>
              <a:t>Ni läser samma kurs </a:t>
            </a:r>
            <a:r>
              <a:rPr lang="sv-SE" altLang="sv-SE" b="1" dirty="0">
                <a:solidFill>
                  <a:srgbClr val="C00000"/>
                </a:solidFill>
                <a:ea typeface="ＭＳ Ｐゴシック" pitchFamily="34" charset="-128"/>
              </a:rPr>
              <a:t>som elektrostudenter (EF112X) : </a:t>
            </a:r>
            <a:endParaRPr lang="sv-SE" altLang="sv-SE" b="1" dirty="0" smtClean="0">
              <a:solidFill>
                <a:srgbClr val="C00000"/>
              </a:solidFill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Ni följer elektroprogrammets kursplan</a:t>
            </a:r>
            <a:r>
              <a:rPr lang="sv-SE" altLang="sv-SE" dirty="0" smtClean="0">
                <a:ea typeface="ＭＳ Ｐゴシック" pitchFamily="34" charset="-128"/>
              </a:rPr>
              <a:t>, och deltar i alla obligatoriska moment.</a:t>
            </a: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>
                <a:solidFill>
                  <a:srgbClr val="C00000"/>
                </a:solidFill>
                <a:ea typeface="ＭＳ Ｐゴシック" pitchFamily="34" charset="-128"/>
              </a:rPr>
              <a:t>n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behöver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ej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delta </a:t>
            </a:r>
            <a:r>
              <a:rPr lang="en-US" altLang="sv-SE" dirty="0" smtClean="0">
                <a:ea typeface="ＭＳ Ｐゴシック" pitchFamily="34" charset="-128"/>
              </a:rPr>
              <a:t>vid </a:t>
            </a:r>
            <a:r>
              <a:rPr lang="en-US" altLang="sv-SE" dirty="0" err="1" smtClean="0">
                <a:ea typeface="ＭＳ Ｐゴシック" pitchFamily="34" charset="-128"/>
              </a:rPr>
              <a:t>fysikprogrammens</a:t>
            </a:r>
            <a:r>
              <a:rPr lang="en-US" altLang="sv-SE" dirty="0" smtClean="0"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moduler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,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seminarier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etc</a:t>
            </a:r>
            <a:r>
              <a:rPr lang="en-US" altLang="sv-SE" dirty="0" smtClean="0">
                <a:ea typeface="ＭＳ Ｐゴシック" pitchFamily="34" charset="-128"/>
              </a:rPr>
              <a:t>.</a:t>
            </a:r>
            <a:endParaRPr lang="sv-SE" altLang="sv-SE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endParaRPr lang="sv-SE" altLang="sv-SE" sz="800" dirty="0" smtClean="0">
              <a:ea typeface="ＭＳ Ｐゴシック" pitchFamily="34" charset="-128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D.v.s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.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ni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</a:t>
            </a:r>
            <a:r>
              <a:rPr lang="en-US" altLang="sv-SE" dirty="0" err="1" smtClean="0">
                <a:solidFill>
                  <a:srgbClr val="C00000"/>
                </a:solidFill>
                <a:ea typeface="ＭＳ Ｐゴシック" pitchFamily="34" charset="-128"/>
              </a:rPr>
              <a:t>medverkar</a:t>
            </a:r>
            <a:r>
              <a:rPr lang="en-US" altLang="sv-SE" dirty="0" smtClean="0">
                <a:solidFill>
                  <a:srgbClr val="C00000"/>
                </a:solidFill>
                <a:ea typeface="ＭＳ Ｐゴシック" pitchFamily="34" charset="-128"/>
              </a:rPr>
              <a:t> bara 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på elektroprogrammets presentationsdag </a:t>
            </a:r>
            <a:r>
              <a:rPr lang="sv-SE" altLang="sv-SE" dirty="0" smtClean="0">
                <a:ea typeface="ＭＳ Ｐゴシック" pitchFamily="34" charset="-128"/>
              </a:rPr>
              <a:t>(ingen närvaroplikt på SCI skolans presentationsdag).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Examinator för EF112X är Anita Kullen</a:t>
            </a:r>
          </a:p>
          <a:p>
            <a:pPr marL="0" indent="0" eaLnBrk="1" hangingPunct="1">
              <a:buFont typeface="Arial" charset="0"/>
              <a:buChar char="•"/>
            </a:pP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Examensarbete inom elektroteknik (EF112X)</a:t>
            </a:r>
          </a:p>
          <a:p>
            <a:pPr marL="0" indent="0" eaLnBrk="1" hangingPunct="1"/>
            <a:endParaRPr lang="en-GB" altLang="sv-SE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193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561" y="579923"/>
            <a:ext cx="5316246" cy="718564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lnSpc>
                <a:spcPct val="100000"/>
              </a:lnSpc>
              <a:spcBef>
                <a:spcPts val="83"/>
              </a:spcBef>
            </a:pPr>
            <a:r>
              <a:rPr spc="-4" dirty="0" err="1" smtClean="0"/>
              <a:t>Projektval</a:t>
            </a:r>
            <a:r>
              <a:rPr lang="sv-SE" spc="-4" dirty="0" smtClean="0"/>
              <a:t> på Elektro, </a:t>
            </a:r>
            <a:r>
              <a:rPr lang="sv-SE" dirty="0" smtClean="0"/>
              <a:t>EECS-skolan </a:t>
            </a:r>
            <a:r>
              <a:rPr lang="sv-SE" dirty="0" smtClean="0">
                <a:solidFill>
                  <a:srgbClr val="C00000"/>
                </a:solidFill>
                <a:ea typeface="ＭＳ Ｐゴシック" pitchFamily="34" charset="-128"/>
              </a:rPr>
              <a:t>E</a:t>
            </a:r>
            <a:r>
              <a:rPr lang="sv-SE" altLang="sv-SE" dirty="0" smtClean="0">
                <a:solidFill>
                  <a:srgbClr val="C00000"/>
                </a:solidFill>
                <a:ea typeface="ＭＳ Ｐゴシック" pitchFamily="34" charset="-128"/>
              </a:rPr>
              <a:t>lektroteknik </a:t>
            </a:r>
            <a:r>
              <a:rPr lang="sv-SE" altLang="sv-SE" dirty="0">
                <a:solidFill>
                  <a:srgbClr val="C00000"/>
                </a:solidFill>
                <a:ea typeface="ＭＳ Ｐゴシック" pitchFamily="34" charset="-128"/>
              </a:rPr>
              <a:t>och datavetenskap</a:t>
            </a:r>
            <a:endParaRPr spc="-4" dirty="0"/>
          </a:p>
        </p:txBody>
      </p:sp>
      <p:sp>
        <p:nvSpPr>
          <p:cNvPr id="3" name="object 3"/>
          <p:cNvSpPr/>
          <p:nvPr/>
        </p:nvSpPr>
        <p:spPr>
          <a:xfrm>
            <a:off x="1575707" y="1469571"/>
            <a:ext cx="6784522" cy="4155622"/>
          </a:xfrm>
          <a:custGeom>
            <a:avLst/>
            <a:gdLst/>
            <a:ahLst/>
            <a:cxnLst/>
            <a:rect l="l" t="t" r="r" b="b"/>
            <a:pathLst>
              <a:path w="7388859" h="4247515">
                <a:moveTo>
                  <a:pt x="0" y="0"/>
                </a:moveTo>
                <a:lnTo>
                  <a:pt x="0" y="4247388"/>
                </a:lnTo>
                <a:lnTo>
                  <a:pt x="7388352" y="4247388"/>
                </a:lnTo>
                <a:lnTo>
                  <a:pt x="73883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23266" y="1566145"/>
            <a:ext cx="5826856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775" marR="4453" indent="-350644">
              <a:spcBef>
                <a:spcPts val="88"/>
              </a:spcBef>
              <a:buAutoNum type="arabicPeriod"/>
              <a:tabLst>
                <a:tab pos="361219" algn="l"/>
                <a:tab pos="361775" algn="l"/>
              </a:tabLst>
            </a:pPr>
            <a:r>
              <a:rPr sz="1600" b="1" spc="-4" dirty="0">
                <a:latin typeface="Arial"/>
                <a:cs typeface="Arial"/>
              </a:rPr>
              <a:t>Läs igenom projektbeskrivningar </a:t>
            </a:r>
            <a:r>
              <a:rPr sz="1600" b="1" dirty="0">
                <a:latin typeface="Arial"/>
                <a:cs typeface="Arial"/>
              </a:rPr>
              <a:t>i </a:t>
            </a:r>
            <a:r>
              <a:rPr sz="1600" b="1" spc="-4" dirty="0">
                <a:latin typeface="Arial"/>
                <a:cs typeface="Arial"/>
              </a:rPr>
              <a:t>projektvalskatalogen på  </a:t>
            </a:r>
            <a:r>
              <a:rPr sz="1600" b="1" dirty="0">
                <a:latin typeface="Arial"/>
                <a:cs typeface="Arial"/>
              </a:rPr>
              <a:t>kurshemsidan:</a:t>
            </a:r>
            <a:r>
              <a:rPr sz="1600" b="1" spc="-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600" b="1" u="sng" spc="-13" dirty="0" smtClean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26"/>
              </a:spcBef>
              <a:buFont typeface="Arial"/>
              <a:buAutoNum type="arabicPeriod"/>
            </a:pPr>
            <a:endParaRPr sz="1600" dirty="0">
              <a:latin typeface="Times New Roman"/>
              <a:cs typeface="Times New Roman"/>
            </a:endParaRPr>
          </a:p>
          <a:p>
            <a:pPr marL="345078" indent="-333947">
              <a:buAutoNum type="arabicPeriod"/>
              <a:tabLst>
                <a:tab pos="345078" algn="l"/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Gör projektvalet på </a:t>
            </a:r>
            <a:r>
              <a:rPr sz="1600" b="1" spc="-4" dirty="0" smtClean="0">
                <a:latin typeface="Arial"/>
                <a:cs typeface="Arial"/>
              </a:rPr>
              <a:t>EE</a:t>
            </a:r>
            <a:r>
              <a:rPr lang="sv-SE" sz="1600" b="1" spc="-4" dirty="0" smtClean="0">
                <a:latin typeface="Arial"/>
                <a:cs typeface="Arial"/>
              </a:rPr>
              <a:t>CS</a:t>
            </a:r>
            <a:r>
              <a:rPr sz="1600" b="1" spc="-9" dirty="0" smtClean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KEX-kurshemsidan:</a:t>
            </a:r>
            <a:endParaRPr sz="1600" dirty="0">
              <a:latin typeface="Arial"/>
              <a:cs typeface="Arial"/>
            </a:endParaRPr>
          </a:p>
          <a:p>
            <a:pPr marL="361775"/>
            <a:r>
              <a:rPr sz="1600" b="1" u="sng" spc="-4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3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3267" y="3156638"/>
            <a:ext cx="1537756" cy="503683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Gruppstorlek: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3267" y="3654144"/>
            <a:ext cx="1809795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13" dirty="0">
                <a:latin typeface="Arial"/>
                <a:cs typeface="Arial"/>
              </a:rPr>
              <a:t>Valperiod:</a:t>
            </a:r>
            <a:endParaRPr sz="1600" dirty="0">
              <a:latin typeface="Arial"/>
              <a:cs typeface="Arial"/>
            </a:endParaRPr>
          </a:p>
          <a:p>
            <a:pPr marL="361219" indent="-350087"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Prioriteringslista:</a:t>
            </a:r>
            <a:endParaRPr sz="1600" dirty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r>
              <a:rPr sz="1600" spc="-13" dirty="0" err="1">
                <a:latin typeface="Arial"/>
                <a:cs typeface="Arial"/>
              </a:rPr>
              <a:t>Valresultat</a:t>
            </a:r>
            <a:r>
              <a:rPr sz="1600" spc="-13" dirty="0" smtClean="0">
                <a:latin typeface="Arial"/>
                <a:cs typeface="Arial"/>
              </a:rPr>
              <a:t>:</a:t>
            </a:r>
            <a:endParaRPr lang="sv-SE" sz="1600" spc="-13" dirty="0" smtClean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8899" y="3156638"/>
            <a:ext cx="3889251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 indent="-557">
              <a:spcBef>
                <a:spcPts val="88"/>
              </a:spcBef>
            </a:pPr>
            <a:r>
              <a:rPr sz="1600" spc="-4" dirty="0">
                <a:latin typeface="Arial"/>
                <a:cs typeface="Arial"/>
              </a:rPr>
              <a:t>2 personer </a:t>
            </a:r>
            <a:r>
              <a:rPr sz="1600" i="1" dirty="0">
                <a:latin typeface="Arial"/>
                <a:cs typeface="Arial"/>
              </a:rPr>
              <a:t>(om </a:t>
            </a:r>
            <a:r>
              <a:rPr sz="1600" i="1" spc="-4" dirty="0">
                <a:latin typeface="Arial"/>
                <a:cs typeface="Arial"/>
              </a:rPr>
              <a:t>ni inte </a:t>
            </a:r>
            <a:r>
              <a:rPr sz="1600" i="1" dirty="0">
                <a:latin typeface="Arial"/>
                <a:cs typeface="Arial"/>
              </a:rPr>
              <a:t>hittar </a:t>
            </a:r>
            <a:r>
              <a:rPr sz="1600" i="1" spc="-4" dirty="0">
                <a:latin typeface="Arial"/>
                <a:cs typeface="Arial"/>
              </a:rPr>
              <a:t>en </a:t>
            </a:r>
            <a:r>
              <a:rPr sz="1600" i="1" spc="-13" dirty="0">
                <a:latin typeface="Arial"/>
                <a:cs typeface="Arial"/>
              </a:rPr>
              <a:t>partner,  </a:t>
            </a:r>
            <a:r>
              <a:rPr sz="1600" i="1" spc="-4" dirty="0">
                <a:latin typeface="Arial"/>
                <a:cs typeface="Arial"/>
              </a:rPr>
              <a:t>anmäl er</a:t>
            </a:r>
            <a:r>
              <a:rPr sz="1600" i="1" spc="-13" dirty="0">
                <a:latin typeface="Arial"/>
                <a:cs typeface="Arial"/>
              </a:rPr>
              <a:t> </a:t>
            </a:r>
            <a:r>
              <a:rPr sz="1600" i="1" spc="-4" dirty="0">
                <a:latin typeface="Arial"/>
                <a:cs typeface="Arial"/>
              </a:rPr>
              <a:t>ensamma)</a:t>
            </a:r>
            <a:endParaRPr sz="1600" dirty="0">
              <a:latin typeface="Arial"/>
              <a:cs typeface="Arial"/>
            </a:endParaRPr>
          </a:p>
          <a:p>
            <a:pPr marL="11132"/>
            <a:r>
              <a:rPr sz="1600" spc="-4" dirty="0">
                <a:latin typeface="Arial"/>
                <a:cs typeface="Arial"/>
              </a:rPr>
              <a:t>1-15 </a:t>
            </a:r>
            <a:r>
              <a:rPr sz="1600" spc="-4" dirty="0" err="1">
                <a:latin typeface="Arial"/>
                <a:cs typeface="Arial"/>
              </a:rPr>
              <a:t>nov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 smtClean="0">
                <a:latin typeface="Arial"/>
                <a:cs typeface="Arial"/>
              </a:rPr>
              <a:t>20</a:t>
            </a:r>
            <a:r>
              <a:rPr lang="sv-SE" sz="1600" spc="-4" dirty="0" smtClean="0">
                <a:latin typeface="Arial"/>
                <a:cs typeface="Arial"/>
              </a:rPr>
              <a:t>21</a:t>
            </a:r>
            <a:endParaRPr sz="1600" dirty="0">
              <a:latin typeface="Arial"/>
              <a:cs typeface="Arial"/>
            </a:endParaRPr>
          </a:p>
          <a:p>
            <a:pPr marL="11132" marR="549899" indent="-557"/>
            <a:r>
              <a:rPr sz="1600" spc="-4" dirty="0">
                <a:latin typeface="Arial"/>
                <a:cs typeface="Arial"/>
              </a:rPr>
              <a:t>välj 7 olika projekt (prioritera 1-7)  annonseras i Canvas innan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>
                <a:latin typeface="Arial"/>
                <a:cs typeface="Arial"/>
              </a:rPr>
              <a:t>jul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3266" y="4649160"/>
            <a:ext cx="6234884" cy="257462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>
              <a:spcBef>
                <a:spcPts val="88"/>
              </a:spcBef>
              <a:tabLst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3.	</a:t>
            </a:r>
            <a:r>
              <a:rPr sz="1600" b="1" spc="-4" dirty="0" err="1">
                <a:latin typeface="Arial"/>
                <a:cs typeface="Arial"/>
              </a:rPr>
              <a:t>Välj</a:t>
            </a:r>
            <a:r>
              <a:rPr sz="1600" b="1" spc="-4" dirty="0">
                <a:latin typeface="Arial"/>
                <a:cs typeface="Arial"/>
              </a:rPr>
              <a:t> </a:t>
            </a:r>
            <a:r>
              <a:rPr sz="1600" b="1" spc="-4" dirty="0" smtClean="0">
                <a:latin typeface="Arial"/>
                <a:cs typeface="Arial"/>
              </a:rPr>
              <a:t>”</a:t>
            </a:r>
            <a:r>
              <a:rPr lang="sv-SE" sz="1600" b="1" spc="-4" dirty="0" smtClean="0">
                <a:latin typeface="Arial"/>
                <a:cs typeface="Arial"/>
              </a:rPr>
              <a:t>EECS-skolan</a:t>
            </a:r>
            <a:r>
              <a:rPr sz="1600" b="1" spc="-4" dirty="0" smtClean="0">
                <a:latin typeface="Arial"/>
                <a:cs typeface="Arial"/>
              </a:rPr>
              <a:t>” </a:t>
            </a:r>
            <a:r>
              <a:rPr sz="1600" b="1" spc="-4" dirty="0" err="1">
                <a:latin typeface="Arial"/>
                <a:cs typeface="Arial"/>
              </a:rPr>
              <a:t>på</a:t>
            </a:r>
            <a:r>
              <a:rPr sz="1600" b="1" spc="-4" dirty="0">
                <a:latin typeface="Arial"/>
                <a:cs typeface="Arial"/>
              </a:rPr>
              <a:t>  </a:t>
            </a:r>
            <a:r>
              <a:rPr sz="1600" b="1" spc="-4" dirty="0" err="1" smtClean="0">
                <a:latin typeface="Arial"/>
                <a:cs typeface="Arial"/>
              </a:rPr>
              <a:t>fysik</a:t>
            </a:r>
            <a:r>
              <a:rPr lang="sv-SE" sz="1600" b="1" spc="-4" dirty="0" smtClean="0">
                <a:latin typeface="Arial"/>
                <a:cs typeface="Arial"/>
              </a:rPr>
              <a:t>s </a:t>
            </a:r>
            <a:r>
              <a:rPr sz="1600" b="1" dirty="0" smtClean="0">
                <a:latin typeface="Arial"/>
                <a:cs typeface="Arial"/>
              </a:rPr>
              <a:t>KEX-</a:t>
            </a:r>
            <a:r>
              <a:rPr sz="1600" b="1" dirty="0" err="1" smtClean="0">
                <a:latin typeface="Arial"/>
                <a:cs typeface="Arial"/>
              </a:rPr>
              <a:t>valsida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043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ubrik 7"/>
          <p:cNvSpPr>
            <a:spLocks noGrp="1"/>
          </p:cNvSpPr>
          <p:nvPr>
            <p:ph type="title" idx="4294967295"/>
          </p:nvPr>
        </p:nvSpPr>
        <p:spPr>
          <a:xfrm>
            <a:off x="1373188" y="530227"/>
            <a:ext cx="6935787" cy="552616"/>
          </a:xfrm>
        </p:spPr>
        <p:txBody>
          <a:bodyPr/>
          <a:lstStyle/>
          <a:p>
            <a:pPr eaLnBrk="1" hangingPunct="1"/>
            <a:r>
              <a:rPr lang="en-GB" altLang="sv-SE" dirty="0" smtClean="0">
                <a:ea typeface="ＭＳ Ｐゴシック" pitchFamily="34" charset="-128"/>
              </a:rPr>
              <a:t>Information: </a:t>
            </a:r>
          </a:p>
        </p:txBody>
      </p:sp>
      <p:sp>
        <p:nvSpPr>
          <p:cNvPr id="21507" name="Text Box 7"/>
          <p:cNvSpPr>
            <a:spLocks noGrp="1" noChangeArrowheads="1"/>
          </p:cNvSpPr>
          <p:nvPr>
            <p:ph idx="4294967295"/>
          </p:nvPr>
        </p:nvSpPr>
        <p:spPr>
          <a:xfrm>
            <a:off x="1387476" y="1144588"/>
            <a:ext cx="7583270" cy="3149600"/>
          </a:xfrm>
          <a:solidFill>
            <a:schemeClr val="hlink"/>
          </a:solidFill>
        </p:spPr>
        <p:txBody>
          <a:bodyPr/>
          <a:lstStyle/>
          <a:p>
            <a:pPr marL="0" indent="0" eaLnBrk="1" hangingPunct="1"/>
            <a:endParaRPr lang="en-US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Projektbeskrivningar</a:t>
            </a:r>
            <a:r>
              <a:rPr lang="en-US" altLang="sv-SE" sz="1800" b="1" dirty="0" smtClean="0">
                <a:ea typeface="ＭＳ Ｐゴシック" pitchFamily="34" charset="-128"/>
              </a:rPr>
              <a:t> </a:t>
            </a:r>
          </a:p>
          <a:p>
            <a:pPr marL="0" indent="0" eaLnBrk="1" hangingPunct="1"/>
            <a:r>
              <a:rPr lang="sv-SE" altLang="sv-SE" sz="1800" dirty="0" smtClean="0">
                <a:ea typeface="ＭＳ Ｐゴシック" pitchFamily="34" charset="-128"/>
              </a:rPr>
              <a:t>finns på KTH social: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sv-SE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b="1" dirty="0">
                <a:ea typeface="ＭＳ Ｐゴシック" pitchFamily="34" charset="-128"/>
              </a:rPr>
              <a:t>Projektval</a:t>
            </a:r>
            <a:endParaRPr lang="en-US" altLang="sv-SE" sz="1800" b="1" dirty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g</a:t>
            </a:r>
            <a:r>
              <a:rPr lang="sv-SE" altLang="sv-SE" sz="1800" dirty="0" smtClean="0">
                <a:ea typeface="ＭＳ Ｐゴシック" pitchFamily="34" charset="-128"/>
              </a:rPr>
              <a:t>örs på KTH social 1-15 nov: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</a:t>
            </a:r>
            <a:r>
              <a:rPr lang="sv-SE" altLang="sv-SE" sz="1800" u="sng" dirty="0">
                <a:solidFill>
                  <a:srgbClr val="0070C0"/>
                </a:solidFill>
                <a:ea typeface="ＭＳ Ｐゴシック" pitchFamily="34" charset="-128"/>
              </a:rPr>
              <a:t>/</a:t>
            </a:r>
          </a:p>
          <a:p>
            <a:pPr marL="0" indent="0" eaLnBrk="1" hangingPunct="1"/>
            <a:endParaRPr lang="sv-SE" altLang="sv-SE" sz="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Kurs</a:t>
            </a:r>
            <a:r>
              <a:rPr lang="en-US" altLang="sv-SE" sz="1800" b="1" dirty="0" smtClean="0">
                <a:ea typeface="ＭＳ Ｐゴシック" pitchFamily="34" charset="-128"/>
              </a:rPr>
              <a:t>-PM (pdf-fil)</a:t>
            </a: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l</a:t>
            </a:r>
            <a:r>
              <a:rPr lang="sv-SE" altLang="sv-SE" sz="1800" dirty="0" smtClean="0">
                <a:ea typeface="ＭＳ Ｐゴシック" pitchFamily="34" charset="-128"/>
              </a:rPr>
              <a:t>äggs upp på KTH social senast 1 nov: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</p:txBody>
      </p:sp>
      <p:sp>
        <p:nvSpPr>
          <p:cNvPr id="21508" name="Rubrik 7"/>
          <p:cNvSpPr>
            <a:spLocks/>
          </p:cNvSpPr>
          <p:nvPr/>
        </p:nvSpPr>
        <p:spPr bwMode="auto">
          <a:xfrm>
            <a:off x="1362075" y="4484688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Frågor?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796413"/>
              </p:ext>
            </p:extLst>
          </p:nvPr>
        </p:nvGraphicFramePr>
        <p:xfrm>
          <a:off x="1365250" y="4822561"/>
          <a:ext cx="7410450" cy="792176"/>
        </p:xfrm>
        <a:graphic>
          <a:graphicData uri="http://schemas.openxmlformats.org/drawingml/2006/table">
            <a:tbl>
              <a:tblPr/>
              <a:tblGrid>
                <a:gridCol w="276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5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Kontaktperson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E-mail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99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Anita Kullen 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kullen@kth.se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8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35296"/>
            <a:ext cx="6935788" cy="668338"/>
          </a:xfrm>
        </p:spPr>
        <p:txBody>
          <a:bodyPr/>
          <a:lstStyle/>
          <a:p>
            <a:r>
              <a:rPr lang="sv-SE" altLang="sv-SE" sz="2800" dirty="0" smtClean="0"/>
              <a:t>Valfria kurser  till VT22 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557" y="1249137"/>
            <a:ext cx="8613321" cy="432208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Anmälan till </a:t>
            </a:r>
            <a:r>
              <a:rPr lang="sv-SE" dirty="0" smtClean="0"/>
              <a:t>valfria kurser görs </a:t>
            </a:r>
            <a:r>
              <a:rPr lang="sv-SE" dirty="0"/>
              <a:t>1-15/11 via </a:t>
            </a:r>
            <a:r>
              <a:rPr lang="sv-SE" dirty="0" smtClean="0"/>
              <a:t>www.antagning.se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De valfria Kurserna </a:t>
            </a:r>
            <a:r>
              <a:rPr lang="sv-SE" dirty="0"/>
              <a:t>behöver vara på </a:t>
            </a:r>
            <a:r>
              <a:rPr lang="sv-SE" dirty="0" smtClean="0"/>
              <a:t>totalt 15hp </a:t>
            </a:r>
            <a:r>
              <a:rPr lang="sv-SE" dirty="0"/>
              <a:t>för att uppnå 30hp under </a:t>
            </a:r>
            <a:r>
              <a:rPr lang="sv-SE" dirty="0" smtClean="0"/>
              <a:t>VT.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Det finns en lista över valfria kurser på följande </a:t>
            </a:r>
            <a:r>
              <a:rPr lang="sv-SE" dirty="0" smtClean="0"/>
              <a:t>länk</a:t>
            </a:r>
          </a:p>
          <a:p>
            <a:pPr>
              <a:defRPr/>
            </a:pPr>
            <a:r>
              <a:rPr lang="sv-SE" dirty="0">
                <a:hlinkClick r:id="rId2"/>
              </a:rPr>
              <a:t>Civilingenjörsutbildning i teknisk fysik (CTFYS), Utbildningsplan kull HT2019, Årskurs 3 | KTH</a:t>
            </a:r>
            <a:endParaRPr lang="sv-SE" dirty="0" smtClean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Behörighetsgivande/rekommenderade  kurser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Går även bra att läsa </a:t>
            </a:r>
            <a:r>
              <a:rPr lang="sv-SE" dirty="0" smtClean="0"/>
              <a:t>språkkurser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Kurser på andra program/skolor</a:t>
            </a:r>
          </a:p>
          <a:p>
            <a:pPr>
              <a:defRPr/>
            </a:pPr>
            <a:r>
              <a:rPr lang="sv-SE" i="1" dirty="0" smtClean="0"/>
              <a:t>viktigt att man kontrollerar att man är behörig och att kursen är öppen för andra program</a:t>
            </a:r>
            <a:endParaRPr lang="sv-SE" i="1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847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Årskurs 3</a:t>
            </a:r>
            <a:endParaRPr lang="sv-SE" dirty="0"/>
          </a:p>
        </p:txBody>
      </p:sp>
      <p:pic>
        <p:nvPicPr>
          <p:cNvPr id="3082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72" y="1615778"/>
            <a:ext cx="6935788" cy="3293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48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460544"/>
          </a:xfrm>
        </p:spPr>
        <p:txBody>
          <a:bodyPr/>
          <a:lstStyle/>
          <a:p>
            <a:r>
              <a:rPr lang="sv-SE" dirty="0" smtClean="0"/>
              <a:t>Teknisk fysik år 1-5</a:t>
            </a:r>
            <a:endParaRPr lang="sv-S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102179"/>
            <a:ext cx="6996793" cy="4469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2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15063"/>
            <a:ext cx="6935788" cy="436051"/>
          </a:xfrm>
        </p:spPr>
        <p:txBody>
          <a:bodyPr/>
          <a:lstStyle/>
          <a:p>
            <a:r>
              <a:rPr lang="sv-SE" altLang="sv-SE" sz="2800" dirty="0"/>
              <a:t>Val av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35" y="963385"/>
            <a:ext cx="7346724" cy="499654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/>
              <a:t>Görs i vår, </a:t>
            </a:r>
            <a:r>
              <a:rPr lang="sv-SE" b="1" dirty="0" smtClean="0"/>
              <a:t>1-15/5 2022 via </a:t>
            </a:r>
            <a:r>
              <a:rPr lang="sv-SE" b="1" dirty="0"/>
              <a:t>antagning.se för </a:t>
            </a:r>
            <a:r>
              <a:rPr lang="sv-SE" b="1" dirty="0" err="1"/>
              <a:t>sk</a:t>
            </a:r>
            <a:r>
              <a:rPr lang="sv-SE" b="1" dirty="0"/>
              <a:t>. ”</a:t>
            </a:r>
            <a:r>
              <a:rPr lang="sv-SE" b="1" dirty="0" err="1"/>
              <a:t>mappade</a:t>
            </a:r>
            <a:r>
              <a:rPr lang="sv-SE" b="1" dirty="0"/>
              <a:t>” masterprogram.  </a:t>
            </a:r>
          </a:p>
          <a:p>
            <a:pPr>
              <a:defRPr/>
            </a:pPr>
            <a:r>
              <a:rPr lang="sv-SE" dirty="0" smtClean="0"/>
              <a:t>Dvs</a:t>
            </a:r>
            <a:r>
              <a:rPr lang="sv-SE" dirty="0"/>
              <a:t>. masterprogram som ger en civilingenjörsexamen i  Teknisk fysik och man har en garanterad plats. </a:t>
            </a:r>
            <a:endParaRPr lang="sv-SE" dirty="0" smtClean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Den som vill läsa ett ”</a:t>
            </a:r>
            <a:r>
              <a:rPr lang="sv-SE" sz="1800" b="1" dirty="0" err="1"/>
              <a:t>omappat</a:t>
            </a:r>
            <a:r>
              <a:rPr lang="sv-SE" sz="1800" b="1" dirty="0"/>
              <a:t>” masterprogram på engelska på KTH ska </a:t>
            </a:r>
            <a:r>
              <a:rPr lang="sv-SE" sz="1800" b="1" i="1" dirty="0"/>
              <a:t>söka</a:t>
            </a:r>
            <a:r>
              <a:rPr lang="sv-SE" sz="1800" b="1" dirty="0"/>
              <a:t> det senast den </a:t>
            </a:r>
            <a:r>
              <a:rPr lang="sv-SE" sz="1800" b="1" dirty="0" smtClean="0"/>
              <a:t>15/1 2022 </a:t>
            </a:r>
            <a:r>
              <a:rPr lang="sv-SE" sz="1800" b="1" dirty="0"/>
              <a:t>via antagning.se</a:t>
            </a:r>
          </a:p>
          <a:p>
            <a:pPr>
              <a:defRPr/>
            </a:pPr>
            <a:r>
              <a:rPr lang="sv-SE" dirty="0" smtClean="0"/>
              <a:t>ger </a:t>
            </a:r>
            <a:r>
              <a:rPr lang="sv-SE" dirty="0"/>
              <a:t>ej civilingenjörsexamen och ej garanterad plats</a:t>
            </a:r>
            <a:r>
              <a:rPr lang="sv-SE" dirty="0" smtClean="0"/>
              <a:t>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Speciella </a:t>
            </a:r>
            <a:r>
              <a:rPr lang="sv-SE" b="1" dirty="0" err="1" smtClean="0"/>
              <a:t>Masterprogram</a:t>
            </a:r>
            <a:endParaRPr lang="sv-SE" b="1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1400" u="sng" dirty="0"/>
              <a:t>Datorsimuleringar inom teknik och naturvetenskap/Computer Simulations for Science and </a:t>
            </a:r>
            <a:r>
              <a:rPr lang="sv-SE" sz="1400" u="sng" dirty="0" err="1"/>
              <a:t>Engineering</a:t>
            </a:r>
            <a:r>
              <a:rPr lang="sv-SE" sz="1400" u="sng" dirty="0"/>
              <a:t> </a:t>
            </a:r>
            <a:endParaRPr lang="sv-SE" sz="1400" u="sng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sz="1400" u="sng" dirty="0"/>
              <a:t>Järnvägsteknik / Railway </a:t>
            </a:r>
            <a:r>
              <a:rPr lang="sv-SE" sz="1400" u="sng" dirty="0" err="1"/>
              <a:t>Engineering</a:t>
            </a:r>
            <a:endParaRPr lang="sv-SE" sz="1400" u="sng" dirty="0"/>
          </a:p>
          <a:p>
            <a:pPr>
              <a:defRPr/>
            </a:pPr>
            <a:r>
              <a:rPr lang="sv-SE" sz="1400" dirty="0"/>
              <a:t>	</a:t>
            </a:r>
            <a:r>
              <a:rPr lang="sv-SE" sz="1400" dirty="0" smtClean="0"/>
              <a:t>Anmälan 1-15/1 </a:t>
            </a:r>
          </a:p>
          <a:p>
            <a:pPr>
              <a:defRPr/>
            </a:pPr>
            <a:r>
              <a:rPr lang="sv-SE" sz="1400" dirty="0" smtClean="0"/>
              <a:t>	Ej garanterad plats</a:t>
            </a:r>
          </a:p>
          <a:p>
            <a:pPr>
              <a:defRPr/>
            </a:pPr>
            <a:r>
              <a:rPr lang="sv-SE" sz="1400" dirty="0" smtClean="0"/>
              <a:t>	Man behöver ligga i fas, kandidaten klar</a:t>
            </a:r>
          </a:p>
          <a:p>
            <a:pPr>
              <a:defRPr/>
            </a:pPr>
            <a:r>
              <a:rPr lang="sv-SE" sz="1400" dirty="0" smtClean="0"/>
              <a:t>	Läses på KTH och ett annat universitet</a:t>
            </a:r>
          </a:p>
          <a:p>
            <a:pPr>
              <a:defRPr/>
            </a:pPr>
            <a:r>
              <a:rPr lang="sv-SE" sz="1400" dirty="0" smtClean="0"/>
              <a:t>	</a:t>
            </a:r>
            <a:r>
              <a:rPr lang="sv-SE" sz="1400" dirty="0" err="1" smtClean="0"/>
              <a:t>Mappat</a:t>
            </a:r>
            <a:r>
              <a:rPr lang="sv-SE" sz="1400" dirty="0" smtClean="0"/>
              <a:t> till Teknisk fysik, dvs. man kan ansöka om civilingenjörsexamen</a:t>
            </a:r>
          </a:p>
          <a:p>
            <a:pPr>
              <a:defRPr/>
            </a:pPr>
            <a:endParaRPr lang="sv-SE" sz="1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86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56" y="63500"/>
            <a:ext cx="9183757" cy="593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2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Kurser för </a:t>
            </a:r>
            <a:r>
              <a:rPr lang="sv-SE" altLang="sv-SE" sz="2800" dirty="0" smtClean="0"/>
              <a:t>behörighet </a:t>
            </a:r>
            <a:r>
              <a:rPr lang="sv-SE" altLang="sv-SE" sz="2800" dirty="0"/>
              <a:t>till vissa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635" y="1232452"/>
            <a:ext cx="7573617" cy="442857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sz="2400" b="1" dirty="0" smtClean="0"/>
              <a:t>Matematik (samarbete med SU)</a:t>
            </a:r>
            <a:endParaRPr lang="sv-SE" b="1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SF1677 </a:t>
            </a:r>
            <a:r>
              <a:rPr lang="en-US" dirty="0" err="1"/>
              <a:t>Analysens</a:t>
            </a:r>
            <a:r>
              <a:rPr lang="en-US" dirty="0"/>
              <a:t> </a:t>
            </a:r>
            <a:r>
              <a:rPr lang="en-US" dirty="0" err="1" smtClean="0"/>
              <a:t>grunder</a:t>
            </a:r>
            <a:r>
              <a:rPr lang="en-US" dirty="0" smtClean="0"/>
              <a:t>				VT P3-P4</a:t>
            </a:r>
            <a:endParaRPr lang="en-US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SF1678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 smtClean="0"/>
              <a:t>ringar</a:t>
            </a:r>
            <a:r>
              <a:rPr lang="en-US" dirty="0" smtClean="0"/>
              <a:t>				VT P3-P4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2400" b="1" dirty="0" err="1" smtClean="0"/>
              <a:t>Datalogi</a:t>
            </a:r>
            <a:endParaRPr lang="en-US" sz="2400" b="1" dirty="0" smtClean="0"/>
          </a:p>
          <a:p>
            <a:pPr>
              <a:defRPr/>
            </a:pPr>
            <a:r>
              <a:rPr lang="sv-SE" dirty="0" smtClean="0"/>
              <a:t>DD2352 </a:t>
            </a:r>
            <a:r>
              <a:rPr lang="sv-SE" dirty="0"/>
              <a:t>Algoritmer och komplexitet 7.5 </a:t>
            </a:r>
            <a:r>
              <a:rPr lang="sv-SE" dirty="0" err="1"/>
              <a:t>hp</a:t>
            </a:r>
            <a:r>
              <a:rPr lang="sv-SE" dirty="0"/>
              <a:t>		VT P3-P4</a:t>
            </a:r>
          </a:p>
          <a:p>
            <a:pPr>
              <a:defRPr/>
            </a:pPr>
            <a:r>
              <a:rPr lang="sv-SE" dirty="0"/>
              <a:t>SF1679 Diskret matematik 7.5 </a:t>
            </a:r>
            <a:r>
              <a:rPr lang="sv-SE" dirty="0" err="1"/>
              <a:t>hp</a:t>
            </a:r>
            <a:r>
              <a:rPr lang="sv-SE" dirty="0"/>
              <a:t>		</a:t>
            </a:r>
            <a:r>
              <a:rPr lang="sv-SE" dirty="0" smtClean="0"/>
              <a:t>	VT </a:t>
            </a:r>
            <a:r>
              <a:rPr lang="sv-SE" dirty="0"/>
              <a:t>P3	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sv-SE" sz="2400" b="1" dirty="0">
                <a:solidFill>
                  <a:sysClr val="windowText" lastClr="000000"/>
                </a:solidFill>
              </a:rPr>
              <a:t>Information och </a:t>
            </a:r>
            <a:r>
              <a:rPr lang="sv-SE" sz="2400" b="1" dirty="0" smtClean="0">
                <a:solidFill>
                  <a:sysClr val="windowText" lastClr="000000"/>
                </a:solidFill>
              </a:rPr>
              <a:t>nätverksteknologi</a:t>
            </a:r>
            <a:endParaRPr lang="en-US" b="1" dirty="0"/>
          </a:p>
          <a:p>
            <a:pPr>
              <a:defRPr/>
            </a:pPr>
            <a:r>
              <a:rPr lang="en-US" dirty="0" smtClean="0"/>
              <a:t> </a:t>
            </a:r>
            <a:r>
              <a:rPr lang="sv-SE" dirty="0" smtClean="0"/>
              <a:t>EQ1120 </a:t>
            </a:r>
            <a:r>
              <a:rPr lang="sv-SE" dirty="0"/>
              <a:t>Tidsdiskreta Signaler och </a:t>
            </a:r>
            <a:r>
              <a:rPr lang="sv-SE" dirty="0" smtClean="0"/>
              <a:t>System 6hp,  	VT   P4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253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Teknisk fysikmastern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222" y="1363436"/>
            <a:ext cx="7935686" cy="429758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Statistisk fysik 7,5hp			SI1162   VT P3		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Fasta </a:t>
            </a:r>
            <a:r>
              <a:rPr lang="sv-SE" b="1" dirty="0"/>
              <a:t>tillståndets </a:t>
            </a:r>
            <a:r>
              <a:rPr lang="sv-SE" b="1" dirty="0" smtClean="0"/>
              <a:t>fysik 7,5hp		SK2758 VT P4	</a:t>
            </a:r>
            <a:endParaRPr lang="sv-SE" b="1" dirty="0"/>
          </a:p>
          <a:p>
            <a:pPr>
              <a:defRPr/>
            </a:pPr>
            <a:endParaRPr lang="sv-SE" i="1" dirty="0"/>
          </a:p>
          <a:p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 smtClean="0"/>
              <a:t>För </a:t>
            </a:r>
            <a:r>
              <a:rPr lang="sv-SE" b="1" dirty="0"/>
              <a:t>teoretisk fysik spåret rekommenderas starkt att man läser Statistisk </a:t>
            </a:r>
            <a:r>
              <a:rPr lang="sv-SE" b="1" dirty="0" smtClean="0"/>
              <a:t>fysik.</a:t>
            </a:r>
            <a:endParaRPr lang="sv-SE" b="1" dirty="0"/>
          </a:p>
          <a:p>
            <a:r>
              <a:rPr lang="sv-SE" sz="1800" i="1" dirty="0" smtClean="0"/>
              <a:t>Det </a:t>
            </a:r>
            <a:r>
              <a:rPr lang="sv-SE" sz="1800" i="1" dirty="0"/>
              <a:t>blir väldigt svårt att börja på spåret utan dessa </a:t>
            </a:r>
            <a:r>
              <a:rPr lang="sv-SE" sz="1800" i="1" dirty="0" smtClean="0"/>
              <a:t>förkunskaper.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/>
              <a:t>För </a:t>
            </a:r>
            <a:r>
              <a:rPr lang="sv-SE" b="1" dirty="0" smtClean="0"/>
              <a:t>spåren i teoretisk </a:t>
            </a:r>
            <a:r>
              <a:rPr lang="sv-SE" b="1" dirty="0"/>
              <a:t>fysik, </a:t>
            </a:r>
            <a:r>
              <a:rPr lang="sv-SE" b="1" dirty="0" smtClean="0"/>
              <a:t>kvanteknologi </a:t>
            </a:r>
            <a:r>
              <a:rPr lang="sv-SE" b="1" dirty="0"/>
              <a:t>och </a:t>
            </a:r>
            <a:r>
              <a:rPr lang="sv-SE" b="1" dirty="0" smtClean="0"/>
              <a:t>optik &amp; fotonik rekommenderas starkt </a:t>
            </a:r>
            <a:r>
              <a:rPr lang="sv-SE" b="1" dirty="0"/>
              <a:t>att läsa Fasta tillståndets </a:t>
            </a:r>
            <a:r>
              <a:rPr lang="sv-SE" b="1" dirty="0" smtClean="0"/>
              <a:t>fysik.</a:t>
            </a:r>
          </a:p>
          <a:p>
            <a:r>
              <a:rPr lang="sv-SE" sz="1800" i="1" dirty="0" smtClean="0"/>
              <a:t>Det </a:t>
            </a:r>
            <a:r>
              <a:rPr lang="sv-SE" sz="1800" i="1" dirty="0"/>
              <a:t>kommer att ge större frihet och möjligheter att utforma sin egen </a:t>
            </a:r>
            <a:r>
              <a:rPr lang="sv-SE" sz="1800" i="1" dirty="0" smtClean="0"/>
              <a:t>  utbildning</a:t>
            </a:r>
            <a:r>
              <a:rPr lang="sv-SE" sz="1800" i="1" dirty="0"/>
              <a:t> under masterprogrammet.</a:t>
            </a:r>
            <a:r>
              <a:rPr lang="sv-SE" sz="1800" i="1" dirty="0" smtClean="0"/>
              <a:t>​</a:t>
            </a:r>
            <a:endParaRPr lang="sv-SE" sz="1800" i="1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11394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Vem får välja Masterprogram?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515" y="1579174"/>
            <a:ext cx="6935788" cy="4078286"/>
          </a:xfrm>
        </p:spPr>
        <p:txBody>
          <a:bodyPr/>
          <a:lstStyle/>
          <a:p>
            <a:r>
              <a:rPr lang="sv-SE" dirty="0"/>
              <a:t>Årskurs 3   </a:t>
            </a:r>
            <a:r>
              <a:rPr lang="sv-SE" dirty="0" smtClean="0"/>
              <a:t>	Årskurs </a:t>
            </a:r>
            <a:r>
              <a:rPr lang="sv-SE" dirty="0"/>
              <a:t>4 (=Masterprogram)</a:t>
            </a:r>
          </a:p>
          <a:p>
            <a:endParaRPr lang="sv-SE" dirty="0" smtClean="0"/>
          </a:p>
          <a:p>
            <a:pPr>
              <a:defRPr/>
            </a:pPr>
            <a:r>
              <a:rPr lang="sv-SE" dirty="0" smtClean="0"/>
              <a:t>  				</a:t>
            </a:r>
          </a:p>
          <a:p>
            <a:pPr>
              <a:defRPr/>
            </a:pPr>
            <a:r>
              <a:rPr lang="sv-SE" dirty="0"/>
              <a:t>	</a:t>
            </a:r>
            <a:r>
              <a:rPr lang="sv-SE" dirty="0" smtClean="0"/>
              <a:t>	&gt;=165 </a:t>
            </a:r>
            <a:r>
              <a:rPr lang="sv-SE" dirty="0" err="1"/>
              <a:t>hp</a:t>
            </a:r>
            <a:r>
              <a:rPr lang="sv-SE" dirty="0"/>
              <a:t> </a:t>
            </a:r>
            <a:r>
              <a:rPr lang="sv-SE" dirty="0" err="1"/>
              <a:t>obl.kurser</a:t>
            </a:r>
            <a:r>
              <a:rPr lang="sv-SE" dirty="0"/>
              <a:t> ur </a:t>
            </a:r>
            <a:r>
              <a:rPr lang="sv-SE" dirty="0" smtClean="0"/>
              <a:t>år 1-3</a:t>
            </a:r>
            <a:r>
              <a:rPr lang="sv-SE" dirty="0"/>
              <a:t>		     	     </a:t>
            </a:r>
            <a:r>
              <a:rPr lang="sv-SE" dirty="0" smtClean="0"/>
              <a:t>	varav </a:t>
            </a:r>
            <a:r>
              <a:rPr lang="sv-SE" dirty="0"/>
              <a:t>minst 110 </a:t>
            </a:r>
            <a:r>
              <a:rPr lang="sv-SE" dirty="0" err="1" smtClean="0"/>
              <a:t>hp</a:t>
            </a:r>
            <a:r>
              <a:rPr lang="sv-SE" dirty="0"/>
              <a:t> </a:t>
            </a:r>
            <a:r>
              <a:rPr lang="sv-SE" dirty="0" smtClean="0"/>
              <a:t>år 1-2 (åk1 helt klart)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                          och </a:t>
            </a:r>
            <a:r>
              <a:rPr lang="sv-SE" dirty="0"/>
              <a:t>avslutat kandidatexjobb	</a:t>
            </a:r>
          </a:p>
          <a:p>
            <a:pPr>
              <a:defRPr/>
            </a:pPr>
            <a:endParaRPr lang="sv-SE" dirty="0"/>
          </a:p>
        </p:txBody>
      </p:sp>
      <p:cxnSp>
        <p:nvCxnSpPr>
          <p:cNvPr id="4" name="Rak 5"/>
          <p:cNvCxnSpPr>
            <a:cxnSpLocks noChangeShapeType="1"/>
          </p:cNvCxnSpPr>
          <p:nvPr/>
        </p:nvCxnSpPr>
        <p:spPr bwMode="auto">
          <a:xfrm>
            <a:off x="1894114" y="2150837"/>
            <a:ext cx="1352777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Rak 6"/>
          <p:cNvCxnSpPr>
            <a:cxnSpLocks noChangeShapeType="1"/>
          </p:cNvCxnSpPr>
          <p:nvPr/>
        </p:nvCxnSpPr>
        <p:spPr bwMode="auto">
          <a:xfrm>
            <a:off x="3551010" y="2143352"/>
            <a:ext cx="15017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Ellips 9"/>
          <p:cNvSpPr/>
          <p:nvPr/>
        </p:nvSpPr>
        <p:spPr bwMode="auto">
          <a:xfrm>
            <a:off x="2570502" y="2252594"/>
            <a:ext cx="6143668" cy="235745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rgbClr val="1C54A6">
                <a:satMod val="175000"/>
                <a:alpha val="40000"/>
              </a:srgbClr>
            </a:glow>
          </a:effec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cs typeface="Arial" charset="0"/>
            </a:endParaRPr>
          </a:p>
        </p:txBody>
      </p:sp>
      <p:cxnSp>
        <p:nvCxnSpPr>
          <p:cNvPr id="9" name="Rak pil 11"/>
          <p:cNvCxnSpPr>
            <a:cxnSpLocks noChangeShapeType="1"/>
          </p:cNvCxnSpPr>
          <p:nvPr/>
        </p:nvCxnSpPr>
        <p:spPr bwMode="auto">
          <a:xfrm flipV="1">
            <a:off x="3405186" y="2146528"/>
            <a:ext cx="0" cy="5228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9334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 smtClean="0"/>
              <a:t>Mastermässa för </a:t>
            </a:r>
            <a:r>
              <a:rPr lang="sv-SE" altLang="sv-SE" sz="2800" dirty="0"/>
              <a:t>studenter som går på KTH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Mastermässa 30/3 2022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Representanter från de olika Masterprogrammen svarar på dina frågor.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Vissa Masterprogram kommer även att ha seminarier.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7854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6479" y="1404257"/>
            <a:ext cx="7338559" cy="4256768"/>
          </a:xfrm>
        </p:spPr>
        <p:txBody>
          <a:bodyPr/>
          <a:lstStyle/>
          <a:p>
            <a:pPr algn="ctr"/>
            <a:endParaRPr lang="sv-SE" dirty="0"/>
          </a:p>
          <a:p>
            <a:pPr algn="ctr"/>
            <a:endParaRPr lang="sv-SE" dirty="0" smtClean="0"/>
          </a:p>
          <a:p>
            <a:pPr algn="ctr"/>
            <a:endParaRPr lang="sv-SE" dirty="0" smtClean="0"/>
          </a:p>
          <a:p>
            <a:pPr algn="ctr"/>
            <a:r>
              <a:rPr lang="sv-SE" sz="2400" dirty="0" smtClean="0"/>
              <a:t>Frågor!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2327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1695</TotalTime>
  <Words>1595</Words>
  <Application>Microsoft Office PowerPoint</Application>
  <PresentationFormat>On-screen Show (4:3)</PresentationFormat>
  <Paragraphs>279</Paragraphs>
  <Slides>29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ＭＳ Ｐゴシック</vt:lpstr>
      <vt:lpstr>Arial</vt:lpstr>
      <vt:lpstr>Calibri</vt:lpstr>
      <vt:lpstr>Courier New</vt:lpstr>
      <vt:lpstr>Times</vt:lpstr>
      <vt:lpstr>Times New Roman</vt:lpstr>
      <vt:lpstr>Verdana</vt:lpstr>
      <vt:lpstr>Template_KTH_with colours and grafs</vt:lpstr>
      <vt:lpstr>think-cell Slide</vt:lpstr>
      <vt:lpstr>Information inför val av kandidatarbete m.m  </vt:lpstr>
      <vt:lpstr>Valet i november (1-15/11)</vt:lpstr>
      <vt:lpstr>Val av kandidatarbete</vt:lpstr>
      <vt:lpstr>Vem får välja och påbörja ett kandidatarbete?</vt:lpstr>
      <vt:lpstr>… om inte då???</vt:lpstr>
      <vt:lpstr>På gränsen?</vt:lpstr>
      <vt:lpstr>Vad är det man väljer?</vt:lpstr>
      <vt:lpstr>Krav på förkunskaper?</vt:lpstr>
      <vt:lpstr>Kandidatarbetet , 15 hp</vt:lpstr>
      <vt:lpstr>Kandidatarbetet , 15 hp</vt:lpstr>
      <vt:lpstr>Kandidatarbetet , 15 hp</vt:lpstr>
      <vt:lpstr>Underkänt??</vt:lpstr>
      <vt:lpstr>Information om KEX</vt:lpstr>
      <vt:lpstr>Information om KEX forts.</vt:lpstr>
      <vt:lpstr>Kandidatexamensarbeten</vt:lpstr>
      <vt:lpstr>Första tillfället:  </vt:lpstr>
      <vt:lpstr>KEX-val för EECS-skolan elektroteknik och datavetenskap</vt:lpstr>
      <vt:lpstr>Projektval på Elektro, EECS-skolan Elektroteknik och datavetenskap</vt:lpstr>
      <vt:lpstr>Information: </vt:lpstr>
      <vt:lpstr>Valfria kurser  till VT22 </vt:lpstr>
      <vt:lpstr>Årskurs 3</vt:lpstr>
      <vt:lpstr>Teknisk fysik år 1-5</vt:lpstr>
      <vt:lpstr>Val av masterprogram</vt:lpstr>
      <vt:lpstr>PowerPoint Presentation</vt:lpstr>
      <vt:lpstr>Kurser för behörighet till vissa Masterprogram</vt:lpstr>
      <vt:lpstr>Teknisk fysikmastern</vt:lpstr>
      <vt:lpstr>Vem får välja Masterprogram?</vt:lpstr>
      <vt:lpstr>Mastermässa för studenter som går på KTH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Susanne Lilliehöök</cp:lastModifiedBy>
  <cp:revision>277</cp:revision>
  <cp:lastPrinted>2018-10-09T12:47:14Z</cp:lastPrinted>
  <dcterms:created xsi:type="dcterms:W3CDTF">2014-01-30T09:56:50Z</dcterms:created>
  <dcterms:modified xsi:type="dcterms:W3CDTF">2021-10-12T08:03:08Z</dcterms:modified>
</cp:coreProperties>
</file>