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274" r:id="rId3"/>
    <p:sldId id="275" r:id="rId4"/>
    <p:sldId id="282" r:id="rId5"/>
    <p:sldId id="279" r:id="rId6"/>
    <p:sldId id="278" r:id="rId7"/>
    <p:sldId id="262" r:id="rId8"/>
    <p:sldId id="276" r:id="rId9"/>
    <p:sldId id="280" r:id="rId10"/>
    <p:sldId id="285" r:id="rId11"/>
    <p:sldId id="270" r:id="rId12"/>
    <p:sldId id="261" r:id="rId13"/>
    <p:sldId id="273" r:id="rId14"/>
    <p:sldId id="283" r:id="rId15"/>
    <p:sldId id="265" r:id="rId16"/>
  </p:sldIdLst>
  <p:sldSz cx="9144000" cy="5143500" type="screen16x9"/>
  <p:notesSz cx="6858000" cy="9144000"/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977" autoAdjust="0"/>
  </p:normalViewPr>
  <p:slideViewPr>
    <p:cSldViewPr>
      <p:cViewPr>
        <p:scale>
          <a:sx n="75" d="100"/>
          <a:sy n="75" d="100"/>
        </p:scale>
        <p:origin x="2616" y="10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0" d="100"/>
          <a:sy n="60" d="100"/>
        </p:scale>
        <p:origin x="3187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8641E886-6D8F-4DA2-898A-00B1EAE1AC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EDFE6A-05C8-4F6B-BA8A-F497180174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3AE95-3DFC-4DDB-A7BB-B9BF94A03429}" type="datetimeFigureOut">
              <a:rPr lang="sv-SE" smtClean="0"/>
              <a:t>2021-10-28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AE70C2B-4AA1-47BF-94B9-F7DF59FCFC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D3EF666-D1D2-478D-9969-E1DE1FE2D0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6AD15-F18B-494F-8904-C45D7BCBE6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7594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539D3-FAF3-FC43-8825-CC8C9D4686B2}" type="datetimeFigureOut">
              <a:rPr lang="sv-SE" smtClean="0"/>
              <a:t>2021-10-28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B8005-7BF2-4B40-A831-B1EE96BFE5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8434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Marcus </a:t>
            </a:r>
            <a:r>
              <a:rPr lang="en-US" dirty="0" err="1" smtClean="0"/>
              <a:t>Komponenter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Implement digital systems for measurement and production analytics</a:t>
            </a:r>
          </a:p>
          <a:p>
            <a:endParaRPr lang="en-US" dirty="0" smtClean="0"/>
          </a:p>
          <a:p>
            <a:r>
              <a:rPr lang="en-US" dirty="0" smtClean="0"/>
              <a:t>Increase competitiveness </a:t>
            </a:r>
          </a:p>
          <a:p>
            <a:endParaRPr lang="en-US" dirty="0" smtClean="0"/>
          </a:p>
          <a:p>
            <a:r>
              <a:rPr lang="en-US" dirty="0" smtClean="0"/>
              <a:t>Simplify daily quality and process improvement processes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B8005-7BF2-4B40-A831-B1EE96BFE5D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3452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8E8603-97F6-448F-AF1B-7D33D8C75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t>‹#›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3CD4D9-900F-4086-81FD-AB6606D8B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42CF517-9DD4-421C-AE14-6B4A4453B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926A-213D-3B48-BB0C-19ADA28B3F4D}" type="datetime1">
              <a:rPr lang="sv-SE" smtClean="0"/>
              <a:t>2021-10-28</a:t>
            </a:fld>
            <a:endParaRPr lang="sv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3F7B48-BB86-D74E-A1EB-2C3CDBAC7F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700"/>
          <a:stretch/>
        </p:blipFill>
        <p:spPr>
          <a:xfrm>
            <a:off x="246063" y="2559025"/>
            <a:ext cx="8650292" cy="2443097"/>
          </a:xfrm>
          <a:prstGeom prst="rect">
            <a:avLst/>
          </a:prstGeom>
        </p:spPr>
      </p:pic>
      <p:sp>
        <p:nvSpPr>
          <p:cNvPr id="25" name="Underrubrik 2">
            <a:extLst>
              <a:ext uri="{FF2B5EF4-FFF2-40B4-BE49-F238E27FC236}">
                <a16:creationId xmlns:a16="http://schemas.microsoft.com/office/drawing/2014/main" id="{040AB90C-B2A7-4284-98E0-80DAE0A2C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928" y="1974952"/>
            <a:ext cx="8090297" cy="596798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sv-SE" dirty="0"/>
          </a:p>
        </p:txBody>
      </p:sp>
      <p:sp>
        <p:nvSpPr>
          <p:cNvPr id="24" name="Rubrik 1">
            <a:extLst>
              <a:ext uri="{FF2B5EF4-FFF2-40B4-BE49-F238E27FC236}">
                <a16:creationId xmlns:a16="http://schemas.microsoft.com/office/drawing/2014/main" id="{2973C368-F8A4-41B1-9D52-4D7998813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928" y="1390867"/>
            <a:ext cx="8090297" cy="566641"/>
          </a:xfrm>
        </p:spPr>
        <p:txBody>
          <a:bodyPr anchor="t"/>
          <a:lstStyle>
            <a:lvl1pPr algn="l">
              <a:defRPr sz="2700"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58912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42CF517-9DD4-421C-AE14-6B4A4453B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EF508-B04A-E34A-80DD-59A12C5D1039}" type="datetime1">
              <a:rPr lang="sv-SE" smtClean="0"/>
              <a:t>2021-10-28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3CD4D9-900F-4086-81FD-AB6606D8B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8E8603-97F6-448F-AF1B-7D33D8C75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50A1F01-262A-6542-96F8-9345B6213D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700"/>
          <a:stretch/>
        </p:blipFill>
        <p:spPr>
          <a:xfrm>
            <a:off x="246063" y="2559025"/>
            <a:ext cx="8650292" cy="2443097"/>
          </a:xfrm>
          <a:prstGeom prst="rect">
            <a:avLst/>
          </a:prstGeom>
        </p:spPr>
      </p:pic>
      <p:sp>
        <p:nvSpPr>
          <p:cNvPr id="3" name="Underrubrik 2">
            <a:extLst>
              <a:ext uri="{FF2B5EF4-FFF2-40B4-BE49-F238E27FC236}">
                <a16:creationId xmlns:a16="http://schemas.microsoft.com/office/drawing/2014/main" id="{FF22D944-0354-4DCD-8334-3FC7C9FFC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928" y="1974952"/>
            <a:ext cx="8090297" cy="596798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18E66E3-BED5-4C6D-B465-40B84B88D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928" y="1390867"/>
            <a:ext cx="8090297" cy="566641"/>
          </a:xfrm>
        </p:spPr>
        <p:txBody>
          <a:bodyPr anchor="t"/>
          <a:lstStyle>
            <a:lvl1pPr algn="l">
              <a:defRPr sz="2700"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pic>
        <p:nvPicPr>
          <p:cNvPr id="9" name="Bildobjekt 19">
            <a:extLst>
              <a:ext uri="{FF2B5EF4-FFF2-40B4-BE49-F238E27FC236}">
                <a16:creationId xmlns:a16="http://schemas.microsoft.com/office/drawing/2014/main" id="{D08EEA80-13E5-4697-A9DA-21277742FA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6476" y="333641"/>
            <a:ext cx="1287722" cy="20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04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5F99B-B767-4EF4-BDED-E7E361EB3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1B72178-9B2F-45A7-A31E-7710591B0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A48BD2-8B5B-44E1-8F6C-9B0D41A6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3F4D8-4BE6-D743-AE27-D14757A6F270}" type="datetime1">
              <a:rPr lang="sv-SE" smtClean="0"/>
              <a:t>2021-10-28</a:t>
            </a:fld>
            <a:endParaRPr lang="sv-SE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FA474A84-82A6-4747-B64B-83217A0CB5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1888" y="1194198"/>
            <a:ext cx="7765653" cy="3540919"/>
          </a:xfrm>
        </p:spPr>
        <p:txBody>
          <a:bodyPr>
            <a:normAutofit/>
          </a:bodyPr>
          <a:lstStyle>
            <a:lvl1pPr>
              <a:defRPr sz="1500"/>
            </a:lvl1pPr>
            <a:lvl2pPr marL="514350" indent="-171450">
              <a:buFont typeface="Arial" panose="020B0604020202020204" pitchFamily="34" charset="0"/>
              <a:buChar char="‒"/>
              <a:defRPr sz="1350"/>
            </a:lvl2pPr>
            <a:lvl3pPr marL="857250" indent="-171450">
              <a:buFont typeface="Arial" panose="020B0604020202020204" pitchFamily="34" charset="0"/>
              <a:buChar char="˃"/>
              <a:defRPr sz="1200"/>
            </a:lvl3pPr>
            <a:lvl4pPr>
              <a:defRPr sz="1050"/>
            </a:lvl4pPr>
            <a:lvl5pPr marL="1543050" indent="-171450">
              <a:buFont typeface="Arial" panose="020B0604020202020204" pitchFamily="34" charset="0"/>
              <a:buChar char="‒"/>
              <a:defRPr sz="105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EB0B6BB-AC5F-485A-85BA-F56E433C7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7327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579ABBA-285A-4BDD-A8DE-D7E232663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C0D5306-1C16-4D96-8016-0B45E724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C966D54-57EE-458D-979F-B857F348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3559-229D-724F-BBD5-623E582CF5C1}" type="datetime1">
              <a:rPr lang="sv-SE" smtClean="0"/>
              <a:t>2021-10-28</a:t>
            </a:fld>
            <a:endParaRPr lang="sv-SE"/>
          </a:p>
        </p:txBody>
      </p:sp>
      <p:sp>
        <p:nvSpPr>
          <p:cNvPr id="11" name="Platshållare för innehåll 6">
            <a:extLst>
              <a:ext uri="{FF2B5EF4-FFF2-40B4-BE49-F238E27FC236}">
                <a16:creationId xmlns:a16="http://schemas.microsoft.com/office/drawing/2014/main" id="{C23E0C61-4086-4E9E-9765-C96613FBE5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3244" y="1193800"/>
            <a:ext cx="3794694" cy="3540919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12" name="Platshållare för innehåll 6">
            <a:extLst>
              <a:ext uri="{FF2B5EF4-FFF2-40B4-BE49-F238E27FC236}">
                <a16:creationId xmlns:a16="http://schemas.microsoft.com/office/drawing/2014/main" id="{F4B1B781-8A23-4309-9884-DD6E3CE0EF2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31888" y="1194594"/>
            <a:ext cx="3794694" cy="3540919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41903042-6CE8-4286-847C-7E810AF58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15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579ABBA-285A-4BDD-A8DE-D7E232663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C0D5306-1C16-4D96-8016-0B45E724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C966D54-57EE-458D-979F-B857F348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60D0-FE42-A248-8A54-F26FEA948759}" type="datetime1">
              <a:rPr lang="sv-SE" smtClean="0"/>
              <a:t>2021-10-28</a:t>
            </a:fld>
            <a:endParaRPr lang="sv-SE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6304BE55-467D-4CE2-9B8D-EC038C989A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3244" y="1664494"/>
            <a:ext cx="3794297" cy="307062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4D066E04-C797-4C85-AD05-F6EFD42AED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3244" y="1194197"/>
            <a:ext cx="3794297" cy="398859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tshållare för innehåll 6">
            <a:extLst>
              <a:ext uri="{FF2B5EF4-FFF2-40B4-BE49-F238E27FC236}">
                <a16:creationId xmlns:a16="http://schemas.microsoft.com/office/drawing/2014/main" id="{20A69851-5F12-40D3-A417-2DCD7530A5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36220" y="1664494"/>
            <a:ext cx="3792153" cy="307062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14" name="Platshållare för text 10">
            <a:extLst>
              <a:ext uri="{FF2B5EF4-FFF2-40B4-BE49-F238E27FC236}">
                <a16:creationId xmlns:a16="http://schemas.microsoft.com/office/drawing/2014/main" id="{9472B11D-1B06-4AB9-A788-CEFECBDC8E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36220" y="1194197"/>
            <a:ext cx="3792153" cy="398859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945529D-785A-43B8-8CB0-BF49CF7D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045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9E1C101-21B3-4DE8-ACC8-96D836B90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98402AB-3C0D-47F3-B526-AEE8B976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1421C8-A909-4498-9C65-2C4F1875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A7D9E-CD1D-F144-88A8-27D2C4D672B1}" type="datetime1">
              <a:rPr lang="sv-SE" smtClean="0"/>
              <a:t>2021-10-28</a:t>
            </a:fld>
            <a:endParaRPr lang="sv-SE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FECDBECF-4709-417A-8783-E9CAB0603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6460" y="1194198"/>
            <a:ext cx="8651081" cy="354091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8A04EEF-7713-4918-A58B-127EED1C3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33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9E1C101-21B3-4DE8-ACC8-96D836B90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98402AB-3C0D-47F3-B526-AEE8B976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1421C8-A909-4498-9C65-2C4F1875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585DF-A6DF-A54D-9960-BE991B45200F}" type="datetime1">
              <a:rPr lang="sv-SE" smtClean="0"/>
              <a:t>2021-10-28</a:t>
            </a:fld>
            <a:endParaRPr lang="sv-SE"/>
          </a:p>
        </p:txBody>
      </p:sp>
      <p:sp>
        <p:nvSpPr>
          <p:cNvPr id="9" name="Platshållare för bild 6">
            <a:extLst>
              <a:ext uri="{FF2B5EF4-FFF2-40B4-BE49-F238E27FC236}">
                <a16:creationId xmlns:a16="http://schemas.microsoft.com/office/drawing/2014/main" id="{3747F699-0360-4395-8415-6E5114D6C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60332" y="1194198"/>
            <a:ext cx="4237210" cy="354091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sv-SE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FECDBECF-4709-417A-8783-E9CAB0603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6460" y="1194594"/>
            <a:ext cx="4237209" cy="354091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8A04EEF-7713-4918-A58B-127EED1C3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7958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DE0A226-9A3A-4E94-A386-D753C79E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2D627AA-4087-4599-9513-63987ED83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92B391E-9C84-4E0D-898B-8454343B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1D87-1285-6843-BFFA-E098C31F828A}" type="datetime1">
              <a:rPr lang="sv-SE" smtClean="0"/>
              <a:t>2021-10-28</a:t>
            </a:fld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F4B5727-3AF8-4023-B42B-839E8695A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658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DBF7EF-8E59-4075-A8F0-EF49E121CA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080" y="4902599"/>
            <a:ext cx="2057400" cy="2325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2A9A3-8636-4A04-BD48-3153280FB08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465249-3F3D-4589-A44C-3AA1952E4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902599"/>
            <a:ext cx="3086100" cy="2325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C11F1C-711C-4AD7-A25F-D2B3F451BB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520" y="4902599"/>
            <a:ext cx="2057400" cy="2325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E8303-AD2F-DB4D-B8E2-7368B5FD02EE}" type="datetime1">
              <a:rPr lang="sv-SE" smtClean="0"/>
              <a:t>2021-10-28</a:t>
            </a:fld>
            <a:endParaRPr lang="sv-SE" dirty="0"/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D263F704-88D1-4479-BA22-2920B7F386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750" y="4889099"/>
            <a:ext cx="8646791" cy="1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13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FDED03-B73B-4057-9667-7B69EF4D7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1887" y="1194197"/>
            <a:ext cx="7765653" cy="34385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B551155-ADB6-4713-AD48-92A8C535A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680" y="250032"/>
            <a:ext cx="7763861" cy="6477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3C4B2EE-2B48-4379-BBD1-4FA250447F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rrowheads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6551" y="250120"/>
            <a:ext cx="644150" cy="6523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8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3" r:id="rId3"/>
    <p:sldLayoutId id="2147483654" r:id="rId4"/>
    <p:sldLayoutId id="2147483655" r:id="rId5"/>
    <p:sldLayoutId id="2147483651" r:id="rId6"/>
    <p:sldLayoutId id="2147483652" r:id="rId7"/>
    <p:sldLayoutId id="2147483650" r:id="rId8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&gt;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‒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13" userDrawn="1">
          <p15:clr>
            <a:srgbClr val="F26B43"/>
          </p15:clr>
        </p15:guide>
        <p15:guide id="4" pos="5454" userDrawn="1">
          <p15:clr>
            <a:srgbClr val="F26B43"/>
          </p15:clr>
        </p15:guide>
        <p15:guide id="6" pos="358" userDrawn="1">
          <p15:clr>
            <a:srgbClr val="F26B43"/>
          </p15:clr>
        </p15:guide>
        <p15:guide id="7" orient="horz" pos="158" userDrawn="1">
          <p15:clr>
            <a:srgbClr val="F26B43"/>
          </p15:clr>
        </p15:guide>
        <p15:guide id="8" orient="horz" pos="3084" userDrawn="1">
          <p15:clr>
            <a:srgbClr val="F26B43"/>
          </p15:clr>
        </p15:guide>
        <p15:guide id="9" pos="5605" userDrawn="1">
          <p15:clr>
            <a:srgbClr val="F26B43"/>
          </p15:clr>
        </p15:guide>
        <p15:guide id="10" pos="155" userDrawn="1">
          <p15:clr>
            <a:srgbClr val="F26B43"/>
          </p15:clr>
        </p15:guide>
        <p15:guide id="11" pos="560" userDrawn="1">
          <p15:clr>
            <a:srgbClr val="F26B43"/>
          </p15:clr>
        </p15:guide>
        <p15:guide id="12" orient="horz" pos="566" userDrawn="1">
          <p15:clr>
            <a:srgbClr val="F26B43"/>
          </p15:clr>
        </p15:guide>
        <p15:guide id="13" orient="horz" pos="752" userDrawn="1">
          <p15:clr>
            <a:srgbClr val="F26B43"/>
          </p15:clr>
        </p15:guide>
        <p15:guide id="14" orient="horz" pos="298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3" b="5158"/>
          <a:stretch/>
        </p:blipFill>
        <p:spPr>
          <a:xfrm>
            <a:off x="0" y="-20538"/>
            <a:ext cx="9154220" cy="5164038"/>
          </a:xfrm>
          <a:prstGeom prst="rect">
            <a:avLst/>
          </a:prstGeo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9502"/>
            <a:ext cx="9154220" cy="936104"/>
          </a:xfrm>
          <a:solidFill>
            <a:schemeClr val="bg1">
              <a:alpha val="86000"/>
            </a:schemeClr>
          </a:solidFill>
        </p:spPr>
        <p:txBody>
          <a:bodyPr lIns="180000"/>
          <a:lstStyle/>
          <a:p>
            <a:r>
              <a:rPr lang="sv-SE" dirty="0" smtClean="0"/>
              <a:t>ML150X Examensarbete </a:t>
            </a:r>
            <a:r>
              <a:rPr lang="sv-SE" dirty="0"/>
              <a:t>inom industriell teknik och hållbarhet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B273-EE96-A44E-A02A-C7AA1160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8D38B-7A85-7E4E-9C9B-12F394E7FE78}" type="datetime1">
              <a:rPr lang="sv-SE" smtClean="0"/>
              <a:pPr/>
              <a:t>2021-10-28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5A7F8-2F17-5E4B-966E-C438E616F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4B103-04C0-4846-BB5C-19A08F41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404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ML150X Examensarbete inom industriell teknik och hållbarhet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B273-EE96-A44E-A02A-C7AA1160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8D38B-7A85-7E4E-9C9B-12F394E7FE78}" type="datetime1">
              <a:rPr lang="sv-SE" smtClean="0"/>
              <a:pPr/>
              <a:t>2021-10-28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5A7F8-2F17-5E4B-966E-C438E616F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4B103-04C0-4846-BB5C-19A08F41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8E8EBC3-06C1-9D44-A112-5549F8274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2127816"/>
            <a:ext cx="7765653" cy="2232115"/>
          </a:xfrm>
        </p:spPr>
        <p:txBody>
          <a:bodyPr/>
          <a:lstStyle/>
          <a:p>
            <a:pPr marL="0" indent="0">
              <a:buNone/>
            </a:pPr>
            <a:r>
              <a:rPr lang="sv-SE" b="1" dirty="0" smtClean="0"/>
              <a:t>Problemformuleringen </a:t>
            </a:r>
            <a:r>
              <a:rPr lang="sv-SE" b="1" dirty="0"/>
              <a:t>ska utgå från 1-3 av följande grenar: </a:t>
            </a:r>
            <a:endParaRPr lang="sv-SE" b="1" dirty="0" smtClean="0"/>
          </a:p>
          <a:p>
            <a:pPr lvl="1"/>
            <a:r>
              <a:rPr lang="sv-SE" dirty="0" smtClean="0"/>
              <a:t>Processer </a:t>
            </a:r>
            <a:r>
              <a:rPr lang="sv-SE" dirty="0"/>
              <a:t>och flöden, </a:t>
            </a:r>
            <a:endParaRPr lang="sv-SE" dirty="0" smtClean="0"/>
          </a:p>
          <a:p>
            <a:pPr lvl="1"/>
            <a:r>
              <a:rPr lang="sv-SE" dirty="0" smtClean="0"/>
              <a:t>Mänskliga </a:t>
            </a:r>
            <a:r>
              <a:rPr lang="sv-SE" dirty="0"/>
              <a:t>aspekter, </a:t>
            </a:r>
            <a:endParaRPr lang="sv-SE" dirty="0" smtClean="0"/>
          </a:p>
          <a:p>
            <a:pPr lvl="1"/>
            <a:r>
              <a:rPr lang="sv-SE" dirty="0" smtClean="0"/>
              <a:t>Data </a:t>
            </a:r>
            <a:r>
              <a:rPr lang="sv-SE" dirty="0"/>
              <a:t>och informationshantering, </a:t>
            </a:r>
            <a:endParaRPr lang="sv-SE" dirty="0" smtClean="0"/>
          </a:p>
          <a:p>
            <a:pPr lvl="1"/>
            <a:r>
              <a:rPr lang="sv-SE" dirty="0" smtClean="0"/>
              <a:t>Produktionsteknik</a:t>
            </a:r>
            <a:r>
              <a:rPr lang="sv-SE" dirty="0"/>
              <a:t>, </a:t>
            </a:r>
            <a:endParaRPr lang="sv-SE" dirty="0" smtClean="0"/>
          </a:p>
          <a:p>
            <a:pPr lvl="1"/>
            <a:r>
              <a:rPr lang="sv-SE" dirty="0" smtClean="0"/>
              <a:t>Logistik</a:t>
            </a:r>
            <a:r>
              <a:rPr lang="sv-SE" dirty="0"/>
              <a:t>, </a:t>
            </a:r>
            <a:endParaRPr lang="sv-SE" dirty="0" smtClean="0"/>
          </a:p>
          <a:p>
            <a:pPr lvl="1"/>
            <a:r>
              <a:rPr lang="sv-SE" dirty="0" smtClean="0"/>
              <a:t>Produktionsledning</a:t>
            </a:r>
            <a:r>
              <a:rPr lang="sv-SE" dirty="0"/>
              <a:t>, </a:t>
            </a:r>
            <a:endParaRPr lang="sv-SE" dirty="0" smtClean="0"/>
          </a:p>
          <a:p>
            <a:pPr lvl="1"/>
            <a:r>
              <a:rPr lang="sv-SE" dirty="0" smtClean="0"/>
              <a:t>Underhåll</a:t>
            </a:r>
            <a:r>
              <a:rPr lang="sv-SE" dirty="0"/>
              <a:t>, </a:t>
            </a:r>
            <a:endParaRPr lang="sv-SE" dirty="0" smtClean="0"/>
          </a:p>
          <a:p>
            <a:pPr lvl="1"/>
            <a:r>
              <a:rPr lang="sv-SE" dirty="0" smtClean="0"/>
              <a:t>Hållbarhet</a:t>
            </a:r>
            <a:endParaRPr lang="sv-SE" dirty="0"/>
          </a:p>
        </p:txBody>
      </p:sp>
      <p:sp>
        <p:nvSpPr>
          <p:cNvPr id="7" name="Rectangle 6"/>
          <p:cNvSpPr/>
          <p:nvPr/>
        </p:nvSpPr>
        <p:spPr>
          <a:xfrm>
            <a:off x="0" y="1203598"/>
            <a:ext cx="6115050" cy="618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tlCol="0" anchor="ctr"/>
          <a:lstStyle/>
          <a:p>
            <a:r>
              <a:rPr lang="sv-SE" sz="1600" dirty="0" smtClean="0"/>
              <a:t>Projektet ska ha industrianknytning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668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36512" y="4659982"/>
            <a:ext cx="9180512" cy="483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0"/>
          <a:stretch/>
        </p:blipFill>
        <p:spPr>
          <a:xfrm>
            <a:off x="0" y="0"/>
            <a:ext cx="4458681" cy="5143500"/>
          </a:xfrm>
          <a:prstGeom prst="rect">
            <a:avLst/>
          </a:prstGeom>
        </p:spPr>
      </p:pic>
      <p:sp>
        <p:nvSpPr>
          <p:cNvPr id="9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 txBox="1">
            <a:spLocks/>
          </p:cNvSpPr>
          <p:nvPr/>
        </p:nvSpPr>
        <p:spPr>
          <a:xfrm>
            <a:off x="-36512" y="339502"/>
            <a:ext cx="3816424" cy="936104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vert="horz" lIns="18000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Hur fungerar kursen? </a:t>
            </a:r>
            <a:endParaRPr lang="sv-SE" dirty="0"/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08E8EBC3-06C1-9D44-A112-5549F8274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25889" y="771550"/>
            <a:ext cx="4238600" cy="4032448"/>
          </a:xfrm>
        </p:spPr>
        <p:txBody>
          <a:bodyPr anchor="ctr">
            <a:normAutofit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sv-SE" b="1" dirty="0"/>
              <a:t>Du</a:t>
            </a:r>
            <a:r>
              <a:rPr lang="sv-SE" dirty="0"/>
              <a:t> hittar ett projekt </a:t>
            </a:r>
            <a:r>
              <a:rPr lang="sv-SE" b="1" dirty="0"/>
              <a:t>innan kursen </a:t>
            </a:r>
            <a:r>
              <a:rPr lang="sv-SE" b="1" dirty="0" smtClean="0"/>
              <a:t>börjar.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endParaRPr lang="sv-SE" b="1" dirty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sv-SE" dirty="0"/>
              <a:t>Rapporten kan skrivas </a:t>
            </a:r>
            <a:r>
              <a:rPr lang="sv-SE" b="1" dirty="0"/>
              <a:t>individuellt</a:t>
            </a:r>
            <a:r>
              <a:rPr lang="sv-SE" dirty="0"/>
              <a:t> eller i </a:t>
            </a:r>
            <a:r>
              <a:rPr lang="sv-SE" b="1" dirty="0"/>
              <a:t>par</a:t>
            </a:r>
            <a:r>
              <a:rPr lang="sv-SE" dirty="0"/>
              <a:t> </a:t>
            </a:r>
            <a:endParaRPr lang="sv-SE" dirty="0" smtClean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endParaRPr lang="sv-SE" dirty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sv-SE" b="1" dirty="0"/>
              <a:t>Efter kursstart </a:t>
            </a:r>
            <a:r>
              <a:rPr lang="sv-SE" dirty="0"/>
              <a:t>hittar </a:t>
            </a:r>
            <a:r>
              <a:rPr lang="sv-SE" b="1" dirty="0"/>
              <a:t>vi</a:t>
            </a:r>
            <a:r>
              <a:rPr lang="sv-SE" dirty="0"/>
              <a:t> en handledare som passar ditt projekt </a:t>
            </a:r>
            <a:endParaRPr lang="sv-SE" dirty="0" smtClean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endParaRPr lang="sv-SE" dirty="0" smtClean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sv-SE" dirty="0"/>
              <a:t>Kursen innehåller seminarier, </a:t>
            </a:r>
            <a:r>
              <a:rPr lang="sv-SE" dirty="0" err="1"/>
              <a:t>peer</a:t>
            </a:r>
            <a:r>
              <a:rPr lang="sv-SE" dirty="0"/>
              <a:t> </a:t>
            </a:r>
            <a:r>
              <a:rPr lang="sv-SE" dirty="0" err="1"/>
              <a:t>review</a:t>
            </a:r>
            <a:r>
              <a:rPr lang="sv-SE" dirty="0"/>
              <a:t>, halvvägs- och slutpresentationer </a:t>
            </a:r>
            <a:endParaRPr lang="sv-SE" dirty="0" smtClean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endParaRPr lang="sv-SE" dirty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sv-SE" b="1" dirty="0"/>
              <a:t>Du ansvarar </a:t>
            </a:r>
            <a:r>
              <a:rPr lang="sv-SE" dirty="0"/>
              <a:t>för att driva projektet, hålla deadlines och boka möten med din handledare 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73444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36512" y="4659982"/>
            <a:ext cx="9180512" cy="483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08E8EBC3-06C1-9D44-A112-5549F8274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20071" y="771550"/>
            <a:ext cx="3744417" cy="4032448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sv-SE" b="1" dirty="0" smtClean="0"/>
              <a:t>Jan</a:t>
            </a:r>
            <a:r>
              <a:rPr lang="sv-SE" dirty="0" smtClean="0"/>
              <a:t> - Introduktion</a:t>
            </a:r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b="1" dirty="0" smtClean="0"/>
              <a:t>Feb</a:t>
            </a:r>
            <a:r>
              <a:rPr lang="sv-SE" dirty="0" smtClean="0"/>
              <a:t> - Föreläsningar</a:t>
            </a:r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b="1" dirty="0" smtClean="0"/>
              <a:t>Mar</a:t>
            </a:r>
            <a:r>
              <a:rPr lang="sv-SE" dirty="0" smtClean="0"/>
              <a:t> - Halvtidsseminarium</a:t>
            </a:r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b="1" dirty="0" smtClean="0"/>
              <a:t>Ap</a:t>
            </a:r>
            <a:r>
              <a:rPr lang="sv-SE" b="1" dirty="0" smtClean="0"/>
              <a:t>r</a:t>
            </a:r>
            <a:r>
              <a:rPr lang="sv-SE" dirty="0" smtClean="0"/>
              <a:t> - Föreläsningar</a:t>
            </a:r>
            <a:endParaRPr lang="sv-SE" dirty="0" smtClean="0"/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b="1" dirty="0" smtClean="0"/>
              <a:t>May</a:t>
            </a:r>
            <a:r>
              <a:rPr lang="sv-SE" dirty="0" smtClean="0"/>
              <a:t> – Inlämning, opponering</a:t>
            </a:r>
            <a:r>
              <a:rPr lang="sv-SE" dirty="0"/>
              <a:t>, presentation, </a:t>
            </a:r>
            <a:r>
              <a:rPr lang="sv-SE" dirty="0" smtClean="0"/>
              <a:t>slutliga </a:t>
            </a:r>
            <a:r>
              <a:rPr lang="sv-SE" dirty="0"/>
              <a:t>ändringar </a:t>
            </a:r>
            <a:endParaRPr lang="sv-SE" dirty="0" smtClean="0"/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b="1" dirty="0" smtClean="0"/>
              <a:t>Jun</a:t>
            </a:r>
            <a:r>
              <a:rPr lang="sv-SE" dirty="0" smtClean="0"/>
              <a:t> </a:t>
            </a:r>
            <a:r>
              <a:rPr lang="sv-SE" dirty="0"/>
              <a:t>- Ladda upp i </a:t>
            </a:r>
            <a:r>
              <a:rPr lang="sv-SE" dirty="0" err="1"/>
              <a:t>DiVA</a:t>
            </a:r>
            <a:r>
              <a:rPr lang="sv-SE" dirty="0"/>
              <a:t> </a:t>
            </a:r>
            <a:endParaRPr lang="sv-SE" dirty="0"/>
          </a:p>
          <a:p>
            <a:pPr>
              <a:lnSpc>
                <a:spcPct val="100000"/>
              </a:lnSpc>
            </a:pPr>
            <a:endParaRPr lang="sv-SE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4" b="16075"/>
          <a:stretch/>
        </p:blipFill>
        <p:spPr>
          <a:xfrm>
            <a:off x="-36512" y="0"/>
            <a:ext cx="4528133" cy="5143500"/>
          </a:xfrm>
          <a:prstGeom prst="rect">
            <a:avLst/>
          </a:prstGeom>
        </p:spPr>
      </p:pic>
      <p:sp>
        <p:nvSpPr>
          <p:cNvPr id="9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 txBox="1">
            <a:spLocks/>
          </p:cNvSpPr>
          <p:nvPr/>
        </p:nvSpPr>
        <p:spPr>
          <a:xfrm>
            <a:off x="-36512" y="339502"/>
            <a:ext cx="3816424" cy="936104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vert="horz" lIns="18000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Tidsplanen </a:t>
            </a:r>
            <a:endParaRPr lang="sv-SE" dirty="0"/>
          </a:p>
        </p:txBody>
      </p:sp>
      <p:grpSp>
        <p:nvGrpSpPr>
          <p:cNvPr id="6" name="Group 5"/>
          <p:cNvGrpSpPr/>
          <p:nvPr/>
        </p:nvGrpSpPr>
        <p:grpSpPr>
          <a:xfrm>
            <a:off x="4567814" y="772852"/>
            <a:ext cx="576064" cy="574762"/>
            <a:chOff x="4567814" y="772852"/>
            <a:chExt cx="576064" cy="574762"/>
          </a:xfrm>
        </p:grpSpPr>
        <p:sp>
          <p:nvSpPr>
            <p:cNvPr id="5" name="Oval 4"/>
            <p:cNvSpPr/>
            <p:nvPr/>
          </p:nvSpPr>
          <p:spPr>
            <a:xfrm>
              <a:off x="4567814" y="1203598"/>
              <a:ext cx="576064" cy="144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4469" y="772852"/>
              <a:ext cx="502754" cy="502754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4567814" y="1443365"/>
            <a:ext cx="576064" cy="574762"/>
            <a:chOff x="4567814" y="772852"/>
            <a:chExt cx="576064" cy="574762"/>
          </a:xfrm>
        </p:grpSpPr>
        <p:sp>
          <p:nvSpPr>
            <p:cNvPr id="12" name="Oval 11"/>
            <p:cNvSpPr/>
            <p:nvPr/>
          </p:nvSpPr>
          <p:spPr>
            <a:xfrm>
              <a:off x="4567814" y="1203598"/>
              <a:ext cx="576064" cy="144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4469" y="772852"/>
              <a:ext cx="502754" cy="502754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4567814" y="2113878"/>
            <a:ext cx="576064" cy="574762"/>
            <a:chOff x="4567814" y="772852"/>
            <a:chExt cx="576064" cy="574762"/>
          </a:xfrm>
        </p:grpSpPr>
        <p:sp>
          <p:nvSpPr>
            <p:cNvPr id="15" name="Oval 14"/>
            <p:cNvSpPr/>
            <p:nvPr/>
          </p:nvSpPr>
          <p:spPr>
            <a:xfrm>
              <a:off x="4567814" y="1203598"/>
              <a:ext cx="576064" cy="144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4469" y="772852"/>
              <a:ext cx="502754" cy="502754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4567814" y="2784391"/>
            <a:ext cx="576064" cy="574762"/>
            <a:chOff x="4567814" y="772852"/>
            <a:chExt cx="576064" cy="574762"/>
          </a:xfrm>
        </p:grpSpPr>
        <p:sp>
          <p:nvSpPr>
            <p:cNvPr id="18" name="Oval 17"/>
            <p:cNvSpPr/>
            <p:nvPr/>
          </p:nvSpPr>
          <p:spPr>
            <a:xfrm>
              <a:off x="4567814" y="1203598"/>
              <a:ext cx="576064" cy="144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4469" y="772852"/>
              <a:ext cx="502754" cy="5027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744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36512" y="4659982"/>
            <a:ext cx="9180512" cy="483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08E8EBC3-06C1-9D44-A112-5549F8274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25889" y="771550"/>
            <a:ext cx="4238600" cy="4032448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sv-SE" dirty="0"/>
              <a:t>Det är </a:t>
            </a:r>
            <a:r>
              <a:rPr lang="sv-SE" b="1" dirty="0" smtClean="0"/>
              <a:t>studentenars</a:t>
            </a:r>
            <a:r>
              <a:rPr lang="sv-SE" dirty="0" smtClean="0"/>
              <a:t> </a:t>
            </a:r>
            <a:r>
              <a:rPr lang="sv-SE" b="1" dirty="0" smtClean="0"/>
              <a:t>ansvar</a:t>
            </a:r>
          </a:p>
          <a:p>
            <a:pPr lvl="1">
              <a:lnSpc>
                <a:spcPct val="100000"/>
              </a:lnSpc>
            </a:pPr>
            <a:r>
              <a:rPr lang="sv-SE" dirty="0" smtClean="0"/>
              <a:t>att </a:t>
            </a:r>
            <a:r>
              <a:rPr lang="sv-SE" dirty="0"/>
              <a:t>skriva </a:t>
            </a:r>
            <a:r>
              <a:rPr lang="sv-SE" dirty="0" smtClean="0"/>
              <a:t>rapporten</a:t>
            </a:r>
          </a:p>
          <a:p>
            <a:pPr lvl="1">
              <a:lnSpc>
                <a:spcPct val="100000"/>
              </a:lnSpc>
            </a:pPr>
            <a:r>
              <a:rPr lang="sv-SE" dirty="0"/>
              <a:t>skicka rapport flera gånger till handledaren </a:t>
            </a:r>
            <a:endParaRPr lang="sv-SE" dirty="0" smtClean="0"/>
          </a:p>
          <a:p>
            <a:pPr lvl="1">
              <a:lnSpc>
                <a:spcPct val="100000"/>
              </a:lnSpc>
            </a:pPr>
            <a:r>
              <a:rPr lang="sv-SE" dirty="0"/>
              <a:t>boka möte med handledare </a:t>
            </a:r>
          </a:p>
          <a:p>
            <a:pPr>
              <a:lnSpc>
                <a:spcPct val="100000"/>
              </a:lnSpc>
            </a:pPr>
            <a:endParaRPr lang="sv-SE" dirty="0"/>
          </a:p>
          <a:p>
            <a:pPr>
              <a:lnSpc>
                <a:spcPct val="100000"/>
              </a:lnSpc>
            </a:pPr>
            <a:r>
              <a:rPr lang="sv-SE" b="1" dirty="0"/>
              <a:t>Handledaren</a:t>
            </a:r>
            <a:r>
              <a:rPr lang="sv-SE" dirty="0"/>
              <a:t> </a:t>
            </a:r>
            <a:endParaRPr lang="sv-SE" dirty="0" smtClean="0"/>
          </a:p>
          <a:p>
            <a:pPr lvl="1">
              <a:lnSpc>
                <a:spcPct val="100000"/>
              </a:lnSpc>
            </a:pPr>
            <a:r>
              <a:rPr lang="sv-SE" dirty="0" smtClean="0"/>
              <a:t>ger </a:t>
            </a:r>
            <a:r>
              <a:rPr lang="sv-SE" dirty="0"/>
              <a:t>vägledning för att förbättra </a:t>
            </a:r>
            <a:r>
              <a:rPr lang="sv-SE" dirty="0" smtClean="0"/>
              <a:t>rapporten</a:t>
            </a:r>
          </a:p>
          <a:p>
            <a:pPr lvl="1">
              <a:lnSpc>
                <a:spcPct val="100000"/>
              </a:lnSpc>
            </a:pPr>
            <a:r>
              <a:rPr lang="sv-SE" dirty="0" smtClean="0"/>
              <a:t>har </a:t>
            </a:r>
            <a:r>
              <a:rPr lang="sv-SE" dirty="0"/>
              <a:t>totalt 20 timmar på sig att läsa och kommentera din rapport och träffa </a:t>
            </a:r>
            <a:r>
              <a:rPr lang="sv-SE" dirty="0" smtClean="0"/>
              <a:t>dig</a:t>
            </a:r>
          </a:p>
          <a:p>
            <a:pPr lvl="1">
              <a:lnSpc>
                <a:spcPct val="100000"/>
              </a:lnSpc>
            </a:pPr>
            <a:r>
              <a:rPr lang="sv-SE" dirty="0" smtClean="0"/>
              <a:t>kan </a:t>
            </a:r>
            <a:r>
              <a:rPr lang="sv-SE" dirty="0"/>
              <a:t>bara hjälpa dig om du skickar ett </a:t>
            </a:r>
            <a:r>
              <a:rPr lang="sv-SE" dirty="0" smtClean="0"/>
              <a:t>draft </a:t>
            </a:r>
            <a:r>
              <a:rPr lang="sv-SE" dirty="0"/>
              <a:t>till din rapport </a:t>
            </a:r>
            <a:endParaRPr lang="sv-SE" dirty="0"/>
          </a:p>
          <a:p>
            <a:pPr>
              <a:lnSpc>
                <a:spcPct val="100000"/>
              </a:lnSpc>
            </a:pPr>
            <a:endParaRPr lang="sv-SE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34"/>
          <a:stretch/>
        </p:blipFill>
        <p:spPr>
          <a:xfrm>
            <a:off x="-6222" y="0"/>
            <a:ext cx="4495192" cy="5143500"/>
          </a:xfrm>
          <a:prstGeom prst="rect">
            <a:avLst/>
          </a:prstGeom>
        </p:spPr>
      </p:pic>
      <p:sp>
        <p:nvSpPr>
          <p:cNvPr id="9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 txBox="1">
            <a:spLocks/>
          </p:cNvSpPr>
          <p:nvPr/>
        </p:nvSpPr>
        <p:spPr>
          <a:xfrm>
            <a:off x="-36512" y="339502"/>
            <a:ext cx="3816424" cy="936104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vert="horz" lIns="18000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Handledning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9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9624"/>
            <a:ext cx="918051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 txBox="1">
            <a:spLocks/>
          </p:cNvSpPr>
          <p:nvPr/>
        </p:nvSpPr>
        <p:spPr>
          <a:xfrm>
            <a:off x="5992" y="339502"/>
            <a:ext cx="3816424" cy="936104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vert="horz" lIns="18000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Handledning</a:t>
            </a:r>
            <a:endParaRPr lang="sv-SE" dirty="0"/>
          </a:p>
        </p:txBody>
      </p:sp>
      <p:sp>
        <p:nvSpPr>
          <p:cNvPr id="5" name="Oval 4"/>
          <p:cNvSpPr/>
          <p:nvPr/>
        </p:nvSpPr>
        <p:spPr>
          <a:xfrm>
            <a:off x="1244296" y="1347614"/>
            <a:ext cx="951440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Start</a:t>
            </a:r>
            <a:endParaRPr lang="en-US" sz="1500" dirty="0"/>
          </a:p>
        </p:txBody>
      </p:sp>
      <p:sp>
        <p:nvSpPr>
          <p:cNvPr id="6" name="Rectangle 5"/>
          <p:cNvSpPr/>
          <p:nvPr/>
        </p:nvSpPr>
        <p:spPr>
          <a:xfrm>
            <a:off x="92168" y="2048070"/>
            <a:ext cx="3255696" cy="504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500" dirty="0"/>
              <a:t>Du skriver ett utkast till ett avsnitt i din rapport</a:t>
            </a:r>
            <a:endParaRPr lang="en-US" sz="1500" dirty="0"/>
          </a:p>
        </p:txBody>
      </p:sp>
      <p:sp>
        <p:nvSpPr>
          <p:cNvPr id="11" name="Rectangle 10"/>
          <p:cNvSpPr/>
          <p:nvPr/>
        </p:nvSpPr>
        <p:spPr>
          <a:xfrm>
            <a:off x="92168" y="2864501"/>
            <a:ext cx="3255696" cy="504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500" dirty="0"/>
              <a:t>Du bokar ett möte med din </a:t>
            </a:r>
            <a:endParaRPr lang="sv-SE" sz="1500" dirty="0" smtClean="0"/>
          </a:p>
          <a:p>
            <a:r>
              <a:rPr lang="sv-SE" sz="1500" dirty="0" smtClean="0"/>
              <a:t>handledare </a:t>
            </a:r>
            <a:r>
              <a:rPr lang="sv-SE" sz="1500" dirty="0"/>
              <a:t>en vecka i förväg</a:t>
            </a:r>
            <a:endParaRPr lang="en-US" sz="1500" dirty="0"/>
          </a:p>
        </p:txBody>
      </p:sp>
      <p:sp>
        <p:nvSpPr>
          <p:cNvPr id="12" name="Rectangle 11"/>
          <p:cNvSpPr/>
          <p:nvPr/>
        </p:nvSpPr>
        <p:spPr>
          <a:xfrm>
            <a:off x="92168" y="3691679"/>
            <a:ext cx="3255696" cy="7522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500" dirty="0"/>
              <a:t>Du skickar ett utkast till din rapport till din handledare samma dag som du bokar ett möte</a:t>
            </a:r>
            <a:endParaRPr lang="en-US" sz="1500" dirty="0"/>
          </a:p>
        </p:txBody>
      </p:sp>
      <p:sp>
        <p:nvSpPr>
          <p:cNvPr id="13" name="Rectangle 12"/>
          <p:cNvSpPr/>
          <p:nvPr/>
        </p:nvSpPr>
        <p:spPr>
          <a:xfrm>
            <a:off x="4268632" y="2128288"/>
            <a:ext cx="3255696" cy="5040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500" dirty="0"/>
              <a:t>Handledaren kommer att skriva </a:t>
            </a:r>
            <a:r>
              <a:rPr lang="sv-SE" sz="1500" dirty="0" smtClean="0"/>
              <a:t>kommentarer</a:t>
            </a:r>
            <a:endParaRPr lang="en-US" sz="1500" dirty="0"/>
          </a:p>
        </p:txBody>
      </p:sp>
      <p:sp>
        <p:nvSpPr>
          <p:cNvPr id="14" name="Rectangle 13"/>
          <p:cNvSpPr/>
          <p:nvPr/>
        </p:nvSpPr>
        <p:spPr>
          <a:xfrm>
            <a:off x="4268632" y="2908824"/>
            <a:ext cx="3255696" cy="767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500" dirty="0"/>
              <a:t>Du reflekterar över kommentarerna och funderar över hur du kan förbättra din </a:t>
            </a:r>
            <a:r>
              <a:rPr lang="sv-SE" sz="1500" dirty="0" smtClean="0"/>
              <a:t>rapport</a:t>
            </a:r>
            <a:r>
              <a:rPr lang="sv-SE" sz="1500" dirty="0"/>
              <a:t>.</a:t>
            </a:r>
            <a:endParaRPr lang="en-US" sz="1500" dirty="0"/>
          </a:p>
        </p:txBody>
      </p:sp>
      <p:sp>
        <p:nvSpPr>
          <p:cNvPr id="15" name="Rectangle 14"/>
          <p:cNvSpPr/>
          <p:nvPr/>
        </p:nvSpPr>
        <p:spPr>
          <a:xfrm>
            <a:off x="4268632" y="3964423"/>
            <a:ext cx="3255696" cy="767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500" dirty="0"/>
              <a:t>Du ändrar ditt tidigare skrivande </a:t>
            </a:r>
            <a:r>
              <a:rPr lang="sv-SE" sz="1500" b="1" dirty="0"/>
              <a:t>OCH</a:t>
            </a:r>
            <a:r>
              <a:rPr lang="sv-SE" sz="1500" dirty="0"/>
              <a:t> lägger till ett nytt avsnitt</a:t>
            </a:r>
            <a:endParaRPr lang="en-US" sz="1500" dirty="0"/>
          </a:p>
        </p:txBody>
      </p:sp>
      <p:cxnSp>
        <p:nvCxnSpPr>
          <p:cNvPr id="19" name="Straight Arrow Connector 18"/>
          <p:cNvCxnSpPr>
            <a:endCxn id="6" idx="0"/>
          </p:cNvCxnSpPr>
          <p:nvPr/>
        </p:nvCxnSpPr>
        <p:spPr>
          <a:xfrm>
            <a:off x="1720016" y="1779662"/>
            <a:ext cx="0" cy="2684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2"/>
            <a:endCxn id="11" idx="0"/>
          </p:cNvCxnSpPr>
          <p:nvPr/>
        </p:nvCxnSpPr>
        <p:spPr>
          <a:xfrm>
            <a:off x="1720016" y="2552126"/>
            <a:ext cx="0" cy="3123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2"/>
            <a:endCxn id="12" idx="0"/>
          </p:cNvCxnSpPr>
          <p:nvPr/>
        </p:nvCxnSpPr>
        <p:spPr>
          <a:xfrm>
            <a:off x="1720016" y="3368557"/>
            <a:ext cx="0" cy="3231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7452320" y="1077875"/>
            <a:ext cx="900100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err="1" smtClean="0"/>
              <a:t>Klart</a:t>
            </a:r>
            <a:endParaRPr lang="en-US" sz="1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10403" y="906854"/>
            <a:ext cx="57606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 smtClean="0"/>
              <a:t>Ja</a:t>
            </a:r>
            <a:endParaRPr lang="en-US" sz="1500" dirty="0"/>
          </a:p>
        </p:txBody>
      </p:sp>
      <p:sp>
        <p:nvSpPr>
          <p:cNvPr id="44" name="TextBox 43"/>
          <p:cNvSpPr txBox="1"/>
          <p:nvPr/>
        </p:nvSpPr>
        <p:spPr>
          <a:xfrm>
            <a:off x="4921500" y="1700193"/>
            <a:ext cx="57606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 err="1" smtClean="0"/>
              <a:t>Nej</a:t>
            </a:r>
            <a:endParaRPr lang="en-US" sz="1500" dirty="0"/>
          </a:p>
        </p:txBody>
      </p:sp>
      <p:grpSp>
        <p:nvGrpSpPr>
          <p:cNvPr id="55" name="Group 54"/>
          <p:cNvGrpSpPr/>
          <p:nvPr/>
        </p:nvGrpSpPr>
        <p:grpSpPr>
          <a:xfrm>
            <a:off x="4636340" y="744930"/>
            <a:ext cx="2520280" cy="1092311"/>
            <a:chOff x="4788024" y="3255895"/>
            <a:chExt cx="2520280" cy="1092311"/>
          </a:xfrm>
        </p:grpSpPr>
        <p:sp>
          <p:nvSpPr>
            <p:cNvPr id="17" name="Flowchart: Decision 16"/>
            <p:cNvSpPr/>
            <p:nvPr/>
          </p:nvSpPr>
          <p:spPr>
            <a:xfrm>
              <a:off x="4788024" y="3255895"/>
              <a:ext cx="2520280" cy="1092311"/>
            </a:xfrm>
            <a:prstGeom prst="flowChartDecisi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042303" y="3468141"/>
              <a:ext cx="2037769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v-SE" sz="1500" dirty="0">
                  <a:solidFill>
                    <a:schemeClr val="bg1"/>
                  </a:solidFill>
                </a:rPr>
                <a:t>Godkänner handledaren din slutrapport? </a:t>
              </a:r>
              <a:endParaRPr lang="en-US" sz="1500" dirty="0" err="1">
                <a:solidFill>
                  <a:schemeClr val="bg1"/>
                </a:solidFill>
              </a:endParaRPr>
            </a:p>
          </p:txBody>
        </p:sp>
      </p:grpSp>
      <p:cxnSp>
        <p:nvCxnSpPr>
          <p:cNvPr id="57" name="Straight Arrow Connector 56"/>
          <p:cNvCxnSpPr>
            <a:stCxn id="17" idx="3"/>
            <a:endCxn id="39" idx="2"/>
          </p:cNvCxnSpPr>
          <p:nvPr/>
        </p:nvCxnSpPr>
        <p:spPr>
          <a:xfrm>
            <a:off x="7156620" y="1291086"/>
            <a:ext cx="295700" cy="2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17" idx="2"/>
            <a:endCxn id="13" idx="0"/>
          </p:cNvCxnSpPr>
          <p:nvPr/>
        </p:nvCxnSpPr>
        <p:spPr>
          <a:xfrm>
            <a:off x="5896480" y="1837241"/>
            <a:ext cx="0" cy="2910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13" idx="2"/>
            <a:endCxn id="14" idx="0"/>
          </p:cNvCxnSpPr>
          <p:nvPr/>
        </p:nvCxnSpPr>
        <p:spPr>
          <a:xfrm>
            <a:off x="5896480" y="2632344"/>
            <a:ext cx="0" cy="2764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4" idx="2"/>
            <a:endCxn id="15" idx="0"/>
          </p:cNvCxnSpPr>
          <p:nvPr/>
        </p:nvCxnSpPr>
        <p:spPr>
          <a:xfrm>
            <a:off x="5896480" y="3676391"/>
            <a:ext cx="0" cy="2880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>
            <a:stCxn id="12" idx="2"/>
            <a:endCxn id="17" idx="0"/>
          </p:cNvCxnSpPr>
          <p:nvPr/>
        </p:nvCxnSpPr>
        <p:spPr>
          <a:xfrm rot="5400000" flipH="1" flipV="1">
            <a:off x="1958734" y="506212"/>
            <a:ext cx="3699028" cy="4176464"/>
          </a:xfrm>
          <a:prstGeom prst="bentConnector5">
            <a:avLst>
              <a:gd name="adj1" fmla="val -6180"/>
              <a:gd name="adj2" fmla="val 54402"/>
              <a:gd name="adj3" fmla="val 10618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/>
          <p:nvPr/>
        </p:nvCxnSpPr>
        <p:spPr>
          <a:xfrm rot="10800000" flipV="1">
            <a:off x="3533171" y="207299"/>
            <a:ext cx="2283911" cy="2508466"/>
          </a:xfrm>
          <a:prstGeom prst="bentConnector2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/>
          <p:cNvCxnSpPr>
            <a:endCxn id="11" idx="0"/>
          </p:cNvCxnSpPr>
          <p:nvPr/>
        </p:nvCxnSpPr>
        <p:spPr>
          <a:xfrm rot="10800000" flipV="1">
            <a:off x="1720017" y="2715765"/>
            <a:ext cx="1813153" cy="148736"/>
          </a:xfrm>
          <a:prstGeom prst="bentConnector2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97"/>
          <p:cNvCxnSpPr/>
          <p:nvPr/>
        </p:nvCxnSpPr>
        <p:spPr>
          <a:xfrm rot="10800000" flipH="1" flipV="1">
            <a:off x="5817081" y="207298"/>
            <a:ext cx="79398" cy="4524691"/>
          </a:xfrm>
          <a:prstGeom prst="bentConnector4">
            <a:avLst>
              <a:gd name="adj1" fmla="val 3532691"/>
              <a:gd name="adj2" fmla="val 105222"/>
            </a:avLst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73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36512" y="4659982"/>
            <a:ext cx="9180512" cy="483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1" r="18134"/>
          <a:stretch/>
        </p:blipFill>
        <p:spPr>
          <a:xfrm>
            <a:off x="-36512" y="0"/>
            <a:ext cx="4464496" cy="5143500"/>
          </a:xfrm>
          <a:prstGeom prst="rect">
            <a:avLst/>
          </a:prstGeo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8E8EBC3-06C1-9D44-A112-5549F8274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25888" y="987574"/>
            <a:ext cx="4325541" cy="3540919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sv-SE" b="1" dirty="0"/>
              <a:t>Börja idag! </a:t>
            </a:r>
            <a:r>
              <a:rPr lang="sv-SE" dirty="0"/>
              <a:t>Oktober och november är perfekt </a:t>
            </a:r>
            <a:r>
              <a:rPr lang="sv-SE" dirty="0" smtClean="0"/>
              <a:t>tid för att hitta ett projekt</a:t>
            </a:r>
            <a:endParaRPr lang="sv-SE" dirty="0"/>
          </a:p>
          <a:p>
            <a:pPr>
              <a:lnSpc>
                <a:spcPct val="100000"/>
              </a:lnSpc>
            </a:pPr>
            <a:endParaRPr lang="sv-SE" b="1" dirty="0" smtClean="0"/>
          </a:p>
          <a:p>
            <a:pPr>
              <a:lnSpc>
                <a:spcPct val="100000"/>
              </a:lnSpc>
            </a:pPr>
            <a:r>
              <a:rPr lang="sv-SE" b="1" dirty="0" smtClean="0"/>
              <a:t>December</a:t>
            </a:r>
            <a:r>
              <a:rPr lang="sv-SE" dirty="0" smtClean="0"/>
              <a:t> </a:t>
            </a:r>
            <a:r>
              <a:rPr lang="sv-SE" dirty="0"/>
              <a:t>är redan </a:t>
            </a:r>
            <a:r>
              <a:rPr lang="sv-SE" b="1" dirty="0"/>
              <a:t>sen</a:t>
            </a:r>
          </a:p>
          <a:p>
            <a:pPr>
              <a:lnSpc>
                <a:spcPct val="100000"/>
              </a:lnSpc>
            </a:pPr>
            <a:endParaRPr lang="sv-SE" b="1" dirty="0" smtClean="0"/>
          </a:p>
          <a:p>
            <a:pPr>
              <a:lnSpc>
                <a:spcPct val="100000"/>
              </a:lnSpc>
            </a:pPr>
            <a:r>
              <a:rPr lang="sv-SE" b="1" dirty="0" smtClean="0"/>
              <a:t>Januari</a:t>
            </a:r>
            <a:r>
              <a:rPr lang="sv-SE" dirty="0" smtClean="0"/>
              <a:t> </a:t>
            </a:r>
            <a:r>
              <a:rPr lang="sv-SE" dirty="0"/>
              <a:t>blir </a:t>
            </a:r>
            <a:r>
              <a:rPr lang="sv-SE" b="1" dirty="0"/>
              <a:t>omöjligt</a:t>
            </a:r>
            <a:r>
              <a:rPr lang="sv-SE" dirty="0"/>
              <a:t> att hitta något</a:t>
            </a:r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dirty="0" smtClean="0"/>
              <a:t>Företagets </a:t>
            </a:r>
            <a:r>
              <a:rPr lang="sv-SE" dirty="0"/>
              <a:t>webbplatser</a:t>
            </a:r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dirty="0" smtClean="0"/>
              <a:t>KTH </a:t>
            </a:r>
            <a:r>
              <a:rPr lang="sv-SE" dirty="0"/>
              <a:t>Exjobb Portal </a:t>
            </a:r>
            <a:endParaRPr lang="sv-SE" dirty="0" smtClean="0"/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 txBox="1">
            <a:spLocks/>
          </p:cNvSpPr>
          <p:nvPr/>
        </p:nvSpPr>
        <p:spPr>
          <a:xfrm>
            <a:off x="-36512" y="339502"/>
            <a:ext cx="3816424" cy="936104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vert="horz" lIns="18000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Vad kan jag göra idag?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423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"/>
            <a:ext cx="7050698" cy="51435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267744" y="2355726"/>
            <a:ext cx="2952328" cy="936104"/>
          </a:xfrm>
          <a:prstGeom prst="ellipse">
            <a:avLst/>
          </a:prstGeom>
          <a:noFill/>
          <a:ln w="571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589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Hur </a:t>
            </a:r>
            <a:r>
              <a:rPr lang="sv-SE" dirty="0"/>
              <a:t>görs val av </a:t>
            </a:r>
            <a:r>
              <a:rPr lang="sv-SE" dirty="0" smtClean="0"/>
              <a:t>projekt?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B273-EE96-A44E-A02A-C7AA1160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8D38B-7A85-7E4E-9C9B-12F394E7FE78}" type="datetime1">
              <a:rPr lang="sv-SE" smtClean="0"/>
              <a:pPr/>
              <a:t>2021-10-28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5A7F8-2F17-5E4B-966E-C438E616F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4B103-04C0-4846-BB5C-19A08F41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9</a:t>
            </a:fld>
            <a:endParaRPr lang="sv-SE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8E8EBC3-06C1-9D44-A112-5549F8274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2127816"/>
            <a:ext cx="7765653" cy="2232115"/>
          </a:xfrm>
        </p:spPr>
        <p:txBody>
          <a:bodyPr/>
          <a:lstStyle/>
          <a:p>
            <a:pPr marL="0" indent="0">
              <a:buNone/>
            </a:pPr>
            <a:r>
              <a:rPr lang="sv-SE" b="1" dirty="0" smtClean="0"/>
              <a:t>Problemformuleringen </a:t>
            </a:r>
            <a:r>
              <a:rPr lang="sv-SE" b="1" dirty="0"/>
              <a:t>ska utgå från 1-3 av följande grenar: </a:t>
            </a:r>
            <a:endParaRPr lang="sv-SE" b="1" dirty="0" smtClean="0"/>
          </a:p>
          <a:p>
            <a:pPr lvl="1"/>
            <a:r>
              <a:rPr lang="sv-SE" dirty="0" smtClean="0"/>
              <a:t>Processer </a:t>
            </a:r>
            <a:r>
              <a:rPr lang="sv-SE" dirty="0"/>
              <a:t>och flöden, </a:t>
            </a:r>
            <a:endParaRPr lang="sv-SE" dirty="0" smtClean="0"/>
          </a:p>
          <a:p>
            <a:pPr lvl="1"/>
            <a:r>
              <a:rPr lang="sv-SE" dirty="0" smtClean="0"/>
              <a:t>Mänskliga </a:t>
            </a:r>
            <a:r>
              <a:rPr lang="sv-SE" dirty="0"/>
              <a:t>aspekter, </a:t>
            </a:r>
            <a:endParaRPr lang="sv-SE" dirty="0" smtClean="0"/>
          </a:p>
          <a:p>
            <a:pPr lvl="1"/>
            <a:r>
              <a:rPr lang="sv-SE" dirty="0" smtClean="0"/>
              <a:t>Data </a:t>
            </a:r>
            <a:r>
              <a:rPr lang="sv-SE" dirty="0"/>
              <a:t>och informationshantering, </a:t>
            </a:r>
            <a:endParaRPr lang="sv-SE" dirty="0" smtClean="0"/>
          </a:p>
          <a:p>
            <a:pPr lvl="1"/>
            <a:r>
              <a:rPr lang="sv-SE" dirty="0" smtClean="0"/>
              <a:t>Produktionsteknik</a:t>
            </a:r>
            <a:r>
              <a:rPr lang="sv-SE" dirty="0"/>
              <a:t>, </a:t>
            </a:r>
            <a:endParaRPr lang="sv-SE" dirty="0" smtClean="0"/>
          </a:p>
          <a:p>
            <a:pPr lvl="1"/>
            <a:r>
              <a:rPr lang="sv-SE" dirty="0" smtClean="0"/>
              <a:t>Logistik</a:t>
            </a:r>
            <a:r>
              <a:rPr lang="sv-SE" dirty="0"/>
              <a:t>, </a:t>
            </a:r>
            <a:endParaRPr lang="sv-SE" dirty="0" smtClean="0"/>
          </a:p>
          <a:p>
            <a:pPr lvl="1"/>
            <a:r>
              <a:rPr lang="sv-SE" dirty="0" smtClean="0"/>
              <a:t>Produktionsledning</a:t>
            </a:r>
            <a:r>
              <a:rPr lang="sv-SE" dirty="0"/>
              <a:t>, </a:t>
            </a:r>
            <a:endParaRPr lang="sv-SE" dirty="0" smtClean="0"/>
          </a:p>
          <a:p>
            <a:pPr lvl="1"/>
            <a:r>
              <a:rPr lang="sv-SE" dirty="0" smtClean="0"/>
              <a:t>Underhåll</a:t>
            </a:r>
            <a:r>
              <a:rPr lang="sv-SE" dirty="0"/>
              <a:t>, </a:t>
            </a:r>
            <a:endParaRPr lang="sv-SE" dirty="0" smtClean="0"/>
          </a:p>
          <a:p>
            <a:pPr lvl="1"/>
            <a:r>
              <a:rPr lang="sv-SE" dirty="0" smtClean="0"/>
              <a:t>Hållbarhet</a:t>
            </a:r>
            <a:endParaRPr lang="sv-SE" dirty="0"/>
          </a:p>
        </p:txBody>
      </p:sp>
      <p:sp>
        <p:nvSpPr>
          <p:cNvPr id="7" name="Rectangle 6"/>
          <p:cNvSpPr/>
          <p:nvPr/>
        </p:nvSpPr>
        <p:spPr>
          <a:xfrm>
            <a:off x="0" y="1203598"/>
            <a:ext cx="6115050" cy="618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tlCol="0" anchor="ctr"/>
          <a:lstStyle/>
          <a:p>
            <a:r>
              <a:rPr lang="sv-SE" sz="1600" dirty="0" smtClean="0"/>
              <a:t>Projektet ska ha industrianknytning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0985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36512" y="4659982"/>
            <a:ext cx="9180512" cy="483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1" r="18134"/>
          <a:stretch/>
        </p:blipFill>
        <p:spPr>
          <a:xfrm>
            <a:off x="-36512" y="0"/>
            <a:ext cx="4464496" cy="5143500"/>
          </a:xfrm>
          <a:prstGeom prst="rect">
            <a:avLst/>
          </a:prstGeo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8E8EBC3-06C1-9D44-A112-5549F8274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25888" y="987574"/>
            <a:ext cx="4325541" cy="3540919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sv-SE" dirty="0"/>
              <a:t>Du hittade ett projekt. Grattis</a:t>
            </a:r>
            <a:r>
              <a:rPr lang="sv-SE" dirty="0" smtClean="0"/>
              <a:t>!</a:t>
            </a:r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dirty="0" smtClean="0"/>
              <a:t>Träffa </a:t>
            </a:r>
            <a:r>
              <a:rPr lang="sv-SE" dirty="0"/>
              <a:t>företaget, diskutera deras problem och fundera på vilken del av ML150X som passar bäst </a:t>
            </a:r>
            <a:endParaRPr lang="sv-SE" dirty="0"/>
          </a:p>
          <a:p>
            <a:pPr>
              <a:lnSpc>
                <a:spcPct val="100000"/>
              </a:lnSpc>
            </a:pPr>
            <a:endParaRPr lang="sv-SE" dirty="0" smtClean="0"/>
          </a:p>
          <a:p>
            <a:pPr>
              <a:lnSpc>
                <a:spcPct val="100000"/>
              </a:lnSpc>
            </a:pPr>
            <a:r>
              <a:rPr lang="sv-SE" dirty="0"/>
              <a:t>Tänk på de kurser du har gått, identifiera ett ämne som matchar det praktiska problemet och din utbildning</a:t>
            </a:r>
          </a:p>
          <a:p>
            <a:pPr>
              <a:lnSpc>
                <a:spcPct val="100000"/>
              </a:lnSpc>
            </a:pPr>
            <a:endParaRPr lang="sv-SE" dirty="0"/>
          </a:p>
          <a:p>
            <a:pPr>
              <a:lnSpc>
                <a:spcPct val="100000"/>
              </a:lnSpc>
            </a:pPr>
            <a:r>
              <a:rPr lang="sv-SE" dirty="0"/>
              <a:t>Gör ett enkelt utkast till ett syfte och frågor</a:t>
            </a:r>
          </a:p>
          <a:p>
            <a:pPr>
              <a:lnSpc>
                <a:spcPct val="100000"/>
              </a:lnSpc>
            </a:pPr>
            <a:endParaRPr lang="sv-SE" dirty="0"/>
          </a:p>
          <a:p>
            <a:pPr>
              <a:lnSpc>
                <a:spcPct val="100000"/>
              </a:lnSpc>
            </a:pPr>
            <a:r>
              <a:rPr lang="sv-SE" dirty="0"/>
              <a:t>Boka en tid med din handledare, diskutera och justera </a:t>
            </a:r>
            <a:endParaRPr lang="sv-SE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7" r="16867"/>
          <a:stretch/>
        </p:blipFill>
        <p:spPr>
          <a:xfrm>
            <a:off x="-36512" y="0"/>
            <a:ext cx="4464496" cy="5143500"/>
          </a:xfrm>
          <a:prstGeom prst="rect">
            <a:avLst/>
          </a:prstGeom>
        </p:spPr>
      </p:pic>
      <p:sp>
        <p:nvSpPr>
          <p:cNvPr id="9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 txBox="1">
            <a:spLocks/>
          </p:cNvSpPr>
          <p:nvPr/>
        </p:nvSpPr>
        <p:spPr>
          <a:xfrm>
            <a:off x="-36512" y="339502"/>
            <a:ext cx="3816424" cy="936104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vert="horz" lIns="18000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Frågeställning / syftet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7487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3659212"/>
            <a:ext cx="9144000" cy="148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9" b="30458"/>
          <a:stretch/>
        </p:blipFill>
        <p:spPr>
          <a:xfrm>
            <a:off x="-15156" y="-20538"/>
            <a:ext cx="9159156" cy="36724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4011910"/>
            <a:ext cx="1800200" cy="792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Tillsammans </a:t>
            </a:r>
            <a:r>
              <a:rPr lang="sv-SE" sz="1600" dirty="0"/>
              <a:t>med industrin </a:t>
            </a:r>
            <a:endParaRPr lang="en-US" sz="1500" dirty="0"/>
          </a:p>
        </p:txBody>
      </p:sp>
      <p:sp>
        <p:nvSpPr>
          <p:cNvPr id="8" name="Rectangle 7"/>
          <p:cNvSpPr/>
          <p:nvPr/>
        </p:nvSpPr>
        <p:spPr>
          <a:xfrm>
            <a:off x="3491880" y="4011910"/>
            <a:ext cx="1800200" cy="792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Tillämpa kunskap i praktiken </a:t>
            </a:r>
            <a:endParaRPr lang="en-US" sz="1500" dirty="0"/>
          </a:p>
        </p:txBody>
      </p:sp>
      <p:sp>
        <p:nvSpPr>
          <p:cNvPr id="9" name="Rectangle 8"/>
          <p:cNvSpPr/>
          <p:nvPr/>
        </p:nvSpPr>
        <p:spPr>
          <a:xfrm>
            <a:off x="6300192" y="4011910"/>
            <a:ext cx="1872208" cy="792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Öka konkurrenskraften </a:t>
            </a:r>
            <a:endParaRPr lang="en-US" sz="1500" dirty="0"/>
          </a:p>
        </p:txBody>
      </p:sp>
      <p:sp>
        <p:nvSpPr>
          <p:cNvPr id="12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156" y="339502"/>
            <a:ext cx="3795068" cy="936104"/>
          </a:xfrm>
          <a:solidFill>
            <a:schemeClr val="bg1">
              <a:alpha val="86000"/>
            </a:schemeClr>
          </a:solidFill>
        </p:spPr>
        <p:txBody>
          <a:bodyPr lIns="180000"/>
          <a:lstStyle/>
          <a:p>
            <a:r>
              <a:rPr lang="sv-SE" dirty="0" smtClean="0"/>
              <a:t>Exempel </a:t>
            </a:r>
            <a:r>
              <a:rPr lang="sv-SE" dirty="0"/>
              <a:t>på projekt</a:t>
            </a:r>
          </a:p>
        </p:txBody>
      </p:sp>
    </p:spTree>
    <p:extLst>
      <p:ext uri="{BB962C8B-B14F-4D97-AF65-F5344CB8AC3E}">
        <p14:creationId xmlns:p14="http://schemas.microsoft.com/office/powerpoint/2010/main" val="191895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B273-EE96-A44E-A02A-C7AA1160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8D38B-7A85-7E4E-9C9B-12F394E7FE78}" type="datetime1">
              <a:rPr lang="sv-SE" smtClean="0"/>
              <a:pPr/>
              <a:t>2021-10-28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5A7F8-2F17-5E4B-966E-C438E616F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4B103-04C0-4846-BB5C-19A08F41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12</a:t>
            </a:fld>
            <a:endParaRPr lang="sv-S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3" y="1634549"/>
            <a:ext cx="1333500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229" y="1651852"/>
            <a:ext cx="1784087" cy="432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3" y="2786974"/>
            <a:ext cx="1333500" cy="284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00" b="33200"/>
          <a:stretch/>
        </p:blipFill>
        <p:spPr>
          <a:xfrm>
            <a:off x="3458229" y="2736631"/>
            <a:ext cx="1784087" cy="385460"/>
          </a:xfrm>
          <a:prstGeom prst="rect">
            <a:avLst/>
          </a:prstGeom>
        </p:spPr>
      </p:pic>
      <p:pic>
        <p:nvPicPr>
          <p:cNvPr id="12" name="Picture 6" descr="Scania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806" y="1563638"/>
            <a:ext cx="785286" cy="78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06" y="2658371"/>
            <a:ext cx="2157886" cy="5419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680" y="3665968"/>
            <a:ext cx="1333500" cy="46450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153" y="3424491"/>
            <a:ext cx="1402239" cy="947459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</a:t>
            </a:r>
            <a:r>
              <a:rPr lang="sv-SE" dirty="0" smtClean="0"/>
              <a:t>projekt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53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4B103-04C0-4846-BB5C-19A08F41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5A7F8-2F17-5E4B-966E-C438E616F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B273-EE96-A44E-A02A-C7AA1160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8D38B-7A85-7E4E-9C9B-12F394E7FE78}" type="datetime1">
              <a:rPr lang="sv-SE" smtClean="0"/>
              <a:pPr/>
              <a:t>2021-10-28</a:t>
            </a:fld>
            <a:endParaRPr lang="sv-SE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F7AB7781-EB32-CA48-82CD-DCA022824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projekt</a:t>
            </a:r>
          </a:p>
        </p:txBody>
      </p:sp>
      <p:pic>
        <p:nvPicPr>
          <p:cNvPr id="21" name="measur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33775" y="1594817"/>
            <a:ext cx="3035829" cy="170765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6" y="1592123"/>
            <a:ext cx="2558358" cy="170765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84" y="1594817"/>
            <a:ext cx="2557440" cy="170496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4076" y="3537551"/>
            <a:ext cx="2558358" cy="618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Leverantör till </a:t>
            </a:r>
            <a:endParaRPr lang="sv-SE" sz="1600" dirty="0" smtClean="0"/>
          </a:p>
          <a:p>
            <a:pPr algn="ctr"/>
            <a:r>
              <a:rPr lang="sv-SE" sz="1600" dirty="0" smtClean="0"/>
              <a:t>bilindustrin </a:t>
            </a:r>
            <a:endParaRPr lang="en-US" sz="1500" dirty="0"/>
          </a:p>
        </p:txBody>
      </p:sp>
      <p:sp>
        <p:nvSpPr>
          <p:cNvPr id="16" name="Rectangle 15"/>
          <p:cNvSpPr/>
          <p:nvPr/>
        </p:nvSpPr>
        <p:spPr>
          <a:xfrm>
            <a:off x="3054384" y="3537551"/>
            <a:ext cx="2558358" cy="618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Manuella processer </a:t>
            </a:r>
            <a:endParaRPr lang="sv-SE" sz="1600" dirty="0" smtClean="0"/>
          </a:p>
          <a:p>
            <a:pPr algn="ctr"/>
            <a:r>
              <a:rPr lang="sv-SE" sz="1600" dirty="0" smtClean="0"/>
              <a:t>utsatt </a:t>
            </a:r>
            <a:r>
              <a:rPr lang="sv-SE" sz="1600" dirty="0"/>
              <a:t>för fel </a:t>
            </a:r>
            <a:endParaRPr lang="en-US" sz="1500" dirty="0"/>
          </a:p>
        </p:txBody>
      </p:sp>
      <p:sp>
        <p:nvSpPr>
          <p:cNvPr id="17" name="Rectangle 16"/>
          <p:cNvSpPr/>
          <p:nvPr/>
        </p:nvSpPr>
        <p:spPr>
          <a:xfrm>
            <a:off x="6033774" y="3537574"/>
            <a:ext cx="3035829" cy="618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Tillämpa digitala lösningar </a:t>
            </a:r>
            <a:r>
              <a:rPr lang="sv-SE" sz="1600" dirty="0" smtClean="0"/>
              <a:t>förbättrar </a:t>
            </a:r>
            <a:r>
              <a:rPr lang="sv-SE" sz="1600" dirty="0"/>
              <a:t>kvalitet och processer 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4817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788024" y="2499742"/>
            <a:ext cx="1656184" cy="792088"/>
          </a:xfrm>
          <a:prstGeom prst="ellipse">
            <a:avLst/>
          </a:prstGeom>
          <a:noFill/>
          <a:ln w="571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674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59212"/>
            <a:ext cx="9144000" cy="148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9" name="Right Triangle 8"/>
          <p:cNvSpPr/>
          <p:nvPr/>
        </p:nvSpPr>
        <p:spPr>
          <a:xfrm flipH="1">
            <a:off x="4572000" y="1964031"/>
            <a:ext cx="4599608" cy="3195214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15</a:t>
            </a:fld>
            <a:endParaRPr lang="sv-S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131324" y="2230858"/>
            <a:ext cx="2936056" cy="116152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Erik Flores-García</a:t>
            </a:r>
          </a:p>
          <a:p>
            <a:pPr marL="0" indent="0">
              <a:buNone/>
            </a:pPr>
            <a:r>
              <a:rPr lang="en-US" dirty="0" err="1" smtClean="0"/>
              <a:t>Kursansvaring</a:t>
            </a:r>
            <a:r>
              <a:rPr lang="en-US" dirty="0" smtClean="0"/>
              <a:t> ML150X</a:t>
            </a:r>
          </a:p>
          <a:p>
            <a:pPr marL="0" indent="0">
              <a:buNone/>
            </a:pPr>
            <a:r>
              <a:rPr lang="en-US" dirty="0" smtClean="0"/>
              <a:t>efs01@kth.se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Frågor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Right Triangle 7"/>
          <p:cNvSpPr/>
          <p:nvPr/>
        </p:nvSpPr>
        <p:spPr>
          <a:xfrm rot="16200000" flipH="1">
            <a:off x="4173764" y="-1106715"/>
            <a:ext cx="3882572" cy="6096002"/>
          </a:xfrm>
          <a:prstGeom prst="rtTriangle">
            <a:avLst/>
          </a:prstGeom>
          <a:blipFill dpi="0" rotWithShape="0">
            <a:blip r:embed="rId2"/>
            <a:srcRect/>
            <a:stretch>
              <a:fillRect t="-1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9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KTH_16_9_widescreen_ht20.pptx" id="{D851367E-9036-43B4-9296-8B045BA056D0}" vid="{8EB72D5C-85BD-4063-B14A-88C59FA0F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2020 general_16x9</Template>
  <TotalTime>371</TotalTime>
  <Words>469</Words>
  <Application>Microsoft Office PowerPoint</Application>
  <PresentationFormat>On-screen Show (16:9)</PresentationFormat>
  <Paragraphs>122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Office-tema</vt:lpstr>
      <vt:lpstr>ML150X Examensarbete inom industriell teknik och hållbarhet</vt:lpstr>
      <vt:lpstr>ML150X Examensarbete inom industriell teknik och hållbarhet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Hur görs val av projekt?</vt:lpstr>
      <vt:lpstr>PowerPoint Presentation</vt:lpstr>
      <vt:lpstr>Exempel på projekt</vt:lpstr>
      <vt:lpstr>Exempel på projekt</vt:lpstr>
      <vt:lpstr>Exempel på projekt</vt:lpstr>
      <vt:lpstr>PowerPoint Presentation</vt:lpstr>
      <vt:lpstr>Frågor?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 Flores Garcia</dc:creator>
  <cp:lastModifiedBy>Erik Flores Garcia</cp:lastModifiedBy>
  <cp:revision>48</cp:revision>
  <dcterms:created xsi:type="dcterms:W3CDTF">2021-10-06T05:38:33Z</dcterms:created>
  <dcterms:modified xsi:type="dcterms:W3CDTF">2021-10-28T08:35:10Z</dcterms:modified>
</cp:coreProperties>
</file>