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Default Extension="crdownload"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64" r:id="rId2"/>
    <p:sldId id="265" r:id="rId3"/>
    <p:sldId id="266" r:id="rId4"/>
    <p:sldId id="272" r:id="rId5"/>
    <p:sldId id="281" r:id="rId6"/>
    <p:sldId id="287" r:id="rId7"/>
    <p:sldId id="284" r:id="rId8"/>
    <p:sldId id="283" r:id="rId9"/>
    <p:sldId id="282" r:id="rId10"/>
    <p:sldId id="285" r:id="rId11"/>
    <p:sldId id="286" r:id="rId12"/>
    <p:sldId id="308" r:id="rId13"/>
    <p:sldId id="263" r:id="rId14"/>
    <p:sldId id="262" r:id="rId15"/>
    <p:sldId id="290" r:id="rId16"/>
    <p:sldId id="291" r:id="rId17"/>
    <p:sldId id="267" r:id="rId18"/>
    <p:sldId id="292" r:id="rId19"/>
    <p:sldId id="293" r:id="rId20"/>
    <p:sldId id="289" r:id="rId21"/>
    <p:sldId id="294" r:id="rId22"/>
    <p:sldId id="295" r:id="rId23"/>
    <p:sldId id="288" r:id="rId24"/>
    <p:sldId id="268" r:id="rId25"/>
    <p:sldId id="273" r:id="rId26"/>
    <p:sldId id="279" r:id="rId27"/>
    <p:sldId id="269" r:id="rId28"/>
    <p:sldId id="298" r:id="rId29"/>
    <p:sldId id="297" r:id="rId30"/>
    <p:sldId id="270" r:id="rId31"/>
    <p:sldId id="300" r:id="rId32"/>
    <p:sldId id="274" r:id="rId33"/>
    <p:sldId id="299" r:id="rId34"/>
    <p:sldId id="275" r:id="rId35"/>
    <p:sldId id="301" r:id="rId36"/>
    <p:sldId id="276" r:id="rId37"/>
    <p:sldId id="306" r:id="rId38"/>
    <p:sldId id="277" r:id="rId39"/>
    <p:sldId id="278" r:id="rId40"/>
    <p:sldId id="304" r:id="rId41"/>
    <p:sldId id="303" r:id="rId42"/>
    <p:sldId id="305" r:id="rId43"/>
    <p:sldId id="307" r:id="rId44"/>
    <p:sldId id="302" r:id="rId45"/>
    <p:sldId id="280" r:id="rId46"/>
  </p:sldIdLst>
  <p:sldSz cx="9144000" cy="5143500" type="screen16x9"/>
  <p:notesSz cx="6797675" cy="9926638"/>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5" autoAdjust="0"/>
    <p:restoredTop sz="87042" autoAdjust="0"/>
  </p:normalViewPr>
  <p:slideViewPr>
    <p:cSldViewPr>
      <p:cViewPr varScale="1">
        <p:scale>
          <a:sx n="116" d="100"/>
          <a:sy n="116" d="100"/>
        </p:scale>
        <p:origin x="114" y="168"/>
      </p:cViewPr>
      <p:guideLst/>
    </p:cSldViewPr>
  </p:slideViewPr>
  <p:notesTextViewPr>
    <p:cViewPr>
      <p:scale>
        <a:sx n="1" d="1"/>
        <a:sy n="1" d="1"/>
      </p:scale>
      <p:origin x="0" y="0"/>
    </p:cViewPr>
  </p:notesTextViewPr>
  <p:notesViewPr>
    <p:cSldViewPr showGuides="1">
      <p:cViewPr varScale="1">
        <p:scale>
          <a:sx n="60" d="100"/>
          <a:sy n="60" d="100"/>
        </p:scale>
        <p:origin x="3187"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8641E886-6D8F-4DA2-898A-00B1EAE1AC52}"/>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C9EDFE6A-05C8-4F6B-BA8A-F497180174A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4C3AE95-3DFC-4DDB-A7BB-B9BF94A03429}" type="datetimeFigureOut">
              <a:rPr lang="sv-SE" smtClean="0"/>
              <a:t>2022-08-24</a:t>
            </a:fld>
            <a:endParaRPr lang="sv-SE"/>
          </a:p>
        </p:txBody>
      </p:sp>
      <p:sp>
        <p:nvSpPr>
          <p:cNvPr id="4" name="Platshållare för sidfot 3">
            <a:extLst>
              <a:ext uri="{FF2B5EF4-FFF2-40B4-BE49-F238E27FC236}">
                <a16:creationId xmlns:a16="http://schemas.microsoft.com/office/drawing/2014/main" id="{AAE70C2B-4AA1-47BF-94B9-F7DF59FCFC30}"/>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ED3EF666-D1D2-478D-9969-E1DE1FE2D066}"/>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996AD15-F18B-494F-8904-C45D7BCBE604}" type="slidenum">
              <a:rPr lang="sv-SE" smtClean="0"/>
              <a:t>‹#›</a:t>
            </a:fld>
            <a:endParaRPr lang="sv-SE"/>
          </a:p>
        </p:txBody>
      </p:sp>
    </p:spTree>
    <p:extLst>
      <p:ext uri="{BB962C8B-B14F-4D97-AF65-F5344CB8AC3E}">
        <p14:creationId xmlns:p14="http://schemas.microsoft.com/office/powerpoint/2010/main" val="2067594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8539D3-FAF3-FC43-8825-CC8C9D4686B2}" type="datetimeFigureOut">
              <a:rPr lang="sv-SE" smtClean="0"/>
              <a:t>2022-08-24</a:t>
            </a:fld>
            <a:endParaRPr lang="sv-S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E3B8005-7BF2-4B40-A831-B1EE96BFE5D5}" type="slidenum">
              <a:rPr lang="sv-SE" smtClean="0"/>
              <a:t>‹#›</a:t>
            </a:fld>
            <a:endParaRPr lang="sv-SE"/>
          </a:p>
        </p:txBody>
      </p:sp>
    </p:spTree>
    <p:extLst>
      <p:ext uri="{BB962C8B-B14F-4D97-AF65-F5344CB8AC3E}">
        <p14:creationId xmlns:p14="http://schemas.microsoft.com/office/powerpoint/2010/main" val="49843495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mailto:it-support@kth.s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mailto:kortexp@kth.s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mailto:it-support@kth.se"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mailto:kortexp@kth.se"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1</a:t>
            </a:fld>
            <a:endParaRPr lang="sv-SE"/>
          </a:p>
        </p:txBody>
      </p:sp>
    </p:spTree>
    <p:extLst>
      <p:ext uri="{BB962C8B-B14F-4D97-AF65-F5344CB8AC3E}">
        <p14:creationId xmlns:p14="http://schemas.microsoft.com/office/powerpoint/2010/main" val="4187265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programme</a:t>
            </a:r>
            <a:r>
              <a:rPr lang="sv-SE" baseline="0" dirty="0"/>
              <a:t> director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2</a:t>
            </a:fld>
            <a:endParaRPr lang="sv-SE"/>
          </a:p>
        </p:txBody>
      </p:sp>
    </p:spTree>
    <p:extLst>
      <p:ext uri="{BB962C8B-B14F-4D97-AF65-F5344CB8AC3E}">
        <p14:creationId xmlns:p14="http://schemas.microsoft.com/office/powerpoint/2010/main" val="4074832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Skapa en </a:t>
            </a:r>
            <a:r>
              <a:rPr lang="sv-SE" dirty="0" err="1"/>
              <a:t>org.karta</a:t>
            </a:r>
            <a:r>
              <a:rPr lang="sv-SE" dirty="0"/>
              <a:t> </a:t>
            </a:r>
            <a:r>
              <a:rPr lang="sv-SE"/>
              <a:t>på engelska </a:t>
            </a:r>
          </a:p>
          <a:p>
            <a:r>
              <a:rPr lang="sv-SE" dirty="0"/>
              <a:t>Vis</a:t>
            </a:r>
            <a:r>
              <a:rPr lang="sv-SE" baseline="0" dirty="0"/>
              <a:t>a stud. att det finns olika skolor och att det finns en koppling mellan skola och </a:t>
            </a:r>
            <a:r>
              <a:rPr lang="sv-SE" baseline="0" dirty="0" err="1"/>
              <a:t>kurskod</a:t>
            </a:r>
            <a:r>
              <a:rPr lang="sv-SE" baseline="0" dirty="0"/>
              <a:t> ex. M = ITM, D,E,I = EECS, S= SCI </a:t>
            </a:r>
            <a:r>
              <a:rPr lang="sv-SE" baseline="0" dirty="0" err="1"/>
              <a:t>etc</a:t>
            </a:r>
            <a:r>
              <a:rPr lang="sv-SE" baseline="0" dirty="0"/>
              <a:t>…</a:t>
            </a:r>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3</a:t>
            </a:fld>
            <a:endParaRPr lang="sv-SE"/>
          </a:p>
        </p:txBody>
      </p:sp>
    </p:spTree>
    <p:extLst>
      <p:ext uri="{BB962C8B-B14F-4D97-AF65-F5344CB8AC3E}">
        <p14:creationId xmlns:p14="http://schemas.microsoft.com/office/powerpoint/2010/main" val="1590293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KTH has five campuses spread in and around Stockholm. KTH Campus is located in central Stockholm, while KTH's other campus areas are strategically located close to industry and research.</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KTH's different campuses:</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KTH Campus (central Stockholm)</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sv-SE" sz="900" kern="1200" dirty="0">
                <a:solidFill>
                  <a:schemeClr val="tx1"/>
                </a:solidFill>
                <a:effectLst/>
                <a:latin typeface="+mn-lt"/>
                <a:ea typeface="+mn-ea"/>
                <a:cs typeface="+mn-cs"/>
              </a:rPr>
              <a:t>KTH Flemingsberg</a:t>
            </a:r>
          </a:p>
          <a:p>
            <a:pPr marL="171450" indent="-171450">
              <a:buFont typeface="Arial" panose="020B0604020202020204" pitchFamily="34" charset="0"/>
              <a:buChar char="•"/>
            </a:pPr>
            <a:r>
              <a:rPr lang="sv-SE" sz="900" kern="1200" dirty="0">
                <a:solidFill>
                  <a:schemeClr val="tx1"/>
                </a:solidFill>
                <a:effectLst/>
                <a:latin typeface="+mn-lt"/>
                <a:ea typeface="+mn-ea"/>
                <a:cs typeface="+mn-cs"/>
              </a:rPr>
              <a:t>KTH Kista</a:t>
            </a:r>
          </a:p>
          <a:p>
            <a:pPr marL="171450" indent="-171450">
              <a:buFont typeface="Arial" panose="020B0604020202020204" pitchFamily="34" charset="0"/>
              <a:buChar char="•"/>
            </a:pPr>
            <a:r>
              <a:rPr lang="sv-SE" sz="900" kern="1200" dirty="0">
                <a:solidFill>
                  <a:schemeClr val="tx1"/>
                </a:solidFill>
                <a:effectLst/>
                <a:latin typeface="+mn-lt"/>
                <a:ea typeface="+mn-ea"/>
                <a:cs typeface="+mn-cs"/>
              </a:rPr>
              <a:t>KTH Solna</a:t>
            </a:r>
          </a:p>
          <a:p>
            <a:pPr marL="17145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Södertälje</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b="1" kern="1200" dirty="0">
                <a:solidFill>
                  <a:schemeClr val="tx1"/>
                </a:solidFill>
                <a:effectLst/>
                <a:latin typeface="+mn-lt"/>
                <a:ea typeface="+mn-ea"/>
                <a:cs typeface="+mn-cs"/>
              </a:rPr>
              <a:t>Your education is mainly given at…</a:t>
            </a:r>
            <a:endParaRPr lang="sv-SE" sz="900" b="1" kern="1200" dirty="0">
              <a:solidFill>
                <a:schemeClr val="tx1"/>
              </a:solidFill>
              <a:effectLst/>
              <a:latin typeface="+mn-lt"/>
              <a:ea typeface="+mn-ea"/>
              <a:cs typeface="+mn-cs"/>
            </a:endParaRPr>
          </a:p>
          <a:p>
            <a:r>
              <a:rPr lang="en-GB" sz="900" i="1" kern="1200" dirty="0">
                <a:solidFill>
                  <a:schemeClr val="tx1"/>
                </a:solidFill>
                <a:effectLst/>
                <a:latin typeface="+mn-lt"/>
                <a:ea typeface="+mn-ea"/>
                <a:cs typeface="+mn-cs"/>
              </a:rPr>
              <a:t>Extra info if it feels relevant:</a:t>
            </a:r>
            <a:endParaRPr lang="sv-SE" sz="900" i="1"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GB"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a:t>
            </a:r>
            <a:br>
              <a:rPr lang="en-GB" sz="900" kern="1200" dirty="0">
                <a:solidFill>
                  <a:schemeClr val="tx1"/>
                </a:solidFill>
                <a:effectLst/>
                <a:latin typeface="+mn-lt"/>
                <a:ea typeface="+mn-ea"/>
                <a:cs typeface="+mn-cs"/>
              </a:rPr>
            </a:b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is one of northern Europe's most important areas in medical technology, both in terms of research and industrial activities. KTH </a:t>
            </a: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is located next door and closely collaborates with </a:t>
            </a:r>
            <a:r>
              <a:rPr lang="en-GB" sz="900" kern="1200" dirty="0" err="1">
                <a:solidFill>
                  <a:schemeClr val="tx1"/>
                </a:solidFill>
                <a:effectLst/>
                <a:latin typeface="+mn-lt"/>
                <a:ea typeface="+mn-ea"/>
                <a:cs typeface="+mn-cs"/>
              </a:rPr>
              <a:t>Karolinska</a:t>
            </a:r>
            <a:r>
              <a:rPr lang="en-GB" sz="900" kern="1200" dirty="0">
                <a:solidFill>
                  <a:schemeClr val="tx1"/>
                </a:solidFill>
                <a:effectLst/>
                <a:latin typeface="+mn-lt"/>
                <a:ea typeface="+mn-ea"/>
                <a:cs typeface="+mn-cs"/>
              </a:rPr>
              <a:t> University Hospital in Huddinge.</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 </a:t>
            </a:r>
            <a:br>
              <a:rPr lang="en-GB" sz="900" kern="1200" dirty="0">
                <a:solidFill>
                  <a:schemeClr val="tx1"/>
                </a:solidFill>
                <a:effectLst/>
                <a:latin typeface="+mn-lt"/>
                <a:ea typeface="+mn-ea"/>
                <a:cs typeface="+mn-cs"/>
              </a:rPr>
            </a:br>
            <a:r>
              <a:rPr lang="en-GB" sz="900" kern="1200" dirty="0">
                <a:solidFill>
                  <a:schemeClr val="tx1"/>
                </a:solidFill>
                <a:effectLst/>
                <a:latin typeface="+mn-lt"/>
                <a:ea typeface="+mn-ea"/>
                <a:cs typeface="+mn-cs"/>
              </a:rPr>
              <a:t>At KTH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 education and research are offered in all the areas that make up today's information society.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 has international technology companies such as Ericsson, IBM, and Microsoft and a myriad of exciting </a:t>
            </a:r>
            <a:r>
              <a:rPr lang="en-GB" sz="900" kern="1200" dirty="0" err="1">
                <a:solidFill>
                  <a:schemeClr val="tx1"/>
                </a:solidFill>
                <a:effectLst/>
                <a:latin typeface="+mn-lt"/>
                <a:ea typeface="+mn-ea"/>
                <a:cs typeface="+mn-cs"/>
              </a:rPr>
              <a:t>startup</a:t>
            </a:r>
            <a:r>
              <a:rPr lang="en-GB" sz="900" kern="1200" dirty="0">
                <a:solidFill>
                  <a:schemeClr val="tx1"/>
                </a:solidFill>
                <a:effectLst/>
                <a:latin typeface="+mn-lt"/>
                <a:ea typeface="+mn-ea"/>
                <a:cs typeface="+mn-cs"/>
              </a:rPr>
              <a:t> companies.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Solna</a:t>
            </a:r>
            <a:r>
              <a:rPr lang="en-GB" sz="900" kern="1200" dirty="0">
                <a:solidFill>
                  <a:schemeClr val="tx1"/>
                </a:solidFill>
                <a:effectLst/>
                <a:latin typeface="+mn-lt"/>
                <a:ea typeface="+mn-ea"/>
                <a:cs typeface="+mn-cs"/>
              </a:rPr>
              <a:t> </a:t>
            </a:r>
            <a:br>
              <a:rPr lang="en-GB" sz="900" kern="1200" dirty="0">
                <a:solidFill>
                  <a:schemeClr val="tx1"/>
                </a:solidFill>
                <a:effectLst/>
                <a:latin typeface="+mn-lt"/>
                <a:ea typeface="+mn-ea"/>
                <a:cs typeface="+mn-cs"/>
              </a:rPr>
            </a:b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Solna</a:t>
            </a:r>
            <a:r>
              <a:rPr lang="en-GB" sz="900" kern="1200" dirty="0">
                <a:solidFill>
                  <a:schemeClr val="tx1"/>
                </a:solidFill>
                <a:effectLst/>
                <a:latin typeface="+mn-lt"/>
                <a:ea typeface="+mn-ea"/>
                <a:cs typeface="+mn-cs"/>
              </a:rPr>
              <a:t> is located north of Stockholm and is an important national hub for research in various life sciences. Here is the Science for Life Laboratory, a national centre for molecular biotechnology focusing on health and environmental research. The centre is a collaboration between KTH, </a:t>
            </a:r>
            <a:r>
              <a:rPr lang="en-GB" sz="900" kern="1200" dirty="0" err="1">
                <a:solidFill>
                  <a:schemeClr val="tx1"/>
                </a:solidFill>
                <a:effectLst/>
                <a:latin typeface="+mn-lt"/>
                <a:ea typeface="+mn-ea"/>
                <a:cs typeface="+mn-cs"/>
              </a:rPr>
              <a:t>Karolinska</a:t>
            </a:r>
            <a:r>
              <a:rPr lang="en-GB" sz="900" kern="1200" dirty="0">
                <a:solidFill>
                  <a:schemeClr val="tx1"/>
                </a:solidFill>
                <a:effectLst/>
                <a:latin typeface="+mn-lt"/>
                <a:ea typeface="+mn-ea"/>
                <a:cs typeface="+mn-cs"/>
              </a:rPr>
              <a:t> </a:t>
            </a:r>
            <a:r>
              <a:rPr lang="en-GB" sz="900" kern="1200" dirty="0" err="1">
                <a:solidFill>
                  <a:schemeClr val="tx1"/>
                </a:solidFill>
                <a:effectLst/>
                <a:latin typeface="+mn-lt"/>
                <a:ea typeface="+mn-ea"/>
                <a:cs typeface="+mn-cs"/>
              </a:rPr>
              <a:t>Institutet</a:t>
            </a:r>
            <a:r>
              <a:rPr lang="en-GB" sz="900" kern="1200" dirty="0">
                <a:solidFill>
                  <a:schemeClr val="tx1"/>
                </a:solidFill>
                <a:effectLst/>
                <a:latin typeface="+mn-lt"/>
                <a:ea typeface="+mn-ea"/>
                <a:cs typeface="+mn-cs"/>
              </a:rPr>
              <a:t>, Stockholm University and Uppsala University.</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Södertälje</a:t>
            </a:r>
            <a:r>
              <a:rPr lang="en-GB" sz="900" kern="1200" dirty="0">
                <a:solidFill>
                  <a:schemeClr val="tx1"/>
                </a:solidFill>
                <a:effectLst/>
                <a:latin typeface="+mn-lt"/>
                <a:ea typeface="+mn-ea"/>
                <a:cs typeface="+mn-cs"/>
              </a:rPr>
              <a:t/>
            </a:r>
            <a:br>
              <a:rPr lang="en-GB" sz="900" kern="1200" dirty="0">
                <a:solidFill>
                  <a:schemeClr val="tx1"/>
                </a:solidFill>
                <a:effectLst/>
                <a:latin typeface="+mn-lt"/>
                <a:ea typeface="+mn-ea"/>
                <a:cs typeface="+mn-cs"/>
              </a:rPr>
            </a:br>
            <a:r>
              <a:rPr lang="en-GB" sz="900" kern="1200" dirty="0" err="1">
                <a:solidFill>
                  <a:schemeClr val="tx1"/>
                </a:solidFill>
                <a:effectLst/>
                <a:latin typeface="+mn-lt"/>
                <a:ea typeface="+mn-ea"/>
                <a:cs typeface="+mn-cs"/>
              </a:rPr>
              <a:t>Södertälje</a:t>
            </a:r>
            <a:r>
              <a:rPr lang="en-GB" sz="900" kern="1200" dirty="0">
                <a:solidFill>
                  <a:schemeClr val="tx1"/>
                </a:solidFill>
                <a:effectLst/>
                <a:latin typeface="+mn-lt"/>
                <a:ea typeface="+mn-ea"/>
                <a:cs typeface="+mn-cs"/>
              </a:rPr>
              <a:t> is one of Sweden's most important industrial strongholds and accounts for around 10 per cent of Swedish exports. Here are world-leading companies in modern industrial production, such as Scania and AstraZeneca.</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4</a:t>
            </a:fld>
            <a:endParaRPr lang="sv-SE"/>
          </a:p>
        </p:txBody>
      </p:sp>
    </p:spTree>
    <p:extLst>
      <p:ext uri="{BB962C8B-B14F-4D97-AF65-F5344CB8AC3E}">
        <p14:creationId xmlns:p14="http://schemas.microsoft.com/office/powerpoint/2010/main" val="3275858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5</a:t>
            </a:fld>
            <a:endParaRPr lang="sv-SE"/>
          </a:p>
        </p:txBody>
      </p:sp>
    </p:spTree>
    <p:extLst>
      <p:ext uri="{BB962C8B-B14F-4D97-AF65-F5344CB8AC3E}">
        <p14:creationId xmlns:p14="http://schemas.microsoft.com/office/powerpoint/2010/main" val="2294243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6</a:t>
            </a:fld>
            <a:endParaRPr lang="sv-SE"/>
          </a:p>
        </p:txBody>
      </p:sp>
    </p:spTree>
    <p:extLst>
      <p:ext uri="{BB962C8B-B14F-4D97-AF65-F5344CB8AC3E}">
        <p14:creationId xmlns:p14="http://schemas.microsoft.com/office/powerpoint/2010/main" val="1815375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7</a:t>
            </a:fld>
            <a:endParaRPr lang="sv-SE"/>
          </a:p>
        </p:txBody>
      </p:sp>
    </p:spTree>
    <p:extLst>
      <p:ext uri="{BB962C8B-B14F-4D97-AF65-F5344CB8AC3E}">
        <p14:creationId xmlns:p14="http://schemas.microsoft.com/office/powerpoint/2010/main" val="3042095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8</a:t>
            </a:fld>
            <a:endParaRPr lang="sv-SE"/>
          </a:p>
        </p:txBody>
      </p:sp>
    </p:spTree>
    <p:extLst>
      <p:ext uri="{BB962C8B-B14F-4D97-AF65-F5344CB8AC3E}">
        <p14:creationId xmlns:p14="http://schemas.microsoft.com/office/powerpoint/2010/main" val="1618295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9</a:t>
            </a:fld>
            <a:endParaRPr lang="sv-SE"/>
          </a:p>
        </p:txBody>
      </p:sp>
    </p:spTree>
    <p:extLst>
      <p:ext uri="{BB962C8B-B14F-4D97-AF65-F5344CB8AC3E}">
        <p14:creationId xmlns:p14="http://schemas.microsoft.com/office/powerpoint/2010/main" val="1918601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10</a:t>
            </a:fld>
            <a:endParaRPr lang="sv-SE"/>
          </a:p>
        </p:txBody>
      </p:sp>
    </p:spTree>
    <p:extLst>
      <p:ext uri="{BB962C8B-B14F-4D97-AF65-F5344CB8AC3E}">
        <p14:creationId xmlns:p14="http://schemas.microsoft.com/office/powerpoint/2010/main" val="375658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11</a:t>
            </a:fld>
            <a:endParaRPr lang="sv-SE"/>
          </a:p>
        </p:txBody>
      </p:sp>
    </p:spTree>
    <p:extLst>
      <p:ext uri="{BB962C8B-B14F-4D97-AF65-F5344CB8AC3E}">
        <p14:creationId xmlns:p14="http://schemas.microsoft.com/office/powerpoint/2010/main" val="3682174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t>
            </a:r>
            <a:r>
              <a:rPr lang="sv-SE" dirty="0" err="1"/>
              <a:t>Click</a:t>
            </a:r>
            <a:r>
              <a:rPr lang="sv-SE" baseline="0" dirty="0"/>
              <a:t> the </a:t>
            </a:r>
            <a:r>
              <a:rPr lang="sv-SE" baseline="0" dirty="0" err="1"/>
              <a:t>icon</a:t>
            </a:r>
            <a:r>
              <a:rPr lang="sv-SE" baseline="0" dirty="0"/>
              <a:t> in the </a:t>
            </a:r>
            <a:r>
              <a:rPr lang="sv-SE" baseline="0" dirty="0" err="1"/>
              <a:t>square</a:t>
            </a:r>
            <a:r>
              <a:rPr lang="sv-SE" baseline="0" dirty="0"/>
              <a:t> to </a:t>
            </a:r>
            <a:r>
              <a:rPr lang="sv-SE" baseline="0" dirty="0" err="1"/>
              <a:t>add</a:t>
            </a:r>
            <a:r>
              <a:rPr lang="sv-SE" baseline="0" dirty="0"/>
              <a:t> a </a:t>
            </a:r>
            <a:r>
              <a:rPr lang="sv-SE" baseline="0" dirty="0" err="1"/>
              <a:t>picture</a:t>
            </a:r>
            <a:r>
              <a:rPr lang="sv-SE" baseline="0" dirty="0"/>
              <a:t> </a:t>
            </a:r>
            <a:r>
              <a:rPr lang="sv-SE" baseline="0" dirty="0" err="1"/>
              <a:t>of</a:t>
            </a:r>
            <a:r>
              <a:rPr lang="sv-SE" baseline="0" dirty="0"/>
              <a:t> the </a:t>
            </a:r>
            <a:r>
              <a:rPr lang="sv-SE" baseline="0" dirty="0" err="1"/>
              <a:t>coordinator</a:t>
            </a:r>
            <a:r>
              <a:rPr lang="sv-SE" dirty="0"/>
              <a:t>)</a:t>
            </a:r>
          </a:p>
        </p:txBody>
      </p:sp>
      <p:sp>
        <p:nvSpPr>
          <p:cNvPr id="4" name="Slide Number Placeholder 3"/>
          <p:cNvSpPr>
            <a:spLocks noGrp="1"/>
          </p:cNvSpPr>
          <p:nvPr>
            <p:ph type="sldNum" sz="quarter" idx="10"/>
          </p:nvPr>
        </p:nvSpPr>
        <p:spPr/>
        <p:txBody>
          <a:bodyPr/>
          <a:lstStyle/>
          <a:p>
            <a:fld id="{8E3B8005-7BF2-4B40-A831-B1EE96BFE5D5}" type="slidenum">
              <a:rPr lang="sv-SE" smtClean="0"/>
              <a:t>12</a:t>
            </a:fld>
            <a:endParaRPr lang="sv-SE"/>
          </a:p>
        </p:txBody>
      </p:sp>
    </p:spTree>
    <p:extLst>
      <p:ext uri="{BB962C8B-B14F-4D97-AF65-F5344CB8AC3E}">
        <p14:creationId xmlns:p14="http://schemas.microsoft.com/office/powerpoint/2010/main" val="3901184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kern="1200" dirty="0">
                <a:solidFill>
                  <a:schemeClr val="tx1"/>
                </a:solidFill>
                <a:effectLst/>
                <a:latin typeface="+mn-lt"/>
                <a:ea typeface="+mn-ea"/>
                <a:cs typeface="+mn-cs"/>
              </a:rPr>
              <a:t>Activate your KTH account</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Your KTH account is your identity in KTH's central user database. Use your KTH account to access KTH's IT services and systems.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Examples of these systems are the personal menu, your digital course platform Canvas, </a:t>
            </a:r>
            <a:r>
              <a:rPr lang="en-GB" sz="900" kern="1200" dirty="0" err="1">
                <a:solidFill>
                  <a:schemeClr val="tx1"/>
                </a:solidFill>
                <a:effectLst/>
                <a:latin typeface="+mn-lt"/>
                <a:ea typeface="+mn-ea"/>
                <a:cs typeface="+mn-cs"/>
              </a:rPr>
              <a:t>Ladok</a:t>
            </a:r>
            <a:r>
              <a:rPr lang="en-GB" sz="900" kern="1200" dirty="0">
                <a:solidFill>
                  <a:schemeClr val="tx1"/>
                </a:solidFill>
                <a:effectLst/>
                <a:latin typeface="+mn-lt"/>
                <a:ea typeface="+mn-ea"/>
                <a:cs typeface="+mn-cs"/>
              </a:rPr>
              <a:t> for students, and much more. Your KTH email address is created together with your KTH account.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attended the Arrival Days, you hopefully received your KTH account and access card then.</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haven't received your KTH account and access card, get in touch with:</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Entré</a:t>
            </a:r>
            <a:r>
              <a:rPr lang="en-GB" sz="900" kern="1200" dirty="0">
                <a:solidFill>
                  <a:schemeClr val="tx1"/>
                </a:solidFill>
                <a:effectLst/>
                <a:latin typeface="+mn-lt"/>
                <a:ea typeface="+mn-ea"/>
                <a:cs typeface="+mn-cs"/>
              </a:rPr>
              <a:t> (for students on KTH Campus)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service centre (for students in </a:t>
            </a: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and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service centre/student reception (for students in </a:t>
            </a:r>
            <a:r>
              <a:rPr lang="en-GB" sz="900" kern="1200" dirty="0" err="1">
                <a:solidFill>
                  <a:schemeClr val="tx1"/>
                </a:solidFill>
                <a:effectLst/>
                <a:latin typeface="+mn-lt"/>
                <a:ea typeface="+mn-ea"/>
                <a:cs typeface="+mn-cs"/>
              </a:rPr>
              <a:t>Södertälje</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More information on how to activate your KTH account can be found on New at KTH, kth.se/</a:t>
            </a:r>
            <a:r>
              <a:rPr lang="en-GB" sz="900" kern="1200" dirty="0" err="1">
                <a:solidFill>
                  <a:schemeClr val="tx1"/>
                </a:solidFill>
                <a:effectLst/>
                <a:latin typeface="+mn-lt"/>
                <a:ea typeface="+mn-ea"/>
                <a:cs typeface="+mn-cs"/>
              </a:rPr>
              <a:t>newatkth</a:t>
            </a:r>
            <a:r>
              <a:rPr lang="en-GB" sz="900" kern="1200" dirty="0">
                <a:solidFill>
                  <a:schemeClr val="tx1"/>
                </a:solidFill>
                <a:effectLst/>
                <a:latin typeface="+mn-lt"/>
                <a:ea typeface="+mn-ea"/>
                <a:cs typeface="+mn-cs"/>
              </a:rPr>
              <a:t>. If you need support, email KTH's IT support at </a:t>
            </a:r>
            <a:r>
              <a:rPr lang="en-GB" sz="900" u="sng" kern="1200" dirty="0">
                <a:solidFill>
                  <a:schemeClr val="tx1"/>
                </a:solidFill>
                <a:effectLst/>
                <a:latin typeface="+mn-lt"/>
                <a:ea typeface="+mn-ea"/>
                <a:cs typeface="+mn-cs"/>
                <a:hlinkClick r:id="rId3"/>
              </a:rPr>
              <a:t>it-support@kth.se</a:t>
            </a:r>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b="1" kern="1200" dirty="0">
                <a:solidFill>
                  <a:schemeClr val="tx1"/>
                </a:solidFill>
                <a:effectLst/>
                <a:latin typeface="+mn-lt"/>
                <a:ea typeface="+mn-ea"/>
                <a:cs typeface="+mn-cs"/>
              </a:rPr>
              <a:t>Access card</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The KTH access card was handed out together with the KTH account. Your access card gives you access to KTH's premises.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have not received your access card or need help with, for example, a lost card, email </a:t>
            </a:r>
            <a:r>
              <a:rPr lang="en-GB" sz="900" u="sng" kern="1200" dirty="0">
                <a:solidFill>
                  <a:schemeClr val="tx1"/>
                </a:solidFill>
                <a:effectLst/>
                <a:latin typeface="+mn-lt"/>
                <a:ea typeface="+mn-ea"/>
                <a:cs typeface="+mn-cs"/>
                <a:hlinkClick r:id="rId4"/>
              </a:rPr>
              <a:t>kortexp@kth.se</a:t>
            </a:r>
            <a:r>
              <a:rPr lang="en-GB" sz="900" kern="1200" dirty="0">
                <a:solidFill>
                  <a:schemeClr val="tx1"/>
                </a:solidFill>
                <a:effectLst/>
                <a:latin typeface="+mn-lt"/>
                <a:ea typeface="+mn-ea"/>
                <a:cs typeface="+mn-cs"/>
              </a:rPr>
              <a:t>. You can also receive support on KTH </a:t>
            </a:r>
            <a:r>
              <a:rPr lang="en-GB" sz="900" kern="1200" dirty="0" err="1">
                <a:solidFill>
                  <a:schemeClr val="tx1"/>
                </a:solidFill>
                <a:effectLst/>
                <a:latin typeface="+mn-lt"/>
                <a:ea typeface="+mn-ea"/>
                <a:cs typeface="+mn-cs"/>
              </a:rPr>
              <a:t>Entré</a:t>
            </a:r>
            <a:r>
              <a:rPr lang="en-GB" sz="900" kern="1200" dirty="0">
                <a:solidFill>
                  <a:schemeClr val="tx1"/>
                </a:solidFill>
                <a:effectLst/>
                <a:latin typeface="+mn-lt"/>
                <a:ea typeface="+mn-ea"/>
                <a:cs typeface="+mn-cs"/>
              </a:rPr>
              <a:t> or the service centres in </a:t>
            </a: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 and </a:t>
            </a:r>
            <a:r>
              <a:rPr lang="en-GB" sz="900" kern="1200" dirty="0" err="1">
                <a:solidFill>
                  <a:schemeClr val="tx1"/>
                </a:solidFill>
                <a:effectLst/>
                <a:latin typeface="+mn-lt"/>
                <a:ea typeface="+mn-ea"/>
                <a:cs typeface="+mn-cs"/>
              </a:rPr>
              <a:t>Södertälje</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14</a:t>
            </a:fld>
            <a:endParaRPr lang="sv-SE"/>
          </a:p>
        </p:txBody>
      </p:sp>
    </p:spTree>
    <p:extLst>
      <p:ext uri="{BB962C8B-B14F-4D97-AF65-F5344CB8AC3E}">
        <p14:creationId xmlns:p14="http://schemas.microsoft.com/office/powerpoint/2010/main" val="1929253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kern="1200" dirty="0">
                <a:solidFill>
                  <a:schemeClr val="tx1"/>
                </a:solidFill>
                <a:effectLst/>
                <a:latin typeface="+mn-lt"/>
                <a:ea typeface="+mn-ea"/>
                <a:cs typeface="+mn-cs"/>
              </a:rPr>
              <a:t>Personal menu</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The personal menu is the grey bar at the top of kth.se. Logged in, you see services such as your schedule, your KTH e-mail, course and examination registration and Canvas.</a:t>
            </a:r>
            <a:endParaRPr lang="sv-SE" sz="900" kern="1200" dirty="0">
              <a:solidFill>
                <a:schemeClr val="tx1"/>
              </a:solidFill>
              <a:effectLst/>
              <a:latin typeface="+mn-lt"/>
              <a:ea typeface="+mn-ea"/>
              <a:cs typeface="+mn-cs"/>
            </a:endParaRPr>
          </a:p>
          <a:p>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As a programme student, you can also find your programme web where your programme syllabus is located. It lists the programme's content and goals. There is also a news feed on the programme web where programme-specific messages are sometimes posted. You will receive notifications in your e-mail when any new news is published.</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b="1" kern="1200" dirty="0">
              <a:solidFill>
                <a:schemeClr val="tx1"/>
              </a:solidFill>
              <a:effectLst/>
              <a:latin typeface="+mn-lt"/>
              <a:ea typeface="+mn-ea"/>
              <a:cs typeface="+mn-cs"/>
            </a:endParaRPr>
          </a:p>
          <a:p>
            <a:r>
              <a:rPr lang="en-GB" sz="900" b="1" kern="1200" dirty="0">
                <a:solidFill>
                  <a:schemeClr val="tx1"/>
                </a:solidFill>
                <a:effectLst/>
                <a:latin typeface="+mn-lt"/>
                <a:ea typeface="+mn-ea"/>
                <a:cs typeface="+mn-cs"/>
              </a:rPr>
              <a:t>Canvas</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Canvas is the learning platform used for all courses at KTH. Here you will find, among other things, course material, course memos and assignments.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In Canvas you can also keep in touch with teachers and fellow students. </a:t>
            </a:r>
            <a:endParaRPr lang="sv-SE" sz="900" kern="1200" dirty="0">
              <a:solidFill>
                <a:schemeClr val="tx1"/>
              </a:solidFill>
              <a:effectLst/>
              <a:latin typeface="+mn-lt"/>
              <a:ea typeface="+mn-ea"/>
              <a:cs typeface="+mn-cs"/>
            </a:endParaRPr>
          </a:p>
          <a:p>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You will find all your courses under the tab "Courses" in the personal menu. When you click on the course name, you will re-directed to the course's course room in Canvas.</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17</a:t>
            </a:fld>
            <a:endParaRPr lang="sv-SE"/>
          </a:p>
        </p:txBody>
      </p:sp>
    </p:spTree>
    <p:extLst>
      <p:ext uri="{BB962C8B-B14F-4D97-AF65-F5344CB8AC3E}">
        <p14:creationId xmlns:p14="http://schemas.microsoft.com/office/powerpoint/2010/main" val="4162482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kern="1200" dirty="0">
                <a:solidFill>
                  <a:schemeClr val="tx1"/>
                </a:solidFill>
                <a:effectLst/>
                <a:latin typeface="+mn-lt"/>
                <a:ea typeface="+mn-ea"/>
                <a:cs typeface="+mn-cs"/>
              </a:rPr>
              <a:t>Register for the course</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Every time you start a new course, you must register for the course.</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The registration is open in connection with each new study period. The course registration, which is now open, closes on September XX</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A course registration means that you confirm that you intend to take the course for which you have been admitted. Registration is necessary for you to be able to access the course in Canvas, to register for the exam and for KTH to be able to report your results.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Register for the course by logging in to the </a:t>
            </a:r>
            <a:r>
              <a:rPr lang="en-GB" sz="900" kern="1200" dirty="0" err="1">
                <a:solidFill>
                  <a:schemeClr val="tx1"/>
                </a:solidFill>
                <a:effectLst/>
                <a:latin typeface="+mn-lt"/>
                <a:ea typeface="+mn-ea"/>
                <a:cs typeface="+mn-cs"/>
              </a:rPr>
              <a:t>Ladok</a:t>
            </a:r>
            <a:r>
              <a:rPr lang="en-GB" sz="900" kern="1200" dirty="0">
                <a:solidFill>
                  <a:schemeClr val="tx1"/>
                </a:solidFill>
                <a:effectLst/>
                <a:latin typeface="+mn-lt"/>
                <a:ea typeface="+mn-ea"/>
                <a:cs typeface="+mn-cs"/>
              </a:rPr>
              <a:t> service for students. You will find links to </a:t>
            </a:r>
            <a:r>
              <a:rPr lang="en-GB" sz="900" kern="1200" dirty="0" err="1">
                <a:solidFill>
                  <a:schemeClr val="tx1"/>
                </a:solidFill>
                <a:effectLst/>
                <a:latin typeface="+mn-lt"/>
                <a:ea typeface="+mn-ea"/>
                <a:cs typeface="+mn-cs"/>
              </a:rPr>
              <a:t>Ladok</a:t>
            </a:r>
            <a:r>
              <a:rPr lang="en-GB" sz="900" kern="1200" dirty="0">
                <a:solidFill>
                  <a:schemeClr val="tx1"/>
                </a:solidFill>
                <a:effectLst/>
                <a:latin typeface="+mn-lt"/>
                <a:ea typeface="+mn-ea"/>
                <a:cs typeface="+mn-cs"/>
              </a:rPr>
              <a:t> for Students in the left column under the tab "Services" in the Personal menu. Another way is to go directly to student.ladok.se.</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20</a:t>
            </a:fld>
            <a:endParaRPr lang="sv-SE"/>
          </a:p>
        </p:txBody>
      </p:sp>
    </p:spTree>
    <p:extLst>
      <p:ext uri="{BB962C8B-B14F-4D97-AF65-F5344CB8AC3E}">
        <p14:creationId xmlns:p14="http://schemas.microsoft.com/office/powerpoint/2010/main" val="3459850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kern="1200" dirty="0">
                <a:solidFill>
                  <a:schemeClr val="tx1"/>
                </a:solidFill>
                <a:effectLst/>
                <a:latin typeface="+mn-lt"/>
                <a:ea typeface="+mn-ea"/>
                <a:cs typeface="+mn-cs"/>
              </a:rPr>
              <a:t>Activate your KTH account</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Your KTH account is your identity in KTH's central user database. Use your KTH account to access KTH's IT services and systems.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Examples of these systems are the personal menu, your digital course platform Canvas, </a:t>
            </a:r>
            <a:r>
              <a:rPr lang="en-GB" sz="900" kern="1200" dirty="0" err="1">
                <a:solidFill>
                  <a:schemeClr val="tx1"/>
                </a:solidFill>
                <a:effectLst/>
                <a:latin typeface="+mn-lt"/>
                <a:ea typeface="+mn-ea"/>
                <a:cs typeface="+mn-cs"/>
              </a:rPr>
              <a:t>Ladok</a:t>
            </a:r>
            <a:r>
              <a:rPr lang="en-GB" sz="900" kern="1200" dirty="0">
                <a:solidFill>
                  <a:schemeClr val="tx1"/>
                </a:solidFill>
                <a:effectLst/>
                <a:latin typeface="+mn-lt"/>
                <a:ea typeface="+mn-ea"/>
                <a:cs typeface="+mn-cs"/>
              </a:rPr>
              <a:t> for students, and much more. Your KTH email address is created together with your KTH account.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attended the Arrival Days, you hopefully received your KTH account and access card then.</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haven't received your KTH account and access card, get in touch with:</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KTH </a:t>
            </a:r>
            <a:r>
              <a:rPr lang="en-GB" sz="900" kern="1200" dirty="0" err="1">
                <a:solidFill>
                  <a:schemeClr val="tx1"/>
                </a:solidFill>
                <a:effectLst/>
                <a:latin typeface="+mn-lt"/>
                <a:ea typeface="+mn-ea"/>
                <a:cs typeface="+mn-cs"/>
              </a:rPr>
              <a:t>Entré</a:t>
            </a:r>
            <a:r>
              <a:rPr lang="en-GB" sz="900" kern="1200" dirty="0">
                <a:solidFill>
                  <a:schemeClr val="tx1"/>
                </a:solidFill>
                <a:effectLst/>
                <a:latin typeface="+mn-lt"/>
                <a:ea typeface="+mn-ea"/>
                <a:cs typeface="+mn-cs"/>
              </a:rPr>
              <a:t> (for students on KTH Campus)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service centre (for students in </a:t>
            </a: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and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service centre/student reception (for students in </a:t>
            </a:r>
            <a:r>
              <a:rPr lang="en-GB" sz="900" kern="1200" dirty="0" err="1">
                <a:solidFill>
                  <a:schemeClr val="tx1"/>
                </a:solidFill>
                <a:effectLst/>
                <a:latin typeface="+mn-lt"/>
                <a:ea typeface="+mn-ea"/>
                <a:cs typeface="+mn-cs"/>
              </a:rPr>
              <a:t>Södertälje</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More information on how to activate your KTH account can be found on New at KTH, kth.se/</a:t>
            </a:r>
            <a:r>
              <a:rPr lang="en-GB" sz="900" kern="1200" dirty="0" err="1">
                <a:solidFill>
                  <a:schemeClr val="tx1"/>
                </a:solidFill>
                <a:effectLst/>
                <a:latin typeface="+mn-lt"/>
                <a:ea typeface="+mn-ea"/>
                <a:cs typeface="+mn-cs"/>
              </a:rPr>
              <a:t>newatkth</a:t>
            </a:r>
            <a:r>
              <a:rPr lang="en-GB" sz="900" kern="1200" dirty="0">
                <a:solidFill>
                  <a:schemeClr val="tx1"/>
                </a:solidFill>
                <a:effectLst/>
                <a:latin typeface="+mn-lt"/>
                <a:ea typeface="+mn-ea"/>
                <a:cs typeface="+mn-cs"/>
              </a:rPr>
              <a:t>. If you need support, email KTH's IT support at </a:t>
            </a:r>
            <a:r>
              <a:rPr lang="en-GB" sz="900" u="sng" kern="1200" dirty="0">
                <a:solidFill>
                  <a:schemeClr val="tx1"/>
                </a:solidFill>
                <a:effectLst/>
                <a:latin typeface="+mn-lt"/>
                <a:ea typeface="+mn-ea"/>
                <a:cs typeface="+mn-cs"/>
                <a:hlinkClick r:id="rId3"/>
              </a:rPr>
              <a:t>it-support@kth.se</a:t>
            </a:r>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b="1" kern="1200" dirty="0">
                <a:solidFill>
                  <a:schemeClr val="tx1"/>
                </a:solidFill>
                <a:effectLst/>
                <a:latin typeface="+mn-lt"/>
                <a:ea typeface="+mn-ea"/>
                <a:cs typeface="+mn-cs"/>
              </a:rPr>
              <a:t>Access card</a:t>
            </a:r>
            <a:endParaRPr lang="sv-SE" sz="900" b="1"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The KTH access card was handed out together with the KTH account. Your access card gives you access to KTH's premises.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have not received your access card or need help with, for example, a lost card, email </a:t>
            </a:r>
            <a:r>
              <a:rPr lang="en-GB" sz="900" u="sng" kern="1200" dirty="0">
                <a:solidFill>
                  <a:schemeClr val="tx1"/>
                </a:solidFill>
                <a:effectLst/>
                <a:latin typeface="+mn-lt"/>
                <a:ea typeface="+mn-ea"/>
                <a:cs typeface="+mn-cs"/>
                <a:hlinkClick r:id="rId4"/>
              </a:rPr>
              <a:t>kortexp@kth.se</a:t>
            </a:r>
            <a:r>
              <a:rPr lang="en-GB" sz="900" kern="1200" dirty="0">
                <a:solidFill>
                  <a:schemeClr val="tx1"/>
                </a:solidFill>
                <a:effectLst/>
                <a:latin typeface="+mn-lt"/>
                <a:ea typeface="+mn-ea"/>
                <a:cs typeface="+mn-cs"/>
              </a:rPr>
              <a:t>. You can also receive support on KTH </a:t>
            </a:r>
            <a:r>
              <a:rPr lang="en-GB" sz="900" kern="1200" dirty="0" err="1">
                <a:solidFill>
                  <a:schemeClr val="tx1"/>
                </a:solidFill>
                <a:effectLst/>
                <a:latin typeface="+mn-lt"/>
                <a:ea typeface="+mn-ea"/>
                <a:cs typeface="+mn-cs"/>
              </a:rPr>
              <a:t>Entré</a:t>
            </a:r>
            <a:r>
              <a:rPr lang="en-GB" sz="900" kern="1200" dirty="0">
                <a:solidFill>
                  <a:schemeClr val="tx1"/>
                </a:solidFill>
                <a:effectLst/>
                <a:latin typeface="+mn-lt"/>
                <a:ea typeface="+mn-ea"/>
                <a:cs typeface="+mn-cs"/>
              </a:rPr>
              <a:t> or the service centres in </a:t>
            </a:r>
            <a:r>
              <a:rPr lang="en-GB" sz="900" kern="1200" dirty="0" err="1">
                <a:solidFill>
                  <a:schemeClr val="tx1"/>
                </a:solidFill>
                <a:effectLst/>
                <a:latin typeface="+mn-lt"/>
                <a:ea typeface="+mn-ea"/>
                <a:cs typeface="+mn-cs"/>
              </a:rPr>
              <a:t>Flemingsberg</a:t>
            </a:r>
            <a:r>
              <a:rPr lang="en-GB" sz="900" kern="1200" dirty="0">
                <a:solidFill>
                  <a:schemeClr val="tx1"/>
                </a:solidFill>
                <a:effectLst/>
                <a:latin typeface="+mn-lt"/>
                <a:ea typeface="+mn-ea"/>
                <a:cs typeface="+mn-cs"/>
              </a:rPr>
              <a:t>, </a:t>
            </a:r>
            <a:r>
              <a:rPr lang="en-GB" sz="900" kern="1200" dirty="0" err="1">
                <a:solidFill>
                  <a:schemeClr val="tx1"/>
                </a:solidFill>
                <a:effectLst/>
                <a:latin typeface="+mn-lt"/>
                <a:ea typeface="+mn-ea"/>
                <a:cs typeface="+mn-cs"/>
              </a:rPr>
              <a:t>Kista</a:t>
            </a:r>
            <a:r>
              <a:rPr lang="en-GB" sz="900" kern="1200" dirty="0">
                <a:solidFill>
                  <a:schemeClr val="tx1"/>
                </a:solidFill>
                <a:effectLst/>
                <a:latin typeface="+mn-lt"/>
                <a:ea typeface="+mn-ea"/>
                <a:cs typeface="+mn-cs"/>
              </a:rPr>
              <a:t> and </a:t>
            </a:r>
            <a:r>
              <a:rPr lang="en-GB" sz="900" kern="1200" dirty="0" err="1">
                <a:solidFill>
                  <a:schemeClr val="tx1"/>
                </a:solidFill>
                <a:effectLst/>
                <a:latin typeface="+mn-lt"/>
                <a:ea typeface="+mn-ea"/>
                <a:cs typeface="+mn-cs"/>
              </a:rPr>
              <a:t>Södertälje</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23</a:t>
            </a:fld>
            <a:endParaRPr lang="sv-SE"/>
          </a:p>
        </p:txBody>
      </p:sp>
    </p:spTree>
    <p:extLst>
      <p:ext uri="{BB962C8B-B14F-4D97-AF65-F5344CB8AC3E}">
        <p14:creationId xmlns:p14="http://schemas.microsoft.com/office/powerpoint/2010/main" val="550269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24</a:t>
            </a:fld>
            <a:endParaRPr lang="sv-SE"/>
          </a:p>
        </p:txBody>
      </p:sp>
    </p:spTree>
    <p:extLst>
      <p:ext uri="{BB962C8B-B14F-4D97-AF65-F5344CB8AC3E}">
        <p14:creationId xmlns:p14="http://schemas.microsoft.com/office/powerpoint/2010/main" val="2701935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25</a:t>
            </a:fld>
            <a:endParaRPr lang="sv-SE"/>
          </a:p>
        </p:txBody>
      </p:sp>
    </p:spTree>
    <p:extLst>
      <p:ext uri="{BB962C8B-B14F-4D97-AF65-F5344CB8AC3E}">
        <p14:creationId xmlns:p14="http://schemas.microsoft.com/office/powerpoint/2010/main" val="2923576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You have hopefully already visited the New at KTH pages. Here you will find basic and essential information before and during your first time at KTH.</a:t>
            </a:r>
          </a:p>
          <a:p>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At New at KTH, there is, for example, contact information regarding</a:t>
            </a:r>
            <a:r>
              <a:rPr lang="en-GB" sz="900" kern="1200" baseline="0" dirty="0">
                <a:solidFill>
                  <a:schemeClr val="tx1"/>
                </a:solidFill>
                <a:effectLst/>
                <a:latin typeface="+mn-lt"/>
                <a:ea typeface="+mn-ea"/>
                <a:cs typeface="+mn-cs"/>
              </a:rPr>
              <a:t> your</a:t>
            </a:r>
            <a:r>
              <a:rPr lang="en-GB" sz="900" kern="1200" dirty="0">
                <a:solidFill>
                  <a:schemeClr val="tx1"/>
                </a:solidFill>
                <a:effectLst/>
                <a:latin typeface="+mn-lt"/>
                <a:ea typeface="+mn-ea"/>
                <a:cs typeface="+mn-cs"/>
              </a:rPr>
              <a:t> programme, tips and advice for your studies, guides for you to get started with KTH's various IT services, films on KTH's various support, and much more.</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New at KTH is good to visit even during your first time at KTH.</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You can find the pages at </a:t>
            </a:r>
            <a:r>
              <a:rPr lang="en-GB" sz="900" b="1" kern="1200" dirty="0">
                <a:solidFill>
                  <a:schemeClr val="tx1"/>
                </a:solidFill>
                <a:effectLst/>
                <a:latin typeface="+mn-lt"/>
                <a:ea typeface="+mn-ea"/>
                <a:cs typeface="+mn-cs"/>
              </a:rPr>
              <a:t>kth.se/</a:t>
            </a:r>
            <a:r>
              <a:rPr lang="en-GB" sz="900" b="1" kern="1200" dirty="0" err="1">
                <a:solidFill>
                  <a:schemeClr val="tx1"/>
                </a:solidFill>
                <a:effectLst/>
                <a:latin typeface="+mn-lt"/>
                <a:ea typeface="+mn-ea"/>
                <a:cs typeface="+mn-cs"/>
              </a:rPr>
              <a:t>newatkth</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26</a:t>
            </a:fld>
            <a:endParaRPr lang="sv-SE"/>
          </a:p>
        </p:txBody>
      </p:sp>
    </p:spTree>
    <p:extLst>
      <p:ext uri="{BB962C8B-B14F-4D97-AF65-F5344CB8AC3E}">
        <p14:creationId xmlns:p14="http://schemas.microsoft.com/office/powerpoint/2010/main" val="4275552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 student web is the part of KTH's website specifically aimed at you students. It is KTH's main channel for information to students.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On these pages, you will find news, upcoming activities and events, and contact information to, for example, KTH's programmes and staff. Here is information on various support you can get regarding IT services, career support, student health services, etc.</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Once a month, you will receive a newsletter from KTH with the essential information and activities from the Student Web.</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You can find the Student Web at the address </a:t>
            </a:r>
            <a:r>
              <a:rPr lang="en-GB" sz="900" b="1" kern="1200" dirty="0">
                <a:solidFill>
                  <a:schemeClr val="tx1"/>
                </a:solidFill>
                <a:effectLst/>
                <a:latin typeface="+mn-lt"/>
                <a:ea typeface="+mn-ea"/>
                <a:cs typeface="+mn-cs"/>
              </a:rPr>
              <a:t>kth.se/</a:t>
            </a:r>
            <a:r>
              <a:rPr lang="en-GB" sz="900" b="1" kern="1200" dirty="0" err="1">
                <a:solidFill>
                  <a:schemeClr val="tx1"/>
                </a:solidFill>
                <a:effectLst/>
                <a:latin typeface="+mn-lt"/>
                <a:ea typeface="+mn-ea"/>
                <a:cs typeface="+mn-cs"/>
              </a:rPr>
              <a:t>en</a:t>
            </a:r>
            <a:r>
              <a:rPr lang="en-GB" sz="900" b="1" kern="1200" dirty="0">
                <a:solidFill>
                  <a:schemeClr val="tx1"/>
                </a:solidFill>
                <a:effectLst/>
                <a:latin typeface="+mn-lt"/>
                <a:ea typeface="+mn-ea"/>
                <a:cs typeface="+mn-cs"/>
              </a:rPr>
              <a:t>/student</a:t>
            </a:r>
            <a:r>
              <a:rPr lang="en-GB" sz="900" b="0" kern="1200" dirty="0">
                <a:solidFill>
                  <a:schemeClr val="tx1"/>
                </a:solidFill>
                <a:effectLst/>
                <a:latin typeface="+mn-lt"/>
                <a:ea typeface="+mn-ea"/>
                <a:cs typeface="+mn-cs"/>
              </a:rPr>
              <a:t>.</a:t>
            </a:r>
            <a:endParaRPr lang="sv-SE" sz="9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27</a:t>
            </a:fld>
            <a:endParaRPr lang="sv-SE"/>
          </a:p>
        </p:txBody>
      </p:sp>
    </p:spTree>
    <p:extLst>
      <p:ext uri="{BB962C8B-B14F-4D97-AF65-F5344CB8AC3E}">
        <p14:creationId xmlns:p14="http://schemas.microsoft.com/office/powerpoint/2010/main" val="220936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30</a:t>
            </a:fld>
            <a:endParaRPr lang="sv-SE"/>
          </a:p>
        </p:txBody>
      </p:sp>
    </p:spTree>
    <p:extLst>
      <p:ext uri="{BB962C8B-B14F-4D97-AF65-F5344CB8AC3E}">
        <p14:creationId xmlns:p14="http://schemas.microsoft.com/office/powerpoint/2010/main" val="1906378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900" kern="1200" dirty="0">
                <a:solidFill>
                  <a:schemeClr val="tx1"/>
                </a:solidFill>
                <a:effectLst/>
                <a:latin typeface="+mn-lt"/>
                <a:ea typeface="+mn-ea"/>
                <a:cs typeface="+mn-cs"/>
              </a:rPr>
              <a:t>As a KTH student, you are welcome to the Student Health Services in Stockholm for consultation and various group activities to promote your health and your studies.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student health services in Stockholm is available at Stockholm University, but you can also reach them by phone. Contact information can be found at </a:t>
            </a:r>
            <a:r>
              <a:rPr lang="en-GB" sz="900" b="1" kern="1200" dirty="0">
                <a:solidFill>
                  <a:schemeClr val="tx1"/>
                </a:solidFill>
                <a:effectLst/>
                <a:latin typeface="+mn-lt"/>
                <a:ea typeface="+mn-ea"/>
                <a:cs typeface="+mn-cs"/>
              </a:rPr>
              <a:t>kth.se/</a:t>
            </a:r>
            <a:r>
              <a:rPr lang="en-GB" sz="900" b="1" kern="1200" dirty="0" err="1">
                <a:solidFill>
                  <a:schemeClr val="tx1"/>
                </a:solidFill>
                <a:effectLst/>
                <a:latin typeface="+mn-lt"/>
                <a:ea typeface="+mn-ea"/>
                <a:cs typeface="+mn-cs"/>
              </a:rPr>
              <a:t>studenthealth</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You can get in touch with a company nurse, psychologist, and counsellor at the student health services. The services are free of charge, and the staff has a duty of confidentiality.</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student health services offer individual conversational contacts. They can help you with stress, depression, anxiety, alcohol habits and other lifestyle issues. They can also help you with various study-related problems, such as performance anxiety, procrastination and the anxiety of speaking in front of an audience.</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If you become ill and need to get in touch with regular medical care, call 1177. F you are in an emergency, call 112.</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The student health services also offer group activities and workshops all year round. The workshops can focus on how to talk in front of a group or quit smoking. They also have group activities on how to get started with physical exercises. </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32</a:t>
            </a:fld>
            <a:endParaRPr lang="sv-SE"/>
          </a:p>
        </p:txBody>
      </p:sp>
    </p:spTree>
    <p:extLst>
      <p:ext uri="{BB962C8B-B14F-4D97-AF65-F5344CB8AC3E}">
        <p14:creationId xmlns:p14="http://schemas.microsoft.com/office/powerpoint/2010/main" val="3542764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If you have a documented, permanent disability, you can receive compensatory support in your studies at KTH. The group coordinating the support is called </a:t>
            </a:r>
            <a:r>
              <a:rPr lang="en-GB" sz="900" kern="1200" dirty="0" err="1">
                <a:solidFill>
                  <a:schemeClr val="tx1"/>
                </a:solidFill>
                <a:effectLst/>
                <a:latin typeface="+mn-lt"/>
                <a:ea typeface="+mn-ea"/>
                <a:cs typeface="+mn-cs"/>
              </a:rPr>
              <a:t>Funka</a:t>
            </a:r>
            <a:r>
              <a:rPr lang="en-GB" sz="900" kern="1200" dirty="0">
                <a:solidFill>
                  <a:schemeClr val="tx1"/>
                </a:solidFill>
                <a:effectLst/>
                <a:latin typeface="+mn-lt"/>
                <a:ea typeface="+mn-ea"/>
                <a:cs typeface="+mn-cs"/>
              </a:rPr>
              <a:t>. Read more about the support offered and how to apply for them at kth.se/</a:t>
            </a:r>
            <a:r>
              <a:rPr lang="en-GB" sz="900" kern="1200" dirty="0" err="1">
                <a:solidFill>
                  <a:schemeClr val="tx1"/>
                </a:solidFill>
                <a:effectLst/>
                <a:latin typeface="+mn-lt"/>
                <a:ea typeface="+mn-ea"/>
                <a:cs typeface="+mn-cs"/>
              </a:rPr>
              <a:t>en</a:t>
            </a:r>
            <a:r>
              <a:rPr lang="en-GB" sz="900" kern="1200" dirty="0">
                <a:solidFill>
                  <a:schemeClr val="tx1"/>
                </a:solidFill>
                <a:effectLst/>
                <a:latin typeface="+mn-lt"/>
                <a:ea typeface="+mn-ea"/>
                <a:cs typeface="+mn-cs"/>
              </a:rPr>
              <a:t>/</a:t>
            </a:r>
            <a:r>
              <a:rPr lang="en-GB" sz="900" kern="1200" dirty="0" err="1">
                <a:solidFill>
                  <a:schemeClr val="tx1"/>
                </a:solidFill>
                <a:effectLst/>
                <a:latin typeface="+mn-lt"/>
                <a:ea typeface="+mn-ea"/>
                <a:cs typeface="+mn-cs"/>
              </a:rPr>
              <a:t>funka</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Examples of permanent disabilities:</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Dyslexia</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Neuropsychiatric disabilities: such as autism, Asperger's, ADHD, ADD</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Permanent mental illness</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Physical disabilities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Examples of support you can get if you have a permanent disability:</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Longer writing time for exams and check writing</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Help with taking notes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Resources from the KTH Library, such as talking books, Braille or e-textbook</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err="1">
                <a:solidFill>
                  <a:schemeClr val="tx1"/>
                </a:solidFill>
                <a:effectLst/>
                <a:latin typeface="+mn-lt"/>
                <a:ea typeface="+mn-ea"/>
                <a:cs typeface="+mn-cs"/>
              </a:rPr>
              <a:t>Funka</a:t>
            </a:r>
            <a:r>
              <a:rPr lang="en-GB" sz="900" kern="1200" dirty="0">
                <a:solidFill>
                  <a:schemeClr val="tx1"/>
                </a:solidFill>
                <a:effectLst/>
                <a:latin typeface="+mn-lt"/>
                <a:ea typeface="+mn-ea"/>
                <a:cs typeface="+mn-cs"/>
              </a:rPr>
              <a:t> is looking for students who want to work as note-takers. It is a paid job in addition to your studies. If you are interested, visit kth.se/</a:t>
            </a:r>
            <a:r>
              <a:rPr lang="en-GB" sz="900" kern="1200" dirty="0" err="1">
                <a:solidFill>
                  <a:schemeClr val="tx1"/>
                </a:solidFill>
                <a:effectLst/>
                <a:latin typeface="+mn-lt"/>
                <a:ea typeface="+mn-ea"/>
                <a:cs typeface="+mn-cs"/>
              </a:rPr>
              <a:t>en</a:t>
            </a:r>
            <a:r>
              <a:rPr lang="en-GB" sz="900" kern="1200" dirty="0">
                <a:solidFill>
                  <a:schemeClr val="tx1"/>
                </a:solidFill>
                <a:effectLst/>
                <a:latin typeface="+mn-lt"/>
                <a:ea typeface="+mn-ea"/>
                <a:cs typeface="+mn-cs"/>
              </a:rPr>
              <a:t>/</a:t>
            </a:r>
            <a:r>
              <a:rPr lang="en-GB" sz="900" kern="1200" dirty="0" err="1">
                <a:solidFill>
                  <a:schemeClr val="tx1"/>
                </a:solidFill>
                <a:effectLst/>
                <a:latin typeface="+mn-lt"/>
                <a:ea typeface="+mn-ea"/>
                <a:cs typeface="+mn-cs"/>
              </a:rPr>
              <a:t>funka</a:t>
            </a:r>
            <a:r>
              <a:rPr lang="en-GB" sz="900" kern="1200" dirty="0">
                <a:solidFill>
                  <a:schemeClr val="tx1"/>
                </a:solidFill>
                <a:effectLst/>
                <a:latin typeface="+mn-lt"/>
                <a:ea typeface="+mn-ea"/>
                <a:cs typeface="+mn-cs"/>
              </a:rPr>
              <a:t> and read more.</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34</a:t>
            </a:fld>
            <a:endParaRPr lang="sv-SE"/>
          </a:p>
        </p:txBody>
      </p:sp>
    </p:spTree>
    <p:extLst>
      <p:ext uri="{BB962C8B-B14F-4D97-AF65-F5344CB8AC3E}">
        <p14:creationId xmlns:p14="http://schemas.microsoft.com/office/powerpoint/2010/main" val="3410450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900" kern="1200" dirty="0">
                <a:solidFill>
                  <a:schemeClr val="tx1"/>
                </a:solidFill>
                <a:effectLst/>
                <a:latin typeface="+mn-lt"/>
                <a:ea typeface="+mn-ea"/>
                <a:cs typeface="+mn-cs"/>
              </a:rPr>
              <a:t>KTH has a safety and crisis organisation working for you to feel safe during your studies. Here are some simple general tips:</a:t>
            </a:r>
          </a:p>
          <a:p>
            <a:pPr marL="0" indent="0">
              <a:buFont typeface="Arial" panose="020B0604020202020204" pitchFamily="34" charset="0"/>
              <a:buNone/>
            </a:pP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Never leave your valuables unattended. Computers, bags and mobile phones left alone are often stolen.</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Your access card is personal. Do not write your PIN code on your access card or lend it to others.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Do not let in unauthorised persons through locked doors that require access with your access card. Unauthorised people also include friends who do not have the right to stay on the premises.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Keep an eye on escape routes if the fire alarm goes off. Evacuation plans are available in all buildings.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Guards patrol KTH's campus around the clock. In the evenings and nights, security guards check KTH's buildings, so remember to bring a valid ID or passport if you study late on KTH's premises. Otherwise, you risk being evicted from the premises.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If you happen to trigger a burglary alarm by accidentally opening an alarmed door, stay and identify yourself to the security guard. In this way, the security guard does not have to spend time and resources looking for unauthorised persons in KTH's premises. When exiting locked doors, use the door key button to avoid burglar alarms.</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36</a:t>
            </a:fld>
            <a:endParaRPr lang="sv-SE"/>
          </a:p>
        </p:txBody>
      </p:sp>
    </p:spTree>
    <p:extLst>
      <p:ext uri="{BB962C8B-B14F-4D97-AF65-F5344CB8AC3E}">
        <p14:creationId xmlns:p14="http://schemas.microsoft.com/office/powerpoint/2010/main" val="3664451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As a student, you have, by law, the right to influence your education and study situation, which you can do through your student union THS and your section. A common way is by filling in course evaluations. You can also engage in your section to influence your education quality for the better. Read more at </a:t>
            </a:r>
            <a:r>
              <a:rPr lang="en-GB" sz="900" b="1" kern="1200" dirty="0">
                <a:solidFill>
                  <a:schemeClr val="tx1"/>
                </a:solidFill>
                <a:effectLst/>
                <a:latin typeface="+mn-lt"/>
                <a:ea typeface="+mn-ea"/>
                <a:cs typeface="+mn-cs"/>
              </a:rPr>
              <a:t>ths.kth.se</a:t>
            </a:r>
            <a:r>
              <a:rPr lang="en-GB" sz="900" kern="1200" dirty="0">
                <a:solidFill>
                  <a:schemeClr val="tx1"/>
                </a:solidFill>
                <a:effectLst/>
                <a:latin typeface="+mn-lt"/>
                <a:ea typeface="+mn-ea"/>
                <a:cs typeface="+mn-cs"/>
              </a:rPr>
              <a: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On the Student Web, which you will find on the web address </a:t>
            </a:r>
            <a:r>
              <a:rPr lang="en-GB" sz="900" b="1" kern="1200" dirty="0">
                <a:solidFill>
                  <a:schemeClr val="tx1"/>
                </a:solidFill>
                <a:effectLst/>
                <a:latin typeface="+mn-lt"/>
                <a:ea typeface="+mn-ea"/>
                <a:cs typeface="+mn-cs"/>
              </a:rPr>
              <a:t>kth.se/</a:t>
            </a:r>
            <a:r>
              <a:rPr lang="en-GB" sz="900" b="1" kern="1200" dirty="0" err="1">
                <a:solidFill>
                  <a:schemeClr val="tx1"/>
                </a:solidFill>
                <a:effectLst/>
                <a:latin typeface="+mn-lt"/>
                <a:ea typeface="+mn-ea"/>
                <a:cs typeface="+mn-cs"/>
              </a:rPr>
              <a:t>en</a:t>
            </a:r>
            <a:r>
              <a:rPr lang="en-GB" sz="900" b="1" kern="1200" dirty="0">
                <a:solidFill>
                  <a:schemeClr val="tx1"/>
                </a:solidFill>
                <a:effectLst/>
                <a:latin typeface="+mn-lt"/>
                <a:ea typeface="+mn-ea"/>
                <a:cs typeface="+mn-cs"/>
              </a:rPr>
              <a:t>/student</a:t>
            </a:r>
            <a:r>
              <a:rPr lang="en-GB" sz="900" kern="1200" dirty="0">
                <a:solidFill>
                  <a:schemeClr val="tx1"/>
                </a:solidFill>
                <a:effectLst/>
                <a:latin typeface="+mn-lt"/>
                <a:ea typeface="+mn-ea"/>
                <a:cs typeface="+mn-cs"/>
              </a:rPr>
              <a:t>, there is information on how to report complaints and wrong-doings to KTH. For example, you can submit complaints regarding your education or study environment.</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You can also report if you have been a victim of harassment, discrimination or victimization at KTH. The report can be made anonymously. You can also turn to an employee you have confidence in to make your report. On the student web, you can also find what to do if you want to appeal decisions or report errors on KTH's premises.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As a student, you also have obligations, such as:</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You should avoid cheating and plagiarism.</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Don't harass other students and staff.</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Such events can lead to disciplinary consequences.</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38</a:t>
            </a:fld>
            <a:endParaRPr lang="sv-SE"/>
          </a:p>
        </p:txBody>
      </p:sp>
    </p:spTree>
    <p:extLst>
      <p:ext uri="{BB962C8B-B14F-4D97-AF65-F5344CB8AC3E}">
        <p14:creationId xmlns:p14="http://schemas.microsoft.com/office/powerpoint/2010/main" val="1174675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To cheat means that you use unauthorised methods or aids in order to gain an advantage. Exchange information with any other person during an examination can also be considered cheating. Plagiarism means you submit someone else's work or parts of someone else's text or code in your own name.</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It is easier to detect plagiarism than many people believe. Many Swedish universities use automated text matching tools.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Here are some common forms of plagiarism:</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Students copy wording or ideas from published sources.</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Students copy from other students.</a:t>
            </a:r>
            <a:endParaRPr lang="sv-SE" sz="9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900" kern="1200" dirty="0">
                <a:solidFill>
                  <a:schemeClr val="tx1"/>
                </a:solidFill>
                <a:effectLst/>
                <a:latin typeface="+mn-lt"/>
                <a:ea typeface="+mn-ea"/>
                <a:cs typeface="+mn-cs"/>
              </a:rPr>
              <a:t>Students cooperate so much that each other's work and results are almost identical.</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Remember the following to avoid plagiarism:</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Specify sources as soon as you use other people's ideas, arguments or results!</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Learn to read and summarise information from sources. Do not copy formulations straight off. Instead, write and refer from any text and describe where your source is available in each text.</a:t>
            </a:r>
            <a:endParaRPr lang="sv-SE"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Summarised: Read, process, rewrite and refer to information from your sources.</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39</a:t>
            </a:fld>
            <a:endParaRPr lang="sv-SE"/>
          </a:p>
        </p:txBody>
      </p:sp>
    </p:spTree>
    <p:extLst>
      <p:ext uri="{BB962C8B-B14F-4D97-AF65-F5344CB8AC3E}">
        <p14:creationId xmlns:p14="http://schemas.microsoft.com/office/powerpoint/2010/main" val="18112863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42</a:t>
            </a:fld>
            <a:endParaRPr lang="sv-SE"/>
          </a:p>
        </p:txBody>
      </p:sp>
    </p:spTree>
    <p:extLst>
      <p:ext uri="{BB962C8B-B14F-4D97-AF65-F5344CB8AC3E}">
        <p14:creationId xmlns:p14="http://schemas.microsoft.com/office/powerpoint/2010/main" val="893380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We</a:t>
            </a:r>
            <a:r>
              <a:rPr lang="sv-SE" dirty="0" smtClean="0"/>
              <a:t> </a:t>
            </a:r>
            <a:r>
              <a:rPr lang="sv-SE" dirty="0" err="1" smtClean="0"/>
              <a:t>will</a:t>
            </a:r>
            <a:r>
              <a:rPr lang="sv-SE" dirty="0" smtClean="0"/>
              <a:t> </a:t>
            </a:r>
            <a:r>
              <a:rPr lang="sv-SE" dirty="0" err="1" smtClean="0"/>
              <a:t>now</a:t>
            </a:r>
            <a:r>
              <a:rPr lang="sv-SE" dirty="0" smtClean="0"/>
              <a:t> </a:t>
            </a:r>
            <a:r>
              <a:rPr lang="sv-SE" dirty="0" err="1" smtClean="0"/>
              <a:t>meet</a:t>
            </a:r>
            <a:r>
              <a:rPr lang="sv-SE" dirty="0" smtClean="0"/>
              <a:t> </a:t>
            </a:r>
            <a:r>
              <a:rPr lang="sv-SE" dirty="0" err="1" smtClean="0"/>
              <a:t>some</a:t>
            </a:r>
            <a:r>
              <a:rPr lang="sv-SE" baseline="0" dirty="0" smtClean="0"/>
              <a:t> representatives from THS. </a:t>
            </a:r>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43</a:t>
            </a:fld>
            <a:endParaRPr lang="sv-SE"/>
          </a:p>
        </p:txBody>
      </p:sp>
    </p:spTree>
    <p:extLst>
      <p:ext uri="{BB962C8B-B14F-4D97-AF65-F5344CB8AC3E}">
        <p14:creationId xmlns:p14="http://schemas.microsoft.com/office/powerpoint/2010/main" val="2218297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If you have questions regarding your programme, you can contact your master’s coordinator. These can be questions about your studies, such as questions about courses. You can also contact the master’s coordinator for social matters connected to your studies, for example, if you do not feel well during your studies.</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 </a:t>
            </a:r>
            <a:endParaRPr lang="sv-SE"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If you have questions that do not concern your programme and do not know where to turn specifically, you can always email </a:t>
            </a:r>
            <a:r>
              <a:rPr lang="en-GB" sz="900" b="1" kern="1200" dirty="0">
                <a:solidFill>
                  <a:schemeClr val="tx1"/>
                </a:solidFill>
                <a:effectLst/>
                <a:latin typeface="+mn-lt"/>
                <a:ea typeface="+mn-ea"/>
                <a:cs typeface="+mn-cs"/>
              </a:rPr>
              <a:t>info@kth.se</a:t>
            </a:r>
            <a:r>
              <a:rPr lang="en-GB" sz="900" kern="1200" dirty="0">
                <a:solidFill>
                  <a:schemeClr val="tx1"/>
                </a:solidFill>
                <a:effectLst/>
                <a:latin typeface="+mn-lt"/>
                <a:ea typeface="+mn-ea"/>
                <a:cs typeface="+mn-cs"/>
              </a:rPr>
              <a:t>. Your question will then be forwarded to the right person or group.</a:t>
            </a:r>
            <a:endParaRPr lang="sv-SE"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45</a:t>
            </a:fld>
            <a:endParaRPr lang="sv-SE"/>
          </a:p>
        </p:txBody>
      </p:sp>
    </p:spTree>
    <p:extLst>
      <p:ext uri="{BB962C8B-B14F-4D97-AF65-F5344CB8AC3E}">
        <p14:creationId xmlns:p14="http://schemas.microsoft.com/office/powerpoint/2010/main" val="2327597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bild">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28E8603-97F6-448F-AF1B-7D33D8C7567F}"/>
              </a:ext>
            </a:extLst>
          </p:cNvPr>
          <p:cNvSpPr>
            <a:spLocks noGrp="1"/>
          </p:cNvSpPr>
          <p:nvPr>
            <p:ph type="sldNum" sz="quarter" idx="12"/>
          </p:nvPr>
        </p:nvSpPr>
        <p:spPr/>
        <p:txBody>
          <a:bodyPr/>
          <a:lstStyle/>
          <a:p>
            <a:fld id="{7422A9A3-8636-4A04-BD48-3153280FB086}" type="slidenum">
              <a:rPr lang="sv-SE" smtClean="0"/>
              <a:t>‹#›</a:t>
            </a:fld>
            <a:endParaRPr lang="sv-SE"/>
          </a:p>
        </p:txBody>
      </p:sp>
      <p:sp>
        <p:nvSpPr>
          <p:cNvPr id="5" name="Platshållare för sidfot 4">
            <a:extLst>
              <a:ext uri="{FF2B5EF4-FFF2-40B4-BE49-F238E27FC236}">
                <a16:creationId xmlns:a16="http://schemas.microsoft.com/office/drawing/2014/main" id="{9E3CD4D9-900F-4086-81FD-AB6606D8B7D3}"/>
              </a:ext>
            </a:extLst>
          </p:cNvPr>
          <p:cNvSpPr>
            <a:spLocks noGrp="1"/>
          </p:cNvSpPr>
          <p:nvPr>
            <p:ph type="ftr" sz="quarter" idx="11"/>
          </p:nvPr>
        </p:nvSpPr>
        <p:spPr/>
        <p:txBody>
          <a:bodyPr/>
          <a:lstStyle/>
          <a:p>
            <a:endParaRPr lang="sv-SE" dirty="0"/>
          </a:p>
        </p:txBody>
      </p:sp>
      <p:sp>
        <p:nvSpPr>
          <p:cNvPr id="4" name="Platshållare för datum 3">
            <a:extLst>
              <a:ext uri="{FF2B5EF4-FFF2-40B4-BE49-F238E27FC236}">
                <a16:creationId xmlns:a16="http://schemas.microsoft.com/office/drawing/2014/main" id="{D42CF517-9DD4-421C-AE14-6B4A4453B097}"/>
              </a:ext>
            </a:extLst>
          </p:cNvPr>
          <p:cNvSpPr>
            <a:spLocks noGrp="1"/>
          </p:cNvSpPr>
          <p:nvPr>
            <p:ph type="dt" sz="half" idx="10"/>
          </p:nvPr>
        </p:nvSpPr>
        <p:spPr/>
        <p:txBody>
          <a:bodyPr/>
          <a:lstStyle/>
          <a:p>
            <a:fld id="{04F8DD07-A239-4ABF-95FA-4866D8F7DD2C}" type="datetime1">
              <a:rPr lang="sv-SE" smtClean="0"/>
              <a:t>2022-08-24</a:t>
            </a:fld>
            <a:endParaRPr lang="sv-SE"/>
          </a:p>
        </p:txBody>
      </p:sp>
      <p:pic>
        <p:nvPicPr>
          <p:cNvPr id="9" name="Graphic 8">
            <a:extLst>
              <a:ext uri="{FF2B5EF4-FFF2-40B4-BE49-F238E27FC236}">
                <a16:creationId xmlns:a16="http://schemas.microsoft.com/office/drawing/2014/main" id="{383F7B48-BB86-D74E-A1EB-2C3CDBAC7F27}"/>
              </a:ext>
              <a:ext uri="{C183D7F6-B498-43B3-948B-1728B52AA6E4}">
                <adec:decorative xmlns:adec="http://schemas.microsoft.com/office/drawing/2017/decorative" xmlns=""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r="700"/>
          <a:stretch/>
        </p:blipFill>
        <p:spPr>
          <a:xfrm>
            <a:off x="246063" y="2559025"/>
            <a:ext cx="8650292" cy="2443097"/>
          </a:xfrm>
          <a:prstGeom prst="rect">
            <a:avLst/>
          </a:prstGeom>
        </p:spPr>
      </p:pic>
      <p:sp>
        <p:nvSpPr>
          <p:cNvPr id="25" name="Underrubrik 2">
            <a:extLst>
              <a:ext uri="{FF2B5EF4-FFF2-40B4-BE49-F238E27FC236}">
                <a16:creationId xmlns:a16="http://schemas.microsoft.com/office/drawing/2014/main" id="{040AB90C-B2A7-4284-98E0-80DAE0A2CD53}"/>
              </a:ext>
            </a:extLst>
          </p:cNvPr>
          <p:cNvSpPr>
            <a:spLocks noGrp="1"/>
          </p:cNvSpPr>
          <p:nvPr>
            <p:ph type="subTitle" idx="1"/>
          </p:nvPr>
        </p:nvSpPr>
        <p:spPr>
          <a:xfrm>
            <a:off x="567928" y="1974952"/>
            <a:ext cx="8090297" cy="596798"/>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sv-SE" dirty="0"/>
          </a:p>
        </p:txBody>
      </p:sp>
      <p:sp>
        <p:nvSpPr>
          <p:cNvPr id="24" name="Rubrik 1">
            <a:extLst>
              <a:ext uri="{FF2B5EF4-FFF2-40B4-BE49-F238E27FC236}">
                <a16:creationId xmlns:a16="http://schemas.microsoft.com/office/drawing/2014/main" id="{2973C368-F8A4-41B1-9D52-4D79988138D8}"/>
              </a:ext>
            </a:extLst>
          </p:cNvPr>
          <p:cNvSpPr>
            <a:spLocks noGrp="1"/>
          </p:cNvSpPr>
          <p:nvPr>
            <p:ph type="ctrTitle"/>
          </p:nvPr>
        </p:nvSpPr>
        <p:spPr>
          <a:xfrm>
            <a:off x="567928" y="1390867"/>
            <a:ext cx="8090297" cy="566641"/>
          </a:xfrm>
        </p:spPr>
        <p:txBody>
          <a:bodyPr anchor="t"/>
          <a:lstStyle>
            <a:lvl1pPr algn="l">
              <a:defRPr sz="2700"/>
            </a:lvl1pPr>
          </a:lstStyle>
          <a:p>
            <a:r>
              <a:rPr lang="en-US"/>
              <a:t>Click to edit Master title style</a:t>
            </a:r>
            <a:endParaRPr lang="sv-SE" dirty="0"/>
          </a:p>
        </p:txBody>
      </p:sp>
    </p:spTree>
    <p:extLst>
      <p:ext uri="{BB962C8B-B14F-4D97-AF65-F5344CB8AC3E}">
        <p14:creationId xmlns:p14="http://schemas.microsoft.com/office/powerpoint/2010/main" val="425891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en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42CF517-9DD4-421C-AE14-6B4A4453B097}"/>
              </a:ext>
            </a:extLst>
          </p:cNvPr>
          <p:cNvSpPr>
            <a:spLocks noGrp="1"/>
          </p:cNvSpPr>
          <p:nvPr>
            <p:ph type="dt" sz="half" idx="10"/>
          </p:nvPr>
        </p:nvSpPr>
        <p:spPr/>
        <p:txBody>
          <a:bodyPr/>
          <a:lstStyle/>
          <a:p>
            <a:fld id="{E8A10802-64CD-40B5-9663-0DC545DF71AD}" type="datetime1">
              <a:rPr lang="sv-SE" smtClean="0"/>
              <a:t>2022-08-24</a:t>
            </a:fld>
            <a:endParaRPr lang="sv-SE"/>
          </a:p>
        </p:txBody>
      </p:sp>
      <p:sp>
        <p:nvSpPr>
          <p:cNvPr id="5" name="Platshållare för sidfot 4">
            <a:extLst>
              <a:ext uri="{FF2B5EF4-FFF2-40B4-BE49-F238E27FC236}">
                <a16:creationId xmlns:a16="http://schemas.microsoft.com/office/drawing/2014/main" id="{9E3CD4D9-900F-4086-81FD-AB6606D8B7D3}"/>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528E8603-97F6-448F-AF1B-7D33D8C7567F}"/>
              </a:ext>
            </a:extLst>
          </p:cNvPr>
          <p:cNvSpPr>
            <a:spLocks noGrp="1"/>
          </p:cNvSpPr>
          <p:nvPr>
            <p:ph type="sldNum" sz="quarter" idx="12"/>
          </p:nvPr>
        </p:nvSpPr>
        <p:spPr/>
        <p:txBody>
          <a:bodyPr/>
          <a:lstStyle/>
          <a:p>
            <a:fld id="{7422A9A3-8636-4A04-BD48-3153280FB086}" type="slidenum">
              <a:rPr lang="sv-SE" smtClean="0"/>
              <a:t>‹#›</a:t>
            </a:fld>
            <a:endParaRPr lang="sv-SE"/>
          </a:p>
        </p:txBody>
      </p:sp>
      <p:pic>
        <p:nvPicPr>
          <p:cNvPr id="10" name="Graphic 9">
            <a:extLst>
              <a:ext uri="{FF2B5EF4-FFF2-40B4-BE49-F238E27FC236}">
                <a16:creationId xmlns:a16="http://schemas.microsoft.com/office/drawing/2014/main" id="{E50A1F01-262A-6542-96F8-9345B6213D97}"/>
              </a:ext>
              <a:ext uri="{C183D7F6-B498-43B3-948B-1728B52AA6E4}">
                <adec:decorative xmlns:adec="http://schemas.microsoft.com/office/drawing/2017/decorative" xmlns=""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r="700"/>
          <a:stretch/>
        </p:blipFill>
        <p:spPr>
          <a:xfrm>
            <a:off x="246063" y="2559025"/>
            <a:ext cx="8650292" cy="2443097"/>
          </a:xfrm>
          <a:prstGeom prst="rect">
            <a:avLst/>
          </a:prstGeom>
        </p:spPr>
      </p:pic>
      <p:sp>
        <p:nvSpPr>
          <p:cNvPr id="3" name="Underrubrik 2">
            <a:extLst>
              <a:ext uri="{FF2B5EF4-FFF2-40B4-BE49-F238E27FC236}">
                <a16:creationId xmlns:a16="http://schemas.microsoft.com/office/drawing/2014/main" id="{FF22D944-0354-4DCD-8334-3FC7C9FFC904}"/>
              </a:ext>
            </a:extLst>
          </p:cNvPr>
          <p:cNvSpPr>
            <a:spLocks noGrp="1"/>
          </p:cNvSpPr>
          <p:nvPr>
            <p:ph type="subTitle" idx="1"/>
          </p:nvPr>
        </p:nvSpPr>
        <p:spPr>
          <a:xfrm>
            <a:off x="567928" y="1974952"/>
            <a:ext cx="8090297" cy="596798"/>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sv-SE" dirty="0"/>
          </a:p>
        </p:txBody>
      </p:sp>
      <p:sp>
        <p:nvSpPr>
          <p:cNvPr id="2" name="Rubrik 1">
            <a:extLst>
              <a:ext uri="{FF2B5EF4-FFF2-40B4-BE49-F238E27FC236}">
                <a16:creationId xmlns:a16="http://schemas.microsoft.com/office/drawing/2014/main" id="{918E66E3-BED5-4C6D-B465-40B84B88DB31}"/>
              </a:ext>
            </a:extLst>
          </p:cNvPr>
          <p:cNvSpPr>
            <a:spLocks noGrp="1"/>
          </p:cNvSpPr>
          <p:nvPr>
            <p:ph type="ctrTitle"/>
          </p:nvPr>
        </p:nvSpPr>
        <p:spPr>
          <a:xfrm>
            <a:off x="567928" y="1390867"/>
            <a:ext cx="8090297" cy="566641"/>
          </a:xfrm>
        </p:spPr>
        <p:txBody>
          <a:bodyPr anchor="t"/>
          <a:lstStyle>
            <a:lvl1pPr algn="l">
              <a:defRPr sz="2700"/>
            </a:lvl1pPr>
          </a:lstStyle>
          <a:p>
            <a:r>
              <a:rPr lang="en-US"/>
              <a:t>Click to edit Master title style</a:t>
            </a:r>
            <a:endParaRPr lang="sv-SE" dirty="0"/>
          </a:p>
        </p:txBody>
      </p:sp>
      <p:pic>
        <p:nvPicPr>
          <p:cNvPr id="9" name="Bildobjekt 19">
            <a:extLst>
              <a:ext uri="{FF2B5EF4-FFF2-40B4-BE49-F238E27FC236}">
                <a16:creationId xmlns:a16="http://schemas.microsoft.com/office/drawing/2014/main" id="{D08EEA80-13E5-4697-A9DA-21277742FA79}"/>
              </a:ext>
            </a:extLst>
          </p:cNvPr>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526476" y="333641"/>
            <a:ext cx="1287722"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04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3155F99B-B767-4EF4-BDED-E7E361EB3F4F}"/>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21B72178-9B2F-45A7-A31E-7710591B0F38}"/>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69A48BD2-8B5B-44E1-8F6C-9B0D41A68E8D}"/>
              </a:ext>
            </a:extLst>
          </p:cNvPr>
          <p:cNvSpPr>
            <a:spLocks noGrp="1"/>
          </p:cNvSpPr>
          <p:nvPr>
            <p:ph type="dt" sz="half" idx="10"/>
          </p:nvPr>
        </p:nvSpPr>
        <p:spPr/>
        <p:txBody>
          <a:bodyPr/>
          <a:lstStyle/>
          <a:p>
            <a:fld id="{4AE31120-6E48-4E60-92B1-42042347EF25}" type="datetime1">
              <a:rPr lang="sv-SE" smtClean="0"/>
              <a:t>2022-08-24</a:t>
            </a:fld>
            <a:endParaRPr lang="sv-SE"/>
          </a:p>
        </p:txBody>
      </p:sp>
      <p:sp>
        <p:nvSpPr>
          <p:cNvPr id="7" name="Platshållare för innehåll 6">
            <a:extLst>
              <a:ext uri="{FF2B5EF4-FFF2-40B4-BE49-F238E27FC236}">
                <a16:creationId xmlns:a16="http://schemas.microsoft.com/office/drawing/2014/main" id="{FA474A84-82A6-4747-B64B-83217A0CB54B}"/>
              </a:ext>
            </a:extLst>
          </p:cNvPr>
          <p:cNvSpPr>
            <a:spLocks noGrp="1"/>
          </p:cNvSpPr>
          <p:nvPr>
            <p:ph sz="quarter" idx="13"/>
          </p:nvPr>
        </p:nvSpPr>
        <p:spPr>
          <a:xfrm>
            <a:off x="1131888" y="1194198"/>
            <a:ext cx="7765653" cy="3540919"/>
          </a:xfrm>
        </p:spPr>
        <p:txBody>
          <a:bodyPr>
            <a:normAutofit/>
          </a:bodyPr>
          <a:lstStyle>
            <a:lvl1pPr>
              <a:defRPr sz="1500"/>
            </a:lvl1pPr>
            <a:lvl2pPr marL="514350" indent="-171450">
              <a:buFont typeface="Arial" panose="020B0604020202020204" pitchFamily="34" charset="0"/>
              <a:buChar char="‒"/>
              <a:defRPr sz="1350"/>
            </a:lvl2pPr>
            <a:lvl3pPr marL="857250" indent="-171450">
              <a:buFont typeface="Arial" panose="020B0604020202020204" pitchFamily="34" charset="0"/>
              <a:buChar char="˃"/>
              <a:defRPr sz="1200"/>
            </a:lvl3pPr>
            <a:lvl4pPr>
              <a:defRPr sz="1050"/>
            </a:lvl4pPr>
            <a:lvl5pPr marL="1543050" indent="-171450">
              <a:buFont typeface="Arial" panose="020B0604020202020204" pitchFamily="34" charset="0"/>
              <a:buChar cha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2" name="Rubrik 1">
            <a:extLst>
              <a:ext uri="{FF2B5EF4-FFF2-40B4-BE49-F238E27FC236}">
                <a16:creationId xmlns:a16="http://schemas.microsoft.com/office/drawing/2014/main" id="{4EB0B6BB-AC5F-485A-85BA-F56E433C7DFA}"/>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2727327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två innehåll">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2579ABBA-285A-4BDD-A8DE-D7E232663AD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5C0D5306-1C16-4D96-8016-0B45E724AEEC}"/>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8C966D54-57EE-458D-979F-B857F3483E34}"/>
              </a:ext>
            </a:extLst>
          </p:cNvPr>
          <p:cNvSpPr>
            <a:spLocks noGrp="1"/>
          </p:cNvSpPr>
          <p:nvPr>
            <p:ph type="dt" sz="half" idx="10"/>
          </p:nvPr>
        </p:nvSpPr>
        <p:spPr/>
        <p:txBody>
          <a:bodyPr/>
          <a:lstStyle/>
          <a:p>
            <a:fld id="{0784F102-75C8-422F-A215-13C03225D9D2}" type="datetime1">
              <a:rPr lang="sv-SE" smtClean="0"/>
              <a:t>2022-08-24</a:t>
            </a:fld>
            <a:endParaRPr lang="sv-SE"/>
          </a:p>
        </p:txBody>
      </p:sp>
      <p:sp>
        <p:nvSpPr>
          <p:cNvPr id="11" name="Platshållare för innehåll 6">
            <a:extLst>
              <a:ext uri="{FF2B5EF4-FFF2-40B4-BE49-F238E27FC236}">
                <a16:creationId xmlns:a16="http://schemas.microsoft.com/office/drawing/2014/main" id="{C23E0C61-4086-4E9E-9765-C96613FBE58E}"/>
              </a:ext>
            </a:extLst>
          </p:cNvPr>
          <p:cNvSpPr>
            <a:spLocks noGrp="1"/>
          </p:cNvSpPr>
          <p:nvPr>
            <p:ph sz="quarter" idx="14"/>
          </p:nvPr>
        </p:nvSpPr>
        <p:spPr>
          <a:xfrm>
            <a:off x="5103244" y="1193800"/>
            <a:ext cx="3794694" cy="3540919"/>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12" name="Platshållare för innehåll 6">
            <a:extLst>
              <a:ext uri="{FF2B5EF4-FFF2-40B4-BE49-F238E27FC236}">
                <a16:creationId xmlns:a16="http://schemas.microsoft.com/office/drawing/2014/main" id="{F4B1B781-8A23-4309-9884-DD6E3CE0EF21}"/>
              </a:ext>
            </a:extLst>
          </p:cNvPr>
          <p:cNvSpPr>
            <a:spLocks noGrp="1"/>
          </p:cNvSpPr>
          <p:nvPr>
            <p:ph sz="quarter" idx="17"/>
          </p:nvPr>
        </p:nvSpPr>
        <p:spPr>
          <a:xfrm>
            <a:off x="1131888" y="1194594"/>
            <a:ext cx="3794694" cy="3540919"/>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6" name="Rubrik 5">
            <a:extLst>
              <a:ext uri="{FF2B5EF4-FFF2-40B4-BE49-F238E27FC236}">
                <a16:creationId xmlns:a16="http://schemas.microsoft.com/office/drawing/2014/main" id="{41903042-6CE8-4286-847C-7E810AF58487}"/>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384158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underrubriker och två innehåll">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2579ABBA-285A-4BDD-A8DE-D7E232663AD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5C0D5306-1C16-4D96-8016-0B45E724AEEC}"/>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8C966D54-57EE-458D-979F-B857F3483E34}"/>
              </a:ext>
            </a:extLst>
          </p:cNvPr>
          <p:cNvSpPr>
            <a:spLocks noGrp="1"/>
          </p:cNvSpPr>
          <p:nvPr>
            <p:ph type="dt" sz="half" idx="10"/>
          </p:nvPr>
        </p:nvSpPr>
        <p:spPr/>
        <p:txBody>
          <a:bodyPr/>
          <a:lstStyle/>
          <a:p>
            <a:fld id="{7ADDF6F8-21E8-412C-A9E7-17EECC546397}" type="datetime1">
              <a:rPr lang="sv-SE" smtClean="0"/>
              <a:t>2022-08-24</a:t>
            </a:fld>
            <a:endParaRPr lang="sv-SE"/>
          </a:p>
        </p:txBody>
      </p:sp>
      <p:sp>
        <p:nvSpPr>
          <p:cNvPr id="8" name="Platshållare för innehåll 6">
            <a:extLst>
              <a:ext uri="{FF2B5EF4-FFF2-40B4-BE49-F238E27FC236}">
                <a16:creationId xmlns:a16="http://schemas.microsoft.com/office/drawing/2014/main" id="{6304BE55-467D-4CE2-9B8D-EC038C989AF6}"/>
              </a:ext>
            </a:extLst>
          </p:cNvPr>
          <p:cNvSpPr>
            <a:spLocks noGrp="1"/>
          </p:cNvSpPr>
          <p:nvPr>
            <p:ph sz="quarter" idx="14"/>
          </p:nvPr>
        </p:nvSpPr>
        <p:spPr>
          <a:xfrm>
            <a:off x="5103244" y="1664494"/>
            <a:ext cx="3794297" cy="3070622"/>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12" name="Platshållare för text 10">
            <a:extLst>
              <a:ext uri="{FF2B5EF4-FFF2-40B4-BE49-F238E27FC236}">
                <a16:creationId xmlns:a16="http://schemas.microsoft.com/office/drawing/2014/main" id="{4D066E04-C797-4C85-AD05-F6EFD42AED3C}"/>
              </a:ext>
            </a:extLst>
          </p:cNvPr>
          <p:cNvSpPr>
            <a:spLocks noGrp="1"/>
          </p:cNvSpPr>
          <p:nvPr>
            <p:ph type="body" sz="quarter" idx="16"/>
          </p:nvPr>
        </p:nvSpPr>
        <p:spPr>
          <a:xfrm>
            <a:off x="5103244" y="1194197"/>
            <a:ext cx="3794297" cy="398859"/>
          </a:xfrm>
        </p:spPr>
        <p:txBody>
          <a:bodyPr>
            <a:noAutofit/>
          </a:bodyPr>
          <a:lstStyle>
            <a:lvl1pPr marL="0" indent="0">
              <a:buNone/>
              <a:defRPr sz="1500"/>
            </a:lvl1pPr>
          </a:lstStyle>
          <a:p>
            <a:pPr lvl="0"/>
            <a:r>
              <a:rPr lang="en-US"/>
              <a:t>Edit Master text styles</a:t>
            </a:r>
          </a:p>
        </p:txBody>
      </p:sp>
      <p:sp>
        <p:nvSpPr>
          <p:cNvPr id="13" name="Platshållare för innehåll 6">
            <a:extLst>
              <a:ext uri="{FF2B5EF4-FFF2-40B4-BE49-F238E27FC236}">
                <a16:creationId xmlns:a16="http://schemas.microsoft.com/office/drawing/2014/main" id="{20A69851-5F12-40D3-A417-2DCD7530A5F4}"/>
              </a:ext>
            </a:extLst>
          </p:cNvPr>
          <p:cNvSpPr>
            <a:spLocks noGrp="1"/>
          </p:cNvSpPr>
          <p:nvPr>
            <p:ph sz="quarter" idx="17"/>
          </p:nvPr>
        </p:nvSpPr>
        <p:spPr>
          <a:xfrm>
            <a:off x="1136220" y="1664494"/>
            <a:ext cx="3792153" cy="3070622"/>
          </a:xfrm>
        </p:spPr>
        <p:txBody>
          <a:bodyPr>
            <a:normAutofit/>
          </a:bodyPr>
          <a:lstStyle>
            <a:lvl1pPr>
              <a:defRPr sz="1500"/>
            </a:lvl1pPr>
            <a:lvl2pPr>
              <a:defRPr sz="1350"/>
            </a:lvl2pPr>
            <a:lvl3pPr>
              <a:defRPr sz="12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14" name="Platshållare för text 10">
            <a:extLst>
              <a:ext uri="{FF2B5EF4-FFF2-40B4-BE49-F238E27FC236}">
                <a16:creationId xmlns:a16="http://schemas.microsoft.com/office/drawing/2014/main" id="{9472B11D-1B06-4AB9-A788-CEFECBDC8E16}"/>
              </a:ext>
            </a:extLst>
          </p:cNvPr>
          <p:cNvSpPr>
            <a:spLocks noGrp="1"/>
          </p:cNvSpPr>
          <p:nvPr>
            <p:ph type="body" sz="quarter" idx="18"/>
          </p:nvPr>
        </p:nvSpPr>
        <p:spPr>
          <a:xfrm>
            <a:off x="1136220" y="1194197"/>
            <a:ext cx="3792153" cy="398859"/>
          </a:xfrm>
        </p:spPr>
        <p:txBody>
          <a:bodyPr>
            <a:noAutofit/>
          </a:bodyPr>
          <a:lstStyle>
            <a:lvl1pPr marL="0" indent="0">
              <a:buNone/>
              <a:defRPr sz="1500"/>
            </a:lvl1pPr>
          </a:lstStyle>
          <a:p>
            <a:pPr lvl="0"/>
            <a:r>
              <a:rPr lang="en-US"/>
              <a:t>Edit Master text styles</a:t>
            </a:r>
          </a:p>
        </p:txBody>
      </p:sp>
      <p:sp>
        <p:nvSpPr>
          <p:cNvPr id="2" name="Rubrik 1">
            <a:extLst>
              <a:ext uri="{FF2B5EF4-FFF2-40B4-BE49-F238E27FC236}">
                <a16:creationId xmlns:a16="http://schemas.microsoft.com/office/drawing/2014/main" id="{6945529D-785A-43B8-8CB0-BF49CF7DDB58}"/>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1180452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89E1C101-21B3-4DE8-ACC8-96D836B902F7}"/>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698402AB-3C0D-47F3-B526-AEE8B976CD47}"/>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C91421C8-A909-4498-9C65-2C4F1875E586}"/>
              </a:ext>
            </a:extLst>
          </p:cNvPr>
          <p:cNvSpPr>
            <a:spLocks noGrp="1"/>
          </p:cNvSpPr>
          <p:nvPr>
            <p:ph type="dt" sz="half" idx="10"/>
          </p:nvPr>
        </p:nvSpPr>
        <p:spPr/>
        <p:txBody>
          <a:bodyPr/>
          <a:lstStyle/>
          <a:p>
            <a:fld id="{77CF01AB-0F91-44C7-87A4-27A8A25FD33A}" type="datetime1">
              <a:rPr lang="sv-SE" smtClean="0"/>
              <a:t>2022-08-24</a:t>
            </a:fld>
            <a:endParaRPr lang="sv-SE"/>
          </a:p>
        </p:txBody>
      </p:sp>
      <p:sp>
        <p:nvSpPr>
          <p:cNvPr id="7" name="Platshållare för bild 6">
            <a:extLst>
              <a:ext uri="{FF2B5EF4-FFF2-40B4-BE49-F238E27FC236}">
                <a16:creationId xmlns:a16="http://schemas.microsoft.com/office/drawing/2014/main" id="{FECDBECF-4709-417A-8783-E9CAB0603AC3}"/>
              </a:ext>
            </a:extLst>
          </p:cNvPr>
          <p:cNvSpPr>
            <a:spLocks noGrp="1"/>
          </p:cNvSpPr>
          <p:nvPr>
            <p:ph type="pic" sz="quarter" idx="13"/>
          </p:nvPr>
        </p:nvSpPr>
        <p:spPr>
          <a:xfrm>
            <a:off x="246460" y="1194198"/>
            <a:ext cx="8651081" cy="3540919"/>
          </a:xfrm>
        </p:spPr>
        <p:txBody>
          <a:bodyPr/>
          <a:lstStyle/>
          <a:p>
            <a:r>
              <a:rPr lang="en-US"/>
              <a:t>Click icon to add picture</a:t>
            </a:r>
            <a:endParaRPr lang="sv-SE"/>
          </a:p>
        </p:txBody>
      </p:sp>
      <p:sp>
        <p:nvSpPr>
          <p:cNvPr id="2" name="Rubrik 1">
            <a:extLst>
              <a:ext uri="{FF2B5EF4-FFF2-40B4-BE49-F238E27FC236}">
                <a16:creationId xmlns:a16="http://schemas.microsoft.com/office/drawing/2014/main" id="{08A04EEF-7713-4918-A58B-127EED1C377F}"/>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95339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89E1C101-21B3-4DE8-ACC8-96D836B902F7}"/>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698402AB-3C0D-47F3-B526-AEE8B976CD47}"/>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C91421C8-A909-4498-9C65-2C4F1875E586}"/>
              </a:ext>
            </a:extLst>
          </p:cNvPr>
          <p:cNvSpPr>
            <a:spLocks noGrp="1"/>
          </p:cNvSpPr>
          <p:nvPr>
            <p:ph type="dt" sz="half" idx="10"/>
          </p:nvPr>
        </p:nvSpPr>
        <p:spPr/>
        <p:txBody>
          <a:bodyPr/>
          <a:lstStyle/>
          <a:p>
            <a:fld id="{3805E0B7-82CE-4607-A758-8388C482F170}" type="datetime1">
              <a:rPr lang="sv-SE" smtClean="0"/>
              <a:t>2022-08-24</a:t>
            </a:fld>
            <a:endParaRPr lang="sv-SE"/>
          </a:p>
        </p:txBody>
      </p:sp>
      <p:sp>
        <p:nvSpPr>
          <p:cNvPr id="9" name="Platshållare för bild 6">
            <a:extLst>
              <a:ext uri="{FF2B5EF4-FFF2-40B4-BE49-F238E27FC236}">
                <a16:creationId xmlns:a16="http://schemas.microsoft.com/office/drawing/2014/main" id="{3747F699-0360-4395-8415-6E5114D6C6C0}"/>
              </a:ext>
            </a:extLst>
          </p:cNvPr>
          <p:cNvSpPr>
            <a:spLocks noGrp="1"/>
          </p:cNvSpPr>
          <p:nvPr>
            <p:ph type="pic" sz="quarter" idx="14"/>
          </p:nvPr>
        </p:nvSpPr>
        <p:spPr>
          <a:xfrm>
            <a:off x="4660332" y="1194198"/>
            <a:ext cx="4237210" cy="3540919"/>
          </a:xfrm>
        </p:spPr>
        <p:txBody>
          <a:bodyPr/>
          <a:lstStyle/>
          <a:p>
            <a:r>
              <a:rPr lang="en-US"/>
              <a:t>Click icon to add picture</a:t>
            </a:r>
            <a:endParaRPr lang="sv-SE"/>
          </a:p>
        </p:txBody>
      </p:sp>
      <p:sp>
        <p:nvSpPr>
          <p:cNvPr id="7" name="Platshållare för bild 6">
            <a:extLst>
              <a:ext uri="{FF2B5EF4-FFF2-40B4-BE49-F238E27FC236}">
                <a16:creationId xmlns:a16="http://schemas.microsoft.com/office/drawing/2014/main" id="{FECDBECF-4709-417A-8783-E9CAB0603AC3}"/>
              </a:ext>
            </a:extLst>
          </p:cNvPr>
          <p:cNvSpPr>
            <a:spLocks noGrp="1"/>
          </p:cNvSpPr>
          <p:nvPr>
            <p:ph type="pic" sz="quarter" idx="13"/>
          </p:nvPr>
        </p:nvSpPr>
        <p:spPr>
          <a:xfrm>
            <a:off x="246460" y="1194594"/>
            <a:ext cx="4237209" cy="3540919"/>
          </a:xfrm>
        </p:spPr>
        <p:txBody>
          <a:bodyPr/>
          <a:lstStyle/>
          <a:p>
            <a:r>
              <a:rPr lang="en-US"/>
              <a:t>Click icon to add picture</a:t>
            </a:r>
            <a:endParaRPr lang="sv-SE"/>
          </a:p>
        </p:txBody>
      </p:sp>
      <p:sp>
        <p:nvSpPr>
          <p:cNvPr id="2" name="Rubrik 1">
            <a:extLst>
              <a:ext uri="{FF2B5EF4-FFF2-40B4-BE49-F238E27FC236}">
                <a16:creationId xmlns:a16="http://schemas.microsoft.com/office/drawing/2014/main" id="{08A04EEF-7713-4918-A58B-127EED1C377F}"/>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2187958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BDE0A226-9A3A-4E94-A386-D753C79EAEC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32D627AA-4087-4599-9513-63987ED83459}"/>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892B391E-9C84-4E0D-898B-8454343BE6E0}"/>
              </a:ext>
            </a:extLst>
          </p:cNvPr>
          <p:cNvSpPr>
            <a:spLocks noGrp="1"/>
          </p:cNvSpPr>
          <p:nvPr>
            <p:ph type="dt" sz="half" idx="10"/>
          </p:nvPr>
        </p:nvSpPr>
        <p:spPr/>
        <p:txBody>
          <a:bodyPr/>
          <a:lstStyle/>
          <a:p>
            <a:fld id="{2036959A-CD1B-453C-839A-0AA642C50B3B}" type="datetime1">
              <a:rPr lang="sv-SE" smtClean="0"/>
              <a:t>2022-08-24</a:t>
            </a:fld>
            <a:endParaRPr lang="sv-SE"/>
          </a:p>
        </p:txBody>
      </p:sp>
      <p:sp>
        <p:nvSpPr>
          <p:cNvPr id="2" name="Rubrik 1">
            <a:extLst>
              <a:ext uri="{FF2B5EF4-FFF2-40B4-BE49-F238E27FC236}">
                <a16:creationId xmlns:a16="http://schemas.microsoft.com/office/drawing/2014/main" id="{2F4B5727-3AF8-4023-B42B-839E8695AB99}"/>
              </a:ext>
            </a:extLst>
          </p:cNvPr>
          <p:cNvSpPr>
            <a:spLocks noGrp="1"/>
          </p:cNvSpPr>
          <p:nvPr>
            <p:ph type="title"/>
          </p:nvPr>
        </p:nvSpPr>
        <p:spPr/>
        <p:txBody>
          <a:bodyPr/>
          <a:lstStyle/>
          <a:p>
            <a:r>
              <a:rPr lang="en-US"/>
              <a:t>Click to edit Master title style</a:t>
            </a:r>
            <a:endParaRPr lang="sv-SE"/>
          </a:p>
        </p:txBody>
      </p:sp>
    </p:spTree>
    <p:extLst>
      <p:ext uri="{BB962C8B-B14F-4D97-AF65-F5344CB8AC3E}">
        <p14:creationId xmlns:p14="http://schemas.microsoft.com/office/powerpoint/2010/main" val="4196585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F9DBF7EF-8E59-4075-A8F0-EF49E121CACE}"/>
              </a:ext>
            </a:extLst>
          </p:cNvPr>
          <p:cNvSpPr>
            <a:spLocks noGrp="1"/>
          </p:cNvSpPr>
          <p:nvPr>
            <p:ph type="sldNum" sz="quarter" idx="4"/>
          </p:nvPr>
        </p:nvSpPr>
        <p:spPr>
          <a:xfrm>
            <a:off x="6835080" y="4902599"/>
            <a:ext cx="2057400" cy="232574"/>
          </a:xfrm>
          <a:prstGeom prst="rect">
            <a:avLst/>
          </a:prstGeom>
        </p:spPr>
        <p:txBody>
          <a:bodyPr vert="horz" lIns="0" tIns="0" rIns="0" bIns="0" rtlCol="0" anchor="ctr"/>
          <a:lstStyle>
            <a:lvl1pPr algn="r">
              <a:defRPr sz="750">
                <a:solidFill>
                  <a:schemeClr val="tx1">
                    <a:tint val="75000"/>
                  </a:schemeClr>
                </a:solidFill>
              </a:defRPr>
            </a:lvl1pPr>
          </a:lstStyle>
          <a:p>
            <a:fld id="{7422A9A3-8636-4A04-BD48-3153280FB086}" type="slidenum">
              <a:rPr lang="sv-SE" smtClean="0"/>
              <a:pPr/>
              <a:t>‹#›</a:t>
            </a:fld>
            <a:endParaRPr lang="sv-SE" dirty="0"/>
          </a:p>
        </p:txBody>
      </p:sp>
      <p:sp>
        <p:nvSpPr>
          <p:cNvPr id="5" name="Platshållare för sidfot 4">
            <a:extLst>
              <a:ext uri="{FF2B5EF4-FFF2-40B4-BE49-F238E27FC236}">
                <a16:creationId xmlns:a16="http://schemas.microsoft.com/office/drawing/2014/main" id="{C9465249-3F3D-4589-A44C-3AA1952E4C60}"/>
              </a:ext>
            </a:extLst>
          </p:cNvPr>
          <p:cNvSpPr>
            <a:spLocks noGrp="1"/>
          </p:cNvSpPr>
          <p:nvPr>
            <p:ph type="ftr" sz="quarter" idx="3"/>
          </p:nvPr>
        </p:nvSpPr>
        <p:spPr>
          <a:xfrm>
            <a:off x="3028950" y="4902599"/>
            <a:ext cx="3086100" cy="232574"/>
          </a:xfrm>
          <a:prstGeom prst="rect">
            <a:avLst/>
          </a:prstGeom>
        </p:spPr>
        <p:txBody>
          <a:bodyPr vert="horz" lIns="91440" tIns="45720" rIns="91440" bIns="45720" rtlCol="0" anchor="ctr"/>
          <a:lstStyle>
            <a:lvl1pPr algn="ctr">
              <a:defRPr sz="750">
                <a:solidFill>
                  <a:schemeClr val="tx1">
                    <a:tint val="75000"/>
                  </a:schemeClr>
                </a:solidFill>
              </a:defRPr>
            </a:lvl1pPr>
          </a:lstStyle>
          <a:p>
            <a:endParaRPr lang="sv-SE" dirty="0"/>
          </a:p>
        </p:txBody>
      </p:sp>
      <p:sp>
        <p:nvSpPr>
          <p:cNvPr id="4" name="Platshållare för datum 3">
            <a:extLst>
              <a:ext uri="{FF2B5EF4-FFF2-40B4-BE49-F238E27FC236}">
                <a16:creationId xmlns:a16="http://schemas.microsoft.com/office/drawing/2014/main" id="{80C11F1C-711C-4AD7-A25F-D2B3F451BB0D}"/>
              </a:ext>
            </a:extLst>
          </p:cNvPr>
          <p:cNvSpPr>
            <a:spLocks noGrp="1"/>
          </p:cNvSpPr>
          <p:nvPr>
            <p:ph type="dt" sz="half" idx="2"/>
          </p:nvPr>
        </p:nvSpPr>
        <p:spPr>
          <a:xfrm>
            <a:off x="251520" y="4902599"/>
            <a:ext cx="2057400" cy="232574"/>
          </a:xfrm>
          <a:prstGeom prst="rect">
            <a:avLst/>
          </a:prstGeom>
        </p:spPr>
        <p:txBody>
          <a:bodyPr vert="horz" lIns="0" tIns="0" rIns="0" bIns="0" rtlCol="0" anchor="ctr"/>
          <a:lstStyle>
            <a:lvl1pPr algn="l">
              <a:defRPr sz="750">
                <a:solidFill>
                  <a:schemeClr val="tx1">
                    <a:tint val="75000"/>
                  </a:schemeClr>
                </a:solidFill>
              </a:defRPr>
            </a:lvl1pPr>
          </a:lstStyle>
          <a:p>
            <a:fld id="{53C694C9-1E0C-4393-AA31-D89376583DEC}" type="datetime1">
              <a:rPr lang="sv-SE" smtClean="0"/>
              <a:t>2022-08-24</a:t>
            </a:fld>
            <a:endParaRPr lang="sv-SE" dirty="0"/>
          </a:p>
        </p:txBody>
      </p:sp>
      <p:sp>
        <p:nvSpPr>
          <p:cNvPr id="54" name="Rektangel 53">
            <a:extLst>
              <a:ext uri="{FF2B5EF4-FFF2-40B4-BE49-F238E27FC236}">
                <a16:creationId xmlns:a16="http://schemas.microsoft.com/office/drawing/2014/main" id="{D263F704-88D1-4479-BA22-2920B7F38621}"/>
              </a:ext>
              <a:ext uri="{C183D7F6-B498-43B3-948B-1728B52AA6E4}">
                <adec:decorative xmlns:adec="http://schemas.microsoft.com/office/drawing/2017/decorative" xmlns="" val="1"/>
              </a:ext>
            </a:extLst>
          </p:cNvPr>
          <p:cNvSpPr/>
          <p:nvPr userDrawn="1"/>
        </p:nvSpPr>
        <p:spPr>
          <a:xfrm>
            <a:off x="250750" y="4889099"/>
            <a:ext cx="8646791" cy="1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013"/>
          </a:p>
        </p:txBody>
      </p:sp>
      <p:sp>
        <p:nvSpPr>
          <p:cNvPr id="3" name="Platshållare för text 2">
            <a:extLst>
              <a:ext uri="{FF2B5EF4-FFF2-40B4-BE49-F238E27FC236}">
                <a16:creationId xmlns:a16="http://schemas.microsoft.com/office/drawing/2014/main" id="{CEFDED03-B73B-4057-9667-7B69EF4D719A}"/>
              </a:ext>
            </a:extLst>
          </p:cNvPr>
          <p:cNvSpPr>
            <a:spLocks noGrp="1"/>
          </p:cNvSpPr>
          <p:nvPr>
            <p:ph type="body" idx="1"/>
          </p:nvPr>
        </p:nvSpPr>
        <p:spPr>
          <a:xfrm>
            <a:off x="1131887" y="1194197"/>
            <a:ext cx="7765653" cy="3438525"/>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a:extLst>
              <a:ext uri="{FF2B5EF4-FFF2-40B4-BE49-F238E27FC236}">
                <a16:creationId xmlns:a16="http://schemas.microsoft.com/office/drawing/2014/main" id="{EB551155-ADB6-4713-AD48-92A8C535A26D}"/>
              </a:ext>
            </a:extLst>
          </p:cNvPr>
          <p:cNvSpPr>
            <a:spLocks noGrp="1"/>
          </p:cNvSpPr>
          <p:nvPr>
            <p:ph type="title"/>
          </p:nvPr>
        </p:nvSpPr>
        <p:spPr>
          <a:xfrm>
            <a:off x="1133680" y="250032"/>
            <a:ext cx="7763861" cy="647700"/>
          </a:xfrm>
          <a:prstGeom prst="rect">
            <a:avLst/>
          </a:prstGeom>
        </p:spPr>
        <p:txBody>
          <a:bodyPr vert="horz" lIns="0" tIns="0" rIns="0" bIns="0" rtlCol="0" anchor="ctr">
            <a:noAutofit/>
          </a:bodyPr>
          <a:lstStyle/>
          <a:p>
            <a:r>
              <a:rPr lang="sv-SE" dirty="0"/>
              <a:t>Klicka här för att ändra mall för rubrikformat</a:t>
            </a:r>
          </a:p>
        </p:txBody>
      </p:sp>
      <p:pic>
        <p:nvPicPr>
          <p:cNvPr id="8" name="Picture 2">
            <a:extLst>
              <a:ext uri="{FF2B5EF4-FFF2-40B4-BE49-F238E27FC236}">
                <a16:creationId xmlns:a16="http://schemas.microsoft.com/office/drawing/2014/main" id="{63C4B2EE-2B48-4379-BBD1-4FA250447FE8}"/>
              </a:ext>
              <a:ext uri="{C183D7F6-B498-43B3-948B-1728B52AA6E4}">
                <adec:decorative xmlns:adec="http://schemas.microsoft.com/office/drawing/2017/decorative" xmlns="" val="1"/>
              </a:ext>
            </a:extLst>
          </p:cNvPr>
          <p:cNvPicPr>
            <a:picLocks noChangeArrowheads="1"/>
          </p:cNvPicPr>
          <p:nvPr userDrawn="1"/>
        </p:nvPicPr>
        <p:blipFill>
          <a:blip r:embed="rId10" cstate="hqprint">
            <a:extLst>
              <a:ext uri="{28A0092B-C50C-407E-A947-70E740481C1C}">
                <a14:useLocalDpi xmlns:a14="http://schemas.microsoft.com/office/drawing/2010/main" val="0"/>
              </a:ext>
            </a:extLst>
          </a:blip>
          <a:srcRect/>
          <a:stretch/>
        </p:blipFill>
        <p:spPr bwMode="auto">
          <a:xfrm>
            <a:off x="246551" y="250120"/>
            <a:ext cx="644150" cy="6523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8615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3" r:id="rId3"/>
    <p:sldLayoutId id="2147483654" r:id="rId4"/>
    <p:sldLayoutId id="2147483655" r:id="rId5"/>
    <p:sldLayoutId id="2147483651" r:id="rId6"/>
    <p:sldLayoutId id="2147483652" r:id="rId7"/>
    <p:sldLayoutId id="2147483650" r:id="rId8"/>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gt;"/>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713" userDrawn="1">
          <p15:clr>
            <a:srgbClr val="F26B43"/>
          </p15:clr>
        </p15:guide>
        <p15:guide id="4" pos="5454" userDrawn="1">
          <p15:clr>
            <a:srgbClr val="F26B43"/>
          </p15:clr>
        </p15:guide>
        <p15:guide id="6" pos="358" userDrawn="1">
          <p15:clr>
            <a:srgbClr val="F26B43"/>
          </p15:clr>
        </p15:guide>
        <p15:guide id="7" orient="horz" pos="158" userDrawn="1">
          <p15:clr>
            <a:srgbClr val="F26B43"/>
          </p15:clr>
        </p15:guide>
        <p15:guide id="8" orient="horz" pos="3084" userDrawn="1">
          <p15:clr>
            <a:srgbClr val="F26B43"/>
          </p15:clr>
        </p15:guide>
        <p15:guide id="9" pos="5605" userDrawn="1">
          <p15:clr>
            <a:srgbClr val="F26B43"/>
          </p15:clr>
        </p15:guide>
        <p15:guide id="10" pos="155" userDrawn="1">
          <p15:clr>
            <a:srgbClr val="F26B43"/>
          </p15:clr>
        </p15:guide>
        <p15:guide id="11" pos="560" userDrawn="1">
          <p15:clr>
            <a:srgbClr val="F26B43"/>
          </p15:clr>
        </p15:guide>
        <p15:guide id="12" orient="horz" pos="566" userDrawn="1">
          <p15:clr>
            <a:srgbClr val="F26B43"/>
          </p15:clr>
        </p15:guide>
        <p15:guide id="13" orient="horz" pos="752" userDrawn="1">
          <p15:clr>
            <a:srgbClr val="F26B43"/>
          </p15:clr>
        </p15:guide>
        <p15:guide id="14" orient="horz" pos="298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kth.se/en/student/kontakt/kontaktuppgifter/studentexpeditioner-1.328345"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kth.se/en/student/studier/newatkth"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kth.se/en/student/kontakt/kontaktuppgifter/studentexpeditioner-1.328345" TargetMode="External"/><Relationship Id="rId2" Type="http://schemas.openxmlformats.org/officeDocument/2006/relationships/hyperlink" Target="https://www.kth.se/en/student/studier/schema/tentaperioder-1.278515" TargetMode="External"/><Relationship Id="rId1" Type="http://schemas.openxmlformats.org/officeDocument/2006/relationships/slideLayout" Target="../slideLayouts/slideLayout3.xml"/><Relationship Id="rId4" Type="http://schemas.openxmlformats.org/officeDocument/2006/relationships/hyperlink" Target="https://www.kth.se/en/student/studier/kurs/tentamen/skriftlig-tentamen-1.311668"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kth.se/en/student/studier/schema/lasarsindelning/2022-2023-1.1010678"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hyperlink" Target="https://www.kth.se/student/kurser/kurser-inom-program?l=en"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kth.se/en/student/studier/newatkth"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www.kth.se/en/biblioteket"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www.kth.se/en/student/stodkontakt/stod/diskriminering/stod-och-anmalan-1.514516" TargetMode="External"/><Relationship Id="rId2" Type="http://schemas.openxmlformats.org/officeDocument/2006/relationships/hyperlink" Target="mailto:sofiano@kth.se"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40.crdownload"/><Relationship Id="rId3" Type="http://schemas.openxmlformats.org/officeDocument/2006/relationships/hyperlink" Target="https://www.visitstockholm.com/see-do/attractions/museums-with-free-entry/" TargetMode="External"/><Relationship Id="rId7"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38.jpg"/><Relationship Id="rId5" Type="http://schemas.openxmlformats.org/officeDocument/2006/relationships/image" Target="../media/image37.jfif"/><Relationship Id="rId4" Type="http://schemas.openxmlformats.org/officeDocument/2006/relationships/hyperlink" Target="https://www.routesnorth.com/sweden/stockholm/100-cheap-and-free-things-to-do-in-stockhol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hyperlink" Target="https://www.kth.se/en/student/kontakt/kontaktuppgifter/kontakta-kurs-1.1171899"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hyperlink" Target="mailto:exchange.out@eecs.kth.se" TargetMode="External"/><Relationship Id="rId4" Type="http://schemas.openxmlformats.org/officeDocument/2006/relationships/hyperlink" Target="mailto:info@kth.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26;p8"/>
          <p:cNvPicPr preferRelativeResize="0"/>
          <p:nvPr/>
        </p:nvPicPr>
        <p:blipFill rotWithShape="1">
          <a:blip r:embed="rId3">
            <a:alphaModFix/>
          </a:blip>
          <a:srcRect t="38712" r="6498" b="36582"/>
          <a:stretch/>
        </p:blipFill>
        <p:spPr>
          <a:xfrm>
            <a:off x="254702" y="1203598"/>
            <a:ext cx="8590198" cy="3483747"/>
          </a:xfrm>
          <a:prstGeom prst="rect">
            <a:avLst/>
          </a:prstGeom>
          <a:noFill/>
          <a:ln>
            <a:noFill/>
          </a:ln>
        </p:spPr>
      </p:pic>
      <p:sp>
        <p:nvSpPr>
          <p:cNvPr id="8" name="Google Shape;27;p8"/>
          <p:cNvSpPr txBox="1"/>
          <p:nvPr/>
        </p:nvSpPr>
        <p:spPr>
          <a:xfrm>
            <a:off x="107504" y="1491630"/>
            <a:ext cx="5286600" cy="1368152"/>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lvl="0">
              <a:lnSpc>
                <a:spcPct val="115000"/>
              </a:lnSpc>
            </a:pPr>
            <a:r>
              <a:rPr lang="en-US" sz="2200" dirty="0">
                <a:latin typeface="Open Sans SemiBold"/>
                <a:ea typeface="Open Sans SemiBold"/>
                <a:cs typeface="Open Sans SemiBold"/>
                <a:sym typeface="Open Sans SemiBold"/>
              </a:rPr>
              <a:t>Welcome to the KTH School of Electrical Engineering and Computer Science</a:t>
            </a:r>
            <a:r>
              <a:rPr lang="sv-SE" sz="2200" dirty="0">
                <a:latin typeface="Open Sans SemiBold"/>
                <a:ea typeface="Open Sans SemiBold"/>
                <a:cs typeface="Open Sans SemiBold"/>
                <a:sym typeface="Open Sans SemiBold"/>
              </a:rPr>
              <a:t>!</a:t>
            </a:r>
            <a:endParaRPr sz="2200" dirty="0">
              <a:solidFill>
                <a:srgbClr val="FF0000"/>
              </a:solidFill>
              <a:latin typeface="Open Sans SemiBold"/>
              <a:ea typeface="Open Sans SemiBold"/>
              <a:cs typeface="Open Sans SemiBold"/>
              <a:sym typeface="Open Sans SemiBold"/>
            </a:endParaRPr>
          </a:p>
        </p:txBody>
      </p:sp>
    </p:spTree>
    <p:extLst>
      <p:ext uri="{BB962C8B-B14F-4D97-AF65-F5344CB8AC3E}">
        <p14:creationId xmlns:p14="http://schemas.microsoft.com/office/powerpoint/2010/main" val="2146813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sz="2800" dirty="0"/>
              <a:t>Agenda</a:t>
            </a:r>
            <a:endParaRPr lang="sv-SE" dirty="0"/>
          </a:p>
        </p:txBody>
      </p:sp>
      <p:sp>
        <p:nvSpPr>
          <p:cNvPr id="5" name="Rectangle 4"/>
          <p:cNvSpPr/>
          <p:nvPr/>
        </p:nvSpPr>
        <p:spPr>
          <a:xfrm>
            <a:off x="1043608" y="843558"/>
            <a:ext cx="6624736" cy="2516073"/>
          </a:xfrm>
          <a:prstGeom prst="rect">
            <a:avLst/>
          </a:prstGeom>
        </p:spPr>
        <p:txBody>
          <a:bodyPr wrap="square">
            <a:spAutoFit/>
          </a:bodyPr>
          <a:lstStyle/>
          <a:p>
            <a:endParaRPr lang="sv-SE" sz="1800" b="1" dirty="0"/>
          </a:p>
          <a:p>
            <a:r>
              <a:rPr lang="sv-SE" sz="1800" b="1" dirty="0"/>
              <a:t/>
            </a:r>
            <a:br>
              <a:rPr lang="sv-SE" sz="1800" b="1" dirty="0"/>
            </a:br>
            <a:r>
              <a:rPr lang="sv-SE" dirty="0"/>
              <a:t>10:00-10:15 	</a:t>
            </a:r>
            <a:r>
              <a:rPr lang="sv-SE" dirty="0" err="1"/>
              <a:t>Welcome</a:t>
            </a:r>
            <a:r>
              <a:rPr lang="sv-SE" dirty="0"/>
              <a:t> to EECS by Markus Hidell, </a:t>
            </a:r>
            <a:r>
              <a:rPr lang="sv-SE" dirty="0" err="1"/>
              <a:t>Deputy</a:t>
            </a:r>
            <a:r>
              <a:rPr lang="sv-SE" dirty="0"/>
              <a:t> Director </a:t>
            </a:r>
            <a:r>
              <a:rPr lang="sv-SE" dirty="0" err="1"/>
              <a:t>of</a:t>
            </a:r>
            <a:r>
              <a:rPr lang="sv-SE" dirty="0"/>
              <a:t> </a:t>
            </a:r>
            <a:r>
              <a:rPr lang="sv-SE" dirty="0" err="1"/>
              <a:t>First</a:t>
            </a:r>
            <a:r>
              <a:rPr lang="sv-SE" dirty="0"/>
              <a:t> and 		Second </a:t>
            </a:r>
            <a:r>
              <a:rPr lang="sv-SE" dirty="0" err="1"/>
              <a:t>Cycle</a:t>
            </a:r>
            <a:r>
              <a:rPr lang="sv-SE" dirty="0"/>
              <a:t> Education</a:t>
            </a:r>
            <a:br>
              <a:rPr lang="sv-SE" dirty="0"/>
            </a:br>
            <a:r>
              <a:rPr lang="sv-SE" dirty="0"/>
              <a:t/>
            </a:r>
            <a:br>
              <a:rPr lang="sv-SE" dirty="0"/>
            </a:br>
            <a:r>
              <a:rPr lang="sv-SE" dirty="0"/>
              <a:t>10:15-11:15 	Practical information and </a:t>
            </a:r>
            <a:r>
              <a:rPr lang="sv-SE" dirty="0" err="1"/>
              <a:t>introduction</a:t>
            </a:r>
            <a:r>
              <a:rPr lang="sv-SE" dirty="0"/>
              <a:t> to KTH</a:t>
            </a:r>
            <a:br>
              <a:rPr lang="sv-SE" dirty="0"/>
            </a:br>
            <a:r>
              <a:rPr lang="sv-SE" dirty="0"/>
              <a:t/>
            </a:r>
            <a:br>
              <a:rPr lang="sv-SE" dirty="0"/>
            </a:br>
            <a:r>
              <a:rPr lang="sv-SE" dirty="0"/>
              <a:t>11:15-11:30 	Information from the Student Union </a:t>
            </a:r>
            <a:r>
              <a:rPr lang="sv-SE" dirty="0" err="1"/>
              <a:t>Chapters</a:t>
            </a:r>
            <a:r>
              <a:rPr lang="sv-SE" dirty="0"/>
              <a:t/>
            </a:r>
            <a:br>
              <a:rPr lang="sv-SE" dirty="0"/>
            </a:br>
            <a:r>
              <a:rPr lang="sv-SE" dirty="0"/>
              <a:t/>
            </a:r>
            <a:br>
              <a:rPr lang="sv-SE" dirty="0"/>
            </a:br>
            <a:r>
              <a:rPr lang="sv-SE" dirty="0" err="1"/>
              <a:t>This</a:t>
            </a:r>
            <a:r>
              <a:rPr lang="sv-SE" dirty="0"/>
              <a:t> </a:t>
            </a:r>
            <a:r>
              <a:rPr lang="sv-SE" dirty="0" err="1"/>
              <a:t>afternoon</a:t>
            </a:r>
            <a:r>
              <a:rPr lang="sv-SE" dirty="0"/>
              <a:t>	Programme </a:t>
            </a:r>
            <a:r>
              <a:rPr lang="sv-SE" dirty="0" err="1"/>
              <a:t>introduction</a:t>
            </a:r>
            <a:r>
              <a:rPr lang="sv-SE" dirty="0"/>
              <a:t> and information meetings</a:t>
            </a:r>
            <a:endParaRPr lang="sv-SE" sz="1400" dirty="0"/>
          </a:p>
          <a:p>
            <a:endParaRPr lang="sv-SE" dirty="0"/>
          </a:p>
        </p:txBody>
      </p:sp>
    </p:spTree>
    <p:extLst>
      <p:ext uri="{BB962C8B-B14F-4D97-AF65-F5344CB8AC3E}">
        <p14:creationId xmlns:p14="http://schemas.microsoft.com/office/powerpoint/2010/main" val="271563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a:t>KTH Organisation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1" y="771550"/>
            <a:ext cx="7686624" cy="3994927"/>
          </a:xfrm>
          <a:prstGeom prst="rect">
            <a:avLst/>
          </a:prstGeom>
        </p:spPr>
      </p:pic>
    </p:spTree>
    <p:extLst>
      <p:ext uri="{BB962C8B-B14F-4D97-AF65-F5344CB8AC3E}">
        <p14:creationId xmlns:p14="http://schemas.microsoft.com/office/powerpoint/2010/main" val="1278263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dirty="0"/>
              <a:t>KTH:s </a:t>
            </a:r>
            <a:r>
              <a:rPr lang="sv-SE" dirty="0" err="1"/>
              <a:t>campuses</a:t>
            </a:r>
            <a:endParaRPr lang="sv-SE"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8130" y="1265007"/>
            <a:ext cx="5189411" cy="3435846"/>
          </a:xfrm>
          <a:prstGeom prst="rect">
            <a:avLst/>
          </a:prstGeom>
        </p:spPr>
      </p:pic>
      <p:sp>
        <p:nvSpPr>
          <p:cNvPr id="7" name="TextBox 6"/>
          <p:cNvSpPr txBox="1"/>
          <p:nvPr/>
        </p:nvSpPr>
        <p:spPr>
          <a:xfrm>
            <a:off x="539552" y="1275606"/>
            <a:ext cx="2952328" cy="2700739"/>
          </a:xfrm>
          <a:prstGeom prst="rect">
            <a:avLst/>
          </a:prstGeom>
          <a:noFill/>
        </p:spPr>
        <p:txBody>
          <a:bodyPr wrap="square" lIns="0" tIns="0" rIns="0" bIns="0" rtlCol="0">
            <a:spAutoFit/>
          </a:bodyPr>
          <a:lstStyle/>
          <a:p>
            <a:r>
              <a:rPr lang="sv-SE" dirty="0"/>
              <a:t>KTH has </a:t>
            </a:r>
            <a:r>
              <a:rPr lang="sv-SE" dirty="0" err="1"/>
              <a:t>five</a:t>
            </a:r>
            <a:r>
              <a:rPr lang="sv-SE" dirty="0"/>
              <a:t> </a:t>
            </a:r>
            <a:r>
              <a:rPr lang="sv-SE" dirty="0" err="1"/>
              <a:t>campuses</a:t>
            </a:r>
            <a:r>
              <a:rPr lang="sv-SE" dirty="0"/>
              <a:t> </a:t>
            </a:r>
            <a:r>
              <a:rPr lang="sv-SE" dirty="0" err="1"/>
              <a:t>spread</a:t>
            </a:r>
            <a:r>
              <a:rPr lang="sv-SE" dirty="0"/>
              <a:t> in and </a:t>
            </a:r>
            <a:r>
              <a:rPr lang="sv-SE" dirty="0" err="1"/>
              <a:t>around</a:t>
            </a:r>
            <a:r>
              <a:rPr lang="sv-SE" dirty="0"/>
              <a:t> Stockholm. KTH Campus is </a:t>
            </a:r>
            <a:r>
              <a:rPr lang="sv-SE" dirty="0" err="1"/>
              <a:t>located</a:t>
            </a:r>
            <a:r>
              <a:rPr lang="sv-SE" dirty="0"/>
              <a:t> in central Stockholm, </a:t>
            </a:r>
            <a:r>
              <a:rPr lang="sv-SE" dirty="0" err="1"/>
              <a:t>while</a:t>
            </a:r>
            <a:r>
              <a:rPr lang="sv-SE" dirty="0"/>
              <a:t> </a:t>
            </a:r>
            <a:r>
              <a:rPr lang="sv-SE" dirty="0" err="1"/>
              <a:t>KTH's</a:t>
            </a:r>
            <a:r>
              <a:rPr lang="sv-SE" dirty="0"/>
              <a:t> </a:t>
            </a:r>
            <a:r>
              <a:rPr lang="sv-SE" dirty="0" err="1"/>
              <a:t>other</a:t>
            </a:r>
            <a:r>
              <a:rPr lang="sv-SE" dirty="0"/>
              <a:t> campus areas </a:t>
            </a:r>
            <a:r>
              <a:rPr lang="sv-SE" dirty="0" err="1"/>
              <a:t>are</a:t>
            </a:r>
            <a:r>
              <a:rPr lang="sv-SE" dirty="0"/>
              <a:t> </a:t>
            </a:r>
            <a:r>
              <a:rPr lang="sv-SE" dirty="0" err="1"/>
              <a:t>strategically</a:t>
            </a:r>
            <a:r>
              <a:rPr lang="sv-SE" dirty="0"/>
              <a:t> </a:t>
            </a:r>
            <a:r>
              <a:rPr lang="sv-SE" dirty="0" err="1"/>
              <a:t>located</a:t>
            </a:r>
            <a:r>
              <a:rPr lang="sv-SE" dirty="0"/>
              <a:t> </a:t>
            </a:r>
            <a:r>
              <a:rPr lang="sv-SE" dirty="0" err="1"/>
              <a:t>close</a:t>
            </a:r>
            <a:r>
              <a:rPr lang="sv-SE" dirty="0"/>
              <a:t> to </a:t>
            </a:r>
            <a:r>
              <a:rPr lang="sv-SE" dirty="0" err="1"/>
              <a:t>industry</a:t>
            </a:r>
            <a:r>
              <a:rPr lang="sv-SE" dirty="0"/>
              <a:t> and research.</a:t>
            </a:r>
          </a:p>
          <a:p>
            <a:endParaRPr lang="sv-SE" dirty="0"/>
          </a:p>
          <a:p>
            <a:r>
              <a:rPr lang="sv-SE" dirty="0" err="1"/>
              <a:t>KTH's</a:t>
            </a:r>
            <a:r>
              <a:rPr lang="sv-SE" dirty="0"/>
              <a:t> different </a:t>
            </a:r>
            <a:r>
              <a:rPr lang="sv-SE" dirty="0" err="1"/>
              <a:t>campuses</a:t>
            </a:r>
            <a:r>
              <a:rPr lang="sv-SE" dirty="0"/>
              <a:t>:</a:t>
            </a:r>
          </a:p>
          <a:p>
            <a:pPr marL="285750" indent="-285750">
              <a:buFont typeface="Arial" panose="020B0604020202020204" pitchFamily="34" charset="0"/>
              <a:buChar char="•"/>
            </a:pPr>
            <a:r>
              <a:rPr lang="sv-SE" dirty="0"/>
              <a:t>KTH Campus (central Stockholm)</a:t>
            </a:r>
          </a:p>
          <a:p>
            <a:pPr marL="285750" indent="-285750">
              <a:buFont typeface="Arial" panose="020B0604020202020204" pitchFamily="34" charset="0"/>
              <a:buChar char="•"/>
            </a:pPr>
            <a:r>
              <a:rPr lang="sv-SE" dirty="0"/>
              <a:t>KTH Flemingsberg</a:t>
            </a:r>
          </a:p>
          <a:p>
            <a:pPr marL="285750" indent="-285750">
              <a:buFont typeface="Arial" panose="020B0604020202020204" pitchFamily="34" charset="0"/>
              <a:buChar char="•"/>
            </a:pPr>
            <a:r>
              <a:rPr lang="sv-SE" dirty="0"/>
              <a:t>KTH Kista</a:t>
            </a:r>
          </a:p>
          <a:p>
            <a:pPr marL="285750" indent="-285750">
              <a:buFont typeface="Arial" panose="020B0604020202020204" pitchFamily="34" charset="0"/>
              <a:buChar char="•"/>
            </a:pPr>
            <a:r>
              <a:rPr lang="sv-SE" dirty="0"/>
              <a:t>KTH Solna</a:t>
            </a:r>
          </a:p>
          <a:p>
            <a:pPr marL="285750" indent="-285750">
              <a:buFont typeface="Arial" panose="020B0604020202020204" pitchFamily="34" charset="0"/>
              <a:buChar char="•"/>
            </a:pPr>
            <a:r>
              <a:rPr lang="sv-SE" dirty="0"/>
              <a:t>KTH Södertälje</a:t>
            </a:r>
            <a:endParaRPr lang="sv-SE" sz="2000" dirty="0"/>
          </a:p>
        </p:txBody>
      </p:sp>
    </p:spTree>
    <p:extLst>
      <p:ext uri="{BB962C8B-B14F-4D97-AF65-F5344CB8AC3E}">
        <p14:creationId xmlns:p14="http://schemas.microsoft.com/office/powerpoint/2010/main" val="252241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Programme Coordinators &amp; Student </a:t>
            </a:r>
            <a:r>
              <a:rPr lang="en-US" dirty="0" smtClean="0"/>
              <a:t>Desk</a:t>
            </a:r>
            <a:r>
              <a:rPr lang="en-US" dirty="0"/>
              <a:t> </a:t>
            </a:r>
            <a:endParaRPr lang="sv-SE" dirty="0"/>
          </a:p>
        </p:txBody>
      </p:sp>
      <p:sp>
        <p:nvSpPr>
          <p:cNvPr id="5" name="Rectangle 4"/>
          <p:cNvSpPr/>
          <p:nvPr/>
        </p:nvSpPr>
        <p:spPr>
          <a:xfrm>
            <a:off x="1133680" y="1059582"/>
            <a:ext cx="7254744" cy="3316292"/>
          </a:xfrm>
          <a:prstGeom prst="rect">
            <a:avLst/>
          </a:prstGeom>
        </p:spPr>
        <p:txBody>
          <a:bodyPr wrap="square">
            <a:spAutoFit/>
          </a:bodyPr>
          <a:lstStyle/>
          <a:p>
            <a:pPr fontAlgn="base"/>
            <a:r>
              <a:rPr lang="en-US" sz="1400" b="1" dirty="0" err="1"/>
              <a:t>Programme</a:t>
            </a:r>
            <a:r>
              <a:rPr lang="en-US" sz="1400" b="1" dirty="0"/>
              <a:t> Coordinators</a:t>
            </a:r>
            <a:endParaRPr lang="en-US" sz="1400" dirty="0"/>
          </a:p>
          <a:p>
            <a:pPr fontAlgn="base"/>
            <a:endParaRPr lang="en-US" sz="1400" dirty="0"/>
          </a:p>
          <a:p>
            <a:pPr marL="285750" indent="-285750" fontAlgn="base">
              <a:buFont typeface="Arial" panose="020B0604020202020204" pitchFamily="34" charset="0"/>
              <a:buChar char="•"/>
            </a:pPr>
            <a:r>
              <a:rPr lang="en-US" sz="1400" dirty="0"/>
              <a:t>Study planning  </a:t>
            </a:r>
          </a:p>
          <a:p>
            <a:pPr marL="285750" indent="-285750" fontAlgn="base">
              <a:buFont typeface="Arial" panose="020B0604020202020204" pitchFamily="34" charset="0"/>
              <a:buChar char="•"/>
            </a:pPr>
            <a:r>
              <a:rPr lang="en-US" sz="1400" dirty="0"/>
              <a:t>Course admission   </a:t>
            </a:r>
          </a:p>
          <a:p>
            <a:pPr marL="285750" indent="-285750" fontAlgn="base">
              <a:buFont typeface="Arial" panose="020B0604020202020204" pitchFamily="34" charset="0"/>
              <a:buChar char="•"/>
            </a:pPr>
            <a:r>
              <a:rPr lang="en-US" sz="1400" dirty="0"/>
              <a:t>Official transcripts and certificate of registration </a:t>
            </a:r>
          </a:p>
          <a:p>
            <a:pPr marL="285750" indent="-285750" fontAlgn="base">
              <a:buFont typeface="Arial" panose="020B0604020202020204" pitchFamily="34" charset="0"/>
              <a:buChar char="•"/>
            </a:pPr>
            <a:r>
              <a:rPr lang="en-US" sz="1400" dirty="0"/>
              <a:t>Letters/statements for housing, permits etc. </a:t>
            </a:r>
          </a:p>
          <a:p>
            <a:pPr marL="285750" indent="-285750" fontAlgn="base">
              <a:buFont typeface="Arial" panose="020B0604020202020204" pitchFamily="34" charset="0"/>
              <a:buChar char="•"/>
            </a:pPr>
            <a:r>
              <a:rPr lang="en-US" sz="1400" dirty="0"/>
              <a:t>Master’s degree project information and application  </a:t>
            </a:r>
          </a:p>
          <a:p>
            <a:pPr marL="285750" indent="-285750" fontAlgn="base">
              <a:buFont typeface="Arial" panose="020B0604020202020204" pitchFamily="34" charset="0"/>
              <a:buChar char="•"/>
            </a:pPr>
            <a:r>
              <a:rPr lang="en-US" sz="1400" dirty="0"/>
              <a:t>Degree application and transfer of credits  </a:t>
            </a:r>
            <a:br>
              <a:rPr lang="en-US" sz="1400" dirty="0"/>
            </a:br>
            <a:endParaRPr lang="en-US" sz="1400" dirty="0"/>
          </a:p>
          <a:p>
            <a:pPr fontAlgn="base"/>
            <a:r>
              <a:rPr lang="en-US" sz="1400" b="1" dirty="0"/>
              <a:t>Student </a:t>
            </a:r>
            <a:r>
              <a:rPr lang="en-US" sz="1400" b="1" dirty="0" smtClean="0"/>
              <a:t>Desk</a:t>
            </a:r>
            <a:r>
              <a:rPr lang="en-US" sz="1400" b="1" dirty="0"/>
              <a:t> </a:t>
            </a:r>
          </a:p>
          <a:p>
            <a:pPr fontAlgn="base"/>
            <a:endParaRPr lang="en-US" sz="1400" b="1" dirty="0"/>
          </a:p>
          <a:p>
            <a:pPr marL="285750" indent="-285750" fontAlgn="base">
              <a:buFont typeface="Arial" panose="020B0604020202020204" pitchFamily="34" charset="0"/>
              <a:buChar char="•"/>
            </a:pPr>
            <a:r>
              <a:rPr lang="en-US" sz="1400" dirty="0"/>
              <a:t>For help with registrations, re-registrations, results, exams etc., find more information  here:  </a:t>
            </a:r>
            <a:r>
              <a:rPr lang="en-US" sz="1400" dirty="0" smtClean="0">
                <a:hlinkClick r:id="rId3"/>
              </a:rPr>
              <a:t>Student desk offices</a:t>
            </a:r>
            <a:r>
              <a:rPr lang="en-US" sz="1400" dirty="0"/>
              <a:t/>
            </a:r>
            <a:br>
              <a:rPr lang="en-US" sz="1400" dirty="0"/>
            </a:br>
            <a:r>
              <a:rPr lang="sv-SE" sz="1400" dirty="0"/>
              <a:t>Courses </a:t>
            </a:r>
            <a:r>
              <a:rPr lang="sv-SE" sz="1400" dirty="0" err="1"/>
              <a:t>offered</a:t>
            </a:r>
            <a:r>
              <a:rPr lang="sv-SE" sz="1400" dirty="0"/>
              <a:t> by EECS starts </a:t>
            </a:r>
            <a:r>
              <a:rPr lang="sv-SE" sz="1400" dirty="0" err="1"/>
              <a:t>with</a:t>
            </a:r>
            <a:r>
              <a:rPr lang="sv-SE" sz="1400" dirty="0"/>
              <a:t> D, E or I.</a:t>
            </a:r>
            <a:endParaRPr lang="en-US" sz="1400" dirty="0"/>
          </a:p>
          <a:p>
            <a:endParaRPr lang="sv-SE" dirty="0"/>
          </a:p>
        </p:txBody>
      </p:sp>
    </p:spTree>
    <p:extLst>
      <p:ext uri="{BB962C8B-B14F-4D97-AF65-F5344CB8AC3E}">
        <p14:creationId xmlns:p14="http://schemas.microsoft.com/office/powerpoint/2010/main" val="2431807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err="1"/>
              <a:t>Master’s</a:t>
            </a:r>
            <a:r>
              <a:rPr lang="sv-SE" dirty="0"/>
              <a:t> Programme </a:t>
            </a:r>
            <a:r>
              <a:rPr lang="sv-SE" dirty="0" err="1"/>
              <a:t>Coordinator</a:t>
            </a:r>
            <a:endParaRPr lang="sv-SE" dirty="0"/>
          </a:p>
        </p:txBody>
      </p:sp>
      <p:sp>
        <p:nvSpPr>
          <p:cNvPr id="5" name="Rectangle 4"/>
          <p:cNvSpPr/>
          <p:nvPr/>
        </p:nvSpPr>
        <p:spPr>
          <a:xfrm>
            <a:off x="1043608" y="1563638"/>
            <a:ext cx="3528392" cy="1792798"/>
          </a:xfrm>
          <a:prstGeom prst="rect">
            <a:avLst/>
          </a:prstGeom>
        </p:spPr>
        <p:txBody>
          <a:bodyPr wrap="square">
            <a:spAutoFit/>
          </a:bodyPr>
          <a:lstStyle/>
          <a:p>
            <a:r>
              <a:rPr lang="sv-SE" sz="1600" b="1" dirty="0"/>
              <a:t>Bianca Lanciai</a:t>
            </a:r>
            <a:r>
              <a:rPr lang="sv-SE" dirty="0"/>
              <a:t/>
            </a:r>
            <a:br>
              <a:rPr lang="sv-SE" dirty="0"/>
            </a:br>
            <a:r>
              <a:rPr lang="sv-SE" dirty="0"/>
              <a:t/>
            </a:r>
            <a:br>
              <a:rPr lang="sv-SE" dirty="0"/>
            </a:br>
            <a:endParaRPr lang="sv-SE" dirty="0"/>
          </a:p>
          <a:p>
            <a:r>
              <a:rPr lang="sv-SE" dirty="0" err="1"/>
              <a:t>Coordinator</a:t>
            </a:r>
            <a:r>
              <a:rPr lang="sv-SE" dirty="0"/>
              <a:t> for </a:t>
            </a:r>
            <a:r>
              <a:rPr lang="sv-SE" b="1" dirty="0" err="1"/>
              <a:t>Machine</a:t>
            </a:r>
            <a:r>
              <a:rPr lang="sv-SE" b="1" dirty="0"/>
              <a:t> Learning (TMAIM) </a:t>
            </a:r>
            <a:r>
              <a:rPr lang="sv-SE" dirty="0"/>
              <a:t>programme. </a:t>
            </a:r>
            <a:br>
              <a:rPr lang="sv-SE" dirty="0"/>
            </a:br>
            <a:r>
              <a:rPr lang="sv-SE" dirty="0"/>
              <a:t/>
            </a:r>
            <a:br>
              <a:rPr lang="sv-SE" dirty="0"/>
            </a:br>
            <a:r>
              <a:rPr lang="sv-SE" dirty="0"/>
              <a:t>cs-master@kth.se</a:t>
            </a:r>
          </a:p>
          <a:p>
            <a:endParaRPr lang="sv-SE" dirty="0"/>
          </a:p>
        </p:txBody>
      </p:sp>
      <p:pic>
        <p:nvPicPr>
          <p:cNvPr id="7"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0103" r="10103"/>
          <a:stretch>
            <a:fillRect/>
          </a:stretch>
        </p:blipFill>
        <p:spPr>
          <a:xfrm>
            <a:off x="5004048" y="1131590"/>
            <a:ext cx="3533454" cy="2952810"/>
          </a:xfrm>
        </p:spPr>
      </p:pic>
    </p:spTree>
    <p:extLst>
      <p:ext uri="{BB962C8B-B14F-4D97-AF65-F5344CB8AC3E}">
        <p14:creationId xmlns:p14="http://schemas.microsoft.com/office/powerpoint/2010/main" val="1895240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4"/>
          </p:nvPr>
        </p:nvPicPr>
        <p:blipFill>
          <a:blip r:embed="rId3" cstate="hqprint">
            <a:extLst>
              <a:ext uri="{28A0092B-C50C-407E-A947-70E740481C1C}">
                <a14:useLocalDpi xmlns:a14="http://schemas.microsoft.com/office/drawing/2010/main" val="0"/>
              </a:ext>
            </a:extLst>
          </a:blip>
          <a:srcRect l="6246" r="6246"/>
          <a:stretch>
            <a:fillRect/>
          </a:stretch>
        </p:blipFill>
        <p:spPr>
          <a:xfrm>
            <a:off x="5219700" y="1276350"/>
            <a:ext cx="2881313" cy="2868613"/>
          </a:xfrm>
          <a:noFill/>
          <a:ln>
            <a:noFill/>
          </a:ln>
        </p:spPr>
      </p:pic>
      <p:sp>
        <p:nvSpPr>
          <p:cNvPr id="4" name="Title 3"/>
          <p:cNvSpPr>
            <a:spLocks noGrp="1"/>
          </p:cNvSpPr>
          <p:nvPr>
            <p:ph type="title"/>
          </p:nvPr>
        </p:nvSpPr>
        <p:spPr/>
        <p:txBody>
          <a:bodyPr/>
          <a:lstStyle/>
          <a:p>
            <a:r>
              <a:rPr lang="sv-SE" dirty="0" err="1"/>
              <a:t>Master’s</a:t>
            </a:r>
            <a:r>
              <a:rPr lang="sv-SE" dirty="0"/>
              <a:t> </a:t>
            </a:r>
            <a:r>
              <a:rPr lang="sv-SE" dirty="0" err="1"/>
              <a:t>Programme</a:t>
            </a:r>
            <a:r>
              <a:rPr lang="sv-SE" dirty="0"/>
              <a:t> </a:t>
            </a:r>
            <a:r>
              <a:rPr lang="sv-SE" dirty="0" err="1"/>
              <a:t>Coordinator</a:t>
            </a:r>
            <a:endParaRPr lang="sv-SE" dirty="0"/>
          </a:p>
        </p:txBody>
      </p:sp>
      <p:sp>
        <p:nvSpPr>
          <p:cNvPr id="5" name="Rectangle 4"/>
          <p:cNvSpPr/>
          <p:nvPr/>
        </p:nvSpPr>
        <p:spPr>
          <a:xfrm>
            <a:off x="1043608" y="1563638"/>
            <a:ext cx="3528392" cy="2831544"/>
          </a:xfrm>
          <a:prstGeom prst="rect">
            <a:avLst/>
          </a:prstGeom>
        </p:spPr>
        <p:txBody>
          <a:bodyPr wrap="square">
            <a:spAutoFit/>
          </a:bodyPr>
          <a:lstStyle/>
          <a:p>
            <a:r>
              <a:rPr lang="sv-SE" sz="1600" b="1" dirty="0"/>
              <a:t>Erik Ceder Göransson</a:t>
            </a:r>
            <a:r>
              <a:rPr lang="sv-SE" dirty="0"/>
              <a:t/>
            </a:r>
            <a:br>
              <a:rPr lang="sv-SE" dirty="0"/>
            </a:br>
            <a:r>
              <a:rPr lang="sv-SE" dirty="0"/>
              <a:t/>
            </a:r>
            <a:br>
              <a:rPr lang="sv-SE" dirty="0"/>
            </a:br>
            <a:r>
              <a:rPr lang="en-GB" dirty="0" smtClean="0"/>
              <a:t>Coordinator for </a:t>
            </a:r>
            <a:r>
              <a:rPr lang="en-GB" b="1" dirty="0" smtClean="0"/>
              <a:t>Interactive Media Technology (TIMTM) </a:t>
            </a:r>
          </a:p>
          <a:p>
            <a:endParaRPr lang="en-GB" b="1" dirty="0" smtClean="0"/>
          </a:p>
          <a:p>
            <a:r>
              <a:rPr lang="en-GB" dirty="0" smtClean="0"/>
              <a:t>media-master@eecs.kth.se </a:t>
            </a:r>
          </a:p>
          <a:p>
            <a:endParaRPr lang="en-GB" dirty="0" smtClean="0"/>
          </a:p>
          <a:p>
            <a:r>
              <a:rPr lang="en-GB" b="1" dirty="0" smtClean="0"/>
              <a:t>ICT Innovation (TIVNM) </a:t>
            </a:r>
            <a:r>
              <a:rPr lang="en-GB" dirty="0" smtClean="0"/>
              <a:t>– HCID/HCIN and VCCN track</a:t>
            </a:r>
          </a:p>
          <a:p>
            <a:endParaRPr lang="en-GB" dirty="0" smtClean="0"/>
          </a:p>
          <a:p>
            <a:r>
              <a:rPr lang="en-GB" dirty="0" smtClean="0"/>
              <a:t>ictinnovation-master@eecs.kth.se</a:t>
            </a:r>
          </a:p>
          <a:p>
            <a:r>
              <a:rPr lang="sv-SE" dirty="0"/>
              <a:t/>
            </a:r>
            <a:br>
              <a:rPr lang="sv-SE" dirty="0"/>
            </a:br>
            <a:endParaRPr lang="sv-SE" dirty="0"/>
          </a:p>
        </p:txBody>
      </p:sp>
    </p:spTree>
    <p:extLst>
      <p:ext uri="{BB962C8B-B14F-4D97-AF65-F5344CB8AC3E}">
        <p14:creationId xmlns:p14="http://schemas.microsoft.com/office/powerpoint/2010/main" val="3353745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bild 2"/>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20" b="220"/>
          <a:stretch>
            <a:fillRect/>
          </a:stretch>
        </p:blipFill>
        <p:spPr>
          <a:xfrm>
            <a:off x="5219701" y="1276351"/>
            <a:ext cx="2458364" cy="2447528"/>
          </a:xfrm>
          <a:noFill/>
          <a:ln>
            <a:noFill/>
          </a:ln>
        </p:spPr>
      </p:pic>
      <p:sp>
        <p:nvSpPr>
          <p:cNvPr id="4" name="Title 3"/>
          <p:cNvSpPr>
            <a:spLocks noGrp="1"/>
          </p:cNvSpPr>
          <p:nvPr>
            <p:ph type="title"/>
          </p:nvPr>
        </p:nvSpPr>
        <p:spPr/>
        <p:txBody>
          <a:bodyPr/>
          <a:lstStyle/>
          <a:p>
            <a:r>
              <a:rPr lang="sv-SE" dirty="0" err="1"/>
              <a:t>Master’s</a:t>
            </a:r>
            <a:r>
              <a:rPr lang="sv-SE" dirty="0"/>
              <a:t> </a:t>
            </a:r>
            <a:r>
              <a:rPr lang="sv-SE" dirty="0" err="1"/>
              <a:t>Programme</a:t>
            </a:r>
            <a:r>
              <a:rPr lang="sv-SE" dirty="0"/>
              <a:t> </a:t>
            </a:r>
            <a:r>
              <a:rPr lang="sv-SE" dirty="0" err="1"/>
              <a:t>Coordinator</a:t>
            </a:r>
            <a:endParaRPr lang="sv-SE" dirty="0"/>
          </a:p>
        </p:txBody>
      </p:sp>
      <p:sp>
        <p:nvSpPr>
          <p:cNvPr id="5" name="Rectangle 4"/>
          <p:cNvSpPr/>
          <p:nvPr/>
        </p:nvSpPr>
        <p:spPr>
          <a:xfrm>
            <a:off x="1043608" y="1563638"/>
            <a:ext cx="3528392" cy="2000548"/>
          </a:xfrm>
          <a:prstGeom prst="rect">
            <a:avLst/>
          </a:prstGeom>
        </p:spPr>
        <p:txBody>
          <a:bodyPr wrap="square">
            <a:spAutoFit/>
          </a:bodyPr>
          <a:lstStyle/>
          <a:p>
            <a:r>
              <a:rPr lang="sv-SE" sz="1600" b="1" dirty="0"/>
              <a:t>Johanna Pirttikoski</a:t>
            </a:r>
            <a:r>
              <a:rPr lang="sv-SE" dirty="0"/>
              <a:t/>
            </a:r>
            <a:br>
              <a:rPr lang="sv-SE" dirty="0"/>
            </a:br>
            <a:endParaRPr lang="sv-SE" dirty="0" smtClean="0"/>
          </a:p>
          <a:p>
            <a:r>
              <a:rPr lang="sv-SE" dirty="0" err="1"/>
              <a:t>Coordinator</a:t>
            </a:r>
            <a:r>
              <a:rPr lang="sv-SE" dirty="0"/>
              <a:t> for</a:t>
            </a:r>
            <a:r>
              <a:rPr lang="sv-SE" dirty="0" smtClean="0"/>
              <a:t>:</a:t>
            </a:r>
          </a:p>
          <a:p>
            <a:pPr marL="285750" indent="-285750">
              <a:buFont typeface="Arial" panose="020B0604020202020204" pitchFamily="34" charset="0"/>
              <a:buChar char="•"/>
            </a:pPr>
            <a:r>
              <a:rPr lang="sv-SE" dirty="0" smtClean="0"/>
              <a:t>Computer Science (TCSCM)</a:t>
            </a:r>
          </a:p>
          <a:p>
            <a:pPr marL="285750" indent="-285750">
              <a:buFont typeface="Arial" panose="020B0604020202020204" pitchFamily="34" charset="0"/>
              <a:buChar char="•"/>
            </a:pPr>
            <a:r>
              <a:rPr lang="sv-SE" dirty="0" err="1" smtClean="0"/>
              <a:t>Cybersecurity</a:t>
            </a:r>
            <a:r>
              <a:rPr lang="sv-SE" dirty="0" smtClean="0"/>
              <a:t> (TCYSM)</a:t>
            </a:r>
          </a:p>
          <a:p>
            <a:r>
              <a:rPr lang="sv-SE" dirty="0"/>
              <a:t/>
            </a:r>
            <a:br>
              <a:rPr lang="sv-SE" dirty="0"/>
            </a:br>
            <a:r>
              <a:rPr lang="sv-SE" dirty="0"/>
              <a:t>cs-master@kth.se</a:t>
            </a:r>
            <a:br>
              <a:rPr lang="sv-SE" dirty="0"/>
            </a:br>
            <a:r>
              <a:rPr lang="sv-SE" dirty="0"/>
              <a:t/>
            </a:r>
            <a:br>
              <a:rPr lang="sv-SE" dirty="0"/>
            </a:br>
            <a:endParaRPr lang="sv-SE" dirty="0"/>
          </a:p>
        </p:txBody>
      </p:sp>
    </p:spTree>
    <p:extLst>
      <p:ext uri="{BB962C8B-B14F-4D97-AF65-F5344CB8AC3E}">
        <p14:creationId xmlns:p14="http://schemas.microsoft.com/office/powerpoint/2010/main" val="2872306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4"/>
          </p:nvPr>
        </p:nvPicPr>
        <p:blipFill>
          <a:blip r:embed="rId3"/>
          <a:srcRect t="9" b="9"/>
          <a:stretch>
            <a:fillRect/>
          </a:stretch>
        </p:blipFill>
        <p:spPr>
          <a:xfrm>
            <a:off x="5219700" y="1276350"/>
            <a:ext cx="2881313" cy="2868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itle 3"/>
          <p:cNvSpPr>
            <a:spLocks noGrp="1"/>
          </p:cNvSpPr>
          <p:nvPr>
            <p:ph type="title"/>
          </p:nvPr>
        </p:nvSpPr>
        <p:spPr/>
        <p:txBody>
          <a:bodyPr/>
          <a:lstStyle/>
          <a:p>
            <a:r>
              <a:rPr lang="sv-SE" dirty="0" err="1"/>
              <a:t>Master’s</a:t>
            </a:r>
            <a:r>
              <a:rPr lang="sv-SE" dirty="0"/>
              <a:t> </a:t>
            </a:r>
            <a:r>
              <a:rPr lang="sv-SE" dirty="0" err="1"/>
              <a:t>Programme</a:t>
            </a:r>
            <a:r>
              <a:rPr lang="sv-SE" dirty="0"/>
              <a:t> </a:t>
            </a:r>
            <a:r>
              <a:rPr lang="sv-SE" dirty="0" err="1"/>
              <a:t>Coordinator</a:t>
            </a:r>
            <a:endParaRPr lang="sv-SE" dirty="0"/>
          </a:p>
        </p:txBody>
      </p:sp>
      <p:sp>
        <p:nvSpPr>
          <p:cNvPr id="5" name="Rectangle 4"/>
          <p:cNvSpPr/>
          <p:nvPr/>
        </p:nvSpPr>
        <p:spPr>
          <a:xfrm>
            <a:off x="1133680" y="1203598"/>
            <a:ext cx="3438320" cy="3662541"/>
          </a:xfrm>
          <a:prstGeom prst="rect">
            <a:avLst/>
          </a:prstGeom>
        </p:spPr>
        <p:txBody>
          <a:bodyPr wrap="square">
            <a:spAutoFit/>
          </a:bodyPr>
          <a:lstStyle/>
          <a:p>
            <a:r>
              <a:rPr lang="sv-SE" sz="1600" b="1" dirty="0"/>
              <a:t>Cristina Janland La Verde</a:t>
            </a:r>
            <a:r>
              <a:rPr lang="sv-SE" dirty="0"/>
              <a:t/>
            </a:r>
            <a:br>
              <a:rPr lang="sv-SE" dirty="0"/>
            </a:br>
            <a:r>
              <a:rPr lang="sv-SE" dirty="0"/>
              <a:t/>
            </a:r>
            <a:br>
              <a:rPr lang="sv-SE" dirty="0"/>
            </a:br>
            <a:r>
              <a:rPr lang="sv-SE" dirty="0" err="1"/>
              <a:t>Coordinator</a:t>
            </a:r>
            <a:r>
              <a:rPr lang="sv-SE" dirty="0"/>
              <a:t> for:</a:t>
            </a:r>
          </a:p>
          <a:p>
            <a:pPr marL="285750" indent="-285750">
              <a:buFont typeface="Arial" panose="020B0604020202020204" pitchFamily="34" charset="0"/>
              <a:buChar char="•"/>
            </a:pPr>
            <a:r>
              <a:rPr lang="sv-SE" b="1" dirty="0"/>
              <a:t>Systems, Control and </a:t>
            </a:r>
            <a:r>
              <a:rPr lang="sv-SE" b="1" dirty="0" err="1"/>
              <a:t>Robotics</a:t>
            </a:r>
            <a:r>
              <a:rPr lang="sv-SE" b="1" dirty="0"/>
              <a:t> (TSCRM)</a:t>
            </a:r>
          </a:p>
          <a:p>
            <a:pPr marL="285750" indent="-285750">
              <a:buFont typeface="Arial" panose="020B0604020202020204" pitchFamily="34" charset="0"/>
              <a:buChar char="•"/>
            </a:pPr>
            <a:r>
              <a:rPr lang="sv-SE" b="1" dirty="0"/>
              <a:t>Information and </a:t>
            </a:r>
            <a:r>
              <a:rPr lang="sv-SE" b="1" dirty="0" err="1"/>
              <a:t>Network</a:t>
            </a:r>
            <a:r>
              <a:rPr lang="sv-SE" b="1" dirty="0"/>
              <a:t> </a:t>
            </a:r>
            <a:r>
              <a:rPr lang="sv-SE" b="1" dirty="0" err="1"/>
              <a:t>Engineering</a:t>
            </a:r>
            <a:r>
              <a:rPr lang="sv-SE" b="1" dirty="0"/>
              <a:t> (TINNM)</a:t>
            </a:r>
          </a:p>
          <a:p>
            <a:pPr marL="285750" indent="-285750">
              <a:buFont typeface="Arial" panose="020B0604020202020204" pitchFamily="34" charset="0"/>
              <a:buChar char="•"/>
            </a:pPr>
            <a:r>
              <a:rPr lang="sv-SE" b="1" dirty="0"/>
              <a:t>Electric Power </a:t>
            </a:r>
            <a:r>
              <a:rPr lang="sv-SE" b="1" dirty="0" err="1"/>
              <a:t>Engineering</a:t>
            </a:r>
            <a:r>
              <a:rPr lang="sv-SE" b="1" dirty="0"/>
              <a:t> (TELPM)</a:t>
            </a:r>
          </a:p>
          <a:p>
            <a:pPr marL="285750" indent="-285750">
              <a:buFont typeface="Arial" panose="020B0604020202020204" pitchFamily="34" charset="0"/>
              <a:buChar char="•"/>
            </a:pPr>
            <a:r>
              <a:rPr lang="sv-SE" b="1" dirty="0" err="1"/>
              <a:t>Electromagnetics</a:t>
            </a:r>
            <a:r>
              <a:rPr lang="sv-SE" b="1" dirty="0"/>
              <a:t>, Fusion and Space </a:t>
            </a:r>
            <a:r>
              <a:rPr lang="sv-SE" b="1" dirty="0" err="1"/>
              <a:t>Engineering</a:t>
            </a:r>
            <a:r>
              <a:rPr lang="sv-SE" b="1" dirty="0"/>
              <a:t> (TEFRM)  </a:t>
            </a:r>
          </a:p>
          <a:p>
            <a:pPr marL="285750" indent="-285750">
              <a:buFont typeface="Arial" panose="020B0604020202020204" pitchFamily="34" charset="0"/>
              <a:buChar char="•"/>
            </a:pPr>
            <a:r>
              <a:rPr lang="sv-SE" b="1" dirty="0"/>
              <a:t>EIT – </a:t>
            </a:r>
            <a:r>
              <a:rPr lang="sv-SE" b="1" dirty="0" err="1" smtClean="0"/>
              <a:t>Inno</a:t>
            </a:r>
            <a:r>
              <a:rPr lang="sv-SE" b="1" dirty="0" smtClean="0"/>
              <a:t> Energy </a:t>
            </a:r>
            <a:r>
              <a:rPr lang="sv-SE" b="1" dirty="0"/>
              <a:t>(SENSE, EMINE, SMCS, RENE)</a:t>
            </a:r>
          </a:p>
          <a:p>
            <a:endParaRPr lang="sv-SE" dirty="0"/>
          </a:p>
          <a:p>
            <a:r>
              <a:rPr lang="sv-SE" dirty="0"/>
              <a:t>ee-master@kth.se</a:t>
            </a:r>
            <a:br>
              <a:rPr lang="sv-SE" dirty="0"/>
            </a:br>
            <a:r>
              <a:rPr lang="sv-SE" dirty="0"/>
              <a:t/>
            </a:r>
            <a:br>
              <a:rPr lang="sv-SE" dirty="0"/>
            </a:br>
            <a:endParaRPr lang="sv-SE" dirty="0"/>
          </a:p>
          <a:p>
            <a:endParaRPr lang="sv-SE" dirty="0"/>
          </a:p>
        </p:txBody>
      </p:sp>
      <p:pic>
        <p:nvPicPr>
          <p:cNvPr id="14" name="Picture 1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219700" y="1276350"/>
            <a:ext cx="2881313" cy="2868613"/>
          </a:xfrm>
          <a:prstGeom prst="rect">
            <a:avLst/>
          </a:prstGeom>
        </p:spPr>
      </p:pic>
    </p:spTree>
    <p:extLst>
      <p:ext uri="{BB962C8B-B14F-4D97-AF65-F5344CB8AC3E}">
        <p14:creationId xmlns:p14="http://schemas.microsoft.com/office/powerpoint/2010/main" val="194998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9BD3166-43BB-EE54-0368-140514AEBE1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20" b="220"/>
          <a:stretch>
            <a:fillRect/>
          </a:stretch>
        </p:blipFill>
        <p:spPr>
          <a:xfrm>
            <a:off x="5219700" y="1276350"/>
            <a:ext cx="2881313" cy="2868613"/>
          </a:xfrm>
          <a:noFill/>
          <a:ln>
            <a:noFill/>
          </a:ln>
        </p:spPr>
      </p:pic>
      <p:sp>
        <p:nvSpPr>
          <p:cNvPr id="4" name="Title 3"/>
          <p:cNvSpPr>
            <a:spLocks noGrp="1"/>
          </p:cNvSpPr>
          <p:nvPr>
            <p:ph type="title"/>
          </p:nvPr>
        </p:nvSpPr>
        <p:spPr/>
        <p:txBody>
          <a:bodyPr/>
          <a:lstStyle/>
          <a:p>
            <a:r>
              <a:rPr lang="sv-SE" dirty="0" err="1"/>
              <a:t>Master’s</a:t>
            </a:r>
            <a:r>
              <a:rPr lang="sv-SE" dirty="0"/>
              <a:t> </a:t>
            </a:r>
            <a:r>
              <a:rPr lang="sv-SE" dirty="0" err="1"/>
              <a:t>Programme</a:t>
            </a:r>
            <a:r>
              <a:rPr lang="sv-SE" dirty="0"/>
              <a:t> </a:t>
            </a:r>
            <a:r>
              <a:rPr lang="sv-SE" dirty="0" err="1"/>
              <a:t>Coordinator</a:t>
            </a:r>
            <a:endParaRPr lang="sv-SE" dirty="0"/>
          </a:p>
        </p:txBody>
      </p:sp>
      <p:sp>
        <p:nvSpPr>
          <p:cNvPr id="5" name="Rectangle 4"/>
          <p:cNvSpPr/>
          <p:nvPr/>
        </p:nvSpPr>
        <p:spPr>
          <a:xfrm>
            <a:off x="1043608" y="1563638"/>
            <a:ext cx="3528392" cy="2831544"/>
          </a:xfrm>
          <a:prstGeom prst="rect">
            <a:avLst/>
          </a:prstGeom>
        </p:spPr>
        <p:txBody>
          <a:bodyPr wrap="square">
            <a:spAutoFit/>
          </a:bodyPr>
          <a:lstStyle/>
          <a:p>
            <a:r>
              <a:rPr lang="sv-SE" sz="1600" b="1" dirty="0"/>
              <a:t>Mia Boberg Winlöf</a:t>
            </a:r>
            <a:r>
              <a:rPr lang="sv-SE" dirty="0"/>
              <a:t/>
            </a:r>
            <a:br>
              <a:rPr lang="sv-SE" dirty="0"/>
            </a:br>
            <a:r>
              <a:rPr lang="sv-SE" dirty="0"/>
              <a:t/>
            </a:r>
            <a:br>
              <a:rPr lang="sv-SE" dirty="0"/>
            </a:br>
            <a:r>
              <a:rPr lang="sv-SE" dirty="0"/>
              <a:t>Coordinator for:</a:t>
            </a:r>
          </a:p>
          <a:p>
            <a:pPr marL="285750" indent="-285750">
              <a:buFont typeface="Arial" panose="020B0604020202020204" pitchFamily="34" charset="0"/>
              <a:buChar char="•"/>
            </a:pPr>
            <a:r>
              <a:rPr lang="sv-SE" b="1" dirty="0"/>
              <a:t>Embedded Systems (TEBSM)</a:t>
            </a:r>
          </a:p>
          <a:p>
            <a:pPr marL="285750" indent="-285750">
              <a:buFont typeface="Arial" panose="020B0604020202020204" pitchFamily="34" charset="0"/>
              <a:buChar char="•"/>
            </a:pPr>
            <a:r>
              <a:rPr lang="sv-SE" b="1" dirty="0"/>
              <a:t>Nanotechnology (TNTEM)</a:t>
            </a:r>
          </a:p>
          <a:p>
            <a:pPr marL="285750" indent="-285750">
              <a:buFont typeface="Arial" panose="020B0604020202020204" pitchFamily="34" charset="0"/>
              <a:buChar char="•"/>
            </a:pPr>
            <a:r>
              <a:rPr lang="en-US" b="1" dirty="0"/>
              <a:t>Software Engineering of Distributed Systems (TSEDM)</a:t>
            </a:r>
            <a:endParaRPr lang="sv-SE" b="1" dirty="0"/>
          </a:p>
          <a:p>
            <a:pPr marL="285750" indent="-285750">
              <a:buFont typeface="Arial" panose="020B0604020202020204" pitchFamily="34" charset="0"/>
              <a:buChar char="•"/>
            </a:pPr>
            <a:endParaRPr lang="sv-SE" b="1" dirty="0"/>
          </a:p>
          <a:p>
            <a:endParaRPr lang="sv-SE" b="1" dirty="0"/>
          </a:p>
          <a:p>
            <a:r>
              <a:rPr lang="sv-SE" dirty="0"/>
              <a:t>ens-master@eecs.kth.se </a:t>
            </a:r>
          </a:p>
          <a:p>
            <a:r>
              <a:rPr lang="sv-SE" dirty="0"/>
              <a:t/>
            </a:r>
            <a:br>
              <a:rPr lang="sv-SE" dirty="0"/>
            </a:br>
            <a:r>
              <a:rPr lang="sv-SE" dirty="0"/>
              <a:t/>
            </a:r>
            <a:br>
              <a:rPr lang="sv-SE" dirty="0"/>
            </a:br>
            <a:endParaRPr lang="sv-SE" dirty="0"/>
          </a:p>
        </p:txBody>
      </p:sp>
    </p:spTree>
    <p:extLst>
      <p:ext uri="{BB962C8B-B14F-4D97-AF65-F5344CB8AC3E}">
        <p14:creationId xmlns:p14="http://schemas.microsoft.com/office/powerpoint/2010/main" val="83723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4"/>
          </p:nvPr>
        </p:nvSpPr>
        <p:spPr>
          <a:xfrm>
            <a:off x="5220072" y="1275606"/>
            <a:ext cx="2880320" cy="2869907"/>
          </a:xfrm>
          <a:noFill/>
          <a:ln>
            <a:noFill/>
          </a:ln>
        </p:spPr>
      </p:sp>
      <p:sp>
        <p:nvSpPr>
          <p:cNvPr id="4" name="Title 3"/>
          <p:cNvSpPr>
            <a:spLocks noGrp="1"/>
          </p:cNvSpPr>
          <p:nvPr>
            <p:ph type="title"/>
          </p:nvPr>
        </p:nvSpPr>
        <p:spPr/>
        <p:txBody>
          <a:bodyPr/>
          <a:lstStyle/>
          <a:p>
            <a:r>
              <a:rPr lang="sv-SE" dirty="0" err="1"/>
              <a:t>Master’s</a:t>
            </a:r>
            <a:r>
              <a:rPr lang="sv-SE" dirty="0"/>
              <a:t> </a:t>
            </a:r>
            <a:r>
              <a:rPr lang="sv-SE" dirty="0" err="1"/>
              <a:t>Programme</a:t>
            </a:r>
            <a:r>
              <a:rPr lang="sv-SE" dirty="0"/>
              <a:t> </a:t>
            </a:r>
            <a:r>
              <a:rPr lang="sv-SE" dirty="0" err="1"/>
              <a:t>Coordinator</a:t>
            </a:r>
            <a:endParaRPr lang="sv-SE" dirty="0"/>
          </a:p>
        </p:txBody>
      </p:sp>
      <p:sp>
        <p:nvSpPr>
          <p:cNvPr id="5" name="Rectangle 4"/>
          <p:cNvSpPr/>
          <p:nvPr/>
        </p:nvSpPr>
        <p:spPr>
          <a:xfrm>
            <a:off x="1043608" y="1563638"/>
            <a:ext cx="3528392" cy="3454792"/>
          </a:xfrm>
          <a:prstGeom prst="rect">
            <a:avLst/>
          </a:prstGeom>
        </p:spPr>
        <p:txBody>
          <a:bodyPr wrap="square">
            <a:spAutoFit/>
          </a:bodyPr>
          <a:lstStyle/>
          <a:p>
            <a:r>
              <a:rPr lang="sv-SE" sz="1600" b="1" dirty="0"/>
              <a:t>Sofi </a:t>
            </a:r>
            <a:r>
              <a:rPr lang="sv-SE" sz="1600" b="1" dirty="0" smtClean="0"/>
              <a:t>Fjellvind</a:t>
            </a:r>
            <a:r>
              <a:rPr lang="sv-SE" dirty="0"/>
              <a:t/>
            </a:r>
            <a:br>
              <a:rPr lang="sv-SE" dirty="0"/>
            </a:br>
            <a:r>
              <a:rPr lang="sv-SE" dirty="0" err="1" smtClean="0"/>
              <a:t>Coordinator</a:t>
            </a:r>
            <a:r>
              <a:rPr lang="sv-SE" dirty="0" smtClean="0"/>
              <a:t> for </a:t>
            </a:r>
          </a:p>
          <a:p>
            <a:r>
              <a:rPr lang="sv-SE" b="1" dirty="0" smtClean="0"/>
              <a:t>Communications Systems (TCOMM) </a:t>
            </a:r>
            <a:r>
              <a:rPr lang="sv-SE" dirty="0" smtClean="0"/>
              <a:t>- </a:t>
            </a:r>
            <a:r>
              <a:rPr lang="sv-SE" dirty="0" err="1" smtClean="0"/>
              <a:t>incl</a:t>
            </a:r>
            <a:r>
              <a:rPr lang="sv-SE" dirty="0" smtClean="0"/>
              <a:t>. SECCLO</a:t>
            </a:r>
          </a:p>
          <a:p>
            <a:r>
              <a:rPr lang="sv-SE" dirty="0"/>
              <a:t/>
            </a:r>
            <a:br>
              <a:rPr lang="sv-SE" dirty="0"/>
            </a:br>
            <a:r>
              <a:rPr lang="sv-SE" dirty="0" smtClean="0"/>
              <a:t>com.secclo-master@eecs.kth.se</a:t>
            </a:r>
          </a:p>
          <a:p>
            <a:endParaRPr lang="sv-SE" dirty="0" smtClean="0"/>
          </a:p>
          <a:p>
            <a:endParaRPr lang="sv-SE" dirty="0"/>
          </a:p>
          <a:p>
            <a:r>
              <a:rPr lang="en-GB" b="1" dirty="0"/>
              <a:t>ICT Innovation (TIVNM) </a:t>
            </a:r>
            <a:r>
              <a:rPr lang="en-GB" dirty="0"/>
              <a:t>– </a:t>
            </a:r>
            <a:r>
              <a:rPr lang="en-GB" dirty="0" smtClean="0"/>
              <a:t>tracks AUSM/AUSY, CLNI/CLNS, DASC/DASE and INSM/INSY.</a:t>
            </a:r>
          </a:p>
          <a:p>
            <a:endParaRPr lang="en-GB" dirty="0"/>
          </a:p>
          <a:p>
            <a:r>
              <a:rPr lang="en-GB" dirty="0" smtClean="0"/>
              <a:t>ictinnovation-master@eecs.kth.se</a:t>
            </a:r>
            <a:endParaRPr lang="en-GB" dirty="0"/>
          </a:p>
          <a:p>
            <a:r>
              <a:rPr lang="sv-SE" dirty="0"/>
              <a:t/>
            </a:r>
            <a:br>
              <a:rPr lang="sv-SE" dirty="0"/>
            </a:br>
            <a:r>
              <a:rPr lang="sv-SE" dirty="0"/>
              <a:t/>
            </a:r>
            <a:br>
              <a:rPr lang="sv-SE" dirty="0"/>
            </a:br>
            <a:endParaRPr lang="sv-SE" dirty="0"/>
          </a:p>
        </p:txBody>
      </p:sp>
    </p:spTree>
    <p:extLst>
      <p:ext uri="{BB962C8B-B14F-4D97-AF65-F5344CB8AC3E}">
        <p14:creationId xmlns:p14="http://schemas.microsoft.com/office/powerpoint/2010/main" val="422763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err="1"/>
              <a:t>Master’s</a:t>
            </a:r>
            <a:r>
              <a:rPr lang="sv-SE" dirty="0"/>
              <a:t> </a:t>
            </a:r>
            <a:r>
              <a:rPr lang="sv-SE" dirty="0" err="1"/>
              <a:t>Programme</a:t>
            </a:r>
            <a:r>
              <a:rPr lang="sv-SE" dirty="0"/>
              <a:t> </a:t>
            </a:r>
            <a:r>
              <a:rPr lang="sv-SE" dirty="0" err="1"/>
              <a:t>Coordinator</a:t>
            </a:r>
            <a:endParaRPr lang="sv-SE" dirty="0"/>
          </a:p>
        </p:txBody>
      </p:sp>
      <p:sp>
        <p:nvSpPr>
          <p:cNvPr id="5" name="Rectangle 4"/>
          <p:cNvSpPr/>
          <p:nvPr/>
        </p:nvSpPr>
        <p:spPr>
          <a:xfrm>
            <a:off x="1043608" y="1563638"/>
            <a:ext cx="3528392" cy="3454792"/>
          </a:xfrm>
          <a:prstGeom prst="rect">
            <a:avLst/>
          </a:prstGeom>
        </p:spPr>
        <p:txBody>
          <a:bodyPr wrap="square">
            <a:spAutoFit/>
          </a:bodyPr>
          <a:lstStyle/>
          <a:p>
            <a:r>
              <a:rPr lang="sv-SE" sz="1600" b="1" dirty="0" smtClean="0"/>
              <a:t>Sabine Walter</a:t>
            </a:r>
            <a:r>
              <a:rPr lang="sv-SE" dirty="0"/>
              <a:t/>
            </a:r>
            <a:br>
              <a:rPr lang="sv-SE" dirty="0"/>
            </a:br>
            <a:r>
              <a:rPr lang="sv-SE" dirty="0"/>
              <a:t/>
            </a:r>
            <a:br>
              <a:rPr lang="sv-SE" dirty="0"/>
            </a:br>
            <a:r>
              <a:rPr lang="en-GB" dirty="0" smtClean="0"/>
              <a:t>Starting on staff soon and will start of Coordinating: </a:t>
            </a:r>
          </a:p>
          <a:p>
            <a:endParaRPr lang="en-GB" dirty="0"/>
          </a:p>
          <a:p>
            <a:r>
              <a:rPr lang="sv-SE" b="1" dirty="0"/>
              <a:t>ICT Innovation (TIVNM</a:t>
            </a:r>
            <a:r>
              <a:rPr lang="sv-SE" b="1" dirty="0" smtClean="0"/>
              <a:t>)</a:t>
            </a:r>
          </a:p>
          <a:p>
            <a:endParaRPr lang="sv-SE" dirty="0"/>
          </a:p>
          <a:p>
            <a:r>
              <a:rPr lang="sv-SE" dirty="0" smtClean="0"/>
              <a:t>ictinnovation-master@eecs.kth.se</a:t>
            </a:r>
          </a:p>
          <a:p>
            <a:endParaRPr lang="sv-SE" dirty="0" smtClean="0"/>
          </a:p>
          <a:p>
            <a:r>
              <a:rPr lang="en-GB" b="1" dirty="0"/>
              <a:t>Interactive Media Technology (TIMTM</a:t>
            </a:r>
            <a:r>
              <a:rPr lang="en-GB" b="1" dirty="0" smtClean="0"/>
              <a:t>)</a:t>
            </a:r>
          </a:p>
          <a:p>
            <a:r>
              <a:rPr lang="en-GB" b="1" dirty="0" smtClean="0"/>
              <a:t> </a:t>
            </a:r>
            <a:endParaRPr lang="en-GB" b="1" dirty="0"/>
          </a:p>
          <a:p>
            <a:r>
              <a:rPr lang="en-GB" dirty="0"/>
              <a:t>media-master@eecs.kth.se </a:t>
            </a:r>
            <a:endParaRPr lang="en-GB" dirty="0" smtClean="0"/>
          </a:p>
          <a:p>
            <a:endParaRPr lang="sv-SE" dirty="0"/>
          </a:p>
          <a:p>
            <a:r>
              <a:rPr lang="sv-SE" dirty="0" smtClean="0"/>
              <a:t> </a:t>
            </a:r>
            <a:r>
              <a:rPr lang="sv-SE" dirty="0"/>
              <a:t/>
            </a:r>
            <a:br>
              <a:rPr lang="sv-SE" dirty="0"/>
            </a:br>
            <a:r>
              <a:rPr lang="sv-SE" dirty="0"/>
              <a:t/>
            </a:r>
            <a:br>
              <a:rPr lang="sv-SE" dirty="0"/>
            </a:br>
            <a:endParaRPr lang="sv-SE" dirty="0"/>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4872032" y="1647647"/>
            <a:ext cx="3360373" cy="2520280"/>
          </a:xfrm>
          <a:prstGeom prst="rect">
            <a:avLst/>
          </a:prstGeom>
        </p:spPr>
      </p:pic>
    </p:spTree>
    <p:extLst>
      <p:ext uri="{BB962C8B-B14F-4D97-AF65-F5344CB8AC3E}">
        <p14:creationId xmlns:p14="http://schemas.microsoft.com/office/powerpoint/2010/main" val="304306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10" name="Google Shape;27;p8"/>
          <p:cNvSpPr txBox="1"/>
          <p:nvPr/>
        </p:nvSpPr>
        <p:spPr>
          <a:xfrm>
            <a:off x="0" y="483518"/>
            <a:ext cx="3707904" cy="108012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marL="0" marR="0" lvl="0" indent="0" algn="l" rtl="0">
              <a:lnSpc>
                <a:spcPct val="115000"/>
              </a:lnSpc>
              <a:spcBef>
                <a:spcPts val="0"/>
              </a:spcBef>
              <a:spcAft>
                <a:spcPts val="0"/>
              </a:spcAft>
              <a:buNone/>
            </a:pPr>
            <a:r>
              <a:rPr lang="sv-SE" sz="2200" dirty="0" err="1">
                <a:latin typeface="Open Sans SemiBold"/>
                <a:ea typeface="Open Sans SemiBold"/>
                <a:cs typeface="Open Sans SemiBold"/>
                <a:sym typeface="Open Sans SemiBold"/>
              </a:rPr>
              <a:t>Getting</a:t>
            </a:r>
            <a:r>
              <a:rPr lang="sv-SE" sz="2200" dirty="0">
                <a:latin typeface="Open Sans SemiBold"/>
                <a:ea typeface="Open Sans SemiBold"/>
                <a:cs typeface="Open Sans SemiBold"/>
                <a:sym typeface="Open Sans SemiBold"/>
              </a:rPr>
              <a:t> </a:t>
            </a:r>
            <a:r>
              <a:rPr lang="sv-SE" sz="2200" dirty="0" err="1">
                <a:latin typeface="Open Sans SemiBold"/>
                <a:ea typeface="Open Sans SemiBold"/>
                <a:cs typeface="Open Sans SemiBold"/>
                <a:sym typeface="Open Sans SemiBold"/>
              </a:rPr>
              <a:t>started</a:t>
            </a:r>
            <a:r>
              <a:rPr lang="sv-SE" sz="2200" dirty="0">
                <a:latin typeface="Open Sans SemiBold"/>
                <a:ea typeface="Open Sans SemiBold"/>
                <a:cs typeface="Open Sans SemiBold"/>
                <a:sym typeface="Open Sans SemiBold"/>
              </a:rPr>
              <a:t> at KTH! </a:t>
            </a:r>
            <a:endParaRPr sz="1600" dirty="0">
              <a:latin typeface="Open Sans"/>
              <a:ea typeface="Open Sans"/>
              <a:cs typeface="Open Sans"/>
              <a:sym typeface="Open Sans"/>
            </a:endParaRPr>
          </a:p>
        </p:txBody>
      </p:sp>
    </p:spTree>
    <p:extLst>
      <p:ext uri="{BB962C8B-B14F-4D97-AF65-F5344CB8AC3E}">
        <p14:creationId xmlns:p14="http://schemas.microsoft.com/office/powerpoint/2010/main" val="1467511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1131889" y="1194198"/>
            <a:ext cx="4952279" cy="3540919"/>
          </a:xfrm>
        </p:spPr>
        <p:txBody>
          <a:bodyPr>
            <a:normAutofit fontScale="92500"/>
          </a:bodyPr>
          <a:lstStyle/>
          <a:p>
            <a:pPr marL="0" indent="0">
              <a:buNone/>
            </a:pPr>
            <a:r>
              <a:rPr lang="en-GB" dirty="0"/>
              <a:t>Activate your KTH account to access KTH's services, such as:</a:t>
            </a:r>
            <a:endParaRPr lang="sv-SE" dirty="0"/>
          </a:p>
          <a:p>
            <a:r>
              <a:rPr lang="en-GB" dirty="0"/>
              <a:t>Personal menu</a:t>
            </a:r>
            <a:endParaRPr lang="sv-SE" dirty="0"/>
          </a:p>
          <a:p>
            <a:r>
              <a:rPr lang="en-GB" dirty="0" err="1"/>
              <a:t>Ladok</a:t>
            </a:r>
            <a:r>
              <a:rPr lang="en-GB" dirty="0"/>
              <a:t> for students</a:t>
            </a:r>
            <a:endParaRPr lang="sv-SE" dirty="0"/>
          </a:p>
          <a:p>
            <a:r>
              <a:rPr lang="en-GB" dirty="0"/>
              <a:t>Canvas</a:t>
            </a:r>
            <a:endParaRPr lang="sv-SE" dirty="0"/>
          </a:p>
          <a:p>
            <a:r>
              <a:rPr lang="en-GB" dirty="0"/>
              <a:t>E-mail</a:t>
            </a:r>
            <a:endParaRPr lang="sv-SE" dirty="0"/>
          </a:p>
          <a:p>
            <a:pPr marL="0" indent="0">
              <a:buNone/>
            </a:pPr>
            <a:r>
              <a:rPr lang="en-GB" dirty="0"/>
              <a:t>More information is available at New at KTH: </a:t>
            </a:r>
            <a:r>
              <a:rPr lang="en-GB" b="1" dirty="0" smtClean="0">
                <a:hlinkClick r:id="rId3"/>
              </a:rPr>
              <a:t>kth.se/</a:t>
            </a:r>
            <a:r>
              <a:rPr lang="en-GB" b="1" dirty="0" err="1" smtClean="0">
                <a:hlinkClick r:id="rId3"/>
              </a:rPr>
              <a:t>en</a:t>
            </a:r>
            <a:r>
              <a:rPr lang="en-GB" b="1" dirty="0" smtClean="0">
                <a:hlinkClick r:id="rId3"/>
              </a:rPr>
              <a:t>/student/studier/</a:t>
            </a:r>
            <a:r>
              <a:rPr lang="en-GB" b="1" dirty="0" err="1" smtClean="0">
                <a:hlinkClick r:id="rId3"/>
              </a:rPr>
              <a:t>newatkth</a:t>
            </a:r>
            <a:endParaRPr lang="sv-SE" b="1" dirty="0"/>
          </a:p>
          <a:p>
            <a:pPr marL="0" indent="0">
              <a:buNone/>
            </a:pPr>
            <a:endParaRPr lang="en-GB" dirty="0"/>
          </a:p>
          <a:p>
            <a:pPr marL="0" indent="0">
              <a:buNone/>
            </a:pPr>
            <a:r>
              <a:rPr lang="en-GB" dirty="0"/>
              <a:t>Access card</a:t>
            </a:r>
            <a:endParaRPr lang="sv-SE" dirty="0"/>
          </a:p>
          <a:p>
            <a:r>
              <a:rPr lang="en-GB" dirty="0"/>
              <a:t>Gives you access to KTH's premises</a:t>
            </a:r>
            <a:endParaRPr lang="sv-SE" dirty="0"/>
          </a:p>
          <a:p>
            <a:r>
              <a:rPr lang="en-GB" dirty="0"/>
              <a:t>The card is personal and may not be lent to others</a:t>
            </a:r>
            <a:endParaRPr lang="sv-SE" dirty="0"/>
          </a:p>
          <a:p>
            <a:r>
              <a:rPr lang="en-GB" dirty="0"/>
              <a:t>Need support? Email </a:t>
            </a:r>
            <a:r>
              <a:rPr lang="en-GB" b="1" dirty="0"/>
              <a:t>kortexp@kth.se</a:t>
            </a:r>
            <a:r>
              <a:rPr lang="en-GB" dirty="0"/>
              <a:t>, or visit KTH </a:t>
            </a:r>
            <a:r>
              <a:rPr lang="en-GB" dirty="0" err="1"/>
              <a:t>Entré</a:t>
            </a:r>
            <a:r>
              <a:rPr lang="en-GB" dirty="0"/>
              <a:t> or the local service centres in </a:t>
            </a:r>
            <a:r>
              <a:rPr lang="en-GB" dirty="0" err="1"/>
              <a:t>Flemingsberg</a:t>
            </a:r>
            <a:r>
              <a:rPr lang="en-GB" dirty="0"/>
              <a:t>, </a:t>
            </a:r>
            <a:r>
              <a:rPr lang="en-GB" dirty="0" err="1"/>
              <a:t>Kista</a:t>
            </a:r>
            <a:r>
              <a:rPr lang="en-GB" dirty="0"/>
              <a:t> or </a:t>
            </a:r>
            <a:r>
              <a:rPr lang="en-GB" dirty="0" err="1"/>
              <a:t>Södertälje</a:t>
            </a:r>
            <a:endParaRPr lang="sv-SE" dirty="0"/>
          </a:p>
        </p:txBody>
      </p:sp>
      <p:sp>
        <p:nvSpPr>
          <p:cNvPr id="6" name="Title 5"/>
          <p:cNvSpPr>
            <a:spLocks noGrp="1"/>
          </p:cNvSpPr>
          <p:nvPr>
            <p:ph type="title"/>
          </p:nvPr>
        </p:nvSpPr>
        <p:spPr/>
        <p:txBody>
          <a:bodyPr/>
          <a:lstStyle/>
          <a:p>
            <a:r>
              <a:rPr lang="sv-SE" dirty="0"/>
              <a:t>KTH </a:t>
            </a:r>
            <a:r>
              <a:rPr lang="sv-SE" dirty="0" err="1"/>
              <a:t>account</a:t>
            </a:r>
            <a:r>
              <a:rPr lang="sv-SE" dirty="0"/>
              <a:t> and access </a:t>
            </a:r>
            <a:r>
              <a:rPr lang="sv-SE" dirty="0" err="1"/>
              <a:t>card</a:t>
            </a:r>
            <a:endParaRPr lang="sv-SE" dirty="0"/>
          </a:p>
        </p:txBody>
      </p:sp>
    </p:spTree>
    <p:extLst>
      <p:ext uri="{BB962C8B-B14F-4D97-AF65-F5344CB8AC3E}">
        <p14:creationId xmlns:p14="http://schemas.microsoft.com/office/powerpoint/2010/main" val="1755729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33680" y="250032"/>
            <a:ext cx="4950488" cy="647700"/>
          </a:xfrm>
        </p:spPr>
        <p:txBody>
          <a:bodyPr/>
          <a:lstStyle/>
          <a:p>
            <a:r>
              <a:rPr lang="sv-SE" sz="2800" dirty="0" err="1"/>
              <a:t>Update</a:t>
            </a:r>
            <a:r>
              <a:rPr lang="sv-SE" sz="2800" dirty="0"/>
              <a:t> </a:t>
            </a:r>
            <a:r>
              <a:rPr lang="sv-SE" sz="2800" dirty="0" err="1"/>
              <a:t>your</a:t>
            </a:r>
            <a:r>
              <a:rPr lang="sv-SE" sz="2800" dirty="0"/>
              <a:t> student </a:t>
            </a:r>
            <a:r>
              <a:rPr lang="sv-SE" sz="2800" dirty="0" err="1"/>
              <a:t>profile</a:t>
            </a:r>
            <a:endParaRPr lang="sv-SE" dirty="0"/>
          </a:p>
        </p:txBody>
      </p:sp>
      <p:sp>
        <p:nvSpPr>
          <p:cNvPr id="7" name="Down Arrow Callout 6"/>
          <p:cNvSpPr/>
          <p:nvPr/>
        </p:nvSpPr>
        <p:spPr>
          <a:xfrm>
            <a:off x="7236296" y="771550"/>
            <a:ext cx="1656184" cy="683280"/>
          </a:xfrm>
          <a:prstGeom prst="downArrowCallout">
            <a:avLst>
              <a:gd name="adj1" fmla="val 25000"/>
              <a:gd name="adj2" fmla="val 21736"/>
              <a:gd name="adj3" fmla="val 22824"/>
              <a:gd name="adj4" fmla="val 6658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600" dirty="0"/>
              <a:t>Log in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563638"/>
            <a:ext cx="8361243" cy="2520280"/>
          </a:xfrm>
          <a:prstGeom prst="rect">
            <a:avLst/>
          </a:prstGeom>
        </p:spPr>
      </p:pic>
    </p:spTree>
    <p:extLst>
      <p:ext uri="{BB962C8B-B14F-4D97-AF65-F5344CB8AC3E}">
        <p14:creationId xmlns:p14="http://schemas.microsoft.com/office/powerpoint/2010/main" val="639209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sz="2800" dirty="0" err="1"/>
              <a:t>Update</a:t>
            </a:r>
            <a:r>
              <a:rPr lang="sv-SE" sz="2800" dirty="0"/>
              <a:t> </a:t>
            </a:r>
            <a:r>
              <a:rPr lang="sv-SE" sz="2800" dirty="0" err="1"/>
              <a:t>your</a:t>
            </a:r>
            <a:r>
              <a:rPr lang="sv-SE" sz="2800" dirty="0"/>
              <a:t> student </a:t>
            </a:r>
            <a:r>
              <a:rPr lang="sv-SE" sz="2800" dirty="0" err="1"/>
              <a:t>profile</a:t>
            </a:r>
            <a:endParaRPr lang="sv-SE" sz="2800" dirty="0"/>
          </a:p>
        </p:txBody>
      </p:sp>
      <p:pic>
        <p:nvPicPr>
          <p:cNvPr id="4" name="Picture 3"/>
          <p:cNvPicPr>
            <a:picLocks noChangeAspect="1"/>
          </p:cNvPicPr>
          <p:nvPr/>
        </p:nvPicPr>
        <p:blipFill>
          <a:blip r:embed="rId2"/>
          <a:stretch>
            <a:fillRect/>
          </a:stretch>
        </p:blipFill>
        <p:spPr>
          <a:xfrm>
            <a:off x="1082081" y="1059582"/>
            <a:ext cx="7306343" cy="3456384"/>
          </a:xfrm>
          <a:prstGeom prst="rect">
            <a:avLst/>
          </a:prstGeom>
        </p:spPr>
      </p:pic>
      <p:sp>
        <p:nvSpPr>
          <p:cNvPr id="6" name="Left Arrow Callout 5"/>
          <p:cNvSpPr/>
          <p:nvPr/>
        </p:nvSpPr>
        <p:spPr>
          <a:xfrm>
            <a:off x="2555776" y="2715766"/>
            <a:ext cx="2304256" cy="741508"/>
          </a:xfrm>
          <a:prstGeom prst="leftArrowCallout">
            <a:avLst>
              <a:gd name="adj1" fmla="val 25000"/>
              <a:gd name="adj2" fmla="val 25000"/>
              <a:gd name="adj3" fmla="val 25000"/>
              <a:gd name="adj4" fmla="val 81709"/>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600" dirty="0" err="1"/>
              <a:t>Add</a:t>
            </a:r>
            <a:r>
              <a:rPr lang="sv-SE" sz="1600" dirty="0"/>
              <a:t> </a:t>
            </a:r>
            <a:r>
              <a:rPr lang="sv-SE" sz="1600" dirty="0" err="1"/>
              <a:t>your</a:t>
            </a:r>
            <a:r>
              <a:rPr lang="sv-SE" sz="1600" dirty="0"/>
              <a:t> new </a:t>
            </a:r>
            <a:r>
              <a:rPr lang="sv-SE" sz="1600" dirty="0" err="1"/>
              <a:t>address</a:t>
            </a:r>
            <a:r>
              <a:rPr lang="sv-SE" sz="1600" dirty="0"/>
              <a:t> and KTH</a:t>
            </a:r>
          </a:p>
          <a:p>
            <a:pPr algn="ctr"/>
            <a:r>
              <a:rPr lang="sv-SE" sz="1600" dirty="0"/>
              <a:t>e-mail </a:t>
            </a:r>
            <a:r>
              <a:rPr lang="sv-SE" sz="1600" dirty="0" err="1"/>
              <a:t>address</a:t>
            </a:r>
            <a:endParaRPr lang="sv-SE" sz="1600" dirty="0"/>
          </a:p>
        </p:txBody>
      </p:sp>
      <p:sp>
        <p:nvSpPr>
          <p:cNvPr id="8" name="Oval 7"/>
          <p:cNvSpPr/>
          <p:nvPr/>
        </p:nvSpPr>
        <p:spPr>
          <a:xfrm>
            <a:off x="1187624" y="987574"/>
            <a:ext cx="792088" cy="383584"/>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dirty="0"/>
          </a:p>
        </p:txBody>
      </p:sp>
    </p:spTree>
    <p:extLst>
      <p:ext uri="{BB962C8B-B14F-4D97-AF65-F5344CB8AC3E}">
        <p14:creationId xmlns:p14="http://schemas.microsoft.com/office/powerpoint/2010/main" val="1323863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9" y="1194198"/>
            <a:ext cx="7688584" cy="3465784"/>
          </a:xfrm>
        </p:spPr>
        <p:txBody>
          <a:bodyPr>
            <a:normAutofit lnSpcReduction="10000"/>
          </a:bodyPr>
          <a:lstStyle/>
          <a:p>
            <a:r>
              <a:rPr lang="en-GB" b="1" dirty="0"/>
              <a:t>The personal menu </a:t>
            </a:r>
            <a:r>
              <a:rPr lang="en-GB" dirty="0"/>
              <a:t>at kth.se gives you access to various essential services online, such as:</a:t>
            </a:r>
            <a:endParaRPr lang="sv-SE" dirty="0"/>
          </a:p>
          <a:p>
            <a:r>
              <a:rPr lang="en-GB" dirty="0"/>
              <a:t>Your schedule</a:t>
            </a:r>
            <a:endParaRPr lang="sv-SE" dirty="0"/>
          </a:p>
          <a:p>
            <a:r>
              <a:rPr lang="en-GB" dirty="0"/>
              <a:t>Your e-mail</a:t>
            </a:r>
            <a:endParaRPr lang="sv-SE" dirty="0"/>
          </a:p>
          <a:p>
            <a:r>
              <a:rPr lang="en-GB" dirty="0"/>
              <a:t>The programme web</a:t>
            </a:r>
            <a:endParaRPr lang="sv-SE" dirty="0"/>
          </a:p>
          <a:p>
            <a:r>
              <a:rPr lang="en-GB" dirty="0"/>
              <a:t>Canvas</a:t>
            </a:r>
            <a:endParaRPr lang="sv-SE" dirty="0"/>
          </a:p>
          <a:p>
            <a:r>
              <a:rPr lang="en-GB" dirty="0" err="1"/>
              <a:t>Ladok</a:t>
            </a:r>
            <a:r>
              <a:rPr lang="en-GB" dirty="0"/>
              <a:t> for students</a:t>
            </a:r>
            <a:endParaRPr lang="sv-SE" dirty="0"/>
          </a:p>
          <a:p>
            <a:pPr marL="0" indent="0">
              <a:buNone/>
            </a:pPr>
            <a:endParaRPr lang="sv-SE" dirty="0"/>
          </a:p>
          <a:p>
            <a:pPr marL="0" indent="0">
              <a:buNone/>
            </a:pPr>
            <a:r>
              <a:rPr lang="en-GB" b="1" dirty="0"/>
              <a:t>Canvas</a:t>
            </a:r>
            <a:r>
              <a:rPr lang="en-GB" dirty="0"/>
              <a:t> is KTH's learning platform for all courses.</a:t>
            </a:r>
            <a:endParaRPr lang="sv-SE" dirty="0"/>
          </a:p>
          <a:p>
            <a:r>
              <a:rPr lang="en-GB" dirty="0"/>
              <a:t>Get access to course materials and read course pm</a:t>
            </a:r>
            <a:endParaRPr lang="sv-SE" dirty="0"/>
          </a:p>
          <a:p>
            <a:r>
              <a:rPr lang="en-GB" dirty="0"/>
              <a:t>Carry out assignments</a:t>
            </a:r>
            <a:endParaRPr lang="sv-SE" dirty="0"/>
          </a:p>
          <a:p>
            <a:r>
              <a:rPr lang="en-GB" dirty="0"/>
              <a:t>Keep in touch with teachers and other students</a:t>
            </a:r>
            <a:endParaRPr lang="sv-SE" dirty="0"/>
          </a:p>
        </p:txBody>
      </p:sp>
      <p:sp>
        <p:nvSpPr>
          <p:cNvPr id="3" name="Title 2"/>
          <p:cNvSpPr>
            <a:spLocks noGrp="1"/>
          </p:cNvSpPr>
          <p:nvPr>
            <p:ph type="title"/>
          </p:nvPr>
        </p:nvSpPr>
        <p:spPr/>
        <p:txBody>
          <a:bodyPr/>
          <a:lstStyle/>
          <a:p>
            <a:r>
              <a:rPr lang="sv-SE" dirty="0"/>
              <a:t>The personal </a:t>
            </a:r>
            <a:r>
              <a:rPr lang="sv-SE" dirty="0" err="1"/>
              <a:t>menu</a:t>
            </a:r>
            <a:r>
              <a:rPr lang="sv-SE" dirty="0"/>
              <a:t> and Canvas</a:t>
            </a: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418776" y="2427734"/>
            <a:ext cx="3478764" cy="2160240"/>
          </a:xfrm>
          <a:prstGeom prst="rect">
            <a:avLst/>
          </a:prstGeom>
        </p:spPr>
      </p:pic>
    </p:spTree>
    <p:extLst>
      <p:ext uri="{BB962C8B-B14F-4D97-AF65-F5344CB8AC3E}">
        <p14:creationId xmlns:p14="http://schemas.microsoft.com/office/powerpoint/2010/main" val="3581730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sz="2800" dirty="0" err="1"/>
              <a:t>Your</a:t>
            </a:r>
            <a:r>
              <a:rPr lang="sv-SE" sz="2800" dirty="0"/>
              <a:t> personal services </a:t>
            </a:r>
            <a:r>
              <a:rPr lang="sv-SE" sz="2800" dirty="0" err="1"/>
              <a:t>menu</a:t>
            </a:r>
            <a:endParaRPr lang="sv-S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554" y="1138676"/>
            <a:ext cx="7325878" cy="3449298"/>
          </a:xfrm>
          <a:prstGeom prst="rect">
            <a:avLst/>
          </a:prstGeom>
        </p:spPr>
      </p:pic>
      <p:sp>
        <p:nvSpPr>
          <p:cNvPr id="5" name="Left Arrow Callout 4"/>
          <p:cNvSpPr/>
          <p:nvPr/>
        </p:nvSpPr>
        <p:spPr>
          <a:xfrm>
            <a:off x="2483768" y="1563638"/>
            <a:ext cx="2232248" cy="792088"/>
          </a:xfrm>
          <a:prstGeom prst="leftArrowCallout">
            <a:avLst>
              <a:gd name="adj1" fmla="val 25000"/>
              <a:gd name="adj2" fmla="val 25000"/>
              <a:gd name="adj3" fmla="val 25000"/>
              <a:gd name="adj4" fmla="val 82898"/>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600" dirty="0" err="1"/>
              <a:t>Ladok</a:t>
            </a:r>
            <a:r>
              <a:rPr lang="sv-SE" sz="1600" dirty="0"/>
              <a:t> – student </a:t>
            </a:r>
            <a:r>
              <a:rPr lang="sv-SE" sz="1600" dirty="0" err="1"/>
              <a:t>registry</a:t>
            </a:r>
            <a:r>
              <a:rPr lang="sv-SE" sz="1600" dirty="0"/>
              <a:t> system</a:t>
            </a:r>
          </a:p>
        </p:txBody>
      </p:sp>
      <p:sp>
        <p:nvSpPr>
          <p:cNvPr id="7" name="Oval 6"/>
          <p:cNvSpPr/>
          <p:nvPr/>
        </p:nvSpPr>
        <p:spPr>
          <a:xfrm>
            <a:off x="4139952" y="1036038"/>
            <a:ext cx="648072" cy="383584"/>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dirty="0"/>
          </a:p>
        </p:txBody>
      </p:sp>
    </p:spTree>
    <p:extLst>
      <p:ext uri="{BB962C8B-B14F-4D97-AF65-F5344CB8AC3E}">
        <p14:creationId xmlns:p14="http://schemas.microsoft.com/office/powerpoint/2010/main" val="68472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dirty="0" err="1"/>
              <a:t>Ladok</a:t>
            </a:r>
            <a:r>
              <a:rPr lang="sv-SE" dirty="0"/>
              <a:t> – student </a:t>
            </a:r>
            <a:r>
              <a:rPr lang="sv-SE" dirty="0" err="1"/>
              <a:t>registry</a:t>
            </a:r>
            <a:r>
              <a:rPr lang="sv-SE" dirty="0"/>
              <a:t> system</a:t>
            </a:r>
          </a:p>
        </p:txBody>
      </p:sp>
      <p:sp>
        <p:nvSpPr>
          <p:cNvPr id="5" name="Rectangle 4"/>
          <p:cNvSpPr/>
          <p:nvPr/>
        </p:nvSpPr>
        <p:spPr>
          <a:xfrm>
            <a:off x="1403648" y="1491630"/>
            <a:ext cx="3024336" cy="2462213"/>
          </a:xfrm>
          <a:prstGeom prst="rect">
            <a:avLst/>
          </a:prstGeom>
        </p:spPr>
        <p:txBody>
          <a:bodyPr wrap="square">
            <a:spAutoFit/>
          </a:bodyPr>
          <a:lstStyle/>
          <a:p>
            <a:pPr marL="285750" indent="-285750">
              <a:buFont typeface="Arial" panose="020B0604020202020204" pitchFamily="34" charset="0"/>
              <a:buChar char="•"/>
            </a:pPr>
            <a:r>
              <a:rPr lang="en-US" sz="1400" dirty="0"/>
              <a:t>Register on courses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Overview of current and upcoming courses </a:t>
            </a:r>
            <a:br>
              <a:rPr lang="en-US" sz="1400" dirty="0"/>
            </a:br>
            <a:endParaRPr lang="en-US" sz="1400" dirty="0"/>
          </a:p>
          <a:p>
            <a:pPr marL="285750" indent="-285750">
              <a:buFont typeface="Arial" panose="020B0604020202020204" pitchFamily="34" charset="0"/>
              <a:buChar char="•"/>
            </a:pPr>
            <a:r>
              <a:rPr lang="en-US" sz="1400" dirty="0"/>
              <a:t>Register for upcoming </a:t>
            </a:r>
            <a:r>
              <a:rPr lang="en-US" sz="1400" dirty="0" smtClean="0"/>
              <a:t>examinations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smtClean="0"/>
              <a:t>Drop courses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smtClean="0"/>
              <a:t>Results on completed courses</a:t>
            </a:r>
            <a:endParaRPr lang="sv-SE" sz="1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0971" y="699542"/>
            <a:ext cx="2880320" cy="3991625"/>
          </a:xfrm>
          <a:prstGeom prst="rect">
            <a:avLst/>
          </a:prstGeom>
        </p:spPr>
      </p:pic>
    </p:spTree>
    <p:extLst>
      <p:ext uri="{BB962C8B-B14F-4D97-AF65-F5344CB8AC3E}">
        <p14:creationId xmlns:p14="http://schemas.microsoft.com/office/powerpoint/2010/main" val="20262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8" y="1194198"/>
            <a:ext cx="3800152" cy="3540919"/>
          </a:xfrm>
        </p:spPr>
        <p:txBody>
          <a:bodyPr>
            <a:normAutofit lnSpcReduction="10000"/>
          </a:bodyPr>
          <a:lstStyle/>
          <a:p>
            <a:pPr marL="0" indent="0">
              <a:buNone/>
            </a:pPr>
            <a:r>
              <a:rPr lang="sv-SE" sz="1800" dirty="0"/>
              <a:t>Register for </a:t>
            </a:r>
            <a:r>
              <a:rPr lang="sv-SE" sz="1800" dirty="0" err="1"/>
              <a:t>your</a:t>
            </a:r>
            <a:r>
              <a:rPr lang="sv-SE" sz="1800" dirty="0"/>
              <a:t> </a:t>
            </a:r>
            <a:r>
              <a:rPr lang="sv-SE" sz="1800" dirty="0" err="1"/>
              <a:t>courses</a:t>
            </a:r>
            <a:r>
              <a:rPr lang="sv-SE" sz="1800" dirty="0"/>
              <a:t> as </a:t>
            </a:r>
            <a:r>
              <a:rPr lang="sv-SE" sz="1800" dirty="0" err="1"/>
              <a:t>soon</a:t>
            </a:r>
            <a:r>
              <a:rPr lang="sv-SE" sz="1800" dirty="0"/>
              <a:t> as </a:t>
            </a:r>
            <a:r>
              <a:rPr lang="sv-SE" sz="1800" dirty="0" err="1"/>
              <a:t>possible</a:t>
            </a:r>
            <a:r>
              <a:rPr lang="sv-SE" sz="1800" dirty="0"/>
              <a:t>!</a:t>
            </a:r>
            <a:r>
              <a:rPr lang="sv-SE" sz="1600" b="1" dirty="0"/>
              <a:t/>
            </a:r>
            <a:br>
              <a:rPr lang="sv-SE" sz="1600" b="1" dirty="0"/>
            </a:br>
            <a:endParaRPr lang="sv-SE" sz="1600" b="1" dirty="0"/>
          </a:p>
          <a:p>
            <a:r>
              <a:rPr lang="en-GB" dirty="0"/>
              <a:t>Confirms that you will attend your courses</a:t>
            </a:r>
            <a:endParaRPr lang="sv-SE" dirty="0"/>
          </a:p>
          <a:p>
            <a:r>
              <a:rPr lang="en-GB" dirty="0"/>
              <a:t>Course registration shall be done before each new course starts</a:t>
            </a:r>
            <a:endParaRPr lang="sv-SE" dirty="0"/>
          </a:p>
          <a:p>
            <a:r>
              <a:rPr lang="en-GB" dirty="0"/>
              <a:t>Necessary for you to access the course in Canvas and to get results reported</a:t>
            </a:r>
            <a:endParaRPr lang="sv-SE" dirty="0"/>
          </a:p>
          <a:p>
            <a:pPr marL="0" indent="0">
              <a:buNone/>
            </a:pPr>
            <a:endParaRPr lang="en-GB" dirty="0"/>
          </a:p>
          <a:p>
            <a:pPr marL="0" indent="0">
              <a:buNone/>
            </a:pPr>
            <a:r>
              <a:rPr lang="en-GB" dirty="0"/>
              <a:t>Register for the course in the service </a:t>
            </a:r>
            <a:r>
              <a:rPr lang="en-GB" dirty="0" err="1"/>
              <a:t>Ladok</a:t>
            </a:r>
            <a:r>
              <a:rPr lang="en-GB" dirty="0"/>
              <a:t> for students.</a:t>
            </a:r>
            <a:endParaRPr lang="sv-SE" dirty="0"/>
          </a:p>
          <a:p>
            <a:pPr marL="0" indent="0">
              <a:buNone/>
            </a:pPr>
            <a:r>
              <a:rPr lang="en-GB" dirty="0"/>
              <a:t>You can find the service under the tab "Services" in the Personal menu, or on the page </a:t>
            </a:r>
            <a:r>
              <a:rPr lang="en-GB" b="1" dirty="0"/>
              <a:t>student.ladok.se</a:t>
            </a:r>
            <a:r>
              <a:rPr lang="en-GB" dirty="0"/>
              <a:t>.</a:t>
            </a:r>
            <a:endParaRPr lang="sv-SE" dirty="0"/>
          </a:p>
          <a:p>
            <a:endParaRPr lang="sv-SE" dirty="0"/>
          </a:p>
          <a:p>
            <a:endParaRPr lang="sv-SE" dirty="0"/>
          </a:p>
        </p:txBody>
      </p:sp>
      <p:sp>
        <p:nvSpPr>
          <p:cNvPr id="3" name="Title 2"/>
          <p:cNvSpPr>
            <a:spLocks noGrp="1"/>
          </p:cNvSpPr>
          <p:nvPr>
            <p:ph type="title"/>
          </p:nvPr>
        </p:nvSpPr>
        <p:spPr/>
        <p:txBody>
          <a:bodyPr/>
          <a:lstStyle/>
          <a:p>
            <a:r>
              <a:rPr lang="sv-SE" dirty="0"/>
              <a:t>Course </a:t>
            </a:r>
            <a:r>
              <a:rPr lang="sv-SE" dirty="0" err="1"/>
              <a:t>registration</a:t>
            </a:r>
            <a:endParaRPr lang="sv-SE" dirty="0"/>
          </a:p>
        </p:txBody>
      </p:sp>
      <p:pic>
        <p:nvPicPr>
          <p:cNvPr id="5" name="Picture 4"/>
          <p:cNvPicPr>
            <a:picLocks noChangeAspect="1"/>
          </p:cNvPicPr>
          <p:nvPr/>
        </p:nvPicPr>
        <p:blipFill>
          <a:blip r:embed="rId3"/>
          <a:stretch>
            <a:fillRect/>
          </a:stretch>
        </p:blipFill>
        <p:spPr>
          <a:xfrm>
            <a:off x="5165782" y="573882"/>
            <a:ext cx="3961536" cy="3282536"/>
          </a:xfrm>
          <a:prstGeom prst="rect">
            <a:avLst/>
          </a:prstGeom>
        </p:spPr>
      </p:pic>
    </p:spTree>
    <p:extLst>
      <p:ext uri="{BB962C8B-B14F-4D97-AF65-F5344CB8AC3E}">
        <p14:creationId xmlns:p14="http://schemas.microsoft.com/office/powerpoint/2010/main" val="2628647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Register for the exam during the registration period​ </a:t>
            </a:r>
            <a:r>
              <a:rPr lang="en-US" dirty="0" smtClean="0"/>
              <a:t>(</a:t>
            </a:r>
            <a:r>
              <a:rPr lang="en-US" dirty="0" smtClean="0">
                <a:hlinkClick r:id="rId2"/>
              </a:rPr>
              <a:t>exam registration periods</a:t>
            </a:r>
            <a:r>
              <a:rPr lang="en-US" dirty="0" smtClean="0"/>
              <a:t>) </a:t>
            </a:r>
            <a:r>
              <a:rPr lang="en-US" dirty="0"/>
              <a:t>through your </a:t>
            </a:r>
            <a:r>
              <a:rPr lang="en-US" dirty="0" smtClean="0"/>
              <a:t>personal </a:t>
            </a:r>
            <a:r>
              <a:rPr lang="en-US" dirty="0"/>
              <a:t>menu. </a:t>
            </a:r>
            <a:br>
              <a:rPr lang="en-US" dirty="0"/>
            </a:br>
            <a:r>
              <a:rPr lang="en-US" dirty="0"/>
              <a:t>​</a:t>
            </a:r>
          </a:p>
          <a:p>
            <a:r>
              <a:rPr lang="en-US" dirty="0"/>
              <a:t>If you have issues registering for </a:t>
            </a:r>
            <a:r>
              <a:rPr lang="en-US" dirty="0" smtClean="0"/>
              <a:t>an examination</a:t>
            </a:r>
            <a:r>
              <a:rPr lang="en-US" dirty="0"/>
              <a:t>, please contact Student </a:t>
            </a:r>
            <a:r>
              <a:rPr lang="en-US" dirty="0" smtClean="0"/>
              <a:t>Desk:</a:t>
            </a:r>
            <a:r>
              <a:rPr lang="en-US" dirty="0"/>
              <a:t>  </a:t>
            </a:r>
            <a:r>
              <a:rPr lang="en-US" dirty="0" smtClean="0">
                <a:hlinkClick r:id="rId3"/>
              </a:rPr>
              <a:t>Student desk offices</a:t>
            </a:r>
            <a:endParaRPr lang="en-US" dirty="0" smtClean="0"/>
          </a:p>
          <a:p>
            <a:endParaRPr lang="en-US" dirty="0"/>
          </a:p>
          <a:p>
            <a:r>
              <a:rPr lang="en-US" dirty="0" smtClean="0"/>
              <a:t>For</a:t>
            </a:r>
            <a:r>
              <a:rPr lang="en-US" dirty="0"/>
              <a:t> more information regarding rules and regulations please visit the following link:  </a:t>
            </a:r>
            <a:r>
              <a:rPr lang="en-US" dirty="0" smtClean="0">
                <a:hlinkClick r:id="rId4"/>
              </a:rPr>
              <a:t>Examination regulations</a:t>
            </a:r>
            <a:endParaRPr lang="sv-SE" dirty="0"/>
          </a:p>
        </p:txBody>
      </p:sp>
      <p:sp>
        <p:nvSpPr>
          <p:cNvPr id="3" name="Title 2"/>
          <p:cNvSpPr>
            <a:spLocks noGrp="1"/>
          </p:cNvSpPr>
          <p:nvPr>
            <p:ph type="title"/>
          </p:nvPr>
        </p:nvSpPr>
        <p:spPr/>
        <p:txBody>
          <a:bodyPr/>
          <a:lstStyle/>
          <a:p>
            <a:r>
              <a:rPr lang="sv-SE" dirty="0" err="1"/>
              <a:t>Exam</a:t>
            </a:r>
            <a:r>
              <a:rPr lang="sv-SE" dirty="0"/>
              <a:t> </a:t>
            </a:r>
            <a:r>
              <a:rPr lang="sv-SE" dirty="0" err="1"/>
              <a:t>registration</a:t>
            </a:r>
            <a:endParaRPr lang="sv-SE" dirty="0"/>
          </a:p>
        </p:txBody>
      </p:sp>
    </p:spTree>
    <p:extLst>
      <p:ext uri="{BB962C8B-B14F-4D97-AF65-F5344CB8AC3E}">
        <p14:creationId xmlns:p14="http://schemas.microsoft.com/office/powerpoint/2010/main" val="3089247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sz="2800" dirty="0" err="1"/>
              <a:t>Generate</a:t>
            </a:r>
            <a:r>
              <a:rPr lang="sv-SE" sz="2800" dirty="0"/>
              <a:t> transcripts and </a:t>
            </a:r>
            <a:r>
              <a:rPr lang="sv-SE" sz="2800" dirty="0" err="1"/>
              <a:t>certificates</a:t>
            </a:r>
            <a:endParaRPr lang="sv-SE" sz="28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8694" r="36851"/>
          <a:stretch/>
        </p:blipFill>
        <p:spPr>
          <a:xfrm>
            <a:off x="1115616" y="843558"/>
            <a:ext cx="3600400" cy="3935791"/>
          </a:xfrm>
          <a:prstGeom prst="rect">
            <a:avLst/>
          </a:prstGeom>
        </p:spPr>
      </p:pic>
      <p:sp>
        <p:nvSpPr>
          <p:cNvPr id="5" name="Rectangle 4"/>
          <p:cNvSpPr/>
          <p:nvPr/>
        </p:nvSpPr>
        <p:spPr>
          <a:xfrm>
            <a:off x="4581169" y="925269"/>
            <a:ext cx="3807255" cy="2031325"/>
          </a:xfrm>
          <a:prstGeom prst="rect">
            <a:avLst/>
          </a:prstGeom>
        </p:spPr>
        <p:txBody>
          <a:bodyPr wrap="square">
            <a:spAutoFit/>
          </a:bodyPr>
          <a:lstStyle/>
          <a:p>
            <a:pPr marL="285750" indent="-285750">
              <a:buFont typeface="Arial" panose="020B0604020202020204" pitchFamily="34" charset="0"/>
              <a:buChar char="•"/>
            </a:pPr>
            <a:r>
              <a:rPr lang="en-US" sz="1400" dirty="0"/>
              <a:t>You can generate your own transcripts of results and certificate of registration</a:t>
            </a:r>
            <a:br>
              <a:rPr lang="en-US" sz="1400" dirty="0"/>
            </a:b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KTH’s transcripts contain a verification link to assure validity.</a:t>
            </a:r>
            <a:br>
              <a:rPr lang="en-US" sz="1400" dirty="0"/>
            </a:br>
            <a:endParaRPr lang="en-US" sz="1400" dirty="0"/>
          </a:p>
          <a:p>
            <a:pPr marL="285750" indent="-285750">
              <a:buFont typeface="Arial" panose="020B0604020202020204" pitchFamily="34" charset="0"/>
              <a:buChar char="•"/>
            </a:pPr>
            <a:r>
              <a:rPr lang="en-US" sz="1400" dirty="0"/>
              <a:t>Find your T-number on the transcript (YYMMDD-TNNN)</a:t>
            </a:r>
            <a:endParaRPr lang="sv-SE" sz="1400" dirty="0"/>
          </a:p>
        </p:txBody>
      </p:sp>
    </p:spTree>
    <p:extLst>
      <p:ext uri="{BB962C8B-B14F-4D97-AF65-F5344CB8AC3E}">
        <p14:creationId xmlns:p14="http://schemas.microsoft.com/office/powerpoint/2010/main" val="3258956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1131889" y="975047"/>
            <a:ext cx="6032399" cy="3756943"/>
          </a:xfrm>
        </p:spPr>
        <p:txBody>
          <a:bodyPr>
            <a:normAutofit/>
          </a:bodyPr>
          <a:lstStyle/>
          <a:p>
            <a:r>
              <a:rPr lang="en-US" dirty="0"/>
              <a:t>The academic year is divided into two semesters (autumn and spring) and in four study periods:</a:t>
            </a:r>
            <a:br>
              <a:rPr lang="en-US" dirty="0"/>
            </a:br>
            <a:r>
              <a:rPr lang="en-US" dirty="0"/>
              <a:t>- Autumn semester HT22: 29 August 2022 - 16 January 2023 (P1 and P2)  ​</a:t>
            </a:r>
            <a:br>
              <a:rPr lang="en-US" dirty="0"/>
            </a:br>
            <a:r>
              <a:rPr lang="en-US" dirty="0"/>
              <a:t>- Spring semester VT23: 17 January 2023 - 5 June 2023 (P3 and P4)​</a:t>
            </a:r>
            <a:br>
              <a:rPr lang="en-US" dirty="0"/>
            </a:br>
            <a:endParaRPr lang="en-US" dirty="0"/>
          </a:p>
          <a:p>
            <a:r>
              <a:rPr lang="en-US" dirty="0"/>
              <a:t>Register on your courses in period 1 by </a:t>
            </a:r>
            <a:r>
              <a:rPr lang="en-US" b="1" dirty="0"/>
              <a:t>5 September</a:t>
            </a:r>
            <a:r>
              <a:rPr lang="en-US" dirty="0"/>
              <a:t>.</a:t>
            </a:r>
            <a:br>
              <a:rPr lang="en-US" dirty="0"/>
            </a:br>
            <a:endParaRPr lang="en-US" dirty="0"/>
          </a:p>
          <a:p>
            <a:r>
              <a:rPr lang="en-US" dirty="0"/>
              <a:t>You apply to the courses in spring semester via University Admissions, information will be published in late October.</a:t>
            </a:r>
            <a:br>
              <a:rPr lang="en-US" dirty="0"/>
            </a:br>
            <a:endParaRPr lang="en-US" dirty="0"/>
          </a:p>
          <a:p>
            <a:r>
              <a:rPr lang="en-US" dirty="0"/>
              <a:t>You need to make an early discontinuation of a course you don’t want to take </a:t>
            </a:r>
            <a:r>
              <a:rPr lang="en-US" u="sng" dirty="0"/>
              <a:t>within three weeks </a:t>
            </a:r>
            <a:r>
              <a:rPr lang="en-US" dirty="0"/>
              <a:t>of the period start (by </a:t>
            </a:r>
            <a:r>
              <a:rPr lang="en-US" b="1" dirty="0"/>
              <a:t>18 September).</a:t>
            </a:r>
          </a:p>
          <a:p>
            <a:pPr marL="0" indent="0">
              <a:buNone/>
            </a:pPr>
            <a:r>
              <a:rPr lang="en-CA" b="1" dirty="0">
                <a:hlinkClick r:id="rId3"/>
              </a:rPr>
              <a:t>Link to Academic Year </a:t>
            </a:r>
            <a:endParaRPr lang="en-CA" b="1" dirty="0" smtClean="0"/>
          </a:p>
          <a:p>
            <a:pPr marL="0" indent="0">
              <a:buNone/>
            </a:pPr>
            <a:endParaRPr lang="en-CA" b="1" dirty="0"/>
          </a:p>
        </p:txBody>
      </p:sp>
      <p:sp>
        <p:nvSpPr>
          <p:cNvPr id="6" name="Title 5"/>
          <p:cNvSpPr>
            <a:spLocks noGrp="1"/>
          </p:cNvSpPr>
          <p:nvPr>
            <p:ph type="title"/>
          </p:nvPr>
        </p:nvSpPr>
        <p:spPr/>
        <p:txBody>
          <a:bodyPr/>
          <a:lstStyle/>
          <a:p>
            <a:r>
              <a:rPr lang="sv-SE" dirty="0" err="1"/>
              <a:t>Academic</a:t>
            </a:r>
            <a:r>
              <a:rPr lang="sv-SE" dirty="0"/>
              <a:t> </a:t>
            </a:r>
            <a:r>
              <a:rPr lang="sv-SE" dirty="0" err="1"/>
              <a:t>year</a:t>
            </a:r>
            <a:r>
              <a:rPr lang="sv-SE" dirty="0"/>
              <a:t> and </a:t>
            </a:r>
            <a:r>
              <a:rPr lang="sv-SE" dirty="0" err="1"/>
              <a:t>registration</a:t>
            </a:r>
            <a:endParaRPr lang="sv-SE" dirty="0"/>
          </a:p>
        </p:txBody>
      </p:sp>
      <p:pic>
        <p:nvPicPr>
          <p:cNvPr id="2" name="Picture 1"/>
          <p:cNvPicPr>
            <a:picLocks noChangeAspect="1"/>
          </p:cNvPicPr>
          <p:nvPr/>
        </p:nvPicPr>
        <p:blipFill>
          <a:blip r:embed="rId4"/>
          <a:stretch>
            <a:fillRect/>
          </a:stretch>
        </p:blipFill>
        <p:spPr>
          <a:xfrm>
            <a:off x="7236296" y="3291830"/>
            <a:ext cx="1368152" cy="1368152"/>
          </a:xfrm>
          <a:prstGeom prst="rect">
            <a:avLst/>
          </a:prstGeom>
        </p:spPr>
      </p:pic>
    </p:spTree>
    <p:extLst>
      <p:ext uri="{BB962C8B-B14F-4D97-AF65-F5344CB8AC3E}">
        <p14:creationId xmlns:p14="http://schemas.microsoft.com/office/powerpoint/2010/main" val="2354785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28619" y="843558"/>
            <a:ext cx="7763861" cy="1449560"/>
          </a:xfrm>
        </p:spPr>
        <p:txBody>
          <a:bodyPr>
            <a:normAutofit fontScale="92500" lnSpcReduction="20000"/>
          </a:bodyPr>
          <a:lstStyle/>
          <a:p>
            <a:pPr>
              <a:lnSpc>
                <a:spcPct val="100000"/>
              </a:lnSpc>
            </a:pPr>
            <a:r>
              <a:rPr lang="en-GB" dirty="0"/>
              <a:t>You should not exceed 120 ECTS, which means approx. 30 ECTS per semester.</a:t>
            </a:r>
            <a:br>
              <a:rPr lang="en-GB" dirty="0"/>
            </a:br>
            <a:r>
              <a:rPr lang="en-GB" dirty="0"/>
              <a:t>Language courses will be included in your programme credits.</a:t>
            </a:r>
          </a:p>
          <a:p>
            <a:pPr>
              <a:lnSpc>
                <a:spcPct val="100000"/>
              </a:lnSpc>
            </a:pPr>
            <a:r>
              <a:rPr lang="en-GB" dirty="0"/>
              <a:t>The courses that are not discontinued within three weeks are expected to be completed.</a:t>
            </a:r>
          </a:p>
          <a:p>
            <a:pPr>
              <a:lnSpc>
                <a:spcPct val="150000"/>
              </a:lnSpc>
            </a:pPr>
            <a:r>
              <a:rPr lang="en-GB" dirty="0"/>
              <a:t>You need to take courses according to your </a:t>
            </a:r>
            <a:r>
              <a:rPr lang="en-GB" dirty="0">
                <a:hlinkClick r:id="rId3"/>
              </a:rPr>
              <a:t>programme syllabus</a:t>
            </a:r>
            <a:endParaRPr lang="en-GB" dirty="0"/>
          </a:p>
          <a:p>
            <a:pPr>
              <a:lnSpc>
                <a:spcPct val="150000"/>
              </a:lnSpc>
            </a:pPr>
            <a:r>
              <a:rPr lang="en-GB" dirty="0"/>
              <a:t>Read your programmes syllabus!</a:t>
            </a:r>
          </a:p>
          <a:p>
            <a:endParaRPr lang="sv-SE" dirty="0"/>
          </a:p>
        </p:txBody>
      </p:sp>
      <p:sp>
        <p:nvSpPr>
          <p:cNvPr id="3" name="Title 2"/>
          <p:cNvSpPr>
            <a:spLocks noGrp="1"/>
          </p:cNvSpPr>
          <p:nvPr>
            <p:ph type="title"/>
          </p:nvPr>
        </p:nvSpPr>
        <p:spPr/>
        <p:txBody>
          <a:bodyPr/>
          <a:lstStyle/>
          <a:p>
            <a:r>
              <a:rPr lang="sv-SE" dirty="0"/>
              <a:t>Credits and </a:t>
            </a:r>
            <a:r>
              <a:rPr lang="sv-SE" dirty="0" err="1"/>
              <a:t>courses</a:t>
            </a:r>
            <a:endParaRPr lang="sv-SE" dirty="0"/>
          </a:p>
        </p:txBody>
      </p:sp>
      <p:pic>
        <p:nvPicPr>
          <p:cNvPr id="5" name="Picture 4"/>
          <p:cNvPicPr>
            <a:picLocks noChangeAspect="1"/>
          </p:cNvPicPr>
          <p:nvPr/>
        </p:nvPicPr>
        <p:blipFill>
          <a:blip r:embed="rId4"/>
          <a:stretch>
            <a:fillRect/>
          </a:stretch>
        </p:blipFill>
        <p:spPr>
          <a:xfrm>
            <a:off x="1303470" y="2211710"/>
            <a:ext cx="6292866" cy="2511306"/>
          </a:xfrm>
          <a:prstGeom prst="rect">
            <a:avLst/>
          </a:prstGeom>
        </p:spPr>
      </p:pic>
    </p:spTree>
    <p:extLst>
      <p:ext uri="{BB962C8B-B14F-4D97-AF65-F5344CB8AC3E}">
        <p14:creationId xmlns:p14="http://schemas.microsoft.com/office/powerpoint/2010/main" val="3574344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902" y="0"/>
            <a:ext cx="9206122" cy="6137416"/>
          </a:xfrm>
        </p:spPr>
      </p:pic>
      <p:sp>
        <p:nvSpPr>
          <p:cNvPr id="6" name="Google Shape;27;p8"/>
          <p:cNvSpPr txBox="1"/>
          <p:nvPr/>
        </p:nvSpPr>
        <p:spPr>
          <a:xfrm>
            <a:off x="0" y="339502"/>
            <a:ext cx="4644008" cy="1152128"/>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marL="0" marR="0" lvl="0" indent="0" algn="l" rtl="0">
              <a:lnSpc>
                <a:spcPct val="115000"/>
              </a:lnSpc>
              <a:spcBef>
                <a:spcPts val="0"/>
              </a:spcBef>
              <a:spcAft>
                <a:spcPts val="0"/>
              </a:spcAft>
              <a:buNone/>
            </a:pPr>
            <a:r>
              <a:rPr lang="sv-SE" sz="2200" dirty="0" err="1">
                <a:latin typeface="Open Sans SemiBold"/>
                <a:ea typeface="Open Sans SemiBold"/>
                <a:cs typeface="Open Sans SemiBold"/>
                <a:sym typeface="Open Sans SemiBold"/>
              </a:rPr>
              <a:t>Sources</a:t>
            </a:r>
            <a:r>
              <a:rPr lang="sv-SE" sz="2200" dirty="0">
                <a:latin typeface="Open Sans SemiBold"/>
                <a:ea typeface="Open Sans SemiBold"/>
                <a:cs typeface="Open Sans SemiBold"/>
                <a:sym typeface="Open Sans SemiBold"/>
              </a:rPr>
              <a:t> </a:t>
            </a:r>
            <a:r>
              <a:rPr lang="sv-SE" sz="2200" dirty="0" err="1">
                <a:latin typeface="Open Sans SemiBold"/>
                <a:ea typeface="Open Sans SemiBold"/>
                <a:cs typeface="Open Sans SemiBold"/>
                <a:sym typeface="Open Sans SemiBold"/>
              </a:rPr>
              <a:t>of</a:t>
            </a:r>
            <a:r>
              <a:rPr lang="sv-SE" sz="2200" dirty="0">
                <a:latin typeface="Open Sans SemiBold"/>
                <a:ea typeface="Open Sans SemiBold"/>
                <a:cs typeface="Open Sans SemiBold"/>
                <a:sym typeface="Open Sans SemiBold"/>
              </a:rPr>
              <a:t> information</a:t>
            </a:r>
            <a:endParaRPr sz="2200" dirty="0">
              <a:latin typeface="Open Sans SemiBold"/>
              <a:ea typeface="Open Sans SemiBold"/>
              <a:cs typeface="Open Sans SemiBold"/>
              <a:sym typeface="Open Sans SemiBold"/>
            </a:endParaRPr>
          </a:p>
          <a:p>
            <a:pPr lvl="0">
              <a:lnSpc>
                <a:spcPct val="115000"/>
              </a:lnSpc>
            </a:pPr>
            <a:r>
              <a:rPr lang="en" sz="1600" dirty="0">
                <a:latin typeface="Open Sans"/>
                <a:ea typeface="Open Sans"/>
                <a:cs typeface="Open Sans"/>
                <a:sym typeface="Open Sans"/>
              </a:rPr>
              <a:t>New at KTH, the Student web, Programme web, and more</a:t>
            </a:r>
            <a:endParaRPr sz="1600" dirty="0">
              <a:latin typeface="Open Sans"/>
              <a:ea typeface="Open Sans"/>
              <a:cs typeface="Open Sans"/>
              <a:sym typeface="Open Sans"/>
            </a:endParaRPr>
          </a:p>
        </p:txBody>
      </p:sp>
    </p:spTree>
    <p:extLst>
      <p:ext uri="{BB962C8B-B14F-4D97-AF65-F5344CB8AC3E}">
        <p14:creationId xmlns:p14="http://schemas.microsoft.com/office/powerpoint/2010/main" val="1536801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a:t>New at KTH is the web pages aimed at all newly admitted students.</a:t>
            </a:r>
            <a:endParaRPr lang="sv-SE" dirty="0"/>
          </a:p>
          <a:p>
            <a:r>
              <a:rPr lang="en-GB" dirty="0"/>
              <a:t>Here you will find basic information before and during your first time at KTH.</a:t>
            </a:r>
            <a:endParaRPr lang="sv-SE" dirty="0"/>
          </a:p>
          <a:p>
            <a:r>
              <a:rPr lang="en-GB" dirty="0"/>
              <a:t>The pages contain several different tips, guides and contact information.</a:t>
            </a:r>
            <a:endParaRPr lang="sv-SE" dirty="0"/>
          </a:p>
          <a:p>
            <a:r>
              <a:rPr lang="en-GB" dirty="0"/>
              <a:t>You can find the pages at </a:t>
            </a:r>
            <a:r>
              <a:rPr lang="en-GB" b="1" dirty="0" smtClean="0">
                <a:hlinkClick r:id="rId3"/>
              </a:rPr>
              <a:t>New at KTH</a:t>
            </a:r>
            <a:endParaRPr lang="sv-SE" b="1" dirty="0"/>
          </a:p>
        </p:txBody>
      </p:sp>
      <p:sp>
        <p:nvSpPr>
          <p:cNvPr id="3" name="Title 2"/>
          <p:cNvSpPr>
            <a:spLocks noGrp="1"/>
          </p:cNvSpPr>
          <p:nvPr>
            <p:ph type="title"/>
          </p:nvPr>
        </p:nvSpPr>
        <p:spPr/>
        <p:txBody>
          <a:bodyPr/>
          <a:lstStyle/>
          <a:p>
            <a:r>
              <a:rPr lang="sv-SE" dirty="0"/>
              <a:t>New at KTH</a:t>
            </a:r>
          </a:p>
        </p:txBody>
      </p:sp>
      <p:pic>
        <p:nvPicPr>
          <p:cNvPr id="4" name="Picture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130944" y="2589341"/>
            <a:ext cx="4529146" cy="21457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209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0" indent="0">
              <a:buNone/>
            </a:pPr>
            <a:r>
              <a:rPr lang="en-GB" dirty="0"/>
              <a:t>The student web is the part of KTH's website with information specifically for students.</a:t>
            </a:r>
            <a:endParaRPr lang="sv-SE" dirty="0"/>
          </a:p>
          <a:p>
            <a:r>
              <a:rPr lang="en-GB" dirty="0"/>
              <a:t>KTH's main channel for information to students.</a:t>
            </a:r>
            <a:endParaRPr lang="sv-SE" dirty="0"/>
          </a:p>
          <a:p>
            <a:r>
              <a:rPr lang="en-GB" dirty="0"/>
              <a:t>Here you will find news, activities, support and contact information related to your studies.</a:t>
            </a:r>
            <a:endParaRPr lang="sv-SE" dirty="0"/>
          </a:p>
          <a:p>
            <a:r>
              <a:rPr lang="en-GB" dirty="0"/>
              <a:t>Once a month, you will also receive a newsletter to your email with the latest news and upcoming events.</a:t>
            </a:r>
            <a:endParaRPr lang="sv-SE" dirty="0"/>
          </a:p>
          <a:p>
            <a:r>
              <a:rPr lang="en-GB" dirty="0"/>
              <a:t>Web address: </a:t>
            </a:r>
            <a:r>
              <a:rPr lang="en-GB" b="1" dirty="0"/>
              <a:t>kth.se/</a:t>
            </a:r>
            <a:r>
              <a:rPr lang="en-GB" b="1" dirty="0" err="1"/>
              <a:t>en</a:t>
            </a:r>
            <a:r>
              <a:rPr lang="en-GB" b="1" dirty="0"/>
              <a:t>/student</a:t>
            </a:r>
            <a:endParaRPr lang="sv-SE" b="1" dirty="0"/>
          </a:p>
          <a:p>
            <a:pPr algn="ctr"/>
            <a:endParaRPr lang="sv-SE" dirty="0"/>
          </a:p>
        </p:txBody>
      </p:sp>
      <p:sp>
        <p:nvSpPr>
          <p:cNvPr id="3" name="Title 2"/>
          <p:cNvSpPr>
            <a:spLocks noGrp="1"/>
          </p:cNvSpPr>
          <p:nvPr>
            <p:ph type="title"/>
          </p:nvPr>
        </p:nvSpPr>
        <p:spPr/>
        <p:txBody>
          <a:bodyPr/>
          <a:lstStyle/>
          <a:p>
            <a:r>
              <a:rPr lang="sv-SE" dirty="0"/>
              <a:t>The student web</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3848" y="2950216"/>
            <a:ext cx="5527571" cy="1666143"/>
          </a:xfrm>
          <a:prstGeom prst="rect">
            <a:avLst/>
          </a:prstGeom>
        </p:spPr>
      </p:pic>
    </p:spTree>
    <p:extLst>
      <p:ext uri="{BB962C8B-B14F-4D97-AF65-F5344CB8AC3E}">
        <p14:creationId xmlns:p14="http://schemas.microsoft.com/office/powerpoint/2010/main" val="2475309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dirty="0" err="1"/>
              <a:t>Programme</a:t>
            </a:r>
            <a:r>
              <a:rPr lang="sv-SE" dirty="0"/>
              <a:t> web</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866297"/>
            <a:ext cx="4154785" cy="3936112"/>
          </a:xfrm>
          <a:prstGeom prst="rect">
            <a:avLst/>
          </a:prstGeom>
        </p:spPr>
      </p:pic>
      <p:sp>
        <p:nvSpPr>
          <p:cNvPr id="6" name="TextBox 5"/>
          <p:cNvSpPr txBox="1"/>
          <p:nvPr/>
        </p:nvSpPr>
        <p:spPr>
          <a:xfrm>
            <a:off x="5796136" y="866297"/>
            <a:ext cx="2880320" cy="1923604"/>
          </a:xfrm>
          <a:prstGeom prst="rect">
            <a:avLst/>
          </a:prstGeom>
          <a:noFill/>
        </p:spPr>
        <p:txBody>
          <a:bodyPr wrap="square" lIns="0" tIns="0" rIns="0" bIns="0" rtlCol="0">
            <a:spAutoFit/>
          </a:bodyPr>
          <a:lstStyle/>
          <a:p>
            <a:pPr marL="342900" indent="-342900" algn="l">
              <a:buFont typeface="Arial" panose="020B0604020202020204" pitchFamily="34" charset="0"/>
              <a:buChar char="•"/>
            </a:pPr>
            <a:r>
              <a:rPr lang="sv-SE" sz="1500" dirty="0"/>
              <a:t>P</a:t>
            </a:r>
            <a:r>
              <a:rPr lang="en-GB" sz="1500" dirty="0" err="1"/>
              <a:t>rogramme</a:t>
            </a:r>
            <a:r>
              <a:rPr lang="en-GB" sz="1500" dirty="0"/>
              <a:t> specific information </a:t>
            </a:r>
          </a:p>
          <a:p>
            <a:pPr marL="342900" indent="-342900" algn="l">
              <a:buFont typeface="Arial" panose="020B0604020202020204" pitchFamily="34" charset="0"/>
              <a:buChar char="•"/>
            </a:pPr>
            <a:endParaRPr lang="en-GB" sz="1500" dirty="0"/>
          </a:p>
          <a:p>
            <a:pPr marL="342900" indent="-342900" algn="l">
              <a:buFont typeface="Arial" panose="020B0604020202020204" pitchFamily="34" charset="0"/>
              <a:buChar char="•"/>
            </a:pPr>
            <a:r>
              <a:rPr lang="en-GB" sz="1500" dirty="0"/>
              <a:t>Quick links to syllabus</a:t>
            </a:r>
          </a:p>
          <a:p>
            <a:pPr marL="342900" indent="-342900" algn="l">
              <a:buFont typeface="Arial" panose="020B0604020202020204" pitchFamily="34" charset="0"/>
              <a:buChar char="•"/>
            </a:pPr>
            <a:endParaRPr lang="en-GB" sz="1500" dirty="0"/>
          </a:p>
          <a:p>
            <a:pPr marL="342900" indent="-342900" algn="l">
              <a:buFont typeface="Arial" panose="020B0604020202020204" pitchFamily="34" charset="0"/>
              <a:buChar char="•"/>
            </a:pPr>
            <a:r>
              <a:rPr lang="en-GB" sz="1500" dirty="0"/>
              <a:t>News feed and friendly reminders </a:t>
            </a:r>
          </a:p>
          <a:p>
            <a:pPr marL="342900" indent="-342900" algn="l">
              <a:buFont typeface="Arial" panose="020B0604020202020204" pitchFamily="34" charset="0"/>
              <a:buChar char="•"/>
            </a:pPr>
            <a:endParaRPr lang="sv-SE" sz="2000" dirty="0"/>
          </a:p>
        </p:txBody>
      </p:sp>
    </p:spTree>
    <p:extLst>
      <p:ext uri="{BB962C8B-B14F-4D97-AF65-F5344CB8AC3E}">
        <p14:creationId xmlns:p14="http://schemas.microsoft.com/office/powerpoint/2010/main" val="3509819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dirty="0" err="1"/>
              <a:t>Programme</a:t>
            </a:r>
            <a:r>
              <a:rPr lang="sv-SE" dirty="0"/>
              <a:t> web</a:t>
            </a:r>
          </a:p>
        </p:txBody>
      </p:sp>
      <p:pic>
        <p:nvPicPr>
          <p:cNvPr id="4" name="Picture 3"/>
          <p:cNvPicPr>
            <a:picLocks noChangeAspect="1"/>
          </p:cNvPicPr>
          <p:nvPr/>
        </p:nvPicPr>
        <p:blipFill>
          <a:blip r:embed="rId2"/>
          <a:stretch>
            <a:fillRect/>
          </a:stretch>
        </p:blipFill>
        <p:spPr>
          <a:xfrm>
            <a:off x="1187624" y="1203598"/>
            <a:ext cx="7488832" cy="3557454"/>
          </a:xfrm>
          <a:prstGeom prst="rect">
            <a:avLst/>
          </a:prstGeom>
        </p:spPr>
      </p:pic>
      <p:sp>
        <p:nvSpPr>
          <p:cNvPr id="5" name="Up Arrow Callout 4"/>
          <p:cNvSpPr/>
          <p:nvPr/>
        </p:nvSpPr>
        <p:spPr>
          <a:xfrm>
            <a:off x="2483768" y="1419622"/>
            <a:ext cx="1944216" cy="1080120"/>
          </a:xfrm>
          <a:prstGeom prst="upArrowCallout">
            <a:avLst>
              <a:gd name="adj1" fmla="val 16860"/>
              <a:gd name="adj2" fmla="val 25000"/>
              <a:gd name="adj3" fmla="val 25000"/>
              <a:gd name="adj4" fmla="val 6497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600" dirty="0" err="1"/>
              <a:t>Stay</a:t>
            </a:r>
            <a:r>
              <a:rPr lang="sv-SE" sz="1600" dirty="0"/>
              <a:t> </a:t>
            </a:r>
            <a:r>
              <a:rPr lang="sv-SE" sz="1600" dirty="0" err="1"/>
              <a:t>updated</a:t>
            </a:r>
            <a:r>
              <a:rPr lang="sv-SE" sz="1600" dirty="0"/>
              <a:t> via the </a:t>
            </a:r>
            <a:r>
              <a:rPr lang="sv-SE" sz="1600" dirty="0" err="1"/>
              <a:t>programme</a:t>
            </a:r>
            <a:r>
              <a:rPr lang="sv-SE" sz="1600" dirty="0"/>
              <a:t> web </a:t>
            </a:r>
          </a:p>
        </p:txBody>
      </p:sp>
    </p:spTree>
    <p:extLst>
      <p:ext uri="{BB962C8B-B14F-4D97-AF65-F5344CB8AC3E}">
        <p14:creationId xmlns:p14="http://schemas.microsoft.com/office/powerpoint/2010/main" val="3451846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0" y="0"/>
            <a:ext cx="9143999" cy="5143500"/>
          </a:xfrm>
        </p:spPr>
      </p:pic>
      <p:sp>
        <p:nvSpPr>
          <p:cNvPr id="6" name="Google Shape;27;p8"/>
          <p:cNvSpPr txBox="1"/>
          <p:nvPr/>
        </p:nvSpPr>
        <p:spPr>
          <a:xfrm>
            <a:off x="0" y="3291830"/>
            <a:ext cx="5286600" cy="1224136"/>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marL="0" marR="0" lvl="0" indent="0" algn="l" rtl="0">
              <a:lnSpc>
                <a:spcPct val="115000"/>
              </a:lnSpc>
              <a:spcBef>
                <a:spcPts val="0"/>
              </a:spcBef>
              <a:spcAft>
                <a:spcPts val="0"/>
              </a:spcAft>
              <a:buNone/>
            </a:pPr>
            <a:r>
              <a:rPr lang="sv-SE" sz="2200" dirty="0">
                <a:latin typeface="Open Sans SemiBold"/>
                <a:ea typeface="Open Sans SemiBold"/>
                <a:cs typeface="Open Sans SemiBold"/>
                <a:sym typeface="Open Sans SemiBold"/>
              </a:rPr>
              <a:t>Service and support at KTH</a:t>
            </a:r>
            <a:endParaRPr sz="2200" dirty="0">
              <a:latin typeface="Open Sans SemiBold"/>
              <a:ea typeface="Open Sans SemiBold"/>
              <a:cs typeface="Open Sans SemiBold"/>
              <a:sym typeface="Open Sans SemiBold"/>
            </a:endParaRPr>
          </a:p>
          <a:p>
            <a:pPr marL="0" marR="0" lvl="0" indent="0" algn="l" rtl="0">
              <a:lnSpc>
                <a:spcPct val="115000"/>
              </a:lnSpc>
              <a:spcBef>
                <a:spcPts val="0"/>
              </a:spcBef>
              <a:spcAft>
                <a:spcPts val="0"/>
              </a:spcAft>
              <a:buNone/>
            </a:pPr>
            <a:r>
              <a:rPr lang="en" sz="1600" dirty="0">
                <a:latin typeface="Open Sans"/>
                <a:ea typeface="Open Sans"/>
                <a:cs typeface="Open Sans"/>
                <a:sym typeface="Open Sans"/>
              </a:rPr>
              <a:t>Student health services, compensatory support, student rights, and more</a:t>
            </a:r>
            <a:endParaRPr sz="1600" dirty="0">
              <a:latin typeface="Open Sans"/>
              <a:ea typeface="Open Sans"/>
              <a:cs typeface="Open Sans"/>
              <a:sym typeface="Open Sans"/>
            </a:endParaRPr>
          </a:p>
        </p:txBody>
      </p:sp>
    </p:spTree>
    <p:extLst>
      <p:ext uri="{BB962C8B-B14F-4D97-AF65-F5344CB8AC3E}">
        <p14:creationId xmlns:p14="http://schemas.microsoft.com/office/powerpoint/2010/main" val="4223543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14"/>
          </p:nvPr>
        </p:nvPicPr>
        <p:blipFill>
          <a:blip r:embed="rId2" cstate="hqprint">
            <a:extLst>
              <a:ext uri="{28A0092B-C50C-407E-A947-70E740481C1C}">
                <a14:useLocalDpi xmlns:a14="http://schemas.microsoft.com/office/drawing/2010/main" val="0"/>
              </a:ext>
            </a:extLst>
          </a:blip>
          <a:stretch>
            <a:fillRect/>
          </a:stretch>
        </p:blipFill>
        <p:spPr>
          <a:xfrm>
            <a:off x="1043608" y="771550"/>
            <a:ext cx="6511619" cy="1440160"/>
          </a:xfrm>
        </p:spPr>
      </p:pic>
      <p:sp>
        <p:nvSpPr>
          <p:cNvPr id="3" name="Title 2"/>
          <p:cNvSpPr>
            <a:spLocks noGrp="1"/>
          </p:cNvSpPr>
          <p:nvPr>
            <p:ph type="title"/>
          </p:nvPr>
        </p:nvSpPr>
        <p:spPr/>
        <p:txBody>
          <a:bodyPr/>
          <a:lstStyle/>
          <a:p>
            <a:r>
              <a:rPr lang="sv-SE" dirty="0" smtClean="0"/>
              <a:t>KTH.se</a:t>
            </a:r>
            <a:endParaRPr lang="sv-SE" dirty="0"/>
          </a:p>
        </p:txBody>
      </p:sp>
      <p:sp>
        <p:nvSpPr>
          <p:cNvPr id="9" name="Down Arrow Callout 8"/>
          <p:cNvSpPr/>
          <p:nvPr/>
        </p:nvSpPr>
        <p:spPr>
          <a:xfrm>
            <a:off x="4644008" y="285207"/>
            <a:ext cx="1656184" cy="683280"/>
          </a:xfrm>
          <a:prstGeom prst="downArrowCallout">
            <a:avLst>
              <a:gd name="adj1" fmla="val 25000"/>
              <a:gd name="adj2" fmla="val 21736"/>
              <a:gd name="adj3" fmla="val 22824"/>
              <a:gd name="adj4" fmla="val 6658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600" dirty="0" err="1"/>
              <a:t>Click</a:t>
            </a:r>
            <a:r>
              <a:rPr lang="sv-SE" sz="1600" dirty="0"/>
              <a:t> </a:t>
            </a:r>
            <a:r>
              <a:rPr lang="sv-SE" sz="1600" dirty="0" err="1"/>
              <a:t>here</a:t>
            </a:r>
            <a:endParaRPr lang="sv-SE" sz="1600" dirty="0"/>
          </a:p>
        </p:txBody>
      </p:sp>
      <p:pic>
        <p:nvPicPr>
          <p:cNvPr id="4" name="Content Placeholder 3"/>
          <p:cNvPicPr>
            <a:picLocks noGrp="1" noChangeAspect="1"/>
          </p:cNvPicPr>
          <p:nvPr>
            <p:ph sz="quarter" idx="17"/>
          </p:nvPr>
        </p:nvPicPr>
        <p:blipFill>
          <a:blip r:embed="rId3" cstate="print">
            <a:extLst>
              <a:ext uri="{28A0092B-C50C-407E-A947-70E740481C1C}">
                <a14:useLocalDpi xmlns:a14="http://schemas.microsoft.com/office/drawing/2010/main" val="0"/>
              </a:ext>
            </a:extLst>
          </a:blip>
          <a:stretch>
            <a:fillRect/>
          </a:stretch>
        </p:blipFill>
        <p:spPr>
          <a:xfrm>
            <a:off x="2195736" y="2577491"/>
            <a:ext cx="6824115" cy="2056951"/>
          </a:xfrm>
        </p:spPr>
      </p:pic>
      <p:pic>
        <p:nvPicPr>
          <p:cNvPr id="10" name="Picture 9"/>
          <p:cNvPicPr>
            <a:picLocks noChangeAspect="1"/>
          </p:cNvPicPr>
          <p:nvPr/>
        </p:nvPicPr>
        <p:blipFill>
          <a:blip r:embed="rId4"/>
          <a:stretch>
            <a:fillRect/>
          </a:stretch>
        </p:blipFill>
        <p:spPr>
          <a:xfrm>
            <a:off x="3203848" y="2697991"/>
            <a:ext cx="1652159" cy="682811"/>
          </a:xfrm>
          <a:prstGeom prst="rect">
            <a:avLst/>
          </a:prstGeom>
        </p:spPr>
      </p:pic>
    </p:spTree>
    <p:extLst>
      <p:ext uri="{BB962C8B-B14F-4D97-AF65-F5344CB8AC3E}">
        <p14:creationId xmlns:p14="http://schemas.microsoft.com/office/powerpoint/2010/main" val="970322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8" y="1194198"/>
            <a:ext cx="4880271" cy="3540919"/>
          </a:xfrm>
        </p:spPr>
        <p:txBody>
          <a:bodyPr>
            <a:normAutofit/>
          </a:bodyPr>
          <a:lstStyle/>
          <a:p>
            <a:r>
              <a:rPr lang="en-GB" dirty="0"/>
              <a:t>The student health services can support you if you are not feeling well and need to talk to someone.</a:t>
            </a:r>
            <a:endParaRPr lang="sv-SE" dirty="0"/>
          </a:p>
          <a:p>
            <a:r>
              <a:rPr lang="en-GB" dirty="0"/>
              <a:t>Via the Student health services, you can meet a company nurse, psychologist and counsellor.</a:t>
            </a:r>
            <a:endParaRPr lang="sv-SE" dirty="0"/>
          </a:p>
          <a:p>
            <a:r>
              <a:rPr lang="en-GB" dirty="0"/>
              <a:t>The services are free of charge, and the staff has a duty of confidentiality.</a:t>
            </a:r>
            <a:endParaRPr lang="sv-SE" dirty="0"/>
          </a:p>
          <a:p>
            <a:r>
              <a:rPr lang="en-GB" dirty="0"/>
              <a:t>Premises at Stockholm University.</a:t>
            </a:r>
            <a:endParaRPr lang="sv-SE" dirty="0"/>
          </a:p>
          <a:p>
            <a:r>
              <a:rPr lang="en-GB" dirty="0"/>
              <a:t>If you become ill and need to get in touch with regular medical care, call 1177 to get in touch with the national health service. If you are in emergency, call 112.</a:t>
            </a:r>
            <a:endParaRPr lang="sv-SE" dirty="0"/>
          </a:p>
          <a:p>
            <a:r>
              <a:rPr lang="en-GB" dirty="0"/>
              <a:t>The student health services in Stockholm also offer group activities and workshops.</a:t>
            </a:r>
            <a:endParaRPr lang="sv-SE" dirty="0"/>
          </a:p>
          <a:p>
            <a:pPr marL="0" indent="0">
              <a:buNone/>
            </a:pPr>
            <a:r>
              <a:rPr lang="en-GB" dirty="0"/>
              <a:t>Read more and find contact information at </a:t>
            </a:r>
            <a:r>
              <a:rPr lang="en-GB" b="1" dirty="0"/>
              <a:t>kth.se/</a:t>
            </a:r>
            <a:r>
              <a:rPr lang="en-GB" b="1" dirty="0" err="1"/>
              <a:t>studenthealth</a:t>
            </a:r>
            <a:endParaRPr lang="sv-SE" b="1" dirty="0"/>
          </a:p>
        </p:txBody>
      </p:sp>
      <p:sp>
        <p:nvSpPr>
          <p:cNvPr id="3" name="Title 2"/>
          <p:cNvSpPr>
            <a:spLocks noGrp="1"/>
          </p:cNvSpPr>
          <p:nvPr>
            <p:ph type="title"/>
          </p:nvPr>
        </p:nvSpPr>
        <p:spPr/>
        <p:txBody>
          <a:bodyPr/>
          <a:lstStyle/>
          <a:p>
            <a:r>
              <a:rPr lang="sv-SE" dirty="0"/>
              <a:t>The student </a:t>
            </a:r>
            <a:r>
              <a:rPr lang="sv-SE" dirty="0" err="1"/>
              <a:t>health</a:t>
            </a:r>
            <a:r>
              <a:rPr lang="sv-SE" dirty="0"/>
              <a:t> services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626" r="2626"/>
          <a:stretch/>
        </p:blipFill>
        <p:spPr>
          <a:xfrm>
            <a:off x="6300192" y="453163"/>
            <a:ext cx="2597349" cy="4263398"/>
          </a:xfrm>
          <a:prstGeom prst="rect">
            <a:avLst/>
          </a:prstGeom>
        </p:spPr>
      </p:pic>
    </p:spTree>
    <p:extLst>
      <p:ext uri="{BB962C8B-B14F-4D97-AF65-F5344CB8AC3E}">
        <p14:creationId xmlns:p14="http://schemas.microsoft.com/office/powerpoint/2010/main" val="2560838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sv-SE" dirty="0"/>
              <a:t>Johanna delar video via ONEDRIVE</a:t>
            </a:r>
          </a:p>
        </p:txBody>
      </p:sp>
      <p:sp>
        <p:nvSpPr>
          <p:cNvPr id="3" name="Title 2"/>
          <p:cNvSpPr>
            <a:spLocks noGrp="1"/>
          </p:cNvSpPr>
          <p:nvPr>
            <p:ph type="title"/>
          </p:nvPr>
        </p:nvSpPr>
        <p:spPr/>
        <p:txBody>
          <a:bodyPr/>
          <a:lstStyle/>
          <a:p>
            <a:r>
              <a:rPr lang="sv-SE" dirty="0"/>
              <a:t>Video Student </a:t>
            </a:r>
            <a:r>
              <a:rPr lang="sv-SE" dirty="0" err="1"/>
              <a:t>health</a:t>
            </a:r>
            <a:r>
              <a:rPr lang="sv-SE" dirty="0"/>
              <a:t> services</a:t>
            </a:r>
          </a:p>
        </p:txBody>
      </p:sp>
    </p:spTree>
    <p:extLst>
      <p:ext uri="{BB962C8B-B14F-4D97-AF65-F5344CB8AC3E}">
        <p14:creationId xmlns:p14="http://schemas.microsoft.com/office/powerpoint/2010/main" val="3672219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9" y="1131590"/>
            <a:ext cx="7544568" cy="3603527"/>
          </a:xfrm>
        </p:spPr>
        <p:txBody>
          <a:bodyPr>
            <a:normAutofit fontScale="92500" lnSpcReduction="10000"/>
          </a:bodyPr>
          <a:lstStyle/>
          <a:p>
            <a:r>
              <a:rPr lang="en-GB" dirty="0"/>
              <a:t>If you have a documented, permanent disability, you can receive compensatory support in your studies at KTH. The group coordinating the support is called </a:t>
            </a:r>
            <a:r>
              <a:rPr lang="en-GB" dirty="0" err="1"/>
              <a:t>Funka</a:t>
            </a:r>
            <a:r>
              <a:rPr lang="en-GB" dirty="0"/>
              <a:t>. Read more about the support offered and how to apply for them at </a:t>
            </a:r>
            <a:r>
              <a:rPr lang="en-GB" b="1" dirty="0"/>
              <a:t>kth.se/</a:t>
            </a:r>
            <a:r>
              <a:rPr lang="en-GB" b="1" dirty="0" err="1"/>
              <a:t>en</a:t>
            </a:r>
            <a:r>
              <a:rPr lang="en-GB" b="1" dirty="0"/>
              <a:t>/</a:t>
            </a:r>
            <a:r>
              <a:rPr lang="en-GB" b="1" dirty="0" err="1"/>
              <a:t>funka</a:t>
            </a:r>
            <a:r>
              <a:rPr lang="en-GB" dirty="0"/>
              <a:t>.</a:t>
            </a:r>
            <a:endParaRPr lang="sv-SE" dirty="0"/>
          </a:p>
          <a:p>
            <a:pPr marL="0" indent="0">
              <a:buNone/>
            </a:pPr>
            <a:endParaRPr lang="en-GB" dirty="0"/>
          </a:p>
          <a:p>
            <a:pPr marL="0" indent="0">
              <a:buNone/>
            </a:pPr>
            <a:r>
              <a:rPr lang="en-GB" b="1" dirty="0"/>
              <a:t>Examples of permanent disabilities:</a:t>
            </a:r>
            <a:endParaRPr lang="sv-SE" b="1" dirty="0"/>
          </a:p>
          <a:p>
            <a:r>
              <a:rPr lang="en-GB" dirty="0"/>
              <a:t>Dyslexia</a:t>
            </a:r>
            <a:endParaRPr lang="sv-SE" dirty="0"/>
          </a:p>
          <a:p>
            <a:r>
              <a:rPr lang="en-GB" dirty="0"/>
              <a:t>Physical disabilities</a:t>
            </a:r>
            <a:endParaRPr lang="sv-SE" dirty="0"/>
          </a:p>
          <a:p>
            <a:r>
              <a:rPr lang="en-GB" dirty="0"/>
              <a:t>Neuropsychiatric disabilities: e.g. autism / Asperger's, ADHD, ADD</a:t>
            </a:r>
            <a:endParaRPr lang="sv-SE" dirty="0"/>
          </a:p>
          <a:p>
            <a:r>
              <a:rPr lang="en-GB" dirty="0"/>
              <a:t>Permanent mental illness</a:t>
            </a:r>
            <a:endParaRPr lang="sv-SE" dirty="0"/>
          </a:p>
          <a:p>
            <a:pPr marL="0" indent="0">
              <a:buNone/>
            </a:pPr>
            <a:endParaRPr lang="en-GB" dirty="0"/>
          </a:p>
          <a:p>
            <a:pPr marL="0" indent="0">
              <a:buNone/>
            </a:pPr>
            <a:r>
              <a:rPr lang="en-GB" b="1" dirty="0"/>
              <a:t>Examples of support:</a:t>
            </a:r>
            <a:endParaRPr lang="sv-SE" b="1" dirty="0"/>
          </a:p>
          <a:p>
            <a:r>
              <a:rPr lang="en-GB" dirty="0"/>
              <a:t>Longer writing time for exams and partial exams</a:t>
            </a:r>
            <a:endParaRPr lang="sv-SE" dirty="0"/>
          </a:p>
          <a:p>
            <a:r>
              <a:rPr lang="en-GB" dirty="0"/>
              <a:t>Help with taking notes</a:t>
            </a:r>
            <a:endParaRPr lang="sv-SE" dirty="0"/>
          </a:p>
          <a:p>
            <a:r>
              <a:rPr lang="en-GB" dirty="0"/>
              <a:t>Resources from the KTH Library, such as talking books, Braille or e-textbooks.</a:t>
            </a:r>
            <a:endParaRPr lang="sv-SE" dirty="0"/>
          </a:p>
        </p:txBody>
      </p:sp>
      <p:sp>
        <p:nvSpPr>
          <p:cNvPr id="3" name="Title 2"/>
          <p:cNvSpPr>
            <a:spLocks noGrp="1"/>
          </p:cNvSpPr>
          <p:nvPr>
            <p:ph type="title"/>
          </p:nvPr>
        </p:nvSpPr>
        <p:spPr/>
        <p:txBody>
          <a:bodyPr/>
          <a:lstStyle/>
          <a:p>
            <a:r>
              <a:rPr lang="sv-SE" dirty="0"/>
              <a:t>Funka</a:t>
            </a:r>
          </a:p>
        </p:txBody>
      </p:sp>
    </p:spTree>
    <p:extLst>
      <p:ext uri="{BB962C8B-B14F-4D97-AF65-F5344CB8AC3E}">
        <p14:creationId xmlns:p14="http://schemas.microsoft.com/office/powerpoint/2010/main" val="1334759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5580112" y="1193800"/>
            <a:ext cx="3317826" cy="3540919"/>
          </a:xfrm>
        </p:spPr>
        <p:txBody>
          <a:bodyPr>
            <a:normAutofit/>
          </a:bodyPr>
          <a:lstStyle/>
          <a:p>
            <a:pPr marL="0" indent="0">
              <a:buNone/>
            </a:pPr>
            <a:r>
              <a:rPr lang="sv-SE" dirty="0"/>
              <a:t>The KTH </a:t>
            </a:r>
            <a:r>
              <a:rPr lang="sv-SE" dirty="0" err="1"/>
              <a:t>Library</a:t>
            </a:r>
            <a:r>
              <a:rPr lang="sv-SE" dirty="0"/>
              <a:t> offers: </a:t>
            </a:r>
          </a:p>
          <a:p>
            <a:pPr marL="0" indent="0">
              <a:buNone/>
            </a:pPr>
            <a:endParaRPr lang="sv-SE" dirty="0"/>
          </a:p>
          <a:p>
            <a:r>
              <a:rPr lang="sv-SE" dirty="0"/>
              <a:t>Books (</a:t>
            </a:r>
            <a:r>
              <a:rPr lang="sv-SE" dirty="0" err="1"/>
              <a:t>of</a:t>
            </a:r>
            <a:r>
              <a:rPr lang="sv-SE" dirty="0"/>
              <a:t> </a:t>
            </a:r>
            <a:r>
              <a:rPr lang="sv-SE" dirty="0" err="1"/>
              <a:t>course</a:t>
            </a:r>
            <a:r>
              <a:rPr lang="sv-SE" dirty="0"/>
              <a:t>) and audio </a:t>
            </a:r>
            <a:r>
              <a:rPr lang="sv-SE" dirty="0" err="1"/>
              <a:t>books</a:t>
            </a:r>
            <a:r>
              <a:rPr lang="sv-SE" dirty="0"/>
              <a:t>.</a:t>
            </a:r>
          </a:p>
          <a:p>
            <a:r>
              <a:rPr lang="sv-SE" dirty="0"/>
              <a:t>Workshops in </a:t>
            </a:r>
            <a:r>
              <a:rPr lang="sv-SE" dirty="0" err="1"/>
              <a:t>study</a:t>
            </a:r>
            <a:r>
              <a:rPr lang="sv-SE" dirty="0"/>
              <a:t> </a:t>
            </a:r>
            <a:r>
              <a:rPr lang="sv-SE" dirty="0" err="1"/>
              <a:t>technique</a:t>
            </a:r>
            <a:endParaRPr lang="sv-SE" dirty="0"/>
          </a:p>
          <a:p>
            <a:r>
              <a:rPr lang="sv-SE" dirty="0"/>
              <a:t>Writing workshops</a:t>
            </a:r>
          </a:p>
          <a:p>
            <a:r>
              <a:rPr lang="sv-SE" dirty="0" err="1"/>
              <a:t>Study</a:t>
            </a:r>
            <a:r>
              <a:rPr lang="sv-SE" dirty="0"/>
              <a:t> </a:t>
            </a:r>
            <a:r>
              <a:rPr lang="sv-SE" dirty="0" err="1"/>
              <a:t>rooms</a:t>
            </a:r>
            <a:endParaRPr lang="sv-SE" dirty="0"/>
          </a:p>
          <a:p>
            <a:r>
              <a:rPr lang="sv-SE" dirty="0" err="1"/>
              <a:t>Language</a:t>
            </a:r>
            <a:r>
              <a:rPr lang="sv-SE" dirty="0"/>
              <a:t> cafés </a:t>
            </a:r>
          </a:p>
          <a:p>
            <a:r>
              <a:rPr lang="sv-SE" dirty="0"/>
              <a:t>And </a:t>
            </a:r>
            <a:r>
              <a:rPr lang="sv-SE" dirty="0" err="1"/>
              <a:t>more</a:t>
            </a:r>
            <a:r>
              <a:rPr lang="sv-SE" dirty="0"/>
              <a:t>!</a:t>
            </a:r>
          </a:p>
          <a:p>
            <a:pPr marL="0" indent="0">
              <a:buNone/>
            </a:pPr>
            <a:endParaRPr lang="sv-SE" dirty="0"/>
          </a:p>
          <a:p>
            <a:pPr marL="0" indent="0">
              <a:buNone/>
            </a:pPr>
            <a:r>
              <a:rPr lang="sv-SE" dirty="0"/>
              <a:t>Visit: </a:t>
            </a:r>
            <a:r>
              <a:rPr lang="sv-SE" dirty="0">
                <a:hlinkClick r:id="rId2"/>
              </a:rPr>
              <a:t>https://www.kth.se/en/biblioteket</a:t>
            </a:r>
            <a:endParaRPr lang="sv-SE" dirty="0"/>
          </a:p>
          <a:p>
            <a:pPr marL="0" indent="0">
              <a:buNone/>
            </a:pPr>
            <a:r>
              <a:rPr lang="sv-SE" dirty="0"/>
              <a:t> </a:t>
            </a:r>
          </a:p>
        </p:txBody>
      </p:sp>
      <p:pic>
        <p:nvPicPr>
          <p:cNvPr id="5" name="Content Placeholder 4"/>
          <p:cNvPicPr>
            <a:picLocks noGrp="1" noChangeAspect="1"/>
          </p:cNvPicPr>
          <p:nvPr>
            <p:ph sz="quarter" idx="17"/>
          </p:nvPr>
        </p:nvPicPr>
        <p:blipFill>
          <a:blip r:embed="rId3" cstate="hqprint">
            <a:extLst>
              <a:ext uri="{28A0092B-C50C-407E-A947-70E740481C1C}">
                <a14:useLocalDpi xmlns:a14="http://schemas.microsoft.com/office/drawing/2010/main" val="0"/>
              </a:ext>
            </a:extLst>
          </a:blip>
          <a:stretch>
            <a:fillRect/>
          </a:stretch>
        </p:blipFill>
        <p:spPr>
          <a:xfrm>
            <a:off x="467544" y="1193800"/>
            <a:ext cx="4868869" cy="2736304"/>
          </a:xfrm>
        </p:spPr>
      </p:pic>
      <p:sp>
        <p:nvSpPr>
          <p:cNvPr id="4" name="Title 3"/>
          <p:cNvSpPr>
            <a:spLocks noGrp="1"/>
          </p:cNvSpPr>
          <p:nvPr>
            <p:ph type="title"/>
          </p:nvPr>
        </p:nvSpPr>
        <p:spPr/>
        <p:txBody>
          <a:bodyPr/>
          <a:lstStyle/>
          <a:p>
            <a:r>
              <a:rPr lang="sv-SE" dirty="0"/>
              <a:t>KTH </a:t>
            </a:r>
            <a:r>
              <a:rPr lang="sv-SE" dirty="0" err="1"/>
              <a:t>Library</a:t>
            </a:r>
            <a:endParaRPr lang="sv-SE" dirty="0"/>
          </a:p>
        </p:txBody>
      </p:sp>
    </p:spTree>
    <p:extLst>
      <p:ext uri="{BB962C8B-B14F-4D97-AF65-F5344CB8AC3E}">
        <p14:creationId xmlns:p14="http://schemas.microsoft.com/office/powerpoint/2010/main" val="1330738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8" y="1194198"/>
            <a:ext cx="4304208" cy="3540919"/>
          </a:xfrm>
        </p:spPr>
        <p:txBody>
          <a:bodyPr/>
          <a:lstStyle/>
          <a:p>
            <a:pPr marL="0" indent="0">
              <a:buNone/>
            </a:pPr>
            <a:r>
              <a:rPr lang="en-GB" dirty="0"/>
              <a:t>KTH has a security and crisis organisation working for you to feel safe during your studies. Here are some simple general tips:</a:t>
            </a:r>
            <a:endParaRPr lang="sv-SE" dirty="0"/>
          </a:p>
          <a:p>
            <a:pPr lvl="0"/>
            <a:r>
              <a:rPr lang="en-GB" dirty="0"/>
              <a:t>Never leave your valuables without supervision.</a:t>
            </a:r>
            <a:endParaRPr lang="sv-SE" dirty="0"/>
          </a:p>
          <a:p>
            <a:pPr lvl="0"/>
            <a:r>
              <a:rPr lang="en-GB" dirty="0"/>
              <a:t>Do not write your PIN code on your access card, and do not lend the card to others.</a:t>
            </a:r>
            <a:endParaRPr lang="sv-SE" dirty="0"/>
          </a:p>
          <a:p>
            <a:pPr lvl="0"/>
            <a:r>
              <a:rPr lang="en-GB" dirty="0"/>
              <a:t>Do not let unauthorised persons in through locked doors.</a:t>
            </a:r>
            <a:endParaRPr lang="sv-SE" dirty="0"/>
          </a:p>
          <a:p>
            <a:pPr lvl="0"/>
            <a:r>
              <a:rPr lang="en-GB" dirty="0"/>
              <a:t>Keep track of escape routes in case the fire alarm goes off. Evacuation plans are available in all buildings.</a:t>
            </a:r>
            <a:endParaRPr lang="sv-SE" dirty="0"/>
          </a:p>
          <a:p>
            <a:pPr lvl="0"/>
            <a:r>
              <a:rPr lang="en-GB" dirty="0"/>
              <a:t>In the evenings and nights, guards check KTH's buildings, so remember to have a valid ID or passport if you study late on KTH's premises.</a:t>
            </a:r>
            <a:endParaRPr lang="sv-SE" dirty="0"/>
          </a:p>
        </p:txBody>
      </p:sp>
      <p:sp>
        <p:nvSpPr>
          <p:cNvPr id="3" name="Title 2"/>
          <p:cNvSpPr>
            <a:spLocks noGrp="1"/>
          </p:cNvSpPr>
          <p:nvPr>
            <p:ph type="title"/>
          </p:nvPr>
        </p:nvSpPr>
        <p:spPr/>
        <p:txBody>
          <a:bodyPr/>
          <a:lstStyle/>
          <a:p>
            <a:r>
              <a:rPr lang="sv-SE" dirty="0" err="1"/>
              <a:t>Safety</a:t>
            </a:r>
            <a:r>
              <a:rPr lang="sv-SE" dirty="0"/>
              <a:t> </a:t>
            </a:r>
            <a:r>
              <a:rPr lang="sv-SE" dirty="0" err="1"/>
              <a:t>during</a:t>
            </a:r>
            <a:r>
              <a:rPr lang="sv-SE" dirty="0"/>
              <a:t> </a:t>
            </a:r>
            <a:r>
              <a:rPr lang="sv-SE" dirty="0" err="1"/>
              <a:t>your</a:t>
            </a:r>
            <a:r>
              <a:rPr lang="sv-SE" dirty="0"/>
              <a:t> studies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152" y="1178599"/>
            <a:ext cx="2500476" cy="3075806"/>
          </a:xfrm>
          <a:prstGeom prst="rect">
            <a:avLst/>
          </a:prstGeom>
        </p:spPr>
      </p:pic>
    </p:spTree>
    <p:extLst>
      <p:ext uri="{BB962C8B-B14F-4D97-AF65-F5344CB8AC3E}">
        <p14:creationId xmlns:p14="http://schemas.microsoft.com/office/powerpoint/2010/main" val="4153614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sv-SE" dirty="0" smtClean="0"/>
              <a:t>In </a:t>
            </a:r>
            <a:r>
              <a:rPr lang="sv-SE" dirty="0" err="1" smtClean="0"/>
              <a:t>case</a:t>
            </a:r>
            <a:r>
              <a:rPr lang="sv-SE" dirty="0" smtClean="0"/>
              <a:t> </a:t>
            </a:r>
            <a:r>
              <a:rPr lang="sv-SE" dirty="0" err="1" smtClean="0"/>
              <a:t>of</a:t>
            </a:r>
            <a:r>
              <a:rPr lang="sv-SE" dirty="0" smtClean="0"/>
              <a:t> </a:t>
            </a:r>
            <a:r>
              <a:rPr lang="sv-SE" dirty="0" err="1" smtClean="0"/>
              <a:t>emergency</a:t>
            </a:r>
            <a:r>
              <a:rPr lang="sv-SE" dirty="0" smtClean="0"/>
              <a:t>, </a:t>
            </a:r>
            <a:r>
              <a:rPr lang="sv-SE" dirty="0" err="1" smtClean="0"/>
              <a:t>we</a:t>
            </a:r>
            <a:r>
              <a:rPr lang="sv-SE" dirty="0" smtClean="0"/>
              <a:t> </a:t>
            </a:r>
            <a:r>
              <a:rPr lang="sv-SE" dirty="0" err="1" smtClean="0"/>
              <a:t>need</a:t>
            </a:r>
            <a:r>
              <a:rPr lang="sv-SE" dirty="0" smtClean="0"/>
              <a:t> </a:t>
            </a:r>
            <a:r>
              <a:rPr lang="sv-SE" dirty="0" err="1" smtClean="0"/>
              <a:t>your</a:t>
            </a:r>
            <a:r>
              <a:rPr lang="sv-SE" dirty="0" smtClean="0"/>
              <a:t> </a:t>
            </a:r>
            <a:r>
              <a:rPr lang="sv-SE" dirty="0" err="1" smtClean="0"/>
              <a:t>next</a:t>
            </a:r>
            <a:r>
              <a:rPr lang="sv-SE" dirty="0" smtClean="0"/>
              <a:t> </a:t>
            </a:r>
            <a:r>
              <a:rPr lang="sv-SE" dirty="0" err="1" smtClean="0"/>
              <a:t>of</a:t>
            </a:r>
            <a:r>
              <a:rPr lang="sv-SE" dirty="0" smtClean="0"/>
              <a:t> </a:t>
            </a:r>
            <a:r>
              <a:rPr lang="sv-SE" dirty="0" err="1" smtClean="0"/>
              <a:t>kin</a:t>
            </a:r>
            <a:r>
              <a:rPr lang="sv-SE" dirty="0" smtClean="0"/>
              <a:t>/ICE </a:t>
            </a:r>
            <a:r>
              <a:rPr lang="sv-SE" dirty="0" err="1" smtClean="0"/>
              <a:t>contact</a:t>
            </a:r>
            <a:r>
              <a:rPr lang="sv-SE" dirty="0" smtClean="0"/>
              <a:t> information. For </a:t>
            </a:r>
            <a:r>
              <a:rPr lang="sv-SE" dirty="0" err="1" smtClean="0"/>
              <a:t>this</a:t>
            </a:r>
            <a:r>
              <a:rPr lang="sv-SE" dirty="0" smtClean="0"/>
              <a:t> </a:t>
            </a:r>
            <a:r>
              <a:rPr lang="sv-SE" dirty="0" err="1" smtClean="0"/>
              <a:t>purpose</a:t>
            </a:r>
            <a:r>
              <a:rPr lang="sv-SE" dirty="0" smtClean="0"/>
              <a:t> </a:t>
            </a:r>
            <a:r>
              <a:rPr lang="sv-SE" dirty="0" err="1" smtClean="0"/>
              <a:t>we</a:t>
            </a:r>
            <a:r>
              <a:rPr lang="sv-SE" dirty="0" smtClean="0"/>
              <a:t> </a:t>
            </a:r>
            <a:r>
              <a:rPr lang="sv-SE" dirty="0" err="1" smtClean="0"/>
              <a:t>have</a:t>
            </a:r>
            <a:r>
              <a:rPr lang="sv-SE" dirty="0" smtClean="0"/>
              <a:t> </a:t>
            </a:r>
            <a:r>
              <a:rPr lang="sv-SE" dirty="0" err="1" smtClean="0"/>
              <a:t>created</a:t>
            </a:r>
            <a:r>
              <a:rPr lang="sv-SE" dirty="0" smtClean="0"/>
              <a:t> an </a:t>
            </a:r>
            <a:r>
              <a:rPr lang="sv-SE" dirty="0" err="1" smtClean="0"/>
              <a:t>electronic</a:t>
            </a:r>
            <a:r>
              <a:rPr lang="sv-SE" dirty="0" smtClean="0"/>
              <a:t> form to be </a:t>
            </a:r>
            <a:r>
              <a:rPr lang="sv-SE" dirty="0" err="1" smtClean="0"/>
              <a:t>filled</a:t>
            </a:r>
            <a:r>
              <a:rPr lang="sv-SE" dirty="0" smtClean="0"/>
              <a:t> in by all students.</a:t>
            </a:r>
          </a:p>
          <a:p>
            <a:pPr marL="0" indent="0">
              <a:buNone/>
            </a:pPr>
            <a:endParaRPr lang="sv-SE" dirty="0" smtClean="0"/>
          </a:p>
          <a:p>
            <a:pPr marL="0" indent="0">
              <a:buNone/>
            </a:pPr>
            <a:r>
              <a:rPr lang="sv-SE" dirty="0" err="1" smtClean="0"/>
              <a:t>We</a:t>
            </a:r>
            <a:r>
              <a:rPr lang="sv-SE" dirty="0" smtClean="0"/>
              <a:t> </a:t>
            </a:r>
            <a:r>
              <a:rPr lang="sv-SE" dirty="0" err="1" smtClean="0"/>
              <a:t>will</a:t>
            </a:r>
            <a:r>
              <a:rPr lang="sv-SE" dirty="0" smtClean="0"/>
              <a:t> </a:t>
            </a:r>
            <a:r>
              <a:rPr lang="sv-SE" dirty="0" err="1" smtClean="0"/>
              <a:t>take</a:t>
            </a:r>
            <a:r>
              <a:rPr lang="sv-SE" dirty="0" smtClean="0"/>
              <a:t> a </a:t>
            </a:r>
            <a:r>
              <a:rPr lang="sv-SE" dirty="0" err="1" smtClean="0"/>
              <a:t>few</a:t>
            </a:r>
            <a:r>
              <a:rPr lang="sv-SE" dirty="0" smtClean="0"/>
              <a:t> </a:t>
            </a:r>
            <a:r>
              <a:rPr lang="sv-SE" dirty="0" err="1" smtClean="0"/>
              <a:t>minutes</a:t>
            </a:r>
            <a:r>
              <a:rPr lang="sv-SE" dirty="0" smtClean="0"/>
              <a:t> break </a:t>
            </a:r>
            <a:r>
              <a:rPr lang="sv-SE" dirty="0" err="1" smtClean="0"/>
              <a:t>now</a:t>
            </a:r>
            <a:r>
              <a:rPr lang="sv-SE" dirty="0" smtClean="0"/>
              <a:t> for </a:t>
            </a:r>
            <a:r>
              <a:rPr lang="sv-SE" dirty="0" err="1" smtClean="0"/>
              <a:t>everyone</a:t>
            </a:r>
            <a:r>
              <a:rPr lang="sv-SE" dirty="0" smtClean="0"/>
              <a:t> to </a:t>
            </a:r>
            <a:r>
              <a:rPr lang="sv-SE" dirty="0" err="1" smtClean="0"/>
              <a:t>use</a:t>
            </a:r>
            <a:r>
              <a:rPr lang="sv-SE" dirty="0" smtClean="0"/>
              <a:t> the </a:t>
            </a:r>
            <a:r>
              <a:rPr lang="sv-SE" dirty="0" err="1" smtClean="0"/>
              <a:t>link</a:t>
            </a:r>
            <a:r>
              <a:rPr lang="sv-SE" dirty="0" smtClean="0"/>
              <a:t> in the </a:t>
            </a:r>
            <a:r>
              <a:rPr lang="sv-SE" dirty="0" err="1" smtClean="0"/>
              <a:t>chat</a:t>
            </a:r>
            <a:r>
              <a:rPr lang="sv-SE" dirty="0" smtClean="0"/>
              <a:t> to </a:t>
            </a:r>
            <a:r>
              <a:rPr lang="sv-SE" dirty="0" err="1" smtClean="0"/>
              <a:t>fill</a:t>
            </a:r>
            <a:r>
              <a:rPr lang="sv-SE" dirty="0" smtClean="0"/>
              <a:t> in </a:t>
            </a:r>
            <a:r>
              <a:rPr lang="sv-SE" dirty="0" err="1" smtClean="0"/>
              <a:t>your</a:t>
            </a:r>
            <a:r>
              <a:rPr lang="sv-SE" dirty="0" smtClean="0"/>
              <a:t> </a:t>
            </a:r>
            <a:r>
              <a:rPr lang="sv-SE" dirty="0" err="1" smtClean="0"/>
              <a:t>emergency</a:t>
            </a:r>
            <a:r>
              <a:rPr lang="sv-SE" dirty="0" smtClean="0"/>
              <a:t> </a:t>
            </a:r>
            <a:r>
              <a:rPr lang="sv-SE" dirty="0" err="1" smtClean="0"/>
              <a:t>contact</a:t>
            </a:r>
            <a:r>
              <a:rPr lang="sv-SE" dirty="0" smtClean="0"/>
              <a:t> information. </a:t>
            </a:r>
          </a:p>
          <a:p>
            <a:pPr marL="0" indent="0">
              <a:buNone/>
            </a:pPr>
            <a:endParaRPr lang="sv-SE" dirty="0"/>
          </a:p>
          <a:p>
            <a:pPr marL="0" indent="0">
              <a:buNone/>
            </a:pPr>
            <a:endParaRPr lang="sv-SE" dirty="0"/>
          </a:p>
        </p:txBody>
      </p:sp>
      <p:sp>
        <p:nvSpPr>
          <p:cNvPr id="3" name="Title 2"/>
          <p:cNvSpPr>
            <a:spLocks noGrp="1"/>
          </p:cNvSpPr>
          <p:nvPr>
            <p:ph type="title"/>
          </p:nvPr>
        </p:nvSpPr>
        <p:spPr/>
        <p:txBody>
          <a:bodyPr/>
          <a:lstStyle/>
          <a:p>
            <a:r>
              <a:rPr lang="sv-SE" dirty="0" err="1" smtClean="0"/>
              <a:t>Emergency</a:t>
            </a:r>
            <a:r>
              <a:rPr lang="sv-SE" dirty="0" smtClean="0"/>
              <a:t> </a:t>
            </a:r>
            <a:r>
              <a:rPr lang="sv-SE" dirty="0" err="1" smtClean="0"/>
              <a:t>contact</a:t>
            </a:r>
            <a:r>
              <a:rPr lang="sv-SE" dirty="0" smtClean="0"/>
              <a:t> information</a:t>
            </a:r>
            <a:endParaRPr lang="sv-S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280" y="2787774"/>
            <a:ext cx="1571625" cy="1571625"/>
          </a:xfrm>
          <a:prstGeom prst="rect">
            <a:avLst/>
          </a:prstGeom>
        </p:spPr>
      </p:pic>
    </p:spTree>
    <p:extLst>
      <p:ext uri="{BB962C8B-B14F-4D97-AF65-F5344CB8AC3E}">
        <p14:creationId xmlns:p14="http://schemas.microsoft.com/office/powerpoint/2010/main" val="3019478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0" indent="0">
              <a:buNone/>
            </a:pPr>
            <a:endParaRPr lang="en-GB" dirty="0"/>
          </a:p>
          <a:p>
            <a:pPr marL="0" indent="0">
              <a:buNone/>
            </a:pPr>
            <a:r>
              <a:rPr lang="en-GB" dirty="0"/>
              <a:t>You have the right and opportunity to influence your education and study situation. </a:t>
            </a:r>
          </a:p>
          <a:p>
            <a:pPr marL="0" indent="0">
              <a:buNone/>
            </a:pPr>
            <a:r>
              <a:rPr lang="en-GB" dirty="0"/>
              <a:t>You can do this by, for example, filling in course evaluations and/or becoming active in your student union. </a:t>
            </a:r>
            <a:endParaRPr lang="sv-SE" dirty="0"/>
          </a:p>
          <a:p>
            <a:pPr marL="0" indent="0">
              <a:buNone/>
            </a:pPr>
            <a:endParaRPr lang="en-GB" dirty="0"/>
          </a:p>
          <a:p>
            <a:endParaRPr lang="sv-SE" dirty="0"/>
          </a:p>
          <a:p>
            <a:pPr marL="0" indent="0">
              <a:buNone/>
            </a:pPr>
            <a:r>
              <a:rPr lang="en-GB" dirty="0"/>
              <a:t>As a student, you also have obligations, such as:</a:t>
            </a:r>
            <a:endParaRPr lang="sv-SE" dirty="0"/>
          </a:p>
          <a:p>
            <a:r>
              <a:rPr lang="en-GB" dirty="0"/>
              <a:t>To avoid cheating and plagiarism</a:t>
            </a:r>
            <a:endParaRPr lang="sv-SE" dirty="0"/>
          </a:p>
          <a:p>
            <a:r>
              <a:rPr lang="en-GB" dirty="0"/>
              <a:t>Not to harass other students and staff</a:t>
            </a:r>
          </a:p>
          <a:p>
            <a:r>
              <a:rPr lang="en-GB" dirty="0"/>
              <a:t>Keeping yourself informed regarding your programmes requirements</a:t>
            </a:r>
            <a:endParaRPr lang="sv-SE" dirty="0"/>
          </a:p>
        </p:txBody>
      </p:sp>
      <p:sp>
        <p:nvSpPr>
          <p:cNvPr id="3" name="Title 2"/>
          <p:cNvSpPr>
            <a:spLocks noGrp="1"/>
          </p:cNvSpPr>
          <p:nvPr>
            <p:ph type="title"/>
          </p:nvPr>
        </p:nvSpPr>
        <p:spPr/>
        <p:txBody>
          <a:bodyPr/>
          <a:lstStyle/>
          <a:p>
            <a:r>
              <a:rPr lang="sv-SE" dirty="0" err="1"/>
              <a:t>Rights</a:t>
            </a:r>
            <a:r>
              <a:rPr lang="sv-SE" dirty="0"/>
              <a:t> and obligations</a:t>
            </a:r>
          </a:p>
        </p:txBody>
      </p:sp>
    </p:spTree>
    <p:extLst>
      <p:ext uri="{BB962C8B-B14F-4D97-AF65-F5344CB8AC3E}">
        <p14:creationId xmlns:p14="http://schemas.microsoft.com/office/powerpoint/2010/main" val="38573574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r>
              <a:rPr lang="en-GB" dirty="0"/>
              <a:t>Examples of cheating are exchanging information with other people under examination.</a:t>
            </a:r>
            <a:endParaRPr lang="sv-SE" dirty="0"/>
          </a:p>
          <a:p>
            <a:r>
              <a:rPr lang="en-GB" dirty="0"/>
              <a:t>Examples of plagiarism are submitting parts of others' work under your own name.</a:t>
            </a:r>
            <a:endParaRPr lang="sv-SE" dirty="0"/>
          </a:p>
          <a:p>
            <a:r>
              <a:rPr lang="en-GB" dirty="0"/>
              <a:t>Discovering plagiarism is easier than many people believe with the help of technical tools.</a:t>
            </a:r>
            <a:endParaRPr lang="sv-SE" dirty="0"/>
          </a:p>
          <a:p>
            <a:pPr marL="0" indent="0">
              <a:buNone/>
            </a:pPr>
            <a:r>
              <a:rPr lang="en-GB" dirty="0"/>
              <a:t> </a:t>
            </a:r>
            <a:endParaRPr lang="sv-SE" dirty="0"/>
          </a:p>
          <a:p>
            <a:pPr marL="0" indent="0">
              <a:buNone/>
            </a:pPr>
            <a:r>
              <a:rPr lang="en-GB" dirty="0"/>
              <a:t>Here are some common forms of plagiarism:</a:t>
            </a:r>
            <a:endParaRPr lang="sv-SE" dirty="0"/>
          </a:p>
          <a:p>
            <a:r>
              <a:rPr lang="en-GB" dirty="0"/>
              <a:t>Students copy wording or ideas from published sources.</a:t>
            </a:r>
            <a:endParaRPr lang="sv-SE" dirty="0"/>
          </a:p>
          <a:p>
            <a:r>
              <a:rPr lang="en-GB" dirty="0"/>
              <a:t>Students copy from other students.</a:t>
            </a:r>
            <a:endParaRPr lang="sv-SE" dirty="0"/>
          </a:p>
          <a:p>
            <a:r>
              <a:rPr lang="en-GB" dirty="0"/>
              <a:t>Students cooperate so much that each other's work becomes </a:t>
            </a:r>
          </a:p>
          <a:p>
            <a:pPr marL="0" indent="0">
              <a:buNone/>
            </a:pPr>
            <a:r>
              <a:rPr lang="en-GB" dirty="0">
                <a:solidFill>
                  <a:srgbClr val="FF0000"/>
                </a:solidFill>
              </a:rPr>
              <a:t>    </a:t>
            </a:r>
            <a:r>
              <a:rPr lang="en-GB" dirty="0"/>
              <a:t>almost identical.</a:t>
            </a:r>
            <a:endParaRPr lang="sv-SE" dirty="0"/>
          </a:p>
          <a:p>
            <a:pPr marL="0" indent="0">
              <a:buNone/>
            </a:pPr>
            <a:r>
              <a:rPr lang="en-GB" dirty="0"/>
              <a:t> </a:t>
            </a:r>
            <a:endParaRPr lang="sv-SE" dirty="0"/>
          </a:p>
          <a:p>
            <a:pPr marL="0" indent="0">
              <a:buNone/>
            </a:pPr>
            <a:r>
              <a:rPr lang="en-GB" dirty="0"/>
              <a:t>Remember:</a:t>
            </a:r>
            <a:endParaRPr lang="sv-SE" dirty="0"/>
          </a:p>
          <a:p>
            <a:r>
              <a:rPr lang="en-GB" dirty="0"/>
              <a:t>Enter sources when using others' ideas, arguments or results!</a:t>
            </a:r>
            <a:endParaRPr lang="sv-SE" dirty="0"/>
          </a:p>
          <a:p>
            <a:r>
              <a:rPr lang="en-GB" dirty="0"/>
              <a:t>Learn to read and summarise information from sources.</a:t>
            </a:r>
            <a:endParaRPr lang="sv-SE" dirty="0"/>
          </a:p>
          <a:p>
            <a:r>
              <a:rPr lang="en-GB" dirty="0"/>
              <a:t>Read, process, rewrite and refer to information from your sources.</a:t>
            </a:r>
            <a:endParaRPr lang="sv-SE" dirty="0"/>
          </a:p>
        </p:txBody>
      </p:sp>
      <p:sp>
        <p:nvSpPr>
          <p:cNvPr id="3" name="Title 2"/>
          <p:cNvSpPr>
            <a:spLocks noGrp="1"/>
          </p:cNvSpPr>
          <p:nvPr>
            <p:ph type="title"/>
          </p:nvPr>
        </p:nvSpPr>
        <p:spPr/>
        <p:txBody>
          <a:bodyPr/>
          <a:lstStyle/>
          <a:p>
            <a:r>
              <a:rPr lang="sv-SE" dirty="0"/>
              <a:t>Tips to </a:t>
            </a:r>
            <a:r>
              <a:rPr lang="sv-SE" dirty="0" err="1"/>
              <a:t>avoid</a:t>
            </a:r>
            <a:r>
              <a:rPr lang="sv-SE" dirty="0"/>
              <a:t> </a:t>
            </a:r>
            <a:r>
              <a:rPr lang="sv-SE" dirty="0" err="1"/>
              <a:t>plagiarism</a:t>
            </a:r>
            <a:endParaRPr lang="sv-S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2195573"/>
            <a:ext cx="2201104" cy="2473151"/>
          </a:xfrm>
          <a:prstGeom prst="rect">
            <a:avLst/>
          </a:prstGeom>
        </p:spPr>
      </p:pic>
    </p:spTree>
    <p:extLst>
      <p:ext uri="{BB962C8B-B14F-4D97-AF65-F5344CB8AC3E}">
        <p14:creationId xmlns:p14="http://schemas.microsoft.com/office/powerpoint/2010/main" val="2194874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endParaRPr lang="sv-SE"/>
          </a:p>
        </p:txBody>
      </p:sp>
      <p:sp>
        <p:nvSpPr>
          <p:cNvPr id="3" name="Content Placeholder 2"/>
          <p:cNvSpPr>
            <a:spLocks noGrp="1"/>
          </p:cNvSpPr>
          <p:nvPr>
            <p:ph sz="quarter" idx="17"/>
          </p:nvPr>
        </p:nvSpPr>
        <p:spPr/>
        <p:txBody>
          <a:bodyPr/>
          <a:lstStyle/>
          <a:p>
            <a:r>
              <a:rPr lang="sv-SE" dirty="0"/>
              <a:t>Johanna har video</a:t>
            </a:r>
          </a:p>
        </p:txBody>
      </p:sp>
      <p:sp>
        <p:nvSpPr>
          <p:cNvPr id="4" name="Title 3"/>
          <p:cNvSpPr>
            <a:spLocks noGrp="1"/>
          </p:cNvSpPr>
          <p:nvPr>
            <p:ph type="title"/>
          </p:nvPr>
        </p:nvSpPr>
        <p:spPr/>
        <p:txBody>
          <a:bodyPr/>
          <a:lstStyle/>
          <a:p>
            <a:r>
              <a:rPr lang="sv-SE" dirty="0"/>
              <a:t>Video KTH </a:t>
            </a:r>
            <a:r>
              <a:rPr lang="sv-SE" dirty="0" err="1"/>
              <a:t>equality</a:t>
            </a:r>
            <a:r>
              <a:rPr lang="sv-SE" dirty="0"/>
              <a:t> policy</a:t>
            </a:r>
          </a:p>
        </p:txBody>
      </p:sp>
    </p:spTree>
    <p:extLst>
      <p:ext uri="{BB962C8B-B14F-4D97-AF65-F5344CB8AC3E}">
        <p14:creationId xmlns:p14="http://schemas.microsoft.com/office/powerpoint/2010/main" val="3010085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7"/>
          </p:nvPr>
        </p:nvSpPr>
        <p:spPr>
          <a:xfrm>
            <a:off x="1131888" y="1194594"/>
            <a:ext cx="6536456" cy="3540919"/>
          </a:xfrm>
        </p:spPr>
        <p:txBody>
          <a:bodyPr/>
          <a:lstStyle/>
          <a:p>
            <a:r>
              <a:rPr lang="en-US" dirty="0" smtClean="0"/>
              <a:t>KTH has adopted zero tolerance of all forms of discrimination, harassment, sexual harassment or victimization. This rule applies to all student to student, student to teacher, and teacher to student interactions. </a:t>
            </a:r>
            <a:endParaRPr lang="en-US" dirty="0"/>
          </a:p>
          <a:p>
            <a:endParaRPr lang="en-US" dirty="0"/>
          </a:p>
          <a:p>
            <a:r>
              <a:rPr lang="en-US" dirty="0"/>
              <a:t>If you need support when you feel that you have been discriminated, harassed, sexually harassed or victimized contact your appointed contact person at </a:t>
            </a:r>
            <a:r>
              <a:rPr lang="sv-SE" dirty="0"/>
              <a:t>EECS, Sofia Norlander (</a:t>
            </a:r>
            <a:r>
              <a:rPr lang="sv-SE" dirty="0">
                <a:hlinkClick r:id="rId2"/>
              </a:rPr>
              <a:t>sofiano@kth.se</a:t>
            </a:r>
            <a:r>
              <a:rPr lang="sv-SE" dirty="0"/>
              <a:t>), </a:t>
            </a:r>
            <a:r>
              <a:rPr lang="sv-SE" dirty="0" err="1"/>
              <a:t>group</a:t>
            </a:r>
            <a:r>
              <a:rPr lang="sv-SE" dirty="0"/>
              <a:t> manager, </a:t>
            </a:r>
            <a:r>
              <a:rPr lang="sv-SE" dirty="0" err="1"/>
              <a:t>office</a:t>
            </a:r>
            <a:r>
              <a:rPr lang="sv-SE" dirty="0"/>
              <a:t> </a:t>
            </a:r>
            <a:r>
              <a:rPr lang="sv-SE" dirty="0" err="1"/>
              <a:t>of</a:t>
            </a:r>
            <a:r>
              <a:rPr lang="sv-SE" dirty="0"/>
              <a:t> student </a:t>
            </a:r>
            <a:r>
              <a:rPr lang="sv-SE" dirty="0" err="1"/>
              <a:t>affairs</a:t>
            </a:r>
            <a:r>
              <a:rPr lang="sv-SE" dirty="0"/>
              <a:t>. </a:t>
            </a:r>
          </a:p>
          <a:p>
            <a:endParaRPr lang="sv-SE" dirty="0"/>
          </a:p>
          <a:p>
            <a:r>
              <a:rPr lang="sv-SE" dirty="0" err="1"/>
              <a:t>Further</a:t>
            </a:r>
            <a:r>
              <a:rPr lang="sv-SE" dirty="0"/>
              <a:t> information and </a:t>
            </a:r>
            <a:r>
              <a:rPr lang="sv-SE" dirty="0" err="1"/>
              <a:t>contact</a:t>
            </a:r>
            <a:r>
              <a:rPr lang="sv-SE" dirty="0"/>
              <a:t> </a:t>
            </a:r>
            <a:r>
              <a:rPr lang="sv-SE" dirty="0" err="1"/>
              <a:t>details</a:t>
            </a:r>
            <a:r>
              <a:rPr lang="sv-SE" dirty="0"/>
              <a:t> </a:t>
            </a:r>
            <a:r>
              <a:rPr lang="sv-SE" dirty="0" err="1"/>
              <a:t>can</a:t>
            </a:r>
            <a:r>
              <a:rPr lang="sv-SE" dirty="0"/>
              <a:t> be </a:t>
            </a:r>
            <a:r>
              <a:rPr lang="sv-SE" dirty="0" err="1"/>
              <a:t>found</a:t>
            </a:r>
            <a:r>
              <a:rPr lang="sv-SE" dirty="0"/>
              <a:t> </a:t>
            </a:r>
            <a:r>
              <a:rPr lang="sv-SE" dirty="0" err="1"/>
              <a:t>here</a:t>
            </a:r>
            <a:r>
              <a:rPr lang="sv-SE" dirty="0"/>
              <a:t>: </a:t>
            </a:r>
            <a:r>
              <a:rPr lang="sv-SE" dirty="0" err="1" smtClean="0">
                <a:hlinkClick r:id="rId3"/>
              </a:rPr>
              <a:t>Discrimination</a:t>
            </a:r>
            <a:r>
              <a:rPr lang="sv-SE" dirty="0" smtClean="0">
                <a:hlinkClick r:id="rId3"/>
              </a:rPr>
              <a:t> </a:t>
            </a:r>
            <a:r>
              <a:rPr lang="sv-SE" dirty="0" err="1" smtClean="0">
                <a:hlinkClick r:id="rId3"/>
              </a:rPr>
              <a:t>complaint</a:t>
            </a:r>
            <a:r>
              <a:rPr lang="sv-SE" dirty="0" smtClean="0">
                <a:hlinkClick r:id="rId3"/>
              </a:rPr>
              <a:t> and support</a:t>
            </a:r>
            <a:endParaRPr lang="sv-SE" dirty="0"/>
          </a:p>
        </p:txBody>
      </p:sp>
      <p:sp>
        <p:nvSpPr>
          <p:cNvPr id="4" name="Title 3"/>
          <p:cNvSpPr>
            <a:spLocks noGrp="1"/>
          </p:cNvSpPr>
          <p:nvPr>
            <p:ph type="title"/>
          </p:nvPr>
        </p:nvSpPr>
        <p:spPr/>
        <p:txBody>
          <a:bodyPr/>
          <a:lstStyle/>
          <a:p>
            <a:r>
              <a:rPr lang="en-US" sz="2800" dirty="0"/>
              <a:t>Zero tolerance for discrimination and harassment</a:t>
            </a:r>
            <a:endParaRPr lang="sv-SE" dirty="0"/>
          </a:p>
        </p:txBody>
      </p:sp>
    </p:spTree>
    <p:extLst>
      <p:ext uri="{BB962C8B-B14F-4D97-AF65-F5344CB8AC3E}">
        <p14:creationId xmlns:p14="http://schemas.microsoft.com/office/powerpoint/2010/main" val="412325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7"/>
          </p:nvPr>
        </p:nvSpPr>
        <p:spPr/>
        <p:txBody>
          <a:bodyPr>
            <a:normAutofit lnSpcReduction="10000"/>
          </a:bodyPr>
          <a:lstStyle/>
          <a:p>
            <a:r>
              <a:rPr lang="sv-SE" dirty="0" err="1"/>
              <a:t>Punctuality</a:t>
            </a:r>
            <a:endParaRPr lang="sv-SE" dirty="0"/>
          </a:p>
          <a:p>
            <a:r>
              <a:rPr lang="sv-SE" dirty="0" err="1"/>
              <a:t>First</a:t>
            </a:r>
            <a:r>
              <a:rPr lang="sv-SE" dirty="0"/>
              <a:t> </a:t>
            </a:r>
            <a:r>
              <a:rPr lang="sv-SE" dirty="0" err="1"/>
              <a:t>name</a:t>
            </a:r>
            <a:r>
              <a:rPr lang="sv-SE" dirty="0"/>
              <a:t> basis</a:t>
            </a:r>
          </a:p>
          <a:p>
            <a:r>
              <a:rPr lang="sv-SE" dirty="0" err="1"/>
              <a:t>Asking</a:t>
            </a:r>
            <a:r>
              <a:rPr lang="sv-SE" dirty="0"/>
              <a:t> for </a:t>
            </a:r>
            <a:r>
              <a:rPr lang="sv-SE" dirty="0" err="1"/>
              <a:t>help</a:t>
            </a:r>
            <a:r>
              <a:rPr lang="sv-SE" dirty="0"/>
              <a:t> is ok!</a:t>
            </a:r>
          </a:p>
          <a:p>
            <a:r>
              <a:rPr lang="sv-SE" dirty="0"/>
              <a:t>Fika!</a:t>
            </a:r>
          </a:p>
          <a:p>
            <a:r>
              <a:rPr lang="sv-SE" dirty="0" err="1"/>
              <a:t>Enjoy</a:t>
            </a:r>
            <a:r>
              <a:rPr lang="sv-SE" dirty="0"/>
              <a:t> </a:t>
            </a:r>
            <a:r>
              <a:rPr lang="sv-SE" dirty="0" err="1"/>
              <a:t>nature</a:t>
            </a:r>
            <a:endParaRPr lang="sv-SE" dirty="0"/>
          </a:p>
          <a:p>
            <a:r>
              <a:rPr lang="sv-SE" dirty="0"/>
              <a:t>”Fredagsmys”</a:t>
            </a:r>
          </a:p>
          <a:p>
            <a:r>
              <a:rPr lang="sv-SE" dirty="0"/>
              <a:t>Big on </a:t>
            </a:r>
            <a:r>
              <a:rPr lang="sv-SE" dirty="0" err="1"/>
              <a:t>free</a:t>
            </a:r>
            <a:r>
              <a:rPr lang="sv-SE" dirty="0"/>
              <a:t> </a:t>
            </a:r>
            <a:r>
              <a:rPr lang="sv-SE" dirty="0" err="1"/>
              <a:t>culture</a:t>
            </a:r>
            <a:r>
              <a:rPr lang="sv-SE" dirty="0"/>
              <a:t>, </a:t>
            </a:r>
          </a:p>
          <a:p>
            <a:pPr marL="0" indent="0">
              <a:buNone/>
            </a:pPr>
            <a:r>
              <a:rPr lang="sv-SE" dirty="0"/>
              <a:t>check </a:t>
            </a:r>
            <a:r>
              <a:rPr lang="sv-SE" dirty="0" err="1"/>
              <a:t>out</a:t>
            </a:r>
            <a:r>
              <a:rPr lang="sv-SE" dirty="0"/>
              <a:t> tips </a:t>
            </a:r>
            <a:r>
              <a:rPr lang="sv-SE" dirty="0" err="1">
                <a:hlinkClick r:id="rId3"/>
              </a:rPr>
              <a:t>here</a:t>
            </a:r>
            <a:r>
              <a:rPr lang="sv-SE" dirty="0"/>
              <a:t> and </a:t>
            </a:r>
            <a:r>
              <a:rPr lang="sv-SE" dirty="0" err="1">
                <a:hlinkClick r:id="rId4"/>
              </a:rPr>
              <a:t>here</a:t>
            </a:r>
            <a:r>
              <a:rPr lang="sv-SE" dirty="0"/>
              <a:t> </a:t>
            </a:r>
          </a:p>
          <a:p>
            <a:endParaRPr lang="sv-SE" dirty="0"/>
          </a:p>
          <a:p>
            <a:endParaRPr lang="sv-SE" dirty="0"/>
          </a:p>
          <a:p>
            <a:endParaRPr lang="sv-SE" dirty="0"/>
          </a:p>
          <a:p>
            <a:r>
              <a:rPr lang="sv-SE" dirty="0" err="1"/>
              <a:t>Tip</a:t>
            </a:r>
            <a:r>
              <a:rPr lang="sv-SE" dirty="0"/>
              <a:t>: Student </a:t>
            </a:r>
            <a:r>
              <a:rPr lang="sv-SE" dirty="0" err="1"/>
              <a:t>health</a:t>
            </a:r>
            <a:r>
              <a:rPr lang="sv-SE" dirty="0"/>
              <a:t> services workshop on </a:t>
            </a:r>
            <a:r>
              <a:rPr lang="sv-SE" dirty="0" err="1"/>
              <a:t>dealing</a:t>
            </a:r>
            <a:r>
              <a:rPr lang="sv-SE" dirty="0"/>
              <a:t> with Swedish </a:t>
            </a:r>
            <a:r>
              <a:rPr lang="sv-SE" dirty="0" err="1"/>
              <a:t>winters</a:t>
            </a:r>
            <a:r>
              <a:rPr lang="sv-SE" dirty="0"/>
              <a:t>!</a:t>
            </a:r>
          </a:p>
        </p:txBody>
      </p:sp>
      <p:sp>
        <p:nvSpPr>
          <p:cNvPr id="4" name="Title 3"/>
          <p:cNvSpPr>
            <a:spLocks noGrp="1"/>
          </p:cNvSpPr>
          <p:nvPr>
            <p:ph type="title"/>
          </p:nvPr>
        </p:nvSpPr>
        <p:spPr/>
        <p:txBody>
          <a:bodyPr/>
          <a:lstStyle/>
          <a:p>
            <a:r>
              <a:rPr lang="sv-SE" dirty="0"/>
              <a:t>Quick tips </a:t>
            </a:r>
            <a:r>
              <a:rPr lang="sv-SE" dirty="0" err="1"/>
              <a:t>about</a:t>
            </a:r>
            <a:r>
              <a:rPr lang="sv-SE" dirty="0"/>
              <a:t> Swedish Culture</a:t>
            </a:r>
          </a:p>
        </p:txBody>
      </p:sp>
      <p:pic>
        <p:nvPicPr>
          <p:cNvPr id="9" name="Content Placeholder 8"/>
          <p:cNvPicPr>
            <a:picLocks noGrp="1" noChangeAspect="1"/>
          </p:cNvPicPr>
          <p:nvPr>
            <p:ph sz="quarter" idx="14"/>
          </p:nvPr>
        </p:nvPicPr>
        <p:blipFill>
          <a:blip r:embed="rId5">
            <a:extLst>
              <a:ext uri="{28A0092B-C50C-407E-A947-70E740481C1C}">
                <a14:useLocalDpi xmlns:a14="http://schemas.microsoft.com/office/drawing/2010/main" val="0"/>
              </a:ext>
            </a:extLst>
          </a:blip>
          <a:stretch>
            <a:fillRect/>
          </a:stretch>
        </p:blipFill>
        <p:spPr>
          <a:xfrm>
            <a:off x="3703497" y="2909794"/>
            <a:ext cx="1956149" cy="1308841"/>
          </a:xfr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6083" y="2420193"/>
            <a:ext cx="2964698" cy="2014844"/>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5856" y="977530"/>
            <a:ext cx="2811432" cy="1865468"/>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80928" y="1010484"/>
            <a:ext cx="2619853" cy="1296957"/>
          </a:xfrm>
          <a:prstGeom prst="rect">
            <a:avLst/>
          </a:prstGeom>
        </p:spPr>
      </p:pic>
    </p:spTree>
    <p:extLst>
      <p:ext uri="{BB962C8B-B14F-4D97-AF65-F5344CB8AC3E}">
        <p14:creationId xmlns:p14="http://schemas.microsoft.com/office/powerpoint/2010/main" val="1107486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a:t>THS, Student Union at KTH </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46550" y="250031"/>
            <a:ext cx="550991" cy="737543"/>
          </a:xfrm>
          <a:prstGeom prst="rect">
            <a:avLst/>
          </a:prstGeom>
        </p:spPr>
      </p:pic>
      <p:sp>
        <p:nvSpPr>
          <p:cNvPr id="9" name="Rectangle 8"/>
          <p:cNvSpPr/>
          <p:nvPr/>
        </p:nvSpPr>
        <p:spPr>
          <a:xfrm>
            <a:off x="539552" y="1131590"/>
            <a:ext cx="5886400" cy="3554819"/>
          </a:xfrm>
          <a:prstGeom prst="rect">
            <a:avLst/>
          </a:prstGeom>
        </p:spPr>
        <p:txBody>
          <a:bodyPr wrap="square">
            <a:spAutoFit/>
          </a:bodyPr>
          <a:lstStyle/>
          <a:p>
            <a:pPr lvl="0"/>
            <a:r>
              <a:rPr lang="en-US" sz="1500" dirty="0">
                <a:solidFill>
                  <a:srgbClr val="000000"/>
                </a:solidFill>
              </a:rPr>
              <a:t>The student union exists to represent the students and has a unique status with a legal right to influence KTH. THS exists both as a central </a:t>
            </a:r>
            <a:r>
              <a:rPr lang="en-US" sz="1500" dirty="0" err="1">
                <a:solidFill>
                  <a:srgbClr val="000000"/>
                </a:solidFill>
              </a:rPr>
              <a:t>organisation</a:t>
            </a:r>
            <a:r>
              <a:rPr lang="en-US" sz="1500" dirty="0">
                <a:solidFill>
                  <a:srgbClr val="000000"/>
                </a:solidFill>
              </a:rPr>
              <a:t> based in the union building </a:t>
            </a:r>
            <a:r>
              <a:rPr lang="en-US" sz="1500" dirty="0" err="1">
                <a:solidFill>
                  <a:srgbClr val="000000"/>
                </a:solidFill>
              </a:rPr>
              <a:t>Nymble</a:t>
            </a:r>
            <a:r>
              <a:rPr lang="en-US" sz="1500" dirty="0">
                <a:solidFill>
                  <a:srgbClr val="000000"/>
                </a:solidFill>
              </a:rPr>
              <a:t> (</a:t>
            </a:r>
            <a:r>
              <a:rPr lang="en-US" sz="1500" dirty="0" err="1">
                <a:solidFill>
                  <a:srgbClr val="000000"/>
                </a:solidFill>
              </a:rPr>
              <a:t>Drottning</a:t>
            </a:r>
            <a:r>
              <a:rPr lang="en-US" sz="1500" dirty="0">
                <a:solidFill>
                  <a:srgbClr val="000000"/>
                </a:solidFill>
              </a:rPr>
              <a:t> </a:t>
            </a:r>
            <a:r>
              <a:rPr lang="en-US" sz="1500" dirty="0" err="1">
                <a:solidFill>
                  <a:srgbClr val="000000"/>
                </a:solidFill>
              </a:rPr>
              <a:t>Kristinas</a:t>
            </a:r>
            <a:r>
              <a:rPr lang="en-US" sz="1500" dirty="0">
                <a:solidFill>
                  <a:srgbClr val="000000"/>
                </a:solidFill>
              </a:rPr>
              <a:t> </a:t>
            </a:r>
            <a:r>
              <a:rPr lang="en-US" sz="1500" dirty="0" err="1">
                <a:solidFill>
                  <a:srgbClr val="000000"/>
                </a:solidFill>
              </a:rPr>
              <a:t>Väg</a:t>
            </a:r>
            <a:r>
              <a:rPr lang="en-US" sz="1500" dirty="0">
                <a:solidFill>
                  <a:srgbClr val="000000"/>
                </a:solidFill>
              </a:rPr>
              <a:t> 15-19) and through the chapter linked to your field of study. </a:t>
            </a:r>
            <a:endParaRPr lang="sv-SE" sz="1500" dirty="0">
              <a:solidFill>
                <a:srgbClr val="000000"/>
              </a:solidFill>
            </a:endParaRPr>
          </a:p>
          <a:p>
            <a:pPr lvl="0"/>
            <a:endParaRPr lang="en-US" sz="1500" dirty="0">
              <a:solidFill>
                <a:srgbClr val="000000"/>
              </a:solidFill>
            </a:endParaRPr>
          </a:p>
          <a:p>
            <a:pPr lvl="0"/>
            <a:r>
              <a:rPr lang="en-US" sz="1500" dirty="0">
                <a:solidFill>
                  <a:srgbClr val="000000"/>
                </a:solidFill>
              </a:rPr>
              <a:t>THS:</a:t>
            </a:r>
            <a:endParaRPr lang="sv-SE" sz="1500" dirty="0">
              <a:solidFill>
                <a:srgbClr val="000000"/>
              </a:solidFill>
            </a:endParaRPr>
          </a:p>
          <a:p>
            <a:pPr marL="285750" lvl="0" indent="-285750">
              <a:buFont typeface="Arial" panose="020B0604020202020204" pitchFamily="34" charset="0"/>
              <a:buChar char="•"/>
            </a:pPr>
            <a:r>
              <a:rPr lang="en-US" sz="1500" dirty="0">
                <a:solidFill>
                  <a:srgbClr val="000000"/>
                </a:solidFill>
              </a:rPr>
              <a:t>helps you influence your education and conditions for studies</a:t>
            </a:r>
            <a:endParaRPr lang="sv-SE" sz="1500" dirty="0">
              <a:solidFill>
                <a:srgbClr val="000000"/>
              </a:solidFill>
            </a:endParaRPr>
          </a:p>
          <a:p>
            <a:pPr marL="285750" lvl="0" indent="-285750">
              <a:buFont typeface="Arial" panose="020B0604020202020204" pitchFamily="34" charset="0"/>
              <a:buChar char="•"/>
            </a:pPr>
            <a:r>
              <a:rPr lang="en-US" sz="1500" dirty="0">
                <a:solidFill>
                  <a:srgbClr val="000000"/>
                </a:solidFill>
              </a:rPr>
              <a:t>coordinates a diverse association life with social activities</a:t>
            </a:r>
            <a:endParaRPr lang="sv-SE" sz="1500" dirty="0">
              <a:solidFill>
                <a:srgbClr val="000000"/>
              </a:solidFill>
            </a:endParaRPr>
          </a:p>
          <a:p>
            <a:pPr marL="285750" lvl="0" indent="-285750">
              <a:buFont typeface="Arial" panose="020B0604020202020204" pitchFamily="34" charset="0"/>
              <a:buChar char="•"/>
            </a:pPr>
            <a:r>
              <a:rPr lang="en-US" sz="1500" dirty="0">
                <a:solidFill>
                  <a:srgbClr val="000000"/>
                </a:solidFill>
              </a:rPr>
              <a:t>is democratically structured and governed by you and other members</a:t>
            </a:r>
            <a:endParaRPr lang="sv-SE" sz="1500" dirty="0">
              <a:solidFill>
                <a:srgbClr val="000000"/>
              </a:solidFill>
            </a:endParaRPr>
          </a:p>
          <a:p>
            <a:pPr lvl="0"/>
            <a:endParaRPr lang="en-US" sz="1500" dirty="0">
              <a:solidFill>
                <a:srgbClr val="000000"/>
              </a:solidFill>
            </a:endParaRPr>
          </a:p>
          <a:p>
            <a:pPr lvl="0"/>
            <a:r>
              <a:rPr lang="en-US" sz="1500" dirty="0">
                <a:solidFill>
                  <a:srgbClr val="000000"/>
                </a:solidFill>
              </a:rPr>
              <a:t>You can get more information </a:t>
            </a:r>
            <a:r>
              <a:rPr lang="en-US" sz="1500" dirty="0" smtClean="0">
                <a:solidFill>
                  <a:srgbClr val="000000"/>
                </a:solidFill>
              </a:rPr>
              <a:t>at </a:t>
            </a:r>
            <a:r>
              <a:rPr lang="en-US" sz="1500" b="1" dirty="0">
                <a:solidFill>
                  <a:srgbClr val="000000"/>
                </a:solidFill>
              </a:rPr>
              <a:t>ths.kth.se</a:t>
            </a:r>
            <a:r>
              <a:rPr lang="en-US" sz="1500" dirty="0">
                <a:solidFill>
                  <a:srgbClr val="000000"/>
                </a:solidFill>
              </a:rPr>
              <a:t> </a:t>
            </a:r>
            <a:r>
              <a:rPr lang="en-US" sz="1500" dirty="0" smtClean="0">
                <a:solidFill>
                  <a:srgbClr val="000000"/>
                </a:solidFill>
              </a:rPr>
              <a:t>- </a:t>
            </a:r>
            <a:r>
              <a:rPr lang="en-US" sz="1500" dirty="0">
                <a:solidFill>
                  <a:srgbClr val="000000"/>
                </a:solidFill>
              </a:rPr>
              <a:t>where you can also become a member</a:t>
            </a:r>
            <a:r>
              <a:rPr lang="en-US" sz="1500" dirty="0" smtClean="0">
                <a:solidFill>
                  <a:srgbClr val="000000"/>
                </a:solidFill>
              </a:rPr>
              <a:t>!</a:t>
            </a:r>
            <a:br>
              <a:rPr lang="en-US" sz="1500" dirty="0" smtClean="0">
                <a:solidFill>
                  <a:srgbClr val="000000"/>
                </a:solidFill>
              </a:rPr>
            </a:br>
            <a:endParaRPr lang="sv-SE" sz="1500" dirty="0">
              <a:solidFill>
                <a:srgbClr val="000000"/>
              </a:solidFill>
            </a:endParaRPr>
          </a:p>
        </p:txBody>
      </p:sp>
      <p:pic>
        <p:nvPicPr>
          <p:cNvPr id="10" name="Picture 9"/>
          <p:cNvPicPr>
            <a:picLocks noChangeAspect="1"/>
          </p:cNvPicPr>
          <p:nvPr/>
        </p:nvPicPr>
        <p:blipFill>
          <a:blip r:embed="rId4"/>
          <a:stretch>
            <a:fillRect/>
          </a:stretch>
        </p:blipFill>
        <p:spPr>
          <a:xfrm>
            <a:off x="6425952" y="2817675"/>
            <a:ext cx="2255716" cy="1798476"/>
          </a:xfrm>
          <a:prstGeom prst="rect">
            <a:avLst/>
          </a:prstGeom>
        </p:spPr>
      </p:pic>
    </p:spTree>
    <p:extLst>
      <p:ext uri="{BB962C8B-B14F-4D97-AF65-F5344CB8AC3E}">
        <p14:creationId xmlns:p14="http://schemas.microsoft.com/office/powerpoint/2010/main" val="612850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4"/>
          </p:nvPr>
        </p:nvPicPr>
        <p:blipFill>
          <a:blip r:embed="rId2"/>
          <a:stretch>
            <a:fillRect/>
          </a:stretch>
        </p:blipFill>
        <p:spPr>
          <a:xfrm>
            <a:off x="5103813" y="1886134"/>
            <a:ext cx="3794125" cy="2628532"/>
          </a:xfrm>
          <a:prstGeom prst="rect">
            <a:avLst/>
          </a:prstGeom>
        </p:spPr>
      </p:pic>
      <p:sp>
        <p:nvSpPr>
          <p:cNvPr id="6" name="Content Placeholder 5"/>
          <p:cNvSpPr>
            <a:spLocks noGrp="1"/>
          </p:cNvSpPr>
          <p:nvPr>
            <p:ph sz="quarter" idx="17"/>
          </p:nvPr>
        </p:nvSpPr>
        <p:spPr>
          <a:xfrm>
            <a:off x="1136220" y="2355726"/>
            <a:ext cx="3792153" cy="2379390"/>
          </a:xfrm>
        </p:spPr>
        <p:txBody>
          <a:bodyPr/>
          <a:lstStyle/>
          <a:p>
            <a:r>
              <a:rPr lang="sv-SE" dirty="0"/>
              <a:t>Always </a:t>
            </a:r>
            <a:r>
              <a:rPr lang="sv-SE" dirty="0" err="1"/>
              <a:t>include</a:t>
            </a:r>
            <a:r>
              <a:rPr lang="sv-SE" dirty="0"/>
              <a:t> </a:t>
            </a:r>
            <a:r>
              <a:rPr lang="sv-SE" dirty="0" err="1"/>
              <a:t>your</a:t>
            </a:r>
            <a:r>
              <a:rPr lang="sv-SE" dirty="0"/>
              <a:t> personal </a:t>
            </a:r>
            <a:r>
              <a:rPr lang="sv-SE" dirty="0" err="1"/>
              <a:t>identification</a:t>
            </a:r>
            <a:r>
              <a:rPr lang="sv-SE" dirty="0"/>
              <a:t> </a:t>
            </a:r>
            <a:r>
              <a:rPr lang="sv-SE" dirty="0" err="1"/>
              <a:t>number</a:t>
            </a:r>
            <a:r>
              <a:rPr lang="sv-SE" dirty="0"/>
              <a:t> or t-</a:t>
            </a:r>
            <a:r>
              <a:rPr lang="sv-SE" dirty="0" err="1"/>
              <a:t>number</a:t>
            </a:r>
            <a:r>
              <a:rPr lang="sv-SE" dirty="0"/>
              <a:t> </a:t>
            </a:r>
            <a:r>
              <a:rPr lang="sv-SE" dirty="0" err="1"/>
              <a:t>when</a:t>
            </a:r>
            <a:r>
              <a:rPr lang="sv-SE" dirty="0"/>
              <a:t> e-mailing </a:t>
            </a:r>
            <a:r>
              <a:rPr lang="sv-SE" dirty="0" err="1"/>
              <a:t>your</a:t>
            </a:r>
            <a:r>
              <a:rPr lang="sv-SE" dirty="0"/>
              <a:t> </a:t>
            </a:r>
            <a:r>
              <a:rPr lang="sv-SE" dirty="0" err="1"/>
              <a:t>coordinator</a:t>
            </a:r>
            <a:r>
              <a:rPr lang="sv-SE" dirty="0"/>
              <a:t>.</a:t>
            </a:r>
            <a:br>
              <a:rPr lang="sv-SE" dirty="0"/>
            </a:br>
            <a:endParaRPr lang="sv-SE" dirty="0"/>
          </a:p>
          <a:p>
            <a:endParaRPr lang="sv-SE" dirty="0"/>
          </a:p>
          <a:p>
            <a:r>
              <a:rPr lang="sv-SE" dirty="0" err="1"/>
              <a:t>Attend</a:t>
            </a:r>
            <a:r>
              <a:rPr lang="sv-SE" dirty="0"/>
              <a:t> </a:t>
            </a:r>
            <a:r>
              <a:rPr lang="sv-SE" dirty="0" err="1"/>
              <a:t>your</a:t>
            </a:r>
            <a:r>
              <a:rPr lang="sv-SE" dirty="0"/>
              <a:t> programme </a:t>
            </a:r>
            <a:r>
              <a:rPr lang="sv-SE" dirty="0" err="1"/>
              <a:t>specific</a:t>
            </a:r>
            <a:r>
              <a:rPr lang="sv-SE" dirty="0"/>
              <a:t> information meeting. For </a:t>
            </a:r>
            <a:r>
              <a:rPr lang="sv-SE" dirty="0" err="1"/>
              <a:t>most</a:t>
            </a:r>
            <a:r>
              <a:rPr lang="sv-SE" dirty="0"/>
              <a:t> </a:t>
            </a:r>
            <a:r>
              <a:rPr lang="sv-SE" dirty="0" err="1"/>
              <a:t>of</a:t>
            </a:r>
            <a:r>
              <a:rPr lang="sv-SE" dirty="0"/>
              <a:t> </a:t>
            </a:r>
            <a:br>
              <a:rPr lang="sv-SE" dirty="0"/>
            </a:br>
            <a:r>
              <a:rPr lang="sv-SE" dirty="0" err="1"/>
              <a:t>you</a:t>
            </a:r>
            <a:r>
              <a:rPr lang="sv-SE" dirty="0"/>
              <a:t> it </a:t>
            </a:r>
            <a:r>
              <a:rPr lang="sv-SE" dirty="0" err="1"/>
              <a:t>takes</a:t>
            </a:r>
            <a:r>
              <a:rPr lang="sv-SE" dirty="0"/>
              <a:t> </a:t>
            </a:r>
            <a:r>
              <a:rPr lang="sv-SE" dirty="0" err="1"/>
              <a:t>place</a:t>
            </a:r>
            <a:r>
              <a:rPr lang="sv-SE" dirty="0"/>
              <a:t> </a:t>
            </a:r>
            <a:r>
              <a:rPr lang="sv-SE" dirty="0" err="1"/>
              <a:t>this</a:t>
            </a:r>
            <a:r>
              <a:rPr lang="sv-SE" dirty="0"/>
              <a:t> </a:t>
            </a:r>
            <a:r>
              <a:rPr lang="sv-SE" dirty="0" err="1"/>
              <a:t>afternoon</a:t>
            </a:r>
            <a:r>
              <a:rPr lang="sv-SE" dirty="0"/>
              <a:t>. </a:t>
            </a:r>
          </a:p>
        </p:txBody>
      </p:sp>
      <p:sp>
        <p:nvSpPr>
          <p:cNvPr id="7" name="Text Placeholder 6"/>
          <p:cNvSpPr>
            <a:spLocks noGrp="1"/>
          </p:cNvSpPr>
          <p:nvPr>
            <p:ph type="body" sz="quarter" idx="18"/>
          </p:nvPr>
        </p:nvSpPr>
        <p:spPr>
          <a:xfrm>
            <a:off x="1043608" y="1194197"/>
            <a:ext cx="7272808" cy="398859"/>
          </a:xfrm>
        </p:spPr>
        <p:txBody>
          <a:bodyPr/>
          <a:lstStyle/>
          <a:p>
            <a:pPr marL="285750" indent="-285750">
              <a:buFont typeface="Arial" panose="020B0604020202020204" pitchFamily="34" charset="0"/>
              <a:buChar char="•"/>
            </a:pPr>
            <a:r>
              <a:rPr lang="sv-SE" dirty="0" err="1"/>
              <a:t>Keep</a:t>
            </a:r>
            <a:r>
              <a:rPr lang="sv-SE" dirty="0"/>
              <a:t> </a:t>
            </a:r>
            <a:r>
              <a:rPr lang="sv-SE" dirty="0" err="1"/>
              <a:t>yourself</a:t>
            </a:r>
            <a:r>
              <a:rPr lang="sv-SE" dirty="0"/>
              <a:t> </a:t>
            </a:r>
            <a:r>
              <a:rPr lang="sv-SE" dirty="0" err="1"/>
              <a:t>updated</a:t>
            </a:r>
            <a:r>
              <a:rPr lang="sv-SE" dirty="0"/>
              <a:t> </a:t>
            </a:r>
            <a:r>
              <a:rPr lang="sv-SE" dirty="0" err="1"/>
              <a:t>through</a:t>
            </a:r>
            <a:r>
              <a:rPr lang="sv-SE" dirty="0"/>
              <a:t> the programme web and </a:t>
            </a:r>
            <a:r>
              <a:rPr lang="sv-SE" dirty="0" err="1"/>
              <a:t>regularly</a:t>
            </a:r>
            <a:r>
              <a:rPr lang="sv-SE" dirty="0"/>
              <a:t> check </a:t>
            </a:r>
            <a:r>
              <a:rPr lang="sv-SE" dirty="0" err="1"/>
              <a:t>your</a:t>
            </a:r>
            <a:r>
              <a:rPr lang="sv-SE" dirty="0"/>
              <a:t> KTH </a:t>
            </a:r>
            <a:br>
              <a:rPr lang="sv-SE" dirty="0"/>
            </a:br>
            <a:r>
              <a:rPr lang="sv-SE" dirty="0"/>
              <a:t>e-mail </a:t>
            </a:r>
            <a:r>
              <a:rPr lang="sv-SE" dirty="0" err="1"/>
              <a:t>address</a:t>
            </a:r>
            <a:r>
              <a:rPr lang="sv-SE" dirty="0"/>
              <a:t>. </a:t>
            </a:r>
            <a:r>
              <a:rPr lang="sv-SE" dirty="0" err="1"/>
              <a:t>This</a:t>
            </a:r>
            <a:r>
              <a:rPr lang="sv-SE" dirty="0"/>
              <a:t> is </a:t>
            </a:r>
            <a:r>
              <a:rPr lang="sv-SE" dirty="0" err="1"/>
              <a:t>how</a:t>
            </a:r>
            <a:r>
              <a:rPr lang="sv-SE" dirty="0"/>
              <a:t> </a:t>
            </a:r>
            <a:r>
              <a:rPr lang="sv-SE" dirty="0" err="1"/>
              <a:t>we</a:t>
            </a:r>
            <a:r>
              <a:rPr lang="sv-SE" dirty="0"/>
              <a:t> </a:t>
            </a:r>
            <a:r>
              <a:rPr lang="sv-SE" dirty="0" err="1"/>
              <a:t>will</a:t>
            </a:r>
            <a:r>
              <a:rPr lang="sv-SE" dirty="0"/>
              <a:t> </a:t>
            </a:r>
            <a:r>
              <a:rPr lang="sv-SE" dirty="0" err="1"/>
              <a:t>inform</a:t>
            </a:r>
            <a:r>
              <a:rPr lang="sv-SE" dirty="0"/>
              <a:t> </a:t>
            </a:r>
            <a:r>
              <a:rPr lang="sv-SE" dirty="0" err="1"/>
              <a:t>you</a:t>
            </a:r>
            <a:r>
              <a:rPr lang="sv-SE" dirty="0"/>
              <a:t> </a:t>
            </a:r>
            <a:r>
              <a:rPr lang="sv-SE" dirty="0" err="1"/>
              <a:t>of</a:t>
            </a:r>
            <a:r>
              <a:rPr lang="sv-SE" dirty="0"/>
              <a:t> </a:t>
            </a:r>
            <a:r>
              <a:rPr lang="sv-SE" dirty="0" err="1"/>
              <a:t>important</a:t>
            </a:r>
            <a:r>
              <a:rPr lang="sv-SE" dirty="0"/>
              <a:t> </a:t>
            </a:r>
            <a:r>
              <a:rPr lang="sv-SE" dirty="0" err="1"/>
              <a:t>matters</a:t>
            </a:r>
            <a:r>
              <a:rPr lang="sv-SE" dirty="0"/>
              <a:t> </a:t>
            </a:r>
            <a:r>
              <a:rPr lang="sv-SE" dirty="0" err="1"/>
              <a:t>regarding</a:t>
            </a:r>
            <a:r>
              <a:rPr lang="sv-SE" dirty="0"/>
              <a:t> </a:t>
            </a:r>
            <a:r>
              <a:rPr lang="sv-SE" dirty="0" err="1"/>
              <a:t>your</a:t>
            </a:r>
            <a:r>
              <a:rPr lang="sv-SE" dirty="0"/>
              <a:t> studies.</a:t>
            </a:r>
          </a:p>
        </p:txBody>
      </p:sp>
      <p:sp>
        <p:nvSpPr>
          <p:cNvPr id="3" name="Title 2"/>
          <p:cNvSpPr>
            <a:spLocks noGrp="1"/>
          </p:cNvSpPr>
          <p:nvPr>
            <p:ph type="title"/>
          </p:nvPr>
        </p:nvSpPr>
        <p:spPr/>
        <p:txBody>
          <a:bodyPr/>
          <a:lstStyle/>
          <a:p>
            <a:r>
              <a:rPr lang="sv-SE" dirty="0" err="1"/>
              <a:t>Enjoy</a:t>
            </a:r>
            <a:r>
              <a:rPr lang="sv-SE" dirty="0"/>
              <a:t> </a:t>
            </a:r>
            <a:r>
              <a:rPr lang="sv-SE" dirty="0" err="1"/>
              <a:t>your</a:t>
            </a:r>
            <a:r>
              <a:rPr lang="sv-SE" dirty="0"/>
              <a:t> </a:t>
            </a:r>
            <a:r>
              <a:rPr lang="sv-SE" dirty="0" err="1"/>
              <a:t>time</a:t>
            </a:r>
            <a:r>
              <a:rPr lang="sv-SE" dirty="0"/>
              <a:t> at KTH and </a:t>
            </a:r>
            <a:r>
              <a:rPr lang="sv-SE" dirty="0" err="1"/>
              <a:t>remember</a:t>
            </a:r>
            <a:r>
              <a:rPr lang="sv-SE" dirty="0"/>
              <a:t>…</a:t>
            </a:r>
          </a:p>
        </p:txBody>
      </p:sp>
    </p:spTree>
    <p:extLst>
      <p:ext uri="{BB962C8B-B14F-4D97-AF65-F5344CB8AC3E}">
        <p14:creationId xmlns:p14="http://schemas.microsoft.com/office/powerpoint/2010/main" val="2246832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9" y="987574"/>
            <a:ext cx="4232199" cy="3747543"/>
          </a:xfrm>
        </p:spPr>
        <p:txBody>
          <a:bodyPr/>
          <a:lstStyle/>
          <a:p>
            <a:pPr marL="0" indent="0">
              <a:buNone/>
            </a:pPr>
            <a:r>
              <a:rPr lang="en-GB" dirty="0"/>
              <a:t>For questions concerning your programme, study-related issues or social matters related to your studies: Contact your master coordinator.</a:t>
            </a:r>
          </a:p>
          <a:p>
            <a:pPr marL="0" indent="0">
              <a:buNone/>
            </a:pPr>
            <a:endParaRPr lang="en-GB" dirty="0"/>
          </a:p>
          <a:p>
            <a:pPr marL="0" indent="0">
              <a:buNone/>
            </a:pPr>
            <a:r>
              <a:rPr lang="en-GB" dirty="0"/>
              <a:t>For questions concerning registration, results, exams please get in touch </a:t>
            </a:r>
            <a:r>
              <a:rPr lang="en-GB" dirty="0" smtClean="0"/>
              <a:t>with </a:t>
            </a:r>
            <a:r>
              <a:rPr lang="en-GB" dirty="0" smtClean="0">
                <a:hlinkClick r:id="rId3"/>
              </a:rPr>
              <a:t>Student desk</a:t>
            </a:r>
            <a:r>
              <a:rPr lang="en-GB" dirty="0" smtClean="0"/>
              <a:t>.</a:t>
            </a:r>
            <a:endParaRPr lang="en-GB" dirty="0"/>
          </a:p>
          <a:p>
            <a:pPr marL="0" indent="0">
              <a:buNone/>
            </a:pPr>
            <a:endParaRPr lang="en-GB" dirty="0"/>
          </a:p>
          <a:p>
            <a:pPr marL="0" indent="0">
              <a:buNone/>
            </a:pPr>
            <a:r>
              <a:rPr lang="en-GB" dirty="0"/>
              <a:t>For questions concerning tuition fees and all other questions on which you don’t know where to turn, email </a:t>
            </a:r>
            <a:r>
              <a:rPr lang="en-GB" b="1" dirty="0">
                <a:hlinkClick r:id="rId4"/>
              </a:rPr>
              <a:t>info@kth.se</a:t>
            </a:r>
            <a:r>
              <a:rPr lang="en-GB" dirty="0"/>
              <a:t>. </a:t>
            </a:r>
          </a:p>
          <a:p>
            <a:pPr marL="0" indent="0">
              <a:buNone/>
            </a:pPr>
            <a:endParaRPr lang="sv-SE" dirty="0"/>
          </a:p>
          <a:p>
            <a:pPr marL="0" indent="0">
              <a:buNone/>
            </a:pPr>
            <a:r>
              <a:rPr lang="sv-SE" dirty="0" err="1"/>
              <a:t>Questions</a:t>
            </a:r>
            <a:r>
              <a:rPr lang="sv-SE" dirty="0"/>
              <a:t> </a:t>
            </a:r>
            <a:r>
              <a:rPr lang="sv-SE" dirty="0" err="1"/>
              <a:t>regarding</a:t>
            </a:r>
            <a:r>
              <a:rPr lang="sv-SE" dirty="0"/>
              <a:t> international </a:t>
            </a:r>
            <a:r>
              <a:rPr lang="sv-SE" dirty="0" err="1"/>
              <a:t>exchange</a:t>
            </a:r>
            <a:r>
              <a:rPr lang="sv-SE" dirty="0"/>
              <a:t> studies </a:t>
            </a:r>
            <a:r>
              <a:rPr lang="sv-SE" dirty="0" err="1"/>
              <a:t>please</a:t>
            </a:r>
            <a:r>
              <a:rPr lang="sv-SE" dirty="0"/>
              <a:t> </a:t>
            </a:r>
            <a:r>
              <a:rPr lang="sv-SE" dirty="0" err="1"/>
              <a:t>contact</a:t>
            </a:r>
            <a:r>
              <a:rPr lang="sv-SE" dirty="0"/>
              <a:t> the international </a:t>
            </a:r>
            <a:r>
              <a:rPr lang="sv-SE" dirty="0" err="1"/>
              <a:t>coordinators</a:t>
            </a:r>
            <a:r>
              <a:rPr lang="sv-SE" dirty="0"/>
              <a:t> at </a:t>
            </a:r>
            <a:r>
              <a:rPr lang="sv-SE" dirty="0">
                <a:hlinkClick r:id="rId5"/>
              </a:rPr>
              <a:t>exchange.out@eecs.kth.se</a:t>
            </a:r>
            <a:endParaRPr lang="sv-SE" dirty="0"/>
          </a:p>
          <a:p>
            <a:pPr marL="0" indent="0">
              <a:buNone/>
            </a:pPr>
            <a:endParaRPr lang="sv-SE" dirty="0"/>
          </a:p>
        </p:txBody>
      </p:sp>
      <p:sp>
        <p:nvSpPr>
          <p:cNvPr id="3" name="Title 2"/>
          <p:cNvSpPr>
            <a:spLocks noGrp="1"/>
          </p:cNvSpPr>
          <p:nvPr>
            <p:ph type="title"/>
          </p:nvPr>
        </p:nvSpPr>
        <p:spPr/>
        <p:txBody>
          <a:bodyPr/>
          <a:lstStyle/>
          <a:p>
            <a:r>
              <a:rPr lang="sv-SE" dirty="0" err="1"/>
              <a:t>How</a:t>
            </a:r>
            <a:r>
              <a:rPr lang="sv-SE" dirty="0"/>
              <a:t> to </a:t>
            </a:r>
            <a:r>
              <a:rPr lang="sv-SE" dirty="0" err="1"/>
              <a:t>contact</a:t>
            </a:r>
            <a:r>
              <a:rPr lang="sv-SE" dirty="0"/>
              <a:t> KTH</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5348" y="771550"/>
            <a:ext cx="3142193" cy="3877294"/>
          </a:xfrm>
          <a:prstGeom prst="rect">
            <a:avLst/>
          </a:prstGeom>
        </p:spPr>
      </p:pic>
    </p:spTree>
    <p:extLst>
      <p:ext uri="{BB962C8B-B14F-4D97-AF65-F5344CB8AC3E}">
        <p14:creationId xmlns:p14="http://schemas.microsoft.com/office/powerpoint/2010/main" val="3859480507"/>
      </p:ext>
    </p:extLst>
  </p:cSld>
  <p:clrMapOvr>
    <a:masterClrMapping/>
  </p:clrMapOvr>
</p:sld>
</file>

<file path=ppt/theme/theme1.xml><?xml version="1.0" encoding="utf-8"?>
<a:theme xmlns:a="http://schemas.openxmlformats.org/drawingml/2006/main" name="Office-tema">
  <a:themeElements>
    <a:clrScheme name="KTH">
      <a:dk1>
        <a:srgbClr val="000000"/>
      </a:dk1>
      <a:lt1>
        <a:srgbClr val="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2000" dirty="0" err="1"/>
        </a:defPPr>
      </a:lstStyle>
    </a:txDef>
  </a:objectDefaults>
  <a:extraClrSchemeLst/>
  <a:extLst>
    <a:ext uri="{05A4C25C-085E-4340-85A3-A5531E510DB2}">
      <thm15:themeFamily xmlns:thm15="http://schemas.microsoft.com/office/thememl/2012/main" name="KTH_16_9_widescreen_ht20.pptx" id="{D851367E-9036-43B4-9296-8B045BA056D0}" vid="{8EB72D5C-85BD-4063-B14A-88C59FA0F9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KTH 16x9</Template>
  <TotalTime>1489</TotalTime>
  <Words>4725</Words>
  <Application>Microsoft Office PowerPoint</Application>
  <PresentationFormat>On-screen Show (16:9)</PresentationFormat>
  <Paragraphs>466</Paragraphs>
  <Slides>45</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Open Sans</vt:lpstr>
      <vt:lpstr>Open Sans SemiBold</vt:lpstr>
      <vt:lpstr>Office-tema</vt:lpstr>
      <vt:lpstr>PowerPoint Presentation</vt:lpstr>
      <vt:lpstr>Agenda</vt:lpstr>
      <vt:lpstr>KTH Organisation </vt:lpstr>
      <vt:lpstr>KTH:s campuses</vt:lpstr>
      <vt:lpstr>Programme Coordinators &amp; Student Desk </vt:lpstr>
      <vt:lpstr>Master’s Programme Coordinator</vt:lpstr>
      <vt:lpstr>Master’s Programme Coordinator</vt:lpstr>
      <vt:lpstr>Master’s Programme Coordinator</vt:lpstr>
      <vt:lpstr>Master’s Programme Coordinator</vt:lpstr>
      <vt:lpstr>Master’s Programme Coordinator</vt:lpstr>
      <vt:lpstr>Master’s Programme Coordinator</vt:lpstr>
      <vt:lpstr>Master’s Programme Coordinator</vt:lpstr>
      <vt:lpstr>PowerPoint Presentation</vt:lpstr>
      <vt:lpstr>KTH account and access card</vt:lpstr>
      <vt:lpstr>Update your student profile</vt:lpstr>
      <vt:lpstr>Update your student profile</vt:lpstr>
      <vt:lpstr>The personal menu and Canvas</vt:lpstr>
      <vt:lpstr>Your personal services menu</vt:lpstr>
      <vt:lpstr>Ladok – student registry system</vt:lpstr>
      <vt:lpstr>Course registration</vt:lpstr>
      <vt:lpstr>Exam registration</vt:lpstr>
      <vt:lpstr>Generate transcripts and certificates</vt:lpstr>
      <vt:lpstr>Academic year and registration</vt:lpstr>
      <vt:lpstr>Credits and courses</vt:lpstr>
      <vt:lpstr>PowerPoint Presentation</vt:lpstr>
      <vt:lpstr>New at KTH</vt:lpstr>
      <vt:lpstr>The student web</vt:lpstr>
      <vt:lpstr>Programme web</vt:lpstr>
      <vt:lpstr>Programme web</vt:lpstr>
      <vt:lpstr>PowerPoint Presentation</vt:lpstr>
      <vt:lpstr>KTH.se</vt:lpstr>
      <vt:lpstr>The student health services</vt:lpstr>
      <vt:lpstr>Video Student health services</vt:lpstr>
      <vt:lpstr>Funka</vt:lpstr>
      <vt:lpstr>KTH Library</vt:lpstr>
      <vt:lpstr>Safety during your studies</vt:lpstr>
      <vt:lpstr>Emergency contact information</vt:lpstr>
      <vt:lpstr>Rights and obligations</vt:lpstr>
      <vt:lpstr>Tips to avoid plagiarism</vt:lpstr>
      <vt:lpstr>Video KTH equality policy</vt:lpstr>
      <vt:lpstr>Zero tolerance for discrimination and harassment</vt:lpstr>
      <vt:lpstr>Quick tips about Swedish Culture</vt:lpstr>
      <vt:lpstr>THS, Student Union at KTH </vt:lpstr>
      <vt:lpstr>Enjoy your time at KTH and remember…</vt:lpstr>
      <vt:lpstr>How to contact KTH</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Kenneth Carlsson</dc:creator>
  <cp:lastModifiedBy>Bianca Lanciai</cp:lastModifiedBy>
  <cp:revision>144</cp:revision>
  <cp:lastPrinted>2022-06-28T09:23:44Z</cp:lastPrinted>
  <dcterms:created xsi:type="dcterms:W3CDTF">2022-03-07T13:31:25Z</dcterms:created>
  <dcterms:modified xsi:type="dcterms:W3CDTF">2022-08-24T18:48:16Z</dcterms:modified>
</cp:coreProperties>
</file>