
<file path=[Content_Types].xml><?xml version="1.0" encoding="utf-8"?>
<Types xmlns="http://schemas.openxmlformats.org/package/2006/content-types">
  <Default Extension="png" ContentType="image/png"/>
  <Default Extension="jfif" ContentType="image/jpe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64" r:id="rId2"/>
    <p:sldId id="290" r:id="rId3"/>
    <p:sldId id="265" r:id="rId4"/>
    <p:sldId id="283" r:id="rId5"/>
    <p:sldId id="266" r:id="rId6"/>
    <p:sldId id="291" r:id="rId7"/>
    <p:sldId id="293" r:id="rId8"/>
    <p:sldId id="263" r:id="rId9"/>
    <p:sldId id="267" r:id="rId10"/>
    <p:sldId id="268" r:id="rId11"/>
    <p:sldId id="284" r:id="rId12"/>
    <p:sldId id="294" r:id="rId13"/>
    <p:sldId id="274" r:id="rId14"/>
    <p:sldId id="275" r:id="rId15"/>
    <p:sldId id="277" r:id="rId16"/>
    <p:sldId id="292" r:id="rId17"/>
  </p:sldIdLst>
  <p:sldSz cx="9144000" cy="5143500" type="screen16x9"/>
  <p:notesSz cx="6797675" cy="9926638"/>
  <p:defaultText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ika Parswald" initials="AP" lastIdx="1" clrIdx="0">
    <p:extLst>
      <p:ext uri="{19B8F6BF-5375-455C-9EA6-DF929625EA0E}">
        <p15:presenceInfo xmlns:p15="http://schemas.microsoft.com/office/powerpoint/2012/main" userId="S-1-5-21-1948194976-2510558922-1916008050-5132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2905" autoAdjust="0"/>
  </p:normalViewPr>
  <p:slideViewPr>
    <p:cSldViewPr>
      <p:cViewPr varScale="1">
        <p:scale>
          <a:sx n="126" d="100"/>
          <a:sy n="126" d="100"/>
        </p:scale>
        <p:origin x="1176" y="90"/>
      </p:cViewPr>
      <p:guideLst/>
    </p:cSldViewPr>
  </p:slideViewPr>
  <p:notesTextViewPr>
    <p:cViewPr>
      <p:scale>
        <a:sx n="1" d="1"/>
        <a:sy n="1" d="1"/>
      </p:scale>
      <p:origin x="0" y="0"/>
    </p:cViewPr>
  </p:notesTextViewPr>
  <p:notesViewPr>
    <p:cSldViewPr showGuides="1">
      <p:cViewPr varScale="1">
        <p:scale>
          <a:sx n="60" d="100"/>
          <a:sy n="60" d="100"/>
        </p:scale>
        <p:origin x="3187" y="3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8641E886-6D8F-4DA2-898A-00B1EAE1AC52}"/>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C9EDFE6A-05C8-4F6B-BA8A-F497180174A9}"/>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D4C3AE95-3DFC-4DDB-A7BB-B9BF94A03429}" type="datetimeFigureOut">
              <a:rPr lang="sv-SE" smtClean="0"/>
              <a:t>2022-09-19</a:t>
            </a:fld>
            <a:endParaRPr lang="sv-SE"/>
          </a:p>
        </p:txBody>
      </p:sp>
      <p:sp>
        <p:nvSpPr>
          <p:cNvPr id="4" name="Platshållare för sidfot 3">
            <a:extLst>
              <a:ext uri="{FF2B5EF4-FFF2-40B4-BE49-F238E27FC236}">
                <a16:creationId xmlns:a16="http://schemas.microsoft.com/office/drawing/2014/main" id="{AAE70C2B-4AA1-47BF-94B9-F7DF59FCFC30}"/>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ED3EF666-D1D2-478D-9969-E1DE1FE2D066}"/>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6996AD15-F18B-494F-8904-C45D7BCBE604}" type="slidenum">
              <a:rPr lang="sv-SE" smtClean="0"/>
              <a:t>‹#›</a:t>
            </a:fld>
            <a:endParaRPr lang="sv-SE"/>
          </a:p>
        </p:txBody>
      </p:sp>
    </p:spTree>
    <p:extLst>
      <p:ext uri="{BB962C8B-B14F-4D97-AF65-F5344CB8AC3E}">
        <p14:creationId xmlns:p14="http://schemas.microsoft.com/office/powerpoint/2010/main" val="20675942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A8539D3-FAF3-FC43-8825-CC8C9D4686B2}" type="datetimeFigureOut">
              <a:rPr lang="sv-SE" smtClean="0"/>
              <a:t>2022-09-19</a:t>
            </a:fld>
            <a:endParaRPr lang="sv-SE"/>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E3B8005-7BF2-4B40-A831-B1EE96BFE5D5}" type="slidenum">
              <a:rPr lang="sv-SE" smtClean="0"/>
              <a:t>‹#›</a:t>
            </a:fld>
            <a:endParaRPr lang="sv-SE"/>
          </a:p>
        </p:txBody>
      </p:sp>
    </p:spTree>
    <p:extLst>
      <p:ext uri="{BB962C8B-B14F-4D97-AF65-F5344CB8AC3E}">
        <p14:creationId xmlns:p14="http://schemas.microsoft.com/office/powerpoint/2010/main" val="498434952"/>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(Lägg till bild på PA i bildrutan)</a:t>
            </a:r>
            <a:endParaRPr lang="sv-SE" dirty="0"/>
          </a:p>
        </p:txBody>
      </p:sp>
      <p:sp>
        <p:nvSpPr>
          <p:cNvPr id="4" name="Slide Number Placeholder 3"/>
          <p:cNvSpPr>
            <a:spLocks noGrp="1"/>
          </p:cNvSpPr>
          <p:nvPr>
            <p:ph type="sldNum" sz="quarter" idx="10"/>
          </p:nvPr>
        </p:nvSpPr>
        <p:spPr/>
        <p:txBody>
          <a:bodyPr/>
          <a:lstStyle/>
          <a:p>
            <a:fld id="{8E3B8005-7BF2-4B40-A831-B1EE96BFE5D5}" type="slidenum">
              <a:rPr lang="sv-SE" smtClean="0"/>
              <a:t>3</a:t>
            </a:fld>
            <a:endParaRPr lang="sv-SE"/>
          </a:p>
        </p:txBody>
      </p:sp>
    </p:spTree>
    <p:extLst>
      <p:ext uri="{BB962C8B-B14F-4D97-AF65-F5344CB8AC3E}">
        <p14:creationId xmlns:p14="http://schemas.microsoft.com/office/powerpoint/2010/main" val="40748329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dirty="0" smtClean="0"/>
              <a:t>(Lägg till bild på studievägledare i bildrutan)</a:t>
            </a:r>
          </a:p>
          <a:p>
            <a:endParaRPr lang="sv-SE" dirty="0"/>
          </a:p>
        </p:txBody>
      </p:sp>
      <p:sp>
        <p:nvSpPr>
          <p:cNvPr id="4" name="Slide Number Placeholder 3"/>
          <p:cNvSpPr>
            <a:spLocks noGrp="1"/>
          </p:cNvSpPr>
          <p:nvPr>
            <p:ph type="sldNum" sz="quarter" idx="10"/>
          </p:nvPr>
        </p:nvSpPr>
        <p:spPr/>
        <p:txBody>
          <a:bodyPr/>
          <a:lstStyle/>
          <a:p>
            <a:fld id="{8E3B8005-7BF2-4B40-A831-B1EE96BFE5D5}" type="slidenum">
              <a:rPr lang="sv-SE" smtClean="0"/>
              <a:t>4</a:t>
            </a:fld>
            <a:endParaRPr lang="sv-SE"/>
          </a:p>
        </p:txBody>
      </p:sp>
    </p:spTree>
    <p:extLst>
      <p:ext uri="{BB962C8B-B14F-4D97-AF65-F5344CB8AC3E}">
        <p14:creationId xmlns:p14="http://schemas.microsoft.com/office/powerpoint/2010/main" val="1038714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dirty="0" smtClean="0"/>
              <a:t>(Lägg till bild på studievägledare i bildrutan)</a:t>
            </a:r>
          </a:p>
          <a:p>
            <a:endParaRPr lang="sv-SE" dirty="0"/>
          </a:p>
        </p:txBody>
      </p:sp>
      <p:sp>
        <p:nvSpPr>
          <p:cNvPr id="4" name="Slide Number Placeholder 3"/>
          <p:cNvSpPr>
            <a:spLocks noGrp="1"/>
          </p:cNvSpPr>
          <p:nvPr>
            <p:ph type="sldNum" sz="quarter" idx="10"/>
          </p:nvPr>
        </p:nvSpPr>
        <p:spPr/>
        <p:txBody>
          <a:bodyPr/>
          <a:lstStyle/>
          <a:p>
            <a:fld id="{8E3B8005-7BF2-4B40-A831-B1EE96BFE5D5}" type="slidenum">
              <a:rPr lang="sv-SE" smtClean="0"/>
              <a:t>5</a:t>
            </a:fld>
            <a:endParaRPr lang="sv-SE"/>
          </a:p>
        </p:txBody>
      </p:sp>
    </p:spTree>
    <p:extLst>
      <p:ext uri="{BB962C8B-B14F-4D97-AF65-F5344CB8AC3E}">
        <p14:creationId xmlns:p14="http://schemas.microsoft.com/office/powerpoint/2010/main" val="1590293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900" b="1" i="0" u="none" strike="noStrike" kern="1200" baseline="0" dirty="0" smtClean="0">
                <a:solidFill>
                  <a:schemeClr val="tx1"/>
                </a:solidFill>
                <a:latin typeface="+mn-lt"/>
                <a:ea typeface="+mn-ea"/>
                <a:cs typeface="+mn-cs"/>
              </a:rPr>
              <a:t>Personliga menyn </a:t>
            </a:r>
          </a:p>
          <a:p>
            <a:r>
              <a:rPr lang="sv-SE" sz="900" b="0" i="0" u="none" strike="noStrike" kern="1200" baseline="0" dirty="0" smtClean="0">
                <a:solidFill>
                  <a:schemeClr val="tx1"/>
                </a:solidFill>
                <a:latin typeface="+mn-lt"/>
                <a:ea typeface="+mn-ea"/>
                <a:cs typeface="+mn-cs"/>
              </a:rPr>
              <a:t>Personliga menyn är det grå fältet överst på kth.se. Inloggad ser du tjänster som schema, e-post, kurs- och </a:t>
            </a:r>
            <a:r>
              <a:rPr lang="sv-SE" sz="900" b="0" i="0" u="none" strike="noStrike" kern="1200" baseline="0" dirty="0" err="1" smtClean="0">
                <a:solidFill>
                  <a:schemeClr val="tx1"/>
                </a:solidFill>
                <a:latin typeface="+mn-lt"/>
                <a:ea typeface="+mn-ea"/>
                <a:cs typeface="+mn-cs"/>
              </a:rPr>
              <a:t>examinationsregistering</a:t>
            </a:r>
            <a:r>
              <a:rPr lang="sv-SE" sz="900" b="0" i="0" u="none" strike="noStrike" kern="1200" baseline="0" dirty="0" smtClean="0">
                <a:solidFill>
                  <a:schemeClr val="tx1"/>
                </a:solidFill>
                <a:latin typeface="+mn-lt"/>
                <a:ea typeface="+mn-ea"/>
                <a:cs typeface="+mn-cs"/>
              </a:rPr>
              <a:t> och Canvas.</a:t>
            </a:r>
          </a:p>
          <a:p>
            <a:r>
              <a:rPr lang="sv-SE" sz="900" b="0" i="0" u="none" strike="noStrike" kern="1200" baseline="0" dirty="0" smtClean="0">
                <a:solidFill>
                  <a:schemeClr val="tx1"/>
                </a:solidFill>
                <a:latin typeface="+mn-lt"/>
                <a:ea typeface="+mn-ea"/>
                <a:cs typeface="+mn-cs"/>
              </a:rPr>
              <a:t>Som programstudent kan du även hitta din programwebb där din utbildningsplan finns. I den listas programmets innehåll och mål.</a:t>
            </a:r>
            <a:br>
              <a:rPr lang="sv-SE" sz="900" b="0" i="0" u="none" strike="noStrike" kern="1200" baseline="0" dirty="0" smtClean="0">
                <a:solidFill>
                  <a:schemeClr val="tx1"/>
                </a:solidFill>
                <a:latin typeface="+mn-lt"/>
                <a:ea typeface="+mn-ea"/>
                <a:cs typeface="+mn-cs"/>
              </a:rPr>
            </a:br>
            <a:r>
              <a:rPr lang="sv-SE" sz="900" b="0" i="1" u="none" strike="noStrike" kern="1200" baseline="0" dirty="0" smtClean="0">
                <a:solidFill>
                  <a:schemeClr val="tx1"/>
                </a:solidFill>
                <a:latin typeface="+mn-lt"/>
                <a:ea typeface="+mn-ea"/>
                <a:cs typeface="+mn-cs"/>
              </a:rPr>
              <a:t>På programwebben finns även ett nyhetsflöde där programspecifika meddelanden ibland läggs upp. Du får notifieringar till din epost när någon ny nyhet publicerats.</a:t>
            </a:r>
          </a:p>
          <a:p>
            <a:endParaRPr lang="sv-SE" sz="900" b="0" i="1" u="none" strike="noStrike" kern="1200" baseline="0" dirty="0" smtClean="0">
              <a:solidFill>
                <a:schemeClr val="tx1"/>
              </a:solidFill>
              <a:latin typeface="+mn-lt"/>
              <a:ea typeface="+mn-ea"/>
              <a:cs typeface="+mn-cs"/>
            </a:endParaRPr>
          </a:p>
          <a:p>
            <a:r>
              <a:rPr lang="sv-SE" sz="900" b="1" i="0" u="none" strike="noStrike" kern="1200" baseline="0" dirty="0" smtClean="0">
                <a:solidFill>
                  <a:schemeClr val="tx1"/>
                </a:solidFill>
                <a:latin typeface="+mn-lt"/>
                <a:ea typeface="+mn-ea"/>
                <a:cs typeface="+mn-cs"/>
              </a:rPr>
              <a:t>Canvas</a:t>
            </a:r>
          </a:p>
          <a:p>
            <a:r>
              <a:rPr lang="sv-SE" sz="900" b="0" i="0" u="none" strike="noStrike" kern="1200" baseline="0" dirty="0" smtClean="0">
                <a:solidFill>
                  <a:schemeClr val="tx1"/>
                </a:solidFill>
                <a:latin typeface="+mn-lt"/>
                <a:ea typeface="+mn-ea"/>
                <a:cs typeface="+mn-cs"/>
              </a:rPr>
              <a:t>Canvas är den </a:t>
            </a:r>
            <a:r>
              <a:rPr lang="sv-SE" sz="900" b="0" i="0" u="none" strike="noStrike" kern="1200" baseline="0" dirty="0" err="1" smtClean="0">
                <a:solidFill>
                  <a:schemeClr val="tx1"/>
                </a:solidFill>
                <a:latin typeface="+mn-lt"/>
                <a:ea typeface="+mn-ea"/>
                <a:cs typeface="+mn-cs"/>
              </a:rPr>
              <a:t>lärplattform</a:t>
            </a:r>
            <a:r>
              <a:rPr lang="sv-SE" sz="900" b="0" i="0" u="none" strike="noStrike" kern="1200" baseline="0" dirty="0" smtClean="0">
                <a:solidFill>
                  <a:schemeClr val="tx1"/>
                </a:solidFill>
                <a:latin typeface="+mn-lt"/>
                <a:ea typeface="+mn-ea"/>
                <a:cs typeface="+mn-cs"/>
              </a:rPr>
              <a:t> som används för alla kurser på KTH. Här hittar du bland annat kursmaterial, kurs-</a:t>
            </a:r>
            <a:r>
              <a:rPr lang="sv-SE" sz="900" b="0" i="0" u="none" strike="noStrike" kern="1200" baseline="0" dirty="0" err="1" smtClean="0">
                <a:solidFill>
                  <a:schemeClr val="tx1"/>
                </a:solidFill>
                <a:latin typeface="+mn-lt"/>
                <a:ea typeface="+mn-ea"/>
                <a:cs typeface="+mn-cs"/>
              </a:rPr>
              <a:t>pm</a:t>
            </a:r>
            <a:r>
              <a:rPr lang="sv-SE" sz="900" b="0" i="0" u="none" strike="noStrike" kern="1200" baseline="0" dirty="0" smtClean="0">
                <a:solidFill>
                  <a:schemeClr val="tx1"/>
                </a:solidFill>
                <a:latin typeface="+mn-lt"/>
                <a:ea typeface="+mn-ea"/>
                <a:cs typeface="+mn-cs"/>
              </a:rPr>
              <a:t> och inlämningsuppgifter.</a:t>
            </a:r>
          </a:p>
          <a:p>
            <a:r>
              <a:rPr lang="sv-SE" sz="900" b="0" i="0" u="none" strike="noStrike" kern="1200" baseline="0" dirty="0" smtClean="0">
                <a:solidFill>
                  <a:schemeClr val="tx1"/>
                </a:solidFill>
                <a:latin typeface="+mn-lt"/>
                <a:ea typeface="+mn-ea"/>
                <a:cs typeface="+mn-cs"/>
              </a:rPr>
              <a:t>I Canvas kan du också hålla kontakten med lärare och studenter. Du hittar dina kurser i den personliga menyn. </a:t>
            </a:r>
          </a:p>
          <a:p>
            <a:r>
              <a:rPr lang="sv-SE" sz="900" b="0" i="0" u="none" strike="noStrike" kern="1200" baseline="0" dirty="0" smtClean="0">
                <a:solidFill>
                  <a:schemeClr val="tx1"/>
                </a:solidFill>
                <a:latin typeface="+mn-lt"/>
                <a:ea typeface="+mn-ea"/>
                <a:cs typeface="+mn-cs"/>
              </a:rPr>
              <a:t>Du hittar alla dina kurser under fliken ”Kurser” i personliga menyn. När du klickar på kursens namn kommer skickas du vidare till kursens kursrum i Canvas.</a:t>
            </a:r>
            <a:endParaRPr lang="sv-SE" b="0" i="0" dirty="0"/>
          </a:p>
        </p:txBody>
      </p:sp>
      <p:sp>
        <p:nvSpPr>
          <p:cNvPr id="4" name="Slide Number Placeholder 3"/>
          <p:cNvSpPr>
            <a:spLocks noGrp="1"/>
          </p:cNvSpPr>
          <p:nvPr>
            <p:ph type="sldNum" sz="quarter" idx="10"/>
          </p:nvPr>
        </p:nvSpPr>
        <p:spPr/>
        <p:txBody>
          <a:bodyPr/>
          <a:lstStyle/>
          <a:p>
            <a:fld id="{8E3B8005-7BF2-4B40-A831-B1EE96BFE5D5}" type="slidenum">
              <a:rPr lang="sv-SE" smtClean="0"/>
              <a:t>9</a:t>
            </a:fld>
            <a:endParaRPr lang="sv-SE"/>
          </a:p>
        </p:txBody>
      </p:sp>
    </p:spTree>
    <p:extLst>
      <p:ext uri="{BB962C8B-B14F-4D97-AF65-F5344CB8AC3E}">
        <p14:creationId xmlns:p14="http://schemas.microsoft.com/office/powerpoint/2010/main" val="4162482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900" b="1" i="0" u="none" strike="noStrike" kern="1200" baseline="0" dirty="0" smtClean="0">
                <a:solidFill>
                  <a:schemeClr val="tx1"/>
                </a:solidFill>
                <a:latin typeface="+mn-lt"/>
                <a:ea typeface="+mn-ea"/>
                <a:cs typeface="+mn-cs"/>
              </a:rPr>
              <a:t>Kursanmälan och kursregistrering</a:t>
            </a:r>
          </a:p>
          <a:p>
            <a:r>
              <a:rPr lang="sv-SE" sz="900" b="0" i="0" u="none" strike="noStrike" kern="1200" baseline="0" dirty="0" smtClean="0">
                <a:solidFill>
                  <a:schemeClr val="tx1"/>
                </a:solidFill>
                <a:latin typeface="+mn-lt"/>
                <a:ea typeface="+mn-ea"/>
                <a:cs typeface="+mn-cs"/>
              </a:rPr>
              <a:t>Varje gång du börjar en ny kurs ska du kursregistrera dig.</a:t>
            </a:r>
          </a:p>
          <a:p>
            <a:r>
              <a:rPr lang="sv-SE" sz="900" b="0" i="0" u="none" strike="noStrike" kern="1200" baseline="0" dirty="0" smtClean="0">
                <a:solidFill>
                  <a:schemeClr val="tx1"/>
                </a:solidFill>
                <a:latin typeface="+mn-lt"/>
                <a:ea typeface="+mn-ea"/>
                <a:cs typeface="+mn-cs"/>
              </a:rPr>
              <a:t>Registreringen är öppen i samband med varje ny läsperiod. Kursregistreringen som är öppen nu stänger </a:t>
            </a:r>
            <a:r>
              <a:rPr lang="sv-SE" sz="900" b="1" i="0" u="none" strike="noStrike" kern="1200" baseline="0" dirty="0" smtClean="0">
                <a:solidFill>
                  <a:schemeClr val="tx1"/>
                </a:solidFill>
                <a:latin typeface="+mn-lt"/>
                <a:ea typeface="+mn-ea"/>
                <a:cs typeface="+mn-cs"/>
              </a:rPr>
              <a:t>XX september</a:t>
            </a:r>
          </a:p>
          <a:p>
            <a:endParaRPr lang="sv-SE" sz="900" b="1" i="0" u="none" strike="noStrike" kern="1200" baseline="0" dirty="0" smtClean="0">
              <a:solidFill>
                <a:schemeClr val="tx1"/>
              </a:solidFill>
              <a:latin typeface="+mn-lt"/>
              <a:ea typeface="+mn-ea"/>
              <a:cs typeface="+mn-cs"/>
            </a:endParaRPr>
          </a:p>
          <a:p>
            <a:r>
              <a:rPr lang="sv-SE" sz="900" b="0" i="0" kern="1200" dirty="0" smtClean="0">
                <a:solidFill>
                  <a:schemeClr val="tx1"/>
                </a:solidFill>
                <a:effectLst/>
                <a:latin typeface="+mn-lt"/>
                <a:ea typeface="+mn-ea"/>
                <a:cs typeface="+mn-cs"/>
              </a:rPr>
              <a:t>En kursregistrering innebär att du meddelar att du avser att läsa den kurs som du är antagen till. Registrering är nödvändig för att du ska kunna få tillgång till kursen i Canvas, kunna anmäla dig till tentamen och för att KTH ska kunna rapportera</a:t>
            </a:r>
            <a:r>
              <a:rPr lang="sv-SE" sz="900" b="0" i="0" kern="1200" baseline="0" dirty="0" smtClean="0">
                <a:solidFill>
                  <a:schemeClr val="tx1"/>
                </a:solidFill>
                <a:effectLst/>
                <a:latin typeface="+mn-lt"/>
                <a:ea typeface="+mn-ea"/>
                <a:cs typeface="+mn-cs"/>
              </a:rPr>
              <a:t> dina resultat. </a:t>
            </a:r>
            <a:r>
              <a:rPr lang="sv-SE" sz="900" b="0" i="0" kern="1200" dirty="0" smtClean="0">
                <a:solidFill>
                  <a:schemeClr val="tx1"/>
                </a:solidFill>
                <a:effectLst/>
                <a:latin typeface="+mn-lt"/>
                <a:ea typeface="+mn-ea"/>
                <a:cs typeface="+mn-cs"/>
              </a:rPr>
              <a:t>Dessutom är det en förutsättning för att beviljat studiemedel ska kunna betalas ut av CSN.</a:t>
            </a:r>
            <a:endParaRPr lang="sv-SE" sz="900" b="1" i="0" u="none" strike="noStrike" kern="1200" baseline="0" dirty="0" smtClean="0">
              <a:solidFill>
                <a:schemeClr val="tx1"/>
              </a:solidFill>
              <a:latin typeface="+mn-lt"/>
              <a:ea typeface="+mn-ea"/>
              <a:cs typeface="+mn-cs"/>
            </a:endParaRPr>
          </a:p>
          <a:p>
            <a:endParaRPr lang="sv-SE" sz="900" b="1" i="0" u="none" strike="noStrike" kern="1200" baseline="0" dirty="0" smtClean="0">
              <a:solidFill>
                <a:schemeClr val="tx1"/>
              </a:solidFill>
              <a:latin typeface="+mn-lt"/>
              <a:ea typeface="+mn-ea"/>
              <a:cs typeface="+mn-cs"/>
            </a:endParaRPr>
          </a:p>
          <a:p>
            <a:r>
              <a:rPr lang="sv-SE" sz="900" b="0" i="0" u="none" strike="noStrike" kern="1200" baseline="0" dirty="0" smtClean="0">
                <a:solidFill>
                  <a:schemeClr val="tx1"/>
                </a:solidFill>
                <a:latin typeface="+mn-lt"/>
                <a:ea typeface="+mn-ea"/>
                <a:cs typeface="+mn-cs"/>
              </a:rPr>
              <a:t>Kursregistrera dig genom att logga in på tjänsten </a:t>
            </a:r>
            <a:r>
              <a:rPr lang="sv-SE" sz="900" b="0" i="0" u="none" strike="noStrike" kern="1200" baseline="0" dirty="0" err="1" smtClean="0">
                <a:solidFill>
                  <a:schemeClr val="tx1"/>
                </a:solidFill>
                <a:latin typeface="+mn-lt"/>
                <a:ea typeface="+mn-ea"/>
                <a:cs typeface="+mn-cs"/>
              </a:rPr>
              <a:t>Ladok</a:t>
            </a:r>
            <a:r>
              <a:rPr lang="sv-SE" sz="900" b="0" i="0" u="none" strike="noStrike" kern="1200" baseline="0" dirty="0" smtClean="0">
                <a:solidFill>
                  <a:schemeClr val="tx1"/>
                </a:solidFill>
                <a:latin typeface="+mn-lt"/>
                <a:ea typeface="+mn-ea"/>
                <a:cs typeface="+mn-cs"/>
              </a:rPr>
              <a:t> för studenter. Du hittar länkar till </a:t>
            </a:r>
            <a:r>
              <a:rPr lang="sv-SE" sz="900" b="0" i="0" u="none" strike="noStrike" kern="1200" baseline="0" dirty="0" err="1" smtClean="0">
                <a:solidFill>
                  <a:schemeClr val="tx1"/>
                </a:solidFill>
                <a:latin typeface="+mn-lt"/>
                <a:ea typeface="+mn-ea"/>
                <a:cs typeface="+mn-cs"/>
              </a:rPr>
              <a:t>Ladok</a:t>
            </a:r>
            <a:r>
              <a:rPr lang="sv-SE" sz="900" b="0" i="0" u="none" strike="noStrike" kern="1200" baseline="0" dirty="0" smtClean="0">
                <a:solidFill>
                  <a:schemeClr val="tx1"/>
                </a:solidFill>
                <a:latin typeface="+mn-lt"/>
                <a:ea typeface="+mn-ea"/>
                <a:cs typeface="+mn-cs"/>
              </a:rPr>
              <a:t> för Studenter i den </a:t>
            </a:r>
            <a:r>
              <a:rPr lang="sv-SE" sz="900" b="0" i="0" u="none" strike="noStrike" kern="1200" baseline="0" dirty="0" err="1" smtClean="0">
                <a:solidFill>
                  <a:schemeClr val="tx1"/>
                </a:solidFill>
                <a:latin typeface="+mn-lt"/>
                <a:ea typeface="+mn-ea"/>
                <a:cs typeface="+mn-cs"/>
              </a:rPr>
              <a:t>den</a:t>
            </a:r>
            <a:r>
              <a:rPr lang="sv-SE" sz="900" b="0" i="0" u="none" strike="noStrike" kern="1200" baseline="0" dirty="0" smtClean="0">
                <a:solidFill>
                  <a:schemeClr val="tx1"/>
                </a:solidFill>
                <a:latin typeface="+mn-lt"/>
                <a:ea typeface="+mn-ea"/>
                <a:cs typeface="+mn-cs"/>
              </a:rPr>
              <a:t> vänstra kolumnen under fliken ”Tjänster” i Personliga menyn. Ett annat sätt är att gå direkt till student.ladok.se.</a:t>
            </a:r>
            <a:endParaRPr lang="sv-SE" b="1" dirty="0"/>
          </a:p>
        </p:txBody>
      </p:sp>
      <p:sp>
        <p:nvSpPr>
          <p:cNvPr id="4" name="Slide Number Placeholder 3"/>
          <p:cNvSpPr>
            <a:spLocks noGrp="1"/>
          </p:cNvSpPr>
          <p:nvPr>
            <p:ph type="sldNum" sz="quarter" idx="10"/>
          </p:nvPr>
        </p:nvSpPr>
        <p:spPr/>
        <p:txBody>
          <a:bodyPr/>
          <a:lstStyle/>
          <a:p>
            <a:fld id="{8E3B8005-7BF2-4B40-A831-B1EE96BFE5D5}" type="slidenum">
              <a:rPr lang="sv-SE" smtClean="0"/>
              <a:t>10</a:t>
            </a:fld>
            <a:endParaRPr lang="sv-SE"/>
          </a:p>
        </p:txBody>
      </p:sp>
    </p:spTree>
    <p:extLst>
      <p:ext uri="{BB962C8B-B14F-4D97-AF65-F5344CB8AC3E}">
        <p14:creationId xmlns:p14="http://schemas.microsoft.com/office/powerpoint/2010/main" val="2701935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sv-SE" dirty="0" smtClean="0"/>
              <a:t>Studentwebben</a:t>
            </a:r>
            <a:r>
              <a:rPr lang="sv-SE" baseline="0" dirty="0" smtClean="0"/>
              <a:t> är den del av KTH:s hemsida som riktar sig specifikt till studenter. Det är KTH:s huvudsakliga kanal för information till studenter.</a:t>
            </a:r>
          </a:p>
          <a:p>
            <a:pPr marL="171450" indent="-171450">
              <a:buFont typeface="Arial" panose="020B0604020202020204" pitchFamily="34" charset="0"/>
              <a:buChar char="•"/>
            </a:pPr>
            <a:r>
              <a:rPr lang="sv-SE" baseline="0" dirty="0" smtClean="0"/>
              <a:t>På de här sidorna hittar du nyheter, kommande aktiviteter och evenemang, och kontaktinformation till exempelvis KTH:s program och personal. Här finns också information med olika stöd du kan få, kring alltifrån IT-tjänster, karriär, Studenthälsan och mycket mer.</a:t>
            </a:r>
          </a:p>
          <a:p>
            <a:pPr marL="171450" indent="-171450">
              <a:buFont typeface="Arial" panose="020B0604020202020204" pitchFamily="34" charset="0"/>
              <a:buChar char="•"/>
            </a:pPr>
            <a:r>
              <a:rPr lang="sv-SE" baseline="0" dirty="0" smtClean="0"/>
              <a:t>En gång i månaden får du ett nyhetsbrev från KTH där du får den viktigaste informationen från Studentwebben.</a:t>
            </a:r>
          </a:p>
          <a:p>
            <a:pPr marL="171450" indent="-171450">
              <a:buFont typeface="Arial" panose="020B0604020202020204" pitchFamily="34" charset="0"/>
              <a:buChar char="•"/>
            </a:pPr>
            <a:r>
              <a:rPr lang="sv-SE" baseline="0" dirty="0" smtClean="0"/>
              <a:t>Du hittar Studentwebben på adressen kth.se/student. </a:t>
            </a:r>
            <a:endParaRPr lang="sv-SE" dirty="0" smtClean="0"/>
          </a:p>
          <a:p>
            <a:endParaRPr lang="sv-SE" dirty="0"/>
          </a:p>
        </p:txBody>
      </p:sp>
      <p:sp>
        <p:nvSpPr>
          <p:cNvPr id="4" name="Slide Number Placeholder 3"/>
          <p:cNvSpPr>
            <a:spLocks noGrp="1"/>
          </p:cNvSpPr>
          <p:nvPr>
            <p:ph type="sldNum" sz="quarter" idx="10"/>
          </p:nvPr>
        </p:nvSpPr>
        <p:spPr/>
        <p:txBody>
          <a:bodyPr/>
          <a:lstStyle/>
          <a:p>
            <a:fld id="{8E3B8005-7BF2-4B40-A831-B1EE96BFE5D5}" type="slidenum">
              <a:rPr lang="sv-SE" smtClean="0"/>
              <a:t>11</a:t>
            </a:fld>
            <a:endParaRPr lang="sv-SE"/>
          </a:p>
        </p:txBody>
      </p:sp>
    </p:spTree>
    <p:extLst>
      <p:ext uri="{BB962C8B-B14F-4D97-AF65-F5344CB8AC3E}">
        <p14:creationId xmlns:p14="http://schemas.microsoft.com/office/powerpoint/2010/main" val="1916673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sv-SE" sz="900" b="0" i="0" kern="1200" dirty="0" smtClean="0">
                <a:solidFill>
                  <a:schemeClr val="tx1"/>
                </a:solidFill>
                <a:effectLst/>
                <a:latin typeface="+mn-lt"/>
                <a:ea typeface="+mn-ea"/>
                <a:cs typeface="+mn-cs"/>
              </a:rPr>
              <a:t>Till Studenthälsan i Stockholm är du som KTH-student välkommen på samtal och olika gruppaktiviteter för att främja din hälsa och dina studier.</a:t>
            </a:r>
          </a:p>
          <a:p>
            <a:pPr marL="171450" indent="-171450">
              <a:buFont typeface="Arial" panose="020B0604020202020204" pitchFamily="34" charset="0"/>
              <a:buChar char="•"/>
            </a:pPr>
            <a:r>
              <a:rPr lang="sv-SE" sz="900" b="0" i="0" kern="1200" dirty="0" smtClean="0">
                <a:solidFill>
                  <a:schemeClr val="tx1"/>
                </a:solidFill>
                <a:effectLst/>
                <a:latin typeface="+mn-lt"/>
                <a:ea typeface="+mn-ea"/>
                <a:cs typeface="+mn-cs"/>
              </a:rPr>
              <a:t>Studenthälsan</a:t>
            </a:r>
            <a:r>
              <a:rPr lang="sv-SE" sz="900" b="0" i="0" kern="1200" baseline="0" dirty="0" smtClean="0">
                <a:solidFill>
                  <a:schemeClr val="tx1"/>
                </a:solidFill>
                <a:effectLst/>
                <a:latin typeface="+mn-lt"/>
                <a:ea typeface="+mn-ea"/>
                <a:cs typeface="+mn-cs"/>
              </a:rPr>
              <a:t> i Stockholm finns vid Stockholms universitet, men du kan även nå dem via telefon. Kontaktuppgifter hittar du på kth.se/</a:t>
            </a:r>
            <a:r>
              <a:rPr lang="sv-SE" sz="900" b="0" i="0" kern="1200" baseline="0" dirty="0" err="1" smtClean="0">
                <a:solidFill>
                  <a:schemeClr val="tx1"/>
                </a:solidFill>
                <a:effectLst/>
                <a:latin typeface="+mn-lt"/>
                <a:ea typeface="+mn-ea"/>
                <a:cs typeface="+mn-cs"/>
              </a:rPr>
              <a:t>studenthalsan</a:t>
            </a:r>
            <a:r>
              <a:rPr lang="sv-SE" sz="900" b="0" i="0" kern="1200" baseline="0" dirty="0" smtClean="0">
                <a:solidFill>
                  <a:schemeClr val="tx1"/>
                </a:solidFill>
                <a:effectLst/>
                <a:latin typeface="+mn-lt"/>
                <a:ea typeface="+mn-ea"/>
                <a:cs typeface="+mn-cs"/>
              </a:rPr>
              <a:t>.</a:t>
            </a:r>
          </a:p>
          <a:p>
            <a:pPr marL="171450" indent="-171450">
              <a:buFont typeface="Arial" panose="020B0604020202020204" pitchFamily="34" charset="0"/>
              <a:buChar char="•"/>
            </a:pPr>
            <a:r>
              <a:rPr lang="sv-SE" sz="900" b="0" i="0" kern="1200" baseline="0" dirty="0" smtClean="0">
                <a:solidFill>
                  <a:schemeClr val="tx1"/>
                </a:solidFill>
                <a:effectLst/>
                <a:latin typeface="+mn-lt"/>
                <a:ea typeface="+mn-ea"/>
                <a:cs typeface="+mn-cs"/>
              </a:rPr>
              <a:t>På Studenthälsan finns företagssköterska, psykolog och kurator. Tjänsterna är gratis och personalen har tystnadsplikt.</a:t>
            </a:r>
          </a:p>
          <a:p>
            <a:pPr marL="171450" indent="-171450">
              <a:buFont typeface="Arial" panose="020B0604020202020204" pitchFamily="34" charset="0"/>
              <a:buChar char="•"/>
            </a:pPr>
            <a:r>
              <a:rPr lang="sv-SE" sz="900" b="0" i="0" kern="1200" baseline="0" dirty="0" smtClean="0">
                <a:solidFill>
                  <a:schemeClr val="tx1"/>
                </a:solidFill>
                <a:effectLst/>
                <a:latin typeface="+mn-lt"/>
                <a:ea typeface="+mn-ea"/>
                <a:cs typeface="+mn-cs"/>
              </a:rPr>
              <a:t>Studenthälsan </a:t>
            </a:r>
            <a:r>
              <a:rPr lang="sv-SE" sz="900" b="0" i="0" kern="1200" dirty="0" smtClean="0">
                <a:solidFill>
                  <a:schemeClr val="tx1"/>
                </a:solidFill>
                <a:effectLst/>
                <a:latin typeface="+mn-lt"/>
                <a:ea typeface="+mn-ea"/>
                <a:cs typeface="+mn-cs"/>
              </a:rPr>
              <a:t>erbjuder</a:t>
            </a:r>
            <a:r>
              <a:rPr lang="sv-SE" sz="900" b="0" i="0" kern="1200" baseline="0" dirty="0" smtClean="0">
                <a:solidFill>
                  <a:schemeClr val="tx1"/>
                </a:solidFill>
                <a:effectLst/>
                <a:latin typeface="+mn-lt"/>
                <a:ea typeface="+mn-ea"/>
                <a:cs typeface="+mn-cs"/>
              </a:rPr>
              <a:t> </a:t>
            </a:r>
            <a:r>
              <a:rPr lang="sv-SE" sz="900" b="0" i="0" kern="1200" dirty="0" smtClean="0">
                <a:solidFill>
                  <a:schemeClr val="tx1"/>
                </a:solidFill>
                <a:effectLst/>
                <a:latin typeface="+mn-lt"/>
                <a:ea typeface="+mn-ea"/>
                <a:cs typeface="+mn-cs"/>
              </a:rPr>
              <a:t>individuella samtalskontakter där de kan hjälpa dig med problem som stress, nedstämdhet, oro, alkoholvanor och andra livsstilsfrågor samt olika studierelaterade problem som exempelvis prestationsångest, </a:t>
            </a:r>
            <a:r>
              <a:rPr lang="sv-SE" sz="900" b="0" i="0" kern="1200" dirty="0" err="1" smtClean="0">
                <a:solidFill>
                  <a:schemeClr val="tx1"/>
                </a:solidFill>
                <a:effectLst/>
                <a:latin typeface="+mn-lt"/>
                <a:ea typeface="+mn-ea"/>
                <a:cs typeface="+mn-cs"/>
              </a:rPr>
              <a:t>prokrastinering</a:t>
            </a:r>
            <a:r>
              <a:rPr lang="sv-SE" sz="900" b="0" i="0" kern="1200" dirty="0" smtClean="0">
                <a:solidFill>
                  <a:schemeClr val="tx1"/>
                </a:solidFill>
                <a:effectLst/>
                <a:latin typeface="+mn-lt"/>
                <a:ea typeface="+mn-ea"/>
                <a:cs typeface="+mn-cs"/>
              </a:rPr>
              <a:t> och ängslan</a:t>
            </a:r>
            <a:r>
              <a:rPr lang="sv-SE" sz="900" b="0" i="0" kern="1200" baseline="0" dirty="0" smtClean="0">
                <a:solidFill>
                  <a:schemeClr val="tx1"/>
                </a:solidFill>
                <a:effectLst/>
                <a:latin typeface="+mn-lt"/>
                <a:ea typeface="+mn-ea"/>
                <a:cs typeface="+mn-cs"/>
              </a:rPr>
              <a:t> för att tala inför publik.</a:t>
            </a:r>
          </a:p>
          <a:p>
            <a:pPr marL="171450" indent="-171450">
              <a:buFont typeface="Arial" panose="020B0604020202020204" pitchFamily="34" charset="0"/>
              <a:buChar char="•"/>
            </a:pPr>
            <a:r>
              <a:rPr lang="sv-SE" sz="900" b="0" i="0" kern="1200" baseline="0" dirty="0" smtClean="0">
                <a:solidFill>
                  <a:schemeClr val="tx1"/>
                </a:solidFill>
                <a:effectLst/>
                <a:latin typeface="+mn-lt"/>
                <a:ea typeface="+mn-ea"/>
                <a:cs typeface="+mn-cs"/>
              </a:rPr>
              <a:t>Om du blir sjuk och behöver komma i kontakt med ordinarie sjukvård, ring 1177. Vid akuta händelser, ring 112.</a:t>
            </a:r>
          </a:p>
          <a:p>
            <a:pPr marL="171450" indent="-171450">
              <a:buFont typeface="Arial" panose="020B0604020202020204" pitchFamily="34" charset="0"/>
              <a:buChar char="•"/>
            </a:pPr>
            <a:r>
              <a:rPr lang="sv-SE" sz="900" b="0" i="0" kern="1200" baseline="0" dirty="0" smtClean="0">
                <a:solidFill>
                  <a:schemeClr val="tx1"/>
                </a:solidFill>
                <a:effectLst/>
                <a:latin typeface="+mn-lt"/>
                <a:ea typeface="+mn-ea"/>
                <a:cs typeface="+mn-cs"/>
              </a:rPr>
              <a:t>Studenthälsan erbjuder även gruppaktiviteter och workshops året runt. Det kan vara workshops för att prata inför grupp eller sluta röka, men också gruppaktiviteter med att komma igång med träning.</a:t>
            </a:r>
            <a:endParaRPr lang="sv-SE" sz="9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E3B8005-7BF2-4B40-A831-B1EE96BFE5D5}" type="slidenum">
              <a:rPr lang="sv-SE" smtClean="0"/>
              <a:t>13</a:t>
            </a:fld>
            <a:endParaRPr lang="sv-SE"/>
          </a:p>
        </p:txBody>
      </p:sp>
    </p:spTree>
    <p:extLst>
      <p:ext uri="{BB962C8B-B14F-4D97-AF65-F5344CB8AC3E}">
        <p14:creationId xmlns:p14="http://schemas.microsoft.com/office/powerpoint/2010/main" val="35427641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dirty="0" smtClean="0"/>
              <a:t>Om du har en dokumenterad, varaktig funktionsnedsättning kan du få kompensatoriskt stöd i dina studier vid KTH. Gruppen som samordnar stöden heter Funka. Läs mer vilka stöd som erbjuds och hur du ansöker om dem på </a:t>
            </a:r>
            <a:r>
              <a:rPr lang="sv-SE" b="1" dirty="0" smtClean="0"/>
              <a:t>kth.se/funka</a:t>
            </a:r>
            <a:r>
              <a:rPr lang="sv-SE" dirty="0" smtClean="0"/>
              <a:t>.</a:t>
            </a:r>
          </a:p>
          <a:p>
            <a:pPr marL="0" marR="0" lvl="0" indent="0" algn="l" defTabSz="685800" rtl="0" eaLnBrk="1" fontAlgn="auto" latinLnBrk="0" hangingPunct="1">
              <a:lnSpc>
                <a:spcPct val="100000"/>
              </a:lnSpc>
              <a:spcBef>
                <a:spcPts val="0"/>
              </a:spcBef>
              <a:spcAft>
                <a:spcPts val="0"/>
              </a:spcAft>
              <a:buClrTx/>
              <a:buSzTx/>
              <a:buFontTx/>
              <a:buNone/>
              <a:tabLst/>
              <a:defRPr/>
            </a:pPr>
            <a:endParaRPr lang="sv-SE" dirty="0" smtClean="0"/>
          </a:p>
          <a:p>
            <a:pPr marL="0" indent="0">
              <a:buNone/>
            </a:pPr>
            <a:r>
              <a:rPr lang="sv-SE" b="1" dirty="0" smtClean="0"/>
              <a:t>Exempel på varaktiga funktionsnedsättningar:</a:t>
            </a:r>
          </a:p>
          <a:p>
            <a:pPr marL="171450" indent="-171450">
              <a:buFont typeface="Arial" panose="020B0604020202020204" pitchFamily="34" charset="0"/>
              <a:buChar char="•"/>
            </a:pPr>
            <a:r>
              <a:rPr lang="sv-SE" dirty="0" smtClean="0"/>
              <a:t>Dyslexi</a:t>
            </a:r>
          </a:p>
          <a:p>
            <a:pPr marL="171450" indent="-171450">
              <a:buFont typeface="Arial" panose="020B0604020202020204" pitchFamily="34" charset="0"/>
              <a:buChar char="•"/>
            </a:pPr>
            <a:r>
              <a:rPr lang="sv-SE" dirty="0" smtClean="0"/>
              <a:t>Neuropsykiatriska funktionsnedsättningar: exempelvis autism,</a:t>
            </a:r>
            <a:r>
              <a:rPr lang="sv-SE" baseline="0" dirty="0" smtClean="0"/>
              <a:t> </a:t>
            </a:r>
            <a:r>
              <a:rPr lang="sv-SE" dirty="0" err="1" smtClean="0"/>
              <a:t>Asperger</a:t>
            </a:r>
            <a:r>
              <a:rPr lang="sv-SE" dirty="0" smtClean="0"/>
              <a:t>, ADHD, ADD</a:t>
            </a:r>
          </a:p>
          <a:p>
            <a:pPr marL="171450" indent="-171450">
              <a:buFont typeface="Arial" panose="020B0604020202020204" pitchFamily="34" charset="0"/>
              <a:buChar char="•"/>
            </a:pPr>
            <a:r>
              <a:rPr lang="sv-SE" dirty="0" smtClean="0"/>
              <a:t>Varaktig psykisk ohälsa</a:t>
            </a:r>
          </a:p>
          <a:p>
            <a:pPr marL="171450" indent="-171450">
              <a:buFont typeface="Arial" panose="020B0604020202020204" pitchFamily="34" charset="0"/>
              <a:buChar char="•"/>
            </a:pPr>
            <a:r>
              <a:rPr lang="sv-SE" dirty="0" smtClean="0"/>
              <a:t>Fysiska funktionsnedsättningar</a:t>
            </a:r>
          </a:p>
          <a:p>
            <a:pPr marL="171450" indent="-171450">
              <a:buFont typeface="Arial" panose="020B0604020202020204" pitchFamily="34" charset="0"/>
              <a:buChar char="•"/>
            </a:pPr>
            <a:endParaRPr lang="sv-SE" dirty="0" smtClean="0"/>
          </a:p>
          <a:p>
            <a:pPr marL="0" indent="0">
              <a:buFont typeface="Arial" panose="020B0604020202020204" pitchFamily="34" charset="0"/>
              <a:buNone/>
            </a:pPr>
            <a:r>
              <a:rPr lang="sv-SE" b="1" dirty="0" smtClean="0"/>
              <a:t>Exempel på stöd du kan få om du har en varaktig funktionsnedsättning:</a:t>
            </a:r>
          </a:p>
          <a:p>
            <a:pPr marL="171450" indent="-171450">
              <a:buFont typeface="Arial" panose="020B0604020202020204" pitchFamily="34" charset="0"/>
              <a:buChar char="•"/>
            </a:pPr>
            <a:r>
              <a:rPr lang="sv-SE" b="0" dirty="0" smtClean="0"/>
              <a:t>Längre skrivtid vid tentamen och kontrollskrivning</a:t>
            </a:r>
          </a:p>
          <a:p>
            <a:pPr marL="171450" indent="-171450">
              <a:buFont typeface="Arial" panose="020B0604020202020204" pitchFamily="34" charset="0"/>
              <a:buChar char="•"/>
            </a:pPr>
            <a:r>
              <a:rPr lang="sv-SE" b="0" dirty="0" smtClean="0"/>
              <a:t>Hjälp med att föra anteckningar</a:t>
            </a:r>
          </a:p>
          <a:p>
            <a:pPr marL="171450" indent="-171450">
              <a:buFont typeface="Arial" panose="020B0604020202020204" pitchFamily="34" charset="0"/>
              <a:buChar char="•"/>
            </a:pPr>
            <a:r>
              <a:rPr lang="sv-SE" b="0" dirty="0" smtClean="0"/>
              <a:t>Resurser från KTH Biblioteket, exempelvis talböcker, punktskrift eller e-textbok.</a:t>
            </a:r>
          </a:p>
          <a:p>
            <a:pPr marL="171450" indent="-171450">
              <a:buFont typeface="Arial" panose="020B0604020202020204" pitchFamily="34" charset="0"/>
              <a:buChar char="•"/>
            </a:pPr>
            <a:endParaRPr lang="sv-SE" b="0" dirty="0" smtClean="0"/>
          </a:p>
          <a:p>
            <a:pPr marL="0" indent="0">
              <a:buFont typeface="Arial" panose="020B0604020202020204" pitchFamily="34" charset="0"/>
              <a:buNone/>
            </a:pPr>
            <a:r>
              <a:rPr lang="sv-SE" b="0" dirty="0" smtClean="0"/>
              <a:t>Funka söker studenter som vill arbeta som anteckningsstödjare.</a:t>
            </a:r>
            <a:r>
              <a:rPr lang="sv-SE" b="0" baseline="0" dirty="0" smtClean="0"/>
              <a:t> Det är ett betalt arbete vid sidan om dina studier. Om du är intresserad, besök </a:t>
            </a:r>
            <a:r>
              <a:rPr lang="sv-SE" b="1" baseline="0" dirty="0" smtClean="0"/>
              <a:t>kth.se/funka</a:t>
            </a:r>
            <a:r>
              <a:rPr lang="sv-SE" b="0" baseline="0" dirty="0" smtClean="0"/>
              <a:t> och läs mer.</a:t>
            </a:r>
            <a:endParaRPr lang="sv-SE" b="0" dirty="0" smtClean="0"/>
          </a:p>
          <a:p>
            <a:pPr marL="0" indent="0">
              <a:buFont typeface="Arial" panose="020B0604020202020204" pitchFamily="34" charset="0"/>
              <a:buNone/>
            </a:pPr>
            <a:endParaRPr lang="sv-SE" dirty="0" smtClean="0"/>
          </a:p>
          <a:p>
            <a:endParaRPr lang="sv-SE" dirty="0"/>
          </a:p>
        </p:txBody>
      </p:sp>
      <p:sp>
        <p:nvSpPr>
          <p:cNvPr id="4" name="Slide Number Placeholder 3"/>
          <p:cNvSpPr>
            <a:spLocks noGrp="1"/>
          </p:cNvSpPr>
          <p:nvPr>
            <p:ph type="sldNum" sz="quarter" idx="10"/>
          </p:nvPr>
        </p:nvSpPr>
        <p:spPr/>
        <p:txBody>
          <a:bodyPr/>
          <a:lstStyle/>
          <a:p>
            <a:fld id="{8E3B8005-7BF2-4B40-A831-B1EE96BFE5D5}" type="slidenum">
              <a:rPr lang="sv-SE" smtClean="0"/>
              <a:t>14</a:t>
            </a:fld>
            <a:endParaRPr lang="sv-SE"/>
          </a:p>
        </p:txBody>
      </p:sp>
    </p:spTree>
    <p:extLst>
      <p:ext uri="{BB962C8B-B14F-4D97-AF65-F5344CB8AC3E}">
        <p14:creationId xmlns:p14="http://schemas.microsoft.com/office/powerpoint/2010/main" val="3410450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sv-SE" dirty="0" smtClean="0"/>
              <a:t>Som student har du enligt lag rätt att påverka din utbildning och studiesituation, vilket du kan göra genom din studentkår och sektion. Ett vanligt sätt är genom att fylla i kursutvärderingar. Du kan även engagera dig i din sektion för att påverka din utbildnings kvalitet till det bättre. Läs mer på ths.kth.se.</a:t>
            </a:r>
          </a:p>
          <a:p>
            <a:pPr marL="0" indent="0">
              <a:buNone/>
            </a:pPr>
            <a:endParaRPr lang="sv-SE" dirty="0" smtClean="0"/>
          </a:p>
          <a:p>
            <a:pPr marL="0" indent="0">
              <a:buNone/>
            </a:pPr>
            <a:r>
              <a:rPr lang="sv-SE" dirty="0" smtClean="0"/>
              <a:t>På Studentwebben, som du hittar på adressen kth.se/student,</a:t>
            </a:r>
            <a:r>
              <a:rPr lang="sv-SE" baseline="0" dirty="0" smtClean="0"/>
              <a:t> finns formulär om du vill rapportera missförhållanden till KTH. Du kan exempelvis lämna in klagomål angående din utbildning eller studiemiljö. Du kan även anmäla om du blivit utsatt för trakasserier, diskriminering eller kränkande särbehandling på KTH. Anmälan kan göras anonymt. Du kan även vända dig till en anställd som du har förtroende för. På Studentwebben finns även information om vad du ska göra om du vill överklaga beslut eller rapportera fel i KTH:s lokaler.</a:t>
            </a:r>
          </a:p>
          <a:p>
            <a:pPr marL="0" indent="0">
              <a:buNone/>
            </a:pPr>
            <a:endParaRPr lang="sv-SE" baseline="0" dirty="0" smtClean="0"/>
          </a:p>
          <a:p>
            <a:pPr marL="0" indent="0">
              <a:buNone/>
            </a:pPr>
            <a:r>
              <a:rPr lang="sv-SE" baseline="0" dirty="0" smtClean="0"/>
              <a:t>Som student har du även skyldigheter:</a:t>
            </a:r>
          </a:p>
          <a:p>
            <a:pPr marL="171450" indent="-171450">
              <a:buFont typeface="Arial" panose="020B0604020202020204" pitchFamily="34" charset="0"/>
              <a:buChar char="•"/>
            </a:pPr>
            <a:r>
              <a:rPr lang="sv-SE" baseline="0" dirty="0" smtClean="0"/>
              <a:t>Det är viktigt att du undviker fusk och plagiering.</a:t>
            </a:r>
          </a:p>
          <a:p>
            <a:pPr marL="171450" indent="-171450">
              <a:buFont typeface="Arial" panose="020B0604020202020204" pitchFamily="34" charset="0"/>
              <a:buChar char="•"/>
            </a:pPr>
            <a:r>
              <a:rPr lang="sv-SE" baseline="0" dirty="0" smtClean="0"/>
              <a:t>Inte trakassera andra studenter och personal.</a:t>
            </a:r>
          </a:p>
          <a:p>
            <a:pPr marL="0" indent="0">
              <a:buFont typeface="Arial" panose="020B0604020202020204" pitchFamily="34" charset="0"/>
              <a:buNone/>
            </a:pPr>
            <a:r>
              <a:rPr lang="sv-SE" baseline="0" dirty="0" smtClean="0"/>
              <a:t>Sådana händelser kan leda till disciplinärenden och i avstängning från KTH.</a:t>
            </a:r>
            <a:endParaRPr lang="sv-SE" dirty="0"/>
          </a:p>
        </p:txBody>
      </p:sp>
      <p:sp>
        <p:nvSpPr>
          <p:cNvPr id="4" name="Slide Number Placeholder 3"/>
          <p:cNvSpPr>
            <a:spLocks noGrp="1"/>
          </p:cNvSpPr>
          <p:nvPr>
            <p:ph type="sldNum" sz="quarter" idx="10"/>
          </p:nvPr>
        </p:nvSpPr>
        <p:spPr/>
        <p:txBody>
          <a:bodyPr/>
          <a:lstStyle/>
          <a:p>
            <a:fld id="{8E3B8005-7BF2-4B40-A831-B1EE96BFE5D5}" type="slidenum">
              <a:rPr lang="sv-SE" smtClean="0"/>
              <a:t>15</a:t>
            </a:fld>
            <a:endParaRPr lang="sv-SE"/>
          </a:p>
        </p:txBody>
      </p:sp>
    </p:spTree>
    <p:extLst>
      <p:ext uri="{BB962C8B-B14F-4D97-AF65-F5344CB8AC3E}">
        <p14:creationId xmlns:p14="http://schemas.microsoft.com/office/powerpoint/2010/main" val="1174675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E3B8005-7BF2-4B40-A831-B1EE96BFE5D5}" type="slidenum">
              <a:rPr lang="sv-SE" smtClean="0"/>
              <a:t>16</a:t>
            </a:fld>
            <a:endParaRPr lang="sv-SE"/>
          </a:p>
        </p:txBody>
      </p:sp>
    </p:spTree>
    <p:extLst>
      <p:ext uri="{BB962C8B-B14F-4D97-AF65-F5344CB8AC3E}">
        <p14:creationId xmlns:p14="http://schemas.microsoft.com/office/powerpoint/2010/main" val="32029799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bild">
    <p:spTree>
      <p:nvGrpSpPr>
        <p:cNvPr id="1" name=""/>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528E8603-97F6-448F-AF1B-7D33D8C7567F}"/>
              </a:ext>
            </a:extLst>
          </p:cNvPr>
          <p:cNvSpPr>
            <a:spLocks noGrp="1"/>
          </p:cNvSpPr>
          <p:nvPr>
            <p:ph type="sldNum" sz="quarter" idx="12"/>
          </p:nvPr>
        </p:nvSpPr>
        <p:spPr/>
        <p:txBody>
          <a:bodyPr/>
          <a:lstStyle/>
          <a:p>
            <a:fld id="{7422A9A3-8636-4A04-BD48-3153280FB086}" type="slidenum">
              <a:rPr lang="sv-SE" smtClean="0"/>
              <a:t>‹#›</a:t>
            </a:fld>
            <a:endParaRPr lang="sv-SE"/>
          </a:p>
        </p:txBody>
      </p:sp>
      <p:sp>
        <p:nvSpPr>
          <p:cNvPr id="5" name="Platshållare för sidfot 4">
            <a:extLst>
              <a:ext uri="{FF2B5EF4-FFF2-40B4-BE49-F238E27FC236}">
                <a16:creationId xmlns:a16="http://schemas.microsoft.com/office/drawing/2014/main" id="{9E3CD4D9-900F-4086-81FD-AB6606D8B7D3}"/>
              </a:ext>
            </a:extLst>
          </p:cNvPr>
          <p:cNvSpPr>
            <a:spLocks noGrp="1"/>
          </p:cNvSpPr>
          <p:nvPr>
            <p:ph type="ftr" sz="quarter" idx="11"/>
          </p:nvPr>
        </p:nvSpPr>
        <p:spPr/>
        <p:txBody>
          <a:bodyPr/>
          <a:lstStyle/>
          <a:p>
            <a:endParaRPr lang="sv-SE" dirty="0"/>
          </a:p>
        </p:txBody>
      </p:sp>
      <p:sp>
        <p:nvSpPr>
          <p:cNvPr id="4" name="Platshållare för datum 3">
            <a:extLst>
              <a:ext uri="{FF2B5EF4-FFF2-40B4-BE49-F238E27FC236}">
                <a16:creationId xmlns:a16="http://schemas.microsoft.com/office/drawing/2014/main" id="{D42CF517-9DD4-421C-AE14-6B4A4453B097}"/>
              </a:ext>
            </a:extLst>
          </p:cNvPr>
          <p:cNvSpPr>
            <a:spLocks noGrp="1"/>
          </p:cNvSpPr>
          <p:nvPr>
            <p:ph type="dt" sz="half" idx="10"/>
          </p:nvPr>
        </p:nvSpPr>
        <p:spPr/>
        <p:txBody>
          <a:bodyPr/>
          <a:lstStyle/>
          <a:p>
            <a:fld id="{04F8DD07-A239-4ABF-95FA-4866D8F7DD2C}" type="datetime1">
              <a:rPr lang="sv-SE" smtClean="0"/>
              <a:t>2022-09-19</a:t>
            </a:fld>
            <a:endParaRPr lang="sv-SE"/>
          </a:p>
        </p:txBody>
      </p:sp>
      <p:pic>
        <p:nvPicPr>
          <p:cNvPr id="9" name="Graphic 8">
            <a:extLst>
              <a:ext uri="{FF2B5EF4-FFF2-40B4-BE49-F238E27FC236}">
                <a16:creationId xmlns:a16="http://schemas.microsoft.com/office/drawing/2014/main" id="{383F7B48-BB86-D74E-A1EB-2C3CDBAC7F27}"/>
              </a:ext>
              <a:ext uri="{C183D7F6-B498-43B3-948B-1728B52AA6E4}">
                <adec:decorative xmlns=""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p:blipFill>
        <p:spPr>
          <a:xfrm>
            <a:off x="246063" y="2559025"/>
            <a:ext cx="8650292" cy="2443097"/>
          </a:xfrm>
          <a:prstGeom prst="rect">
            <a:avLst/>
          </a:prstGeom>
        </p:spPr>
      </p:pic>
      <p:sp>
        <p:nvSpPr>
          <p:cNvPr id="25" name="Underrubrik 2">
            <a:extLst>
              <a:ext uri="{FF2B5EF4-FFF2-40B4-BE49-F238E27FC236}">
                <a16:creationId xmlns:a16="http://schemas.microsoft.com/office/drawing/2014/main" id="{040AB90C-B2A7-4284-98E0-80DAE0A2CD53}"/>
              </a:ext>
            </a:extLst>
          </p:cNvPr>
          <p:cNvSpPr>
            <a:spLocks noGrp="1"/>
          </p:cNvSpPr>
          <p:nvPr>
            <p:ph type="subTitle" idx="1"/>
          </p:nvPr>
        </p:nvSpPr>
        <p:spPr>
          <a:xfrm>
            <a:off x="567928" y="1974952"/>
            <a:ext cx="8090297" cy="596798"/>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sv-SE" dirty="0"/>
          </a:p>
        </p:txBody>
      </p:sp>
      <p:sp>
        <p:nvSpPr>
          <p:cNvPr id="24" name="Rubrik 1">
            <a:extLst>
              <a:ext uri="{FF2B5EF4-FFF2-40B4-BE49-F238E27FC236}">
                <a16:creationId xmlns:a16="http://schemas.microsoft.com/office/drawing/2014/main" id="{2973C368-F8A4-41B1-9D52-4D79988138D8}"/>
              </a:ext>
            </a:extLst>
          </p:cNvPr>
          <p:cNvSpPr>
            <a:spLocks noGrp="1"/>
          </p:cNvSpPr>
          <p:nvPr>
            <p:ph type="ctrTitle"/>
          </p:nvPr>
        </p:nvSpPr>
        <p:spPr>
          <a:xfrm>
            <a:off x="567928" y="1390867"/>
            <a:ext cx="8090297" cy="566641"/>
          </a:xfrm>
        </p:spPr>
        <p:txBody>
          <a:bodyPr anchor="t"/>
          <a:lstStyle>
            <a:lvl1pPr algn="l">
              <a:defRPr sz="2700"/>
            </a:lvl1pPr>
          </a:lstStyle>
          <a:p>
            <a:r>
              <a:rPr lang="en-US" smtClean="0"/>
              <a:t>Click to edit Master title style</a:t>
            </a:r>
            <a:endParaRPr lang="sv-SE" dirty="0"/>
          </a:p>
        </p:txBody>
      </p:sp>
    </p:spTree>
    <p:extLst>
      <p:ext uri="{BB962C8B-B14F-4D97-AF65-F5344CB8AC3E}">
        <p14:creationId xmlns:p14="http://schemas.microsoft.com/office/powerpoint/2010/main" val="425891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_en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D42CF517-9DD4-421C-AE14-6B4A4453B097}"/>
              </a:ext>
            </a:extLst>
          </p:cNvPr>
          <p:cNvSpPr>
            <a:spLocks noGrp="1"/>
          </p:cNvSpPr>
          <p:nvPr>
            <p:ph type="dt" sz="half" idx="10"/>
          </p:nvPr>
        </p:nvSpPr>
        <p:spPr/>
        <p:txBody>
          <a:bodyPr/>
          <a:lstStyle/>
          <a:p>
            <a:fld id="{E8A10802-64CD-40B5-9663-0DC545DF71AD}" type="datetime1">
              <a:rPr lang="sv-SE" smtClean="0"/>
              <a:t>2022-09-19</a:t>
            </a:fld>
            <a:endParaRPr lang="sv-SE"/>
          </a:p>
        </p:txBody>
      </p:sp>
      <p:sp>
        <p:nvSpPr>
          <p:cNvPr id="5" name="Platshållare för sidfot 4">
            <a:extLst>
              <a:ext uri="{FF2B5EF4-FFF2-40B4-BE49-F238E27FC236}">
                <a16:creationId xmlns:a16="http://schemas.microsoft.com/office/drawing/2014/main" id="{9E3CD4D9-900F-4086-81FD-AB6606D8B7D3}"/>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528E8603-97F6-448F-AF1B-7D33D8C7567F}"/>
              </a:ext>
            </a:extLst>
          </p:cNvPr>
          <p:cNvSpPr>
            <a:spLocks noGrp="1"/>
          </p:cNvSpPr>
          <p:nvPr>
            <p:ph type="sldNum" sz="quarter" idx="12"/>
          </p:nvPr>
        </p:nvSpPr>
        <p:spPr/>
        <p:txBody>
          <a:bodyPr/>
          <a:lstStyle/>
          <a:p>
            <a:fld id="{7422A9A3-8636-4A04-BD48-3153280FB086}" type="slidenum">
              <a:rPr lang="sv-SE" smtClean="0"/>
              <a:t>‹#›</a:t>
            </a:fld>
            <a:endParaRPr lang="sv-SE"/>
          </a:p>
        </p:txBody>
      </p:sp>
      <p:pic>
        <p:nvPicPr>
          <p:cNvPr id="10" name="Graphic 9">
            <a:extLst>
              <a:ext uri="{FF2B5EF4-FFF2-40B4-BE49-F238E27FC236}">
                <a16:creationId xmlns:a16="http://schemas.microsoft.com/office/drawing/2014/main" id="{E50A1F01-262A-6542-96F8-9345B6213D97}"/>
              </a:ext>
              <a:ext uri="{C183D7F6-B498-43B3-948B-1728B52AA6E4}">
                <adec:decorative xmlns=""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p:blipFill>
        <p:spPr>
          <a:xfrm>
            <a:off x="246063" y="2559025"/>
            <a:ext cx="8650292" cy="2443097"/>
          </a:xfrm>
          <a:prstGeom prst="rect">
            <a:avLst/>
          </a:prstGeom>
        </p:spPr>
      </p:pic>
      <p:sp>
        <p:nvSpPr>
          <p:cNvPr id="3" name="Underrubrik 2">
            <a:extLst>
              <a:ext uri="{FF2B5EF4-FFF2-40B4-BE49-F238E27FC236}">
                <a16:creationId xmlns:a16="http://schemas.microsoft.com/office/drawing/2014/main" id="{FF22D944-0354-4DCD-8334-3FC7C9FFC904}"/>
              </a:ext>
            </a:extLst>
          </p:cNvPr>
          <p:cNvSpPr>
            <a:spLocks noGrp="1"/>
          </p:cNvSpPr>
          <p:nvPr>
            <p:ph type="subTitle" idx="1"/>
          </p:nvPr>
        </p:nvSpPr>
        <p:spPr>
          <a:xfrm>
            <a:off x="567928" y="1974952"/>
            <a:ext cx="8090297" cy="596798"/>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sv-SE" dirty="0"/>
          </a:p>
        </p:txBody>
      </p:sp>
      <p:sp>
        <p:nvSpPr>
          <p:cNvPr id="2" name="Rubrik 1">
            <a:extLst>
              <a:ext uri="{FF2B5EF4-FFF2-40B4-BE49-F238E27FC236}">
                <a16:creationId xmlns:a16="http://schemas.microsoft.com/office/drawing/2014/main" id="{918E66E3-BED5-4C6D-B465-40B84B88DB31}"/>
              </a:ext>
            </a:extLst>
          </p:cNvPr>
          <p:cNvSpPr>
            <a:spLocks noGrp="1"/>
          </p:cNvSpPr>
          <p:nvPr>
            <p:ph type="ctrTitle"/>
          </p:nvPr>
        </p:nvSpPr>
        <p:spPr>
          <a:xfrm>
            <a:off x="567928" y="1390867"/>
            <a:ext cx="8090297" cy="566641"/>
          </a:xfrm>
        </p:spPr>
        <p:txBody>
          <a:bodyPr anchor="t"/>
          <a:lstStyle>
            <a:lvl1pPr algn="l">
              <a:defRPr sz="2700"/>
            </a:lvl1pPr>
          </a:lstStyle>
          <a:p>
            <a:r>
              <a:rPr lang="en-US" smtClean="0"/>
              <a:t>Click to edit Master title style</a:t>
            </a:r>
            <a:endParaRPr lang="sv-SE" dirty="0"/>
          </a:p>
        </p:txBody>
      </p:sp>
      <p:pic>
        <p:nvPicPr>
          <p:cNvPr id="9" name="Bildobjekt 19">
            <a:extLst>
              <a:ext uri="{FF2B5EF4-FFF2-40B4-BE49-F238E27FC236}">
                <a16:creationId xmlns:a16="http://schemas.microsoft.com/office/drawing/2014/main" id="{D08EEA80-13E5-4697-A9DA-21277742FA79}"/>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7526476" y="333641"/>
            <a:ext cx="1287722" cy="205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8047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5" name="Platshållare för bildnummer 4">
            <a:extLst>
              <a:ext uri="{FF2B5EF4-FFF2-40B4-BE49-F238E27FC236}">
                <a16:creationId xmlns:a16="http://schemas.microsoft.com/office/drawing/2014/main" id="{3155F99B-B767-4EF4-BDED-E7E361EB3F4F}"/>
              </a:ext>
            </a:extLst>
          </p:cNvPr>
          <p:cNvSpPr>
            <a:spLocks noGrp="1"/>
          </p:cNvSpPr>
          <p:nvPr>
            <p:ph type="sldNum" sz="quarter" idx="12"/>
          </p:nvPr>
        </p:nvSpPr>
        <p:spPr/>
        <p:txBody>
          <a:bodyPr/>
          <a:lstStyle/>
          <a:p>
            <a:fld id="{7422A9A3-8636-4A04-BD48-3153280FB086}" type="slidenum">
              <a:rPr lang="sv-SE" smtClean="0"/>
              <a:pPr/>
              <a:t>‹#›</a:t>
            </a:fld>
            <a:endParaRPr lang="sv-SE"/>
          </a:p>
        </p:txBody>
      </p:sp>
      <p:sp>
        <p:nvSpPr>
          <p:cNvPr id="4" name="Platshållare för sidfot 3">
            <a:extLst>
              <a:ext uri="{FF2B5EF4-FFF2-40B4-BE49-F238E27FC236}">
                <a16:creationId xmlns:a16="http://schemas.microsoft.com/office/drawing/2014/main" id="{21B72178-9B2F-45A7-A31E-7710591B0F38}"/>
              </a:ext>
            </a:extLst>
          </p:cNvPr>
          <p:cNvSpPr>
            <a:spLocks noGrp="1"/>
          </p:cNvSpPr>
          <p:nvPr>
            <p:ph type="ftr" sz="quarter" idx="11"/>
          </p:nvPr>
        </p:nvSpPr>
        <p:spPr/>
        <p:txBody>
          <a:bodyPr/>
          <a:lstStyle/>
          <a:p>
            <a:endParaRPr lang="sv-SE" dirty="0"/>
          </a:p>
        </p:txBody>
      </p:sp>
      <p:sp>
        <p:nvSpPr>
          <p:cNvPr id="3" name="Platshållare för datum 2">
            <a:extLst>
              <a:ext uri="{FF2B5EF4-FFF2-40B4-BE49-F238E27FC236}">
                <a16:creationId xmlns:a16="http://schemas.microsoft.com/office/drawing/2014/main" id="{69A48BD2-8B5B-44E1-8F6C-9B0D41A68E8D}"/>
              </a:ext>
            </a:extLst>
          </p:cNvPr>
          <p:cNvSpPr>
            <a:spLocks noGrp="1"/>
          </p:cNvSpPr>
          <p:nvPr>
            <p:ph type="dt" sz="half" idx="10"/>
          </p:nvPr>
        </p:nvSpPr>
        <p:spPr/>
        <p:txBody>
          <a:bodyPr/>
          <a:lstStyle/>
          <a:p>
            <a:fld id="{4AE31120-6E48-4E60-92B1-42042347EF25}" type="datetime1">
              <a:rPr lang="sv-SE" smtClean="0"/>
              <a:t>2022-09-19</a:t>
            </a:fld>
            <a:endParaRPr lang="sv-SE"/>
          </a:p>
        </p:txBody>
      </p:sp>
      <p:sp>
        <p:nvSpPr>
          <p:cNvPr id="7" name="Platshållare för innehåll 6">
            <a:extLst>
              <a:ext uri="{FF2B5EF4-FFF2-40B4-BE49-F238E27FC236}">
                <a16:creationId xmlns:a16="http://schemas.microsoft.com/office/drawing/2014/main" id="{FA474A84-82A6-4747-B64B-83217A0CB54B}"/>
              </a:ext>
            </a:extLst>
          </p:cNvPr>
          <p:cNvSpPr>
            <a:spLocks noGrp="1"/>
          </p:cNvSpPr>
          <p:nvPr>
            <p:ph sz="quarter" idx="13"/>
          </p:nvPr>
        </p:nvSpPr>
        <p:spPr>
          <a:xfrm>
            <a:off x="1131888" y="1194198"/>
            <a:ext cx="7765653" cy="3540919"/>
          </a:xfrm>
        </p:spPr>
        <p:txBody>
          <a:bodyPr>
            <a:normAutofit/>
          </a:bodyPr>
          <a:lstStyle>
            <a:lvl1pPr>
              <a:defRPr sz="1500"/>
            </a:lvl1pPr>
            <a:lvl2pPr marL="514350" indent="-171450">
              <a:buFont typeface="Arial" panose="020B0604020202020204" pitchFamily="34" charset="0"/>
              <a:buChar char="‒"/>
              <a:defRPr sz="1350"/>
            </a:lvl2pPr>
            <a:lvl3pPr marL="857250" indent="-171450">
              <a:buFont typeface="Arial" panose="020B0604020202020204" pitchFamily="34" charset="0"/>
              <a:buChar char="˃"/>
              <a:defRPr sz="1200"/>
            </a:lvl3pPr>
            <a:lvl4pPr>
              <a:defRPr sz="1050"/>
            </a:lvl4pPr>
            <a:lvl5pPr marL="1543050" indent="-171450">
              <a:buFont typeface="Arial" panose="020B0604020202020204" pitchFamily="34" charset="0"/>
              <a:buChar char="‒"/>
              <a:defRPr sz="105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2" name="Rubrik 1">
            <a:extLst>
              <a:ext uri="{FF2B5EF4-FFF2-40B4-BE49-F238E27FC236}">
                <a16:creationId xmlns:a16="http://schemas.microsoft.com/office/drawing/2014/main" id="{4EB0B6BB-AC5F-485A-85BA-F56E433C7DFA}"/>
              </a:ext>
            </a:extLst>
          </p:cNvPr>
          <p:cNvSpPr>
            <a:spLocks noGrp="1"/>
          </p:cNvSpPr>
          <p:nvPr>
            <p:ph type="title"/>
          </p:nvPr>
        </p:nvSpPr>
        <p:spPr/>
        <p:txBody>
          <a:bodyPr/>
          <a:lstStyle/>
          <a:p>
            <a:r>
              <a:rPr lang="en-US" smtClean="0"/>
              <a:t>Click to edit Master title style</a:t>
            </a:r>
            <a:endParaRPr lang="sv-SE"/>
          </a:p>
        </p:txBody>
      </p:sp>
    </p:spTree>
    <p:extLst>
      <p:ext uri="{BB962C8B-B14F-4D97-AF65-F5344CB8AC3E}">
        <p14:creationId xmlns:p14="http://schemas.microsoft.com/office/powerpoint/2010/main" val="2727327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två innehåll">
    <p:spTree>
      <p:nvGrpSpPr>
        <p:cNvPr id="1" name=""/>
        <p:cNvGrpSpPr/>
        <p:nvPr/>
      </p:nvGrpSpPr>
      <p:grpSpPr>
        <a:xfrm>
          <a:off x="0" y="0"/>
          <a:ext cx="0" cy="0"/>
          <a:chOff x="0" y="0"/>
          <a:chExt cx="0" cy="0"/>
        </a:xfrm>
      </p:grpSpPr>
      <p:sp>
        <p:nvSpPr>
          <p:cNvPr id="5" name="Platshållare för bildnummer 4">
            <a:extLst>
              <a:ext uri="{FF2B5EF4-FFF2-40B4-BE49-F238E27FC236}">
                <a16:creationId xmlns:a16="http://schemas.microsoft.com/office/drawing/2014/main" id="{2579ABBA-285A-4BDD-A8DE-D7E232663AD4}"/>
              </a:ext>
            </a:extLst>
          </p:cNvPr>
          <p:cNvSpPr>
            <a:spLocks noGrp="1"/>
          </p:cNvSpPr>
          <p:nvPr>
            <p:ph type="sldNum" sz="quarter" idx="12"/>
          </p:nvPr>
        </p:nvSpPr>
        <p:spPr/>
        <p:txBody>
          <a:bodyPr/>
          <a:lstStyle/>
          <a:p>
            <a:fld id="{7422A9A3-8636-4A04-BD48-3153280FB086}" type="slidenum">
              <a:rPr lang="sv-SE" smtClean="0"/>
              <a:pPr/>
              <a:t>‹#›</a:t>
            </a:fld>
            <a:endParaRPr lang="sv-SE"/>
          </a:p>
        </p:txBody>
      </p:sp>
      <p:sp>
        <p:nvSpPr>
          <p:cNvPr id="4" name="Platshållare för sidfot 3">
            <a:extLst>
              <a:ext uri="{FF2B5EF4-FFF2-40B4-BE49-F238E27FC236}">
                <a16:creationId xmlns:a16="http://schemas.microsoft.com/office/drawing/2014/main" id="{5C0D5306-1C16-4D96-8016-0B45E724AEEC}"/>
              </a:ext>
            </a:extLst>
          </p:cNvPr>
          <p:cNvSpPr>
            <a:spLocks noGrp="1"/>
          </p:cNvSpPr>
          <p:nvPr>
            <p:ph type="ftr" sz="quarter" idx="11"/>
          </p:nvPr>
        </p:nvSpPr>
        <p:spPr/>
        <p:txBody>
          <a:bodyPr/>
          <a:lstStyle/>
          <a:p>
            <a:endParaRPr lang="sv-SE" dirty="0"/>
          </a:p>
        </p:txBody>
      </p:sp>
      <p:sp>
        <p:nvSpPr>
          <p:cNvPr id="3" name="Platshållare för datum 2">
            <a:extLst>
              <a:ext uri="{FF2B5EF4-FFF2-40B4-BE49-F238E27FC236}">
                <a16:creationId xmlns:a16="http://schemas.microsoft.com/office/drawing/2014/main" id="{8C966D54-57EE-458D-979F-B857F3483E34}"/>
              </a:ext>
            </a:extLst>
          </p:cNvPr>
          <p:cNvSpPr>
            <a:spLocks noGrp="1"/>
          </p:cNvSpPr>
          <p:nvPr>
            <p:ph type="dt" sz="half" idx="10"/>
          </p:nvPr>
        </p:nvSpPr>
        <p:spPr/>
        <p:txBody>
          <a:bodyPr/>
          <a:lstStyle/>
          <a:p>
            <a:fld id="{0784F102-75C8-422F-A215-13C03225D9D2}" type="datetime1">
              <a:rPr lang="sv-SE" smtClean="0"/>
              <a:t>2022-09-19</a:t>
            </a:fld>
            <a:endParaRPr lang="sv-SE"/>
          </a:p>
        </p:txBody>
      </p:sp>
      <p:sp>
        <p:nvSpPr>
          <p:cNvPr id="11" name="Platshållare för innehåll 6">
            <a:extLst>
              <a:ext uri="{FF2B5EF4-FFF2-40B4-BE49-F238E27FC236}">
                <a16:creationId xmlns:a16="http://schemas.microsoft.com/office/drawing/2014/main" id="{C23E0C61-4086-4E9E-9765-C96613FBE58E}"/>
              </a:ext>
            </a:extLst>
          </p:cNvPr>
          <p:cNvSpPr>
            <a:spLocks noGrp="1"/>
          </p:cNvSpPr>
          <p:nvPr>
            <p:ph sz="quarter" idx="14"/>
          </p:nvPr>
        </p:nvSpPr>
        <p:spPr>
          <a:xfrm>
            <a:off x="5103244" y="1193800"/>
            <a:ext cx="3794694" cy="3540919"/>
          </a:xfrm>
        </p:spPr>
        <p:txBody>
          <a:bodyPr>
            <a:normAutofit/>
          </a:bodyPr>
          <a:lstStyle>
            <a:lvl1pPr>
              <a:defRPr sz="1500"/>
            </a:lvl1pPr>
            <a:lvl2pPr>
              <a:defRPr sz="1350"/>
            </a:lvl2pPr>
            <a:lvl3pPr>
              <a:defRPr sz="1200"/>
            </a:lvl3pPr>
            <a:lvl4pPr>
              <a:defRPr sz="1050"/>
            </a:lvl4pPr>
            <a:lvl5pPr>
              <a:defRPr sz="105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12" name="Platshållare för innehåll 6">
            <a:extLst>
              <a:ext uri="{FF2B5EF4-FFF2-40B4-BE49-F238E27FC236}">
                <a16:creationId xmlns:a16="http://schemas.microsoft.com/office/drawing/2014/main" id="{F4B1B781-8A23-4309-9884-DD6E3CE0EF21}"/>
              </a:ext>
            </a:extLst>
          </p:cNvPr>
          <p:cNvSpPr>
            <a:spLocks noGrp="1"/>
          </p:cNvSpPr>
          <p:nvPr>
            <p:ph sz="quarter" idx="17"/>
          </p:nvPr>
        </p:nvSpPr>
        <p:spPr>
          <a:xfrm>
            <a:off x="1131888" y="1194594"/>
            <a:ext cx="3794694" cy="3540919"/>
          </a:xfrm>
        </p:spPr>
        <p:txBody>
          <a:bodyPr>
            <a:normAutofit/>
          </a:bodyPr>
          <a:lstStyle>
            <a:lvl1pPr>
              <a:defRPr sz="1500"/>
            </a:lvl1pPr>
            <a:lvl2pPr>
              <a:defRPr sz="1350"/>
            </a:lvl2pPr>
            <a:lvl3pPr>
              <a:defRPr sz="1200"/>
            </a:lvl3pPr>
            <a:lvl4pPr>
              <a:defRPr sz="1050"/>
            </a:lvl4pPr>
            <a:lvl5pPr>
              <a:defRPr sz="105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6" name="Rubrik 5">
            <a:extLst>
              <a:ext uri="{FF2B5EF4-FFF2-40B4-BE49-F238E27FC236}">
                <a16:creationId xmlns:a16="http://schemas.microsoft.com/office/drawing/2014/main" id="{41903042-6CE8-4286-847C-7E810AF58487}"/>
              </a:ext>
            </a:extLst>
          </p:cNvPr>
          <p:cNvSpPr>
            <a:spLocks noGrp="1"/>
          </p:cNvSpPr>
          <p:nvPr>
            <p:ph type="title"/>
          </p:nvPr>
        </p:nvSpPr>
        <p:spPr/>
        <p:txBody>
          <a:bodyPr/>
          <a:lstStyle/>
          <a:p>
            <a:r>
              <a:rPr lang="en-US" smtClean="0"/>
              <a:t>Click to edit Master title style</a:t>
            </a:r>
            <a:endParaRPr lang="sv-SE"/>
          </a:p>
        </p:txBody>
      </p:sp>
    </p:spTree>
    <p:extLst>
      <p:ext uri="{BB962C8B-B14F-4D97-AF65-F5344CB8AC3E}">
        <p14:creationId xmlns:p14="http://schemas.microsoft.com/office/powerpoint/2010/main" val="384158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underrubriker och två innehåll">
    <p:spTree>
      <p:nvGrpSpPr>
        <p:cNvPr id="1" name=""/>
        <p:cNvGrpSpPr/>
        <p:nvPr/>
      </p:nvGrpSpPr>
      <p:grpSpPr>
        <a:xfrm>
          <a:off x="0" y="0"/>
          <a:ext cx="0" cy="0"/>
          <a:chOff x="0" y="0"/>
          <a:chExt cx="0" cy="0"/>
        </a:xfrm>
      </p:grpSpPr>
      <p:sp>
        <p:nvSpPr>
          <p:cNvPr id="5" name="Platshållare för bildnummer 4">
            <a:extLst>
              <a:ext uri="{FF2B5EF4-FFF2-40B4-BE49-F238E27FC236}">
                <a16:creationId xmlns:a16="http://schemas.microsoft.com/office/drawing/2014/main" id="{2579ABBA-285A-4BDD-A8DE-D7E232663AD4}"/>
              </a:ext>
            </a:extLst>
          </p:cNvPr>
          <p:cNvSpPr>
            <a:spLocks noGrp="1"/>
          </p:cNvSpPr>
          <p:nvPr>
            <p:ph type="sldNum" sz="quarter" idx="12"/>
          </p:nvPr>
        </p:nvSpPr>
        <p:spPr/>
        <p:txBody>
          <a:bodyPr/>
          <a:lstStyle/>
          <a:p>
            <a:fld id="{7422A9A3-8636-4A04-BD48-3153280FB086}" type="slidenum">
              <a:rPr lang="sv-SE" smtClean="0"/>
              <a:pPr/>
              <a:t>‹#›</a:t>
            </a:fld>
            <a:endParaRPr lang="sv-SE"/>
          </a:p>
        </p:txBody>
      </p:sp>
      <p:sp>
        <p:nvSpPr>
          <p:cNvPr id="4" name="Platshållare för sidfot 3">
            <a:extLst>
              <a:ext uri="{FF2B5EF4-FFF2-40B4-BE49-F238E27FC236}">
                <a16:creationId xmlns:a16="http://schemas.microsoft.com/office/drawing/2014/main" id="{5C0D5306-1C16-4D96-8016-0B45E724AEEC}"/>
              </a:ext>
            </a:extLst>
          </p:cNvPr>
          <p:cNvSpPr>
            <a:spLocks noGrp="1"/>
          </p:cNvSpPr>
          <p:nvPr>
            <p:ph type="ftr" sz="quarter" idx="11"/>
          </p:nvPr>
        </p:nvSpPr>
        <p:spPr/>
        <p:txBody>
          <a:bodyPr/>
          <a:lstStyle/>
          <a:p>
            <a:endParaRPr lang="sv-SE" dirty="0"/>
          </a:p>
        </p:txBody>
      </p:sp>
      <p:sp>
        <p:nvSpPr>
          <p:cNvPr id="3" name="Platshållare för datum 2">
            <a:extLst>
              <a:ext uri="{FF2B5EF4-FFF2-40B4-BE49-F238E27FC236}">
                <a16:creationId xmlns:a16="http://schemas.microsoft.com/office/drawing/2014/main" id="{8C966D54-57EE-458D-979F-B857F3483E34}"/>
              </a:ext>
            </a:extLst>
          </p:cNvPr>
          <p:cNvSpPr>
            <a:spLocks noGrp="1"/>
          </p:cNvSpPr>
          <p:nvPr>
            <p:ph type="dt" sz="half" idx="10"/>
          </p:nvPr>
        </p:nvSpPr>
        <p:spPr/>
        <p:txBody>
          <a:bodyPr/>
          <a:lstStyle/>
          <a:p>
            <a:fld id="{7ADDF6F8-21E8-412C-A9E7-17EECC546397}" type="datetime1">
              <a:rPr lang="sv-SE" smtClean="0"/>
              <a:t>2022-09-19</a:t>
            </a:fld>
            <a:endParaRPr lang="sv-SE"/>
          </a:p>
        </p:txBody>
      </p:sp>
      <p:sp>
        <p:nvSpPr>
          <p:cNvPr id="8" name="Platshållare för innehåll 6">
            <a:extLst>
              <a:ext uri="{FF2B5EF4-FFF2-40B4-BE49-F238E27FC236}">
                <a16:creationId xmlns:a16="http://schemas.microsoft.com/office/drawing/2014/main" id="{6304BE55-467D-4CE2-9B8D-EC038C989AF6}"/>
              </a:ext>
            </a:extLst>
          </p:cNvPr>
          <p:cNvSpPr>
            <a:spLocks noGrp="1"/>
          </p:cNvSpPr>
          <p:nvPr>
            <p:ph sz="quarter" idx="14"/>
          </p:nvPr>
        </p:nvSpPr>
        <p:spPr>
          <a:xfrm>
            <a:off x="5103244" y="1664494"/>
            <a:ext cx="3794297" cy="3070622"/>
          </a:xfrm>
        </p:spPr>
        <p:txBody>
          <a:bodyPr>
            <a:normAutofit/>
          </a:bodyPr>
          <a:lstStyle>
            <a:lvl1pPr>
              <a:defRPr sz="1500"/>
            </a:lvl1pPr>
            <a:lvl2pPr>
              <a:defRPr sz="1350"/>
            </a:lvl2pPr>
            <a:lvl3pPr>
              <a:defRPr sz="1200"/>
            </a:lvl3pPr>
            <a:lvl4pPr>
              <a:defRPr sz="1050"/>
            </a:lvl4pPr>
            <a:lvl5pPr>
              <a:defRPr sz="105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12" name="Platshållare för text 10">
            <a:extLst>
              <a:ext uri="{FF2B5EF4-FFF2-40B4-BE49-F238E27FC236}">
                <a16:creationId xmlns:a16="http://schemas.microsoft.com/office/drawing/2014/main" id="{4D066E04-C797-4C85-AD05-F6EFD42AED3C}"/>
              </a:ext>
            </a:extLst>
          </p:cNvPr>
          <p:cNvSpPr>
            <a:spLocks noGrp="1"/>
          </p:cNvSpPr>
          <p:nvPr>
            <p:ph type="body" sz="quarter" idx="16"/>
          </p:nvPr>
        </p:nvSpPr>
        <p:spPr>
          <a:xfrm>
            <a:off x="5103244" y="1194197"/>
            <a:ext cx="3794297" cy="398859"/>
          </a:xfrm>
        </p:spPr>
        <p:txBody>
          <a:bodyPr>
            <a:noAutofit/>
          </a:bodyPr>
          <a:lstStyle>
            <a:lvl1pPr marL="0" indent="0">
              <a:buNone/>
              <a:defRPr sz="1500"/>
            </a:lvl1pPr>
          </a:lstStyle>
          <a:p>
            <a:pPr lvl="0"/>
            <a:r>
              <a:rPr lang="en-US" smtClean="0"/>
              <a:t>Edit Master text styles</a:t>
            </a:r>
          </a:p>
        </p:txBody>
      </p:sp>
      <p:sp>
        <p:nvSpPr>
          <p:cNvPr id="13" name="Platshållare för innehåll 6">
            <a:extLst>
              <a:ext uri="{FF2B5EF4-FFF2-40B4-BE49-F238E27FC236}">
                <a16:creationId xmlns:a16="http://schemas.microsoft.com/office/drawing/2014/main" id="{20A69851-5F12-40D3-A417-2DCD7530A5F4}"/>
              </a:ext>
            </a:extLst>
          </p:cNvPr>
          <p:cNvSpPr>
            <a:spLocks noGrp="1"/>
          </p:cNvSpPr>
          <p:nvPr>
            <p:ph sz="quarter" idx="17"/>
          </p:nvPr>
        </p:nvSpPr>
        <p:spPr>
          <a:xfrm>
            <a:off x="1136220" y="1664494"/>
            <a:ext cx="3792153" cy="3070622"/>
          </a:xfrm>
        </p:spPr>
        <p:txBody>
          <a:bodyPr>
            <a:normAutofit/>
          </a:bodyPr>
          <a:lstStyle>
            <a:lvl1pPr>
              <a:defRPr sz="1500"/>
            </a:lvl1pPr>
            <a:lvl2pPr>
              <a:defRPr sz="1350"/>
            </a:lvl2pPr>
            <a:lvl3pPr>
              <a:defRPr sz="1200"/>
            </a:lvl3pPr>
            <a:lvl4pPr>
              <a:defRPr sz="1050"/>
            </a:lvl4pPr>
            <a:lvl5pPr>
              <a:defRPr sz="105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dirty="0"/>
          </a:p>
        </p:txBody>
      </p:sp>
      <p:sp>
        <p:nvSpPr>
          <p:cNvPr id="14" name="Platshållare för text 10">
            <a:extLst>
              <a:ext uri="{FF2B5EF4-FFF2-40B4-BE49-F238E27FC236}">
                <a16:creationId xmlns:a16="http://schemas.microsoft.com/office/drawing/2014/main" id="{9472B11D-1B06-4AB9-A788-CEFECBDC8E16}"/>
              </a:ext>
            </a:extLst>
          </p:cNvPr>
          <p:cNvSpPr>
            <a:spLocks noGrp="1"/>
          </p:cNvSpPr>
          <p:nvPr>
            <p:ph type="body" sz="quarter" idx="18"/>
          </p:nvPr>
        </p:nvSpPr>
        <p:spPr>
          <a:xfrm>
            <a:off x="1136220" y="1194197"/>
            <a:ext cx="3792153" cy="398859"/>
          </a:xfrm>
        </p:spPr>
        <p:txBody>
          <a:bodyPr>
            <a:noAutofit/>
          </a:bodyPr>
          <a:lstStyle>
            <a:lvl1pPr marL="0" indent="0">
              <a:buNone/>
              <a:defRPr sz="1500"/>
            </a:lvl1pPr>
          </a:lstStyle>
          <a:p>
            <a:pPr lvl="0"/>
            <a:r>
              <a:rPr lang="en-US" smtClean="0"/>
              <a:t>Edit Master text styles</a:t>
            </a:r>
          </a:p>
        </p:txBody>
      </p:sp>
      <p:sp>
        <p:nvSpPr>
          <p:cNvPr id="2" name="Rubrik 1">
            <a:extLst>
              <a:ext uri="{FF2B5EF4-FFF2-40B4-BE49-F238E27FC236}">
                <a16:creationId xmlns:a16="http://schemas.microsoft.com/office/drawing/2014/main" id="{6945529D-785A-43B8-8CB0-BF49CF7DDB58}"/>
              </a:ext>
            </a:extLst>
          </p:cNvPr>
          <p:cNvSpPr>
            <a:spLocks noGrp="1"/>
          </p:cNvSpPr>
          <p:nvPr>
            <p:ph type="title"/>
          </p:nvPr>
        </p:nvSpPr>
        <p:spPr/>
        <p:txBody>
          <a:bodyPr/>
          <a:lstStyle/>
          <a:p>
            <a:r>
              <a:rPr lang="en-US" smtClean="0"/>
              <a:t>Click to edit Master title style</a:t>
            </a:r>
            <a:endParaRPr lang="sv-SE"/>
          </a:p>
        </p:txBody>
      </p:sp>
    </p:spTree>
    <p:extLst>
      <p:ext uri="{BB962C8B-B14F-4D97-AF65-F5344CB8AC3E}">
        <p14:creationId xmlns:p14="http://schemas.microsoft.com/office/powerpoint/2010/main" val="1180452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bild">
    <p:spTree>
      <p:nvGrpSpPr>
        <p:cNvPr id="1" name=""/>
        <p:cNvGrpSpPr/>
        <p:nvPr/>
      </p:nvGrpSpPr>
      <p:grpSpPr>
        <a:xfrm>
          <a:off x="0" y="0"/>
          <a:ext cx="0" cy="0"/>
          <a:chOff x="0" y="0"/>
          <a:chExt cx="0" cy="0"/>
        </a:xfrm>
      </p:grpSpPr>
      <p:sp>
        <p:nvSpPr>
          <p:cNvPr id="5" name="Platshållare för bildnummer 4">
            <a:extLst>
              <a:ext uri="{FF2B5EF4-FFF2-40B4-BE49-F238E27FC236}">
                <a16:creationId xmlns:a16="http://schemas.microsoft.com/office/drawing/2014/main" id="{89E1C101-21B3-4DE8-ACC8-96D836B902F7}"/>
              </a:ext>
            </a:extLst>
          </p:cNvPr>
          <p:cNvSpPr>
            <a:spLocks noGrp="1"/>
          </p:cNvSpPr>
          <p:nvPr>
            <p:ph type="sldNum" sz="quarter" idx="12"/>
          </p:nvPr>
        </p:nvSpPr>
        <p:spPr/>
        <p:txBody>
          <a:bodyPr/>
          <a:lstStyle/>
          <a:p>
            <a:fld id="{7422A9A3-8636-4A04-BD48-3153280FB086}" type="slidenum">
              <a:rPr lang="sv-SE" smtClean="0"/>
              <a:pPr/>
              <a:t>‹#›</a:t>
            </a:fld>
            <a:endParaRPr lang="sv-SE"/>
          </a:p>
        </p:txBody>
      </p:sp>
      <p:sp>
        <p:nvSpPr>
          <p:cNvPr id="4" name="Platshållare för sidfot 3">
            <a:extLst>
              <a:ext uri="{FF2B5EF4-FFF2-40B4-BE49-F238E27FC236}">
                <a16:creationId xmlns:a16="http://schemas.microsoft.com/office/drawing/2014/main" id="{698402AB-3C0D-47F3-B526-AEE8B976CD47}"/>
              </a:ext>
            </a:extLst>
          </p:cNvPr>
          <p:cNvSpPr>
            <a:spLocks noGrp="1"/>
          </p:cNvSpPr>
          <p:nvPr>
            <p:ph type="ftr" sz="quarter" idx="11"/>
          </p:nvPr>
        </p:nvSpPr>
        <p:spPr/>
        <p:txBody>
          <a:bodyPr/>
          <a:lstStyle/>
          <a:p>
            <a:endParaRPr lang="sv-SE" dirty="0"/>
          </a:p>
        </p:txBody>
      </p:sp>
      <p:sp>
        <p:nvSpPr>
          <p:cNvPr id="3" name="Platshållare för datum 2">
            <a:extLst>
              <a:ext uri="{FF2B5EF4-FFF2-40B4-BE49-F238E27FC236}">
                <a16:creationId xmlns:a16="http://schemas.microsoft.com/office/drawing/2014/main" id="{C91421C8-A909-4498-9C65-2C4F1875E586}"/>
              </a:ext>
            </a:extLst>
          </p:cNvPr>
          <p:cNvSpPr>
            <a:spLocks noGrp="1"/>
          </p:cNvSpPr>
          <p:nvPr>
            <p:ph type="dt" sz="half" idx="10"/>
          </p:nvPr>
        </p:nvSpPr>
        <p:spPr/>
        <p:txBody>
          <a:bodyPr/>
          <a:lstStyle/>
          <a:p>
            <a:fld id="{77CF01AB-0F91-44C7-87A4-27A8A25FD33A}" type="datetime1">
              <a:rPr lang="sv-SE" smtClean="0"/>
              <a:t>2022-09-19</a:t>
            </a:fld>
            <a:endParaRPr lang="sv-SE"/>
          </a:p>
        </p:txBody>
      </p:sp>
      <p:sp>
        <p:nvSpPr>
          <p:cNvPr id="7" name="Platshållare för bild 6">
            <a:extLst>
              <a:ext uri="{FF2B5EF4-FFF2-40B4-BE49-F238E27FC236}">
                <a16:creationId xmlns:a16="http://schemas.microsoft.com/office/drawing/2014/main" id="{FECDBECF-4709-417A-8783-E9CAB0603AC3}"/>
              </a:ext>
            </a:extLst>
          </p:cNvPr>
          <p:cNvSpPr>
            <a:spLocks noGrp="1"/>
          </p:cNvSpPr>
          <p:nvPr>
            <p:ph type="pic" sz="quarter" idx="13"/>
          </p:nvPr>
        </p:nvSpPr>
        <p:spPr>
          <a:xfrm>
            <a:off x="246460" y="1194198"/>
            <a:ext cx="8651081" cy="3540919"/>
          </a:xfrm>
        </p:spPr>
        <p:txBody>
          <a:bodyPr/>
          <a:lstStyle/>
          <a:p>
            <a:r>
              <a:rPr lang="en-US" smtClean="0"/>
              <a:t>Click icon to add picture</a:t>
            </a:r>
            <a:endParaRPr lang="sv-SE"/>
          </a:p>
        </p:txBody>
      </p:sp>
      <p:sp>
        <p:nvSpPr>
          <p:cNvPr id="2" name="Rubrik 1">
            <a:extLst>
              <a:ext uri="{FF2B5EF4-FFF2-40B4-BE49-F238E27FC236}">
                <a16:creationId xmlns:a16="http://schemas.microsoft.com/office/drawing/2014/main" id="{08A04EEF-7713-4918-A58B-127EED1C377F}"/>
              </a:ext>
            </a:extLst>
          </p:cNvPr>
          <p:cNvSpPr>
            <a:spLocks noGrp="1"/>
          </p:cNvSpPr>
          <p:nvPr>
            <p:ph type="title"/>
          </p:nvPr>
        </p:nvSpPr>
        <p:spPr/>
        <p:txBody>
          <a:bodyPr/>
          <a:lstStyle/>
          <a:p>
            <a:r>
              <a:rPr lang="en-US" smtClean="0"/>
              <a:t>Click to edit Master title style</a:t>
            </a:r>
            <a:endParaRPr lang="sv-SE"/>
          </a:p>
        </p:txBody>
      </p:sp>
    </p:spTree>
    <p:extLst>
      <p:ext uri="{BB962C8B-B14F-4D97-AF65-F5344CB8AC3E}">
        <p14:creationId xmlns:p14="http://schemas.microsoft.com/office/powerpoint/2010/main" val="95339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två bilder">
    <p:spTree>
      <p:nvGrpSpPr>
        <p:cNvPr id="1" name=""/>
        <p:cNvGrpSpPr/>
        <p:nvPr/>
      </p:nvGrpSpPr>
      <p:grpSpPr>
        <a:xfrm>
          <a:off x="0" y="0"/>
          <a:ext cx="0" cy="0"/>
          <a:chOff x="0" y="0"/>
          <a:chExt cx="0" cy="0"/>
        </a:xfrm>
      </p:grpSpPr>
      <p:sp>
        <p:nvSpPr>
          <p:cNvPr id="5" name="Platshållare för bildnummer 4">
            <a:extLst>
              <a:ext uri="{FF2B5EF4-FFF2-40B4-BE49-F238E27FC236}">
                <a16:creationId xmlns:a16="http://schemas.microsoft.com/office/drawing/2014/main" id="{89E1C101-21B3-4DE8-ACC8-96D836B902F7}"/>
              </a:ext>
            </a:extLst>
          </p:cNvPr>
          <p:cNvSpPr>
            <a:spLocks noGrp="1"/>
          </p:cNvSpPr>
          <p:nvPr>
            <p:ph type="sldNum" sz="quarter" idx="12"/>
          </p:nvPr>
        </p:nvSpPr>
        <p:spPr/>
        <p:txBody>
          <a:bodyPr/>
          <a:lstStyle/>
          <a:p>
            <a:fld id="{7422A9A3-8636-4A04-BD48-3153280FB086}" type="slidenum">
              <a:rPr lang="sv-SE" smtClean="0"/>
              <a:pPr/>
              <a:t>‹#›</a:t>
            </a:fld>
            <a:endParaRPr lang="sv-SE"/>
          </a:p>
        </p:txBody>
      </p:sp>
      <p:sp>
        <p:nvSpPr>
          <p:cNvPr id="4" name="Platshållare för sidfot 3">
            <a:extLst>
              <a:ext uri="{FF2B5EF4-FFF2-40B4-BE49-F238E27FC236}">
                <a16:creationId xmlns:a16="http://schemas.microsoft.com/office/drawing/2014/main" id="{698402AB-3C0D-47F3-B526-AEE8B976CD47}"/>
              </a:ext>
            </a:extLst>
          </p:cNvPr>
          <p:cNvSpPr>
            <a:spLocks noGrp="1"/>
          </p:cNvSpPr>
          <p:nvPr>
            <p:ph type="ftr" sz="quarter" idx="11"/>
          </p:nvPr>
        </p:nvSpPr>
        <p:spPr/>
        <p:txBody>
          <a:bodyPr/>
          <a:lstStyle/>
          <a:p>
            <a:endParaRPr lang="sv-SE" dirty="0"/>
          </a:p>
        </p:txBody>
      </p:sp>
      <p:sp>
        <p:nvSpPr>
          <p:cNvPr id="3" name="Platshållare för datum 2">
            <a:extLst>
              <a:ext uri="{FF2B5EF4-FFF2-40B4-BE49-F238E27FC236}">
                <a16:creationId xmlns:a16="http://schemas.microsoft.com/office/drawing/2014/main" id="{C91421C8-A909-4498-9C65-2C4F1875E586}"/>
              </a:ext>
            </a:extLst>
          </p:cNvPr>
          <p:cNvSpPr>
            <a:spLocks noGrp="1"/>
          </p:cNvSpPr>
          <p:nvPr>
            <p:ph type="dt" sz="half" idx="10"/>
          </p:nvPr>
        </p:nvSpPr>
        <p:spPr/>
        <p:txBody>
          <a:bodyPr/>
          <a:lstStyle/>
          <a:p>
            <a:fld id="{3805E0B7-82CE-4607-A758-8388C482F170}" type="datetime1">
              <a:rPr lang="sv-SE" smtClean="0"/>
              <a:t>2022-09-19</a:t>
            </a:fld>
            <a:endParaRPr lang="sv-SE"/>
          </a:p>
        </p:txBody>
      </p:sp>
      <p:sp>
        <p:nvSpPr>
          <p:cNvPr id="9" name="Platshållare för bild 6">
            <a:extLst>
              <a:ext uri="{FF2B5EF4-FFF2-40B4-BE49-F238E27FC236}">
                <a16:creationId xmlns:a16="http://schemas.microsoft.com/office/drawing/2014/main" id="{3747F699-0360-4395-8415-6E5114D6C6C0}"/>
              </a:ext>
            </a:extLst>
          </p:cNvPr>
          <p:cNvSpPr>
            <a:spLocks noGrp="1"/>
          </p:cNvSpPr>
          <p:nvPr>
            <p:ph type="pic" sz="quarter" idx="14"/>
          </p:nvPr>
        </p:nvSpPr>
        <p:spPr>
          <a:xfrm>
            <a:off x="4660332" y="1194198"/>
            <a:ext cx="4237210" cy="3540919"/>
          </a:xfrm>
        </p:spPr>
        <p:txBody>
          <a:bodyPr/>
          <a:lstStyle/>
          <a:p>
            <a:r>
              <a:rPr lang="en-US" smtClean="0"/>
              <a:t>Click icon to add picture</a:t>
            </a:r>
            <a:endParaRPr lang="sv-SE"/>
          </a:p>
        </p:txBody>
      </p:sp>
      <p:sp>
        <p:nvSpPr>
          <p:cNvPr id="7" name="Platshållare för bild 6">
            <a:extLst>
              <a:ext uri="{FF2B5EF4-FFF2-40B4-BE49-F238E27FC236}">
                <a16:creationId xmlns:a16="http://schemas.microsoft.com/office/drawing/2014/main" id="{FECDBECF-4709-417A-8783-E9CAB0603AC3}"/>
              </a:ext>
            </a:extLst>
          </p:cNvPr>
          <p:cNvSpPr>
            <a:spLocks noGrp="1"/>
          </p:cNvSpPr>
          <p:nvPr>
            <p:ph type="pic" sz="quarter" idx="13"/>
          </p:nvPr>
        </p:nvSpPr>
        <p:spPr>
          <a:xfrm>
            <a:off x="246460" y="1194594"/>
            <a:ext cx="4237209" cy="3540919"/>
          </a:xfrm>
        </p:spPr>
        <p:txBody>
          <a:bodyPr/>
          <a:lstStyle/>
          <a:p>
            <a:r>
              <a:rPr lang="en-US" smtClean="0"/>
              <a:t>Click icon to add picture</a:t>
            </a:r>
            <a:endParaRPr lang="sv-SE"/>
          </a:p>
        </p:txBody>
      </p:sp>
      <p:sp>
        <p:nvSpPr>
          <p:cNvPr id="2" name="Rubrik 1">
            <a:extLst>
              <a:ext uri="{FF2B5EF4-FFF2-40B4-BE49-F238E27FC236}">
                <a16:creationId xmlns:a16="http://schemas.microsoft.com/office/drawing/2014/main" id="{08A04EEF-7713-4918-A58B-127EED1C377F}"/>
              </a:ext>
            </a:extLst>
          </p:cNvPr>
          <p:cNvSpPr>
            <a:spLocks noGrp="1"/>
          </p:cNvSpPr>
          <p:nvPr>
            <p:ph type="title"/>
          </p:nvPr>
        </p:nvSpPr>
        <p:spPr/>
        <p:txBody>
          <a:bodyPr/>
          <a:lstStyle/>
          <a:p>
            <a:r>
              <a:rPr lang="en-US" smtClean="0"/>
              <a:t>Click to edit Master title style</a:t>
            </a:r>
            <a:endParaRPr lang="sv-SE"/>
          </a:p>
        </p:txBody>
      </p:sp>
    </p:spTree>
    <p:extLst>
      <p:ext uri="{BB962C8B-B14F-4D97-AF65-F5344CB8AC3E}">
        <p14:creationId xmlns:p14="http://schemas.microsoft.com/office/powerpoint/2010/main" val="2187958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5" name="Platshållare för bildnummer 4">
            <a:extLst>
              <a:ext uri="{FF2B5EF4-FFF2-40B4-BE49-F238E27FC236}">
                <a16:creationId xmlns:a16="http://schemas.microsoft.com/office/drawing/2014/main" id="{BDE0A226-9A3A-4E94-A386-D753C79EAEC4}"/>
              </a:ext>
            </a:extLst>
          </p:cNvPr>
          <p:cNvSpPr>
            <a:spLocks noGrp="1"/>
          </p:cNvSpPr>
          <p:nvPr>
            <p:ph type="sldNum" sz="quarter" idx="12"/>
          </p:nvPr>
        </p:nvSpPr>
        <p:spPr/>
        <p:txBody>
          <a:bodyPr/>
          <a:lstStyle/>
          <a:p>
            <a:fld id="{7422A9A3-8636-4A04-BD48-3153280FB086}" type="slidenum">
              <a:rPr lang="sv-SE" smtClean="0"/>
              <a:pPr/>
              <a:t>‹#›</a:t>
            </a:fld>
            <a:endParaRPr lang="sv-SE"/>
          </a:p>
        </p:txBody>
      </p:sp>
      <p:sp>
        <p:nvSpPr>
          <p:cNvPr id="4" name="Platshållare för sidfot 3">
            <a:extLst>
              <a:ext uri="{FF2B5EF4-FFF2-40B4-BE49-F238E27FC236}">
                <a16:creationId xmlns:a16="http://schemas.microsoft.com/office/drawing/2014/main" id="{32D627AA-4087-4599-9513-63987ED83459}"/>
              </a:ext>
            </a:extLst>
          </p:cNvPr>
          <p:cNvSpPr>
            <a:spLocks noGrp="1"/>
          </p:cNvSpPr>
          <p:nvPr>
            <p:ph type="ftr" sz="quarter" idx="11"/>
          </p:nvPr>
        </p:nvSpPr>
        <p:spPr/>
        <p:txBody>
          <a:bodyPr/>
          <a:lstStyle/>
          <a:p>
            <a:endParaRPr lang="sv-SE" dirty="0"/>
          </a:p>
        </p:txBody>
      </p:sp>
      <p:sp>
        <p:nvSpPr>
          <p:cNvPr id="3" name="Platshållare för datum 2">
            <a:extLst>
              <a:ext uri="{FF2B5EF4-FFF2-40B4-BE49-F238E27FC236}">
                <a16:creationId xmlns:a16="http://schemas.microsoft.com/office/drawing/2014/main" id="{892B391E-9C84-4E0D-898B-8454343BE6E0}"/>
              </a:ext>
            </a:extLst>
          </p:cNvPr>
          <p:cNvSpPr>
            <a:spLocks noGrp="1"/>
          </p:cNvSpPr>
          <p:nvPr>
            <p:ph type="dt" sz="half" idx="10"/>
          </p:nvPr>
        </p:nvSpPr>
        <p:spPr/>
        <p:txBody>
          <a:bodyPr/>
          <a:lstStyle/>
          <a:p>
            <a:fld id="{2036959A-CD1B-453C-839A-0AA642C50B3B}" type="datetime1">
              <a:rPr lang="sv-SE" smtClean="0"/>
              <a:t>2022-09-19</a:t>
            </a:fld>
            <a:endParaRPr lang="sv-SE"/>
          </a:p>
        </p:txBody>
      </p:sp>
      <p:sp>
        <p:nvSpPr>
          <p:cNvPr id="2" name="Rubrik 1">
            <a:extLst>
              <a:ext uri="{FF2B5EF4-FFF2-40B4-BE49-F238E27FC236}">
                <a16:creationId xmlns:a16="http://schemas.microsoft.com/office/drawing/2014/main" id="{2F4B5727-3AF8-4023-B42B-839E8695AB99}"/>
              </a:ext>
            </a:extLst>
          </p:cNvPr>
          <p:cNvSpPr>
            <a:spLocks noGrp="1"/>
          </p:cNvSpPr>
          <p:nvPr>
            <p:ph type="title"/>
          </p:nvPr>
        </p:nvSpPr>
        <p:spPr/>
        <p:txBody>
          <a:bodyPr/>
          <a:lstStyle/>
          <a:p>
            <a:r>
              <a:rPr lang="en-US" smtClean="0"/>
              <a:t>Click to edit Master title style</a:t>
            </a:r>
            <a:endParaRPr lang="sv-SE"/>
          </a:p>
        </p:txBody>
      </p:sp>
    </p:spTree>
    <p:extLst>
      <p:ext uri="{BB962C8B-B14F-4D97-AF65-F5344CB8AC3E}">
        <p14:creationId xmlns:p14="http://schemas.microsoft.com/office/powerpoint/2010/main" val="4196585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F9DBF7EF-8E59-4075-A8F0-EF49E121CACE}"/>
              </a:ext>
            </a:extLst>
          </p:cNvPr>
          <p:cNvSpPr>
            <a:spLocks noGrp="1"/>
          </p:cNvSpPr>
          <p:nvPr>
            <p:ph type="sldNum" sz="quarter" idx="4"/>
          </p:nvPr>
        </p:nvSpPr>
        <p:spPr>
          <a:xfrm>
            <a:off x="6835080" y="4902599"/>
            <a:ext cx="2057400" cy="232574"/>
          </a:xfrm>
          <a:prstGeom prst="rect">
            <a:avLst/>
          </a:prstGeom>
        </p:spPr>
        <p:txBody>
          <a:bodyPr vert="horz" lIns="0" tIns="0" rIns="0" bIns="0" rtlCol="0" anchor="ctr"/>
          <a:lstStyle>
            <a:lvl1pPr algn="r">
              <a:defRPr sz="750">
                <a:solidFill>
                  <a:schemeClr val="tx1">
                    <a:tint val="75000"/>
                  </a:schemeClr>
                </a:solidFill>
              </a:defRPr>
            </a:lvl1pPr>
          </a:lstStyle>
          <a:p>
            <a:fld id="{7422A9A3-8636-4A04-BD48-3153280FB086}" type="slidenum">
              <a:rPr lang="sv-SE" smtClean="0"/>
              <a:pPr/>
              <a:t>‹#›</a:t>
            </a:fld>
            <a:endParaRPr lang="sv-SE" dirty="0"/>
          </a:p>
        </p:txBody>
      </p:sp>
      <p:sp>
        <p:nvSpPr>
          <p:cNvPr id="5" name="Platshållare för sidfot 4">
            <a:extLst>
              <a:ext uri="{FF2B5EF4-FFF2-40B4-BE49-F238E27FC236}">
                <a16:creationId xmlns:a16="http://schemas.microsoft.com/office/drawing/2014/main" id="{C9465249-3F3D-4589-A44C-3AA1952E4C60}"/>
              </a:ext>
            </a:extLst>
          </p:cNvPr>
          <p:cNvSpPr>
            <a:spLocks noGrp="1"/>
          </p:cNvSpPr>
          <p:nvPr>
            <p:ph type="ftr" sz="quarter" idx="3"/>
          </p:nvPr>
        </p:nvSpPr>
        <p:spPr>
          <a:xfrm>
            <a:off x="3028950" y="4902599"/>
            <a:ext cx="3086100" cy="232574"/>
          </a:xfrm>
          <a:prstGeom prst="rect">
            <a:avLst/>
          </a:prstGeom>
        </p:spPr>
        <p:txBody>
          <a:bodyPr vert="horz" lIns="91440" tIns="45720" rIns="91440" bIns="45720" rtlCol="0" anchor="ctr"/>
          <a:lstStyle>
            <a:lvl1pPr algn="ctr">
              <a:defRPr sz="750">
                <a:solidFill>
                  <a:schemeClr val="tx1">
                    <a:tint val="75000"/>
                  </a:schemeClr>
                </a:solidFill>
              </a:defRPr>
            </a:lvl1pPr>
          </a:lstStyle>
          <a:p>
            <a:endParaRPr lang="sv-SE" dirty="0"/>
          </a:p>
        </p:txBody>
      </p:sp>
      <p:sp>
        <p:nvSpPr>
          <p:cNvPr id="4" name="Platshållare för datum 3">
            <a:extLst>
              <a:ext uri="{FF2B5EF4-FFF2-40B4-BE49-F238E27FC236}">
                <a16:creationId xmlns:a16="http://schemas.microsoft.com/office/drawing/2014/main" id="{80C11F1C-711C-4AD7-A25F-D2B3F451BB0D}"/>
              </a:ext>
            </a:extLst>
          </p:cNvPr>
          <p:cNvSpPr>
            <a:spLocks noGrp="1"/>
          </p:cNvSpPr>
          <p:nvPr>
            <p:ph type="dt" sz="half" idx="2"/>
          </p:nvPr>
        </p:nvSpPr>
        <p:spPr>
          <a:xfrm>
            <a:off x="251520" y="4902599"/>
            <a:ext cx="2057400" cy="232574"/>
          </a:xfrm>
          <a:prstGeom prst="rect">
            <a:avLst/>
          </a:prstGeom>
        </p:spPr>
        <p:txBody>
          <a:bodyPr vert="horz" lIns="0" tIns="0" rIns="0" bIns="0" rtlCol="0" anchor="ctr"/>
          <a:lstStyle>
            <a:lvl1pPr algn="l">
              <a:defRPr sz="750">
                <a:solidFill>
                  <a:schemeClr val="tx1">
                    <a:tint val="75000"/>
                  </a:schemeClr>
                </a:solidFill>
              </a:defRPr>
            </a:lvl1pPr>
          </a:lstStyle>
          <a:p>
            <a:fld id="{53C694C9-1E0C-4393-AA31-D89376583DEC}" type="datetime1">
              <a:rPr lang="sv-SE" smtClean="0"/>
              <a:t>2022-09-19</a:t>
            </a:fld>
            <a:endParaRPr lang="sv-SE" dirty="0"/>
          </a:p>
        </p:txBody>
      </p:sp>
      <p:sp>
        <p:nvSpPr>
          <p:cNvPr id="54" name="Rektangel 53">
            <a:extLst>
              <a:ext uri="{FF2B5EF4-FFF2-40B4-BE49-F238E27FC236}">
                <a16:creationId xmlns:a16="http://schemas.microsoft.com/office/drawing/2014/main" id="{D263F704-88D1-4479-BA22-2920B7F38621}"/>
              </a:ext>
              <a:ext uri="{C183D7F6-B498-43B3-948B-1728B52AA6E4}">
                <adec:decorative xmlns="" xmlns:adec="http://schemas.microsoft.com/office/drawing/2017/decorative" val="1"/>
              </a:ext>
            </a:extLst>
          </p:cNvPr>
          <p:cNvSpPr/>
          <p:nvPr userDrawn="1"/>
        </p:nvSpPr>
        <p:spPr>
          <a:xfrm>
            <a:off x="250750" y="4889099"/>
            <a:ext cx="8646791" cy="1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013"/>
          </a:p>
        </p:txBody>
      </p:sp>
      <p:sp>
        <p:nvSpPr>
          <p:cNvPr id="3" name="Platshållare för text 2">
            <a:extLst>
              <a:ext uri="{FF2B5EF4-FFF2-40B4-BE49-F238E27FC236}">
                <a16:creationId xmlns:a16="http://schemas.microsoft.com/office/drawing/2014/main" id="{CEFDED03-B73B-4057-9667-7B69EF4D719A}"/>
              </a:ext>
            </a:extLst>
          </p:cNvPr>
          <p:cNvSpPr>
            <a:spLocks noGrp="1"/>
          </p:cNvSpPr>
          <p:nvPr>
            <p:ph type="body" idx="1"/>
          </p:nvPr>
        </p:nvSpPr>
        <p:spPr>
          <a:xfrm>
            <a:off x="1131887" y="1194197"/>
            <a:ext cx="7765653" cy="3438525"/>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2" name="Platshållare för rubrik 1">
            <a:extLst>
              <a:ext uri="{FF2B5EF4-FFF2-40B4-BE49-F238E27FC236}">
                <a16:creationId xmlns:a16="http://schemas.microsoft.com/office/drawing/2014/main" id="{EB551155-ADB6-4713-AD48-92A8C535A26D}"/>
              </a:ext>
            </a:extLst>
          </p:cNvPr>
          <p:cNvSpPr>
            <a:spLocks noGrp="1"/>
          </p:cNvSpPr>
          <p:nvPr>
            <p:ph type="title"/>
          </p:nvPr>
        </p:nvSpPr>
        <p:spPr>
          <a:xfrm>
            <a:off x="1133680" y="250032"/>
            <a:ext cx="7763861" cy="647700"/>
          </a:xfrm>
          <a:prstGeom prst="rect">
            <a:avLst/>
          </a:prstGeom>
        </p:spPr>
        <p:txBody>
          <a:bodyPr vert="horz" lIns="0" tIns="0" rIns="0" bIns="0" rtlCol="0" anchor="ctr">
            <a:noAutofit/>
          </a:bodyPr>
          <a:lstStyle/>
          <a:p>
            <a:r>
              <a:rPr lang="sv-SE" dirty="0"/>
              <a:t>Klicka här för att ändra mall för rubrikformat</a:t>
            </a:r>
          </a:p>
        </p:txBody>
      </p:sp>
      <p:pic>
        <p:nvPicPr>
          <p:cNvPr id="8" name="Picture 2">
            <a:extLst>
              <a:ext uri="{FF2B5EF4-FFF2-40B4-BE49-F238E27FC236}">
                <a16:creationId xmlns:a16="http://schemas.microsoft.com/office/drawing/2014/main" id="{63C4B2EE-2B48-4379-BBD1-4FA250447FE8}"/>
              </a:ext>
              <a:ext uri="{C183D7F6-B498-43B3-948B-1728B52AA6E4}">
                <adec:decorative xmlns="" xmlns:adec="http://schemas.microsoft.com/office/drawing/2017/decorative" val="1"/>
              </a:ext>
            </a:extLst>
          </p:cNvPr>
          <p:cNvPicPr>
            <a:picLocks noChangeArrowheads="1"/>
          </p:cNvPicPr>
          <p:nvPr userDrawn="1"/>
        </p:nvPicPr>
        <p:blipFill>
          <a:blip r:embed="rId10" cstate="screen">
            <a:extLst>
              <a:ext uri="{28A0092B-C50C-407E-A947-70E740481C1C}">
                <a14:useLocalDpi xmlns:a14="http://schemas.microsoft.com/office/drawing/2010/main"/>
              </a:ext>
            </a:extLst>
          </a:blip>
          <a:srcRect/>
          <a:stretch/>
        </p:blipFill>
        <p:spPr bwMode="auto">
          <a:xfrm>
            <a:off x="246551" y="250120"/>
            <a:ext cx="644150" cy="65239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586158"/>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3" r:id="rId3"/>
    <p:sldLayoutId id="2147483654" r:id="rId4"/>
    <p:sldLayoutId id="2147483655" r:id="rId5"/>
    <p:sldLayoutId id="2147483651" r:id="rId6"/>
    <p:sldLayoutId id="2147483652" r:id="rId7"/>
    <p:sldLayoutId id="2147483650" r:id="rId8"/>
  </p:sldLayoutIdLst>
  <p:hf sldNum="0" hdr="0" ftr="0" dt="0"/>
  <p:txStyles>
    <p:titleStyle>
      <a:lvl1pPr algn="l" defTabSz="685800" rtl="0" eaLnBrk="1" latinLnBrk="0" hangingPunct="1">
        <a:lnSpc>
          <a:spcPct val="90000"/>
        </a:lnSpc>
        <a:spcBef>
          <a:spcPct val="0"/>
        </a:spcBef>
        <a:buNone/>
        <a:defRPr sz="27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gt;"/>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userDrawn="1">
          <p15:clr>
            <a:srgbClr val="F26B43"/>
          </p15:clr>
        </p15:guide>
        <p15:guide id="2" pos="2880" userDrawn="1">
          <p15:clr>
            <a:srgbClr val="F26B43"/>
          </p15:clr>
        </p15:guide>
        <p15:guide id="3" pos="713" userDrawn="1">
          <p15:clr>
            <a:srgbClr val="F26B43"/>
          </p15:clr>
        </p15:guide>
        <p15:guide id="4" pos="5454" userDrawn="1">
          <p15:clr>
            <a:srgbClr val="F26B43"/>
          </p15:clr>
        </p15:guide>
        <p15:guide id="6" pos="358" userDrawn="1">
          <p15:clr>
            <a:srgbClr val="F26B43"/>
          </p15:clr>
        </p15:guide>
        <p15:guide id="7" orient="horz" pos="158" userDrawn="1">
          <p15:clr>
            <a:srgbClr val="F26B43"/>
          </p15:clr>
        </p15:guide>
        <p15:guide id="8" orient="horz" pos="3084" userDrawn="1">
          <p15:clr>
            <a:srgbClr val="F26B43"/>
          </p15:clr>
        </p15:guide>
        <p15:guide id="9" pos="5605" userDrawn="1">
          <p15:clr>
            <a:srgbClr val="F26B43"/>
          </p15:clr>
        </p15:guide>
        <p15:guide id="10" pos="155" userDrawn="1">
          <p15:clr>
            <a:srgbClr val="F26B43"/>
          </p15:clr>
        </p15:guide>
        <p15:guide id="11" pos="560" userDrawn="1">
          <p15:clr>
            <a:srgbClr val="F26B43"/>
          </p15:clr>
        </p15:guide>
        <p15:guide id="12" orient="horz" pos="566" userDrawn="1">
          <p15:clr>
            <a:srgbClr val="F26B43"/>
          </p15:clr>
        </p15:guide>
        <p15:guide id="13" orient="horz" pos="752" userDrawn="1">
          <p15:clr>
            <a:srgbClr val="F26B43"/>
          </p15:clr>
        </p15:guide>
        <p15:guide id="14" orient="horz" pos="298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f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fi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mailto:svl-data@kth.se"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mailto:svl-data@kth.se"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hyperlink" Target="mailto:exchange.out@eecs.kth.se" TargetMode="Externa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26;p8"/>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15616" y="2067694"/>
            <a:ext cx="6189506" cy="2547643"/>
          </a:xfrm>
          <a:prstGeom prst="rect">
            <a:avLst/>
          </a:prstGeom>
          <a:noFill/>
          <a:ln>
            <a:noFill/>
          </a:ln>
        </p:spPr>
      </p:pic>
      <p:sp>
        <p:nvSpPr>
          <p:cNvPr id="8" name="Google Shape;27;p8"/>
          <p:cNvSpPr txBox="1"/>
          <p:nvPr/>
        </p:nvSpPr>
        <p:spPr>
          <a:xfrm>
            <a:off x="1475656" y="123478"/>
            <a:ext cx="6048672" cy="864096"/>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548625" tIns="182875" rIns="182875" bIns="182875" anchor="t" anchorCtr="0">
            <a:noAutofit/>
          </a:bodyPr>
          <a:lstStyle/>
          <a:p>
            <a:pPr marL="0" marR="0" lvl="0" indent="0" algn="l" rtl="0">
              <a:lnSpc>
                <a:spcPct val="115000"/>
              </a:lnSpc>
              <a:spcBef>
                <a:spcPts val="0"/>
              </a:spcBef>
              <a:spcAft>
                <a:spcPts val="0"/>
              </a:spcAft>
              <a:buNone/>
            </a:pPr>
            <a:r>
              <a:rPr lang="sv-SE" sz="2200" b="1" dirty="0" smtClean="0">
                <a:latin typeface="Open Sans SemiBold"/>
                <a:ea typeface="Open Sans SemiBold"/>
                <a:cs typeface="Open Sans SemiBold"/>
                <a:sym typeface="Open Sans SemiBold"/>
              </a:rPr>
              <a:t>CDATE 1 – Civilingenjörsprogrammet i Datateknik, 300 </a:t>
            </a:r>
            <a:r>
              <a:rPr lang="sv-SE" sz="2200" b="1" dirty="0" err="1" smtClean="0">
                <a:latin typeface="Open Sans SemiBold"/>
                <a:ea typeface="Open Sans SemiBold"/>
                <a:cs typeface="Open Sans SemiBold"/>
                <a:sym typeface="Open Sans SemiBold"/>
              </a:rPr>
              <a:t>hp</a:t>
            </a:r>
            <a:endParaRPr lang="sv-SE" sz="2200" b="1" dirty="0" smtClean="0">
              <a:latin typeface="Open Sans SemiBold"/>
              <a:ea typeface="Open Sans SemiBold"/>
              <a:cs typeface="Open Sans SemiBold"/>
              <a:sym typeface="Open Sans SemiBold"/>
            </a:endParaRPr>
          </a:p>
          <a:p>
            <a:pPr marL="0" marR="0" lvl="0" indent="0" algn="l" rtl="0">
              <a:lnSpc>
                <a:spcPct val="115000"/>
              </a:lnSpc>
              <a:spcBef>
                <a:spcPts val="0"/>
              </a:spcBef>
              <a:spcAft>
                <a:spcPts val="0"/>
              </a:spcAft>
              <a:buNone/>
            </a:pPr>
            <a:endParaRPr lang="sv-SE" sz="2000" b="1" dirty="0" smtClean="0">
              <a:latin typeface="Open Sans SemiBold"/>
              <a:ea typeface="Open Sans SemiBold"/>
              <a:cs typeface="Open Sans SemiBold"/>
              <a:sym typeface="Open Sans SemiBold"/>
            </a:endParaRPr>
          </a:p>
          <a:p>
            <a:pPr marL="0" marR="0" lvl="0" indent="0" algn="l" rtl="0">
              <a:lnSpc>
                <a:spcPct val="115000"/>
              </a:lnSpc>
              <a:spcBef>
                <a:spcPts val="0"/>
              </a:spcBef>
              <a:spcAft>
                <a:spcPts val="0"/>
              </a:spcAft>
              <a:buNone/>
            </a:pPr>
            <a:r>
              <a:rPr lang="sv-SE" sz="2000" b="1" dirty="0" smtClean="0">
                <a:latin typeface="Open Sans SemiBold"/>
                <a:ea typeface="Open Sans SemiBold"/>
                <a:cs typeface="Open Sans SemiBold"/>
                <a:sym typeface="Open Sans SemiBold"/>
              </a:rPr>
              <a:t>Programinformation; 19 september 2022</a:t>
            </a:r>
            <a:endParaRPr sz="2000" b="1" dirty="0">
              <a:latin typeface="Open Sans SemiBold"/>
              <a:ea typeface="Open Sans SemiBold"/>
              <a:cs typeface="Open Sans SemiBold"/>
              <a:sym typeface="Open Sans SemiBold"/>
            </a:endParaRPr>
          </a:p>
          <a:p>
            <a:pPr marL="0" marR="0" lvl="0" indent="0" algn="l" rtl="0">
              <a:lnSpc>
                <a:spcPct val="115000"/>
              </a:lnSpc>
              <a:spcBef>
                <a:spcPts val="0"/>
              </a:spcBef>
              <a:spcAft>
                <a:spcPts val="0"/>
              </a:spcAft>
              <a:buNone/>
            </a:pPr>
            <a:endParaRPr sz="1600" dirty="0">
              <a:latin typeface="Open Sans"/>
              <a:ea typeface="Open Sans"/>
              <a:cs typeface="Open Sans"/>
              <a:sym typeface="Open Sans"/>
            </a:endParaRPr>
          </a:p>
        </p:txBody>
      </p:sp>
    </p:spTree>
    <p:extLst>
      <p:ext uri="{BB962C8B-B14F-4D97-AF65-F5344CB8AC3E}">
        <p14:creationId xmlns:p14="http://schemas.microsoft.com/office/powerpoint/2010/main" val="21468133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sz="quarter" idx="13"/>
          </p:nvPr>
        </p:nvSpPr>
        <p:spPr>
          <a:xfrm>
            <a:off x="1131888" y="1275606"/>
            <a:ext cx="7765653" cy="3540919"/>
          </a:xfrm>
        </p:spPr>
        <p:txBody>
          <a:bodyPr>
            <a:normAutofit/>
          </a:bodyPr>
          <a:lstStyle/>
          <a:p>
            <a:r>
              <a:rPr lang="sv-SE" dirty="0" smtClean="0"/>
              <a:t>Presentation</a:t>
            </a:r>
          </a:p>
          <a:p>
            <a:r>
              <a:rPr lang="sv-SE" dirty="0" smtClean="0"/>
              <a:t>Vem gör vad och hur hänger allt ihop? – olika funktioner på KTH	</a:t>
            </a:r>
          </a:p>
          <a:p>
            <a:pPr lvl="1">
              <a:buFont typeface="Wingdings" panose="05000000000000000000" pitchFamily="2" charset="2"/>
              <a:buChar char="Ø"/>
            </a:pPr>
            <a:r>
              <a:rPr lang="sv-SE" sz="1400" dirty="0" smtClean="0"/>
              <a:t>Vad innebär det att vara student på en skola på KTH?</a:t>
            </a:r>
          </a:p>
          <a:p>
            <a:pPr lvl="1">
              <a:buFont typeface="Wingdings" panose="05000000000000000000" pitchFamily="2" charset="2"/>
              <a:buChar char="Ø"/>
            </a:pPr>
            <a:r>
              <a:rPr lang="sv-SE" sz="1400" dirty="0" smtClean="0"/>
              <a:t>3 + 2 = 5</a:t>
            </a:r>
          </a:p>
          <a:p>
            <a:r>
              <a:rPr lang="sv-SE" dirty="0" smtClean="0"/>
              <a:t>Viktigt att tänka på!</a:t>
            </a:r>
          </a:p>
          <a:p>
            <a:r>
              <a:rPr lang="sv-SE" dirty="0" smtClean="0"/>
              <a:t>Kursanmälan två gånger per läsår</a:t>
            </a:r>
          </a:p>
          <a:p>
            <a:r>
              <a:rPr lang="sv-SE" dirty="0" smtClean="0"/>
              <a:t>Om jag behöver en paus!</a:t>
            </a:r>
          </a:p>
          <a:p>
            <a:r>
              <a:rPr lang="sv-SE" dirty="0" smtClean="0"/>
              <a:t>Vart hittar du information från ditt Program?</a:t>
            </a:r>
          </a:p>
          <a:p>
            <a:r>
              <a:rPr lang="sv-SE" dirty="0" smtClean="0"/>
              <a:t>Funka och studenthälsan</a:t>
            </a:r>
          </a:p>
          <a:p>
            <a:r>
              <a:rPr lang="sv-SE" dirty="0" smtClean="0"/>
              <a:t>Rättigheter och skyldigheter</a:t>
            </a:r>
          </a:p>
          <a:p>
            <a:r>
              <a:rPr lang="sv-SE" dirty="0" smtClean="0"/>
              <a:t>Möjligheter till utbytesstudier</a:t>
            </a:r>
          </a:p>
          <a:p>
            <a:r>
              <a:rPr lang="sv-SE" dirty="0" smtClean="0"/>
              <a:t>Frågestund och avslut!</a:t>
            </a:r>
          </a:p>
        </p:txBody>
      </p:sp>
      <p:sp>
        <p:nvSpPr>
          <p:cNvPr id="3" name="Rubrik 2"/>
          <p:cNvSpPr>
            <a:spLocks noGrp="1"/>
          </p:cNvSpPr>
          <p:nvPr>
            <p:ph type="title"/>
          </p:nvPr>
        </p:nvSpPr>
        <p:spPr/>
        <p:txBody>
          <a:bodyPr/>
          <a:lstStyle/>
          <a:p>
            <a:r>
              <a:rPr lang="sv-SE" dirty="0" smtClean="0"/>
              <a:t>Programinformation åk 1 HT22 </a:t>
            </a:r>
            <a:endParaRPr lang="sv-SE" dirty="0"/>
          </a:p>
        </p:txBody>
      </p:sp>
    </p:spTree>
    <p:extLst>
      <p:ext uri="{BB962C8B-B14F-4D97-AF65-F5344CB8AC3E}">
        <p14:creationId xmlns:p14="http://schemas.microsoft.com/office/powerpoint/2010/main" val="6075009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220" b="220"/>
          <a:stretch>
            <a:fillRect/>
          </a:stretch>
        </p:blipFill>
        <p:spPr>
          <a:xfrm>
            <a:off x="6725848" y="699542"/>
            <a:ext cx="1591189" cy="1584176"/>
          </a:xfrm>
        </p:spPr>
      </p:pic>
      <p:sp>
        <p:nvSpPr>
          <p:cNvPr id="4" name="Title 3"/>
          <p:cNvSpPr>
            <a:spLocks noGrp="1"/>
          </p:cNvSpPr>
          <p:nvPr>
            <p:ph type="title"/>
          </p:nvPr>
        </p:nvSpPr>
        <p:spPr/>
        <p:txBody>
          <a:bodyPr/>
          <a:lstStyle/>
          <a:p>
            <a:r>
              <a:rPr lang="sv-SE" dirty="0" smtClean="0"/>
              <a:t>Programansvarig, PA</a:t>
            </a:r>
            <a:endParaRPr lang="sv-SE" dirty="0"/>
          </a:p>
        </p:txBody>
      </p:sp>
      <p:sp>
        <p:nvSpPr>
          <p:cNvPr id="5" name="Rectangle 4"/>
          <p:cNvSpPr/>
          <p:nvPr/>
        </p:nvSpPr>
        <p:spPr>
          <a:xfrm>
            <a:off x="1043608" y="1563638"/>
            <a:ext cx="3528392" cy="2208297"/>
          </a:xfrm>
          <a:prstGeom prst="rect">
            <a:avLst/>
          </a:prstGeom>
        </p:spPr>
        <p:txBody>
          <a:bodyPr wrap="square">
            <a:spAutoFit/>
          </a:bodyPr>
          <a:lstStyle/>
          <a:p>
            <a:r>
              <a:rPr lang="sv-SE" sz="1600" b="1" dirty="0" smtClean="0"/>
              <a:t>Pawel Herman</a:t>
            </a:r>
            <a:r>
              <a:rPr lang="sv-SE" dirty="0"/>
              <a:t/>
            </a:r>
            <a:br>
              <a:rPr lang="sv-SE" dirty="0"/>
            </a:br>
            <a:r>
              <a:rPr lang="sv-SE" dirty="0"/>
              <a:t/>
            </a:r>
            <a:br>
              <a:rPr lang="sv-SE" dirty="0"/>
            </a:br>
            <a:r>
              <a:rPr lang="sv-SE" dirty="0"/>
              <a:t/>
            </a:r>
            <a:br>
              <a:rPr lang="sv-SE" dirty="0"/>
            </a:br>
            <a:r>
              <a:rPr lang="sv-SE" dirty="0" smtClean="0"/>
              <a:t>Som </a:t>
            </a:r>
            <a:r>
              <a:rPr lang="sv-SE" dirty="0"/>
              <a:t>programansvarig </a:t>
            </a:r>
            <a:r>
              <a:rPr lang="sv-SE" dirty="0" smtClean="0"/>
              <a:t>(PA) är </a:t>
            </a:r>
            <a:r>
              <a:rPr lang="sv-SE" dirty="0"/>
              <a:t>jag ansvarig för programmets innehåll, genomförande och att programmet uppfyller lärandemålen. </a:t>
            </a:r>
          </a:p>
          <a:p>
            <a:endParaRPr lang="sv-SE" dirty="0" smtClean="0"/>
          </a:p>
          <a:p>
            <a:r>
              <a:rPr lang="sv-SE" dirty="0" smtClean="0"/>
              <a:t>Utöver </a:t>
            </a:r>
            <a:r>
              <a:rPr lang="sv-SE" dirty="0"/>
              <a:t>mig kommer ni under studierna </a:t>
            </a:r>
            <a:r>
              <a:rPr lang="sv-SE" dirty="0" smtClean="0"/>
              <a:t>att träffa </a:t>
            </a:r>
            <a:r>
              <a:rPr lang="sv-SE" dirty="0"/>
              <a:t>en mängd lärare som kommer </a:t>
            </a:r>
            <a:r>
              <a:rPr lang="sv-SE" dirty="0" smtClean="0"/>
              <a:t>att hålla </a:t>
            </a:r>
            <a:r>
              <a:rPr lang="sv-SE" dirty="0"/>
              <a:t>i olika kurser de kommande åren.</a:t>
            </a:r>
          </a:p>
        </p:txBody>
      </p:sp>
    </p:spTree>
    <p:extLst>
      <p:ext uri="{BB962C8B-B14F-4D97-AF65-F5344CB8AC3E}">
        <p14:creationId xmlns:p14="http://schemas.microsoft.com/office/powerpoint/2010/main" val="2715630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220" b="220"/>
          <a:stretch>
            <a:fillRect/>
          </a:stretch>
        </p:blipFill>
        <p:spPr>
          <a:xfrm>
            <a:off x="6653202" y="843559"/>
            <a:ext cx="1663515" cy="1656183"/>
          </a:xfrm>
          <a:noFill/>
          <a:ln>
            <a:noFill/>
          </a:ln>
        </p:spPr>
      </p:pic>
      <p:sp>
        <p:nvSpPr>
          <p:cNvPr id="4" name="Title 3"/>
          <p:cNvSpPr>
            <a:spLocks noGrp="1"/>
          </p:cNvSpPr>
          <p:nvPr>
            <p:ph type="title"/>
          </p:nvPr>
        </p:nvSpPr>
        <p:spPr/>
        <p:txBody>
          <a:bodyPr/>
          <a:lstStyle/>
          <a:p>
            <a:r>
              <a:rPr lang="sv-SE" dirty="0" smtClean="0"/>
              <a:t>Studievägledare, Svl</a:t>
            </a:r>
            <a:endParaRPr lang="sv-SE" dirty="0"/>
          </a:p>
        </p:txBody>
      </p:sp>
      <p:sp>
        <p:nvSpPr>
          <p:cNvPr id="5" name="Rectangle 4"/>
          <p:cNvSpPr/>
          <p:nvPr/>
        </p:nvSpPr>
        <p:spPr>
          <a:xfrm>
            <a:off x="1043608" y="1347614"/>
            <a:ext cx="3528392" cy="2623795"/>
          </a:xfrm>
          <a:prstGeom prst="rect">
            <a:avLst/>
          </a:prstGeom>
        </p:spPr>
        <p:txBody>
          <a:bodyPr wrap="square">
            <a:spAutoFit/>
          </a:bodyPr>
          <a:lstStyle/>
          <a:p>
            <a:r>
              <a:rPr lang="sv-SE" sz="1600" b="1" dirty="0" smtClean="0"/>
              <a:t>Annika Parswald</a:t>
            </a:r>
            <a:r>
              <a:rPr lang="sv-SE" dirty="0"/>
              <a:t/>
            </a:r>
            <a:br>
              <a:rPr lang="sv-SE" dirty="0"/>
            </a:br>
            <a:r>
              <a:rPr lang="sv-SE" dirty="0"/>
              <a:t/>
            </a:r>
            <a:br>
              <a:rPr lang="sv-SE" dirty="0"/>
            </a:br>
            <a:r>
              <a:rPr lang="sv-SE" dirty="0" smtClean="0">
                <a:hlinkClick r:id="rId4"/>
              </a:rPr>
              <a:t>svl-data@kth.se</a:t>
            </a:r>
            <a:endParaRPr lang="sv-SE" dirty="0" smtClean="0"/>
          </a:p>
          <a:p>
            <a:r>
              <a:rPr lang="sv-SE" dirty="0"/>
              <a:t/>
            </a:r>
            <a:br>
              <a:rPr lang="sv-SE" dirty="0"/>
            </a:br>
            <a:endParaRPr lang="sv-SE" dirty="0" smtClean="0"/>
          </a:p>
          <a:p>
            <a:r>
              <a:rPr lang="sv-SE" dirty="0"/>
              <a:t/>
            </a:r>
            <a:br>
              <a:rPr lang="sv-SE" dirty="0"/>
            </a:br>
            <a:r>
              <a:rPr lang="sv-SE" dirty="0" smtClean="0"/>
              <a:t>CDATE åk 1-2</a:t>
            </a:r>
          </a:p>
          <a:p>
            <a:endParaRPr lang="sv-SE" dirty="0" smtClean="0"/>
          </a:p>
          <a:p>
            <a:r>
              <a:rPr lang="sv-SE" dirty="0" smtClean="0"/>
              <a:t>Inriktningar mot språkteknologi och språkprofil; Japanska, Kinesiska, Tyska, Franska och Spanska</a:t>
            </a:r>
          </a:p>
          <a:p>
            <a:r>
              <a:rPr lang="sv-SE" dirty="0" smtClean="0"/>
              <a:t> </a:t>
            </a:r>
            <a:endParaRPr lang="sv-SE" dirty="0"/>
          </a:p>
        </p:txBody>
      </p:sp>
    </p:spTree>
    <p:extLst>
      <p:ext uri="{BB962C8B-B14F-4D97-AF65-F5344CB8AC3E}">
        <p14:creationId xmlns:p14="http://schemas.microsoft.com/office/powerpoint/2010/main" val="9027491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sv-SE" dirty="0" smtClean="0"/>
              <a:t>Studievägledare, Svl</a:t>
            </a:r>
            <a:endParaRPr lang="sv-SE" dirty="0"/>
          </a:p>
        </p:txBody>
      </p:sp>
      <p:sp>
        <p:nvSpPr>
          <p:cNvPr id="5" name="Rectangle 4"/>
          <p:cNvSpPr/>
          <p:nvPr/>
        </p:nvSpPr>
        <p:spPr>
          <a:xfrm>
            <a:off x="1043608" y="1275606"/>
            <a:ext cx="3528392" cy="2000548"/>
          </a:xfrm>
          <a:prstGeom prst="rect">
            <a:avLst/>
          </a:prstGeom>
        </p:spPr>
        <p:txBody>
          <a:bodyPr wrap="square">
            <a:spAutoFit/>
          </a:bodyPr>
          <a:lstStyle/>
          <a:p>
            <a:r>
              <a:rPr lang="sv-SE" sz="1600" b="1" dirty="0" smtClean="0"/>
              <a:t>Bianca Lanciai</a:t>
            </a:r>
            <a:r>
              <a:rPr lang="sv-SE" dirty="0"/>
              <a:t/>
            </a:r>
            <a:br>
              <a:rPr lang="sv-SE" dirty="0"/>
            </a:br>
            <a:r>
              <a:rPr lang="sv-SE" dirty="0"/>
              <a:t/>
            </a:r>
            <a:br>
              <a:rPr lang="sv-SE" dirty="0"/>
            </a:br>
            <a:r>
              <a:rPr lang="sv-SE" dirty="0" smtClean="0">
                <a:hlinkClick r:id="rId3"/>
              </a:rPr>
              <a:t>svl-data@kth.se</a:t>
            </a:r>
            <a:endParaRPr lang="sv-SE" dirty="0" smtClean="0"/>
          </a:p>
          <a:p>
            <a:r>
              <a:rPr lang="sv-SE" dirty="0"/>
              <a:t/>
            </a:r>
            <a:br>
              <a:rPr lang="sv-SE" dirty="0"/>
            </a:br>
            <a:r>
              <a:rPr lang="sv-SE" dirty="0"/>
              <a:t> </a:t>
            </a:r>
            <a:endParaRPr lang="sv-SE" dirty="0" smtClean="0"/>
          </a:p>
          <a:p>
            <a:r>
              <a:rPr lang="sv-SE" dirty="0"/>
              <a:t/>
            </a:r>
            <a:br>
              <a:rPr lang="sv-SE" dirty="0"/>
            </a:br>
            <a:r>
              <a:rPr lang="sv-SE" dirty="0"/>
              <a:t>CDATE åk </a:t>
            </a:r>
            <a:r>
              <a:rPr lang="sv-SE" dirty="0" smtClean="0"/>
              <a:t>3 samt antagna från COPEN</a:t>
            </a:r>
            <a:endParaRPr lang="sv-SE" dirty="0"/>
          </a:p>
          <a:p>
            <a:endParaRPr lang="sv-SE" dirty="0"/>
          </a:p>
          <a:p>
            <a:endParaRPr lang="sv-SE" dirty="0"/>
          </a:p>
        </p:txBody>
      </p:sp>
      <p:pic>
        <p:nvPicPr>
          <p:cNvPr id="7" name="Picture Placeholder 6"/>
          <p:cNvPicPr>
            <a:picLocks noGrp="1" noChangeAspect="1"/>
          </p:cNvPicPr>
          <p:nvPr>
            <p:ph type="pic" sz="quarter" idx="14"/>
          </p:nvPr>
        </p:nvPicPr>
        <p:blipFill>
          <a:blip r:embed="rId4" cstate="hqprint">
            <a:extLst>
              <a:ext uri="{28A0092B-C50C-407E-A947-70E740481C1C}">
                <a14:useLocalDpi xmlns:a14="http://schemas.microsoft.com/office/drawing/2010/main" val="0"/>
              </a:ext>
            </a:extLst>
          </a:blip>
          <a:srcRect l="10103" r="10103"/>
          <a:stretch>
            <a:fillRect/>
          </a:stretch>
        </p:blipFill>
        <p:spPr>
          <a:xfrm>
            <a:off x="6804248" y="627535"/>
            <a:ext cx="1783877" cy="1490737"/>
          </a:xfrm>
        </p:spPr>
      </p:pic>
    </p:spTree>
    <p:extLst>
      <p:ext uri="{BB962C8B-B14F-4D97-AF65-F5344CB8AC3E}">
        <p14:creationId xmlns:p14="http://schemas.microsoft.com/office/powerpoint/2010/main" val="12782634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smtClean="0"/>
              <a:t>Internationell koordinator</a:t>
            </a:r>
            <a:endParaRPr lang="sv-SE" dirty="0"/>
          </a:p>
        </p:txBody>
      </p:sp>
      <p:pic>
        <p:nvPicPr>
          <p:cNvPr id="1026" name="Picture 2" descr="Profilbild av Christina Gabrielsson"/>
          <p:cNvPicPr>
            <a:picLocks noGrp="1" noChangeAspect="1" noChangeArrowheads="1"/>
          </p:cNvPicPr>
          <p:nvPr>
            <p:ph type="pic" sz="quarter" idx="14"/>
          </p:nvPr>
        </p:nvPicPr>
        <p:blipFill>
          <a:blip r:embed="rId2">
            <a:extLst>
              <a:ext uri="{28A0092B-C50C-407E-A947-70E740481C1C}">
                <a14:useLocalDpi xmlns:a14="http://schemas.microsoft.com/office/drawing/2010/main" val="0"/>
              </a:ext>
            </a:extLst>
          </a:blip>
          <a:srcRect t="8205" b="8205"/>
          <a:stretch>
            <a:fillRect/>
          </a:stretch>
        </p:blipFill>
        <p:spPr bwMode="auto">
          <a:xfrm>
            <a:off x="7020272" y="1194594"/>
            <a:ext cx="1645544" cy="1375135"/>
          </a:xfrm>
          <a:prstGeom prst="rect">
            <a:avLst/>
          </a:prstGeom>
          <a:noFill/>
          <a:extLst>
            <a:ext uri="{909E8E84-426E-40DD-AFC4-6F175D3DCCD1}">
              <a14:hiddenFill xmlns:a14="http://schemas.microsoft.com/office/drawing/2010/main">
                <a:solidFill>
                  <a:srgbClr val="FFFFFF"/>
                </a:solidFill>
              </a14:hiddenFill>
            </a:ext>
          </a:extLst>
        </p:spPr>
      </p:pic>
      <p:sp>
        <p:nvSpPr>
          <p:cNvPr id="5" name="Platshållare för bild 4"/>
          <p:cNvSpPr>
            <a:spLocks noGrp="1"/>
          </p:cNvSpPr>
          <p:nvPr>
            <p:ph type="pic" sz="quarter" idx="13"/>
          </p:nvPr>
        </p:nvSpPr>
        <p:spPr/>
      </p:sp>
      <p:sp>
        <p:nvSpPr>
          <p:cNvPr id="6" name="Rektangel 5"/>
          <p:cNvSpPr/>
          <p:nvPr/>
        </p:nvSpPr>
        <p:spPr>
          <a:xfrm>
            <a:off x="323528" y="1369454"/>
            <a:ext cx="4572000" cy="2416046"/>
          </a:xfrm>
          <a:prstGeom prst="rect">
            <a:avLst/>
          </a:prstGeom>
        </p:spPr>
        <p:txBody>
          <a:bodyPr>
            <a:spAutoFit/>
          </a:bodyPr>
          <a:lstStyle/>
          <a:p>
            <a:r>
              <a:rPr lang="sv-SE" sz="1600" b="1" dirty="0" smtClean="0"/>
              <a:t>Christina Gabrielsson</a:t>
            </a:r>
            <a:r>
              <a:rPr lang="sv-SE" dirty="0"/>
              <a:t/>
            </a:r>
            <a:br>
              <a:rPr lang="sv-SE" dirty="0"/>
            </a:br>
            <a:r>
              <a:rPr lang="sv-SE" dirty="0"/>
              <a:t/>
            </a:r>
            <a:br>
              <a:rPr lang="sv-SE" dirty="0"/>
            </a:br>
            <a:r>
              <a:rPr lang="sv-SE" dirty="0" smtClean="0">
                <a:hlinkClick r:id="rId3"/>
              </a:rPr>
              <a:t>exchange.out@eecs.kth.se</a:t>
            </a:r>
            <a:endParaRPr lang="sv-SE" dirty="0" smtClean="0"/>
          </a:p>
          <a:p>
            <a:endParaRPr lang="sv-SE" dirty="0"/>
          </a:p>
          <a:p>
            <a:endParaRPr lang="sv-SE" dirty="0" smtClean="0"/>
          </a:p>
          <a:p>
            <a:endParaRPr lang="sv-SE" dirty="0"/>
          </a:p>
          <a:p>
            <a:r>
              <a:rPr lang="sv-SE" dirty="0" smtClean="0"/>
              <a:t>Utbytesstudier för CDATE</a:t>
            </a:r>
          </a:p>
          <a:p>
            <a:r>
              <a:rPr lang="sv-SE" dirty="0"/>
              <a:t/>
            </a:r>
            <a:br>
              <a:rPr lang="sv-SE" dirty="0"/>
            </a:br>
            <a:endParaRPr lang="sv-SE" dirty="0"/>
          </a:p>
          <a:p>
            <a:r>
              <a:rPr lang="sv-SE" dirty="0"/>
              <a:t/>
            </a:r>
            <a:br>
              <a:rPr lang="sv-SE" dirty="0"/>
            </a:br>
            <a:endParaRPr lang="sv-SE" dirty="0"/>
          </a:p>
        </p:txBody>
      </p:sp>
    </p:spTree>
    <p:extLst>
      <p:ext uri="{BB962C8B-B14F-4D97-AF65-F5344CB8AC3E}">
        <p14:creationId xmlns:p14="http://schemas.microsoft.com/office/powerpoint/2010/main" val="22035198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sz="quarter" idx="13"/>
          </p:nvPr>
        </p:nvSpPr>
        <p:spPr>
          <a:xfrm>
            <a:off x="1131888" y="1275606"/>
            <a:ext cx="7765653" cy="3540919"/>
          </a:xfrm>
        </p:spPr>
        <p:txBody>
          <a:bodyPr/>
          <a:lstStyle/>
          <a:p>
            <a:r>
              <a:rPr lang="sv-SE" dirty="0" smtClean="0"/>
              <a:t>Programledning</a:t>
            </a:r>
          </a:p>
          <a:p>
            <a:r>
              <a:rPr lang="sv-SE" dirty="0" smtClean="0"/>
              <a:t>Kursansvarig och examinator</a:t>
            </a:r>
          </a:p>
          <a:p>
            <a:r>
              <a:rPr lang="sv-SE" dirty="0" smtClean="0"/>
              <a:t>Studentexpedition</a:t>
            </a:r>
          </a:p>
          <a:p>
            <a:endParaRPr lang="sv-SE" dirty="0"/>
          </a:p>
          <a:p>
            <a:pPr marL="0" indent="0">
              <a:buNone/>
            </a:pPr>
            <a:r>
              <a:rPr lang="sv-SE" sz="1600" dirty="0"/>
              <a:t>Vad innebär det att vara student på en skola på KTH</a:t>
            </a:r>
            <a:r>
              <a:rPr lang="sv-SE" sz="1600" dirty="0" smtClean="0"/>
              <a:t>?</a:t>
            </a:r>
          </a:p>
          <a:p>
            <a:r>
              <a:rPr lang="sv-SE" sz="1600" dirty="0" smtClean="0"/>
              <a:t>De olika kurserna ligger placerade inom olika ämnesområden – dessa är skolorganiserade. Tex. Matematik; tillhör Skolan för Teknikvetenskap (SCI) Programmering och Logik; tillhör er programägande skola; Elektroteknik och Datavetenskap (EECS) Är det viktigt att komma ihåg? Ja, det är det, </a:t>
            </a:r>
            <a:r>
              <a:rPr lang="sv-SE" sz="1600" dirty="0" err="1" smtClean="0"/>
              <a:t>iom</a:t>
            </a:r>
            <a:r>
              <a:rPr lang="sv-SE" sz="1600" dirty="0" smtClean="0"/>
              <a:t> att Svl bl.a. ofta hänvisar till Matematik.</a:t>
            </a:r>
          </a:p>
          <a:p>
            <a:r>
              <a:rPr lang="sv-SE" sz="1600" dirty="0" smtClean="0"/>
              <a:t>3 + 2 = 5??</a:t>
            </a:r>
            <a:endParaRPr lang="sv-SE" dirty="0"/>
          </a:p>
        </p:txBody>
      </p:sp>
      <p:sp>
        <p:nvSpPr>
          <p:cNvPr id="3" name="Rubrik 2"/>
          <p:cNvSpPr>
            <a:spLocks noGrp="1"/>
          </p:cNvSpPr>
          <p:nvPr>
            <p:ph type="title"/>
          </p:nvPr>
        </p:nvSpPr>
        <p:spPr/>
        <p:txBody>
          <a:bodyPr/>
          <a:lstStyle/>
          <a:p>
            <a:r>
              <a:rPr lang="sv-SE" dirty="0"/>
              <a:t>Vem gör vad och hur hänger allt ihop? – olika funktioner på KTH</a:t>
            </a:r>
          </a:p>
        </p:txBody>
      </p:sp>
    </p:spTree>
    <p:extLst>
      <p:ext uri="{BB962C8B-B14F-4D97-AF65-F5344CB8AC3E}">
        <p14:creationId xmlns:p14="http://schemas.microsoft.com/office/powerpoint/2010/main" val="33035727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1"/>
            <a:ext cx="9144000" cy="5143501"/>
          </a:xfrm>
          <a:prstGeom prst="rect">
            <a:avLst/>
          </a:prstGeom>
        </p:spPr>
      </p:pic>
      <p:sp>
        <p:nvSpPr>
          <p:cNvPr id="10" name="Google Shape;27;p8"/>
          <p:cNvSpPr txBox="1"/>
          <p:nvPr/>
        </p:nvSpPr>
        <p:spPr>
          <a:xfrm>
            <a:off x="0" y="483518"/>
            <a:ext cx="3707904" cy="108012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548625" tIns="182875" rIns="182875" bIns="182875" anchor="t" anchorCtr="0">
            <a:noAutofit/>
          </a:bodyPr>
          <a:lstStyle/>
          <a:p>
            <a:pPr marL="0" marR="0" lvl="0" indent="0" algn="l" rtl="0">
              <a:lnSpc>
                <a:spcPct val="115000"/>
              </a:lnSpc>
              <a:spcBef>
                <a:spcPts val="0"/>
              </a:spcBef>
              <a:spcAft>
                <a:spcPts val="0"/>
              </a:spcAft>
              <a:buNone/>
            </a:pPr>
            <a:r>
              <a:rPr lang="sv-SE" sz="2200" dirty="0" smtClean="0">
                <a:latin typeface="Open Sans SemiBold"/>
                <a:ea typeface="Open Sans SemiBold"/>
                <a:cs typeface="Open Sans SemiBold"/>
                <a:sym typeface="Open Sans SemiBold"/>
              </a:rPr>
              <a:t>Viktigt att tänka på!</a:t>
            </a:r>
            <a:endParaRPr sz="1600" dirty="0">
              <a:latin typeface="Open Sans"/>
              <a:ea typeface="Open Sans"/>
              <a:cs typeface="Open Sans"/>
              <a:sym typeface="Open Sans"/>
            </a:endParaRPr>
          </a:p>
        </p:txBody>
      </p:sp>
    </p:spTree>
    <p:extLst>
      <p:ext uri="{BB962C8B-B14F-4D97-AF65-F5344CB8AC3E}">
        <p14:creationId xmlns:p14="http://schemas.microsoft.com/office/powerpoint/2010/main" val="14675119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131889" y="1194198"/>
            <a:ext cx="7688584" cy="3465784"/>
          </a:xfrm>
        </p:spPr>
        <p:txBody>
          <a:bodyPr>
            <a:normAutofit lnSpcReduction="10000"/>
          </a:bodyPr>
          <a:lstStyle/>
          <a:p>
            <a:pPr marL="0" indent="0">
              <a:buNone/>
            </a:pPr>
            <a:r>
              <a:rPr lang="sv-SE" b="1" dirty="0" smtClean="0"/>
              <a:t>Personliga menyn </a:t>
            </a:r>
            <a:r>
              <a:rPr lang="sv-SE" dirty="0" smtClean="0"/>
              <a:t>på </a:t>
            </a:r>
            <a:r>
              <a:rPr lang="sv-SE" b="1" dirty="0" smtClean="0"/>
              <a:t>kth.se</a:t>
            </a:r>
            <a:r>
              <a:rPr lang="sv-SE" dirty="0" smtClean="0"/>
              <a:t> ger dig tillgång till olika viktiga tjänster online, som:</a:t>
            </a:r>
          </a:p>
          <a:p>
            <a:r>
              <a:rPr lang="sv-SE" dirty="0" smtClean="0"/>
              <a:t>Schema</a:t>
            </a:r>
          </a:p>
          <a:p>
            <a:r>
              <a:rPr lang="sv-SE" dirty="0" smtClean="0"/>
              <a:t>E-post</a:t>
            </a:r>
          </a:p>
          <a:p>
            <a:r>
              <a:rPr lang="sv-SE" dirty="0" smtClean="0"/>
              <a:t>Programwebb</a:t>
            </a:r>
          </a:p>
          <a:p>
            <a:r>
              <a:rPr lang="sv-SE" dirty="0" smtClean="0"/>
              <a:t>Canvas</a:t>
            </a:r>
          </a:p>
          <a:p>
            <a:r>
              <a:rPr lang="sv-SE" dirty="0" err="1" smtClean="0"/>
              <a:t>Ladok</a:t>
            </a:r>
            <a:r>
              <a:rPr lang="sv-SE" dirty="0" smtClean="0"/>
              <a:t> för studenter</a:t>
            </a:r>
          </a:p>
          <a:p>
            <a:pPr marL="0" indent="0">
              <a:buNone/>
            </a:pPr>
            <a:endParaRPr lang="sv-SE" dirty="0" smtClean="0"/>
          </a:p>
          <a:p>
            <a:pPr marL="0" indent="0">
              <a:buNone/>
            </a:pPr>
            <a:r>
              <a:rPr lang="sv-SE" b="1" dirty="0" smtClean="0"/>
              <a:t>Canvas </a:t>
            </a:r>
            <a:r>
              <a:rPr lang="sv-SE" dirty="0" smtClean="0"/>
              <a:t>är KTH:s </a:t>
            </a:r>
            <a:r>
              <a:rPr lang="sv-SE" dirty="0" err="1" smtClean="0"/>
              <a:t>lärplattform</a:t>
            </a:r>
            <a:r>
              <a:rPr lang="sv-SE" dirty="0" smtClean="0"/>
              <a:t> för alla kurser. </a:t>
            </a:r>
            <a:br>
              <a:rPr lang="sv-SE" dirty="0" smtClean="0"/>
            </a:br>
            <a:r>
              <a:rPr lang="sv-SE" dirty="0" smtClean="0"/>
              <a:t>Där kan du:</a:t>
            </a:r>
          </a:p>
          <a:p>
            <a:r>
              <a:rPr lang="sv-SE" dirty="0"/>
              <a:t>f</a:t>
            </a:r>
            <a:r>
              <a:rPr lang="sv-SE" dirty="0" smtClean="0"/>
              <a:t>å tillgång kursmaterial och läsa kurs-PM</a:t>
            </a:r>
          </a:p>
          <a:p>
            <a:r>
              <a:rPr lang="sv-SE" dirty="0"/>
              <a:t>g</a:t>
            </a:r>
            <a:r>
              <a:rPr lang="sv-SE" dirty="0" smtClean="0"/>
              <a:t>enomföra inlämningsuppgifter</a:t>
            </a:r>
          </a:p>
          <a:p>
            <a:r>
              <a:rPr lang="sv-SE" dirty="0"/>
              <a:t>h</a:t>
            </a:r>
            <a:r>
              <a:rPr lang="sv-SE" dirty="0" smtClean="0"/>
              <a:t>ålla kontakt med lärare och andra studenter</a:t>
            </a:r>
          </a:p>
        </p:txBody>
      </p:sp>
      <p:sp>
        <p:nvSpPr>
          <p:cNvPr id="3" name="Title 2"/>
          <p:cNvSpPr>
            <a:spLocks noGrp="1"/>
          </p:cNvSpPr>
          <p:nvPr>
            <p:ph type="title"/>
          </p:nvPr>
        </p:nvSpPr>
        <p:spPr/>
        <p:txBody>
          <a:bodyPr/>
          <a:lstStyle/>
          <a:p>
            <a:r>
              <a:rPr lang="sv-SE" dirty="0" smtClean="0"/>
              <a:t>Personliga menyn och Canvas</a:t>
            </a:r>
            <a:endParaRPr lang="sv-SE"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18775" y="2427734"/>
            <a:ext cx="3478766" cy="2160240"/>
          </a:xfrm>
          <a:prstGeom prst="rect">
            <a:avLst/>
          </a:prstGeom>
        </p:spPr>
      </p:pic>
    </p:spTree>
    <p:extLst>
      <p:ext uri="{BB962C8B-B14F-4D97-AF65-F5344CB8AC3E}">
        <p14:creationId xmlns:p14="http://schemas.microsoft.com/office/powerpoint/2010/main" val="35817301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131888" y="1194198"/>
            <a:ext cx="4448224" cy="3540919"/>
          </a:xfrm>
        </p:spPr>
        <p:txBody>
          <a:bodyPr>
            <a:normAutofit/>
          </a:bodyPr>
          <a:lstStyle/>
          <a:p>
            <a:r>
              <a:rPr lang="sv-SE" dirty="0" smtClean="0"/>
              <a:t>Anmälan till kurs via antagnings.se både höst-och vårtermin</a:t>
            </a:r>
          </a:p>
          <a:p>
            <a:r>
              <a:rPr lang="sv-SE" dirty="0" smtClean="0"/>
              <a:t>Kursregistrera dig på dina kurser</a:t>
            </a:r>
            <a:r>
              <a:rPr lang="sv-SE" dirty="0"/>
              <a:t> </a:t>
            </a:r>
            <a:r>
              <a:rPr lang="sv-SE" dirty="0" smtClean="0"/>
              <a:t>varje läsperiod</a:t>
            </a:r>
          </a:p>
          <a:p>
            <a:r>
              <a:rPr lang="sv-SE" dirty="0"/>
              <a:t>Ä</a:t>
            </a:r>
            <a:r>
              <a:rPr lang="sv-SE" dirty="0" smtClean="0"/>
              <a:t>r nödvändigt för att du ska få tillgång till kursen </a:t>
            </a:r>
            <a:br>
              <a:rPr lang="sv-SE" dirty="0" smtClean="0"/>
            </a:br>
            <a:r>
              <a:rPr lang="sv-SE" dirty="0" smtClean="0"/>
              <a:t>i Canvas, få resultat inrapporterade och CSN utbetalt.</a:t>
            </a:r>
            <a:endParaRPr lang="sv-SE" dirty="0"/>
          </a:p>
          <a:p>
            <a:r>
              <a:rPr lang="sv-SE" dirty="0" smtClean="0"/>
              <a:t>Kursregistrera dig i tjänsten </a:t>
            </a:r>
            <a:r>
              <a:rPr lang="sv-SE" dirty="0" err="1" smtClean="0"/>
              <a:t>Ladok</a:t>
            </a:r>
            <a:r>
              <a:rPr lang="sv-SE" dirty="0" smtClean="0"/>
              <a:t> för studenter.</a:t>
            </a:r>
            <a:endParaRPr lang="sv-SE" dirty="0"/>
          </a:p>
          <a:p>
            <a:r>
              <a:rPr lang="sv-SE" dirty="0" smtClean="0"/>
              <a:t>Du hittar den under fliken ”Tjänster” i Personliga menyn, eller på sidan </a:t>
            </a:r>
            <a:r>
              <a:rPr lang="sv-SE" b="1" dirty="0" smtClean="0"/>
              <a:t>student.ladok.se</a:t>
            </a:r>
            <a:r>
              <a:rPr lang="sv-SE" dirty="0" smtClean="0"/>
              <a:t>.</a:t>
            </a:r>
          </a:p>
          <a:p>
            <a:r>
              <a:rPr lang="sv-SE" dirty="0" smtClean="0"/>
              <a:t>Registreringsperioden är alltid torsdagen innan till måndagen efter kursstart – Påminnelse till åk 1.</a:t>
            </a:r>
            <a:endParaRPr lang="sv-SE" dirty="0"/>
          </a:p>
          <a:p>
            <a:endParaRPr lang="sv-SE" dirty="0" smtClean="0"/>
          </a:p>
        </p:txBody>
      </p:sp>
      <p:sp>
        <p:nvSpPr>
          <p:cNvPr id="3" name="Title 2"/>
          <p:cNvSpPr>
            <a:spLocks noGrp="1"/>
          </p:cNvSpPr>
          <p:nvPr>
            <p:ph type="title"/>
          </p:nvPr>
        </p:nvSpPr>
        <p:spPr/>
        <p:txBody>
          <a:bodyPr/>
          <a:lstStyle/>
          <a:p>
            <a:r>
              <a:rPr lang="sv-SE" dirty="0" smtClean="0"/>
              <a:t>Kursanmälan och kursregistrering</a:t>
            </a:r>
            <a:endParaRPr lang="sv-SE"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88224" y="1131590"/>
            <a:ext cx="2454734" cy="3401837"/>
          </a:xfrm>
          <a:prstGeom prst="rect">
            <a:avLst/>
          </a:prstGeom>
        </p:spPr>
      </p:pic>
    </p:spTree>
    <p:extLst>
      <p:ext uri="{BB962C8B-B14F-4D97-AF65-F5344CB8AC3E}">
        <p14:creationId xmlns:p14="http://schemas.microsoft.com/office/powerpoint/2010/main" val="35743445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sv-SE" dirty="0" smtClean="0"/>
              <a:t>Programwebben </a:t>
            </a:r>
            <a:r>
              <a:rPr lang="sv-SE" dirty="0"/>
              <a:t>är den del av KTH:s hemsida som riktar sig specifikt till </a:t>
            </a:r>
            <a:r>
              <a:rPr lang="sv-SE" dirty="0" smtClean="0"/>
              <a:t>studenter på CDATE.</a:t>
            </a:r>
            <a:endParaRPr lang="sv-SE" dirty="0"/>
          </a:p>
          <a:p>
            <a:r>
              <a:rPr lang="sv-SE" dirty="0" smtClean="0"/>
              <a:t>Det är studievägledarnas </a:t>
            </a:r>
            <a:r>
              <a:rPr lang="sv-SE" dirty="0"/>
              <a:t>huvudsakliga kanal för information till studenter.</a:t>
            </a:r>
          </a:p>
          <a:p>
            <a:r>
              <a:rPr lang="sv-SE" dirty="0"/>
              <a:t>Här hittar du nyheter, aktiviteter, </a:t>
            </a:r>
            <a:r>
              <a:rPr lang="sv-SE" dirty="0" smtClean="0"/>
              <a:t>information, påminnelser, stöd </a:t>
            </a:r>
            <a:r>
              <a:rPr lang="sv-SE" dirty="0"/>
              <a:t>och kontaktinformation </a:t>
            </a:r>
            <a:r>
              <a:rPr lang="sv-SE" dirty="0" smtClean="0"/>
              <a:t>relaterade </a:t>
            </a:r>
            <a:r>
              <a:rPr lang="sv-SE" dirty="0"/>
              <a:t>till dina studier.</a:t>
            </a:r>
          </a:p>
          <a:p>
            <a:r>
              <a:rPr lang="sv-SE" dirty="0" smtClean="0"/>
              <a:t>Du hittar till programwebben under fliken ”Program” i din personliga meny</a:t>
            </a:r>
          </a:p>
          <a:p>
            <a:endParaRPr lang="sv-SE" dirty="0"/>
          </a:p>
        </p:txBody>
      </p:sp>
      <p:sp>
        <p:nvSpPr>
          <p:cNvPr id="3" name="Title 2"/>
          <p:cNvSpPr>
            <a:spLocks noGrp="1"/>
          </p:cNvSpPr>
          <p:nvPr>
            <p:ph type="title"/>
          </p:nvPr>
        </p:nvSpPr>
        <p:spPr/>
        <p:txBody>
          <a:bodyPr/>
          <a:lstStyle/>
          <a:p>
            <a:r>
              <a:rPr lang="sv-SE" dirty="0" smtClean="0"/>
              <a:t>Programwebben</a:t>
            </a:r>
            <a:endParaRPr lang="sv-SE"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728" y="3035811"/>
            <a:ext cx="4248472" cy="1768187"/>
          </a:xfrm>
          <a:prstGeom prst="rect">
            <a:avLst/>
          </a:prstGeom>
        </p:spPr>
      </p:pic>
    </p:spTree>
    <p:extLst>
      <p:ext uri="{BB962C8B-B14F-4D97-AF65-F5344CB8AC3E}">
        <p14:creationId xmlns:p14="http://schemas.microsoft.com/office/powerpoint/2010/main" val="25395118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sz="quarter" idx="13"/>
          </p:nvPr>
        </p:nvSpPr>
        <p:spPr/>
        <p:txBody>
          <a:bodyPr/>
          <a:lstStyle/>
          <a:p>
            <a:r>
              <a:rPr lang="sv-SE" dirty="0" smtClean="0"/>
              <a:t>Studieuppehåll – ansöker studenten om via KTH.se. Innebär platsgaranti på programmet. Möjlighet att avsluta oavslutade men registrerade kurser. Ej tillåtet att påbörja nya kurser vid KTH. Vill du testa nya studier behöver du inte få godkännande för detta från KTH.</a:t>
            </a:r>
          </a:p>
          <a:p>
            <a:endParaRPr lang="sv-SE" dirty="0"/>
          </a:p>
          <a:p>
            <a:r>
              <a:rPr lang="sv-SE" dirty="0" smtClean="0"/>
              <a:t>Studieavbrott – lämnas via KTH.se och innebär att studenten avsäger sig sin utbildningsplats och måste därmed söka om till CDATE om denne önskar återkomma vid ett senare tillfälle/ändrar sig.</a:t>
            </a:r>
            <a:endParaRPr lang="sv-SE" dirty="0"/>
          </a:p>
        </p:txBody>
      </p:sp>
      <p:sp>
        <p:nvSpPr>
          <p:cNvPr id="3" name="Rubrik 2"/>
          <p:cNvSpPr>
            <a:spLocks noGrp="1"/>
          </p:cNvSpPr>
          <p:nvPr>
            <p:ph type="title"/>
          </p:nvPr>
        </p:nvSpPr>
        <p:spPr/>
        <p:txBody>
          <a:bodyPr/>
          <a:lstStyle/>
          <a:p>
            <a:r>
              <a:rPr lang="sv-SE" dirty="0" smtClean="0"/>
              <a:t>Studieuppehåll - studieavbrott</a:t>
            </a:r>
            <a:endParaRPr lang="sv-SE" dirty="0"/>
          </a:p>
        </p:txBody>
      </p:sp>
    </p:spTree>
    <p:extLst>
      <p:ext uri="{BB962C8B-B14F-4D97-AF65-F5344CB8AC3E}">
        <p14:creationId xmlns:p14="http://schemas.microsoft.com/office/powerpoint/2010/main" val="36784985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131889" y="1194198"/>
            <a:ext cx="4736256" cy="3540919"/>
          </a:xfrm>
        </p:spPr>
        <p:txBody>
          <a:bodyPr/>
          <a:lstStyle/>
          <a:p>
            <a:r>
              <a:rPr lang="sv-SE" dirty="0" smtClean="0"/>
              <a:t>Studenthälsan </a:t>
            </a:r>
            <a:r>
              <a:rPr lang="sv-SE" dirty="0"/>
              <a:t>kan vara ett stöd för dig </a:t>
            </a:r>
            <a:r>
              <a:rPr lang="sv-SE" dirty="0" smtClean="0"/>
              <a:t>som känner </a:t>
            </a:r>
            <a:r>
              <a:rPr lang="sv-SE" dirty="0"/>
              <a:t>att du behöver prata med någon </a:t>
            </a:r>
            <a:r>
              <a:rPr lang="sv-SE" dirty="0" smtClean="0"/>
              <a:t>om </a:t>
            </a:r>
            <a:r>
              <a:rPr lang="sv-SE" dirty="0"/>
              <a:t>du inte mår </a:t>
            </a:r>
            <a:r>
              <a:rPr lang="sv-SE" dirty="0" smtClean="0"/>
              <a:t>bra.</a:t>
            </a:r>
          </a:p>
          <a:p>
            <a:r>
              <a:rPr lang="sv-SE" dirty="0" smtClean="0"/>
              <a:t>Via </a:t>
            </a:r>
            <a:r>
              <a:rPr lang="sv-SE" dirty="0"/>
              <a:t>Studenthälsan kan du träffa företagssköterska, psykolog och </a:t>
            </a:r>
            <a:r>
              <a:rPr lang="sv-SE" dirty="0" smtClean="0"/>
              <a:t>kurator.</a:t>
            </a:r>
          </a:p>
          <a:p>
            <a:r>
              <a:rPr lang="sv-SE" dirty="0" smtClean="0"/>
              <a:t>Tjänsterna </a:t>
            </a:r>
            <a:r>
              <a:rPr lang="sv-SE" dirty="0"/>
              <a:t>är gratis och personalen har tystnadsplikt</a:t>
            </a:r>
            <a:r>
              <a:rPr lang="sv-SE" dirty="0" smtClean="0"/>
              <a:t>.</a:t>
            </a:r>
          </a:p>
          <a:p>
            <a:r>
              <a:rPr lang="sv-SE" dirty="0"/>
              <a:t>Studenthälsan finns i lokaler på Stockholms </a:t>
            </a:r>
            <a:r>
              <a:rPr lang="sv-SE" dirty="0" smtClean="0"/>
              <a:t>universitet.</a:t>
            </a:r>
          </a:p>
          <a:p>
            <a:r>
              <a:rPr lang="sv-SE" dirty="0" smtClean="0"/>
              <a:t>Om </a:t>
            </a:r>
            <a:r>
              <a:rPr lang="sv-SE" dirty="0"/>
              <a:t>du blir sjuk och behöver komma i kontakt med ordinarie </a:t>
            </a:r>
            <a:r>
              <a:rPr lang="sv-SE" dirty="0" smtClean="0"/>
              <a:t>sjukvård, kontakta 1177.</a:t>
            </a:r>
          </a:p>
          <a:p>
            <a:r>
              <a:rPr lang="sv-SE" dirty="0" smtClean="0"/>
              <a:t>Studenthälsan erbjuder även gruppaktiviteter och workshops.</a:t>
            </a:r>
          </a:p>
          <a:p>
            <a:pPr marL="0" indent="0">
              <a:buNone/>
            </a:pPr>
            <a:endParaRPr lang="sv-SE" dirty="0" smtClean="0"/>
          </a:p>
          <a:p>
            <a:pPr marL="0" indent="0">
              <a:buNone/>
            </a:pPr>
            <a:r>
              <a:rPr lang="sv-SE" dirty="0" smtClean="0"/>
              <a:t>Läs mer och hitta kontaktinfo på </a:t>
            </a:r>
            <a:r>
              <a:rPr lang="sv-SE" b="1" dirty="0" smtClean="0"/>
              <a:t>kth.se/</a:t>
            </a:r>
            <a:r>
              <a:rPr lang="sv-SE" b="1" dirty="0" err="1" smtClean="0"/>
              <a:t>studenthalsan</a:t>
            </a:r>
            <a:endParaRPr lang="sv-SE" b="1" dirty="0"/>
          </a:p>
        </p:txBody>
      </p:sp>
      <p:sp>
        <p:nvSpPr>
          <p:cNvPr id="3" name="Title 2"/>
          <p:cNvSpPr>
            <a:spLocks noGrp="1"/>
          </p:cNvSpPr>
          <p:nvPr>
            <p:ph type="title"/>
          </p:nvPr>
        </p:nvSpPr>
        <p:spPr/>
        <p:txBody>
          <a:bodyPr/>
          <a:lstStyle/>
          <a:p>
            <a:r>
              <a:rPr lang="sv-SE" dirty="0" smtClean="0"/>
              <a:t>Studenthälsan</a:t>
            </a:r>
            <a:endParaRPr lang="sv-SE" dirty="0"/>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00192" y="453163"/>
            <a:ext cx="2597349" cy="4263398"/>
          </a:xfrm>
          <a:prstGeom prst="rect">
            <a:avLst/>
          </a:prstGeom>
        </p:spPr>
      </p:pic>
    </p:spTree>
    <p:extLst>
      <p:ext uri="{BB962C8B-B14F-4D97-AF65-F5344CB8AC3E}">
        <p14:creationId xmlns:p14="http://schemas.microsoft.com/office/powerpoint/2010/main" val="25608380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131889" y="1131590"/>
            <a:ext cx="7544568" cy="3603527"/>
          </a:xfrm>
        </p:spPr>
        <p:txBody>
          <a:bodyPr>
            <a:normAutofit fontScale="92500" lnSpcReduction="10000"/>
          </a:bodyPr>
          <a:lstStyle/>
          <a:p>
            <a:pPr marL="0" indent="0">
              <a:buNone/>
            </a:pPr>
            <a:r>
              <a:rPr lang="sv-SE" dirty="0" smtClean="0"/>
              <a:t>Om du har en </a:t>
            </a:r>
            <a:r>
              <a:rPr lang="sv-SE" dirty="0"/>
              <a:t>dokumenterad, varaktig </a:t>
            </a:r>
            <a:r>
              <a:rPr lang="sv-SE" dirty="0" smtClean="0"/>
              <a:t>funktionsnedsättning </a:t>
            </a:r>
            <a:r>
              <a:rPr lang="sv-SE" dirty="0"/>
              <a:t>kan </a:t>
            </a:r>
            <a:r>
              <a:rPr lang="sv-SE" dirty="0" smtClean="0"/>
              <a:t>du få </a:t>
            </a:r>
            <a:r>
              <a:rPr lang="sv-SE" dirty="0"/>
              <a:t>kompensatoriskt stöd i </a:t>
            </a:r>
            <a:r>
              <a:rPr lang="sv-SE" dirty="0" smtClean="0"/>
              <a:t>dina </a:t>
            </a:r>
            <a:r>
              <a:rPr lang="sv-SE" dirty="0"/>
              <a:t>studier vid KTH. Gruppen som samordnar </a:t>
            </a:r>
            <a:r>
              <a:rPr lang="sv-SE" dirty="0" smtClean="0"/>
              <a:t>dessa stöd </a:t>
            </a:r>
            <a:r>
              <a:rPr lang="sv-SE" dirty="0"/>
              <a:t>heter </a:t>
            </a:r>
            <a:r>
              <a:rPr lang="sv-SE" dirty="0" smtClean="0"/>
              <a:t>Funka.</a:t>
            </a:r>
            <a:r>
              <a:rPr lang="sv-SE" dirty="0"/>
              <a:t> Läs mer vilka </a:t>
            </a:r>
            <a:r>
              <a:rPr lang="sv-SE" dirty="0" smtClean="0"/>
              <a:t>stödfunktioner </a:t>
            </a:r>
            <a:r>
              <a:rPr lang="sv-SE" dirty="0"/>
              <a:t>som erbjuds och hur du ansöker om dem på </a:t>
            </a:r>
            <a:r>
              <a:rPr lang="sv-SE" b="1" dirty="0"/>
              <a:t>kth.se/funka</a:t>
            </a:r>
            <a:r>
              <a:rPr lang="sv-SE" dirty="0" smtClean="0"/>
              <a:t>.</a:t>
            </a:r>
          </a:p>
          <a:p>
            <a:pPr marL="0" indent="0">
              <a:buNone/>
            </a:pPr>
            <a:endParaRPr lang="sv-SE" dirty="0" smtClean="0"/>
          </a:p>
          <a:p>
            <a:pPr marL="0" indent="0">
              <a:buNone/>
            </a:pPr>
            <a:r>
              <a:rPr lang="sv-SE" b="1" dirty="0" smtClean="0"/>
              <a:t>Exempel på varaktiga funktionsnedsättningar är:</a:t>
            </a:r>
          </a:p>
          <a:p>
            <a:r>
              <a:rPr lang="sv-SE" dirty="0" smtClean="0"/>
              <a:t>dyslexi</a:t>
            </a:r>
          </a:p>
          <a:p>
            <a:r>
              <a:rPr lang="sv-SE" dirty="0" smtClean="0"/>
              <a:t>fysiska funktionsnedsättningar</a:t>
            </a:r>
          </a:p>
          <a:p>
            <a:r>
              <a:rPr lang="sv-SE" dirty="0" smtClean="0"/>
              <a:t>neuropsykiatriska </a:t>
            </a:r>
            <a:r>
              <a:rPr lang="sv-SE" dirty="0"/>
              <a:t>funktionsnedsättningar: exempelvis </a:t>
            </a:r>
            <a:r>
              <a:rPr lang="sv-SE" dirty="0" smtClean="0"/>
              <a:t>autism/</a:t>
            </a:r>
            <a:r>
              <a:rPr lang="sv-SE" dirty="0" err="1" smtClean="0"/>
              <a:t>asperger</a:t>
            </a:r>
            <a:r>
              <a:rPr lang="sv-SE" dirty="0" smtClean="0"/>
              <a:t>, </a:t>
            </a:r>
            <a:r>
              <a:rPr lang="sv-SE" dirty="0"/>
              <a:t>ADHD, ADD</a:t>
            </a:r>
          </a:p>
          <a:p>
            <a:r>
              <a:rPr lang="sv-SE" dirty="0" smtClean="0"/>
              <a:t>varaktig </a:t>
            </a:r>
            <a:r>
              <a:rPr lang="sv-SE" dirty="0"/>
              <a:t>psykisk </a:t>
            </a:r>
            <a:r>
              <a:rPr lang="sv-SE" dirty="0" smtClean="0"/>
              <a:t>ohälsa</a:t>
            </a:r>
          </a:p>
          <a:p>
            <a:endParaRPr lang="sv-SE" b="1" dirty="0" smtClean="0"/>
          </a:p>
          <a:p>
            <a:pPr marL="0" indent="0">
              <a:buNone/>
            </a:pPr>
            <a:r>
              <a:rPr lang="sv-SE" b="1" dirty="0" smtClean="0"/>
              <a:t>Exempel </a:t>
            </a:r>
            <a:r>
              <a:rPr lang="sv-SE" b="1" dirty="0"/>
              <a:t>på </a:t>
            </a:r>
            <a:r>
              <a:rPr lang="sv-SE" b="1" dirty="0" smtClean="0"/>
              <a:t>stöd du kan få är:</a:t>
            </a:r>
          </a:p>
          <a:p>
            <a:r>
              <a:rPr lang="sv-SE" dirty="0" smtClean="0"/>
              <a:t>längre </a:t>
            </a:r>
            <a:r>
              <a:rPr lang="sv-SE" dirty="0"/>
              <a:t>skrivtid vid tentamen och </a:t>
            </a:r>
            <a:r>
              <a:rPr lang="sv-SE" dirty="0" smtClean="0"/>
              <a:t>kontrollskrivning</a:t>
            </a:r>
          </a:p>
          <a:p>
            <a:r>
              <a:rPr lang="sv-SE" dirty="0" smtClean="0"/>
              <a:t>hjälp med att föra anteckningar</a:t>
            </a:r>
          </a:p>
          <a:p>
            <a:r>
              <a:rPr lang="sv-SE" dirty="0" smtClean="0"/>
              <a:t>resurser från KTH Biblioteket, exempelvis talböcker, punktskrift eller e-textbok</a:t>
            </a:r>
          </a:p>
          <a:p>
            <a:pPr marL="0" indent="0">
              <a:buNone/>
            </a:pPr>
            <a:endParaRPr lang="sv-SE" dirty="0" smtClean="0"/>
          </a:p>
        </p:txBody>
      </p:sp>
      <p:sp>
        <p:nvSpPr>
          <p:cNvPr id="3" name="Title 2"/>
          <p:cNvSpPr>
            <a:spLocks noGrp="1"/>
          </p:cNvSpPr>
          <p:nvPr>
            <p:ph type="title"/>
          </p:nvPr>
        </p:nvSpPr>
        <p:spPr/>
        <p:txBody>
          <a:bodyPr/>
          <a:lstStyle/>
          <a:p>
            <a:r>
              <a:rPr lang="sv-SE" dirty="0" smtClean="0"/>
              <a:t>Funka</a:t>
            </a:r>
            <a:endParaRPr lang="sv-SE" dirty="0"/>
          </a:p>
        </p:txBody>
      </p:sp>
    </p:spTree>
    <p:extLst>
      <p:ext uri="{BB962C8B-B14F-4D97-AF65-F5344CB8AC3E}">
        <p14:creationId xmlns:p14="http://schemas.microsoft.com/office/powerpoint/2010/main" val="13347597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0" indent="0">
              <a:buNone/>
            </a:pPr>
            <a:r>
              <a:rPr lang="sv-SE" dirty="0" smtClean="0"/>
              <a:t>Du har rätt att påverka din </a:t>
            </a:r>
            <a:r>
              <a:rPr lang="sv-SE" dirty="0"/>
              <a:t>utbildning och </a:t>
            </a:r>
            <a:r>
              <a:rPr lang="sv-SE" dirty="0" smtClean="0"/>
              <a:t>studiesituation. Det kan du göra genom att exempelvis fylla i kursutvärderingar eller bli aktiv i din sektion.</a:t>
            </a:r>
          </a:p>
          <a:p>
            <a:pPr marL="0" indent="0">
              <a:buNone/>
            </a:pPr>
            <a:r>
              <a:rPr lang="sv-SE" dirty="0" smtClean="0"/>
              <a:t>På Studentwebben, </a:t>
            </a:r>
            <a:r>
              <a:rPr lang="sv-SE" b="1" dirty="0" smtClean="0"/>
              <a:t>kth.se/student</a:t>
            </a:r>
            <a:r>
              <a:rPr lang="sv-SE" dirty="0" smtClean="0"/>
              <a:t>, finns formulär om du vill rapportera missförhållanden till KTH. Du kan exempelvis:</a:t>
            </a:r>
          </a:p>
          <a:p>
            <a:r>
              <a:rPr lang="sv-SE" dirty="0" smtClean="0"/>
              <a:t>lämna in klagomål angående din utbildning eller studiemiljö</a:t>
            </a:r>
          </a:p>
          <a:p>
            <a:r>
              <a:rPr lang="sv-SE" dirty="0" smtClean="0"/>
              <a:t>anmäla om du blivit utsatt för trakasserier, diskriminering eller kränkande särbehandling </a:t>
            </a:r>
            <a:br>
              <a:rPr lang="sv-SE" dirty="0" smtClean="0"/>
            </a:br>
            <a:r>
              <a:rPr lang="sv-SE" dirty="0" smtClean="0"/>
              <a:t>- du kan även vända dig till en anställd som du har förtroende för</a:t>
            </a:r>
            <a:r>
              <a:rPr lang="sv-SE" dirty="0"/>
              <a:t> </a:t>
            </a:r>
            <a:r>
              <a:rPr lang="sv-SE" dirty="0" smtClean="0"/>
              <a:t>att anmäla </a:t>
            </a:r>
          </a:p>
          <a:p>
            <a:endParaRPr lang="sv-SE" dirty="0"/>
          </a:p>
          <a:p>
            <a:pPr marL="0" indent="0">
              <a:buNone/>
            </a:pPr>
            <a:r>
              <a:rPr lang="sv-SE" dirty="0" smtClean="0"/>
              <a:t>Som student har du även en del skyldigheter, exempelvis:</a:t>
            </a:r>
          </a:p>
          <a:p>
            <a:r>
              <a:rPr lang="sv-SE" dirty="0" smtClean="0"/>
              <a:t>att undvika fusk och plagiering</a:t>
            </a:r>
          </a:p>
          <a:p>
            <a:r>
              <a:rPr lang="sv-SE" dirty="0" smtClean="0"/>
              <a:t>att </a:t>
            </a:r>
            <a:r>
              <a:rPr lang="sv-SE" dirty="0"/>
              <a:t>inte trakassera andra studenter eller personal</a:t>
            </a:r>
          </a:p>
        </p:txBody>
      </p:sp>
      <p:sp>
        <p:nvSpPr>
          <p:cNvPr id="3" name="Title 2"/>
          <p:cNvSpPr>
            <a:spLocks noGrp="1"/>
          </p:cNvSpPr>
          <p:nvPr>
            <p:ph type="title"/>
          </p:nvPr>
        </p:nvSpPr>
        <p:spPr/>
        <p:txBody>
          <a:bodyPr/>
          <a:lstStyle/>
          <a:p>
            <a:r>
              <a:rPr lang="sv-SE" dirty="0"/>
              <a:t>Rättigheter och </a:t>
            </a:r>
            <a:r>
              <a:rPr lang="sv-SE" dirty="0" smtClean="0"/>
              <a:t>skyldigheter</a:t>
            </a:r>
            <a:endParaRPr lang="sv-SE" dirty="0"/>
          </a:p>
        </p:txBody>
      </p:sp>
    </p:spTree>
    <p:extLst>
      <p:ext uri="{BB962C8B-B14F-4D97-AF65-F5344CB8AC3E}">
        <p14:creationId xmlns:p14="http://schemas.microsoft.com/office/powerpoint/2010/main" val="38573574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3">
            <a:extLst>
              <a:ext uri="{28A0092B-C50C-407E-A947-70E740481C1C}">
                <a14:useLocalDpi xmlns:a14="http://schemas.microsoft.com/office/drawing/2010/main"/>
              </a:ext>
            </a:extLst>
          </a:blip>
          <a:stretch>
            <a:fillRect/>
          </a:stretch>
        </p:blipFill>
        <p:spPr>
          <a:xfrm>
            <a:off x="-5902" y="0"/>
            <a:ext cx="9206122" cy="6137416"/>
          </a:xfrm>
        </p:spPr>
      </p:pic>
      <p:sp>
        <p:nvSpPr>
          <p:cNvPr id="6" name="Google Shape;27;p8"/>
          <p:cNvSpPr txBox="1"/>
          <p:nvPr/>
        </p:nvSpPr>
        <p:spPr>
          <a:xfrm>
            <a:off x="0" y="411510"/>
            <a:ext cx="4644008" cy="10401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548625" tIns="182875" rIns="182875" bIns="182875" anchor="t" anchorCtr="0">
            <a:noAutofit/>
          </a:bodyPr>
          <a:lstStyle/>
          <a:p>
            <a:pPr marL="0" marR="0" lvl="0" indent="0" algn="l" rtl="0">
              <a:lnSpc>
                <a:spcPct val="115000"/>
              </a:lnSpc>
              <a:spcBef>
                <a:spcPts val="0"/>
              </a:spcBef>
              <a:spcAft>
                <a:spcPts val="0"/>
              </a:spcAft>
              <a:buNone/>
            </a:pPr>
            <a:r>
              <a:rPr lang="sv-SE" sz="2200" dirty="0" smtClean="0">
                <a:latin typeface="Open Sans SemiBold"/>
                <a:ea typeface="Open Sans SemiBold"/>
                <a:cs typeface="Open Sans SemiBold"/>
                <a:sym typeface="Open Sans SemiBold"/>
              </a:rPr>
              <a:t>Frågor och avslut!</a:t>
            </a:r>
            <a:endParaRPr sz="2200" dirty="0">
              <a:latin typeface="Open Sans SemiBold"/>
              <a:ea typeface="Open Sans SemiBold"/>
              <a:cs typeface="Open Sans SemiBold"/>
              <a:sym typeface="Open Sans SemiBold"/>
            </a:endParaRPr>
          </a:p>
        </p:txBody>
      </p:sp>
    </p:spTree>
    <p:extLst>
      <p:ext uri="{BB962C8B-B14F-4D97-AF65-F5344CB8AC3E}">
        <p14:creationId xmlns:p14="http://schemas.microsoft.com/office/powerpoint/2010/main" val="40268476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tema">
  <a:themeElements>
    <a:clrScheme name="KTH">
      <a:dk1>
        <a:srgbClr val="000000"/>
      </a:dk1>
      <a:lt1>
        <a:srgbClr val="FFFFFF"/>
      </a:lt1>
      <a:dk2>
        <a:srgbClr val="65656C"/>
      </a:dk2>
      <a:lt2>
        <a:srgbClr val="838389"/>
      </a:lt2>
      <a:accent1>
        <a:srgbClr val="1954A6"/>
      </a:accent1>
      <a:accent2>
        <a:srgbClr val="5E87C0"/>
      </a:accent2>
      <a:accent3>
        <a:srgbClr val="2091C3"/>
      </a:accent3>
      <a:accent4>
        <a:srgbClr val="D02F80"/>
      </a:accent4>
      <a:accent5>
        <a:srgbClr val="D95999"/>
      </a:accent5>
      <a:accent6>
        <a:srgbClr val="61922E"/>
      </a:accent6>
      <a:hlink>
        <a:srgbClr val="65656C"/>
      </a:hlink>
      <a:folHlink>
        <a:srgbClr val="83838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sz="20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sz="2000" dirty="0" err="1"/>
        </a:defPPr>
      </a:lstStyle>
    </a:txDef>
  </a:objectDefaults>
  <a:extraClrSchemeLst/>
  <a:extLst>
    <a:ext uri="{05A4C25C-085E-4340-85A3-A5531E510DB2}">
      <thm15:themeFamily xmlns:thm15="http://schemas.microsoft.com/office/thememl/2012/main" name="KTH_16_9_widescreen_ht20.pptx" id="{D851367E-9036-43B4-9296-8B045BA056D0}" vid="{8EB72D5C-85BD-4063-B14A-88C59FA0F9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KTH 16x9</Template>
  <TotalTime>1235</TotalTime>
  <Words>1748</Words>
  <Application>Microsoft Office PowerPoint</Application>
  <PresentationFormat>Bildspel på skärmen (16:9)</PresentationFormat>
  <Paragraphs>168</Paragraphs>
  <Slides>16</Slides>
  <Notes>10</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16</vt:i4>
      </vt:variant>
    </vt:vector>
  </HeadingPairs>
  <TitlesOfParts>
    <vt:vector size="22" baseType="lpstr">
      <vt:lpstr>Arial</vt:lpstr>
      <vt:lpstr>Calibri</vt:lpstr>
      <vt:lpstr>Open Sans</vt:lpstr>
      <vt:lpstr>Open Sans SemiBold</vt:lpstr>
      <vt:lpstr>Wingdings</vt:lpstr>
      <vt:lpstr>Office-tema</vt:lpstr>
      <vt:lpstr>PowerPoint-presentation</vt:lpstr>
      <vt:lpstr>Programinformation åk 1 HT22 </vt:lpstr>
      <vt:lpstr>Programansvarig, PA</vt:lpstr>
      <vt:lpstr>Studievägledare, Svl</vt:lpstr>
      <vt:lpstr>Studievägledare, Svl</vt:lpstr>
      <vt:lpstr>Internationell koordinator</vt:lpstr>
      <vt:lpstr>Vem gör vad och hur hänger allt ihop? – olika funktioner på KTH</vt:lpstr>
      <vt:lpstr>PowerPoint-presentation</vt:lpstr>
      <vt:lpstr>Personliga menyn och Canvas</vt:lpstr>
      <vt:lpstr>Kursanmälan och kursregistrering</vt:lpstr>
      <vt:lpstr>Programwebben</vt:lpstr>
      <vt:lpstr>Studieuppehåll - studieavbrott</vt:lpstr>
      <vt:lpstr>Studenthälsan</vt:lpstr>
      <vt:lpstr>Funka</vt:lpstr>
      <vt:lpstr>Rättigheter och skyldigheter</vt:lpstr>
      <vt:lpstr>PowerPoint-presentation</vt:lpstr>
    </vt:vector>
  </TitlesOfParts>
  <Company>KTH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Kenneth Carlsson</dc:creator>
  <cp:lastModifiedBy>Annika Parswald</cp:lastModifiedBy>
  <cp:revision>120</cp:revision>
  <cp:lastPrinted>2022-09-16T11:12:08Z</cp:lastPrinted>
  <dcterms:created xsi:type="dcterms:W3CDTF">2022-03-07T13:31:25Z</dcterms:created>
  <dcterms:modified xsi:type="dcterms:W3CDTF">2022-09-19T11:30:07Z</dcterms:modified>
</cp:coreProperties>
</file>