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9144000" cy="5143500" type="screen16x9"/>
  <p:notesSz cx="7559675" cy="10691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1"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3"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5"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6"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0"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1"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2"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4"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5"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6"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8"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9"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0"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12"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3"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15"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6"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7"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8"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20"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1"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2"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3"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4"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5"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75"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76"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78"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0"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1"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3"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5"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6"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7"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9"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0"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1"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93"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4"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5"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97"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8"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00"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1"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2"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3"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05"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6"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7"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8"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9"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10"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5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0"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2"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4"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65"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6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67"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9"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0"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1"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73"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4"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5"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77"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8"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9"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1"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2"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8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4"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5"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6"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7"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9"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0"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1"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2"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3"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4"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4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5"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7"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4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9"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0"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5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52"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54"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5"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6"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58"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9"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0"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2"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3"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4"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6"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7"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9"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0"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1"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2"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74"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5"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6"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7"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8"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9"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w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90" name="Group 1"/>
          <p:cNvGrpSpPr/>
          <p:nvPr/>
        </p:nvGrpSpPr>
        <p:grpSpPr>
          <a:xfrm>
            <a:off x="0" y="0"/>
            <a:ext cx="1172520" cy="1180800"/>
            <a:chOff x="0" y="0"/>
            <a:chExt cx="1172520" cy="1180800"/>
          </a:xfrm>
        </p:grpSpPr>
        <p:pic>
          <p:nvPicPr>
            <p:cNvPr id="91" name="Picture 2"/>
            <p:cNvPicPr/>
            <p:nvPr/>
          </p:nvPicPr>
          <p:blipFill>
            <a:blip r:embed="rId14"/>
            <a:stretch/>
          </p:blipFill>
          <p:spPr>
            <a:xfrm>
              <a:off x="250200" y="249480"/>
              <a:ext cx="672120" cy="680760"/>
            </a:xfrm>
            <a:prstGeom prst="rect">
              <a:avLst/>
            </a:prstGeom>
            <a:ln>
              <a:noFill/>
            </a:ln>
          </p:spPr>
        </p:pic>
        <p:grpSp>
          <p:nvGrpSpPr>
            <p:cNvPr id="2" name="Group 2"/>
            <p:cNvGrpSpPr/>
            <p:nvPr/>
          </p:nvGrpSpPr>
          <p:grpSpPr>
            <a:xfrm>
              <a:off x="461160" y="0"/>
              <a:ext cx="250200" cy="250200"/>
              <a:chOff x="461160" y="0"/>
              <a:chExt cx="250200" cy="250200"/>
            </a:xfrm>
          </p:grpSpPr>
          <p:sp>
            <p:nvSpPr>
              <p:cNvPr id="3"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9"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0"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1"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2" name="Group 12"/>
            <p:cNvGrpSpPr/>
            <p:nvPr/>
          </p:nvGrpSpPr>
          <p:grpSpPr>
            <a:xfrm>
              <a:off x="461160" y="930960"/>
              <a:ext cx="250200" cy="249840"/>
              <a:chOff x="461160" y="930960"/>
              <a:chExt cx="250200" cy="249840"/>
            </a:xfrm>
          </p:grpSpPr>
          <p:sp>
            <p:nvSpPr>
              <p:cNvPr id="13"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7"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8"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9"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0"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2" name="Group 22"/>
            <p:cNvGrpSpPr/>
            <p:nvPr/>
          </p:nvGrpSpPr>
          <p:grpSpPr>
            <a:xfrm>
              <a:off x="0" y="464760"/>
              <a:ext cx="249840" cy="250200"/>
              <a:chOff x="0" y="464760"/>
              <a:chExt cx="249840" cy="250200"/>
            </a:xfrm>
          </p:grpSpPr>
          <p:sp>
            <p:nvSpPr>
              <p:cNvPr id="23"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6"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7"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8"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9"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2" name="Group 32"/>
            <p:cNvGrpSpPr/>
            <p:nvPr/>
          </p:nvGrpSpPr>
          <p:grpSpPr>
            <a:xfrm>
              <a:off x="922680" y="464760"/>
              <a:ext cx="249840" cy="250200"/>
              <a:chOff x="922680" y="464760"/>
              <a:chExt cx="249840" cy="250200"/>
            </a:xfrm>
          </p:grpSpPr>
          <p:sp>
            <p:nvSpPr>
              <p:cNvPr id="33"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4"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5"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6"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7"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8"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9"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0"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1"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42"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43"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pic>
        <p:nvPicPr>
          <p:cNvPr id="44" name="Bildobjekt 18"/>
          <p:cNvPicPr/>
          <p:nvPr/>
        </p:nvPicPr>
        <p:blipFill>
          <a:blip r:embed="rId15"/>
          <a:srcRect l="27231" t="40906" r="20988" b="17530"/>
          <a:stretch/>
        </p:blipFill>
        <p:spPr>
          <a:xfrm>
            <a:off x="250920" y="2542680"/>
            <a:ext cx="8642160" cy="2426040"/>
          </a:xfrm>
          <a:prstGeom prst="rect">
            <a:avLst/>
          </a:prstGeom>
          <a:ln>
            <a:noFill/>
          </a:ln>
        </p:spPr>
      </p:pic>
      <p:sp>
        <p:nvSpPr>
          <p:cNvPr id="45" name="PlaceHolder 44"/>
          <p:cNvSpPr>
            <a:spLocks noGrp="1"/>
          </p:cNvSpPr>
          <p:nvPr>
            <p:ph type="title"/>
          </p:nvPr>
        </p:nvSpPr>
        <p:spPr>
          <a:xfrm>
            <a:off x="459720" y="1079280"/>
            <a:ext cx="8181000" cy="643320"/>
          </a:xfrm>
          <a:prstGeom prst="rect">
            <a:avLst/>
          </a:prstGeom>
        </p:spPr>
        <p:txBody>
          <a:bodyPr lIns="90000"/>
          <a:lstStyle/>
          <a:p>
            <a:pPr>
              <a:lnSpc>
                <a:spcPct val="90000"/>
              </a:lnSpc>
            </a:pPr>
            <a:r>
              <a:rPr lang="en-US" sz="3600" b="1" strike="noStrike" spc="-1">
                <a:solidFill>
                  <a:srgbClr val="000000"/>
                </a:solidFill>
                <a:latin typeface="Arial"/>
              </a:rPr>
              <a:t>Klicka för att ändra rubrikformat</a:t>
            </a:r>
            <a:endParaRPr lang="en-US" sz="3600" b="0" strike="noStrike" spc="-1">
              <a:solidFill>
                <a:srgbClr val="000000"/>
              </a:solidFill>
              <a:latin typeface="Arial"/>
            </a:endParaRPr>
          </a:p>
        </p:txBody>
      </p:sp>
      <p:grpSp>
        <p:nvGrpSpPr>
          <p:cNvPr id="46" name="Group 45"/>
          <p:cNvGrpSpPr/>
          <p:nvPr/>
        </p:nvGrpSpPr>
        <p:grpSpPr>
          <a:xfrm>
            <a:off x="0" y="0"/>
            <a:ext cx="1172520" cy="1180800"/>
            <a:chOff x="0" y="0"/>
            <a:chExt cx="1172520" cy="1180800"/>
          </a:xfrm>
        </p:grpSpPr>
        <p:pic>
          <p:nvPicPr>
            <p:cNvPr id="47" name="Picture 2"/>
            <p:cNvPicPr/>
            <p:nvPr/>
          </p:nvPicPr>
          <p:blipFill>
            <a:blip r:embed="rId14"/>
            <a:stretch/>
          </p:blipFill>
          <p:spPr>
            <a:xfrm>
              <a:off x="250200" y="249480"/>
              <a:ext cx="672120" cy="680760"/>
            </a:xfrm>
            <a:prstGeom prst="rect">
              <a:avLst/>
            </a:prstGeom>
            <a:ln>
              <a:noFill/>
            </a:ln>
          </p:spPr>
        </p:pic>
        <p:grpSp>
          <p:nvGrpSpPr>
            <p:cNvPr id="48" name="Group 46"/>
            <p:cNvGrpSpPr/>
            <p:nvPr/>
          </p:nvGrpSpPr>
          <p:grpSpPr>
            <a:xfrm>
              <a:off x="461160" y="0"/>
              <a:ext cx="250200" cy="250200"/>
              <a:chOff x="461160" y="0"/>
              <a:chExt cx="250200" cy="250200"/>
            </a:xfrm>
          </p:grpSpPr>
          <p:sp>
            <p:nvSpPr>
              <p:cNvPr id="49" name="CustomShape 47"/>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0" name="CustomShape 48"/>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1" name="CustomShape 49"/>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2" name="CustomShape 50"/>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3" name="CustomShape 51"/>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4" name="CustomShape 52"/>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5" name="CustomShape 53"/>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6" name="CustomShape 54"/>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7" name="CustomShape 55"/>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58" name="Group 56"/>
            <p:cNvGrpSpPr/>
            <p:nvPr/>
          </p:nvGrpSpPr>
          <p:grpSpPr>
            <a:xfrm>
              <a:off x="461160" y="930960"/>
              <a:ext cx="250200" cy="249840"/>
              <a:chOff x="461160" y="930960"/>
              <a:chExt cx="250200" cy="249840"/>
            </a:xfrm>
          </p:grpSpPr>
          <p:sp>
            <p:nvSpPr>
              <p:cNvPr id="59" name="CustomShape 57"/>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0" name="CustomShape 58"/>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1" name="CustomShape 59"/>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2" name="CustomShape 60"/>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3" name="CustomShape 61"/>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4" name="CustomShape 62"/>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5" name="CustomShape 63"/>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6" name="CustomShape 64"/>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7" name="CustomShape 65"/>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68" name="Group 66"/>
            <p:cNvGrpSpPr/>
            <p:nvPr/>
          </p:nvGrpSpPr>
          <p:grpSpPr>
            <a:xfrm>
              <a:off x="0" y="464760"/>
              <a:ext cx="249840" cy="250200"/>
              <a:chOff x="0" y="464760"/>
              <a:chExt cx="249840" cy="250200"/>
            </a:xfrm>
          </p:grpSpPr>
          <p:sp>
            <p:nvSpPr>
              <p:cNvPr id="69" name="CustomShape 67"/>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0" name="CustomShape 68"/>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1" name="CustomShape 69"/>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2" name="CustomShape 70"/>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3" name="CustomShape 71"/>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4" name="CustomShape 72"/>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5" name="CustomShape 73"/>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6" name="CustomShape 74"/>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7" name="CustomShape 75"/>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78" name="Group 76"/>
            <p:cNvGrpSpPr/>
            <p:nvPr/>
          </p:nvGrpSpPr>
          <p:grpSpPr>
            <a:xfrm>
              <a:off x="922680" y="464760"/>
              <a:ext cx="249840" cy="250200"/>
              <a:chOff x="922680" y="464760"/>
              <a:chExt cx="249840" cy="250200"/>
            </a:xfrm>
          </p:grpSpPr>
          <p:sp>
            <p:nvSpPr>
              <p:cNvPr id="79" name="CustomShape 77"/>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0" name="CustomShape 78"/>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1" name="CustomShape 79"/>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2" name="CustomShape 80"/>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3" name="CustomShape 81"/>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4" name="CustomShape 82"/>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5" name="CustomShape 83"/>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6" name="CustomShape 84"/>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7" name="CustomShape 85"/>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88" name="Line 86"/>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89" name="PlaceHolder 87"/>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6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0" y="0"/>
            <a:ext cx="1172520" cy="1180800"/>
            <a:chOff x="0" y="0"/>
            <a:chExt cx="1172520" cy="1180800"/>
          </a:xfrm>
        </p:grpSpPr>
        <p:pic>
          <p:nvPicPr>
            <p:cNvPr id="127" name="Picture 2"/>
            <p:cNvPicPr/>
            <p:nvPr/>
          </p:nvPicPr>
          <p:blipFill>
            <a:blip r:embed="rId14"/>
            <a:stretch/>
          </p:blipFill>
          <p:spPr>
            <a:xfrm>
              <a:off x="250200" y="249480"/>
              <a:ext cx="672120" cy="680760"/>
            </a:xfrm>
            <a:prstGeom prst="rect">
              <a:avLst/>
            </a:prstGeom>
            <a:ln>
              <a:noFill/>
            </a:ln>
          </p:spPr>
        </p:pic>
        <p:grpSp>
          <p:nvGrpSpPr>
            <p:cNvPr id="128" name="Group 2"/>
            <p:cNvGrpSpPr/>
            <p:nvPr/>
          </p:nvGrpSpPr>
          <p:grpSpPr>
            <a:xfrm>
              <a:off x="461160" y="0"/>
              <a:ext cx="250200" cy="250200"/>
              <a:chOff x="461160" y="0"/>
              <a:chExt cx="250200" cy="250200"/>
            </a:xfrm>
          </p:grpSpPr>
          <p:sp>
            <p:nvSpPr>
              <p:cNvPr id="129"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0"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1"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2"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3"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4"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5"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6"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7"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38" name="Group 12"/>
            <p:cNvGrpSpPr/>
            <p:nvPr/>
          </p:nvGrpSpPr>
          <p:grpSpPr>
            <a:xfrm>
              <a:off x="461160" y="930960"/>
              <a:ext cx="250200" cy="249840"/>
              <a:chOff x="461160" y="930960"/>
              <a:chExt cx="250200" cy="249840"/>
            </a:xfrm>
          </p:grpSpPr>
          <p:sp>
            <p:nvSpPr>
              <p:cNvPr id="139"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0"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1"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2"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3"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4"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5"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6"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7"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48" name="Group 22"/>
            <p:cNvGrpSpPr/>
            <p:nvPr/>
          </p:nvGrpSpPr>
          <p:grpSpPr>
            <a:xfrm>
              <a:off x="0" y="464760"/>
              <a:ext cx="249840" cy="250200"/>
              <a:chOff x="0" y="464760"/>
              <a:chExt cx="249840" cy="250200"/>
            </a:xfrm>
          </p:grpSpPr>
          <p:sp>
            <p:nvSpPr>
              <p:cNvPr id="149"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0"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1"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2"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3"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4"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5"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6"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7"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58" name="Group 32"/>
            <p:cNvGrpSpPr/>
            <p:nvPr/>
          </p:nvGrpSpPr>
          <p:grpSpPr>
            <a:xfrm>
              <a:off x="922680" y="464760"/>
              <a:ext cx="249840" cy="250200"/>
              <a:chOff x="922680" y="464760"/>
              <a:chExt cx="249840" cy="250200"/>
            </a:xfrm>
          </p:grpSpPr>
          <p:sp>
            <p:nvSpPr>
              <p:cNvPr id="159"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0"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1"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2"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3"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4"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5"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6"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7"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168"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169"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170"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171"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5E210D27-72A2-423D-809F-F0668DBE8175}" type="datetime1">
              <a:rPr lang="en-US" sz="700" b="0" strike="noStrike" spc="-1">
                <a:solidFill>
                  <a:srgbClr val="848489"/>
                </a:solidFill>
                <a:latin typeface="Arial"/>
              </a:rPr>
              <a:t>10/6/2022</a:t>
            </a:fld>
            <a:endParaRPr lang="en-US" sz="700" b="0" strike="noStrike" spc="-1">
              <a:latin typeface="Times New Roman"/>
            </a:endParaRPr>
          </a:p>
        </p:txBody>
      </p:sp>
      <p:sp>
        <p:nvSpPr>
          <p:cNvPr id="172"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6C0A0115-2785-4D9F-9173-2545E489D407}" type="slidenum">
              <a:rPr lang="en-US" sz="700" b="0" strike="noStrike" spc="-1">
                <a:solidFill>
                  <a:srgbClr val="848489"/>
                </a:solidFill>
                <a:latin typeface="Arial"/>
              </a:rPr>
              <a:t>‹#›</a:t>
            </a:fld>
            <a:endParaRPr lang="en-US" sz="700" b="0" strike="noStrike" spc="-1">
              <a:latin typeface="Times New Roman"/>
            </a:endParaRPr>
          </a:p>
        </p:txBody>
      </p:sp>
      <p:sp>
        <p:nvSpPr>
          <p:cNvPr id="173" name="PlaceHolder 47"/>
          <p:cNvSpPr>
            <a:spLocks noGrp="1"/>
          </p:cNvSpPr>
          <p:nvPr>
            <p:ph type="body"/>
          </p:nvPr>
        </p:nvSpPr>
        <p:spPr>
          <a:xfrm>
            <a:off x="1062000" y="1116000"/>
            <a:ext cx="3426840" cy="3781080"/>
          </a:xfrm>
          <a:prstGeom prst="rect">
            <a:avLst/>
          </a:prstGeom>
        </p:spPr>
        <p:txBody>
          <a:bodyPr/>
          <a:lstStyle/>
          <a:p>
            <a:pPr marL="222120" indent="-221760">
              <a:lnSpc>
                <a:spcPct val="90000"/>
              </a:lnSpc>
              <a:spcBef>
                <a:spcPts val="601"/>
              </a:spcBef>
              <a:spcAft>
                <a:spcPts val="201"/>
              </a:spcAft>
              <a:buClr>
                <a:srgbClr val="000000"/>
              </a:buClr>
              <a:buFont typeface="Arial"/>
              <a:buChar char="•"/>
            </a:pPr>
            <a:r>
              <a:rPr lang="en-US" sz="14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200" b="0" strike="noStrike" spc="-1">
                <a:solidFill>
                  <a:srgbClr val="000000"/>
                </a:solidFill>
                <a:latin typeface="Arial"/>
              </a:rPr>
              <a:t>Nivå två</a:t>
            </a:r>
            <a:endParaRPr lang="en-US" sz="12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1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100" b="0" strike="noStrike" spc="-1">
                <a:solidFill>
                  <a:srgbClr val="000000"/>
                </a:solidFill>
                <a:latin typeface="Arial"/>
              </a:rPr>
              <a:t>Nivå fem</a:t>
            </a:r>
          </a:p>
        </p:txBody>
      </p:sp>
      <p:sp>
        <p:nvSpPr>
          <p:cNvPr id="174" name="PlaceHolder 48"/>
          <p:cNvSpPr>
            <a:spLocks noGrp="1"/>
          </p:cNvSpPr>
          <p:nvPr>
            <p:ph type="body"/>
          </p:nvPr>
        </p:nvSpPr>
        <p:spPr>
          <a:xfrm>
            <a:off x="4572000" y="1116000"/>
            <a:ext cx="3426840" cy="3781080"/>
          </a:xfrm>
          <a:prstGeom prst="rect">
            <a:avLst/>
          </a:prstGeom>
        </p:spPr>
        <p:txBody>
          <a:bodyPr/>
          <a:lstStyle/>
          <a:p>
            <a:pPr marL="222120" indent="-221760">
              <a:lnSpc>
                <a:spcPct val="90000"/>
              </a:lnSpc>
              <a:spcBef>
                <a:spcPts val="601"/>
              </a:spcBef>
              <a:spcAft>
                <a:spcPts val="201"/>
              </a:spcAft>
              <a:buClr>
                <a:srgbClr val="000000"/>
              </a:buClr>
              <a:buFont typeface="Arial"/>
              <a:buChar char="•"/>
            </a:pPr>
            <a:r>
              <a:rPr lang="en-US" sz="14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200" b="0" strike="noStrike" spc="-1">
                <a:solidFill>
                  <a:srgbClr val="000000"/>
                </a:solidFill>
                <a:latin typeface="Arial"/>
              </a:rPr>
              <a:t>Nivå två</a:t>
            </a:r>
            <a:endParaRPr lang="en-US" sz="12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1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100" b="0" strike="noStrike" spc="-1">
                <a:solidFill>
                  <a:srgbClr val="000000"/>
                </a:solidFill>
                <a:latin typeface="Arial"/>
              </a:rPr>
              <a:t>Nivå fem</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11" name="Group 1"/>
          <p:cNvGrpSpPr/>
          <p:nvPr/>
        </p:nvGrpSpPr>
        <p:grpSpPr>
          <a:xfrm>
            <a:off x="0" y="0"/>
            <a:ext cx="1172520" cy="1180800"/>
            <a:chOff x="0" y="0"/>
            <a:chExt cx="1172520" cy="1180800"/>
          </a:xfrm>
        </p:grpSpPr>
        <p:pic>
          <p:nvPicPr>
            <p:cNvPr id="212" name="Picture 2"/>
            <p:cNvPicPr/>
            <p:nvPr/>
          </p:nvPicPr>
          <p:blipFill>
            <a:blip r:embed="rId14"/>
            <a:stretch/>
          </p:blipFill>
          <p:spPr>
            <a:xfrm>
              <a:off x="250200" y="249480"/>
              <a:ext cx="672120" cy="680760"/>
            </a:xfrm>
            <a:prstGeom prst="rect">
              <a:avLst/>
            </a:prstGeom>
            <a:ln>
              <a:noFill/>
            </a:ln>
          </p:spPr>
        </p:pic>
        <p:grpSp>
          <p:nvGrpSpPr>
            <p:cNvPr id="213" name="Group 2"/>
            <p:cNvGrpSpPr/>
            <p:nvPr/>
          </p:nvGrpSpPr>
          <p:grpSpPr>
            <a:xfrm>
              <a:off x="461160" y="0"/>
              <a:ext cx="250200" cy="250200"/>
              <a:chOff x="461160" y="0"/>
              <a:chExt cx="250200" cy="250200"/>
            </a:xfrm>
          </p:grpSpPr>
          <p:sp>
            <p:nvSpPr>
              <p:cNvPr id="214"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5"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6"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7"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8"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9"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0"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1"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2"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23" name="Group 12"/>
            <p:cNvGrpSpPr/>
            <p:nvPr/>
          </p:nvGrpSpPr>
          <p:grpSpPr>
            <a:xfrm>
              <a:off x="461160" y="930960"/>
              <a:ext cx="250200" cy="249840"/>
              <a:chOff x="461160" y="930960"/>
              <a:chExt cx="250200" cy="249840"/>
            </a:xfrm>
          </p:grpSpPr>
          <p:sp>
            <p:nvSpPr>
              <p:cNvPr id="224"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5"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6"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7"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8"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9"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0"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1"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2"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33" name="Group 22"/>
            <p:cNvGrpSpPr/>
            <p:nvPr/>
          </p:nvGrpSpPr>
          <p:grpSpPr>
            <a:xfrm>
              <a:off x="0" y="464760"/>
              <a:ext cx="249840" cy="250200"/>
              <a:chOff x="0" y="464760"/>
              <a:chExt cx="249840" cy="250200"/>
            </a:xfrm>
          </p:grpSpPr>
          <p:sp>
            <p:nvSpPr>
              <p:cNvPr id="234"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5"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6"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7"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8"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9"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0"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1"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2"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43" name="Group 32"/>
            <p:cNvGrpSpPr/>
            <p:nvPr/>
          </p:nvGrpSpPr>
          <p:grpSpPr>
            <a:xfrm>
              <a:off x="922680" y="464760"/>
              <a:ext cx="249840" cy="250200"/>
              <a:chOff x="922680" y="464760"/>
              <a:chExt cx="249840" cy="250200"/>
            </a:xfrm>
          </p:grpSpPr>
          <p:sp>
            <p:nvSpPr>
              <p:cNvPr id="244"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5"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6"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7"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8"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9"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0"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1"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2"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253"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254"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255"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256"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A4ABD226-F327-484E-BF8C-B70E28B89C52}" type="datetime1">
              <a:rPr lang="en-US" sz="700" b="0" strike="noStrike" spc="-1">
                <a:solidFill>
                  <a:srgbClr val="848489"/>
                </a:solidFill>
                <a:latin typeface="Arial"/>
              </a:rPr>
              <a:t>10/6/2022</a:t>
            </a:fld>
            <a:endParaRPr lang="en-US" sz="700" b="0" strike="noStrike" spc="-1">
              <a:latin typeface="Times New Roman"/>
            </a:endParaRPr>
          </a:p>
        </p:txBody>
      </p:sp>
      <p:sp>
        <p:nvSpPr>
          <p:cNvPr id="257"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0B098656-2D1E-4EF6-8B81-4DAA09F0B051}" type="slidenum">
              <a:rPr lang="en-US" sz="700" b="0" strike="noStrike" spc="-1">
                <a:solidFill>
                  <a:srgbClr val="848489"/>
                </a:solidFill>
                <a:latin typeface="Arial"/>
              </a:rPr>
              <a:t>‹#›</a:t>
            </a:fld>
            <a:endParaRPr lang="en-US" sz="700" b="0" strike="noStrike" spc="-1">
              <a:latin typeface="Times New Roman"/>
            </a:endParaRPr>
          </a:p>
        </p:txBody>
      </p:sp>
      <p:sp>
        <p:nvSpPr>
          <p:cNvPr id="258" name="PlaceHolder 47"/>
          <p:cNvSpPr>
            <a:spLocks noGrp="1"/>
          </p:cNvSpPr>
          <p:nvPr>
            <p:ph type="body"/>
          </p:nvPr>
        </p:nvSpPr>
        <p:spPr>
          <a:xfrm>
            <a:off x="1062000" y="1112400"/>
            <a:ext cx="7559280" cy="3611520"/>
          </a:xfrm>
          <a:prstGeom prst="rect">
            <a:avLst/>
          </a:prstGeom>
        </p:spPr>
        <p:txBody>
          <a:bodyPr/>
          <a:lstStyle/>
          <a:p>
            <a:pPr marL="222120" indent="-221760">
              <a:lnSpc>
                <a:spcPct val="90000"/>
              </a:lnSpc>
              <a:spcBef>
                <a:spcPts val="1001"/>
              </a:spcBef>
              <a:spcAft>
                <a:spcPts val="201"/>
              </a:spcAft>
              <a:buClr>
                <a:srgbClr val="000000"/>
              </a:buClr>
              <a:buFont typeface="Arial"/>
              <a:buChar char="•"/>
            </a:pPr>
            <a:r>
              <a:rPr lang="en-US" sz="16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400" b="0" strike="noStrike" spc="-1">
                <a:solidFill>
                  <a:srgbClr val="000000"/>
                </a:solidFill>
                <a:latin typeface="Arial"/>
              </a:rPr>
              <a:t>Nivå två</a:t>
            </a:r>
            <a:endParaRPr lang="en-US" sz="14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2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200" b="0" strike="noStrike" spc="-1">
                <a:solidFill>
                  <a:srgbClr val="000000"/>
                </a:solidFill>
                <a:latin typeface="Arial"/>
              </a:rPr>
              <a:t>Nivå fem</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95" name="Group 1"/>
          <p:cNvGrpSpPr/>
          <p:nvPr/>
        </p:nvGrpSpPr>
        <p:grpSpPr>
          <a:xfrm>
            <a:off x="0" y="0"/>
            <a:ext cx="1172520" cy="1180800"/>
            <a:chOff x="0" y="0"/>
            <a:chExt cx="1172520" cy="1180800"/>
          </a:xfrm>
        </p:grpSpPr>
        <p:pic>
          <p:nvPicPr>
            <p:cNvPr id="296" name="Picture 2"/>
            <p:cNvPicPr/>
            <p:nvPr/>
          </p:nvPicPr>
          <p:blipFill>
            <a:blip r:embed="rId14"/>
            <a:stretch/>
          </p:blipFill>
          <p:spPr>
            <a:xfrm>
              <a:off x="250200" y="249480"/>
              <a:ext cx="672120" cy="680760"/>
            </a:xfrm>
            <a:prstGeom prst="rect">
              <a:avLst/>
            </a:prstGeom>
            <a:ln>
              <a:noFill/>
            </a:ln>
          </p:spPr>
        </p:pic>
        <p:grpSp>
          <p:nvGrpSpPr>
            <p:cNvPr id="297" name="Group 2"/>
            <p:cNvGrpSpPr/>
            <p:nvPr/>
          </p:nvGrpSpPr>
          <p:grpSpPr>
            <a:xfrm>
              <a:off x="461160" y="0"/>
              <a:ext cx="250200" cy="250200"/>
              <a:chOff x="461160" y="0"/>
              <a:chExt cx="250200" cy="250200"/>
            </a:xfrm>
          </p:grpSpPr>
          <p:sp>
            <p:nvSpPr>
              <p:cNvPr id="298"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99"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0"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1"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2"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3"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4"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5"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6"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07" name="Group 12"/>
            <p:cNvGrpSpPr/>
            <p:nvPr/>
          </p:nvGrpSpPr>
          <p:grpSpPr>
            <a:xfrm>
              <a:off x="461160" y="930960"/>
              <a:ext cx="250200" cy="249840"/>
              <a:chOff x="461160" y="930960"/>
              <a:chExt cx="250200" cy="249840"/>
            </a:xfrm>
          </p:grpSpPr>
          <p:sp>
            <p:nvSpPr>
              <p:cNvPr id="308"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9"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0"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1"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2"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3"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4"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5"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6"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17" name="Group 22"/>
            <p:cNvGrpSpPr/>
            <p:nvPr/>
          </p:nvGrpSpPr>
          <p:grpSpPr>
            <a:xfrm>
              <a:off x="0" y="464760"/>
              <a:ext cx="249840" cy="250200"/>
              <a:chOff x="0" y="464760"/>
              <a:chExt cx="249840" cy="250200"/>
            </a:xfrm>
          </p:grpSpPr>
          <p:sp>
            <p:nvSpPr>
              <p:cNvPr id="318"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9"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0"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1"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2"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3"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4"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5"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6"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27" name="Group 32"/>
            <p:cNvGrpSpPr/>
            <p:nvPr/>
          </p:nvGrpSpPr>
          <p:grpSpPr>
            <a:xfrm>
              <a:off x="922680" y="464760"/>
              <a:ext cx="249840" cy="250200"/>
              <a:chOff x="922680" y="464760"/>
              <a:chExt cx="249840" cy="250200"/>
            </a:xfrm>
          </p:grpSpPr>
          <p:sp>
            <p:nvSpPr>
              <p:cNvPr id="328"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9"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0"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1"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2"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3"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4"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5"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6"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337"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338"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339"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340"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05C0D9A9-9F3B-475E-A409-43A653564DA3}" type="datetime1">
              <a:rPr lang="en-US" sz="700" b="0" strike="noStrike" spc="-1">
                <a:solidFill>
                  <a:srgbClr val="848489"/>
                </a:solidFill>
                <a:latin typeface="Arial"/>
              </a:rPr>
              <a:t>10/6/2022</a:t>
            </a:fld>
            <a:endParaRPr lang="en-US" sz="700" b="0" strike="noStrike" spc="-1">
              <a:latin typeface="Times New Roman"/>
            </a:endParaRPr>
          </a:p>
        </p:txBody>
      </p:sp>
      <p:sp>
        <p:nvSpPr>
          <p:cNvPr id="341"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8CA36E18-79B9-4410-B5CC-13586CEC52C4}" type="slidenum">
              <a:rPr lang="en-US" sz="700" b="0" strike="noStrike" spc="-1">
                <a:solidFill>
                  <a:srgbClr val="848489"/>
                </a:solidFill>
                <a:latin typeface="Arial"/>
              </a:rPr>
              <a:t>‹#›</a:t>
            </a:fld>
            <a:endParaRPr lang="en-US" sz="700" b="0" strike="noStrike" spc="-1">
              <a:latin typeface="Times New Roman"/>
            </a:endParaRPr>
          </a:p>
        </p:txBody>
      </p:sp>
      <p:sp>
        <p:nvSpPr>
          <p:cNvPr id="342" name="PlaceHolder 47"/>
          <p:cNvSpPr>
            <a:spLocks noGrp="1"/>
          </p:cNvSpPr>
          <p:nvPr>
            <p:ph type="body"/>
          </p:nvPr>
        </p:nvSpPr>
        <p:spPr>
          <a:xfrm>
            <a:off x="250920" y="1183320"/>
            <a:ext cx="4281840" cy="3540600"/>
          </a:xfrm>
          <a:prstGeom prst="rect">
            <a:avLst/>
          </a:prstGeom>
        </p:spPr>
        <p:txBody>
          <a:bodyPr lIns="90000" tIns="45000" rIns="90000" bIns="45000" anchor="ct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343" name="PlaceHolder 48"/>
          <p:cNvSpPr>
            <a:spLocks noGrp="1"/>
          </p:cNvSpPr>
          <p:nvPr>
            <p:ph type="body"/>
          </p:nvPr>
        </p:nvSpPr>
        <p:spPr>
          <a:xfrm>
            <a:off x="4611240" y="1183320"/>
            <a:ext cx="4281840" cy="3540600"/>
          </a:xfrm>
          <a:prstGeom prst="rect">
            <a:avLst/>
          </a:prstGeom>
        </p:spPr>
        <p:txBody>
          <a:bodyPr lIns="90000" tIns="45000" rIns="90000" bIns="45000" anchor="ct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hykula@kth.se" TargetMode="External"/><Relationship Id="rId2" Type="http://schemas.openxmlformats.org/officeDocument/2006/relationships/hyperlink" Target="mailto:jankr@kth.s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TextShape 1"/>
          <p:cNvSpPr txBox="1"/>
          <p:nvPr/>
        </p:nvSpPr>
        <p:spPr>
          <a:xfrm>
            <a:off x="1065600" y="298800"/>
            <a:ext cx="8010360" cy="643320"/>
          </a:xfrm>
          <a:prstGeom prst="rect">
            <a:avLst/>
          </a:prstGeom>
          <a:noFill/>
          <a:ln>
            <a:noFill/>
          </a:ln>
        </p:spPr>
        <p:txBody>
          <a:bodyPr lIns="90000"/>
          <a:lstStyle/>
          <a:p>
            <a:pPr>
              <a:lnSpc>
                <a:spcPct val="90000"/>
              </a:lnSpc>
            </a:pPr>
            <a:r>
              <a:rPr lang="en-US" sz="2400" b="1" strike="noStrike" spc="-1">
                <a:solidFill>
                  <a:srgbClr val="94476B"/>
                </a:solidFill>
                <a:latin typeface="Arial"/>
              </a:rPr>
              <a:t>KEX-info CINEK, CFATE, CTFYS</a:t>
            </a:r>
            <a:r>
              <a:t/>
            </a:r>
            <a:br/>
            <a:endParaRPr lang="en-US" sz="2400" b="0" strike="noStrike" spc="-1">
              <a:solidFill>
                <a:srgbClr val="000000"/>
              </a:solidFill>
              <a:latin typeface="Arial"/>
            </a:endParaRPr>
          </a:p>
        </p:txBody>
      </p:sp>
      <p:sp>
        <p:nvSpPr>
          <p:cNvPr id="381" name="TextShape 2"/>
          <p:cNvSpPr txBox="1"/>
          <p:nvPr/>
        </p:nvSpPr>
        <p:spPr>
          <a:xfrm>
            <a:off x="390960" y="1014840"/>
            <a:ext cx="8361360" cy="710640"/>
          </a:xfrm>
          <a:prstGeom prst="rect">
            <a:avLst/>
          </a:prstGeom>
          <a:noFill/>
          <a:ln>
            <a:noFill/>
          </a:ln>
        </p:spPr>
        <p:txBody>
          <a:bodyPr lIns="108000" rIns="90000"/>
          <a:lstStyle/>
          <a:p>
            <a:pPr>
              <a:lnSpc>
                <a:spcPct val="90000"/>
              </a:lnSpc>
              <a:spcBef>
                <a:spcPts val="1001"/>
              </a:spcBef>
              <a:spcAft>
                <a:spcPts val="201"/>
              </a:spcAft>
            </a:pPr>
            <a:r>
              <a:rPr lang="en-US" sz="1800" b="1" strike="noStrike" spc="-1">
                <a:solidFill>
                  <a:srgbClr val="000000"/>
                </a:solidFill>
                <a:latin typeface="Arial"/>
              </a:rPr>
              <a:t>Examensarbete i Tillämpad Matematik, VT23 </a:t>
            </a:r>
            <a:endParaRPr lang="en-US" sz="1800" b="0" strike="noStrike" spc="-1">
              <a:latin typeface="Arial"/>
            </a:endParaRPr>
          </a:p>
          <a:p>
            <a:pPr>
              <a:lnSpc>
                <a:spcPct val="90000"/>
              </a:lnSpc>
              <a:spcBef>
                <a:spcPts val="1001"/>
              </a:spcBef>
              <a:spcAft>
                <a:spcPts val="201"/>
              </a:spcAft>
            </a:pPr>
            <a:endParaRPr lang="en-US" sz="1800" b="0" strike="noStrike" spc="-1">
              <a:latin typeface="Arial"/>
            </a:endParaRPr>
          </a:p>
          <a:p>
            <a:pPr>
              <a:lnSpc>
                <a:spcPct val="90000"/>
              </a:lnSpc>
              <a:spcBef>
                <a:spcPts val="1001"/>
              </a:spcBef>
              <a:spcAft>
                <a:spcPts val="201"/>
              </a:spcAft>
            </a:pPr>
            <a:endParaRPr lang="en-US" sz="1800" b="0" strike="noStrike" spc="-1">
              <a:latin typeface="Arial"/>
            </a:endParaRPr>
          </a:p>
        </p:txBody>
      </p:sp>
      <p:sp>
        <p:nvSpPr>
          <p:cNvPr id="382" name="CustomShape 3"/>
          <p:cNvSpPr/>
          <p:nvPr/>
        </p:nvSpPr>
        <p:spPr>
          <a:xfrm>
            <a:off x="5677200" y="1647000"/>
            <a:ext cx="4571640" cy="1063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000000"/>
                </a:solidFill>
                <a:latin typeface="Arial"/>
              </a:rPr>
              <a:t>Optimeringslära och Systemteori</a:t>
            </a:r>
            <a:endParaRPr lang="en-US" sz="1600" b="0" strike="noStrike" spc="-1">
              <a:latin typeface="Arial"/>
            </a:endParaRPr>
          </a:p>
          <a:p>
            <a:pPr>
              <a:lnSpc>
                <a:spcPct val="100000"/>
              </a:lnSpc>
            </a:pPr>
            <a:r>
              <a:rPr lang="en-US" sz="1600" b="0" strike="noStrike" spc="-1">
                <a:solidFill>
                  <a:srgbClr val="000000"/>
                </a:solidFill>
                <a:latin typeface="Arial"/>
              </a:rPr>
              <a:t>Jan Kronqvist </a:t>
            </a:r>
            <a:endParaRPr lang="en-US" sz="1600" b="0" strike="noStrike" spc="-1">
              <a:latin typeface="Arial"/>
            </a:endParaRPr>
          </a:p>
          <a:p>
            <a:pPr>
              <a:lnSpc>
                <a:spcPct val="100000"/>
              </a:lnSpc>
            </a:pPr>
            <a:r>
              <a:rPr lang="en-US" sz="1600" b="0" strike="noStrike" spc="-1">
                <a:solidFill>
                  <a:srgbClr val="000000"/>
                </a:solidFill>
                <a:latin typeface="Arial"/>
              </a:rPr>
              <a:t>Opt&amp;Syst projekt</a:t>
            </a:r>
            <a:endParaRPr lang="en-US" sz="1600" b="0" strike="noStrike" spc="-1">
              <a:latin typeface="Arial"/>
            </a:endParaRPr>
          </a:p>
          <a:p>
            <a:pPr>
              <a:lnSpc>
                <a:spcPct val="100000"/>
              </a:lnSpc>
            </a:pPr>
            <a:r>
              <a:rPr lang="en-US" sz="1600" b="0" u="sng" strike="noStrike" spc="-1">
                <a:solidFill>
                  <a:srgbClr val="65656C"/>
                </a:solidFill>
                <a:uFillTx/>
                <a:latin typeface="Arial"/>
                <a:hlinkClick r:id="rId2"/>
              </a:rPr>
              <a:t>jankr@kth.se</a:t>
            </a:r>
            <a:r>
              <a:rPr lang="en-US" sz="1600" b="0" strike="noStrike" spc="-1">
                <a:solidFill>
                  <a:srgbClr val="000000"/>
                </a:solidFill>
                <a:latin typeface="Arial"/>
              </a:rPr>
              <a:t> </a:t>
            </a:r>
            <a:endParaRPr lang="en-US" sz="1600" b="0" strike="noStrike" spc="-1">
              <a:latin typeface="Arial"/>
            </a:endParaRPr>
          </a:p>
        </p:txBody>
      </p:sp>
      <p:sp>
        <p:nvSpPr>
          <p:cNvPr id="383" name="CustomShape 4"/>
          <p:cNvSpPr/>
          <p:nvPr/>
        </p:nvSpPr>
        <p:spPr>
          <a:xfrm>
            <a:off x="161640" y="1647000"/>
            <a:ext cx="4571640" cy="109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000000"/>
                </a:solidFill>
                <a:latin typeface="Arial"/>
              </a:rPr>
              <a:t>Matematisk Statistik</a:t>
            </a:r>
            <a:endParaRPr lang="en-US" sz="1600" b="0" strike="noStrike" spc="-1">
              <a:latin typeface="Arial"/>
            </a:endParaRPr>
          </a:p>
          <a:p>
            <a:pPr>
              <a:lnSpc>
                <a:spcPct val="100000"/>
              </a:lnSpc>
            </a:pPr>
            <a:r>
              <a:rPr lang="en-US" sz="1600" b="0" strike="noStrike" spc="-1">
                <a:solidFill>
                  <a:srgbClr val="000000"/>
                </a:solidFill>
                <a:latin typeface="Arial"/>
              </a:rPr>
              <a:t>Mykola Shykula </a:t>
            </a:r>
            <a:endParaRPr lang="en-US" sz="1600" b="0" strike="noStrike" spc="-1">
              <a:latin typeface="Arial"/>
            </a:endParaRPr>
          </a:p>
          <a:p>
            <a:pPr>
              <a:lnSpc>
                <a:spcPct val="100000"/>
              </a:lnSpc>
            </a:pPr>
            <a:r>
              <a:rPr lang="en-US" sz="1600" b="0" strike="noStrike" spc="-1">
                <a:solidFill>
                  <a:srgbClr val="000000"/>
                </a:solidFill>
                <a:latin typeface="Arial"/>
              </a:rPr>
              <a:t>Kursansvarig och ansvarig för matst projekt</a:t>
            </a:r>
            <a:endParaRPr lang="en-US" sz="1600" b="0" strike="noStrike" spc="-1">
              <a:latin typeface="Arial"/>
            </a:endParaRPr>
          </a:p>
          <a:p>
            <a:pPr>
              <a:lnSpc>
                <a:spcPct val="100000"/>
              </a:lnSpc>
            </a:pPr>
            <a:r>
              <a:rPr lang="en-US" sz="1600" b="0" u="sng" strike="noStrike" spc="-1">
                <a:solidFill>
                  <a:srgbClr val="65656C"/>
                </a:solidFill>
                <a:uFillTx/>
                <a:latin typeface="Open Sans"/>
                <a:hlinkClick r:id="rId3"/>
              </a:rPr>
              <a:t>shykula@kth.se</a:t>
            </a:r>
            <a:r>
              <a:rPr lang="en-US" sz="1600" b="0" strike="noStrike" spc="-1">
                <a:solidFill>
                  <a:srgbClr val="000000"/>
                </a:solidFill>
                <a:latin typeface="Arial"/>
              </a:rPr>
              <a:t> </a:t>
            </a:r>
            <a:endParaRPr lang="en-US" sz="16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extShape 1"/>
          <p:cNvSpPr txBox="1"/>
          <p:nvPr/>
        </p:nvSpPr>
        <p:spPr>
          <a:xfrm>
            <a:off x="1060560" y="7668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Viktig information hittas på Canvas sidan</a:t>
            </a:r>
            <a:endParaRPr lang="en-US" sz="2600" b="0" strike="noStrike" spc="-1">
              <a:solidFill>
                <a:srgbClr val="000000"/>
              </a:solidFill>
              <a:latin typeface="Arial"/>
            </a:endParaRPr>
          </a:p>
        </p:txBody>
      </p:sp>
      <p:sp>
        <p:nvSpPr>
          <p:cNvPr id="385"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5F018BB6-789C-4DEC-94F3-9716233A7900}" type="datetime1">
              <a:rPr lang="en-US" sz="700" b="0" strike="noStrike" spc="-1">
                <a:solidFill>
                  <a:srgbClr val="002060"/>
                </a:solidFill>
                <a:latin typeface="Arial"/>
              </a:rPr>
              <a:t>10/6/2022</a:t>
            </a:fld>
            <a:endParaRPr lang="en-US" sz="700" b="0" strike="noStrike" spc="-1">
              <a:latin typeface="Times New Roman"/>
            </a:endParaRPr>
          </a:p>
        </p:txBody>
      </p:sp>
      <p:sp>
        <p:nvSpPr>
          <p:cNvPr id="386"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4766B47E-C4B4-4773-B3B0-A084894325EB}" type="slidenum">
              <a:rPr lang="en-US" sz="700" b="0" strike="noStrike" spc="-1">
                <a:solidFill>
                  <a:srgbClr val="002060"/>
                </a:solidFill>
                <a:latin typeface="Arial"/>
              </a:rPr>
              <a:t>2</a:t>
            </a:fld>
            <a:endParaRPr lang="en-US" sz="700" b="0" strike="noStrike" spc="-1">
              <a:latin typeface="Times New Roman"/>
            </a:endParaRPr>
          </a:p>
        </p:txBody>
      </p:sp>
      <p:sp>
        <p:nvSpPr>
          <p:cNvPr id="387" name="TextShape 4"/>
          <p:cNvSpPr txBox="1"/>
          <p:nvPr/>
        </p:nvSpPr>
        <p:spPr>
          <a:xfrm>
            <a:off x="506160" y="4232880"/>
            <a:ext cx="7648920" cy="3781080"/>
          </a:xfrm>
          <a:prstGeom prst="rect">
            <a:avLst/>
          </a:prstGeom>
          <a:noFill/>
          <a:ln>
            <a:noFill/>
          </a:ln>
        </p:spPr>
        <p:txBody>
          <a:bodyPr/>
          <a:lstStyle/>
          <a:p>
            <a:pPr marL="222120" indent="-221760">
              <a:lnSpc>
                <a:spcPct val="90000"/>
              </a:lnSpc>
              <a:spcAft>
                <a:spcPts val="201"/>
              </a:spcAft>
              <a:buClr>
                <a:srgbClr val="000000"/>
              </a:buClr>
              <a:buFont typeface="Arial"/>
              <a:buChar char="•"/>
            </a:pPr>
            <a:r>
              <a:rPr lang="en-US" sz="1400" b="0" strike="noStrike" spc="-1">
                <a:solidFill>
                  <a:srgbClr val="002060"/>
                </a:solidFill>
                <a:latin typeface="Arial"/>
              </a:rPr>
              <a:t>Alla datum i följande slides är preliminära (detta är från VT22) .</a:t>
            </a:r>
            <a:endParaRPr lang="en-US" sz="1400" b="0" strike="noStrike" spc="-1">
              <a:solidFill>
                <a:srgbClr val="000000"/>
              </a:solidFill>
              <a:latin typeface="Arial"/>
            </a:endParaRPr>
          </a:p>
          <a:p>
            <a:pPr marL="222120" indent="-221760">
              <a:lnSpc>
                <a:spcPct val="90000"/>
              </a:lnSpc>
              <a:spcAft>
                <a:spcPts val="201"/>
              </a:spcAft>
              <a:buClr>
                <a:srgbClr val="000000"/>
              </a:buClr>
              <a:buFont typeface="Arial"/>
              <a:buChar char="•"/>
            </a:pPr>
            <a:r>
              <a:rPr lang="en-US" sz="1400" b="0" strike="noStrike" spc="-1">
                <a:solidFill>
                  <a:srgbClr val="002060"/>
                </a:solidFill>
                <a:latin typeface="Arial"/>
              </a:rPr>
              <a:t>Följ med Canvas sidan för uppdateringar om KEX VT23 som publiceras snart!</a:t>
            </a:r>
            <a:endParaRPr lang="en-US" sz="1400" b="0" strike="noStrike" spc="-1">
              <a:solidFill>
                <a:srgbClr val="000000"/>
              </a:solidFill>
              <a:latin typeface="Arial"/>
            </a:endParaRPr>
          </a:p>
        </p:txBody>
      </p:sp>
      <p:pic>
        <p:nvPicPr>
          <p:cNvPr id="388" name="Picture 387"/>
          <p:cNvPicPr/>
          <p:nvPr/>
        </p:nvPicPr>
        <p:blipFill>
          <a:blip r:embed="rId2"/>
          <a:stretch/>
        </p:blipFill>
        <p:spPr>
          <a:xfrm>
            <a:off x="1097280" y="640080"/>
            <a:ext cx="5706000" cy="356616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TextShape 1"/>
          <p:cNvSpPr txBox="1"/>
          <p:nvPr/>
        </p:nvSpPr>
        <p:spPr>
          <a:xfrm>
            <a:off x="1060560" y="251640"/>
            <a:ext cx="7552440" cy="673560"/>
          </a:xfrm>
          <a:prstGeom prst="rect">
            <a:avLst/>
          </a:prstGeom>
          <a:noFill/>
          <a:ln>
            <a:noFill/>
          </a:ln>
        </p:spPr>
        <p:txBody>
          <a:bodyPr anchor="ctr"/>
          <a:lstStyle/>
          <a:p>
            <a:pPr>
              <a:lnSpc>
                <a:spcPts val="2999"/>
              </a:lnSpc>
            </a:pPr>
            <a:r>
              <a:rPr lang="en-US" sz="2400" b="1" strike="noStrike" spc="-1">
                <a:solidFill>
                  <a:srgbClr val="002060"/>
                </a:solidFill>
                <a:latin typeface="Arial"/>
              </a:rPr>
              <a:t>Länk till kurssida med den ”magiska PDF filen” och tidigare KEX jobb</a:t>
            </a:r>
            <a:endParaRPr lang="en-US" sz="2400" b="0" strike="noStrike" spc="-1">
              <a:solidFill>
                <a:srgbClr val="000000"/>
              </a:solidFill>
              <a:latin typeface="Arial"/>
            </a:endParaRPr>
          </a:p>
        </p:txBody>
      </p:sp>
      <p:sp>
        <p:nvSpPr>
          <p:cNvPr id="39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71209275-FE38-4A5B-991D-46870D6415A3}" type="datetime1">
              <a:rPr lang="en-US" sz="700" b="0" strike="noStrike" spc="-1">
                <a:solidFill>
                  <a:srgbClr val="002060"/>
                </a:solidFill>
                <a:latin typeface="Arial"/>
              </a:rPr>
              <a:t>10/6/2022</a:t>
            </a:fld>
            <a:endParaRPr lang="en-US" sz="700" b="0" strike="noStrike" spc="-1">
              <a:latin typeface="Times New Roman"/>
            </a:endParaRPr>
          </a:p>
        </p:txBody>
      </p:sp>
      <p:sp>
        <p:nvSpPr>
          <p:cNvPr id="39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42CF3857-9D25-4EEB-9548-41053AF41A16}" type="slidenum">
              <a:rPr lang="en-US" sz="700" b="0" strike="noStrike" spc="-1">
                <a:solidFill>
                  <a:srgbClr val="002060"/>
                </a:solidFill>
                <a:latin typeface="Arial"/>
              </a:rPr>
              <a:t>3</a:t>
            </a:fld>
            <a:endParaRPr lang="en-US" sz="700" b="0" strike="noStrike" spc="-1">
              <a:latin typeface="Times New Roman"/>
            </a:endParaRPr>
          </a:p>
        </p:txBody>
      </p:sp>
      <p:pic>
        <p:nvPicPr>
          <p:cNvPr id="392" name="Picture 1"/>
          <p:cNvPicPr/>
          <p:nvPr/>
        </p:nvPicPr>
        <p:blipFill>
          <a:blip r:embed="rId2"/>
          <a:stretch/>
        </p:blipFill>
        <p:spPr>
          <a:xfrm>
            <a:off x="730800" y="1038600"/>
            <a:ext cx="6782040" cy="374760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extShape 1"/>
          <p:cNvSpPr txBox="1"/>
          <p:nvPr/>
        </p:nvSpPr>
        <p:spPr>
          <a:xfrm>
            <a:off x="1060560" y="251640"/>
            <a:ext cx="7552440" cy="673560"/>
          </a:xfrm>
          <a:prstGeom prst="rect">
            <a:avLst/>
          </a:prstGeom>
          <a:noFill/>
          <a:ln>
            <a:noFill/>
          </a:ln>
        </p:spPr>
        <p:txBody>
          <a:bodyPr anchor="ctr"/>
          <a:lstStyle/>
          <a:p>
            <a:pPr>
              <a:lnSpc>
                <a:spcPts val="2999"/>
              </a:lnSpc>
            </a:pPr>
            <a:r>
              <a:rPr lang="en-US" sz="2400" b="1" strike="noStrike" spc="-1">
                <a:solidFill>
                  <a:srgbClr val="002060"/>
                </a:solidFill>
                <a:latin typeface="Arial"/>
              </a:rPr>
              <a:t>Den ”magiska PDF filen” innehåller all viktig information och datum!</a:t>
            </a:r>
            <a:endParaRPr lang="en-US" sz="2400" b="0" strike="noStrike" spc="-1">
              <a:solidFill>
                <a:srgbClr val="000000"/>
              </a:solidFill>
              <a:latin typeface="Arial"/>
            </a:endParaRPr>
          </a:p>
        </p:txBody>
      </p:sp>
      <p:sp>
        <p:nvSpPr>
          <p:cNvPr id="39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4BBA80F-48DA-4078-9830-E4351B22C478}" type="datetime1">
              <a:rPr lang="en-US" sz="700" b="0" strike="noStrike" spc="-1">
                <a:solidFill>
                  <a:srgbClr val="002060"/>
                </a:solidFill>
                <a:latin typeface="Arial"/>
              </a:rPr>
              <a:t>10/6/2022</a:t>
            </a:fld>
            <a:endParaRPr lang="en-US" sz="700" b="0" strike="noStrike" spc="-1">
              <a:latin typeface="Times New Roman"/>
            </a:endParaRPr>
          </a:p>
        </p:txBody>
      </p:sp>
      <p:sp>
        <p:nvSpPr>
          <p:cNvPr id="39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5300C259-2473-42B0-96E8-A6A03E19A569}" type="slidenum">
              <a:rPr lang="en-US" sz="700" b="0" strike="noStrike" spc="-1">
                <a:solidFill>
                  <a:srgbClr val="002060"/>
                </a:solidFill>
                <a:latin typeface="Arial"/>
              </a:rPr>
              <a:t>4</a:t>
            </a:fld>
            <a:endParaRPr lang="en-US" sz="700" b="0" strike="noStrike" spc="-1">
              <a:latin typeface="Times New Roman"/>
            </a:endParaRPr>
          </a:p>
        </p:txBody>
      </p:sp>
      <p:pic>
        <p:nvPicPr>
          <p:cNvPr id="396" name="Picture 4"/>
          <p:cNvPicPr/>
          <p:nvPr/>
        </p:nvPicPr>
        <p:blipFill>
          <a:blip r:embed="rId2"/>
          <a:stretch/>
        </p:blipFill>
        <p:spPr>
          <a:xfrm>
            <a:off x="755280" y="1311840"/>
            <a:ext cx="6895080" cy="295992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Practical information</a:t>
            </a:r>
            <a:endParaRPr lang="en-US" sz="2600" b="0" strike="noStrike" spc="-1">
              <a:solidFill>
                <a:srgbClr val="000000"/>
              </a:solidFill>
              <a:latin typeface="Arial"/>
            </a:endParaRPr>
          </a:p>
        </p:txBody>
      </p:sp>
      <p:sp>
        <p:nvSpPr>
          <p:cNvPr id="39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18D367D1-8833-4D13-8ECB-06605B5AF4C8}" type="datetime1">
              <a:rPr lang="en-US" sz="700" b="0" strike="noStrike" spc="-1">
                <a:solidFill>
                  <a:srgbClr val="002060"/>
                </a:solidFill>
                <a:latin typeface="Arial"/>
              </a:rPr>
              <a:t>10/6/2022</a:t>
            </a:fld>
            <a:endParaRPr lang="en-US" sz="700" b="0" strike="noStrike" spc="-1">
              <a:latin typeface="Times New Roman"/>
            </a:endParaRPr>
          </a:p>
        </p:txBody>
      </p:sp>
      <p:sp>
        <p:nvSpPr>
          <p:cNvPr id="39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1448AEAE-B496-4499-B918-2C436E2B050C}" type="slidenum">
              <a:rPr lang="en-US" sz="700" b="0" strike="noStrike" spc="-1">
                <a:solidFill>
                  <a:srgbClr val="002060"/>
                </a:solidFill>
                <a:latin typeface="Arial"/>
              </a:rPr>
              <a:t>5</a:t>
            </a:fld>
            <a:endParaRPr lang="en-US" sz="700" b="0" strike="noStrike" spc="-1">
              <a:latin typeface="Times New Roman"/>
            </a:endParaRPr>
          </a:p>
        </p:txBody>
      </p:sp>
      <p:sp>
        <p:nvSpPr>
          <p:cNvPr id="400" name="TextShape 4"/>
          <p:cNvSpPr txBox="1"/>
          <p:nvPr/>
        </p:nvSpPr>
        <p:spPr>
          <a:xfrm>
            <a:off x="964080" y="826920"/>
            <a:ext cx="7648920" cy="397728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As the course goes along you need to keep track of the canvas page for the next steps and potential updates on dates etc.</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1" strike="noStrike" spc="-1">
                <a:solidFill>
                  <a:srgbClr val="000000"/>
                </a:solidFill>
                <a:latin typeface="CMSS10"/>
              </a:rPr>
              <a:t>There are mandatory modules</a:t>
            </a:r>
            <a:r>
              <a:rPr lang="en-US" sz="1800" b="0" strike="noStrike" spc="-1">
                <a:solidFill>
                  <a:srgbClr val="000000"/>
                </a:solidFill>
                <a:latin typeface="CMSS10"/>
              </a:rPr>
              <a:t> etc. provided by INDEK (Bo Karlsson) which you need to pass (keep track!)</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Work in groups of two (exception only in very special cases)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Examiner: Mykola Shykula,for Opt. Syst. projects Jan Kronqvist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After uploaded preliminary Project Description each group will be distributed a supervisor from Math. Stat. or Opt. Syst. depending on their subject. Your selected supervisor provide feedback on your Project Description.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1" strike="noStrike" spc="-1">
                <a:solidFill>
                  <a:srgbClr val="000000"/>
                </a:solidFill>
                <a:latin typeface="CMSS10"/>
              </a:rPr>
              <a:t>Important!</a:t>
            </a:r>
            <a:r>
              <a:rPr lang="en-US" sz="1800" b="0" strike="noStrike" spc="-1">
                <a:solidFill>
                  <a:srgbClr val="000000"/>
                </a:solidFill>
                <a:latin typeface="CMSS10"/>
              </a:rPr>
              <a:t> "Each student is responsible: for finding a relevant project for their thesis, for acquiring relevant data, and writing a preliminary project description“ - </a:t>
            </a:r>
            <a:r>
              <a:rPr lang="en-US" sz="1800" b="1" strike="noStrike" spc="-1">
                <a:solidFill>
                  <a:srgbClr val="000000"/>
                </a:solidFill>
                <a:latin typeface="CMSS10"/>
              </a:rPr>
              <a:t>this is an important part of the course.</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What you need to do now! (preliminary dates) </a:t>
            </a:r>
            <a:endParaRPr lang="en-US" sz="2600" b="0" strike="noStrike" spc="-1">
              <a:solidFill>
                <a:srgbClr val="000000"/>
              </a:solidFill>
              <a:latin typeface="Arial"/>
            </a:endParaRPr>
          </a:p>
        </p:txBody>
      </p:sp>
      <p:sp>
        <p:nvSpPr>
          <p:cNvPr id="402"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C96FD1D2-66B1-428F-98BE-05D58BD6052A}" type="datetime1">
              <a:rPr lang="en-US" sz="700" b="0" strike="noStrike" spc="-1">
                <a:solidFill>
                  <a:srgbClr val="002060"/>
                </a:solidFill>
                <a:latin typeface="Arial"/>
              </a:rPr>
              <a:t>10/6/2022</a:t>
            </a:fld>
            <a:endParaRPr lang="en-US" sz="700" b="0" strike="noStrike" spc="-1">
              <a:latin typeface="Times New Roman"/>
            </a:endParaRPr>
          </a:p>
        </p:txBody>
      </p:sp>
      <p:sp>
        <p:nvSpPr>
          <p:cNvPr id="403"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D6907C7-A195-4A20-BB4E-707E08DA297B}" type="slidenum">
              <a:rPr lang="en-US" sz="700" b="0" strike="noStrike" spc="-1">
                <a:solidFill>
                  <a:srgbClr val="002060"/>
                </a:solidFill>
                <a:latin typeface="Arial"/>
              </a:rPr>
              <a:t>6</a:t>
            </a:fld>
            <a:endParaRPr lang="en-US" sz="700" b="0" strike="noStrike" spc="-1">
              <a:latin typeface="Times New Roman"/>
            </a:endParaRPr>
          </a:p>
        </p:txBody>
      </p:sp>
      <p:sp>
        <p:nvSpPr>
          <p:cNvPr id="404" name="TextShape 4"/>
          <p:cNvSpPr txBox="1"/>
          <p:nvPr/>
        </p:nvSpPr>
        <p:spPr>
          <a:xfrm>
            <a:off x="964080" y="81612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BX10"/>
              </a:rPr>
              <a:t>you need to find a partner!</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BX10"/>
              </a:rPr>
              <a:t>you need to find a project!</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Preliminary, by February 7, upload the preliminary project description in Canvas containing i) tentative title, ii) names of authors (which is then fixed), iii) specification of which "class" the project will fall within.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Preliminary, by February 14, you need to upload the Project Description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Examiner will then send out a list with "who peer reviews who"; it is your responsibility to email your peer-reviewers your project description and you need to do this asap (note that there is a short time interval between project proposal submission and first peer review)</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At this stage you will (finally) be given a supervisor</a:t>
            </a: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The forthcoming steps are outlined in canvas and in the pdf. Updated info will be given on the canvas page as we go along.</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How to find and formulate a project?</a:t>
            </a:r>
            <a:endParaRPr lang="en-US" sz="2600" b="0" strike="noStrike" spc="-1">
              <a:solidFill>
                <a:srgbClr val="000000"/>
              </a:solidFill>
              <a:latin typeface="Arial"/>
            </a:endParaRPr>
          </a:p>
        </p:txBody>
      </p:sp>
      <p:sp>
        <p:nvSpPr>
          <p:cNvPr id="406"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C323846-6350-45E9-ADA1-D47009110B84}" type="datetime1">
              <a:rPr lang="en-US" sz="700" b="0" strike="noStrike" spc="-1">
                <a:solidFill>
                  <a:srgbClr val="002060"/>
                </a:solidFill>
                <a:latin typeface="Arial"/>
              </a:rPr>
              <a:t>10/6/2022</a:t>
            </a:fld>
            <a:endParaRPr lang="en-US" sz="700" b="0" strike="noStrike" spc="-1">
              <a:latin typeface="Times New Roman"/>
            </a:endParaRPr>
          </a:p>
        </p:txBody>
      </p:sp>
      <p:sp>
        <p:nvSpPr>
          <p:cNvPr id="407"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CE99859-B229-4357-9F97-61852B3BE495}" type="slidenum">
              <a:rPr lang="en-US" sz="700" b="0" strike="noStrike" spc="-1">
                <a:solidFill>
                  <a:srgbClr val="002060"/>
                </a:solidFill>
                <a:latin typeface="Arial"/>
              </a:rPr>
              <a:t>7</a:t>
            </a:fld>
            <a:endParaRPr lang="en-US" sz="700" b="0" strike="noStrike" spc="-1">
              <a:latin typeface="Times New Roman"/>
            </a:endParaRPr>
          </a:p>
        </p:txBody>
      </p:sp>
      <p:sp>
        <p:nvSpPr>
          <p:cNvPr id="408" name="TextShape 4"/>
          <p:cNvSpPr txBox="1"/>
          <p:nvPr/>
        </p:nvSpPr>
        <p:spPr>
          <a:xfrm>
            <a:off x="964080" y="1141200"/>
            <a:ext cx="7648920" cy="4001760"/>
          </a:xfrm>
          <a:prstGeom prst="rect">
            <a:avLst/>
          </a:prstGeom>
          <a:noFill/>
          <a:ln>
            <a:noFill/>
          </a:ln>
        </p:spPr>
        <p:txBody>
          <a:bodyPr/>
          <a:lstStyle/>
          <a:p>
            <a:pPr>
              <a:lnSpc>
                <a:spcPct val="90000"/>
              </a:lnSpc>
              <a:spcBef>
                <a:spcPts val="601"/>
              </a:spcBef>
              <a:spcAft>
                <a:spcPts val="201"/>
              </a:spcAft>
            </a:pPr>
            <a:r>
              <a:rPr lang="en-US" sz="1800" b="0" strike="noStrike" spc="-1">
                <a:solidFill>
                  <a:srgbClr val="000000"/>
                </a:solidFill>
                <a:latin typeface="CMSS10"/>
              </a:rPr>
              <a:t>Tip of the day: Look in DiVA data base for old projects</a:t>
            </a:r>
            <a:r>
              <a:rPr lang="en-US" sz="1800" b="0" strike="noStrike" spc="-1">
                <a:solidFill>
                  <a:srgbClr val="000000"/>
                </a:solidFill>
                <a:latin typeface="CMSSBX10"/>
              </a:rPr>
              <a:t>...</a:t>
            </a:r>
            <a:endParaRPr lang="en-US" sz="1800" b="0" strike="noStrike" spc="-1">
              <a:solidFill>
                <a:srgbClr val="000000"/>
              </a:solidFill>
              <a:latin typeface="Arial"/>
            </a:endParaRPr>
          </a:p>
          <a:p>
            <a:pPr>
              <a:lnSpc>
                <a:spcPct val="90000"/>
              </a:lnSpc>
              <a:spcBef>
                <a:spcPts val="601"/>
              </a:spcBef>
              <a:spcAft>
                <a:spcPts val="201"/>
              </a:spcAft>
            </a:pP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Some more concrete tips for the various classes will now follow.</a:t>
            </a: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Note that complementary info is available in the “magiska pdf filen”.</a:t>
            </a:r>
            <a:endParaRPr lang="en-US" sz="1800" b="0" strike="noStrike" spc="-1">
              <a:solidFill>
                <a:srgbClr val="000000"/>
              </a:solidFill>
              <a:latin typeface="Arial"/>
            </a:endParaRPr>
          </a:p>
          <a:p>
            <a:pPr>
              <a:lnSpc>
                <a:spcPct val="90000"/>
              </a:lnSpc>
              <a:spcBef>
                <a:spcPts val="601"/>
              </a:spcBef>
              <a:spcAft>
                <a:spcPts val="201"/>
              </a:spcAft>
            </a:pP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The word "prerequisite" is to be understood in a generous sense. Be sure to choose a project of suitable difficulty level! </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TextShape 1"/>
          <p:cNvSpPr txBox="1"/>
          <p:nvPr/>
        </p:nvSpPr>
        <p:spPr>
          <a:xfrm>
            <a:off x="1012320" y="25164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Applied Mathematical Statistics</a:t>
            </a:r>
            <a:endParaRPr lang="en-US" sz="1800" b="0" strike="noStrike" spc="-1">
              <a:solidFill>
                <a:srgbClr val="000000"/>
              </a:solidFill>
              <a:latin typeface="Arial"/>
            </a:endParaRPr>
          </a:p>
        </p:txBody>
      </p:sp>
      <p:sp>
        <p:nvSpPr>
          <p:cNvPr id="41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2F9C771-FBA7-4C7D-8D4F-3C22B1E3D3C0}" type="datetime1">
              <a:rPr lang="en-US" sz="700" b="0" strike="noStrike" spc="-1">
                <a:solidFill>
                  <a:srgbClr val="002060"/>
                </a:solidFill>
                <a:latin typeface="Arial"/>
              </a:rPr>
              <a:t>10/6/2022</a:t>
            </a:fld>
            <a:endParaRPr lang="en-US" sz="700" b="0" strike="noStrike" spc="-1">
              <a:latin typeface="Times New Roman"/>
            </a:endParaRPr>
          </a:p>
        </p:txBody>
      </p:sp>
      <p:sp>
        <p:nvSpPr>
          <p:cNvPr id="41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A5BB6D8B-B0DD-40EF-80FD-6915D9E9A526}" type="slidenum">
              <a:rPr lang="en-US" sz="700" b="0" strike="noStrike" spc="-1">
                <a:solidFill>
                  <a:srgbClr val="002060"/>
                </a:solidFill>
                <a:latin typeface="Arial"/>
              </a:rPr>
              <a:t>8</a:t>
            </a:fld>
            <a:endParaRPr lang="en-US" sz="700" b="0" strike="noStrike" spc="-1">
              <a:latin typeface="Times New Roman"/>
            </a:endParaRPr>
          </a:p>
        </p:txBody>
      </p:sp>
      <p:sp>
        <p:nvSpPr>
          <p:cNvPr id="412" name="TextShape 4"/>
          <p:cNvSpPr txBox="1"/>
          <p:nvPr/>
        </p:nvSpPr>
        <p:spPr>
          <a:xfrm>
            <a:off x="1012320" y="64800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The real title of this slide should be: </a:t>
            </a:r>
            <a:r>
              <a:rPr lang="en-US" sz="1800" b="0" strike="noStrike" spc="-1">
                <a:solidFill>
                  <a:srgbClr val="000000"/>
                </a:solidFill>
                <a:latin typeface="CMSSBX10"/>
              </a:rPr>
              <a:t>Regression Analysis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Maybe easiest way to find projects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Key idea: Find some data set you find interesting and then use tools from Regression Analysis to Investigate it.</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About the data:</a:t>
            </a:r>
            <a:endParaRPr lang="en-US" sz="1800" b="0"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Anything... Ex from this year: prices of football players</a:t>
            </a:r>
            <a:endParaRPr lang="en-US" sz="1600" b="0" i="1"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For financial data you can use Quantlab (Qns to Adam Lindhe)</a:t>
            </a:r>
            <a:endParaRPr lang="en-US" sz="1600" b="0" i="1"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Make sure to find your data set in time!</a:t>
            </a:r>
            <a:endParaRPr lang="en-US" sz="1600" b="0" i="1"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NB: To make sure you meet the right level it is preferable to work not only with linear regression but also some more sophisticated method. Natural steps: Start by analyzing the data using linear regression, this will allow you to get into the work, handle the data, get your first results and start writing the thesis. Then (when the Regression course comes to its end) you add another chapter with more advance analysis.</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TextShape 1"/>
          <p:cNvSpPr txBox="1"/>
          <p:nvPr/>
        </p:nvSpPr>
        <p:spPr>
          <a:xfrm>
            <a:off x="1012320" y="25164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Markov processes</a:t>
            </a:r>
            <a:endParaRPr lang="en-US" sz="1800" b="0" strike="noStrike" spc="-1">
              <a:solidFill>
                <a:srgbClr val="000000"/>
              </a:solidFill>
              <a:latin typeface="Arial"/>
            </a:endParaRPr>
          </a:p>
        </p:txBody>
      </p:sp>
      <p:sp>
        <p:nvSpPr>
          <p:cNvPr id="41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E054E9CA-98B6-4D84-A452-5566A65FE895}" type="datetime1">
              <a:rPr lang="en-US" sz="700" b="0" strike="noStrike" spc="-1">
                <a:solidFill>
                  <a:srgbClr val="002060"/>
                </a:solidFill>
                <a:latin typeface="Arial"/>
              </a:rPr>
              <a:t>10/6/2022</a:t>
            </a:fld>
            <a:endParaRPr lang="en-US" sz="700" b="0" strike="noStrike" spc="-1">
              <a:latin typeface="Times New Roman"/>
            </a:endParaRPr>
          </a:p>
        </p:txBody>
      </p:sp>
      <p:sp>
        <p:nvSpPr>
          <p:cNvPr id="41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B00BB79-32D3-4F3E-AB6D-DEB5D7AF068D}" type="slidenum">
              <a:rPr lang="en-US" sz="700" b="0" strike="noStrike" spc="-1">
                <a:solidFill>
                  <a:srgbClr val="002060"/>
                </a:solidFill>
                <a:latin typeface="Arial"/>
              </a:rPr>
              <a:t>9</a:t>
            </a:fld>
            <a:endParaRPr lang="en-US" sz="700" b="0" strike="noStrike" spc="-1">
              <a:latin typeface="Times New Roman"/>
            </a:endParaRPr>
          </a:p>
        </p:txBody>
      </p:sp>
      <p:sp>
        <p:nvSpPr>
          <p:cNvPr id="416" name="TextShape 4"/>
          <p:cNvSpPr txBox="1"/>
          <p:nvPr/>
        </p:nvSpPr>
        <p:spPr>
          <a:xfrm>
            <a:off x="1012320" y="64800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SF 1914 Markov processes.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Used to model anything where the model of future behavior does not depend on the past but only on the present state of thing, for example, spreading of diseases.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TextShape 1"/>
          <p:cNvSpPr txBox="1"/>
          <p:nvPr/>
        </p:nvSpPr>
        <p:spPr>
          <a:xfrm>
            <a:off x="1012320" y="7668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Financial Mathematics</a:t>
            </a:r>
            <a:endParaRPr lang="en-US" sz="1800" b="0" strike="noStrike" spc="-1">
              <a:solidFill>
                <a:srgbClr val="000000"/>
              </a:solidFill>
              <a:latin typeface="Arial"/>
            </a:endParaRPr>
          </a:p>
        </p:txBody>
      </p:sp>
      <p:sp>
        <p:nvSpPr>
          <p:cNvPr id="41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4E35B80E-11F6-45FD-9F98-BB58275AA291}" type="datetime1">
              <a:rPr lang="en-US" sz="700" b="0" strike="noStrike" spc="-1">
                <a:solidFill>
                  <a:srgbClr val="002060"/>
                </a:solidFill>
                <a:latin typeface="Arial"/>
              </a:rPr>
              <a:t>10/6/2022</a:t>
            </a:fld>
            <a:endParaRPr lang="en-US" sz="700" b="0" strike="noStrike" spc="-1">
              <a:latin typeface="Times New Roman"/>
            </a:endParaRPr>
          </a:p>
        </p:txBody>
      </p:sp>
      <p:sp>
        <p:nvSpPr>
          <p:cNvPr id="41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A0D9EE0F-4D96-4580-8833-BD3941E37323}" type="slidenum">
              <a:rPr lang="en-US" sz="700" b="0" strike="noStrike" spc="-1">
                <a:solidFill>
                  <a:srgbClr val="002060"/>
                </a:solidFill>
                <a:latin typeface="Arial"/>
              </a:rPr>
              <a:t>10</a:t>
            </a:fld>
            <a:endParaRPr lang="en-US" sz="700" b="0" strike="noStrike" spc="-1">
              <a:latin typeface="Times New Roman"/>
            </a:endParaRPr>
          </a:p>
        </p:txBody>
      </p:sp>
      <p:sp>
        <p:nvSpPr>
          <p:cNvPr id="420" name="TextShape 4"/>
          <p:cNvSpPr txBox="1"/>
          <p:nvPr/>
        </p:nvSpPr>
        <p:spPr>
          <a:xfrm>
            <a:off x="1012320" y="533520"/>
            <a:ext cx="7648920" cy="436284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In SF2701 we spoke about how to create sensible models of a financial market (sensible models do not allow for arbitrage).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We looked at two specific models: </a:t>
            </a:r>
            <a:r>
              <a:rPr lang="en-US" sz="1800" b="1" strike="noStrike" spc="-1">
                <a:solidFill>
                  <a:srgbClr val="000000"/>
                </a:solidFill>
                <a:latin typeface="CMSSBX10"/>
              </a:rPr>
              <a:t>Black Scholes</a:t>
            </a:r>
            <a:r>
              <a:rPr lang="en-US" sz="1800" b="0" strike="noStrike" spc="-1">
                <a:solidFill>
                  <a:srgbClr val="000000"/>
                </a:solidFill>
                <a:latin typeface="CMSSBX10"/>
              </a:rPr>
              <a:t> model </a:t>
            </a:r>
            <a:r>
              <a:rPr lang="en-US" sz="1800" b="0" strike="noStrike" spc="-1">
                <a:solidFill>
                  <a:srgbClr val="000000"/>
                </a:solidFill>
                <a:latin typeface="CMSS10"/>
              </a:rPr>
              <a:t>and the </a:t>
            </a:r>
            <a:r>
              <a:rPr lang="en-US" sz="1800" b="1" strike="noStrike" spc="-1">
                <a:solidFill>
                  <a:srgbClr val="000000"/>
                </a:solidFill>
                <a:latin typeface="CMSSBX10"/>
              </a:rPr>
              <a:t>Binomial model</a:t>
            </a:r>
            <a:r>
              <a:rPr lang="en-US" sz="1800" b="0" strike="noStrike" spc="-1">
                <a:solidFill>
                  <a:srgbClr val="000000"/>
                </a:solidFill>
                <a:latin typeface="CMSSBX10"/>
              </a:rPr>
              <a:t> </a:t>
            </a:r>
            <a:r>
              <a:rPr lang="en-US" sz="1800" b="0" strike="noStrike" spc="-1">
                <a:solidFill>
                  <a:srgbClr val="000000"/>
                </a:solidFill>
                <a:latin typeface="CMSS10"/>
              </a:rPr>
              <a:t>(the latter the discrete version of the former). For both one needs to "calibrate" the parameter </a:t>
            </a:r>
            <a:r>
              <a:rPr lang="en-US" sz="1800" b="0" strike="noStrike" spc="-1">
                <a:solidFill>
                  <a:srgbClr val="000000"/>
                </a:solidFill>
                <a:latin typeface="CMMI10"/>
              </a:rPr>
              <a:t> </a:t>
            </a:r>
            <a:r>
              <a:rPr lang="en-US" sz="1800" b="0" strike="noStrike" spc="-1">
                <a:solidFill>
                  <a:srgbClr val="000000"/>
                </a:solidFill>
                <a:latin typeface="CMSS10"/>
              </a:rPr>
              <a:t>to the market data one has at hand (check in Hull-White how to do this).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One idea is therefore to get hold of some data set, try to calibrate the to that data and then use the model to compute something of interest - there are variants of this question.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Data available e.g. from Quantlab (questions Adam Lindhe)</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Financial data can naturally also be combined with some regression analysis! I.e. simply looking at prices for something you can try to investigate some ideas about how they relate to various factors.</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TextShape 1"/>
          <p:cNvSpPr txBox="1"/>
          <p:nvPr/>
        </p:nvSpPr>
        <p:spPr>
          <a:xfrm>
            <a:off x="1060560" y="251640"/>
            <a:ext cx="7552440" cy="673560"/>
          </a:xfrm>
          <a:prstGeom prst="rect">
            <a:avLst/>
          </a:prstGeom>
          <a:noFill/>
          <a:ln>
            <a:noFill/>
          </a:ln>
        </p:spPr>
        <p:txBody>
          <a:bodyPr anchor="ctr"/>
          <a:lstStyle/>
          <a:p>
            <a:pPr>
              <a:lnSpc>
                <a:spcPts val="2999"/>
              </a:lnSpc>
            </a:pPr>
            <a:r>
              <a:rPr lang="en-US" sz="3200" b="1" strike="noStrike" spc="-1">
                <a:solidFill>
                  <a:srgbClr val="002060"/>
                </a:solidFill>
                <a:latin typeface="Arial"/>
              </a:rPr>
              <a:t>Optimeringslära och systemteori</a:t>
            </a:r>
            <a:r>
              <a:t/>
            </a:r>
            <a:br/>
            <a:r>
              <a:rPr lang="en-US" sz="1800" b="1" strike="noStrike" spc="-1">
                <a:solidFill>
                  <a:srgbClr val="002060"/>
                </a:solidFill>
                <a:latin typeface="Arial"/>
              </a:rPr>
              <a:t>Kort info om oss från opt&amp;syst</a:t>
            </a:r>
            <a:endParaRPr lang="en-US" sz="1800" b="0" strike="noStrike" spc="-1">
              <a:solidFill>
                <a:srgbClr val="000000"/>
              </a:solidFill>
              <a:latin typeface="Arial"/>
            </a:endParaRPr>
          </a:p>
        </p:txBody>
      </p:sp>
      <p:sp>
        <p:nvSpPr>
          <p:cNvPr id="422"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99C6F11C-8FE2-4500-BC60-BEE194ACD3B4}" type="datetime1">
              <a:rPr lang="en-US" sz="700" b="0" strike="noStrike" spc="-1">
                <a:solidFill>
                  <a:srgbClr val="848489"/>
                </a:solidFill>
                <a:latin typeface="Arial"/>
              </a:rPr>
              <a:t>10/6/2022</a:t>
            </a:fld>
            <a:endParaRPr lang="en-US" sz="700" b="0" strike="noStrike" spc="-1">
              <a:latin typeface="Times New Roman"/>
            </a:endParaRPr>
          </a:p>
        </p:txBody>
      </p:sp>
      <p:sp>
        <p:nvSpPr>
          <p:cNvPr id="423"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7B52B1D-0969-49CA-B1E2-EECE668F8939}" type="slidenum">
              <a:rPr lang="en-US" sz="700" b="0" strike="noStrike" spc="-1">
                <a:solidFill>
                  <a:srgbClr val="848489"/>
                </a:solidFill>
                <a:latin typeface="Arial"/>
              </a:rPr>
              <a:t>11</a:t>
            </a:fld>
            <a:endParaRPr lang="en-US" sz="700" b="0" strike="noStrike" spc="-1">
              <a:latin typeface="Times New Roman"/>
            </a:endParaRPr>
          </a:p>
        </p:txBody>
      </p:sp>
      <p:sp>
        <p:nvSpPr>
          <p:cNvPr id="424" name="TextShape 4"/>
          <p:cNvSpPr txBox="1"/>
          <p:nvPr/>
        </p:nvSpPr>
        <p:spPr>
          <a:xfrm>
            <a:off x="250920" y="1226880"/>
            <a:ext cx="6714000" cy="3781080"/>
          </a:xfrm>
          <a:prstGeom prst="rect">
            <a:avLst/>
          </a:prstGeom>
          <a:noFill/>
          <a:ln>
            <a:noFill/>
          </a:ln>
        </p:spPr>
        <p:txBody>
          <a:bodyPr/>
          <a:lstStyle/>
          <a:p>
            <a:pPr>
              <a:lnSpc>
                <a:spcPct val="90000"/>
              </a:lnSpc>
              <a:spcBef>
                <a:spcPts val="1001"/>
              </a:spcBef>
              <a:spcAft>
                <a:spcPts val="201"/>
              </a:spcAft>
            </a:pPr>
            <a:r>
              <a:rPr lang="en-US" sz="1600" b="1" strike="noStrike" spc="-1">
                <a:solidFill>
                  <a:srgbClr val="002060"/>
                </a:solidFill>
                <a:latin typeface="Arial"/>
              </a:rPr>
              <a:t>Optimeringslära och systemteori är ett tillämpat matematiskt ämne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Konsten att göra något så bra som möjligt under givna förutsättningar</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Teorin om matematisk modellering, optimeringsalgoritmer, analys och styrning av dynamiska system, utveckla metoder och lösare.</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Verktyg från t.ex. linjär algebra, programmering, mekanik, differentialekvationer, optimeringslära, och stokastiska processer,….</a:t>
            </a:r>
            <a:endParaRPr lang="en-US" sz="1600" b="0" strike="noStrike" spc="-1">
              <a:solidFill>
                <a:srgbClr val="000000"/>
              </a:solidFill>
              <a:latin typeface="Arial"/>
            </a:endParaRPr>
          </a:p>
          <a:p>
            <a:pPr>
              <a:lnSpc>
                <a:spcPct val="90000"/>
              </a:lnSpc>
              <a:spcBef>
                <a:spcPts val="300"/>
              </a:spcBef>
              <a:spcAft>
                <a:spcPts val="201"/>
              </a:spcAft>
            </a:pPr>
            <a:r>
              <a:rPr lang="en-US" sz="1600" b="1" strike="noStrike" spc="-1">
                <a:solidFill>
                  <a:srgbClr val="002060"/>
                </a:solidFill>
                <a:latin typeface="Arial"/>
              </a:rPr>
              <a:t>Tillämpningar inom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Operationsanalys, Ekonomi, Maskin inlärning</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Reglerteknik och signalbehandling, Robotik</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Biologi</a:t>
            </a:r>
            <a:endParaRPr lang="en-US" sz="1600" b="0" strike="noStrike" spc="-1">
              <a:solidFill>
                <a:srgbClr val="000000"/>
              </a:solidFill>
              <a:latin typeface="Arial"/>
            </a:endParaRPr>
          </a:p>
          <a:p>
            <a:pPr>
              <a:lnSpc>
                <a:spcPct val="90000"/>
              </a:lnSpc>
              <a:spcBef>
                <a:spcPts val="300"/>
              </a:spcBef>
              <a:spcAft>
                <a:spcPts val="201"/>
              </a:spcAft>
            </a:pPr>
            <a:r>
              <a:rPr lang="en-US" sz="1600" b="1" strike="noStrike" spc="-1">
                <a:solidFill>
                  <a:srgbClr val="002060"/>
                </a:solidFill>
                <a:latin typeface="Arial"/>
              </a:rPr>
              <a:t>Exempel på tillämpningar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Strålbehandling av cancer, Analys av AI system,  Mobila manipuleringar, Schemaläggning, Formationsflygning, … </a:t>
            </a:r>
            <a:endParaRPr lang="en-US" sz="1600" b="0" strike="noStrike" spc="-1">
              <a:solidFill>
                <a:srgbClr val="000000"/>
              </a:solidFill>
              <a:latin typeface="Arial"/>
            </a:endParaRPr>
          </a:p>
          <a:p>
            <a:pPr>
              <a:lnSpc>
                <a:spcPct val="90000"/>
              </a:lnSpc>
              <a:spcBef>
                <a:spcPts val="1001"/>
              </a:spcBef>
              <a:spcAft>
                <a:spcPts val="201"/>
              </a:spcAft>
            </a:pPr>
            <a:endParaRPr lang="en-US" sz="1600" b="0" strike="noStrike" spc="-1">
              <a:solidFill>
                <a:srgbClr val="000000"/>
              </a:solidFill>
              <a:latin typeface="Arial"/>
            </a:endParaRPr>
          </a:p>
        </p:txBody>
      </p:sp>
      <p:pic>
        <p:nvPicPr>
          <p:cNvPr id="425" name="Picture 3"/>
          <p:cNvPicPr/>
          <p:nvPr/>
        </p:nvPicPr>
        <p:blipFill>
          <a:blip r:embed="rId2"/>
          <a:stretch/>
        </p:blipFill>
        <p:spPr>
          <a:xfrm>
            <a:off x="7258320" y="961200"/>
            <a:ext cx="1634760" cy="1765800"/>
          </a:xfrm>
          <a:prstGeom prst="rect">
            <a:avLst/>
          </a:prstGeom>
          <a:ln>
            <a:noFill/>
          </a:ln>
        </p:spPr>
      </p:pic>
      <p:pic>
        <p:nvPicPr>
          <p:cNvPr id="426" name="Picture 4"/>
          <p:cNvPicPr/>
          <p:nvPr/>
        </p:nvPicPr>
        <p:blipFill>
          <a:blip r:embed="rId3"/>
          <a:stretch/>
        </p:blipFill>
        <p:spPr>
          <a:xfrm>
            <a:off x="7018920" y="3355200"/>
            <a:ext cx="1873800" cy="1359720"/>
          </a:xfrm>
          <a:prstGeom prst="rect">
            <a:avLst/>
          </a:prstGeom>
          <a:ln>
            <a:noFill/>
          </a:ln>
        </p:spPr>
      </p:pic>
      <p:pic>
        <p:nvPicPr>
          <p:cNvPr id="427" name="Picture 8"/>
          <p:cNvPicPr/>
          <p:nvPr/>
        </p:nvPicPr>
        <p:blipFill>
          <a:blip r:embed="rId4"/>
          <a:stretch/>
        </p:blipFill>
        <p:spPr>
          <a:xfrm>
            <a:off x="5062320" y="2855160"/>
            <a:ext cx="1773000" cy="1179720"/>
          </a:xfrm>
          <a:prstGeom prst="rect">
            <a:avLst/>
          </a:prstGeom>
          <a:ln>
            <a:noFill/>
          </a:ln>
        </p:spPr>
      </p:pic>
      <p:pic>
        <p:nvPicPr>
          <p:cNvPr id="428" name="Picture 1"/>
          <p:cNvPicPr/>
          <p:nvPr/>
        </p:nvPicPr>
        <p:blipFill>
          <a:blip r:embed="rId5"/>
          <a:stretch/>
        </p:blipFill>
        <p:spPr>
          <a:xfrm>
            <a:off x="7126920" y="3085920"/>
            <a:ext cx="737280" cy="26892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Exempel på tidigare KEX jobb i opt&amp;syst</a:t>
            </a:r>
            <a:r>
              <a:t/>
            </a:r>
            <a:br/>
            <a:r>
              <a:rPr lang="en-US" sz="2600" b="1" strike="noStrike" spc="-1">
                <a:solidFill>
                  <a:srgbClr val="002060"/>
                </a:solidFill>
                <a:latin typeface="Arial"/>
              </a:rPr>
              <a:t> - </a:t>
            </a:r>
            <a:r>
              <a:rPr lang="en-US" sz="1600" b="0" strike="noStrike" spc="-1">
                <a:solidFill>
                  <a:srgbClr val="002060"/>
                </a:solidFill>
                <a:latin typeface="Arial"/>
              </a:rPr>
              <a:t>Sök på DiVA-portalen</a:t>
            </a:r>
            <a:endParaRPr lang="en-US" sz="1600" b="0" strike="noStrike" spc="-1">
              <a:solidFill>
                <a:srgbClr val="000000"/>
              </a:solidFill>
              <a:latin typeface="Arial"/>
            </a:endParaRPr>
          </a:p>
        </p:txBody>
      </p:sp>
      <p:sp>
        <p:nvSpPr>
          <p:cNvPr id="43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BB96296F-1C3B-4E2E-A89B-5FD0C46D054B}" type="datetime1">
              <a:rPr lang="en-US" sz="700" b="0" strike="noStrike" spc="-1">
                <a:solidFill>
                  <a:srgbClr val="002060"/>
                </a:solidFill>
                <a:latin typeface="Arial"/>
              </a:rPr>
              <a:t>10/6/2022</a:t>
            </a:fld>
            <a:endParaRPr lang="en-US" sz="700" b="0" strike="noStrike" spc="-1">
              <a:latin typeface="Times New Roman"/>
            </a:endParaRPr>
          </a:p>
        </p:txBody>
      </p:sp>
      <p:sp>
        <p:nvSpPr>
          <p:cNvPr id="43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C0E624A0-6280-43EA-BC4A-BF790EAF0D93}" type="slidenum">
              <a:rPr lang="en-US" sz="700" b="0" strike="noStrike" spc="-1">
                <a:solidFill>
                  <a:srgbClr val="002060"/>
                </a:solidFill>
                <a:latin typeface="Arial"/>
              </a:rPr>
              <a:t>12</a:t>
            </a:fld>
            <a:endParaRPr lang="en-US" sz="700" b="0" strike="noStrike" spc="-1">
              <a:latin typeface="Times New Roman"/>
            </a:endParaRPr>
          </a:p>
        </p:txBody>
      </p:sp>
      <p:sp>
        <p:nvSpPr>
          <p:cNvPr id="432" name="TextShape 4"/>
          <p:cNvSpPr txBox="1"/>
          <p:nvPr/>
        </p:nvSpPr>
        <p:spPr>
          <a:xfrm>
            <a:off x="532800" y="1285560"/>
            <a:ext cx="7799760" cy="3781080"/>
          </a:xfrm>
          <a:prstGeom prst="rect">
            <a:avLst/>
          </a:prstGeom>
          <a:noFill/>
          <a:ln>
            <a:noFill/>
          </a:ln>
        </p:spPr>
        <p:txBody>
          <a:bodyPr/>
          <a:lstStyle/>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Lageroptimering: Minimera tiden till leverans med begränsat lagerutrymme</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Portfolio Optimization: Approaches to determining VaR and CVaR</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antal flygplanssäten: </a:t>
            </a:r>
            <a:r>
              <a:rPr lang="en-US" sz="1400" b="1" i="1" strike="noStrike" spc="-1">
                <a:solidFill>
                  <a:srgbClr val="002060"/>
                </a:solidFill>
                <a:latin typeface="Arial"/>
              </a:rPr>
              <a:t>Modellering med avseende på yta, intäkt och efterfrågan</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Optimal löptidsallokering av bostadslån</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ett kösystem på IKEA Kungens Kurva</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Recommend Songs With Data From Spotify Using Spectral Clustering</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Modelling and optimizing transaction fees in a proof-of-stake cryptocurrency</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Schemaläggning</a:t>
            </a:r>
            <a:endParaRPr lang="en-US" sz="14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Exempel på tidigare KEX jobb i opt&amp;syst</a:t>
            </a:r>
            <a:r>
              <a:t/>
            </a:r>
            <a:br/>
            <a:r>
              <a:rPr lang="en-US" sz="2600" b="1" strike="noStrike" spc="-1">
                <a:solidFill>
                  <a:srgbClr val="002060"/>
                </a:solidFill>
                <a:latin typeface="Arial"/>
              </a:rPr>
              <a:t> - </a:t>
            </a:r>
            <a:r>
              <a:rPr lang="en-US" sz="1600" b="0" strike="noStrike" spc="-1">
                <a:solidFill>
                  <a:srgbClr val="002060"/>
                </a:solidFill>
                <a:latin typeface="Arial"/>
              </a:rPr>
              <a:t>Sök på DiVA-portalen</a:t>
            </a:r>
            <a:endParaRPr lang="en-US" sz="1600" b="0" strike="noStrike" spc="-1">
              <a:solidFill>
                <a:srgbClr val="000000"/>
              </a:solidFill>
              <a:latin typeface="Arial"/>
            </a:endParaRPr>
          </a:p>
        </p:txBody>
      </p:sp>
      <p:sp>
        <p:nvSpPr>
          <p:cNvPr id="43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8DEF3047-E7C1-40E3-8288-BD6B7C40B201}" type="datetime1">
              <a:rPr lang="en-US" sz="700" b="0" strike="noStrike" spc="-1">
                <a:solidFill>
                  <a:srgbClr val="002060"/>
                </a:solidFill>
                <a:latin typeface="Arial"/>
              </a:rPr>
              <a:t>10/6/2022</a:t>
            </a:fld>
            <a:endParaRPr lang="en-US" sz="700" b="0" strike="noStrike" spc="-1">
              <a:latin typeface="Times New Roman"/>
            </a:endParaRPr>
          </a:p>
        </p:txBody>
      </p:sp>
      <p:sp>
        <p:nvSpPr>
          <p:cNvPr id="43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8D1B14F7-5C7C-4258-ADE1-9129B9A97234}" type="slidenum">
              <a:rPr lang="en-US" sz="700" b="0" strike="noStrike" spc="-1">
                <a:solidFill>
                  <a:srgbClr val="002060"/>
                </a:solidFill>
                <a:latin typeface="Arial"/>
              </a:rPr>
              <a:t>13</a:t>
            </a:fld>
            <a:endParaRPr lang="en-US" sz="700" b="0" strike="noStrike" spc="-1">
              <a:latin typeface="Times New Roman"/>
            </a:endParaRPr>
          </a:p>
        </p:txBody>
      </p:sp>
      <p:sp>
        <p:nvSpPr>
          <p:cNvPr id="436" name="TextShape 4"/>
          <p:cNvSpPr txBox="1"/>
          <p:nvPr/>
        </p:nvSpPr>
        <p:spPr>
          <a:xfrm>
            <a:off x="532800" y="1285560"/>
            <a:ext cx="7799760" cy="378108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Crowd Evacuation Control Using Machine Learning Techniques</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Resursplanering - att använda ledtider som parameter vid bemanning av förretag i drift</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ett patientflöde inom svensk veterinärvård</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Optimal inköpsstrategi för spotkontrakt på elcertifikat: En fallstudie hos Elverket Vallentuna</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Portföljoptimering med courtageavgifter</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leverantörsval: En studie av Spinactor ABs leverantörsval vid byggnationsprojekt på olika orter i Sverige</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lagernivåer vid distributionscentralen Bygg Ole</a:t>
            </a:r>
            <a:endParaRPr lang="en-US" sz="1400" b="0" strike="noStrike" spc="-1">
              <a:solidFill>
                <a:srgbClr val="000000"/>
              </a:solidFill>
              <a:latin typeface="Arial"/>
            </a:endParaRPr>
          </a:p>
          <a:p>
            <a:pPr>
              <a:lnSpc>
                <a:spcPct val="90000"/>
              </a:lnSpc>
              <a:spcBef>
                <a:spcPts val="601"/>
              </a:spcBef>
              <a:spcAft>
                <a:spcPts val="201"/>
              </a:spcAft>
            </a:pPr>
            <a:endParaRPr lang="en-US" sz="14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KEX project vid opt&amp;syst</a:t>
            </a:r>
            <a:endParaRPr lang="en-US" sz="2600" b="0" strike="noStrike" spc="-1">
              <a:solidFill>
                <a:srgbClr val="000000"/>
              </a:solidFill>
              <a:latin typeface="Arial"/>
            </a:endParaRPr>
          </a:p>
        </p:txBody>
      </p:sp>
      <p:sp>
        <p:nvSpPr>
          <p:cNvPr id="43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B3A8CB75-4C64-456D-B132-F97F647D33F8}" type="datetime1">
              <a:rPr lang="en-US" sz="700" b="0" strike="noStrike" spc="-1">
                <a:solidFill>
                  <a:srgbClr val="848489"/>
                </a:solidFill>
                <a:latin typeface="Arial"/>
              </a:rPr>
              <a:t>10/6/2022</a:t>
            </a:fld>
            <a:endParaRPr lang="en-US" sz="700" b="0" strike="noStrike" spc="-1">
              <a:latin typeface="Times New Roman"/>
            </a:endParaRPr>
          </a:p>
        </p:txBody>
      </p:sp>
      <p:sp>
        <p:nvSpPr>
          <p:cNvPr id="43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BF648063-817B-4101-8F1C-8F92A185ABF2}" type="slidenum">
              <a:rPr lang="en-US" sz="700" b="0" strike="noStrike" spc="-1">
                <a:solidFill>
                  <a:srgbClr val="848489"/>
                </a:solidFill>
                <a:latin typeface="Arial"/>
              </a:rPr>
              <a:t>14</a:t>
            </a:fld>
            <a:endParaRPr lang="en-US" sz="700" b="0" strike="noStrike" spc="-1">
              <a:latin typeface="Times New Roman"/>
            </a:endParaRPr>
          </a:p>
        </p:txBody>
      </p:sp>
      <p:sp>
        <p:nvSpPr>
          <p:cNvPr id="440" name="CustomShape 4"/>
          <p:cNvSpPr/>
          <p:nvPr/>
        </p:nvSpPr>
        <p:spPr>
          <a:xfrm>
            <a:off x="453600" y="1130400"/>
            <a:ext cx="8385480" cy="298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1" strike="noStrike" spc="-1">
                <a:solidFill>
                  <a:srgbClr val="002060"/>
                </a:solidFill>
                <a:latin typeface="Arial"/>
              </a:rPr>
              <a:t>Typiska delmoment för optimeringsfokuserade KEX projekt</a:t>
            </a:r>
            <a:endParaRPr lang="en-US" sz="1800" b="0" strike="noStrike" spc="-1">
              <a:latin typeface="Arial"/>
            </a:endParaRPr>
          </a:p>
          <a:p>
            <a:pPr>
              <a:lnSpc>
                <a:spcPct val="100000"/>
              </a:lnSpc>
            </a:pPr>
            <a:endParaRPr lang="en-US" sz="18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Identifiera och formulera optimeringsproblemet</a:t>
            </a:r>
            <a:endParaRPr lang="en-US" sz="1800" b="0" strike="noStrike" spc="-1">
              <a:latin typeface="Arial"/>
            </a:endParaRPr>
          </a:p>
          <a:p>
            <a:pPr marL="743040" lvl="1" indent="-285480">
              <a:lnSpc>
                <a:spcPct val="100000"/>
              </a:lnSpc>
              <a:buClr>
                <a:srgbClr val="002060"/>
              </a:buClr>
              <a:buFont typeface="Wingdings" charset="2"/>
              <a:buChar char=""/>
            </a:pPr>
            <a:r>
              <a:rPr lang="en-US" sz="1600" b="1" strike="noStrike" spc="-1">
                <a:solidFill>
                  <a:srgbClr val="002060"/>
                </a:solidFill>
                <a:latin typeface="Arial"/>
              </a:rPr>
              <a:t>Hör problemet till en klassisk typ av optimeringsproblem</a:t>
            </a:r>
            <a:r>
              <a:rPr lang="en-US" sz="1600" b="0" strike="noStrike" spc="-1">
                <a:solidFill>
                  <a:srgbClr val="002060"/>
                </a:solidFill>
                <a:latin typeface="Arial"/>
              </a:rPr>
              <a:t>? T.ex. travelling salesman problem, knapsack problem, shortest-path problem,  job-shop problem, cutting stock problem, portföljoptimeringsproblem, scheduleringsproblem, … </a:t>
            </a:r>
            <a:endParaRPr lang="en-US" sz="16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Modellera och lös problemet</a:t>
            </a:r>
            <a:endParaRPr lang="en-US" sz="1800" b="0" strike="noStrike" spc="-1">
              <a:latin typeface="Arial"/>
            </a:endParaRPr>
          </a:p>
          <a:p>
            <a:pPr marL="743040" lvl="1" indent="-285480">
              <a:lnSpc>
                <a:spcPct val="100000"/>
              </a:lnSpc>
              <a:buClr>
                <a:srgbClr val="002060"/>
              </a:buClr>
              <a:buFont typeface="Wingdings" charset="2"/>
              <a:buChar char=""/>
            </a:pPr>
            <a:r>
              <a:rPr lang="en-US" sz="1600" b="0" strike="noStrike" spc="-1">
                <a:solidFill>
                  <a:srgbClr val="002060"/>
                </a:solidFill>
                <a:latin typeface="Arial"/>
              </a:rPr>
              <a:t>Matlab, GAMS, Python, Gurobi, …</a:t>
            </a:r>
            <a:endParaRPr lang="en-US" sz="16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Analysera lösningen</a:t>
            </a:r>
            <a:endParaRPr lang="en-US" sz="1800" b="0" strike="noStrike" spc="-1">
              <a:latin typeface="Arial"/>
            </a:endParaRPr>
          </a:p>
          <a:p>
            <a:pPr marL="457200">
              <a:lnSpc>
                <a:spcPct val="100000"/>
              </a:lnSpc>
            </a:pPr>
            <a:endParaRPr lang="en-US" sz="1800" b="0" strike="noStrike" spc="-1">
              <a:latin typeface="Arial"/>
            </a:endParaRPr>
          </a:p>
          <a:p>
            <a:pPr marL="457200">
              <a:lnSpc>
                <a:spcPct val="100000"/>
              </a:lnSpc>
            </a:pPr>
            <a:endParaRPr lang="en-US" sz="1800" b="0" strike="noStrike" spc="-1">
              <a:latin typeface="Arial"/>
            </a:endParaRPr>
          </a:p>
        </p:txBody>
      </p:sp>
      <p:sp>
        <p:nvSpPr>
          <p:cNvPr id="441" name="CustomShape 5"/>
          <p:cNvSpPr/>
          <p:nvPr/>
        </p:nvSpPr>
        <p:spPr>
          <a:xfrm flipV="1">
            <a:off x="134640" y="2782440"/>
            <a:ext cx="318600" cy="595080"/>
          </a:xfrm>
          <a:prstGeom prst="curvedRightArrow">
            <a:avLst>
              <a:gd name="adj1" fmla="val 25000"/>
              <a:gd name="adj2" fmla="val 50000"/>
              <a:gd name="adj3" fmla="val 25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p:style>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blue_16_9_181002 (002)</Template>
  <TotalTime>5429</TotalTime>
  <Words>1199</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14</vt:i4>
      </vt:variant>
    </vt:vector>
  </HeadingPairs>
  <TitlesOfParts>
    <vt:vector size="29" baseType="lpstr">
      <vt:lpstr>Arial</vt:lpstr>
      <vt:lpstr>CMMI10</vt:lpstr>
      <vt:lpstr>CMSS10</vt:lpstr>
      <vt:lpstr>CMSS12</vt:lpstr>
      <vt:lpstr>CMSSBX10</vt:lpstr>
      <vt:lpstr>DejaVu Sans</vt:lpstr>
      <vt:lpstr>Open Sans</vt:lpstr>
      <vt:lpstr>Symbol</vt:lpstr>
      <vt:lpstr>Systemtypsnitt</vt:lpstr>
      <vt:lpstr>Times New Roman</vt:lpstr>
      <vt:lpstr>Wingdings</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Malin Söderkvist</dc:creator>
  <dc:description/>
  <cp:lastModifiedBy>Susanne Lilliehöök</cp:lastModifiedBy>
  <cp:revision>66</cp:revision>
  <cp:lastPrinted>2013-05-27T09:10:21Z</cp:lastPrinted>
  <dcterms:created xsi:type="dcterms:W3CDTF">2019-02-11T09:39:15Z</dcterms:created>
  <dcterms:modified xsi:type="dcterms:W3CDTF">2022-10-06T06:23:37Z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KTH</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(16:9)</vt:lpwstr>
  </property>
  <property fmtid="{D5CDD505-2E9C-101B-9397-08002B2CF9AE}" pid="10" name="ScaleCrop">
    <vt:bool>false</vt:bool>
  </property>
  <property fmtid="{D5CDD505-2E9C-101B-9397-08002B2CF9AE}" pid="11" name="ShareDoc">
    <vt:bool>false</vt:bool>
  </property>
  <property fmtid="{D5CDD505-2E9C-101B-9397-08002B2CF9AE}" pid="12" name="Slides">
    <vt:i4>14</vt:i4>
  </property>
</Properties>
</file>