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28" r:id="rId2"/>
  </p:sldMasterIdLst>
  <p:notesMasterIdLst>
    <p:notesMasterId r:id="rId41"/>
  </p:notesMasterIdLst>
  <p:handoutMasterIdLst>
    <p:handoutMasterId r:id="rId42"/>
  </p:handoutMasterIdLst>
  <p:sldIdLst>
    <p:sldId id="350" r:id="rId3"/>
    <p:sldId id="322" r:id="rId4"/>
    <p:sldId id="364" r:id="rId5"/>
    <p:sldId id="365" r:id="rId6"/>
    <p:sldId id="366" r:id="rId7"/>
    <p:sldId id="367" r:id="rId8"/>
    <p:sldId id="368" r:id="rId9"/>
    <p:sldId id="369" r:id="rId10"/>
    <p:sldId id="370" r:id="rId11"/>
    <p:sldId id="371" r:id="rId12"/>
    <p:sldId id="372" r:id="rId13"/>
    <p:sldId id="373" r:id="rId14"/>
    <p:sldId id="374" r:id="rId15"/>
    <p:sldId id="325" r:id="rId16"/>
    <p:sldId id="326" r:id="rId17"/>
    <p:sldId id="327" r:id="rId18"/>
    <p:sldId id="328" r:id="rId19"/>
    <p:sldId id="329" r:id="rId20"/>
    <p:sldId id="330" r:id="rId21"/>
    <p:sldId id="331" r:id="rId22"/>
    <p:sldId id="332" r:id="rId23"/>
    <p:sldId id="333" r:id="rId24"/>
    <p:sldId id="363" r:id="rId25"/>
    <p:sldId id="335" r:id="rId26"/>
    <p:sldId id="357" r:id="rId27"/>
    <p:sldId id="358" r:id="rId28"/>
    <p:sldId id="359" r:id="rId29"/>
    <p:sldId id="339" r:id="rId30"/>
    <p:sldId id="360" r:id="rId31"/>
    <p:sldId id="340" r:id="rId32"/>
    <p:sldId id="341" r:id="rId33"/>
    <p:sldId id="376" r:id="rId34"/>
    <p:sldId id="362" r:id="rId35"/>
    <p:sldId id="343" r:id="rId36"/>
    <p:sldId id="345" r:id="rId37"/>
    <p:sldId id="308" r:id="rId38"/>
    <p:sldId id="316" r:id="rId39"/>
    <p:sldId id="317" r:id="rId40"/>
  </p:sldIdLst>
  <p:sldSz cx="6858000" cy="5143500"/>
  <p:notesSz cx="6797675" cy="9926638"/>
  <p:custDataLst>
    <p:tags r:id="rId43"/>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in Söderkvist" initials="MS" lastIdx="9" clrIdx="0">
    <p:extLst>
      <p:ext uri="{19B8F6BF-5375-455C-9EA6-DF929625EA0E}">
        <p15:presenceInfo xmlns:p15="http://schemas.microsoft.com/office/powerpoint/2012/main" userId="S-1-5-21-1948194976-2510558922-1916008050-10773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8489"/>
    <a:srgbClr val="65656C"/>
    <a:srgbClr val="D02F80"/>
    <a:srgbClr val="1954A6"/>
    <a:srgbClr val="5E87C0"/>
    <a:srgbClr val="2191C4"/>
    <a:srgbClr val="D95999"/>
    <a:srgbClr val="62922E"/>
    <a:srgbClr val="AFC92B"/>
    <a:srgbClr val="D85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9" autoAdjust="0"/>
    <p:restoredTop sz="96327" autoAdjust="0"/>
  </p:normalViewPr>
  <p:slideViewPr>
    <p:cSldViewPr snapToGrid="0">
      <p:cViewPr varScale="1">
        <p:scale>
          <a:sx n="84" d="100"/>
          <a:sy n="84" d="100"/>
        </p:scale>
        <p:origin x="1656" y="68"/>
      </p:cViewPr>
      <p:guideLst/>
    </p:cSldViewPr>
  </p:slideViewPr>
  <p:outlineViewPr>
    <p:cViewPr>
      <p:scale>
        <a:sx n="33" d="100"/>
        <a:sy n="33" d="100"/>
      </p:scale>
      <p:origin x="0" y="0"/>
    </p:cViewPr>
  </p:outlineViewPr>
  <p:notesTextViewPr>
    <p:cViewPr>
      <p:scale>
        <a:sx n="3" d="2"/>
        <a:sy n="3" d="2"/>
      </p:scale>
      <p:origin x="0" y="-16"/>
    </p:cViewPr>
  </p:notesTextViewPr>
  <p:sorterViewPr>
    <p:cViewPr varScale="1">
      <p:scale>
        <a:sx n="100" d="100"/>
        <a:sy n="100" d="100"/>
      </p:scale>
      <p:origin x="0" y="-45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60A68EE-FC1D-154D-B0B2-8F10538CA11B}"/>
              </a:ext>
            </a:extLst>
          </p:cNvPr>
          <p:cNvSpPr>
            <a:spLocks noGrp="1"/>
          </p:cNvSpPr>
          <p:nvPr>
            <p:ph type="hdr" sz="quarter"/>
          </p:nvPr>
        </p:nvSpPr>
        <p:spPr>
          <a:xfrm>
            <a:off x="0" y="0"/>
            <a:ext cx="2945659" cy="496332"/>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Platshållare för datum 2">
            <a:extLst>
              <a:ext uri="{FF2B5EF4-FFF2-40B4-BE49-F238E27FC236}">
                <a16:creationId xmlns:a16="http://schemas.microsoft.com/office/drawing/2014/main" id="{24D638D7-DEA4-1247-A9EB-8982C7537D06}"/>
              </a:ext>
            </a:extLst>
          </p:cNvPr>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482C1D7-B25D-44E6-A2D0-D10D1D9E6077}" type="datetimeFigureOut">
              <a:rPr lang="en-GB"/>
              <a:pPr>
                <a:defRPr/>
              </a:pPr>
              <a:t>12/10/2022</a:t>
            </a:fld>
            <a:endParaRPr lang="en-GB"/>
          </a:p>
        </p:txBody>
      </p:sp>
      <p:sp>
        <p:nvSpPr>
          <p:cNvPr id="4" name="Platshållare för sidfot 3">
            <a:extLst>
              <a:ext uri="{FF2B5EF4-FFF2-40B4-BE49-F238E27FC236}">
                <a16:creationId xmlns:a16="http://schemas.microsoft.com/office/drawing/2014/main" id="{BD4AEC7E-9E0A-F348-8BEB-360ABEA85252}"/>
              </a:ext>
            </a:extLst>
          </p:cNvPr>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Platshållare för bildnummer 4">
            <a:extLst>
              <a:ext uri="{FF2B5EF4-FFF2-40B4-BE49-F238E27FC236}">
                <a16:creationId xmlns:a16="http://schemas.microsoft.com/office/drawing/2014/main" id="{56838CD8-B67A-DE4B-9D64-CF9FD9C9A62E}"/>
              </a:ext>
            </a:extLst>
          </p:cNvPr>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3538062-B7CA-4502-88E7-928089303C77}"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253AAA87-6F70-2F43-9A3C-FA3D36237EFB}"/>
              </a:ext>
            </a:extLst>
          </p:cNvPr>
          <p:cNvSpPr>
            <a:spLocks noGrp="1"/>
          </p:cNvSpPr>
          <p:nvPr>
            <p:ph type="hdr" sz="quarter"/>
          </p:nvPr>
        </p:nvSpPr>
        <p:spPr>
          <a:xfrm>
            <a:off x="0" y="0"/>
            <a:ext cx="2945659" cy="496332"/>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a:extLst>
              <a:ext uri="{FF2B5EF4-FFF2-40B4-BE49-F238E27FC236}">
                <a16:creationId xmlns:a16="http://schemas.microsoft.com/office/drawing/2014/main" id="{65F49FED-13B4-B74A-AF1E-0B5D3706DE11}"/>
              </a:ext>
            </a:extLst>
          </p:cNvPr>
          <p:cNvSpPr>
            <a:spLocks noGrp="1"/>
          </p:cNvSpPr>
          <p:nvPr>
            <p:ph type="dt" idx="1"/>
          </p:nvPr>
        </p:nvSpPr>
        <p:spPr>
          <a:xfrm>
            <a:off x="3850443" y="0"/>
            <a:ext cx="2945659" cy="496332"/>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7D4C97F-02FF-434B-8EAA-0F723077CD05}" type="datetimeFigureOut">
              <a:rPr lang="sv-SE"/>
              <a:pPr>
                <a:defRPr/>
              </a:pPr>
              <a:t>2022-10-12</a:t>
            </a:fld>
            <a:endParaRPr lang="sv-SE"/>
          </a:p>
        </p:txBody>
      </p:sp>
      <p:sp>
        <p:nvSpPr>
          <p:cNvPr id="4" name="Platshållare för bildobjekt 3">
            <a:extLst>
              <a:ext uri="{FF2B5EF4-FFF2-40B4-BE49-F238E27FC236}">
                <a16:creationId xmlns:a16="http://schemas.microsoft.com/office/drawing/2014/main" id="{4730BF3B-6153-7140-AD57-ECE26CA8AB12}"/>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a:extLst>
              <a:ext uri="{FF2B5EF4-FFF2-40B4-BE49-F238E27FC236}">
                <a16:creationId xmlns:a16="http://schemas.microsoft.com/office/drawing/2014/main" id="{5D978D40-EB87-4440-802D-12F96A066E2D}"/>
              </a:ext>
            </a:extLst>
          </p:cNvPr>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a:extLst>
              <a:ext uri="{FF2B5EF4-FFF2-40B4-BE49-F238E27FC236}">
                <a16:creationId xmlns:a16="http://schemas.microsoft.com/office/drawing/2014/main" id="{EA429AAB-B1EE-6F47-B4D7-E30F7E497A5A}"/>
              </a:ext>
            </a:extLst>
          </p:cNvPr>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7" name="Platshållare för bildnummer 6">
            <a:extLst>
              <a:ext uri="{FF2B5EF4-FFF2-40B4-BE49-F238E27FC236}">
                <a16:creationId xmlns:a16="http://schemas.microsoft.com/office/drawing/2014/main" id="{CE43AB95-16A5-8F4F-9927-6A8C0839FD8F}"/>
              </a:ext>
            </a:extLst>
          </p:cNvPr>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E811775-299A-4959-BF5A-5DFB3E75F6AC}"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universityadmissions.se/"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www.antagning.se/"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av mig, Veronika, Sara &amp; Carin</a:t>
            </a:r>
            <a:endParaRPr lang="sv-SE" dirty="0"/>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a:t>
            </a:fld>
            <a:endParaRPr lang="sv-SE"/>
          </a:p>
        </p:txBody>
      </p:sp>
    </p:spTree>
    <p:extLst>
      <p:ext uri="{BB962C8B-B14F-4D97-AF65-F5344CB8AC3E}">
        <p14:creationId xmlns:p14="http://schemas.microsoft.com/office/powerpoint/2010/main" val="119464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a:t>
            </a:fld>
            <a:endParaRPr lang="sv-SE"/>
          </a:p>
        </p:txBody>
      </p:sp>
    </p:spTree>
    <p:extLst>
      <p:ext uri="{BB962C8B-B14F-4D97-AF65-F5344CB8AC3E}">
        <p14:creationId xmlns:p14="http://schemas.microsoft.com/office/powerpoint/2010/main" val="1154194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Går nu i åk 3,</a:t>
            </a:r>
            <a:r>
              <a:rPr lang="sv-SE" baseline="0" dirty="0" smtClean="0"/>
              <a:t> kan söka till första året på mastern.</a:t>
            </a:r>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76DF2-B4D1-4DCD-958C-EA6D8056C3D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4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aseline="0" dirty="0" smtClean="0"/>
              <a:t>Utbytesstudier innebär att man kan få chansen att spendera en eller två terminer utomlands, man betalar inga terminsavgifter och får möjlighet att lära känna ett annat land och kultur. I vissa fall lära sig ett nytt språk.</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smtClean="0"/>
          </a:p>
          <a:p>
            <a:r>
              <a:rPr lang="sv-SE" dirty="0" smtClean="0"/>
              <a:t>KTH</a:t>
            </a:r>
            <a:r>
              <a:rPr lang="sv-SE" baseline="0" dirty="0" smtClean="0"/>
              <a:t> vill att fler studenter studerar utomlands och </a:t>
            </a:r>
            <a:r>
              <a:rPr lang="sv-SE" dirty="0" smtClean="0"/>
              <a:t>målet är att ett utbyte inte ska innebära någon förlängning av studietiden. Därför</a:t>
            </a:r>
            <a:r>
              <a:rPr lang="sv-SE" baseline="0" dirty="0" smtClean="0"/>
              <a:t> att det viktigt att man kan hitta motsvarigheter till de obligatoriska kurser man skulle ha läst inom sitt program den termin man åker. </a:t>
            </a:r>
            <a:br>
              <a:rPr lang="sv-SE" baseline="0" dirty="0" smtClean="0"/>
            </a:br>
            <a:r>
              <a:rPr lang="sv-SE" baseline="0" dirty="0" smtClean="0"/>
              <a:t/>
            </a:r>
            <a:br>
              <a:rPr lang="sv-SE" baseline="0" dirty="0" smtClean="0"/>
            </a:br>
            <a:r>
              <a:rPr lang="sv-SE" baseline="0" dirty="0" smtClean="0"/>
              <a:t>För er del kommer ni vid nästa ansökningstillfälle kunna söka utbytesstudier under år 4, dvs till höstterminen 2023 eller vårterminen 2024 under det första året på master-utbildningen.</a:t>
            </a:r>
            <a:endParaRPr lang="sv-SE" dirty="0" smtClean="0"/>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2FD98-FD5C-4DA8-BEBB-364E1F9252A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267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b="0" i="0" kern="1200" dirty="0" smtClean="0">
                <a:solidFill>
                  <a:schemeClr val="tx1"/>
                </a:solidFill>
                <a:effectLst/>
                <a:latin typeface="+mn-lt"/>
                <a:ea typeface="+mn-ea"/>
                <a:cs typeface="+mn-cs"/>
              </a:rPr>
              <a:t>Om</a:t>
            </a:r>
            <a:r>
              <a:rPr lang="sv-SE" sz="1200" b="0" i="0" kern="1200" baseline="0" dirty="0" smtClean="0">
                <a:solidFill>
                  <a:schemeClr val="tx1"/>
                </a:solidFill>
                <a:effectLst/>
                <a:latin typeface="+mn-lt"/>
                <a:ea typeface="+mn-ea"/>
                <a:cs typeface="+mn-cs"/>
              </a:rPr>
              <a:t> du vill ansöka om att </a:t>
            </a:r>
            <a:r>
              <a:rPr lang="sv-SE" sz="1200" b="0" i="0" kern="1200" dirty="0" smtClean="0">
                <a:solidFill>
                  <a:schemeClr val="tx1"/>
                </a:solidFill>
                <a:effectLst/>
                <a:latin typeface="+mn-lt"/>
                <a:ea typeface="+mn-ea"/>
                <a:cs typeface="+mn-cs"/>
              </a:rPr>
              <a:t>åka på utbytesstudier i årskurs 4 eller 5 så får du inte ha fler än tre oavslutade kurser.</a:t>
            </a:r>
          </a:p>
          <a:p>
            <a:endParaRPr lang="sv-SE" sz="1200" b="0" i="0" kern="1200" dirty="0" smtClean="0">
              <a:solidFill>
                <a:schemeClr val="tx1"/>
              </a:solidFill>
              <a:effectLst/>
              <a:latin typeface="+mn-lt"/>
              <a:ea typeface="+mn-ea"/>
              <a:cs typeface="+mn-cs"/>
            </a:endParaRPr>
          </a:p>
          <a:p>
            <a:r>
              <a:rPr lang="sv-SE" sz="1200" b="0" i="0" kern="1200" dirty="0" smtClean="0">
                <a:solidFill>
                  <a:schemeClr val="tx1"/>
                </a:solidFill>
                <a:effectLst/>
                <a:latin typeface="+mn-lt"/>
                <a:ea typeface="+mn-ea"/>
                <a:cs typeface="+mn-cs"/>
              </a:rPr>
              <a:t>Om det finns fler sökanden</a:t>
            </a:r>
            <a:r>
              <a:rPr lang="sv-SE" sz="1200" b="0" i="0" kern="1200" baseline="0" dirty="0" smtClean="0">
                <a:solidFill>
                  <a:schemeClr val="tx1"/>
                </a:solidFill>
                <a:effectLst/>
                <a:latin typeface="+mn-lt"/>
                <a:ea typeface="+mn-ea"/>
                <a:cs typeface="+mn-cs"/>
              </a:rPr>
              <a:t> än antal platser så konkurrerar man med sitt snittbetyg. </a:t>
            </a:r>
            <a:br>
              <a:rPr lang="sv-SE" sz="1200" b="0" i="0" kern="1200" baseline="0" dirty="0" smtClean="0">
                <a:solidFill>
                  <a:schemeClr val="tx1"/>
                </a:solidFill>
                <a:effectLst/>
                <a:latin typeface="+mn-lt"/>
                <a:ea typeface="+mn-ea"/>
                <a:cs typeface="+mn-cs"/>
              </a:rPr>
            </a:br>
            <a:r>
              <a:rPr lang="sv-SE" sz="1200" b="0" i="0" kern="1200" baseline="0" dirty="0" smtClean="0">
                <a:solidFill>
                  <a:schemeClr val="tx1"/>
                </a:solidFill>
                <a:effectLst/>
                <a:latin typeface="+mn-lt"/>
                <a:ea typeface="+mn-ea"/>
                <a:cs typeface="+mn-cs"/>
              </a:rPr>
              <a:t>I snittbetyget kommer vi att räkna med alla kurser inom ditt program</a:t>
            </a:r>
            <a:r>
              <a:rPr lang="sv-SE" sz="1200" b="0" i="0" kern="1200" dirty="0" smtClean="0">
                <a:solidFill>
                  <a:schemeClr val="tx1"/>
                </a:solidFill>
                <a:effectLst/>
                <a:latin typeface="+mn-lt"/>
                <a:ea typeface="+mn-ea"/>
                <a:cs typeface="+mn-cs"/>
              </a:rPr>
              <a:t> fram till och med läsperiod 1 det läsår du lämnar in en ansökan.</a:t>
            </a:r>
          </a:p>
          <a:p>
            <a:endParaRPr lang="sv-SE" sz="1200" b="0" i="0" kern="1200" dirty="0" smtClean="0">
              <a:solidFill>
                <a:schemeClr val="tx1"/>
              </a:solidFill>
              <a:effectLst/>
              <a:latin typeface="+mn-lt"/>
              <a:ea typeface="+mn-ea"/>
              <a:cs typeface="+mn-cs"/>
            </a:endParaRPr>
          </a:p>
          <a:p>
            <a:r>
              <a:rPr lang="sv-SE" dirty="0" smtClean="0"/>
              <a:t>Man har möjlighet att plussa på snittbetyget med 0,2 poäng om man engagerar sig i internationell verksamhet. Kontakta kåren för mer information.</a:t>
            </a:r>
          </a:p>
          <a:p>
            <a:endParaRPr lang="sv-SE"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smtClean="0"/>
              <a:t>(Formeln som används för att räkna ut medelbetyg är: summa (Betyg x (antal obligatoriska poäng))/[Summa(antal obligatoriska poäng) (vi utgår från ett viktat betygsnitt, kursernas storlek kan påverka rätt ordentligt nämligen)</a:t>
            </a:r>
            <a:br>
              <a:rPr lang="sv-SE" dirty="0" smtClean="0"/>
            </a:br>
            <a:r>
              <a:rPr lang="sv-SE" dirty="0" smtClean="0"/>
              <a:t/>
            </a:r>
            <a:br>
              <a:rPr lang="sv-SE" dirty="0" smtClean="0"/>
            </a:br>
            <a:r>
              <a:rPr lang="sv-SE" sz="1200" b="0" i="0" kern="1200" dirty="0" smtClean="0">
                <a:solidFill>
                  <a:schemeClr val="tx1"/>
                </a:solidFill>
                <a:effectLst/>
                <a:latin typeface="+mn-lt"/>
                <a:ea typeface="+mn-ea"/>
                <a:cs typeface="+mn-cs"/>
              </a:rPr>
              <a:t>A = 5</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0" i="0" kern="1200" dirty="0" smtClean="0">
                <a:solidFill>
                  <a:schemeClr val="tx1"/>
                </a:solidFill>
                <a:effectLst/>
                <a:latin typeface="+mn-lt"/>
                <a:ea typeface="+mn-ea"/>
                <a:cs typeface="+mn-cs"/>
              </a:rPr>
              <a:t>B = 4,5</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0" i="0" kern="1200" dirty="0" smtClean="0">
                <a:solidFill>
                  <a:schemeClr val="tx1"/>
                </a:solidFill>
                <a:effectLst/>
                <a:latin typeface="+mn-lt"/>
                <a:ea typeface="+mn-ea"/>
                <a:cs typeface="+mn-cs"/>
              </a:rPr>
              <a:t>C = 4</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0" i="0" kern="1200" dirty="0" smtClean="0">
                <a:solidFill>
                  <a:schemeClr val="tx1"/>
                </a:solidFill>
                <a:effectLst/>
                <a:latin typeface="+mn-lt"/>
                <a:ea typeface="+mn-ea"/>
                <a:cs typeface="+mn-cs"/>
              </a:rPr>
              <a:t>D = 3,5</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0" i="0" kern="1200" dirty="0" smtClean="0">
                <a:solidFill>
                  <a:schemeClr val="tx1"/>
                </a:solidFill>
                <a:effectLst/>
                <a:latin typeface="+mn-lt"/>
                <a:ea typeface="+mn-ea"/>
                <a:cs typeface="+mn-cs"/>
              </a:rPr>
              <a:t>E = 3</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0" i="0" kern="1200" dirty="0" smtClean="0">
                <a:solidFill>
                  <a:schemeClr val="tx1"/>
                </a:solidFill>
                <a:effectLst/>
                <a:latin typeface="+mn-lt"/>
                <a:ea typeface="+mn-ea"/>
                <a:cs typeface="+mn-cs"/>
              </a:rPr>
              <a:t>F = 0</a:t>
            </a:r>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76DF2-B4D1-4DCD-958C-EA6D8056C3D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449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För att hitta vilka</a:t>
            </a:r>
            <a:r>
              <a:rPr lang="sv-SE" baseline="0" dirty="0" smtClean="0"/>
              <a:t> universitet du har möjlighet att åka till så kan du gå in på vår hemsida. Där finns listor på alla våra partneruniversitet</a:t>
            </a:r>
            <a:r>
              <a:rPr lang="sv-SE" sz="1200" dirty="0" smtClean="0"/>
              <a:t>, men alla kommer dock inte passa alla program</a:t>
            </a:r>
            <a:r>
              <a:rPr lang="sv-SE" dirty="0" smtClean="0"/>
              <a:t>. </a:t>
            </a:r>
          </a:p>
          <a:p>
            <a:endParaRPr lang="sv-S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Viktigt att hitta kurser som motsvarar de obligatoriska kurserna du skulle ha läst på KTH den terminen, så man inte riskerar att hamna efter i sina studier. </a:t>
            </a:r>
          </a:p>
          <a:p>
            <a:endParaRPr lang="sv-SE" dirty="0" smtClean="0"/>
          </a:p>
          <a:p>
            <a:r>
              <a:rPr lang="sv-SE" dirty="0" smtClean="0"/>
              <a:t>Ta även reda på vilken termin som skulle passa bäst för dig att åka och tänk på att det alltid lättast att åka när man har som mest valfria kurser inom ditt program.</a:t>
            </a:r>
          </a:p>
          <a:p>
            <a:endParaRPr lang="sv-SE" dirty="0" smtClean="0"/>
          </a:p>
          <a:p>
            <a:r>
              <a:rPr lang="sv-SE" dirty="0" smtClean="0"/>
              <a:t>Bra ta reda på hur terminerna matchar </a:t>
            </a:r>
            <a:r>
              <a:rPr lang="sv-SE" dirty="0" err="1" smtClean="0"/>
              <a:t>KTH´s</a:t>
            </a:r>
            <a:r>
              <a:rPr lang="sv-SE" dirty="0" smtClean="0"/>
              <a:t>, så att det inte blir problem med att det krockar med viktiga kurser eller tentaperioder. T ex i Tyskland börjar ht i okt, slutar i mars, i Japan är terminstider: Oktober-februari och april-aug.</a:t>
            </a:r>
            <a:br>
              <a:rPr lang="sv-SE" dirty="0" smtClean="0"/>
            </a:br>
            <a:endParaRPr lang="sv-SE" dirty="0" smtClean="0"/>
          </a:p>
          <a:p>
            <a:r>
              <a:rPr lang="sv-SE" dirty="0" smtClean="0"/>
              <a:t>Vissa universitet har särskilda betygs- eller språkkrav.  </a:t>
            </a:r>
            <a:br>
              <a:rPr lang="sv-SE" dirty="0" smtClean="0"/>
            </a:br>
            <a:endParaRPr lang="sv-SE" dirty="0" smtClean="0"/>
          </a:p>
          <a:p>
            <a:r>
              <a:rPr lang="sv-SE" dirty="0" smtClean="0"/>
              <a:t>För att förbättra sina språkkunskaper så har KTH flera poänggivande språkkurser, finns kurser på olika nivåer i engelska, franska, italienska, tyska, spanska, kinesiska &amp; japanska.</a:t>
            </a:r>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76DF2-B4D1-4DCD-958C-EA6D8056C3D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454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KTH har avtal med många olika universitet, till många av dessa kan alla studenter på </a:t>
            </a:r>
            <a:r>
              <a:rPr lang="sv-SE" dirty="0" err="1" smtClean="0"/>
              <a:t>KTH´s</a:t>
            </a:r>
            <a:r>
              <a:rPr lang="sv-SE" dirty="0" smtClean="0"/>
              <a:t> skolor ansöka till och till vissa universitet har skolorna egna platser.</a:t>
            </a:r>
            <a:r>
              <a:rPr lang="sv-SE" baseline="0" dirty="0" smtClean="0"/>
              <a:t> </a:t>
            </a:r>
            <a:br>
              <a:rPr lang="sv-SE" baseline="0" dirty="0" smtClean="0"/>
            </a:br>
            <a:r>
              <a:rPr lang="sv-SE" baseline="0" dirty="0" smtClean="0"/>
              <a:t/>
            </a:r>
            <a:br>
              <a:rPr lang="sv-SE" baseline="0" dirty="0" smtClean="0"/>
            </a:br>
            <a:r>
              <a:rPr lang="sv-SE" baseline="0" dirty="0" smtClean="0"/>
              <a:t>Om man söker till </a:t>
            </a:r>
            <a:r>
              <a:rPr lang="sv-SE" dirty="0" smtClean="0"/>
              <a:t>universitet</a:t>
            </a:r>
            <a:r>
              <a:rPr lang="sv-SE" baseline="0" dirty="0" smtClean="0"/>
              <a:t> där </a:t>
            </a:r>
            <a:r>
              <a:rPr lang="sv-SE" dirty="0" smtClean="0"/>
              <a:t>SCI-skolan har egna</a:t>
            </a:r>
            <a:r>
              <a:rPr lang="sv-SE" baseline="0" dirty="0" smtClean="0"/>
              <a:t> ämnes-platser, så behöver man inte konkurrera om platserna med studenter från hela KTH. </a:t>
            </a:r>
          </a:p>
          <a:p>
            <a:endParaRPr lang="sv-SE" baseline="0" dirty="0" smtClean="0"/>
          </a:p>
          <a:p>
            <a:r>
              <a:rPr lang="sv-SE" baseline="0" dirty="0" smtClean="0"/>
              <a:t>Till de här universiteten har SCI-skolan egna ämnes-platser. Om ni planerar att gå en master på EECS-skolan så har de också egna ämnes-platser till många universitet. </a:t>
            </a:r>
          </a:p>
          <a:p>
            <a:endParaRPr lang="sv-SE" baseline="0" dirty="0" smtClean="0"/>
          </a:p>
          <a:p>
            <a:r>
              <a:rPr lang="en-US" b="0" dirty="0" smtClean="0"/>
              <a:t>(</a:t>
            </a:r>
            <a:r>
              <a:rPr lang="en-US" b="0" dirty="0" err="1" smtClean="0"/>
              <a:t>Exjobb</a:t>
            </a:r>
            <a:r>
              <a:rPr lang="en-US" b="0" dirty="0" smtClean="0"/>
              <a:t> </a:t>
            </a:r>
            <a:r>
              <a:rPr lang="en-US" b="0" dirty="0" err="1" smtClean="0"/>
              <a:t>utomlands</a:t>
            </a:r>
            <a:r>
              <a:rPr lang="en-US" b="0" dirty="0" smtClean="0"/>
              <a:t>? </a:t>
            </a:r>
            <a:r>
              <a:rPr lang="en-US" b="0" dirty="0" err="1" smtClean="0"/>
              <a:t>Det</a:t>
            </a:r>
            <a:r>
              <a:rPr lang="en-US" b="0" baseline="0" dirty="0" smtClean="0"/>
              <a:t> </a:t>
            </a:r>
            <a:r>
              <a:rPr lang="en-US" b="0" baseline="0" dirty="0" err="1" smtClean="0"/>
              <a:t>är</a:t>
            </a:r>
            <a:r>
              <a:rPr lang="en-US" b="0" baseline="0" dirty="0" smtClean="0"/>
              <a:t> </a:t>
            </a:r>
            <a:r>
              <a:rPr lang="en-US" b="0" baseline="0" dirty="0" err="1" smtClean="0"/>
              <a:t>inte</a:t>
            </a:r>
            <a:r>
              <a:rPr lang="en-US" b="0" baseline="0" dirty="0" smtClean="0"/>
              <a:t> </a:t>
            </a:r>
            <a:r>
              <a:rPr lang="en-US" b="0" baseline="0" dirty="0" err="1" smtClean="0"/>
              <a:t>alltid</a:t>
            </a:r>
            <a:r>
              <a:rPr lang="en-US" b="0" baseline="0" dirty="0" smtClean="0"/>
              <a:t> </a:t>
            </a:r>
            <a:r>
              <a:rPr lang="en-US" b="0" baseline="0" dirty="0" err="1" smtClean="0"/>
              <a:t>möjligt</a:t>
            </a:r>
            <a:r>
              <a:rPr lang="en-US" b="0" baseline="0" dirty="0" smtClean="0"/>
              <a:t> </a:t>
            </a:r>
            <a:r>
              <a:rPr lang="en-US" b="0" baseline="0" dirty="0" err="1" smtClean="0"/>
              <a:t>att</a:t>
            </a:r>
            <a:r>
              <a:rPr lang="en-US" b="0" baseline="0" dirty="0" smtClean="0"/>
              <a:t> </a:t>
            </a:r>
            <a:r>
              <a:rPr lang="en-US" b="0" baseline="0" dirty="0" err="1" smtClean="0"/>
              <a:t>göra</a:t>
            </a:r>
            <a:r>
              <a:rPr lang="en-US" b="0" baseline="0" dirty="0" smtClean="0"/>
              <a:t> via </a:t>
            </a:r>
            <a:r>
              <a:rPr lang="en-US" b="0" baseline="0" dirty="0" err="1" smtClean="0"/>
              <a:t>en</a:t>
            </a:r>
            <a:r>
              <a:rPr lang="en-US" b="0" baseline="0" dirty="0" smtClean="0"/>
              <a:t> </a:t>
            </a:r>
            <a:r>
              <a:rPr lang="en-US" b="0" baseline="0" dirty="0" err="1" smtClean="0"/>
              <a:t>utbytesplats</a:t>
            </a:r>
            <a:r>
              <a:rPr lang="en-US" b="0" baseline="0" dirty="0" smtClean="0"/>
              <a:t> men </a:t>
            </a:r>
            <a:r>
              <a:rPr lang="en-US" b="0" baseline="0" dirty="0" err="1" smtClean="0"/>
              <a:t>det</a:t>
            </a:r>
            <a:r>
              <a:rPr lang="en-US" b="0" baseline="0" dirty="0" smtClean="0"/>
              <a:t> </a:t>
            </a:r>
            <a:r>
              <a:rPr lang="en-US" b="0" baseline="0" dirty="0" err="1" smtClean="0"/>
              <a:t>finns</a:t>
            </a:r>
            <a:r>
              <a:rPr lang="en-US" b="0" baseline="0" dirty="0" smtClean="0"/>
              <a:t> </a:t>
            </a:r>
            <a:r>
              <a:rPr lang="en-US" b="0" baseline="0" dirty="0" err="1" smtClean="0"/>
              <a:t>möjlighet</a:t>
            </a:r>
            <a:r>
              <a:rPr lang="en-US" b="0" baseline="0" dirty="0" smtClean="0"/>
              <a:t> </a:t>
            </a:r>
            <a:r>
              <a:rPr lang="en-US" b="0" baseline="0" dirty="0" err="1" smtClean="0"/>
              <a:t>att</a:t>
            </a:r>
            <a:r>
              <a:rPr lang="en-US" b="0" baseline="0" dirty="0" smtClean="0"/>
              <a:t> </a:t>
            </a:r>
            <a:r>
              <a:rPr lang="en-US" b="0" baseline="0" dirty="0" err="1" smtClean="0"/>
              <a:t>anordna</a:t>
            </a:r>
            <a:r>
              <a:rPr lang="en-US" b="0" baseline="0" dirty="0" smtClean="0"/>
              <a:t> </a:t>
            </a:r>
            <a:r>
              <a:rPr lang="en-US" b="0" baseline="0" dirty="0" err="1" smtClean="0"/>
              <a:t>detta</a:t>
            </a:r>
            <a:r>
              <a:rPr lang="en-US" b="0" baseline="0" dirty="0" smtClean="0"/>
              <a:t> på </a:t>
            </a:r>
            <a:r>
              <a:rPr lang="en-US" b="0" baseline="0" dirty="0" err="1" smtClean="0"/>
              <a:t>egen</a:t>
            </a:r>
            <a:r>
              <a:rPr lang="en-US" b="0" baseline="0" dirty="0" smtClean="0"/>
              <a:t> hand. </a:t>
            </a:r>
            <a:r>
              <a:rPr lang="sv-SE" b="0" baseline="0" dirty="0" smtClean="0"/>
              <a:t>Ett examensarbete utomlands genomförs precis som examensarbete i Sverige. Bland annat måste du ha en handledare och examinator vid KTH och projektet ska godkännas vid din skola. Kolla med din skola för </a:t>
            </a:r>
            <a:r>
              <a:rPr lang="sv-SE" b="0" baseline="0" dirty="0" err="1" smtClean="0"/>
              <a:t>ideer</a:t>
            </a:r>
            <a:r>
              <a:rPr lang="sv-SE" b="0" baseline="0" dirty="0" smtClean="0"/>
              <a:t> och kontakter. KTH:s lärare har ofta ett brett kontaktnät via sin forskning. </a:t>
            </a:r>
          </a:p>
          <a:p>
            <a:r>
              <a:rPr lang="sv-SE" b="0" baseline="0" dirty="0" smtClean="0"/>
              <a:t>Ta kontakt med företag som du är intresserad av. Större organisationer lägger ofta ut förslag till examensarbeten (internships/student </a:t>
            </a:r>
            <a:r>
              <a:rPr lang="sv-SE" b="0" baseline="0" dirty="0" err="1" smtClean="0"/>
              <a:t>projects</a:t>
            </a:r>
            <a:r>
              <a:rPr lang="sv-SE" b="0" baseline="0" dirty="0" smtClean="0"/>
              <a:t>) på sina hemsidor.)</a:t>
            </a:r>
          </a:p>
          <a:p>
            <a:endParaRPr lang="sv-SE" b="0"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76DF2-B4D1-4DCD-958C-EA6D8056C3D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952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dirty="0" smtClean="0"/>
              <a:t>Dubbeldiplomstudier innebär att KTH och ett annat universitet har kommit överens om att en student kan få en examen från båda universiteten. </a:t>
            </a:r>
          </a:p>
          <a:p>
            <a:endParaRPr lang="sv-SE" dirty="0" smtClean="0"/>
          </a:p>
          <a:p>
            <a:r>
              <a:rPr lang="sv-SE" dirty="0" smtClean="0"/>
              <a:t>Genom att följa en särskild studieplan får man en civilingenjörsexamen från KTH samt ingenjörsexamen eller masterexamen från partneruniversitet (beror på vilket land/universitet man åker till)	</a:t>
            </a:r>
          </a:p>
          <a:p>
            <a:endParaRPr lang="sv-SE" dirty="0" smtClean="0"/>
          </a:p>
          <a:p>
            <a:r>
              <a:rPr lang="sv-SE" dirty="0" smtClean="0"/>
              <a:t>Du spenderar de första 3 eller 4 åren på KTH för att sedan läsa 1,5 till 2 år vid ett partneruniversitetet. Den totala studietiden blir alltid förlängd med minst 1 termin. </a:t>
            </a:r>
          </a:p>
          <a:p>
            <a:endParaRPr lang="sv-SE" dirty="0" smtClean="0"/>
          </a:p>
          <a:p>
            <a:r>
              <a:rPr lang="sv-SE" dirty="0" smtClean="0"/>
              <a:t>4,0 i snittkrav och du ska ligga helt i fas med dina studier (i vissa fall kan partneruniversiteten ha andra snittkrav). </a:t>
            </a:r>
          </a:p>
          <a:p>
            <a:endParaRPr lang="sv-SE" dirty="0" smtClean="0"/>
          </a:p>
          <a:p>
            <a:r>
              <a:rPr lang="sv-SE" dirty="0" smtClean="0"/>
              <a:t>Du kan bland annat åka på dubbeldiplom till TU München, </a:t>
            </a:r>
            <a:r>
              <a:rPr lang="sv-SE" sz="1200" b="0" i="0" kern="1200" dirty="0" err="1" smtClean="0">
                <a:solidFill>
                  <a:schemeClr val="tx1"/>
                </a:solidFill>
                <a:effectLst/>
                <a:latin typeface="+mn-lt"/>
                <a:ea typeface="+mn-ea"/>
                <a:cs typeface="+mn-cs"/>
              </a:rPr>
              <a:t>École</a:t>
            </a:r>
            <a:r>
              <a:rPr lang="sv-SE" sz="1200" b="0" i="0" kern="1200" dirty="0" smtClean="0">
                <a:solidFill>
                  <a:schemeClr val="tx1"/>
                </a:solidFill>
                <a:effectLst/>
                <a:latin typeface="+mn-lt"/>
                <a:ea typeface="+mn-ea"/>
                <a:cs typeface="+mn-cs"/>
              </a:rPr>
              <a:t> des Ponts </a:t>
            </a:r>
            <a:r>
              <a:rPr lang="sv-SE" sz="1200" b="0" i="0" kern="1200" dirty="0" err="1" smtClean="0">
                <a:solidFill>
                  <a:schemeClr val="tx1"/>
                </a:solidFill>
                <a:effectLst/>
                <a:latin typeface="+mn-lt"/>
                <a:ea typeface="+mn-ea"/>
                <a:cs typeface="+mn-cs"/>
              </a:rPr>
              <a:t>ParisTech</a:t>
            </a:r>
            <a:r>
              <a:rPr lang="sv-SE" dirty="0" smtClean="0"/>
              <a:t>, </a:t>
            </a:r>
            <a:r>
              <a:rPr lang="sv-SE" dirty="0" err="1" smtClean="0"/>
              <a:t>Politecnico</a:t>
            </a:r>
            <a:r>
              <a:rPr lang="sv-SE" dirty="0" smtClean="0"/>
              <a:t> di Milano eller Keio University, Tokyo</a:t>
            </a:r>
          </a:p>
          <a:p>
            <a:endParaRPr lang="sv-SE" dirty="0" smtClean="0"/>
          </a:p>
          <a:p>
            <a:r>
              <a:rPr lang="sv-SE" dirty="0" smtClean="0"/>
              <a:t>Gå in på </a:t>
            </a:r>
            <a:r>
              <a:rPr lang="sv-SE" dirty="0" err="1" smtClean="0"/>
              <a:t>KTH´s</a:t>
            </a:r>
            <a:r>
              <a:rPr lang="sv-SE" dirty="0" smtClean="0"/>
              <a:t> hemsida för att hitta vilka universitet du har möjlighet att söka till beroende på vilket program du läser. Som student på Teknisk</a:t>
            </a:r>
            <a:r>
              <a:rPr lang="sv-SE" baseline="0" dirty="0" smtClean="0"/>
              <a:t> Matematik kan du söka till samma universitet som de studenter som går Teknisk fysik (ska ändras på hemsidan)</a:t>
            </a:r>
            <a:endParaRPr lang="sv-SE" dirty="0" smtClean="0"/>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8D81BE-9ACD-4A4D-89EE-0317461261D4}"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7867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Om du har CSN så kan du behålla studiemedel från CSN med samma lånebelopp som för studier i Sverige. </a:t>
            </a:r>
            <a:br>
              <a:rPr lang="sv-SE" dirty="0" smtClean="0"/>
            </a:br>
            <a:r>
              <a:rPr lang="sv-SE" dirty="0" smtClean="0"/>
              <a:t>Det går också att söka ett merkostnadslån för att täcka eventuella merkostnader.</a:t>
            </a:r>
          </a:p>
          <a:p>
            <a:endParaRPr lang="sv-SE" dirty="0" smtClean="0"/>
          </a:p>
          <a:p>
            <a:r>
              <a:rPr lang="sv-SE" dirty="0" smtClean="0"/>
              <a:t>Inom EU kan man ansöka om Erasmus stipendium, €400- €510per månad, (mellan 4000-5000 Euro i månaden (ca 20.000/termin). </a:t>
            </a:r>
          </a:p>
          <a:p>
            <a:endParaRPr lang="sv-SE" dirty="0" smtClean="0"/>
          </a:p>
          <a:p>
            <a:r>
              <a:rPr lang="sv-SE" dirty="0" smtClean="0"/>
              <a:t>För studier utanför Europa kan man ansöka om SCI-skolans resestipendium. Resestipendiet är på 6000:- till Asien och 8000:- till Nord/Sydamerika och Australien/Nya Zeeland.</a:t>
            </a:r>
            <a:br>
              <a:rPr lang="sv-SE" dirty="0" smtClean="0"/>
            </a:br>
            <a:endParaRPr lang="sv-SE" dirty="0" smtClean="0"/>
          </a:p>
          <a:p>
            <a:r>
              <a:rPr lang="sv-SE" dirty="0" smtClean="0"/>
              <a:t>Att tänka på är att utanför EU, kan det ofta tillkomma avgifter, till exempel visum, försäkringar och administrativa avgifter. Detta får man bekosta själv.</a:t>
            </a:r>
            <a:br>
              <a:rPr lang="sv-SE" dirty="0" smtClean="0"/>
            </a:br>
            <a:r>
              <a:rPr lang="sv-SE" dirty="0" smtClean="0"/>
              <a:t>(Mellan 2000-10,000 kr kan tillkomma)</a:t>
            </a:r>
          </a:p>
          <a:p>
            <a:endParaRPr lang="sv-SE" dirty="0" smtClean="0"/>
          </a:p>
          <a:p>
            <a:r>
              <a:rPr lang="sv-SE" dirty="0" smtClean="0"/>
              <a:t>Utöver resebidrag kan man även söka ett bidrag för en språkkurs i landet där utbytet kommer att genomföras. Bidraget är på max 4000 kr och ges inte för studier i det engelska språket. </a:t>
            </a:r>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139AF0-CBFE-4487-9F21-A24642DEECB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046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smtClean="0"/>
              <a:t>Mellan den 7 till 10 november kommer KTH arrangera KTH Global. KTH Global är till för att informera och inspirera dig som student om alla de internationella möjligheter som KTH erbjuder under dina studier. </a:t>
            </a:r>
          </a:p>
          <a:p>
            <a:endParaRPr lang="sv-SE" dirty="0" smtClean="0"/>
          </a:p>
          <a:p>
            <a:r>
              <a:rPr lang="sv-SE" dirty="0" smtClean="0"/>
              <a:t>Programmet kommer inledas</a:t>
            </a:r>
            <a:r>
              <a:rPr lang="sv-SE" baseline="0" dirty="0" smtClean="0"/>
              <a:t> </a:t>
            </a:r>
            <a:r>
              <a:rPr lang="sv-SE" dirty="0" smtClean="0"/>
              <a:t>med en webbsänd talkshow, där KTH-studenter som tidigare har gjort utlandsstudier berättar om sina erfarenheter. Hur gjorde de för att åka iväg? Vilka utmaningar fanns? Vad fick de ut av utbytet? Som tittare kan du skicka in dina frågor live under talkshowen.</a:t>
            </a:r>
          </a:p>
          <a:p>
            <a:endParaRPr lang="sv-SE" dirty="0" smtClean="0"/>
          </a:p>
          <a:p>
            <a:r>
              <a:rPr lang="sv-SE" dirty="0" smtClean="0"/>
              <a:t>De internationella koordinatorerna på KTH:s skolor kommer hålla informationsträffar med alla studenter som är intresserade av utlandsstudier. </a:t>
            </a:r>
          </a:p>
          <a:p>
            <a:endParaRPr lang="sv-SE" dirty="0" smtClean="0"/>
          </a:p>
          <a:p>
            <a:r>
              <a:rPr lang="sv-SE" dirty="0" smtClean="0"/>
              <a:t>KTH Global avslutas med en mässa i </a:t>
            </a:r>
            <a:r>
              <a:rPr lang="sv-SE" dirty="0" err="1" smtClean="0"/>
              <a:t>Nymble</a:t>
            </a:r>
            <a:r>
              <a:rPr lang="sv-SE" dirty="0" smtClean="0"/>
              <a:t> på KTH Campus. Träffa studenter som studerat i eller kommer ifrån de många olika länder som du som KTH-student kan åka till.</a:t>
            </a:r>
          </a:p>
          <a:p>
            <a:endParaRPr lang="sv-SE" dirty="0" smtClean="0"/>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139AF0-CBFE-4487-9F21-A24642DEECB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65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v-SE" baseline="0" dirty="0" smtClean="0"/>
          </a:p>
          <a:p>
            <a:r>
              <a:rPr lang="sv-SE" baseline="0" dirty="0" smtClean="0"/>
              <a:t>Tänk på att Utbytesstudier är bara ett av många sätt att studera utomlands via KTH. </a:t>
            </a:r>
            <a:br>
              <a:rPr lang="sv-SE" baseline="0" dirty="0" smtClean="0"/>
            </a:br>
            <a:r>
              <a:rPr lang="sv-SE" baseline="0" dirty="0" smtClean="0"/>
              <a:t/>
            </a:r>
            <a:br>
              <a:rPr lang="sv-SE" baseline="0" dirty="0" smtClean="0"/>
            </a:br>
            <a:r>
              <a:rPr lang="sv-SE" baseline="0" dirty="0" smtClean="0"/>
              <a:t>Det finns även möjlighet att t ex exempel göra ditt exjobb utomlands, göra en praktik eller läsa en sommarkurs. </a:t>
            </a:r>
            <a:br>
              <a:rPr lang="sv-SE" baseline="0" dirty="0" smtClean="0"/>
            </a:br>
            <a:endParaRPr lang="sv-SE" baseline="0" dirty="0" smtClean="0"/>
          </a:p>
          <a:p>
            <a:endParaRPr lang="sv-SE"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11775-299A-4959-BF5A-5DFB3E75F6A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4579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Man kan söka till upp till fem olika universitet</a:t>
            </a:r>
            <a:r>
              <a:rPr lang="sv-SE" baseline="0" dirty="0" smtClean="0"/>
              <a:t>, i ansökan rangordnar du vart du helst skulle vilja åka. </a:t>
            </a:r>
            <a:br>
              <a:rPr lang="sv-SE" baseline="0" dirty="0" smtClean="0"/>
            </a:br>
            <a:r>
              <a:rPr lang="sv-SE" baseline="0" dirty="0" smtClean="0"/>
              <a:t/>
            </a:r>
            <a:br>
              <a:rPr lang="sv-SE" baseline="0" dirty="0" smtClean="0"/>
            </a:br>
            <a:r>
              <a:rPr lang="sv-SE" dirty="0" smtClean="0"/>
              <a:t>Antalet utbytesplatser är begränsade</a:t>
            </a:r>
            <a:r>
              <a:rPr lang="sv-SE" baseline="0" dirty="0" smtClean="0"/>
              <a:t> </a:t>
            </a:r>
            <a:r>
              <a:rPr lang="sv-SE" dirty="0" smtClean="0"/>
              <a:t>så till populära universitet</a:t>
            </a:r>
            <a:r>
              <a:rPr lang="sv-SE" baseline="0" dirty="0" smtClean="0"/>
              <a:t> uppstår konkurrens om platserna. Det gäller </a:t>
            </a:r>
            <a:r>
              <a:rPr lang="sv-SE" dirty="0" smtClean="0"/>
              <a:t>främst USA, Australien och vid en del engelskspråkiga universitet i Asien,</a:t>
            </a:r>
            <a:r>
              <a:rPr lang="sv-SE" baseline="0" dirty="0" smtClean="0"/>
              <a:t> t ex </a:t>
            </a:r>
            <a:r>
              <a:rPr lang="sv-SE" dirty="0" smtClean="0"/>
              <a:t>Singapore och Hong Kong.</a:t>
            </a:r>
            <a:r>
              <a:rPr lang="sv-SE" baseline="0" dirty="0" smtClean="0"/>
              <a:t> </a:t>
            </a:r>
            <a:r>
              <a:rPr lang="sv-SE" dirty="0" smtClean="0"/>
              <a:t>Inom Europa finns vanligen fler platser än sökande.</a:t>
            </a:r>
            <a:br>
              <a:rPr lang="sv-SE" dirty="0" smtClean="0"/>
            </a:br>
            <a:endParaRPr lang="sv-SE" dirty="0" smtClean="0"/>
          </a:p>
          <a:p>
            <a:r>
              <a:rPr lang="sv-SE" dirty="0" smtClean="0"/>
              <a:t>Man konkurrerar om platserna med sitt snittbetyg och på hemsidan kan man hitta vad tidigare studenter haft för snitt (nomineringspoäng) när de fick en plats.</a:t>
            </a:r>
            <a:br>
              <a:rPr lang="sv-SE" dirty="0" smtClean="0"/>
            </a:br>
            <a:endParaRPr lang="sv-SE" dirty="0" smtClean="0"/>
          </a:p>
          <a:p>
            <a:r>
              <a:rPr lang="sv-SE" dirty="0" smtClean="0"/>
              <a:t>Att</a:t>
            </a:r>
            <a:r>
              <a:rPr lang="sv-SE" baseline="0" dirty="0" smtClean="0"/>
              <a:t> tänka på är även att n</a:t>
            </a:r>
            <a:r>
              <a:rPr lang="sv-SE" dirty="0" smtClean="0"/>
              <a:t>ågra universitet har egna och högre satta betygskrav. (t ex Frankrike, Indien, Japan, Kanada, Kina, Singapore och USA)</a:t>
            </a:r>
            <a:br>
              <a:rPr lang="sv-SE" dirty="0" smtClean="0"/>
            </a:br>
            <a:endParaRPr lang="sv-SE" dirty="0" smtClean="0"/>
          </a:p>
          <a:p>
            <a:r>
              <a:rPr lang="sv-SE" dirty="0" smtClean="0"/>
              <a:t>På varje universitets info-sida går det även att hitta reseberättelser från tidigare studenter. Reseberättelserna innehåller </a:t>
            </a:r>
            <a:r>
              <a:rPr lang="sv-SE" dirty="0" err="1" smtClean="0"/>
              <a:t>bl</a:t>
            </a:r>
            <a:r>
              <a:rPr lang="sv-SE" dirty="0" smtClean="0"/>
              <a:t> a information om val av kurser, svårighetsgrad, och hur man hittar boende och budget.</a:t>
            </a:r>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2FD98-FD5C-4DA8-BEBB-364E1F9252A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276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smtClean="0"/>
          </a:p>
          <a:p>
            <a:r>
              <a:rPr lang="sv-SE" dirty="0" smtClean="0"/>
              <a:t>Gå in på vår hemsida och kika</a:t>
            </a:r>
            <a:r>
              <a:rPr lang="sv-SE" baseline="0" dirty="0" smtClean="0"/>
              <a:t> runt för information och inspiration och hör av er till mig om ni har frågor! </a:t>
            </a:r>
          </a:p>
          <a:p>
            <a:endParaRPr lang="sv-SE" baseline="0" dirty="0" smtClean="0"/>
          </a:p>
          <a:p>
            <a:r>
              <a:rPr lang="sv-SE" baseline="0" dirty="0" smtClean="0"/>
              <a:t>Ni kan maila mig eller komma på besök när vi har öppet för </a:t>
            </a:r>
            <a:r>
              <a:rPr lang="sv-SE" baseline="0" dirty="0" err="1" smtClean="0"/>
              <a:t>drop</a:t>
            </a:r>
            <a:r>
              <a:rPr lang="sv-SE" baseline="0" dirty="0" smtClean="0"/>
              <a:t> in: Måndagar och torsdagar mellan </a:t>
            </a:r>
            <a:r>
              <a:rPr lang="sv-SE" baseline="0" dirty="0" err="1" smtClean="0"/>
              <a:t>kl</a:t>
            </a:r>
            <a:r>
              <a:rPr lang="sv-SE" baseline="0" dirty="0" smtClean="0"/>
              <a:t> 12-15.</a:t>
            </a:r>
            <a:r>
              <a:rPr lang="sv-SE" dirty="0" smtClean="0"/>
              <a:t/>
            </a:r>
            <a:br>
              <a:rPr lang="sv-SE" dirty="0" smtClean="0"/>
            </a:br>
            <a:endParaRPr lang="sv-SE" dirty="0" smtClean="0"/>
          </a:p>
          <a:p>
            <a:endParaRPr lang="sv-SE" dirty="0" smtClean="0"/>
          </a:p>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DA759F-BB77-4038-835F-BD4DA2E9A8E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825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Ställ gärna frågor under tiden. Mycket information.</a:t>
            </a:r>
            <a:r>
              <a:rPr lang="sv-SE" baseline="0" dirty="0" smtClean="0"/>
              <a:t> </a:t>
            </a:r>
            <a:endParaRPr lang="sv-SE" dirty="0"/>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14</a:t>
            </a:fld>
            <a:endParaRPr lang="sv-SE"/>
          </a:p>
        </p:txBody>
      </p:sp>
    </p:spTree>
    <p:extLst>
      <p:ext uri="{BB962C8B-B14F-4D97-AF65-F5344CB8AC3E}">
        <p14:creationId xmlns:p14="http://schemas.microsoft.com/office/powerpoint/2010/main" val="3560072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15</a:t>
            </a:fld>
            <a:endParaRPr lang="sv-SE"/>
          </a:p>
        </p:txBody>
      </p:sp>
    </p:spTree>
    <p:extLst>
      <p:ext uri="{BB962C8B-B14F-4D97-AF65-F5344CB8AC3E}">
        <p14:creationId xmlns:p14="http://schemas.microsoft.com/office/powerpoint/2010/main" val="3420006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tshållare för bildobjekt 1"/>
          <p:cNvSpPr>
            <a:spLocks noGrp="1" noRot="1" noChangeAspect="1" noTextEdit="1"/>
          </p:cNvSpPr>
          <p:nvPr>
            <p:ph type="sldImg"/>
          </p:nvPr>
        </p:nvSpPr>
        <p:spPr>
          <a:xfrm>
            <a:off x="917575" y="744538"/>
            <a:ext cx="4962525" cy="3722687"/>
          </a:xfrm>
          <a:ln/>
        </p:spPr>
      </p:sp>
      <p:sp>
        <p:nvSpPr>
          <p:cNvPr id="71683"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smtClean="0"/>
              <a:t>Du ansvarar själv för att kolla att poäng kommit in – kolla via mina sidor.</a:t>
            </a:r>
          </a:p>
          <a:p>
            <a:endParaRPr lang="sv-SE" altLang="sv-SE" smtClean="0"/>
          </a:p>
          <a:p>
            <a:endParaRPr lang="sv-SE" altLang="sv-SE" smtClean="0"/>
          </a:p>
        </p:txBody>
      </p:sp>
      <p:sp>
        <p:nvSpPr>
          <p:cNvPr id="4" name="Platshållare för bildnummer 3"/>
          <p:cNvSpPr>
            <a:spLocks noGrp="1"/>
          </p:cNvSpPr>
          <p:nvPr>
            <p:ph type="sldNum" sz="quarter" idx="5"/>
          </p:nvPr>
        </p:nvSpPr>
        <p:spPr/>
        <p:txBody>
          <a:bodyPr/>
          <a:lstStyle/>
          <a:p>
            <a:pPr>
              <a:defRPr/>
            </a:pPr>
            <a:fld id="{EA115210-4D99-4F1A-AA81-FBF75C5F6E77}" type="slidenum">
              <a:rPr lang="sv-SE" smtClean="0"/>
              <a:pPr>
                <a:defRPr/>
              </a:pPr>
              <a:t>16</a:t>
            </a:fld>
            <a:endParaRPr lang="sv-SE"/>
          </a:p>
        </p:txBody>
      </p:sp>
    </p:spTree>
    <p:extLst>
      <p:ext uri="{BB962C8B-B14F-4D97-AF65-F5344CB8AC3E}">
        <p14:creationId xmlns:p14="http://schemas.microsoft.com/office/powerpoint/2010/main" val="4135224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17</a:t>
            </a:fld>
            <a:endParaRPr lang="sv-SE"/>
          </a:p>
        </p:txBody>
      </p:sp>
    </p:spTree>
    <p:extLst>
      <p:ext uri="{BB962C8B-B14F-4D97-AF65-F5344CB8AC3E}">
        <p14:creationId xmlns:p14="http://schemas.microsoft.com/office/powerpoint/2010/main" val="2712473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18</a:t>
            </a:fld>
            <a:endParaRPr lang="sv-SE"/>
          </a:p>
        </p:txBody>
      </p:sp>
    </p:spTree>
    <p:extLst>
      <p:ext uri="{BB962C8B-B14F-4D97-AF65-F5344CB8AC3E}">
        <p14:creationId xmlns:p14="http://schemas.microsoft.com/office/powerpoint/2010/main" val="1216738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19</a:t>
            </a:fld>
            <a:endParaRPr lang="sv-SE"/>
          </a:p>
        </p:txBody>
      </p:sp>
    </p:spTree>
    <p:extLst>
      <p:ext uri="{BB962C8B-B14F-4D97-AF65-F5344CB8AC3E}">
        <p14:creationId xmlns:p14="http://schemas.microsoft.com/office/powerpoint/2010/main" val="3052081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Platshållare för bildobjekt 1"/>
          <p:cNvSpPr>
            <a:spLocks noGrp="1" noRot="1" noChangeAspect="1" noTextEdit="1"/>
          </p:cNvSpPr>
          <p:nvPr>
            <p:ph type="sldImg"/>
          </p:nvPr>
        </p:nvSpPr>
        <p:spPr>
          <a:xfrm>
            <a:off x="917575" y="744538"/>
            <a:ext cx="4962525" cy="3722687"/>
          </a:xfrm>
          <a:ln/>
        </p:spPr>
      </p:sp>
      <p:sp>
        <p:nvSpPr>
          <p:cNvPr id="72707"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dirty="0" smtClean="0"/>
          </a:p>
        </p:txBody>
      </p:sp>
      <p:sp>
        <p:nvSpPr>
          <p:cNvPr id="4" name="Platshållare för bildnummer 3"/>
          <p:cNvSpPr>
            <a:spLocks noGrp="1"/>
          </p:cNvSpPr>
          <p:nvPr>
            <p:ph type="sldNum" sz="quarter" idx="5"/>
          </p:nvPr>
        </p:nvSpPr>
        <p:spPr/>
        <p:txBody>
          <a:bodyPr/>
          <a:lstStyle/>
          <a:p>
            <a:pPr>
              <a:defRPr/>
            </a:pPr>
            <a:fld id="{1071371F-A2E0-484D-883E-7A1B8AF90E82}" type="slidenum">
              <a:rPr lang="sv-SE" smtClean="0"/>
              <a:pPr>
                <a:defRPr/>
              </a:pPr>
              <a:t>20</a:t>
            </a:fld>
            <a:endParaRPr lang="sv-SE"/>
          </a:p>
        </p:txBody>
      </p:sp>
    </p:spTree>
    <p:extLst>
      <p:ext uri="{BB962C8B-B14F-4D97-AF65-F5344CB8AC3E}">
        <p14:creationId xmlns:p14="http://schemas.microsoft.com/office/powerpoint/2010/main" val="2369279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tshållare för bildobjekt 1"/>
          <p:cNvSpPr>
            <a:spLocks noGrp="1" noRot="1" noChangeAspect="1" noTextEdit="1"/>
          </p:cNvSpPr>
          <p:nvPr>
            <p:ph type="sldImg"/>
          </p:nvPr>
        </p:nvSpPr>
        <p:spPr>
          <a:xfrm>
            <a:off x="917575" y="744538"/>
            <a:ext cx="4962525" cy="3722687"/>
          </a:xfrm>
          <a:ln/>
        </p:spPr>
      </p:sp>
      <p:sp>
        <p:nvSpPr>
          <p:cNvPr id="73731"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smtClean="0"/>
              <a:t>Halvtidskurs hela terminen, 20 timmar i veckan!</a:t>
            </a:r>
          </a:p>
          <a:p>
            <a:endParaRPr lang="sv-SE" altLang="sv-SE" smtClean="0"/>
          </a:p>
          <a:p>
            <a:r>
              <a:rPr lang="sv-SE" altLang="sv-SE" smtClean="0"/>
              <a:t>4 gng  i veckan a´4 timmar</a:t>
            </a:r>
          </a:p>
          <a:p>
            <a:endParaRPr lang="sv-SE" altLang="sv-SE" smtClean="0"/>
          </a:p>
          <a:p>
            <a:r>
              <a:rPr lang="sv-SE" altLang="sv-SE" smtClean="0"/>
              <a:t>Varje institution sitt eget upplägg</a:t>
            </a:r>
          </a:p>
        </p:txBody>
      </p:sp>
      <p:sp>
        <p:nvSpPr>
          <p:cNvPr id="4" name="Platshållare för bildnummer 3"/>
          <p:cNvSpPr>
            <a:spLocks noGrp="1"/>
          </p:cNvSpPr>
          <p:nvPr>
            <p:ph type="sldNum" sz="quarter" idx="5"/>
          </p:nvPr>
        </p:nvSpPr>
        <p:spPr/>
        <p:txBody>
          <a:bodyPr/>
          <a:lstStyle/>
          <a:p>
            <a:pPr>
              <a:defRPr/>
            </a:pPr>
            <a:fld id="{B6369654-9119-4F1B-8330-25AD502A93D7}" type="slidenum">
              <a:rPr lang="sv-SE" smtClean="0"/>
              <a:pPr>
                <a:defRPr/>
              </a:pPr>
              <a:t>21</a:t>
            </a:fld>
            <a:endParaRPr lang="sv-SE"/>
          </a:p>
        </p:txBody>
      </p:sp>
    </p:spTree>
    <p:extLst>
      <p:ext uri="{BB962C8B-B14F-4D97-AF65-F5344CB8AC3E}">
        <p14:creationId xmlns:p14="http://schemas.microsoft.com/office/powerpoint/2010/main" val="192056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22</a:t>
            </a:fld>
            <a:endParaRPr lang="sv-SE"/>
          </a:p>
        </p:txBody>
      </p:sp>
    </p:spTree>
    <p:extLst>
      <p:ext uri="{BB962C8B-B14F-4D97-AF65-F5344CB8AC3E}">
        <p14:creationId xmlns:p14="http://schemas.microsoft.com/office/powerpoint/2010/main" val="3809051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Intresseanmälan</a:t>
            </a:r>
            <a:r>
              <a:rPr lang="sv-SE" baseline="0" dirty="0" smtClean="0"/>
              <a:t> i god tid = kontakta kexansvariga på matematik och berätta om </a:t>
            </a:r>
            <a:r>
              <a:rPr lang="sv-SE" baseline="0" smtClean="0"/>
              <a:t>erat intresse</a:t>
            </a:r>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23</a:t>
            </a:fld>
            <a:endParaRPr lang="sv-SE"/>
          </a:p>
        </p:txBody>
      </p:sp>
    </p:spTree>
    <p:extLst>
      <p:ext uri="{BB962C8B-B14F-4D97-AF65-F5344CB8AC3E}">
        <p14:creationId xmlns:p14="http://schemas.microsoft.com/office/powerpoint/2010/main" val="2507088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24</a:t>
            </a:fld>
            <a:endParaRPr lang="sv-SE"/>
          </a:p>
        </p:txBody>
      </p:sp>
    </p:spTree>
    <p:extLst>
      <p:ext uri="{BB962C8B-B14F-4D97-AF65-F5344CB8AC3E}">
        <p14:creationId xmlns:p14="http://schemas.microsoft.com/office/powerpoint/2010/main" val="2042440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25</a:t>
            </a:fld>
            <a:endParaRPr lang="sv-SE"/>
          </a:p>
        </p:txBody>
      </p:sp>
    </p:spTree>
    <p:extLst>
      <p:ext uri="{BB962C8B-B14F-4D97-AF65-F5344CB8AC3E}">
        <p14:creationId xmlns:p14="http://schemas.microsoft.com/office/powerpoint/2010/main" val="272293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26</a:t>
            </a:fld>
            <a:endParaRPr lang="sv-SE"/>
          </a:p>
        </p:txBody>
      </p:sp>
    </p:spTree>
    <p:extLst>
      <p:ext uri="{BB962C8B-B14F-4D97-AF65-F5344CB8AC3E}">
        <p14:creationId xmlns:p14="http://schemas.microsoft.com/office/powerpoint/2010/main" val="91766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27</a:t>
            </a:fld>
            <a:endParaRPr lang="sv-SE"/>
          </a:p>
        </p:txBody>
      </p:sp>
    </p:spTree>
    <p:extLst>
      <p:ext uri="{BB962C8B-B14F-4D97-AF65-F5344CB8AC3E}">
        <p14:creationId xmlns:p14="http://schemas.microsoft.com/office/powerpoint/2010/main" val="1076393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28</a:t>
            </a:fld>
            <a:endParaRPr lang="sv-SE"/>
          </a:p>
        </p:txBody>
      </p:sp>
    </p:spTree>
    <p:extLst>
      <p:ext uri="{BB962C8B-B14F-4D97-AF65-F5344CB8AC3E}">
        <p14:creationId xmlns:p14="http://schemas.microsoft.com/office/powerpoint/2010/main" val="16187992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29</a:t>
            </a:fld>
            <a:endParaRPr lang="sv-SE"/>
          </a:p>
        </p:txBody>
      </p:sp>
    </p:spTree>
    <p:extLst>
      <p:ext uri="{BB962C8B-B14F-4D97-AF65-F5344CB8AC3E}">
        <p14:creationId xmlns:p14="http://schemas.microsoft.com/office/powerpoint/2010/main" val="736996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Platshållare för bildobjekt 1"/>
          <p:cNvSpPr>
            <a:spLocks noGrp="1" noRot="1" noChangeAspect="1" noTextEdit="1"/>
          </p:cNvSpPr>
          <p:nvPr>
            <p:ph type="sldImg"/>
          </p:nvPr>
        </p:nvSpPr>
        <p:spPr>
          <a:xfrm>
            <a:off x="917575" y="744538"/>
            <a:ext cx="4962525" cy="3722687"/>
          </a:xfrm>
          <a:ln/>
        </p:spPr>
      </p:sp>
      <p:sp>
        <p:nvSpPr>
          <p:cNvPr id="75779"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b="1" smtClean="0"/>
              <a:t>Ansök på </a:t>
            </a:r>
            <a:r>
              <a:rPr lang="sv-SE" altLang="sv-SE" b="1" smtClean="0">
                <a:hlinkClick r:id="rId3"/>
              </a:rPr>
              <a:t>universityadmissions.se</a:t>
            </a:r>
            <a:r>
              <a:rPr lang="sv-SE" altLang="sv-SE" b="1" smtClean="0"/>
              <a:t> senast 16 januari för program på engelska, och senast 15 april för program på svenska på </a:t>
            </a:r>
            <a:r>
              <a:rPr lang="sv-SE" altLang="sv-SE" b="1" smtClean="0">
                <a:hlinkClick r:id="rId4"/>
              </a:rPr>
              <a:t>antagning.se</a:t>
            </a:r>
            <a:r>
              <a:rPr lang="sv-SE" altLang="sv-SE" b="1" smtClean="0"/>
              <a:t>. </a:t>
            </a:r>
            <a:endParaRPr lang="sv-SE" altLang="sv-SE" smtClean="0"/>
          </a:p>
        </p:txBody>
      </p:sp>
      <p:sp>
        <p:nvSpPr>
          <p:cNvPr id="4" name="Platshållare för bildnummer 3"/>
          <p:cNvSpPr>
            <a:spLocks noGrp="1"/>
          </p:cNvSpPr>
          <p:nvPr>
            <p:ph type="sldNum" sz="quarter" idx="5"/>
          </p:nvPr>
        </p:nvSpPr>
        <p:spPr/>
        <p:txBody>
          <a:bodyPr/>
          <a:lstStyle/>
          <a:p>
            <a:pPr>
              <a:defRPr/>
            </a:pPr>
            <a:fld id="{9C93C836-9C0D-4F5E-9684-34B9E534CFCF}" type="slidenum">
              <a:rPr lang="sv-SE" smtClean="0"/>
              <a:pPr>
                <a:defRPr/>
              </a:pPr>
              <a:t>30</a:t>
            </a:fld>
            <a:endParaRPr lang="sv-SE"/>
          </a:p>
        </p:txBody>
      </p:sp>
    </p:spTree>
    <p:extLst>
      <p:ext uri="{BB962C8B-B14F-4D97-AF65-F5344CB8AC3E}">
        <p14:creationId xmlns:p14="http://schemas.microsoft.com/office/powerpoint/2010/main" val="35014770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31</a:t>
            </a:fld>
            <a:endParaRPr lang="sv-SE"/>
          </a:p>
        </p:txBody>
      </p:sp>
    </p:spTree>
    <p:extLst>
      <p:ext uri="{BB962C8B-B14F-4D97-AF65-F5344CB8AC3E}">
        <p14:creationId xmlns:p14="http://schemas.microsoft.com/office/powerpoint/2010/main" val="3008619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800" kern="1200" dirty="0" smtClean="0">
                <a:solidFill>
                  <a:schemeClr val="tx1"/>
                </a:solidFill>
                <a:effectLst/>
                <a:latin typeface="+mn-lt"/>
                <a:ea typeface="+mn-ea"/>
                <a:cs typeface="+mn-cs"/>
              </a:rPr>
              <a:t>Teknisk fysik: Krav för kull20 kommer att vara:</a:t>
            </a:r>
            <a:br>
              <a:rPr lang="sv-SE" sz="800" kern="1200" dirty="0" smtClean="0">
                <a:solidFill>
                  <a:schemeClr val="tx1"/>
                </a:solidFill>
                <a:effectLst/>
                <a:latin typeface="+mn-lt"/>
                <a:ea typeface="+mn-ea"/>
                <a:cs typeface="+mn-cs"/>
              </a:rPr>
            </a:br>
            <a:r>
              <a:rPr lang="sv-SE" sz="800" kern="1200" dirty="0" smtClean="0">
                <a:solidFill>
                  <a:schemeClr val="tx1"/>
                </a:solidFill>
                <a:effectLst/>
                <a:latin typeface="+mn-lt"/>
                <a:ea typeface="+mn-ea"/>
                <a:cs typeface="+mn-cs"/>
              </a:rPr>
              <a:t>• SI1162 Statistisk fysik, 7.5 </a:t>
            </a:r>
            <a:r>
              <a:rPr lang="sv-SE" sz="800" kern="1200" dirty="0" err="1" smtClean="0">
                <a:solidFill>
                  <a:schemeClr val="tx1"/>
                </a:solidFill>
                <a:effectLst/>
                <a:latin typeface="+mn-lt"/>
                <a:ea typeface="+mn-ea"/>
                <a:cs typeface="+mn-cs"/>
              </a:rPr>
              <a:t>hp</a:t>
            </a:r>
            <a:r>
              <a:rPr lang="sv-SE" sz="800" kern="1200" dirty="0" smtClean="0">
                <a:solidFill>
                  <a:schemeClr val="tx1"/>
                </a:solidFill>
                <a:effectLst/>
                <a:latin typeface="+mn-lt"/>
                <a:ea typeface="+mn-ea"/>
                <a:cs typeface="+mn-cs"/>
              </a:rPr>
              <a:t> (P3)</a:t>
            </a:r>
            <a:br>
              <a:rPr lang="sv-SE" sz="800" kern="1200" dirty="0" smtClean="0">
                <a:solidFill>
                  <a:schemeClr val="tx1"/>
                </a:solidFill>
                <a:effectLst/>
                <a:latin typeface="+mn-lt"/>
                <a:ea typeface="+mn-ea"/>
                <a:cs typeface="+mn-cs"/>
              </a:rPr>
            </a:br>
            <a:r>
              <a:rPr lang="sv-SE" sz="800" kern="1200" dirty="0" smtClean="0">
                <a:solidFill>
                  <a:schemeClr val="tx1"/>
                </a:solidFill>
                <a:effectLst/>
                <a:latin typeface="+mn-lt"/>
                <a:ea typeface="+mn-ea"/>
                <a:cs typeface="+mn-cs"/>
              </a:rPr>
              <a:t>• SI1155 Teoretisk fysik, 6.0 </a:t>
            </a:r>
            <a:r>
              <a:rPr lang="sv-SE" sz="800" kern="1200" dirty="0" err="1" smtClean="0">
                <a:solidFill>
                  <a:schemeClr val="tx1"/>
                </a:solidFill>
                <a:effectLst/>
                <a:latin typeface="+mn-lt"/>
                <a:ea typeface="+mn-ea"/>
                <a:cs typeface="+mn-cs"/>
              </a:rPr>
              <a:t>hp</a:t>
            </a:r>
            <a:r>
              <a:rPr lang="sv-SE" sz="800" kern="1200" dirty="0" smtClean="0">
                <a:solidFill>
                  <a:schemeClr val="tx1"/>
                </a:solidFill>
                <a:effectLst/>
                <a:latin typeface="+mn-lt"/>
                <a:ea typeface="+mn-ea"/>
                <a:cs typeface="+mn-cs"/>
              </a:rPr>
              <a:t> (P4)</a:t>
            </a:r>
            <a:endParaRPr lang="sv-SE" sz="800" dirty="0"/>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32</a:t>
            </a:fld>
            <a:endParaRPr lang="sv-SE"/>
          </a:p>
        </p:txBody>
      </p:sp>
    </p:spTree>
    <p:extLst>
      <p:ext uri="{BB962C8B-B14F-4D97-AF65-F5344CB8AC3E}">
        <p14:creationId xmlns:p14="http://schemas.microsoft.com/office/powerpoint/2010/main" val="2153934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Ni kan läsa mer om rekommenderade</a:t>
            </a:r>
            <a:r>
              <a:rPr lang="sv-SE" baseline="0" dirty="0" smtClean="0"/>
              <a:t> och kurser som krävs för </a:t>
            </a:r>
            <a:r>
              <a:rPr lang="sv-SE" baseline="0" dirty="0" err="1" smtClean="0"/>
              <a:t>masterprogrammen</a:t>
            </a:r>
            <a:r>
              <a:rPr lang="sv-SE" baseline="0" dirty="0" smtClean="0"/>
              <a:t> </a:t>
            </a:r>
            <a:r>
              <a:rPr lang="sv-SE" baseline="0" smtClean="0"/>
              <a:t>på studentwebben </a:t>
            </a:r>
            <a:endParaRPr lang="sv-SE" dirty="0"/>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33</a:t>
            </a:fld>
            <a:endParaRPr lang="sv-SE"/>
          </a:p>
        </p:txBody>
      </p:sp>
    </p:spTree>
    <p:extLst>
      <p:ext uri="{BB962C8B-B14F-4D97-AF65-F5344CB8AC3E}">
        <p14:creationId xmlns:p14="http://schemas.microsoft.com/office/powerpoint/2010/main" val="1703658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34</a:t>
            </a:fld>
            <a:endParaRPr lang="sv-SE"/>
          </a:p>
        </p:txBody>
      </p:sp>
    </p:spTree>
    <p:extLst>
      <p:ext uri="{BB962C8B-B14F-4D97-AF65-F5344CB8AC3E}">
        <p14:creationId xmlns:p14="http://schemas.microsoft.com/office/powerpoint/2010/main" val="24723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35</a:t>
            </a:fld>
            <a:endParaRPr lang="sv-SE"/>
          </a:p>
        </p:txBody>
      </p:sp>
    </p:spTree>
    <p:extLst>
      <p:ext uri="{BB962C8B-B14F-4D97-AF65-F5344CB8AC3E}">
        <p14:creationId xmlns:p14="http://schemas.microsoft.com/office/powerpoint/2010/main" val="1279570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tshållare för bildobjekt 1"/>
          <p:cNvSpPr>
            <a:spLocks noGrp="1" noRot="1" noChangeAspect="1" noTextEdit="1"/>
          </p:cNvSpPr>
          <p:nvPr>
            <p:ph type="sldImg"/>
          </p:nvPr>
        </p:nvSpPr>
        <p:spPr>
          <a:xfrm>
            <a:off x="917575" y="744538"/>
            <a:ext cx="4962525" cy="3722687"/>
          </a:xfrm>
          <a:ln/>
        </p:spPr>
      </p:sp>
      <p:sp>
        <p:nvSpPr>
          <p:cNvPr id="39939"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smtClean="0"/>
              <a:t>Andra frågor som kan komma.</a:t>
            </a:r>
          </a:p>
          <a:p>
            <a:endParaRPr lang="sv-SE" altLang="sv-SE" smtClean="0"/>
          </a:p>
          <a:p>
            <a:r>
              <a:rPr lang="sv-SE" altLang="sv-SE" smtClean="0"/>
              <a:t>Åk1 – om inte ”tvingande” skäl föreligger. Speciella omständigheter. GRU fattar i så fall beslut. Du kan ställa frågan till mig. </a:t>
            </a:r>
          </a:p>
          <a:p>
            <a:endParaRPr lang="sv-SE" altLang="sv-SE" smtClean="0"/>
          </a:p>
          <a:p>
            <a:r>
              <a:rPr lang="sv-SE" altLang="sv-SE" smtClean="0"/>
              <a:t>Sedan från åk2 – lämnar du in blankett till mig. Den hittar du på studentwebben. </a:t>
            </a:r>
          </a:p>
        </p:txBody>
      </p:sp>
      <p:sp>
        <p:nvSpPr>
          <p:cNvPr id="39940" name="Platshållare för bild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fld id="{2EB72465-186B-4A43-9164-6BFB7D4717AE}" type="slidenum">
              <a:rPr lang="sv-SE" altLang="sv-SE" sz="1200" smtClean="0">
                <a:latin typeface="Times" pitchFamily="18" charset="0"/>
              </a:rPr>
              <a:pPr/>
              <a:t>36</a:t>
            </a:fld>
            <a:endParaRPr lang="sv-SE" altLang="sv-SE" sz="1200" smtClean="0">
              <a:latin typeface="Times" pitchFamily="18" charset="0"/>
            </a:endParaRPr>
          </a:p>
        </p:txBody>
      </p:sp>
    </p:spTree>
    <p:extLst>
      <p:ext uri="{BB962C8B-B14F-4D97-AF65-F5344CB8AC3E}">
        <p14:creationId xmlns:p14="http://schemas.microsoft.com/office/powerpoint/2010/main" val="156243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latshållare för bildobjekt 1"/>
          <p:cNvSpPr>
            <a:spLocks noGrp="1" noRot="1" noChangeAspect="1" noTextEdit="1"/>
          </p:cNvSpPr>
          <p:nvPr>
            <p:ph type="sldImg"/>
          </p:nvPr>
        </p:nvSpPr>
        <p:spPr>
          <a:xfrm>
            <a:off x="917575" y="744538"/>
            <a:ext cx="4962525" cy="3722687"/>
          </a:xfrm>
          <a:ln/>
        </p:spPr>
      </p:sp>
      <p:sp>
        <p:nvSpPr>
          <p:cNvPr id="46083" name="Platshållare för anteckninga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smtClean="0"/>
          </a:p>
        </p:txBody>
      </p:sp>
      <p:sp>
        <p:nvSpPr>
          <p:cNvPr id="46084" name="Platshållare för bild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fld id="{4017C694-EFD5-448F-A7BD-ECBA1BCF448E}" type="slidenum">
              <a:rPr lang="sv-SE" altLang="sv-SE" sz="1200" smtClean="0">
                <a:latin typeface="Times" pitchFamily="18" charset="0"/>
              </a:rPr>
              <a:pPr/>
              <a:t>37</a:t>
            </a:fld>
            <a:endParaRPr lang="sv-SE" altLang="sv-SE" sz="1200" smtClean="0">
              <a:latin typeface="Times" pitchFamily="18" charset="0"/>
            </a:endParaRPr>
          </a:p>
        </p:txBody>
      </p:sp>
    </p:spTree>
    <p:extLst>
      <p:ext uri="{BB962C8B-B14F-4D97-AF65-F5344CB8AC3E}">
        <p14:creationId xmlns:p14="http://schemas.microsoft.com/office/powerpoint/2010/main" val="7068842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a:defRPr/>
            </a:pPr>
            <a:fld id="{EE811775-299A-4959-BF5A-5DFB3E75F6AC}" type="slidenum">
              <a:rPr lang="sv-SE" smtClean="0"/>
              <a:pPr>
                <a:defRPr/>
              </a:pPr>
              <a:t>38</a:t>
            </a:fld>
            <a:endParaRPr lang="sv-SE"/>
          </a:p>
        </p:txBody>
      </p:sp>
    </p:spTree>
    <p:extLst>
      <p:ext uri="{BB962C8B-B14F-4D97-AF65-F5344CB8AC3E}">
        <p14:creationId xmlns:p14="http://schemas.microsoft.com/office/powerpoint/2010/main" val="206008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C2E0D84A-3EC1-DD40-8DA6-147FB563C32E}"/>
              </a:ext>
            </a:extLst>
          </p:cNvPr>
          <p:cNvSpPr>
            <a:spLocks noGrp="1"/>
          </p:cNvSpPr>
          <p:nvPr>
            <p:ph type="ctrTitle" hasCustomPrompt="1"/>
          </p:nvPr>
        </p:nvSpPr>
        <p:spPr>
          <a:xfrm>
            <a:off x="584200" y="1436565"/>
            <a:ext cx="6018875" cy="648000"/>
          </a:xfrm>
        </p:spPr>
        <p:txBody>
          <a:bodyPr lIns="0" rIns="0" anchor="t">
            <a:noAutofit/>
          </a:bodyPr>
          <a:lstStyle>
            <a:lvl1pPr algn="l">
              <a:lnSpc>
                <a:spcPct val="90000"/>
              </a:lnSpc>
              <a:defRPr sz="2700"/>
            </a:lvl1pPr>
          </a:lstStyle>
          <a:p>
            <a:r>
              <a:rPr lang="sv-SE" dirty="0"/>
              <a:t>Klicka för att ändra rubrikformat</a:t>
            </a:r>
            <a:endParaRPr lang="en-GB" dirty="0"/>
          </a:p>
        </p:txBody>
      </p:sp>
      <p:sp>
        <p:nvSpPr>
          <p:cNvPr id="8" name="Underrubrik 2">
            <a:extLst>
              <a:ext uri="{FF2B5EF4-FFF2-40B4-BE49-F238E27FC236}">
                <a16:creationId xmlns:a16="http://schemas.microsoft.com/office/drawing/2014/main" id="{D9708450-9178-2141-98CC-ED5077AF0A7F}"/>
              </a:ext>
            </a:extLst>
          </p:cNvPr>
          <p:cNvSpPr>
            <a:spLocks noGrp="1"/>
          </p:cNvSpPr>
          <p:nvPr>
            <p:ph type="subTitle" idx="1"/>
          </p:nvPr>
        </p:nvSpPr>
        <p:spPr>
          <a:xfrm>
            <a:off x="584189" y="2113366"/>
            <a:ext cx="6018211" cy="458384"/>
          </a:xfrm>
        </p:spPr>
        <p:txBody>
          <a:bodyPr lIns="0" rIns="0">
            <a:noAutofit/>
          </a:bodyPr>
          <a:lstStyle>
            <a:lvl1pPr marL="0" indent="0" algn="l">
              <a:lnSpc>
                <a:spcPct val="90000"/>
              </a:lnSpc>
              <a:buNone/>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
        <p:nvSpPr>
          <p:cNvPr id="2" name="Footer Placeholder 1">
            <a:extLst>
              <a:ext uri="{FF2B5EF4-FFF2-40B4-BE49-F238E27FC236}">
                <a16:creationId xmlns:a16="http://schemas.microsoft.com/office/drawing/2014/main" id="{8A813F90-7654-6648-91D1-2FCEDF32CC51}"/>
              </a:ext>
            </a:extLst>
          </p:cNvPr>
          <p:cNvSpPr>
            <a:spLocks noGrp="1"/>
          </p:cNvSpPr>
          <p:nvPr>
            <p:ph type="ftr" sz="quarter" idx="10"/>
          </p:nvPr>
        </p:nvSpPr>
        <p:spPr/>
        <p:txBody>
          <a:bodyPr/>
          <a:lstStyle/>
          <a:p>
            <a:r>
              <a:rPr lang="sv-SE"/>
              <a:t>Footer</a:t>
            </a:r>
          </a:p>
        </p:txBody>
      </p:sp>
      <p:sp>
        <p:nvSpPr>
          <p:cNvPr id="4" name="Date Placeholder 3">
            <a:extLst>
              <a:ext uri="{FF2B5EF4-FFF2-40B4-BE49-F238E27FC236}">
                <a16:creationId xmlns:a16="http://schemas.microsoft.com/office/drawing/2014/main" id="{AA4BAE7C-21D9-AE42-BA7B-857539329EF1}"/>
              </a:ext>
            </a:extLst>
          </p:cNvPr>
          <p:cNvSpPr>
            <a:spLocks noGrp="1"/>
          </p:cNvSpPr>
          <p:nvPr>
            <p:ph type="dt" sz="half" idx="11"/>
          </p:nvPr>
        </p:nvSpPr>
        <p:spPr/>
        <p:txBody>
          <a:bodyPr/>
          <a:lstStyle/>
          <a:p>
            <a:fld id="{8F50A835-45C7-1144-B52F-6ABD3CC2ECAB}" type="datetime1">
              <a:rPr lang="sv-SE" smtClean="0"/>
              <a:t>2022-10-12</a:t>
            </a:fld>
            <a:endParaRPr lang="sv-SE"/>
          </a:p>
        </p:txBody>
      </p:sp>
      <p:sp>
        <p:nvSpPr>
          <p:cNvPr id="5" name="Slide Number Placeholder 4">
            <a:extLst>
              <a:ext uri="{FF2B5EF4-FFF2-40B4-BE49-F238E27FC236}">
                <a16:creationId xmlns:a16="http://schemas.microsoft.com/office/drawing/2014/main" id="{7669341B-1A2C-DA44-A3A3-D767F2EB35CC}"/>
              </a:ext>
            </a:extLst>
          </p:cNvPr>
          <p:cNvSpPr>
            <a:spLocks noGrp="1"/>
          </p:cNvSpPr>
          <p:nvPr>
            <p:ph type="sldNum" sz="quarter" idx="12"/>
          </p:nvPr>
        </p:nvSpPr>
        <p:spPr/>
        <p:txBody>
          <a:bodyPr/>
          <a:lstStyle/>
          <a:p>
            <a:fld id="{8527FB4B-7893-4946-9C41-FB1EB79145A0}" type="slidenum">
              <a:rPr lang="sv-SE" smtClean="0"/>
              <a:pPr/>
              <a:t>‹#›</a:t>
            </a:fld>
            <a:endParaRPr lang="sv-SE"/>
          </a:p>
        </p:txBody>
      </p:sp>
      <p:pic>
        <p:nvPicPr>
          <p:cNvPr id="10" name="Graphic 9">
            <a:extLst>
              <a:ext uri="{FF2B5EF4-FFF2-40B4-BE49-F238E27FC236}">
                <a16:creationId xmlns:a16="http://schemas.microsoft.com/office/drawing/2014/main" id="{7364DD81-8F2A-4A47-B116-4EC55BFD2560}"/>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r="2089"/>
          <a:stretch/>
        </p:blipFill>
        <p:spPr>
          <a:xfrm>
            <a:off x="246767" y="3064360"/>
            <a:ext cx="6357233" cy="1851664"/>
          </a:xfrm>
          <a:prstGeom prst="rect">
            <a:avLst/>
          </a:prstGeom>
        </p:spPr>
      </p:pic>
    </p:spTree>
    <p:extLst>
      <p:ext uri="{BB962C8B-B14F-4D97-AF65-F5344CB8AC3E}">
        <p14:creationId xmlns:p14="http://schemas.microsoft.com/office/powerpoint/2010/main" val="29757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eng">
    <p:spTree>
      <p:nvGrpSpPr>
        <p:cNvPr id="1" name=""/>
        <p:cNvGrpSpPr/>
        <p:nvPr/>
      </p:nvGrpSpPr>
      <p:grpSpPr>
        <a:xfrm>
          <a:off x="0" y="0"/>
          <a:ext cx="0" cy="0"/>
          <a:chOff x="0" y="0"/>
          <a:chExt cx="0" cy="0"/>
        </a:xfrm>
      </p:grpSpPr>
      <p:pic>
        <p:nvPicPr>
          <p:cNvPr id="152" name="Bildobjekt 19">
            <a:extLst>
              <a:ext uri="{FF2B5EF4-FFF2-40B4-BE49-F238E27FC236}">
                <a16:creationId xmlns:a16="http://schemas.microsoft.com/office/drawing/2014/main" id="{824DB9BD-A298-6442-B174-7EC707EC3227}"/>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5135271" y="336161"/>
            <a:ext cx="1381125"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a:extLst>
              <a:ext uri="{FF2B5EF4-FFF2-40B4-BE49-F238E27FC236}">
                <a16:creationId xmlns:a16="http://schemas.microsoft.com/office/drawing/2014/main" id="{005333CB-1434-CD48-8D6D-0877D03C989B}"/>
              </a:ext>
            </a:extLst>
          </p:cNvPr>
          <p:cNvSpPr>
            <a:spLocks noGrp="1"/>
          </p:cNvSpPr>
          <p:nvPr>
            <p:ph type="dt" sz="half" idx="10"/>
          </p:nvPr>
        </p:nvSpPr>
        <p:spPr/>
        <p:txBody>
          <a:bodyPr/>
          <a:lstStyle/>
          <a:p>
            <a:fld id="{732254F0-E97B-4744-BFAF-7FF54B0017C2}" type="datetime1">
              <a:rPr lang="sv-SE" smtClean="0"/>
              <a:t>2022-10-12</a:t>
            </a:fld>
            <a:endParaRPr lang="sv-SE"/>
          </a:p>
        </p:txBody>
      </p:sp>
      <p:sp>
        <p:nvSpPr>
          <p:cNvPr id="6" name="Footer Placeholder 5">
            <a:extLst>
              <a:ext uri="{FF2B5EF4-FFF2-40B4-BE49-F238E27FC236}">
                <a16:creationId xmlns:a16="http://schemas.microsoft.com/office/drawing/2014/main" id="{302AFE5C-937B-EE40-9A6B-AEB1D44B0D41}"/>
              </a:ext>
            </a:extLst>
          </p:cNvPr>
          <p:cNvSpPr>
            <a:spLocks noGrp="1"/>
          </p:cNvSpPr>
          <p:nvPr>
            <p:ph type="ftr" sz="quarter" idx="11"/>
          </p:nvPr>
        </p:nvSpPr>
        <p:spPr/>
        <p:txBody>
          <a:bodyPr/>
          <a:lstStyle/>
          <a:p>
            <a:r>
              <a:rPr lang="sv-SE"/>
              <a:t>Footer</a:t>
            </a:r>
          </a:p>
        </p:txBody>
      </p:sp>
      <p:sp>
        <p:nvSpPr>
          <p:cNvPr id="7" name="Slide Number Placeholder 6">
            <a:extLst>
              <a:ext uri="{FF2B5EF4-FFF2-40B4-BE49-F238E27FC236}">
                <a16:creationId xmlns:a16="http://schemas.microsoft.com/office/drawing/2014/main" id="{6090237B-88FE-A740-9275-6347AA1C63B3}"/>
              </a:ext>
            </a:extLst>
          </p:cNvPr>
          <p:cNvSpPr>
            <a:spLocks noGrp="1"/>
          </p:cNvSpPr>
          <p:nvPr>
            <p:ph type="sldNum" sz="quarter" idx="12"/>
          </p:nvPr>
        </p:nvSpPr>
        <p:spPr/>
        <p:txBody>
          <a:bodyPr/>
          <a:lstStyle/>
          <a:p>
            <a:fld id="{8527FB4B-7893-4946-9C41-FB1EB79145A0}" type="slidenum">
              <a:rPr lang="sv-SE" smtClean="0"/>
              <a:t>‹#›</a:t>
            </a:fld>
            <a:endParaRPr lang="sv-SE"/>
          </a:p>
        </p:txBody>
      </p:sp>
      <p:sp>
        <p:nvSpPr>
          <p:cNvPr id="9" name="Rubrik 1">
            <a:extLst>
              <a:ext uri="{FF2B5EF4-FFF2-40B4-BE49-F238E27FC236}">
                <a16:creationId xmlns:a16="http://schemas.microsoft.com/office/drawing/2014/main" id="{7954B8BA-4DAB-4627-8613-2775B12BE06F}"/>
              </a:ext>
            </a:extLst>
          </p:cNvPr>
          <p:cNvSpPr>
            <a:spLocks noGrp="1"/>
          </p:cNvSpPr>
          <p:nvPr>
            <p:ph type="ctrTitle" hasCustomPrompt="1"/>
          </p:nvPr>
        </p:nvSpPr>
        <p:spPr>
          <a:xfrm>
            <a:off x="584200" y="1436565"/>
            <a:ext cx="6018875" cy="648000"/>
          </a:xfrm>
        </p:spPr>
        <p:txBody>
          <a:bodyPr lIns="0" rIns="0" anchor="t">
            <a:noAutofit/>
          </a:bodyPr>
          <a:lstStyle>
            <a:lvl1pPr algn="l">
              <a:lnSpc>
                <a:spcPct val="90000"/>
              </a:lnSpc>
              <a:defRPr sz="2700"/>
            </a:lvl1pPr>
          </a:lstStyle>
          <a:p>
            <a:r>
              <a:rPr lang="sv-SE" dirty="0"/>
              <a:t>Klicka för att ändra rubrikformat</a:t>
            </a:r>
            <a:endParaRPr lang="en-GB" dirty="0"/>
          </a:p>
        </p:txBody>
      </p:sp>
      <p:sp>
        <p:nvSpPr>
          <p:cNvPr id="10" name="Underrubrik 2">
            <a:extLst>
              <a:ext uri="{FF2B5EF4-FFF2-40B4-BE49-F238E27FC236}">
                <a16:creationId xmlns:a16="http://schemas.microsoft.com/office/drawing/2014/main" id="{5376CEF8-4EAE-46E6-8292-1AC0484E8000}"/>
              </a:ext>
            </a:extLst>
          </p:cNvPr>
          <p:cNvSpPr>
            <a:spLocks noGrp="1"/>
          </p:cNvSpPr>
          <p:nvPr>
            <p:ph type="subTitle" idx="1"/>
          </p:nvPr>
        </p:nvSpPr>
        <p:spPr>
          <a:xfrm>
            <a:off x="584189" y="2113366"/>
            <a:ext cx="6018211" cy="458384"/>
          </a:xfrm>
        </p:spPr>
        <p:txBody>
          <a:bodyPr lIns="0" rIns="0">
            <a:noAutofit/>
          </a:bodyPr>
          <a:lstStyle>
            <a:lvl1pPr marL="0" indent="0" algn="l">
              <a:lnSpc>
                <a:spcPct val="90000"/>
              </a:lnSpc>
              <a:buNone/>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pic>
        <p:nvPicPr>
          <p:cNvPr id="14" name="Graphic 13">
            <a:extLst>
              <a:ext uri="{FF2B5EF4-FFF2-40B4-BE49-F238E27FC236}">
                <a16:creationId xmlns:a16="http://schemas.microsoft.com/office/drawing/2014/main" id="{3DB5E93F-E018-934D-B125-CFB6D3B25908}"/>
              </a:ext>
            </a:extLst>
          </p:cNvPr>
          <p:cNvPicPr>
            <a:picLocks noChangeAspect="1"/>
          </p:cNvPicPr>
          <p:nvPr userDrawn="1"/>
        </p:nvPicPr>
        <p:blipFill rotWithShape="1">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r="2089"/>
          <a:stretch/>
        </p:blipFill>
        <p:spPr>
          <a:xfrm>
            <a:off x="246767" y="3064360"/>
            <a:ext cx="6357233" cy="1851664"/>
          </a:xfrm>
          <a:prstGeom prst="rect">
            <a:avLst/>
          </a:prstGeom>
        </p:spPr>
      </p:pic>
    </p:spTree>
    <p:extLst>
      <p:ext uri="{BB962C8B-B14F-4D97-AF65-F5344CB8AC3E}">
        <p14:creationId xmlns:p14="http://schemas.microsoft.com/office/powerpoint/2010/main" val="38568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11" name="Platshållare för innehåll 10">
            <a:extLst>
              <a:ext uri="{FF2B5EF4-FFF2-40B4-BE49-F238E27FC236}">
                <a16:creationId xmlns:a16="http://schemas.microsoft.com/office/drawing/2014/main" id="{C55E1E5B-E1F9-C645-91AF-7753BF8D8EB5}"/>
              </a:ext>
            </a:extLst>
          </p:cNvPr>
          <p:cNvSpPr>
            <a:spLocks noGrp="1"/>
          </p:cNvSpPr>
          <p:nvPr>
            <p:ph sz="quarter" idx="13"/>
          </p:nvPr>
        </p:nvSpPr>
        <p:spPr>
          <a:xfrm>
            <a:off x="1174750" y="1177924"/>
            <a:ext cx="5434850" cy="3556075"/>
          </a:xfrm>
        </p:spPr>
        <p:txBody>
          <a:bodyPr/>
          <a:lstStyle>
            <a:lvl1pPr>
              <a:defRPr sz="1400"/>
            </a:lvl1pPr>
            <a:lvl2pPr>
              <a:defRPr sz="1200"/>
            </a:lvl2pPr>
            <a:lvl3pPr>
              <a:defRPr sz="1200"/>
            </a:lvl3pPr>
            <a:lvl4pPr>
              <a:defRPr sz="10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 name="Rubrik 2">
            <a:extLst>
              <a:ext uri="{FF2B5EF4-FFF2-40B4-BE49-F238E27FC236}">
                <a16:creationId xmlns:a16="http://schemas.microsoft.com/office/drawing/2014/main" id="{D7D5F619-51D2-42FE-AF00-80BF2FDDE4AB}"/>
              </a:ext>
            </a:extLst>
          </p:cNvPr>
          <p:cNvSpPr>
            <a:spLocks noGrp="1"/>
          </p:cNvSpPr>
          <p:nvPr>
            <p:ph type="title"/>
          </p:nvPr>
        </p:nvSpPr>
        <p:spPr/>
        <p:txBody>
          <a:bodyPr/>
          <a:lstStyle/>
          <a:p>
            <a:r>
              <a:rPr lang="en-GB"/>
              <a:t>Click to edit Master title style</a:t>
            </a:r>
            <a:endParaRPr lang="sv-SE"/>
          </a:p>
        </p:txBody>
      </p:sp>
      <p:sp>
        <p:nvSpPr>
          <p:cNvPr id="6" name="Date Placeholder 5">
            <a:extLst>
              <a:ext uri="{FF2B5EF4-FFF2-40B4-BE49-F238E27FC236}">
                <a16:creationId xmlns:a16="http://schemas.microsoft.com/office/drawing/2014/main" id="{460AAD98-60E6-C741-A55B-250577B7D90E}"/>
              </a:ext>
            </a:extLst>
          </p:cNvPr>
          <p:cNvSpPr>
            <a:spLocks noGrp="1"/>
          </p:cNvSpPr>
          <p:nvPr>
            <p:ph type="dt" sz="half" idx="14"/>
          </p:nvPr>
        </p:nvSpPr>
        <p:spPr/>
        <p:txBody>
          <a:bodyPr/>
          <a:lstStyle/>
          <a:p>
            <a:fld id="{A5C3802A-66F7-914C-9FA1-EAF541BD00EC}" type="datetime1">
              <a:rPr lang="sv-SE" smtClean="0"/>
              <a:t>2022-10-12</a:t>
            </a:fld>
            <a:endParaRPr lang="sv-SE"/>
          </a:p>
        </p:txBody>
      </p:sp>
      <p:sp>
        <p:nvSpPr>
          <p:cNvPr id="7" name="Footer Placeholder 6">
            <a:extLst>
              <a:ext uri="{FF2B5EF4-FFF2-40B4-BE49-F238E27FC236}">
                <a16:creationId xmlns:a16="http://schemas.microsoft.com/office/drawing/2014/main" id="{5DB11DE9-DED4-0140-852D-916C42F20E0D}"/>
              </a:ext>
            </a:extLst>
          </p:cNvPr>
          <p:cNvSpPr>
            <a:spLocks noGrp="1"/>
          </p:cNvSpPr>
          <p:nvPr>
            <p:ph type="ftr" sz="quarter" idx="15"/>
          </p:nvPr>
        </p:nvSpPr>
        <p:spPr/>
        <p:txBody>
          <a:bodyPr/>
          <a:lstStyle/>
          <a:p>
            <a:r>
              <a:rPr lang="sv-SE"/>
              <a:t>Footer</a:t>
            </a:r>
          </a:p>
        </p:txBody>
      </p:sp>
      <p:sp>
        <p:nvSpPr>
          <p:cNvPr id="8" name="Slide Number Placeholder 7">
            <a:extLst>
              <a:ext uri="{FF2B5EF4-FFF2-40B4-BE49-F238E27FC236}">
                <a16:creationId xmlns:a16="http://schemas.microsoft.com/office/drawing/2014/main" id="{E4867EB2-FC4F-C74D-A230-89D6B972781C}"/>
              </a:ext>
            </a:extLst>
          </p:cNvPr>
          <p:cNvSpPr>
            <a:spLocks noGrp="1"/>
          </p:cNvSpPr>
          <p:nvPr>
            <p:ph type="sldNum" sz="quarter" idx="16"/>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58300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49F9A72-D666-409F-89F0-C4DB12D6A369}"/>
              </a:ext>
            </a:extLst>
          </p:cNvPr>
          <p:cNvSpPr>
            <a:spLocks noGrp="1"/>
          </p:cNvSpPr>
          <p:nvPr>
            <p:ph type="title"/>
          </p:nvPr>
        </p:nvSpPr>
        <p:spPr/>
        <p:txBody>
          <a:bodyPr/>
          <a:lstStyle/>
          <a:p>
            <a:r>
              <a:rPr lang="en-GB"/>
              <a:t>Click to edit Master title style</a:t>
            </a:r>
            <a:endParaRPr lang="sv-SE"/>
          </a:p>
        </p:txBody>
      </p:sp>
      <p:sp>
        <p:nvSpPr>
          <p:cNvPr id="6" name="Platshållare för innehåll 6">
            <a:extLst>
              <a:ext uri="{FF2B5EF4-FFF2-40B4-BE49-F238E27FC236}">
                <a16:creationId xmlns:a16="http://schemas.microsoft.com/office/drawing/2014/main" id="{ABCA6F90-9CEE-4851-B173-D1547B4A39FD}"/>
              </a:ext>
            </a:extLst>
          </p:cNvPr>
          <p:cNvSpPr>
            <a:spLocks noGrp="1"/>
          </p:cNvSpPr>
          <p:nvPr>
            <p:ph sz="quarter" idx="13"/>
          </p:nvPr>
        </p:nvSpPr>
        <p:spPr>
          <a:xfrm>
            <a:off x="1174748" y="1177925"/>
            <a:ext cx="2623251" cy="3546475"/>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Platshållare för innehåll 6">
            <a:extLst>
              <a:ext uri="{FF2B5EF4-FFF2-40B4-BE49-F238E27FC236}">
                <a16:creationId xmlns:a16="http://schemas.microsoft.com/office/drawing/2014/main" id="{24B6A1C9-ADE4-4CC4-9F8E-3C523ABB3BA3}"/>
              </a:ext>
            </a:extLst>
          </p:cNvPr>
          <p:cNvSpPr>
            <a:spLocks noGrp="1"/>
          </p:cNvSpPr>
          <p:nvPr>
            <p:ph sz="quarter" idx="14"/>
          </p:nvPr>
        </p:nvSpPr>
        <p:spPr>
          <a:xfrm>
            <a:off x="3985510" y="1177925"/>
            <a:ext cx="2623251" cy="3546475"/>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Footer Placeholder 1">
            <a:extLst>
              <a:ext uri="{FF2B5EF4-FFF2-40B4-BE49-F238E27FC236}">
                <a16:creationId xmlns:a16="http://schemas.microsoft.com/office/drawing/2014/main" id="{BAA8391E-3731-2443-9876-D90B9EC17C87}"/>
              </a:ext>
            </a:extLst>
          </p:cNvPr>
          <p:cNvSpPr>
            <a:spLocks noGrp="1"/>
          </p:cNvSpPr>
          <p:nvPr>
            <p:ph type="ftr" sz="quarter" idx="15"/>
          </p:nvPr>
        </p:nvSpPr>
        <p:spPr/>
        <p:txBody>
          <a:bodyPr/>
          <a:lstStyle/>
          <a:p>
            <a:r>
              <a:rPr lang="sv-SE"/>
              <a:t>Footer</a:t>
            </a:r>
          </a:p>
        </p:txBody>
      </p:sp>
      <p:sp>
        <p:nvSpPr>
          <p:cNvPr id="4" name="Date Placeholder 3">
            <a:extLst>
              <a:ext uri="{FF2B5EF4-FFF2-40B4-BE49-F238E27FC236}">
                <a16:creationId xmlns:a16="http://schemas.microsoft.com/office/drawing/2014/main" id="{13EF3AF1-9E09-AA46-BDC3-10877CB03668}"/>
              </a:ext>
            </a:extLst>
          </p:cNvPr>
          <p:cNvSpPr>
            <a:spLocks noGrp="1"/>
          </p:cNvSpPr>
          <p:nvPr>
            <p:ph type="dt" sz="half" idx="16"/>
          </p:nvPr>
        </p:nvSpPr>
        <p:spPr/>
        <p:txBody>
          <a:bodyPr/>
          <a:lstStyle/>
          <a:p>
            <a:fld id="{377DAB5F-C9FB-0949-AD1C-2B42F0D6D2D4}" type="datetime1">
              <a:rPr lang="sv-SE" smtClean="0"/>
              <a:t>2022-10-12</a:t>
            </a:fld>
            <a:endParaRPr lang="sv-SE"/>
          </a:p>
        </p:txBody>
      </p:sp>
      <p:sp>
        <p:nvSpPr>
          <p:cNvPr id="5" name="Slide Number Placeholder 4">
            <a:extLst>
              <a:ext uri="{FF2B5EF4-FFF2-40B4-BE49-F238E27FC236}">
                <a16:creationId xmlns:a16="http://schemas.microsoft.com/office/drawing/2014/main" id="{624F7F9D-91F2-834F-94B9-2CB3ED2DF86F}"/>
              </a:ext>
            </a:extLst>
          </p:cNvPr>
          <p:cNvSpPr>
            <a:spLocks noGrp="1"/>
          </p:cNvSpPr>
          <p:nvPr>
            <p:ph type="sldNum" sz="quarter" idx="17"/>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159533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6AD6011F-45DB-6648-8334-1B4DC6E8EA92}"/>
              </a:ext>
            </a:extLst>
          </p:cNvPr>
          <p:cNvSpPr>
            <a:spLocks noGrp="1"/>
          </p:cNvSpPr>
          <p:nvPr>
            <p:ph sz="quarter" idx="13"/>
          </p:nvPr>
        </p:nvSpPr>
        <p:spPr>
          <a:xfrm>
            <a:off x="1174748" y="1458000"/>
            <a:ext cx="2623251" cy="3266400"/>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Platshållare för text 2">
            <a:extLst>
              <a:ext uri="{FF2B5EF4-FFF2-40B4-BE49-F238E27FC236}">
                <a16:creationId xmlns:a16="http://schemas.microsoft.com/office/drawing/2014/main" id="{5036AF80-4CD2-454D-A2BD-8376F1D80549}"/>
              </a:ext>
            </a:extLst>
          </p:cNvPr>
          <p:cNvSpPr>
            <a:spLocks noGrp="1"/>
          </p:cNvSpPr>
          <p:nvPr>
            <p:ph type="body" idx="1"/>
          </p:nvPr>
        </p:nvSpPr>
        <p:spPr>
          <a:xfrm>
            <a:off x="1174750" y="992639"/>
            <a:ext cx="2623250" cy="398348"/>
          </a:xfrm>
        </p:spPr>
        <p:txBody>
          <a:bodyPr anchor="b">
            <a:noAutofit/>
          </a:bodyPr>
          <a:lstStyle>
            <a:lvl1pPr marL="0" indent="0">
              <a:buNone/>
              <a:defRPr sz="14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3" name="Rubrik 2">
            <a:extLst>
              <a:ext uri="{FF2B5EF4-FFF2-40B4-BE49-F238E27FC236}">
                <a16:creationId xmlns:a16="http://schemas.microsoft.com/office/drawing/2014/main" id="{5CB648E2-7BF1-4B29-9F1F-7CF9F9418795}"/>
              </a:ext>
            </a:extLst>
          </p:cNvPr>
          <p:cNvSpPr>
            <a:spLocks noGrp="1"/>
          </p:cNvSpPr>
          <p:nvPr>
            <p:ph type="title"/>
          </p:nvPr>
        </p:nvSpPr>
        <p:spPr/>
        <p:txBody>
          <a:bodyPr/>
          <a:lstStyle/>
          <a:p>
            <a:r>
              <a:rPr lang="en-GB"/>
              <a:t>Click to edit Master title style</a:t>
            </a:r>
            <a:endParaRPr lang="sv-SE"/>
          </a:p>
        </p:txBody>
      </p:sp>
      <p:sp>
        <p:nvSpPr>
          <p:cNvPr id="11" name="Platshållare för innehåll 6">
            <a:extLst>
              <a:ext uri="{FF2B5EF4-FFF2-40B4-BE49-F238E27FC236}">
                <a16:creationId xmlns:a16="http://schemas.microsoft.com/office/drawing/2014/main" id="{67A1B334-9578-40B0-9E5A-97A57E06FD88}"/>
              </a:ext>
            </a:extLst>
          </p:cNvPr>
          <p:cNvSpPr>
            <a:spLocks noGrp="1"/>
          </p:cNvSpPr>
          <p:nvPr>
            <p:ph sz="quarter" idx="14"/>
          </p:nvPr>
        </p:nvSpPr>
        <p:spPr>
          <a:xfrm>
            <a:off x="3985510" y="1458000"/>
            <a:ext cx="2623251" cy="3266400"/>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Platshållare för text 2">
            <a:extLst>
              <a:ext uri="{FF2B5EF4-FFF2-40B4-BE49-F238E27FC236}">
                <a16:creationId xmlns:a16="http://schemas.microsoft.com/office/drawing/2014/main" id="{62DD5381-3325-4D1A-94D6-C5C5021965F4}"/>
              </a:ext>
            </a:extLst>
          </p:cNvPr>
          <p:cNvSpPr>
            <a:spLocks noGrp="1"/>
          </p:cNvSpPr>
          <p:nvPr>
            <p:ph type="body" idx="15"/>
          </p:nvPr>
        </p:nvSpPr>
        <p:spPr>
          <a:xfrm>
            <a:off x="3985512" y="992639"/>
            <a:ext cx="2623250" cy="398348"/>
          </a:xfrm>
        </p:spPr>
        <p:txBody>
          <a:bodyPr anchor="b">
            <a:noAutofit/>
          </a:bodyPr>
          <a:lstStyle>
            <a:lvl1pPr marL="0" indent="0">
              <a:buNone/>
              <a:defRPr sz="14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2" name="Footer Placeholder 1">
            <a:extLst>
              <a:ext uri="{FF2B5EF4-FFF2-40B4-BE49-F238E27FC236}">
                <a16:creationId xmlns:a16="http://schemas.microsoft.com/office/drawing/2014/main" id="{C330F20D-3BD2-0A42-A3AC-0754B6604F64}"/>
              </a:ext>
            </a:extLst>
          </p:cNvPr>
          <p:cNvSpPr>
            <a:spLocks noGrp="1"/>
          </p:cNvSpPr>
          <p:nvPr>
            <p:ph type="ftr" sz="quarter" idx="16"/>
          </p:nvPr>
        </p:nvSpPr>
        <p:spPr/>
        <p:txBody>
          <a:bodyPr/>
          <a:lstStyle/>
          <a:p>
            <a:r>
              <a:rPr lang="sv-SE"/>
              <a:t>Footer</a:t>
            </a:r>
          </a:p>
        </p:txBody>
      </p:sp>
      <p:sp>
        <p:nvSpPr>
          <p:cNvPr id="4" name="Date Placeholder 3">
            <a:extLst>
              <a:ext uri="{FF2B5EF4-FFF2-40B4-BE49-F238E27FC236}">
                <a16:creationId xmlns:a16="http://schemas.microsoft.com/office/drawing/2014/main" id="{FA52066D-E37A-2B40-9E6B-D11CEB2B2020}"/>
              </a:ext>
            </a:extLst>
          </p:cNvPr>
          <p:cNvSpPr>
            <a:spLocks noGrp="1"/>
          </p:cNvSpPr>
          <p:nvPr>
            <p:ph type="dt" sz="half" idx="17"/>
          </p:nvPr>
        </p:nvSpPr>
        <p:spPr/>
        <p:txBody>
          <a:bodyPr/>
          <a:lstStyle/>
          <a:p>
            <a:fld id="{B0CA5FFD-E5E3-A143-AD0E-630D1A57F389}" type="datetime1">
              <a:rPr lang="sv-SE" smtClean="0"/>
              <a:t>2022-10-12</a:t>
            </a:fld>
            <a:endParaRPr lang="sv-SE"/>
          </a:p>
        </p:txBody>
      </p:sp>
      <p:sp>
        <p:nvSpPr>
          <p:cNvPr id="5" name="Slide Number Placeholder 4">
            <a:extLst>
              <a:ext uri="{FF2B5EF4-FFF2-40B4-BE49-F238E27FC236}">
                <a16:creationId xmlns:a16="http://schemas.microsoft.com/office/drawing/2014/main" id="{13FFEBA3-A33B-D243-8505-9EFC9EFACEAA}"/>
              </a:ext>
            </a:extLst>
          </p:cNvPr>
          <p:cNvSpPr>
            <a:spLocks noGrp="1"/>
          </p:cNvSpPr>
          <p:nvPr>
            <p:ph type="sldNum" sz="quarter" idx="18"/>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255955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50826" y="1182688"/>
            <a:ext cx="6356350" cy="3541712"/>
          </a:xfrm>
        </p:spPr>
        <p:txBody>
          <a:bodyPr/>
          <a:lstStyle>
            <a:lvl1pPr marL="0" indent="0">
              <a:buNone/>
              <a:defRPr/>
            </a:lvl1pPr>
          </a:lstStyle>
          <a:p>
            <a:r>
              <a:rPr lang="en-GB"/>
              <a:t>Click icon to add picture</a:t>
            </a:r>
            <a:endParaRPr lang="en-GB" dirty="0"/>
          </a:p>
        </p:txBody>
      </p:sp>
      <p:sp>
        <p:nvSpPr>
          <p:cNvPr id="3" name="Rubrik 2">
            <a:extLst>
              <a:ext uri="{FF2B5EF4-FFF2-40B4-BE49-F238E27FC236}">
                <a16:creationId xmlns:a16="http://schemas.microsoft.com/office/drawing/2014/main" id="{10EEBAA1-31D0-4043-A408-0FA64774339F}"/>
              </a:ext>
            </a:extLst>
          </p:cNvPr>
          <p:cNvSpPr>
            <a:spLocks noGrp="1"/>
          </p:cNvSpPr>
          <p:nvPr>
            <p:ph type="title"/>
          </p:nvPr>
        </p:nvSpPr>
        <p:spPr/>
        <p:txBody>
          <a:bodyPr/>
          <a:lstStyle/>
          <a:p>
            <a:r>
              <a:rPr lang="en-GB"/>
              <a:t>Click to edit Master title style</a:t>
            </a:r>
            <a:endParaRPr lang="sv-SE"/>
          </a:p>
        </p:txBody>
      </p:sp>
      <p:sp>
        <p:nvSpPr>
          <p:cNvPr id="2" name="Footer Placeholder 1">
            <a:extLst>
              <a:ext uri="{FF2B5EF4-FFF2-40B4-BE49-F238E27FC236}">
                <a16:creationId xmlns:a16="http://schemas.microsoft.com/office/drawing/2014/main" id="{0910BECD-4EC8-084D-BC12-24B211F24222}"/>
              </a:ext>
            </a:extLst>
          </p:cNvPr>
          <p:cNvSpPr>
            <a:spLocks noGrp="1"/>
          </p:cNvSpPr>
          <p:nvPr>
            <p:ph type="ftr" sz="quarter" idx="14"/>
          </p:nvPr>
        </p:nvSpPr>
        <p:spPr/>
        <p:txBody>
          <a:bodyPr/>
          <a:lstStyle/>
          <a:p>
            <a:r>
              <a:rPr lang="sv-SE"/>
              <a:t>Footer</a:t>
            </a:r>
          </a:p>
        </p:txBody>
      </p:sp>
      <p:sp>
        <p:nvSpPr>
          <p:cNvPr id="4" name="Date Placeholder 3">
            <a:extLst>
              <a:ext uri="{FF2B5EF4-FFF2-40B4-BE49-F238E27FC236}">
                <a16:creationId xmlns:a16="http://schemas.microsoft.com/office/drawing/2014/main" id="{382578A5-F1AA-9C4E-9E11-3285A47F32CE}"/>
              </a:ext>
            </a:extLst>
          </p:cNvPr>
          <p:cNvSpPr>
            <a:spLocks noGrp="1"/>
          </p:cNvSpPr>
          <p:nvPr>
            <p:ph type="dt" sz="half" idx="15"/>
          </p:nvPr>
        </p:nvSpPr>
        <p:spPr/>
        <p:txBody>
          <a:bodyPr/>
          <a:lstStyle/>
          <a:p>
            <a:fld id="{8EF9B448-5CA3-3346-98EE-81AEA7F20509}" type="datetime1">
              <a:rPr lang="sv-SE" smtClean="0"/>
              <a:t>2022-10-12</a:t>
            </a:fld>
            <a:endParaRPr lang="sv-SE"/>
          </a:p>
        </p:txBody>
      </p:sp>
      <p:sp>
        <p:nvSpPr>
          <p:cNvPr id="5" name="Slide Number Placeholder 4">
            <a:extLst>
              <a:ext uri="{FF2B5EF4-FFF2-40B4-BE49-F238E27FC236}">
                <a16:creationId xmlns:a16="http://schemas.microsoft.com/office/drawing/2014/main" id="{6BDED67F-0B1F-B847-B7F8-33957AC6C44A}"/>
              </a:ext>
            </a:extLst>
          </p:cNvPr>
          <p:cNvSpPr>
            <a:spLocks noGrp="1"/>
          </p:cNvSpPr>
          <p:nvPr>
            <p:ph type="sldNum" sz="quarter" idx="16"/>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351777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49237" y="1183342"/>
            <a:ext cx="3132000" cy="3541058"/>
          </a:xfrm>
        </p:spPr>
        <p:txBody>
          <a:bodyPr/>
          <a:lstStyle>
            <a:lvl1pPr marL="0" indent="0">
              <a:buNone/>
              <a:defRPr/>
            </a:lvl1pPr>
          </a:lstStyle>
          <a:p>
            <a:r>
              <a:rPr lang="en-GB"/>
              <a:t>Click icon to add picture</a:t>
            </a:r>
            <a:endParaRPr lang="en-GB" dirty="0"/>
          </a:p>
        </p:txBody>
      </p:sp>
      <p:sp>
        <p:nvSpPr>
          <p:cNvPr id="8" name="Platshållare för bild 6">
            <a:extLst>
              <a:ext uri="{FF2B5EF4-FFF2-40B4-BE49-F238E27FC236}">
                <a16:creationId xmlns:a16="http://schemas.microsoft.com/office/drawing/2014/main" id="{F471D766-023C-E042-B60C-5AA70DCA1212}"/>
              </a:ext>
            </a:extLst>
          </p:cNvPr>
          <p:cNvSpPr>
            <a:spLocks noGrp="1"/>
          </p:cNvSpPr>
          <p:nvPr>
            <p:ph type="pic" sz="quarter" idx="14"/>
          </p:nvPr>
        </p:nvSpPr>
        <p:spPr>
          <a:xfrm>
            <a:off x="3476762" y="1183342"/>
            <a:ext cx="3132000" cy="3541058"/>
          </a:xfrm>
        </p:spPr>
        <p:txBody>
          <a:bodyPr/>
          <a:lstStyle>
            <a:lvl1pPr marL="0" indent="0">
              <a:buNone/>
              <a:defRPr/>
            </a:lvl1pPr>
          </a:lstStyle>
          <a:p>
            <a:r>
              <a:rPr lang="en-GB"/>
              <a:t>Click icon to add picture</a:t>
            </a:r>
            <a:endParaRPr lang="en-GB" dirty="0"/>
          </a:p>
        </p:txBody>
      </p:sp>
      <p:sp>
        <p:nvSpPr>
          <p:cNvPr id="3" name="Rubrik 2">
            <a:extLst>
              <a:ext uri="{FF2B5EF4-FFF2-40B4-BE49-F238E27FC236}">
                <a16:creationId xmlns:a16="http://schemas.microsoft.com/office/drawing/2014/main" id="{D7A08FF2-59DE-483A-94F1-31DC64A80675}"/>
              </a:ext>
            </a:extLst>
          </p:cNvPr>
          <p:cNvSpPr>
            <a:spLocks noGrp="1"/>
          </p:cNvSpPr>
          <p:nvPr>
            <p:ph type="title"/>
          </p:nvPr>
        </p:nvSpPr>
        <p:spPr/>
        <p:txBody>
          <a:bodyPr/>
          <a:lstStyle/>
          <a:p>
            <a:r>
              <a:rPr lang="en-GB"/>
              <a:t>Click to edit Master title style</a:t>
            </a:r>
            <a:endParaRPr lang="sv-SE"/>
          </a:p>
        </p:txBody>
      </p:sp>
      <p:sp>
        <p:nvSpPr>
          <p:cNvPr id="2" name="Footer Placeholder 1">
            <a:extLst>
              <a:ext uri="{FF2B5EF4-FFF2-40B4-BE49-F238E27FC236}">
                <a16:creationId xmlns:a16="http://schemas.microsoft.com/office/drawing/2014/main" id="{5E2728B6-63F5-B244-997D-9D6002AF7F37}"/>
              </a:ext>
            </a:extLst>
          </p:cNvPr>
          <p:cNvSpPr>
            <a:spLocks noGrp="1"/>
          </p:cNvSpPr>
          <p:nvPr>
            <p:ph type="ftr" sz="quarter" idx="15"/>
          </p:nvPr>
        </p:nvSpPr>
        <p:spPr/>
        <p:txBody>
          <a:bodyPr/>
          <a:lstStyle/>
          <a:p>
            <a:r>
              <a:rPr lang="sv-SE"/>
              <a:t>Footer</a:t>
            </a:r>
          </a:p>
        </p:txBody>
      </p:sp>
      <p:sp>
        <p:nvSpPr>
          <p:cNvPr id="4" name="Date Placeholder 3">
            <a:extLst>
              <a:ext uri="{FF2B5EF4-FFF2-40B4-BE49-F238E27FC236}">
                <a16:creationId xmlns:a16="http://schemas.microsoft.com/office/drawing/2014/main" id="{119F235A-FE35-0E4E-8903-8ACF624E9FDE}"/>
              </a:ext>
            </a:extLst>
          </p:cNvPr>
          <p:cNvSpPr>
            <a:spLocks noGrp="1"/>
          </p:cNvSpPr>
          <p:nvPr>
            <p:ph type="dt" sz="half" idx="16"/>
          </p:nvPr>
        </p:nvSpPr>
        <p:spPr/>
        <p:txBody>
          <a:bodyPr/>
          <a:lstStyle/>
          <a:p>
            <a:fld id="{6AFB0B27-FDB6-CC4E-BF93-C9A0A5E02FAE}" type="datetime1">
              <a:rPr lang="sv-SE" smtClean="0"/>
              <a:t>2022-10-12</a:t>
            </a:fld>
            <a:endParaRPr lang="sv-SE"/>
          </a:p>
        </p:txBody>
      </p:sp>
      <p:sp>
        <p:nvSpPr>
          <p:cNvPr id="5" name="Slide Number Placeholder 4">
            <a:extLst>
              <a:ext uri="{FF2B5EF4-FFF2-40B4-BE49-F238E27FC236}">
                <a16:creationId xmlns:a16="http://schemas.microsoft.com/office/drawing/2014/main" id="{EF7915CA-D248-A549-98B8-494A07C1FEA1}"/>
              </a:ext>
            </a:extLst>
          </p:cNvPr>
          <p:cNvSpPr>
            <a:spLocks noGrp="1"/>
          </p:cNvSpPr>
          <p:nvPr>
            <p:ph type="sldNum" sz="quarter" idx="17"/>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1901281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5B464BA0-6700-4DB2-A48A-C2EA92186EBA}"/>
              </a:ext>
            </a:extLst>
          </p:cNvPr>
          <p:cNvSpPr>
            <a:spLocks noGrp="1"/>
          </p:cNvSpPr>
          <p:nvPr>
            <p:ph type="title"/>
          </p:nvPr>
        </p:nvSpPr>
        <p:spPr/>
        <p:txBody>
          <a:bodyPr/>
          <a:lstStyle/>
          <a:p>
            <a:r>
              <a:rPr lang="en-GB"/>
              <a:t>Click to edit Master title style</a:t>
            </a:r>
            <a:endParaRPr lang="sv-SE"/>
          </a:p>
        </p:txBody>
      </p:sp>
      <p:sp>
        <p:nvSpPr>
          <p:cNvPr id="2" name="Footer Placeholder 1">
            <a:extLst>
              <a:ext uri="{FF2B5EF4-FFF2-40B4-BE49-F238E27FC236}">
                <a16:creationId xmlns:a16="http://schemas.microsoft.com/office/drawing/2014/main" id="{CCF0D6C8-A677-2F45-8BF9-D92EC695EDFF}"/>
              </a:ext>
            </a:extLst>
          </p:cNvPr>
          <p:cNvSpPr>
            <a:spLocks noGrp="1"/>
          </p:cNvSpPr>
          <p:nvPr>
            <p:ph type="ftr" sz="quarter" idx="10"/>
          </p:nvPr>
        </p:nvSpPr>
        <p:spPr/>
        <p:txBody>
          <a:bodyPr/>
          <a:lstStyle/>
          <a:p>
            <a:r>
              <a:rPr lang="sv-SE"/>
              <a:t>Footer</a:t>
            </a:r>
          </a:p>
        </p:txBody>
      </p:sp>
      <p:sp>
        <p:nvSpPr>
          <p:cNvPr id="4" name="Date Placeholder 3">
            <a:extLst>
              <a:ext uri="{FF2B5EF4-FFF2-40B4-BE49-F238E27FC236}">
                <a16:creationId xmlns:a16="http://schemas.microsoft.com/office/drawing/2014/main" id="{ED634D99-F0CA-E845-AC90-830B52910FC4}"/>
              </a:ext>
            </a:extLst>
          </p:cNvPr>
          <p:cNvSpPr>
            <a:spLocks noGrp="1"/>
          </p:cNvSpPr>
          <p:nvPr>
            <p:ph type="dt" sz="half" idx="11"/>
          </p:nvPr>
        </p:nvSpPr>
        <p:spPr/>
        <p:txBody>
          <a:bodyPr/>
          <a:lstStyle/>
          <a:p>
            <a:fld id="{4E8E64AF-D672-B649-9F0B-455B202AF1CF}" type="datetime1">
              <a:rPr lang="sv-SE" smtClean="0"/>
              <a:t>2022-10-12</a:t>
            </a:fld>
            <a:endParaRPr lang="sv-SE"/>
          </a:p>
        </p:txBody>
      </p:sp>
      <p:sp>
        <p:nvSpPr>
          <p:cNvPr id="5" name="Slide Number Placeholder 4">
            <a:extLst>
              <a:ext uri="{FF2B5EF4-FFF2-40B4-BE49-F238E27FC236}">
                <a16:creationId xmlns:a16="http://schemas.microsoft.com/office/drawing/2014/main" id="{A28C6677-C361-8045-8EDA-75B4AB5B6D99}"/>
              </a:ext>
            </a:extLst>
          </p:cNvPr>
          <p:cNvSpPr>
            <a:spLocks noGrp="1"/>
          </p:cNvSpPr>
          <p:nvPr>
            <p:ph type="sldNum" sz="quarter" idx="12"/>
          </p:nvPr>
        </p:nvSpPr>
        <p:spPr/>
        <p:txBody>
          <a:bodyPr/>
          <a:lstStyle/>
          <a:p>
            <a:fld id="{8527FB4B-7893-4946-9C41-FB1EB79145A0}" type="slidenum">
              <a:rPr lang="sv-SE" smtClean="0"/>
              <a:t>‹#›</a:t>
            </a:fld>
            <a:endParaRPr lang="sv-SE"/>
          </a:p>
        </p:txBody>
      </p:sp>
    </p:spTree>
    <p:extLst>
      <p:ext uri="{BB962C8B-B14F-4D97-AF65-F5344CB8AC3E}">
        <p14:creationId xmlns:p14="http://schemas.microsoft.com/office/powerpoint/2010/main" val="147711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5"/>
          <p:cNvSpPr>
            <a:spLocks noGrp="1" noChangeArrowheads="1"/>
          </p:cNvSpPr>
          <p:nvPr>
            <p:ph type="ftr" sz="quarter" idx="10"/>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384748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6"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410456517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214437" y="1187054"/>
            <a:ext cx="5201841"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9"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14434575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37317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021864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1740040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807601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331168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3646572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179732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236474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1492965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29314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6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3126307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4221198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8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801487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0_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t>ÅÅÅÅ-MM-DD</a:t>
            </a:r>
            <a:endParaRPr lang="en-US" dirty="0"/>
          </a:p>
        </p:txBody>
      </p:sp>
    </p:spTree>
    <p:extLst>
      <p:ext uri="{BB962C8B-B14F-4D97-AF65-F5344CB8AC3E}">
        <p14:creationId xmlns:p14="http://schemas.microsoft.com/office/powerpoint/2010/main" val="1107821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3125" name="think-cell Slide" r:id="rId4" imgW="270" imgH="270" progId="TCLayout.ActiveDocument.1">
                  <p:embed/>
                </p:oleObj>
              </mc:Choice>
              <mc:Fallback>
                <p:oleObj name="think-cell Slide" r:id="rId4" imgW="270" imgH="270" progId="TCLayout.ActiveDocument.1">
                  <p:embed/>
                  <p:pic>
                    <p:nvPicPr>
                      <p:cNvPr id="5" name="Objekt 4" hidden="1"/>
                      <p:cNvPicPr/>
                      <p:nvPr/>
                    </p:nvPicPr>
                    <p:blipFill>
                      <a:blip r:embed="rId5"/>
                      <a:stretch>
                        <a:fillRect/>
                      </a:stretch>
                    </p:blipFill>
                    <p:spPr>
                      <a:xfrm>
                        <a:off x="1192" y="1192"/>
                        <a:ext cx="1190" cy="1190"/>
                      </a:xfrm>
                      <a:prstGeom prst="rect">
                        <a:avLst/>
                      </a:prstGeom>
                    </p:spPr>
                  </p:pic>
                </p:oleObj>
              </mc:Fallback>
            </mc:AlternateContent>
          </a:graphicData>
        </a:graphic>
      </p:graphicFrame>
      <p:sp>
        <p:nvSpPr>
          <p:cNvPr id="14" name="Rektangel 13"/>
          <p:cNvSpPr/>
          <p:nvPr userDrawn="1"/>
        </p:nvSpPr>
        <p:spPr bwMode="gray">
          <a:xfrm>
            <a:off x="0" y="2709862"/>
            <a:ext cx="6858000" cy="2433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176139" y="870886"/>
            <a:ext cx="5238253" cy="782763"/>
          </a:xfrm>
        </p:spPr>
        <p:txBody>
          <a:bodyPr>
            <a:normAutofit/>
          </a:bodyPr>
          <a:lstStyle>
            <a:lvl1pPr algn="l">
              <a:lnSpc>
                <a:spcPts val="2850"/>
              </a:lnSpc>
              <a:defRPr sz="27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175973" y="1707654"/>
            <a:ext cx="5240306" cy="702078"/>
          </a:xfrm>
        </p:spPr>
        <p:txBody>
          <a:bodyPr>
            <a:normAutofit/>
          </a:bodyPr>
          <a:lstStyle>
            <a:lvl1pPr marL="0" indent="0" algn="l">
              <a:lnSpc>
                <a:spcPts val="2100"/>
              </a:lnSpc>
              <a:spcBef>
                <a:spcPts val="0"/>
              </a:spcBef>
              <a:buNone/>
              <a:defRPr sz="1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260747" y="258367"/>
            <a:ext cx="602954"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031734"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a:p>
        </p:txBody>
      </p:sp>
      <p:sp>
        <p:nvSpPr>
          <p:cNvPr id="9" name="Freeform 7"/>
          <p:cNvSpPr>
            <a:spLocks/>
          </p:cNvSpPr>
          <p:nvPr userDrawn="1"/>
        </p:nvSpPr>
        <p:spPr bwMode="gray">
          <a:xfrm>
            <a:off x="-2427" y="3037052"/>
            <a:ext cx="6863152" cy="911999"/>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1" name="Freeform 9"/>
          <p:cNvSpPr>
            <a:spLocks/>
          </p:cNvSpPr>
          <p:nvPr userDrawn="1"/>
        </p:nvSpPr>
        <p:spPr bwMode="gray">
          <a:xfrm>
            <a:off x="-5938" y="3360689"/>
            <a:ext cx="6871226" cy="1420614"/>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2" name="Freeform 10"/>
          <p:cNvSpPr>
            <a:spLocks/>
          </p:cNvSpPr>
          <p:nvPr userDrawn="1"/>
        </p:nvSpPr>
        <p:spPr bwMode="gray">
          <a:xfrm>
            <a:off x="3" y="3361735"/>
            <a:ext cx="6857998" cy="813476"/>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3" name="Freeform 11"/>
          <p:cNvSpPr>
            <a:spLocks/>
          </p:cNvSpPr>
          <p:nvPr userDrawn="1"/>
        </p:nvSpPr>
        <p:spPr bwMode="gray">
          <a:xfrm>
            <a:off x="-3735" y="3252739"/>
            <a:ext cx="6860507" cy="1318214"/>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0" name="Freeform 8"/>
          <p:cNvSpPr>
            <a:spLocks/>
          </p:cNvSpPr>
          <p:nvPr userDrawn="1"/>
        </p:nvSpPr>
        <p:spPr bwMode="gray">
          <a:xfrm>
            <a:off x="-7708" y="4474689"/>
            <a:ext cx="6868094" cy="242600"/>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textruta 5"/>
          <p:cNvSpPr txBox="1"/>
          <p:nvPr userDrawn="1"/>
        </p:nvSpPr>
        <p:spPr>
          <a:xfrm>
            <a:off x="5327566" y="197612"/>
            <a:ext cx="1375698" cy="346249"/>
          </a:xfrm>
          <a:prstGeom prst="rect">
            <a:avLst/>
          </a:prstGeom>
          <a:noFill/>
        </p:spPr>
        <p:txBody>
          <a:bodyPr wrap="none" rtlCol="0">
            <a:spAutoFit/>
          </a:bodyPr>
          <a:lstStyle/>
          <a:p>
            <a:r>
              <a:rPr lang="sv-SE" sz="825" b="1" dirty="0" smtClean="0"/>
              <a:t>KTH ROYAL INSTITUTE</a:t>
            </a:r>
            <a:br>
              <a:rPr lang="sv-SE" sz="825" b="1" dirty="0" smtClean="0"/>
            </a:br>
            <a:r>
              <a:rPr lang="sv-SE" sz="825" b="1" dirty="0" smtClean="0"/>
              <a:t>OF</a:t>
            </a:r>
            <a:r>
              <a:rPr lang="sv-SE" sz="825" b="1" baseline="0" dirty="0" smtClean="0"/>
              <a:t> TECHNOLOGY</a:t>
            </a:r>
            <a:endParaRPr lang="sv-SE" sz="825" b="1" dirty="0"/>
          </a:p>
        </p:txBody>
      </p:sp>
    </p:spTree>
    <p:extLst>
      <p:ext uri="{BB962C8B-B14F-4D97-AF65-F5344CB8AC3E}">
        <p14:creationId xmlns:p14="http://schemas.microsoft.com/office/powerpoint/2010/main" val="233499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2709862"/>
            <a:ext cx="6858000" cy="2433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176139" y="870886"/>
            <a:ext cx="5238253" cy="782763"/>
          </a:xfrm>
        </p:spPr>
        <p:txBody>
          <a:bodyPr>
            <a:normAutofit/>
          </a:bodyPr>
          <a:lstStyle>
            <a:lvl1pPr algn="l">
              <a:lnSpc>
                <a:spcPts val="2850"/>
              </a:lnSpc>
              <a:defRPr sz="27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175973" y="1707654"/>
            <a:ext cx="5240306" cy="702078"/>
          </a:xfrm>
        </p:spPr>
        <p:txBody>
          <a:bodyPr>
            <a:normAutofit/>
          </a:bodyPr>
          <a:lstStyle>
            <a:lvl1pPr marL="0" indent="0" algn="l">
              <a:lnSpc>
                <a:spcPts val="2100"/>
              </a:lnSpc>
              <a:spcBef>
                <a:spcPts val="0"/>
              </a:spcBef>
              <a:buNone/>
              <a:defRPr sz="1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260747" y="258367"/>
            <a:ext cx="602954"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031734"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n-US"/>
          </a:p>
        </p:txBody>
      </p:sp>
      <p:sp>
        <p:nvSpPr>
          <p:cNvPr id="9" name="Freeform 7"/>
          <p:cNvSpPr>
            <a:spLocks/>
          </p:cNvSpPr>
          <p:nvPr userDrawn="1"/>
        </p:nvSpPr>
        <p:spPr bwMode="gray">
          <a:xfrm>
            <a:off x="-2427" y="3037052"/>
            <a:ext cx="6863152" cy="911999"/>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1" name="Freeform 9"/>
          <p:cNvSpPr>
            <a:spLocks/>
          </p:cNvSpPr>
          <p:nvPr userDrawn="1"/>
        </p:nvSpPr>
        <p:spPr bwMode="gray">
          <a:xfrm>
            <a:off x="-5938" y="3360689"/>
            <a:ext cx="6871226" cy="1420614"/>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2" name="Freeform 10"/>
          <p:cNvSpPr>
            <a:spLocks/>
          </p:cNvSpPr>
          <p:nvPr userDrawn="1"/>
        </p:nvSpPr>
        <p:spPr bwMode="gray">
          <a:xfrm>
            <a:off x="3" y="3361735"/>
            <a:ext cx="6857998" cy="813476"/>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3" name="Freeform 11"/>
          <p:cNvSpPr>
            <a:spLocks/>
          </p:cNvSpPr>
          <p:nvPr userDrawn="1"/>
        </p:nvSpPr>
        <p:spPr bwMode="gray">
          <a:xfrm>
            <a:off x="-3735" y="3252739"/>
            <a:ext cx="6860507" cy="1318214"/>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10" name="Freeform 8"/>
          <p:cNvSpPr>
            <a:spLocks/>
          </p:cNvSpPr>
          <p:nvPr userDrawn="1"/>
        </p:nvSpPr>
        <p:spPr bwMode="gray">
          <a:xfrm>
            <a:off x="-7708" y="4474689"/>
            <a:ext cx="6868094" cy="242600"/>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Tree>
    <p:extLst>
      <p:ext uri="{BB962C8B-B14F-4D97-AF65-F5344CB8AC3E}">
        <p14:creationId xmlns:p14="http://schemas.microsoft.com/office/powerpoint/2010/main" val="3237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214437" y="1187054"/>
            <a:ext cx="5201841"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9"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930922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214437" y="1187054"/>
            <a:ext cx="2484593"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3919538" y="1187054"/>
            <a:ext cx="2496741" cy="3058715"/>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11"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259007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214437" y="1187054"/>
            <a:ext cx="2484593"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3919538" y="1187055"/>
            <a:ext cx="2496741" cy="3058715"/>
          </a:xfrm>
        </p:spPr>
        <p:txBody>
          <a:bodyPr>
            <a:normAutofit/>
          </a:bodyPr>
          <a:lstStyle>
            <a:lvl1pPr>
              <a:defRPr sz="1050"/>
            </a:lvl1pPr>
          </a:lstStyle>
          <a:p>
            <a:r>
              <a:rPr lang="sv-SE" smtClean="0"/>
              <a:t>Klicka på ikonen för att lägga till ett diagram</a:t>
            </a:r>
            <a:endParaRPr lang="en-GB"/>
          </a:p>
        </p:txBody>
      </p:sp>
      <p:sp>
        <p:nvSpPr>
          <p:cNvPr id="9"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11"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4135146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3919538" y="1187054"/>
            <a:ext cx="2496741" cy="3058715"/>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214438" y="1187054"/>
            <a:ext cx="2496741" cy="3058715"/>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12"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1304754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7980" y="1187054"/>
            <a:ext cx="6906320" cy="3535394"/>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214437" y="303652"/>
            <a:ext cx="5201841" cy="501254"/>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10"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8820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214437" y="1187054"/>
            <a:ext cx="5201841" cy="3058715"/>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10"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1667014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4185084" y="4716382"/>
            <a:ext cx="1600200" cy="273844"/>
          </a:xfrm>
        </p:spPr>
        <p:txBody>
          <a:bodyPr/>
          <a:lstStyle>
            <a:lvl1pPr>
              <a:defRPr sz="825"/>
            </a:lvl1pPr>
          </a:lstStyle>
          <a:p>
            <a:fld id="{CFCB38AA-14D0-4B67-BE5B-608C5A8A7489}" type="datetimeFigureOut">
              <a:rPr lang="sv-SE" smtClean="0"/>
              <a:pPr/>
              <a:t>2022-10-12</a:t>
            </a:fld>
            <a:endParaRPr lang="sv-SE"/>
          </a:p>
        </p:txBody>
      </p:sp>
      <p:sp>
        <p:nvSpPr>
          <p:cNvPr id="6" name="Platshållare för bildnummer 5"/>
          <p:cNvSpPr>
            <a:spLocks noGrp="1"/>
          </p:cNvSpPr>
          <p:nvPr>
            <p:ph type="sldNum" sz="quarter" idx="12"/>
          </p:nvPr>
        </p:nvSpPr>
        <p:spPr>
          <a:xfrm>
            <a:off x="6129300" y="4726058"/>
            <a:ext cx="398897" cy="273844"/>
          </a:xfrm>
        </p:spPr>
        <p:txBody>
          <a:bodyPr/>
          <a:lstStyle>
            <a:lvl1pPr>
              <a:defRPr sz="825"/>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bg1"/>
                </a:solidFill>
              </a:defRPr>
            </a:lvl1pPr>
          </a:lstStyle>
          <a:p>
            <a:endParaRPr lang="sv-SE" dirty="0"/>
          </a:p>
        </p:txBody>
      </p:sp>
    </p:spTree>
    <p:extLst>
      <p:ext uri="{BB962C8B-B14F-4D97-AF65-F5344CB8AC3E}">
        <p14:creationId xmlns:p14="http://schemas.microsoft.com/office/powerpoint/2010/main" val="65898921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4223" y="258366"/>
            <a:ext cx="497062"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214437" y="1187054"/>
            <a:ext cx="5201841" cy="305871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214437" y="303652"/>
            <a:ext cx="5201841" cy="501254"/>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4185084" y="4716382"/>
            <a:ext cx="1600200" cy="273844"/>
          </a:xfrm>
        </p:spPr>
        <p:txBody>
          <a:bodyPr/>
          <a:lstStyle>
            <a:lvl1pPr>
              <a:defRPr sz="825">
                <a:solidFill>
                  <a:schemeClr val="tx1"/>
                </a:solidFill>
              </a:defRPr>
            </a:lvl1pPr>
          </a:lstStyle>
          <a:p>
            <a:fld id="{CFCB38AA-14D0-4B67-BE5B-608C5A8A7489}" type="datetimeFigureOut">
              <a:rPr lang="sv-SE" smtClean="0"/>
              <a:pPr/>
              <a:t>2022-10-12</a:t>
            </a:fld>
            <a:endParaRPr lang="sv-SE"/>
          </a:p>
        </p:txBody>
      </p:sp>
      <p:sp>
        <p:nvSpPr>
          <p:cNvPr id="14" name="Platshållare för bildnummer 5"/>
          <p:cNvSpPr>
            <a:spLocks noGrp="1"/>
          </p:cNvSpPr>
          <p:nvPr>
            <p:ph type="sldNum" sz="quarter" idx="12"/>
          </p:nvPr>
        </p:nvSpPr>
        <p:spPr>
          <a:xfrm>
            <a:off x="6129300" y="4726058"/>
            <a:ext cx="398897" cy="273844"/>
          </a:xfrm>
        </p:spPr>
        <p:txBody>
          <a:bodyPr/>
          <a:lstStyle>
            <a:lvl1pPr>
              <a:defRPr sz="825">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214438" y="4758975"/>
            <a:ext cx="2171700" cy="273844"/>
          </a:xfrm>
        </p:spPr>
        <p:txBody>
          <a:bodyPr lIns="0" tIns="0" rIns="0" bIns="0" anchor="t"/>
          <a:lstStyle>
            <a:lvl1pPr algn="l">
              <a:lnSpc>
                <a:spcPts val="675"/>
              </a:lnSpc>
              <a:defRPr sz="825" b="1" cap="all" baseline="0">
                <a:solidFill>
                  <a:schemeClr val="tx1"/>
                </a:solidFill>
              </a:defRPr>
            </a:lvl1pPr>
          </a:lstStyle>
          <a:p>
            <a:endParaRPr lang="sv-SE" dirty="0"/>
          </a:p>
        </p:txBody>
      </p:sp>
    </p:spTree>
    <p:extLst>
      <p:ext uri="{BB962C8B-B14F-4D97-AF65-F5344CB8AC3E}">
        <p14:creationId xmlns:p14="http://schemas.microsoft.com/office/powerpoint/2010/main" val="1361418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725"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725"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60741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lvl1pPr>
              <a:buClr>
                <a:schemeClr val="accent3"/>
              </a:buClr>
              <a:defRPr sz="1425"/>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Rubrik 4"/>
          <p:cNvSpPr>
            <a:spLocks noGrp="1"/>
          </p:cNvSpPr>
          <p:nvPr>
            <p:ph type="title"/>
          </p:nvPr>
        </p:nvSpPr>
        <p:spPr/>
        <p:txBody>
          <a:bodyPr/>
          <a:lstStyle/>
          <a:p>
            <a:r>
              <a:rPr lang="sv-SE" smtClean="0"/>
              <a:t>Klicka här för att ändra format</a:t>
            </a:r>
            <a:endParaRPr lang="en-US"/>
          </a:p>
        </p:txBody>
      </p:sp>
      <p:sp>
        <p:nvSpPr>
          <p:cNvPr id="4" name="Platshållare för sidfot 3"/>
          <p:cNvSpPr>
            <a:spLocks noGrp="1"/>
          </p:cNvSpPr>
          <p:nvPr>
            <p:ph type="ftr" sz="quarter" idx="10"/>
          </p:nvPr>
        </p:nvSpPr>
        <p:spPr>
          <a:xfrm>
            <a:off x="2343024" y="4877793"/>
            <a:ext cx="2171954" cy="221423"/>
          </a:xfrm>
        </p:spPr>
        <p:txBody>
          <a:bodyPr/>
          <a:lstStyle>
            <a:lvl1pPr>
              <a:defRPr sz="825">
                <a:latin typeface="Verdana" pitchFamily="34" charset="0"/>
                <a:ea typeface="Verdana" pitchFamily="34" charset="0"/>
                <a:cs typeface="Verdana" pitchFamily="34" charset="0"/>
              </a:defRPr>
            </a:lvl1pPr>
          </a:lstStyle>
          <a:p>
            <a:pPr>
              <a:defRPr/>
            </a:pPr>
            <a:endParaRPr lang="sv-SE">
              <a:solidFill>
                <a:prstClr val="white"/>
              </a:solidFill>
            </a:endParaRPr>
          </a:p>
        </p:txBody>
      </p:sp>
      <p:sp>
        <p:nvSpPr>
          <p:cNvPr id="6" name="Platshållare för datum 9"/>
          <p:cNvSpPr>
            <a:spLocks noGrp="1"/>
          </p:cNvSpPr>
          <p:nvPr>
            <p:ph type="dt" sz="half" idx="11"/>
          </p:nvPr>
        </p:nvSpPr>
        <p:spPr>
          <a:xfrm>
            <a:off x="343155" y="4825947"/>
            <a:ext cx="1599691" cy="273269"/>
          </a:xfrm>
          <a:prstGeom prst="rect">
            <a:avLst/>
          </a:prstGeom>
        </p:spPr>
        <p:txBody>
          <a:bodyPr vert="horz" lIns="80145" tIns="40073" rIns="80145" bIns="40073" rtlCol="0" anchor="ctr"/>
          <a:lstStyle>
            <a:lvl1pPr algn="l" eaLnBrk="0" hangingPunct="0">
              <a:defRPr sz="825">
                <a:solidFill>
                  <a:schemeClr val="tx1">
                    <a:tint val="75000"/>
                  </a:schemeClr>
                </a:solidFill>
                <a:latin typeface="+mn-lt"/>
                <a:cs typeface="+mn-cs"/>
              </a:defRPr>
            </a:lvl1pPr>
          </a:lstStyle>
          <a:p>
            <a:pPr>
              <a:defRPr/>
            </a:pPr>
            <a:r>
              <a:rPr lang="en-US">
                <a:solidFill>
                  <a:prstClr val="black">
                    <a:tint val="75000"/>
                  </a:prstClr>
                </a:solidFill>
              </a:rPr>
              <a:t>ÅÅÅÅ-MM-DD</a:t>
            </a:r>
            <a:endParaRPr lang="en-US" dirty="0">
              <a:solidFill>
                <a:prstClr val="black">
                  <a:tint val="75000"/>
                </a:prstClr>
              </a:solidFill>
            </a:endParaRPr>
          </a:p>
        </p:txBody>
      </p:sp>
    </p:spTree>
    <p:extLst>
      <p:ext uri="{BB962C8B-B14F-4D97-AF65-F5344CB8AC3E}">
        <p14:creationId xmlns:p14="http://schemas.microsoft.com/office/powerpoint/2010/main" val="16721024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Rubrik och två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49F9A72-D666-409F-89F0-C4DB12D6A369}"/>
              </a:ext>
            </a:extLst>
          </p:cNvPr>
          <p:cNvSpPr>
            <a:spLocks noGrp="1"/>
          </p:cNvSpPr>
          <p:nvPr>
            <p:ph type="title"/>
          </p:nvPr>
        </p:nvSpPr>
        <p:spPr/>
        <p:txBody>
          <a:bodyPr/>
          <a:lstStyle/>
          <a:p>
            <a:r>
              <a:rPr lang="en-GB"/>
              <a:t>Click to edit Master title style</a:t>
            </a:r>
            <a:endParaRPr lang="sv-SE"/>
          </a:p>
        </p:txBody>
      </p:sp>
      <p:sp>
        <p:nvSpPr>
          <p:cNvPr id="6" name="Platshållare för innehåll 6">
            <a:extLst>
              <a:ext uri="{FF2B5EF4-FFF2-40B4-BE49-F238E27FC236}">
                <a16:creationId xmlns:a16="http://schemas.microsoft.com/office/drawing/2014/main" id="{ABCA6F90-9CEE-4851-B173-D1547B4A39FD}"/>
              </a:ext>
            </a:extLst>
          </p:cNvPr>
          <p:cNvSpPr>
            <a:spLocks noGrp="1"/>
          </p:cNvSpPr>
          <p:nvPr>
            <p:ph sz="quarter" idx="13"/>
          </p:nvPr>
        </p:nvSpPr>
        <p:spPr>
          <a:xfrm>
            <a:off x="1174748" y="1177926"/>
            <a:ext cx="2623251" cy="3546475"/>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Platshållare för innehåll 6">
            <a:extLst>
              <a:ext uri="{FF2B5EF4-FFF2-40B4-BE49-F238E27FC236}">
                <a16:creationId xmlns:a16="http://schemas.microsoft.com/office/drawing/2014/main" id="{24B6A1C9-ADE4-4CC4-9F8E-3C523ABB3BA3}"/>
              </a:ext>
            </a:extLst>
          </p:cNvPr>
          <p:cNvSpPr>
            <a:spLocks noGrp="1"/>
          </p:cNvSpPr>
          <p:nvPr>
            <p:ph sz="quarter" idx="14"/>
          </p:nvPr>
        </p:nvSpPr>
        <p:spPr>
          <a:xfrm>
            <a:off x="3985511" y="1177926"/>
            <a:ext cx="2623251" cy="3546475"/>
          </a:xfrm>
        </p:spPr>
        <p:txBody>
          <a:bodyPr/>
          <a:lstStyle>
            <a:lvl1pPr>
              <a:spcBef>
                <a:spcPts val="450"/>
              </a:spcBef>
              <a:defRPr sz="1200"/>
            </a:lvl1pPr>
            <a:lvl2pPr>
              <a:defRPr sz="1050"/>
            </a:lvl2pPr>
            <a:lvl3pPr>
              <a:defRPr sz="1050"/>
            </a:lvl3pPr>
            <a:lvl4pPr>
              <a:defRPr sz="9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Footer Placeholder 1">
            <a:extLst>
              <a:ext uri="{FF2B5EF4-FFF2-40B4-BE49-F238E27FC236}">
                <a16:creationId xmlns:a16="http://schemas.microsoft.com/office/drawing/2014/main" id="{BAA8391E-3731-2443-9876-D90B9EC17C87}"/>
              </a:ext>
            </a:extLst>
          </p:cNvPr>
          <p:cNvSpPr>
            <a:spLocks noGrp="1"/>
          </p:cNvSpPr>
          <p:nvPr>
            <p:ph type="ftr" sz="quarter" idx="15"/>
          </p:nvPr>
        </p:nvSpPr>
        <p:spPr/>
        <p:txBody>
          <a:bodyPr/>
          <a:lstStyle/>
          <a:p>
            <a:pPr defTabSz="685800" eaLnBrk="1" fontAlgn="auto" hangingPunct="1">
              <a:spcBef>
                <a:spcPts val="0"/>
              </a:spcBef>
              <a:spcAft>
                <a:spcPts val="0"/>
              </a:spcAft>
            </a:pPr>
            <a:r>
              <a:rPr lang="sv-SE" smtClean="0">
                <a:solidFill>
                  <a:prstClr val="white"/>
                </a:solidFill>
                <a:latin typeface="Arial"/>
              </a:rPr>
              <a:t>Footer</a:t>
            </a:r>
            <a:endParaRPr lang="sv-SE">
              <a:solidFill>
                <a:prstClr val="white"/>
              </a:solidFill>
              <a:latin typeface="Arial"/>
            </a:endParaRPr>
          </a:p>
        </p:txBody>
      </p:sp>
      <p:sp>
        <p:nvSpPr>
          <p:cNvPr id="4" name="Date Placeholder 3">
            <a:extLst>
              <a:ext uri="{FF2B5EF4-FFF2-40B4-BE49-F238E27FC236}">
                <a16:creationId xmlns:a16="http://schemas.microsoft.com/office/drawing/2014/main" id="{13EF3AF1-9E09-AA46-BDC3-10877CB03668}"/>
              </a:ext>
            </a:extLst>
          </p:cNvPr>
          <p:cNvSpPr>
            <a:spLocks noGrp="1"/>
          </p:cNvSpPr>
          <p:nvPr>
            <p:ph type="dt" sz="half" idx="16"/>
          </p:nvPr>
        </p:nvSpPr>
        <p:spPr/>
        <p:txBody>
          <a:bodyPr/>
          <a:lstStyle/>
          <a:p>
            <a:pPr defTabSz="685800" eaLnBrk="1" fontAlgn="auto" hangingPunct="1">
              <a:spcBef>
                <a:spcPts val="0"/>
              </a:spcBef>
              <a:spcAft>
                <a:spcPts val="0"/>
              </a:spcAft>
            </a:pPr>
            <a:fld id="{377DAB5F-C9FB-0949-AD1C-2B42F0D6D2D4}" type="datetime1">
              <a:rPr lang="sv-SE" smtClean="0">
                <a:solidFill>
                  <a:prstClr val="white"/>
                </a:solidFill>
                <a:latin typeface="Arial"/>
              </a:rPr>
              <a:pPr defTabSz="685800" eaLnBrk="1" fontAlgn="auto" hangingPunct="1">
                <a:spcBef>
                  <a:spcPts val="0"/>
                </a:spcBef>
                <a:spcAft>
                  <a:spcPts val="0"/>
                </a:spcAft>
              </a:pPr>
              <a:t>2022-10-12</a:t>
            </a:fld>
            <a:endParaRPr lang="sv-SE">
              <a:solidFill>
                <a:prstClr val="white"/>
              </a:solidFill>
              <a:latin typeface="Arial"/>
            </a:endParaRPr>
          </a:p>
        </p:txBody>
      </p:sp>
      <p:sp>
        <p:nvSpPr>
          <p:cNvPr id="5" name="Slide Number Placeholder 4">
            <a:extLst>
              <a:ext uri="{FF2B5EF4-FFF2-40B4-BE49-F238E27FC236}">
                <a16:creationId xmlns:a16="http://schemas.microsoft.com/office/drawing/2014/main" id="{624F7F9D-91F2-834F-94B9-2CB3ED2DF86F}"/>
              </a:ext>
            </a:extLst>
          </p:cNvPr>
          <p:cNvSpPr>
            <a:spLocks noGrp="1"/>
          </p:cNvSpPr>
          <p:nvPr>
            <p:ph type="sldNum" sz="quarter" idx="17"/>
          </p:nvPr>
        </p:nvSpPr>
        <p:spPr/>
        <p:txBody>
          <a:bodyPr/>
          <a:lstStyle/>
          <a:p>
            <a:pPr defTabSz="685800" eaLnBrk="1" fontAlgn="auto" hangingPunct="1">
              <a:spcBef>
                <a:spcPts val="0"/>
              </a:spcBef>
              <a:spcAft>
                <a:spcPts val="0"/>
              </a:spcAft>
            </a:pPr>
            <a:fld id="{8527FB4B-7893-4946-9C41-FB1EB79145A0}" type="slidenum">
              <a:rPr lang="sv-SE" smtClean="0">
                <a:solidFill>
                  <a:prstClr val="white"/>
                </a:solidFill>
                <a:latin typeface="Arial"/>
              </a:rPr>
              <a:pPr defTabSz="685800" eaLnBrk="1" fontAlgn="auto" hangingPunct="1">
                <a:spcBef>
                  <a:spcPts val="0"/>
                </a:spcBef>
                <a:spcAft>
                  <a:spcPts val="0"/>
                </a:spcAft>
              </a:pPr>
              <a:t>‹#›</a:t>
            </a:fld>
            <a:endParaRPr lang="sv-SE">
              <a:solidFill>
                <a:prstClr val="white"/>
              </a:solidFill>
              <a:latin typeface="Arial"/>
            </a:endParaRPr>
          </a:p>
        </p:txBody>
      </p:sp>
    </p:spTree>
    <p:extLst>
      <p:ext uri="{BB962C8B-B14F-4D97-AF65-F5344CB8AC3E}">
        <p14:creationId xmlns:p14="http://schemas.microsoft.com/office/powerpoint/2010/main" val="2470808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4.emf"/><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Rak 8">
            <a:extLst>
              <a:ext uri="{FF2B5EF4-FFF2-40B4-BE49-F238E27FC236}">
                <a16:creationId xmlns:a16="http://schemas.microsoft.com/office/drawing/2014/main" id="{35A3ADBA-25A7-C947-B502-691111D0D9E5}"/>
              </a:ext>
            </a:extLst>
          </p:cNvPr>
          <p:cNvCxnSpPr>
            <a:cxnSpLocks/>
          </p:cNvCxnSpPr>
          <p:nvPr/>
        </p:nvCxnSpPr>
        <p:spPr>
          <a:xfrm>
            <a:off x="250825" y="4891747"/>
            <a:ext cx="63579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Platshållare för rubrik 1">
            <a:extLst>
              <a:ext uri="{FF2B5EF4-FFF2-40B4-BE49-F238E27FC236}">
                <a16:creationId xmlns:a16="http://schemas.microsoft.com/office/drawing/2014/main" id="{785D31C7-D918-594B-BEA4-908A2623180A}"/>
              </a:ext>
            </a:extLst>
          </p:cNvPr>
          <p:cNvSpPr>
            <a:spLocks noGrp="1"/>
          </p:cNvSpPr>
          <p:nvPr>
            <p:ph type="title"/>
          </p:nvPr>
        </p:nvSpPr>
        <p:spPr>
          <a:xfrm>
            <a:off x="1174749" y="251752"/>
            <a:ext cx="5429251" cy="673874"/>
          </a:xfrm>
          <a:prstGeom prst="rect">
            <a:avLst/>
          </a:prstGeom>
        </p:spPr>
        <p:txBody>
          <a:bodyPr vert="horz" lIns="0" tIns="0" rIns="0" bIns="0" rtlCol="0" anchor="ctr">
            <a:no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376CF093-1E8D-FF4F-B3C9-72A2B0815CB3}"/>
              </a:ext>
            </a:extLst>
          </p:cNvPr>
          <p:cNvSpPr>
            <a:spLocks noGrp="1"/>
          </p:cNvSpPr>
          <p:nvPr>
            <p:ph type="body" idx="1"/>
          </p:nvPr>
        </p:nvSpPr>
        <p:spPr>
          <a:xfrm>
            <a:off x="1174750" y="1177925"/>
            <a:ext cx="5429250" cy="3540126"/>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53" name="Picture 2">
            <a:extLst>
              <a:ext uri="{FF2B5EF4-FFF2-40B4-BE49-F238E27FC236}">
                <a16:creationId xmlns:a16="http://schemas.microsoft.com/office/drawing/2014/main" id="{27E88DB3-2B58-724F-94B3-6D5858EC3FB2}"/>
              </a:ext>
            </a:extLst>
          </p:cNvPr>
          <p:cNvPicPr>
            <a:picLocks noChangeArrowheads="1"/>
          </p:cNvPicPr>
          <p:nvPr userDrawn="1"/>
        </p:nvPicPr>
        <p:blipFill>
          <a:blip r:embed="rId27" cstate="print">
            <a:extLst>
              <a:ext uri="{28A0092B-C50C-407E-A947-70E740481C1C}">
                <a14:useLocalDpi xmlns:a14="http://schemas.microsoft.com/office/drawing/2010/main" val="0"/>
              </a:ext>
            </a:extLst>
          </a:blip>
          <a:srcRect/>
          <a:stretch/>
        </p:blipFill>
        <p:spPr bwMode="auto">
          <a:xfrm>
            <a:off x="252576" y="251925"/>
            <a:ext cx="672355" cy="6809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E35D1E46-ACAC-CB45-8347-1E27A81EB7A4}"/>
              </a:ext>
            </a:extLst>
          </p:cNvPr>
          <p:cNvSpPr>
            <a:spLocks noGrp="1"/>
          </p:cNvSpPr>
          <p:nvPr userDrawn="1">
            <p:ph type="ftr" sz="quarter" idx="3"/>
          </p:nvPr>
        </p:nvSpPr>
        <p:spPr>
          <a:xfrm>
            <a:off x="2261483" y="4907461"/>
            <a:ext cx="2314575" cy="226121"/>
          </a:xfrm>
          <a:prstGeom prst="rect">
            <a:avLst/>
          </a:prstGeom>
        </p:spPr>
        <p:txBody>
          <a:bodyPr vert="horz" lIns="0" tIns="0" rIns="0" bIns="0" rtlCol="0" anchor="ctr"/>
          <a:lstStyle>
            <a:lvl1pPr algn="ctr">
              <a:defRPr sz="800">
                <a:solidFill>
                  <a:schemeClr val="tx1">
                    <a:tint val="75000"/>
                  </a:schemeClr>
                </a:solidFill>
              </a:defRPr>
            </a:lvl1pPr>
          </a:lstStyle>
          <a:p>
            <a:r>
              <a:rPr lang="sv-SE"/>
              <a:t>Footer</a:t>
            </a:r>
          </a:p>
        </p:txBody>
      </p:sp>
      <p:sp>
        <p:nvSpPr>
          <p:cNvPr id="5" name="Slide Number Placeholder 4">
            <a:extLst>
              <a:ext uri="{FF2B5EF4-FFF2-40B4-BE49-F238E27FC236}">
                <a16:creationId xmlns:a16="http://schemas.microsoft.com/office/drawing/2014/main" id="{1563F550-2974-9E4B-B068-842EDA7E176E}"/>
              </a:ext>
            </a:extLst>
          </p:cNvPr>
          <p:cNvSpPr>
            <a:spLocks noGrp="1"/>
          </p:cNvSpPr>
          <p:nvPr userDrawn="1">
            <p:ph type="sldNum" sz="quarter" idx="4"/>
          </p:nvPr>
        </p:nvSpPr>
        <p:spPr>
          <a:xfrm>
            <a:off x="5068183" y="4907461"/>
            <a:ext cx="1543050" cy="226121"/>
          </a:xfrm>
          <a:prstGeom prst="rect">
            <a:avLst/>
          </a:prstGeom>
        </p:spPr>
        <p:txBody>
          <a:bodyPr vert="horz" lIns="0" tIns="0" rIns="0" bIns="0" rtlCol="0" anchor="ctr"/>
          <a:lstStyle>
            <a:lvl1pPr algn="r">
              <a:defRPr sz="800">
                <a:solidFill>
                  <a:schemeClr val="tx1">
                    <a:tint val="75000"/>
                  </a:schemeClr>
                </a:solidFill>
              </a:defRPr>
            </a:lvl1pPr>
          </a:lstStyle>
          <a:p>
            <a:fld id="{8527FB4B-7893-4946-9C41-FB1EB79145A0}" type="slidenum">
              <a:rPr lang="sv-SE" smtClean="0"/>
              <a:pPr/>
              <a:t>‹#›</a:t>
            </a:fld>
            <a:endParaRPr lang="sv-SE"/>
          </a:p>
        </p:txBody>
      </p:sp>
      <p:sp>
        <p:nvSpPr>
          <p:cNvPr id="6" name="Date Placeholder 5">
            <a:extLst>
              <a:ext uri="{FF2B5EF4-FFF2-40B4-BE49-F238E27FC236}">
                <a16:creationId xmlns:a16="http://schemas.microsoft.com/office/drawing/2014/main" id="{A2192B6A-E8D6-E94B-B438-36406C3A1506}"/>
              </a:ext>
            </a:extLst>
          </p:cNvPr>
          <p:cNvSpPr>
            <a:spLocks noGrp="1"/>
          </p:cNvSpPr>
          <p:nvPr userDrawn="1">
            <p:ph type="dt" sz="half" idx="2"/>
          </p:nvPr>
        </p:nvSpPr>
        <p:spPr>
          <a:xfrm>
            <a:off x="261878" y="4907461"/>
            <a:ext cx="1543050" cy="226121"/>
          </a:xfrm>
          <a:prstGeom prst="rect">
            <a:avLst/>
          </a:prstGeom>
        </p:spPr>
        <p:txBody>
          <a:bodyPr vert="horz" lIns="0" tIns="0" rIns="0" bIns="0" rtlCol="0" anchor="ctr"/>
          <a:lstStyle>
            <a:lvl1pPr algn="l">
              <a:defRPr sz="800">
                <a:solidFill>
                  <a:schemeClr val="tx1">
                    <a:tint val="75000"/>
                  </a:schemeClr>
                </a:solidFill>
              </a:defRPr>
            </a:lvl1pPr>
          </a:lstStyle>
          <a:p>
            <a:fld id="{487EE364-22D9-9F45-9FB8-F52F9D983E00}" type="datetime1">
              <a:rPr lang="sv-SE" smtClean="0"/>
              <a:t>2022-10-12</a:t>
            </a:fld>
            <a:endParaRPr lang="sv-SE"/>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86" r:id="rId3"/>
    <p:sldLayoutId id="2147483800" r:id="rId4"/>
    <p:sldLayoutId id="2147483801" r:id="rId5"/>
    <p:sldLayoutId id="2147483803" r:id="rId6"/>
    <p:sldLayoutId id="2147483802" r:id="rId7"/>
    <p:sldLayoutId id="2147483799"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7" r:id="rId21"/>
    <p:sldLayoutId id="2147483821" r:id="rId22"/>
    <p:sldLayoutId id="2147483822" r:id="rId23"/>
    <p:sldLayoutId id="2147483823" r:id="rId24"/>
    <p:sldLayoutId id="2147483825"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1" fontAlgn="base" hangingPunct="1">
        <a:lnSpc>
          <a:spcPts val="2250"/>
        </a:lnSpc>
        <a:spcBef>
          <a:spcPct val="0"/>
        </a:spcBef>
        <a:spcAft>
          <a:spcPct val="0"/>
        </a:spcAft>
        <a:defRPr sz="2000" b="1" kern="1200">
          <a:solidFill>
            <a:schemeClr val="tx1"/>
          </a:solidFill>
          <a:latin typeface="+mj-lt"/>
          <a:ea typeface="+mj-ea"/>
          <a:cs typeface="+mj-cs"/>
        </a:defRPr>
      </a:lvl1pPr>
      <a:lvl2pPr algn="l" rtl="0" eaLnBrk="1" fontAlgn="base" hangingPunct="1">
        <a:lnSpc>
          <a:spcPts val="2250"/>
        </a:lnSpc>
        <a:spcBef>
          <a:spcPct val="0"/>
        </a:spcBef>
        <a:spcAft>
          <a:spcPct val="0"/>
        </a:spcAft>
        <a:defRPr sz="1950" b="1">
          <a:solidFill>
            <a:schemeClr val="tx1"/>
          </a:solidFill>
          <a:latin typeface="Arial" panose="020B0604020202020204" pitchFamily="34" charset="0"/>
        </a:defRPr>
      </a:lvl2pPr>
      <a:lvl3pPr algn="l" rtl="0" eaLnBrk="1" fontAlgn="base" hangingPunct="1">
        <a:lnSpc>
          <a:spcPts val="2250"/>
        </a:lnSpc>
        <a:spcBef>
          <a:spcPct val="0"/>
        </a:spcBef>
        <a:spcAft>
          <a:spcPct val="0"/>
        </a:spcAft>
        <a:defRPr sz="1950" b="1">
          <a:solidFill>
            <a:schemeClr val="tx1"/>
          </a:solidFill>
          <a:latin typeface="Arial" panose="020B0604020202020204" pitchFamily="34" charset="0"/>
        </a:defRPr>
      </a:lvl3pPr>
      <a:lvl4pPr algn="l" rtl="0" eaLnBrk="1" fontAlgn="base" hangingPunct="1">
        <a:lnSpc>
          <a:spcPts val="2250"/>
        </a:lnSpc>
        <a:spcBef>
          <a:spcPct val="0"/>
        </a:spcBef>
        <a:spcAft>
          <a:spcPct val="0"/>
        </a:spcAft>
        <a:defRPr sz="1950" b="1">
          <a:solidFill>
            <a:schemeClr val="tx1"/>
          </a:solidFill>
          <a:latin typeface="Arial" panose="020B0604020202020204" pitchFamily="34" charset="0"/>
        </a:defRPr>
      </a:lvl4pPr>
      <a:lvl5pPr algn="l" rtl="0" eaLnBrk="1" fontAlgn="base" hangingPunct="1">
        <a:lnSpc>
          <a:spcPts val="2250"/>
        </a:lnSpc>
        <a:spcBef>
          <a:spcPct val="0"/>
        </a:spcBef>
        <a:spcAft>
          <a:spcPct val="0"/>
        </a:spcAft>
        <a:defRPr sz="1950" b="1">
          <a:solidFill>
            <a:schemeClr val="tx1"/>
          </a:solidFill>
          <a:latin typeface="Arial" panose="020B0604020202020204" pitchFamily="34" charset="0"/>
        </a:defRPr>
      </a:lvl5pPr>
      <a:lvl6pPr marL="342900" algn="l" rtl="0" eaLnBrk="1" fontAlgn="base" hangingPunct="1">
        <a:lnSpc>
          <a:spcPts val="2250"/>
        </a:lnSpc>
        <a:spcBef>
          <a:spcPct val="0"/>
        </a:spcBef>
        <a:spcAft>
          <a:spcPct val="0"/>
        </a:spcAft>
        <a:defRPr sz="1950" b="1">
          <a:solidFill>
            <a:schemeClr val="tx1"/>
          </a:solidFill>
          <a:latin typeface="Arial" panose="020B0604020202020204" pitchFamily="34" charset="0"/>
        </a:defRPr>
      </a:lvl6pPr>
      <a:lvl7pPr marL="685800" algn="l" rtl="0" eaLnBrk="1" fontAlgn="base" hangingPunct="1">
        <a:lnSpc>
          <a:spcPts val="2250"/>
        </a:lnSpc>
        <a:spcBef>
          <a:spcPct val="0"/>
        </a:spcBef>
        <a:spcAft>
          <a:spcPct val="0"/>
        </a:spcAft>
        <a:defRPr sz="1950" b="1">
          <a:solidFill>
            <a:schemeClr val="tx1"/>
          </a:solidFill>
          <a:latin typeface="Arial" panose="020B0604020202020204" pitchFamily="34" charset="0"/>
        </a:defRPr>
      </a:lvl7pPr>
      <a:lvl8pPr marL="1028700" algn="l" rtl="0" eaLnBrk="1" fontAlgn="base" hangingPunct="1">
        <a:lnSpc>
          <a:spcPts val="2250"/>
        </a:lnSpc>
        <a:spcBef>
          <a:spcPct val="0"/>
        </a:spcBef>
        <a:spcAft>
          <a:spcPct val="0"/>
        </a:spcAft>
        <a:defRPr sz="1950" b="1">
          <a:solidFill>
            <a:schemeClr val="tx1"/>
          </a:solidFill>
          <a:latin typeface="Arial" panose="020B0604020202020204" pitchFamily="34" charset="0"/>
        </a:defRPr>
      </a:lvl8pPr>
      <a:lvl9pPr marL="1371600" algn="l" rtl="0" eaLnBrk="1" fontAlgn="base" hangingPunct="1">
        <a:lnSpc>
          <a:spcPts val="2250"/>
        </a:lnSpc>
        <a:spcBef>
          <a:spcPct val="0"/>
        </a:spcBef>
        <a:spcAft>
          <a:spcPct val="0"/>
        </a:spcAft>
        <a:defRPr sz="1950" b="1">
          <a:solidFill>
            <a:schemeClr val="tx1"/>
          </a:solidFill>
          <a:latin typeface="Arial" panose="020B0604020202020204" pitchFamily="34" charset="0"/>
        </a:defRPr>
      </a:lvl9pPr>
    </p:titleStyle>
    <p:bodyStyle>
      <a:lvl1pPr marL="166688" indent="-166688" algn="l" rtl="0" eaLnBrk="1" fontAlgn="base" hangingPunct="1">
        <a:lnSpc>
          <a:spcPct val="90000"/>
        </a:lnSpc>
        <a:spcBef>
          <a:spcPts val="750"/>
        </a:spcBef>
        <a:spcAft>
          <a:spcPts val="150"/>
        </a:spcAft>
        <a:buClr>
          <a:schemeClr val="tx1"/>
        </a:buClr>
        <a:buFont typeface="Arial" panose="020B0604020202020204" pitchFamily="34" charset="0"/>
        <a:buChar char="•"/>
        <a:tabLst/>
        <a:defRPr sz="1400" kern="1200">
          <a:solidFill>
            <a:schemeClr val="tx1"/>
          </a:solidFill>
          <a:latin typeface="+mn-lt"/>
          <a:ea typeface="+mn-ea"/>
          <a:cs typeface="+mn-cs"/>
        </a:defRPr>
      </a:lvl1pPr>
      <a:lvl2pPr marL="334566" indent="-167879" algn="l" rtl="0" eaLnBrk="1" fontAlgn="base" hangingPunct="1">
        <a:lnSpc>
          <a:spcPct val="90000"/>
        </a:lnSpc>
        <a:spcBef>
          <a:spcPts val="450"/>
        </a:spcBef>
        <a:spcAft>
          <a:spcPct val="0"/>
        </a:spcAft>
        <a:buFont typeface="Systemtypsnitt"/>
        <a:buChar char="–"/>
        <a:tabLst/>
        <a:defRPr sz="1200" kern="1200">
          <a:solidFill>
            <a:schemeClr val="tx1"/>
          </a:solidFill>
          <a:latin typeface="+mn-lt"/>
          <a:ea typeface="+mn-ea"/>
          <a:cs typeface="+mn-cs"/>
        </a:defRPr>
      </a:lvl2pPr>
      <a:lvl3pPr marL="502444" indent="-167879" algn="l" rtl="0" eaLnBrk="1" fontAlgn="base" hangingPunct="1">
        <a:lnSpc>
          <a:spcPct val="90000"/>
        </a:lnSpc>
        <a:spcBef>
          <a:spcPts val="450"/>
        </a:spcBef>
        <a:spcAft>
          <a:spcPct val="0"/>
        </a:spcAft>
        <a:buFont typeface="Systemtypsnitt"/>
        <a:buChar char="&gt;"/>
        <a:tabLst/>
        <a:defRPr sz="1200" i="1" kern="1200">
          <a:solidFill>
            <a:schemeClr val="tx1"/>
          </a:solidFill>
          <a:latin typeface="+mn-lt"/>
          <a:ea typeface="+mn-ea"/>
          <a:cs typeface="+mn-cs"/>
        </a:defRPr>
      </a:lvl3pPr>
      <a:lvl4pPr marL="634604" indent="-132160" algn="l" rtl="0" eaLnBrk="1" fontAlgn="base" hangingPunct="1">
        <a:lnSpc>
          <a:spcPct val="90000"/>
        </a:lnSpc>
        <a:spcBef>
          <a:spcPts val="450"/>
        </a:spcBef>
        <a:spcAft>
          <a:spcPct val="0"/>
        </a:spcAft>
        <a:buFont typeface="Arial" panose="020B0604020202020204" pitchFamily="34" charset="0"/>
        <a:buChar char="•"/>
        <a:tabLst/>
        <a:defRPr sz="1000" kern="1200">
          <a:solidFill>
            <a:schemeClr val="tx1"/>
          </a:solidFill>
          <a:latin typeface="+mn-lt"/>
          <a:ea typeface="+mn-ea"/>
          <a:cs typeface="+mn-cs"/>
        </a:defRPr>
      </a:lvl4pPr>
      <a:lvl5pPr marL="834629" indent="-200025" algn="l" rtl="0" eaLnBrk="1" fontAlgn="base" hangingPunct="1">
        <a:lnSpc>
          <a:spcPct val="90000"/>
        </a:lnSpc>
        <a:spcBef>
          <a:spcPts val="450"/>
        </a:spcBef>
        <a:spcAft>
          <a:spcPct val="0"/>
        </a:spcAft>
        <a:buFont typeface="Arial" panose="020B0604020202020204" pitchFamily="34" charset="0"/>
        <a:buChar char="–"/>
        <a:tabLst/>
        <a:defRPr sz="10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160" userDrawn="1">
          <p15:clr>
            <a:srgbClr val="F26B43"/>
          </p15:clr>
        </p15:guide>
        <p15:guide id="3" pos="740" userDrawn="1">
          <p15:clr>
            <a:srgbClr val="F26B43"/>
          </p15:clr>
        </p15:guide>
        <p15:guide id="4" pos="3952" userDrawn="1">
          <p15:clr>
            <a:srgbClr val="F26B43"/>
          </p15:clr>
        </p15:guide>
        <p15:guide id="5" orient="horz" pos="742" userDrawn="1">
          <p15:clr>
            <a:srgbClr val="F26B43"/>
          </p15:clr>
        </p15:guide>
        <p15:guide id="7" pos="158" userDrawn="1">
          <p15:clr>
            <a:srgbClr val="F26B43"/>
          </p15:clr>
        </p15:guide>
        <p15:guide id="9" orient="horz" pos="587" userDrawn="1">
          <p15:clr>
            <a:srgbClr val="F26B43"/>
          </p15:clr>
        </p15:guide>
        <p15:guide id="10" orient="horz" pos="159" userDrawn="1">
          <p15:clr>
            <a:srgbClr val="F26B43"/>
          </p15:clr>
        </p15:guide>
        <p15:guide id="11" pos="4160" userDrawn="1">
          <p15:clr>
            <a:srgbClr val="F26B43"/>
          </p15:clr>
        </p15:guide>
        <p15:guide id="12" pos="581" userDrawn="1">
          <p15:clr>
            <a:srgbClr val="F26B43"/>
          </p15:clr>
        </p15:guide>
        <p15:guide id="15" orient="horz" pos="3078" userDrawn="1">
          <p15:clr>
            <a:srgbClr val="F26B43"/>
          </p15:clr>
        </p15:guide>
        <p15:guide id="16" orient="horz" pos="2972" userDrawn="1">
          <p15:clr>
            <a:srgbClr val="F26B43"/>
          </p15:clr>
        </p15:guide>
        <p15:guide id="17" pos="368" userDrawn="1">
          <p15:clr>
            <a:srgbClr val="F26B43"/>
          </p15:clr>
        </p15:guide>
        <p15:guide id="18" orient="horz" pos="19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214437" y="303652"/>
            <a:ext cx="5201841" cy="501254"/>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214437" y="1187054"/>
            <a:ext cx="5201841" cy="3058715"/>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54223" y="258366"/>
            <a:ext cx="497062"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214438" y="4731544"/>
            <a:ext cx="2171700" cy="273844"/>
          </a:xfrm>
          <a:prstGeom prst="rect">
            <a:avLst/>
          </a:prstGeom>
        </p:spPr>
        <p:txBody>
          <a:bodyPr vert="horz" lIns="0" tIns="0" rIns="0" bIns="0" rtlCol="0" anchor="t"/>
          <a:lstStyle>
            <a:lvl1pPr>
              <a:defRPr lang="en-GB" sz="525" b="1" cap="all" baseline="0">
                <a:solidFill>
                  <a:schemeClr val="bg1"/>
                </a:solidFill>
              </a:defRPr>
            </a:lvl1pPr>
          </a:lstStyle>
          <a:p>
            <a:pPr>
              <a:lnSpc>
                <a:spcPts val="675"/>
              </a:lnSpc>
            </a:pPr>
            <a:endParaRPr lang="sv-SE" dirty="0"/>
          </a:p>
        </p:txBody>
      </p:sp>
      <p:sp>
        <p:nvSpPr>
          <p:cNvPr id="6" name="Platshållare för bildnummer 5"/>
          <p:cNvSpPr>
            <a:spLocks noGrp="1"/>
          </p:cNvSpPr>
          <p:nvPr>
            <p:ph type="sldNum" sz="quarter" idx="4"/>
          </p:nvPr>
        </p:nvSpPr>
        <p:spPr>
          <a:xfrm>
            <a:off x="6129300" y="4731544"/>
            <a:ext cx="398897" cy="273844"/>
          </a:xfrm>
          <a:prstGeom prst="rect">
            <a:avLst/>
          </a:prstGeom>
        </p:spPr>
        <p:txBody>
          <a:bodyPr vert="horz" lIns="0" tIns="0" rIns="0" bIns="0" rtlCol="0" anchor="t"/>
          <a:lstStyle>
            <a:lvl1pPr algn="r">
              <a:defRPr lang="en-GB" sz="525" b="1" cap="all" baseline="0" smtClean="0">
                <a:solidFill>
                  <a:schemeClr val="bg1"/>
                </a:solidFill>
              </a:defRPr>
            </a:lvl1pPr>
          </a:lstStyle>
          <a:p>
            <a:pPr>
              <a:lnSpc>
                <a:spcPts val="675"/>
              </a:lnSpc>
            </a:pPr>
            <a:fld id="{680D72F4-1C41-4187-A4BC-492CF086CF40}" type="slidenum">
              <a:rPr lang="sv-SE" smtClean="0"/>
              <a:pPr>
                <a:lnSpc>
                  <a:spcPts val="675"/>
                </a:lnSpc>
              </a:pPr>
              <a:t>‹#›</a:t>
            </a:fld>
            <a:endParaRPr lang="sv-SE" dirty="0"/>
          </a:p>
        </p:txBody>
      </p:sp>
      <p:sp>
        <p:nvSpPr>
          <p:cNvPr id="4" name="Platshållare för datum 3"/>
          <p:cNvSpPr>
            <a:spLocks noGrp="1"/>
          </p:cNvSpPr>
          <p:nvPr>
            <p:ph type="dt" sz="half" idx="2"/>
          </p:nvPr>
        </p:nvSpPr>
        <p:spPr>
          <a:xfrm>
            <a:off x="4185084" y="4716382"/>
            <a:ext cx="1600200" cy="273844"/>
          </a:xfrm>
          <a:prstGeom prst="rect">
            <a:avLst/>
          </a:prstGeom>
        </p:spPr>
        <p:txBody>
          <a:bodyPr vert="horz" lIns="0" tIns="0" rIns="0" bIns="0" rtlCol="0" anchor="t"/>
          <a:lstStyle>
            <a:lvl1pPr>
              <a:defRPr lang="en-GB" sz="525" b="1" cap="all" baseline="0" smtClean="0">
                <a:solidFill>
                  <a:schemeClr val="bg1"/>
                </a:solidFill>
              </a:defRPr>
            </a:lvl1pPr>
          </a:lstStyle>
          <a:p>
            <a:pPr algn="r">
              <a:lnSpc>
                <a:spcPts val="675"/>
              </a:lnSpc>
            </a:pPr>
            <a:fld id="{CFCB38AA-14D0-4B67-BE5B-608C5A8A7489}" type="datetimeFigureOut">
              <a:rPr lang="sv-SE" smtClean="0"/>
              <a:pPr algn="r">
                <a:lnSpc>
                  <a:spcPts val="675"/>
                </a:lnSpc>
              </a:pPr>
              <a:t>2022-10-12</a:t>
            </a:fld>
            <a:endParaRPr lang="sv-SE" dirty="0"/>
          </a:p>
        </p:txBody>
      </p:sp>
      <p:sp>
        <p:nvSpPr>
          <p:cNvPr id="9" name="Rektangel 12"/>
          <p:cNvSpPr/>
          <p:nvPr/>
        </p:nvSpPr>
        <p:spPr>
          <a:xfrm>
            <a:off x="0" y="4478534"/>
            <a:ext cx="6858000" cy="68154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755571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Lst>
  <p:timing>
    <p:tnLst>
      <p:par>
        <p:cTn id="1" dur="indefinite" restart="never" nodeType="tmRoot"/>
      </p:par>
    </p:tnLst>
  </p:timing>
  <p:txStyles>
    <p:titleStyle>
      <a:lvl1pPr algn="l" defTabSz="685800" rtl="0" eaLnBrk="1" latinLnBrk="0" hangingPunct="1">
        <a:lnSpc>
          <a:spcPts val="2250"/>
        </a:lnSpc>
        <a:spcBef>
          <a:spcPct val="0"/>
        </a:spcBef>
        <a:buNone/>
        <a:defRPr sz="1950" b="1" kern="1200">
          <a:solidFill>
            <a:schemeClr val="tx1"/>
          </a:solidFill>
          <a:latin typeface="+mj-lt"/>
          <a:ea typeface="+mj-ea"/>
          <a:cs typeface="+mj-cs"/>
        </a:defRPr>
      </a:lvl1pPr>
    </p:titleStyle>
    <p:bodyStyle>
      <a:lvl1pPr marL="0" indent="0" algn="l" defTabSz="685800" rtl="0" eaLnBrk="1" latinLnBrk="0" hangingPunct="1">
        <a:lnSpc>
          <a:spcPct val="100000"/>
        </a:lnSpc>
        <a:spcBef>
          <a:spcPct val="20000"/>
        </a:spcBef>
        <a:buFont typeface="Arial" pitchFamily="34" charset="0"/>
        <a:buNone/>
        <a:defRPr sz="1500" kern="1200">
          <a:solidFill>
            <a:schemeClr val="tx1"/>
          </a:solidFill>
          <a:latin typeface="+mn-lt"/>
          <a:ea typeface="+mn-ea"/>
          <a:cs typeface="+mn-cs"/>
        </a:defRPr>
      </a:lvl1pPr>
      <a:lvl2pPr marL="266700" indent="-266700" algn="l" defTabSz="685800" rtl="0" eaLnBrk="1" latinLnBrk="0" hangingPunct="1">
        <a:lnSpc>
          <a:spcPct val="100000"/>
        </a:lnSpc>
        <a:spcBef>
          <a:spcPct val="20000"/>
        </a:spcBef>
        <a:buFont typeface="Arial" pitchFamily="34" charset="0"/>
        <a:buChar char="•"/>
        <a:defRPr sz="1500" kern="1200">
          <a:solidFill>
            <a:schemeClr val="tx1"/>
          </a:solidFill>
          <a:latin typeface="+mn-lt"/>
          <a:ea typeface="+mn-ea"/>
          <a:cs typeface="+mn-cs"/>
        </a:defRPr>
      </a:lvl2pPr>
      <a:lvl3pPr marL="542925" indent="-276225" algn="l" defTabSz="685800" rtl="0" eaLnBrk="1" latinLnBrk="0" hangingPunct="1">
        <a:lnSpc>
          <a:spcPct val="100000"/>
        </a:lnSpc>
        <a:spcBef>
          <a:spcPct val="20000"/>
        </a:spcBef>
        <a:buFont typeface="Arial" pitchFamily="34" charset="0"/>
        <a:buChar char="–"/>
        <a:defRPr sz="1500" kern="1200">
          <a:solidFill>
            <a:schemeClr val="tx1"/>
          </a:solidFill>
          <a:latin typeface="+mn-lt"/>
          <a:ea typeface="+mn-ea"/>
          <a:cs typeface="+mn-cs"/>
        </a:defRPr>
      </a:lvl3pPr>
      <a:lvl4pPr marL="807244" indent="-264319" algn="l" defTabSz="685800" rtl="0" eaLnBrk="1" latinLnBrk="0" hangingPunct="1">
        <a:lnSpc>
          <a:spcPct val="100000"/>
        </a:lnSpc>
        <a:spcBef>
          <a:spcPct val="20000"/>
        </a:spcBef>
        <a:buFont typeface="Arial" pitchFamily="34" charset="0"/>
        <a:buChar char="•"/>
        <a:defRPr sz="1500" kern="1200">
          <a:solidFill>
            <a:schemeClr val="tx1"/>
          </a:solidFill>
          <a:latin typeface="+mn-lt"/>
          <a:ea typeface="+mn-ea"/>
          <a:cs typeface="+mn-cs"/>
        </a:defRPr>
      </a:lvl4pPr>
      <a:lvl5pPr marL="1151335" indent="-342900" algn="l" defTabSz="685800" rtl="0" eaLnBrk="1" latinLnBrk="0" hangingPunct="1">
        <a:lnSpc>
          <a:spcPct val="100000"/>
        </a:lnSpc>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mailto:Exchange-out@sci.kth.se" TargetMode="External"/><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https://www.kth.se/student/studier/utlandsstudier/utbyte/utbytesuniversitet-1.590677"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hyperlink" Target="https://www.kth.se/student/studier/utlandsstudier/dubbel-examen/dd" TargetMode="External"/><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kth.se/student/program/utlandsstudier/utbyte/finansiering-for-utbytesstudier-1.993" TargetMode="External"/><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hyperlink" Target="https://www.kth.se/student/studentliv/stipendier/stipendier-och-anslag-1.2024"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kth.se/student/studier/utlandsstudier/kthglobal/kth-global-2022-1.1100858" TargetMode="External"/><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s://www.kth.se/student/program/utlandsstudier" TargetMode="External"/><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11.png"/><Relationship Id="rId5" Type="http://schemas.openxmlformats.org/officeDocument/2006/relationships/hyperlink" Target="https://www.kth.se/student/studier/utlandsstudier/praktik" TargetMode="External"/><Relationship Id="rId4" Type="http://schemas.openxmlformats.org/officeDocument/2006/relationships/hyperlink" Target="https://www.kth.se/student/studier/utlandsstudier/examensarbet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hyperlink" Target="mailto:exchange-out@sci.kth.se" TargetMode="External"/><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kth.se/social/program/CTMAT/page/kandidatexamensarbetet/"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hyperlink" Target="https://www.kth.se/student/kurser/kurs/SA120X" TargetMode="External"/><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hyperlink" Target="https://www.kth.se/social/program/CTMAT/page/kandidatexamensarbetet/"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hyperlink" Target="file:///\\files.ug.kth.se\root\gemensam\SCI\Grundutbildning\SVL-CTMAT\Information%20CTMAT\KEX%20info%20CTMAT%20&#229;k%203%20ht2022.pptx" TargetMode="External"/><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hyperlink" Target="http://www.antagning.se/" TargetMode="External"/><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vmlDrawing" Target="../drawings/vmlDrawing2.vml"/><Relationship Id="rId5" Type="http://schemas.openxmlformats.org/officeDocument/2006/relationships/image" Target="../media/image14.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hyperlink" Target="https://www.kth.se/student/kurser/program/CTMAT/20202/arskurs3" TargetMode="External"/><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hyperlink" Target="http://www.antagning.se/" TargetMode="External"/><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hyperlink" Target="https://www.kth.se/student/program/studieuppehall" TargetMode="External"/><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mailto:sara.zahedi@math.kth.se" TargetMode="External"/><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hyperlink" Target="mailto:exchange-out@sci.kth.se" TargetMode="External"/><Relationship Id="rId5" Type="http://schemas.openxmlformats.org/officeDocument/2006/relationships/hyperlink" Target="mailto:carin@kth.se" TargetMode="External"/><Relationship Id="rId4" Type="http://schemas.openxmlformats.org/officeDocument/2006/relationships/hyperlink" Target="mailto:svl-ctmat@sci.kth.s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ubrik 1"/>
          <p:cNvSpPr>
            <a:spLocks noGrp="1"/>
          </p:cNvSpPr>
          <p:nvPr>
            <p:ph type="ctrTitle"/>
          </p:nvPr>
        </p:nvSpPr>
        <p:spPr>
          <a:xfrm>
            <a:off x="1243556" y="1133192"/>
            <a:ext cx="6107540" cy="1448399"/>
          </a:xfrm>
        </p:spPr>
        <p:txBody>
          <a:bodyPr/>
          <a:lstStyle/>
          <a:p>
            <a:pPr eaLnBrk="1" hangingPunct="1"/>
            <a:r>
              <a:rPr lang="sv-SE" altLang="sv-SE" b="0" dirty="0" smtClean="0"/>
              <a:t/>
            </a:r>
            <a:br>
              <a:rPr lang="sv-SE" altLang="sv-SE" b="0" dirty="0" smtClean="0"/>
            </a:br>
            <a:r>
              <a:rPr lang="sv-SE" altLang="sv-SE" b="0" dirty="0" smtClean="0"/>
              <a:t>SVL Info CTMAT åk3 221011</a:t>
            </a:r>
            <a:br>
              <a:rPr lang="sv-SE" altLang="sv-SE" b="0" dirty="0" smtClean="0"/>
            </a:br>
            <a:r>
              <a:rPr lang="sv-SE" altLang="sv-SE" b="0" dirty="0" smtClean="0"/>
              <a:t/>
            </a:r>
            <a:br>
              <a:rPr lang="sv-SE" altLang="sv-SE" b="0" dirty="0" smtClean="0"/>
            </a:br>
            <a:endParaRPr lang="en-US" altLang="sv-SE" sz="2000" b="0" dirty="0" smtClean="0"/>
          </a:p>
        </p:txBody>
      </p:sp>
    </p:spTree>
    <p:extLst>
      <p:ext uri="{BB962C8B-B14F-4D97-AF65-F5344CB8AC3E}">
        <p14:creationId xmlns:p14="http://schemas.microsoft.com/office/powerpoint/2010/main" val="3583450201"/>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p:cNvSpPr txBox="1">
            <a:spLocks/>
          </p:cNvSpPr>
          <p:nvPr/>
        </p:nvSpPr>
        <p:spPr>
          <a:xfrm>
            <a:off x="1524628" y="947344"/>
            <a:ext cx="5456706" cy="2906743"/>
          </a:xfrm>
          <a:prstGeom prst="rect">
            <a:avLst/>
          </a:prstGeom>
        </p:spPr>
        <p:txBody>
          <a:bodyPr vert="horz" lIns="0" tIns="0" rIns="0" bIns="0" rtlCol="0">
            <a:normAutofit lnSpcReduction="10000"/>
          </a:bodyPr>
          <a:lst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sv-SE" altLang="sv-SE" sz="2100" dirty="0"/>
              <a:t>Det här ska vi prata om </a:t>
            </a:r>
            <a:r>
              <a:rPr lang="sv-SE" altLang="sv-SE" sz="2100" dirty="0" smtClean="0"/>
              <a:t>idag:</a:t>
            </a:r>
          </a:p>
          <a:p>
            <a:endParaRPr lang="sv-SE" altLang="sv-SE" sz="2100" dirty="0"/>
          </a:p>
          <a:p>
            <a:pPr>
              <a:buFontTx/>
              <a:buChar char="•"/>
            </a:pPr>
            <a:r>
              <a:rPr lang="sv-SE" altLang="sv-SE" sz="2100" dirty="0" smtClean="0"/>
              <a:t> Utbytesstudier </a:t>
            </a:r>
            <a:endParaRPr lang="sv-SE" altLang="sv-SE" sz="2100" dirty="0"/>
          </a:p>
          <a:p>
            <a:pPr>
              <a:buFontTx/>
              <a:buChar char="•"/>
            </a:pPr>
            <a:r>
              <a:rPr lang="sv-SE" altLang="sv-SE" sz="2100" dirty="0"/>
              <a:t> Val av </a:t>
            </a:r>
            <a:r>
              <a:rPr lang="sv-SE" altLang="sv-SE" sz="2100" dirty="0" smtClean="0"/>
              <a:t>kandidatexamensarbete</a:t>
            </a:r>
            <a:endParaRPr lang="sv-SE" altLang="sv-SE" sz="2100" dirty="0"/>
          </a:p>
          <a:p>
            <a:pPr>
              <a:buFontTx/>
              <a:buChar char="•"/>
            </a:pPr>
            <a:r>
              <a:rPr lang="sv-SE" altLang="sv-SE" sz="2100" dirty="0"/>
              <a:t> Val av </a:t>
            </a:r>
            <a:r>
              <a:rPr lang="sv-SE" altLang="sv-SE" sz="2100" dirty="0" smtClean="0"/>
              <a:t>valfri kurs</a:t>
            </a:r>
            <a:endParaRPr lang="sv-SE" altLang="sv-SE" sz="2100" dirty="0"/>
          </a:p>
          <a:p>
            <a:pPr>
              <a:buFontTx/>
              <a:buChar char="•"/>
            </a:pPr>
            <a:r>
              <a:rPr lang="sv-SE" altLang="sv-SE" sz="2100" dirty="0"/>
              <a:t> Masterprogram </a:t>
            </a:r>
          </a:p>
          <a:p>
            <a:pPr>
              <a:buFontTx/>
              <a:buChar char="•"/>
            </a:pPr>
            <a:r>
              <a:rPr lang="sv-SE" altLang="sv-SE" sz="2100" dirty="0"/>
              <a:t> Uppflyttningsregler</a:t>
            </a:r>
          </a:p>
          <a:p>
            <a:endParaRPr lang="sv-SE" altLang="sv-SE" sz="1500" dirty="0"/>
          </a:p>
          <a:p>
            <a:r>
              <a:rPr lang="en-US" altLang="sv-SE" sz="1500" dirty="0"/>
              <a:t>	</a:t>
            </a:r>
          </a:p>
          <a:p>
            <a:pPr marL="257175" indent="-257175">
              <a:buFont typeface="Wingdings" panose="05000000000000000000" pitchFamily="2" charset="2"/>
              <a:buChar char="J"/>
            </a:pPr>
            <a:endParaRPr lang="en-US" altLang="sv-SE" sz="1500" dirty="0"/>
          </a:p>
          <a:p>
            <a:endParaRPr lang="en-US" altLang="sv-SE" sz="1500" dirty="0"/>
          </a:p>
        </p:txBody>
      </p:sp>
    </p:spTree>
    <p:extLst>
      <p:ext uri="{BB962C8B-B14F-4D97-AF65-F5344CB8AC3E}">
        <p14:creationId xmlns:p14="http://schemas.microsoft.com/office/powerpoint/2010/main" val="1161916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1176139" y="164366"/>
            <a:ext cx="5238253" cy="867169"/>
          </a:xfrm>
        </p:spPr>
        <p:txBody>
          <a:bodyPr/>
          <a:lstStyle/>
          <a:p>
            <a:r>
              <a:rPr lang="sv-SE" dirty="0" smtClean="0"/>
              <a:t>Utbytesstudier CMAT</a:t>
            </a:r>
            <a:endParaRPr lang="sv-SE" dirty="0"/>
          </a:p>
        </p:txBody>
      </p:sp>
      <p:sp>
        <p:nvSpPr>
          <p:cNvPr id="6" name="Underrubrik 5"/>
          <p:cNvSpPr>
            <a:spLocks noGrp="1"/>
          </p:cNvSpPr>
          <p:nvPr>
            <p:ph type="subTitle" idx="1"/>
          </p:nvPr>
        </p:nvSpPr>
        <p:spPr>
          <a:xfrm>
            <a:off x="1175973" y="1352373"/>
            <a:ext cx="5240306" cy="1209458"/>
          </a:xfrm>
        </p:spPr>
        <p:txBody>
          <a:bodyPr>
            <a:normAutofit/>
          </a:bodyPr>
          <a:lstStyle/>
          <a:p>
            <a:r>
              <a:rPr lang="sv-SE" sz="1350" dirty="0"/>
              <a:t>Veronika Wallinder– Internationell koordinator</a:t>
            </a:r>
          </a:p>
          <a:p>
            <a:r>
              <a:rPr lang="sv-SE" sz="1350" dirty="0">
                <a:solidFill>
                  <a:schemeClr val="tx2"/>
                </a:solidFill>
                <a:hlinkClick r:id="rId3"/>
              </a:rPr>
              <a:t>Exchange-out@sci.kth.se</a:t>
            </a:r>
            <a:endParaRPr lang="sv-SE" sz="1350" dirty="0">
              <a:solidFill>
                <a:schemeClr val="tx2"/>
              </a:solidFill>
            </a:endParaRPr>
          </a:p>
          <a:p>
            <a:r>
              <a:rPr lang="sv-SE" sz="1350" dirty="0"/>
              <a:t>SCI Kansli, Teknikringen 8 </a:t>
            </a:r>
          </a:p>
          <a:p>
            <a:r>
              <a:rPr lang="sv-SE" sz="1350" dirty="0" err="1"/>
              <a:t>Drop</a:t>
            </a:r>
            <a:r>
              <a:rPr lang="sv-SE" sz="1350" dirty="0"/>
              <a:t> in: måndagar och torsdagar </a:t>
            </a:r>
            <a:r>
              <a:rPr lang="sv-SE" sz="1350" dirty="0" err="1"/>
              <a:t>kl</a:t>
            </a:r>
            <a:r>
              <a:rPr lang="sv-SE" sz="1350" dirty="0"/>
              <a:t> 12-15</a:t>
            </a:r>
          </a:p>
          <a:p>
            <a:endParaRPr lang="sv-SE" dirty="0"/>
          </a:p>
        </p:txBody>
      </p:sp>
      <p:sp>
        <p:nvSpPr>
          <p:cNvPr id="4" name="Line 6"/>
          <p:cNvSpPr>
            <a:spLocks noChangeShapeType="1"/>
          </p:cNvSpPr>
          <p:nvPr/>
        </p:nvSpPr>
        <p:spPr bwMode="auto">
          <a:xfrm>
            <a:off x="-1031734"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eaLnBrk="1" fontAlgn="auto" hangingPunct="1">
              <a:spcBef>
                <a:spcPts val="0"/>
              </a:spcBef>
              <a:spcAft>
                <a:spcPts val="0"/>
              </a:spcAft>
            </a:pPr>
            <a:endParaRPr lang="en-US" sz="1350">
              <a:solidFill>
                <a:prstClr val="black"/>
              </a:solidFill>
              <a:latin typeface="Arial"/>
            </a:endParaRPr>
          </a:p>
        </p:txBody>
      </p:sp>
    </p:spTree>
    <p:extLst>
      <p:ext uri="{BB962C8B-B14F-4D97-AF65-F5344CB8AC3E}">
        <p14:creationId xmlns:p14="http://schemas.microsoft.com/office/powerpoint/2010/main" val="1588617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Utbytesstudier</a:t>
            </a:r>
            <a:endParaRPr lang="sv-SE" dirty="0"/>
          </a:p>
        </p:txBody>
      </p:sp>
      <p:sp>
        <p:nvSpPr>
          <p:cNvPr id="3" name="Content Placeholder 2"/>
          <p:cNvSpPr>
            <a:spLocks noGrp="1"/>
          </p:cNvSpPr>
          <p:nvPr>
            <p:ph idx="1"/>
          </p:nvPr>
        </p:nvSpPr>
        <p:spPr>
          <a:xfrm>
            <a:off x="427704" y="923375"/>
            <a:ext cx="6098458" cy="3272542"/>
          </a:xfrm>
        </p:spPr>
        <p:txBody>
          <a:bodyPr>
            <a:normAutofit/>
          </a:bodyPr>
          <a:lstStyle/>
          <a:p>
            <a:r>
              <a:rPr lang="sv-SE" dirty="0" smtClean="0"/>
              <a:t/>
            </a:r>
            <a:br>
              <a:rPr lang="sv-SE" dirty="0" smtClean="0"/>
            </a:br>
            <a:r>
              <a:rPr lang="sv-SE" dirty="0" smtClean="0"/>
              <a:t>Man </a:t>
            </a:r>
            <a:r>
              <a:rPr lang="sv-SE" dirty="0"/>
              <a:t>byter ut en </a:t>
            </a:r>
            <a:r>
              <a:rPr lang="sv-SE" dirty="0" smtClean="0"/>
              <a:t>termin eller två vid </a:t>
            </a:r>
            <a:r>
              <a:rPr lang="sv-SE" dirty="0"/>
              <a:t>KTH mot en </a:t>
            </a:r>
            <a:r>
              <a:rPr lang="sv-SE" dirty="0" smtClean="0"/>
              <a:t/>
            </a:r>
            <a:br>
              <a:rPr lang="sv-SE" dirty="0" smtClean="0"/>
            </a:br>
            <a:r>
              <a:rPr lang="sv-SE" dirty="0" smtClean="0"/>
              <a:t>studietid vid </a:t>
            </a:r>
            <a:r>
              <a:rPr lang="sv-SE" dirty="0"/>
              <a:t>något av KTH:s </a:t>
            </a:r>
            <a:r>
              <a:rPr lang="sv-SE" dirty="0" smtClean="0"/>
              <a:t>partneruniversitet </a:t>
            </a:r>
            <a:br>
              <a:rPr lang="sv-SE" dirty="0" smtClean="0"/>
            </a:br>
            <a:endParaRPr lang="sv-SE" dirty="0" smtClean="0"/>
          </a:p>
          <a:p>
            <a:r>
              <a:rPr lang="sv-SE" dirty="0"/>
              <a:t>KTH:s mål är att ett utbyte inte ska innebära </a:t>
            </a:r>
            <a:r>
              <a:rPr lang="sv-SE" dirty="0" smtClean="0"/>
              <a:t/>
            </a:r>
            <a:br>
              <a:rPr lang="sv-SE" dirty="0" smtClean="0"/>
            </a:br>
            <a:r>
              <a:rPr lang="sv-SE" dirty="0" smtClean="0"/>
              <a:t>någon</a:t>
            </a:r>
            <a:r>
              <a:rPr lang="sv-SE" dirty="0"/>
              <a:t> </a:t>
            </a:r>
            <a:r>
              <a:rPr lang="sv-SE" dirty="0" smtClean="0"/>
              <a:t>förlängning </a:t>
            </a:r>
            <a:r>
              <a:rPr lang="sv-SE" dirty="0"/>
              <a:t>av studietiden </a:t>
            </a:r>
            <a:r>
              <a:rPr lang="sv-SE" dirty="0" smtClean="0"/>
              <a:t/>
            </a:r>
            <a:br>
              <a:rPr lang="sv-SE" dirty="0" smtClean="0"/>
            </a:br>
            <a:r>
              <a:rPr lang="sv-SE" dirty="0" smtClean="0"/>
              <a:t>–</a:t>
            </a:r>
            <a:r>
              <a:rPr lang="sv-SE" dirty="0"/>
              <a:t>Därför viktigt </a:t>
            </a:r>
            <a:r>
              <a:rPr lang="sv-SE" dirty="0" smtClean="0"/>
              <a:t>att </a:t>
            </a:r>
            <a:r>
              <a:rPr lang="sv-SE" dirty="0"/>
              <a:t>hitta </a:t>
            </a:r>
            <a:r>
              <a:rPr lang="sv-SE" dirty="0" smtClean="0"/>
              <a:t>motsvarigheter </a:t>
            </a:r>
            <a:r>
              <a:rPr lang="sv-SE" dirty="0"/>
              <a:t>till de </a:t>
            </a:r>
            <a:r>
              <a:rPr lang="sv-SE" dirty="0" smtClean="0"/>
              <a:t/>
            </a:r>
            <a:br>
              <a:rPr lang="sv-SE" dirty="0" smtClean="0"/>
            </a:br>
            <a:r>
              <a:rPr lang="sv-SE" dirty="0" smtClean="0"/>
              <a:t>obligatoriska </a:t>
            </a:r>
            <a:r>
              <a:rPr lang="sv-SE" dirty="0"/>
              <a:t>kurserna</a:t>
            </a:r>
          </a:p>
          <a:p>
            <a:r>
              <a:rPr lang="sv-SE" dirty="0"/>
              <a:t/>
            </a:r>
            <a:br>
              <a:rPr lang="sv-SE" dirty="0"/>
            </a:br>
            <a:r>
              <a:rPr lang="sv-SE" dirty="0" smtClean="0"/>
              <a:t>Kurserna </a:t>
            </a:r>
            <a:r>
              <a:rPr lang="sv-SE" dirty="0"/>
              <a:t>man läser ska kunna tillgodoräknas </a:t>
            </a:r>
            <a:r>
              <a:rPr lang="sv-SE" dirty="0" smtClean="0"/>
              <a:t>i civilingenjörsexamen/masterexamen</a:t>
            </a:r>
            <a:r>
              <a:rPr lang="sv-SE" dirty="0"/>
              <a:t>. </a:t>
            </a:r>
          </a:p>
          <a:p>
            <a:endParaRPr lang="sv-SE" dirty="0"/>
          </a:p>
          <a:p>
            <a:endParaRPr lang="sv-SE" dirty="0"/>
          </a:p>
        </p:txBody>
      </p:sp>
      <p:pic>
        <p:nvPicPr>
          <p:cNvPr id="4" name="Picture 3"/>
          <p:cNvPicPr>
            <a:picLocks noChangeAspect="1"/>
          </p:cNvPicPr>
          <p:nvPr/>
        </p:nvPicPr>
        <p:blipFill>
          <a:blip r:embed="rId3"/>
          <a:stretch>
            <a:fillRect/>
          </a:stretch>
        </p:blipFill>
        <p:spPr>
          <a:xfrm>
            <a:off x="4697844" y="1062687"/>
            <a:ext cx="1828317" cy="2240191"/>
          </a:xfrm>
          <a:prstGeom prst="rect">
            <a:avLst/>
          </a:prstGeom>
        </p:spPr>
      </p:pic>
    </p:spTree>
    <p:extLst>
      <p:ext uri="{BB962C8B-B14F-4D97-AF65-F5344CB8AC3E}">
        <p14:creationId xmlns:p14="http://schemas.microsoft.com/office/powerpoint/2010/main" val="255327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Behörighet och urval för </a:t>
            </a:r>
            <a:r>
              <a:rPr lang="sv-SE" dirty="0" smtClean="0"/>
              <a:t>utbytesstudier</a:t>
            </a:r>
            <a:endParaRPr lang="sv-SE" dirty="0"/>
          </a:p>
        </p:txBody>
      </p:sp>
      <p:sp>
        <p:nvSpPr>
          <p:cNvPr id="3" name="Content Placeholder 2"/>
          <p:cNvSpPr>
            <a:spLocks noGrp="1"/>
          </p:cNvSpPr>
          <p:nvPr>
            <p:ph idx="1"/>
          </p:nvPr>
        </p:nvSpPr>
        <p:spPr/>
        <p:txBody>
          <a:bodyPr>
            <a:normAutofit lnSpcReduction="10000"/>
          </a:bodyPr>
          <a:lstStyle/>
          <a:p>
            <a:r>
              <a:rPr lang="sv-SE" dirty="0"/>
              <a:t>Du som planerar att åka på utbytesstudier i årskurs 4 eller årskurs 5 ska inte ha fler än tre oavslutade </a:t>
            </a:r>
            <a:r>
              <a:rPr lang="sv-SE" dirty="0" smtClean="0"/>
              <a:t>kurser.</a:t>
            </a:r>
            <a:br>
              <a:rPr lang="sv-SE" dirty="0" smtClean="0"/>
            </a:br>
            <a:r>
              <a:rPr lang="sv-SE" dirty="0" smtClean="0"/>
              <a:t/>
            </a:r>
            <a:br>
              <a:rPr lang="sv-SE" dirty="0" smtClean="0"/>
            </a:br>
            <a:r>
              <a:rPr lang="sv-SE" dirty="0"/>
              <a:t>Betygen kontrolleras fram till period 1 det år ni ansöker. </a:t>
            </a:r>
          </a:p>
          <a:p>
            <a:endParaRPr lang="sv-SE" dirty="0"/>
          </a:p>
          <a:p>
            <a:r>
              <a:rPr lang="sv-SE" dirty="0" smtClean="0"/>
              <a:t>Man konkurrerar med sitt snittbetyg. Chans att plussa 0,2 om man engagerar sig i internationell verksamhet, kontakta kåren för att få veta mer. </a:t>
            </a:r>
            <a:br>
              <a:rPr lang="sv-SE" dirty="0" smtClean="0"/>
            </a:br>
            <a:endParaRPr lang="sv-SE" dirty="0"/>
          </a:p>
          <a:p>
            <a:r>
              <a:rPr lang="sv-SE" dirty="0" smtClean="0"/>
              <a:t>Vissa universitet har egna krav som tillkommer. Betygskrav, språkkrav etc. </a:t>
            </a:r>
            <a:br>
              <a:rPr lang="sv-SE" dirty="0" smtClean="0"/>
            </a:br>
            <a:r>
              <a:rPr lang="sv-SE" dirty="0" smtClean="0"/>
              <a:t/>
            </a:r>
            <a:br>
              <a:rPr lang="sv-SE" dirty="0" smtClean="0"/>
            </a:br>
            <a:r>
              <a:rPr lang="sv-SE" dirty="0" smtClean="0"/>
              <a:t>Deadline </a:t>
            </a:r>
            <a:r>
              <a:rPr lang="sv-SE" dirty="0"/>
              <a:t>för ansökan till </a:t>
            </a:r>
            <a:r>
              <a:rPr lang="sv-SE" dirty="0" smtClean="0"/>
              <a:t>utbytesstudier </a:t>
            </a:r>
            <a:r>
              <a:rPr lang="sv-SE" dirty="0"/>
              <a:t>läsåret </a:t>
            </a:r>
            <a:r>
              <a:rPr lang="sv-SE" dirty="0" smtClean="0"/>
              <a:t>2023/2024 är </a:t>
            </a:r>
            <a:r>
              <a:rPr lang="da-DK" dirty="0"/>
              <a:t>15 december </a:t>
            </a:r>
            <a:r>
              <a:rPr lang="da-DK" dirty="0" smtClean="0"/>
              <a:t>2022 </a:t>
            </a:r>
            <a:r>
              <a:rPr lang="da-DK" dirty="0"/>
              <a:t>kl. </a:t>
            </a:r>
            <a:r>
              <a:rPr lang="da-DK" dirty="0" smtClean="0"/>
              <a:t>12.00</a:t>
            </a:r>
            <a:r>
              <a:rPr lang="da-DK" dirty="0"/>
              <a:t>.</a:t>
            </a:r>
            <a:endParaRPr lang="sv-SE" dirty="0" smtClean="0"/>
          </a:p>
          <a:p>
            <a:endParaRPr lang="sv-SE" dirty="0"/>
          </a:p>
          <a:p>
            <a:endParaRPr lang="sv-SE" dirty="0"/>
          </a:p>
        </p:txBody>
      </p:sp>
    </p:spTree>
    <p:extLst>
      <p:ext uri="{BB962C8B-B14F-4D97-AF65-F5344CB8AC3E}">
        <p14:creationId xmlns:p14="http://schemas.microsoft.com/office/powerpoint/2010/main" val="2038730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6501" y="410199"/>
            <a:ext cx="5203376" cy="4348739"/>
          </a:xfrm>
        </p:spPr>
        <p:txBody>
          <a:bodyPr/>
          <a:lstStyle/>
          <a:p>
            <a:r>
              <a:rPr lang="sv-SE" sz="1800" b="1" dirty="0"/>
              <a:t>Var?</a:t>
            </a:r>
          </a:p>
          <a:p>
            <a:endParaRPr lang="sv-SE" sz="1200" b="1" dirty="0"/>
          </a:p>
          <a:p>
            <a:endParaRPr lang="sv-SE" sz="1050" dirty="0"/>
          </a:p>
          <a:p>
            <a:endParaRPr lang="sv-SE" sz="1050" dirty="0"/>
          </a:p>
          <a:p>
            <a:r>
              <a:rPr lang="sv-SE" sz="1050" dirty="0"/>
              <a:t>Kolla listan av universitet på hemsidan: </a:t>
            </a:r>
          </a:p>
          <a:p>
            <a:endParaRPr lang="sv-SE" sz="1050" dirty="0"/>
          </a:p>
          <a:p>
            <a:r>
              <a:rPr lang="sv-SE" sz="1050" dirty="0">
                <a:hlinkClick r:id="rId3"/>
              </a:rPr>
              <a:t>Utbytesuniversitet</a:t>
            </a:r>
            <a:endParaRPr lang="sv-SE" sz="1050" dirty="0"/>
          </a:p>
          <a:p>
            <a:endParaRPr lang="sv-SE" sz="1050" dirty="0"/>
          </a:p>
          <a:p>
            <a:r>
              <a:rPr lang="sv-SE" sz="1050" dirty="0"/>
              <a:t>Alla universitet som är möjligt att söka till presenteras, men alla kommer dock inte passa alla program. Liten sammanställning finns om varje universitet. Kontrollera: </a:t>
            </a:r>
          </a:p>
          <a:p>
            <a:endParaRPr lang="sv-SE" sz="1050" dirty="0"/>
          </a:p>
          <a:p>
            <a:r>
              <a:rPr lang="sv-SE" sz="1050" dirty="0"/>
              <a:t>- Terminstider</a:t>
            </a:r>
          </a:p>
          <a:p>
            <a:r>
              <a:rPr lang="sv-SE" sz="1050" dirty="0"/>
              <a:t>- Språk</a:t>
            </a:r>
          </a:p>
          <a:p>
            <a:r>
              <a:rPr lang="sv-SE" sz="1050" dirty="0"/>
              <a:t>- Att tänka på</a:t>
            </a:r>
          </a:p>
          <a:p>
            <a:r>
              <a:rPr lang="sv-SE" sz="1050" dirty="0"/>
              <a:t>- Betygskrav eller språkkrav</a:t>
            </a:r>
          </a:p>
          <a:p>
            <a:r>
              <a:rPr lang="sv-SE" sz="1050" dirty="0"/>
              <a:t>- Kan finnas programspecifik information </a:t>
            </a:r>
            <a:r>
              <a:rPr lang="sv-SE" sz="1050" dirty="0" err="1"/>
              <a:t>ang</a:t>
            </a:r>
            <a:r>
              <a:rPr lang="sv-SE" sz="1050" dirty="0"/>
              <a:t> hur det passar olika master program. </a:t>
            </a:r>
            <a:br>
              <a:rPr lang="sv-SE" sz="1050" dirty="0"/>
            </a:br>
            <a:r>
              <a:rPr lang="sv-SE" sz="1050" dirty="0"/>
              <a:t/>
            </a:r>
            <a:br>
              <a:rPr lang="sv-SE" sz="1050" dirty="0"/>
            </a:br>
            <a:r>
              <a:rPr lang="sv-SE" sz="1050" dirty="0"/>
              <a:t>Detta ger en indikation på hur väl det fungerar med er tänkta master. Om det inte finns programspecifik information för SCI kontrollera universitetets hemsida för att se att relevanta program/ kurser finns. </a:t>
            </a:r>
          </a:p>
          <a:p>
            <a:endParaRPr lang="sv-SE" sz="1050" dirty="0"/>
          </a:p>
          <a:p>
            <a:endParaRPr lang="sv-SE" sz="1050" dirty="0"/>
          </a:p>
          <a:p>
            <a:endParaRPr lang="sv-SE" sz="1050" dirty="0"/>
          </a:p>
          <a:p>
            <a:endParaRPr lang="sv-SE" sz="1050"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1586" y="143942"/>
            <a:ext cx="3187581" cy="1095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628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589" y="128187"/>
            <a:ext cx="5326690" cy="333540"/>
          </a:xfrm>
        </p:spPr>
        <p:txBody>
          <a:bodyPr/>
          <a:lstStyle/>
          <a:p>
            <a:r>
              <a:rPr lang="sv-SE" sz="1500" dirty="0"/>
              <a:t>Tips! </a:t>
            </a:r>
          </a:p>
        </p:txBody>
      </p:sp>
      <p:sp>
        <p:nvSpPr>
          <p:cNvPr id="3" name="Content Placeholder 2"/>
          <p:cNvSpPr>
            <a:spLocks noGrp="1"/>
          </p:cNvSpPr>
          <p:nvPr>
            <p:ph idx="1"/>
          </p:nvPr>
        </p:nvSpPr>
        <p:spPr>
          <a:xfrm>
            <a:off x="1147527" y="543209"/>
            <a:ext cx="5268751" cy="3702561"/>
          </a:xfrm>
        </p:spPr>
        <p:txBody>
          <a:bodyPr>
            <a:normAutofit lnSpcReduction="10000"/>
          </a:bodyPr>
          <a:lstStyle/>
          <a:p>
            <a:endParaRPr lang="sv-SE" sz="1050" dirty="0"/>
          </a:p>
          <a:p>
            <a:r>
              <a:rPr lang="sv-SE" sz="1050" b="1" u="sng" dirty="0"/>
              <a:t>Tillämpad Matematik</a:t>
            </a:r>
            <a:r>
              <a:rPr lang="sv-SE" sz="1050" b="1" dirty="0"/>
              <a:t>: </a:t>
            </a:r>
          </a:p>
          <a:p>
            <a:pPr marL="214313" indent="-214313">
              <a:buFont typeface="Arial" panose="020B0604020202020204" pitchFamily="34" charset="0"/>
              <a:buChar char="•"/>
            </a:pPr>
            <a:r>
              <a:rPr lang="sv-SE" sz="1050" dirty="0"/>
              <a:t>EPFL / ETH, Schweiz  </a:t>
            </a:r>
          </a:p>
          <a:p>
            <a:pPr marL="214313" indent="-214313">
              <a:buFont typeface="Arial" panose="020B0604020202020204" pitchFamily="34" charset="0"/>
              <a:buChar char="•"/>
            </a:pPr>
            <a:r>
              <a:rPr lang="sv-SE" sz="1050" dirty="0"/>
              <a:t>TU München, Tyskland, flera matte program på engelska</a:t>
            </a:r>
          </a:p>
          <a:p>
            <a:pPr marL="214313" indent="-214313">
              <a:buFont typeface="Arial" panose="020B0604020202020204" pitchFamily="34" charset="0"/>
              <a:buChar char="•"/>
            </a:pPr>
            <a:r>
              <a:rPr lang="sv-SE" sz="1050" dirty="0"/>
              <a:t>TU </a:t>
            </a:r>
            <a:r>
              <a:rPr lang="sv-SE" sz="1050" dirty="0" err="1"/>
              <a:t>Delft</a:t>
            </a:r>
            <a:r>
              <a:rPr lang="sv-SE" sz="1050" dirty="0"/>
              <a:t> / TU Eindhoven, Nederländerna</a:t>
            </a:r>
          </a:p>
          <a:p>
            <a:pPr marL="214313" indent="-214313">
              <a:buFont typeface="Arial" panose="020B0604020202020204" pitchFamily="34" charset="0"/>
              <a:buChar char="•"/>
            </a:pPr>
            <a:r>
              <a:rPr lang="sv-SE" sz="1050" dirty="0"/>
              <a:t>IST Lissabon, Portugal, master på engelska </a:t>
            </a:r>
            <a:br>
              <a:rPr lang="sv-SE" sz="1050" dirty="0"/>
            </a:br>
            <a:endParaRPr lang="sv-SE" sz="1050" dirty="0"/>
          </a:p>
          <a:p>
            <a:r>
              <a:rPr lang="sv-SE" sz="1050" b="1" u="sng" dirty="0"/>
              <a:t>Matematik:</a:t>
            </a:r>
            <a:r>
              <a:rPr lang="sv-SE" sz="1050" b="1" dirty="0"/>
              <a:t> </a:t>
            </a:r>
          </a:p>
          <a:p>
            <a:pPr marL="214313" indent="-214313">
              <a:buFont typeface="Arial" panose="020B0604020202020204" pitchFamily="34" charset="0"/>
              <a:buChar char="•"/>
            </a:pPr>
            <a:r>
              <a:rPr lang="de-DE" sz="1050" dirty="0"/>
              <a:t>KU Leuven, Belgien - </a:t>
            </a:r>
            <a:r>
              <a:rPr lang="de-DE" sz="1050" dirty="0" err="1"/>
              <a:t>Det</a:t>
            </a:r>
            <a:r>
              <a:rPr lang="de-DE" sz="1050" dirty="0"/>
              <a:t> </a:t>
            </a:r>
            <a:r>
              <a:rPr lang="de-DE" sz="1050" dirty="0" err="1"/>
              <a:t>finns</a:t>
            </a:r>
            <a:r>
              <a:rPr lang="de-DE" sz="1050" dirty="0"/>
              <a:t> en "Master </a:t>
            </a:r>
            <a:r>
              <a:rPr lang="de-DE" sz="1050" dirty="0" err="1"/>
              <a:t>of</a:t>
            </a:r>
            <a:r>
              <a:rPr lang="de-DE" sz="1050" dirty="0"/>
              <a:t> </a:t>
            </a:r>
            <a:r>
              <a:rPr lang="de-DE" sz="1050" dirty="0" err="1"/>
              <a:t>Mathematical</a:t>
            </a:r>
            <a:r>
              <a:rPr lang="de-DE" sz="1050" dirty="0"/>
              <a:t> Engineering" och en" Master in </a:t>
            </a:r>
            <a:r>
              <a:rPr lang="de-DE" sz="1050" dirty="0" err="1"/>
              <a:t>Statistics</a:t>
            </a:r>
            <a:endParaRPr lang="de-DE" sz="1050" dirty="0"/>
          </a:p>
          <a:p>
            <a:pPr marL="214313" indent="-214313">
              <a:buFont typeface="Arial" panose="020B0604020202020204" pitchFamily="34" charset="0"/>
              <a:buChar char="•"/>
            </a:pPr>
            <a:r>
              <a:rPr lang="sv-SE" sz="1050" dirty="0"/>
              <a:t>ETH, Schweiz </a:t>
            </a:r>
            <a:br>
              <a:rPr lang="sv-SE" sz="1050" dirty="0"/>
            </a:br>
            <a:endParaRPr lang="sv-SE" sz="1050" dirty="0"/>
          </a:p>
          <a:p>
            <a:r>
              <a:rPr lang="sv-SE" sz="1050" b="1" u="sng" dirty="0" err="1"/>
              <a:t>Engineering</a:t>
            </a:r>
            <a:r>
              <a:rPr lang="sv-SE" sz="1050" b="1" u="sng" dirty="0"/>
              <a:t> </a:t>
            </a:r>
            <a:r>
              <a:rPr lang="sv-SE" sz="1050" b="1" u="sng" dirty="0" err="1"/>
              <a:t>Mechanics</a:t>
            </a:r>
            <a:r>
              <a:rPr lang="sv-SE" sz="1050" b="1" u="sng" dirty="0"/>
              <a:t>:</a:t>
            </a:r>
            <a:endParaRPr lang="sv-SE" sz="1050" u="sng" dirty="0"/>
          </a:p>
          <a:p>
            <a:pPr marL="214313" indent="-214313">
              <a:buFont typeface="Arial" panose="020B0604020202020204" pitchFamily="34" charset="0"/>
              <a:buChar char="•"/>
            </a:pPr>
            <a:r>
              <a:rPr lang="sv-SE" sz="1050" dirty="0" err="1"/>
              <a:t>Politecnico</a:t>
            </a:r>
            <a:r>
              <a:rPr lang="sv-SE" sz="1050" dirty="0"/>
              <a:t> di Milano, Italien, finns ett mekanik program på engelska. </a:t>
            </a:r>
          </a:p>
          <a:p>
            <a:pPr marL="214313" indent="-214313">
              <a:buFont typeface="Arial" panose="020B0604020202020204" pitchFamily="34" charset="0"/>
              <a:buChar char="•"/>
            </a:pPr>
            <a:r>
              <a:rPr lang="de-DE" sz="1050" dirty="0" err="1"/>
              <a:t>Tyskland</a:t>
            </a:r>
            <a:r>
              <a:rPr lang="de-DE" sz="1050" dirty="0"/>
              <a:t>: Rheinisch-Westfälische Technische Hochschule Aachen (RWTH), </a:t>
            </a:r>
            <a:r>
              <a:rPr lang="sv-SE" sz="1050" dirty="0"/>
              <a:t>finns ett mekanikprogram. Undervisningsspråket är tyska.</a:t>
            </a:r>
            <a:br>
              <a:rPr lang="sv-SE" sz="1050" dirty="0"/>
            </a:br>
            <a:r>
              <a:rPr lang="sv-SE" sz="1050" dirty="0"/>
              <a:t/>
            </a:r>
            <a:br>
              <a:rPr lang="sv-SE" sz="1050" dirty="0"/>
            </a:br>
            <a:endParaRPr lang="sv-SE" sz="1050" dirty="0"/>
          </a:p>
          <a:p>
            <a:r>
              <a:rPr lang="sv-SE" sz="1050" dirty="0"/>
              <a:t>Andra program som är </a:t>
            </a:r>
            <a:r>
              <a:rPr lang="sv-SE" sz="1050" dirty="0" err="1"/>
              <a:t>mappade</a:t>
            </a:r>
            <a:r>
              <a:rPr lang="sv-SE" sz="1050" dirty="0"/>
              <a:t> till Teknisk matematik går på EECS-skolan:</a:t>
            </a:r>
          </a:p>
          <a:p>
            <a:r>
              <a:rPr lang="sv-SE" sz="1050" dirty="0"/>
              <a:t>Cyber </a:t>
            </a:r>
            <a:r>
              <a:rPr lang="sv-SE" sz="1050" dirty="0" err="1"/>
              <a:t>Security</a:t>
            </a:r>
            <a:r>
              <a:rPr lang="sv-SE" sz="1050" dirty="0"/>
              <a:t>, Datalogi, Datorsimuleringar inom teknik och naturvetenskap, </a:t>
            </a:r>
            <a:r>
              <a:rPr lang="sv-SE" sz="1050" dirty="0" err="1"/>
              <a:t>Machine</a:t>
            </a:r>
            <a:r>
              <a:rPr lang="sv-SE" sz="1050" dirty="0"/>
              <a:t> Learning, </a:t>
            </a:r>
            <a:br>
              <a:rPr lang="sv-SE" sz="1050" dirty="0"/>
            </a:br>
            <a:endParaRPr lang="sv-SE" sz="1050" dirty="0"/>
          </a:p>
          <a:p>
            <a:endParaRPr lang="sv-SE" sz="1050" dirty="0"/>
          </a:p>
        </p:txBody>
      </p:sp>
    </p:spTree>
    <p:extLst>
      <p:ext uri="{BB962C8B-B14F-4D97-AF65-F5344CB8AC3E}">
        <p14:creationId xmlns:p14="http://schemas.microsoft.com/office/powerpoint/2010/main" val="3227792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754" y="272053"/>
            <a:ext cx="5201841" cy="501254"/>
          </a:xfrm>
        </p:spPr>
        <p:txBody>
          <a:bodyPr/>
          <a:lstStyle/>
          <a:p>
            <a:r>
              <a:rPr lang="sv-SE" dirty="0" smtClean="0"/>
              <a:t>Dubbeldiplomstudier </a:t>
            </a:r>
            <a:endParaRPr lang="sv-SE" dirty="0"/>
          </a:p>
        </p:txBody>
      </p:sp>
      <p:sp>
        <p:nvSpPr>
          <p:cNvPr id="3" name="Content Placeholder 2"/>
          <p:cNvSpPr>
            <a:spLocks noGrp="1"/>
          </p:cNvSpPr>
          <p:nvPr>
            <p:ph idx="1"/>
          </p:nvPr>
        </p:nvSpPr>
        <p:spPr>
          <a:xfrm>
            <a:off x="970724" y="811081"/>
            <a:ext cx="5201841" cy="3303719"/>
          </a:xfrm>
        </p:spPr>
        <p:txBody>
          <a:bodyPr>
            <a:normAutofit fontScale="25000" lnSpcReduction="20000"/>
          </a:bodyPr>
          <a:lstStyle/>
          <a:p>
            <a:endParaRPr lang="sv-SE" sz="4800" dirty="0"/>
          </a:p>
          <a:p>
            <a:pPr marL="257175" indent="-257175">
              <a:buFont typeface="Arial" panose="020B0604020202020204" pitchFamily="34" charset="0"/>
              <a:buChar char="•"/>
            </a:pPr>
            <a:r>
              <a:rPr lang="sv-SE" sz="4800" dirty="0">
                <a:hlinkClick r:id="rId3"/>
              </a:rPr>
              <a:t>Dubbeldiplomstudier</a:t>
            </a:r>
            <a:r>
              <a:rPr lang="sv-SE" sz="4800" dirty="0"/>
              <a:t> innebär att KTH och ett annat universitet har kommit överens om att en student kan få en examen från båda universiteten. </a:t>
            </a:r>
          </a:p>
          <a:p>
            <a:pPr marL="257175" indent="-257175">
              <a:buFont typeface="Arial" panose="020B0604020202020204" pitchFamily="34" charset="0"/>
              <a:buChar char="•"/>
            </a:pPr>
            <a:endParaRPr lang="sv-SE" sz="4800" dirty="0"/>
          </a:p>
          <a:p>
            <a:pPr marL="257175" indent="-257175">
              <a:buFont typeface="Arial" panose="020B0604020202020204" pitchFamily="34" charset="0"/>
              <a:buChar char="•"/>
            </a:pPr>
            <a:r>
              <a:rPr lang="sv-SE" sz="4800" dirty="0"/>
              <a:t>Genom att följa en särskild studieplan får man en civilingenjörsexamen från KTH samt ingenjörsexamen eller masterexamen från partneruniversitet (beror på vilket land/universitet man åker till)	</a:t>
            </a:r>
          </a:p>
          <a:p>
            <a:pPr marL="257175" indent="-257175">
              <a:buFont typeface="Arial" panose="020B0604020202020204" pitchFamily="34" charset="0"/>
              <a:buChar char="•"/>
            </a:pPr>
            <a:endParaRPr lang="sv-SE" sz="4800" dirty="0"/>
          </a:p>
          <a:p>
            <a:pPr marL="257175" indent="-257175">
              <a:buFont typeface="Arial" panose="020B0604020202020204" pitchFamily="34" charset="0"/>
              <a:buChar char="•"/>
            </a:pPr>
            <a:r>
              <a:rPr lang="sv-SE" sz="4800" dirty="0"/>
              <a:t>Du spenderar de första 3 eller 4 åren på KTH för att sedan läsa 1,5 till 2 år vid ett partneruniversitetet. Den totala studietiden blir alltid förlängd med minst 1 termin. </a:t>
            </a:r>
          </a:p>
          <a:p>
            <a:endParaRPr lang="sv-SE" sz="4800" dirty="0"/>
          </a:p>
          <a:p>
            <a:pPr marL="257175" indent="-257175">
              <a:buFont typeface="Arial" panose="020B0604020202020204" pitchFamily="34" charset="0"/>
              <a:buChar char="•"/>
            </a:pPr>
            <a:r>
              <a:rPr lang="sv-SE" sz="4800" dirty="0"/>
              <a:t>4,0 i snittkrav och du ska ligga helt i fas med dina studier (i vissa fall kan partneruniversiteten ha andra snittkrav). </a:t>
            </a:r>
          </a:p>
          <a:p>
            <a:endParaRPr lang="sv-SE" sz="4800" dirty="0"/>
          </a:p>
          <a:p>
            <a:pPr marL="257175" indent="-257175">
              <a:buFont typeface="Arial" panose="020B0604020202020204" pitchFamily="34" charset="0"/>
              <a:buChar char="•"/>
            </a:pPr>
            <a:r>
              <a:rPr lang="sv-SE" sz="4800" dirty="0"/>
              <a:t>Du kan bland annat åka på dubbeldiplom till </a:t>
            </a:r>
            <a:r>
              <a:rPr lang="sv-SE" sz="4950" dirty="0"/>
              <a:t>TU München, </a:t>
            </a:r>
            <a:r>
              <a:rPr lang="sv-SE" sz="4800" dirty="0" err="1"/>
              <a:t>École</a:t>
            </a:r>
            <a:r>
              <a:rPr lang="sv-SE" sz="4800" dirty="0"/>
              <a:t> des Ponts </a:t>
            </a:r>
            <a:r>
              <a:rPr lang="sv-SE" sz="4800" dirty="0" err="1"/>
              <a:t>ParisTech</a:t>
            </a:r>
            <a:r>
              <a:rPr lang="sv-SE" sz="4800" dirty="0"/>
              <a:t> , </a:t>
            </a:r>
            <a:r>
              <a:rPr lang="sv-SE" sz="4800" dirty="0" err="1"/>
              <a:t>Politecnico</a:t>
            </a:r>
            <a:r>
              <a:rPr lang="sv-SE" sz="4800" dirty="0"/>
              <a:t> di Milano eller </a:t>
            </a:r>
            <a:r>
              <a:rPr lang="sv-SE" sz="4950" dirty="0"/>
              <a:t>Keio University, Tokyo 	</a:t>
            </a:r>
            <a:endParaRPr lang="sv-SE" sz="4800" dirty="0"/>
          </a:p>
          <a:p>
            <a:pPr marL="257175" indent="-257175">
              <a:buFont typeface="Arial" panose="020B0604020202020204" pitchFamily="34" charset="0"/>
              <a:buChar char="•"/>
            </a:pPr>
            <a:endParaRPr lang="sv-SE" sz="4800" dirty="0"/>
          </a:p>
          <a:p>
            <a:endParaRPr lang="sv-SE" sz="4800" dirty="0"/>
          </a:p>
        </p:txBody>
      </p:sp>
      <p:pic>
        <p:nvPicPr>
          <p:cNvPr id="2051" name="Picture 3"/>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02536" y="272053"/>
            <a:ext cx="921869" cy="61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981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Finansiering</a:t>
            </a:r>
            <a:endParaRPr lang="sv-SE" dirty="0"/>
          </a:p>
        </p:txBody>
      </p:sp>
      <p:sp>
        <p:nvSpPr>
          <p:cNvPr id="3" name="Content Placeholder 2"/>
          <p:cNvSpPr>
            <a:spLocks noGrp="1"/>
          </p:cNvSpPr>
          <p:nvPr>
            <p:ph idx="1"/>
          </p:nvPr>
        </p:nvSpPr>
        <p:spPr/>
        <p:txBody>
          <a:bodyPr>
            <a:normAutofit/>
          </a:bodyPr>
          <a:lstStyle/>
          <a:p>
            <a:pPr marL="257175" indent="-257175">
              <a:buFont typeface="Arial" panose="020B0604020202020204" pitchFamily="34" charset="0"/>
              <a:buChar char="•"/>
            </a:pPr>
            <a:r>
              <a:rPr lang="sv-SE" b="1" dirty="0" smtClean="0"/>
              <a:t>Inom EU: </a:t>
            </a:r>
            <a:r>
              <a:rPr lang="sv-SE" dirty="0" smtClean="0">
                <a:hlinkClick r:id="rId3"/>
              </a:rPr>
              <a:t>Erasmus bidrag</a:t>
            </a:r>
            <a:r>
              <a:rPr lang="sv-SE" dirty="0" smtClean="0"/>
              <a:t>, mellan cirka </a:t>
            </a:r>
            <a:r>
              <a:rPr lang="sv-SE" dirty="0"/>
              <a:t>€</a:t>
            </a:r>
            <a:r>
              <a:rPr lang="sv-SE" dirty="0" smtClean="0"/>
              <a:t>400-</a:t>
            </a:r>
            <a:r>
              <a:rPr lang="sv-SE" dirty="0"/>
              <a:t> </a:t>
            </a:r>
            <a:r>
              <a:rPr lang="sv-SE" dirty="0" smtClean="0"/>
              <a:t>€510 per månad</a:t>
            </a:r>
          </a:p>
          <a:p>
            <a:pPr marL="257175" indent="-257175">
              <a:buFont typeface="Arial" panose="020B0604020202020204" pitchFamily="34" charset="0"/>
              <a:buChar char="•"/>
            </a:pPr>
            <a:r>
              <a:rPr lang="sv-SE" b="1" dirty="0" smtClean="0"/>
              <a:t>Utanför EU: </a:t>
            </a:r>
            <a:r>
              <a:rPr lang="sv-SE" dirty="0" smtClean="0">
                <a:hlinkClick r:id="rId3"/>
              </a:rPr>
              <a:t>SCI </a:t>
            </a:r>
            <a:r>
              <a:rPr lang="sv-SE" dirty="0" err="1" smtClean="0">
                <a:hlinkClick r:id="rId3"/>
              </a:rPr>
              <a:t>Resestipendie</a:t>
            </a:r>
            <a:endParaRPr lang="sv-SE" dirty="0" smtClean="0"/>
          </a:p>
          <a:p>
            <a:pPr lvl="2"/>
            <a:r>
              <a:rPr lang="sv-SE" dirty="0"/>
              <a:t>Resebidrag vid utbytesstudier inom utbytesavtal</a:t>
            </a:r>
          </a:p>
          <a:p>
            <a:pPr marL="266700" lvl="2" indent="0">
              <a:buNone/>
            </a:pPr>
            <a:r>
              <a:rPr lang="sv-SE" dirty="0"/>
              <a:t>Australien, Nordamerika och Sydamerika 8000 kr</a:t>
            </a:r>
          </a:p>
          <a:p>
            <a:pPr marL="266700" lvl="2" indent="0">
              <a:buNone/>
            </a:pPr>
            <a:r>
              <a:rPr lang="sv-SE" dirty="0"/>
              <a:t>Asien 6000 kr</a:t>
            </a:r>
          </a:p>
          <a:p>
            <a:pPr lvl="2"/>
            <a:r>
              <a:rPr lang="sv-SE" dirty="0" smtClean="0"/>
              <a:t>Extra </a:t>
            </a:r>
            <a:r>
              <a:rPr lang="sv-SE" dirty="0"/>
              <a:t>bidrag för </a:t>
            </a:r>
            <a:r>
              <a:rPr lang="sv-SE" dirty="0" smtClean="0"/>
              <a:t>språkstudier</a:t>
            </a:r>
          </a:p>
          <a:p>
            <a:r>
              <a:rPr lang="sv-SE" b="1" dirty="0" smtClean="0"/>
              <a:t>	</a:t>
            </a:r>
            <a:r>
              <a:rPr lang="sv-SE" dirty="0" smtClean="0"/>
              <a:t>Upp till 4000:-</a:t>
            </a:r>
            <a:endParaRPr lang="sv-SE" dirty="0"/>
          </a:p>
          <a:p>
            <a:pPr marL="257175" indent="-257175">
              <a:buFont typeface="Arial" panose="020B0604020202020204" pitchFamily="34" charset="0"/>
              <a:buChar char="•"/>
            </a:pPr>
            <a:r>
              <a:rPr lang="sv-SE" b="1" dirty="0"/>
              <a:t>Övriga </a:t>
            </a:r>
            <a:r>
              <a:rPr lang="sv-SE" b="1" dirty="0" smtClean="0"/>
              <a:t>stipendier: </a:t>
            </a:r>
            <a:r>
              <a:rPr lang="sv-SE" dirty="0" smtClean="0">
                <a:hlinkClick r:id="rId4"/>
              </a:rPr>
              <a:t>https</a:t>
            </a:r>
            <a:r>
              <a:rPr lang="sv-SE" dirty="0">
                <a:hlinkClick r:id="rId4"/>
              </a:rPr>
              <a:t>://www.kth.se/student/studentliv/stipendier/stipendier-och-anslag-1.2024 </a:t>
            </a:r>
            <a:endParaRPr lang="sv-SE" dirty="0"/>
          </a:p>
        </p:txBody>
      </p:sp>
    </p:spTree>
    <p:extLst>
      <p:ext uri="{BB962C8B-B14F-4D97-AF65-F5344CB8AC3E}">
        <p14:creationId xmlns:p14="http://schemas.microsoft.com/office/powerpoint/2010/main" val="1394926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hlinkClick r:id="rId3"/>
              </a:rPr>
              <a:t>KTH Global </a:t>
            </a:r>
            <a:r>
              <a:rPr lang="sv-SE" dirty="0">
                <a:hlinkClick r:id="rId3"/>
              </a:rPr>
              <a:t>7 till 10 november</a:t>
            </a:r>
            <a:endParaRPr lang="sv-SE" dirty="0"/>
          </a:p>
        </p:txBody>
      </p:sp>
      <p:sp>
        <p:nvSpPr>
          <p:cNvPr id="3" name="Content Placeholder 2"/>
          <p:cNvSpPr>
            <a:spLocks noGrp="1"/>
          </p:cNvSpPr>
          <p:nvPr>
            <p:ph idx="1"/>
          </p:nvPr>
        </p:nvSpPr>
        <p:spPr/>
        <p:txBody>
          <a:bodyPr>
            <a:normAutofit/>
          </a:bodyPr>
          <a:lstStyle/>
          <a:p>
            <a:r>
              <a:rPr lang="sv-SE" dirty="0" smtClean="0"/>
              <a:t>Ett evenemang som lyfter </a:t>
            </a:r>
            <a:r>
              <a:rPr lang="sv-SE" b="1" dirty="0" smtClean="0"/>
              <a:t>de internationella möjligheterna som erbjuds under studietiden</a:t>
            </a:r>
            <a:r>
              <a:rPr lang="sv-SE" dirty="0" smtClean="0"/>
              <a:t>. </a:t>
            </a:r>
            <a:endParaRPr lang="sv-SE" dirty="0"/>
          </a:p>
          <a:p>
            <a:pPr marL="257175" indent="-257175">
              <a:buFont typeface="Arial" panose="020B0604020202020204" pitchFamily="34" charset="0"/>
              <a:buChar char="•"/>
            </a:pPr>
            <a:r>
              <a:rPr lang="sv-SE" dirty="0" smtClean="0"/>
              <a:t>Webbsänd Talkshow </a:t>
            </a:r>
          </a:p>
          <a:p>
            <a:pPr marL="257175" indent="-257175">
              <a:buFont typeface="Arial" panose="020B0604020202020204" pitchFamily="34" charset="0"/>
              <a:buChar char="•"/>
            </a:pPr>
            <a:r>
              <a:rPr lang="sv-SE" dirty="0" smtClean="0"/>
              <a:t>Alla </a:t>
            </a:r>
            <a:r>
              <a:rPr lang="sv-SE" dirty="0" err="1" smtClean="0"/>
              <a:t>KTH´s</a:t>
            </a:r>
            <a:r>
              <a:rPr lang="sv-SE" dirty="0" smtClean="0"/>
              <a:t> skolor håller i egna informations-träffar</a:t>
            </a:r>
          </a:p>
          <a:p>
            <a:pPr marL="257175" indent="-257175">
              <a:buFont typeface="Arial" panose="020B0604020202020204" pitchFamily="34" charset="0"/>
              <a:buChar char="•"/>
            </a:pPr>
            <a:r>
              <a:rPr lang="sv-SE" dirty="0" smtClean="0"/>
              <a:t>Utbytesmässa i </a:t>
            </a:r>
            <a:r>
              <a:rPr lang="sv-SE" dirty="0" err="1" smtClean="0"/>
              <a:t>Nymble</a:t>
            </a:r>
            <a:r>
              <a:rPr lang="sv-SE" dirty="0" smtClean="0"/>
              <a:t> </a:t>
            </a:r>
            <a:r>
              <a:rPr lang="sv-SE" dirty="0"/>
              <a:t>(</a:t>
            </a:r>
            <a:r>
              <a:rPr lang="sv-SE" dirty="0" smtClean="0"/>
              <a:t>KTH Campus)</a:t>
            </a:r>
          </a:p>
          <a:p>
            <a:pPr algn="ctr"/>
            <a:r>
              <a:rPr lang="sv-SE" dirty="0" smtClean="0">
                <a:solidFill>
                  <a:srgbClr val="FF0000"/>
                </a:solidFill>
              </a:rPr>
              <a:t> </a:t>
            </a:r>
          </a:p>
        </p:txBody>
      </p:sp>
      <p:pic>
        <p:nvPicPr>
          <p:cNvPr id="4" name="Picture 3"/>
          <p:cNvPicPr>
            <a:picLocks noChangeAspect="1"/>
          </p:cNvPicPr>
          <p:nvPr/>
        </p:nvPicPr>
        <p:blipFill>
          <a:blip r:embed="rId4"/>
          <a:stretch>
            <a:fillRect/>
          </a:stretch>
        </p:blipFill>
        <p:spPr>
          <a:xfrm>
            <a:off x="953180" y="2850422"/>
            <a:ext cx="4891088" cy="1516238"/>
          </a:xfrm>
          <a:prstGeom prst="rect">
            <a:avLst/>
          </a:prstGeom>
        </p:spPr>
      </p:pic>
    </p:spTree>
    <p:extLst>
      <p:ext uri="{BB962C8B-B14F-4D97-AF65-F5344CB8AC3E}">
        <p14:creationId xmlns:p14="http://schemas.microsoft.com/office/powerpoint/2010/main" val="152579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smtClean="0"/>
              <a:t>All information om utlandsstudier finns på </a:t>
            </a:r>
            <a:r>
              <a:rPr lang="sv-SE" dirty="0" err="1" smtClean="0"/>
              <a:t>KTH´s</a:t>
            </a:r>
            <a:r>
              <a:rPr lang="sv-SE" dirty="0" smtClean="0"/>
              <a:t> hemsida</a:t>
            </a:r>
            <a:endParaRPr lang="sv-SE" dirty="0"/>
          </a:p>
        </p:txBody>
      </p:sp>
      <p:sp>
        <p:nvSpPr>
          <p:cNvPr id="10" name="Content Placeholder 9"/>
          <p:cNvSpPr>
            <a:spLocks noGrp="1"/>
          </p:cNvSpPr>
          <p:nvPr>
            <p:ph sz="quarter" idx="14"/>
          </p:nvPr>
        </p:nvSpPr>
        <p:spPr>
          <a:xfrm>
            <a:off x="1118516" y="1045444"/>
            <a:ext cx="4607810" cy="3335363"/>
          </a:xfrm>
        </p:spPr>
        <p:txBody>
          <a:bodyPr/>
          <a:lstStyle/>
          <a:p>
            <a:r>
              <a:rPr lang="sv-SE" sz="1350" dirty="0">
                <a:hlinkClick r:id="rId3"/>
              </a:rPr>
              <a:t>https://www.kth.se/student/program/utlandsstudier</a:t>
            </a:r>
            <a:r>
              <a:rPr lang="sv-SE" sz="1350" dirty="0"/>
              <a:t/>
            </a:r>
            <a:br>
              <a:rPr lang="sv-SE" sz="1350" dirty="0"/>
            </a:br>
            <a:endParaRPr lang="sv-SE" sz="1350" dirty="0"/>
          </a:p>
          <a:p>
            <a:pPr marL="214313" indent="-214313">
              <a:buFont typeface="Arial" panose="020B0604020202020204" pitchFamily="34" charset="0"/>
              <a:buChar char="•"/>
            </a:pPr>
            <a:r>
              <a:rPr lang="sv-SE" sz="1350" dirty="0"/>
              <a:t>Förutom utbytesstudier finns även möjlighet att göra ditt examensarbete utomlands, praktisera eller läsa en sommarkurs. </a:t>
            </a:r>
          </a:p>
          <a:p>
            <a:pPr marL="214313" indent="-214313">
              <a:buFont typeface="Arial" panose="020B0604020202020204" pitchFamily="34" charset="0"/>
              <a:buChar char="•"/>
            </a:pPr>
            <a:r>
              <a:rPr lang="sv-SE" sz="1350" dirty="0">
                <a:hlinkClick r:id="rId4"/>
              </a:rPr>
              <a:t>Examensarbete utomlands </a:t>
            </a:r>
            <a:endParaRPr lang="sv-SE" sz="1350" dirty="0"/>
          </a:p>
          <a:p>
            <a:pPr marL="214313" indent="-214313">
              <a:buFont typeface="Arial" panose="020B0604020202020204" pitchFamily="34" charset="0"/>
              <a:buChar char="•"/>
            </a:pPr>
            <a:r>
              <a:rPr lang="sv-SE" sz="1350" dirty="0">
                <a:hlinkClick r:id="rId5"/>
              </a:rPr>
              <a:t>Praktik utomlands</a:t>
            </a:r>
            <a:r>
              <a:rPr lang="sv-SE" sz="1600" dirty="0"/>
              <a:t/>
            </a:r>
            <a:br>
              <a:rPr lang="sv-SE" sz="1600" dirty="0"/>
            </a:br>
            <a:endParaRPr lang="sv-SE" sz="1600" dirty="0"/>
          </a:p>
          <a:p>
            <a:endParaRPr lang="sv-SE" sz="1600" dirty="0"/>
          </a:p>
        </p:txBody>
      </p:sp>
      <p:pic>
        <p:nvPicPr>
          <p:cNvPr id="4" name="Picture 3"/>
          <p:cNvPicPr>
            <a:picLocks noChangeAspect="1"/>
          </p:cNvPicPr>
          <p:nvPr/>
        </p:nvPicPr>
        <p:blipFill>
          <a:blip r:embed="rId6"/>
          <a:stretch>
            <a:fillRect/>
          </a:stretch>
        </p:blipFill>
        <p:spPr>
          <a:xfrm>
            <a:off x="906540" y="2770576"/>
            <a:ext cx="4609689" cy="1577538"/>
          </a:xfrm>
          <a:prstGeom prst="rect">
            <a:avLst/>
          </a:prstGeom>
        </p:spPr>
      </p:pic>
    </p:spTree>
    <p:extLst>
      <p:ext uri="{BB962C8B-B14F-4D97-AF65-F5344CB8AC3E}">
        <p14:creationId xmlns:p14="http://schemas.microsoft.com/office/powerpoint/2010/main" val="305416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158" y="281167"/>
            <a:ext cx="5201841" cy="501254"/>
          </a:xfrm>
        </p:spPr>
        <p:txBody>
          <a:bodyPr/>
          <a:lstStyle/>
          <a:p>
            <a:pPr algn="ctr"/>
            <a:r>
              <a:rPr lang="sv-SE" sz="3300" dirty="0"/>
              <a:t>Deadline</a:t>
            </a:r>
          </a:p>
        </p:txBody>
      </p:sp>
      <p:sp>
        <p:nvSpPr>
          <p:cNvPr id="3" name="Content Placeholder 2"/>
          <p:cNvSpPr>
            <a:spLocks noGrp="1"/>
          </p:cNvSpPr>
          <p:nvPr>
            <p:ph idx="1"/>
          </p:nvPr>
        </p:nvSpPr>
        <p:spPr>
          <a:xfrm>
            <a:off x="877159" y="1134259"/>
            <a:ext cx="5201841" cy="3058715"/>
          </a:xfrm>
        </p:spPr>
        <p:txBody>
          <a:bodyPr/>
          <a:lstStyle/>
          <a:p>
            <a:pPr algn="ctr"/>
            <a:r>
              <a:rPr lang="sv-SE" sz="2700" dirty="0"/>
              <a:t>Utbyte läsåret 2023-2024: </a:t>
            </a:r>
          </a:p>
          <a:p>
            <a:endParaRPr lang="sv-SE" dirty="0" smtClean="0"/>
          </a:p>
          <a:p>
            <a:pPr algn="ctr"/>
            <a:r>
              <a:rPr lang="sv-SE" sz="3300" b="1" dirty="0"/>
              <a:t>15 december </a:t>
            </a:r>
            <a:r>
              <a:rPr lang="sv-SE" sz="3300" b="1" dirty="0" err="1"/>
              <a:t>kl</a:t>
            </a:r>
            <a:r>
              <a:rPr lang="sv-SE" sz="3300" b="1" dirty="0"/>
              <a:t> 12.00.</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9972" y="2663616"/>
            <a:ext cx="2296214" cy="1717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6502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idx="1"/>
          </p:nvPr>
        </p:nvSpPr>
        <p:spPr/>
        <p:txBody>
          <a:bodyPr>
            <a:normAutofit/>
          </a:bodyPr>
          <a:lstStyle/>
          <a:p>
            <a:endParaRPr lang="sv-SE" dirty="0" smtClean="0"/>
          </a:p>
          <a:p>
            <a:r>
              <a:rPr lang="sv-SE" dirty="0" smtClean="0"/>
              <a:t>Utbytesstudier på SCI:</a:t>
            </a:r>
            <a:br>
              <a:rPr lang="sv-SE" dirty="0" smtClean="0"/>
            </a:br>
            <a:r>
              <a:rPr lang="sv-SE" dirty="0" smtClean="0"/>
              <a:t>Veronika Wallinder</a:t>
            </a:r>
            <a:endParaRPr lang="sv-SE" dirty="0"/>
          </a:p>
          <a:p>
            <a:r>
              <a:rPr lang="sv-SE" u="sng" dirty="0">
                <a:hlinkClick r:id="rId3"/>
              </a:rPr>
              <a:t>exchange-out@sci.kth.se</a:t>
            </a:r>
            <a:endParaRPr lang="sv-SE" u="sng" dirty="0"/>
          </a:p>
          <a:p>
            <a:endParaRPr lang="sv-SE" dirty="0" smtClean="0"/>
          </a:p>
          <a:p>
            <a:r>
              <a:rPr lang="sv-SE" dirty="0"/>
              <a:t>Kansli SCI, Teknikringen 8 </a:t>
            </a:r>
          </a:p>
          <a:p>
            <a:r>
              <a:rPr lang="sv-SE" dirty="0" err="1"/>
              <a:t>Drop</a:t>
            </a:r>
            <a:r>
              <a:rPr lang="sv-SE" dirty="0"/>
              <a:t> </a:t>
            </a:r>
            <a:r>
              <a:rPr lang="sv-SE" dirty="0" smtClean="0"/>
              <a:t>in-tider:</a:t>
            </a:r>
            <a:endParaRPr lang="sv-SE" dirty="0"/>
          </a:p>
          <a:p>
            <a:r>
              <a:rPr lang="sv-SE" dirty="0" smtClean="0"/>
              <a:t>Måndagar </a:t>
            </a:r>
            <a:r>
              <a:rPr lang="sv-SE" dirty="0" err="1"/>
              <a:t>kl</a:t>
            </a:r>
            <a:r>
              <a:rPr lang="sv-SE" dirty="0"/>
              <a:t> 12-15 </a:t>
            </a:r>
          </a:p>
          <a:p>
            <a:r>
              <a:rPr lang="sv-SE" dirty="0"/>
              <a:t>Torsdagar </a:t>
            </a:r>
            <a:r>
              <a:rPr lang="sv-SE" dirty="0" err="1"/>
              <a:t>kl</a:t>
            </a:r>
            <a:r>
              <a:rPr lang="sv-SE" dirty="0"/>
              <a:t> 12-15</a:t>
            </a:r>
          </a:p>
          <a:p>
            <a:endParaRPr lang="sv-SE" dirty="0"/>
          </a:p>
        </p:txBody>
      </p:sp>
      <p:pic>
        <p:nvPicPr>
          <p:cNvPr id="11" name="Picture Placeholder 10"/>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tretch>
            <a:fillRect/>
          </a:stretch>
        </p:blipFill>
        <p:spPr>
          <a:xfrm>
            <a:off x="3920534" y="1188215"/>
            <a:ext cx="2494748" cy="3056394"/>
          </a:xfrm>
        </p:spPr>
      </p:pic>
      <p:sp>
        <p:nvSpPr>
          <p:cNvPr id="5" name="Title 4"/>
          <p:cNvSpPr>
            <a:spLocks noGrp="1"/>
          </p:cNvSpPr>
          <p:nvPr>
            <p:ph type="title"/>
          </p:nvPr>
        </p:nvSpPr>
        <p:spPr/>
        <p:txBody>
          <a:bodyPr/>
          <a:lstStyle/>
          <a:p>
            <a:r>
              <a:rPr lang="sv-SE" dirty="0"/>
              <a:t>Kontaktinformation</a:t>
            </a:r>
          </a:p>
        </p:txBody>
      </p:sp>
      <p:sp>
        <p:nvSpPr>
          <p:cNvPr id="7" name="Rectangle 6"/>
          <p:cNvSpPr/>
          <p:nvPr/>
        </p:nvSpPr>
        <p:spPr>
          <a:xfrm>
            <a:off x="5908299" y="1367851"/>
            <a:ext cx="551754" cy="219291"/>
          </a:xfrm>
          <a:prstGeom prst="rect">
            <a:avLst/>
          </a:prstGeom>
          <a:solidFill>
            <a:schemeClr val="bg1"/>
          </a:solidFill>
        </p:spPr>
        <p:txBody>
          <a:bodyPr wrap="none">
            <a:spAutoFit/>
          </a:bodyPr>
          <a:lstStyle/>
          <a:p>
            <a:pPr defTabSz="685800" eaLnBrk="1" fontAlgn="auto" hangingPunct="1">
              <a:spcBef>
                <a:spcPts val="0"/>
              </a:spcBef>
              <a:spcAft>
                <a:spcPts val="0"/>
              </a:spcAft>
            </a:pPr>
            <a:r>
              <a:rPr lang="en-GB" sz="825" dirty="0">
                <a:solidFill>
                  <a:prstClr val="black"/>
                </a:solidFill>
                <a:latin typeface="Arial"/>
              </a:rPr>
              <a:t>Nagoya</a:t>
            </a:r>
          </a:p>
        </p:txBody>
      </p:sp>
    </p:spTree>
    <p:extLst>
      <p:ext uri="{BB962C8B-B14F-4D97-AF65-F5344CB8AC3E}">
        <p14:creationId xmlns:p14="http://schemas.microsoft.com/office/powerpoint/2010/main" val="29370616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48671" y="909920"/>
            <a:ext cx="5542405" cy="3429360"/>
          </a:xfrm>
        </p:spPr>
        <p:txBody>
          <a:bodyPr/>
          <a:lstStyle/>
          <a:p>
            <a:pPr marL="0" indent="0" defTabSz="685622">
              <a:buNone/>
              <a:defRPr/>
            </a:pPr>
            <a:r>
              <a:rPr lang="sv-SE" sz="2400" dirty="0"/>
              <a:t>TVÅ val till vårterminen </a:t>
            </a:r>
            <a:r>
              <a:rPr lang="sv-SE" sz="2400" dirty="0" smtClean="0"/>
              <a:t>2023!</a:t>
            </a:r>
            <a:endParaRPr lang="sv-SE" sz="2400" dirty="0"/>
          </a:p>
          <a:p>
            <a:pPr marL="256715" indent="-256715" defTabSz="685622">
              <a:defRPr/>
            </a:pPr>
            <a:endParaRPr lang="sv-SE" dirty="0"/>
          </a:p>
          <a:p>
            <a:pPr marL="342289" lvl="1" indent="0" defTabSz="685622">
              <a:buNone/>
              <a:defRPr/>
            </a:pPr>
            <a:r>
              <a:rPr lang="sv-SE" sz="1425" b="1" dirty="0"/>
              <a:t>Val av kandidatarbete/KEX</a:t>
            </a:r>
          </a:p>
          <a:p>
            <a:pPr marL="342289" lvl="1" indent="0" defTabSz="685622">
              <a:buNone/>
              <a:defRPr/>
            </a:pPr>
            <a:r>
              <a:rPr lang="sv-SE" sz="1425" dirty="0"/>
              <a:t>via KTH </a:t>
            </a:r>
            <a:r>
              <a:rPr lang="sv-SE" sz="1425" dirty="0" smtClean="0"/>
              <a:t>Form (välj en institution/skola)</a:t>
            </a:r>
            <a:endParaRPr lang="sv-SE" sz="1425" dirty="0"/>
          </a:p>
          <a:p>
            <a:pPr marL="342289" lvl="1" indent="0" defTabSz="685622">
              <a:buNone/>
              <a:defRPr/>
            </a:pPr>
            <a:endParaRPr lang="sv-SE" sz="1425" dirty="0"/>
          </a:p>
          <a:p>
            <a:pPr marL="342289" lvl="1" indent="0" defTabSz="685622">
              <a:buNone/>
              <a:defRPr/>
            </a:pPr>
            <a:r>
              <a:rPr lang="sv-SE" sz="1425" b="1" dirty="0"/>
              <a:t>Val av </a:t>
            </a:r>
            <a:r>
              <a:rPr lang="sv-SE" sz="1425" b="1" dirty="0" smtClean="0"/>
              <a:t>valfria kurser</a:t>
            </a:r>
            <a:endParaRPr lang="sv-SE" sz="1425" b="1" dirty="0"/>
          </a:p>
          <a:p>
            <a:pPr marL="342289" lvl="1" indent="0" defTabSz="685622">
              <a:buNone/>
              <a:defRPr/>
            </a:pPr>
            <a:r>
              <a:rPr lang="sv-SE" sz="1425" dirty="0"/>
              <a:t>www.antagning.se</a:t>
            </a:r>
          </a:p>
          <a:p>
            <a:pPr marL="342289" lvl="1" indent="0" defTabSz="685622">
              <a:buNone/>
              <a:defRPr/>
            </a:pPr>
            <a:endParaRPr lang="sv-SE" sz="1425" b="1" dirty="0"/>
          </a:p>
          <a:p>
            <a:pPr marL="342289" lvl="1" indent="0" defTabSz="685622">
              <a:buNone/>
              <a:defRPr/>
            </a:pPr>
            <a:r>
              <a:rPr lang="sv-SE" sz="1425" b="1" dirty="0"/>
              <a:t>OBS! Anmälan till kurser öppet </a:t>
            </a:r>
            <a:r>
              <a:rPr lang="sv-SE" sz="1425" b="1" dirty="0" smtClean="0"/>
              <a:t>1-15/11</a:t>
            </a:r>
            <a:endParaRPr lang="sv-SE" sz="1425" b="1" dirty="0"/>
          </a:p>
          <a:p>
            <a:pPr marL="342289" lvl="1" indent="0" defTabSz="685622">
              <a:buNone/>
              <a:defRPr/>
            </a:pPr>
            <a:r>
              <a:rPr lang="sv-SE" sz="1425" dirty="0" smtClean="0"/>
              <a:t>Ni ska söka valfria kurser för P3 &amp; P4 (15 </a:t>
            </a:r>
            <a:r>
              <a:rPr lang="sv-SE" sz="1425" dirty="0" err="1" smtClean="0"/>
              <a:t>hp</a:t>
            </a:r>
            <a:r>
              <a:rPr lang="sv-SE" sz="1425" dirty="0" smtClean="0"/>
              <a:t>)</a:t>
            </a:r>
          </a:p>
          <a:p>
            <a:pPr marL="342289" lvl="1" indent="0" defTabSz="685622">
              <a:buNone/>
              <a:defRPr/>
            </a:pPr>
            <a:r>
              <a:rPr lang="sv-SE" sz="1425" dirty="0" smtClean="0"/>
              <a:t>	</a:t>
            </a:r>
          </a:p>
          <a:p>
            <a:pPr marL="342289" lvl="1" indent="0" defTabSz="685622">
              <a:buNone/>
              <a:defRPr/>
            </a:pPr>
            <a:endParaRPr lang="sv-SE" sz="1875" dirty="0"/>
          </a:p>
          <a:p>
            <a:pPr defTabSz="685622">
              <a:defRPr/>
            </a:pPr>
            <a:endParaRPr lang="sv-SE" dirty="0"/>
          </a:p>
        </p:txBody>
      </p:sp>
      <p:sp>
        <p:nvSpPr>
          <p:cNvPr id="49155" name="Rubrik 2"/>
          <p:cNvSpPr>
            <a:spLocks noGrp="1"/>
          </p:cNvSpPr>
          <p:nvPr>
            <p:ph type="title"/>
          </p:nvPr>
        </p:nvSpPr>
        <p:spPr>
          <a:xfrm>
            <a:off x="1148671" y="125465"/>
            <a:ext cx="4977198" cy="832767"/>
          </a:xfrm>
        </p:spPr>
        <p:txBody>
          <a:bodyPr/>
          <a:lstStyle/>
          <a:p>
            <a:r>
              <a:rPr lang="sv-SE" altLang="sv-SE" dirty="0" smtClean="0">
                <a:solidFill>
                  <a:srgbClr val="FF0000"/>
                </a:solidFill>
              </a:rPr>
              <a:t>Valet i november (1-15/11)</a:t>
            </a:r>
          </a:p>
        </p:txBody>
      </p:sp>
    </p:spTree>
    <p:extLst>
      <p:ext uri="{BB962C8B-B14F-4D97-AF65-F5344CB8AC3E}">
        <p14:creationId xmlns:p14="http://schemas.microsoft.com/office/powerpoint/2010/main" val="3098618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82161" y="1395507"/>
            <a:ext cx="4621895" cy="2841779"/>
          </a:xfrm>
        </p:spPr>
        <p:txBody>
          <a:bodyPr/>
          <a:lstStyle/>
          <a:p>
            <a:pPr marL="256715" indent="-256715" defTabSz="685622">
              <a:defRPr/>
            </a:pPr>
            <a:endParaRPr lang="sv-SE" dirty="0" smtClean="0"/>
          </a:p>
          <a:p>
            <a:pPr marL="0" indent="0" defTabSz="685622">
              <a:buNone/>
              <a:defRPr/>
            </a:pPr>
            <a:r>
              <a:rPr lang="sv-SE" dirty="0" smtClean="0"/>
              <a:t>Görs via KTH Form</a:t>
            </a:r>
          </a:p>
          <a:p>
            <a:pPr marL="0" indent="0" defTabSz="685622">
              <a:buNone/>
              <a:defRPr/>
            </a:pPr>
            <a:endParaRPr lang="sv-SE" dirty="0" smtClean="0"/>
          </a:p>
          <a:p>
            <a:pPr marL="0" indent="0" defTabSz="685622">
              <a:buNone/>
              <a:defRPr/>
            </a:pPr>
            <a:r>
              <a:rPr lang="sv-SE" dirty="0" smtClean="0"/>
              <a:t>Läggs ut på programwebben under v43 (+ påminnelse via mail)</a:t>
            </a:r>
          </a:p>
          <a:p>
            <a:pPr marL="0" indent="0" defTabSz="685622">
              <a:buNone/>
              <a:defRPr/>
            </a:pPr>
            <a:r>
              <a:rPr lang="sv-SE" dirty="0">
                <a:hlinkClick r:id="rId3"/>
              </a:rPr>
              <a:t>https://www.kth.se/social/program/CTMAT/page/kandidatexamensarbetet</a:t>
            </a:r>
            <a:r>
              <a:rPr lang="sv-SE" dirty="0" smtClean="0">
                <a:hlinkClick r:id="rId3"/>
              </a:rPr>
              <a:t>/</a:t>
            </a:r>
            <a:r>
              <a:rPr lang="sv-SE" dirty="0" smtClean="0"/>
              <a:t>	</a:t>
            </a:r>
          </a:p>
          <a:p>
            <a:pPr marL="256715" indent="-256715" defTabSz="685622">
              <a:defRPr/>
            </a:pPr>
            <a:endParaRPr lang="sv-SE" dirty="0" smtClean="0"/>
          </a:p>
          <a:p>
            <a:pPr marL="256715" indent="-256715" defTabSz="685622">
              <a:defRPr/>
            </a:pPr>
            <a:endParaRPr lang="sv-SE" dirty="0" smtClean="0"/>
          </a:p>
        </p:txBody>
      </p:sp>
      <p:sp>
        <p:nvSpPr>
          <p:cNvPr id="50179" name="Rubrik 2"/>
          <p:cNvSpPr>
            <a:spLocks noGrp="1"/>
          </p:cNvSpPr>
          <p:nvPr>
            <p:ph type="title"/>
          </p:nvPr>
        </p:nvSpPr>
        <p:spPr>
          <a:xfrm>
            <a:off x="1214438" y="598375"/>
            <a:ext cx="5201841" cy="501254"/>
          </a:xfrm>
        </p:spPr>
        <p:txBody>
          <a:bodyPr/>
          <a:lstStyle/>
          <a:p>
            <a:r>
              <a:rPr lang="sv-SE" altLang="sv-SE" dirty="0" smtClean="0"/>
              <a:t>Val av kandidatarbete</a:t>
            </a:r>
          </a:p>
        </p:txBody>
      </p:sp>
    </p:spTree>
    <p:extLst>
      <p:ext uri="{BB962C8B-B14F-4D97-AF65-F5344CB8AC3E}">
        <p14:creationId xmlns:p14="http://schemas.microsoft.com/office/powerpoint/2010/main" val="324952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657515" y="1124926"/>
            <a:ext cx="5599701" cy="3135569"/>
          </a:xfrm>
        </p:spPr>
        <p:txBody>
          <a:bodyPr/>
          <a:lstStyle/>
          <a:p>
            <a:pPr marL="256715" indent="-256715" defTabSz="685622">
              <a:defRPr/>
            </a:pPr>
            <a:endParaRPr lang="sv-SE" sz="525" dirty="0"/>
          </a:p>
          <a:p>
            <a:pPr marL="0" indent="0" defTabSz="685622">
              <a:buNone/>
              <a:defRPr/>
            </a:pPr>
            <a:r>
              <a:rPr lang="sv-SE" sz="1500" dirty="0"/>
              <a:t>För att påbörja arbetet ska man ha klarat av minst 120 </a:t>
            </a:r>
            <a:r>
              <a:rPr lang="sv-SE" sz="1500" dirty="0" err="1"/>
              <a:t>hp</a:t>
            </a:r>
            <a:r>
              <a:rPr lang="sv-SE" sz="1500" dirty="0"/>
              <a:t> på utbildningen enligt KTHs regler</a:t>
            </a:r>
          </a:p>
          <a:p>
            <a:pPr marL="0" indent="0" defTabSz="685622">
              <a:buNone/>
              <a:defRPr/>
            </a:pPr>
            <a:endParaRPr lang="sv-SE" sz="1500" dirty="0"/>
          </a:p>
          <a:p>
            <a:pPr marL="0" indent="0" defTabSz="685622">
              <a:buNone/>
              <a:defRPr/>
            </a:pPr>
            <a:r>
              <a:rPr lang="sv-SE" sz="1500" dirty="0"/>
              <a:t>Generell dispens, SCI-skolan: 105 </a:t>
            </a:r>
            <a:r>
              <a:rPr lang="sv-SE" sz="1500" dirty="0" err="1"/>
              <a:t>hp</a:t>
            </a:r>
            <a:r>
              <a:rPr lang="sv-SE" sz="1500" dirty="0"/>
              <a:t>  från basblocket (obligatoriska kurser)</a:t>
            </a:r>
          </a:p>
          <a:p>
            <a:pPr marL="0" indent="0" defTabSz="685622">
              <a:buNone/>
              <a:defRPr/>
            </a:pPr>
            <a:endParaRPr lang="sv-SE" sz="1500" b="1" dirty="0"/>
          </a:p>
          <a:p>
            <a:pPr marL="0" indent="0" defTabSz="685622">
              <a:buNone/>
              <a:defRPr/>
            </a:pPr>
            <a:r>
              <a:rPr lang="sv-SE" sz="1500" dirty="0"/>
              <a:t>Poäng ska vara inrapporterat i LADOK senast den 15/12 - 2021</a:t>
            </a:r>
            <a:endParaRPr lang="sv-SE" sz="1500" b="1" dirty="0"/>
          </a:p>
          <a:p>
            <a:pPr marL="0" indent="0" defTabSz="685622">
              <a:buNone/>
              <a:defRPr/>
            </a:pPr>
            <a:endParaRPr lang="sv-SE" sz="1500" dirty="0"/>
          </a:p>
          <a:p>
            <a:pPr marL="0" indent="0" defTabSz="685622">
              <a:buNone/>
              <a:defRPr/>
            </a:pPr>
            <a:r>
              <a:rPr lang="sv-SE" sz="1500" dirty="0"/>
              <a:t>Absolut krav: 104.5 </a:t>
            </a:r>
            <a:r>
              <a:rPr lang="sv-SE" sz="1500" dirty="0" err="1"/>
              <a:t>hp</a:t>
            </a:r>
            <a:r>
              <a:rPr lang="sv-SE" sz="1500" dirty="0"/>
              <a:t> är för lite.</a:t>
            </a:r>
          </a:p>
          <a:p>
            <a:pPr marL="256715" indent="-256715" defTabSz="685622">
              <a:defRPr/>
            </a:pPr>
            <a:endParaRPr lang="sv-SE" dirty="0" smtClean="0"/>
          </a:p>
        </p:txBody>
      </p:sp>
      <p:sp>
        <p:nvSpPr>
          <p:cNvPr id="51203" name="Rubrik 2"/>
          <p:cNvSpPr>
            <a:spLocks noGrp="1"/>
          </p:cNvSpPr>
          <p:nvPr>
            <p:ph type="title"/>
          </p:nvPr>
        </p:nvSpPr>
        <p:spPr>
          <a:xfrm>
            <a:off x="819699" y="230514"/>
            <a:ext cx="5542405" cy="857610"/>
          </a:xfrm>
        </p:spPr>
        <p:txBody>
          <a:bodyPr/>
          <a:lstStyle/>
          <a:p>
            <a:pPr algn="ctr"/>
            <a:r>
              <a:rPr lang="sv-SE" altLang="sv-SE" dirty="0" smtClean="0"/>
              <a:t>  Vem får välja och påbörja ett kandidatarbete?</a:t>
            </a:r>
          </a:p>
        </p:txBody>
      </p:sp>
    </p:spTree>
    <p:extLst>
      <p:ext uri="{BB962C8B-B14F-4D97-AF65-F5344CB8AC3E}">
        <p14:creationId xmlns:p14="http://schemas.microsoft.com/office/powerpoint/2010/main" val="225000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719806" y="1211879"/>
            <a:ext cx="5764121" cy="2852580"/>
          </a:xfrm>
        </p:spPr>
        <p:txBody>
          <a:bodyPr/>
          <a:lstStyle/>
          <a:p>
            <a:pPr marL="0" indent="0" defTabSz="685622">
              <a:buNone/>
              <a:defRPr/>
            </a:pPr>
            <a:endParaRPr lang="sv-SE" dirty="0" smtClean="0"/>
          </a:p>
          <a:p>
            <a:pPr marL="0" indent="0" defTabSz="685622">
              <a:buNone/>
              <a:defRPr/>
            </a:pPr>
            <a:r>
              <a:rPr lang="sv-SE" dirty="0" smtClean="0"/>
              <a:t>Leta </a:t>
            </a:r>
            <a:r>
              <a:rPr lang="sv-SE" dirty="0"/>
              <a:t>igenom din studiemeritförteckning </a:t>
            </a:r>
            <a:r>
              <a:rPr lang="sv-SE" dirty="0" smtClean="0"/>
              <a:t>om du har labbar och inlämningsuppgifter </a:t>
            </a:r>
            <a:r>
              <a:rPr lang="sv-SE" dirty="0"/>
              <a:t>som behöver bli klara.</a:t>
            </a:r>
          </a:p>
          <a:p>
            <a:pPr marL="0" indent="0" algn="ctr" defTabSz="685622">
              <a:buNone/>
              <a:defRPr/>
            </a:pPr>
            <a:endParaRPr lang="sv-SE" dirty="0"/>
          </a:p>
          <a:p>
            <a:pPr marL="0" indent="0" algn="ctr" defTabSz="685622">
              <a:buNone/>
              <a:defRPr/>
            </a:pPr>
            <a:r>
              <a:rPr lang="sv-SE" dirty="0" smtClean="0"/>
              <a:t> -OCH GÖR DEM NU! </a:t>
            </a:r>
          </a:p>
          <a:p>
            <a:pPr marL="0" indent="0" algn="ctr" defTabSz="685622">
              <a:buNone/>
              <a:defRPr/>
            </a:pPr>
            <a:endParaRPr lang="sv-SE" dirty="0"/>
          </a:p>
          <a:p>
            <a:pPr marL="0" indent="0" defTabSz="685622">
              <a:buNone/>
              <a:defRPr/>
            </a:pPr>
            <a:r>
              <a:rPr lang="sv-SE" dirty="0" smtClean="0"/>
              <a:t>(Kontakta examinator så du vet om du kan lämna in/ redovisa…..)</a:t>
            </a:r>
          </a:p>
          <a:p>
            <a:pPr marL="0" indent="0" defTabSz="685622">
              <a:buNone/>
              <a:defRPr/>
            </a:pPr>
            <a:endParaRPr lang="sv-SE" dirty="0"/>
          </a:p>
        </p:txBody>
      </p:sp>
      <p:sp>
        <p:nvSpPr>
          <p:cNvPr id="53251" name="Rubrik 2"/>
          <p:cNvSpPr>
            <a:spLocks noGrp="1"/>
          </p:cNvSpPr>
          <p:nvPr>
            <p:ph type="title"/>
          </p:nvPr>
        </p:nvSpPr>
        <p:spPr>
          <a:xfrm>
            <a:off x="901176" y="422675"/>
            <a:ext cx="4534583" cy="501254"/>
          </a:xfrm>
        </p:spPr>
        <p:txBody>
          <a:bodyPr/>
          <a:lstStyle/>
          <a:p>
            <a:pPr algn="ctr"/>
            <a:r>
              <a:rPr lang="sv-SE" altLang="sv-SE" dirty="0" smtClean="0"/>
              <a:t>På gränsen?</a:t>
            </a:r>
          </a:p>
        </p:txBody>
      </p:sp>
    </p:spTree>
    <p:extLst>
      <p:ext uri="{BB962C8B-B14F-4D97-AF65-F5344CB8AC3E}">
        <p14:creationId xmlns:p14="http://schemas.microsoft.com/office/powerpoint/2010/main" val="3052205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44520" y="1294608"/>
            <a:ext cx="4621895" cy="2999475"/>
          </a:xfrm>
        </p:spPr>
        <p:txBody>
          <a:bodyPr/>
          <a:lstStyle/>
          <a:p>
            <a:pPr marL="0" indent="0" defTabSz="685622">
              <a:buNone/>
              <a:defRPr/>
            </a:pPr>
            <a:r>
              <a:rPr lang="sv-SE" dirty="0" smtClean="0"/>
              <a:t>Om man har mindre än 105 </a:t>
            </a:r>
            <a:r>
              <a:rPr lang="sv-SE" dirty="0" err="1" smtClean="0"/>
              <a:t>hp</a:t>
            </a:r>
            <a:r>
              <a:rPr lang="sv-SE" dirty="0" smtClean="0"/>
              <a:t>?</a:t>
            </a:r>
          </a:p>
          <a:p>
            <a:pPr marL="0" indent="0" defTabSz="685622">
              <a:buNone/>
              <a:defRPr/>
            </a:pPr>
            <a:endParaRPr lang="sv-SE" dirty="0" smtClean="0"/>
          </a:p>
          <a:p>
            <a:pPr marL="0" indent="0" defTabSz="685622">
              <a:buNone/>
              <a:defRPr/>
            </a:pPr>
            <a:r>
              <a:rPr lang="sv-SE" dirty="0" smtClean="0"/>
              <a:t>Individuell studieplan… </a:t>
            </a:r>
          </a:p>
          <a:p>
            <a:pPr marL="0" indent="0" defTabSz="685622">
              <a:buNone/>
              <a:defRPr/>
            </a:pPr>
            <a:endParaRPr lang="sv-SE" dirty="0" smtClean="0"/>
          </a:p>
          <a:p>
            <a:pPr marL="0" indent="0" defTabSz="685622">
              <a:buNone/>
              <a:defRPr/>
            </a:pPr>
            <a:r>
              <a:rPr lang="sv-SE" dirty="0" smtClean="0"/>
              <a:t>OBSERVERA! SCI-skolan ger från början 15 </a:t>
            </a:r>
            <a:r>
              <a:rPr lang="sv-SE" dirty="0" err="1" smtClean="0"/>
              <a:t>hp</a:t>
            </a:r>
            <a:endParaRPr lang="sv-SE" dirty="0" smtClean="0"/>
          </a:p>
          <a:p>
            <a:pPr marL="0" indent="0" defTabSz="685622">
              <a:buNone/>
              <a:defRPr/>
            </a:pPr>
            <a:r>
              <a:rPr lang="sv-SE" dirty="0" smtClean="0"/>
              <a:t>dispens!</a:t>
            </a:r>
            <a:endParaRPr lang="sv-SE" dirty="0"/>
          </a:p>
        </p:txBody>
      </p:sp>
      <p:sp>
        <p:nvSpPr>
          <p:cNvPr id="52227" name="Rubrik 2"/>
          <p:cNvSpPr>
            <a:spLocks noGrp="1"/>
          </p:cNvSpPr>
          <p:nvPr>
            <p:ph type="title"/>
          </p:nvPr>
        </p:nvSpPr>
        <p:spPr>
          <a:xfrm>
            <a:off x="1401474" y="513359"/>
            <a:ext cx="5201841" cy="501254"/>
          </a:xfrm>
        </p:spPr>
        <p:txBody>
          <a:bodyPr/>
          <a:lstStyle/>
          <a:p>
            <a:r>
              <a:rPr lang="sv-SE" altLang="sv-SE" dirty="0" smtClean="0"/>
              <a:t>… om inte då???</a:t>
            </a:r>
          </a:p>
        </p:txBody>
      </p:sp>
    </p:spTree>
    <p:extLst>
      <p:ext uri="{BB962C8B-B14F-4D97-AF65-F5344CB8AC3E}">
        <p14:creationId xmlns:p14="http://schemas.microsoft.com/office/powerpoint/2010/main" val="39093788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0" lvl="0" indent="0" defTabSz="685800" fontAlgn="auto">
              <a:lnSpc>
                <a:spcPct val="100000"/>
              </a:lnSpc>
              <a:spcBef>
                <a:spcPct val="20000"/>
              </a:spcBef>
              <a:spcAft>
                <a:spcPts val="0"/>
              </a:spcAft>
              <a:buClrTx/>
              <a:buNone/>
              <a:defRPr/>
            </a:pPr>
            <a:r>
              <a:rPr lang="sv-SE" sz="1400" dirty="0">
                <a:solidFill>
                  <a:prstClr val="black"/>
                </a:solidFill>
              </a:rPr>
              <a:t>Du väljer institution / avdelning (skola) där </a:t>
            </a:r>
            <a:r>
              <a:rPr lang="sv-SE" sz="1400" dirty="0" smtClean="0">
                <a:solidFill>
                  <a:prstClr val="black"/>
                </a:solidFill>
              </a:rPr>
              <a:t>du tänker </a:t>
            </a:r>
            <a:r>
              <a:rPr lang="sv-SE" sz="1400" dirty="0">
                <a:solidFill>
                  <a:prstClr val="black"/>
                </a:solidFill>
              </a:rPr>
              <a:t>göra ditt kandidatarbete. (1-15/11)</a:t>
            </a:r>
          </a:p>
          <a:p>
            <a:pPr marL="0" lvl="0" indent="0" defTabSz="685800" fontAlgn="auto">
              <a:lnSpc>
                <a:spcPct val="100000"/>
              </a:lnSpc>
              <a:spcBef>
                <a:spcPct val="20000"/>
              </a:spcBef>
              <a:spcAft>
                <a:spcPts val="0"/>
              </a:spcAft>
              <a:buClrTx/>
              <a:buNone/>
              <a:defRPr/>
            </a:pPr>
            <a:r>
              <a:rPr lang="sv-SE" sz="1400" dirty="0">
                <a:solidFill>
                  <a:prstClr val="black"/>
                </a:solidFill>
              </a:rPr>
              <a:t>     …. Och vad händer sen?</a:t>
            </a:r>
          </a:p>
          <a:p>
            <a:pPr marL="257175" lvl="0" indent="-257175" defTabSz="685800" fontAlgn="auto">
              <a:lnSpc>
                <a:spcPct val="100000"/>
              </a:lnSpc>
              <a:spcBef>
                <a:spcPct val="20000"/>
              </a:spcBef>
              <a:spcAft>
                <a:spcPts val="0"/>
              </a:spcAft>
              <a:buClrTx/>
              <a:defRPr/>
            </a:pPr>
            <a:endParaRPr lang="sv-SE" sz="1400" dirty="0">
              <a:solidFill>
                <a:prstClr val="black"/>
              </a:solidFill>
            </a:endParaRPr>
          </a:p>
          <a:p>
            <a:pPr marL="0" lvl="0" indent="0" defTabSz="685800" fontAlgn="auto">
              <a:lnSpc>
                <a:spcPct val="100000"/>
              </a:lnSpc>
              <a:spcBef>
                <a:spcPct val="20000"/>
              </a:spcBef>
              <a:spcAft>
                <a:spcPts val="0"/>
              </a:spcAft>
              <a:buClrTx/>
              <a:buNone/>
              <a:defRPr/>
            </a:pPr>
            <a:r>
              <a:rPr lang="sv-SE" sz="1400" dirty="0" smtClean="0">
                <a:solidFill>
                  <a:prstClr val="black"/>
                </a:solidFill>
              </a:rPr>
              <a:t>Vi </a:t>
            </a:r>
            <a:r>
              <a:rPr lang="sv-SE" sz="1400" dirty="0">
                <a:solidFill>
                  <a:prstClr val="black"/>
                </a:solidFill>
              </a:rPr>
              <a:t>gör en första behörighetsgranskning.</a:t>
            </a:r>
          </a:p>
          <a:p>
            <a:pPr marL="257175" lvl="0" indent="-257175" defTabSz="685800" fontAlgn="auto">
              <a:lnSpc>
                <a:spcPct val="100000"/>
              </a:lnSpc>
              <a:spcBef>
                <a:spcPct val="20000"/>
              </a:spcBef>
              <a:spcAft>
                <a:spcPts val="0"/>
              </a:spcAft>
              <a:buClrTx/>
              <a:defRPr/>
            </a:pPr>
            <a:endParaRPr lang="sv-SE" sz="1400" dirty="0">
              <a:solidFill>
                <a:prstClr val="black"/>
              </a:solidFill>
            </a:endParaRPr>
          </a:p>
          <a:p>
            <a:pPr marL="0" lvl="0" indent="0" defTabSz="685800" fontAlgn="auto">
              <a:lnSpc>
                <a:spcPct val="100000"/>
              </a:lnSpc>
              <a:spcBef>
                <a:spcPct val="20000"/>
              </a:spcBef>
              <a:spcAft>
                <a:spcPts val="0"/>
              </a:spcAft>
              <a:buClrTx/>
              <a:buNone/>
              <a:defRPr/>
            </a:pPr>
            <a:r>
              <a:rPr lang="sv-SE" sz="1400" dirty="0">
                <a:solidFill>
                  <a:prstClr val="black"/>
                </a:solidFill>
              </a:rPr>
              <a:t>Meddelar </a:t>
            </a:r>
            <a:r>
              <a:rPr lang="sv-SE" sz="1400" dirty="0" err="1">
                <a:solidFill>
                  <a:prstClr val="black"/>
                </a:solidFill>
              </a:rPr>
              <a:t>prel.siffror</a:t>
            </a:r>
            <a:r>
              <a:rPr lang="sv-SE" sz="1400" dirty="0">
                <a:solidFill>
                  <a:prstClr val="black"/>
                </a:solidFill>
              </a:rPr>
              <a:t> till institutionerna.</a:t>
            </a:r>
          </a:p>
          <a:p>
            <a:pPr marL="257175" lvl="0" indent="-257175" defTabSz="685800" fontAlgn="auto">
              <a:lnSpc>
                <a:spcPct val="100000"/>
              </a:lnSpc>
              <a:spcBef>
                <a:spcPct val="20000"/>
              </a:spcBef>
              <a:spcAft>
                <a:spcPts val="0"/>
              </a:spcAft>
              <a:buClrTx/>
              <a:defRPr/>
            </a:pPr>
            <a:endParaRPr lang="sv-SE" sz="1400" dirty="0">
              <a:solidFill>
                <a:prstClr val="black"/>
              </a:solidFill>
            </a:endParaRPr>
          </a:p>
          <a:p>
            <a:pPr marL="0" lvl="0" indent="0" defTabSz="685800" fontAlgn="auto">
              <a:lnSpc>
                <a:spcPct val="100000"/>
              </a:lnSpc>
              <a:spcBef>
                <a:spcPct val="20000"/>
              </a:spcBef>
              <a:spcAft>
                <a:spcPts val="0"/>
              </a:spcAft>
              <a:buClrTx/>
              <a:buNone/>
              <a:defRPr/>
            </a:pPr>
            <a:r>
              <a:rPr lang="sv-SE" sz="1400" dirty="0" smtClean="0">
                <a:solidFill>
                  <a:prstClr val="black"/>
                </a:solidFill>
              </a:rPr>
              <a:t>Vi </a:t>
            </a:r>
            <a:r>
              <a:rPr lang="sv-SE" sz="1400" dirty="0">
                <a:solidFill>
                  <a:prstClr val="black"/>
                </a:solidFill>
              </a:rPr>
              <a:t>skickar mail till er efter första behörighetsgranskningen </a:t>
            </a:r>
          </a:p>
          <a:p>
            <a:pPr marL="0" lvl="0" indent="0" defTabSz="685800" fontAlgn="auto">
              <a:lnSpc>
                <a:spcPct val="100000"/>
              </a:lnSpc>
              <a:spcBef>
                <a:spcPct val="20000"/>
              </a:spcBef>
              <a:spcAft>
                <a:spcPts val="0"/>
              </a:spcAft>
              <a:buClrTx/>
              <a:buNone/>
              <a:defRPr/>
            </a:pPr>
            <a:r>
              <a:rPr lang="sv-SE" sz="1400" dirty="0">
                <a:solidFill>
                  <a:prstClr val="black"/>
                </a:solidFill>
              </a:rPr>
              <a:t>(i början av december) om hur det har gått.</a:t>
            </a:r>
          </a:p>
          <a:p>
            <a:pPr marL="257175" lvl="0" indent="-257175" defTabSz="685800" fontAlgn="auto">
              <a:lnSpc>
                <a:spcPct val="100000"/>
              </a:lnSpc>
              <a:spcBef>
                <a:spcPct val="20000"/>
              </a:spcBef>
              <a:spcAft>
                <a:spcPts val="0"/>
              </a:spcAft>
              <a:buClrTx/>
              <a:defRPr/>
            </a:pPr>
            <a:endParaRPr lang="sv-SE" sz="1400" dirty="0">
              <a:solidFill>
                <a:prstClr val="black"/>
              </a:solidFill>
            </a:endParaRPr>
          </a:p>
          <a:p>
            <a:pPr marL="0" lvl="0" indent="0" defTabSz="685800" fontAlgn="auto">
              <a:lnSpc>
                <a:spcPct val="100000"/>
              </a:lnSpc>
              <a:spcBef>
                <a:spcPct val="20000"/>
              </a:spcBef>
              <a:spcAft>
                <a:spcPts val="0"/>
              </a:spcAft>
              <a:buClrTx/>
              <a:buNone/>
              <a:defRPr/>
            </a:pPr>
            <a:r>
              <a:rPr lang="sv-SE" sz="1400" dirty="0">
                <a:solidFill>
                  <a:prstClr val="black"/>
                </a:solidFill>
              </a:rPr>
              <a:t>Hör av er om ni ligger på gränsen och tentorna i P1 blir avgörande!!!</a:t>
            </a:r>
          </a:p>
        </p:txBody>
      </p:sp>
      <p:sp>
        <p:nvSpPr>
          <p:cNvPr id="54275" name="Rubrik 2"/>
          <p:cNvSpPr>
            <a:spLocks noGrp="1"/>
          </p:cNvSpPr>
          <p:nvPr>
            <p:ph type="title"/>
          </p:nvPr>
        </p:nvSpPr>
        <p:spPr/>
        <p:txBody>
          <a:bodyPr/>
          <a:lstStyle/>
          <a:p>
            <a:r>
              <a:rPr lang="sv-SE" altLang="sv-SE" dirty="0" smtClean="0"/>
              <a:t>Vad är det man väljer?</a:t>
            </a:r>
          </a:p>
        </p:txBody>
      </p:sp>
    </p:spTree>
    <p:extLst>
      <p:ext uri="{BB962C8B-B14F-4D97-AF65-F5344CB8AC3E}">
        <p14:creationId xmlns:p14="http://schemas.microsoft.com/office/powerpoint/2010/main" val="2913929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25601" y="1151401"/>
            <a:ext cx="4795927" cy="3098982"/>
          </a:xfrm>
        </p:spPr>
        <p:txBody>
          <a:bodyPr>
            <a:normAutofit/>
          </a:bodyPr>
          <a:lstStyle/>
          <a:p>
            <a:pPr defTabSz="685622">
              <a:defRPr/>
            </a:pPr>
            <a:endParaRPr lang="sv-SE" dirty="0" smtClean="0"/>
          </a:p>
          <a:p>
            <a:pPr marL="0" indent="0" defTabSz="685622">
              <a:buNone/>
              <a:defRPr/>
            </a:pPr>
            <a:r>
              <a:rPr lang="sv-SE" dirty="0" smtClean="0"/>
              <a:t>Det finns inga krav på att vissa kurser ska vara avklarade innan man påbörjar </a:t>
            </a:r>
            <a:r>
              <a:rPr lang="sv-SE" dirty="0" err="1" smtClean="0"/>
              <a:t>KEX:et</a:t>
            </a:r>
            <a:r>
              <a:rPr lang="sv-SE" dirty="0" smtClean="0"/>
              <a:t>, förutom poängkravet</a:t>
            </a:r>
          </a:p>
          <a:p>
            <a:pPr marL="0" indent="0" defTabSz="685622">
              <a:buNone/>
              <a:defRPr/>
            </a:pPr>
            <a:r>
              <a:rPr lang="sv-SE" dirty="0"/>
              <a:t/>
            </a:r>
            <a:br>
              <a:rPr lang="sv-SE" dirty="0"/>
            </a:br>
            <a:r>
              <a:rPr lang="sv-SE" dirty="0" smtClean="0"/>
              <a:t>En del institutioner vill att man ska ha läst en specifik kurs innan, men kan inte ställa det som krav.</a:t>
            </a:r>
          </a:p>
          <a:p>
            <a:pPr marL="0" indent="0" defTabSz="685622">
              <a:buNone/>
              <a:defRPr/>
            </a:pPr>
            <a:r>
              <a:rPr lang="sv-SE" dirty="0"/>
              <a:t/>
            </a:r>
            <a:br>
              <a:rPr lang="sv-SE" dirty="0"/>
            </a:br>
            <a:r>
              <a:rPr lang="sv-SE" dirty="0" smtClean="0"/>
              <a:t>En del institutioner vill att man ska läsa någon kurs parallellt med </a:t>
            </a:r>
            <a:r>
              <a:rPr lang="sv-SE" dirty="0" err="1" smtClean="0"/>
              <a:t>KEX:et</a:t>
            </a:r>
            <a:r>
              <a:rPr lang="sv-SE" dirty="0" smtClean="0"/>
              <a:t> och det är ok.</a:t>
            </a:r>
          </a:p>
          <a:p>
            <a:pPr defTabSz="685622">
              <a:defRPr/>
            </a:pPr>
            <a:endParaRPr lang="sv-SE" dirty="0"/>
          </a:p>
          <a:p>
            <a:pPr marL="0" indent="0" defTabSz="685622">
              <a:buNone/>
              <a:defRPr/>
            </a:pPr>
            <a:endParaRPr lang="sv-SE" sz="900" u="sng" dirty="0">
              <a:solidFill>
                <a:srgbClr val="FF0000"/>
              </a:solidFill>
            </a:endParaRPr>
          </a:p>
        </p:txBody>
      </p:sp>
      <p:sp>
        <p:nvSpPr>
          <p:cNvPr id="55299" name="Rubrik 2"/>
          <p:cNvSpPr>
            <a:spLocks noGrp="1"/>
          </p:cNvSpPr>
          <p:nvPr>
            <p:ph type="title"/>
          </p:nvPr>
        </p:nvSpPr>
        <p:spPr>
          <a:xfrm>
            <a:off x="1214438" y="462349"/>
            <a:ext cx="5201841" cy="501254"/>
          </a:xfrm>
        </p:spPr>
        <p:txBody>
          <a:bodyPr/>
          <a:lstStyle/>
          <a:p>
            <a:r>
              <a:rPr lang="sv-SE" altLang="sv-SE" dirty="0" smtClean="0"/>
              <a:t>Krav på förkunskaper?</a:t>
            </a:r>
          </a:p>
        </p:txBody>
      </p:sp>
    </p:spTree>
    <p:extLst>
      <p:ext uri="{BB962C8B-B14F-4D97-AF65-F5344CB8AC3E}">
        <p14:creationId xmlns:p14="http://schemas.microsoft.com/office/powerpoint/2010/main" val="31621740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144819" y="960640"/>
            <a:ext cx="5333441" cy="3380535"/>
          </a:xfrm>
        </p:spPr>
        <p:txBody>
          <a:bodyPr>
            <a:normAutofit/>
          </a:bodyPr>
          <a:lstStyle/>
          <a:p>
            <a:pPr marL="0" indent="0" defTabSz="685622">
              <a:buNone/>
              <a:defRPr/>
            </a:pPr>
            <a:r>
              <a:rPr lang="sv-SE" dirty="0" smtClean="0"/>
              <a:t>Består av: ett projektarbete som ska motsvara ca 10 veckors heltidsstudier</a:t>
            </a:r>
            <a:endParaRPr lang="sv-SE" dirty="0"/>
          </a:p>
          <a:p>
            <a:pPr marL="0" indent="0" defTabSz="685622">
              <a:buNone/>
              <a:defRPr/>
            </a:pPr>
            <a:r>
              <a:rPr lang="sv-SE" dirty="0" smtClean="0"/>
              <a:t>Löper på halvtid över hela vårterminen.</a:t>
            </a:r>
          </a:p>
          <a:p>
            <a:pPr marL="0" indent="0" defTabSz="685622">
              <a:buNone/>
              <a:defRPr/>
            </a:pPr>
            <a:r>
              <a:rPr lang="sv-SE" dirty="0" smtClean="0"/>
              <a:t>(CTFYS &amp; CFATE har moduler = 7 veckor)</a:t>
            </a:r>
          </a:p>
          <a:p>
            <a:pPr marL="0" indent="0" defTabSz="685622">
              <a:buNone/>
              <a:defRPr/>
            </a:pPr>
            <a:r>
              <a:rPr lang="sv-SE" dirty="0"/>
              <a:t>Betygsskalan är </a:t>
            </a:r>
            <a:r>
              <a:rPr lang="sv-SE" dirty="0" smtClean="0"/>
              <a:t>P/F</a:t>
            </a:r>
          </a:p>
          <a:p>
            <a:pPr marL="0" lvl="1" indent="0" defTabSz="685622">
              <a:buClr>
                <a:schemeClr val="accent3"/>
              </a:buClr>
              <a:defRPr/>
            </a:pPr>
            <a:endParaRPr lang="sv-SE" dirty="0" smtClean="0"/>
          </a:p>
          <a:p>
            <a:pPr marL="256715" indent="-256715" defTabSz="685622">
              <a:defRPr/>
            </a:pPr>
            <a:endParaRPr lang="sv-SE" dirty="0"/>
          </a:p>
          <a:p>
            <a:pPr marL="256715" indent="-256715" defTabSz="685622">
              <a:defRPr/>
            </a:pPr>
            <a:endParaRPr lang="sv-SE" dirty="0" smtClean="0"/>
          </a:p>
          <a:p>
            <a:pPr marL="342289" lvl="1" indent="0" defTabSz="685622">
              <a:defRPr/>
            </a:pPr>
            <a:endParaRPr lang="sv-SE" dirty="0"/>
          </a:p>
          <a:p>
            <a:pPr marL="557263" lvl="1" indent="-214975" defTabSz="685622">
              <a:buFont typeface="Courier New" pitchFamily="49" charset="0"/>
              <a:buChar char="o"/>
              <a:defRPr/>
            </a:pPr>
            <a:endParaRPr lang="sv-SE" dirty="0"/>
          </a:p>
          <a:p>
            <a:pPr marL="557263" lvl="1" indent="-214975" defTabSz="685622">
              <a:defRPr/>
            </a:pPr>
            <a:endParaRPr lang="sv-SE" dirty="0"/>
          </a:p>
        </p:txBody>
      </p:sp>
      <p:sp>
        <p:nvSpPr>
          <p:cNvPr id="56323" name="Rubrik 2"/>
          <p:cNvSpPr>
            <a:spLocks noGrp="1"/>
          </p:cNvSpPr>
          <p:nvPr>
            <p:ph type="title"/>
          </p:nvPr>
        </p:nvSpPr>
        <p:spPr>
          <a:xfrm>
            <a:off x="1294267" y="242745"/>
            <a:ext cx="4621895" cy="505402"/>
          </a:xfrm>
        </p:spPr>
        <p:txBody>
          <a:bodyPr/>
          <a:lstStyle/>
          <a:p>
            <a:r>
              <a:rPr lang="sv-SE" altLang="sv-SE" dirty="0" smtClean="0"/>
              <a:t>Kandidatarbetet, 15 </a:t>
            </a:r>
            <a:r>
              <a:rPr lang="sv-SE" altLang="sv-SE" dirty="0" err="1" smtClean="0"/>
              <a:t>hp</a:t>
            </a:r>
            <a:endParaRPr lang="sv-SE" altLang="sv-SE" dirty="0" smtClean="0"/>
          </a:p>
        </p:txBody>
      </p:sp>
    </p:spTree>
    <p:extLst>
      <p:ext uri="{BB962C8B-B14F-4D97-AF65-F5344CB8AC3E}">
        <p14:creationId xmlns:p14="http://schemas.microsoft.com/office/powerpoint/2010/main" val="1104876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57532" y="1147313"/>
            <a:ext cx="5458748" cy="3098457"/>
          </a:xfrm>
        </p:spPr>
        <p:txBody>
          <a:bodyPr/>
          <a:lstStyle/>
          <a:p>
            <a:pPr marL="0" indent="0" defTabSz="685622">
              <a:buNone/>
              <a:defRPr/>
            </a:pPr>
            <a:r>
              <a:rPr lang="sv-SE" dirty="0" smtClean="0"/>
              <a:t>Om rapporten inte är klar i tid eller om redovisningen inte sker</a:t>
            </a:r>
          </a:p>
          <a:p>
            <a:pPr marL="0" indent="0" defTabSz="685622">
              <a:buNone/>
              <a:defRPr/>
            </a:pPr>
            <a:r>
              <a:rPr lang="sv-SE" dirty="0" smtClean="0"/>
              <a:t>i tid </a:t>
            </a:r>
            <a:r>
              <a:rPr lang="sv-SE" dirty="0"/>
              <a:t>får man betyget FX. </a:t>
            </a:r>
          </a:p>
          <a:p>
            <a:pPr marL="0" indent="0" defTabSz="685622">
              <a:buNone/>
              <a:defRPr/>
            </a:pPr>
            <a:endParaRPr lang="sv-SE" dirty="0"/>
          </a:p>
          <a:p>
            <a:pPr marL="0" indent="0" defTabSz="685622">
              <a:buNone/>
              <a:defRPr/>
            </a:pPr>
            <a:r>
              <a:rPr lang="sv-SE" dirty="0"/>
              <a:t>Komplettering ska ske senast den 31/8 samma år.</a:t>
            </a:r>
          </a:p>
          <a:p>
            <a:pPr marL="0" indent="0" defTabSz="685622">
              <a:buNone/>
              <a:defRPr/>
            </a:pPr>
            <a:endParaRPr lang="sv-SE" dirty="0"/>
          </a:p>
          <a:p>
            <a:pPr marL="0" indent="0" defTabSz="685622">
              <a:buNone/>
              <a:defRPr/>
            </a:pPr>
            <a:r>
              <a:rPr lang="sv-SE" dirty="0"/>
              <a:t>Om komplettering inte sker i tid, underkänns </a:t>
            </a:r>
            <a:r>
              <a:rPr lang="sv-SE" dirty="0" smtClean="0"/>
              <a:t>kexjobbet. </a:t>
            </a:r>
          </a:p>
          <a:p>
            <a:pPr marL="0" indent="0" defTabSz="685622">
              <a:buNone/>
              <a:defRPr/>
            </a:pPr>
            <a:r>
              <a:rPr lang="sv-SE" dirty="0" smtClean="0"/>
              <a:t>Nytt kandidatexjobb </a:t>
            </a:r>
            <a:r>
              <a:rPr lang="sv-SE" dirty="0"/>
              <a:t>måste då göras. </a:t>
            </a:r>
          </a:p>
          <a:p>
            <a:pPr marL="256715" indent="-256715" defTabSz="685622">
              <a:defRPr/>
            </a:pPr>
            <a:endParaRPr lang="sv-SE" dirty="0"/>
          </a:p>
        </p:txBody>
      </p:sp>
      <p:sp>
        <p:nvSpPr>
          <p:cNvPr id="57347" name="Rubrik 2"/>
          <p:cNvSpPr>
            <a:spLocks noGrp="1"/>
          </p:cNvSpPr>
          <p:nvPr>
            <p:ph type="title"/>
          </p:nvPr>
        </p:nvSpPr>
        <p:spPr>
          <a:xfrm>
            <a:off x="753816" y="303652"/>
            <a:ext cx="4471870" cy="501254"/>
          </a:xfrm>
        </p:spPr>
        <p:txBody>
          <a:bodyPr/>
          <a:lstStyle/>
          <a:p>
            <a:pPr algn="ctr"/>
            <a:r>
              <a:rPr lang="sv-SE" altLang="sv-SE" dirty="0" smtClean="0"/>
              <a:t>Underkänt</a:t>
            </a:r>
          </a:p>
        </p:txBody>
      </p:sp>
    </p:spTree>
    <p:extLst>
      <p:ext uri="{BB962C8B-B14F-4D97-AF65-F5344CB8AC3E}">
        <p14:creationId xmlns:p14="http://schemas.microsoft.com/office/powerpoint/2010/main" val="1516604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ubrik 1"/>
          <p:cNvSpPr>
            <a:spLocks noGrp="1"/>
          </p:cNvSpPr>
          <p:nvPr>
            <p:ph type="title"/>
          </p:nvPr>
        </p:nvSpPr>
        <p:spPr>
          <a:xfrm>
            <a:off x="755780" y="102647"/>
            <a:ext cx="4621895" cy="686110"/>
          </a:xfrm>
        </p:spPr>
        <p:txBody>
          <a:bodyPr/>
          <a:lstStyle/>
          <a:p>
            <a:r>
              <a:rPr lang="sv-SE" altLang="sv-SE" sz="1500" dirty="0" smtClean="0"/>
              <a:t> Kandidatexamensarbeten</a:t>
            </a:r>
            <a:endParaRPr lang="sv-SE" altLang="sv-SE" sz="1500" dirty="0"/>
          </a:p>
        </p:txBody>
      </p:sp>
      <p:sp>
        <p:nvSpPr>
          <p:cNvPr id="3" name="Platshållare för innehåll 2"/>
          <p:cNvSpPr>
            <a:spLocks noGrp="1"/>
          </p:cNvSpPr>
          <p:nvPr>
            <p:ph idx="1"/>
          </p:nvPr>
        </p:nvSpPr>
        <p:spPr>
          <a:xfrm>
            <a:off x="755780" y="1067963"/>
            <a:ext cx="6047112" cy="3491759"/>
          </a:xfrm>
        </p:spPr>
        <p:txBody>
          <a:bodyPr>
            <a:normAutofit/>
          </a:bodyPr>
          <a:lstStyle/>
          <a:p>
            <a:pPr defTabSz="685622">
              <a:defRPr/>
            </a:pPr>
            <a:r>
              <a:rPr lang="sv-SE" sz="900" b="1" dirty="0">
                <a:latin typeface="+mj-lt"/>
                <a:cs typeface="Calibri" pitchFamily="34" charset="0"/>
              </a:rPr>
              <a:t>Institution/skola</a:t>
            </a:r>
            <a:r>
              <a:rPr lang="sv-SE" sz="900" dirty="0">
                <a:latin typeface="+mj-lt"/>
                <a:cs typeface="Calibri" pitchFamily="34" charset="0"/>
              </a:rPr>
              <a:t>		</a:t>
            </a:r>
            <a:r>
              <a:rPr lang="sv-SE" sz="900" b="1" dirty="0">
                <a:latin typeface="+mj-lt"/>
                <a:cs typeface="Calibri" pitchFamily="34" charset="0"/>
              </a:rPr>
              <a:t>Kandidatexjobb</a:t>
            </a:r>
          </a:p>
          <a:p>
            <a:pPr defTabSz="685622">
              <a:defRPr/>
            </a:pPr>
            <a:r>
              <a:rPr lang="sv-SE" sz="900" dirty="0">
                <a:latin typeface="+mj-lt"/>
                <a:cs typeface="Calibri" pitchFamily="34" charset="0"/>
              </a:rPr>
              <a:t>Fysik			</a:t>
            </a:r>
            <a:r>
              <a:rPr lang="sv-SE" sz="900" dirty="0" smtClean="0">
                <a:latin typeface="+mj-lt"/>
                <a:cs typeface="Calibri" pitchFamily="34" charset="0"/>
              </a:rPr>
              <a:t>Teoretisk fysik </a:t>
            </a:r>
            <a:r>
              <a:rPr lang="sv-SE" sz="900" dirty="0" smtClean="0">
                <a:cs typeface="Calibri" pitchFamily="34" charset="0"/>
              </a:rPr>
              <a:t>		</a:t>
            </a:r>
            <a:r>
              <a:rPr lang="sv-SE" sz="900" dirty="0" smtClean="0">
                <a:solidFill>
                  <a:srgbClr val="FF0000"/>
                </a:solidFill>
                <a:cs typeface="Calibri" pitchFamily="34" charset="0"/>
              </a:rPr>
              <a:t>intresseanmälan senast 1/12 </a:t>
            </a:r>
          </a:p>
          <a:p>
            <a:pPr defTabSz="685622">
              <a:defRPr/>
            </a:pPr>
            <a:r>
              <a:rPr lang="sv-SE" sz="900" dirty="0" smtClean="0">
                <a:latin typeface="+mj-lt"/>
                <a:cs typeface="Calibri" pitchFamily="34" charset="0"/>
              </a:rPr>
              <a:t>								</a:t>
            </a:r>
            <a:endParaRPr lang="sv-SE" sz="900" dirty="0">
              <a:latin typeface="+mj-lt"/>
              <a:cs typeface="Calibri" pitchFamily="34" charset="0"/>
            </a:endParaRPr>
          </a:p>
          <a:p>
            <a:pPr defTabSz="685622">
              <a:defRPr/>
            </a:pPr>
            <a:r>
              <a:rPr lang="sv-SE" sz="900" dirty="0">
                <a:latin typeface="+mj-lt"/>
                <a:cs typeface="Calibri" pitchFamily="34" charset="0"/>
              </a:rPr>
              <a:t>Matematik			</a:t>
            </a:r>
            <a:r>
              <a:rPr lang="sv-SE" sz="900" dirty="0">
                <a:cs typeface="Calibri" pitchFamily="34" charset="0"/>
              </a:rPr>
              <a:t>Matematisk statistik</a:t>
            </a:r>
          </a:p>
          <a:p>
            <a:pPr defTabSz="685622">
              <a:defRPr/>
            </a:pPr>
            <a:r>
              <a:rPr lang="sv-SE" sz="900" dirty="0">
                <a:cs typeface="Calibri" pitchFamily="34" charset="0"/>
              </a:rPr>
              <a:t>			Optimeringslära och systemteori	</a:t>
            </a:r>
            <a:r>
              <a:rPr lang="sv-SE" sz="900" dirty="0">
                <a:solidFill>
                  <a:srgbClr val="FF0000"/>
                </a:solidFill>
                <a:cs typeface="Calibri" pitchFamily="34" charset="0"/>
              </a:rPr>
              <a:t>intresseanmälan i god tid!</a:t>
            </a:r>
          </a:p>
          <a:p>
            <a:pPr defTabSz="685622">
              <a:defRPr/>
            </a:pPr>
            <a:r>
              <a:rPr lang="sv-SE" sz="900" dirty="0">
                <a:cs typeface="Calibri" pitchFamily="34" charset="0"/>
              </a:rPr>
              <a:t>			Numeriska metoder		</a:t>
            </a:r>
            <a:r>
              <a:rPr lang="sv-SE" sz="900" dirty="0">
                <a:solidFill>
                  <a:srgbClr val="FF0000"/>
                </a:solidFill>
                <a:cs typeface="Calibri" pitchFamily="34" charset="0"/>
              </a:rPr>
              <a:t>intresseanmälan i god tid!</a:t>
            </a:r>
          </a:p>
          <a:p>
            <a:pPr defTabSz="685622">
              <a:defRPr/>
            </a:pPr>
            <a:r>
              <a:rPr lang="sv-SE" sz="900" dirty="0">
                <a:cs typeface="Calibri" pitchFamily="34" charset="0"/>
              </a:rPr>
              <a:t>			Matematik</a:t>
            </a:r>
            <a:endParaRPr lang="sv-SE" sz="900" dirty="0">
              <a:latin typeface="+mj-lt"/>
              <a:cs typeface="Calibri" pitchFamily="34" charset="0"/>
            </a:endParaRPr>
          </a:p>
          <a:p>
            <a:pPr defTabSz="685622">
              <a:defRPr/>
            </a:pPr>
            <a:endParaRPr lang="sv-SE" sz="900" dirty="0">
              <a:latin typeface="+mj-lt"/>
              <a:cs typeface="Calibri" pitchFamily="34" charset="0"/>
            </a:endParaRPr>
          </a:p>
          <a:p>
            <a:pPr defTabSz="685622">
              <a:defRPr/>
            </a:pPr>
            <a:endParaRPr lang="sv-SE" sz="900" dirty="0">
              <a:cs typeface="Calibri" pitchFamily="34" charset="0"/>
            </a:endParaRPr>
          </a:p>
          <a:p>
            <a:pPr defTabSz="685622">
              <a:defRPr/>
            </a:pPr>
            <a:r>
              <a:rPr lang="sv-SE" sz="900" dirty="0">
                <a:latin typeface="+mj-lt"/>
                <a:cs typeface="Calibri" pitchFamily="34" charset="0"/>
              </a:rPr>
              <a:t>Hållfasthetslära		</a:t>
            </a:r>
            <a:r>
              <a:rPr lang="sv-SE" sz="900" dirty="0">
                <a:cs typeface="Calibri" pitchFamily="34" charset="0"/>
              </a:rPr>
              <a:t>Hållfasthetslära</a:t>
            </a:r>
          </a:p>
          <a:p>
            <a:pPr defTabSz="685622">
              <a:defRPr/>
            </a:pPr>
            <a:endParaRPr lang="sv-SE" sz="900" dirty="0">
              <a:latin typeface="+mj-lt"/>
              <a:cs typeface="Calibri" pitchFamily="34" charset="0"/>
            </a:endParaRPr>
          </a:p>
          <a:p>
            <a:pPr defTabSz="685622">
              <a:defRPr/>
            </a:pPr>
            <a:r>
              <a:rPr lang="sv-SE" sz="900" dirty="0">
                <a:latin typeface="+mj-lt"/>
                <a:cs typeface="Calibri" pitchFamily="34" charset="0"/>
              </a:rPr>
              <a:t>Mekanik			Mekanik</a:t>
            </a:r>
          </a:p>
          <a:p>
            <a:pPr defTabSz="685622">
              <a:defRPr/>
            </a:pPr>
            <a:r>
              <a:rPr lang="sv-SE" sz="900" dirty="0">
                <a:latin typeface="+mj-lt"/>
                <a:cs typeface="Calibri" pitchFamily="34" charset="0"/>
              </a:rPr>
              <a:t>						</a:t>
            </a:r>
          </a:p>
          <a:p>
            <a:pPr defTabSz="685622">
              <a:defRPr/>
            </a:pPr>
            <a:r>
              <a:rPr lang="sv-SE" sz="900" dirty="0">
                <a:latin typeface="+mj-lt"/>
                <a:cs typeface="Calibri" pitchFamily="34" charset="0"/>
              </a:rPr>
              <a:t>		</a:t>
            </a:r>
          </a:p>
          <a:p>
            <a:pPr defTabSz="685622">
              <a:defRPr/>
            </a:pPr>
            <a:r>
              <a:rPr lang="sv-SE" sz="900" dirty="0">
                <a:latin typeface="+mj-lt"/>
                <a:cs typeface="Calibri" pitchFamily="34" charset="0"/>
              </a:rPr>
              <a:t>EECS-skolan			Elektroteknik			</a:t>
            </a:r>
            <a:r>
              <a:rPr lang="sv-SE" sz="900" dirty="0">
                <a:solidFill>
                  <a:srgbClr val="FF0000"/>
                </a:solidFill>
                <a:latin typeface="+mj-lt"/>
                <a:cs typeface="Calibri" pitchFamily="34" charset="0"/>
              </a:rPr>
              <a:t>projektval senast 15/11 på EECS </a:t>
            </a:r>
            <a:r>
              <a:rPr lang="sv-SE" sz="900" dirty="0">
                <a:latin typeface="+mj-lt"/>
                <a:cs typeface="Calibri" pitchFamily="34" charset="0"/>
              </a:rPr>
              <a:t>			Datalogi			</a:t>
            </a:r>
            <a:r>
              <a:rPr lang="sv-SE" sz="900" dirty="0" smtClean="0">
                <a:solidFill>
                  <a:srgbClr val="FF0000"/>
                </a:solidFill>
                <a:cs typeface="Calibri" pitchFamily="34" charset="0"/>
              </a:rPr>
              <a:t>projektval </a:t>
            </a:r>
            <a:r>
              <a:rPr lang="sv-SE" sz="900" dirty="0">
                <a:solidFill>
                  <a:srgbClr val="FF0000"/>
                </a:solidFill>
                <a:cs typeface="Calibri" pitchFamily="34" charset="0"/>
              </a:rPr>
              <a:t>senast 15/11 på EECS </a:t>
            </a:r>
            <a:endParaRPr lang="sv-SE" sz="900" dirty="0">
              <a:solidFill>
                <a:srgbClr val="FF0000"/>
              </a:solidFill>
              <a:latin typeface="+mj-lt"/>
              <a:cs typeface="Calibri" pitchFamily="34" charset="0"/>
            </a:endParaRPr>
          </a:p>
          <a:p>
            <a:pPr marL="256715" indent="-256715" defTabSz="685622">
              <a:defRPr/>
            </a:pPr>
            <a:endParaRPr lang="sv-SE" sz="1800" dirty="0"/>
          </a:p>
          <a:p>
            <a:pPr marL="256715" indent="-256715" defTabSz="685622">
              <a:defRPr/>
            </a:pPr>
            <a:endParaRPr lang="sv-SE" dirty="0"/>
          </a:p>
        </p:txBody>
      </p:sp>
    </p:spTree>
    <p:extLst>
      <p:ext uri="{BB962C8B-B14F-4D97-AF65-F5344CB8AC3E}">
        <p14:creationId xmlns:p14="http://schemas.microsoft.com/office/powerpoint/2010/main" val="33791382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803787" y="1312430"/>
            <a:ext cx="5700252" cy="3085884"/>
          </a:xfrm>
        </p:spPr>
        <p:txBody>
          <a:bodyPr>
            <a:normAutofit/>
          </a:bodyPr>
          <a:lstStyle/>
          <a:p>
            <a:pPr marL="256715" indent="-256715" defTabSz="685622">
              <a:defRPr/>
            </a:pPr>
            <a:endParaRPr lang="sv-SE" dirty="0" smtClean="0"/>
          </a:p>
          <a:p>
            <a:pPr marL="0" indent="0" defTabSz="685622">
              <a:buNone/>
              <a:defRPr/>
            </a:pPr>
            <a:r>
              <a:rPr lang="sv-SE" dirty="0" smtClean="0"/>
              <a:t>Sök på SA120X….</a:t>
            </a:r>
          </a:p>
          <a:p>
            <a:pPr marL="0" indent="0" defTabSz="685622">
              <a:buNone/>
              <a:defRPr/>
            </a:pPr>
            <a:r>
              <a:rPr lang="sv-SE" dirty="0">
                <a:hlinkClick r:id="rId3"/>
              </a:rPr>
              <a:t>https://</a:t>
            </a:r>
            <a:r>
              <a:rPr lang="sv-SE" dirty="0" smtClean="0">
                <a:hlinkClick r:id="rId3"/>
              </a:rPr>
              <a:t>www.kth.se/student/kurser/kurs/SA120X</a:t>
            </a:r>
            <a:endParaRPr lang="sv-SE" dirty="0" smtClean="0"/>
          </a:p>
          <a:p>
            <a:pPr marL="0" indent="0" defTabSz="685622">
              <a:buNone/>
              <a:defRPr/>
            </a:pPr>
            <a:r>
              <a:rPr lang="sv-SE" dirty="0" smtClean="0"/>
              <a:t>Till exempel kursinnehåll och lärandemål</a:t>
            </a:r>
          </a:p>
          <a:p>
            <a:pPr marL="0" indent="0" defTabSz="685622">
              <a:buNone/>
              <a:defRPr/>
            </a:pPr>
            <a:endParaRPr lang="sv-SE" dirty="0" smtClean="0"/>
          </a:p>
          <a:p>
            <a:pPr marL="0" indent="0" defTabSz="685622">
              <a:buNone/>
              <a:defRPr/>
            </a:pPr>
            <a:r>
              <a:rPr lang="sv-SE" dirty="0" smtClean="0"/>
              <a:t>Länkar till respektive institution /skolas info om KEX</a:t>
            </a:r>
          </a:p>
          <a:p>
            <a:pPr marL="0" indent="0" defTabSz="685622">
              <a:buClr>
                <a:srgbClr val="9D102D"/>
              </a:buClr>
              <a:buNone/>
              <a:defRPr/>
            </a:pPr>
            <a:r>
              <a:rPr lang="sv-SE" sz="1200" dirty="0">
                <a:solidFill>
                  <a:srgbClr val="000000"/>
                </a:solidFill>
                <a:hlinkClick r:id="rId4"/>
              </a:rPr>
              <a:t>https://www.kth.se/social/program/CTMAT/page/kandidatexamensarbetet</a:t>
            </a:r>
            <a:r>
              <a:rPr lang="sv-SE" sz="1200" dirty="0" smtClean="0">
                <a:solidFill>
                  <a:srgbClr val="000000"/>
                </a:solidFill>
                <a:hlinkClick r:id="rId4"/>
              </a:rPr>
              <a:t>/</a:t>
            </a:r>
            <a:r>
              <a:rPr lang="sv-SE" sz="1200" dirty="0" smtClean="0">
                <a:solidFill>
                  <a:srgbClr val="000000"/>
                </a:solidFill>
              </a:rPr>
              <a:t>	</a:t>
            </a:r>
            <a:endParaRPr lang="sv-SE" sz="1200" dirty="0">
              <a:solidFill>
                <a:srgbClr val="000000"/>
              </a:solidFill>
            </a:endParaRPr>
          </a:p>
          <a:p>
            <a:pPr marL="256715" indent="-256715" defTabSz="685622">
              <a:defRPr/>
            </a:pPr>
            <a:endParaRPr lang="sv-SE" dirty="0" smtClean="0"/>
          </a:p>
        </p:txBody>
      </p:sp>
      <p:sp>
        <p:nvSpPr>
          <p:cNvPr id="59395" name="Rubrik 2"/>
          <p:cNvSpPr>
            <a:spLocks noGrp="1"/>
          </p:cNvSpPr>
          <p:nvPr>
            <p:ph type="title"/>
          </p:nvPr>
        </p:nvSpPr>
        <p:spPr>
          <a:xfrm>
            <a:off x="959006" y="473685"/>
            <a:ext cx="5740662" cy="501254"/>
          </a:xfrm>
        </p:spPr>
        <p:txBody>
          <a:bodyPr/>
          <a:lstStyle/>
          <a:p>
            <a:r>
              <a:rPr lang="sv-SE" altLang="sv-SE" dirty="0" smtClean="0"/>
              <a:t>Kurshemsida SA120X</a:t>
            </a:r>
          </a:p>
        </p:txBody>
      </p:sp>
    </p:spTree>
    <p:extLst>
      <p:ext uri="{BB962C8B-B14F-4D97-AF65-F5344CB8AC3E}">
        <p14:creationId xmlns:p14="http://schemas.microsoft.com/office/powerpoint/2010/main" val="22204072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ubrik 7"/>
          <p:cNvSpPr>
            <a:spLocks noGrp="1"/>
          </p:cNvSpPr>
          <p:nvPr>
            <p:ph type="title" idx="4294967295"/>
          </p:nvPr>
        </p:nvSpPr>
        <p:spPr>
          <a:xfrm>
            <a:off x="1214438" y="451248"/>
            <a:ext cx="5201841" cy="501253"/>
          </a:xfrm>
        </p:spPr>
        <p:txBody>
          <a:bodyPr/>
          <a:lstStyle/>
          <a:p>
            <a:r>
              <a:rPr lang="en-GB" altLang="sv-SE" dirty="0" smtClean="0">
                <a:ea typeface="ＭＳ Ｐゴシック" pitchFamily="34" charset="-128"/>
              </a:rPr>
              <a:t>KEX-</a:t>
            </a:r>
            <a:r>
              <a:rPr lang="en-GB" altLang="sv-SE" dirty="0" err="1" smtClean="0">
                <a:ea typeface="ＭＳ Ｐゴシック" pitchFamily="34" charset="-128"/>
              </a:rPr>
              <a:t>val</a:t>
            </a:r>
            <a:r>
              <a:rPr lang="en-GB" altLang="sv-SE" dirty="0" smtClean="0">
                <a:ea typeface="ＭＳ Ｐゴシック" pitchFamily="34" charset="-128"/>
              </a:rPr>
              <a:t> </a:t>
            </a:r>
            <a:r>
              <a:rPr lang="en-GB" altLang="sv-SE" dirty="0" err="1" smtClean="0">
                <a:ea typeface="ＭＳ Ｐゴシック" pitchFamily="34" charset="-128"/>
              </a:rPr>
              <a:t>för</a:t>
            </a:r>
            <a:r>
              <a:rPr lang="en-GB" altLang="sv-SE" dirty="0" smtClean="0">
                <a:ea typeface="ＭＳ Ｐゴシック" pitchFamily="34" charset="-128"/>
              </a:rPr>
              <a:t> EECS-</a:t>
            </a:r>
            <a:r>
              <a:rPr lang="en-GB" altLang="sv-SE" dirty="0" err="1" smtClean="0">
                <a:ea typeface="ＭＳ Ｐゴシック" pitchFamily="34" charset="-128"/>
              </a:rPr>
              <a:t>skolan</a:t>
            </a:r>
            <a:r>
              <a:rPr lang="en-GB" altLang="sv-SE" dirty="0" smtClean="0">
                <a:ea typeface="ＭＳ Ｐゴシック" pitchFamily="34" charset="-128"/>
              </a:rPr>
              <a:t/>
            </a:r>
            <a:br>
              <a:rPr lang="en-GB" altLang="sv-SE" dirty="0" smtClean="0">
                <a:ea typeface="ＭＳ Ｐゴシック" pitchFamily="34" charset="-128"/>
              </a:rPr>
            </a:br>
            <a:r>
              <a:rPr lang="sv-SE" altLang="sv-SE" dirty="0">
                <a:ea typeface="ＭＳ Ｐゴシック" pitchFamily="34" charset="-128"/>
              </a:rPr>
              <a:t>elektroteknik och datavetenskap</a:t>
            </a:r>
            <a:endParaRPr lang="en-GB" altLang="sv-SE" dirty="0" smtClean="0">
              <a:ea typeface="ＭＳ Ｐゴシック" pitchFamily="34" charset="-128"/>
            </a:endParaRPr>
          </a:p>
        </p:txBody>
      </p:sp>
      <p:sp>
        <p:nvSpPr>
          <p:cNvPr id="12291" name="Platshållare för innehåll 12"/>
          <p:cNvSpPr>
            <a:spLocks noGrp="1"/>
          </p:cNvSpPr>
          <p:nvPr>
            <p:ph idx="4294967295"/>
          </p:nvPr>
        </p:nvSpPr>
        <p:spPr>
          <a:xfrm>
            <a:off x="1214438" y="1219201"/>
            <a:ext cx="4989293" cy="2580290"/>
          </a:xfrm>
          <a:solidFill>
            <a:schemeClr val="hlink"/>
          </a:solidFill>
        </p:spPr>
        <p:txBody>
          <a:bodyPr>
            <a:normAutofit/>
          </a:bodyPr>
          <a:lstStyle/>
          <a:p>
            <a:r>
              <a:rPr lang="sv-SE" altLang="sv-SE" b="1" dirty="0" smtClean="0">
                <a:solidFill>
                  <a:srgbClr val="C00000"/>
                </a:solidFill>
                <a:ea typeface="ＭＳ Ｐゴシック" pitchFamily="34" charset="-128"/>
              </a:rPr>
              <a:t>Ni läser samma kurs </a:t>
            </a:r>
            <a:r>
              <a:rPr lang="sv-SE" altLang="sv-SE" b="1" dirty="0">
                <a:solidFill>
                  <a:srgbClr val="C00000"/>
                </a:solidFill>
                <a:ea typeface="ＭＳ Ｐゴシック" pitchFamily="34" charset="-128"/>
              </a:rPr>
              <a:t>som elektrostudenter (EF112X) : </a:t>
            </a:r>
            <a:endParaRPr lang="sv-SE" altLang="sv-SE" b="1" dirty="0" smtClean="0">
              <a:solidFill>
                <a:srgbClr val="C00000"/>
              </a:solidFill>
              <a:ea typeface="ＭＳ Ｐゴシック" pitchFamily="34" charset="-128"/>
            </a:endParaRPr>
          </a:p>
          <a:p>
            <a:pPr>
              <a:buFont typeface="Arial" charset="0"/>
              <a:buChar char="•"/>
            </a:pPr>
            <a:endParaRPr lang="sv-SE" altLang="sv-SE" sz="600" dirty="0">
              <a:ea typeface="ＭＳ Ｐゴシック" pitchFamily="34" charset="-128"/>
            </a:endParaRPr>
          </a:p>
          <a:p>
            <a:pPr>
              <a:buFont typeface="Arial" charset="0"/>
              <a:buChar char="•"/>
            </a:pPr>
            <a:r>
              <a:rPr lang="sv-SE" altLang="sv-SE" dirty="0" smtClean="0">
                <a:solidFill>
                  <a:srgbClr val="C00000"/>
                </a:solidFill>
                <a:ea typeface="ＭＳ Ｐゴシック" pitchFamily="34" charset="-128"/>
              </a:rPr>
              <a:t>Ni följer elektroprogrammets kursplan</a:t>
            </a:r>
            <a:r>
              <a:rPr lang="sv-SE" altLang="sv-SE" dirty="0" smtClean="0">
                <a:ea typeface="ＭＳ Ｐゴシック" pitchFamily="34" charset="-128"/>
              </a:rPr>
              <a:t>, och deltar i alla obligatoriska moment.</a:t>
            </a:r>
            <a:endParaRPr lang="sv-SE" altLang="sv-SE" sz="600" dirty="0">
              <a:ea typeface="ＭＳ Ｐゴシック" pitchFamily="34" charset="-128"/>
            </a:endParaRPr>
          </a:p>
          <a:p>
            <a:pPr>
              <a:buFont typeface="Arial" charset="0"/>
              <a:buChar char="•"/>
            </a:pPr>
            <a:r>
              <a:rPr lang="en-US" altLang="sv-SE" dirty="0" err="1" smtClean="0">
                <a:solidFill>
                  <a:srgbClr val="C00000"/>
                </a:solidFill>
                <a:ea typeface="ＭＳ Ｐゴシック" pitchFamily="34" charset="-128"/>
              </a:rPr>
              <a:t>D.v.s</a:t>
            </a:r>
            <a:r>
              <a:rPr lang="en-US" altLang="sv-SE" dirty="0" smtClean="0">
                <a:solidFill>
                  <a:srgbClr val="C00000"/>
                </a:solidFill>
                <a:ea typeface="ＭＳ Ｐゴシック" pitchFamily="34" charset="-128"/>
              </a:rPr>
              <a:t>. </a:t>
            </a:r>
            <a:r>
              <a:rPr lang="en-US" altLang="sv-SE" dirty="0" err="1" smtClean="0">
                <a:solidFill>
                  <a:srgbClr val="C00000"/>
                </a:solidFill>
                <a:ea typeface="ＭＳ Ｐゴシック" pitchFamily="34" charset="-128"/>
              </a:rPr>
              <a:t>ni</a:t>
            </a:r>
            <a:r>
              <a:rPr lang="en-US" altLang="sv-SE" dirty="0" smtClean="0">
                <a:solidFill>
                  <a:srgbClr val="C00000"/>
                </a:solidFill>
                <a:ea typeface="ＭＳ Ｐゴシック" pitchFamily="34" charset="-128"/>
              </a:rPr>
              <a:t> </a:t>
            </a:r>
            <a:r>
              <a:rPr lang="en-US" altLang="sv-SE" dirty="0" err="1" smtClean="0">
                <a:solidFill>
                  <a:srgbClr val="C00000"/>
                </a:solidFill>
                <a:ea typeface="ＭＳ Ｐゴシック" pitchFamily="34" charset="-128"/>
              </a:rPr>
              <a:t>medverkar</a:t>
            </a:r>
            <a:r>
              <a:rPr lang="en-US" altLang="sv-SE" dirty="0" smtClean="0">
                <a:solidFill>
                  <a:srgbClr val="C00000"/>
                </a:solidFill>
                <a:ea typeface="ＭＳ Ｐゴシック" pitchFamily="34" charset="-128"/>
              </a:rPr>
              <a:t> bara </a:t>
            </a:r>
            <a:r>
              <a:rPr lang="sv-SE" altLang="sv-SE" dirty="0" smtClean="0">
                <a:solidFill>
                  <a:srgbClr val="C00000"/>
                </a:solidFill>
                <a:ea typeface="ＭＳ Ｐゴシック" pitchFamily="34" charset="-128"/>
              </a:rPr>
              <a:t>på elektroprogrammets presentationsdag </a:t>
            </a:r>
            <a:r>
              <a:rPr lang="sv-SE" altLang="sv-SE" dirty="0" smtClean="0">
                <a:ea typeface="ＭＳ Ｐゴシック" pitchFamily="34" charset="-128"/>
              </a:rPr>
              <a:t>(ingen närvaroplikt på SCI skolans presentationsdag).</a:t>
            </a:r>
          </a:p>
          <a:p>
            <a:pPr>
              <a:buFont typeface="Arial" charset="0"/>
              <a:buChar char="•"/>
            </a:pPr>
            <a:r>
              <a:rPr lang="sv-SE" altLang="sv-SE" dirty="0" smtClean="0">
                <a:solidFill>
                  <a:srgbClr val="C00000"/>
                </a:solidFill>
                <a:ea typeface="ＭＳ Ｐゴシック" pitchFamily="34" charset="-128"/>
              </a:rPr>
              <a:t>Examinator för EF112X är Anita Kullen</a:t>
            </a:r>
          </a:p>
          <a:p>
            <a:pPr>
              <a:buFont typeface="Arial" charset="0"/>
              <a:buChar char="•"/>
            </a:pPr>
            <a:r>
              <a:rPr lang="sv-SE" altLang="sv-SE" dirty="0" smtClean="0">
                <a:solidFill>
                  <a:srgbClr val="C00000"/>
                </a:solidFill>
                <a:ea typeface="ＭＳ Ｐゴシック" pitchFamily="34" charset="-128"/>
              </a:rPr>
              <a:t>Examensarbete inom elektroteknik (EF112X)</a:t>
            </a:r>
          </a:p>
          <a:p>
            <a:endParaRPr lang="en-GB" altLang="sv-SE" dirty="0" smtClean="0">
              <a:ea typeface="ＭＳ Ｐゴシック" pitchFamily="34" charset="-128"/>
            </a:endParaRPr>
          </a:p>
        </p:txBody>
      </p:sp>
    </p:spTree>
    <p:extLst>
      <p:ext uri="{BB962C8B-B14F-4D97-AF65-F5344CB8AC3E}">
        <p14:creationId xmlns:p14="http://schemas.microsoft.com/office/powerpoint/2010/main" val="2955697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3671" y="434943"/>
            <a:ext cx="3987185" cy="538923"/>
          </a:xfrm>
          <a:prstGeom prst="rect">
            <a:avLst/>
          </a:prstGeom>
        </p:spPr>
        <p:txBody>
          <a:bodyPr vert="horz" wrap="square" lIns="0" tIns="7931" rIns="0" bIns="0" rtlCol="0" anchor="b" anchorCtr="0">
            <a:spAutoFit/>
          </a:bodyPr>
          <a:lstStyle/>
          <a:p>
            <a:pPr marL="8349">
              <a:lnSpc>
                <a:spcPct val="100000"/>
              </a:lnSpc>
              <a:spcBef>
                <a:spcPts val="62"/>
              </a:spcBef>
            </a:pPr>
            <a:r>
              <a:rPr spc="-3" dirty="0" err="1"/>
              <a:t>Projektval</a:t>
            </a:r>
            <a:r>
              <a:rPr lang="sv-SE" spc="-3" dirty="0"/>
              <a:t> på Elektro, </a:t>
            </a:r>
            <a:r>
              <a:rPr lang="sv-SE" dirty="0" smtClean="0"/>
              <a:t>EECS-skolan </a:t>
            </a:r>
            <a:r>
              <a:rPr lang="sv-SE" dirty="0" smtClean="0">
                <a:solidFill>
                  <a:srgbClr val="C00000"/>
                </a:solidFill>
                <a:ea typeface="ＭＳ Ｐゴシック" pitchFamily="34" charset="-128"/>
              </a:rPr>
              <a:t>E</a:t>
            </a:r>
            <a:r>
              <a:rPr lang="sv-SE" altLang="sv-SE" dirty="0" smtClean="0">
                <a:solidFill>
                  <a:srgbClr val="C00000"/>
                </a:solidFill>
                <a:ea typeface="ＭＳ Ｐゴシック" pitchFamily="34" charset="-128"/>
              </a:rPr>
              <a:t>lektroteknik </a:t>
            </a:r>
            <a:r>
              <a:rPr lang="sv-SE" altLang="sv-SE" dirty="0">
                <a:solidFill>
                  <a:srgbClr val="C00000"/>
                </a:solidFill>
                <a:ea typeface="ＭＳ Ｐゴシック" pitchFamily="34" charset="-128"/>
              </a:rPr>
              <a:t>och datavetenskap</a:t>
            </a:r>
            <a:endParaRPr spc="-3" dirty="0"/>
          </a:p>
        </p:txBody>
      </p:sp>
      <p:sp>
        <p:nvSpPr>
          <p:cNvPr id="3" name="object 3"/>
          <p:cNvSpPr/>
          <p:nvPr/>
        </p:nvSpPr>
        <p:spPr>
          <a:xfrm>
            <a:off x="1181780" y="1102178"/>
            <a:ext cx="5088392" cy="3116717"/>
          </a:xfrm>
          <a:custGeom>
            <a:avLst/>
            <a:gdLst/>
            <a:ahLst/>
            <a:cxnLst/>
            <a:rect l="l" t="t" r="r" b="b"/>
            <a:pathLst>
              <a:path w="7388859" h="4247515">
                <a:moveTo>
                  <a:pt x="0" y="0"/>
                </a:moveTo>
                <a:lnTo>
                  <a:pt x="0" y="4247388"/>
                </a:lnTo>
                <a:lnTo>
                  <a:pt x="7388352" y="4247388"/>
                </a:lnTo>
                <a:lnTo>
                  <a:pt x="7388352" y="0"/>
                </a:lnTo>
                <a:lnTo>
                  <a:pt x="0" y="0"/>
                </a:lnTo>
                <a:close/>
              </a:path>
            </a:pathLst>
          </a:custGeom>
          <a:solidFill>
            <a:srgbClr val="C2C2C4"/>
          </a:solidFill>
        </p:spPr>
        <p:txBody>
          <a:bodyPr wrap="square" lIns="0" tIns="0" rIns="0" bIns="0" rtlCol="0"/>
          <a:lstStyle/>
          <a:p>
            <a:pPr defTabSz="685800" eaLnBrk="1" fontAlgn="auto" hangingPunct="1">
              <a:spcBef>
                <a:spcPts val="0"/>
              </a:spcBef>
              <a:spcAft>
                <a:spcPts val="0"/>
              </a:spcAft>
            </a:pPr>
            <a:endParaRPr sz="1350">
              <a:solidFill>
                <a:prstClr val="black"/>
              </a:solidFill>
              <a:latin typeface="Arial"/>
            </a:endParaRPr>
          </a:p>
        </p:txBody>
      </p:sp>
      <p:sp>
        <p:nvSpPr>
          <p:cNvPr id="4" name="object 4"/>
          <p:cNvSpPr txBox="1"/>
          <p:nvPr/>
        </p:nvSpPr>
        <p:spPr>
          <a:xfrm>
            <a:off x="1367450" y="1174609"/>
            <a:ext cx="4370142" cy="931760"/>
          </a:xfrm>
          <a:prstGeom prst="rect">
            <a:avLst/>
          </a:prstGeom>
        </p:spPr>
        <p:txBody>
          <a:bodyPr vert="horz" wrap="square" lIns="0" tIns="8349" rIns="0" bIns="0" rtlCol="0">
            <a:spAutoFit/>
          </a:bodyPr>
          <a:lstStyle/>
          <a:p>
            <a:pPr marL="271331" marR="3340" indent="-262983" defTabSz="685800" eaLnBrk="1" fontAlgn="auto" hangingPunct="1">
              <a:spcBef>
                <a:spcPts val="66"/>
              </a:spcBef>
              <a:spcAft>
                <a:spcPts val="0"/>
              </a:spcAft>
              <a:buFontTx/>
              <a:buAutoNum type="arabicPeriod"/>
              <a:tabLst>
                <a:tab pos="270914" algn="l"/>
                <a:tab pos="271331" algn="l"/>
              </a:tabLst>
            </a:pPr>
            <a:r>
              <a:rPr sz="1200" b="1" spc="-3" dirty="0">
                <a:solidFill>
                  <a:prstClr val="black"/>
                </a:solidFill>
                <a:latin typeface="Arial"/>
                <a:cs typeface="Arial"/>
              </a:rPr>
              <a:t>Läs igenom projektbeskrivningar </a:t>
            </a:r>
            <a:r>
              <a:rPr sz="1200" b="1" dirty="0">
                <a:solidFill>
                  <a:prstClr val="black"/>
                </a:solidFill>
                <a:latin typeface="Arial"/>
                <a:cs typeface="Arial"/>
              </a:rPr>
              <a:t>i </a:t>
            </a:r>
            <a:r>
              <a:rPr sz="1200" b="1" spc="-3" dirty="0">
                <a:solidFill>
                  <a:prstClr val="black"/>
                </a:solidFill>
                <a:latin typeface="Arial"/>
                <a:cs typeface="Arial"/>
              </a:rPr>
              <a:t>projektvalskatalogen på  </a:t>
            </a:r>
            <a:r>
              <a:rPr sz="1200" b="1" dirty="0">
                <a:solidFill>
                  <a:prstClr val="black"/>
                </a:solidFill>
                <a:latin typeface="Arial"/>
                <a:cs typeface="Arial"/>
              </a:rPr>
              <a:t>kurshemsidan:</a:t>
            </a:r>
            <a:r>
              <a:rPr sz="1200" b="1" spc="-3" dirty="0">
                <a:solidFill>
                  <a:srgbClr val="0070C0"/>
                </a:solidFill>
                <a:latin typeface="Arial"/>
                <a:cs typeface="Arial"/>
              </a:rPr>
              <a:t> </a:t>
            </a:r>
            <a:r>
              <a:rPr sz="1200" b="1" u="sng" spc="-10" dirty="0">
                <a:solidFill>
                  <a:srgbClr val="0070C0"/>
                </a:solidFill>
                <a:uFill>
                  <a:solidFill>
                    <a:srgbClr val="0070C0"/>
                  </a:solidFill>
                </a:uFill>
                <a:latin typeface="Arial"/>
                <a:cs typeface="Arial"/>
              </a:rPr>
              <a:t>www.kth.se/social/course/EF112X</a:t>
            </a:r>
            <a:endParaRPr sz="1200" dirty="0">
              <a:solidFill>
                <a:prstClr val="black"/>
              </a:solidFill>
              <a:latin typeface="Arial"/>
              <a:cs typeface="Arial"/>
            </a:endParaRPr>
          </a:p>
          <a:p>
            <a:pPr defTabSz="685800" eaLnBrk="1" fontAlgn="auto" hangingPunct="1">
              <a:spcBef>
                <a:spcPts val="20"/>
              </a:spcBef>
              <a:spcAft>
                <a:spcPts val="0"/>
              </a:spcAft>
              <a:buFont typeface="Arial"/>
              <a:buAutoNum type="arabicPeriod"/>
            </a:pPr>
            <a:endParaRPr sz="1200" dirty="0">
              <a:solidFill>
                <a:prstClr val="black"/>
              </a:solidFill>
              <a:latin typeface="Times New Roman"/>
              <a:cs typeface="Times New Roman"/>
            </a:endParaRPr>
          </a:p>
          <a:p>
            <a:pPr marL="258809" indent="-250460" defTabSz="685800" eaLnBrk="1" fontAlgn="auto" hangingPunct="1">
              <a:spcBef>
                <a:spcPts val="0"/>
              </a:spcBef>
              <a:spcAft>
                <a:spcPts val="0"/>
              </a:spcAft>
              <a:buFontTx/>
              <a:buAutoNum type="arabicPeriod"/>
              <a:tabLst>
                <a:tab pos="258809" algn="l"/>
                <a:tab pos="259226" algn="l"/>
              </a:tabLst>
            </a:pPr>
            <a:r>
              <a:rPr sz="1200" b="1" spc="-3" dirty="0">
                <a:solidFill>
                  <a:prstClr val="black"/>
                </a:solidFill>
                <a:latin typeface="Arial"/>
                <a:cs typeface="Arial"/>
              </a:rPr>
              <a:t>Gör projektvalet på EE</a:t>
            </a:r>
            <a:r>
              <a:rPr lang="sv-SE" sz="1200" b="1" spc="-3" dirty="0">
                <a:solidFill>
                  <a:prstClr val="black"/>
                </a:solidFill>
                <a:latin typeface="Arial"/>
                <a:cs typeface="Arial"/>
              </a:rPr>
              <a:t>CS</a:t>
            </a:r>
            <a:r>
              <a:rPr sz="1200" b="1" spc="-7" dirty="0">
                <a:solidFill>
                  <a:prstClr val="black"/>
                </a:solidFill>
                <a:latin typeface="Arial"/>
                <a:cs typeface="Arial"/>
              </a:rPr>
              <a:t> </a:t>
            </a:r>
            <a:r>
              <a:rPr sz="1200" b="1" spc="-3" dirty="0">
                <a:solidFill>
                  <a:prstClr val="black"/>
                </a:solidFill>
                <a:latin typeface="Arial"/>
                <a:cs typeface="Arial"/>
              </a:rPr>
              <a:t>KEX-kurshemsidan:</a:t>
            </a:r>
            <a:endParaRPr sz="1200" dirty="0">
              <a:solidFill>
                <a:prstClr val="black"/>
              </a:solidFill>
              <a:latin typeface="Arial"/>
              <a:cs typeface="Arial"/>
            </a:endParaRPr>
          </a:p>
          <a:p>
            <a:pPr marL="271331" defTabSz="685800" eaLnBrk="1" fontAlgn="auto" hangingPunct="1">
              <a:spcBef>
                <a:spcPts val="0"/>
              </a:spcBef>
              <a:spcAft>
                <a:spcPts val="0"/>
              </a:spcAft>
            </a:pPr>
            <a:r>
              <a:rPr sz="1200" b="1" u="sng" spc="-3" dirty="0">
                <a:solidFill>
                  <a:srgbClr val="0070C0"/>
                </a:solidFill>
                <a:uFill>
                  <a:solidFill>
                    <a:srgbClr val="0070C0"/>
                  </a:solidFill>
                </a:uFill>
                <a:latin typeface="Arial"/>
                <a:cs typeface="Arial"/>
              </a:rPr>
              <a:t> </a:t>
            </a:r>
            <a:r>
              <a:rPr sz="1200" b="1" u="sng" spc="-10" dirty="0">
                <a:solidFill>
                  <a:srgbClr val="0070C0"/>
                </a:solidFill>
                <a:uFill>
                  <a:solidFill>
                    <a:srgbClr val="0070C0"/>
                  </a:solidFill>
                </a:uFill>
                <a:latin typeface="Arial"/>
                <a:cs typeface="Arial"/>
              </a:rPr>
              <a:t>www.kth.se/social/course/EF112X</a:t>
            </a:r>
            <a:endParaRPr sz="1200" dirty="0">
              <a:solidFill>
                <a:prstClr val="black"/>
              </a:solidFill>
              <a:latin typeface="Arial"/>
              <a:cs typeface="Arial"/>
            </a:endParaRPr>
          </a:p>
        </p:txBody>
      </p:sp>
      <p:sp>
        <p:nvSpPr>
          <p:cNvPr id="5" name="object 5"/>
          <p:cNvSpPr txBox="1"/>
          <p:nvPr/>
        </p:nvSpPr>
        <p:spPr>
          <a:xfrm>
            <a:off x="1367450" y="2367479"/>
            <a:ext cx="1153317" cy="377762"/>
          </a:xfrm>
          <a:prstGeom prst="rect">
            <a:avLst/>
          </a:prstGeom>
        </p:spPr>
        <p:txBody>
          <a:bodyPr vert="horz" wrap="square" lIns="0" tIns="8349" rIns="0" bIns="0" rtlCol="0">
            <a:spAutoFit/>
          </a:bodyPr>
          <a:lstStyle/>
          <a:p>
            <a:pPr marL="270914" indent="-262565" defTabSz="685800" eaLnBrk="1" fontAlgn="auto" hangingPunct="1">
              <a:spcBef>
                <a:spcPts val="66"/>
              </a:spcBef>
              <a:spcAft>
                <a:spcPts val="0"/>
              </a:spcAft>
              <a:buFontTx/>
              <a:buChar char="•"/>
              <a:tabLst>
                <a:tab pos="270914" algn="l"/>
                <a:tab pos="271331" algn="l"/>
              </a:tabLst>
            </a:pPr>
            <a:r>
              <a:rPr sz="1200" spc="-3" dirty="0">
                <a:solidFill>
                  <a:prstClr val="black"/>
                </a:solidFill>
                <a:latin typeface="Arial"/>
                <a:cs typeface="Arial"/>
              </a:rPr>
              <a:t>Gruppstorlek:</a:t>
            </a:r>
            <a:endParaRPr sz="1200">
              <a:solidFill>
                <a:prstClr val="black"/>
              </a:solidFill>
              <a:latin typeface="Arial"/>
              <a:cs typeface="Arial"/>
            </a:endParaRPr>
          </a:p>
        </p:txBody>
      </p:sp>
      <p:sp>
        <p:nvSpPr>
          <p:cNvPr id="6" name="object 6"/>
          <p:cNvSpPr txBox="1"/>
          <p:nvPr/>
        </p:nvSpPr>
        <p:spPr>
          <a:xfrm>
            <a:off x="1367451" y="2740608"/>
            <a:ext cx="1357346" cy="1116426"/>
          </a:xfrm>
          <a:prstGeom prst="rect">
            <a:avLst/>
          </a:prstGeom>
        </p:spPr>
        <p:txBody>
          <a:bodyPr vert="horz" wrap="square" lIns="0" tIns="8349" rIns="0" bIns="0" rtlCol="0">
            <a:spAutoFit/>
          </a:bodyPr>
          <a:lstStyle/>
          <a:p>
            <a:pPr marL="270914" indent="-262565" defTabSz="685800" eaLnBrk="1" fontAlgn="auto" hangingPunct="1">
              <a:spcBef>
                <a:spcPts val="66"/>
              </a:spcBef>
              <a:spcAft>
                <a:spcPts val="0"/>
              </a:spcAft>
              <a:buFontTx/>
              <a:buChar char="•"/>
              <a:tabLst>
                <a:tab pos="270914" algn="l"/>
                <a:tab pos="271331" algn="l"/>
              </a:tabLst>
            </a:pPr>
            <a:r>
              <a:rPr sz="1200" spc="-10" dirty="0">
                <a:solidFill>
                  <a:prstClr val="black"/>
                </a:solidFill>
                <a:latin typeface="Arial"/>
                <a:cs typeface="Arial"/>
              </a:rPr>
              <a:t>Valperiod:</a:t>
            </a:r>
            <a:endParaRPr sz="1200" dirty="0">
              <a:solidFill>
                <a:prstClr val="black"/>
              </a:solidFill>
              <a:latin typeface="Arial"/>
              <a:cs typeface="Arial"/>
            </a:endParaRPr>
          </a:p>
          <a:p>
            <a:pPr marL="270914" indent="-262565" defTabSz="685800" eaLnBrk="1" fontAlgn="auto" hangingPunct="1">
              <a:spcBef>
                <a:spcPts val="0"/>
              </a:spcBef>
              <a:spcAft>
                <a:spcPts val="0"/>
              </a:spcAft>
              <a:buFontTx/>
              <a:buChar char="•"/>
              <a:tabLst>
                <a:tab pos="270914" algn="l"/>
                <a:tab pos="271331" algn="l"/>
              </a:tabLst>
            </a:pPr>
            <a:r>
              <a:rPr sz="1200" spc="-3" dirty="0">
                <a:solidFill>
                  <a:prstClr val="black"/>
                </a:solidFill>
                <a:latin typeface="Arial"/>
                <a:cs typeface="Arial"/>
              </a:rPr>
              <a:t>Prioriteringslista:</a:t>
            </a:r>
            <a:endParaRPr sz="1200" dirty="0">
              <a:solidFill>
                <a:prstClr val="black"/>
              </a:solidFill>
              <a:latin typeface="Arial"/>
              <a:cs typeface="Arial"/>
            </a:endParaRPr>
          </a:p>
          <a:p>
            <a:pPr marL="271331" indent="-262983" defTabSz="685800" eaLnBrk="1" fontAlgn="auto" hangingPunct="1">
              <a:spcBef>
                <a:spcPts val="0"/>
              </a:spcBef>
              <a:spcAft>
                <a:spcPts val="0"/>
              </a:spcAft>
              <a:buFontTx/>
              <a:buChar char="•"/>
              <a:tabLst>
                <a:tab pos="270914" algn="l"/>
                <a:tab pos="271331" algn="l"/>
              </a:tabLst>
            </a:pPr>
            <a:r>
              <a:rPr sz="1200" spc="-10" dirty="0" err="1">
                <a:solidFill>
                  <a:prstClr val="black"/>
                </a:solidFill>
                <a:latin typeface="Arial"/>
                <a:cs typeface="Arial"/>
              </a:rPr>
              <a:t>Valresultat</a:t>
            </a:r>
            <a:r>
              <a:rPr sz="1200" spc="-10" dirty="0">
                <a:solidFill>
                  <a:prstClr val="black"/>
                </a:solidFill>
                <a:latin typeface="Arial"/>
                <a:cs typeface="Arial"/>
              </a:rPr>
              <a:t>:</a:t>
            </a:r>
            <a:r>
              <a:rPr lang="sv-SE" sz="1200" spc="-10" dirty="0">
                <a:solidFill>
                  <a:prstClr val="black"/>
                </a:solidFill>
                <a:latin typeface="Arial"/>
                <a:cs typeface="Arial"/>
              </a:rPr>
              <a:t>		</a:t>
            </a:r>
          </a:p>
          <a:p>
            <a:pPr marL="271331" indent="-262983" defTabSz="685800" eaLnBrk="1" fontAlgn="auto" hangingPunct="1">
              <a:spcBef>
                <a:spcPts val="0"/>
              </a:spcBef>
              <a:spcAft>
                <a:spcPts val="0"/>
              </a:spcAft>
              <a:buFontTx/>
              <a:buChar char="•"/>
              <a:tabLst>
                <a:tab pos="270914" algn="l"/>
                <a:tab pos="271331" algn="l"/>
              </a:tabLst>
            </a:pPr>
            <a:endParaRPr sz="1200" dirty="0">
              <a:solidFill>
                <a:prstClr val="black"/>
              </a:solidFill>
              <a:latin typeface="Arial"/>
              <a:cs typeface="Arial"/>
            </a:endParaRPr>
          </a:p>
        </p:txBody>
      </p:sp>
      <p:sp>
        <p:nvSpPr>
          <p:cNvPr id="7" name="object 7"/>
          <p:cNvSpPr txBox="1"/>
          <p:nvPr/>
        </p:nvSpPr>
        <p:spPr>
          <a:xfrm>
            <a:off x="3126675" y="2367479"/>
            <a:ext cx="2916938" cy="1116426"/>
          </a:xfrm>
          <a:prstGeom prst="rect">
            <a:avLst/>
          </a:prstGeom>
        </p:spPr>
        <p:txBody>
          <a:bodyPr vert="horz" wrap="square" lIns="0" tIns="8349" rIns="0" bIns="0" rtlCol="0">
            <a:spAutoFit/>
          </a:bodyPr>
          <a:lstStyle/>
          <a:p>
            <a:pPr marL="8349" marR="3340" indent="-418" defTabSz="685800" eaLnBrk="1" fontAlgn="auto" hangingPunct="1">
              <a:spcBef>
                <a:spcPts val="66"/>
              </a:spcBef>
              <a:spcAft>
                <a:spcPts val="0"/>
              </a:spcAft>
            </a:pPr>
            <a:r>
              <a:rPr sz="1200" spc="-3" dirty="0">
                <a:solidFill>
                  <a:prstClr val="black"/>
                </a:solidFill>
                <a:latin typeface="Arial"/>
                <a:cs typeface="Arial"/>
              </a:rPr>
              <a:t>2 </a:t>
            </a:r>
            <a:r>
              <a:rPr sz="1200" spc="-3" dirty="0" err="1">
                <a:solidFill>
                  <a:prstClr val="black"/>
                </a:solidFill>
                <a:latin typeface="Arial"/>
                <a:cs typeface="Arial"/>
              </a:rPr>
              <a:t>personer</a:t>
            </a:r>
            <a:r>
              <a:rPr sz="1200" spc="-3" dirty="0">
                <a:solidFill>
                  <a:prstClr val="black"/>
                </a:solidFill>
                <a:latin typeface="Arial"/>
                <a:cs typeface="Arial"/>
              </a:rPr>
              <a:t> </a:t>
            </a:r>
            <a:r>
              <a:rPr sz="1200" i="1" dirty="0">
                <a:solidFill>
                  <a:prstClr val="black"/>
                </a:solidFill>
                <a:latin typeface="Arial"/>
                <a:cs typeface="Arial"/>
              </a:rPr>
              <a:t>(om </a:t>
            </a:r>
            <a:r>
              <a:rPr sz="1200" i="1" spc="-3" dirty="0" err="1">
                <a:solidFill>
                  <a:prstClr val="black"/>
                </a:solidFill>
                <a:latin typeface="Arial"/>
                <a:cs typeface="Arial"/>
              </a:rPr>
              <a:t>ni</a:t>
            </a:r>
            <a:r>
              <a:rPr sz="1200" i="1" spc="-3" dirty="0">
                <a:solidFill>
                  <a:prstClr val="black"/>
                </a:solidFill>
                <a:latin typeface="Arial"/>
                <a:cs typeface="Arial"/>
              </a:rPr>
              <a:t> </a:t>
            </a:r>
            <a:r>
              <a:rPr sz="1200" i="1" spc="-3" dirty="0" err="1">
                <a:solidFill>
                  <a:prstClr val="black"/>
                </a:solidFill>
                <a:latin typeface="Arial"/>
                <a:cs typeface="Arial"/>
              </a:rPr>
              <a:t>inte</a:t>
            </a:r>
            <a:r>
              <a:rPr sz="1200" i="1" spc="-3" dirty="0">
                <a:solidFill>
                  <a:prstClr val="black"/>
                </a:solidFill>
                <a:latin typeface="Arial"/>
                <a:cs typeface="Arial"/>
              </a:rPr>
              <a:t> </a:t>
            </a:r>
            <a:r>
              <a:rPr sz="1200" i="1" dirty="0" err="1">
                <a:solidFill>
                  <a:prstClr val="black"/>
                </a:solidFill>
                <a:latin typeface="Arial"/>
                <a:cs typeface="Arial"/>
              </a:rPr>
              <a:t>hittar</a:t>
            </a:r>
            <a:r>
              <a:rPr sz="1200" i="1" dirty="0">
                <a:solidFill>
                  <a:prstClr val="black"/>
                </a:solidFill>
                <a:latin typeface="Arial"/>
                <a:cs typeface="Arial"/>
              </a:rPr>
              <a:t> </a:t>
            </a:r>
            <a:r>
              <a:rPr sz="1200" i="1" spc="-3" dirty="0" err="1">
                <a:solidFill>
                  <a:prstClr val="black"/>
                </a:solidFill>
                <a:latin typeface="Arial"/>
                <a:cs typeface="Arial"/>
              </a:rPr>
              <a:t>en</a:t>
            </a:r>
            <a:r>
              <a:rPr sz="1200" i="1" spc="-3" dirty="0">
                <a:solidFill>
                  <a:prstClr val="black"/>
                </a:solidFill>
                <a:latin typeface="Arial"/>
                <a:cs typeface="Arial"/>
              </a:rPr>
              <a:t> </a:t>
            </a:r>
            <a:r>
              <a:rPr sz="1200" i="1" spc="-10" dirty="0">
                <a:solidFill>
                  <a:prstClr val="black"/>
                </a:solidFill>
                <a:latin typeface="Arial"/>
                <a:cs typeface="Arial"/>
              </a:rPr>
              <a:t>partner,  </a:t>
            </a:r>
            <a:r>
              <a:rPr sz="1200" i="1" spc="-3" dirty="0" err="1">
                <a:solidFill>
                  <a:prstClr val="black"/>
                </a:solidFill>
                <a:latin typeface="Arial"/>
                <a:cs typeface="Arial"/>
              </a:rPr>
              <a:t>anmäl</a:t>
            </a:r>
            <a:r>
              <a:rPr sz="1200" i="1" spc="-3" dirty="0">
                <a:solidFill>
                  <a:prstClr val="black"/>
                </a:solidFill>
                <a:latin typeface="Arial"/>
                <a:cs typeface="Arial"/>
              </a:rPr>
              <a:t> </a:t>
            </a:r>
            <a:r>
              <a:rPr sz="1200" i="1" spc="-3" dirty="0" err="1">
                <a:solidFill>
                  <a:prstClr val="black"/>
                </a:solidFill>
                <a:latin typeface="Arial"/>
                <a:cs typeface="Arial"/>
              </a:rPr>
              <a:t>er</a:t>
            </a:r>
            <a:r>
              <a:rPr sz="1200" i="1" spc="-10" dirty="0">
                <a:solidFill>
                  <a:prstClr val="black"/>
                </a:solidFill>
                <a:latin typeface="Arial"/>
                <a:cs typeface="Arial"/>
              </a:rPr>
              <a:t> </a:t>
            </a:r>
            <a:r>
              <a:rPr sz="1200" i="1" spc="-3" dirty="0" err="1">
                <a:solidFill>
                  <a:prstClr val="black"/>
                </a:solidFill>
                <a:latin typeface="Arial"/>
                <a:cs typeface="Arial"/>
              </a:rPr>
              <a:t>ensamma</a:t>
            </a:r>
            <a:r>
              <a:rPr sz="1200" i="1" spc="-3" dirty="0">
                <a:solidFill>
                  <a:prstClr val="black"/>
                </a:solidFill>
                <a:latin typeface="Arial"/>
                <a:cs typeface="Arial"/>
              </a:rPr>
              <a:t>)</a:t>
            </a:r>
            <a:endParaRPr sz="1200" dirty="0">
              <a:solidFill>
                <a:prstClr val="black"/>
              </a:solidFill>
              <a:latin typeface="Arial"/>
              <a:cs typeface="Arial"/>
            </a:endParaRPr>
          </a:p>
          <a:p>
            <a:pPr marL="8349" defTabSz="685800" eaLnBrk="1" fontAlgn="auto" hangingPunct="1">
              <a:spcBef>
                <a:spcPts val="0"/>
              </a:spcBef>
              <a:spcAft>
                <a:spcPts val="0"/>
              </a:spcAft>
            </a:pPr>
            <a:r>
              <a:rPr sz="1200" spc="-3" dirty="0">
                <a:solidFill>
                  <a:prstClr val="black"/>
                </a:solidFill>
                <a:latin typeface="Arial"/>
                <a:cs typeface="Arial"/>
              </a:rPr>
              <a:t>1-15 </a:t>
            </a:r>
            <a:r>
              <a:rPr sz="1200" spc="-3" dirty="0" err="1">
                <a:solidFill>
                  <a:prstClr val="black"/>
                </a:solidFill>
                <a:latin typeface="Arial"/>
                <a:cs typeface="Arial"/>
              </a:rPr>
              <a:t>nov</a:t>
            </a:r>
            <a:r>
              <a:rPr sz="1200" spc="-10" dirty="0">
                <a:solidFill>
                  <a:prstClr val="black"/>
                </a:solidFill>
                <a:latin typeface="Arial"/>
                <a:cs typeface="Arial"/>
              </a:rPr>
              <a:t> </a:t>
            </a:r>
            <a:r>
              <a:rPr sz="1200" spc="-3" dirty="0">
                <a:solidFill>
                  <a:prstClr val="black"/>
                </a:solidFill>
                <a:latin typeface="Arial"/>
                <a:cs typeface="Arial"/>
              </a:rPr>
              <a:t>20</a:t>
            </a:r>
            <a:r>
              <a:rPr lang="sv-SE" sz="1200" spc="-3" dirty="0">
                <a:solidFill>
                  <a:prstClr val="black"/>
                </a:solidFill>
                <a:latin typeface="Arial"/>
                <a:cs typeface="Arial"/>
              </a:rPr>
              <a:t>22</a:t>
            </a:r>
            <a:endParaRPr sz="1200" dirty="0">
              <a:solidFill>
                <a:prstClr val="black"/>
              </a:solidFill>
              <a:latin typeface="Arial"/>
              <a:cs typeface="Arial"/>
            </a:endParaRPr>
          </a:p>
          <a:p>
            <a:pPr marL="8349" marR="412424" indent="-418" defTabSz="685800" eaLnBrk="1" fontAlgn="auto" hangingPunct="1">
              <a:spcBef>
                <a:spcPts val="0"/>
              </a:spcBef>
              <a:spcAft>
                <a:spcPts val="0"/>
              </a:spcAft>
            </a:pPr>
            <a:r>
              <a:rPr sz="1200" spc="-3" dirty="0" err="1">
                <a:solidFill>
                  <a:prstClr val="black"/>
                </a:solidFill>
                <a:latin typeface="Arial"/>
                <a:cs typeface="Arial"/>
              </a:rPr>
              <a:t>välj</a:t>
            </a:r>
            <a:r>
              <a:rPr sz="1200" spc="-3" dirty="0">
                <a:solidFill>
                  <a:prstClr val="black"/>
                </a:solidFill>
                <a:latin typeface="Arial"/>
                <a:cs typeface="Arial"/>
              </a:rPr>
              <a:t> 7 olika projekt (prioritera 1-7)  </a:t>
            </a:r>
            <a:endParaRPr lang="sv-SE" sz="1200" spc="-3" dirty="0">
              <a:solidFill>
                <a:prstClr val="black"/>
              </a:solidFill>
              <a:latin typeface="Arial"/>
              <a:cs typeface="Arial"/>
            </a:endParaRPr>
          </a:p>
          <a:p>
            <a:pPr marL="8349" marR="412424" indent="-418" defTabSz="685800" eaLnBrk="1" fontAlgn="auto" hangingPunct="1">
              <a:spcBef>
                <a:spcPts val="0"/>
              </a:spcBef>
              <a:spcAft>
                <a:spcPts val="0"/>
              </a:spcAft>
            </a:pPr>
            <a:endParaRPr lang="sv-SE" sz="1200" spc="-3" dirty="0">
              <a:solidFill>
                <a:prstClr val="black"/>
              </a:solidFill>
              <a:latin typeface="Arial"/>
              <a:cs typeface="Arial"/>
            </a:endParaRPr>
          </a:p>
          <a:p>
            <a:pPr marL="8349" marR="412424" indent="-418" defTabSz="685800" eaLnBrk="1" fontAlgn="auto" hangingPunct="1">
              <a:spcBef>
                <a:spcPts val="0"/>
              </a:spcBef>
              <a:spcAft>
                <a:spcPts val="0"/>
              </a:spcAft>
            </a:pPr>
            <a:r>
              <a:rPr lang="sv-SE" sz="1200" spc="-3" dirty="0">
                <a:solidFill>
                  <a:prstClr val="black"/>
                </a:solidFill>
                <a:latin typeface="Arial"/>
                <a:cs typeface="Arial"/>
              </a:rPr>
              <a:t>Mailas till alla anmälda innan jul</a:t>
            </a:r>
            <a:endParaRPr sz="1200" dirty="0">
              <a:solidFill>
                <a:prstClr val="black"/>
              </a:solidFill>
              <a:latin typeface="Arial"/>
              <a:cs typeface="Arial"/>
            </a:endParaRPr>
          </a:p>
        </p:txBody>
      </p:sp>
      <p:sp>
        <p:nvSpPr>
          <p:cNvPr id="8" name="object 8"/>
          <p:cNvSpPr txBox="1"/>
          <p:nvPr/>
        </p:nvSpPr>
        <p:spPr>
          <a:xfrm>
            <a:off x="1367450" y="3486870"/>
            <a:ext cx="4676163" cy="390586"/>
          </a:xfrm>
          <a:prstGeom prst="rect">
            <a:avLst/>
          </a:prstGeom>
        </p:spPr>
        <p:txBody>
          <a:bodyPr vert="horz" wrap="square" lIns="0" tIns="8349" rIns="0" bIns="0" rtlCol="0">
            <a:spAutoFit/>
          </a:bodyPr>
          <a:lstStyle/>
          <a:p>
            <a:pPr marL="8349" marR="3340" defTabSz="685800" eaLnBrk="1" fontAlgn="auto" hangingPunct="1">
              <a:spcBef>
                <a:spcPts val="66"/>
              </a:spcBef>
              <a:spcAft>
                <a:spcPts val="0"/>
              </a:spcAft>
              <a:tabLst>
                <a:tab pos="259226" algn="l"/>
              </a:tabLst>
            </a:pPr>
            <a:endParaRPr lang="sv-SE" sz="1200" b="1" spc="-3" dirty="0">
              <a:solidFill>
                <a:prstClr val="black"/>
              </a:solidFill>
              <a:latin typeface="Arial"/>
              <a:cs typeface="Arial"/>
            </a:endParaRPr>
          </a:p>
          <a:p>
            <a:pPr marL="8349" marR="3340" defTabSz="685800" eaLnBrk="1" fontAlgn="auto" hangingPunct="1">
              <a:spcBef>
                <a:spcPts val="66"/>
              </a:spcBef>
              <a:spcAft>
                <a:spcPts val="0"/>
              </a:spcAft>
              <a:tabLst>
                <a:tab pos="259226" algn="l"/>
              </a:tabLst>
            </a:pPr>
            <a:r>
              <a:rPr sz="1200" b="1" spc="-3" dirty="0">
                <a:solidFill>
                  <a:prstClr val="black"/>
                </a:solidFill>
                <a:latin typeface="Arial"/>
                <a:cs typeface="Arial"/>
              </a:rPr>
              <a:t>3.	</a:t>
            </a:r>
            <a:r>
              <a:rPr sz="1200" b="1" spc="-3" dirty="0" err="1">
                <a:solidFill>
                  <a:prstClr val="black"/>
                </a:solidFill>
                <a:latin typeface="Arial"/>
                <a:cs typeface="Arial"/>
              </a:rPr>
              <a:t>Välj</a:t>
            </a:r>
            <a:r>
              <a:rPr sz="1200" b="1" spc="-3" dirty="0">
                <a:solidFill>
                  <a:prstClr val="black"/>
                </a:solidFill>
                <a:latin typeface="Arial"/>
                <a:cs typeface="Arial"/>
              </a:rPr>
              <a:t> ”</a:t>
            </a:r>
            <a:r>
              <a:rPr lang="sv-SE" sz="1200" b="1" spc="-3" dirty="0">
                <a:solidFill>
                  <a:prstClr val="black"/>
                </a:solidFill>
                <a:latin typeface="Arial"/>
                <a:cs typeface="Arial"/>
              </a:rPr>
              <a:t>EECS-skolan</a:t>
            </a:r>
            <a:r>
              <a:rPr sz="1200" b="1" spc="-3" dirty="0">
                <a:solidFill>
                  <a:prstClr val="black"/>
                </a:solidFill>
                <a:latin typeface="Arial"/>
                <a:cs typeface="Arial"/>
              </a:rPr>
              <a:t>” </a:t>
            </a:r>
            <a:r>
              <a:rPr sz="1200" b="1" spc="-3" dirty="0" err="1">
                <a:solidFill>
                  <a:prstClr val="black"/>
                </a:solidFill>
                <a:latin typeface="Arial"/>
                <a:cs typeface="Arial"/>
              </a:rPr>
              <a:t>på</a:t>
            </a:r>
            <a:r>
              <a:rPr sz="1200" b="1" spc="-3" dirty="0">
                <a:solidFill>
                  <a:prstClr val="black"/>
                </a:solidFill>
                <a:latin typeface="Arial"/>
                <a:cs typeface="Arial"/>
              </a:rPr>
              <a:t> </a:t>
            </a:r>
            <a:r>
              <a:rPr lang="sv-SE" sz="1200" b="1" spc="-3" dirty="0" err="1" smtClean="0">
                <a:solidFill>
                  <a:prstClr val="black"/>
                </a:solidFill>
                <a:latin typeface="Arial"/>
                <a:cs typeface="Arial"/>
              </a:rPr>
              <a:t>CTMAT:s</a:t>
            </a:r>
            <a:r>
              <a:rPr lang="sv-SE" sz="1200" b="1" spc="-3" dirty="0" smtClean="0">
                <a:solidFill>
                  <a:prstClr val="black"/>
                </a:solidFill>
                <a:latin typeface="Arial"/>
                <a:cs typeface="Arial"/>
              </a:rPr>
              <a:t> </a:t>
            </a:r>
            <a:r>
              <a:rPr sz="1200" b="1" dirty="0">
                <a:solidFill>
                  <a:prstClr val="black"/>
                </a:solidFill>
                <a:latin typeface="Arial"/>
                <a:cs typeface="Arial"/>
              </a:rPr>
              <a:t>KEX-</a:t>
            </a:r>
            <a:r>
              <a:rPr sz="1200" b="1" dirty="0" err="1">
                <a:solidFill>
                  <a:prstClr val="black"/>
                </a:solidFill>
                <a:latin typeface="Arial"/>
                <a:cs typeface="Arial"/>
              </a:rPr>
              <a:t>valsida</a:t>
            </a:r>
            <a:endParaRPr sz="1200" dirty="0">
              <a:solidFill>
                <a:prstClr val="black"/>
              </a:solidFill>
              <a:latin typeface="Arial"/>
              <a:cs typeface="Arial"/>
            </a:endParaRPr>
          </a:p>
        </p:txBody>
      </p:sp>
    </p:spTree>
    <p:extLst>
      <p:ext uri="{BB962C8B-B14F-4D97-AF65-F5344CB8AC3E}">
        <p14:creationId xmlns:p14="http://schemas.microsoft.com/office/powerpoint/2010/main" val="1053048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ubrik 7"/>
          <p:cNvSpPr>
            <a:spLocks noGrp="1"/>
          </p:cNvSpPr>
          <p:nvPr>
            <p:ph type="title" idx="4294967295"/>
          </p:nvPr>
        </p:nvSpPr>
        <p:spPr>
          <a:xfrm>
            <a:off x="1029892" y="230933"/>
            <a:ext cx="5201840" cy="297398"/>
          </a:xfrm>
        </p:spPr>
        <p:txBody>
          <a:bodyPr/>
          <a:lstStyle/>
          <a:p>
            <a:pPr eaLnBrk="1" hangingPunct="1"/>
            <a:r>
              <a:rPr lang="en-GB" altLang="sv-SE" dirty="0" smtClean="0">
                <a:ea typeface="ＭＳ Ｐゴシック" pitchFamily="34" charset="-128"/>
              </a:rPr>
              <a:t>Information: </a:t>
            </a:r>
          </a:p>
        </p:txBody>
      </p:sp>
      <p:sp>
        <p:nvSpPr>
          <p:cNvPr id="21507" name="Text Box 7"/>
          <p:cNvSpPr>
            <a:spLocks noGrp="1" noChangeArrowheads="1"/>
          </p:cNvSpPr>
          <p:nvPr>
            <p:ph idx="4294967295"/>
          </p:nvPr>
        </p:nvSpPr>
        <p:spPr>
          <a:xfrm>
            <a:off x="797768" y="678802"/>
            <a:ext cx="5948265" cy="2684714"/>
          </a:xfrm>
          <a:solidFill>
            <a:schemeClr val="hlink"/>
          </a:solidFill>
        </p:spPr>
        <p:txBody>
          <a:bodyPr>
            <a:normAutofit/>
          </a:bodyPr>
          <a:lstStyle/>
          <a:p>
            <a:endParaRPr lang="en-US" altLang="sv-SE" sz="600" b="1" dirty="0">
              <a:ea typeface="ＭＳ Ｐゴシック" pitchFamily="34" charset="-128"/>
            </a:endParaRPr>
          </a:p>
          <a:p>
            <a:r>
              <a:rPr lang="sv-SE" b="1" dirty="0"/>
              <a:t>Infomöte om projektval inom EF112X kursen:</a:t>
            </a:r>
            <a:endParaRPr lang="sv-SE" dirty="0"/>
          </a:p>
          <a:p>
            <a:r>
              <a:rPr lang="sv-SE" i="1" dirty="0">
                <a:solidFill>
                  <a:srgbClr val="C00000"/>
                </a:solidFill>
              </a:rPr>
              <a:t>(</a:t>
            </a:r>
            <a:r>
              <a:rPr lang="sv-SE" sz="1200" i="1" dirty="0">
                <a:solidFill>
                  <a:srgbClr val="C00000"/>
                </a:solidFill>
              </a:rPr>
              <a:t>presentation av alla valbara elektro-och data KEX-projekt inom kursen EF112X)</a:t>
            </a:r>
            <a:endParaRPr lang="sv-SE" sz="1200" dirty="0">
              <a:solidFill>
                <a:srgbClr val="C00000"/>
              </a:solidFill>
            </a:endParaRPr>
          </a:p>
          <a:p>
            <a:r>
              <a:rPr lang="sv-SE" sz="1200" dirty="0">
                <a:solidFill>
                  <a:srgbClr val="C00000"/>
                </a:solidFill>
              </a:rPr>
              <a:t>Tid: 14 okt 2022,kl13:15-16:00</a:t>
            </a:r>
          </a:p>
          <a:p>
            <a:r>
              <a:rPr lang="sv-SE" sz="1200" dirty="0">
                <a:solidFill>
                  <a:srgbClr val="C00000"/>
                </a:solidFill>
              </a:rPr>
              <a:t>Plats: Sal Q1</a:t>
            </a:r>
          </a:p>
          <a:p>
            <a:r>
              <a:rPr lang="sv-SE" b="1" dirty="0"/>
              <a:t>Skriftliginformation: </a:t>
            </a:r>
            <a:endParaRPr lang="sv-SE" dirty="0"/>
          </a:p>
          <a:p>
            <a:r>
              <a:rPr lang="sv-SE" dirty="0"/>
              <a:t>•</a:t>
            </a:r>
            <a:r>
              <a:rPr lang="sv-SE" sz="1350" b="1" dirty="0"/>
              <a:t>Projektvalskatalog </a:t>
            </a:r>
            <a:r>
              <a:rPr lang="sv-SE" sz="1350" dirty="0"/>
              <a:t>finns redan på </a:t>
            </a:r>
            <a:r>
              <a:rPr lang="sv-SE" sz="1350" dirty="0">
                <a:solidFill>
                  <a:schemeClr val="accent2">
                    <a:lumMod val="50000"/>
                  </a:schemeClr>
                </a:solidFill>
              </a:rPr>
              <a:t>www.kth.se/social/course/EF112X/</a:t>
            </a:r>
          </a:p>
          <a:p>
            <a:endParaRPr lang="sv-SE" sz="1350" dirty="0"/>
          </a:p>
          <a:p>
            <a:r>
              <a:rPr lang="sv-SE" sz="1350" dirty="0"/>
              <a:t>•</a:t>
            </a:r>
            <a:r>
              <a:rPr lang="sv-SE" sz="1350" b="1" dirty="0"/>
              <a:t>Kurs-PM (</a:t>
            </a:r>
            <a:r>
              <a:rPr lang="sv-SE" sz="1350" b="1" dirty="0" err="1"/>
              <a:t>pdf-fil</a:t>
            </a:r>
            <a:r>
              <a:rPr lang="sv-SE" sz="1350" b="1" dirty="0"/>
              <a:t>) </a:t>
            </a:r>
            <a:r>
              <a:rPr lang="sv-SE" sz="1350" dirty="0"/>
              <a:t>läggs ut 1/11 på </a:t>
            </a:r>
            <a:r>
              <a:rPr lang="sv-SE" sz="1350" dirty="0">
                <a:solidFill>
                  <a:schemeClr val="accent2">
                    <a:lumMod val="50000"/>
                  </a:schemeClr>
                </a:solidFill>
              </a:rPr>
              <a:t>www.kth.se/social/course/EF112X/</a:t>
            </a:r>
          </a:p>
          <a:p>
            <a:endParaRPr lang="sv-SE" sz="1350" dirty="0"/>
          </a:p>
          <a:p>
            <a:endParaRPr lang="en-US" altLang="sv-SE" sz="1350" b="1" dirty="0">
              <a:ea typeface="ＭＳ Ｐゴシック" pitchFamily="34" charset="-128"/>
            </a:endParaRPr>
          </a:p>
          <a:p>
            <a:endParaRPr lang="en-US" altLang="sv-SE" sz="1350" b="1" dirty="0">
              <a:ea typeface="ＭＳ Ｐゴシック" pitchFamily="34" charset="-128"/>
            </a:endParaRPr>
          </a:p>
        </p:txBody>
      </p:sp>
      <p:sp>
        <p:nvSpPr>
          <p:cNvPr id="21508" name="Rubrik 7"/>
          <p:cNvSpPr>
            <a:spLocks/>
          </p:cNvSpPr>
          <p:nvPr/>
        </p:nvSpPr>
        <p:spPr bwMode="auto">
          <a:xfrm>
            <a:off x="1021556" y="3363516"/>
            <a:ext cx="5201841"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charset="0"/>
              <a:defRPr sz="2000">
                <a:solidFill>
                  <a:schemeClr val="tx1"/>
                </a:solidFill>
                <a:latin typeface="Arial" charset="0"/>
                <a:ea typeface="ＭＳ Ｐゴシック" pitchFamily="34" charset="-128"/>
              </a:defRPr>
            </a:lvl1pPr>
            <a:lvl2pPr marL="742950" indent="-285750" eaLnBrk="0" hangingPunct="0">
              <a:spcBef>
                <a:spcPct val="20000"/>
              </a:spcBef>
              <a:buFont typeface="Arial" charset="0"/>
              <a:buChar char="•"/>
              <a:defRPr sz="2000">
                <a:solidFill>
                  <a:schemeClr val="tx1"/>
                </a:solidFill>
                <a:latin typeface="Arial" charset="0"/>
                <a:ea typeface="ＭＳ Ｐゴシック" pitchFamily="34" charset="-128"/>
              </a:defRPr>
            </a:lvl2pPr>
            <a:lvl3pPr marL="1143000" indent="-228600" eaLnBrk="0" hangingPunct="0">
              <a:spcBef>
                <a:spcPct val="20000"/>
              </a:spcBef>
              <a:buFont typeface="Arial" charset="0"/>
              <a:buChar char="–"/>
              <a:defRPr sz="2000">
                <a:solidFill>
                  <a:schemeClr val="tx1"/>
                </a:solidFill>
                <a:latin typeface="Arial"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Arial"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ＭＳ Ｐゴシック" pitchFamily="34" charset="-128"/>
              </a:defRPr>
            </a:lvl9pPr>
          </a:lstStyle>
          <a:p>
            <a:pPr defTabSz="685800" eaLnBrk="1" fontAlgn="auto" hangingPunct="1">
              <a:lnSpc>
                <a:spcPts val="2250"/>
              </a:lnSpc>
              <a:spcBef>
                <a:spcPct val="0"/>
              </a:spcBef>
              <a:spcAft>
                <a:spcPts val="0"/>
              </a:spcAft>
            </a:pPr>
            <a:r>
              <a:rPr lang="en-GB" altLang="sv-SE" sz="1950" b="1" dirty="0" err="1">
                <a:solidFill>
                  <a:prstClr val="black"/>
                </a:solidFill>
              </a:rPr>
              <a:t>Frågor</a:t>
            </a:r>
            <a:r>
              <a:rPr lang="en-GB" altLang="sv-SE" sz="1950" b="1" dirty="0">
                <a:solidFill>
                  <a:prstClr val="black"/>
                </a:solidFill>
              </a:rPr>
              <a:t>?</a:t>
            </a:r>
          </a:p>
        </p:txBody>
      </p:sp>
      <p:graphicFrame>
        <p:nvGraphicFramePr>
          <p:cNvPr id="62492" name="Group 28"/>
          <p:cNvGraphicFramePr>
            <a:graphicFrameLocks noGrp="1"/>
          </p:cNvGraphicFramePr>
          <p:nvPr>
            <p:extLst/>
          </p:nvPr>
        </p:nvGraphicFramePr>
        <p:xfrm>
          <a:off x="797767" y="3694922"/>
          <a:ext cx="5784007" cy="608824"/>
        </p:xfrm>
        <a:graphic>
          <a:graphicData uri="http://schemas.openxmlformats.org/drawingml/2006/table">
            <a:tbl>
              <a:tblPr/>
              <a:tblGrid>
                <a:gridCol w="2156861">
                  <a:extLst>
                    <a:ext uri="{9D8B030D-6E8A-4147-A177-3AD203B41FA5}">
                      <a16:colId xmlns:a16="http://schemas.microsoft.com/office/drawing/2014/main" val="20000"/>
                    </a:ext>
                  </a:extLst>
                </a:gridCol>
                <a:gridCol w="1445004">
                  <a:extLst>
                    <a:ext uri="{9D8B030D-6E8A-4147-A177-3AD203B41FA5}">
                      <a16:colId xmlns:a16="http://schemas.microsoft.com/office/drawing/2014/main" val="20001"/>
                    </a:ext>
                  </a:extLst>
                </a:gridCol>
                <a:gridCol w="2182142">
                  <a:extLst>
                    <a:ext uri="{9D8B030D-6E8A-4147-A177-3AD203B41FA5}">
                      <a16:colId xmlns:a16="http://schemas.microsoft.com/office/drawing/2014/main" val="20002"/>
                    </a:ext>
                  </a:extLst>
                </a:gridCol>
              </a:tblGrid>
              <a:tr h="304412">
                <a:tc>
                  <a:txBody>
                    <a:bodyPr/>
                    <a:lstStyle>
                      <a:lvl1pPr>
                        <a:spcBef>
                          <a:spcPct val="20000"/>
                        </a:spcBef>
                        <a:buFont typeface="Arial" charset="0"/>
                        <a:defRPr>
                          <a:solidFill>
                            <a:schemeClr val="tx1"/>
                          </a:solidFill>
                          <a:latin typeface="Arial" charset="0"/>
                        </a:defRPr>
                      </a:lvl1pPr>
                      <a:lvl2pPr marL="742950" indent="-285750">
                        <a:spcBef>
                          <a:spcPct val="20000"/>
                        </a:spcBef>
                        <a:buFont typeface="Arial" charset="0"/>
                        <a:defRPr>
                          <a:solidFill>
                            <a:schemeClr val="tx1"/>
                          </a:solidFill>
                          <a:latin typeface="Arial" charset="0"/>
                        </a:defRPr>
                      </a:lvl2pPr>
                      <a:lvl3pPr marL="1143000" indent="-228600">
                        <a:spcBef>
                          <a:spcPct val="20000"/>
                        </a:spcBef>
                        <a:buFont typeface="Arial" charset="0"/>
                        <a:defRPr>
                          <a:solidFill>
                            <a:schemeClr val="tx1"/>
                          </a:solidFill>
                          <a:latin typeface="Arial" charset="0"/>
                        </a:defRPr>
                      </a:lvl3pPr>
                      <a:lvl4pPr marL="1600200" indent="-228600">
                        <a:spcBef>
                          <a:spcPct val="20000"/>
                        </a:spcBef>
                        <a:buFont typeface="Arial" charset="0"/>
                        <a:defRPr>
                          <a:solidFill>
                            <a:schemeClr val="tx1"/>
                          </a:solidFill>
                          <a:latin typeface="Arial" charset="0"/>
                        </a:defRPr>
                      </a:lvl4pPr>
                      <a:lvl5pPr marL="2057400" indent="-228600">
                        <a:spcBef>
                          <a:spcPct val="20000"/>
                        </a:spcBef>
                        <a:buFont typeface="Arial" charset="0"/>
                        <a:defRPr>
                          <a:solidFill>
                            <a:schemeClr val="tx1"/>
                          </a:solidFill>
                          <a:latin typeface="Arial" charset="0"/>
                        </a:defRPr>
                      </a:lvl5pPr>
                      <a:lvl6pPr marL="2514600" indent="-228600" fontAlgn="base">
                        <a:spcBef>
                          <a:spcPct val="20000"/>
                        </a:spcBef>
                        <a:spcAft>
                          <a:spcPct val="0"/>
                        </a:spcAft>
                        <a:buFont typeface="Arial" charset="0"/>
                        <a:defRPr>
                          <a:solidFill>
                            <a:schemeClr val="tx1"/>
                          </a:solidFill>
                          <a:latin typeface="Arial" charset="0"/>
                        </a:defRPr>
                      </a:lvl6pPr>
                      <a:lvl7pPr marL="2971800" indent="-228600" fontAlgn="base">
                        <a:spcBef>
                          <a:spcPct val="20000"/>
                        </a:spcBef>
                        <a:spcAft>
                          <a:spcPct val="0"/>
                        </a:spcAft>
                        <a:buFont typeface="Arial" charset="0"/>
                        <a:defRPr>
                          <a:solidFill>
                            <a:schemeClr val="tx1"/>
                          </a:solidFill>
                          <a:latin typeface="Arial" charset="0"/>
                        </a:defRPr>
                      </a:lvl7pPr>
                      <a:lvl8pPr marL="3429000" indent="-228600" fontAlgn="base">
                        <a:spcBef>
                          <a:spcPct val="20000"/>
                        </a:spcBef>
                        <a:spcAft>
                          <a:spcPct val="0"/>
                        </a:spcAft>
                        <a:buFont typeface="Arial" charset="0"/>
                        <a:defRPr>
                          <a:solidFill>
                            <a:schemeClr val="tx1"/>
                          </a:solidFill>
                          <a:latin typeface="Arial" charset="0"/>
                        </a:defRPr>
                      </a:lvl8pPr>
                      <a:lvl9pPr marL="3886200" indent="-228600" fontAlgn="base">
                        <a:spcBef>
                          <a:spcPct val="20000"/>
                        </a:spcBef>
                        <a:spcAft>
                          <a:spcPct val="0"/>
                        </a:spcAft>
                        <a:buFont typeface="Arial" charset="0"/>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sv-SE" altLang="sv-SE" sz="1500" b="0" i="0" u="none" strike="noStrike" cap="none" normalizeH="0" baseline="0" dirty="0" smtClean="0">
                          <a:ln>
                            <a:noFill/>
                          </a:ln>
                          <a:solidFill>
                            <a:schemeClr val="tx1"/>
                          </a:solidFill>
                          <a:effectLst/>
                          <a:latin typeface="Arial" charset="0"/>
                          <a:cs typeface="Times New Roman" pitchFamily="18" charset="0"/>
                        </a:rPr>
                        <a:t>Kontaktperson</a:t>
                      </a:r>
                      <a:endParaRPr kumimoji="0" lang="sv-SE" altLang="sv-SE" sz="1500" b="0" i="0" u="none" strike="noStrike" cap="none" normalizeH="0" baseline="0" dirty="0" smtClean="0">
                        <a:ln>
                          <a:noFill/>
                        </a:ln>
                        <a:solidFill>
                          <a:schemeClr val="tx1"/>
                        </a:solidFill>
                        <a:effectLst/>
                        <a:latin typeface="Arial" charset="0"/>
                      </a:endParaRPr>
                    </a:p>
                  </a:txBody>
                  <a:tcPr marL="68577" marR="68577" marT="34233" marB="34233"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hlink"/>
                    </a:solidFill>
                  </a:tcPr>
                </a:tc>
                <a:tc gridSpan="2">
                  <a:txBody>
                    <a:bodyPr/>
                    <a:lstStyle>
                      <a:lvl1pPr>
                        <a:spcBef>
                          <a:spcPct val="20000"/>
                        </a:spcBef>
                        <a:buFont typeface="Arial" charset="0"/>
                        <a:tabLst>
                          <a:tab pos="2474913" algn="l"/>
                        </a:tabLst>
                        <a:defRPr>
                          <a:solidFill>
                            <a:schemeClr val="tx1"/>
                          </a:solidFill>
                          <a:latin typeface="Arial" charset="0"/>
                        </a:defRPr>
                      </a:lvl1pPr>
                      <a:lvl2pPr marL="742950" indent="-285750">
                        <a:spcBef>
                          <a:spcPct val="20000"/>
                        </a:spcBef>
                        <a:buFont typeface="Arial" charset="0"/>
                        <a:tabLst>
                          <a:tab pos="2474913" algn="l"/>
                        </a:tabLst>
                        <a:defRPr>
                          <a:solidFill>
                            <a:schemeClr val="tx1"/>
                          </a:solidFill>
                          <a:latin typeface="Arial" charset="0"/>
                        </a:defRPr>
                      </a:lvl2pPr>
                      <a:lvl3pPr marL="1143000" indent="-228600">
                        <a:spcBef>
                          <a:spcPct val="20000"/>
                        </a:spcBef>
                        <a:buFont typeface="Arial" charset="0"/>
                        <a:tabLst>
                          <a:tab pos="2474913" algn="l"/>
                        </a:tabLst>
                        <a:defRPr>
                          <a:solidFill>
                            <a:schemeClr val="tx1"/>
                          </a:solidFill>
                          <a:latin typeface="Arial" charset="0"/>
                        </a:defRPr>
                      </a:lvl3pPr>
                      <a:lvl4pPr marL="1600200" indent="-228600">
                        <a:spcBef>
                          <a:spcPct val="20000"/>
                        </a:spcBef>
                        <a:buFont typeface="Arial" charset="0"/>
                        <a:tabLst>
                          <a:tab pos="2474913" algn="l"/>
                        </a:tabLst>
                        <a:defRPr>
                          <a:solidFill>
                            <a:schemeClr val="tx1"/>
                          </a:solidFill>
                          <a:latin typeface="Arial" charset="0"/>
                        </a:defRPr>
                      </a:lvl4pPr>
                      <a:lvl5pPr marL="2057400" indent="-228600">
                        <a:spcBef>
                          <a:spcPct val="20000"/>
                        </a:spcBef>
                        <a:buFont typeface="Arial" charset="0"/>
                        <a:tabLst>
                          <a:tab pos="2474913" algn="l"/>
                        </a:tabLst>
                        <a:defRPr>
                          <a:solidFill>
                            <a:schemeClr val="tx1"/>
                          </a:solidFill>
                          <a:latin typeface="Arial" charset="0"/>
                        </a:defRPr>
                      </a:lvl5pPr>
                      <a:lvl6pPr marL="2514600" indent="-228600" fontAlgn="base">
                        <a:spcBef>
                          <a:spcPct val="20000"/>
                        </a:spcBef>
                        <a:spcAft>
                          <a:spcPct val="0"/>
                        </a:spcAft>
                        <a:buFont typeface="Arial" charset="0"/>
                        <a:tabLst>
                          <a:tab pos="2474913" algn="l"/>
                        </a:tabLst>
                        <a:defRPr>
                          <a:solidFill>
                            <a:schemeClr val="tx1"/>
                          </a:solidFill>
                          <a:latin typeface="Arial" charset="0"/>
                        </a:defRPr>
                      </a:lvl6pPr>
                      <a:lvl7pPr marL="2971800" indent="-228600" fontAlgn="base">
                        <a:spcBef>
                          <a:spcPct val="20000"/>
                        </a:spcBef>
                        <a:spcAft>
                          <a:spcPct val="0"/>
                        </a:spcAft>
                        <a:buFont typeface="Arial" charset="0"/>
                        <a:tabLst>
                          <a:tab pos="2474913" algn="l"/>
                        </a:tabLst>
                        <a:defRPr>
                          <a:solidFill>
                            <a:schemeClr val="tx1"/>
                          </a:solidFill>
                          <a:latin typeface="Arial" charset="0"/>
                        </a:defRPr>
                      </a:lvl7pPr>
                      <a:lvl8pPr marL="3429000" indent="-228600" fontAlgn="base">
                        <a:spcBef>
                          <a:spcPct val="20000"/>
                        </a:spcBef>
                        <a:spcAft>
                          <a:spcPct val="0"/>
                        </a:spcAft>
                        <a:buFont typeface="Arial" charset="0"/>
                        <a:tabLst>
                          <a:tab pos="2474913" algn="l"/>
                        </a:tabLst>
                        <a:defRPr>
                          <a:solidFill>
                            <a:schemeClr val="tx1"/>
                          </a:solidFill>
                          <a:latin typeface="Arial" charset="0"/>
                        </a:defRPr>
                      </a:lvl8pPr>
                      <a:lvl9pPr marL="3886200" indent="-228600" fontAlgn="base">
                        <a:spcBef>
                          <a:spcPct val="20000"/>
                        </a:spcBef>
                        <a:spcAft>
                          <a:spcPct val="0"/>
                        </a:spcAft>
                        <a:buFont typeface="Arial" charset="0"/>
                        <a:tabLst>
                          <a:tab pos="2474913" algn="l"/>
                        </a:tabLs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tab pos="2474913" algn="l"/>
                        </a:tabLst>
                      </a:pPr>
                      <a:r>
                        <a:rPr kumimoji="0" lang="sv-SE" altLang="sv-SE" sz="1500" b="0" i="0" u="none" strike="noStrike" cap="none" normalizeH="0" baseline="0" dirty="0" smtClean="0">
                          <a:ln>
                            <a:noFill/>
                          </a:ln>
                          <a:solidFill>
                            <a:schemeClr val="tx1"/>
                          </a:solidFill>
                          <a:effectLst/>
                          <a:latin typeface="Arial" charset="0"/>
                          <a:cs typeface="Times New Roman" pitchFamily="18" charset="0"/>
                        </a:rPr>
                        <a:t>E-mail</a:t>
                      </a:r>
                      <a:endParaRPr kumimoji="0" lang="sv-SE" altLang="sv-SE" sz="1500" b="0" i="0" u="none" strike="noStrike" cap="none" normalizeH="0" baseline="0" dirty="0" smtClean="0">
                        <a:ln>
                          <a:noFill/>
                        </a:ln>
                        <a:solidFill>
                          <a:schemeClr val="tx1"/>
                        </a:solidFill>
                        <a:effectLst/>
                        <a:latin typeface="Arial" charset="0"/>
                      </a:endParaRPr>
                    </a:p>
                  </a:txBody>
                  <a:tcPr marL="68577" marR="68577" marT="34233" marB="34233"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hlink"/>
                    </a:solidFill>
                  </a:tcPr>
                </a:tc>
                <a:tc hMerge="1">
                  <a:txBody>
                    <a:bodyPr/>
                    <a:lstStyle/>
                    <a:p>
                      <a:endParaRPr lang="sv-SE"/>
                    </a:p>
                  </a:txBody>
                  <a:tcPr/>
                </a:tc>
                <a:extLst>
                  <a:ext uri="{0D108BD9-81ED-4DB2-BD59-A6C34878D82A}">
                    <a16:rowId xmlns:a16="http://schemas.microsoft.com/office/drawing/2014/main" val="10000"/>
                  </a:ext>
                </a:extLst>
              </a:tr>
              <a:tr h="304412">
                <a:tc gridSpan="2">
                  <a:txBody>
                    <a:bodyPr/>
                    <a:lstStyle>
                      <a:lvl1pPr>
                        <a:spcBef>
                          <a:spcPct val="20000"/>
                        </a:spcBef>
                        <a:buFont typeface="Arial" charset="0"/>
                        <a:defRPr>
                          <a:solidFill>
                            <a:schemeClr val="tx1"/>
                          </a:solidFill>
                          <a:latin typeface="Arial" charset="0"/>
                        </a:defRPr>
                      </a:lvl1pPr>
                      <a:lvl2pPr marL="742950" indent="-285750">
                        <a:spcBef>
                          <a:spcPct val="20000"/>
                        </a:spcBef>
                        <a:buFont typeface="Arial" charset="0"/>
                        <a:defRPr>
                          <a:solidFill>
                            <a:schemeClr val="tx1"/>
                          </a:solidFill>
                          <a:latin typeface="Arial" charset="0"/>
                        </a:defRPr>
                      </a:lvl2pPr>
                      <a:lvl3pPr marL="1143000" indent="-228600">
                        <a:spcBef>
                          <a:spcPct val="20000"/>
                        </a:spcBef>
                        <a:buFont typeface="Arial" charset="0"/>
                        <a:defRPr>
                          <a:solidFill>
                            <a:schemeClr val="tx1"/>
                          </a:solidFill>
                          <a:latin typeface="Arial" charset="0"/>
                        </a:defRPr>
                      </a:lvl3pPr>
                      <a:lvl4pPr marL="1600200" indent="-228600">
                        <a:spcBef>
                          <a:spcPct val="20000"/>
                        </a:spcBef>
                        <a:buFont typeface="Arial" charset="0"/>
                        <a:defRPr>
                          <a:solidFill>
                            <a:schemeClr val="tx1"/>
                          </a:solidFill>
                          <a:latin typeface="Arial" charset="0"/>
                        </a:defRPr>
                      </a:lvl4pPr>
                      <a:lvl5pPr marL="2057400" indent="-228600">
                        <a:spcBef>
                          <a:spcPct val="20000"/>
                        </a:spcBef>
                        <a:buFont typeface="Arial" charset="0"/>
                        <a:defRPr>
                          <a:solidFill>
                            <a:schemeClr val="tx1"/>
                          </a:solidFill>
                          <a:latin typeface="Arial" charset="0"/>
                        </a:defRPr>
                      </a:lvl5pPr>
                      <a:lvl6pPr marL="2514600" indent="-228600" fontAlgn="base">
                        <a:spcBef>
                          <a:spcPct val="20000"/>
                        </a:spcBef>
                        <a:spcAft>
                          <a:spcPct val="0"/>
                        </a:spcAft>
                        <a:buFont typeface="Arial" charset="0"/>
                        <a:defRPr>
                          <a:solidFill>
                            <a:schemeClr val="tx1"/>
                          </a:solidFill>
                          <a:latin typeface="Arial" charset="0"/>
                        </a:defRPr>
                      </a:lvl6pPr>
                      <a:lvl7pPr marL="2971800" indent="-228600" fontAlgn="base">
                        <a:spcBef>
                          <a:spcPct val="20000"/>
                        </a:spcBef>
                        <a:spcAft>
                          <a:spcPct val="0"/>
                        </a:spcAft>
                        <a:buFont typeface="Arial" charset="0"/>
                        <a:defRPr>
                          <a:solidFill>
                            <a:schemeClr val="tx1"/>
                          </a:solidFill>
                          <a:latin typeface="Arial" charset="0"/>
                        </a:defRPr>
                      </a:lvl7pPr>
                      <a:lvl8pPr marL="3429000" indent="-228600" fontAlgn="base">
                        <a:spcBef>
                          <a:spcPct val="20000"/>
                        </a:spcBef>
                        <a:spcAft>
                          <a:spcPct val="0"/>
                        </a:spcAft>
                        <a:buFont typeface="Arial" charset="0"/>
                        <a:defRPr>
                          <a:solidFill>
                            <a:schemeClr val="tx1"/>
                          </a:solidFill>
                          <a:latin typeface="Arial" charset="0"/>
                        </a:defRPr>
                      </a:lvl8pPr>
                      <a:lvl9pPr marL="3886200" indent="-228600" fontAlgn="base">
                        <a:spcBef>
                          <a:spcPct val="20000"/>
                        </a:spcBef>
                        <a:spcAft>
                          <a:spcPct val="0"/>
                        </a:spcAft>
                        <a:buFont typeface="Arial" charset="0"/>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sv-SE" altLang="sv-SE" sz="1500" b="0" i="0" u="none" strike="noStrike" cap="none" normalizeH="0" baseline="0" dirty="0" smtClean="0">
                          <a:ln>
                            <a:noFill/>
                          </a:ln>
                          <a:solidFill>
                            <a:schemeClr val="tx1"/>
                          </a:solidFill>
                          <a:effectLst/>
                          <a:latin typeface="Arial" charset="0"/>
                          <a:cs typeface="Times New Roman" pitchFamily="18" charset="0"/>
                        </a:rPr>
                        <a:t>Anita Kullen </a:t>
                      </a:r>
                      <a:endParaRPr kumimoji="0" lang="sv-SE" altLang="sv-SE" sz="1500" b="0" i="0" u="none" strike="noStrike" cap="none" normalizeH="0" baseline="0" dirty="0" smtClean="0">
                        <a:ln>
                          <a:noFill/>
                        </a:ln>
                        <a:solidFill>
                          <a:schemeClr val="tx1"/>
                        </a:solidFill>
                        <a:effectLst/>
                        <a:latin typeface="Arial" charset="0"/>
                      </a:endParaRPr>
                    </a:p>
                  </a:txBody>
                  <a:tcPr marL="68577" marR="68577" marT="34233" marB="34233"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solidFill>
                      <a:schemeClr val="hlink"/>
                    </a:solidFill>
                  </a:tcPr>
                </a:tc>
                <a:tc hMerge="1">
                  <a:txBody>
                    <a:bodyPr/>
                    <a:lstStyle/>
                    <a:p>
                      <a:endParaRPr lang="sv-SE"/>
                    </a:p>
                  </a:txBody>
                  <a:tcPr/>
                </a:tc>
                <a:tc>
                  <a:txBody>
                    <a:bodyPr/>
                    <a:lstStyle>
                      <a:lvl1pPr marL="457200" indent="-457200">
                        <a:spcBef>
                          <a:spcPct val="20000"/>
                        </a:spcBef>
                        <a:buFont typeface="Arial" charset="0"/>
                        <a:tabLst>
                          <a:tab pos="2474913" algn="l"/>
                        </a:tabLst>
                        <a:defRPr>
                          <a:solidFill>
                            <a:schemeClr val="tx1"/>
                          </a:solidFill>
                          <a:latin typeface="Arial" charset="0"/>
                        </a:defRPr>
                      </a:lvl1pPr>
                      <a:lvl2pPr marL="742950" indent="-285750">
                        <a:spcBef>
                          <a:spcPct val="20000"/>
                        </a:spcBef>
                        <a:buFont typeface="Arial" charset="0"/>
                        <a:tabLst>
                          <a:tab pos="2474913" algn="l"/>
                        </a:tabLst>
                        <a:defRPr>
                          <a:solidFill>
                            <a:schemeClr val="tx1"/>
                          </a:solidFill>
                          <a:latin typeface="Arial" charset="0"/>
                        </a:defRPr>
                      </a:lvl2pPr>
                      <a:lvl3pPr marL="1143000" indent="-228600">
                        <a:spcBef>
                          <a:spcPct val="20000"/>
                        </a:spcBef>
                        <a:buFont typeface="Arial" charset="0"/>
                        <a:tabLst>
                          <a:tab pos="2474913" algn="l"/>
                        </a:tabLst>
                        <a:defRPr>
                          <a:solidFill>
                            <a:schemeClr val="tx1"/>
                          </a:solidFill>
                          <a:latin typeface="Arial" charset="0"/>
                        </a:defRPr>
                      </a:lvl3pPr>
                      <a:lvl4pPr marL="1600200" indent="-228600">
                        <a:spcBef>
                          <a:spcPct val="20000"/>
                        </a:spcBef>
                        <a:buFont typeface="Arial" charset="0"/>
                        <a:tabLst>
                          <a:tab pos="2474913" algn="l"/>
                        </a:tabLst>
                        <a:defRPr>
                          <a:solidFill>
                            <a:schemeClr val="tx1"/>
                          </a:solidFill>
                          <a:latin typeface="Arial" charset="0"/>
                        </a:defRPr>
                      </a:lvl4pPr>
                      <a:lvl5pPr marL="2057400" indent="-228600">
                        <a:spcBef>
                          <a:spcPct val="20000"/>
                        </a:spcBef>
                        <a:buFont typeface="Arial" charset="0"/>
                        <a:tabLst>
                          <a:tab pos="2474913" algn="l"/>
                        </a:tabLst>
                        <a:defRPr>
                          <a:solidFill>
                            <a:schemeClr val="tx1"/>
                          </a:solidFill>
                          <a:latin typeface="Arial" charset="0"/>
                        </a:defRPr>
                      </a:lvl5pPr>
                      <a:lvl6pPr marL="2514600" indent="-228600" fontAlgn="base">
                        <a:spcBef>
                          <a:spcPct val="20000"/>
                        </a:spcBef>
                        <a:spcAft>
                          <a:spcPct val="0"/>
                        </a:spcAft>
                        <a:buFont typeface="Arial" charset="0"/>
                        <a:tabLst>
                          <a:tab pos="2474913" algn="l"/>
                        </a:tabLst>
                        <a:defRPr>
                          <a:solidFill>
                            <a:schemeClr val="tx1"/>
                          </a:solidFill>
                          <a:latin typeface="Arial" charset="0"/>
                        </a:defRPr>
                      </a:lvl6pPr>
                      <a:lvl7pPr marL="2971800" indent="-228600" fontAlgn="base">
                        <a:spcBef>
                          <a:spcPct val="20000"/>
                        </a:spcBef>
                        <a:spcAft>
                          <a:spcPct val="0"/>
                        </a:spcAft>
                        <a:buFont typeface="Arial" charset="0"/>
                        <a:tabLst>
                          <a:tab pos="2474913" algn="l"/>
                        </a:tabLst>
                        <a:defRPr>
                          <a:solidFill>
                            <a:schemeClr val="tx1"/>
                          </a:solidFill>
                          <a:latin typeface="Arial" charset="0"/>
                        </a:defRPr>
                      </a:lvl7pPr>
                      <a:lvl8pPr marL="3429000" indent="-228600" fontAlgn="base">
                        <a:spcBef>
                          <a:spcPct val="20000"/>
                        </a:spcBef>
                        <a:spcAft>
                          <a:spcPct val="0"/>
                        </a:spcAft>
                        <a:buFont typeface="Arial" charset="0"/>
                        <a:tabLst>
                          <a:tab pos="2474913" algn="l"/>
                        </a:tabLst>
                        <a:defRPr>
                          <a:solidFill>
                            <a:schemeClr val="tx1"/>
                          </a:solidFill>
                          <a:latin typeface="Arial" charset="0"/>
                        </a:defRPr>
                      </a:lvl8pPr>
                      <a:lvl9pPr marL="3886200" indent="-228600" fontAlgn="base">
                        <a:spcBef>
                          <a:spcPct val="20000"/>
                        </a:spcBef>
                        <a:spcAft>
                          <a:spcPct val="0"/>
                        </a:spcAft>
                        <a:buFont typeface="Arial" charset="0"/>
                        <a:tabLst>
                          <a:tab pos="2474913" algn="l"/>
                        </a:tabLst>
                        <a:defRPr>
                          <a:solidFill>
                            <a:schemeClr val="tx1"/>
                          </a:solidFill>
                          <a:latin typeface="Arial"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charset="0"/>
                        <a:buNone/>
                        <a:tabLst>
                          <a:tab pos="2474913" algn="l"/>
                        </a:tabLst>
                      </a:pPr>
                      <a:r>
                        <a:rPr kumimoji="0" lang="sv-SE" altLang="sv-SE" sz="1500" b="0" i="0" u="none" strike="noStrike" cap="none" normalizeH="0" baseline="0" dirty="0" smtClean="0">
                          <a:ln>
                            <a:noFill/>
                          </a:ln>
                          <a:solidFill>
                            <a:srgbClr val="C00000"/>
                          </a:solidFill>
                          <a:effectLst/>
                          <a:latin typeface="Arial" charset="0"/>
                          <a:cs typeface="Times New Roman" pitchFamily="18" charset="0"/>
                        </a:rPr>
                        <a:t>kullen@kth.se</a:t>
                      </a:r>
                      <a:endParaRPr kumimoji="0" lang="sv-SE" altLang="sv-SE" sz="1500" b="0" i="0" u="none" strike="noStrike" cap="none" normalizeH="0" baseline="0" dirty="0" smtClean="0">
                        <a:ln>
                          <a:noFill/>
                        </a:ln>
                        <a:solidFill>
                          <a:srgbClr val="C00000"/>
                        </a:solidFill>
                        <a:effectLst/>
                        <a:latin typeface="Arial" charset="0"/>
                      </a:endParaRPr>
                    </a:p>
                  </a:txBody>
                  <a:tcPr marL="68577" marR="68577" marT="34233" marB="34233"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solidFill>
                      <a:schemeClr val="hlink"/>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70174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350217" y="1130595"/>
            <a:ext cx="4760379" cy="2841778"/>
          </a:xfrm>
        </p:spPr>
        <p:txBody>
          <a:bodyPr>
            <a:normAutofit/>
          </a:bodyPr>
          <a:lstStyle/>
          <a:p>
            <a:pPr marL="0" indent="0">
              <a:buNone/>
              <a:defRPr/>
            </a:pPr>
            <a:r>
              <a:rPr lang="sv-SE" dirty="0"/>
              <a:t>Start  för KEX är den 17 januari </a:t>
            </a:r>
            <a:r>
              <a:rPr lang="sv-SE" dirty="0" err="1" smtClean="0"/>
              <a:t>kl</a:t>
            </a:r>
            <a:r>
              <a:rPr lang="sv-SE" dirty="0" smtClean="0"/>
              <a:t> 8-10 i </a:t>
            </a:r>
            <a:r>
              <a:rPr lang="sv-SE" dirty="0"/>
              <a:t>F2</a:t>
            </a:r>
          </a:p>
          <a:p>
            <a:pPr>
              <a:defRPr/>
            </a:pPr>
            <a:endParaRPr lang="sv-SE" dirty="0"/>
          </a:p>
          <a:p>
            <a:pPr marL="0" indent="0">
              <a:buNone/>
              <a:defRPr/>
            </a:pPr>
            <a:r>
              <a:rPr lang="sv-SE" dirty="0"/>
              <a:t>Därefter har ni kontakt direkt med institutionerna.</a:t>
            </a:r>
          </a:p>
          <a:p>
            <a:pPr>
              <a:defRPr/>
            </a:pPr>
            <a:endParaRPr lang="sv-SE" dirty="0"/>
          </a:p>
          <a:p>
            <a:pPr marL="0" indent="0">
              <a:buNone/>
              <a:defRPr/>
            </a:pPr>
            <a:r>
              <a:rPr lang="sv-SE" dirty="0"/>
              <a:t>EECS-skolan har en egen kursstart, 17 januari </a:t>
            </a:r>
            <a:r>
              <a:rPr lang="sv-SE" dirty="0" err="1" smtClean="0"/>
              <a:t>kl</a:t>
            </a:r>
            <a:r>
              <a:rPr lang="sv-SE" dirty="0" smtClean="0"/>
              <a:t> 15-16 </a:t>
            </a:r>
            <a:r>
              <a:rPr lang="sv-SE" dirty="0"/>
              <a:t>i </a:t>
            </a:r>
            <a:r>
              <a:rPr lang="sv-SE" dirty="0" smtClean="0"/>
              <a:t>D2</a:t>
            </a:r>
            <a:endParaRPr lang="sv-SE" dirty="0"/>
          </a:p>
        </p:txBody>
      </p:sp>
      <p:sp>
        <p:nvSpPr>
          <p:cNvPr id="60419" name="Rubrik 2"/>
          <p:cNvSpPr>
            <a:spLocks noGrp="1"/>
          </p:cNvSpPr>
          <p:nvPr>
            <p:ph type="title"/>
          </p:nvPr>
        </p:nvSpPr>
        <p:spPr>
          <a:xfrm>
            <a:off x="1350217" y="412300"/>
            <a:ext cx="4760379" cy="495195"/>
          </a:xfrm>
        </p:spPr>
        <p:txBody>
          <a:bodyPr/>
          <a:lstStyle/>
          <a:p>
            <a:r>
              <a:rPr lang="sv-SE" altLang="sv-SE" dirty="0" smtClean="0"/>
              <a:t/>
            </a:r>
            <a:br>
              <a:rPr lang="sv-SE" altLang="sv-SE" dirty="0" smtClean="0"/>
            </a:br>
            <a:r>
              <a:rPr lang="sv-SE" altLang="sv-SE" dirty="0" smtClean="0"/>
              <a:t/>
            </a:r>
            <a:br>
              <a:rPr lang="sv-SE" altLang="sv-SE" dirty="0" smtClean="0"/>
            </a:br>
            <a:r>
              <a:rPr lang="sv-SE" altLang="sv-SE" dirty="0" smtClean="0"/>
              <a:t>Första tillfället:</a:t>
            </a:r>
            <a:br>
              <a:rPr lang="sv-SE" altLang="sv-SE" dirty="0" smtClean="0"/>
            </a:br>
            <a:r>
              <a:rPr lang="sv-SE" altLang="sv-SE" dirty="0" smtClean="0"/>
              <a:t/>
            </a:r>
            <a:br>
              <a:rPr lang="sv-SE" altLang="sv-SE" dirty="0" smtClean="0"/>
            </a:br>
            <a:endParaRPr lang="sv-SE" altLang="sv-SE" dirty="0" smtClean="0"/>
          </a:p>
        </p:txBody>
      </p:sp>
    </p:spTree>
    <p:extLst>
      <p:ext uri="{BB962C8B-B14F-4D97-AF65-F5344CB8AC3E}">
        <p14:creationId xmlns:p14="http://schemas.microsoft.com/office/powerpoint/2010/main" val="33792879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38" y="251472"/>
            <a:ext cx="5201841" cy="501254"/>
          </a:xfrm>
        </p:spPr>
        <p:txBody>
          <a:bodyPr/>
          <a:lstStyle/>
          <a:p>
            <a:r>
              <a:rPr lang="sv-SE" altLang="sv-SE" sz="2100" dirty="0"/>
              <a:t>Valfria kurser  till VT23</a:t>
            </a:r>
            <a:endParaRPr lang="sv-SE" sz="2100" dirty="0"/>
          </a:p>
        </p:txBody>
      </p:sp>
      <p:sp>
        <p:nvSpPr>
          <p:cNvPr id="3" name="Content Placeholder 2"/>
          <p:cNvSpPr>
            <a:spLocks noGrp="1"/>
          </p:cNvSpPr>
          <p:nvPr>
            <p:ph idx="1"/>
          </p:nvPr>
        </p:nvSpPr>
        <p:spPr>
          <a:xfrm>
            <a:off x="281668" y="936853"/>
            <a:ext cx="6459991" cy="3241562"/>
          </a:xfrm>
        </p:spPr>
        <p:txBody>
          <a:bodyPr>
            <a:normAutofit fontScale="92500" lnSpcReduction="10000"/>
          </a:bodyPr>
          <a:lstStyle/>
          <a:p>
            <a:pPr marL="257175" indent="-257175">
              <a:buFont typeface="Arial" panose="020B0604020202020204" pitchFamily="34" charset="0"/>
              <a:buChar char="•"/>
              <a:defRPr/>
            </a:pPr>
            <a:r>
              <a:rPr lang="sv-SE" dirty="0"/>
              <a:t>Anmälan till </a:t>
            </a:r>
            <a:r>
              <a:rPr lang="sv-SE" dirty="0" smtClean="0"/>
              <a:t>valfria kurser görs </a:t>
            </a:r>
            <a:r>
              <a:rPr lang="sv-SE" dirty="0"/>
              <a:t>1-15/11 via </a:t>
            </a:r>
            <a:r>
              <a:rPr lang="sv-SE" dirty="0" smtClean="0"/>
              <a:t>www.antagning.se</a:t>
            </a:r>
            <a:endParaRPr lang="sv-SE" dirty="0"/>
          </a:p>
          <a:p>
            <a:pPr>
              <a:defRPr/>
            </a:pPr>
            <a:endParaRPr lang="sv-SE" dirty="0"/>
          </a:p>
          <a:p>
            <a:pPr marL="257175" indent="-257175">
              <a:buFont typeface="Arial" panose="020B0604020202020204" pitchFamily="34" charset="0"/>
              <a:buChar char="•"/>
              <a:defRPr/>
            </a:pPr>
            <a:r>
              <a:rPr lang="sv-SE" dirty="0" smtClean="0"/>
              <a:t>De valfria kurserna </a:t>
            </a:r>
            <a:r>
              <a:rPr lang="sv-SE" dirty="0"/>
              <a:t>behöver vara på </a:t>
            </a:r>
            <a:r>
              <a:rPr lang="sv-SE" dirty="0" smtClean="0"/>
              <a:t>totalt 15hp </a:t>
            </a:r>
            <a:r>
              <a:rPr lang="sv-SE" dirty="0"/>
              <a:t>för att uppnå 30hp under </a:t>
            </a:r>
            <a:r>
              <a:rPr lang="sv-SE" dirty="0" smtClean="0"/>
              <a:t>VT.</a:t>
            </a:r>
            <a:endParaRPr lang="sv-SE" dirty="0"/>
          </a:p>
          <a:p>
            <a:pPr>
              <a:defRPr/>
            </a:pPr>
            <a:endParaRPr lang="sv-SE" dirty="0"/>
          </a:p>
          <a:p>
            <a:pPr marL="257175" indent="-257175">
              <a:buFont typeface="Arial" panose="020B0604020202020204" pitchFamily="34" charset="0"/>
              <a:buChar char="•"/>
              <a:defRPr/>
            </a:pPr>
            <a:r>
              <a:rPr lang="sv-SE" dirty="0"/>
              <a:t>Det finns en lista över valfria kurser på följande </a:t>
            </a:r>
            <a:r>
              <a:rPr lang="sv-SE" dirty="0" smtClean="0"/>
              <a:t>länk</a:t>
            </a:r>
          </a:p>
          <a:p>
            <a:pPr>
              <a:defRPr/>
            </a:pPr>
            <a:r>
              <a:rPr lang="sv-SE" dirty="0" smtClean="0"/>
              <a:t>     </a:t>
            </a:r>
            <a:r>
              <a:rPr lang="sv-SE" dirty="0" smtClean="0">
                <a:hlinkClick r:id="rId3" action="ppaction://hlinkpres?slideindex=1&amp;slidetitle="/>
              </a:rPr>
              <a:t>https</a:t>
            </a:r>
            <a:r>
              <a:rPr lang="sv-SE" dirty="0">
                <a:hlinkClick r:id="rId3" action="ppaction://hlinkpres?slideindex=1&amp;slidetitle="/>
              </a:rPr>
              <a:t>://</a:t>
            </a:r>
            <a:r>
              <a:rPr lang="sv-SE" dirty="0" smtClean="0">
                <a:hlinkClick r:id="rId3" action="ppaction://hlinkpres?slideindex=1&amp;slidetitle="/>
              </a:rPr>
              <a:t>www.kth.se/student/kurser/program/CTMAT/20202/arskurs3</a:t>
            </a:r>
            <a:endParaRPr lang="sv-SE" dirty="0" smtClean="0"/>
          </a:p>
          <a:p>
            <a:pPr>
              <a:defRPr/>
            </a:pPr>
            <a:endParaRPr lang="sv-SE" dirty="0" smtClean="0"/>
          </a:p>
          <a:p>
            <a:pPr marL="257175" indent="-257175">
              <a:buFont typeface="Arial" panose="020B0604020202020204" pitchFamily="34" charset="0"/>
              <a:buChar char="•"/>
              <a:defRPr/>
            </a:pPr>
            <a:r>
              <a:rPr lang="sv-SE" dirty="0" smtClean="0"/>
              <a:t>Behörighetsgivande/rekommenderade kurser</a:t>
            </a:r>
          </a:p>
          <a:p>
            <a:pPr marL="257175" indent="-257175">
              <a:buFont typeface="Arial" panose="020B0604020202020204" pitchFamily="34" charset="0"/>
              <a:buChar char="•"/>
              <a:defRPr/>
            </a:pPr>
            <a:endParaRPr lang="sv-SE" dirty="0"/>
          </a:p>
          <a:p>
            <a:pPr marL="257175" indent="-257175">
              <a:buFont typeface="Arial" panose="020B0604020202020204" pitchFamily="34" charset="0"/>
              <a:buChar char="•"/>
              <a:defRPr/>
            </a:pPr>
            <a:r>
              <a:rPr lang="sv-SE" dirty="0"/>
              <a:t>Går även bra att läsa </a:t>
            </a:r>
            <a:r>
              <a:rPr lang="sv-SE" dirty="0" smtClean="0"/>
              <a:t>språkkurser</a:t>
            </a:r>
          </a:p>
          <a:p>
            <a:pPr>
              <a:defRPr/>
            </a:pPr>
            <a:endParaRPr lang="sv-SE" dirty="0" smtClean="0"/>
          </a:p>
          <a:p>
            <a:pPr marL="257175" indent="-257175">
              <a:buFont typeface="Arial" panose="020B0604020202020204" pitchFamily="34" charset="0"/>
              <a:buChar char="•"/>
              <a:defRPr/>
            </a:pPr>
            <a:r>
              <a:rPr lang="sv-SE" dirty="0" smtClean="0"/>
              <a:t>Kurser på andra program/skolor (</a:t>
            </a:r>
            <a:r>
              <a:rPr lang="sv-SE" i="1" dirty="0" smtClean="0"/>
              <a:t>viktigt att man kontrollerar att man är behörig och att kursen är öppen för andra program)</a:t>
            </a:r>
            <a:endParaRPr lang="sv-SE" i="1" dirty="0"/>
          </a:p>
          <a:p>
            <a:pPr marL="257175" indent="-257175">
              <a:buFont typeface="Arial" panose="020B0604020202020204" pitchFamily="34" charset="0"/>
              <a:buChar char="•"/>
              <a:defRPr/>
            </a:pPr>
            <a:endParaRPr lang="sv-SE" dirty="0"/>
          </a:p>
          <a:p>
            <a:pPr>
              <a:defRPr/>
            </a:pPr>
            <a:endParaRPr lang="sv-SE" dirty="0" smtClean="0"/>
          </a:p>
          <a:p>
            <a:pPr>
              <a:defRPr/>
            </a:pPr>
            <a:endParaRPr lang="sv-SE" dirty="0"/>
          </a:p>
          <a:p>
            <a:endParaRPr lang="sv-SE" dirty="0"/>
          </a:p>
        </p:txBody>
      </p:sp>
    </p:spTree>
    <p:extLst>
      <p:ext uri="{BB962C8B-B14F-4D97-AF65-F5344CB8AC3E}">
        <p14:creationId xmlns:p14="http://schemas.microsoft.com/office/powerpoint/2010/main" val="2546087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95117" y="1187056"/>
            <a:ext cx="5821163" cy="3058715"/>
          </a:xfrm>
        </p:spPr>
        <p:txBody>
          <a:bodyPr/>
          <a:lstStyle/>
          <a:p>
            <a:pPr marL="256715" indent="-256715" defTabSz="685622">
              <a:defRPr/>
            </a:pPr>
            <a:endParaRPr lang="sv-SE" dirty="0" smtClean="0"/>
          </a:p>
          <a:p>
            <a:pPr marL="0" indent="0" defTabSz="685622">
              <a:buNone/>
              <a:defRPr/>
            </a:pPr>
            <a:r>
              <a:rPr lang="sv-SE" dirty="0" smtClean="0"/>
              <a:t>Görs i vår, 1-15/5 för </a:t>
            </a:r>
            <a:r>
              <a:rPr lang="sv-SE" dirty="0" err="1" smtClean="0"/>
              <a:t>sk</a:t>
            </a:r>
            <a:r>
              <a:rPr lang="sv-SE" dirty="0" smtClean="0"/>
              <a:t>. ”</a:t>
            </a:r>
            <a:r>
              <a:rPr lang="sv-SE" dirty="0" err="1" smtClean="0"/>
              <a:t>mappade</a:t>
            </a:r>
            <a:r>
              <a:rPr lang="sv-SE" dirty="0" smtClean="0"/>
              <a:t>” masterprogram.</a:t>
            </a:r>
          </a:p>
          <a:p>
            <a:pPr marL="0" indent="0" defTabSz="685622">
              <a:buNone/>
              <a:defRPr/>
            </a:pPr>
            <a:r>
              <a:rPr lang="sv-SE" dirty="0" smtClean="0"/>
              <a:t>Dvs </a:t>
            </a:r>
            <a:r>
              <a:rPr lang="sv-SE" dirty="0"/>
              <a:t>masterprogram som ger en civilingenjörsexamen </a:t>
            </a:r>
            <a:r>
              <a:rPr lang="sv-SE" dirty="0" smtClean="0"/>
              <a:t>i Teknisk matematik.</a:t>
            </a:r>
            <a:endParaRPr lang="sv-SE" dirty="0"/>
          </a:p>
          <a:p>
            <a:pPr marL="0" indent="0" defTabSz="685622">
              <a:buNone/>
              <a:defRPr/>
            </a:pPr>
            <a:r>
              <a:rPr lang="sv-SE" dirty="0" smtClean="0"/>
              <a:t>(</a:t>
            </a:r>
            <a:r>
              <a:rPr lang="sv-SE" dirty="0"/>
              <a:t>Garanterad plats)</a:t>
            </a:r>
          </a:p>
          <a:p>
            <a:pPr marL="0" indent="0" defTabSz="685622">
              <a:buNone/>
              <a:defRPr/>
            </a:pPr>
            <a:r>
              <a:rPr lang="sv-SE" dirty="0" smtClean="0"/>
              <a:t>Den </a:t>
            </a:r>
            <a:r>
              <a:rPr lang="sv-SE" dirty="0"/>
              <a:t>som vill läsa ett ”</a:t>
            </a:r>
            <a:r>
              <a:rPr lang="sv-SE" dirty="0" err="1"/>
              <a:t>omappat</a:t>
            </a:r>
            <a:r>
              <a:rPr lang="sv-SE" dirty="0"/>
              <a:t>” masterprogram på KTH ska söka det senast den </a:t>
            </a:r>
            <a:r>
              <a:rPr lang="sv-SE" dirty="0" smtClean="0"/>
              <a:t>15/1-23.</a:t>
            </a:r>
            <a:endParaRPr lang="sv-SE" dirty="0"/>
          </a:p>
          <a:p>
            <a:pPr marL="0" indent="0" defTabSz="685622">
              <a:buNone/>
              <a:defRPr/>
            </a:pPr>
            <a:endParaRPr lang="sv-SE" dirty="0">
              <a:solidFill>
                <a:srgbClr val="FF0000"/>
              </a:solidFill>
            </a:endParaRPr>
          </a:p>
          <a:p>
            <a:pPr marL="0" indent="0" defTabSz="685622">
              <a:buNone/>
              <a:defRPr/>
            </a:pPr>
            <a:r>
              <a:rPr lang="sv-SE" dirty="0" smtClean="0">
                <a:hlinkClick r:id="rId3"/>
              </a:rPr>
              <a:t>www.antagning.se</a:t>
            </a:r>
            <a:endParaRPr lang="sv-SE" dirty="0" smtClean="0"/>
          </a:p>
          <a:p>
            <a:pPr marL="256715" indent="-256715" defTabSz="685622">
              <a:defRPr/>
            </a:pPr>
            <a:endParaRPr lang="sv-SE" dirty="0" smtClean="0">
              <a:solidFill>
                <a:srgbClr val="FF0000"/>
              </a:solidFill>
            </a:endParaRPr>
          </a:p>
        </p:txBody>
      </p:sp>
      <p:sp>
        <p:nvSpPr>
          <p:cNvPr id="63491" name="Rubrik 2"/>
          <p:cNvSpPr>
            <a:spLocks noGrp="1"/>
          </p:cNvSpPr>
          <p:nvPr>
            <p:ph type="title"/>
          </p:nvPr>
        </p:nvSpPr>
        <p:spPr>
          <a:xfrm>
            <a:off x="1214438" y="485020"/>
            <a:ext cx="5201841" cy="501254"/>
          </a:xfrm>
        </p:spPr>
        <p:txBody>
          <a:bodyPr/>
          <a:lstStyle/>
          <a:p>
            <a:r>
              <a:rPr lang="sv-SE" altLang="sv-SE" dirty="0" smtClean="0"/>
              <a:t>Val av masterprogram</a:t>
            </a:r>
          </a:p>
        </p:txBody>
      </p:sp>
    </p:spTree>
    <p:extLst>
      <p:ext uri="{BB962C8B-B14F-4D97-AF65-F5344CB8AC3E}">
        <p14:creationId xmlns:p14="http://schemas.microsoft.com/office/powerpoint/2010/main" val="16357596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1763626" y="1510115"/>
            <a:ext cx="4766489" cy="3089124"/>
          </a:xfrm>
        </p:spPr>
        <p:txBody>
          <a:bodyPr>
            <a:normAutofit fontScale="92500" lnSpcReduction="20000"/>
          </a:bodyPr>
          <a:lstStyle/>
          <a:p>
            <a:pPr marL="256715" indent="-256715" defTabSz="685622">
              <a:defRPr/>
            </a:pPr>
            <a:endParaRPr lang="sv-SE" dirty="0" smtClean="0"/>
          </a:p>
          <a:p>
            <a:pPr marL="0" indent="0" defTabSz="685622">
              <a:buNone/>
              <a:defRPr/>
            </a:pPr>
            <a:r>
              <a:rPr lang="sv-SE" dirty="0" smtClean="0"/>
              <a:t>   Årskurs 3   Årskurs 4 (= Masterprogram)</a:t>
            </a:r>
          </a:p>
          <a:p>
            <a:pPr marL="256715" indent="-256715" defTabSz="685622">
              <a:defRPr/>
            </a:pPr>
            <a:endParaRPr lang="sv-SE" dirty="0" smtClean="0"/>
          </a:p>
          <a:p>
            <a:pPr marL="256715" indent="-256715" defTabSz="685622">
              <a:defRPr/>
            </a:pPr>
            <a:endParaRPr lang="sv-SE" dirty="0" smtClean="0"/>
          </a:p>
          <a:p>
            <a:pPr marL="0" indent="0" defTabSz="685622">
              <a:buNone/>
              <a:defRPr/>
            </a:pPr>
            <a:r>
              <a:rPr lang="sv-SE" dirty="0" smtClean="0"/>
              <a:t>		     </a:t>
            </a:r>
          </a:p>
          <a:p>
            <a:pPr marL="0" indent="0" defTabSz="685622">
              <a:buNone/>
              <a:defRPr/>
            </a:pPr>
            <a:r>
              <a:rPr lang="sv-SE" dirty="0" smtClean="0"/>
              <a:t>		&gt;=165 </a:t>
            </a:r>
            <a:r>
              <a:rPr lang="sv-SE" dirty="0" err="1" smtClean="0"/>
              <a:t>hp</a:t>
            </a:r>
            <a:r>
              <a:rPr lang="sv-SE" dirty="0" smtClean="0"/>
              <a:t> </a:t>
            </a:r>
            <a:r>
              <a:rPr lang="sv-SE" dirty="0" err="1" smtClean="0"/>
              <a:t>obl.kurser</a:t>
            </a:r>
            <a:r>
              <a:rPr lang="sv-SE" dirty="0" smtClean="0"/>
              <a:t> ur basblocket		     	</a:t>
            </a:r>
          </a:p>
          <a:p>
            <a:pPr marL="0" indent="0" defTabSz="685622">
              <a:buNone/>
              <a:defRPr/>
            </a:pPr>
            <a:r>
              <a:rPr lang="sv-SE" dirty="0" smtClean="0"/>
              <a:t>		      inkl. avklarat kandidatexamensarbete</a:t>
            </a:r>
          </a:p>
          <a:p>
            <a:pPr marL="0" indent="0" defTabSz="685622">
              <a:buNone/>
              <a:defRPr/>
            </a:pPr>
            <a:r>
              <a:rPr lang="sv-SE" dirty="0"/>
              <a:t>	</a:t>
            </a:r>
            <a:r>
              <a:rPr lang="sv-SE" dirty="0" smtClean="0"/>
              <a:t>	         och särskilda behörighetskurser</a:t>
            </a:r>
          </a:p>
          <a:p>
            <a:pPr marL="0" indent="0" defTabSz="685622">
              <a:buNone/>
              <a:defRPr/>
            </a:pPr>
            <a:r>
              <a:rPr lang="sv-SE" dirty="0" smtClean="0"/>
              <a:t>			         </a:t>
            </a:r>
            <a:r>
              <a:rPr lang="sv-SE" sz="1200" dirty="0"/>
              <a:t>					     </a:t>
            </a:r>
            <a:r>
              <a:rPr lang="sv-SE" dirty="0" smtClean="0"/>
              <a:t>			</a:t>
            </a:r>
          </a:p>
          <a:p>
            <a:pPr marL="0" indent="0" defTabSz="685622">
              <a:buNone/>
              <a:defRPr/>
            </a:pPr>
            <a:r>
              <a:rPr lang="sv-SE" dirty="0" smtClean="0"/>
              <a:t>		</a:t>
            </a:r>
          </a:p>
          <a:p>
            <a:pPr marL="0" indent="0" defTabSz="685622">
              <a:buNone/>
              <a:defRPr/>
            </a:pPr>
            <a:r>
              <a:rPr lang="sv-SE" dirty="0" smtClean="0"/>
              <a:t>          Ha avslutat hela åk 1 samt ha 110hp från åk 1-2</a:t>
            </a:r>
            <a:endParaRPr lang="sv-SE" dirty="0"/>
          </a:p>
        </p:txBody>
      </p:sp>
      <p:sp>
        <p:nvSpPr>
          <p:cNvPr id="67587" name="Rubrik 2"/>
          <p:cNvSpPr>
            <a:spLocks noGrp="1"/>
          </p:cNvSpPr>
          <p:nvPr>
            <p:ph type="title"/>
          </p:nvPr>
        </p:nvSpPr>
        <p:spPr>
          <a:xfrm>
            <a:off x="1033941" y="260234"/>
            <a:ext cx="5545459" cy="857610"/>
          </a:xfrm>
        </p:spPr>
        <p:txBody>
          <a:bodyPr/>
          <a:lstStyle/>
          <a:p>
            <a:pPr eaLnBrk="1" hangingPunct="1"/>
            <a:r>
              <a:rPr lang="sv-SE" altLang="sv-SE" dirty="0" smtClean="0"/>
              <a:t>Vem får välja Masterprogram?</a:t>
            </a:r>
          </a:p>
        </p:txBody>
      </p:sp>
      <p:cxnSp>
        <p:nvCxnSpPr>
          <p:cNvPr id="67588" name="Rak 5"/>
          <p:cNvCxnSpPr>
            <a:cxnSpLocks noChangeShapeType="1"/>
          </p:cNvCxnSpPr>
          <p:nvPr/>
        </p:nvCxnSpPr>
        <p:spPr bwMode="auto">
          <a:xfrm>
            <a:off x="1549796" y="2231514"/>
            <a:ext cx="962259" cy="108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7589" name="Rak 6"/>
          <p:cNvCxnSpPr>
            <a:cxnSpLocks noChangeShapeType="1"/>
          </p:cNvCxnSpPr>
          <p:nvPr/>
        </p:nvCxnSpPr>
        <p:spPr bwMode="auto">
          <a:xfrm>
            <a:off x="2649520" y="2231514"/>
            <a:ext cx="963277" cy="108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7590" name="Rak pil 10"/>
          <p:cNvCxnSpPr>
            <a:cxnSpLocks noChangeShapeType="1"/>
          </p:cNvCxnSpPr>
          <p:nvPr/>
        </p:nvCxnSpPr>
        <p:spPr bwMode="auto">
          <a:xfrm rot="5400000" flipH="1" flipV="1">
            <a:off x="1285221" y="2547480"/>
            <a:ext cx="438526" cy="101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7591" name="Rak pil 11"/>
          <p:cNvCxnSpPr>
            <a:cxnSpLocks noChangeShapeType="1"/>
          </p:cNvCxnSpPr>
          <p:nvPr/>
        </p:nvCxnSpPr>
        <p:spPr bwMode="auto">
          <a:xfrm rot="5400000" flipH="1" flipV="1">
            <a:off x="2431306" y="2546938"/>
            <a:ext cx="437447" cy="1019"/>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0" name="Ellips 9"/>
          <p:cNvSpPr/>
          <p:nvPr/>
        </p:nvSpPr>
        <p:spPr bwMode="auto">
          <a:xfrm>
            <a:off x="2274306" y="2506837"/>
            <a:ext cx="3940705" cy="1603979"/>
          </a:xfrm>
          <a:prstGeom prst="ellipse">
            <a:avLst/>
          </a:prstGeom>
          <a:noFill/>
          <a:ln w="9525" cap="flat" cmpd="sng" algn="ctr">
            <a:solidFill>
              <a:schemeClr val="tx1"/>
            </a:solidFill>
            <a:prstDash val="solid"/>
            <a:round/>
            <a:headEnd type="none" w="med" len="med"/>
            <a:tailEnd type="none" w="med" len="med"/>
          </a:ln>
          <a:effectLst>
            <a:glow rad="139700">
              <a:schemeClr val="accent1">
                <a:satMod val="175000"/>
                <a:alpha val="40000"/>
              </a:schemeClr>
            </a:glow>
          </a:effectLst>
        </p:spPr>
        <p:txBody>
          <a:bodyPr lIns="60109" tIns="30055" rIns="60109" bIns="30055"/>
          <a:lstStyle/>
          <a:p>
            <a:pPr eaLnBrk="0" hangingPunct="0">
              <a:defRPr/>
            </a:pPr>
            <a:endParaRPr lang="sv-SE">
              <a:cs typeface="+mn-cs"/>
            </a:endParaRPr>
          </a:p>
        </p:txBody>
      </p:sp>
      <p:sp>
        <p:nvSpPr>
          <p:cNvPr id="3" name="TextBox 2"/>
          <p:cNvSpPr txBox="1"/>
          <p:nvPr/>
        </p:nvSpPr>
        <p:spPr>
          <a:xfrm>
            <a:off x="412954" y="2448233"/>
            <a:ext cx="958646" cy="369332"/>
          </a:xfrm>
          <a:prstGeom prst="rect">
            <a:avLst/>
          </a:prstGeom>
          <a:noFill/>
        </p:spPr>
        <p:txBody>
          <a:bodyPr wrap="square" rtlCol="0">
            <a:spAutoFit/>
          </a:bodyPr>
          <a:lstStyle/>
          <a:p>
            <a:r>
              <a:rPr lang="sv-SE" dirty="0" smtClean="0"/>
              <a:t>60hp</a:t>
            </a:r>
            <a:endParaRPr lang="sv-SE" dirty="0"/>
          </a:p>
        </p:txBody>
      </p:sp>
      <p:sp>
        <p:nvSpPr>
          <p:cNvPr id="4" name="TextBox 3"/>
          <p:cNvSpPr txBox="1"/>
          <p:nvPr/>
        </p:nvSpPr>
        <p:spPr>
          <a:xfrm>
            <a:off x="436631" y="1696645"/>
            <a:ext cx="1194620" cy="369332"/>
          </a:xfrm>
          <a:prstGeom prst="rect">
            <a:avLst/>
          </a:prstGeom>
          <a:noFill/>
        </p:spPr>
        <p:txBody>
          <a:bodyPr wrap="square" rtlCol="0">
            <a:spAutoFit/>
          </a:bodyPr>
          <a:lstStyle/>
          <a:p>
            <a:r>
              <a:rPr lang="sv-SE" dirty="0" smtClean="0"/>
              <a:t>Åk 1</a:t>
            </a:r>
            <a:endParaRPr lang="sv-SE" dirty="0"/>
          </a:p>
        </p:txBody>
      </p:sp>
      <p:sp>
        <p:nvSpPr>
          <p:cNvPr id="5" name="TextBox 4"/>
          <p:cNvSpPr txBox="1"/>
          <p:nvPr/>
        </p:nvSpPr>
        <p:spPr>
          <a:xfrm>
            <a:off x="1033941" y="1708991"/>
            <a:ext cx="698995" cy="369332"/>
          </a:xfrm>
          <a:prstGeom prst="rect">
            <a:avLst/>
          </a:prstGeom>
          <a:noFill/>
        </p:spPr>
        <p:txBody>
          <a:bodyPr wrap="square" rtlCol="0">
            <a:spAutoFit/>
          </a:bodyPr>
          <a:lstStyle/>
          <a:p>
            <a:r>
              <a:rPr lang="sv-SE" dirty="0" smtClean="0"/>
              <a:t>Åk 2</a:t>
            </a:r>
            <a:endParaRPr lang="sv-SE" dirty="0"/>
          </a:p>
        </p:txBody>
      </p:sp>
      <p:sp>
        <p:nvSpPr>
          <p:cNvPr id="6" name="TextBox 5"/>
          <p:cNvSpPr txBox="1"/>
          <p:nvPr/>
        </p:nvSpPr>
        <p:spPr>
          <a:xfrm>
            <a:off x="992210" y="2463127"/>
            <a:ext cx="1023530" cy="369332"/>
          </a:xfrm>
          <a:prstGeom prst="rect">
            <a:avLst/>
          </a:prstGeom>
          <a:noFill/>
        </p:spPr>
        <p:txBody>
          <a:bodyPr wrap="square" rtlCol="0">
            <a:spAutoFit/>
          </a:bodyPr>
          <a:lstStyle/>
          <a:p>
            <a:r>
              <a:rPr lang="sv-SE" dirty="0" smtClean="0"/>
              <a:t>50hp</a:t>
            </a:r>
            <a:endParaRPr lang="sv-SE" dirty="0"/>
          </a:p>
        </p:txBody>
      </p:sp>
    </p:spTree>
    <p:extLst>
      <p:ext uri="{BB962C8B-B14F-4D97-AF65-F5344CB8AC3E}">
        <p14:creationId xmlns:p14="http://schemas.microsoft.com/office/powerpoint/2010/main" val="71244309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AD707FA-9C95-4E6C-B6F0-D69C6225DAD4}" type="datetime1">
              <a:rPr lang="sv-SE" smtClean="0"/>
              <a:t>2022-10-12</a:t>
            </a:fld>
            <a:endParaRPr lang="sv-SE"/>
          </a:p>
        </p:txBody>
      </p:sp>
      <p:sp>
        <p:nvSpPr>
          <p:cNvPr id="3" name="Platshållare för bildnummer 2"/>
          <p:cNvSpPr>
            <a:spLocks noGrp="1"/>
          </p:cNvSpPr>
          <p:nvPr>
            <p:ph type="sldNum" sz="quarter" idx="12"/>
          </p:nvPr>
        </p:nvSpPr>
        <p:spPr/>
        <p:txBody>
          <a:bodyPr/>
          <a:lstStyle/>
          <a:p>
            <a:fld id="{680D72F4-1C41-4187-A4BC-492CF086CF40}" type="slidenum">
              <a:rPr lang="sv-SE" smtClean="0"/>
              <a:pPr/>
              <a:t>32</a:t>
            </a:fld>
            <a:endParaRPr lang="sv-SE"/>
          </a:p>
        </p:txBody>
      </p:sp>
      <p:sp>
        <p:nvSpPr>
          <p:cNvPr id="4" name="Platshållare för sidfot 3"/>
          <p:cNvSpPr>
            <a:spLocks noGrp="1"/>
          </p:cNvSpPr>
          <p:nvPr>
            <p:ph type="ftr" sz="quarter" idx="11"/>
          </p:nvPr>
        </p:nvSpPr>
        <p:spPr/>
        <p:txBody>
          <a:bodyPr/>
          <a:lstStyle/>
          <a:p>
            <a:endParaRPr lang="sv-SE" dirty="0"/>
          </a:p>
        </p:txBody>
      </p:sp>
      <p:graphicFrame>
        <p:nvGraphicFramePr>
          <p:cNvPr id="27" name="Objekt 26"/>
          <p:cNvGraphicFramePr>
            <a:graphicFrameLocks noChangeAspect="1"/>
          </p:cNvGraphicFramePr>
          <p:nvPr>
            <p:extLst>
              <p:ext uri="{D42A27DB-BD31-4B8C-83A1-F6EECF244321}">
                <p14:modId xmlns:p14="http://schemas.microsoft.com/office/powerpoint/2010/main" val="3741673993"/>
              </p:ext>
            </p:extLst>
          </p:nvPr>
        </p:nvGraphicFramePr>
        <p:xfrm>
          <a:off x="973873" y="431179"/>
          <a:ext cx="4876800" cy="4081348"/>
        </p:xfrm>
        <a:graphic>
          <a:graphicData uri="http://schemas.openxmlformats.org/presentationml/2006/ole">
            <mc:AlternateContent xmlns:mc="http://schemas.openxmlformats.org/markup-compatibility/2006">
              <mc:Choice xmlns:v="urn:schemas-microsoft-com:vml" Requires="v">
                <p:oleObj spid="_x0000_s4123" name="Worksheet" r:id="rId4" imgW="5492713" imgH="5264106" progId="Excel.Sheet.12">
                  <p:embed/>
                </p:oleObj>
              </mc:Choice>
              <mc:Fallback>
                <p:oleObj name="Worksheet" r:id="rId4" imgW="5492713" imgH="5264106" progId="Excel.Sheet.12">
                  <p:embed/>
                  <p:pic>
                    <p:nvPicPr>
                      <p:cNvPr id="0" name=""/>
                      <p:cNvPicPr/>
                      <p:nvPr/>
                    </p:nvPicPr>
                    <p:blipFill>
                      <a:blip r:embed="rId5"/>
                      <a:stretch>
                        <a:fillRect/>
                      </a:stretch>
                    </p:blipFill>
                    <p:spPr>
                      <a:xfrm>
                        <a:off x="973873" y="431179"/>
                        <a:ext cx="4876800" cy="4081348"/>
                      </a:xfrm>
                      <a:prstGeom prst="rect">
                        <a:avLst/>
                      </a:prstGeom>
                    </p:spPr>
                  </p:pic>
                </p:oleObj>
              </mc:Fallback>
            </mc:AlternateContent>
          </a:graphicData>
        </a:graphic>
      </p:graphicFrame>
    </p:spTree>
    <p:extLst>
      <p:ext uri="{BB962C8B-B14F-4D97-AF65-F5344CB8AC3E}">
        <p14:creationId xmlns:p14="http://schemas.microsoft.com/office/powerpoint/2010/main" val="1650206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977" y="303652"/>
            <a:ext cx="5514301" cy="501254"/>
          </a:xfrm>
        </p:spPr>
        <p:txBody>
          <a:bodyPr/>
          <a:lstStyle/>
          <a:p>
            <a:r>
              <a:rPr lang="sv-SE" altLang="sv-SE" sz="2000" b="0" dirty="0" err="1" smtClean="0"/>
              <a:t>Masterprogram</a:t>
            </a:r>
            <a:r>
              <a:rPr lang="sv-SE" altLang="sv-SE" sz="2000" b="0" dirty="0" smtClean="0"/>
              <a:t> som kräver särskild behörighet	</a:t>
            </a:r>
            <a:endParaRPr lang="sv-SE" sz="2000" b="0" dirty="0"/>
          </a:p>
        </p:txBody>
      </p:sp>
      <p:sp>
        <p:nvSpPr>
          <p:cNvPr id="3" name="Content Placeholder 2"/>
          <p:cNvSpPr>
            <a:spLocks noGrp="1"/>
          </p:cNvSpPr>
          <p:nvPr>
            <p:ph idx="1"/>
          </p:nvPr>
        </p:nvSpPr>
        <p:spPr>
          <a:xfrm>
            <a:off x="780585" y="924338"/>
            <a:ext cx="5801605" cy="3439505"/>
          </a:xfrm>
        </p:spPr>
        <p:txBody>
          <a:bodyPr>
            <a:normAutofit fontScale="92500" lnSpcReduction="20000"/>
          </a:bodyPr>
          <a:lstStyle/>
          <a:p>
            <a:pPr>
              <a:defRPr/>
            </a:pPr>
            <a:r>
              <a:rPr lang="sv-SE" sz="1050" b="1" dirty="0" smtClean="0"/>
              <a:t>Matematik </a:t>
            </a:r>
            <a:r>
              <a:rPr lang="sv-SE" sz="1050" b="1" dirty="0"/>
              <a:t>(samarbete med SU)</a:t>
            </a:r>
          </a:p>
          <a:p>
            <a:pPr>
              <a:defRPr/>
            </a:pPr>
            <a:r>
              <a:rPr lang="en-US" sz="1050" dirty="0"/>
              <a:t> </a:t>
            </a:r>
            <a:r>
              <a:rPr lang="en-US" sz="1050" dirty="0" smtClean="0"/>
              <a:t>SF1677 </a:t>
            </a:r>
            <a:r>
              <a:rPr lang="en-US" sz="1050" dirty="0" err="1"/>
              <a:t>Analysens</a:t>
            </a:r>
            <a:r>
              <a:rPr lang="en-US" sz="1050" dirty="0"/>
              <a:t> </a:t>
            </a:r>
            <a:r>
              <a:rPr lang="en-US" sz="1050" dirty="0" err="1" smtClean="0"/>
              <a:t>grunder</a:t>
            </a:r>
            <a:r>
              <a:rPr lang="en-US" sz="1050" dirty="0" smtClean="0"/>
              <a:t>				             VT P3-P4</a:t>
            </a:r>
            <a:endParaRPr lang="en-US" sz="1050" dirty="0"/>
          </a:p>
          <a:p>
            <a:pPr>
              <a:defRPr/>
            </a:pPr>
            <a:r>
              <a:rPr lang="en-US" sz="1050" dirty="0"/>
              <a:t> </a:t>
            </a:r>
            <a:r>
              <a:rPr lang="en-US" sz="1050" dirty="0" smtClean="0"/>
              <a:t>SF1678 </a:t>
            </a:r>
            <a:r>
              <a:rPr lang="en-US" sz="1050" dirty="0" err="1"/>
              <a:t>Grupper</a:t>
            </a:r>
            <a:r>
              <a:rPr lang="en-US" sz="1050" dirty="0"/>
              <a:t> </a:t>
            </a:r>
            <a:r>
              <a:rPr lang="en-US" sz="1050" dirty="0" err="1"/>
              <a:t>och</a:t>
            </a:r>
            <a:r>
              <a:rPr lang="en-US" sz="1050" dirty="0"/>
              <a:t> </a:t>
            </a:r>
            <a:r>
              <a:rPr lang="en-US" sz="1050" dirty="0" err="1" smtClean="0"/>
              <a:t>ringar</a:t>
            </a:r>
            <a:r>
              <a:rPr lang="en-US" sz="1050" dirty="0" smtClean="0"/>
              <a:t>				             VT P3-P4</a:t>
            </a:r>
            <a:endParaRPr lang="en-US" sz="1050" dirty="0"/>
          </a:p>
          <a:p>
            <a:pPr>
              <a:defRPr/>
            </a:pPr>
            <a:endParaRPr lang="en-US" sz="1050" dirty="0"/>
          </a:p>
          <a:p>
            <a:pPr>
              <a:defRPr/>
            </a:pPr>
            <a:r>
              <a:rPr lang="en-US" sz="1050" b="1" dirty="0" err="1"/>
              <a:t>Datalogi</a:t>
            </a:r>
            <a:endParaRPr lang="en-US" sz="1050" b="1" dirty="0"/>
          </a:p>
          <a:p>
            <a:pPr>
              <a:defRPr/>
            </a:pPr>
            <a:r>
              <a:rPr lang="sv-SE" sz="1050" dirty="0" smtClean="0"/>
              <a:t>DD2352 </a:t>
            </a:r>
            <a:r>
              <a:rPr lang="sv-SE" sz="1050" dirty="0"/>
              <a:t>Algoritmer och komplexitet 7.5 </a:t>
            </a:r>
            <a:r>
              <a:rPr lang="sv-SE" sz="1050" dirty="0" err="1"/>
              <a:t>hp</a:t>
            </a:r>
            <a:r>
              <a:rPr lang="sv-SE" sz="1050" dirty="0"/>
              <a:t>		</a:t>
            </a:r>
            <a:r>
              <a:rPr lang="sv-SE" sz="1050" dirty="0" smtClean="0"/>
              <a:t>                                VT </a:t>
            </a:r>
            <a:r>
              <a:rPr lang="sv-SE" sz="1050" dirty="0"/>
              <a:t>P3-P4</a:t>
            </a:r>
          </a:p>
          <a:p>
            <a:pPr>
              <a:defRPr/>
            </a:pPr>
            <a:r>
              <a:rPr lang="sv-SE" sz="1050" dirty="0"/>
              <a:t>SF1679 Diskret matematik 7.5 </a:t>
            </a:r>
            <a:r>
              <a:rPr lang="sv-SE" sz="1050" dirty="0" err="1"/>
              <a:t>hp</a:t>
            </a:r>
            <a:r>
              <a:rPr lang="sv-SE" sz="1050" dirty="0"/>
              <a:t>		</a:t>
            </a:r>
            <a:r>
              <a:rPr lang="sv-SE" sz="1050" dirty="0" smtClean="0"/>
              <a:t>	                                VT </a:t>
            </a:r>
            <a:r>
              <a:rPr lang="sv-SE" sz="1050" dirty="0"/>
              <a:t>P3	</a:t>
            </a:r>
            <a:endParaRPr lang="en-US" sz="1050" dirty="0"/>
          </a:p>
          <a:p>
            <a:pPr>
              <a:defRPr/>
            </a:pPr>
            <a:endParaRPr lang="en-US" sz="1050" dirty="0"/>
          </a:p>
          <a:p>
            <a:r>
              <a:rPr lang="sv-SE" sz="1050" b="1" dirty="0"/>
              <a:t>Cybersäkerhet </a:t>
            </a:r>
            <a:endParaRPr lang="sv-SE" sz="1050" b="1" dirty="0" smtClean="0"/>
          </a:p>
          <a:p>
            <a:r>
              <a:rPr lang="sv-SE" sz="1050" dirty="0" smtClean="0"/>
              <a:t>DD2350 </a:t>
            </a:r>
            <a:r>
              <a:rPr lang="sv-SE" sz="1050" dirty="0"/>
              <a:t>Algoritmer, datastrukturer och komplexitet</a:t>
            </a:r>
          </a:p>
          <a:p>
            <a:r>
              <a:rPr lang="sv-SE" sz="1050" dirty="0"/>
              <a:t>eller</a:t>
            </a:r>
          </a:p>
          <a:p>
            <a:r>
              <a:rPr lang="sv-SE" sz="1050" dirty="0"/>
              <a:t>DD2352 Algoritmer och </a:t>
            </a:r>
            <a:r>
              <a:rPr lang="sv-SE" sz="1050" dirty="0" smtClean="0"/>
              <a:t>komplexitet</a:t>
            </a:r>
          </a:p>
          <a:p>
            <a:endParaRPr lang="sv-SE" sz="1050" dirty="0" smtClean="0"/>
          </a:p>
          <a:p>
            <a:r>
              <a:rPr lang="sv-SE" sz="1050" b="1" dirty="0" smtClean="0"/>
              <a:t>Teknisk mekanik</a:t>
            </a:r>
            <a:endParaRPr lang="sv-SE" sz="1050" b="1" dirty="0"/>
          </a:p>
          <a:p>
            <a:r>
              <a:rPr lang="sv-SE" sz="1050" dirty="0"/>
              <a:t>En grundkurs i hållfasthetslära samt en grundkurs i </a:t>
            </a:r>
            <a:r>
              <a:rPr lang="sv-SE" sz="1050" dirty="0" smtClean="0"/>
              <a:t>strömningsmekanik</a:t>
            </a:r>
          </a:p>
          <a:p>
            <a:endParaRPr lang="sv-SE" sz="1050" b="1" dirty="0" smtClean="0"/>
          </a:p>
          <a:p>
            <a:r>
              <a:rPr lang="sv-SE" sz="1050" b="1" dirty="0" smtClean="0"/>
              <a:t>Teknisk fysik</a:t>
            </a:r>
          </a:p>
          <a:p>
            <a:r>
              <a:rPr lang="sv-SE" sz="1100" dirty="0" smtClean="0"/>
              <a:t>SI1162 </a:t>
            </a:r>
            <a:r>
              <a:rPr lang="sv-SE" sz="1100" dirty="0"/>
              <a:t>Statistisk fysik, 7.5 </a:t>
            </a:r>
            <a:r>
              <a:rPr lang="sv-SE" sz="1100" dirty="0" err="1"/>
              <a:t>hp</a:t>
            </a:r>
            <a:r>
              <a:rPr lang="sv-SE" sz="1100" dirty="0"/>
              <a:t> (P3)</a:t>
            </a:r>
            <a:br>
              <a:rPr lang="sv-SE" sz="1100" dirty="0"/>
            </a:br>
            <a:r>
              <a:rPr lang="sv-SE" sz="1100" dirty="0" smtClean="0"/>
              <a:t>SI1155 </a:t>
            </a:r>
            <a:r>
              <a:rPr lang="sv-SE" sz="1100" dirty="0"/>
              <a:t>Teoretisk fysik, 6.0 </a:t>
            </a:r>
            <a:r>
              <a:rPr lang="sv-SE" sz="1100" dirty="0" err="1"/>
              <a:t>hp</a:t>
            </a:r>
            <a:r>
              <a:rPr lang="sv-SE" sz="1100" dirty="0"/>
              <a:t> (P4</a:t>
            </a:r>
            <a:r>
              <a:rPr lang="sv-SE" sz="1100" dirty="0" smtClean="0"/>
              <a:t>)</a:t>
            </a:r>
          </a:p>
          <a:p>
            <a:endParaRPr lang="sv-SE" sz="1100" dirty="0" smtClean="0"/>
          </a:p>
          <a:p>
            <a:r>
              <a:rPr lang="sv-SE" sz="1100" b="1" dirty="0">
                <a:hlinkClick r:id="rId3"/>
              </a:rPr>
              <a:t>https://</a:t>
            </a:r>
            <a:r>
              <a:rPr lang="sv-SE" sz="1100" b="1" dirty="0" smtClean="0">
                <a:hlinkClick r:id="rId3"/>
              </a:rPr>
              <a:t>www.kth.se/student/kurser/program/CTMAT/20202/arskurs3</a:t>
            </a:r>
            <a:r>
              <a:rPr lang="sv-SE" sz="1100" b="1" dirty="0" smtClean="0"/>
              <a:t>	</a:t>
            </a:r>
          </a:p>
          <a:p>
            <a:endParaRPr lang="sv-SE" sz="1050" b="1" dirty="0" smtClean="0"/>
          </a:p>
          <a:p>
            <a:endParaRPr lang="sv-SE" sz="1200" dirty="0" smtClean="0"/>
          </a:p>
          <a:p>
            <a:endParaRPr lang="sv-SE" sz="1200" dirty="0"/>
          </a:p>
          <a:p>
            <a:endParaRPr lang="sv-SE" dirty="0"/>
          </a:p>
        </p:txBody>
      </p:sp>
    </p:spTree>
    <p:extLst>
      <p:ext uri="{BB962C8B-B14F-4D97-AF65-F5344CB8AC3E}">
        <p14:creationId xmlns:p14="http://schemas.microsoft.com/office/powerpoint/2010/main" val="33076247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4855" y="963520"/>
            <a:ext cx="5072262" cy="3093154"/>
          </a:xfrm>
          <a:prstGeom prst="rect">
            <a:avLst/>
          </a:prstGeom>
          <a:noFill/>
        </p:spPr>
        <p:txBody>
          <a:bodyPr wrap="square" rtlCol="0">
            <a:spAutoFit/>
          </a:bodyPr>
          <a:lstStyle/>
          <a:p>
            <a:r>
              <a:rPr lang="sv-SE" dirty="0"/>
              <a:t>Master program med extern antagning </a:t>
            </a:r>
          </a:p>
          <a:p>
            <a:r>
              <a:rPr lang="sv-SE" sz="1500" dirty="0"/>
              <a:t>(som ger civilingenjörsexamen i </a:t>
            </a:r>
            <a:r>
              <a:rPr lang="sv-SE" sz="1500" dirty="0" smtClean="0"/>
              <a:t>Teknisk matematik)</a:t>
            </a:r>
            <a:endParaRPr lang="sv-SE" sz="1500" dirty="0"/>
          </a:p>
          <a:p>
            <a:endParaRPr lang="sv-SE" dirty="0"/>
          </a:p>
          <a:p>
            <a:pPr marL="214313" indent="-214313">
              <a:buFont typeface="Arial" panose="020B0604020202020204" pitchFamily="34" charset="0"/>
              <a:buChar char="•"/>
            </a:pPr>
            <a:r>
              <a:rPr lang="sv-SE" dirty="0" smtClean="0"/>
              <a:t>Datorsimuleringar </a:t>
            </a:r>
            <a:r>
              <a:rPr lang="sv-SE" dirty="0"/>
              <a:t>inom teknik och </a:t>
            </a:r>
            <a:r>
              <a:rPr lang="sv-SE" dirty="0" smtClean="0"/>
              <a:t>naturvetenskap </a:t>
            </a:r>
            <a:endParaRPr lang="sv-SE" dirty="0"/>
          </a:p>
          <a:p>
            <a:endParaRPr lang="sv-SE" dirty="0"/>
          </a:p>
          <a:p>
            <a:r>
              <a:rPr lang="sv-SE" dirty="0" smtClean="0"/>
              <a:t>Ansökes från 18 oktober -15 januari (</a:t>
            </a:r>
            <a:r>
              <a:rPr lang="sv-SE" dirty="0" smtClean="0">
                <a:hlinkClick r:id="rId3"/>
              </a:rPr>
              <a:t>www.antagning.se</a:t>
            </a:r>
            <a:r>
              <a:rPr lang="sv-SE" dirty="0" smtClean="0"/>
              <a:t>)</a:t>
            </a:r>
          </a:p>
          <a:p>
            <a:r>
              <a:rPr lang="sv-SE" dirty="0" smtClean="0"/>
              <a:t>Ingen garantiplats!</a:t>
            </a:r>
          </a:p>
          <a:p>
            <a:r>
              <a:rPr lang="sv-SE" dirty="0" smtClean="0"/>
              <a:t>Kandidaten måste vara klar vid utbildningsstart.</a:t>
            </a:r>
          </a:p>
          <a:p>
            <a:r>
              <a:rPr lang="sv-SE" dirty="0" smtClean="0"/>
              <a:t> </a:t>
            </a:r>
            <a:endParaRPr lang="sv-SE" dirty="0"/>
          </a:p>
        </p:txBody>
      </p:sp>
    </p:spTree>
    <p:extLst>
      <p:ext uri="{BB962C8B-B14F-4D97-AF65-F5344CB8AC3E}">
        <p14:creationId xmlns:p14="http://schemas.microsoft.com/office/powerpoint/2010/main" val="9595183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8000" y="588827"/>
            <a:ext cx="4796286" cy="923330"/>
          </a:xfrm>
          <a:prstGeom prst="rect">
            <a:avLst/>
          </a:prstGeom>
          <a:noFill/>
        </p:spPr>
        <p:txBody>
          <a:bodyPr wrap="square" rtlCol="0">
            <a:spAutoFit/>
          </a:bodyPr>
          <a:lstStyle/>
          <a:p>
            <a:r>
              <a:rPr lang="sv-SE" b="1" dirty="0"/>
              <a:t>Mastermässan </a:t>
            </a:r>
            <a:r>
              <a:rPr lang="sv-SE" b="1" dirty="0" smtClean="0"/>
              <a:t>2023</a:t>
            </a:r>
            <a:endParaRPr lang="sv-SE" b="1" dirty="0"/>
          </a:p>
          <a:p>
            <a:r>
              <a:rPr lang="sv-SE" dirty="0"/>
              <a:t>Mastermässan kommer att äga rum den 30 mars </a:t>
            </a:r>
            <a:r>
              <a:rPr lang="sv-SE" dirty="0" smtClean="0"/>
              <a:t>2023.</a:t>
            </a:r>
            <a:endParaRPr lang="sv-SE" dirty="0"/>
          </a:p>
        </p:txBody>
      </p:sp>
      <p:pic>
        <p:nvPicPr>
          <p:cNvPr id="4" name="Picture 3"/>
          <p:cNvPicPr>
            <a:picLocks noChangeAspect="1"/>
          </p:cNvPicPr>
          <p:nvPr/>
        </p:nvPicPr>
        <p:blipFill>
          <a:blip r:embed="rId3"/>
          <a:stretch>
            <a:fillRect/>
          </a:stretch>
        </p:blipFill>
        <p:spPr>
          <a:xfrm>
            <a:off x="1849288" y="1982462"/>
            <a:ext cx="2857500" cy="1693069"/>
          </a:xfrm>
          <a:prstGeom prst="rect">
            <a:avLst/>
          </a:prstGeom>
        </p:spPr>
      </p:pic>
    </p:spTree>
    <p:extLst>
      <p:ext uri="{BB962C8B-B14F-4D97-AF65-F5344CB8AC3E}">
        <p14:creationId xmlns:p14="http://schemas.microsoft.com/office/powerpoint/2010/main" val="37227959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535541" y="612425"/>
            <a:ext cx="4839803" cy="85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3" tIns="34282" rIns="68563" bIns="34282" anchor="ctr"/>
          <a:lstStyle>
            <a:lvl1pPr defTabSz="1041400">
              <a:defRPr sz="2400">
                <a:solidFill>
                  <a:schemeClr val="tx1"/>
                </a:solidFill>
                <a:latin typeface="Verdana" pitchFamily="34" charset="0"/>
              </a:defRPr>
            </a:lvl1pPr>
            <a:lvl2pPr marL="742950" indent="-285750" defTabSz="1041400">
              <a:defRPr sz="2400">
                <a:solidFill>
                  <a:schemeClr val="tx1"/>
                </a:solidFill>
                <a:latin typeface="Verdana" pitchFamily="34" charset="0"/>
              </a:defRPr>
            </a:lvl2pPr>
            <a:lvl3pPr marL="1143000" indent="-228600" defTabSz="1041400">
              <a:defRPr sz="2400">
                <a:solidFill>
                  <a:schemeClr val="tx1"/>
                </a:solidFill>
                <a:latin typeface="Verdana" pitchFamily="34" charset="0"/>
              </a:defRPr>
            </a:lvl3pPr>
            <a:lvl4pPr marL="1600200" indent="-228600" defTabSz="1041400">
              <a:defRPr sz="2400">
                <a:solidFill>
                  <a:schemeClr val="tx1"/>
                </a:solidFill>
                <a:latin typeface="Verdana" pitchFamily="34" charset="0"/>
              </a:defRPr>
            </a:lvl4pPr>
            <a:lvl5pPr marL="2057400" indent="-228600" defTabSz="1041400">
              <a:defRPr sz="2400">
                <a:solidFill>
                  <a:schemeClr val="tx1"/>
                </a:solidFill>
                <a:latin typeface="Verdana" pitchFamily="34" charset="0"/>
              </a:defRPr>
            </a:lvl5pPr>
            <a:lvl6pPr marL="2514600" indent="-228600" defTabSz="1041400" eaLnBrk="0" fontAlgn="base" hangingPunct="0">
              <a:spcBef>
                <a:spcPct val="0"/>
              </a:spcBef>
              <a:spcAft>
                <a:spcPct val="0"/>
              </a:spcAft>
              <a:defRPr sz="2400">
                <a:solidFill>
                  <a:schemeClr val="tx1"/>
                </a:solidFill>
                <a:latin typeface="Verdana" pitchFamily="34" charset="0"/>
              </a:defRPr>
            </a:lvl6pPr>
            <a:lvl7pPr marL="2971800" indent="-228600" defTabSz="1041400" eaLnBrk="0" fontAlgn="base" hangingPunct="0">
              <a:spcBef>
                <a:spcPct val="0"/>
              </a:spcBef>
              <a:spcAft>
                <a:spcPct val="0"/>
              </a:spcAft>
              <a:defRPr sz="2400">
                <a:solidFill>
                  <a:schemeClr val="tx1"/>
                </a:solidFill>
                <a:latin typeface="Verdana" pitchFamily="34" charset="0"/>
              </a:defRPr>
            </a:lvl7pPr>
            <a:lvl8pPr marL="3429000" indent="-228600" defTabSz="1041400" eaLnBrk="0" fontAlgn="base" hangingPunct="0">
              <a:spcBef>
                <a:spcPct val="0"/>
              </a:spcBef>
              <a:spcAft>
                <a:spcPct val="0"/>
              </a:spcAft>
              <a:defRPr sz="2400">
                <a:solidFill>
                  <a:schemeClr val="tx1"/>
                </a:solidFill>
                <a:latin typeface="Verdana" pitchFamily="34" charset="0"/>
              </a:defRPr>
            </a:lvl8pPr>
            <a:lvl9pPr marL="3886200" indent="-228600" defTabSz="1041400" eaLnBrk="0" fontAlgn="base" hangingPunct="0">
              <a:spcBef>
                <a:spcPct val="0"/>
              </a:spcBef>
              <a:spcAft>
                <a:spcPct val="0"/>
              </a:spcAft>
              <a:defRPr sz="2400">
                <a:solidFill>
                  <a:schemeClr val="tx1"/>
                </a:solidFill>
                <a:latin typeface="Verdana" pitchFamily="34" charset="0"/>
              </a:defRPr>
            </a:lvl9pPr>
          </a:lstStyle>
          <a:p>
            <a:r>
              <a:rPr lang="sv-SE" altLang="sv-SE" dirty="0"/>
              <a:t>Studieuppehåll</a:t>
            </a:r>
          </a:p>
        </p:txBody>
      </p:sp>
      <p:sp>
        <p:nvSpPr>
          <p:cNvPr id="10243" name="Text Box 4"/>
          <p:cNvSpPr txBox="1">
            <a:spLocks noChangeArrowheads="1"/>
          </p:cNvSpPr>
          <p:nvPr/>
        </p:nvSpPr>
        <p:spPr bwMode="auto">
          <a:xfrm>
            <a:off x="1230440" y="1526013"/>
            <a:ext cx="4822736" cy="231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0116" tIns="30059" rIns="60116" bIns="30059">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spcBef>
                <a:spcPct val="50000"/>
              </a:spcBef>
              <a:buClr>
                <a:srgbClr val="C00000"/>
              </a:buClr>
              <a:defRPr/>
            </a:pPr>
            <a:r>
              <a:rPr lang="en-GB" sz="1350" dirty="0" err="1"/>
              <a:t>Måste</a:t>
            </a:r>
            <a:r>
              <a:rPr lang="en-GB" sz="1350" dirty="0"/>
              <a:t> </a:t>
            </a:r>
            <a:r>
              <a:rPr lang="en-GB" sz="1350" dirty="0" err="1"/>
              <a:t>ansökas</a:t>
            </a:r>
            <a:r>
              <a:rPr lang="en-GB" sz="1350" dirty="0"/>
              <a:t> om:</a:t>
            </a:r>
          </a:p>
          <a:p>
            <a:pPr>
              <a:spcBef>
                <a:spcPct val="50000"/>
              </a:spcBef>
              <a:buClr>
                <a:srgbClr val="C00000"/>
              </a:buClr>
              <a:defRPr/>
            </a:pPr>
            <a:r>
              <a:rPr lang="en-GB" sz="1350" dirty="0">
                <a:hlinkClick r:id="rId3"/>
              </a:rPr>
              <a:t>https://www.kth.se/student/program/studieuppehall</a:t>
            </a:r>
            <a:r>
              <a:rPr lang="en-GB" sz="1350" dirty="0"/>
              <a:t/>
            </a:r>
            <a:br>
              <a:rPr lang="en-GB" sz="1350" dirty="0"/>
            </a:br>
            <a:endParaRPr lang="sv-SE" sz="1350" dirty="0"/>
          </a:p>
          <a:p>
            <a:pPr>
              <a:buClr>
                <a:srgbClr val="C00000"/>
              </a:buClr>
              <a:defRPr/>
            </a:pPr>
            <a:r>
              <a:rPr lang="sv-SE" sz="1350" dirty="0"/>
              <a:t>Ansöks terminsvis högst 2 terminer i taget</a:t>
            </a:r>
          </a:p>
          <a:p>
            <a:pPr marL="225465" indent="-225465">
              <a:buClr>
                <a:srgbClr val="C00000"/>
              </a:buClr>
              <a:buFont typeface="Arial" pitchFamily="34" charset="0"/>
              <a:buChar char="•"/>
              <a:defRPr/>
            </a:pPr>
            <a:endParaRPr lang="sv-SE" sz="1350" dirty="0"/>
          </a:p>
          <a:p>
            <a:pPr>
              <a:defRPr/>
            </a:pPr>
            <a:endParaRPr lang="sv-SE" sz="1350" dirty="0"/>
          </a:p>
          <a:p>
            <a:pPr>
              <a:defRPr/>
            </a:pPr>
            <a:endParaRPr lang="sv-SE" sz="1350" dirty="0"/>
          </a:p>
          <a:p>
            <a:pPr>
              <a:defRPr/>
            </a:pPr>
            <a:endParaRPr lang="sv-SE" sz="1800" dirty="0">
              <a:latin typeface="Arial" charset="0"/>
            </a:endParaRPr>
          </a:p>
          <a:p>
            <a:pPr>
              <a:spcBef>
                <a:spcPct val="50000"/>
              </a:spcBef>
              <a:defRPr/>
            </a:pPr>
            <a:endParaRPr lang="en-GB" sz="1800" dirty="0">
              <a:latin typeface="Arial" charset="0"/>
            </a:endParaRPr>
          </a:p>
        </p:txBody>
      </p:sp>
    </p:spTree>
    <p:extLst>
      <p:ext uri="{BB962C8B-B14F-4D97-AF65-F5344CB8AC3E}">
        <p14:creationId xmlns:p14="http://schemas.microsoft.com/office/powerpoint/2010/main" val="16699419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064506" y="369949"/>
            <a:ext cx="4839803" cy="99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nchor="ctr"/>
          <a:lstStyle>
            <a:lvl1pPr defTabSz="1042988">
              <a:spcBef>
                <a:spcPct val="20000"/>
              </a:spcBef>
              <a:buClr>
                <a:srgbClr val="C01900"/>
              </a:buClr>
              <a:buChar char="•"/>
              <a:defRPr>
                <a:solidFill>
                  <a:schemeClr val="tx1"/>
                </a:solidFill>
                <a:latin typeface="Verdana" pitchFamily="34" charset="0"/>
              </a:defRPr>
            </a:lvl1pPr>
            <a:lvl2pPr marL="742950" indent="-285750" defTabSz="1042988">
              <a:spcBef>
                <a:spcPct val="20000"/>
              </a:spcBef>
              <a:defRPr sz="1600">
                <a:solidFill>
                  <a:schemeClr val="tx1"/>
                </a:solidFill>
                <a:latin typeface="Verdana" pitchFamily="34" charset="0"/>
              </a:defRPr>
            </a:lvl2pPr>
            <a:lvl3pPr marL="1143000" indent="-228600" defTabSz="1042988">
              <a:spcBef>
                <a:spcPct val="20000"/>
              </a:spcBef>
              <a:buChar char="•"/>
              <a:defRPr sz="2700">
                <a:solidFill>
                  <a:schemeClr val="tx1"/>
                </a:solidFill>
                <a:latin typeface="Verdana" pitchFamily="34" charset="0"/>
              </a:defRPr>
            </a:lvl3pPr>
            <a:lvl4pPr marL="1600200" indent="-228600" defTabSz="1042988">
              <a:spcBef>
                <a:spcPct val="20000"/>
              </a:spcBef>
              <a:buChar char="–"/>
              <a:defRPr sz="2300">
                <a:solidFill>
                  <a:schemeClr val="tx1"/>
                </a:solidFill>
                <a:latin typeface="Verdana" pitchFamily="34" charset="0"/>
              </a:defRPr>
            </a:lvl4pPr>
            <a:lvl5pPr marL="2057400" indent="-228600" defTabSz="1042988">
              <a:spcBef>
                <a:spcPct val="20000"/>
              </a:spcBef>
              <a:buChar char="»"/>
              <a:defRPr sz="2300">
                <a:solidFill>
                  <a:schemeClr val="tx1"/>
                </a:solidFill>
                <a:latin typeface="Verdana" pitchFamily="34" charset="0"/>
              </a:defRPr>
            </a:lvl5pPr>
            <a:lvl6pPr marL="2514600" indent="-228600" defTabSz="1042988" eaLnBrk="0" fontAlgn="base" hangingPunct="0">
              <a:spcBef>
                <a:spcPct val="20000"/>
              </a:spcBef>
              <a:spcAft>
                <a:spcPct val="0"/>
              </a:spcAft>
              <a:buChar char="»"/>
              <a:defRPr sz="2300">
                <a:solidFill>
                  <a:schemeClr val="tx1"/>
                </a:solidFill>
                <a:latin typeface="Verdana" pitchFamily="34" charset="0"/>
              </a:defRPr>
            </a:lvl6pPr>
            <a:lvl7pPr marL="2971800" indent="-228600" defTabSz="1042988" eaLnBrk="0" fontAlgn="base" hangingPunct="0">
              <a:spcBef>
                <a:spcPct val="20000"/>
              </a:spcBef>
              <a:spcAft>
                <a:spcPct val="0"/>
              </a:spcAft>
              <a:buChar char="»"/>
              <a:defRPr sz="2300">
                <a:solidFill>
                  <a:schemeClr val="tx1"/>
                </a:solidFill>
                <a:latin typeface="Verdana" pitchFamily="34" charset="0"/>
              </a:defRPr>
            </a:lvl7pPr>
            <a:lvl8pPr marL="3429000" indent="-228600" defTabSz="1042988" eaLnBrk="0" fontAlgn="base" hangingPunct="0">
              <a:spcBef>
                <a:spcPct val="20000"/>
              </a:spcBef>
              <a:spcAft>
                <a:spcPct val="0"/>
              </a:spcAft>
              <a:buChar char="»"/>
              <a:defRPr sz="2300">
                <a:solidFill>
                  <a:schemeClr val="tx1"/>
                </a:solidFill>
                <a:latin typeface="Verdana" pitchFamily="34" charset="0"/>
              </a:defRPr>
            </a:lvl8pPr>
            <a:lvl9pPr marL="3886200" indent="-228600" defTabSz="1042988" eaLnBrk="0" fontAlgn="base" hangingPunct="0">
              <a:spcBef>
                <a:spcPct val="20000"/>
              </a:spcBef>
              <a:spcAft>
                <a:spcPct val="0"/>
              </a:spcAft>
              <a:buChar char="»"/>
              <a:defRPr sz="2300">
                <a:solidFill>
                  <a:schemeClr val="tx1"/>
                </a:solidFill>
                <a:latin typeface="Verdana" pitchFamily="34" charset="0"/>
              </a:defRPr>
            </a:lvl9pPr>
          </a:lstStyle>
          <a:p>
            <a:pPr eaLnBrk="1" hangingPunct="1">
              <a:spcBef>
                <a:spcPct val="0"/>
              </a:spcBef>
              <a:buClrTx/>
              <a:buFontTx/>
              <a:buNone/>
            </a:pPr>
            <a:r>
              <a:rPr lang="sv-SE" altLang="sv-SE" sz="2400" dirty="0"/>
              <a:t>Kontakta Programledningen</a:t>
            </a:r>
          </a:p>
        </p:txBody>
      </p:sp>
      <p:sp>
        <p:nvSpPr>
          <p:cNvPr id="22531" name="Text Box 16"/>
          <p:cNvSpPr txBox="1">
            <a:spLocks noChangeArrowheads="1"/>
          </p:cNvSpPr>
          <p:nvPr/>
        </p:nvSpPr>
        <p:spPr bwMode="auto">
          <a:xfrm>
            <a:off x="453885" y="1535634"/>
            <a:ext cx="6061043" cy="38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0124" tIns="30062" rIns="60124" bIns="30062">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fontAlgn="ctr">
              <a:lnSpc>
                <a:spcPct val="150000"/>
              </a:lnSpc>
              <a:spcBef>
                <a:spcPct val="50000"/>
              </a:spcBef>
            </a:pPr>
            <a:r>
              <a:rPr lang="sv-SE" altLang="sv-SE" sz="1350" dirty="0">
                <a:cs typeface="Arial" charset="0"/>
              </a:rPr>
              <a:t>Programansvarig: </a:t>
            </a:r>
            <a:r>
              <a:rPr lang="sv-SE" altLang="sv-SE" sz="1350" dirty="0" smtClean="0">
                <a:cs typeface="Arial" charset="0"/>
              </a:rPr>
              <a:t>Sara Zahedi, </a:t>
            </a:r>
            <a:r>
              <a:rPr lang="sv-SE" altLang="sv-SE" sz="1350" dirty="0" smtClean="0">
                <a:cs typeface="Arial" charset="0"/>
                <a:hlinkClick r:id="rId3"/>
              </a:rPr>
              <a:t>sara.zahedi@math.kth.se</a:t>
            </a:r>
            <a:r>
              <a:rPr lang="sv-SE" altLang="sv-SE" sz="1350" dirty="0" smtClean="0">
                <a:cs typeface="Arial" charset="0"/>
              </a:rPr>
              <a:t>	</a:t>
            </a:r>
          </a:p>
          <a:p>
            <a:pPr fontAlgn="ctr">
              <a:lnSpc>
                <a:spcPct val="150000"/>
              </a:lnSpc>
              <a:spcBef>
                <a:spcPct val="50000"/>
              </a:spcBef>
            </a:pPr>
            <a:r>
              <a:rPr lang="sv-SE" altLang="sv-SE" sz="1350" dirty="0" smtClean="0"/>
              <a:t>Studievägledare: Cecilia Kilman Kronvall, </a:t>
            </a:r>
            <a:r>
              <a:rPr lang="sv-SE" altLang="sv-SE" sz="1350" dirty="0" smtClean="0">
                <a:hlinkClick r:id="rId4"/>
              </a:rPr>
              <a:t>svl-ctmat@sci.kth.se</a:t>
            </a:r>
            <a:endParaRPr lang="sv-SE" altLang="sv-SE" sz="1350" dirty="0" smtClean="0"/>
          </a:p>
          <a:p>
            <a:pPr fontAlgn="ctr">
              <a:lnSpc>
                <a:spcPct val="150000"/>
              </a:lnSpc>
              <a:spcBef>
                <a:spcPct val="50000"/>
              </a:spcBef>
            </a:pPr>
            <a:r>
              <a:rPr lang="sv-SE" altLang="sv-SE" sz="1350" dirty="0" smtClean="0">
                <a:cs typeface="Arial" charset="0"/>
              </a:rPr>
              <a:t>Programhandläggare: Carin Borinder, </a:t>
            </a:r>
            <a:r>
              <a:rPr lang="sv-SE" altLang="sv-SE" sz="1350" dirty="0" smtClean="0">
                <a:cs typeface="Arial" charset="0"/>
                <a:hlinkClick r:id="rId5"/>
              </a:rPr>
              <a:t>carin@kth.se</a:t>
            </a:r>
            <a:r>
              <a:rPr lang="sv-SE" altLang="sv-SE" sz="1350" dirty="0" smtClean="0">
                <a:cs typeface="Arial" charset="0"/>
              </a:rPr>
              <a:t>	</a:t>
            </a:r>
          </a:p>
          <a:p>
            <a:pPr fontAlgn="ctr">
              <a:lnSpc>
                <a:spcPct val="150000"/>
              </a:lnSpc>
              <a:spcBef>
                <a:spcPct val="50000"/>
              </a:spcBef>
            </a:pPr>
            <a:r>
              <a:rPr lang="sv-SE" altLang="sv-SE" sz="1350" dirty="0" smtClean="0">
                <a:cs typeface="Arial" charset="0"/>
              </a:rPr>
              <a:t>Internationell koordinator: Veronika Wallinder, </a:t>
            </a:r>
            <a:br>
              <a:rPr lang="sv-SE" altLang="sv-SE" sz="1350" dirty="0" smtClean="0">
                <a:cs typeface="Arial" charset="0"/>
              </a:rPr>
            </a:br>
            <a:r>
              <a:rPr lang="sv-SE" altLang="sv-SE" sz="1350" dirty="0" smtClean="0">
                <a:cs typeface="Arial" charset="0"/>
                <a:hlinkClick r:id="rId6"/>
              </a:rPr>
              <a:t>exchange-out@sci.kth.se</a:t>
            </a:r>
            <a:endParaRPr lang="sv-SE" altLang="sv-SE" sz="1350" dirty="0" smtClean="0">
              <a:cs typeface="Arial" charset="0"/>
            </a:endParaRPr>
          </a:p>
          <a:p>
            <a:pPr fontAlgn="ctr">
              <a:lnSpc>
                <a:spcPct val="150000"/>
              </a:lnSpc>
              <a:spcBef>
                <a:spcPct val="50000"/>
              </a:spcBef>
            </a:pPr>
            <a:endParaRPr lang="sv-SE" altLang="sv-SE" sz="1350" dirty="0">
              <a:cs typeface="Arial" charset="0"/>
            </a:endParaRPr>
          </a:p>
          <a:p>
            <a:pPr fontAlgn="ctr">
              <a:lnSpc>
                <a:spcPct val="150000"/>
              </a:lnSpc>
              <a:spcBef>
                <a:spcPct val="50000"/>
              </a:spcBef>
            </a:pPr>
            <a:endParaRPr lang="sv-SE" altLang="sv-SE" sz="1350" dirty="0">
              <a:cs typeface="Arial" charset="0"/>
            </a:endParaRPr>
          </a:p>
          <a:p>
            <a:pPr fontAlgn="ctr">
              <a:lnSpc>
                <a:spcPct val="150000"/>
              </a:lnSpc>
              <a:spcBef>
                <a:spcPct val="50000"/>
              </a:spcBef>
            </a:pPr>
            <a:endParaRPr lang="sv-SE" altLang="sv-SE" sz="1350" dirty="0">
              <a:cs typeface="Arial" charset="0"/>
            </a:endParaRPr>
          </a:p>
          <a:p>
            <a:pPr fontAlgn="ctr">
              <a:lnSpc>
                <a:spcPct val="150000"/>
              </a:lnSpc>
              <a:spcBef>
                <a:spcPct val="50000"/>
              </a:spcBef>
            </a:pPr>
            <a:endParaRPr lang="sv-SE" altLang="sv-SE" sz="1350" dirty="0">
              <a:cs typeface="Arial" charset="0"/>
            </a:endParaRPr>
          </a:p>
          <a:p>
            <a:pPr fontAlgn="ctr">
              <a:spcBef>
                <a:spcPct val="50000"/>
              </a:spcBef>
            </a:pPr>
            <a:endParaRPr lang="sv-SE" altLang="sv-SE" sz="1200" dirty="0">
              <a:solidFill>
                <a:schemeClr val="tx2"/>
              </a:solidFill>
              <a:cs typeface="Arial" charset="0"/>
            </a:endParaRPr>
          </a:p>
        </p:txBody>
      </p:sp>
    </p:spTree>
    <p:extLst>
      <p:ext uri="{BB962C8B-B14F-4D97-AF65-F5344CB8AC3E}">
        <p14:creationId xmlns:p14="http://schemas.microsoft.com/office/powerpoint/2010/main" val="2391955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690251" y="1665536"/>
            <a:ext cx="4709465" cy="857610"/>
          </a:xfrm>
        </p:spPr>
        <p:txBody>
          <a:bodyPr/>
          <a:lstStyle/>
          <a:p>
            <a:r>
              <a:rPr lang="sv-SE" altLang="sv-SE" smtClean="0"/>
              <a:t>Frågor???</a:t>
            </a:r>
          </a:p>
        </p:txBody>
      </p:sp>
      <p:pic>
        <p:nvPicPr>
          <p:cNvPr id="2051" name="Picture 3" descr="C:\Users\kgorgen\AppData\Local\Microsoft\Windows\Temporary Internet Files\Content.IE5\IOSJQWM7\question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3813" y="2585707"/>
            <a:ext cx="1843088" cy="1393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0367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TH_PPT-mall">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400" dirty="0" err="1"/>
        </a:defPPr>
      </a:lstStyle>
    </a:txDef>
  </a:objectDefaults>
  <a:extraClrSchemeLst/>
  <a:extLst>
    <a:ext uri="{05A4C25C-085E-4340-85A3-A5531E510DB2}">
      <thm15:themeFamily xmlns:thm15="http://schemas.microsoft.com/office/thememl/2012/main" name="KTH_4x3.pptx" id="{22BD1BFA-9E50-4A56-B574-DCE70CA1C001}" vid="{17FA7A85-B287-40F5-8C2E-F8B03A50411B}"/>
    </a:ext>
  </a:extLst>
</a:theme>
</file>

<file path=ppt/theme/theme2.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1746</TotalTime>
  <Words>3500</Words>
  <Application>Microsoft Office PowerPoint</Application>
  <PresentationFormat>Anpassad</PresentationFormat>
  <Paragraphs>458</Paragraphs>
  <Slides>38</Slides>
  <Notes>38</Notes>
  <HiddenSlides>0</HiddenSlides>
  <MMClips>0</MMClips>
  <ScaleCrop>false</ScaleCrop>
  <HeadingPairs>
    <vt:vector size="8" baseType="variant">
      <vt:variant>
        <vt:lpstr>Använt teckensnitt</vt:lpstr>
      </vt:variant>
      <vt:variant>
        <vt:i4>9</vt:i4>
      </vt:variant>
      <vt:variant>
        <vt:lpstr>Tema</vt:lpstr>
      </vt:variant>
      <vt:variant>
        <vt:i4>2</vt:i4>
      </vt:variant>
      <vt:variant>
        <vt:lpstr>Serverprogram för OLE-inbäddning</vt:lpstr>
      </vt:variant>
      <vt:variant>
        <vt:i4>2</vt:i4>
      </vt:variant>
      <vt:variant>
        <vt:lpstr>Bildrubriker</vt:lpstr>
      </vt:variant>
      <vt:variant>
        <vt:i4>38</vt:i4>
      </vt:variant>
    </vt:vector>
  </HeadingPairs>
  <TitlesOfParts>
    <vt:vector size="51" baseType="lpstr">
      <vt:lpstr>ＭＳ Ｐゴシック</vt:lpstr>
      <vt:lpstr>Arial</vt:lpstr>
      <vt:lpstr>Calibri</vt:lpstr>
      <vt:lpstr>Courier New</vt:lpstr>
      <vt:lpstr>Systemtypsnitt</vt:lpstr>
      <vt:lpstr>Times</vt:lpstr>
      <vt:lpstr>Times New Roman</vt:lpstr>
      <vt:lpstr>Verdana</vt:lpstr>
      <vt:lpstr>Wingdings</vt:lpstr>
      <vt:lpstr>KTH_PPT-mall</vt:lpstr>
      <vt:lpstr>Template_KTH_with colours and grafs</vt:lpstr>
      <vt:lpstr>think-cell Slide</vt:lpstr>
      <vt:lpstr>Worksheet</vt:lpstr>
      <vt:lpstr> SVL Info CTMAT åk3 221011  </vt:lpstr>
      <vt:lpstr>PowerPoint-presentation</vt:lpstr>
      <vt:lpstr>Utbytesstudier CMAT</vt:lpstr>
      <vt:lpstr>Utbytesstudier</vt:lpstr>
      <vt:lpstr>Behörighet och urval för utbytesstudier</vt:lpstr>
      <vt:lpstr>PowerPoint-presentation</vt:lpstr>
      <vt:lpstr>Tips! </vt:lpstr>
      <vt:lpstr>Dubbeldiplomstudier </vt:lpstr>
      <vt:lpstr>Finansiering</vt:lpstr>
      <vt:lpstr>KTH Global 7 till 10 november</vt:lpstr>
      <vt:lpstr>All information om utlandsstudier finns på KTH´s hemsida</vt:lpstr>
      <vt:lpstr>Deadline</vt:lpstr>
      <vt:lpstr>Kontaktinformation</vt:lpstr>
      <vt:lpstr>Valet i november (1-15/11)</vt:lpstr>
      <vt:lpstr>Val av kandidatarbete</vt:lpstr>
      <vt:lpstr>  Vem får välja och påbörja ett kandidatarbete?</vt:lpstr>
      <vt:lpstr>På gränsen?</vt:lpstr>
      <vt:lpstr>… om inte då???</vt:lpstr>
      <vt:lpstr>Vad är det man väljer?</vt:lpstr>
      <vt:lpstr>Krav på förkunskaper?</vt:lpstr>
      <vt:lpstr>Kandidatarbetet, 15 hp</vt:lpstr>
      <vt:lpstr>Underkänt</vt:lpstr>
      <vt:lpstr> Kandidatexamensarbeten</vt:lpstr>
      <vt:lpstr>Kurshemsida SA120X</vt:lpstr>
      <vt:lpstr>KEX-val för EECS-skolan elektroteknik och datavetenskap</vt:lpstr>
      <vt:lpstr>Projektval på Elektro, EECS-skolan Elektroteknik och datavetenskap</vt:lpstr>
      <vt:lpstr>Information: </vt:lpstr>
      <vt:lpstr>  Första tillfället:  </vt:lpstr>
      <vt:lpstr>Valfria kurser  till VT23</vt:lpstr>
      <vt:lpstr>Val av masterprogram</vt:lpstr>
      <vt:lpstr>Vem får välja Masterprogram?</vt:lpstr>
      <vt:lpstr>PowerPoint-presentation</vt:lpstr>
      <vt:lpstr>Masterprogram som kräver särskild behörighet </vt:lpstr>
      <vt:lpstr>PowerPoint-presentation</vt:lpstr>
      <vt:lpstr>PowerPoint-presentation</vt:lpstr>
      <vt:lpstr>PowerPoint-presentation</vt:lpstr>
      <vt:lpstr>PowerPoint-presentation</vt:lpstr>
      <vt:lpstr>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Kurenkunnas, Paula (SHM-PRI)</dc:creator>
  <cp:lastModifiedBy>Cecilia Kilman Kronvall</cp:lastModifiedBy>
  <cp:revision>116</cp:revision>
  <cp:lastPrinted>2013-05-27T09:10:21Z</cp:lastPrinted>
  <dcterms:created xsi:type="dcterms:W3CDTF">2019-12-04T08:39:43Z</dcterms:created>
  <dcterms:modified xsi:type="dcterms:W3CDTF">2022-10-12T08:42:06Z</dcterms:modified>
</cp:coreProperties>
</file>