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charts/chart2.xml" ContentType="application/vnd.openxmlformats-officedocument.drawingml.chart+xml"/>
  <Override PartName="/ppt/notesSlides/notesSlide10.xml" ContentType="application/vnd.openxmlformats-officedocument.presentationml.notesSlide+xml"/>
  <Override PartName="/ppt/charts/chart3.xml" ContentType="application/vnd.openxmlformats-officedocument.drawingml.chart+xml"/>
  <Override PartName="/ppt/notesSlides/notesSlide11.xml" ContentType="application/vnd.openxmlformats-officedocument.presentationml.notesSlide+xml"/>
  <Override PartName="/ppt/charts/chart4.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4">
  <p:sldMasterIdLst>
    <p:sldMasterId id="2147483648" r:id="rId1"/>
    <p:sldMasterId id="2147483661" r:id="rId2"/>
  </p:sldMasterIdLst>
  <p:notesMasterIdLst>
    <p:notesMasterId r:id="rId36"/>
  </p:notesMasterIdLst>
  <p:sldIdLst>
    <p:sldId id="329" r:id="rId3"/>
    <p:sldId id="344" r:id="rId4"/>
    <p:sldId id="291" r:id="rId5"/>
    <p:sldId id="260" r:id="rId6"/>
    <p:sldId id="277" r:id="rId7"/>
    <p:sldId id="278" r:id="rId8"/>
    <p:sldId id="279" r:id="rId9"/>
    <p:sldId id="280" r:id="rId10"/>
    <p:sldId id="281" r:id="rId11"/>
    <p:sldId id="282" r:id="rId12"/>
    <p:sldId id="283" r:id="rId13"/>
    <p:sldId id="330" r:id="rId14"/>
    <p:sldId id="341" r:id="rId15"/>
    <p:sldId id="342" r:id="rId16"/>
    <p:sldId id="336" r:id="rId17"/>
    <p:sldId id="343" r:id="rId18"/>
    <p:sldId id="331" r:id="rId19"/>
    <p:sldId id="340" r:id="rId20"/>
    <p:sldId id="338" r:id="rId21"/>
    <p:sldId id="335" r:id="rId22"/>
    <p:sldId id="264" r:id="rId23"/>
    <p:sldId id="285" r:id="rId24"/>
    <p:sldId id="286" r:id="rId25"/>
    <p:sldId id="287" r:id="rId26"/>
    <p:sldId id="300" r:id="rId27"/>
    <p:sldId id="346" r:id="rId28"/>
    <p:sldId id="314" r:id="rId29"/>
    <p:sldId id="328" r:id="rId30"/>
    <p:sldId id="315" r:id="rId31"/>
    <p:sldId id="347" r:id="rId32"/>
    <p:sldId id="345" r:id="rId33"/>
    <p:sldId id="348" r:id="rId34"/>
    <p:sldId id="34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9E4642A9-4084-E748-B320-936A8B0A6296}">
          <p14:sldIdLst>
            <p14:sldId id="329"/>
            <p14:sldId id="344"/>
            <p14:sldId id="291"/>
            <p14:sldId id="260"/>
            <p14:sldId id="277"/>
            <p14:sldId id="278"/>
            <p14:sldId id="279"/>
            <p14:sldId id="280"/>
            <p14:sldId id="281"/>
            <p14:sldId id="282"/>
            <p14:sldId id="283"/>
            <p14:sldId id="330"/>
            <p14:sldId id="341"/>
            <p14:sldId id="342"/>
            <p14:sldId id="336"/>
            <p14:sldId id="343"/>
            <p14:sldId id="331"/>
            <p14:sldId id="340"/>
            <p14:sldId id="338"/>
            <p14:sldId id="335"/>
            <p14:sldId id="264"/>
            <p14:sldId id="285"/>
            <p14:sldId id="286"/>
            <p14:sldId id="287"/>
            <p14:sldId id="300"/>
            <p14:sldId id="346"/>
            <p14:sldId id="314"/>
            <p14:sldId id="328"/>
            <p14:sldId id="315"/>
            <p14:sldId id="347"/>
            <p14:sldId id="345"/>
            <p14:sldId id="348"/>
            <p14:sldId id="349"/>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e Paretti"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7722"/>
    <a:srgbClr val="8B1E41"/>
    <a:srgbClr val="861F41"/>
    <a:srgbClr val="E09690"/>
    <a:srgbClr val="832C25"/>
    <a:srgbClr val="F7901E"/>
    <a:srgbClr val="E9E9E9"/>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6" autoAdjust="0"/>
    <p:restoredTop sz="94755"/>
  </p:normalViewPr>
  <p:slideViewPr>
    <p:cSldViewPr snapToGrid="0" snapToObjects="1">
      <p:cViewPr varScale="1">
        <p:scale>
          <a:sx n="86" d="100"/>
          <a:sy n="86" d="100"/>
        </p:scale>
        <p:origin x="48" y="147"/>
      </p:cViewPr>
      <p:guideLst>
        <p:guide orient="horz" pos="2160"/>
        <p:guide pos="3840"/>
      </p:guideLst>
    </p:cSldViewPr>
  </p:slideViewPr>
  <p:notesTextViewPr>
    <p:cViewPr>
      <p:scale>
        <a:sx n="1" d="1"/>
        <a:sy n="1" d="1"/>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arie\Desktop\C2W_ASEE\Book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arie\Desktop\C2W_ASEE\Book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arie\Desktop\C2W_ASEE\Book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Marie\Desktop\C2W_ASEE\Book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manualLayout>
          <c:layoutTarget val="inner"/>
          <c:xMode val="edge"/>
          <c:yMode val="edge"/>
          <c:x val="7.2477484004524639E-2"/>
          <c:y val="9.7934164479440075E-2"/>
          <c:w val="0.79321222029449712"/>
          <c:h val="0.84579833770778656"/>
        </c:manualLayout>
      </c:layout>
      <c:barChart>
        <c:barDir val="col"/>
        <c:grouping val="clustered"/>
        <c:varyColors val="0"/>
        <c:ser>
          <c:idx val="0"/>
          <c:order val="0"/>
          <c:tx>
            <c:v>Challenge</c:v>
          </c:tx>
          <c:spPr>
            <a:solidFill>
              <a:schemeClr val="tx1">
                <a:lumMod val="85000"/>
                <a:lumOff val="15000"/>
              </a:schemeClr>
            </a:solidFill>
          </c:spPr>
          <c:invertIfNegative val="0"/>
          <c:dPt>
            <c:idx val="0"/>
            <c:invertIfNegative val="0"/>
            <c:bubble3D val="0"/>
            <c:spPr>
              <a:solidFill>
                <a:schemeClr val="accent2">
                  <a:lumMod val="75000"/>
                </a:schemeClr>
              </a:solidFill>
            </c:spPr>
            <c:extLst>
              <c:ext xmlns:c16="http://schemas.microsoft.com/office/drawing/2014/chart" uri="{C3380CC4-5D6E-409C-BE32-E72D297353CC}">
                <c16:uniqueId val="{00000001-96C0-4E2F-816C-413B6B98294F}"/>
              </c:ext>
            </c:extLst>
          </c:dPt>
          <c:dPt>
            <c:idx val="1"/>
            <c:invertIfNegative val="0"/>
            <c:bubble3D val="0"/>
            <c:spPr>
              <a:solidFill>
                <a:schemeClr val="bg1">
                  <a:lumMod val="85000"/>
                </a:schemeClr>
              </a:solidFill>
            </c:spPr>
            <c:extLst>
              <c:ext xmlns:c16="http://schemas.microsoft.com/office/drawing/2014/chart" uri="{C3380CC4-5D6E-409C-BE32-E72D297353CC}">
                <c16:uniqueId val="{00000003-96C0-4E2F-816C-413B6B98294F}"/>
              </c:ext>
            </c:extLst>
          </c:dPt>
          <c:dPt>
            <c:idx val="2"/>
            <c:invertIfNegative val="0"/>
            <c:bubble3D val="0"/>
            <c:spPr>
              <a:solidFill>
                <a:schemeClr val="bg1">
                  <a:lumMod val="85000"/>
                </a:schemeClr>
              </a:solidFill>
            </c:spPr>
            <c:extLst>
              <c:ext xmlns:c16="http://schemas.microsoft.com/office/drawing/2014/chart" uri="{C3380CC4-5D6E-409C-BE32-E72D297353CC}">
                <c16:uniqueId val="{00000005-96C0-4E2F-816C-413B6B98294F}"/>
              </c:ext>
            </c:extLst>
          </c:dPt>
          <c:dPt>
            <c:idx val="3"/>
            <c:invertIfNegative val="0"/>
            <c:bubble3D val="0"/>
            <c:spPr>
              <a:solidFill>
                <a:schemeClr val="bg1">
                  <a:lumMod val="85000"/>
                </a:schemeClr>
              </a:solidFill>
            </c:spPr>
            <c:extLst>
              <c:ext xmlns:c16="http://schemas.microsoft.com/office/drawing/2014/chart" uri="{C3380CC4-5D6E-409C-BE32-E72D297353CC}">
                <c16:uniqueId val="{00000007-96C0-4E2F-816C-413B6B98294F}"/>
              </c:ext>
            </c:extLst>
          </c:dPt>
          <c:dLbls>
            <c:dLbl>
              <c:idx val="1"/>
              <c:spPr>
                <a:noFill/>
                <a:ln>
                  <a:noFill/>
                </a:ln>
                <a:effectLst/>
              </c:spPr>
              <c:txPr>
                <a:bodyPr wrap="square" lIns="38100" tIns="19050" rIns="38100" bIns="19050" anchor="ctr">
                  <a:spAutoFit/>
                </a:bodyPr>
                <a:lstStyle/>
                <a:p>
                  <a:pPr>
                    <a:defRPr sz="1200" b="1">
                      <a:solidFill>
                        <a:schemeClr val="bg1">
                          <a:lumMod val="95000"/>
                        </a:schemeClr>
                      </a:solidFill>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96C0-4E2F-816C-413B6B98294F}"/>
                </c:ext>
              </c:extLst>
            </c:dLbl>
            <c:dLbl>
              <c:idx val="2"/>
              <c:spPr>
                <a:noFill/>
                <a:ln>
                  <a:noFill/>
                </a:ln>
                <a:effectLst/>
              </c:spPr>
              <c:txPr>
                <a:bodyPr wrap="square" lIns="38100" tIns="19050" rIns="38100" bIns="19050" anchor="ctr">
                  <a:spAutoFit/>
                </a:bodyPr>
                <a:lstStyle/>
                <a:p>
                  <a:pPr>
                    <a:defRPr sz="1200" b="1">
                      <a:solidFill>
                        <a:schemeClr val="bg1">
                          <a:lumMod val="95000"/>
                        </a:schemeClr>
                      </a:solidFill>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96C0-4E2F-816C-413B6B98294F}"/>
                </c:ext>
              </c:extLst>
            </c:dLbl>
            <c:dLbl>
              <c:idx val="3"/>
              <c:spPr>
                <a:noFill/>
                <a:ln>
                  <a:noFill/>
                </a:ln>
                <a:effectLst/>
              </c:spPr>
              <c:txPr>
                <a:bodyPr wrap="square" lIns="38100" tIns="19050" rIns="38100" bIns="19050" anchor="ctr">
                  <a:spAutoFit/>
                </a:bodyPr>
                <a:lstStyle/>
                <a:p>
                  <a:pPr>
                    <a:defRPr sz="1200" b="1">
                      <a:solidFill>
                        <a:schemeClr val="bg1">
                          <a:lumMod val="95000"/>
                        </a:schemeClr>
                      </a:solidFill>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7-96C0-4E2F-816C-413B6B98294F}"/>
                </c:ext>
              </c:extLst>
            </c:dLbl>
            <c:spPr>
              <a:noFill/>
              <a:ln>
                <a:noFill/>
              </a:ln>
              <a:effectLst/>
            </c:spPr>
            <c:txPr>
              <a:bodyPr wrap="square" lIns="38100" tIns="19050" rIns="38100" bIns="19050" anchor="ctr">
                <a:spAutoFit/>
              </a:bodyPr>
              <a:lstStyle/>
              <a:p>
                <a:pPr>
                  <a:defRPr sz="12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Self-Directed Learning</c:v>
                </c:pt>
                <c:pt idx="1">
                  <c:v>Teamwork &amp; Communication</c:v>
                </c:pt>
                <c:pt idx="2">
                  <c:v>Technical Work</c:v>
                </c:pt>
                <c:pt idx="3">
                  <c:v>Identity</c:v>
                </c:pt>
              </c:strCache>
            </c:strRef>
          </c:cat>
          <c:val>
            <c:numRef>
              <c:f>Sheet1!$B$2:$B$5</c:f>
              <c:numCache>
                <c:formatCode>0%</c:formatCode>
                <c:ptCount val="4"/>
                <c:pt idx="0">
                  <c:v>0.92</c:v>
                </c:pt>
                <c:pt idx="1">
                  <c:v>0.91</c:v>
                </c:pt>
                <c:pt idx="2">
                  <c:v>0.75</c:v>
                </c:pt>
                <c:pt idx="3">
                  <c:v>0.66</c:v>
                </c:pt>
              </c:numCache>
            </c:numRef>
          </c:val>
          <c:extLst>
            <c:ext xmlns:c16="http://schemas.microsoft.com/office/drawing/2014/chart" uri="{C3380CC4-5D6E-409C-BE32-E72D297353CC}">
              <c16:uniqueId val="{00000008-96C0-4E2F-816C-413B6B98294F}"/>
            </c:ext>
          </c:extLst>
        </c:ser>
        <c:ser>
          <c:idx val="1"/>
          <c:order val="1"/>
          <c:tx>
            <c:v>Transfer from Capstone</c:v>
          </c:tx>
          <c:spPr>
            <a:solidFill>
              <a:schemeClr val="bg1">
                <a:lumMod val="85000"/>
              </a:schemeClr>
            </a:solidFill>
          </c:spPr>
          <c:invertIfNegative val="0"/>
          <c:dPt>
            <c:idx val="0"/>
            <c:invertIfNegative val="0"/>
            <c:bubble3D val="0"/>
            <c:spPr>
              <a:solidFill>
                <a:schemeClr val="accent2">
                  <a:lumMod val="40000"/>
                  <a:lumOff val="60000"/>
                </a:schemeClr>
              </a:solidFill>
            </c:spPr>
            <c:extLst>
              <c:ext xmlns:c16="http://schemas.microsoft.com/office/drawing/2014/chart" uri="{C3380CC4-5D6E-409C-BE32-E72D297353CC}">
                <c16:uniqueId val="{0000000A-96C0-4E2F-816C-413B6B98294F}"/>
              </c:ext>
            </c:extLst>
          </c:dPt>
          <c:dPt>
            <c:idx val="1"/>
            <c:invertIfNegative val="0"/>
            <c:bubble3D val="0"/>
            <c:extLst>
              <c:ext xmlns:c16="http://schemas.microsoft.com/office/drawing/2014/chart" uri="{C3380CC4-5D6E-409C-BE32-E72D297353CC}">
                <c16:uniqueId val="{0000000C-96C0-4E2F-816C-413B6B98294F}"/>
              </c:ext>
            </c:extLst>
          </c:dPt>
          <c:dPt>
            <c:idx val="2"/>
            <c:invertIfNegative val="0"/>
            <c:bubble3D val="0"/>
            <c:extLst>
              <c:ext xmlns:c16="http://schemas.microsoft.com/office/drawing/2014/chart" uri="{C3380CC4-5D6E-409C-BE32-E72D297353CC}">
                <c16:uniqueId val="{0000000E-96C0-4E2F-816C-413B6B98294F}"/>
              </c:ext>
            </c:extLst>
          </c:dPt>
          <c:dPt>
            <c:idx val="3"/>
            <c:invertIfNegative val="0"/>
            <c:bubble3D val="0"/>
            <c:extLst>
              <c:ext xmlns:c16="http://schemas.microsoft.com/office/drawing/2014/chart" uri="{C3380CC4-5D6E-409C-BE32-E72D297353CC}">
                <c16:uniqueId val="{00000010-96C0-4E2F-816C-413B6B98294F}"/>
              </c:ext>
            </c:extLst>
          </c:dPt>
          <c:dLbls>
            <c:dLbl>
              <c:idx val="0"/>
              <c:spPr>
                <a:noFill/>
                <a:ln>
                  <a:noFill/>
                </a:ln>
                <a:effectLst/>
              </c:spPr>
              <c:txPr>
                <a:bodyPr wrap="square" lIns="38100" tIns="19050" rIns="38100" bIns="19050" anchor="ctr">
                  <a:spAutoFit/>
                </a:bodyPr>
                <a:lstStyle/>
                <a:p>
                  <a:pPr>
                    <a:defRPr sz="1200" b="1">
                      <a:solidFill>
                        <a:schemeClr val="tx1"/>
                      </a:solidFill>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A-96C0-4E2F-816C-413B6B98294F}"/>
                </c:ext>
              </c:extLst>
            </c:dLbl>
            <c:spPr>
              <a:noFill/>
              <a:ln>
                <a:noFill/>
              </a:ln>
              <a:effectLst/>
            </c:spPr>
            <c:txPr>
              <a:bodyPr wrap="square" lIns="38100" tIns="19050" rIns="38100" bIns="19050" anchor="ctr">
                <a:spAutoFit/>
              </a:bodyPr>
              <a:lstStyle/>
              <a:p>
                <a:pPr>
                  <a:defRPr sz="1200" b="1">
                    <a:solidFill>
                      <a:schemeClr val="bg1">
                        <a:lumMod val="95000"/>
                      </a:schemeClr>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Self-Directed Learning</c:v>
                </c:pt>
                <c:pt idx="1">
                  <c:v>Teamwork &amp; Communication</c:v>
                </c:pt>
                <c:pt idx="2">
                  <c:v>Technical Work</c:v>
                </c:pt>
                <c:pt idx="3">
                  <c:v>Identity</c:v>
                </c:pt>
              </c:strCache>
            </c:strRef>
          </c:cat>
          <c:val>
            <c:numRef>
              <c:f>Sheet1!$C$2:$C$5</c:f>
              <c:numCache>
                <c:formatCode>0%</c:formatCode>
                <c:ptCount val="4"/>
                <c:pt idx="0">
                  <c:v>0.85</c:v>
                </c:pt>
                <c:pt idx="1">
                  <c:v>0.74</c:v>
                </c:pt>
                <c:pt idx="2">
                  <c:v>0.45</c:v>
                </c:pt>
                <c:pt idx="3">
                  <c:v>0.34</c:v>
                </c:pt>
              </c:numCache>
            </c:numRef>
          </c:val>
          <c:extLst>
            <c:ext xmlns:c16="http://schemas.microsoft.com/office/drawing/2014/chart" uri="{C3380CC4-5D6E-409C-BE32-E72D297353CC}">
              <c16:uniqueId val="{00000011-96C0-4E2F-816C-413B6B98294F}"/>
            </c:ext>
          </c:extLst>
        </c:ser>
        <c:dLbls>
          <c:dLblPos val="outEnd"/>
          <c:showLegendKey val="0"/>
          <c:showVal val="1"/>
          <c:showCatName val="0"/>
          <c:showSerName val="0"/>
          <c:showPercent val="0"/>
          <c:showBubbleSize val="0"/>
        </c:dLbls>
        <c:gapWidth val="150"/>
        <c:axId val="168551168"/>
        <c:axId val="210178816"/>
      </c:barChart>
      <c:catAx>
        <c:axId val="168551168"/>
        <c:scaling>
          <c:orientation val="minMax"/>
        </c:scaling>
        <c:delete val="1"/>
        <c:axPos val="b"/>
        <c:numFmt formatCode="General" sourceLinked="0"/>
        <c:majorTickMark val="out"/>
        <c:minorTickMark val="none"/>
        <c:tickLblPos val="nextTo"/>
        <c:crossAx val="210178816"/>
        <c:crosses val="autoZero"/>
        <c:auto val="1"/>
        <c:lblAlgn val="ctr"/>
        <c:lblOffset val="100"/>
        <c:noMultiLvlLbl val="0"/>
      </c:catAx>
      <c:valAx>
        <c:axId val="210178816"/>
        <c:scaling>
          <c:orientation val="minMax"/>
        </c:scaling>
        <c:delete val="1"/>
        <c:axPos val="l"/>
        <c:numFmt formatCode="0%" sourceLinked="1"/>
        <c:majorTickMark val="out"/>
        <c:minorTickMark val="none"/>
        <c:tickLblPos val="nextTo"/>
        <c:crossAx val="168551168"/>
        <c:crosses val="autoZero"/>
        <c:crossBetween val="between"/>
      </c:valAx>
    </c:plotArea>
    <c:legend>
      <c:legendPos val="r"/>
      <c:layout>
        <c:manualLayout>
          <c:xMode val="edge"/>
          <c:yMode val="edge"/>
          <c:x val="0.74916963765093914"/>
          <c:y val="0.14886646981627297"/>
          <c:w val="0.17181847502113085"/>
          <c:h val="0.2369892825896763"/>
        </c:manualLayou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manualLayout>
          <c:layoutTarget val="inner"/>
          <c:xMode val="edge"/>
          <c:yMode val="edge"/>
          <c:x val="7.2477484004524639E-2"/>
          <c:y val="9.7934164479440075E-2"/>
          <c:w val="0.79321222029449712"/>
          <c:h val="0.84579833770778656"/>
        </c:manualLayout>
      </c:layout>
      <c:barChart>
        <c:barDir val="col"/>
        <c:grouping val="clustered"/>
        <c:varyColors val="0"/>
        <c:ser>
          <c:idx val="0"/>
          <c:order val="0"/>
          <c:tx>
            <c:v>Challenge</c:v>
          </c:tx>
          <c:spPr>
            <a:solidFill>
              <a:schemeClr val="tx1">
                <a:lumMod val="85000"/>
                <a:lumOff val="15000"/>
              </a:schemeClr>
            </a:solidFill>
          </c:spPr>
          <c:invertIfNegative val="0"/>
          <c:dPt>
            <c:idx val="0"/>
            <c:invertIfNegative val="0"/>
            <c:bubble3D val="0"/>
            <c:spPr>
              <a:solidFill>
                <a:schemeClr val="accent2">
                  <a:lumMod val="75000"/>
                </a:schemeClr>
              </a:solidFill>
            </c:spPr>
            <c:extLst>
              <c:ext xmlns:c16="http://schemas.microsoft.com/office/drawing/2014/chart" uri="{C3380CC4-5D6E-409C-BE32-E72D297353CC}">
                <c16:uniqueId val="{00000001-96C0-4E2F-816C-413B6B98294F}"/>
              </c:ext>
            </c:extLst>
          </c:dPt>
          <c:dPt>
            <c:idx val="1"/>
            <c:invertIfNegative val="0"/>
            <c:bubble3D val="0"/>
            <c:spPr>
              <a:solidFill>
                <a:schemeClr val="accent6">
                  <a:lumMod val="75000"/>
                </a:schemeClr>
              </a:solidFill>
            </c:spPr>
            <c:extLst>
              <c:ext xmlns:c16="http://schemas.microsoft.com/office/drawing/2014/chart" uri="{C3380CC4-5D6E-409C-BE32-E72D297353CC}">
                <c16:uniqueId val="{00000003-96C0-4E2F-816C-413B6B98294F}"/>
              </c:ext>
            </c:extLst>
          </c:dPt>
          <c:dPt>
            <c:idx val="2"/>
            <c:invertIfNegative val="0"/>
            <c:bubble3D val="0"/>
            <c:spPr>
              <a:solidFill>
                <a:schemeClr val="bg1">
                  <a:lumMod val="85000"/>
                </a:schemeClr>
              </a:solidFill>
            </c:spPr>
            <c:extLst>
              <c:ext xmlns:c16="http://schemas.microsoft.com/office/drawing/2014/chart" uri="{C3380CC4-5D6E-409C-BE32-E72D297353CC}">
                <c16:uniqueId val="{00000005-96C0-4E2F-816C-413B6B98294F}"/>
              </c:ext>
            </c:extLst>
          </c:dPt>
          <c:dPt>
            <c:idx val="3"/>
            <c:invertIfNegative val="0"/>
            <c:bubble3D val="0"/>
            <c:spPr>
              <a:solidFill>
                <a:schemeClr val="bg1">
                  <a:lumMod val="85000"/>
                </a:schemeClr>
              </a:solidFill>
            </c:spPr>
            <c:extLst>
              <c:ext xmlns:c16="http://schemas.microsoft.com/office/drawing/2014/chart" uri="{C3380CC4-5D6E-409C-BE32-E72D297353CC}">
                <c16:uniqueId val="{00000007-96C0-4E2F-816C-413B6B98294F}"/>
              </c:ext>
            </c:extLst>
          </c:dPt>
          <c:dLbls>
            <c:dLbl>
              <c:idx val="2"/>
              <c:spPr>
                <a:noFill/>
                <a:ln>
                  <a:noFill/>
                </a:ln>
                <a:effectLst/>
              </c:spPr>
              <c:txPr>
                <a:bodyPr wrap="square" lIns="38100" tIns="19050" rIns="38100" bIns="19050" anchor="ctr">
                  <a:spAutoFit/>
                </a:bodyPr>
                <a:lstStyle/>
                <a:p>
                  <a:pPr>
                    <a:defRPr sz="1200" b="1">
                      <a:solidFill>
                        <a:schemeClr val="bg1">
                          <a:lumMod val="95000"/>
                        </a:schemeClr>
                      </a:solidFill>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96C0-4E2F-816C-413B6B98294F}"/>
                </c:ext>
              </c:extLst>
            </c:dLbl>
            <c:dLbl>
              <c:idx val="3"/>
              <c:spPr>
                <a:noFill/>
                <a:ln>
                  <a:noFill/>
                </a:ln>
                <a:effectLst/>
              </c:spPr>
              <c:txPr>
                <a:bodyPr wrap="square" lIns="38100" tIns="19050" rIns="38100" bIns="19050" anchor="ctr">
                  <a:spAutoFit/>
                </a:bodyPr>
                <a:lstStyle/>
                <a:p>
                  <a:pPr>
                    <a:defRPr sz="1200" b="1">
                      <a:solidFill>
                        <a:schemeClr val="bg1">
                          <a:lumMod val="95000"/>
                        </a:schemeClr>
                      </a:solidFill>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7-96C0-4E2F-816C-413B6B98294F}"/>
                </c:ext>
              </c:extLst>
            </c:dLbl>
            <c:spPr>
              <a:noFill/>
              <a:ln>
                <a:noFill/>
              </a:ln>
              <a:effectLst/>
            </c:spPr>
            <c:txPr>
              <a:bodyPr wrap="square" lIns="38100" tIns="19050" rIns="38100" bIns="19050" anchor="ctr">
                <a:spAutoFit/>
              </a:bodyPr>
              <a:lstStyle/>
              <a:p>
                <a:pPr>
                  <a:defRPr sz="12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Self-Directed Learning</c:v>
                </c:pt>
                <c:pt idx="1">
                  <c:v>Teamwork &amp; Communication</c:v>
                </c:pt>
                <c:pt idx="2">
                  <c:v>Technical Work</c:v>
                </c:pt>
                <c:pt idx="3">
                  <c:v>Identity</c:v>
                </c:pt>
              </c:strCache>
            </c:strRef>
          </c:cat>
          <c:val>
            <c:numRef>
              <c:f>Sheet1!$B$2:$B$5</c:f>
              <c:numCache>
                <c:formatCode>0%</c:formatCode>
                <c:ptCount val="4"/>
                <c:pt idx="0">
                  <c:v>0.92</c:v>
                </c:pt>
                <c:pt idx="1">
                  <c:v>0.91</c:v>
                </c:pt>
                <c:pt idx="2">
                  <c:v>0.75</c:v>
                </c:pt>
                <c:pt idx="3">
                  <c:v>0.66</c:v>
                </c:pt>
              </c:numCache>
            </c:numRef>
          </c:val>
          <c:extLst>
            <c:ext xmlns:c16="http://schemas.microsoft.com/office/drawing/2014/chart" uri="{C3380CC4-5D6E-409C-BE32-E72D297353CC}">
              <c16:uniqueId val="{00000008-96C0-4E2F-816C-413B6B98294F}"/>
            </c:ext>
          </c:extLst>
        </c:ser>
        <c:ser>
          <c:idx val="1"/>
          <c:order val="1"/>
          <c:tx>
            <c:v>Transfer from Capstone</c:v>
          </c:tx>
          <c:spPr>
            <a:solidFill>
              <a:schemeClr val="bg1">
                <a:lumMod val="85000"/>
              </a:schemeClr>
            </a:solidFill>
          </c:spPr>
          <c:invertIfNegative val="0"/>
          <c:dPt>
            <c:idx val="0"/>
            <c:invertIfNegative val="0"/>
            <c:bubble3D val="0"/>
            <c:spPr>
              <a:solidFill>
                <a:schemeClr val="accent2">
                  <a:lumMod val="40000"/>
                  <a:lumOff val="60000"/>
                </a:schemeClr>
              </a:solidFill>
            </c:spPr>
            <c:extLst>
              <c:ext xmlns:c16="http://schemas.microsoft.com/office/drawing/2014/chart" uri="{C3380CC4-5D6E-409C-BE32-E72D297353CC}">
                <c16:uniqueId val="{0000000A-96C0-4E2F-816C-413B6B98294F}"/>
              </c:ext>
            </c:extLst>
          </c:dPt>
          <c:dPt>
            <c:idx val="1"/>
            <c:invertIfNegative val="0"/>
            <c:bubble3D val="0"/>
            <c:spPr>
              <a:solidFill>
                <a:schemeClr val="accent6">
                  <a:lumMod val="20000"/>
                  <a:lumOff val="80000"/>
                </a:schemeClr>
              </a:solidFill>
            </c:spPr>
            <c:extLst>
              <c:ext xmlns:c16="http://schemas.microsoft.com/office/drawing/2014/chart" uri="{C3380CC4-5D6E-409C-BE32-E72D297353CC}">
                <c16:uniqueId val="{0000000C-96C0-4E2F-816C-413B6B98294F}"/>
              </c:ext>
            </c:extLst>
          </c:dPt>
          <c:dPt>
            <c:idx val="2"/>
            <c:invertIfNegative val="0"/>
            <c:bubble3D val="0"/>
            <c:extLst>
              <c:ext xmlns:c16="http://schemas.microsoft.com/office/drawing/2014/chart" uri="{C3380CC4-5D6E-409C-BE32-E72D297353CC}">
                <c16:uniqueId val="{0000000E-96C0-4E2F-816C-413B6B98294F}"/>
              </c:ext>
            </c:extLst>
          </c:dPt>
          <c:dPt>
            <c:idx val="3"/>
            <c:invertIfNegative val="0"/>
            <c:bubble3D val="0"/>
            <c:extLst>
              <c:ext xmlns:c16="http://schemas.microsoft.com/office/drawing/2014/chart" uri="{C3380CC4-5D6E-409C-BE32-E72D297353CC}">
                <c16:uniqueId val="{00000010-96C0-4E2F-816C-413B6B98294F}"/>
              </c:ext>
            </c:extLst>
          </c:dPt>
          <c:dLbls>
            <c:dLbl>
              <c:idx val="2"/>
              <c:spPr>
                <a:noFill/>
                <a:ln>
                  <a:noFill/>
                </a:ln>
                <a:effectLst/>
              </c:spPr>
              <c:txPr>
                <a:bodyPr wrap="square" lIns="38100" tIns="19050" rIns="38100" bIns="19050" anchor="ctr">
                  <a:spAutoFit/>
                </a:bodyPr>
                <a:lstStyle/>
                <a:p>
                  <a:pPr>
                    <a:defRPr sz="1200" b="1">
                      <a:solidFill>
                        <a:schemeClr val="bg1">
                          <a:lumMod val="95000"/>
                        </a:schemeClr>
                      </a:solidFill>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E-96C0-4E2F-816C-413B6B98294F}"/>
                </c:ext>
              </c:extLst>
            </c:dLbl>
            <c:dLbl>
              <c:idx val="3"/>
              <c:spPr>
                <a:noFill/>
                <a:ln>
                  <a:noFill/>
                </a:ln>
                <a:effectLst/>
              </c:spPr>
              <c:txPr>
                <a:bodyPr wrap="square" lIns="38100" tIns="19050" rIns="38100" bIns="19050" anchor="ctr">
                  <a:spAutoFit/>
                </a:bodyPr>
                <a:lstStyle/>
                <a:p>
                  <a:pPr>
                    <a:defRPr sz="1200" b="1">
                      <a:solidFill>
                        <a:schemeClr val="bg1">
                          <a:lumMod val="95000"/>
                        </a:schemeClr>
                      </a:solidFill>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10-96C0-4E2F-816C-413B6B98294F}"/>
                </c:ext>
              </c:extLst>
            </c:dLbl>
            <c:spPr>
              <a:noFill/>
              <a:ln>
                <a:noFill/>
              </a:ln>
              <a:effectLst/>
            </c:spPr>
            <c:txPr>
              <a:bodyPr wrap="square" lIns="38100" tIns="19050" rIns="38100" bIns="19050" anchor="ctr">
                <a:spAutoFit/>
              </a:bodyPr>
              <a:lstStyle/>
              <a:p>
                <a:pPr>
                  <a:defRPr sz="12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Self-Directed Learning</c:v>
                </c:pt>
                <c:pt idx="1">
                  <c:v>Teamwork &amp; Communication</c:v>
                </c:pt>
                <c:pt idx="2">
                  <c:v>Technical Work</c:v>
                </c:pt>
                <c:pt idx="3">
                  <c:v>Identity</c:v>
                </c:pt>
              </c:strCache>
            </c:strRef>
          </c:cat>
          <c:val>
            <c:numRef>
              <c:f>Sheet1!$C$2:$C$5</c:f>
              <c:numCache>
                <c:formatCode>0%</c:formatCode>
                <c:ptCount val="4"/>
                <c:pt idx="0">
                  <c:v>0.85</c:v>
                </c:pt>
                <c:pt idx="1">
                  <c:v>0.74</c:v>
                </c:pt>
                <c:pt idx="2">
                  <c:v>0.45</c:v>
                </c:pt>
                <c:pt idx="3">
                  <c:v>0.34</c:v>
                </c:pt>
              </c:numCache>
            </c:numRef>
          </c:val>
          <c:extLst>
            <c:ext xmlns:c16="http://schemas.microsoft.com/office/drawing/2014/chart" uri="{C3380CC4-5D6E-409C-BE32-E72D297353CC}">
              <c16:uniqueId val="{00000011-96C0-4E2F-816C-413B6B98294F}"/>
            </c:ext>
          </c:extLst>
        </c:ser>
        <c:dLbls>
          <c:dLblPos val="outEnd"/>
          <c:showLegendKey val="0"/>
          <c:showVal val="1"/>
          <c:showCatName val="0"/>
          <c:showSerName val="0"/>
          <c:showPercent val="0"/>
          <c:showBubbleSize val="0"/>
        </c:dLbls>
        <c:gapWidth val="150"/>
        <c:axId val="168551168"/>
        <c:axId val="210178816"/>
      </c:barChart>
      <c:catAx>
        <c:axId val="168551168"/>
        <c:scaling>
          <c:orientation val="minMax"/>
        </c:scaling>
        <c:delete val="1"/>
        <c:axPos val="b"/>
        <c:numFmt formatCode="General" sourceLinked="0"/>
        <c:majorTickMark val="out"/>
        <c:minorTickMark val="none"/>
        <c:tickLblPos val="nextTo"/>
        <c:crossAx val="210178816"/>
        <c:crosses val="autoZero"/>
        <c:auto val="1"/>
        <c:lblAlgn val="ctr"/>
        <c:lblOffset val="100"/>
        <c:noMultiLvlLbl val="0"/>
      </c:catAx>
      <c:valAx>
        <c:axId val="210178816"/>
        <c:scaling>
          <c:orientation val="minMax"/>
        </c:scaling>
        <c:delete val="1"/>
        <c:axPos val="l"/>
        <c:numFmt formatCode="0%" sourceLinked="1"/>
        <c:majorTickMark val="out"/>
        <c:minorTickMark val="none"/>
        <c:tickLblPos val="nextTo"/>
        <c:crossAx val="168551168"/>
        <c:crosses val="autoZero"/>
        <c:crossBetween val="between"/>
      </c:valAx>
    </c:plotArea>
    <c:legend>
      <c:legendPos val="r"/>
      <c:layout>
        <c:manualLayout>
          <c:xMode val="edge"/>
          <c:yMode val="edge"/>
          <c:x val="0.74823897229335945"/>
          <c:y val="0.14365813648293962"/>
          <c:w val="0.17181847502113085"/>
          <c:h val="0.2369892825896763"/>
        </c:manualLayout>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manualLayout>
          <c:layoutTarget val="inner"/>
          <c:xMode val="edge"/>
          <c:yMode val="edge"/>
          <c:x val="7.2477484004524639E-2"/>
          <c:y val="9.7934164479440075E-2"/>
          <c:w val="0.79321222029449712"/>
          <c:h val="0.84579833770778656"/>
        </c:manualLayout>
      </c:layout>
      <c:barChart>
        <c:barDir val="col"/>
        <c:grouping val="clustered"/>
        <c:varyColors val="0"/>
        <c:ser>
          <c:idx val="0"/>
          <c:order val="0"/>
          <c:tx>
            <c:v>Challenge</c:v>
          </c:tx>
          <c:spPr>
            <a:solidFill>
              <a:schemeClr val="tx1">
                <a:lumMod val="85000"/>
                <a:lumOff val="15000"/>
              </a:schemeClr>
            </a:solidFill>
          </c:spPr>
          <c:invertIfNegative val="0"/>
          <c:dPt>
            <c:idx val="0"/>
            <c:invertIfNegative val="0"/>
            <c:bubble3D val="0"/>
            <c:spPr>
              <a:solidFill>
                <a:schemeClr val="accent2">
                  <a:lumMod val="75000"/>
                </a:schemeClr>
              </a:solidFill>
            </c:spPr>
            <c:extLst>
              <c:ext xmlns:c16="http://schemas.microsoft.com/office/drawing/2014/chart" uri="{C3380CC4-5D6E-409C-BE32-E72D297353CC}">
                <c16:uniqueId val="{00000001-96C0-4E2F-816C-413B6B98294F}"/>
              </c:ext>
            </c:extLst>
          </c:dPt>
          <c:dPt>
            <c:idx val="1"/>
            <c:invertIfNegative val="0"/>
            <c:bubble3D val="0"/>
            <c:spPr>
              <a:solidFill>
                <a:schemeClr val="accent6">
                  <a:lumMod val="75000"/>
                </a:schemeClr>
              </a:solidFill>
            </c:spPr>
            <c:extLst>
              <c:ext xmlns:c16="http://schemas.microsoft.com/office/drawing/2014/chart" uri="{C3380CC4-5D6E-409C-BE32-E72D297353CC}">
                <c16:uniqueId val="{00000003-96C0-4E2F-816C-413B6B98294F}"/>
              </c:ext>
            </c:extLst>
          </c:dPt>
          <c:dPt>
            <c:idx val="2"/>
            <c:invertIfNegative val="0"/>
            <c:bubble3D val="0"/>
            <c:spPr>
              <a:solidFill>
                <a:schemeClr val="accent4">
                  <a:lumMod val="75000"/>
                </a:schemeClr>
              </a:solidFill>
            </c:spPr>
            <c:extLst>
              <c:ext xmlns:c16="http://schemas.microsoft.com/office/drawing/2014/chart" uri="{C3380CC4-5D6E-409C-BE32-E72D297353CC}">
                <c16:uniqueId val="{00000005-96C0-4E2F-816C-413B6B98294F}"/>
              </c:ext>
            </c:extLst>
          </c:dPt>
          <c:dPt>
            <c:idx val="3"/>
            <c:invertIfNegative val="0"/>
            <c:bubble3D val="0"/>
            <c:spPr>
              <a:solidFill>
                <a:schemeClr val="bg1">
                  <a:lumMod val="85000"/>
                </a:schemeClr>
              </a:solidFill>
            </c:spPr>
            <c:extLst>
              <c:ext xmlns:c16="http://schemas.microsoft.com/office/drawing/2014/chart" uri="{C3380CC4-5D6E-409C-BE32-E72D297353CC}">
                <c16:uniqueId val="{00000007-96C0-4E2F-816C-413B6B98294F}"/>
              </c:ext>
            </c:extLst>
          </c:dPt>
          <c:dLbls>
            <c:dLbl>
              <c:idx val="3"/>
              <c:spPr>
                <a:noFill/>
                <a:ln>
                  <a:noFill/>
                </a:ln>
                <a:effectLst/>
              </c:spPr>
              <c:txPr>
                <a:bodyPr wrap="square" lIns="38100" tIns="19050" rIns="38100" bIns="19050" anchor="ctr">
                  <a:spAutoFit/>
                </a:bodyPr>
                <a:lstStyle/>
                <a:p>
                  <a:pPr>
                    <a:defRPr sz="1200" b="1">
                      <a:solidFill>
                        <a:schemeClr val="bg1">
                          <a:lumMod val="95000"/>
                        </a:schemeClr>
                      </a:solidFill>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7-96C0-4E2F-816C-413B6B98294F}"/>
                </c:ext>
              </c:extLst>
            </c:dLbl>
            <c:spPr>
              <a:noFill/>
              <a:ln>
                <a:noFill/>
              </a:ln>
              <a:effectLst/>
            </c:spPr>
            <c:txPr>
              <a:bodyPr wrap="square" lIns="38100" tIns="19050" rIns="38100" bIns="19050" anchor="ctr">
                <a:spAutoFit/>
              </a:bodyPr>
              <a:lstStyle/>
              <a:p>
                <a:pPr>
                  <a:defRPr sz="12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Self-Directed Learning</c:v>
                </c:pt>
                <c:pt idx="1">
                  <c:v>Teamwork &amp; Communication</c:v>
                </c:pt>
                <c:pt idx="2">
                  <c:v>Technical Work</c:v>
                </c:pt>
                <c:pt idx="3">
                  <c:v>Identity</c:v>
                </c:pt>
              </c:strCache>
            </c:strRef>
          </c:cat>
          <c:val>
            <c:numRef>
              <c:f>Sheet1!$B$2:$B$5</c:f>
              <c:numCache>
                <c:formatCode>0%</c:formatCode>
                <c:ptCount val="4"/>
                <c:pt idx="0">
                  <c:v>0.92</c:v>
                </c:pt>
                <c:pt idx="1">
                  <c:v>0.91</c:v>
                </c:pt>
                <c:pt idx="2">
                  <c:v>0.75</c:v>
                </c:pt>
                <c:pt idx="3">
                  <c:v>0.66</c:v>
                </c:pt>
              </c:numCache>
            </c:numRef>
          </c:val>
          <c:extLst>
            <c:ext xmlns:c16="http://schemas.microsoft.com/office/drawing/2014/chart" uri="{C3380CC4-5D6E-409C-BE32-E72D297353CC}">
              <c16:uniqueId val="{00000008-96C0-4E2F-816C-413B6B98294F}"/>
            </c:ext>
          </c:extLst>
        </c:ser>
        <c:ser>
          <c:idx val="1"/>
          <c:order val="1"/>
          <c:tx>
            <c:v>Transfer from Capstone</c:v>
          </c:tx>
          <c:spPr>
            <a:solidFill>
              <a:schemeClr val="bg1">
                <a:lumMod val="85000"/>
              </a:schemeClr>
            </a:solidFill>
          </c:spPr>
          <c:invertIfNegative val="0"/>
          <c:dPt>
            <c:idx val="0"/>
            <c:invertIfNegative val="0"/>
            <c:bubble3D val="0"/>
            <c:spPr>
              <a:solidFill>
                <a:schemeClr val="accent2">
                  <a:lumMod val="40000"/>
                  <a:lumOff val="60000"/>
                </a:schemeClr>
              </a:solidFill>
            </c:spPr>
            <c:extLst>
              <c:ext xmlns:c16="http://schemas.microsoft.com/office/drawing/2014/chart" uri="{C3380CC4-5D6E-409C-BE32-E72D297353CC}">
                <c16:uniqueId val="{0000000A-96C0-4E2F-816C-413B6B98294F}"/>
              </c:ext>
            </c:extLst>
          </c:dPt>
          <c:dPt>
            <c:idx val="1"/>
            <c:invertIfNegative val="0"/>
            <c:bubble3D val="0"/>
            <c:spPr>
              <a:solidFill>
                <a:schemeClr val="accent6">
                  <a:lumMod val="20000"/>
                  <a:lumOff val="80000"/>
                </a:schemeClr>
              </a:solidFill>
            </c:spPr>
            <c:extLst>
              <c:ext xmlns:c16="http://schemas.microsoft.com/office/drawing/2014/chart" uri="{C3380CC4-5D6E-409C-BE32-E72D297353CC}">
                <c16:uniqueId val="{0000000C-96C0-4E2F-816C-413B6B98294F}"/>
              </c:ext>
            </c:extLst>
          </c:dPt>
          <c:dPt>
            <c:idx val="2"/>
            <c:invertIfNegative val="0"/>
            <c:bubble3D val="0"/>
            <c:spPr>
              <a:solidFill>
                <a:schemeClr val="accent4">
                  <a:lumMod val="40000"/>
                  <a:lumOff val="60000"/>
                </a:schemeClr>
              </a:solidFill>
            </c:spPr>
            <c:extLst>
              <c:ext xmlns:c16="http://schemas.microsoft.com/office/drawing/2014/chart" uri="{C3380CC4-5D6E-409C-BE32-E72D297353CC}">
                <c16:uniqueId val="{0000000E-96C0-4E2F-816C-413B6B98294F}"/>
              </c:ext>
            </c:extLst>
          </c:dPt>
          <c:dPt>
            <c:idx val="3"/>
            <c:invertIfNegative val="0"/>
            <c:bubble3D val="0"/>
            <c:extLst>
              <c:ext xmlns:c16="http://schemas.microsoft.com/office/drawing/2014/chart" uri="{C3380CC4-5D6E-409C-BE32-E72D297353CC}">
                <c16:uniqueId val="{00000010-96C0-4E2F-816C-413B6B98294F}"/>
              </c:ext>
            </c:extLst>
          </c:dPt>
          <c:dLbls>
            <c:dLbl>
              <c:idx val="3"/>
              <c:spPr>
                <a:noFill/>
                <a:ln>
                  <a:noFill/>
                </a:ln>
                <a:effectLst/>
              </c:spPr>
              <c:txPr>
                <a:bodyPr wrap="square" lIns="38100" tIns="19050" rIns="38100" bIns="19050" anchor="ctr">
                  <a:spAutoFit/>
                </a:bodyPr>
                <a:lstStyle/>
                <a:p>
                  <a:pPr>
                    <a:defRPr sz="1200" b="1">
                      <a:solidFill>
                        <a:schemeClr val="bg1">
                          <a:lumMod val="95000"/>
                        </a:schemeClr>
                      </a:solidFill>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10-96C0-4E2F-816C-413B6B98294F}"/>
                </c:ext>
              </c:extLst>
            </c:dLbl>
            <c:spPr>
              <a:noFill/>
              <a:ln>
                <a:noFill/>
              </a:ln>
              <a:effectLst/>
            </c:spPr>
            <c:txPr>
              <a:bodyPr wrap="square" lIns="38100" tIns="19050" rIns="38100" bIns="19050" anchor="ctr">
                <a:spAutoFit/>
              </a:bodyPr>
              <a:lstStyle/>
              <a:p>
                <a:pPr>
                  <a:defRPr sz="12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Self-Directed Learning</c:v>
                </c:pt>
                <c:pt idx="1">
                  <c:v>Teamwork &amp; Communication</c:v>
                </c:pt>
                <c:pt idx="2">
                  <c:v>Technical Work</c:v>
                </c:pt>
                <c:pt idx="3">
                  <c:v>Identity</c:v>
                </c:pt>
              </c:strCache>
            </c:strRef>
          </c:cat>
          <c:val>
            <c:numRef>
              <c:f>Sheet1!$C$2:$C$5</c:f>
              <c:numCache>
                <c:formatCode>0%</c:formatCode>
                <c:ptCount val="4"/>
                <c:pt idx="0">
                  <c:v>0.85</c:v>
                </c:pt>
                <c:pt idx="1">
                  <c:v>0.74</c:v>
                </c:pt>
                <c:pt idx="2">
                  <c:v>0.45</c:v>
                </c:pt>
                <c:pt idx="3">
                  <c:v>0.34</c:v>
                </c:pt>
              </c:numCache>
            </c:numRef>
          </c:val>
          <c:extLst>
            <c:ext xmlns:c16="http://schemas.microsoft.com/office/drawing/2014/chart" uri="{C3380CC4-5D6E-409C-BE32-E72D297353CC}">
              <c16:uniqueId val="{00000011-96C0-4E2F-816C-413B6B98294F}"/>
            </c:ext>
          </c:extLst>
        </c:ser>
        <c:dLbls>
          <c:dLblPos val="outEnd"/>
          <c:showLegendKey val="0"/>
          <c:showVal val="1"/>
          <c:showCatName val="0"/>
          <c:showSerName val="0"/>
          <c:showPercent val="0"/>
          <c:showBubbleSize val="0"/>
        </c:dLbls>
        <c:gapWidth val="150"/>
        <c:axId val="168551168"/>
        <c:axId val="210178816"/>
      </c:barChart>
      <c:catAx>
        <c:axId val="168551168"/>
        <c:scaling>
          <c:orientation val="minMax"/>
        </c:scaling>
        <c:delete val="1"/>
        <c:axPos val="b"/>
        <c:numFmt formatCode="General" sourceLinked="0"/>
        <c:majorTickMark val="out"/>
        <c:minorTickMark val="none"/>
        <c:tickLblPos val="nextTo"/>
        <c:crossAx val="210178816"/>
        <c:crosses val="autoZero"/>
        <c:auto val="1"/>
        <c:lblAlgn val="ctr"/>
        <c:lblOffset val="100"/>
        <c:noMultiLvlLbl val="0"/>
      </c:catAx>
      <c:valAx>
        <c:axId val="210178816"/>
        <c:scaling>
          <c:orientation val="minMax"/>
        </c:scaling>
        <c:delete val="1"/>
        <c:axPos val="l"/>
        <c:numFmt formatCode="0%" sourceLinked="1"/>
        <c:majorTickMark val="out"/>
        <c:minorTickMark val="none"/>
        <c:tickLblPos val="nextTo"/>
        <c:crossAx val="168551168"/>
        <c:crosses val="autoZero"/>
        <c:crossBetween val="between"/>
      </c:valAx>
    </c:plotArea>
    <c:legend>
      <c:legendPos val="r"/>
      <c:layout>
        <c:manualLayout>
          <c:xMode val="edge"/>
          <c:yMode val="edge"/>
          <c:x val="0.74916963765093914"/>
          <c:y val="0.14365813648293962"/>
          <c:w val="0.17181847502113085"/>
          <c:h val="0.2369892825896763"/>
        </c:manualLayout>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manualLayout>
          <c:layoutTarget val="inner"/>
          <c:xMode val="edge"/>
          <c:yMode val="edge"/>
          <c:x val="7.2477484004524639E-2"/>
          <c:y val="9.7934164479440075E-2"/>
          <c:w val="0.79321222029449712"/>
          <c:h val="0.84579833770778656"/>
        </c:manualLayout>
      </c:layout>
      <c:barChart>
        <c:barDir val="col"/>
        <c:grouping val="clustered"/>
        <c:varyColors val="0"/>
        <c:ser>
          <c:idx val="0"/>
          <c:order val="0"/>
          <c:tx>
            <c:v>Challenge</c:v>
          </c:tx>
          <c:spPr>
            <a:solidFill>
              <a:schemeClr val="tx1">
                <a:lumMod val="85000"/>
                <a:lumOff val="15000"/>
              </a:schemeClr>
            </a:solidFill>
          </c:spPr>
          <c:invertIfNegative val="0"/>
          <c:dPt>
            <c:idx val="0"/>
            <c:invertIfNegative val="0"/>
            <c:bubble3D val="0"/>
            <c:spPr>
              <a:solidFill>
                <a:schemeClr val="accent2">
                  <a:lumMod val="75000"/>
                </a:schemeClr>
              </a:solidFill>
            </c:spPr>
            <c:extLst>
              <c:ext xmlns:c16="http://schemas.microsoft.com/office/drawing/2014/chart" uri="{C3380CC4-5D6E-409C-BE32-E72D297353CC}">
                <c16:uniqueId val="{00000001-96C0-4E2F-816C-413B6B98294F}"/>
              </c:ext>
            </c:extLst>
          </c:dPt>
          <c:dPt>
            <c:idx val="1"/>
            <c:invertIfNegative val="0"/>
            <c:bubble3D val="0"/>
            <c:spPr>
              <a:solidFill>
                <a:schemeClr val="accent3">
                  <a:lumMod val="75000"/>
                </a:schemeClr>
              </a:solidFill>
            </c:spPr>
            <c:extLst>
              <c:ext xmlns:c16="http://schemas.microsoft.com/office/drawing/2014/chart" uri="{C3380CC4-5D6E-409C-BE32-E72D297353CC}">
                <c16:uniqueId val="{00000003-96C0-4E2F-816C-413B6B98294F}"/>
              </c:ext>
            </c:extLst>
          </c:dPt>
          <c:dPt>
            <c:idx val="2"/>
            <c:invertIfNegative val="0"/>
            <c:bubble3D val="0"/>
            <c:spPr>
              <a:solidFill>
                <a:schemeClr val="accent4">
                  <a:lumMod val="75000"/>
                </a:schemeClr>
              </a:solidFill>
            </c:spPr>
            <c:extLst>
              <c:ext xmlns:c16="http://schemas.microsoft.com/office/drawing/2014/chart" uri="{C3380CC4-5D6E-409C-BE32-E72D297353CC}">
                <c16:uniqueId val="{00000005-96C0-4E2F-816C-413B6B98294F}"/>
              </c:ext>
            </c:extLst>
          </c:dPt>
          <c:dPt>
            <c:idx val="3"/>
            <c:invertIfNegative val="0"/>
            <c:bubble3D val="0"/>
            <c:spPr>
              <a:solidFill>
                <a:schemeClr val="accent5">
                  <a:lumMod val="75000"/>
                </a:schemeClr>
              </a:solidFill>
            </c:spPr>
            <c:extLst>
              <c:ext xmlns:c16="http://schemas.microsoft.com/office/drawing/2014/chart" uri="{C3380CC4-5D6E-409C-BE32-E72D297353CC}">
                <c16:uniqueId val="{00000007-96C0-4E2F-816C-413B6B98294F}"/>
              </c:ext>
            </c:extLst>
          </c:dPt>
          <c:dLbls>
            <c:spPr>
              <a:noFill/>
              <a:ln>
                <a:noFill/>
              </a:ln>
              <a:effectLst/>
            </c:spPr>
            <c:txPr>
              <a:bodyPr wrap="square" lIns="38100" tIns="19050" rIns="38100" bIns="19050" anchor="ctr">
                <a:spAutoFit/>
              </a:bodyPr>
              <a:lstStyle/>
              <a:p>
                <a:pPr>
                  <a:defRPr sz="12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Self-Directed Learning</c:v>
                </c:pt>
                <c:pt idx="1">
                  <c:v>Teamwork &amp; Communication</c:v>
                </c:pt>
                <c:pt idx="2">
                  <c:v>Technical Work</c:v>
                </c:pt>
                <c:pt idx="3">
                  <c:v>Identity</c:v>
                </c:pt>
              </c:strCache>
            </c:strRef>
          </c:cat>
          <c:val>
            <c:numRef>
              <c:f>Sheet1!$B$2:$B$5</c:f>
              <c:numCache>
                <c:formatCode>0%</c:formatCode>
                <c:ptCount val="4"/>
                <c:pt idx="0">
                  <c:v>0.92</c:v>
                </c:pt>
                <c:pt idx="1">
                  <c:v>0.91</c:v>
                </c:pt>
                <c:pt idx="2">
                  <c:v>0.75</c:v>
                </c:pt>
                <c:pt idx="3">
                  <c:v>0.66</c:v>
                </c:pt>
              </c:numCache>
            </c:numRef>
          </c:val>
          <c:extLst>
            <c:ext xmlns:c16="http://schemas.microsoft.com/office/drawing/2014/chart" uri="{C3380CC4-5D6E-409C-BE32-E72D297353CC}">
              <c16:uniqueId val="{00000008-96C0-4E2F-816C-413B6B98294F}"/>
            </c:ext>
          </c:extLst>
        </c:ser>
        <c:ser>
          <c:idx val="1"/>
          <c:order val="1"/>
          <c:tx>
            <c:v>Transfer from Capstone</c:v>
          </c:tx>
          <c:spPr>
            <a:solidFill>
              <a:schemeClr val="bg1">
                <a:lumMod val="85000"/>
              </a:schemeClr>
            </a:solidFill>
          </c:spPr>
          <c:invertIfNegative val="0"/>
          <c:dPt>
            <c:idx val="0"/>
            <c:invertIfNegative val="0"/>
            <c:bubble3D val="0"/>
            <c:spPr>
              <a:solidFill>
                <a:schemeClr val="accent2">
                  <a:lumMod val="40000"/>
                  <a:lumOff val="60000"/>
                </a:schemeClr>
              </a:solidFill>
            </c:spPr>
            <c:extLst>
              <c:ext xmlns:c16="http://schemas.microsoft.com/office/drawing/2014/chart" uri="{C3380CC4-5D6E-409C-BE32-E72D297353CC}">
                <c16:uniqueId val="{0000000A-96C0-4E2F-816C-413B6B98294F}"/>
              </c:ext>
            </c:extLst>
          </c:dPt>
          <c:dPt>
            <c:idx val="1"/>
            <c:invertIfNegative val="0"/>
            <c:bubble3D val="0"/>
            <c:spPr>
              <a:solidFill>
                <a:schemeClr val="accent3">
                  <a:lumMod val="40000"/>
                  <a:lumOff val="60000"/>
                </a:schemeClr>
              </a:solidFill>
            </c:spPr>
            <c:extLst>
              <c:ext xmlns:c16="http://schemas.microsoft.com/office/drawing/2014/chart" uri="{C3380CC4-5D6E-409C-BE32-E72D297353CC}">
                <c16:uniqueId val="{0000000C-96C0-4E2F-816C-413B6B98294F}"/>
              </c:ext>
            </c:extLst>
          </c:dPt>
          <c:dPt>
            <c:idx val="2"/>
            <c:invertIfNegative val="0"/>
            <c:bubble3D val="0"/>
            <c:spPr>
              <a:solidFill>
                <a:schemeClr val="accent4">
                  <a:lumMod val="40000"/>
                  <a:lumOff val="60000"/>
                </a:schemeClr>
              </a:solidFill>
            </c:spPr>
            <c:extLst>
              <c:ext xmlns:c16="http://schemas.microsoft.com/office/drawing/2014/chart" uri="{C3380CC4-5D6E-409C-BE32-E72D297353CC}">
                <c16:uniqueId val="{0000000E-96C0-4E2F-816C-413B6B98294F}"/>
              </c:ext>
            </c:extLst>
          </c:dPt>
          <c:dPt>
            <c:idx val="3"/>
            <c:invertIfNegative val="0"/>
            <c:bubble3D val="0"/>
            <c:spPr>
              <a:solidFill>
                <a:schemeClr val="accent5">
                  <a:lumMod val="40000"/>
                  <a:lumOff val="60000"/>
                </a:schemeClr>
              </a:solidFill>
            </c:spPr>
            <c:extLst>
              <c:ext xmlns:c16="http://schemas.microsoft.com/office/drawing/2014/chart" uri="{C3380CC4-5D6E-409C-BE32-E72D297353CC}">
                <c16:uniqueId val="{00000010-96C0-4E2F-816C-413B6B98294F}"/>
              </c:ext>
            </c:extLst>
          </c:dPt>
          <c:dLbls>
            <c:spPr>
              <a:noFill/>
              <a:ln>
                <a:noFill/>
              </a:ln>
              <a:effectLst/>
            </c:spPr>
            <c:txPr>
              <a:bodyPr wrap="square" lIns="38100" tIns="19050" rIns="38100" bIns="19050" anchor="ctr">
                <a:spAutoFit/>
              </a:bodyPr>
              <a:lstStyle/>
              <a:p>
                <a:pPr>
                  <a:defRPr sz="12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Self-Directed Learning</c:v>
                </c:pt>
                <c:pt idx="1">
                  <c:v>Teamwork &amp; Communication</c:v>
                </c:pt>
                <c:pt idx="2">
                  <c:v>Technical Work</c:v>
                </c:pt>
                <c:pt idx="3">
                  <c:v>Identity</c:v>
                </c:pt>
              </c:strCache>
            </c:strRef>
          </c:cat>
          <c:val>
            <c:numRef>
              <c:f>Sheet1!$C$2:$C$5</c:f>
              <c:numCache>
                <c:formatCode>0%</c:formatCode>
                <c:ptCount val="4"/>
                <c:pt idx="0">
                  <c:v>0.85</c:v>
                </c:pt>
                <c:pt idx="1">
                  <c:v>0.74</c:v>
                </c:pt>
                <c:pt idx="2">
                  <c:v>0.45</c:v>
                </c:pt>
                <c:pt idx="3">
                  <c:v>0.34</c:v>
                </c:pt>
              </c:numCache>
            </c:numRef>
          </c:val>
          <c:extLst>
            <c:ext xmlns:c16="http://schemas.microsoft.com/office/drawing/2014/chart" uri="{C3380CC4-5D6E-409C-BE32-E72D297353CC}">
              <c16:uniqueId val="{00000011-96C0-4E2F-816C-413B6B98294F}"/>
            </c:ext>
          </c:extLst>
        </c:ser>
        <c:dLbls>
          <c:dLblPos val="outEnd"/>
          <c:showLegendKey val="0"/>
          <c:showVal val="1"/>
          <c:showCatName val="0"/>
          <c:showSerName val="0"/>
          <c:showPercent val="0"/>
          <c:showBubbleSize val="0"/>
        </c:dLbls>
        <c:gapWidth val="150"/>
        <c:axId val="168551168"/>
        <c:axId val="210178816"/>
      </c:barChart>
      <c:catAx>
        <c:axId val="168551168"/>
        <c:scaling>
          <c:orientation val="minMax"/>
        </c:scaling>
        <c:delete val="1"/>
        <c:axPos val="b"/>
        <c:numFmt formatCode="General" sourceLinked="0"/>
        <c:majorTickMark val="out"/>
        <c:minorTickMark val="none"/>
        <c:tickLblPos val="nextTo"/>
        <c:crossAx val="210178816"/>
        <c:crosses val="autoZero"/>
        <c:auto val="1"/>
        <c:lblAlgn val="ctr"/>
        <c:lblOffset val="100"/>
        <c:noMultiLvlLbl val="0"/>
      </c:catAx>
      <c:valAx>
        <c:axId val="210178816"/>
        <c:scaling>
          <c:orientation val="minMax"/>
        </c:scaling>
        <c:delete val="1"/>
        <c:axPos val="l"/>
        <c:numFmt formatCode="0%" sourceLinked="1"/>
        <c:majorTickMark val="out"/>
        <c:minorTickMark val="none"/>
        <c:tickLblPos val="nextTo"/>
        <c:crossAx val="168551168"/>
        <c:crosses val="autoZero"/>
        <c:crossBetween val="between"/>
      </c:valAx>
    </c:plotArea>
    <c:legend>
      <c:legendPos val="r"/>
      <c:layout>
        <c:manualLayout>
          <c:xMode val="edge"/>
          <c:yMode val="edge"/>
          <c:x val="0.74823897229335945"/>
          <c:y val="0.14365813648293962"/>
          <c:w val="0.17181847502113085"/>
          <c:h val="0.2369892825896763"/>
        </c:manualLayout>
      </c:layout>
      <c:overlay val="0"/>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781FD4-4062-4DA7-9D01-FB5E398F2B0A}"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0F73ADDF-D013-468C-B586-DE187A771AEE}">
      <dgm:prSet phldrT="[Text]"/>
      <dgm:spPr/>
      <dgm:t>
        <a:bodyPr/>
        <a:lstStyle/>
        <a:p>
          <a:r>
            <a:rPr lang="en-US" dirty="0"/>
            <a:t>Managing Knowledge</a:t>
          </a:r>
        </a:p>
      </dgm:t>
    </dgm:pt>
    <dgm:pt modelId="{8F32F1A0-6856-4AA6-ABDE-169CD5346109}" type="parTrans" cxnId="{B8750E9B-110E-425C-AB51-4BA893D749B9}">
      <dgm:prSet/>
      <dgm:spPr/>
      <dgm:t>
        <a:bodyPr/>
        <a:lstStyle/>
        <a:p>
          <a:endParaRPr lang="en-US"/>
        </a:p>
      </dgm:t>
    </dgm:pt>
    <dgm:pt modelId="{E1107889-FA80-4AB1-A4F7-E5EBEF0B1A60}" type="sibTrans" cxnId="{B8750E9B-110E-425C-AB51-4BA893D749B9}">
      <dgm:prSet/>
      <dgm:spPr/>
      <dgm:t>
        <a:bodyPr/>
        <a:lstStyle/>
        <a:p>
          <a:endParaRPr lang="en-US"/>
        </a:p>
      </dgm:t>
    </dgm:pt>
    <dgm:pt modelId="{44D33D15-2C85-4840-926D-BDF34187EF9C}">
      <dgm:prSet phldrT="[Text]"/>
      <dgm:spPr/>
      <dgm:t>
        <a:bodyPr/>
        <a:lstStyle/>
        <a:p>
          <a:r>
            <a:rPr lang="en-US" dirty="0"/>
            <a:t>Lack of knowledge</a:t>
          </a:r>
        </a:p>
      </dgm:t>
    </dgm:pt>
    <dgm:pt modelId="{0A7420ED-C86C-4764-A827-22DFCDE01C88}" type="parTrans" cxnId="{74EB9039-3E08-43A4-8FF2-8D5FA5F25BC5}">
      <dgm:prSet/>
      <dgm:spPr/>
      <dgm:t>
        <a:bodyPr/>
        <a:lstStyle/>
        <a:p>
          <a:endParaRPr lang="en-US"/>
        </a:p>
      </dgm:t>
    </dgm:pt>
    <dgm:pt modelId="{902AFB75-60A9-421E-ABA3-129A47C035E1}" type="sibTrans" cxnId="{74EB9039-3E08-43A4-8FF2-8D5FA5F25BC5}">
      <dgm:prSet/>
      <dgm:spPr/>
      <dgm:t>
        <a:bodyPr/>
        <a:lstStyle/>
        <a:p>
          <a:endParaRPr lang="en-US"/>
        </a:p>
      </dgm:t>
    </dgm:pt>
    <dgm:pt modelId="{26DF817B-4AF5-445B-8F7C-180CAE8DDAEE}">
      <dgm:prSet phldrT="[Text]"/>
      <dgm:spPr/>
      <dgm:t>
        <a:bodyPr/>
        <a:lstStyle/>
        <a:p>
          <a:r>
            <a:rPr lang="en-US" dirty="0"/>
            <a:t>Finding resources</a:t>
          </a:r>
        </a:p>
      </dgm:t>
    </dgm:pt>
    <dgm:pt modelId="{38DE5F61-BE21-4708-816E-711FEE2BBD9C}" type="parTrans" cxnId="{A2A0479F-ECF9-4508-BA05-C1FD963AA544}">
      <dgm:prSet/>
      <dgm:spPr/>
      <dgm:t>
        <a:bodyPr/>
        <a:lstStyle/>
        <a:p>
          <a:endParaRPr lang="en-US"/>
        </a:p>
      </dgm:t>
    </dgm:pt>
    <dgm:pt modelId="{7393F111-6A89-46A5-9C63-E6FAC9169A97}" type="sibTrans" cxnId="{A2A0479F-ECF9-4508-BA05-C1FD963AA544}">
      <dgm:prSet/>
      <dgm:spPr/>
      <dgm:t>
        <a:bodyPr/>
        <a:lstStyle/>
        <a:p>
          <a:endParaRPr lang="en-US"/>
        </a:p>
      </dgm:t>
    </dgm:pt>
    <dgm:pt modelId="{83B28B0E-DD78-4D4D-AE92-79B0FFFF70B0}">
      <dgm:prSet phldrT="[Text]"/>
      <dgm:spPr/>
      <dgm:t>
        <a:bodyPr/>
        <a:lstStyle/>
        <a:p>
          <a:r>
            <a:rPr lang="en-US" dirty="0">
              <a:solidFill>
                <a:schemeClr val="bg1">
                  <a:lumMod val="65000"/>
                </a:schemeClr>
              </a:solidFill>
            </a:rPr>
            <a:t>Managing Time</a:t>
          </a:r>
        </a:p>
      </dgm:t>
    </dgm:pt>
    <dgm:pt modelId="{71C01613-2DC8-4C9D-B831-C0E5BAD00809}" type="parTrans" cxnId="{B5FB414F-98F7-4ACC-87F6-F695E7DB8DDE}">
      <dgm:prSet/>
      <dgm:spPr/>
      <dgm:t>
        <a:bodyPr/>
        <a:lstStyle/>
        <a:p>
          <a:endParaRPr lang="en-US"/>
        </a:p>
      </dgm:t>
    </dgm:pt>
    <dgm:pt modelId="{ADADD8E6-F11D-402D-973E-9E22A71D55B4}" type="sibTrans" cxnId="{B5FB414F-98F7-4ACC-87F6-F695E7DB8DDE}">
      <dgm:prSet/>
      <dgm:spPr/>
      <dgm:t>
        <a:bodyPr/>
        <a:lstStyle/>
        <a:p>
          <a:endParaRPr lang="en-US"/>
        </a:p>
      </dgm:t>
    </dgm:pt>
    <dgm:pt modelId="{2B9E31A7-904C-4FA3-9BEB-D97939BF59E2}">
      <dgm:prSet phldrT="[Text]"/>
      <dgm:spPr>
        <a:solidFill>
          <a:schemeClr val="bg1">
            <a:lumMod val="85000"/>
            <a:alpha val="90000"/>
          </a:schemeClr>
        </a:solidFill>
      </dgm:spPr>
      <dgm:t>
        <a:bodyPr/>
        <a:lstStyle/>
        <a:p>
          <a:r>
            <a:rPr lang="en-US" dirty="0">
              <a:solidFill>
                <a:schemeClr val="bg1">
                  <a:lumMod val="85000"/>
                </a:schemeClr>
              </a:solidFill>
            </a:rPr>
            <a:t>Staying focused</a:t>
          </a:r>
        </a:p>
      </dgm:t>
    </dgm:pt>
    <dgm:pt modelId="{02BF5276-9FB0-41D2-94B3-060F7325528C}" type="parTrans" cxnId="{F0F49A8A-1B87-4CA4-A5E5-BC4B81357E69}">
      <dgm:prSet/>
      <dgm:spPr/>
      <dgm:t>
        <a:bodyPr/>
        <a:lstStyle/>
        <a:p>
          <a:endParaRPr lang="en-US"/>
        </a:p>
      </dgm:t>
    </dgm:pt>
    <dgm:pt modelId="{B514D24E-D17D-4A9A-88ED-E6E1E54510E2}" type="sibTrans" cxnId="{F0F49A8A-1B87-4CA4-A5E5-BC4B81357E69}">
      <dgm:prSet/>
      <dgm:spPr/>
      <dgm:t>
        <a:bodyPr/>
        <a:lstStyle/>
        <a:p>
          <a:endParaRPr lang="en-US"/>
        </a:p>
      </dgm:t>
    </dgm:pt>
    <dgm:pt modelId="{2E5E6D33-FEFD-49EB-90CA-433CEA7E8D0B}">
      <dgm:prSet phldrT="[Text]"/>
      <dgm:spPr>
        <a:solidFill>
          <a:schemeClr val="bg1">
            <a:lumMod val="85000"/>
            <a:alpha val="90000"/>
          </a:schemeClr>
        </a:solidFill>
      </dgm:spPr>
      <dgm:t>
        <a:bodyPr/>
        <a:lstStyle/>
        <a:p>
          <a:r>
            <a:rPr lang="en-US" dirty="0">
              <a:solidFill>
                <a:schemeClr val="bg1">
                  <a:lumMod val="85000"/>
                </a:schemeClr>
              </a:solidFill>
            </a:rPr>
            <a:t>Balancing multiple tasks</a:t>
          </a:r>
        </a:p>
      </dgm:t>
    </dgm:pt>
    <dgm:pt modelId="{A1164CEE-5719-45FF-B721-856847500844}" type="parTrans" cxnId="{628A2806-27D3-48CB-8E91-BA71FA4B0216}">
      <dgm:prSet/>
      <dgm:spPr/>
      <dgm:t>
        <a:bodyPr/>
        <a:lstStyle/>
        <a:p>
          <a:endParaRPr lang="en-US"/>
        </a:p>
      </dgm:t>
    </dgm:pt>
    <dgm:pt modelId="{E018236D-24FE-4A70-9C1E-875889D8457E}" type="sibTrans" cxnId="{628A2806-27D3-48CB-8E91-BA71FA4B0216}">
      <dgm:prSet/>
      <dgm:spPr/>
      <dgm:t>
        <a:bodyPr/>
        <a:lstStyle/>
        <a:p>
          <a:endParaRPr lang="en-US"/>
        </a:p>
      </dgm:t>
    </dgm:pt>
    <dgm:pt modelId="{995DE9DB-74E5-492C-BA01-7AD889276129}">
      <dgm:prSet phldrT="[Text]"/>
      <dgm:spPr>
        <a:solidFill>
          <a:schemeClr val="bg1">
            <a:lumMod val="85000"/>
            <a:alpha val="90000"/>
          </a:schemeClr>
        </a:solidFill>
      </dgm:spPr>
      <dgm:t>
        <a:bodyPr/>
        <a:lstStyle/>
        <a:p>
          <a:r>
            <a:rPr lang="en-US" dirty="0">
              <a:solidFill>
                <a:schemeClr val="bg1">
                  <a:lumMod val="85000"/>
                </a:schemeClr>
              </a:solidFill>
            </a:rPr>
            <a:t>Handling pressure</a:t>
          </a:r>
        </a:p>
      </dgm:t>
    </dgm:pt>
    <dgm:pt modelId="{1DD94E67-4F17-4FEF-8DA2-C1267122319C}" type="parTrans" cxnId="{0A0019C5-DA41-4A40-BF91-46219C2667FD}">
      <dgm:prSet/>
      <dgm:spPr/>
      <dgm:t>
        <a:bodyPr/>
        <a:lstStyle/>
        <a:p>
          <a:endParaRPr lang="en-US"/>
        </a:p>
      </dgm:t>
    </dgm:pt>
    <dgm:pt modelId="{7805B5C1-0E1B-460E-8845-728750BC8F1C}" type="sibTrans" cxnId="{0A0019C5-DA41-4A40-BF91-46219C2667FD}">
      <dgm:prSet/>
      <dgm:spPr/>
      <dgm:t>
        <a:bodyPr/>
        <a:lstStyle/>
        <a:p>
          <a:endParaRPr lang="en-US"/>
        </a:p>
      </dgm:t>
    </dgm:pt>
    <dgm:pt modelId="{4EB9B84B-B8D1-4BE0-847A-6563B7F5EB3B}">
      <dgm:prSet phldrT="[Text]"/>
      <dgm:spPr/>
      <dgm:t>
        <a:bodyPr/>
        <a:lstStyle/>
        <a:p>
          <a:r>
            <a:rPr lang="en-US" dirty="0"/>
            <a:t>People</a:t>
          </a:r>
        </a:p>
      </dgm:t>
    </dgm:pt>
    <dgm:pt modelId="{165BA51C-951C-4A47-878C-104E7C4F6E5D}" type="parTrans" cxnId="{9A1B31B0-9707-4863-A836-6A4C2B73533F}">
      <dgm:prSet/>
      <dgm:spPr/>
      <dgm:t>
        <a:bodyPr/>
        <a:lstStyle/>
        <a:p>
          <a:endParaRPr lang="en-US"/>
        </a:p>
      </dgm:t>
    </dgm:pt>
    <dgm:pt modelId="{161747C7-3129-4685-84B9-4059936F7B56}" type="sibTrans" cxnId="{9A1B31B0-9707-4863-A836-6A4C2B73533F}">
      <dgm:prSet/>
      <dgm:spPr/>
      <dgm:t>
        <a:bodyPr/>
        <a:lstStyle/>
        <a:p>
          <a:endParaRPr lang="en-US"/>
        </a:p>
      </dgm:t>
    </dgm:pt>
    <dgm:pt modelId="{19BBC98A-B634-461A-86A5-60871C61476A}">
      <dgm:prSet phldrT="[Text]"/>
      <dgm:spPr/>
      <dgm:t>
        <a:bodyPr/>
        <a:lstStyle/>
        <a:p>
          <a:r>
            <a:rPr lang="en-US" dirty="0"/>
            <a:t>Documents</a:t>
          </a:r>
        </a:p>
      </dgm:t>
    </dgm:pt>
    <dgm:pt modelId="{6000BFDD-124A-499D-89A1-B86E87B9F8E9}" type="parTrans" cxnId="{633A6146-C9B8-4BA6-86CF-E2D133499517}">
      <dgm:prSet/>
      <dgm:spPr/>
      <dgm:t>
        <a:bodyPr/>
        <a:lstStyle/>
        <a:p>
          <a:endParaRPr lang="en-US"/>
        </a:p>
      </dgm:t>
    </dgm:pt>
    <dgm:pt modelId="{DED39F43-C54E-46F5-9291-6E212B23C674}" type="sibTrans" cxnId="{633A6146-C9B8-4BA6-86CF-E2D133499517}">
      <dgm:prSet/>
      <dgm:spPr/>
      <dgm:t>
        <a:bodyPr/>
        <a:lstStyle/>
        <a:p>
          <a:endParaRPr lang="en-US"/>
        </a:p>
      </dgm:t>
    </dgm:pt>
    <dgm:pt modelId="{8AE436B6-E220-409D-8AF9-07BC5EDEBEC3}">
      <dgm:prSet phldrT="[Text]"/>
      <dgm:spPr/>
      <dgm:t>
        <a:bodyPr/>
        <a:lstStyle/>
        <a:p>
          <a:r>
            <a:rPr lang="en-US" dirty="0"/>
            <a:t>Web</a:t>
          </a:r>
        </a:p>
      </dgm:t>
    </dgm:pt>
    <dgm:pt modelId="{C9247518-7344-420E-9BC4-E0C74B831A94}" type="parTrans" cxnId="{1B78A1C7-23DE-4BA4-AC20-C9861A6D4E4F}">
      <dgm:prSet/>
      <dgm:spPr/>
      <dgm:t>
        <a:bodyPr/>
        <a:lstStyle/>
        <a:p>
          <a:endParaRPr lang="en-US"/>
        </a:p>
      </dgm:t>
    </dgm:pt>
    <dgm:pt modelId="{7E12A3A9-5BA7-4F42-94A8-72EAA662AAD8}" type="sibTrans" cxnId="{1B78A1C7-23DE-4BA4-AC20-C9861A6D4E4F}">
      <dgm:prSet/>
      <dgm:spPr/>
      <dgm:t>
        <a:bodyPr/>
        <a:lstStyle/>
        <a:p>
          <a:endParaRPr lang="en-US"/>
        </a:p>
      </dgm:t>
    </dgm:pt>
    <dgm:pt modelId="{7BE2BA51-8B52-47ED-91BE-249D51FD8C1B}" type="pres">
      <dgm:prSet presAssocID="{CE781FD4-4062-4DA7-9D01-FB5E398F2B0A}" presName="Name0" presStyleCnt="0">
        <dgm:presLayoutVars>
          <dgm:dir/>
          <dgm:animLvl val="lvl"/>
          <dgm:resizeHandles val="exact"/>
        </dgm:presLayoutVars>
      </dgm:prSet>
      <dgm:spPr/>
    </dgm:pt>
    <dgm:pt modelId="{B7D344F5-72BC-4D00-9EDB-A60A17D12648}" type="pres">
      <dgm:prSet presAssocID="{0F73ADDF-D013-468C-B586-DE187A771AEE}" presName="composite" presStyleCnt="0"/>
      <dgm:spPr/>
    </dgm:pt>
    <dgm:pt modelId="{51A864E2-BC6D-4CAF-A3F5-F5A842C621E9}" type="pres">
      <dgm:prSet presAssocID="{0F73ADDF-D013-468C-B586-DE187A771AEE}" presName="parTx" presStyleLbl="alignNode1" presStyleIdx="0" presStyleCnt="2">
        <dgm:presLayoutVars>
          <dgm:chMax val="0"/>
          <dgm:chPref val="0"/>
          <dgm:bulletEnabled val="1"/>
        </dgm:presLayoutVars>
      </dgm:prSet>
      <dgm:spPr/>
    </dgm:pt>
    <dgm:pt modelId="{84E71684-B596-4EE1-BC92-4E60A62F1500}" type="pres">
      <dgm:prSet presAssocID="{0F73ADDF-D013-468C-B586-DE187A771AEE}" presName="desTx" presStyleLbl="alignAccFollowNode1" presStyleIdx="0" presStyleCnt="2">
        <dgm:presLayoutVars>
          <dgm:bulletEnabled val="1"/>
        </dgm:presLayoutVars>
      </dgm:prSet>
      <dgm:spPr/>
    </dgm:pt>
    <dgm:pt modelId="{C4B2872C-33E7-4E6B-8507-A705391EE69A}" type="pres">
      <dgm:prSet presAssocID="{E1107889-FA80-4AB1-A4F7-E5EBEF0B1A60}" presName="space" presStyleCnt="0"/>
      <dgm:spPr/>
    </dgm:pt>
    <dgm:pt modelId="{B6B7DB4F-6EFA-4119-971B-EF1F54745320}" type="pres">
      <dgm:prSet presAssocID="{83B28B0E-DD78-4D4D-AE92-79B0FFFF70B0}" presName="composite" presStyleCnt="0"/>
      <dgm:spPr/>
    </dgm:pt>
    <dgm:pt modelId="{F0629B14-34A6-4CCD-B4EC-148D76579051}" type="pres">
      <dgm:prSet presAssocID="{83B28B0E-DD78-4D4D-AE92-79B0FFFF70B0}" presName="parTx" presStyleLbl="alignNode1" presStyleIdx="1" presStyleCnt="2">
        <dgm:presLayoutVars>
          <dgm:chMax val="0"/>
          <dgm:chPref val="0"/>
          <dgm:bulletEnabled val="1"/>
        </dgm:presLayoutVars>
      </dgm:prSet>
      <dgm:spPr/>
    </dgm:pt>
    <dgm:pt modelId="{40B6CE1B-931E-4D3A-B34D-F37AF27388EF}" type="pres">
      <dgm:prSet presAssocID="{83B28B0E-DD78-4D4D-AE92-79B0FFFF70B0}" presName="desTx" presStyleLbl="alignAccFollowNode1" presStyleIdx="1" presStyleCnt="2">
        <dgm:presLayoutVars>
          <dgm:bulletEnabled val="1"/>
        </dgm:presLayoutVars>
      </dgm:prSet>
      <dgm:spPr/>
    </dgm:pt>
  </dgm:ptLst>
  <dgm:cxnLst>
    <dgm:cxn modelId="{628A2806-27D3-48CB-8E91-BA71FA4B0216}" srcId="{83B28B0E-DD78-4D4D-AE92-79B0FFFF70B0}" destId="{2E5E6D33-FEFD-49EB-90CA-433CEA7E8D0B}" srcOrd="2" destOrd="0" parTransId="{A1164CEE-5719-45FF-B721-856847500844}" sibTransId="{E018236D-24FE-4A70-9C1E-875889D8457E}"/>
    <dgm:cxn modelId="{3E8BB70D-280A-40A1-A29D-A2DDBB4C52BC}" type="presOf" srcId="{8AE436B6-E220-409D-8AF9-07BC5EDEBEC3}" destId="{84E71684-B596-4EE1-BC92-4E60A62F1500}" srcOrd="0" destOrd="4" presId="urn:microsoft.com/office/officeart/2005/8/layout/hList1"/>
    <dgm:cxn modelId="{06DD0832-68D6-49A6-B99D-FAC7871213F4}" type="presOf" srcId="{CE781FD4-4062-4DA7-9D01-FB5E398F2B0A}" destId="{7BE2BA51-8B52-47ED-91BE-249D51FD8C1B}" srcOrd="0" destOrd="0" presId="urn:microsoft.com/office/officeart/2005/8/layout/hList1"/>
    <dgm:cxn modelId="{74EB9039-3E08-43A4-8FF2-8D5FA5F25BC5}" srcId="{0F73ADDF-D013-468C-B586-DE187A771AEE}" destId="{44D33D15-2C85-4840-926D-BDF34187EF9C}" srcOrd="0" destOrd="0" parTransId="{0A7420ED-C86C-4764-A827-22DFCDE01C88}" sibTransId="{902AFB75-60A9-421E-ABA3-129A47C035E1}"/>
    <dgm:cxn modelId="{7F7DAC60-DC3C-412F-976C-FEA09C749FBC}" type="presOf" srcId="{4EB9B84B-B8D1-4BE0-847A-6563B7F5EB3B}" destId="{84E71684-B596-4EE1-BC92-4E60A62F1500}" srcOrd="0" destOrd="2" presId="urn:microsoft.com/office/officeart/2005/8/layout/hList1"/>
    <dgm:cxn modelId="{633A6146-C9B8-4BA6-86CF-E2D133499517}" srcId="{26DF817B-4AF5-445B-8F7C-180CAE8DDAEE}" destId="{19BBC98A-B634-461A-86A5-60871C61476A}" srcOrd="1" destOrd="0" parTransId="{6000BFDD-124A-499D-89A1-B86E87B9F8E9}" sibTransId="{DED39F43-C54E-46F5-9291-6E212B23C674}"/>
    <dgm:cxn modelId="{B5FB414F-98F7-4ACC-87F6-F695E7DB8DDE}" srcId="{CE781FD4-4062-4DA7-9D01-FB5E398F2B0A}" destId="{83B28B0E-DD78-4D4D-AE92-79B0FFFF70B0}" srcOrd="1" destOrd="0" parTransId="{71C01613-2DC8-4C9D-B831-C0E5BAD00809}" sibTransId="{ADADD8E6-F11D-402D-973E-9E22A71D55B4}"/>
    <dgm:cxn modelId="{EC591557-9219-4B9A-8EBF-FF0338EC2EB3}" type="presOf" srcId="{26DF817B-4AF5-445B-8F7C-180CAE8DDAEE}" destId="{84E71684-B596-4EE1-BC92-4E60A62F1500}" srcOrd="0" destOrd="1" presId="urn:microsoft.com/office/officeart/2005/8/layout/hList1"/>
    <dgm:cxn modelId="{F0F49A8A-1B87-4CA4-A5E5-BC4B81357E69}" srcId="{83B28B0E-DD78-4D4D-AE92-79B0FFFF70B0}" destId="{2B9E31A7-904C-4FA3-9BEB-D97939BF59E2}" srcOrd="0" destOrd="0" parTransId="{02BF5276-9FB0-41D2-94B3-060F7325528C}" sibTransId="{B514D24E-D17D-4A9A-88ED-E6E1E54510E2}"/>
    <dgm:cxn modelId="{A8030691-5EDC-401B-A952-3D999B62E366}" type="presOf" srcId="{0F73ADDF-D013-468C-B586-DE187A771AEE}" destId="{51A864E2-BC6D-4CAF-A3F5-F5A842C621E9}" srcOrd="0" destOrd="0" presId="urn:microsoft.com/office/officeart/2005/8/layout/hList1"/>
    <dgm:cxn modelId="{B8750E9B-110E-425C-AB51-4BA893D749B9}" srcId="{CE781FD4-4062-4DA7-9D01-FB5E398F2B0A}" destId="{0F73ADDF-D013-468C-B586-DE187A771AEE}" srcOrd="0" destOrd="0" parTransId="{8F32F1A0-6856-4AA6-ABDE-169CD5346109}" sibTransId="{E1107889-FA80-4AB1-A4F7-E5EBEF0B1A60}"/>
    <dgm:cxn modelId="{A2A0479F-ECF9-4508-BA05-C1FD963AA544}" srcId="{0F73ADDF-D013-468C-B586-DE187A771AEE}" destId="{26DF817B-4AF5-445B-8F7C-180CAE8DDAEE}" srcOrd="1" destOrd="0" parTransId="{38DE5F61-BE21-4708-816E-711FEE2BBD9C}" sibTransId="{7393F111-6A89-46A5-9C63-E6FAC9169A97}"/>
    <dgm:cxn modelId="{9D704DA1-5662-4405-9F75-92244E88F037}" type="presOf" srcId="{2E5E6D33-FEFD-49EB-90CA-433CEA7E8D0B}" destId="{40B6CE1B-931E-4D3A-B34D-F37AF27388EF}" srcOrd="0" destOrd="2" presId="urn:microsoft.com/office/officeart/2005/8/layout/hList1"/>
    <dgm:cxn modelId="{9A1B31B0-9707-4863-A836-6A4C2B73533F}" srcId="{26DF817B-4AF5-445B-8F7C-180CAE8DDAEE}" destId="{4EB9B84B-B8D1-4BE0-847A-6563B7F5EB3B}" srcOrd="0" destOrd="0" parTransId="{165BA51C-951C-4A47-878C-104E7C4F6E5D}" sibTransId="{161747C7-3129-4685-84B9-4059936F7B56}"/>
    <dgm:cxn modelId="{CB1925B6-69D0-4923-AE76-6B2D98DA3374}" type="presOf" srcId="{44D33D15-2C85-4840-926D-BDF34187EF9C}" destId="{84E71684-B596-4EE1-BC92-4E60A62F1500}" srcOrd="0" destOrd="0" presId="urn:microsoft.com/office/officeart/2005/8/layout/hList1"/>
    <dgm:cxn modelId="{0A0019C5-DA41-4A40-BF91-46219C2667FD}" srcId="{83B28B0E-DD78-4D4D-AE92-79B0FFFF70B0}" destId="{995DE9DB-74E5-492C-BA01-7AD889276129}" srcOrd="1" destOrd="0" parTransId="{1DD94E67-4F17-4FEF-8DA2-C1267122319C}" sibTransId="{7805B5C1-0E1B-460E-8845-728750BC8F1C}"/>
    <dgm:cxn modelId="{1B78A1C7-23DE-4BA4-AC20-C9861A6D4E4F}" srcId="{26DF817B-4AF5-445B-8F7C-180CAE8DDAEE}" destId="{8AE436B6-E220-409D-8AF9-07BC5EDEBEC3}" srcOrd="2" destOrd="0" parTransId="{C9247518-7344-420E-9BC4-E0C74B831A94}" sibTransId="{7E12A3A9-5BA7-4F42-94A8-72EAA662AAD8}"/>
    <dgm:cxn modelId="{FFC531D1-B1A1-4949-A595-8A52C21CDAC8}" type="presOf" srcId="{2B9E31A7-904C-4FA3-9BEB-D97939BF59E2}" destId="{40B6CE1B-931E-4D3A-B34D-F37AF27388EF}" srcOrd="0" destOrd="0" presId="urn:microsoft.com/office/officeart/2005/8/layout/hList1"/>
    <dgm:cxn modelId="{8C87CFD8-8BA2-4B30-BE6E-F95ED03FCFE1}" type="presOf" srcId="{19BBC98A-B634-461A-86A5-60871C61476A}" destId="{84E71684-B596-4EE1-BC92-4E60A62F1500}" srcOrd="0" destOrd="3" presId="urn:microsoft.com/office/officeart/2005/8/layout/hList1"/>
    <dgm:cxn modelId="{B0FC24E0-46A5-4A7B-B106-65B3C5C98B7C}" type="presOf" srcId="{995DE9DB-74E5-492C-BA01-7AD889276129}" destId="{40B6CE1B-931E-4D3A-B34D-F37AF27388EF}" srcOrd="0" destOrd="1" presId="urn:microsoft.com/office/officeart/2005/8/layout/hList1"/>
    <dgm:cxn modelId="{BD1B33E1-E8C6-40BB-A70E-54A996F3C6A8}" type="presOf" srcId="{83B28B0E-DD78-4D4D-AE92-79B0FFFF70B0}" destId="{F0629B14-34A6-4CCD-B4EC-148D76579051}" srcOrd="0" destOrd="0" presId="urn:microsoft.com/office/officeart/2005/8/layout/hList1"/>
    <dgm:cxn modelId="{26E2298A-88D5-481E-9028-C72D7A205461}" type="presParOf" srcId="{7BE2BA51-8B52-47ED-91BE-249D51FD8C1B}" destId="{B7D344F5-72BC-4D00-9EDB-A60A17D12648}" srcOrd="0" destOrd="0" presId="urn:microsoft.com/office/officeart/2005/8/layout/hList1"/>
    <dgm:cxn modelId="{5E1B7B25-0450-49F2-85EC-6F9E940C2585}" type="presParOf" srcId="{B7D344F5-72BC-4D00-9EDB-A60A17D12648}" destId="{51A864E2-BC6D-4CAF-A3F5-F5A842C621E9}" srcOrd="0" destOrd="0" presId="urn:microsoft.com/office/officeart/2005/8/layout/hList1"/>
    <dgm:cxn modelId="{50B39FF5-7DBD-4671-81C7-5273ED25A822}" type="presParOf" srcId="{B7D344F5-72BC-4D00-9EDB-A60A17D12648}" destId="{84E71684-B596-4EE1-BC92-4E60A62F1500}" srcOrd="1" destOrd="0" presId="urn:microsoft.com/office/officeart/2005/8/layout/hList1"/>
    <dgm:cxn modelId="{B832DDD3-FE05-470B-ACB8-3A9E6297B0BB}" type="presParOf" srcId="{7BE2BA51-8B52-47ED-91BE-249D51FD8C1B}" destId="{C4B2872C-33E7-4E6B-8507-A705391EE69A}" srcOrd="1" destOrd="0" presId="urn:microsoft.com/office/officeart/2005/8/layout/hList1"/>
    <dgm:cxn modelId="{5E75AF0B-FAC3-4431-8850-A65259A3E965}" type="presParOf" srcId="{7BE2BA51-8B52-47ED-91BE-249D51FD8C1B}" destId="{B6B7DB4F-6EFA-4119-971B-EF1F54745320}" srcOrd="2" destOrd="0" presId="urn:microsoft.com/office/officeart/2005/8/layout/hList1"/>
    <dgm:cxn modelId="{CB570143-7E4D-4646-AF85-37C3EA36D211}" type="presParOf" srcId="{B6B7DB4F-6EFA-4119-971B-EF1F54745320}" destId="{F0629B14-34A6-4CCD-B4EC-148D76579051}" srcOrd="0" destOrd="0" presId="urn:microsoft.com/office/officeart/2005/8/layout/hList1"/>
    <dgm:cxn modelId="{A27AD789-1C08-4CC1-9923-6458109A70D7}" type="presParOf" srcId="{B6B7DB4F-6EFA-4119-971B-EF1F54745320}" destId="{40B6CE1B-931E-4D3A-B34D-F37AF27388E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781FD4-4062-4DA7-9D01-FB5E398F2B0A}"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0F73ADDF-D013-468C-B586-DE187A771AEE}">
      <dgm:prSet phldrT="[Text]"/>
      <dgm:spPr/>
      <dgm:t>
        <a:bodyPr/>
        <a:lstStyle/>
        <a:p>
          <a:r>
            <a:rPr lang="en-US" dirty="0"/>
            <a:t>Managing Knowledge</a:t>
          </a:r>
        </a:p>
      </dgm:t>
    </dgm:pt>
    <dgm:pt modelId="{8F32F1A0-6856-4AA6-ABDE-169CD5346109}" type="parTrans" cxnId="{B8750E9B-110E-425C-AB51-4BA893D749B9}">
      <dgm:prSet/>
      <dgm:spPr/>
      <dgm:t>
        <a:bodyPr/>
        <a:lstStyle/>
        <a:p>
          <a:endParaRPr lang="en-US"/>
        </a:p>
      </dgm:t>
    </dgm:pt>
    <dgm:pt modelId="{E1107889-FA80-4AB1-A4F7-E5EBEF0B1A60}" type="sibTrans" cxnId="{B8750E9B-110E-425C-AB51-4BA893D749B9}">
      <dgm:prSet/>
      <dgm:spPr/>
      <dgm:t>
        <a:bodyPr/>
        <a:lstStyle/>
        <a:p>
          <a:endParaRPr lang="en-US"/>
        </a:p>
      </dgm:t>
    </dgm:pt>
    <dgm:pt modelId="{44D33D15-2C85-4840-926D-BDF34187EF9C}">
      <dgm:prSet phldrT="[Text]"/>
      <dgm:spPr/>
      <dgm:t>
        <a:bodyPr/>
        <a:lstStyle/>
        <a:p>
          <a:r>
            <a:rPr lang="en-US" dirty="0"/>
            <a:t>Lack of knowledge</a:t>
          </a:r>
        </a:p>
      </dgm:t>
    </dgm:pt>
    <dgm:pt modelId="{0A7420ED-C86C-4764-A827-22DFCDE01C88}" type="parTrans" cxnId="{74EB9039-3E08-43A4-8FF2-8D5FA5F25BC5}">
      <dgm:prSet/>
      <dgm:spPr/>
      <dgm:t>
        <a:bodyPr/>
        <a:lstStyle/>
        <a:p>
          <a:endParaRPr lang="en-US"/>
        </a:p>
      </dgm:t>
    </dgm:pt>
    <dgm:pt modelId="{902AFB75-60A9-421E-ABA3-129A47C035E1}" type="sibTrans" cxnId="{74EB9039-3E08-43A4-8FF2-8D5FA5F25BC5}">
      <dgm:prSet/>
      <dgm:spPr/>
      <dgm:t>
        <a:bodyPr/>
        <a:lstStyle/>
        <a:p>
          <a:endParaRPr lang="en-US"/>
        </a:p>
      </dgm:t>
    </dgm:pt>
    <dgm:pt modelId="{26DF817B-4AF5-445B-8F7C-180CAE8DDAEE}">
      <dgm:prSet phldrT="[Text]"/>
      <dgm:spPr/>
      <dgm:t>
        <a:bodyPr/>
        <a:lstStyle/>
        <a:p>
          <a:r>
            <a:rPr lang="en-US" dirty="0"/>
            <a:t>Finding resources</a:t>
          </a:r>
        </a:p>
      </dgm:t>
    </dgm:pt>
    <dgm:pt modelId="{38DE5F61-BE21-4708-816E-711FEE2BBD9C}" type="parTrans" cxnId="{A2A0479F-ECF9-4508-BA05-C1FD963AA544}">
      <dgm:prSet/>
      <dgm:spPr/>
      <dgm:t>
        <a:bodyPr/>
        <a:lstStyle/>
        <a:p>
          <a:endParaRPr lang="en-US"/>
        </a:p>
      </dgm:t>
    </dgm:pt>
    <dgm:pt modelId="{7393F111-6A89-46A5-9C63-E6FAC9169A97}" type="sibTrans" cxnId="{A2A0479F-ECF9-4508-BA05-C1FD963AA544}">
      <dgm:prSet/>
      <dgm:spPr/>
      <dgm:t>
        <a:bodyPr/>
        <a:lstStyle/>
        <a:p>
          <a:endParaRPr lang="en-US"/>
        </a:p>
      </dgm:t>
    </dgm:pt>
    <dgm:pt modelId="{83B28B0E-DD78-4D4D-AE92-79B0FFFF70B0}">
      <dgm:prSet phldrT="[Text]"/>
      <dgm:spPr/>
      <dgm:t>
        <a:bodyPr/>
        <a:lstStyle/>
        <a:p>
          <a:r>
            <a:rPr lang="en-US" dirty="0"/>
            <a:t>Managing Time</a:t>
          </a:r>
        </a:p>
      </dgm:t>
    </dgm:pt>
    <dgm:pt modelId="{71C01613-2DC8-4C9D-B831-C0E5BAD00809}" type="parTrans" cxnId="{B5FB414F-98F7-4ACC-87F6-F695E7DB8DDE}">
      <dgm:prSet/>
      <dgm:spPr/>
      <dgm:t>
        <a:bodyPr/>
        <a:lstStyle/>
        <a:p>
          <a:endParaRPr lang="en-US"/>
        </a:p>
      </dgm:t>
    </dgm:pt>
    <dgm:pt modelId="{ADADD8E6-F11D-402D-973E-9E22A71D55B4}" type="sibTrans" cxnId="{B5FB414F-98F7-4ACC-87F6-F695E7DB8DDE}">
      <dgm:prSet/>
      <dgm:spPr/>
      <dgm:t>
        <a:bodyPr/>
        <a:lstStyle/>
        <a:p>
          <a:endParaRPr lang="en-US"/>
        </a:p>
      </dgm:t>
    </dgm:pt>
    <dgm:pt modelId="{2B9E31A7-904C-4FA3-9BEB-D97939BF59E2}">
      <dgm:prSet phldrT="[Text]"/>
      <dgm:spPr/>
      <dgm:t>
        <a:bodyPr/>
        <a:lstStyle/>
        <a:p>
          <a:r>
            <a:rPr lang="en-US" dirty="0"/>
            <a:t>Staying focused</a:t>
          </a:r>
        </a:p>
      </dgm:t>
    </dgm:pt>
    <dgm:pt modelId="{02BF5276-9FB0-41D2-94B3-060F7325528C}" type="parTrans" cxnId="{F0F49A8A-1B87-4CA4-A5E5-BC4B81357E69}">
      <dgm:prSet/>
      <dgm:spPr/>
      <dgm:t>
        <a:bodyPr/>
        <a:lstStyle/>
        <a:p>
          <a:endParaRPr lang="en-US"/>
        </a:p>
      </dgm:t>
    </dgm:pt>
    <dgm:pt modelId="{B514D24E-D17D-4A9A-88ED-E6E1E54510E2}" type="sibTrans" cxnId="{F0F49A8A-1B87-4CA4-A5E5-BC4B81357E69}">
      <dgm:prSet/>
      <dgm:spPr/>
      <dgm:t>
        <a:bodyPr/>
        <a:lstStyle/>
        <a:p>
          <a:endParaRPr lang="en-US"/>
        </a:p>
      </dgm:t>
    </dgm:pt>
    <dgm:pt modelId="{2E5E6D33-FEFD-49EB-90CA-433CEA7E8D0B}">
      <dgm:prSet phldrT="[Text]"/>
      <dgm:spPr/>
      <dgm:t>
        <a:bodyPr/>
        <a:lstStyle/>
        <a:p>
          <a:r>
            <a:rPr lang="en-US" dirty="0"/>
            <a:t>Balancing multiple tasks</a:t>
          </a:r>
        </a:p>
      </dgm:t>
    </dgm:pt>
    <dgm:pt modelId="{A1164CEE-5719-45FF-B721-856847500844}" type="parTrans" cxnId="{628A2806-27D3-48CB-8E91-BA71FA4B0216}">
      <dgm:prSet/>
      <dgm:spPr/>
      <dgm:t>
        <a:bodyPr/>
        <a:lstStyle/>
        <a:p>
          <a:endParaRPr lang="en-US"/>
        </a:p>
      </dgm:t>
    </dgm:pt>
    <dgm:pt modelId="{E018236D-24FE-4A70-9C1E-875889D8457E}" type="sibTrans" cxnId="{628A2806-27D3-48CB-8E91-BA71FA4B0216}">
      <dgm:prSet/>
      <dgm:spPr/>
      <dgm:t>
        <a:bodyPr/>
        <a:lstStyle/>
        <a:p>
          <a:endParaRPr lang="en-US"/>
        </a:p>
      </dgm:t>
    </dgm:pt>
    <dgm:pt modelId="{995DE9DB-74E5-492C-BA01-7AD889276129}">
      <dgm:prSet phldrT="[Text]"/>
      <dgm:spPr/>
      <dgm:t>
        <a:bodyPr/>
        <a:lstStyle/>
        <a:p>
          <a:r>
            <a:rPr lang="en-US" dirty="0"/>
            <a:t>Handling pressure</a:t>
          </a:r>
        </a:p>
      </dgm:t>
    </dgm:pt>
    <dgm:pt modelId="{1DD94E67-4F17-4FEF-8DA2-C1267122319C}" type="parTrans" cxnId="{0A0019C5-DA41-4A40-BF91-46219C2667FD}">
      <dgm:prSet/>
      <dgm:spPr/>
    </dgm:pt>
    <dgm:pt modelId="{7805B5C1-0E1B-460E-8845-728750BC8F1C}" type="sibTrans" cxnId="{0A0019C5-DA41-4A40-BF91-46219C2667FD}">
      <dgm:prSet/>
      <dgm:spPr/>
    </dgm:pt>
    <dgm:pt modelId="{4EB9B84B-B8D1-4BE0-847A-6563B7F5EB3B}">
      <dgm:prSet phldrT="[Text]"/>
      <dgm:spPr/>
      <dgm:t>
        <a:bodyPr/>
        <a:lstStyle/>
        <a:p>
          <a:r>
            <a:rPr lang="en-US" dirty="0"/>
            <a:t>People</a:t>
          </a:r>
        </a:p>
      </dgm:t>
    </dgm:pt>
    <dgm:pt modelId="{165BA51C-951C-4A47-878C-104E7C4F6E5D}" type="parTrans" cxnId="{9A1B31B0-9707-4863-A836-6A4C2B73533F}">
      <dgm:prSet/>
      <dgm:spPr/>
    </dgm:pt>
    <dgm:pt modelId="{161747C7-3129-4685-84B9-4059936F7B56}" type="sibTrans" cxnId="{9A1B31B0-9707-4863-A836-6A4C2B73533F}">
      <dgm:prSet/>
      <dgm:spPr/>
    </dgm:pt>
    <dgm:pt modelId="{19BBC98A-B634-461A-86A5-60871C61476A}">
      <dgm:prSet phldrT="[Text]"/>
      <dgm:spPr/>
      <dgm:t>
        <a:bodyPr/>
        <a:lstStyle/>
        <a:p>
          <a:r>
            <a:rPr lang="en-US" dirty="0"/>
            <a:t>Documents</a:t>
          </a:r>
        </a:p>
      </dgm:t>
    </dgm:pt>
    <dgm:pt modelId="{6000BFDD-124A-499D-89A1-B86E87B9F8E9}" type="parTrans" cxnId="{633A6146-C9B8-4BA6-86CF-E2D133499517}">
      <dgm:prSet/>
      <dgm:spPr/>
    </dgm:pt>
    <dgm:pt modelId="{DED39F43-C54E-46F5-9291-6E212B23C674}" type="sibTrans" cxnId="{633A6146-C9B8-4BA6-86CF-E2D133499517}">
      <dgm:prSet/>
      <dgm:spPr/>
    </dgm:pt>
    <dgm:pt modelId="{8AE436B6-E220-409D-8AF9-07BC5EDEBEC3}">
      <dgm:prSet phldrT="[Text]"/>
      <dgm:spPr/>
      <dgm:t>
        <a:bodyPr/>
        <a:lstStyle/>
        <a:p>
          <a:r>
            <a:rPr lang="en-US" dirty="0"/>
            <a:t>Web</a:t>
          </a:r>
        </a:p>
      </dgm:t>
    </dgm:pt>
    <dgm:pt modelId="{C9247518-7344-420E-9BC4-E0C74B831A94}" type="parTrans" cxnId="{1B78A1C7-23DE-4BA4-AC20-C9861A6D4E4F}">
      <dgm:prSet/>
      <dgm:spPr/>
    </dgm:pt>
    <dgm:pt modelId="{7E12A3A9-5BA7-4F42-94A8-72EAA662AAD8}" type="sibTrans" cxnId="{1B78A1C7-23DE-4BA4-AC20-C9861A6D4E4F}">
      <dgm:prSet/>
      <dgm:spPr/>
    </dgm:pt>
    <dgm:pt modelId="{7BE2BA51-8B52-47ED-91BE-249D51FD8C1B}" type="pres">
      <dgm:prSet presAssocID="{CE781FD4-4062-4DA7-9D01-FB5E398F2B0A}" presName="Name0" presStyleCnt="0">
        <dgm:presLayoutVars>
          <dgm:dir/>
          <dgm:animLvl val="lvl"/>
          <dgm:resizeHandles val="exact"/>
        </dgm:presLayoutVars>
      </dgm:prSet>
      <dgm:spPr/>
    </dgm:pt>
    <dgm:pt modelId="{B7D344F5-72BC-4D00-9EDB-A60A17D12648}" type="pres">
      <dgm:prSet presAssocID="{0F73ADDF-D013-468C-B586-DE187A771AEE}" presName="composite" presStyleCnt="0"/>
      <dgm:spPr/>
    </dgm:pt>
    <dgm:pt modelId="{51A864E2-BC6D-4CAF-A3F5-F5A842C621E9}" type="pres">
      <dgm:prSet presAssocID="{0F73ADDF-D013-468C-B586-DE187A771AEE}" presName="parTx" presStyleLbl="alignNode1" presStyleIdx="0" presStyleCnt="2">
        <dgm:presLayoutVars>
          <dgm:chMax val="0"/>
          <dgm:chPref val="0"/>
          <dgm:bulletEnabled val="1"/>
        </dgm:presLayoutVars>
      </dgm:prSet>
      <dgm:spPr/>
    </dgm:pt>
    <dgm:pt modelId="{84E71684-B596-4EE1-BC92-4E60A62F1500}" type="pres">
      <dgm:prSet presAssocID="{0F73ADDF-D013-468C-B586-DE187A771AEE}" presName="desTx" presStyleLbl="alignAccFollowNode1" presStyleIdx="0" presStyleCnt="2">
        <dgm:presLayoutVars>
          <dgm:bulletEnabled val="1"/>
        </dgm:presLayoutVars>
      </dgm:prSet>
      <dgm:spPr/>
    </dgm:pt>
    <dgm:pt modelId="{C4B2872C-33E7-4E6B-8507-A705391EE69A}" type="pres">
      <dgm:prSet presAssocID="{E1107889-FA80-4AB1-A4F7-E5EBEF0B1A60}" presName="space" presStyleCnt="0"/>
      <dgm:spPr/>
    </dgm:pt>
    <dgm:pt modelId="{B6B7DB4F-6EFA-4119-971B-EF1F54745320}" type="pres">
      <dgm:prSet presAssocID="{83B28B0E-DD78-4D4D-AE92-79B0FFFF70B0}" presName="composite" presStyleCnt="0"/>
      <dgm:spPr/>
    </dgm:pt>
    <dgm:pt modelId="{F0629B14-34A6-4CCD-B4EC-148D76579051}" type="pres">
      <dgm:prSet presAssocID="{83B28B0E-DD78-4D4D-AE92-79B0FFFF70B0}" presName="parTx" presStyleLbl="alignNode1" presStyleIdx="1" presStyleCnt="2">
        <dgm:presLayoutVars>
          <dgm:chMax val="0"/>
          <dgm:chPref val="0"/>
          <dgm:bulletEnabled val="1"/>
        </dgm:presLayoutVars>
      </dgm:prSet>
      <dgm:spPr/>
    </dgm:pt>
    <dgm:pt modelId="{40B6CE1B-931E-4D3A-B34D-F37AF27388EF}" type="pres">
      <dgm:prSet presAssocID="{83B28B0E-DD78-4D4D-AE92-79B0FFFF70B0}" presName="desTx" presStyleLbl="alignAccFollowNode1" presStyleIdx="1" presStyleCnt="2">
        <dgm:presLayoutVars>
          <dgm:bulletEnabled val="1"/>
        </dgm:presLayoutVars>
      </dgm:prSet>
      <dgm:spPr/>
    </dgm:pt>
  </dgm:ptLst>
  <dgm:cxnLst>
    <dgm:cxn modelId="{628A2806-27D3-48CB-8E91-BA71FA4B0216}" srcId="{83B28B0E-DD78-4D4D-AE92-79B0FFFF70B0}" destId="{2E5E6D33-FEFD-49EB-90CA-433CEA7E8D0B}" srcOrd="2" destOrd="0" parTransId="{A1164CEE-5719-45FF-B721-856847500844}" sibTransId="{E018236D-24FE-4A70-9C1E-875889D8457E}"/>
    <dgm:cxn modelId="{3E8BB70D-280A-40A1-A29D-A2DDBB4C52BC}" type="presOf" srcId="{8AE436B6-E220-409D-8AF9-07BC5EDEBEC3}" destId="{84E71684-B596-4EE1-BC92-4E60A62F1500}" srcOrd="0" destOrd="4" presId="urn:microsoft.com/office/officeart/2005/8/layout/hList1"/>
    <dgm:cxn modelId="{06DD0832-68D6-49A6-B99D-FAC7871213F4}" type="presOf" srcId="{CE781FD4-4062-4DA7-9D01-FB5E398F2B0A}" destId="{7BE2BA51-8B52-47ED-91BE-249D51FD8C1B}" srcOrd="0" destOrd="0" presId="urn:microsoft.com/office/officeart/2005/8/layout/hList1"/>
    <dgm:cxn modelId="{74EB9039-3E08-43A4-8FF2-8D5FA5F25BC5}" srcId="{0F73ADDF-D013-468C-B586-DE187A771AEE}" destId="{44D33D15-2C85-4840-926D-BDF34187EF9C}" srcOrd="0" destOrd="0" parTransId="{0A7420ED-C86C-4764-A827-22DFCDE01C88}" sibTransId="{902AFB75-60A9-421E-ABA3-129A47C035E1}"/>
    <dgm:cxn modelId="{7F7DAC60-DC3C-412F-976C-FEA09C749FBC}" type="presOf" srcId="{4EB9B84B-B8D1-4BE0-847A-6563B7F5EB3B}" destId="{84E71684-B596-4EE1-BC92-4E60A62F1500}" srcOrd="0" destOrd="2" presId="urn:microsoft.com/office/officeart/2005/8/layout/hList1"/>
    <dgm:cxn modelId="{633A6146-C9B8-4BA6-86CF-E2D133499517}" srcId="{26DF817B-4AF5-445B-8F7C-180CAE8DDAEE}" destId="{19BBC98A-B634-461A-86A5-60871C61476A}" srcOrd="1" destOrd="0" parTransId="{6000BFDD-124A-499D-89A1-B86E87B9F8E9}" sibTransId="{DED39F43-C54E-46F5-9291-6E212B23C674}"/>
    <dgm:cxn modelId="{B5FB414F-98F7-4ACC-87F6-F695E7DB8DDE}" srcId="{CE781FD4-4062-4DA7-9D01-FB5E398F2B0A}" destId="{83B28B0E-DD78-4D4D-AE92-79B0FFFF70B0}" srcOrd="1" destOrd="0" parTransId="{71C01613-2DC8-4C9D-B831-C0E5BAD00809}" sibTransId="{ADADD8E6-F11D-402D-973E-9E22A71D55B4}"/>
    <dgm:cxn modelId="{EC591557-9219-4B9A-8EBF-FF0338EC2EB3}" type="presOf" srcId="{26DF817B-4AF5-445B-8F7C-180CAE8DDAEE}" destId="{84E71684-B596-4EE1-BC92-4E60A62F1500}" srcOrd="0" destOrd="1" presId="urn:microsoft.com/office/officeart/2005/8/layout/hList1"/>
    <dgm:cxn modelId="{F0F49A8A-1B87-4CA4-A5E5-BC4B81357E69}" srcId="{83B28B0E-DD78-4D4D-AE92-79B0FFFF70B0}" destId="{2B9E31A7-904C-4FA3-9BEB-D97939BF59E2}" srcOrd="0" destOrd="0" parTransId="{02BF5276-9FB0-41D2-94B3-060F7325528C}" sibTransId="{B514D24E-D17D-4A9A-88ED-E6E1E54510E2}"/>
    <dgm:cxn modelId="{A8030691-5EDC-401B-A952-3D999B62E366}" type="presOf" srcId="{0F73ADDF-D013-468C-B586-DE187A771AEE}" destId="{51A864E2-BC6D-4CAF-A3F5-F5A842C621E9}" srcOrd="0" destOrd="0" presId="urn:microsoft.com/office/officeart/2005/8/layout/hList1"/>
    <dgm:cxn modelId="{B8750E9B-110E-425C-AB51-4BA893D749B9}" srcId="{CE781FD4-4062-4DA7-9D01-FB5E398F2B0A}" destId="{0F73ADDF-D013-468C-B586-DE187A771AEE}" srcOrd="0" destOrd="0" parTransId="{8F32F1A0-6856-4AA6-ABDE-169CD5346109}" sibTransId="{E1107889-FA80-4AB1-A4F7-E5EBEF0B1A60}"/>
    <dgm:cxn modelId="{A2A0479F-ECF9-4508-BA05-C1FD963AA544}" srcId="{0F73ADDF-D013-468C-B586-DE187A771AEE}" destId="{26DF817B-4AF5-445B-8F7C-180CAE8DDAEE}" srcOrd="1" destOrd="0" parTransId="{38DE5F61-BE21-4708-816E-711FEE2BBD9C}" sibTransId="{7393F111-6A89-46A5-9C63-E6FAC9169A97}"/>
    <dgm:cxn modelId="{9D704DA1-5662-4405-9F75-92244E88F037}" type="presOf" srcId="{2E5E6D33-FEFD-49EB-90CA-433CEA7E8D0B}" destId="{40B6CE1B-931E-4D3A-B34D-F37AF27388EF}" srcOrd="0" destOrd="2" presId="urn:microsoft.com/office/officeart/2005/8/layout/hList1"/>
    <dgm:cxn modelId="{9A1B31B0-9707-4863-A836-6A4C2B73533F}" srcId="{26DF817B-4AF5-445B-8F7C-180CAE8DDAEE}" destId="{4EB9B84B-B8D1-4BE0-847A-6563B7F5EB3B}" srcOrd="0" destOrd="0" parTransId="{165BA51C-951C-4A47-878C-104E7C4F6E5D}" sibTransId="{161747C7-3129-4685-84B9-4059936F7B56}"/>
    <dgm:cxn modelId="{CB1925B6-69D0-4923-AE76-6B2D98DA3374}" type="presOf" srcId="{44D33D15-2C85-4840-926D-BDF34187EF9C}" destId="{84E71684-B596-4EE1-BC92-4E60A62F1500}" srcOrd="0" destOrd="0" presId="urn:microsoft.com/office/officeart/2005/8/layout/hList1"/>
    <dgm:cxn modelId="{0A0019C5-DA41-4A40-BF91-46219C2667FD}" srcId="{83B28B0E-DD78-4D4D-AE92-79B0FFFF70B0}" destId="{995DE9DB-74E5-492C-BA01-7AD889276129}" srcOrd="1" destOrd="0" parTransId="{1DD94E67-4F17-4FEF-8DA2-C1267122319C}" sibTransId="{7805B5C1-0E1B-460E-8845-728750BC8F1C}"/>
    <dgm:cxn modelId="{1B78A1C7-23DE-4BA4-AC20-C9861A6D4E4F}" srcId="{26DF817B-4AF5-445B-8F7C-180CAE8DDAEE}" destId="{8AE436B6-E220-409D-8AF9-07BC5EDEBEC3}" srcOrd="2" destOrd="0" parTransId="{C9247518-7344-420E-9BC4-E0C74B831A94}" sibTransId="{7E12A3A9-5BA7-4F42-94A8-72EAA662AAD8}"/>
    <dgm:cxn modelId="{FFC531D1-B1A1-4949-A595-8A52C21CDAC8}" type="presOf" srcId="{2B9E31A7-904C-4FA3-9BEB-D97939BF59E2}" destId="{40B6CE1B-931E-4D3A-B34D-F37AF27388EF}" srcOrd="0" destOrd="0" presId="urn:microsoft.com/office/officeart/2005/8/layout/hList1"/>
    <dgm:cxn modelId="{8C87CFD8-8BA2-4B30-BE6E-F95ED03FCFE1}" type="presOf" srcId="{19BBC98A-B634-461A-86A5-60871C61476A}" destId="{84E71684-B596-4EE1-BC92-4E60A62F1500}" srcOrd="0" destOrd="3" presId="urn:microsoft.com/office/officeart/2005/8/layout/hList1"/>
    <dgm:cxn modelId="{B0FC24E0-46A5-4A7B-B106-65B3C5C98B7C}" type="presOf" srcId="{995DE9DB-74E5-492C-BA01-7AD889276129}" destId="{40B6CE1B-931E-4D3A-B34D-F37AF27388EF}" srcOrd="0" destOrd="1" presId="urn:microsoft.com/office/officeart/2005/8/layout/hList1"/>
    <dgm:cxn modelId="{BD1B33E1-E8C6-40BB-A70E-54A996F3C6A8}" type="presOf" srcId="{83B28B0E-DD78-4D4D-AE92-79B0FFFF70B0}" destId="{F0629B14-34A6-4CCD-B4EC-148D76579051}" srcOrd="0" destOrd="0" presId="urn:microsoft.com/office/officeart/2005/8/layout/hList1"/>
    <dgm:cxn modelId="{26E2298A-88D5-481E-9028-C72D7A205461}" type="presParOf" srcId="{7BE2BA51-8B52-47ED-91BE-249D51FD8C1B}" destId="{B7D344F5-72BC-4D00-9EDB-A60A17D12648}" srcOrd="0" destOrd="0" presId="urn:microsoft.com/office/officeart/2005/8/layout/hList1"/>
    <dgm:cxn modelId="{5E1B7B25-0450-49F2-85EC-6F9E940C2585}" type="presParOf" srcId="{B7D344F5-72BC-4D00-9EDB-A60A17D12648}" destId="{51A864E2-BC6D-4CAF-A3F5-F5A842C621E9}" srcOrd="0" destOrd="0" presId="urn:microsoft.com/office/officeart/2005/8/layout/hList1"/>
    <dgm:cxn modelId="{50B39FF5-7DBD-4671-81C7-5273ED25A822}" type="presParOf" srcId="{B7D344F5-72BC-4D00-9EDB-A60A17D12648}" destId="{84E71684-B596-4EE1-BC92-4E60A62F1500}" srcOrd="1" destOrd="0" presId="urn:microsoft.com/office/officeart/2005/8/layout/hList1"/>
    <dgm:cxn modelId="{B832DDD3-FE05-470B-ACB8-3A9E6297B0BB}" type="presParOf" srcId="{7BE2BA51-8B52-47ED-91BE-249D51FD8C1B}" destId="{C4B2872C-33E7-4E6B-8507-A705391EE69A}" srcOrd="1" destOrd="0" presId="urn:microsoft.com/office/officeart/2005/8/layout/hList1"/>
    <dgm:cxn modelId="{5E75AF0B-FAC3-4431-8850-A65259A3E965}" type="presParOf" srcId="{7BE2BA51-8B52-47ED-91BE-249D51FD8C1B}" destId="{B6B7DB4F-6EFA-4119-971B-EF1F54745320}" srcOrd="2" destOrd="0" presId="urn:microsoft.com/office/officeart/2005/8/layout/hList1"/>
    <dgm:cxn modelId="{CB570143-7E4D-4646-AF85-37C3EA36D211}" type="presParOf" srcId="{B6B7DB4F-6EFA-4119-971B-EF1F54745320}" destId="{F0629B14-34A6-4CCD-B4EC-148D76579051}" srcOrd="0" destOrd="0" presId="urn:microsoft.com/office/officeart/2005/8/layout/hList1"/>
    <dgm:cxn modelId="{A27AD789-1C08-4CC1-9923-6458109A70D7}" type="presParOf" srcId="{B6B7DB4F-6EFA-4119-971B-EF1F54745320}" destId="{40B6CE1B-931E-4D3A-B34D-F37AF27388E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BE59B40-FAAF-45C7-84CB-40BD511B6B2E}" type="doc">
      <dgm:prSet loTypeId="urn:microsoft.com/office/officeart/2008/layout/VerticalCurvedList" loCatId="list" qsTypeId="urn:microsoft.com/office/officeart/2005/8/quickstyle/simple1" qsCatId="simple" csTypeId="urn:microsoft.com/office/officeart/2005/8/colors/colorful2" csCatId="colorful" phldr="1"/>
      <dgm:spPr/>
      <dgm:t>
        <a:bodyPr/>
        <a:lstStyle/>
        <a:p>
          <a:endParaRPr lang="en-US"/>
        </a:p>
      </dgm:t>
    </dgm:pt>
    <dgm:pt modelId="{14DAB51C-FA03-40C1-B765-A6A814CA0D66}">
      <dgm:prSet phldrT="[Text]"/>
      <dgm:spPr/>
      <dgm:t>
        <a:bodyPr/>
        <a:lstStyle/>
        <a:p>
          <a:r>
            <a:rPr lang="en-US" dirty="0"/>
            <a:t>Extended work on routine tasks</a:t>
          </a:r>
        </a:p>
      </dgm:t>
    </dgm:pt>
    <dgm:pt modelId="{D202E69B-4614-47F1-B2B0-CE8501B91557}" type="parTrans" cxnId="{B52028F9-D918-49E6-BD0F-503E9AF40173}">
      <dgm:prSet/>
      <dgm:spPr/>
      <dgm:t>
        <a:bodyPr/>
        <a:lstStyle/>
        <a:p>
          <a:endParaRPr lang="en-US"/>
        </a:p>
      </dgm:t>
    </dgm:pt>
    <dgm:pt modelId="{7C6A7524-AE96-4D0C-A0B3-712E27C71338}" type="sibTrans" cxnId="{B52028F9-D918-49E6-BD0F-503E9AF40173}">
      <dgm:prSet/>
      <dgm:spPr/>
      <dgm:t>
        <a:bodyPr/>
        <a:lstStyle/>
        <a:p>
          <a:endParaRPr lang="en-US"/>
        </a:p>
      </dgm:t>
    </dgm:pt>
    <dgm:pt modelId="{BF64A3E5-CB70-49B4-8CDA-AD75580A04D2}">
      <dgm:prSet phldrT="[Text]"/>
      <dgm:spPr/>
      <dgm:t>
        <a:bodyPr/>
        <a:lstStyle/>
        <a:p>
          <a:r>
            <a:rPr lang="en-US" dirty="0"/>
            <a:t>The constraints of the work day</a:t>
          </a:r>
        </a:p>
      </dgm:t>
    </dgm:pt>
    <dgm:pt modelId="{01AD9C57-7DA7-4054-B72B-EFB76BF33AD6}" type="parTrans" cxnId="{754951A7-B954-43A6-9FEF-74DAD04F6209}">
      <dgm:prSet/>
      <dgm:spPr/>
      <dgm:t>
        <a:bodyPr/>
        <a:lstStyle/>
        <a:p>
          <a:endParaRPr lang="en-US"/>
        </a:p>
      </dgm:t>
    </dgm:pt>
    <dgm:pt modelId="{5E31E942-493E-4389-B700-32EAB282023F}" type="sibTrans" cxnId="{754951A7-B954-43A6-9FEF-74DAD04F6209}">
      <dgm:prSet/>
      <dgm:spPr/>
      <dgm:t>
        <a:bodyPr/>
        <a:lstStyle/>
        <a:p>
          <a:endParaRPr lang="en-US"/>
        </a:p>
      </dgm:t>
    </dgm:pt>
    <dgm:pt modelId="{091770CA-ADAA-4978-94AB-149E86DF709D}" type="pres">
      <dgm:prSet presAssocID="{ABE59B40-FAAF-45C7-84CB-40BD511B6B2E}" presName="Name0" presStyleCnt="0">
        <dgm:presLayoutVars>
          <dgm:chMax val="7"/>
          <dgm:chPref val="7"/>
          <dgm:dir/>
        </dgm:presLayoutVars>
      </dgm:prSet>
      <dgm:spPr/>
    </dgm:pt>
    <dgm:pt modelId="{0E0BC9EE-0548-4A2F-BAE0-3CCB0B205491}" type="pres">
      <dgm:prSet presAssocID="{ABE59B40-FAAF-45C7-84CB-40BD511B6B2E}" presName="Name1" presStyleCnt="0"/>
      <dgm:spPr/>
    </dgm:pt>
    <dgm:pt modelId="{95F26C61-F436-4367-A842-0617E0E6DA75}" type="pres">
      <dgm:prSet presAssocID="{ABE59B40-FAAF-45C7-84CB-40BD511B6B2E}" presName="cycle" presStyleCnt="0"/>
      <dgm:spPr/>
    </dgm:pt>
    <dgm:pt modelId="{EB1E69D0-4F83-42CD-8977-90070FF9BD76}" type="pres">
      <dgm:prSet presAssocID="{ABE59B40-FAAF-45C7-84CB-40BD511B6B2E}" presName="srcNode" presStyleLbl="node1" presStyleIdx="0" presStyleCnt="2"/>
      <dgm:spPr/>
    </dgm:pt>
    <dgm:pt modelId="{D9FB0592-548C-4593-A2E6-EBA0427E1D37}" type="pres">
      <dgm:prSet presAssocID="{ABE59B40-FAAF-45C7-84CB-40BD511B6B2E}" presName="conn" presStyleLbl="parChTrans1D2" presStyleIdx="0" presStyleCnt="1"/>
      <dgm:spPr/>
    </dgm:pt>
    <dgm:pt modelId="{5C46AAFE-3DA8-4D46-8B24-45441D82D464}" type="pres">
      <dgm:prSet presAssocID="{ABE59B40-FAAF-45C7-84CB-40BD511B6B2E}" presName="extraNode" presStyleLbl="node1" presStyleIdx="0" presStyleCnt="2"/>
      <dgm:spPr/>
    </dgm:pt>
    <dgm:pt modelId="{B785DF37-2435-48CF-8656-2EA1845E2726}" type="pres">
      <dgm:prSet presAssocID="{ABE59B40-FAAF-45C7-84CB-40BD511B6B2E}" presName="dstNode" presStyleLbl="node1" presStyleIdx="0" presStyleCnt="2"/>
      <dgm:spPr/>
    </dgm:pt>
    <dgm:pt modelId="{5C458578-E4C5-49E2-A2FC-C2AB5EA58F52}" type="pres">
      <dgm:prSet presAssocID="{14DAB51C-FA03-40C1-B765-A6A814CA0D66}" presName="text_1" presStyleLbl="node1" presStyleIdx="0" presStyleCnt="2">
        <dgm:presLayoutVars>
          <dgm:bulletEnabled val="1"/>
        </dgm:presLayoutVars>
      </dgm:prSet>
      <dgm:spPr/>
    </dgm:pt>
    <dgm:pt modelId="{F324CEBB-7191-4409-8FEE-FF01C2A1DC88}" type="pres">
      <dgm:prSet presAssocID="{14DAB51C-FA03-40C1-B765-A6A814CA0D66}" presName="accent_1" presStyleCnt="0"/>
      <dgm:spPr/>
    </dgm:pt>
    <dgm:pt modelId="{CFEEA832-0DC7-45D9-AC6A-661E98EF16AE}" type="pres">
      <dgm:prSet presAssocID="{14DAB51C-FA03-40C1-B765-A6A814CA0D66}" presName="accentRepeatNode" presStyleLbl="solidFgAcc1" presStyleIdx="0" presStyleCnt="2"/>
      <dgm:spPr/>
    </dgm:pt>
    <dgm:pt modelId="{FC971889-00D6-4B76-8146-A1F9FB46C218}" type="pres">
      <dgm:prSet presAssocID="{BF64A3E5-CB70-49B4-8CDA-AD75580A04D2}" presName="text_2" presStyleLbl="node1" presStyleIdx="1" presStyleCnt="2">
        <dgm:presLayoutVars>
          <dgm:bulletEnabled val="1"/>
        </dgm:presLayoutVars>
      </dgm:prSet>
      <dgm:spPr/>
    </dgm:pt>
    <dgm:pt modelId="{117C9440-2E32-4234-A9D7-B228290F5781}" type="pres">
      <dgm:prSet presAssocID="{BF64A3E5-CB70-49B4-8CDA-AD75580A04D2}" presName="accent_2" presStyleCnt="0"/>
      <dgm:spPr/>
    </dgm:pt>
    <dgm:pt modelId="{42395450-2944-4FC7-B3D0-306BAC1C7C1B}" type="pres">
      <dgm:prSet presAssocID="{BF64A3E5-CB70-49B4-8CDA-AD75580A04D2}" presName="accentRepeatNode" presStyleLbl="solidFgAcc1" presStyleIdx="1" presStyleCnt="2"/>
      <dgm:spPr/>
    </dgm:pt>
  </dgm:ptLst>
  <dgm:cxnLst>
    <dgm:cxn modelId="{105C3726-05A0-4B4C-AB7B-D5D1E192D6A5}" type="presOf" srcId="{7C6A7524-AE96-4D0C-A0B3-712E27C71338}" destId="{D9FB0592-548C-4593-A2E6-EBA0427E1D37}" srcOrd="0" destOrd="0" presId="urn:microsoft.com/office/officeart/2008/layout/VerticalCurvedList"/>
    <dgm:cxn modelId="{DB1AF826-8E61-491C-8A58-5D341AD847F6}" type="presOf" srcId="{14DAB51C-FA03-40C1-B765-A6A814CA0D66}" destId="{5C458578-E4C5-49E2-A2FC-C2AB5EA58F52}" srcOrd="0" destOrd="0" presId="urn:microsoft.com/office/officeart/2008/layout/VerticalCurvedList"/>
    <dgm:cxn modelId="{754951A7-B954-43A6-9FEF-74DAD04F6209}" srcId="{ABE59B40-FAAF-45C7-84CB-40BD511B6B2E}" destId="{BF64A3E5-CB70-49B4-8CDA-AD75580A04D2}" srcOrd="1" destOrd="0" parTransId="{01AD9C57-7DA7-4054-B72B-EFB76BF33AD6}" sibTransId="{5E31E942-493E-4389-B700-32EAB282023F}"/>
    <dgm:cxn modelId="{ABE334CC-2160-48B0-ACA4-7689EAAE5442}" type="presOf" srcId="{ABE59B40-FAAF-45C7-84CB-40BD511B6B2E}" destId="{091770CA-ADAA-4978-94AB-149E86DF709D}" srcOrd="0" destOrd="0" presId="urn:microsoft.com/office/officeart/2008/layout/VerticalCurvedList"/>
    <dgm:cxn modelId="{C7C2A2E8-AB64-4098-B8C1-95FF96BB0002}" type="presOf" srcId="{BF64A3E5-CB70-49B4-8CDA-AD75580A04D2}" destId="{FC971889-00D6-4B76-8146-A1F9FB46C218}" srcOrd="0" destOrd="0" presId="urn:microsoft.com/office/officeart/2008/layout/VerticalCurvedList"/>
    <dgm:cxn modelId="{B52028F9-D918-49E6-BD0F-503E9AF40173}" srcId="{ABE59B40-FAAF-45C7-84CB-40BD511B6B2E}" destId="{14DAB51C-FA03-40C1-B765-A6A814CA0D66}" srcOrd="0" destOrd="0" parTransId="{D202E69B-4614-47F1-B2B0-CE8501B91557}" sibTransId="{7C6A7524-AE96-4D0C-A0B3-712E27C71338}"/>
    <dgm:cxn modelId="{F1CE08F0-10B9-4C8B-B971-F751F69B1088}" type="presParOf" srcId="{091770CA-ADAA-4978-94AB-149E86DF709D}" destId="{0E0BC9EE-0548-4A2F-BAE0-3CCB0B205491}" srcOrd="0" destOrd="0" presId="urn:microsoft.com/office/officeart/2008/layout/VerticalCurvedList"/>
    <dgm:cxn modelId="{AE6A2C14-DAF9-4010-9670-260E3F3F5226}" type="presParOf" srcId="{0E0BC9EE-0548-4A2F-BAE0-3CCB0B205491}" destId="{95F26C61-F436-4367-A842-0617E0E6DA75}" srcOrd="0" destOrd="0" presId="urn:microsoft.com/office/officeart/2008/layout/VerticalCurvedList"/>
    <dgm:cxn modelId="{5082903F-B820-4699-B26E-A87E1D847B08}" type="presParOf" srcId="{95F26C61-F436-4367-A842-0617E0E6DA75}" destId="{EB1E69D0-4F83-42CD-8977-90070FF9BD76}" srcOrd="0" destOrd="0" presId="urn:microsoft.com/office/officeart/2008/layout/VerticalCurvedList"/>
    <dgm:cxn modelId="{294F6CD1-03CA-4CDC-935E-B72D81007F04}" type="presParOf" srcId="{95F26C61-F436-4367-A842-0617E0E6DA75}" destId="{D9FB0592-548C-4593-A2E6-EBA0427E1D37}" srcOrd="1" destOrd="0" presId="urn:microsoft.com/office/officeart/2008/layout/VerticalCurvedList"/>
    <dgm:cxn modelId="{B68F430F-5F17-49ED-9BC4-A99E8070AD9F}" type="presParOf" srcId="{95F26C61-F436-4367-A842-0617E0E6DA75}" destId="{5C46AAFE-3DA8-4D46-8B24-45441D82D464}" srcOrd="2" destOrd="0" presId="urn:microsoft.com/office/officeart/2008/layout/VerticalCurvedList"/>
    <dgm:cxn modelId="{C3CB0ED0-0C53-436D-9E61-CBBB7B409D55}" type="presParOf" srcId="{95F26C61-F436-4367-A842-0617E0E6DA75}" destId="{B785DF37-2435-48CF-8656-2EA1845E2726}" srcOrd="3" destOrd="0" presId="urn:microsoft.com/office/officeart/2008/layout/VerticalCurvedList"/>
    <dgm:cxn modelId="{9960E53C-17DD-48E2-9E92-F5D220862174}" type="presParOf" srcId="{0E0BC9EE-0548-4A2F-BAE0-3CCB0B205491}" destId="{5C458578-E4C5-49E2-A2FC-C2AB5EA58F52}" srcOrd="1" destOrd="0" presId="urn:microsoft.com/office/officeart/2008/layout/VerticalCurvedList"/>
    <dgm:cxn modelId="{E4D177D6-5A9A-4881-9AE4-F6CFB55EB591}" type="presParOf" srcId="{0E0BC9EE-0548-4A2F-BAE0-3CCB0B205491}" destId="{F324CEBB-7191-4409-8FEE-FF01C2A1DC88}" srcOrd="2" destOrd="0" presId="urn:microsoft.com/office/officeart/2008/layout/VerticalCurvedList"/>
    <dgm:cxn modelId="{817D954E-3806-4110-B516-28F080D5281B}" type="presParOf" srcId="{F324CEBB-7191-4409-8FEE-FF01C2A1DC88}" destId="{CFEEA832-0DC7-45D9-AC6A-661E98EF16AE}" srcOrd="0" destOrd="0" presId="urn:microsoft.com/office/officeart/2008/layout/VerticalCurvedList"/>
    <dgm:cxn modelId="{94F68BE6-E0D5-46B2-9161-10AD057C3EF3}" type="presParOf" srcId="{0E0BC9EE-0548-4A2F-BAE0-3CCB0B205491}" destId="{FC971889-00D6-4B76-8146-A1F9FB46C218}" srcOrd="3" destOrd="0" presId="urn:microsoft.com/office/officeart/2008/layout/VerticalCurvedList"/>
    <dgm:cxn modelId="{1D9D7A93-1E3F-4A91-AA71-8D9BD81DB2EB}" type="presParOf" srcId="{0E0BC9EE-0548-4A2F-BAE0-3CCB0B205491}" destId="{117C9440-2E32-4234-A9D7-B228290F5781}" srcOrd="4" destOrd="0" presId="urn:microsoft.com/office/officeart/2008/layout/VerticalCurvedList"/>
    <dgm:cxn modelId="{BEB3DC74-8B27-4C36-92FB-255ACC246D5B}" type="presParOf" srcId="{117C9440-2E32-4234-A9D7-B228290F5781}" destId="{42395450-2944-4FC7-B3D0-306BAC1C7C1B}"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0F30B4-EC76-4B2B-A847-2F6DD5A9B068}" type="doc">
      <dgm:prSet loTypeId="urn:microsoft.com/office/officeart/2009/3/layout/PlusandMinus" loCatId="relationship" qsTypeId="urn:microsoft.com/office/officeart/2005/8/quickstyle/simple1" qsCatId="simple" csTypeId="urn:microsoft.com/office/officeart/2005/8/colors/colorful2" csCatId="colorful" phldr="1"/>
      <dgm:spPr/>
      <dgm:t>
        <a:bodyPr/>
        <a:lstStyle/>
        <a:p>
          <a:endParaRPr lang="en-US"/>
        </a:p>
      </dgm:t>
    </dgm:pt>
    <dgm:pt modelId="{6F72E174-BDF5-44DD-8284-CF0A707FC981}">
      <dgm:prSet phldrT="[Text]"/>
      <dgm:spPr/>
      <dgm:t>
        <a:bodyPr/>
        <a:lstStyle/>
        <a:p>
          <a:r>
            <a:rPr lang="en-US" dirty="0"/>
            <a:t> </a:t>
          </a:r>
        </a:p>
      </dgm:t>
    </dgm:pt>
    <dgm:pt modelId="{AAF6664E-75D6-4708-B88E-908BAD96D900}" type="parTrans" cxnId="{E6DD2CA8-A538-45F8-87B7-975806CAD603}">
      <dgm:prSet/>
      <dgm:spPr/>
      <dgm:t>
        <a:bodyPr/>
        <a:lstStyle/>
        <a:p>
          <a:endParaRPr lang="en-US"/>
        </a:p>
      </dgm:t>
    </dgm:pt>
    <dgm:pt modelId="{38AB582E-8F69-443B-89DC-DE5E4572765B}" type="sibTrans" cxnId="{E6DD2CA8-A538-45F8-87B7-975806CAD603}">
      <dgm:prSet/>
      <dgm:spPr/>
      <dgm:t>
        <a:bodyPr/>
        <a:lstStyle/>
        <a:p>
          <a:endParaRPr lang="en-US"/>
        </a:p>
      </dgm:t>
    </dgm:pt>
    <dgm:pt modelId="{18759343-30B9-4A57-B30C-3E3100F488B8}">
      <dgm:prSet phldrT="[Text]"/>
      <dgm:spPr/>
      <dgm:t>
        <a:bodyPr/>
        <a:lstStyle/>
        <a:p>
          <a:r>
            <a:rPr lang="en-US" dirty="0"/>
            <a:t> </a:t>
          </a:r>
        </a:p>
      </dgm:t>
    </dgm:pt>
    <dgm:pt modelId="{C44D41DF-FEAD-42D7-84EF-0F40B8914931}" type="parTrans" cxnId="{D19B0508-E6FE-41D9-9FCA-33EDE4B7125A}">
      <dgm:prSet/>
      <dgm:spPr/>
      <dgm:t>
        <a:bodyPr/>
        <a:lstStyle/>
        <a:p>
          <a:endParaRPr lang="en-US"/>
        </a:p>
      </dgm:t>
    </dgm:pt>
    <dgm:pt modelId="{66647F5E-C9F0-436C-AC73-DABB6485B9FC}" type="sibTrans" cxnId="{D19B0508-E6FE-41D9-9FCA-33EDE4B7125A}">
      <dgm:prSet/>
      <dgm:spPr/>
      <dgm:t>
        <a:bodyPr/>
        <a:lstStyle/>
        <a:p>
          <a:endParaRPr lang="en-US"/>
        </a:p>
      </dgm:t>
    </dgm:pt>
    <dgm:pt modelId="{5AF7C8E8-9156-4ECF-A2CB-DC512A3B15A1}" type="pres">
      <dgm:prSet presAssocID="{1B0F30B4-EC76-4B2B-A847-2F6DD5A9B068}" presName="Name0" presStyleCnt="0">
        <dgm:presLayoutVars>
          <dgm:chMax val="2"/>
          <dgm:chPref val="2"/>
          <dgm:dir/>
          <dgm:animOne/>
          <dgm:resizeHandles val="exact"/>
        </dgm:presLayoutVars>
      </dgm:prSet>
      <dgm:spPr/>
    </dgm:pt>
    <dgm:pt modelId="{D2859D05-3EE7-4E07-B841-7946E89AB37F}" type="pres">
      <dgm:prSet presAssocID="{1B0F30B4-EC76-4B2B-A847-2F6DD5A9B068}" presName="Background" presStyleLbl="bgImgPlace1" presStyleIdx="0" presStyleCnt="1"/>
      <dgm:spPr/>
    </dgm:pt>
    <dgm:pt modelId="{FA6A0A41-8561-4F2E-9EFB-0B16899B31C7}" type="pres">
      <dgm:prSet presAssocID="{1B0F30B4-EC76-4B2B-A847-2F6DD5A9B068}" presName="ParentText1" presStyleLbl="revTx" presStyleIdx="0" presStyleCnt="2">
        <dgm:presLayoutVars>
          <dgm:chMax val="0"/>
          <dgm:chPref val="0"/>
          <dgm:bulletEnabled val="1"/>
        </dgm:presLayoutVars>
      </dgm:prSet>
      <dgm:spPr/>
    </dgm:pt>
    <dgm:pt modelId="{CAED99AE-B8DB-4CED-A523-C2ADE1F0F415}" type="pres">
      <dgm:prSet presAssocID="{1B0F30B4-EC76-4B2B-A847-2F6DD5A9B068}" presName="ParentText2" presStyleLbl="revTx" presStyleIdx="1" presStyleCnt="2">
        <dgm:presLayoutVars>
          <dgm:chMax val="0"/>
          <dgm:chPref val="0"/>
          <dgm:bulletEnabled val="1"/>
        </dgm:presLayoutVars>
      </dgm:prSet>
      <dgm:spPr/>
    </dgm:pt>
    <dgm:pt modelId="{24CB4F40-DDF3-4452-874A-7DD68B3B285A}" type="pres">
      <dgm:prSet presAssocID="{1B0F30B4-EC76-4B2B-A847-2F6DD5A9B068}" presName="Plus" presStyleLbl="alignNode1" presStyleIdx="0" presStyleCnt="2"/>
      <dgm:spPr/>
    </dgm:pt>
    <dgm:pt modelId="{723E6AC7-174A-4A9D-8574-14D455943242}" type="pres">
      <dgm:prSet presAssocID="{1B0F30B4-EC76-4B2B-A847-2F6DD5A9B068}" presName="Minus" presStyleLbl="alignNode1" presStyleIdx="1" presStyleCnt="2"/>
      <dgm:spPr/>
    </dgm:pt>
    <dgm:pt modelId="{4515237B-F579-49E7-9C3F-675AA23A8DDB}" type="pres">
      <dgm:prSet presAssocID="{1B0F30B4-EC76-4B2B-A847-2F6DD5A9B068}" presName="Divider" presStyleLbl="parChTrans1D1" presStyleIdx="0" presStyleCnt="1"/>
      <dgm:spPr/>
    </dgm:pt>
  </dgm:ptLst>
  <dgm:cxnLst>
    <dgm:cxn modelId="{D19B0508-E6FE-41D9-9FCA-33EDE4B7125A}" srcId="{1B0F30B4-EC76-4B2B-A847-2F6DD5A9B068}" destId="{18759343-30B9-4A57-B30C-3E3100F488B8}" srcOrd="1" destOrd="0" parTransId="{C44D41DF-FEAD-42D7-84EF-0F40B8914931}" sibTransId="{66647F5E-C9F0-436C-AC73-DABB6485B9FC}"/>
    <dgm:cxn modelId="{20DB8C3D-644B-458B-BEBB-E3451E67AF74}" type="presOf" srcId="{18759343-30B9-4A57-B30C-3E3100F488B8}" destId="{CAED99AE-B8DB-4CED-A523-C2ADE1F0F415}" srcOrd="0" destOrd="0" presId="urn:microsoft.com/office/officeart/2009/3/layout/PlusandMinus"/>
    <dgm:cxn modelId="{332AAA69-64F4-4855-B497-348B1FBB9F69}" type="presOf" srcId="{6F72E174-BDF5-44DD-8284-CF0A707FC981}" destId="{FA6A0A41-8561-4F2E-9EFB-0B16899B31C7}" srcOrd="0" destOrd="0" presId="urn:microsoft.com/office/officeart/2009/3/layout/PlusandMinus"/>
    <dgm:cxn modelId="{E6DD2CA8-A538-45F8-87B7-975806CAD603}" srcId="{1B0F30B4-EC76-4B2B-A847-2F6DD5A9B068}" destId="{6F72E174-BDF5-44DD-8284-CF0A707FC981}" srcOrd="0" destOrd="0" parTransId="{AAF6664E-75D6-4708-B88E-908BAD96D900}" sibTransId="{38AB582E-8F69-443B-89DC-DE5E4572765B}"/>
    <dgm:cxn modelId="{195412F3-225B-41B8-B3D3-CC40A2A13E71}" type="presOf" srcId="{1B0F30B4-EC76-4B2B-A847-2F6DD5A9B068}" destId="{5AF7C8E8-9156-4ECF-A2CB-DC512A3B15A1}" srcOrd="0" destOrd="0" presId="urn:microsoft.com/office/officeart/2009/3/layout/PlusandMinus"/>
    <dgm:cxn modelId="{D0BA662F-0FAA-4D4D-A02E-779A8DDA6E6E}" type="presParOf" srcId="{5AF7C8E8-9156-4ECF-A2CB-DC512A3B15A1}" destId="{D2859D05-3EE7-4E07-B841-7946E89AB37F}" srcOrd="0" destOrd="0" presId="urn:microsoft.com/office/officeart/2009/3/layout/PlusandMinus"/>
    <dgm:cxn modelId="{5265AD26-9859-4649-9EA4-4A250E7FC792}" type="presParOf" srcId="{5AF7C8E8-9156-4ECF-A2CB-DC512A3B15A1}" destId="{FA6A0A41-8561-4F2E-9EFB-0B16899B31C7}" srcOrd="1" destOrd="0" presId="urn:microsoft.com/office/officeart/2009/3/layout/PlusandMinus"/>
    <dgm:cxn modelId="{CC915959-1312-4A74-8324-4DFC3CF7A67E}" type="presParOf" srcId="{5AF7C8E8-9156-4ECF-A2CB-DC512A3B15A1}" destId="{CAED99AE-B8DB-4CED-A523-C2ADE1F0F415}" srcOrd="2" destOrd="0" presId="urn:microsoft.com/office/officeart/2009/3/layout/PlusandMinus"/>
    <dgm:cxn modelId="{0CE30BB2-2A48-4BA1-92C8-E5CEC9EF2776}" type="presParOf" srcId="{5AF7C8E8-9156-4ECF-A2CB-DC512A3B15A1}" destId="{24CB4F40-DDF3-4452-874A-7DD68B3B285A}" srcOrd="3" destOrd="0" presId="urn:microsoft.com/office/officeart/2009/3/layout/PlusandMinus"/>
    <dgm:cxn modelId="{427147EA-E0C1-43E8-B84D-47955C103209}" type="presParOf" srcId="{5AF7C8E8-9156-4ECF-A2CB-DC512A3B15A1}" destId="{723E6AC7-174A-4A9D-8574-14D455943242}" srcOrd="4" destOrd="0" presId="urn:microsoft.com/office/officeart/2009/3/layout/PlusandMinus"/>
    <dgm:cxn modelId="{B0A73792-94C2-407D-A74B-3C271922DC13}" type="presParOf" srcId="{5AF7C8E8-9156-4ECF-A2CB-DC512A3B15A1}" destId="{4515237B-F579-49E7-9C3F-675AA23A8DDB}" srcOrd="5" destOrd="0" presId="urn:microsoft.com/office/officeart/2009/3/layout/PlusandMinu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B0F30B4-EC76-4B2B-A847-2F6DD5A9B068}" type="doc">
      <dgm:prSet loTypeId="urn:microsoft.com/office/officeart/2009/3/layout/PlusandMinus" loCatId="relationship" qsTypeId="urn:microsoft.com/office/officeart/2005/8/quickstyle/simple1" qsCatId="simple" csTypeId="urn:microsoft.com/office/officeart/2005/8/colors/colorful2" csCatId="colorful" phldr="1"/>
      <dgm:spPr/>
      <dgm:t>
        <a:bodyPr/>
        <a:lstStyle/>
        <a:p>
          <a:endParaRPr lang="en-US"/>
        </a:p>
      </dgm:t>
    </dgm:pt>
    <dgm:pt modelId="{6F72E174-BDF5-44DD-8284-CF0A707FC981}">
      <dgm:prSet phldrT="[Text]" custT="1"/>
      <dgm:spPr/>
      <dgm:t>
        <a:bodyPr/>
        <a:lstStyle/>
        <a:p>
          <a:r>
            <a:rPr lang="en-US" sz="3100" dirty="0"/>
            <a:t> - Genre </a:t>
          </a:r>
          <a:br>
            <a:rPr lang="en-US" sz="3100" dirty="0"/>
          </a:br>
          <a:r>
            <a:rPr lang="en-US" sz="3100" dirty="0"/>
            <a:t>   Knowledge</a:t>
          </a:r>
        </a:p>
        <a:p>
          <a:r>
            <a:rPr lang="en-US" sz="3100" dirty="0"/>
            <a:t>- Audience</a:t>
          </a:r>
          <a:br>
            <a:rPr lang="en-US" sz="3100" dirty="0"/>
          </a:br>
          <a:r>
            <a:rPr lang="en-US" sz="3100" dirty="0"/>
            <a:t>   Awareness</a:t>
          </a:r>
        </a:p>
      </dgm:t>
    </dgm:pt>
    <dgm:pt modelId="{AAF6664E-75D6-4708-B88E-908BAD96D900}" type="parTrans" cxnId="{E6DD2CA8-A538-45F8-87B7-975806CAD603}">
      <dgm:prSet/>
      <dgm:spPr/>
      <dgm:t>
        <a:bodyPr/>
        <a:lstStyle/>
        <a:p>
          <a:endParaRPr lang="en-US"/>
        </a:p>
      </dgm:t>
    </dgm:pt>
    <dgm:pt modelId="{38AB582E-8F69-443B-89DC-DE5E4572765B}" type="sibTrans" cxnId="{E6DD2CA8-A538-45F8-87B7-975806CAD603}">
      <dgm:prSet/>
      <dgm:spPr/>
      <dgm:t>
        <a:bodyPr/>
        <a:lstStyle/>
        <a:p>
          <a:endParaRPr lang="en-US"/>
        </a:p>
      </dgm:t>
    </dgm:pt>
    <dgm:pt modelId="{CEE875AA-8F4C-4E6F-BAF8-C54BF1EC1D62}">
      <dgm:prSet phldrT="[Text]"/>
      <dgm:spPr/>
      <dgm:t>
        <a:bodyPr/>
        <a:lstStyle/>
        <a:p>
          <a:endParaRPr lang="en-US" dirty="0"/>
        </a:p>
      </dgm:t>
    </dgm:pt>
    <dgm:pt modelId="{A7DFF7B7-0731-48FF-B71C-DA161E63516F}" type="parTrans" cxnId="{4612FBC5-8573-4DD5-9A3B-A9A1E395F159}">
      <dgm:prSet/>
      <dgm:spPr/>
      <dgm:t>
        <a:bodyPr/>
        <a:lstStyle/>
        <a:p>
          <a:endParaRPr lang="en-US"/>
        </a:p>
      </dgm:t>
    </dgm:pt>
    <dgm:pt modelId="{7E137196-2239-4D2E-B97C-D4772611A680}" type="sibTrans" cxnId="{4612FBC5-8573-4DD5-9A3B-A9A1E395F159}">
      <dgm:prSet/>
      <dgm:spPr/>
      <dgm:t>
        <a:bodyPr/>
        <a:lstStyle/>
        <a:p>
          <a:endParaRPr lang="en-US"/>
        </a:p>
      </dgm:t>
    </dgm:pt>
    <dgm:pt modelId="{5AF7C8E8-9156-4ECF-A2CB-DC512A3B15A1}" type="pres">
      <dgm:prSet presAssocID="{1B0F30B4-EC76-4B2B-A847-2F6DD5A9B068}" presName="Name0" presStyleCnt="0">
        <dgm:presLayoutVars>
          <dgm:chMax val="2"/>
          <dgm:chPref val="2"/>
          <dgm:dir/>
          <dgm:animOne/>
          <dgm:resizeHandles val="exact"/>
        </dgm:presLayoutVars>
      </dgm:prSet>
      <dgm:spPr/>
    </dgm:pt>
    <dgm:pt modelId="{D2859D05-3EE7-4E07-B841-7946E89AB37F}" type="pres">
      <dgm:prSet presAssocID="{1B0F30B4-EC76-4B2B-A847-2F6DD5A9B068}" presName="Background" presStyleLbl="bgImgPlace1" presStyleIdx="0" presStyleCnt="1"/>
      <dgm:spPr/>
    </dgm:pt>
    <dgm:pt modelId="{FA6A0A41-8561-4F2E-9EFB-0B16899B31C7}" type="pres">
      <dgm:prSet presAssocID="{1B0F30B4-EC76-4B2B-A847-2F6DD5A9B068}" presName="ParentText1" presStyleLbl="revTx" presStyleIdx="0" presStyleCnt="2">
        <dgm:presLayoutVars>
          <dgm:chMax val="0"/>
          <dgm:chPref val="0"/>
          <dgm:bulletEnabled val="1"/>
        </dgm:presLayoutVars>
      </dgm:prSet>
      <dgm:spPr/>
    </dgm:pt>
    <dgm:pt modelId="{CAED99AE-B8DB-4CED-A523-C2ADE1F0F415}" type="pres">
      <dgm:prSet presAssocID="{1B0F30B4-EC76-4B2B-A847-2F6DD5A9B068}" presName="ParentText2" presStyleLbl="revTx" presStyleIdx="1" presStyleCnt="2">
        <dgm:presLayoutVars>
          <dgm:chMax val="0"/>
          <dgm:chPref val="0"/>
          <dgm:bulletEnabled val="1"/>
        </dgm:presLayoutVars>
      </dgm:prSet>
      <dgm:spPr/>
    </dgm:pt>
    <dgm:pt modelId="{24CB4F40-DDF3-4452-874A-7DD68B3B285A}" type="pres">
      <dgm:prSet presAssocID="{1B0F30B4-EC76-4B2B-A847-2F6DD5A9B068}" presName="Plus" presStyleLbl="alignNode1" presStyleIdx="0" presStyleCnt="2"/>
      <dgm:spPr/>
    </dgm:pt>
    <dgm:pt modelId="{723E6AC7-174A-4A9D-8574-14D455943242}" type="pres">
      <dgm:prSet presAssocID="{1B0F30B4-EC76-4B2B-A847-2F6DD5A9B068}" presName="Minus" presStyleLbl="alignNode1" presStyleIdx="1" presStyleCnt="2"/>
      <dgm:spPr/>
    </dgm:pt>
    <dgm:pt modelId="{4515237B-F579-49E7-9C3F-675AA23A8DDB}" type="pres">
      <dgm:prSet presAssocID="{1B0F30B4-EC76-4B2B-A847-2F6DD5A9B068}" presName="Divider" presStyleLbl="parChTrans1D1" presStyleIdx="0" presStyleCnt="1"/>
      <dgm:spPr/>
    </dgm:pt>
  </dgm:ptLst>
  <dgm:cxnLst>
    <dgm:cxn modelId="{332AAA69-64F4-4855-B497-348B1FBB9F69}" type="presOf" srcId="{6F72E174-BDF5-44DD-8284-CF0A707FC981}" destId="{FA6A0A41-8561-4F2E-9EFB-0B16899B31C7}" srcOrd="0" destOrd="0" presId="urn:microsoft.com/office/officeart/2009/3/layout/PlusandMinus"/>
    <dgm:cxn modelId="{E6DD2CA8-A538-45F8-87B7-975806CAD603}" srcId="{1B0F30B4-EC76-4B2B-A847-2F6DD5A9B068}" destId="{6F72E174-BDF5-44DD-8284-CF0A707FC981}" srcOrd="0" destOrd="0" parTransId="{AAF6664E-75D6-4708-B88E-908BAD96D900}" sibTransId="{38AB582E-8F69-443B-89DC-DE5E4572765B}"/>
    <dgm:cxn modelId="{F1F9CDAD-86F3-46C0-82F0-7FF29581C0AB}" type="presOf" srcId="{CEE875AA-8F4C-4E6F-BAF8-C54BF1EC1D62}" destId="{CAED99AE-B8DB-4CED-A523-C2ADE1F0F415}" srcOrd="0" destOrd="0" presId="urn:microsoft.com/office/officeart/2009/3/layout/PlusandMinus"/>
    <dgm:cxn modelId="{4612FBC5-8573-4DD5-9A3B-A9A1E395F159}" srcId="{1B0F30B4-EC76-4B2B-A847-2F6DD5A9B068}" destId="{CEE875AA-8F4C-4E6F-BAF8-C54BF1EC1D62}" srcOrd="1" destOrd="0" parTransId="{A7DFF7B7-0731-48FF-B71C-DA161E63516F}" sibTransId="{7E137196-2239-4D2E-B97C-D4772611A680}"/>
    <dgm:cxn modelId="{195412F3-225B-41B8-B3D3-CC40A2A13E71}" type="presOf" srcId="{1B0F30B4-EC76-4B2B-A847-2F6DD5A9B068}" destId="{5AF7C8E8-9156-4ECF-A2CB-DC512A3B15A1}" srcOrd="0" destOrd="0" presId="urn:microsoft.com/office/officeart/2009/3/layout/PlusandMinus"/>
    <dgm:cxn modelId="{D0BA662F-0FAA-4D4D-A02E-779A8DDA6E6E}" type="presParOf" srcId="{5AF7C8E8-9156-4ECF-A2CB-DC512A3B15A1}" destId="{D2859D05-3EE7-4E07-B841-7946E89AB37F}" srcOrd="0" destOrd="0" presId="urn:microsoft.com/office/officeart/2009/3/layout/PlusandMinus"/>
    <dgm:cxn modelId="{5265AD26-9859-4649-9EA4-4A250E7FC792}" type="presParOf" srcId="{5AF7C8E8-9156-4ECF-A2CB-DC512A3B15A1}" destId="{FA6A0A41-8561-4F2E-9EFB-0B16899B31C7}" srcOrd="1" destOrd="0" presId="urn:microsoft.com/office/officeart/2009/3/layout/PlusandMinus"/>
    <dgm:cxn modelId="{CC915959-1312-4A74-8324-4DFC3CF7A67E}" type="presParOf" srcId="{5AF7C8E8-9156-4ECF-A2CB-DC512A3B15A1}" destId="{CAED99AE-B8DB-4CED-A523-C2ADE1F0F415}" srcOrd="2" destOrd="0" presId="urn:microsoft.com/office/officeart/2009/3/layout/PlusandMinus"/>
    <dgm:cxn modelId="{0CE30BB2-2A48-4BA1-92C8-E5CEC9EF2776}" type="presParOf" srcId="{5AF7C8E8-9156-4ECF-A2CB-DC512A3B15A1}" destId="{24CB4F40-DDF3-4452-874A-7DD68B3B285A}" srcOrd="3" destOrd="0" presId="urn:microsoft.com/office/officeart/2009/3/layout/PlusandMinus"/>
    <dgm:cxn modelId="{427147EA-E0C1-43E8-B84D-47955C103209}" type="presParOf" srcId="{5AF7C8E8-9156-4ECF-A2CB-DC512A3B15A1}" destId="{723E6AC7-174A-4A9D-8574-14D455943242}" srcOrd="4" destOrd="0" presId="urn:microsoft.com/office/officeart/2009/3/layout/PlusandMinus"/>
    <dgm:cxn modelId="{B0A73792-94C2-407D-A74B-3C271922DC13}" type="presParOf" srcId="{5AF7C8E8-9156-4ECF-A2CB-DC512A3B15A1}" destId="{4515237B-F579-49E7-9C3F-675AA23A8DDB}" srcOrd="5" destOrd="0" presId="urn:microsoft.com/office/officeart/2009/3/layout/PlusandMinu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B0F30B4-EC76-4B2B-A847-2F6DD5A9B068}" type="doc">
      <dgm:prSet loTypeId="urn:microsoft.com/office/officeart/2009/3/layout/PlusandMinus" loCatId="relationship" qsTypeId="urn:microsoft.com/office/officeart/2005/8/quickstyle/simple1" qsCatId="simple" csTypeId="urn:microsoft.com/office/officeart/2005/8/colors/colorful2" csCatId="colorful" phldr="1"/>
      <dgm:spPr/>
      <dgm:t>
        <a:bodyPr/>
        <a:lstStyle/>
        <a:p>
          <a:endParaRPr lang="en-US"/>
        </a:p>
      </dgm:t>
    </dgm:pt>
    <dgm:pt modelId="{6F72E174-BDF5-44DD-8284-CF0A707FC981}">
      <dgm:prSet phldrT="[Text]"/>
      <dgm:spPr/>
      <dgm:t>
        <a:bodyPr/>
        <a:lstStyle/>
        <a:p>
          <a:r>
            <a:rPr lang="en-US" dirty="0"/>
            <a:t> - Genre </a:t>
          </a:r>
          <a:br>
            <a:rPr lang="en-US" dirty="0"/>
          </a:br>
          <a:r>
            <a:rPr lang="en-US" dirty="0"/>
            <a:t>   Knowledge</a:t>
          </a:r>
        </a:p>
        <a:p>
          <a:r>
            <a:rPr lang="en-US" dirty="0"/>
            <a:t>- Audience</a:t>
          </a:r>
          <a:br>
            <a:rPr lang="en-US" dirty="0"/>
          </a:br>
          <a:r>
            <a:rPr lang="en-US" dirty="0"/>
            <a:t>   Awareness</a:t>
          </a:r>
        </a:p>
      </dgm:t>
    </dgm:pt>
    <dgm:pt modelId="{AAF6664E-75D6-4708-B88E-908BAD96D900}" type="parTrans" cxnId="{E6DD2CA8-A538-45F8-87B7-975806CAD603}">
      <dgm:prSet/>
      <dgm:spPr/>
      <dgm:t>
        <a:bodyPr/>
        <a:lstStyle/>
        <a:p>
          <a:endParaRPr lang="en-US"/>
        </a:p>
      </dgm:t>
    </dgm:pt>
    <dgm:pt modelId="{38AB582E-8F69-443B-89DC-DE5E4572765B}" type="sibTrans" cxnId="{E6DD2CA8-A538-45F8-87B7-975806CAD603}">
      <dgm:prSet/>
      <dgm:spPr/>
      <dgm:t>
        <a:bodyPr/>
        <a:lstStyle/>
        <a:p>
          <a:endParaRPr lang="en-US"/>
        </a:p>
      </dgm:t>
    </dgm:pt>
    <dgm:pt modelId="{CEE875AA-8F4C-4E6F-BAF8-C54BF1EC1D62}">
      <dgm:prSet phldrT="[Text]"/>
      <dgm:spPr/>
      <dgm:t>
        <a:bodyPr/>
        <a:lstStyle/>
        <a:p>
          <a:r>
            <a:rPr lang="en-US" dirty="0"/>
            <a:t>- Unfamiliar Genres</a:t>
          </a:r>
        </a:p>
        <a:p>
          <a:r>
            <a:rPr lang="en-US" dirty="0"/>
            <a:t>- Information</a:t>
          </a:r>
          <a:br>
            <a:rPr lang="en-US" dirty="0"/>
          </a:br>
          <a:r>
            <a:rPr lang="en-US" dirty="0"/>
            <a:t>   Sources</a:t>
          </a:r>
        </a:p>
        <a:p>
          <a:r>
            <a:rPr lang="en-US" dirty="0"/>
            <a:t>- Networks of</a:t>
          </a:r>
          <a:br>
            <a:rPr lang="en-US" dirty="0"/>
          </a:br>
          <a:r>
            <a:rPr lang="en-US" dirty="0"/>
            <a:t>   Relationships</a:t>
          </a:r>
          <a:endParaRPr lang="en-US"/>
        </a:p>
      </dgm:t>
    </dgm:pt>
    <dgm:pt modelId="{A7DFF7B7-0731-48FF-B71C-DA161E63516F}" type="parTrans" cxnId="{4612FBC5-8573-4DD5-9A3B-A9A1E395F159}">
      <dgm:prSet/>
      <dgm:spPr/>
      <dgm:t>
        <a:bodyPr/>
        <a:lstStyle/>
        <a:p>
          <a:endParaRPr lang="en-US"/>
        </a:p>
      </dgm:t>
    </dgm:pt>
    <dgm:pt modelId="{7E137196-2239-4D2E-B97C-D4772611A680}" type="sibTrans" cxnId="{4612FBC5-8573-4DD5-9A3B-A9A1E395F159}">
      <dgm:prSet/>
      <dgm:spPr/>
      <dgm:t>
        <a:bodyPr/>
        <a:lstStyle/>
        <a:p>
          <a:endParaRPr lang="en-US"/>
        </a:p>
      </dgm:t>
    </dgm:pt>
    <dgm:pt modelId="{5AF7C8E8-9156-4ECF-A2CB-DC512A3B15A1}" type="pres">
      <dgm:prSet presAssocID="{1B0F30B4-EC76-4B2B-A847-2F6DD5A9B068}" presName="Name0" presStyleCnt="0">
        <dgm:presLayoutVars>
          <dgm:chMax val="2"/>
          <dgm:chPref val="2"/>
          <dgm:dir/>
          <dgm:animOne/>
          <dgm:resizeHandles val="exact"/>
        </dgm:presLayoutVars>
      </dgm:prSet>
      <dgm:spPr/>
    </dgm:pt>
    <dgm:pt modelId="{D2859D05-3EE7-4E07-B841-7946E89AB37F}" type="pres">
      <dgm:prSet presAssocID="{1B0F30B4-EC76-4B2B-A847-2F6DD5A9B068}" presName="Background" presStyleLbl="bgImgPlace1" presStyleIdx="0" presStyleCnt="1"/>
      <dgm:spPr/>
    </dgm:pt>
    <dgm:pt modelId="{FA6A0A41-8561-4F2E-9EFB-0B16899B31C7}" type="pres">
      <dgm:prSet presAssocID="{1B0F30B4-EC76-4B2B-A847-2F6DD5A9B068}" presName="ParentText1" presStyleLbl="revTx" presStyleIdx="0" presStyleCnt="2">
        <dgm:presLayoutVars>
          <dgm:chMax val="0"/>
          <dgm:chPref val="0"/>
          <dgm:bulletEnabled val="1"/>
        </dgm:presLayoutVars>
      </dgm:prSet>
      <dgm:spPr/>
    </dgm:pt>
    <dgm:pt modelId="{CAED99AE-B8DB-4CED-A523-C2ADE1F0F415}" type="pres">
      <dgm:prSet presAssocID="{1B0F30B4-EC76-4B2B-A847-2F6DD5A9B068}" presName="ParentText2" presStyleLbl="revTx" presStyleIdx="1" presStyleCnt="2">
        <dgm:presLayoutVars>
          <dgm:chMax val="0"/>
          <dgm:chPref val="0"/>
          <dgm:bulletEnabled val="1"/>
        </dgm:presLayoutVars>
      </dgm:prSet>
      <dgm:spPr/>
    </dgm:pt>
    <dgm:pt modelId="{24CB4F40-DDF3-4452-874A-7DD68B3B285A}" type="pres">
      <dgm:prSet presAssocID="{1B0F30B4-EC76-4B2B-A847-2F6DD5A9B068}" presName="Plus" presStyleLbl="alignNode1" presStyleIdx="0" presStyleCnt="2"/>
      <dgm:spPr/>
    </dgm:pt>
    <dgm:pt modelId="{723E6AC7-174A-4A9D-8574-14D455943242}" type="pres">
      <dgm:prSet presAssocID="{1B0F30B4-EC76-4B2B-A847-2F6DD5A9B068}" presName="Minus" presStyleLbl="alignNode1" presStyleIdx="1" presStyleCnt="2"/>
      <dgm:spPr/>
    </dgm:pt>
    <dgm:pt modelId="{4515237B-F579-49E7-9C3F-675AA23A8DDB}" type="pres">
      <dgm:prSet presAssocID="{1B0F30B4-EC76-4B2B-A847-2F6DD5A9B068}" presName="Divider" presStyleLbl="parChTrans1D1" presStyleIdx="0" presStyleCnt="1"/>
      <dgm:spPr/>
    </dgm:pt>
  </dgm:ptLst>
  <dgm:cxnLst>
    <dgm:cxn modelId="{332AAA69-64F4-4855-B497-348B1FBB9F69}" type="presOf" srcId="{6F72E174-BDF5-44DD-8284-CF0A707FC981}" destId="{FA6A0A41-8561-4F2E-9EFB-0B16899B31C7}" srcOrd="0" destOrd="0" presId="urn:microsoft.com/office/officeart/2009/3/layout/PlusandMinus"/>
    <dgm:cxn modelId="{E6DD2CA8-A538-45F8-87B7-975806CAD603}" srcId="{1B0F30B4-EC76-4B2B-A847-2F6DD5A9B068}" destId="{6F72E174-BDF5-44DD-8284-CF0A707FC981}" srcOrd="0" destOrd="0" parTransId="{AAF6664E-75D6-4708-B88E-908BAD96D900}" sibTransId="{38AB582E-8F69-443B-89DC-DE5E4572765B}"/>
    <dgm:cxn modelId="{F1F9CDAD-86F3-46C0-82F0-7FF29581C0AB}" type="presOf" srcId="{CEE875AA-8F4C-4E6F-BAF8-C54BF1EC1D62}" destId="{CAED99AE-B8DB-4CED-A523-C2ADE1F0F415}" srcOrd="0" destOrd="0" presId="urn:microsoft.com/office/officeart/2009/3/layout/PlusandMinus"/>
    <dgm:cxn modelId="{4612FBC5-8573-4DD5-9A3B-A9A1E395F159}" srcId="{1B0F30B4-EC76-4B2B-A847-2F6DD5A9B068}" destId="{CEE875AA-8F4C-4E6F-BAF8-C54BF1EC1D62}" srcOrd="1" destOrd="0" parTransId="{A7DFF7B7-0731-48FF-B71C-DA161E63516F}" sibTransId="{7E137196-2239-4D2E-B97C-D4772611A680}"/>
    <dgm:cxn modelId="{195412F3-225B-41B8-B3D3-CC40A2A13E71}" type="presOf" srcId="{1B0F30B4-EC76-4B2B-A847-2F6DD5A9B068}" destId="{5AF7C8E8-9156-4ECF-A2CB-DC512A3B15A1}" srcOrd="0" destOrd="0" presId="urn:microsoft.com/office/officeart/2009/3/layout/PlusandMinus"/>
    <dgm:cxn modelId="{D0BA662F-0FAA-4D4D-A02E-779A8DDA6E6E}" type="presParOf" srcId="{5AF7C8E8-9156-4ECF-A2CB-DC512A3B15A1}" destId="{D2859D05-3EE7-4E07-B841-7946E89AB37F}" srcOrd="0" destOrd="0" presId="urn:microsoft.com/office/officeart/2009/3/layout/PlusandMinus"/>
    <dgm:cxn modelId="{5265AD26-9859-4649-9EA4-4A250E7FC792}" type="presParOf" srcId="{5AF7C8E8-9156-4ECF-A2CB-DC512A3B15A1}" destId="{FA6A0A41-8561-4F2E-9EFB-0B16899B31C7}" srcOrd="1" destOrd="0" presId="urn:microsoft.com/office/officeart/2009/3/layout/PlusandMinus"/>
    <dgm:cxn modelId="{CC915959-1312-4A74-8324-4DFC3CF7A67E}" type="presParOf" srcId="{5AF7C8E8-9156-4ECF-A2CB-DC512A3B15A1}" destId="{CAED99AE-B8DB-4CED-A523-C2ADE1F0F415}" srcOrd="2" destOrd="0" presId="urn:microsoft.com/office/officeart/2009/3/layout/PlusandMinus"/>
    <dgm:cxn modelId="{0CE30BB2-2A48-4BA1-92C8-E5CEC9EF2776}" type="presParOf" srcId="{5AF7C8E8-9156-4ECF-A2CB-DC512A3B15A1}" destId="{24CB4F40-DDF3-4452-874A-7DD68B3B285A}" srcOrd="3" destOrd="0" presId="urn:microsoft.com/office/officeart/2009/3/layout/PlusandMinus"/>
    <dgm:cxn modelId="{427147EA-E0C1-43E8-B84D-47955C103209}" type="presParOf" srcId="{5AF7C8E8-9156-4ECF-A2CB-DC512A3B15A1}" destId="{723E6AC7-174A-4A9D-8574-14D455943242}" srcOrd="4" destOrd="0" presId="urn:microsoft.com/office/officeart/2009/3/layout/PlusandMinus"/>
    <dgm:cxn modelId="{B0A73792-94C2-407D-A74B-3C271922DC13}" type="presParOf" srcId="{5AF7C8E8-9156-4ECF-A2CB-DC512A3B15A1}" destId="{4515237B-F579-49E7-9C3F-675AA23A8DDB}" srcOrd="5" destOrd="0" presId="urn:microsoft.com/office/officeart/2009/3/layout/PlusandMinu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A52C1B8-C597-4A6B-BCA0-12CC55EB828D}" type="doc">
      <dgm:prSet loTypeId="urn:microsoft.com/office/officeart/2008/layout/VerticalCurvedList" loCatId="list" qsTypeId="urn:microsoft.com/office/officeart/2005/8/quickstyle/simple1" qsCatId="simple" csTypeId="urn:microsoft.com/office/officeart/2005/8/colors/colorful2" csCatId="colorful" phldr="1"/>
      <dgm:spPr/>
      <dgm:t>
        <a:bodyPr/>
        <a:lstStyle/>
        <a:p>
          <a:endParaRPr lang="en-US"/>
        </a:p>
      </dgm:t>
    </dgm:pt>
    <dgm:pt modelId="{A7B328C6-9B73-4709-AA7A-3F15BE9F72F5}">
      <dgm:prSet phldrT="[Text]"/>
      <dgm:spPr/>
      <dgm:t>
        <a:bodyPr/>
        <a:lstStyle/>
        <a:p>
          <a:r>
            <a:rPr lang="en-US" dirty="0"/>
            <a:t>Building working relationships with diverse individuals</a:t>
          </a:r>
        </a:p>
      </dgm:t>
    </dgm:pt>
    <dgm:pt modelId="{81079888-C42F-44E0-8126-93BECD8F7CAA}" type="parTrans" cxnId="{2D124A3D-7EFF-48B9-848E-AED6D45EA6DF}">
      <dgm:prSet/>
      <dgm:spPr/>
      <dgm:t>
        <a:bodyPr/>
        <a:lstStyle/>
        <a:p>
          <a:endParaRPr lang="en-US"/>
        </a:p>
      </dgm:t>
    </dgm:pt>
    <dgm:pt modelId="{B753F87A-4C01-472F-A342-EF716CA01690}" type="sibTrans" cxnId="{2D124A3D-7EFF-48B9-848E-AED6D45EA6DF}">
      <dgm:prSet/>
      <dgm:spPr/>
      <dgm:t>
        <a:bodyPr/>
        <a:lstStyle/>
        <a:p>
          <a:endParaRPr lang="en-US"/>
        </a:p>
      </dgm:t>
    </dgm:pt>
    <dgm:pt modelId="{83D2AB22-07C5-4588-882E-62FFE26FE4FF}">
      <dgm:prSet phldrT="[Text]"/>
      <dgm:spPr/>
      <dgm:t>
        <a:bodyPr/>
        <a:lstStyle/>
        <a:p>
          <a:r>
            <a:rPr lang="en-US" dirty="0"/>
            <a:t>Managing negative relationships</a:t>
          </a:r>
        </a:p>
      </dgm:t>
    </dgm:pt>
    <dgm:pt modelId="{5704274F-A66E-4BC4-9E27-73BC1DF200FB}" type="parTrans" cxnId="{DB68EF89-36BE-4FB2-9367-577868045C62}">
      <dgm:prSet/>
      <dgm:spPr/>
      <dgm:t>
        <a:bodyPr/>
        <a:lstStyle/>
        <a:p>
          <a:endParaRPr lang="en-US"/>
        </a:p>
      </dgm:t>
    </dgm:pt>
    <dgm:pt modelId="{97518518-2A4C-43E5-8DDD-F1B766EB4902}" type="sibTrans" cxnId="{DB68EF89-36BE-4FB2-9367-577868045C62}">
      <dgm:prSet/>
      <dgm:spPr/>
      <dgm:t>
        <a:bodyPr/>
        <a:lstStyle/>
        <a:p>
          <a:endParaRPr lang="en-US"/>
        </a:p>
      </dgm:t>
    </dgm:pt>
    <dgm:pt modelId="{3B9FB6CC-042C-4051-9701-C8DDB3F11328}">
      <dgm:prSet phldrT="[Text]"/>
      <dgm:spPr/>
      <dgm:t>
        <a:bodyPr/>
        <a:lstStyle/>
        <a:p>
          <a:r>
            <a:rPr lang="en-US" dirty="0"/>
            <a:t>Interacting with appropriate confidence</a:t>
          </a:r>
        </a:p>
      </dgm:t>
    </dgm:pt>
    <dgm:pt modelId="{71FE10CD-F065-4420-9553-455B492CFCFE}" type="parTrans" cxnId="{50554C6B-4B2F-4D22-B461-866A09F066E1}">
      <dgm:prSet/>
      <dgm:spPr/>
      <dgm:t>
        <a:bodyPr/>
        <a:lstStyle/>
        <a:p>
          <a:endParaRPr lang="en-US"/>
        </a:p>
      </dgm:t>
    </dgm:pt>
    <dgm:pt modelId="{8C8BFFCC-6BDE-4FD5-B43C-E19BC4EFA083}" type="sibTrans" cxnId="{50554C6B-4B2F-4D22-B461-866A09F066E1}">
      <dgm:prSet/>
      <dgm:spPr/>
      <dgm:t>
        <a:bodyPr/>
        <a:lstStyle/>
        <a:p>
          <a:endParaRPr lang="en-US"/>
        </a:p>
      </dgm:t>
    </dgm:pt>
    <dgm:pt modelId="{8620238F-4796-4E57-A15F-D6910B7D60C6}" type="pres">
      <dgm:prSet presAssocID="{BA52C1B8-C597-4A6B-BCA0-12CC55EB828D}" presName="Name0" presStyleCnt="0">
        <dgm:presLayoutVars>
          <dgm:chMax val="7"/>
          <dgm:chPref val="7"/>
          <dgm:dir/>
        </dgm:presLayoutVars>
      </dgm:prSet>
      <dgm:spPr/>
    </dgm:pt>
    <dgm:pt modelId="{46CB0263-86B9-4006-ADAC-BB2F5243A710}" type="pres">
      <dgm:prSet presAssocID="{BA52C1B8-C597-4A6B-BCA0-12CC55EB828D}" presName="Name1" presStyleCnt="0"/>
      <dgm:spPr/>
    </dgm:pt>
    <dgm:pt modelId="{74410916-7888-4187-A2CE-AD37C78D7741}" type="pres">
      <dgm:prSet presAssocID="{BA52C1B8-C597-4A6B-BCA0-12CC55EB828D}" presName="cycle" presStyleCnt="0"/>
      <dgm:spPr/>
    </dgm:pt>
    <dgm:pt modelId="{7B73F558-63C5-4C46-87A0-A49564FA191D}" type="pres">
      <dgm:prSet presAssocID="{BA52C1B8-C597-4A6B-BCA0-12CC55EB828D}" presName="srcNode" presStyleLbl="node1" presStyleIdx="0" presStyleCnt="3"/>
      <dgm:spPr/>
    </dgm:pt>
    <dgm:pt modelId="{27EEC0D7-F830-44C5-8D05-6C6285CD811D}" type="pres">
      <dgm:prSet presAssocID="{BA52C1B8-C597-4A6B-BCA0-12CC55EB828D}" presName="conn" presStyleLbl="parChTrans1D2" presStyleIdx="0" presStyleCnt="1"/>
      <dgm:spPr/>
    </dgm:pt>
    <dgm:pt modelId="{48A7FB59-2B67-4B6D-8B8F-24E6C23D8CF9}" type="pres">
      <dgm:prSet presAssocID="{BA52C1B8-C597-4A6B-BCA0-12CC55EB828D}" presName="extraNode" presStyleLbl="node1" presStyleIdx="0" presStyleCnt="3"/>
      <dgm:spPr/>
    </dgm:pt>
    <dgm:pt modelId="{E7653A32-D6E4-433B-BAC4-47762B12ECCA}" type="pres">
      <dgm:prSet presAssocID="{BA52C1B8-C597-4A6B-BCA0-12CC55EB828D}" presName="dstNode" presStyleLbl="node1" presStyleIdx="0" presStyleCnt="3"/>
      <dgm:spPr/>
    </dgm:pt>
    <dgm:pt modelId="{E521C17A-EB66-4347-9D5D-012800F08AFF}" type="pres">
      <dgm:prSet presAssocID="{A7B328C6-9B73-4709-AA7A-3F15BE9F72F5}" presName="text_1" presStyleLbl="node1" presStyleIdx="0" presStyleCnt="3">
        <dgm:presLayoutVars>
          <dgm:bulletEnabled val="1"/>
        </dgm:presLayoutVars>
      </dgm:prSet>
      <dgm:spPr/>
    </dgm:pt>
    <dgm:pt modelId="{FDC07328-0BB7-4A66-8C17-ADF9D9393AFA}" type="pres">
      <dgm:prSet presAssocID="{A7B328C6-9B73-4709-AA7A-3F15BE9F72F5}" presName="accent_1" presStyleCnt="0"/>
      <dgm:spPr/>
    </dgm:pt>
    <dgm:pt modelId="{75BBAAE7-ED92-47C0-AD0C-03C83AB5C7FD}" type="pres">
      <dgm:prSet presAssocID="{A7B328C6-9B73-4709-AA7A-3F15BE9F72F5}" presName="accentRepeatNode" presStyleLbl="solidFgAcc1" presStyleIdx="0" presStyleCnt="3"/>
      <dgm:spPr/>
    </dgm:pt>
    <dgm:pt modelId="{61F7CFBE-F015-43EE-99B6-F09B6509FB05}" type="pres">
      <dgm:prSet presAssocID="{83D2AB22-07C5-4588-882E-62FFE26FE4FF}" presName="text_2" presStyleLbl="node1" presStyleIdx="1" presStyleCnt="3">
        <dgm:presLayoutVars>
          <dgm:bulletEnabled val="1"/>
        </dgm:presLayoutVars>
      </dgm:prSet>
      <dgm:spPr/>
    </dgm:pt>
    <dgm:pt modelId="{B30593FD-B8A4-42C5-ADC6-227910B81AFC}" type="pres">
      <dgm:prSet presAssocID="{83D2AB22-07C5-4588-882E-62FFE26FE4FF}" presName="accent_2" presStyleCnt="0"/>
      <dgm:spPr/>
    </dgm:pt>
    <dgm:pt modelId="{CD581E77-3372-4517-9F06-69CFAD663DEF}" type="pres">
      <dgm:prSet presAssocID="{83D2AB22-07C5-4588-882E-62FFE26FE4FF}" presName="accentRepeatNode" presStyleLbl="solidFgAcc1" presStyleIdx="1" presStyleCnt="3"/>
      <dgm:spPr/>
    </dgm:pt>
    <dgm:pt modelId="{C0A7D6E8-85C8-4DD5-8FA2-590B5D5F355D}" type="pres">
      <dgm:prSet presAssocID="{3B9FB6CC-042C-4051-9701-C8DDB3F11328}" presName="text_3" presStyleLbl="node1" presStyleIdx="2" presStyleCnt="3">
        <dgm:presLayoutVars>
          <dgm:bulletEnabled val="1"/>
        </dgm:presLayoutVars>
      </dgm:prSet>
      <dgm:spPr/>
    </dgm:pt>
    <dgm:pt modelId="{812673CA-04E0-452E-AEAC-8AEA9E039EFD}" type="pres">
      <dgm:prSet presAssocID="{3B9FB6CC-042C-4051-9701-C8DDB3F11328}" presName="accent_3" presStyleCnt="0"/>
      <dgm:spPr/>
    </dgm:pt>
    <dgm:pt modelId="{75DF14CC-DD97-434E-A5EE-7ADCA75567F4}" type="pres">
      <dgm:prSet presAssocID="{3B9FB6CC-042C-4051-9701-C8DDB3F11328}" presName="accentRepeatNode" presStyleLbl="solidFgAcc1" presStyleIdx="2" presStyleCnt="3"/>
      <dgm:spPr/>
    </dgm:pt>
  </dgm:ptLst>
  <dgm:cxnLst>
    <dgm:cxn modelId="{51813219-8B53-42E8-B2AF-A094E1E5CF66}" type="presOf" srcId="{A7B328C6-9B73-4709-AA7A-3F15BE9F72F5}" destId="{E521C17A-EB66-4347-9D5D-012800F08AFF}" srcOrd="0" destOrd="0" presId="urn:microsoft.com/office/officeart/2008/layout/VerticalCurvedList"/>
    <dgm:cxn modelId="{89CF751B-7C5C-4F2C-965C-BB16E4330D27}" type="presOf" srcId="{83D2AB22-07C5-4588-882E-62FFE26FE4FF}" destId="{61F7CFBE-F015-43EE-99B6-F09B6509FB05}" srcOrd="0" destOrd="0" presId="urn:microsoft.com/office/officeart/2008/layout/VerticalCurvedList"/>
    <dgm:cxn modelId="{2D124A3D-7EFF-48B9-848E-AED6D45EA6DF}" srcId="{BA52C1B8-C597-4A6B-BCA0-12CC55EB828D}" destId="{A7B328C6-9B73-4709-AA7A-3F15BE9F72F5}" srcOrd="0" destOrd="0" parTransId="{81079888-C42F-44E0-8126-93BECD8F7CAA}" sibTransId="{B753F87A-4C01-472F-A342-EF716CA01690}"/>
    <dgm:cxn modelId="{B0689369-2821-48A9-A687-DC7F0BC11B6C}" type="presOf" srcId="{3B9FB6CC-042C-4051-9701-C8DDB3F11328}" destId="{C0A7D6E8-85C8-4DD5-8FA2-590B5D5F355D}" srcOrd="0" destOrd="0" presId="urn:microsoft.com/office/officeart/2008/layout/VerticalCurvedList"/>
    <dgm:cxn modelId="{50554C6B-4B2F-4D22-B461-866A09F066E1}" srcId="{BA52C1B8-C597-4A6B-BCA0-12CC55EB828D}" destId="{3B9FB6CC-042C-4051-9701-C8DDB3F11328}" srcOrd="2" destOrd="0" parTransId="{71FE10CD-F065-4420-9553-455B492CFCFE}" sibTransId="{8C8BFFCC-6BDE-4FD5-B43C-E19BC4EFA083}"/>
    <dgm:cxn modelId="{F760CA4D-656A-40C5-B710-9850DE07CE5B}" type="presOf" srcId="{BA52C1B8-C597-4A6B-BCA0-12CC55EB828D}" destId="{8620238F-4796-4E57-A15F-D6910B7D60C6}" srcOrd="0" destOrd="0" presId="urn:microsoft.com/office/officeart/2008/layout/VerticalCurvedList"/>
    <dgm:cxn modelId="{C647AA79-9DF7-4C3E-991B-70F5EF961104}" type="presOf" srcId="{B753F87A-4C01-472F-A342-EF716CA01690}" destId="{27EEC0D7-F830-44C5-8D05-6C6285CD811D}" srcOrd="0" destOrd="0" presId="urn:microsoft.com/office/officeart/2008/layout/VerticalCurvedList"/>
    <dgm:cxn modelId="{DB68EF89-36BE-4FB2-9367-577868045C62}" srcId="{BA52C1B8-C597-4A6B-BCA0-12CC55EB828D}" destId="{83D2AB22-07C5-4588-882E-62FFE26FE4FF}" srcOrd="1" destOrd="0" parTransId="{5704274F-A66E-4BC4-9E27-73BC1DF200FB}" sibTransId="{97518518-2A4C-43E5-8DDD-F1B766EB4902}"/>
    <dgm:cxn modelId="{0DA30513-242F-4A33-9A2C-2492A2D88149}" type="presParOf" srcId="{8620238F-4796-4E57-A15F-D6910B7D60C6}" destId="{46CB0263-86B9-4006-ADAC-BB2F5243A710}" srcOrd="0" destOrd="0" presId="urn:microsoft.com/office/officeart/2008/layout/VerticalCurvedList"/>
    <dgm:cxn modelId="{7F506485-34A8-4A26-BF4D-B1681A56EB63}" type="presParOf" srcId="{46CB0263-86B9-4006-ADAC-BB2F5243A710}" destId="{74410916-7888-4187-A2CE-AD37C78D7741}" srcOrd="0" destOrd="0" presId="urn:microsoft.com/office/officeart/2008/layout/VerticalCurvedList"/>
    <dgm:cxn modelId="{E6BC33F9-7ED2-4B10-A761-4FC59AA62A48}" type="presParOf" srcId="{74410916-7888-4187-A2CE-AD37C78D7741}" destId="{7B73F558-63C5-4C46-87A0-A49564FA191D}" srcOrd="0" destOrd="0" presId="urn:microsoft.com/office/officeart/2008/layout/VerticalCurvedList"/>
    <dgm:cxn modelId="{516182FF-805A-43B9-8683-6F2058183696}" type="presParOf" srcId="{74410916-7888-4187-A2CE-AD37C78D7741}" destId="{27EEC0D7-F830-44C5-8D05-6C6285CD811D}" srcOrd="1" destOrd="0" presId="urn:microsoft.com/office/officeart/2008/layout/VerticalCurvedList"/>
    <dgm:cxn modelId="{4B5E0759-B1EB-40CE-8210-BEDE5F1659DA}" type="presParOf" srcId="{74410916-7888-4187-A2CE-AD37C78D7741}" destId="{48A7FB59-2B67-4B6D-8B8F-24E6C23D8CF9}" srcOrd="2" destOrd="0" presId="urn:microsoft.com/office/officeart/2008/layout/VerticalCurvedList"/>
    <dgm:cxn modelId="{205B46A5-5EC2-4381-858C-3E1A1E70CF1B}" type="presParOf" srcId="{74410916-7888-4187-A2CE-AD37C78D7741}" destId="{E7653A32-D6E4-433B-BAC4-47762B12ECCA}" srcOrd="3" destOrd="0" presId="urn:microsoft.com/office/officeart/2008/layout/VerticalCurvedList"/>
    <dgm:cxn modelId="{A642F120-6081-41D5-BB87-DC83E25E90BC}" type="presParOf" srcId="{46CB0263-86B9-4006-ADAC-BB2F5243A710}" destId="{E521C17A-EB66-4347-9D5D-012800F08AFF}" srcOrd="1" destOrd="0" presId="urn:microsoft.com/office/officeart/2008/layout/VerticalCurvedList"/>
    <dgm:cxn modelId="{5B5C3B64-3148-4BA0-8BB4-C2012573A36A}" type="presParOf" srcId="{46CB0263-86B9-4006-ADAC-BB2F5243A710}" destId="{FDC07328-0BB7-4A66-8C17-ADF9D9393AFA}" srcOrd="2" destOrd="0" presId="urn:microsoft.com/office/officeart/2008/layout/VerticalCurvedList"/>
    <dgm:cxn modelId="{E2C2361F-A73A-44D3-9D02-BDD26DE32081}" type="presParOf" srcId="{FDC07328-0BB7-4A66-8C17-ADF9D9393AFA}" destId="{75BBAAE7-ED92-47C0-AD0C-03C83AB5C7FD}" srcOrd="0" destOrd="0" presId="urn:microsoft.com/office/officeart/2008/layout/VerticalCurvedList"/>
    <dgm:cxn modelId="{D614780F-CA3E-4BEE-9134-EB24635917A0}" type="presParOf" srcId="{46CB0263-86B9-4006-ADAC-BB2F5243A710}" destId="{61F7CFBE-F015-43EE-99B6-F09B6509FB05}" srcOrd="3" destOrd="0" presId="urn:microsoft.com/office/officeart/2008/layout/VerticalCurvedList"/>
    <dgm:cxn modelId="{E5342BC5-ECA9-4B45-BB0B-A2B0B73D8996}" type="presParOf" srcId="{46CB0263-86B9-4006-ADAC-BB2F5243A710}" destId="{B30593FD-B8A4-42C5-ADC6-227910B81AFC}" srcOrd="4" destOrd="0" presId="urn:microsoft.com/office/officeart/2008/layout/VerticalCurvedList"/>
    <dgm:cxn modelId="{41E8C4BE-7BC6-448D-AE4A-9631EDEFE5E5}" type="presParOf" srcId="{B30593FD-B8A4-42C5-ADC6-227910B81AFC}" destId="{CD581E77-3372-4517-9F06-69CFAD663DEF}" srcOrd="0" destOrd="0" presId="urn:microsoft.com/office/officeart/2008/layout/VerticalCurvedList"/>
    <dgm:cxn modelId="{0074BF89-FAC6-4E5E-91B6-941F4D123667}" type="presParOf" srcId="{46CB0263-86B9-4006-ADAC-BB2F5243A710}" destId="{C0A7D6E8-85C8-4DD5-8FA2-590B5D5F355D}" srcOrd="5" destOrd="0" presId="urn:microsoft.com/office/officeart/2008/layout/VerticalCurvedList"/>
    <dgm:cxn modelId="{6D7381F0-816B-49FB-BE54-3B70E54C53E8}" type="presParOf" srcId="{46CB0263-86B9-4006-ADAC-BB2F5243A710}" destId="{812673CA-04E0-452E-AEAC-8AEA9E039EFD}" srcOrd="6" destOrd="0" presId="urn:microsoft.com/office/officeart/2008/layout/VerticalCurvedList"/>
    <dgm:cxn modelId="{013550E9-5E19-4513-AE1E-756D76E0703E}" type="presParOf" srcId="{812673CA-04E0-452E-AEAC-8AEA9E039EFD}" destId="{75DF14CC-DD97-434E-A5EE-7ADCA75567F4}"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6D490DA-EB4C-4C5B-892B-3DA0CA7B22CD}" type="doc">
      <dgm:prSet loTypeId="urn:microsoft.com/office/officeart/2009/layout/ReverseList" loCatId="relationship" qsTypeId="urn:microsoft.com/office/officeart/2005/8/quickstyle/simple1" qsCatId="simple" csTypeId="urn:microsoft.com/office/officeart/2005/8/colors/colorful2" csCatId="colorful" phldr="1"/>
      <dgm:spPr/>
      <dgm:t>
        <a:bodyPr/>
        <a:lstStyle/>
        <a:p>
          <a:endParaRPr lang="en-US"/>
        </a:p>
      </dgm:t>
    </dgm:pt>
    <dgm:pt modelId="{179D11BD-A5A5-4F22-90CF-0C925CAF82E6}">
      <dgm:prSet phldrT="[Text]"/>
      <dgm:spPr/>
      <dgm:t>
        <a:bodyPr/>
        <a:lstStyle/>
        <a:p>
          <a:r>
            <a:rPr lang="en-US" dirty="0"/>
            <a:t>Structure</a:t>
          </a:r>
        </a:p>
      </dgm:t>
    </dgm:pt>
    <dgm:pt modelId="{FFE87ACD-4F5B-4E26-BE69-D93D6DCEC0D2}" type="parTrans" cxnId="{416BDC36-EEFA-4518-84BC-1CDC7E7F64A7}">
      <dgm:prSet/>
      <dgm:spPr/>
      <dgm:t>
        <a:bodyPr/>
        <a:lstStyle/>
        <a:p>
          <a:endParaRPr lang="en-US"/>
        </a:p>
      </dgm:t>
    </dgm:pt>
    <dgm:pt modelId="{76B187C8-D399-4CC2-8339-DF3BFCEDA252}" type="sibTrans" cxnId="{416BDC36-EEFA-4518-84BC-1CDC7E7F64A7}">
      <dgm:prSet/>
      <dgm:spPr/>
      <dgm:t>
        <a:bodyPr/>
        <a:lstStyle/>
        <a:p>
          <a:endParaRPr lang="en-US"/>
        </a:p>
      </dgm:t>
    </dgm:pt>
    <dgm:pt modelId="{96A01254-2AC4-4870-B6D0-EB8D571297E1}">
      <dgm:prSet phldrT="[Text]"/>
      <dgm:spPr/>
      <dgm:t>
        <a:bodyPr/>
        <a:lstStyle/>
        <a:p>
          <a:r>
            <a:rPr lang="en-US" dirty="0"/>
            <a:t>Agency</a:t>
          </a:r>
        </a:p>
      </dgm:t>
    </dgm:pt>
    <dgm:pt modelId="{2FBF0D64-3A11-4461-93C9-15F4FECEC6A2}" type="parTrans" cxnId="{F1ADD18B-047E-44D8-9DDA-8A70D9A2B45A}">
      <dgm:prSet/>
      <dgm:spPr/>
      <dgm:t>
        <a:bodyPr/>
        <a:lstStyle/>
        <a:p>
          <a:endParaRPr lang="en-US"/>
        </a:p>
      </dgm:t>
    </dgm:pt>
    <dgm:pt modelId="{687EFEAB-B93A-4737-8B49-5D96317CF981}" type="sibTrans" cxnId="{F1ADD18B-047E-44D8-9DDA-8A70D9A2B45A}">
      <dgm:prSet/>
      <dgm:spPr/>
      <dgm:t>
        <a:bodyPr/>
        <a:lstStyle/>
        <a:p>
          <a:endParaRPr lang="en-US"/>
        </a:p>
      </dgm:t>
    </dgm:pt>
    <dgm:pt modelId="{92A96FF8-4879-4D05-B643-3CAEF2684914}">
      <dgm:prSet phldrT="[Text]"/>
      <dgm:spPr/>
      <dgm:t>
        <a:bodyPr/>
        <a:lstStyle/>
        <a:p>
          <a:r>
            <a:rPr lang="en-US" dirty="0"/>
            <a:t>Historical</a:t>
          </a:r>
        </a:p>
      </dgm:t>
    </dgm:pt>
    <dgm:pt modelId="{BA2FA76D-B2A6-4F64-A252-A0A09FC80ED2}" type="parTrans" cxnId="{B51A7F37-C66C-44EA-8564-C2E751219ECC}">
      <dgm:prSet/>
      <dgm:spPr/>
      <dgm:t>
        <a:bodyPr/>
        <a:lstStyle/>
        <a:p>
          <a:endParaRPr lang="en-US"/>
        </a:p>
      </dgm:t>
    </dgm:pt>
    <dgm:pt modelId="{EBCD86D0-5FBD-416C-92F0-1CCFA92CDE19}" type="sibTrans" cxnId="{B51A7F37-C66C-44EA-8564-C2E751219ECC}">
      <dgm:prSet/>
      <dgm:spPr/>
      <dgm:t>
        <a:bodyPr/>
        <a:lstStyle/>
        <a:p>
          <a:endParaRPr lang="en-US"/>
        </a:p>
      </dgm:t>
    </dgm:pt>
    <dgm:pt modelId="{0BCC9E63-2EF9-43A5-9AE8-8B1B4101D450}">
      <dgm:prSet phldrT="[Text]"/>
      <dgm:spPr/>
      <dgm:t>
        <a:bodyPr/>
        <a:lstStyle/>
        <a:p>
          <a:r>
            <a:rPr lang="en-US" dirty="0"/>
            <a:t>Socially organized</a:t>
          </a:r>
        </a:p>
      </dgm:t>
    </dgm:pt>
    <dgm:pt modelId="{835170B9-31AD-4BBC-A587-09DFBED5FEA0}" type="parTrans" cxnId="{A7A349BD-40B7-4F81-A3D2-4F3BAD5751D5}">
      <dgm:prSet/>
      <dgm:spPr/>
      <dgm:t>
        <a:bodyPr/>
        <a:lstStyle/>
        <a:p>
          <a:endParaRPr lang="en-US"/>
        </a:p>
      </dgm:t>
    </dgm:pt>
    <dgm:pt modelId="{36AF8BC7-81A0-442E-8348-48C457CF6FA2}" type="sibTrans" cxnId="{A7A349BD-40B7-4F81-A3D2-4F3BAD5751D5}">
      <dgm:prSet/>
      <dgm:spPr/>
      <dgm:t>
        <a:bodyPr/>
        <a:lstStyle/>
        <a:p>
          <a:endParaRPr lang="en-US"/>
        </a:p>
      </dgm:t>
    </dgm:pt>
    <dgm:pt modelId="{64477DAF-A7ED-41A8-BA57-D1B6DCC3B4A2}">
      <dgm:prSet phldrT="[Text]"/>
      <dgm:spPr/>
      <dgm:t>
        <a:bodyPr/>
        <a:lstStyle/>
        <a:p>
          <a:r>
            <a:rPr lang="en-US" dirty="0"/>
            <a:t>Socially maintained</a:t>
          </a:r>
        </a:p>
      </dgm:t>
    </dgm:pt>
    <dgm:pt modelId="{AE20FA82-A89C-4DA3-95A3-63C88BB957E1}" type="parTrans" cxnId="{F4AB1A64-4D16-4CF9-8D2A-798E258DA80E}">
      <dgm:prSet/>
      <dgm:spPr/>
      <dgm:t>
        <a:bodyPr/>
        <a:lstStyle/>
        <a:p>
          <a:endParaRPr lang="en-US"/>
        </a:p>
      </dgm:t>
    </dgm:pt>
    <dgm:pt modelId="{4CEC6991-5916-4E6A-B321-4FD9AD87A639}" type="sibTrans" cxnId="{F4AB1A64-4D16-4CF9-8D2A-798E258DA80E}">
      <dgm:prSet/>
      <dgm:spPr/>
      <dgm:t>
        <a:bodyPr/>
        <a:lstStyle/>
        <a:p>
          <a:endParaRPr lang="en-US"/>
        </a:p>
      </dgm:t>
    </dgm:pt>
    <dgm:pt modelId="{91C77A54-E59A-428B-B49B-6043AB7D598E}">
      <dgm:prSet phldrT="[Text]"/>
      <dgm:spPr/>
      <dgm:t>
        <a:bodyPr/>
        <a:lstStyle/>
        <a:p>
          <a:r>
            <a:rPr lang="en-US" dirty="0"/>
            <a:t>Distributed over landscapes of action</a:t>
          </a:r>
        </a:p>
      </dgm:t>
    </dgm:pt>
    <dgm:pt modelId="{C3510880-0DDE-4334-BD8C-825A82965D9F}" type="parTrans" cxnId="{7483FCE4-5469-4FE6-8614-AF8CCEAFD300}">
      <dgm:prSet/>
      <dgm:spPr/>
      <dgm:t>
        <a:bodyPr/>
        <a:lstStyle/>
        <a:p>
          <a:endParaRPr lang="en-US"/>
        </a:p>
      </dgm:t>
    </dgm:pt>
    <dgm:pt modelId="{78006BDD-5E1B-4572-9A3D-13337F5E7A60}" type="sibTrans" cxnId="{7483FCE4-5469-4FE6-8614-AF8CCEAFD300}">
      <dgm:prSet/>
      <dgm:spPr/>
      <dgm:t>
        <a:bodyPr/>
        <a:lstStyle/>
        <a:p>
          <a:endParaRPr lang="en-US"/>
        </a:p>
      </dgm:t>
    </dgm:pt>
    <dgm:pt modelId="{F536F0F4-5840-4D3E-8A02-D87FB8C3B363}">
      <dgm:prSet phldrT="[Text]"/>
      <dgm:spPr/>
      <dgm:t>
        <a:bodyPr/>
        <a:lstStyle/>
        <a:p>
          <a:r>
            <a:rPr lang="en-US" dirty="0"/>
            <a:t>Ability to decide</a:t>
          </a:r>
        </a:p>
      </dgm:t>
    </dgm:pt>
    <dgm:pt modelId="{58928EC5-A1F6-464C-BF8E-50BA8D6497C3}" type="parTrans" cxnId="{81B3DB96-2C99-4FC0-AC6D-222406C2CABB}">
      <dgm:prSet/>
      <dgm:spPr/>
      <dgm:t>
        <a:bodyPr/>
        <a:lstStyle/>
        <a:p>
          <a:endParaRPr lang="en-US"/>
        </a:p>
      </dgm:t>
    </dgm:pt>
    <dgm:pt modelId="{E19A6A7B-05A8-4969-8363-D615F676D8A0}" type="sibTrans" cxnId="{81B3DB96-2C99-4FC0-AC6D-222406C2CABB}">
      <dgm:prSet/>
      <dgm:spPr/>
      <dgm:t>
        <a:bodyPr/>
        <a:lstStyle/>
        <a:p>
          <a:endParaRPr lang="en-US"/>
        </a:p>
      </dgm:t>
    </dgm:pt>
    <dgm:pt modelId="{49234BD4-B2CE-44E2-AF5E-3775158F6FB7}">
      <dgm:prSet phldrT="[Text]"/>
      <dgm:spPr/>
      <dgm:t>
        <a:bodyPr/>
        <a:lstStyle/>
        <a:p>
          <a:r>
            <a:rPr lang="en-US" dirty="0"/>
            <a:t>Structures as externally constrained or internally persuasive</a:t>
          </a:r>
        </a:p>
      </dgm:t>
    </dgm:pt>
    <dgm:pt modelId="{7B15BD96-A380-4CF8-A01F-88123B0F8A82}" type="parTrans" cxnId="{7CE4CE6D-A76B-4740-B978-11959E9C98F7}">
      <dgm:prSet/>
      <dgm:spPr/>
      <dgm:t>
        <a:bodyPr/>
        <a:lstStyle/>
        <a:p>
          <a:endParaRPr lang="en-US"/>
        </a:p>
      </dgm:t>
    </dgm:pt>
    <dgm:pt modelId="{C7E31AF6-0A61-4F1C-9345-41F5C3C319F0}" type="sibTrans" cxnId="{7CE4CE6D-A76B-4740-B978-11959E9C98F7}">
      <dgm:prSet/>
      <dgm:spPr/>
      <dgm:t>
        <a:bodyPr/>
        <a:lstStyle/>
        <a:p>
          <a:endParaRPr lang="en-US"/>
        </a:p>
      </dgm:t>
    </dgm:pt>
    <dgm:pt modelId="{EFF157FB-8B03-4411-B83A-3FEEB5ECCC2E}">
      <dgm:prSet phldrT="[Text]"/>
      <dgm:spPr/>
      <dgm:t>
        <a:bodyPr/>
        <a:lstStyle/>
        <a:p>
          <a:r>
            <a:rPr lang="en-US" dirty="0"/>
            <a:t>Draws on identity resources</a:t>
          </a:r>
        </a:p>
      </dgm:t>
    </dgm:pt>
    <dgm:pt modelId="{899A673E-98F9-4AE8-B7F3-37DF9CF2942C}" type="parTrans" cxnId="{E729716A-F6D9-4528-AA9F-25EDC1DA5CAC}">
      <dgm:prSet/>
      <dgm:spPr/>
      <dgm:t>
        <a:bodyPr/>
        <a:lstStyle/>
        <a:p>
          <a:endParaRPr lang="en-US"/>
        </a:p>
      </dgm:t>
    </dgm:pt>
    <dgm:pt modelId="{BBC9AB8A-5EFB-4E0A-89E2-BB69971F66A3}" type="sibTrans" cxnId="{E729716A-F6D9-4528-AA9F-25EDC1DA5CAC}">
      <dgm:prSet/>
      <dgm:spPr/>
      <dgm:t>
        <a:bodyPr/>
        <a:lstStyle/>
        <a:p>
          <a:endParaRPr lang="en-US"/>
        </a:p>
      </dgm:t>
    </dgm:pt>
    <dgm:pt modelId="{779AD461-0D41-44E0-A839-24A5F71689AA}" type="pres">
      <dgm:prSet presAssocID="{66D490DA-EB4C-4C5B-892B-3DA0CA7B22CD}" presName="Name0" presStyleCnt="0">
        <dgm:presLayoutVars>
          <dgm:chMax val="2"/>
          <dgm:chPref val="2"/>
          <dgm:animLvl val="lvl"/>
        </dgm:presLayoutVars>
      </dgm:prSet>
      <dgm:spPr/>
    </dgm:pt>
    <dgm:pt modelId="{54B1AEC6-10F0-47C5-B6B2-06B85E32E055}" type="pres">
      <dgm:prSet presAssocID="{66D490DA-EB4C-4C5B-892B-3DA0CA7B22CD}" presName="LeftText" presStyleLbl="revTx" presStyleIdx="0" presStyleCnt="0">
        <dgm:presLayoutVars>
          <dgm:bulletEnabled val="1"/>
        </dgm:presLayoutVars>
      </dgm:prSet>
      <dgm:spPr/>
    </dgm:pt>
    <dgm:pt modelId="{CC9A2FD9-2955-429E-836D-439492677100}" type="pres">
      <dgm:prSet presAssocID="{66D490DA-EB4C-4C5B-892B-3DA0CA7B22CD}" presName="LeftNode" presStyleLbl="bgImgPlace1" presStyleIdx="0" presStyleCnt="2">
        <dgm:presLayoutVars>
          <dgm:chMax val="2"/>
          <dgm:chPref val="2"/>
        </dgm:presLayoutVars>
      </dgm:prSet>
      <dgm:spPr/>
    </dgm:pt>
    <dgm:pt modelId="{B9E6A9BC-6256-454E-80C8-177689E9FE67}" type="pres">
      <dgm:prSet presAssocID="{66D490DA-EB4C-4C5B-892B-3DA0CA7B22CD}" presName="RightText" presStyleLbl="revTx" presStyleIdx="0" presStyleCnt="0">
        <dgm:presLayoutVars>
          <dgm:bulletEnabled val="1"/>
        </dgm:presLayoutVars>
      </dgm:prSet>
      <dgm:spPr/>
    </dgm:pt>
    <dgm:pt modelId="{A65E6F02-D4C2-4BF9-9B73-31B7605E9DF3}" type="pres">
      <dgm:prSet presAssocID="{66D490DA-EB4C-4C5B-892B-3DA0CA7B22CD}" presName="RightNode" presStyleLbl="bgImgPlace1" presStyleIdx="1" presStyleCnt="2">
        <dgm:presLayoutVars>
          <dgm:chMax val="0"/>
          <dgm:chPref val="0"/>
        </dgm:presLayoutVars>
      </dgm:prSet>
      <dgm:spPr/>
    </dgm:pt>
    <dgm:pt modelId="{159132E6-AA82-4A83-93AE-0308A91E5991}" type="pres">
      <dgm:prSet presAssocID="{66D490DA-EB4C-4C5B-892B-3DA0CA7B22CD}" presName="TopArrow" presStyleLbl="node1" presStyleIdx="0" presStyleCnt="2"/>
      <dgm:spPr/>
    </dgm:pt>
    <dgm:pt modelId="{26F8D299-B6B7-4632-89C6-CE4C4AFE7709}" type="pres">
      <dgm:prSet presAssocID="{66D490DA-EB4C-4C5B-892B-3DA0CA7B22CD}" presName="BottomArrow" presStyleLbl="node1" presStyleIdx="1" presStyleCnt="2"/>
      <dgm:spPr/>
    </dgm:pt>
  </dgm:ptLst>
  <dgm:cxnLst>
    <dgm:cxn modelId="{C669DF10-5822-4092-B3BC-0189A03F4099}" type="presOf" srcId="{64477DAF-A7ED-41A8-BA57-D1B6DCC3B4A2}" destId="{54B1AEC6-10F0-47C5-B6B2-06B85E32E055}" srcOrd="0" destOrd="3" presId="urn:microsoft.com/office/officeart/2009/layout/ReverseList"/>
    <dgm:cxn modelId="{1DD54117-94F6-462B-BD99-76E93CC6F89D}" type="presOf" srcId="{96A01254-2AC4-4870-B6D0-EB8D571297E1}" destId="{A65E6F02-D4C2-4BF9-9B73-31B7605E9DF3}" srcOrd="1" destOrd="0" presId="urn:microsoft.com/office/officeart/2009/layout/ReverseList"/>
    <dgm:cxn modelId="{024F622D-E8A3-4633-897F-CD8229306A43}" type="presOf" srcId="{92A96FF8-4879-4D05-B643-3CAEF2684914}" destId="{CC9A2FD9-2955-429E-836D-439492677100}" srcOrd="1" destOrd="1" presId="urn:microsoft.com/office/officeart/2009/layout/ReverseList"/>
    <dgm:cxn modelId="{416BDC36-EEFA-4518-84BC-1CDC7E7F64A7}" srcId="{66D490DA-EB4C-4C5B-892B-3DA0CA7B22CD}" destId="{179D11BD-A5A5-4F22-90CF-0C925CAF82E6}" srcOrd="0" destOrd="0" parTransId="{FFE87ACD-4F5B-4E26-BE69-D93D6DCEC0D2}" sibTransId="{76B187C8-D399-4CC2-8339-DF3BFCEDA252}"/>
    <dgm:cxn modelId="{B51A7F37-C66C-44EA-8564-C2E751219ECC}" srcId="{179D11BD-A5A5-4F22-90CF-0C925CAF82E6}" destId="{92A96FF8-4879-4D05-B643-3CAEF2684914}" srcOrd="0" destOrd="0" parTransId="{BA2FA76D-B2A6-4F64-A252-A0A09FC80ED2}" sibTransId="{EBCD86D0-5FBD-416C-92F0-1CCFA92CDE19}"/>
    <dgm:cxn modelId="{5AC5DE38-65A5-4B91-9C3D-8BB1FAF97644}" type="presOf" srcId="{EFF157FB-8B03-4411-B83A-3FEEB5ECCC2E}" destId="{B9E6A9BC-6256-454E-80C8-177689E9FE67}" srcOrd="0" destOrd="3" presId="urn:microsoft.com/office/officeart/2009/layout/ReverseList"/>
    <dgm:cxn modelId="{E3CFDA3D-FA7B-471C-8051-CA845A302828}" type="presOf" srcId="{91C77A54-E59A-428B-B49B-6043AB7D598E}" destId="{CC9A2FD9-2955-429E-836D-439492677100}" srcOrd="1" destOrd="4" presId="urn:microsoft.com/office/officeart/2009/layout/ReverseList"/>
    <dgm:cxn modelId="{1655F45C-02EF-438A-B860-E0D028A1C48B}" type="presOf" srcId="{0BCC9E63-2EF9-43A5-9AE8-8B1B4101D450}" destId="{CC9A2FD9-2955-429E-836D-439492677100}" srcOrd="1" destOrd="2" presId="urn:microsoft.com/office/officeart/2009/layout/ReverseList"/>
    <dgm:cxn modelId="{F4AB1A64-4D16-4CF9-8D2A-798E258DA80E}" srcId="{179D11BD-A5A5-4F22-90CF-0C925CAF82E6}" destId="{64477DAF-A7ED-41A8-BA57-D1B6DCC3B4A2}" srcOrd="2" destOrd="0" parTransId="{AE20FA82-A89C-4DA3-95A3-63C88BB957E1}" sibTransId="{4CEC6991-5916-4E6A-B321-4FD9AD87A639}"/>
    <dgm:cxn modelId="{C44DFF67-E74F-4B8C-9C44-6E93D48E0721}" type="presOf" srcId="{F536F0F4-5840-4D3E-8A02-D87FB8C3B363}" destId="{A65E6F02-D4C2-4BF9-9B73-31B7605E9DF3}" srcOrd="1" destOrd="1" presId="urn:microsoft.com/office/officeart/2009/layout/ReverseList"/>
    <dgm:cxn modelId="{E729716A-F6D9-4528-AA9F-25EDC1DA5CAC}" srcId="{96A01254-2AC4-4870-B6D0-EB8D571297E1}" destId="{EFF157FB-8B03-4411-B83A-3FEEB5ECCC2E}" srcOrd="2" destOrd="0" parTransId="{899A673E-98F9-4AE8-B7F3-37DF9CF2942C}" sibTransId="{BBC9AB8A-5EFB-4E0A-89E2-BB69971F66A3}"/>
    <dgm:cxn modelId="{7CE4CE6D-A76B-4740-B978-11959E9C98F7}" srcId="{96A01254-2AC4-4870-B6D0-EB8D571297E1}" destId="{49234BD4-B2CE-44E2-AF5E-3775158F6FB7}" srcOrd="1" destOrd="0" parTransId="{7B15BD96-A380-4CF8-A01F-88123B0F8A82}" sibTransId="{C7E31AF6-0A61-4F1C-9345-41F5C3C319F0}"/>
    <dgm:cxn modelId="{2A918E7A-0B03-421F-A0EA-AE782D928E89}" type="presOf" srcId="{64477DAF-A7ED-41A8-BA57-D1B6DCC3B4A2}" destId="{CC9A2FD9-2955-429E-836D-439492677100}" srcOrd="1" destOrd="3" presId="urn:microsoft.com/office/officeart/2009/layout/ReverseList"/>
    <dgm:cxn modelId="{6E887084-498C-44E5-A51E-0225A51AFBCE}" type="presOf" srcId="{96A01254-2AC4-4870-B6D0-EB8D571297E1}" destId="{B9E6A9BC-6256-454E-80C8-177689E9FE67}" srcOrd="0" destOrd="0" presId="urn:microsoft.com/office/officeart/2009/layout/ReverseList"/>
    <dgm:cxn modelId="{C06F6B87-1D80-4B5E-ABC2-60B47CA47D10}" type="presOf" srcId="{EFF157FB-8B03-4411-B83A-3FEEB5ECCC2E}" destId="{A65E6F02-D4C2-4BF9-9B73-31B7605E9DF3}" srcOrd="1" destOrd="3" presId="urn:microsoft.com/office/officeart/2009/layout/ReverseList"/>
    <dgm:cxn modelId="{B7B29188-6AA6-45E8-B348-10FEFF09DD07}" type="presOf" srcId="{49234BD4-B2CE-44E2-AF5E-3775158F6FB7}" destId="{A65E6F02-D4C2-4BF9-9B73-31B7605E9DF3}" srcOrd="1" destOrd="2" presId="urn:microsoft.com/office/officeart/2009/layout/ReverseList"/>
    <dgm:cxn modelId="{E717288B-3E9D-4A53-B002-34B7DCD3EC3B}" type="presOf" srcId="{91C77A54-E59A-428B-B49B-6043AB7D598E}" destId="{54B1AEC6-10F0-47C5-B6B2-06B85E32E055}" srcOrd="0" destOrd="4" presId="urn:microsoft.com/office/officeart/2009/layout/ReverseList"/>
    <dgm:cxn modelId="{F1ADD18B-047E-44D8-9DDA-8A70D9A2B45A}" srcId="{66D490DA-EB4C-4C5B-892B-3DA0CA7B22CD}" destId="{96A01254-2AC4-4870-B6D0-EB8D571297E1}" srcOrd="1" destOrd="0" parTransId="{2FBF0D64-3A11-4461-93C9-15F4FECEC6A2}" sibTransId="{687EFEAB-B93A-4737-8B49-5D96317CF981}"/>
    <dgm:cxn modelId="{81B3DB96-2C99-4FC0-AC6D-222406C2CABB}" srcId="{96A01254-2AC4-4870-B6D0-EB8D571297E1}" destId="{F536F0F4-5840-4D3E-8A02-D87FB8C3B363}" srcOrd="0" destOrd="0" parTransId="{58928EC5-A1F6-464C-BF8E-50BA8D6497C3}" sibTransId="{E19A6A7B-05A8-4969-8363-D615F676D8A0}"/>
    <dgm:cxn modelId="{67851799-EF70-437B-A284-74C4C11BB414}" type="presOf" srcId="{49234BD4-B2CE-44E2-AF5E-3775158F6FB7}" destId="{B9E6A9BC-6256-454E-80C8-177689E9FE67}" srcOrd="0" destOrd="2" presId="urn:microsoft.com/office/officeart/2009/layout/ReverseList"/>
    <dgm:cxn modelId="{E0DBF4A7-DA59-4EB4-85B4-3C0D61A01303}" type="presOf" srcId="{F536F0F4-5840-4D3E-8A02-D87FB8C3B363}" destId="{B9E6A9BC-6256-454E-80C8-177689E9FE67}" srcOrd="0" destOrd="1" presId="urn:microsoft.com/office/officeart/2009/layout/ReverseList"/>
    <dgm:cxn modelId="{B21759AB-FD92-4912-90B7-6EAAED3916EB}" type="presOf" srcId="{66D490DA-EB4C-4C5B-892B-3DA0CA7B22CD}" destId="{779AD461-0D41-44E0-A839-24A5F71689AA}" srcOrd="0" destOrd="0" presId="urn:microsoft.com/office/officeart/2009/layout/ReverseList"/>
    <dgm:cxn modelId="{8F80C2B8-ED40-422B-90B0-CEEF20DF1A1E}" type="presOf" srcId="{0BCC9E63-2EF9-43A5-9AE8-8B1B4101D450}" destId="{54B1AEC6-10F0-47C5-B6B2-06B85E32E055}" srcOrd="0" destOrd="2" presId="urn:microsoft.com/office/officeart/2009/layout/ReverseList"/>
    <dgm:cxn modelId="{A7A349BD-40B7-4F81-A3D2-4F3BAD5751D5}" srcId="{179D11BD-A5A5-4F22-90CF-0C925CAF82E6}" destId="{0BCC9E63-2EF9-43A5-9AE8-8B1B4101D450}" srcOrd="1" destOrd="0" parTransId="{835170B9-31AD-4BBC-A587-09DFBED5FEA0}" sibTransId="{36AF8BC7-81A0-442E-8348-48C457CF6FA2}"/>
    <dgm:cxn modelId="{12C445C0-400B-47F5-A173-448F46F00D24}" type="presOf" srcId="{92A96FF8-4879-4D05-B643-3CAEF2684914}" destId="{54B1AEC6-10F0-47C5-B6B2-06B85E32E055}" srcOrd="0" destOrd="1" presId="urn:microsoft.com/office/officeart/2009/layout/ReverseList"/>
    <dgm:cxn modelId="{7B12D3E0-444A-408A-8A09-AB8F4A90216D}" type="presOf" srcId="{179D11BD-A5A5-4F22-90CF-0C925CAF82E6}" destId="{CC9A2FD9-2955-429E-836D-439492677100}" srcOrd="1" destOrd="0" presId="urn:microsoft.com/office/officeart/2009/layout/ReverseList"/>
    <dgm:cxn modelId="{7483FCE4-5469-4FE6-8614-AF8CCEAFD300}" srcId="{179D11BD-A5A5-4F22-90CF-0C925CAF82E6}" destId="{91C77A54-E59A-428B-B49B-6043AB7D598E}" srcOrd="3" destOrd="0" parTransId="{C3510880-0DDE-4334-BD8C-825A82965D9F}" sibTransId="{78006BDD-5E1B-4572-9A3D-13337F5E7A60}"/>
    <dgm:cxn modelId="{86449CEA-EE30-49B4-89F3-14F11D6FE6C2}" type="presOf" srcId="{179D11BD-A5A5-4F22-90CF-0C925CAF82E6}" destId="{54B1AEC6-10F0-47C5-B6B2-06B85E32E055}" srcOrd="0" destOrd="0" presId="urn:microsoft.com/office/officeart/2009/layout/ReverseList"/>
    <dgm:cxn modelId="{B1D3CC68-6668-4942-97E4-E6D378513E38}" type="presParOf" srcId="{779AD461-0D41-44E0-A839-24A5F71689AA}" destId="{54B1AEC6-10F0-47C5-B6B2-06B85E32E055}" srcOrd="0" destOrd="0" presId="urn:microsoft.com/office/officeart/2009/layout/ReverseList"/>
    <dgm:cxn modelId="{DF9ACFB1-972F-4549-B916-874FB4692E8F}" type="presParOf" srcId="{779AD461-0D41-44E0-A839-24A5F71689AA}" destId="{CC9A2FD9-2955-429E-836D-439492677100}" srcOrd="1" destOrd="0" presId="urn:microsoft.com/office/officeart/2009/layout/ReverseList"/>
    <dgm:cxn modelId="{6394E0E2-AB55-4199-8888-933951F0787D}" type="presParOf" srcId="{779AD461-0D41-44E0-A839-24A5F71689AA}" destId="{B9E6A9BC-6256-454E-80C8-177689E9FE67}" srcOrd="2" destOrd="0" presId="urn:microsoft.com/office/officeart/2009/layout/ReverseList"/>
    <dgm:cxn modelId="{EA6CB062-26CD-410E-8F1E-378535B3C036}" type="presParOf" srcId="{779AD461-0D41-44E0-A839-24A5F71689AA}" destId="{A65E6F02-D4C2-4BF9-9B73-31B7605E9DF3}" srcOrd="3" destOrd="0" presId="urn:microsoft.com/office/officeart/2009/layout/ReverseList"/>
    <dgm:cxn modelId="{A8E36DAC-BCD7-459C-8AB4-354078257361}" type="presParOf" srcId="{779AD461-0D41-44E0-A839-24A5F71689AA}" destId="{159132E6-AA82-4A83-93AE-0308A91E5991}" srcOrd="4" destOrd="0" presId="urn:microsoft.com/office/officeart/2009/layout/ReverseList"/>
    <dgm:cxn modelId="{08390280-A687-406A-AB76-F7DA5C7202E3}" type="presParOf" srcId="{779AD461-0D41-44E0-A839-24A5F71689AA}" destId="{26F8D299-B6B7-4632-89C6-CE4C4AFE7709}"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A864E2-BC6D-4CAF-A3F5-F5A842C621E9}">
      <dsp:nvSpPr>
        <dsp:cNvPr id="0" name=""/>
        <dsp:cNvSpPr/>
      </dsp:nvSpPr>
      <dsp:spPr>
        <a:xfrm>
          <a:off x="46" y="34210"/>
          <a:ext cx="4420476" cy="8928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en-US" sz="3100" kern="1200" dirty="0"/>
            <a:t>Managing Knowledge</a:t>
          </a:r>
        </a:p>
      </dsp:txBody>
      <dsp:txXfrm>
        <a:off x="46" y="34210"/>
        <a:ext cx="4420476" cy="892800"/>
      </dsp:txXfrm>
    </dsp:sp>
    <dsp:sp modelId="{84E71684-B596-4EE1-BC92-4E60A62F1500}">
      <dsp:nvSpPr>
        <dsp:cNvPr id="0" name=""/>
        <dsp:cNvSpPr/>
      </dsp:nvSpPr>
      <dsp:spPr>
        <a:xfrm>
          <a:off x="46" y="927010"/>
          <a:ext cx="4420476" cy="289323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l" defTabSz="1377950">
            <a:lnSpc>
              <a:spcPct val="90000"/>
            </a:lnSpc>
            <a:spcBef>
              <a:spcPct val="0"/>
            </a:spcBef>
            <a:spcAft>
              <a:spcPct val="15000"/>
            </a:spcAft>
            <a:buChar char="•"/>
          </a:pPr>
          <a:r>
            <a:rPr lang="en-US" sz="3100" kern="1200" dirty="0"/>
            <a:t>Lack of knowledge</a:t>
          </a:r>
        </a:p>
        <a:p>
          <a:pPr marL="285750" lvl="1" indent="-285750" algn="l" defTabSz="1377950">
            <a:lnSpc>
              <a:spcPct val="90000"/>
            </a:lnSpc>
            <a:spcBef>
              <a:spcPct val="0"/>
            </a:spcBef>
            <a:spcAft>
              <a:spcPct val="15000"/>
            </a:spcAft>
            <a:buChar char="•"/>
          </a:pPr>
          <a:r>
            <a:rPr lang="en-US" sz="3100" kern="1200" dirty="0"/>
            <a:t>Finding resources</a:t>
          </a:r>
        </a:p>
        <a:p>
          <a:pPr marL="571500" lvl="2" indent="-285750" algn="l" defTabSz="1377950">
            <a:lnSpc>
              <a:spcPct val="90000"/>
            </a:lnSpc>
            <a:spcBef>
              <a:spcPct val="0"/>
            </a:spcBef>
            <a:spcAft>
              <a:spcPct val="15000"/>
            </a:spcAft>
            <a:buChar char="•"/>
          </a:pPr>
          <a:r>
            <a:rPr lang="en-US" sz="3100" kern="1200" dirty="0"/>
            <a:t>People</a:t>
          </a:r>
        </a:p>
        <a:p>
          <a:pPr marL="571500" lvl="2" indent="-285750" algn="l" defTabSz="1377950">
            <a:lnSpc>
              <a:spcPct val="90000"/>
            </a:lnSpc>
            <a:spcBef>
              <a:spcPct val="0"/>
            </a:spcBef>
            <a:spcAft>
              <a:spcPct val="15000"/>
            </a:spcAft>
            <a:buChar char="•"/>
          </a:pPr>
          <a:r>
            <a:rPr lang="en-US" sz="3100" kern="1200" dirty="0"/>
            <a:t>Documents</a:t>
          </a:r>
        </a:p>
        <a:p>
          <a:pPr marL="571500" lvl="2" indent="-285750" algn="l" defTabSz="1377950">
            <a:lnSpc>
              <a:spcPct val="90000"/>
            </a:lnSpc>
            <a:spcBef>
              <a:spcPct val="0"/>
            </a:spcBef>
            <a:spcAft>
              <a:spcPct val="15000"/>
            </a:spcAft>
            <a:buChar char="•"/>
          </a:pPr>
          <a:r>
            <a:rPr lang="en-US" sz="3100" kern="1200" dirty="0"/>
            <a:t>Web</a:t>
          </a:r>
        </a:p>
      </dsp:txBody>
      <dsp:txXfrm>
        <a:off x="46" y="927010"/>
        <a:ext cx="4420476" cy="2893230"/>
      </dsp:txXfrm>
    </dsp:sp>
    <dsp:sp modelId="{F0629B14-34A6-4CCD-B4EC-148D76579051}">
      <dsp:nvSpPr>
        <dsp:cNvPr id="0" name=""/>
        <dsp:cNvSpPr/>
      </dsp:nvSpPr>
      <dsp:spPr>
        <a:xfrm>
          <a:off x="5039389" y="34210"/>
          <a:ext cx="4420476" cy="892800"/>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en-US" sz="3100" kern="1200" dirty="0">
              <a:solidFill>
                <a:schemeClr val="bg1">
                  <a:lumMod val="65000"/>
                </a:schemeClr>
              </a:solidFill>
            </a:rPr>
            <a:t>Managing Time</a:t>
          </a:r>
        </a:p>
      </dsp:txBody>
      <dsp:txXfrm>
        <a:off x="5039389" y="34210"/>
        <a:ext cx="4420476" cy="892800"/>
      </dsp:txXfrm>
    </dsp:sp>
    <dsp:sp modelId="{40B6CE1B-931E-4D3A-B34D-F37AF27388EF}">
      <dsp:nvSpPr>
        <dsp:cNvPr id="0" name=""/>
        <dsp:cNvSpPr/>
      </dsp:nvSpPr>
      <dsp:spPr>
        <a:xfrm>
          <a:off x="5039389" y="927010"/>
          <a:ext cx="4420476" cy="2893230"/>
        </a:xfrm>
        <a:prstGeom prst="rect">
          <a:avLst/>
        </a:prstGeom>
        <a:solidFill>
          <a:schemeClr val="bg1">
            <a:lumMod val="85000"/>
            <a:alpha val="9000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l" defTabSz="1377950">
            <a:lnSpc>
              <a:spcPct val="90000"/>
            </a:lnSpc>
            <a:spcBef>
              <a:spcPct val="0"/>
            </a:spcBef>
            <a:spcAft>
              <a:spcPct val="15000"/>
            </a:spcAft>
            <a:buChar char="•"/>
          </a:pPr>
          <a:r>
            <a:rPr lang="en-US" sz="3100" kern="1200" dirty="0">
              <a:solidFill>
                <a:schemeClr val="bg1">
                  <a:lumMod val="85000"/>
                </a:schemeClr>
              </a:solidFill>
            </a:rPr>
            <a:t>Staying focused</a:t>
          </a:r>
        </a:p>
        <a:p>
          <a:pPr marL="285750" lvl="1" indent="-285750" algn="l" defTabSz="1377950">
            <a:lnSpc>
              <a:spcPct val="90000"/>
            </a:lnSpc>
            <a:spcBef>
              <a:spcPct val="0"/>
            </a:spcBef>
            <a:spcAft>
              <a:spcPct val="15000"/>
            </a:spcAft>
            <a:buChar char="•"/>
          </a:pPr>
          <a:r>
            <a:rPr lang="en-US" sz="3100" kern="1200" dirty="0">
              <a:solidFill>
                <a:schemeClr val="bg1">
                  <a:lumMod val="85000"/>
                </a:schemeClr>
              </a:solidFill>
            </a:rPr>
            <a:t>Handling pressure</a:t>
          </a:r>
        </a:p>
        <a:p>
          <a:pPr marL="285750" lvl="1" indent="-285750" algn="l" defTabSz="1377950">
            <a:lnSpc>
              <a:spcPct val="90000"/>
            </a:lnSpc>
            <a:spcBef>
              <a:spcPct val="0"/>
            </a:spcBef>
            <a:spcAft>
              <a:spcPct val="15000"/>
            </a:spcAft>
            <a:buChar char="•"/>
          </a:pPr>
          <a:r>
            <a:rPr lang="en-US" sz="3100" kern="1200" dirty="0">
              <a:solidFill>
                <a:schemeClr val="bg1">
                  <a:lumMod val="85000"/>
                </a:schemeClr>
              </a:solidFill>
            </a:rPr>
            <a:t>Balancing multiple tasks</a:t>
          </a:r>
        </a:p>
      </dsp:txBody>
      <dsp:txXfrm>
        <a:off x="5039389" y="927010"/>
        <a:ext cx="4420476" cy="28932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A864E2-BC6D-4CAF-A3F5-F5A842C621E9}">
      <dsp:nvSpPr>
        <dsp:cNvPr id="0" name=""/>
        <dsp:cNvSpPr/>
      </dsp:nvSpPr>
      <dsp:spPr>
        <a:xfrm>
          <a:off x="46" y="34210"/>
          <a:ext cx="4420476" cy="8928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en-US" sz="3100" kern="1200" dirty="0"/>
            <a:t>Managing Knowledge</a:t>
          </a:r>
        </a:p>
      </dsp:txBody>
      <dsp:txXfrm>
        <a:off x="46" y="34210"/>
        <a:ext cx="4420476" cy="892800"/>
      </dsp:txXfrm>
    </dsp:sp>
    <dsp:sp modelId="{84E71684-B596-4EE1-BC92-4E60A62F1500}">
      <dsp:nvSpPr>
        <dsp:cNvPr id="0" name=""/>
        <dsp:cNvSpPr/>
      </dsp:nvSpPr>
      <dsp:spPr>
        <a:xfrm>
          <a:off x="46" y="927010"/>
          <a:ext cx="4420476" cy="289323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l" defTabSz="1377950">
            <a:lnSpc>
              <a:spcPct val="90000"/>
            </a:lnSpc>
            <a:spcBef>
              <a:spcPct val="0"/>
            </a:spcBef>
            <a:spcAft>
              <a:spcPct val="15000"/>
            </a:spcAft>
            <a:buChar char="•"/>
          </a:pPr>
          <a:r>
            <a:rPr lang="en-US" sz="3100" kern="1200" dirty="0"/>
            <a:t>Lack of knowledge</a:t>
          </a:r>
        </a:p>
        <a:p>
          <a:pPr marL="285750" lvl="1" indent="-285750" algn="l" defTabSz="1377950">
            <a:lnSpc>
              <a:spcPct val="90000"/>
            </a:lnSpc>
            <a:spcBef>
              <a:spcPct val="0"/>
            </a:spcBef>
            <a:spcAft>
              <a:spcPct val="15000"/>
            </a:spcAft>
            <a:buChar char="•"/>
          </a:pPr>
          <a:r>
            <a:rPr lang="en-US" sz="3100" kern="1200" dirty="0"/>
            <a:t>Finding resources</a:t>
          </a:r>
        </a:p>
        <a:p>
          <a:pPr marL="571500" lvl="2" indent="-285750" algn="l" defTabSz="1377950">
            <a:lnSpc>
              <a:spcPct val="90000"/>
            </a:lnSpc>
            <a:spcBef>
              <a:spcPct val="0"/>
            </a:spcBef>
            <a:spcAft>
              <a:spcPct val="15000"/>
            </a:spcAft>
            <a:buChar char="•"/>
          </a:pPr>
          <a:r>
            <a:rPr lang="en-US" sz="3100" kern="1200" dirty="0"/>
            <a:t>People</a:t>
          </a:r>
        </a:p>
        <a:p>
          <a:pPr marL="571500" lvl="2" indent="-285750" algn="l" defTabSz="1377950">
            <a:lnSpc>
              <a:spcPct val="90000"/>
            </a:lnSpc>
            <a:spcBef>
              <a:spcPct val="0"/>
            </a:spcBef>
            <a:spcAft>
              <a:spcPct val="15000"/>
            </a:spcAft>
            <a:buChar char="•"/>
          </a:pPr>
          <a:r>
            <a:rPr lang="en-US" sz="3100" kern="1200" dirty="0"/>
            <a:t>Documents</a:t>
          </a:r>
        </a:p>
        <a:p>
          <a:pPr marL="571500" lvl="2" indent="-285750" algn="l" defTabSz="1377950">
            <a:lnSpc>
              <a:spcPct val="90000"/>
            </a:lnSpc>
            <a:spcBef>
              <a:spcPct val="0"/>
            </a:spcBef>
            <a:spcAft>
              <a:spcPct val="15000"/>
            </a:spcAft>
            <a:buChar char="•"/>
          </a:pPr>
          <a:r>
            <a:rPr lang="en-US" sz="3100" kern="1200" dirty="0"/>
            <a:t>Web</a:t>
          </a:r>
        </a:p>
      </dsp:txBody>
      <dsp:txXfrm>
        <a:off x="46" y="927010"/>
        <a:ext cx="4420476" cy="2893230"/>
      </dsp:txXfrm>
    </dsp:sp>
    <dsp:sp modelId="{F0629B14-34A6-4CCD-B4EC-148D76579051}">
      <dsp:nvSpPr>
        <dsp:cNvPr id="0" name=""/>
        <dsp:cNvSpPr/>
      </dsp:nvSpPr>
      <dsp:spPr>
        <a:xfrm>
          <a:off x="5039389" y="34210"/>
          <a:ext cx="4420476" cy="892800"/>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en-US" sz="3100" kern="1200" dirty="0"/>
            <a:t>Managing Time</a:t>
          </a:r>
        </a:p>
      </dsp:txBody>
      <dsp:txXfrm>
        <a:off x="5039389" y="34210"/>
        <a:ext cx="4420476" cy="892800"/>
      </dsp:txXfrm>
    </dsp:sp>
    <dsp:sp modelId="{40B6CE1B-931E-4D3A-B34D-F37AF27388EF}">
      <dsp:nvSpPr>
        <dsp:cNvPr id="0" name=""/>
        <dsp:cNvSpPr/>
      </dsp:nvSpPr>
      <dsp:spPr>
        <a:xfrm>
          <a:off x="5039389" y="927010"/>
          <a:ext cx="4420476" cy="2893230"/>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l" defTabSz="1377950">
            <a:lnSpc>
              <a:spcPct val="90000"/>
            </a:lnSpc>
            <a:spcBef>
              <a:spcPct val="0"/>
            </a:spcBef>
            <a:spcAft>
              <a:spcPct val="15000"/>
            </a:spcAft>
            <a:buChar char="•"/>
          </a:pPr>
          <a:r>
            <a:rPr lang="en-US" sz="3100" kern="1200" dirty="0"/>
            <a:t>Staying focused</a:t>
          </a:r>
        </a:p>
        <a:p>
          <a:pPr marL="285750" lvl="1" indent="-285750" algn="l" defTabSz="1377950">
            <a:lnSpc>
              <a:spcPct val="90000"/>
            </a:lnSpc>
            <a:spcBef>
              <a:spcPct val="0"/>
            </a:spcBef>
            <a:spcAft>
              <a:spcPct val="15000"/>
            </a:spcAft>
            <a:buChar char="•"/>
          </a:pPr>
          <a:r>
            <a:rPr lang="en-US" sz="3100" kern="1200" dirty="0"/>
            <a:t>Handling pressure</a:t>
          </a:r>
        </a:p>
        <a:p>
          <a:pPr marL="285750" lvl="1" indent="-285750" algn="l" defTabSz="1377950">
            <a:lnSpc>
              <a:spcPct val="90000"/>
            </a:lnSpc>
            <a:spcBef>
              <a:spcPct val="0"/>
            </a:spcBef>
            <a:spcAft>
              <a:spcPct val="15000"/>
            </a:spcAft>
            <a:buChar char="•"/>
          </a:pPr>
          <a:r>
            <a:rPr lang="en-US" sz="3100" kern="1200" dirty="0"/>
            <a:t>Balancing multiple tasks</a:t>
          </a:r>
        </a:p>
      </dsp:txBody>
      <dsp:txXfrm>
        <a:off x="5039389" y="927010"/>
        <a:ext cx="4420476" cy="28932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FB0592-548C-4593-A2E6-EBA0427E1D37}">
      <dsp:nvSpPr>
        <dsp:cNvPr id="0" name=""/>
        <dsp:cNvSpPr/>
      </dsp:nvSpPr>
      <dsp:spPr>
        <a:xfrm>
          <a:off x="-4325709" y="-668365"/>
          <a:ext cx="5191180" cy="5191180"/>
        </a:xfrm>
        <a:prstGeom prst="blockArc">
          <a:avLst>
            <a:gd name="adj1" fmla="val 18900000"/>
            <a:gd name="adj2" fmla="val 2700000"/>
            <a:gd name="adj3" fmla="val 416"/>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C458578-E4C5-49E2-A2FC-C2AB5EA58F52}">
      <dsp:nvSpPr>
        <dsp:cNvPr id="0" name=""/>
        <dsp:cNvSpPr/>
      </dsp:nvSpPr>
      <dsp:spPr>
        <a:xfrm>
          <a:off x="708544" y="550646"/>
          <a:ext cx="8731035" cy="110113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4029" tIns="119380" rIns="119380" bIns="119380" numCol="1" spcCol="1270" anchor="ctr" anchorCtr="0">
          <a:noAutofit/>
        </a:bodyPr>
        <a:lstStyle/>
        <a:p>
          <a:pPr marL="0" lvl="0" indent="0" algn="l" defTabSz="2089150">
            <a:lnSpc>
              <a:spcPct val="90000"/>
            </a:lnSpc>
            <a:spcBef>
              <a:spcPct val="0"/>
            </a:spcBef>
            <a:spcAft>
              <a:spcPct val="35000"/>
            </a:spcAft>
            <a:buNone/>
          </a:pPr>
          <a:r>
            <a:rPr lang="en-US" sz="4700" kern="1200" dirty="0"/>
            <a:t>Extended work on routine tasks</a:t>
          </a:r>
        </a:p>
      </dsp:txBody>
      <dsp:txXfrm>
        <a:off x="708544" y="550646"/>
        <a:ext cx="8731035" cy="1101139"/>
      </dsp:txXfrm>
    </dsp:sp>
    <dsp:sp modelId="{CFEEA832-0DC7-45D9-AC6A-661E98EF16AE}">
      <dsp:nvSpPr>
        <dsp:cNvPr id="0" name=""/>
        <dsp:cNvSpPr/>
      </dsp:nvSpPr>
      <dsp:spPr>
        <a:xfrm>
          <a:off x="20332" y="413004"/>
          <a:ext cx="1376424" cy="1376424"/>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971889-00D6-4B76-8146-A1F9FB46C218}">
      <dsp:nvSpPr>
        <dsp:cNvPr id="0" name=""/>
        <dsp:cNvSpPr/>
      </dsp:nvSpPr>
      <dsp:spPr>
        <a:xfrm>
          <a:off x="708544" y="2202663"/>
          <a:ext cx="8731035" cy="1101139"/>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4029" tIns="119380" rIns="119380" bIns="119380" numCol="1" spcCol="1270" anchor="ctr" anchorCtr="0">
          <a:noAutofit/>
        </a:bodyPr>
        <a:lstStyle/>
        <a:p>
          <a:pPr marL="0" lvl="0" indent="0" algn="l" defTabSz="2089150">
            <a:lnSpc>
              <a:spcPct val="90000"/>
            </a:lnSpc>
            <a:spcBef>
              <a:spcPct val="0"/>
            </a:spcBef>
            <a:spcAft>
              <a:spcPct val="35000"/>
            </a:spcAft>
            <a:buNone/>
          </a:pPr>
          <a:r>
            <a:rPr lang="en-US" sz="4700" kern="1200" dirty="0"/>
            <a:t>The constraints of the work day</a:t>
          </a:r>
        </a:p>
      </dsp:txBody>
      <dsp:txXfrm>
        <a:off x="708544" y="2202663"/>
        <a:ext cx="8731035" cy="1101139"/>
      </dsp:txXfrm>
    </dsp:sp>
    <dsp:sp modelId="{42395450-2944-4FC7-B3D0-306BAC1C7C1B}">
      <dsp:nvSpPr>
        <dsp:cNvPr id="0" name=""/>
        <dsp:cNvSpPr/>
      </dsp:nvSpPr>
      <dsp:spPr>
        <a:xfrm>
          <a:off x="20332" y="2065021"/>
          <a:ext cx="1376424" cy="1376424"/>
        </a:xfrm>
        <a:prstGeom prst="ellipse">
          <a:avLst/>
        </a:prstGeom>
        <a:solidFill>
          <a:schemeClr val="lt1">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59D05-3EE7-4E07-B841-7946E89AB37F}">
      <dsp:nvSpPr>
        <dsp:cNvPr id="0" name=""/>
        <dsp:cNvSpPr/>
      </dsp:nvSpPr>
      <dsp:spPr>
        <a:xfrm>
          <a:off x="1614325" y="763405"/>
          <a:ext cx="7040392" cy="3638431"/>
        </a:xfrm>
        <a:prstGeom prst="rect">
          <a:avLst/>
        </a:prstGeom>
        <a:solidFill>
          <a:schemeClr val="accent2">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6A0A41-8561-4F2E-9EFB-0B16899B31C7}">
      <dsp:nvSpPr>
        <dsp:cNvPr id="0" name=""/>
        <dsp:cNvSpPr/>
      </dsp:nvSpPr>
      <dsp:spPr>
        <a:xfrm>
          <a:off x="1824727" y="1188924"/>
          <a:ext cx="3269331" cy="31126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0" lvl="0" indent="0" algn="l" defTabSz="2889250">
            <a:lnSpc>
              <a:spcPct val="90000"/>
            </a:lnSpc>
            <a:spcBef>
              <a:spcPct val="0"/>
            </a:spcBef>
            <a:spcAft>
              <a:spcPct val="35000"/>
            </a:spcAft>
            <a:buNone/>
          </a:pPr>
          <a:r>
            <a:rPr lang="en-US" sz="6500" kern="1200" dirty="0"/>
            <a:t> </a:t>
          </a:r>
        </a:p>
      </dsp:txBody>
      <dsp:txXfrm>
        <a:off x="1824727" y="1188924"/>
        <a:ext cx="3269331" cy="3112634"/>
      </dsp:txXfrm>
    </dsp:sp>
    <dsp:sp modelId="{CAED99AE-B8DB-4CED-A523-C2ADE1F0F415}">
      <dsp:nvSpPr>
        <dsp:cNvPr id="0" name=""/>
        <dsp:cNvSpPr/>
      </dsp:nvSpPr>
      <dsp:spPr>
        <a:xfrm>
          <a:off x="5166890" y="1188924"/>
          <a:ext cx="3269331" cy="31126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0" lvl="0" indent="0" algn="l" defTabSz="2889250">
            <a:lnSpc>
              <a:spcPct val="90000"/>
            </a:lnSpc>
            <a:spcBef>
              <a:spcPct val="0"/>
            </a:spcBef>
            <a:spcAft>
              <a:spcPct val="35000"/>
            </a:spcAft>
            <a:buNone/>
          </a:pPr>
          <a:r>
            <a:rPr lang="en-US" sz="6500" kern="1200" dirty="0"/>
            <a:t> </a:t>
          </a:r>
        </a:p>
      </dsp:txBody>
      <dsp:txXfrm>
        <a:off x="5166890" y="1188924"/>
        <a:ext cx="3269331" cy="3112634"/>
      </dsp:txXfrm>
    </dsp:sp>
    <dsp:sp modelId="{24CB4F40-DDF3-4452-874A-7DD68B3B285A}">
      <dsp:nvSpPr>
        <dsp:cNvPr id="0" name=""/>
        <dsp:cNvSpPr/>
      </dsp:nvSpPr>
      <dsp:spPr>
        <a:xfrm>
          <a:off x="886008" y="35275"/>
          <a:ext cx="1375708" cy="1375708"/>
        </a:xfrm>
        <a:prstGeom prst="plus">
          <a:avLst>
            <a:gd name="adj" fmla="val 328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3E6AC7-174A-4A9D-8574-14D455943242}">
      <dsp:nvSpPr>
        <dsp:cNvPr id="0" name=""/>
        <dsp:cNvSpPr/>
      </dsp:nvSpPr>
      <dsp:spPr>
        <a:xfrm>
          <a:off x="7683628" y="530013"/>
          <a:ext cx="1294784" cy="443711"/>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15237B-F579-49E7-9C3F-675AA23A8DDB}">
      <dsp:nvSpPr>
        <dsp:cNvPr id="0" name=""/>
        <dsp:cNvSpPr/>
      </dsp:nvSpPr>
      <dsp:spPr>
        <a:xfrm>
          <a:off x="5134521" y="1195579"/>
          <a:ext cx="809" cy="2972865"/>
        </a:xfrm>
        <a:prstGeom prst="line">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59D05-3EE7-4E07-B841-7946E89AB37F}">
      <dsp:nvSpPr>
        <dsp:cNvPr id="0" name=""/>
        <dsp:cNvSpPr/>
      </dsp:nvSpPr>
      <dsp:spPr>
        <a:xfrm>
          <a:off x="1614325" y="763405"/>
          <a:ext cx="7040392" cy="3638431"/>
        </a:xfrm>
        <a:prstGeom prst="rect">
          <a:avLst/>
        </a:prstGeom>
        <a:solidFill>
          <a:schemeClr val="accent2">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6A0A41-8561-4F2E-9EFB-0B16899B31C7}">
      <dsp:nvSpPr>
        <dsp:cNvPr id="0" name=""/>
        <dsp:cNvSpPr/>
      </dsp:nvSpPr>
      <dsp:spPr>
        <a:xfrm>
          <a:off x="1824727" y="1188924"/>
          <a:ext cx="3269331" cy="31126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055" tIns="59055" rIns="59055" bIns="59055" numCol="1" spcCol="1270" anchor="t" anchorCtr="0">
          <a:noAutofit/>
        </a:bodyPr>
        <a:lstStyle/>
        <a:p>
          <a:pPr marL="0" lvl="0" indent="0" algn="l" defTabSz="1377950">
            <a:lnSpc>
              <a:spcPct val="90000"/>
            </a:lnSpc>
            <a:spcBef>
              <a:spcPct val="0"/>
            </a:spcBef>
            <a:spcAft>
              <a:spcPct val="35000"/>
            </a:spcAft>
            <a:buNone/>
          </a:pPr>
          <a:r>
            <a:rPr lang="en-US" sz="3100" kern="1200" dirty="0"/>
            <a:t> - Genre </a:t>
          </a:r>
          <a:br>
            <a:rPr lang="en-US" sz="3100" kern="1200" dirty="0"/>
          </a:br>
          <a:r>
            <a:rPr lang="en-US" sz="3100" kern="1200" dirty="0"/>
            <a:t>   Knowledge</a:t>
          </a:r>
        </a:p>
        <a:p>
          <a:pPr marL="0" lvl="0" indent="0" algn="l" defTabSz="1377950">
            <a:lnSpc>
              <a:spcPct val="90000"/>
            </a:lnSpc>
            <a:spcBef>
              <a:spcPct val="0"/>
            </a:spcBef>
            <a:spcAft>
              <a:spcPct val="35000"/>
            </a:spcAft>
            <a:buNone/>
          </a:pPr>
          <a:r>
            <a:rPr lang="en-US" sz="3100" kern="1200" dirty="0"/>
            <a:t>- Audience</a:t>
          </a:r>
          <a:br>
            <a:rPr lang="en-US" sz="3100" kern="1200" dirty="0"/>
          </a:br>
          <a:r>
            <a:rPr lang="en-US" sz="3100" kern="1200" dirty="0"/>
            <a:t>   Awareness</a:t>
          </a:r>
        </a:p>
      </dsp:txBody>
      <dsp:txXfrm>
        <a:off x="1824727" y="1188924"/>
        <a:ext cx="3269331" cy="3112634"/>
      </dsp:txXfrm>
    </dsp:sp>
    <dsp:sp modelId="{CAED99AE-B8DB-4CED-A523-C2ADE1F0F415}">
      <dsp:nvSpPr>
        <dsp:cNvPr id="0" name=""/>
        <dsp:cNvSpPr/>
      </dsp:nvSpPr>
      <dsp:spPr>
        <a:xfrm>
          <a:off x="5166890" y="1188924"/>
          <a:ext cx="3269331" cy="31126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0" lvl="0" indent="0" algn="l" defTabSz="2889250">
            <a:lnSpc>
              <a:spcPct val="90000"/>
            </a:lnSpc>
            <a:spcBef>
              <a:spcPct val="0"/>
            </a:spcBef>
            <a:spcAft>
              <a:spcPct val="35000"/>
            </a:spcAft>
            <a:buNone/>
          </a:pPr>
          <a:endParaRPr lang="en-US" sz="6500" kern="1200" dirty="0"/>
        </a:p>
      </dsp:txBody>
      <dsp:txXfrm>
        <a:off x="5166890" y="1188924"/>
        <a:ext cx="3269331" cy="3112634"/>
      </dsp:txXfrm>
    </dsp:sp>
    <dsp:sp modelId="{24CB4F40-DDF3-4452-874A-7DD68B3B285A}">
      <dsp:nvSpPr>
        <dsp:cNvPr id="0" name=""/>
        <dsp:cNvSpPr/>
      </dsp:nvSpPr>
      <dsp:spPr>
        <a:xfrm>
          <a:off x="886008" y="35275"/>
          <a:ext cx="1375708" cy="1375708"/>
        </a:xfrm>
        <a:prstGeom prst="plus">
          <a:avLst>
            <a:gd name="adj" fmla="val 328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3E6AC7-174A-4A9D-8574-14D455943242}">
      <dsp:nvSpPr>
        <dsp:cNvPr id="0" name=""/>
        <dsp:cNvSpPr/>
      </dsp:nvSpPr>
      <dsp:spPr>
        <a:xfrm>
          <a:off x="7683628" y="530013"/>
          <a:ext cx="1294784" cy="443711"/>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15237B-F579-49E7-9C3F-675AA23A8DDB}">
      <dsp:nvSpPr>
        <dsp:cNvPr id="0" name=""/>
        <dsp:cNvSpPr/>
      </dsp:nvSpPr>
      <dsp:spPr>
        <a:xfrm>
          <a:off x="5134521" y="1195579"/>
          <a:ext cx="809" cy="2972865"/>
        </a:xfrm>
        <a:prstGeom prst="line">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59D05-3EE7-4E07-B841-7946E89AB37F}">
      <dsp:nvSpPr>
        <dsp:cNvPr id="0" name=""/>
        <dsp:cNvSpPr/>
      </dsp:nvSpPr>
      <dsp:spPr>
        <a:xfrm>
          <a:off x="1614325" y="763405"/>
          <a:ext cx="7040392" cy="3638431"/>
        </a:xfrm>
        <a:prstGeom prst="rect">
          <a:avLst/>
        </a:prstGeom>
        <a:solidFill>
          <a:schemeClr val="accent2">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6A0A41-8561-4F2E-9EFB-0B16899B31C7}">
      <dsp:nvSpPr>
        <dsp:cNvPr id="0" name=""/>
        <dsp:cNvSpPr/>
      </dsp:nvSpPr>
      <dsp:spPr>
        <a:xfrm>
          <a:off x="1824727" y="1188924"/>
          <a:ext cx="3269331" cy="31126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055" tIns="59055" rIns="59055" bIns="59055" numCol="1" spcCol="1270" anchor="t" anchorCtr="0">
          <a:noAutofit/>
        </a:bodyPr>
        <a:lstStyle/>
        <a:p>
          <a:pPr marL="0" lvl="0" indent="0" algn="l" defTabSz="1377950">
            <a:lnSpc>
              <a:spcPct val="90000"/>
            </a:lnSpc>
            <a:spcBef>
              <a:spcPct val="0"/>
            </a:spcBef>
            <a:spcAft>
              <a:spcPct val="35000"/>
            </a:spcAft>
            <a:buNone/>
          </a:pPr>
          <a:r>
            <a:rPr lang="en-US" sz="3100" kern="1200" dirty="0"/>
            <a:t> - Genre </a:t>
          </a:r>
          <a:br>
            <a:rPr lang="en-US" sz="3100" kern="1200" dirty="0"/>
          </a:br>
          <a:r>
            <a:rPr lang="en-US" sz="3100" kern="1200" dirty="0"/>
            <a:t>   Knowledge</a:t>
          </a:r>
        </a:p>
        <a:p>
          <a:pPr marL="0" lvl="0" indent="0" algn="l" defTabSz="1377950">
            <a:lnSpc>
              <a:spcPct val="90000"/>
            </a:lnSpc>
            <a:spcBef>
              <a:spcPct val="0"/>
            </a:spcBef>
            <a:spcAft>
              <a:spcPct val="35000"/>
            </a:spcAft>
            <a:buNone/>
          </a:pPr>
          <a:r>
            <a:rPr lang="en-US" sz="3100" kern="1200" dirty="0"/>
            <a:t>- Audience</a:t>
          </a:r>
          <a:br>
            <a:rPr lang="en-US" sz="3100" kern="1200" dirty="0"/>
          </a:br>
          <a:r>
            <a:rPr lang="en-US" sz="3100" kern="1200" dirty="0"/>
            <a:t>   Awareness</a:t>
          </a:r>
        </a:p>
      </dsp:txBody>
      <dsp:txXfrm>
        <a:off x="1824727" y="1188924"/>
        <a:ext cx="3269331" cy="3112634"/>
      </dsp:txXfrm>
    </dsp:sp>
    <dsp:sp modelId="{CAED99AE-B8DB-4CED-A523-C2ADE1F0F415}">
      <dsp:nvSpPr>
        <dsp:cNvPr id="0" name=""/>
        <dsp:cNvSpPr/>
      </dsp:nvSpPr>
      <dsp:spPr>
        <a:xfrm>
          <a:off x="5166890" y="1188924"/>
          <a:ext cx="3269331" cy="31126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055" tIns="59055" rIns="59055" bIns="59055" numCol="1" spcCol="1270" anchor="t" anchorCtr="0">
          <a:noAutofit/>
        </a:bodyPr>
        <a:lstStyle/>
        <a:p>
          <a:pPr marL="0" lvl="0" indent="0" algn="l" defTabSz="1377950">
            <a:lnSpc>
              <a:spcPct val="90000"/>
            </a:lnSpc>
            <a:spcBef>
              <a:spcPct val="0"/>
            </a:spcBef>
            <a:spcAft>
              <a:spcPct val="35000"/>
            </a:spcAft>
            <a:buNone/>
          </a:pPr>
          <a:r>
            <a:rPr lang="en-US" sz="3100" kern="1200" dirty="0"/>
            <a:t>- Unfamiliar Genres</a:t>
          </a:r>
        </a:p>
        <a:p>
          <a:pPr marL="0" lvl="0" indent="0" algn="l" defTabSz="1377950">
            <a:lnSpc>
              <a:spcPct val="90000"/>
            </a:lnSpc>
            <a:spcBef>
              <a:spcPct val="0"/>
            </a:spcBef>
            <a:spcAft>
              <a:spcPct val="35000"/>
            </a:spcAft>
            <a:buNone/>
          </a:pPr>
          <a:r>
            <a:rPr lang="en-US" sz="3100" kern="1200" dirty="0"/>
            <a:t>- Information</a:t>
          </a:r>
          <a:br>
            <a:rPr lang="en-US" sz="3100" kern="1200" dirty="0"/>
          </a:br>
          <a:r>
            <a:rPr lang="en-US" sz="3100" kern="1200" dirty="0"/>
            <a:t>   Sources</a:t>
          </a:r>
        </a:p>
        <a:p>
          <a:pPr marL="0" lvl="0" indent="0" algn="l" defTabSz="1377950">
            <a:lnSpc>
              <a:spcPct val="90000"/>
            </a:lnSpc>
            <a:spcBef>
              <a:spcPct val="0"/>
            </a:spcBef>
            <a:spcAft>
              <a:spcPct val="35000"/>
            </a:spcAft>
            <a:buNone/>
          </a:pPr>
          <a:r>
            <a:rPr lang="en-US" sz="3100" kern="1200" dirty="0"/>
            <a:t>- Networks of</a:t>
          </a:r>
          <a:br>
            <a:rPr lang="en-US" sz="3100" kern="1200" dirty="0"/>
          </a:br>
          <a:r>
            <a:rPr lang="en-US" sz="3100" kern="1200" dirty="0"/>
            <a:t>   Relationships</a:t>
          </a:r>
          <a:endParaRPr lang="en-US" sz="3100" kern="1200"/>
        </a:p>
      </dsp:txBody>
      <dsp:txXfrm>
        <a:off x="5166890" y="1188924"/>
        <a:ext cx="3269331" cy="3112634"/>
      </dsp:txXfrm>
    </dsp:sp>
    <dsp:sp modelId="{24CB4F40-DDF3-4452-874A-7DD68B3B285A}">
      <dsp:nvSpPr>
        <dsp:cNvPr id="0" name=""/>
        <dsp:cNvSpPr/>
      </dsp:nvSpPr>
      <dsp:spPr>
        <a:xfrm>
          <a:off x="886008" y="35275"/>
          <a:ext cx="1375708" cy="1375708"/>
        </a:xfrm>
        <a:prstGeom prst="plus">
          <a:avLst>
            <a:gd name="adj" fmla="val 328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3E6AC7-174A-4A9D-8574-14D455943242}">
      <dsp:nvSpPr>
        <dsp:cNvPr id="0" name=""/>
        <dsp:cNvSpPr/>
      </dsp:nvSpPr>
      <dsp:spPr>
        <a:xfrm>
          <a:off x="7683628" y="530013"/>
          <a:ext cx="1294784" cy="443711"/>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15237B-F579-49E7-9C3F-675AA23A8DDB}">
      <dsp:nvSpPr>
        <dsp:cNvPr id="0" name=""/>
        <dsp:cNvSpPr/>
      </dsp:nvSpPr>
      <dsp:spPr>
        <a:xfrm>
          <a:off x="5134521" y="1195579"/>
          <a:ext cx="809" cy="2972865"/>
        </a:xfrm>
        <a:prstGeom prst="line">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EEC0D7-F830-44C5-8D05-6C6285CD811D}">
      <dsp:nvSpPr>
        <dsp:cNvPr id="0" name=""/>
        <dsp:cNvSpPr/>
      </dsp:nvSpPr>
      <dsp:spPr>
        <a:xfrm>
          <a:off x="-4357254" y="-668365"/>
          <a:ext cx="5191180" cy="5191180"/>
        </a:xfrm>
        <a:prstGeom prst="blockArc">
          <a:avLst>
            <a:gd name="adj1" fmla="val 18900000"/>
            <a:gd name="adj2" fmla="val 2700000"/>
            <a:gd name="adj3" fmla="val 416"/>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521C17A-EB66-4347-9D5D-012800F08AFF}">
      <dsp:nvSpPr>
        <dsp:cNvPr id="0" name=""/>
        <dsp:cNvSpPr/>
      </dsp:nvSpPr>
      <dsp:spPr>
        <a:xfrm>
          <a:off x="536312" y="385445"/>
          <a:ext cx="8871722" cy="77089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1894" tIns="73660" rIns="73660" bIns="73660" numCol="1" spcCol="1270" anchor="ctr" anchorCtr="0">
          <a:noAutofit/>
        </a:bodyPr>
        <a:lstStyle/>
        <a:p>
          <a:pPr marL="0" lvl="0" indent="0" algn="l" defTabSz="1289050">
            <a:lnSpc>
              <a:spcPct val="90000"/>
            </a:lnSpc>
            <a:spcBef>
              <a:spcPct val="0"/>
            </a:spcBef>
            <a:spcAft>
              <a:spcPct val="35000"/>
            </a:spcAft>
            <a:buNone/>
          </a:pPr>
          <a:r>
            <a:rPr lang="en-US" sz="2900" kern="1200" dirty="0"/>
            <a:t>Building working relationships with diverse individuals</a:t>
          </a:r>
        </a:p>
      </dsp:txBody>
      <dsp:txXfrm>
        <a:off x="536312" y="385445"/>
        <a:ext cx="8871722" cy="770890"/>
      </dsp:txXfrm>
    </dsp:sp>
    <dsp:sp modelId="{75BBAAE7-ED92-47C0-AD0C-03C83AB5C7FD}">
      <dsp:nvSpPr>
        <dsp:cNvPr id="0" name=""/>
        <dsp:cNvSpPr/>
      </dsp:nvSpPr>
      <dsp:spPr>
        <a:xfrm>
          <a:off x="54505" y="289083"/>
          <a:ext cx="963612" cy="963612"/>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1F7CFBE-F015-43EE-99B6-F09B6509FB05}">
      <dsp:nvSpPr>
        <dsp:cNvPr id="0" name=""/>
        <dsp:cNvSpPr/>
      </dsp:nvSpPr>
      <dsp:spPr>
        <a:xfrm>
          <a:off x="816530" y="1541780"/>
          <a:ext cx="8591504" cy="770890"/>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1894" tIns="73660" rIns="73660" bIns="73660" numCol="1" spcCol="1270" anchor="ctr" anchorCtr="0">
          <a:noAutofit/>
        </a:bodyPr>
        <a:lstStyle/>
        <a:p>
          <a:pPr marL="0" lvl="0" indent="0" algn="l" defTabSz="1289050">
            <a:lnSpc>
              <a:spcPct val="90000"/>
            </a:lnSpc>
            <a:spcBef>
              <a:spcPct val="0"/>
            </a:spcBef>
            <a:spcAft>
              <a:spcPct val="35000"/>
            </a:spcAft>
            <a:buNone/>
          </a:pPr>
          <a:r>
            <a:rPr lang="en-US" sz="2900" kern="1200" dirty="0"/>
            <a:t>Managing negative relationships</a:t>
          </a:r>
        </a:p>
      </dsp:txBody>
      <dsp:txXfrm>
        <a:off x="816530" y="1541780"/>
        <a:ext cx="8591504" cy="770890"/>
      </dsp:txXfrm>
    </dsp:sp>
    <dsp:sp modelId="{CD581E77-3372-4517-9F06-69CFAD663DEF}">
      <dsp:nvSpPr>
        <dsp:cNvPr id="0" name=""/>
        <dsp:cNvSpPr/>
      </dsp:nvSpPr>
      <dsp:spPr>
        <a:xfrm>
          <a:off x="334724" y="1445418"/>
          <a:ext cx="963612" cy="963612"/>
        </a:xfrm>
        <a:prstGeom prst="ellipse">
          <a:avLst/>
        </a:prstGeom>
        <a:solidFill>
          <a:schemeClr val="lt1">
            <a:hueOff val="0"/>
            <a:satOff val="0"/>
            <a:lumOff val="0"/>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A7D6E8-85C8-4DD5-8FA2-590B5D5F355D}">
      <dsp:nvSpPr>
        <dsp:cNvPr id="0" name=""/>
        <dsp:cNvSpPr/>
      </dsp:nvSpPr>
      <dsp:spPr>
        <a:xfrm>
          <a:off x="536312" y="2698115"/>
          <a:ext cx="8871722" cy="770890"/>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1894" tIns="73660" rIns="73660" bIns="73660" numCol="1" spcCol="1270" anchor="ctr" anchorCtr="0">
          <a:noAutofit/>
        </a:bodyPr>
        <a:lstStyle/>
        <a:p>
          <a:pPr marL="0" lvl="0" indent="0" algn="l" defTabSz="1289050">
            <a:lnSpc>
              <a:spcPct val="90000"/>
            </a:lnSpc>
            <a:spcBef>
              <a:spcPct val="0"/>
            </a:spcBef>
            <a:spcAft>
              <a:spcPct val="35000"/>
            </a:spcAft>
            <a:buNone/>
          </a:pPr>
          <a:r>
            <a:rPr lang="en-US" sz="2900" kern="1200" dirty="0"/>
            <a:t>Interacting with appropriate confidence</a:t>
          </a:r>
        </a:p>
      </dsp:txBody>
      <dsp:txXfrm>
        <a:off x="536312" y="2698115"/>
        <a:ext cx="8871722" cy="770890"/>
      </dsp:txXfrm>
    </dsp:sp>
    <dsp:sp modelId="{75DF14CC-DD97-434E-A5EE-7ADCA75567F4}">
      <dsp:nvSpPr>
        <dsp:cNvPr id="0" name=""/>
        <dsp:cNvSpPr/>
      </dsp:nvSpPr>
      <dsp:spPr>
        <a:xfrm>
          <a:off x="54505" y="2601753"/>
          <a:ext cx="963612" cy="963612"/>
        </a:xfrm>
        <a:prstGeom prst="ellipse">
          <a:avLst/>
        </a:prstGeom>
        <a:solidFill>
          <a:schemeClr val="lt1">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9A2FD9-2955-429E-836D-439492677100}">
      <dsp:nvSpPr>
        <dsp:cNvPr id="0" name=""/>
        <dsp:cNvSpPr/>
      </dsp:nvSpPr>
      <dsp:spPr>
        <a:xfrm rot="16200000">
          <a:off x="3049474" y="1481609"/>
          <a:ext cx="3137335" cy="1917244"/>
        </a:xfrm>
        <a:prstGeom prst="round2SameRect">
          <a:avLst>
            <a:gd name="adj1" fmla="val 16670"/>
            <a:gd name="adj2" fmla="val 0"/>
          </a:avLst>
        </a:prstGeom>
        <a:solidFill>
          <a:schemeClr val="accent2">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139700" rIns="125730" bIns="139700" numCol="1" spcCol="1270" anchor="t" anchorCtr="0">
          <a:noAutofit/>
        </a:bodyPr>
        <a:lstStyle/>
        <a:p>
          <a:pPr marL="0" lvl="0" indent="0" algn="l" defTabSz="977900">
            <a:lnSpc>
              <a:spcPct val="90000"/>
            </a:lnSpc>
            <a:spcBef>
              <a:spcPct val="0"/>
            </a:spcBef>
            <a:spcAft>
              <a:spcPct val="35000"/>
            </a:spcAft>
            <a:buNone/>
          </a:pPr>
          <a:r>
            <a:rPr lang="en-US" sz="2200" kern="1200" dirty="0"/>
            <a:t>Structure</a:t>
          </a:r>
        </a:p>
        <a:p>
          <a:pPr marL="171450" lvl="1" indent="-171450" algn="l" defTabSz="755650">
            <a:lnSpc>
              <a:spcPct val="90000"/>
            </a:lnSpc>
            <a:spcBef>
              <a:spcPct val="0"/>
            </a:spcBef>
            <a:spcAft>
              <a:spcPct val="15000"/>
            </a:spcAft>
            <a:buChar char="•"/>
          </a:pPr>
          <a:r>
            <a:rPr lang="en-US" sz="1700" kern="1200" dirty="0"/>
            <a:t>Historical</a:t>
          </a:r>
        </a:p>
        <a:p>
          <a:pPr marL="171450" lvl="1" indent="-171450" algn="l" defTabSz="755650">
            <a:lnSpc>
              <a:spcPct val="90000"/>
            </a:lnSpc>
            <a:spcBef>
              <a:spcPct val="0"/>
            </a:spcBef>
            <a:spcAft>
              <a:spcPct val="15000"/>
            </a:spcAft>
            <a:buChar char="•"/>
          </a:pPr>
          <a:r>
            <a:rPr lang="en-US" sz="1700" kern="1200" dirty="0"/>
            <a:t>Socially organized</a:t>
          </a:r>
        </a:p>
        <a:p>
          <a:pPr marL="171450" lvl="1" indent="-171450" algn="l" defTabSz="755650">
            <a:lnSpc>
              <a:spcPct val="90000"/>
            </a:lnSpc>
            <a:spcBef>
              <a:spcPct val="0"/>
            </a:spcBef>
            <a:spcAft>
              <a:spcPct val="15000"/>
            </a:spcAft>
            <a:buChar char="•"/>
          </a:pPr>
          <a:r>
            <a:rPr lang="en-US" sz="1700" kern="1200" dirty="0"/>
            <a:t>Socially maintained</a:t>
          </a:r>
        </a:p>
        <a:p>
          <a:pPr marL="171450" lvl="1" indent="-171450" algn="l" defTabSz="755650">
            <a:lnSpc>
              <a:spcPct val="90000"/>
            </a:lnSpc>
            <a:spcBef>
              <a:spcPct val="0"/>
            </a:spcBef>
            <a:spcAft>
              <a:spcPct val="15000"/>
            </a:spcAft>
            <a:buChar char="•"/>
          </a:pPr>
          <a:r>
            <a:rPr lang="en-US" sz="1700" kern="1200" dirty="0"/>
            <a:t>Distributed over landscapes of action</a:t>
          </a:r>
        </a:p>
      </dsp:txBody>
      <dsp:txXfrm rot="5400000">
        <a:off x="3753129" y="965173"/>
        <a:ext cx="1823635" cy="2950117"/>
      </dsp:txXfrm>
    </dsp:sp>
    <dsp:sp modelId="{A65E6F02-D4C2-4BF9-9B73-31B7605E9DF3}">
      <dsp:nvSpPr>
        <dsp:cNvPr id="0" name=""/>
        <dsp:cNvSpPr/>
      </dsp:nvSpPr>
      <dsp:spPr>
        <a:xfrm rot="5400000">
          <a:off x="5053778" y="1481609"/>
          <a:ext cx="3137335" cy="1917244"/>
        </a:xfrm>
        <a:prstGeom prst="round2SameRect">
          <a:avLst>
            <a:gd name="adj1" fmla="val 16670"/>
            <a:gd name="adj2" fmla="val 0"/>
          </a:avLst>
        </a:prstGeom>
        <a:solidFill>
          <a:schemeClr val="accent2">
            <a:tint val="50000"/>
            <a:hueOff val="-880662"/>
            <a:satOff val="-76170"/>
            <a:lumOff val="87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139700" rIns="83820" bIns="139700" numCol="1" spcCol="1270" anchor="t" anchorCtr="0">
          <a:noAutofit/>
        </a:bodyPr>
        <a:lstStyle/>
        <a:p>
          <a:pPr marL="0" lvl="0" indent="0" algn="l" defTabSz="977900">
            <a:lnSpc>
              <a:spcPct val="90000"/>
            </a:lnSpc>
            <a:spcBef>
              <a:spcPct val="0"/>
            </a:spcBef>
            <a:spcAft>
              <a:spcPct val="35000"/>
            </a:spcAft>
            <a:buNone/>
          </a:pPr>
          <a:r>
            <a:rPr lang="en-US" sz="2200" kern="1200" dirty="0"/>
            <a:t>Agency</a:t>
          </a:r>
        </a:p>
        <a:p>
          <a:pPr marL="171450" lvl="1" indent="-171450" algn="l" defTabSz="755650">
            <a:lnSpc>
              <a:spcPct val="90000"/>
            </a:lnSpc>
            <a:spcBef>
              <a:spcPct val="0"/>
            </a:spcBef>
            <a:spcAft>
              <a:spcPct val="15000"/>
            </a:spcAft>
            <a:buChar char="•"/>
          </a:pPr>
          <a:r>
            <a:rPr lang="en-US" sz="1700" kern="1200" dirty="0"/>
            <a:t>Ability to decide</a:t>
          </a:r>
        </a:p>
        <a:p>
          <a:pPr marL="171450" lvl="1" indent="-171450" algn="l" defTabSz="755650">
            <a:lnSpc>
              <a:spcPct val="90000"/>
            </a:lnSpc>
            <a:spcBef>
              <a:spcPct val="0"/>
            </a:spcBef>
            <a:spcAft>
              <a:spcPct val="15000"/>
            </a:spcAft>
            <a:buChar char="•"/>
          </a:pPr>
          <a:r>
            <a:rPr lang="en-US" sz="1700" kern="1200" dirty="0"/>
            <a:t>Structures as externally constrained or internally persuasive</a:t>
          </a:r>
        </a:p>
        <a:p>
          <a:pPr marL="171450" lvl="1" indent="-171450" algn="l" defTabSz="755650">
            <a:lnSpc>
              <a:spcPct val="90000"/>
            </a:lnSpc>
            <a:spcBef>
              <a:spcPct val="0"/>
            </a:spcBef>
            <a:spcAft>
              <a:spcPct val="15000"/>
            </a:spcAft>
            <a:buChar char="•"/>
          </a:pPr>
          <a:r>
            <a:rPr lang="en-US" sz="1700" kern="1200" dirty="0"/>
            <a:t>Draws on identity resources</a:t>
          </a:r>
        </a:p>
      </dsp:txBody>
      <dsp:txXfrm rot="-5400000">
        <a:off x="5663824" y="965173"/>
        <a:ext cx="1823635" cy="2950117"/>
      </dsp:txXfrm>
    </dsp:sp>
    <dsp:sp modelId="{159132E6-AA82-4A83-93AE-0308A91E5991}">
      <dsp:nvSpPr>
        <dsp:cNvPr id="0" name=""/>
        <dsp:cNvSpPr/>
      </dsp:nvSpPr>
      <dsp:spPr>
        <a:xfrm>
          <a:off x="4617946" y="0"/>
          <a:ext cx="2004303" cy="2004205"/>
        </a:xfrm>
        <a:prstGeom prst="circularArrow">
          <a:avLst>
            <a:gd name="adj1" fmla="val 12500"/>
            <a:gd name="adj2" fmla="val 1142322"/>
            <a:gd name="adj3" fmla="val 20457678"/>
            <a:gd name="adj4" fmla="val 10800000"/>
            <a:gd name="adj5" fmla="val 125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F8D299-B6B7-4632-89C6-CE4C4AFE7709}">
      <dsp:nvSpPr>
        <dsp:cNvPr id="0" name=""/>
        <dsp:cNvSpPr/>
      </dsp:nvSpPr>
      <dsp:spPr>
        <a:xfrm rot="10800000">
          <a:off x="4617946" y="2875769"/>
          <a:ext cx="2004303" cy="2004205"/>
        </a:xfrm>
        <a:prstGeom prst="circularArrow">
          <a:avLst>
            <a:gd name="adj1" fmla="val 12500"/>
            <a:gd name="adj2" fmla="val 1142322"/>
            <a:gd name="adj3" fmla="val 20457678"/>
            <a:gd name="adj4" fmla="val 10800000"/>
            <a:gd name="adj5" fmla="val 125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layout5.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layout6.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D444C4-D241-AB44-A8B2-A67FC57DD99A}" type="datetimeFigureOut">
              <a:rPr lang="en-US" smtClean="0"/>
              <a:t>10/20/2022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4AC6CA-3C20-4146-82D0-CD1C76E775AB}" type="slidenum">
              <a:rPr lang="en-US" smtClean="0"/>
              <a:t>‹#›</a:t>
            </a:fld>
            <a:endParaRPr lang="en-US"/>
          </a:p>
        </p:txBody>
      </p:sp>
    </p:spTree>
    <p:extLst>
      <p:ext uri="{BB962C8B-B14F-4D97-AF65-F5344CB8AC3E}">
        <p14:creationId xmlns:p14="http://schemas.microsoft.com/office/powerpoint/2010/main" val="1051870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p: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
              <a:t>Marie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310e01ca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12b310e01ca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Marie</a:t>
            </a:r>
            <a:endParaRPr/>
          </a:p>
          <a:p>
            <a:pPr marL="0" lvl="0" indent="0" algn="l" rtl="0">
              <a:spcBef>
                <a:spcPts val="0"/>
              </a:spcBef>
              <a:spcAft>
                <a:spcPts val="0"/>
              </a:spcAft>
              <a:buNone/>
            </a:pPr>
            <a:r>
              <a:rPr lang="en"/>
              <a:t>Interview - Becris</a:t>
            </a:r>
            <a:endParaRPr/>
          </a:p>
          <a:p>
            <a:pPr marL="0" lvl="0" indent="0" algn="l" rtl="0">
              <a:spcBef>
                <a:spcPts val="0"/>
              </a:spcBef>
              <a:spcAft>
                <a:spcPts val="0"/>
              </a:spcAft>
              <a:buNone/>
            </a:pPr>
            <a:r>
              <a:rPr lang="en"/>
              <a:t>School and Survey - Freepik</a:t>
            </a:r>
            <a:endParaRPr/>
          </a:p>
          <a:p>
            <a:pPr marL="0" lvl="0" indent="0" algn="l" rtl="0">
              <a:spcBef>
                <a:spcPts val="0"/>
              </a:spcBef>
              <a:spcAft>
                <a:spcPts val="0"/>
              </a:spcAft>
              <a:buNone/>
            </a:pPr>
            <a:r>
              <a:rPr lang="en"/>
              <a:t>Notebook - Smashicons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e45a7972dc_0_146: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
              <a:t>Susannah</a:t>
            </a:r>
            <a:endParaRPr/>
          </a:p>
        </p:txBody>
      </p:sp>
      <p:sp>
        <p:nvSpPr>
          <p:cNvPr id="198" name="Google Shape;198;ge45a7972dc_0_146: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e45a7972dc_0_146: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
              <a:t>Susannah</a:t>
            </a:r>
            <a:endParaRPr/>
          </a:p>
        </p:txBody>
      </p:sp>
      <p:sp>
        <p:nvSpPr>
          <p:cNvPr id="198" name="Google Shape;198;ge45a7972dc_0_146: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9194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e45a7972dc_0_146: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
              <a:t>Susannah</a:t>
            </a:r>
            <a:endParaRPr/>
          </a:p>
        </p:txBody>
      </p:sp>
      <p:sp>
        <p:nvSpPr>
          <p:cNvPr id="198" name="Google Shape;198;ge45a7972dc_0_146: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430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e45a7972dc_0_146: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
              <a:t>Susannah</a:t>
            </a:r>
            <a:endParaRPr/>
          </a:p>
        </p:txBody>
      </p:sp>
      <p:sp>
        <p:nvSpPr>
          <p:cNvPr id="198" name="Google Shape;198;ge45a7972dc_0_146: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7757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US" dirty="0"/>
              <a:t>Marie</a:t>
            </a:r>
            <a:endParaRPr dirty="0"/>
          </a:p>
        </p:txBody>
      </p:sp>
      <p:sp>
        <p:nvSpPr>
          <p:cNvPr id="102" name="Google Shape;102;p2: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5009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US" dirty="0"/>
              <a:t>Marie</a:t>
            </a:r>
            <a:endParaRPr dirty="0"/>
          </a:p>
        </p:txBody>
      </p:sp>
      <p:sp>
        <p:nvSpPr>
          <p:cNvPr id="102" name="Google Shape;102;p2: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942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US" dirty="0"/>
              <a:t>Marie</a:t>
            </a:r>
            <a:endParaRPr dirty="0"/>
          </a:p>
        </p:txBody>
      </p:sp>
      <p:sp>
        <p:nvSpPr>
          <p:cNvPr id="102" name="Google Shape;102;p2: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1067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US" dirty="0"/>
              <a:t>Marie</a:t>
            </a:r>
            <a:endParaRPr dirty="0"/>
          </a:p>
        </p:txBody>
      </p:sp>
      <p:sp>
        <p:nvSpPr>
          <p:cNvPr id="102" name="Google Shape;102;p2: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29194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endParaRPr/>
          </a:p>
        </p:txBody>
      </p:sp>
      <p:sp>
        <p:nvSpPr>
          <p:cNvPr id="102" name="Google Shape;102;p2: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5285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e462040795_0_10: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
              <a:t>Marie</a:t>
            </a:r>
            <a:endParaRPr/>
          </a:p>
        </p:txBody>
      </p:sp>
      <p:sp>
        <p:nvSpPr>
          <p:cNvPr id="254" name="Google Shape;254;ge462040795_0_1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e462040795_0_10: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
              <a:t>Marie</a:t>
            </a:r>
            <a:endParaRPr/>
          </a:p>
        </p:txBody>
      </p:sp>
      <p:sp>
        <p:nvSpPr>
          <p:cNvPr id="254" name="Google Shape;254;ge462040795_0_1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0236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e462040795_0_10: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
              <a:t>Marie</a:t>
            </a:r>
            <a:endParaRPr/>
          </a:p>
        </p:txBody>
      </p:sp>
      <p:sp>
        <p:nvSpPr>
          <p:cNvPr id="254" name="Google Shape;254;ge462040795_0_1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9965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e462040795_0_10: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r>
              <a:rPr lang="en"/>
              <a:t>Marie</a:t>
            </a:r>
            <a:endParaRPr/>
          </a:p>
        </p:txBody>
      </p:sp>
      <p:sp>
        <p:nvSpPr>
          <p:cNvPr id="254" name="Google Shape;254;ge462040795_0_1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87317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2.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srcRect l="12240" t="23035" r="-12240" b="-2433"/>
          <a:stretch/>
        </p:blipFill>
        <p:spPr>
          <a:xfrm rot="10800000">
            <a:off x="5027894" y="1127759"/>
            <a:ext cx="7164106" cy="5688192"/>
          </a:xfrm>
          <a:prstGeom prst="rect">
            <a:avLst/>
          </a:prstGeom>
        </p:spPr>
      </p:pic>
      <p:pic>
        <p:nvPicPr>
          <p:cNvPr id="11" name="Picture 10"/>
          <p:cNvPicPr>
            <a:picLocks noChangeAspect="1"/>
          </p:cNvPicPr>
          <p:nvPr userDrawn="1"/>
        </p:nvPicPr>
        <p:blipFill rotWithShape="1">
          <a:blip r:embed="rId2"/>
          <a:srcRect l="12240" t="23035" r="-12240" b="-2433"/>
          <a:stretch/>
        </p:blipFill>
        <p:spPr>
          <a:xfrm>
            <a:off x="0" y="0"/>
            <a:ext cx="5027894" cy="4023360"/>
          </a:xfrm>
          <a:prstGeom prst="rect">
            <a:avLst/>
          </a:prstGeom>
        </p:spPr>
      </p:pic>
      <p:sp>
        <p:nvSpPr>
          <p:cNvPr id="3" name="Text Placeholder 2"/>
          <p:cNvSpPr>
            <a:spLocks noGrp="1"/>
          </p:cNvSpPr>
          <p:nvPr>
            <p:ph type="body" idx="1" hasCustomPrompt="1"/>
          </p:nvPr>
        </p:nvSpPr>
        <p:spPr>
          <a:xfrm>
            <a:off x="1" y="4903740"/>
            <a:ext cx="7804412" cy="795154"/>
          </a:xfrm>
          <a:solidFill>
            <a:schemeClr val="bg1"/>
          </a:solidFill>
        </p:spPr>
        <p:txBody>
          <a:bodyPr wrap="square" rIns="365760" bIns="182880">
            <a:spAutoFit/>
          </a:bodyPr>
          <a:lstStyle>
            <a:lvl1pPr marL="0" indent="0" algn="r">
              <a:buNone/>
              <a:defRPr sz="2400" b="1" i="0" cap="all" baseline="0">
                <a:solidFill>
                  <a:schemeClr val="tx1">
                    <a:tint val="75000"/>
                  </a:schemeClr>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Add Text or delete box</a:t>
            </a:r>
          </a:p>
        </p:txBody>
      </p:sp>
      <p:sp>
        <p:nvSpPr>
          <p:cNvPr id="7" name="L-Shape 6"/>
          <p:cNvSpPr/>
          <p:nvPr userDrawn="1"/>
        </p:nvSpPr>
        <p:spPr>
          <a:xfrm rot="5400000">
            <a:off x="1045669" y="1301072"/>
            <a:ext cx="481012" cy="481012"/>
          </a:xfrm>
          <a:prstGeom prst="corner">
            <a:avLst>
              <a:gd name="adj1" fmla="val 15545"/>
              <a:gd name="adj2" fmla="val 14740"/>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L-Shape 7"/>
          <p:cNvSpPr/>
          <p:nvPr userDrawn="1"/>
        </p:nvSpPr>
        <p:spPr>
          <a:xfrm rot="16200000">
            <a:off x="7278194" y="4003095"/>
            <a:ext cx="481012" cy="481012"/>
          </a:xfrm>
          <a:prstGeom prst="corner">
            <a:avLst>
              <a:gd name="adj1" fmla="val 15545"/>
              <a:gd name="adj2" fmla="val 14740"/>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3"/>
          <p:cNvSpPr/>
          <p:nvPr userDrawn="1"/>
        </p:nvSpPr>
        <p:spPr>
          <a:xfrm>
            <a:off x="1" y="209022"/>
            <a:ext cx="9224884" cy="211670"/>
          </a:xfrm>
          <a:custGeom>
            <a:avLst/>
            <a:gdLst>
              <a:gd name="connsiteX0" fmla="*/ 0 w 5074708"/>
              <a:gd name="connsiteY0" fmla="*/ 0 h 222250"/>
              <a:gd name="connsiteX1" fmla="*/ 5074708 w 5074708"/>
              <a:gd name="connsiteY1" fmla="*/ 0 h 222250"/>
              <a:gd name="connsiteX2" fmla="*/ 5074708 w 5074708"/>
              <a:gd name="connsiteY2" fmla="*/ 222250 h 222250"/>
              <a:gd name="connsiteX3" fmla="*/ 0 w 5074708"/>
              <a:gd name="connsiteY3" fmla="*/ 222250 h 222250"/>
              <a:gd name="connsiteX4" fmla="*/ 0 w 5074708"/>
              <a:gd name="connsiteY4" fmla="*/ 0 h 222250"/>
              <a:gd name="connsiteX0" fmla="*/ 0 w 5296958"/>
              <a:gd name="connsiteY0" fmla="*/ 0 h 222250"/>
              <a:gd name="connsiteX1" fmla="*/ 5296958 w 5296958"/>
              <a:gd name="connsiteY1" fmla="*/ 0 h 222250"/>
              <a:gd name="connsiteX2" fmla="*/ 5074708 w 5296958"/>
              <a:gd name="connsiteY2" fmla="*/ 222250 h 222250"/>
              <a:gd name="connsiteX3" fmla="*/ 0 w 5296958"/>
              <a:gd name="connsiteY3" fmla="*/ 222250 h 222250"/>
              <a:gd name="connsiteX4" fmla="*/ 0 w 5296958"/>
              <a:gd name="connsiteY4" fmla="*/ 0 h 222250"/>
              <a:gd name="connsiteX0" fmla="*/ 0 w 7779230"/>
              <a:gd name="connsiteY0" fmla="*/ 0 h 222250"/>
              <a:gd name="connsiteX1" fmla="*/ 7779230 w 7779230"/>
              <a:gd name="connsiteY1" fmla="*/ 0 h 222250"/>
              <a:gd name="connsiteX2" fmla="*/ 7556980 w 7779230"/>
              <a:gd name="connsiteY2" fmla="*/ 222250 h 222250"/>
              <a:gd name="connsiteX3" fmla="*/ 2482272 w 7779230"/>
              <a:gd name="connsiteY3" fmla="*/ 222250 h 222250"/>
              <a:gd name="connsiteX4" fmla="*/ 0 w 7779230"/>
              <a:gd name="connsiteY4" fmla="*/ 0 h 222250"/>
              <a:gd name="connsiteX0" fmla="*/ 5774 w 7785004"/>
              <a:gd name="connsiteY0" fmla="*/ 0 h 222250"/>
              <a:gd name="connsiteX1" fmla="*/ 7785004 w 7785004"/>
              <a:gd name="connsiteY1" fmla="*/ 0 h 222250"/>
              <a:gd name="connsiteX2" fmla="*/ 7562754 w 7785004"/>
              <a:gd name="connsiteY2" fmla="*/ 222250 h 222250"/>
              <a:gd name="connsiteX3" fmla="*/ 0 w 7785004"/>
              <a:gd name="connsiteY3" fmla="*/ 222250 h 222250"/>
              <a:gd name="connsiteX4" fmla="*/ 5774 w 7785004"/>
              <a:gd name="connsiteY4" fmla="*/ 0 h 22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5004" h="222250">
                <a:moveTo>
                  <a:pt x="5774" y="0"/>
                </a:moveTo>
                <a:lnTo>
                  <a:pt x="7785004" y="0"/>
                </a:lnTo>
                <a:lnTo>
                  <a:pt x="7562754" y="222250"/>
                </a:lnTo>
                <a:lnTo>
                  <a:pt x="0" y="222250"/>
                </a:lnTo>
                <a:lnTo>
                  <a:pt x="5774" y="0"/>
                </a:lnTo>
                <a:close/>
              </a:path>
            </a:pathLst>
          </a:custGeom>
          <a:solidFill>
            <a:srgbClr val="861F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3"/>
          <p:cNvSpPr/>
          <p:nvPr userDrawn="1"/>
        </p:nvSpPr>
        <p:spPr>
          <a:xfrm rot="10800000">
            <a:off x="8454216" y="209021"/>
            <a:ext cx="3737783" cy="211670"/>
          </a:xfrm>
          <a:custGeom>
            <a:avLst/>
            <a:gdLst>
              <a:gd name="connsiteX0" fmla="*/ 0 w 5074708"/>
              <a:gd name="connsiteY0" fmla="*/ 0 h 222250"/>
              <a:gd name="connsiteX1" fmla="*/ 5074708 w 5074708"/>
              <a:gd name="connsiteY1" fmla="*/ 0 h 222250"/>
              <a:gd name="connsiteX2" fmla="*/ 5074708 w 5074708"/>
              <a:gd name="connsiteY2" fmla="*/ 222250 h 222250"/>
              <a:gd name="connsiteX3" fmla="*/ 0 w 5074708"/>
              <a:gd name="connsiteY3" fmla="*/ 222250 h 222250"/>
              <a:gd name="connsiteX4" fmla="*/ 0 w 5074708"/>
              <a:gd name="connsiteY4" fmla="*/ 0 h 222250"/>
              <a:gd name="connsiteX0" fmla="*/ 0 w 5296958"/>
              <a:gd name="connsiteY0" fmla="*/ 0 h 222250"/>
              <a:gd name="connsiteX1" fmla="*/ 5296958 w 5296958"/>
              <a:gd name="connsiteY1" fmla="*/ 0 h 222250"/>
              <a:gd name="connsiteX2" fmla="*/ 5074708 w 5296958"/>
              <a:gd name="connsiteY2" fmla="*/ 222250 h 222250"/>
              <a:gd name="connsiteX3" fmla="*/ 0 w 5296958"/>
              <a:gd name="connsiteY3" fmla="*/ 222250 h 222250"/>
              <a:gd name="connsiteX4" fmla="*/ 0 w 5296958"/>
              <a:gd name="connsiteY4" fmla="*/ 0 h 222250"/>
              <a:gd name="connsiteX0" fmla="*/ 0 w 5296958"/>
              <a:gd name="connsiteY0" fmla="*/ 0 h 226347"/>
              <a:gd name="connsiteX1" fmla="*/ 5296958 w 5296958"/>
              <a:gd name="connsiteY1" fmla="*/ 0 h 226347"/>
              <a:gd name="connsiteX2" fmla="*/ 5074708 w 5296958"/>
              <a:gd name="connsiteY2" fmla="*/ 222250 h 226347"/>
              <a:gd name="connsiteX3" fmla="*/ 3752645 w 5296958"/>
              <a:gd name="connsiteY3" fmla="*/ 226347 h 226347"/>
              <a:gd name="connsiteX4" fmla="*/ 0 w 5296958"/>
              <a:gd name="connsiteY4" fmla="*/ 0 h 226347"/>
              <a:gd name="connsiteX0" fmla="*/ 0 w 5296958"/>
              <a:gd name="connsiteY0" fmla="*/ 0 h 222250"/>
              <a:gd name="connsiteX1" fmla="*/ 5296958 w 5296958"/>
              <a:gd name="connsiteY1" fmla="*/ 0 h 222250"/>
              <a:gd name="connsiteX2" fmla="*/ 5074708 w 5296958"/>
              <a:gd name="connsiteY2" fmla="*/ 222250 h 222250"/>
              <a:gd name="connsiteX3" fmla="*/ 3703484 w 5296958"/>
              <a:gd name="connsiteY3" fmla="*/ 222250 h 222250"/>
              <a:gd name="connsiteX4" fmla="*/ 0 w 5296958"/>
              <a:gd name="connsiteY4" fmla="*/ 0 h 222250"/>
              <a:gd name="connsiteX0" fmla="*/ 57355 w 1593474"/>
              <a:gd name="connsiteY0" fmla="*/ 4097 h 222250"/>
              <a:gd name="connsiteX1" fmla="*/ 1593474 w 1593474"/>
              <a:gd name="connsiteY1" fmla="*/ 0 h 222250"/>
              <a:gd name="connsiteX2" fmla="*/ 1371224 w 1593474"/>
              <a:gd name="connsiteY2" fmla="*/ 222250 h 222250"/>
              <a:gd name="connsiteX3" fmla="*/ 0 w 1593474"/>
              <a:gd name="connsiteY3" fmla="*/ 222250 h 222250"/>
              <a:gd name="connsiteX4" fmla="*/ 57355 w 1593474"/>
              <a:gd name="connsiteY4" fmla="*/ 4097 h 222250"/>
              <a:gd name="connsiteX0" fmla="*/ 45064 w 1593474"/>
              <a:gd name="connsiteY0" fmla="*/ 0 h 222250"/>
              <a:gd name="connsiteX1" fmla="*/ 1593474 w 1593474"/>
              <a:gd name="connsiteY1" fmla="*/ 0 h 222250"/>
              <a:gd name="connsiteX2" fmla="*/ 1371224 w 1593474"/>
              <a:gd name="connsiteY2" fmla="*/ 222250 h 222250"/>
              <a:gd name="connsiteX3" fmla="*/ 0 w 1593474"/>
              <a:gd name="connsiteY3" fmla="*/ 222250 h 222250"/>
              <a:gd name="connsiteX4" fmla="*/ 45064 w 1593474"/>
              <a:gd name="connsiteY4" fmla="*/ 0 h 222250"/>
              <a:gd name="connsiteX0" fmla="*/ 4096 w 1552506"/>
              <a:gd name="connsiteY0" fmla="*/ 0 h 222250"/>
              <a:gd name="connsiteX1" fmla="*/ 1552506 w 1552506"/>
              <a:gd name="connsiteY1" fmla="*/ 0 h 222250"/>
              <a:gd name="connsiteX2" fmla="*/ 1330256 w 1552506"/>
              <a:gd name="connsiteY2" fmla="*/ 222250 h 222250"/>
              <a:gd name="connsiteX3" fmla="*/ 0 w 1552506"/>
              <a:gd name="connsiteY3" fmla="*/ 222250 h 222250"/>
              <a:gd name="connsiteX4" fmla="*/ 4096 w 1552506"/>
              <a:gd name="connsiteY4" fmla="*/ 0 h 22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2506" h="222250">
                <a:moveTo>
                  <a:pt x="4096" y="0"/>
                </a:moveTo>
                <a:lnTo>
                  <a:pt x="1552506" y="0"/>
                </a:lnTo>
                <a:lnTo>
                  <a:pt x="1330256" y="222250"/>
                </a:lnTo>
                <a:lnTo>
                  <a:pt x="0" y="222250"/>
                </a:lnTo>
                <a:cubicBezTo>
                  <a:pt x="1365" y="148167"/>
                  <a:pt x="2731" y="74083"/>
                  <a:pt x="4096" y="0"/>
                </a:cubicBezTo>
                <a:close/>
              </a:path>
            </a:pathLst>
          </a:custGeom>
          <a:solidFill>
            <a:srgbClr val="E877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14987" y="25274"/>
            <a:ext cx="2186911" cy="574687"/>
          </a:xfrm>
          <a:prstGeom prst="rect">
            <a:avLst/>
          </a:prstGeom>
        </p:spPr>
      </p:pic>
      <p:sp>
        <p:nvSpPr>
          <p:cNvPr id="5" name="TextBox 4"/>
          <p:cNvSpPr txBox="1"/>
          <p:nvPr userDrawn="1"/>
        </p:nvSpPr>
        <p:spPr>
          <a:xfrm>
            <a:off x="1240971" y="1600200"/>
            <a:ext cx="6322935" cy="2699657"/>
          </a:xfrm>
          <a:prstGeom prst="rect">
            <a:avLst/>
          </a:prstGeom>
          <a:solidFill>
            <a:schemeClr val="bg1"/>
          </a:solidFill>
        </p:spPr>
        <p:txBody>
          <a:bodyPr wrap="square" rtlCol="0">
            <a:spAutoFit/>
          </a:bodyPr>
          <a:lstStyle/>
          <a:p>
            <a:endParaRPr lang="en-US"/>
          </a:p>
        </p:txBody>
      </p:sp>
      <p:sp>
        <p:nvSpPr>
          <p:cNvPr id="13" name="Title 1"/>
          <p:cNvSpPr>
            <a:spLocks noGrp="1"/>
          </p:cNvSpPr>
          <p:nvPr>
            <p:ph type="title" hasCustomPrompt="1"/>
          </p:nvPr>
        </p:nvSpPr>
        <p:spPr>
          <a:xfrm>
            <a:off x="1240970" y="1458686"/>
            <a:ext cx="6322935" cy="2841171"/>
          </a:xfrm>
          <a:noFill/>
        </p:spPr>
        <p:txBody>
          <a:bodyPr/>
          <a:lstStyle>
            <a:lvl1pPr>
              <a:defRPr b="0" i="1">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a:t>
            </a:r>
          </a:p>
        </p:txBody>
      </p:sp>
    </p:spTree>
    <p:extLst>
      <p:ext uri="{BB962C8B-B14F-4D97-AF65-F5344CB8AC3E}">
        <p14:creationId xmlns:p14="http://schemas.microsoft.com/office/powerpoint/2010/main" val="999478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lain Title">
    <p:spTree>
      <p:nvGrpSpPr>
        <p:cNvPr id="1" name=""/>
        <p:cNvGrpSpPr/>
        <p:nvPr/>
      </p:nvGrpSpPr>
      <p:grpSpPr>
        <a:xfrm>
          <a:off x="0" y="0"/>
          <a:ext cx="0" cy="0"/>
          <a:chOff x="0" y="0"/>
          <a:chExt cx="0" cy="0"/>
        </a:xfrm>
      </p:grpSpPr>
      <p:sp>
        <p:nvSpPr>
          <p:cNvPr id="9" name="Text Placeholder 2"/>
          <p:cNvSpPr>
            <a:spLocks noGrp="1"/>
          </p:cNvSpPr>
          <p:nvPr>
            <p:ph type="body" idx="1" hasCustomPrompt="1"/>
          </p:nvPr>
        </p:nvSpPr>
        <p:spPr>
          <a:xfrm>
            <a:off x="1" y="4903740"/>
            <a:ext cx="7804412" cy="795154"/>
          </a:xfrm>
          <a:solidFill>
            <a:schemeClr val="bg1"/>
          </a:solidFill>
        </p:spPr>
        <p:txBody>
          <a:bodyPr wrap="square" rIns="365760" bIns="182880">
            <a:spAutoFit/>
          </a:bodyPr>
          <a:lstStyle>
            <a:lvl1pPr marL="0" indent="0" algn="r">
              <a:buNone/>
              <a:defRPr sz="2400" b="1" i="0" cap="all" baseline="0">
                <a:solidFill>
                  <a:schemeClr val="tx1">
                    <a:tint val="75000"/>
                  </a:schemeClr>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Add Text or delete box</a:t>
            </a:r>
          </a:p>
        </p:txBody>
      </p:sp>
      <p:sp>
        <p:nvSpPr>
          <p:cNvPr id="10" name="TextBox 9"/>
          <p:cNvSpPr txBox="1"/>
          <p:nvPr userDrawn="1"/>
        </p:nvSpPr>
        <p:spPr>
          <a:xfrm>
            <a:off x="1363975" y="1318687"/>
            <a:ext cx="6603144" cy="2699657"/>
          </a:xfrm>
          <a:prstGeom prst="rect">
            <a:avLst/>
          </a:prstGeom>
          <a:solidFill>
            <a:schemeClr val="bg1"/>
          </a:solidFill>
        </p:spPr>
        <p:txBody>
          <a:bodyPr wrap="square" rtlCol="0">
            <a:spAutoFit/>
          </a:bodyPr>
          <a:lstStyle/>
          <a:p>
            <a:endParaRPr lang="en-US"/>
          </a:p>
        </p:txBody>
      </p:sp>
      <p:sp>
        <p:nvSpPr>
          <p:cNvPr id="11" name="Title 10"/>
          <p:cNvSpPr>
            <a:spLocks noGrp="1"/>
          </p:cNvSpPr>
          <p:nvPr>
            <p:ph type="title" hasCustomPrompt="1"/>
          </p:nvPr>
        </p:nvSpPr>
        <p:spPr>
          <a:xfrm>
            <a:off x="1363975" y="1317652"/>
            <a:ext cx="6603144" cy="2699656"/>
          </a:xfrm>
        </p:spPr>
        <p:txBody>
          <a:bodyPr/>
          <a:lstStyle/>
          <a:p>
            <a:r>
              <a:rPr lang="en-US" dirty="0"/>
              <a:t>Click to Title</a:t>
            </a:r>
          </a:p>
        </p:txBody>
      </p:sp>
      <p:sp>
        <p:nvSpPr>
          <p:cNvPr id="12" name="L-Shape 11"/>
          <p:cNvSpPr/>
          <p:nvPr userDrawn="1"/>
        </p:nvSpPr>
        <p:spPr>
          <a:xfrm rot="5400000">
            <a:off x="1201269" y="1076629"/>
            <a:ext cx="481012" cy="481012"/>
          </a:xfrm>
          <a:prstGeom prst="corner">
            <a:avLst>
              <a:gd name="adj1" fmla="val 15545"/>
              <a:gd name="adj2" fmla="val 14740"/>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Shape 12"/>
          <p:cNvSpPr/>
          <p:nvPr userDrawn="1"/>
        </p:nvSpPr>
        <p:spPr>
          <a:xfrm rot="16200000">
            <a:off x="7726613" y="3776802"/>
            <a:ext cx="481012" cy="481012"/>
          </a:xfrm>
          <a:prstGeom prst="corner">
            <a:avLst>
              <a:gd name="adj1" fmla="val 15545"/>
              <a:gd name="adj2" fmla="val 14740"/>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3183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with content">
    <p:spTree>
      <p:nvGrpSpPr>
        <p:cNvPr id="1" name=""/>
        <p:cNvGrpSpPr/>
        <p:nvPr/>
      </p:nvGrpSpPr>
      <p:grpSpPr>
        <a:xfrm>
          <a:off x="0" y="0"/>
          <a:ext cx="0" cy="0"/>
          <a:chOff x="0" y="0"/>
          <a:chExt cx="0" cy="0"/>
        </a:xfrm>
      </p:grpSpPr>
      <p:sp>
        <p:nvSpPr>
          <p:cNvPr id="14" name="Rectangle 13"/>
          <p:cNvSpPr/>
          <p:nvPr userDrawn="1"/>
        </p:nvSpPr>
        <p:spPr>
          <a:xfrm>
            <a:off x="843432" y="2113280"/>
            <a:ext cx="10170008" cy="36893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algn="l">
              <a:lnSpc>
                <a:spcPct val="150000"/>
              </a:lnSpc>
            </a:pPr>
            <a:endParaRPr lang="en-US" dirty="0"/>
          </a:p>
        </p:txBody>
      </p:sp>
      <p:pic>
        <p:nvPicPr>
          <p:cNvPr id="22" name="Picture 21"/>
          <p:cNvPicPr>
            <a:picLocks noChangeAspect="1"/>
          </p:cNvPicPr>
          <p:nvPr userDrawn="1"/>
        </p:nvPicPr>
        <p:blipFill rotWithShape="1">
          <a:blip r:embed="rId2">
            <a:alphaModFix amt="37000"/>
          </a:blip>
          <a:srcRect l="48729" t="-2" r="-46172" b="32720"/>
          <a:stretch/>
        </p:blipFill>
        <p:spPr>
          <a:xfrm flipH="1">
            <a:off x="6406887" y="2823827"/>
            <a:ext cx="5858111" cy="4044719"/>
          </a:xfrm>
          <a:prstGeom prst="rect">
            <a:avLst/>
          </a:prstGeom>
        </p:spPr>
      </p:pic>
      <p:sp>
        <p:nvSpPr>
          <p:cNvPr id="8" name="Rectangle 7"/>
          <p:cNvSpPr/>
          <p:nvPr userDrawn="1"/>
        </p:nvSpPr>
        <p:spPr>
          <a:xfrm>
            <a:off x="853440" y="2194560"/>
            <a:ext cx="10005060" cy="46634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hasCustomPrompt="1"/>
          </p:nvPr>
        </p:nvSpPr>
        <p:spPr>
          <a:xfrm>
            <a:off x="1113853" y="2418814"/>
            <a:ext cx="9448803" cy="3393984"/>
          </a:xfrm>
          <a:noFill/>
          <a:ln w="12700">
            <a:noFill/>
          </a:ln>
        </p:spPr>
        <p:txBody>
          <a:bodyPr wrap="square" lIns="457200" tIns="182880" rIns="365760" bIns="182880">
            <a:noAutofit/>
          </a:bodyPr>
          <a:lstStyle>
            <a:lvl1pPr marL="0" indent="0" algn="l">
              <a:lnSpc>
                <a:spcPct val="150000"/>
              </a:lnSpc>
              <a:spcAft>
                <a:spcPts val="0"/>
              </a:spcAft>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text</a:t>
            </a:r>
          </a:p>
        </p:txBody>
      </p:sp>
      <p:sp>
        <p:nvSpPr>
          <p:cNvPr id="7" name="L-Shape 6"/>
          <p:cNvSpPr/>
          <p:nvPr userDrawn="1"/>
        </p:nvSpPr>
        <p:spPr>
          <a:xfrm rot="16200000">
            <a:off x="10130479" y="1207448"/>
            <a:ext cx="481012" cy="481012"/>
          </a:xfrm>
          <a:prstGeom prst="corner">
            <a:avLst>
              <a:gd name="adj1" fmla="val 15545"/>
              <a:gd name="adj2" fmla="val 14740"/>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p:cNvPicPr>
          <p:nvPr userDrawn="1"/>
        </p:nvPicPr>
        <p:blipFill>
          <a:blip r:embed="rId3"/>
          <a:stretch>
            <a:fillRect/>
          </a:stretch>
        </p:blipFill>
        <p:spPr>
          <a:xfrm>
            <a:off x="11070548" y="6300510"/>
            <a:ext cx="903568" cy="373604"/>
          </a:xfrm>
          <a:prstGeom prst="rect">
            <a:avLst/>
          </a:prstGeom>
        </p:spPr>
      </p:pic>
      <p:cxnSp>
        <p:nvCxnSpPr>
          <p:cNvPr id="19" name="Straight Connector 18"/>
          <p:cNvCxnSpPr/>
          <p:nvPr userDrawn="1"/>
        </p:nvCxnSpPr>
        <p:spPr>
          <a:xfrm flipH="1">
            <a:off x="10695788" y="6276977"/>
            <a:ext cx="297332" cy="405168"/>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20" name="L-Shape 19"/>
          <p:cNvSpPr/>
          <p:nvPr userDrawn="1"/>
        </p:nvSpPr>
        <p:spPr>
          <a:xfrm rot="5400000">
            <a:off x="960763" y="660353"/>
            <a:ext cx="481012" cy="481012"/>
          </a:xfrm>
          <a:prstGeom prst="corner">
            <a:avLst>
              <a:gd name="adj1" fmla="val 15545"/>
              <a:gd name="adj2" fmla="val 14740"/>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3"/>
          <p:cNvSpPr/>
          <p:nvPr userDrawn="1"/>
        </p:nvSpPr>
        <p:spPr>
          <a:xfrm>
            <a:off x="1" y="209022"/>
            <a:ext cx="9224884" cy="211670"/>
          </a:xfrm>
          <a:custGeom>
            <a:avLst/>
            <a:gdLst>
              <a:gd name="connsiteX0" fmla="*/ 0 w 5074708"/>
              <a:gd name="connsiteY0" fmla="*/ 0 h 222250"/>
              <a:gd name="connsiteX1" fmla="*/ 5074708 w 5074708"/>
              <a:gd name="connsiteY1" fmla="*/ 0 h 222250"/>
              <a:gd name="connsiteX2" fmla="*/ 5074708 w 5074708"/>
              <a:gd name="connsiteY2" fmla="*/ 222250 h 222250"/>
              <a:gd name="connsiteX3" fmla="*/ 0 w 5074708"/>
              <a:gd name="connsiteY3" fmla="*/ 222250 h 222250"/>
              <a:gd name="connsiteX4" fmla="*/ 0 w 5074708"/>
              <a:gd name="connsiteY4" fmla="*/ 0 h 222250"/>
              <a:gd name="connsiteX0" fmla="*/ 0 w 5296958"/>
              <a:gd name="connsiteY0" fmla="*/ 0 h 222250"/>
              <a:gd name="connsiteX1" fmla="*/ 5296958 w 5296958"/>
              <a:gd name="connsiteY1" fmla="*/ 0 h 222250"/>
              <a:gd name="connsiteX2" fmla="*/ 5074708 w 5296958"/>
              <a:gd name="connsiteY2" fmla="*/ 222250 h 222250"/>
              <a:gd name="connsiteX3" fmla="*/ 0 w 5296958"/>
              <a:gd name="connsiteY3" fmla="*/ 222250 h 222250"/>
              <a:gd name="connsiteX4" fmla="*/ 0 w 5296958"/>
              <a:gd name="connsiteY4" fmla="*/ 0 h 222250"/>
              <a:gd name="connsiteX0" fmla="*/ 0 w 7779230"/>
              <a:gd name="connsiteY0" fmla="*/ 0 h 222250"/>
              <a:gd name="connsiteX1" fmla="*/ 7779230 w 7779230"/>
              <a:gd name="connsiteY1" fmla="*/ 0 h 222250"/>
              <a:gd name="connsiteX2" fmla="*/ 7556980 w 7779230"/>
              <a:gd name="connsiteY2" fmla="*/ 222250 h 222250"/>
              <a:gd name="connsiteX3" fmla="*/ 2482272 w 7779230"/>
              <a:gd name="connsiteY3" fmla="*/ 222250 h 222250"/>
              <a:gd name="connsiteX4" fmla="*/ 0 w 7779230"/>
              <a:gd name="connsiteY4" fmla="*/ 0 h 222250"/>
              <a:gd name="connsiteX0" fmla="*/ 5774 w 7785004"/>
              <a:gd name="connsiteY0" fmla="*/ 0 h 222250"/>
              <a:gd name="connsiteX1" fmla="*/ 7785004 w 7785004"/>
              <a:gd name="connsiteY1" fmla="*/ 0 h 222250"/>
              <a:gd name="connsiteX2" fmla="*/ 7562754 w 7785004"/>
              <a:gd name="connsiteY2" fmla="*/ 222250 h 222250"/>
              <a:gd name="connsiteX3" fmla="*/ 0 w 7785004"/>
              <a:gd name="connsiteY3" fmla="*/ 222250 h 222250"/>
              <a:gd name="connsiteX4" fmla="*/ 5774 w 7785004"/>
              <a:gd name="connsiteY4" fmla="*/ 0 h 22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5004" h="222250">
                <a:moveTo>
                  <a:pt x="5774" y="0"/>
                </a:moveTo>
                <a:lnTo>
                  <a:pt x="7785004" y="0"/>
                </a:lnTo>
                <a:lnTo>
                  <a:pt x="7562754" y="222250"/>
                </a:lnTo>
                <a:lnTo>
                  <a:pt x="0" y="222250"/>
                </a:lnTo>
                <a:lnTo>
                  <a:pt x="5774" y="0"/>
                </a:lnTo>
                <a:close/>
              </a:path>
            </a:pathLst>
          </a:custGeom>
          <a:solidFill>
            <a:srgbClr val="861F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13"/>
          <p:cNvSpPr/>
          <p:nvPr userDrawn="1"/>
        </p:nvSpPr>
        <p:spPr>
          <a:xfrm rot="10800000">
            <a:off x="8454217" y="201493"/>
            <a:ext cx="3737783" cy="219199"/>
          </a:xfrm>
          <a:custGeom>
            <a:avLst/>
            <a:gdLst>
              <a:gd name="connsiteX0" fmla="*/ 0 w 5074708"/>
              <a:gd name="connsiteY0" fmla="*/ 0 h 222250"/>
              <a:gd name="connsiteX1" fmla="*/ 5074708 w 5074708"/>
              <a:gd name="connsiteY1" fmla="*/ 0 h 222250"/>
              <a:gd name="connsiteX2" fmla="*/ 5074708 w 5074708"/>
              <a:gd name="connsiteY2" fmla="*/ 222250 h 222250"/>
              <a:gd name="connsiteX3" fmla="*/ 0 w 5074708"/>
              <a:gd name="connsiteY3" fmla="*/ 222250 h 222250"/>
              <a:gd name="connsiteX4" fmla="*/ 0 w 5074708"/>
              <a:gd name="connsiteY4" fmla="*/ 0 h 222250"/>
              <a:gd name="connsiteX0" fmla="*/ 0 w 5296958"/>
              <a:gd name="connsiteY0" fmla="*/ 0 h 222250"/>
              <a:gd name="connsiteX1" fmla="*/ 5296958 w 5296958"/>
              <a:gd name="connsiteY1" fmla="*/ 0 h 222250"/>
              <a:gd name="connsiteX2" fmla="*/ 5074708 w 5296958"/>
              <a:gd name="connsiteY2" fmla="*/ 222250 h 222250"/>
              <a:gd name="connsiteX3" fmla="*/ 0 w 5296958"/>
              <a:gd name="connsiteY3" fmla="*/ 222250 h 222250"/>
              <a:gd name="connsiteX4" fmla="*/ 0 w 5296958"/>
              <a:gd name="connsiteY4" fmla="*/ 0 h 222250"/>
              <a:gd name="connsiteX0" fmla="*/ 0 w 5296958"/>
              <a:gd name="connsiteY0" fmla="*/ 0 h 226347"/>
              <a:gd name="connsiteX1" fmla="*/ 5296958 w 5296958"/>
              <a:gd name="connsiteY1" fmla="*/ 0 h 226347"/>
              <a:gd name="connsiteX2" fmla="*/ 5074708 w 5296958"/>
              <a:gd name="connsiteY2" fmla="*/ 222250 h 226347"/>
              <a:gd name="connsiteX3" fmla="*/ 3752645 w 5296958"/>
              <a:gd name="connsiteY3" fmla="*/ 226347 h 226347"/>
              <a:gd name="connsiteX4" fmla="*/ 0 w 5296958"/>
              <a:gd name="connsiteY4" fmla="*/ 0 h 226347"/>
              <a:gd name="connsiteX0" fmla="*/ 0 w 5296958"/>
              <a:gd name="connsiteY0" fmla="*/ 0 h 222250"/>
              <a:gd name="connsiteX1" fmla="*/ 5296958 w 5296958"/>
              <a:gd name="connsiteY1" fmla="*/ 0 h 222250"/>
              <a:gd name="connsiteX2" fmla="*/ 5074708 w 5296958"/>
              <a:gd name="connsiteY2" fmla="*/ 222250 h 222250"/>
              <a:gd name="connsiteX3" fmla="*/ 3703484 w 5296958"/>
              <a:gd name="connsiteY3" fmla="*/ 222250 h 222250"/>
              <a:gd name="connsiteX4" fmla="*/ 0 w 5296958"/>
              <a:gd name="connsiteY4" fmla="*/ 0 h 222250"/>
              <a:gd name="connsiteX0" fmla="*/ 57355 w 1593474"/>
              <a:gd name="connsiteY0" fmla="*/ 4097 h 222250"/>
              <a:gd name="connsiteX1" fmla="*/ 1593474 w 1593474"/>
              <a:gd name="connsiteY1" fmla="*/ 0 h 222250"/>
              <a:gd name="connsiteX2" fmla="*/ 1371224 w 1593474"/>
              <a:gd name="connsiteY2" fmla="*/ 222250 h 222250"/>
              <a:gd name="connsiteX3" fmla="*/ 0 w 1593474"/>
              <a:gd name="connsiteY3" fmla="*/ 222250 h 222250"/>
              <a:gd name="connsiteX4" fmla="*/ 57355 w 1593474"/>
              <a:gd name="connsiteY4" fmla="*/ 4097 h 222250"/>
              <a:gd name="connsiteX0" fmla="*/ 45064 w 1593474"/>
              <a:gd name="connsiteY0" fmla="*/ 0 h 222250"/>
              <a:gd name="connsiteX1" fmla="*/ 1593474 w 1593474"/>
              <a:gd name="connsiteY1" fmla="*/ 0 h 222250"/>
              <a:gd name="connsiteX2" fmla="*/ 1371224 w 1593474"/>
              <a:gd name="connsiteY2" fmla="*/ 222250 h 222250"/>
              <a:gd name="connsiteX3" fmla="*/ 0 w 1593474"/>
              <a:gd name="connsiteY3" fmla="*/ 222250 h 222250"/>
              <a:gd name="connsiteX4" fmla="*/ 45064 w 1593474"/>
              <a:gd name="connsiteY4" fmla="*/ 0 h 222250"/>
              <a:gd name="connsiteX0" fmla="*/ 4096 w 1552506"/>
              <a:gd name="connsiteY0" fmla="*/ 0 h 222250"/>
              <a:gd name="connsiteX1" fmla="*/ 1552506 w 1552506"/>
              <a:gd name="connsiteY1" fmla="*/ 0 h 222250"/>
              <a:gd name="connsiteX2" fmla="*/ 1330256 w 1552506"/>
              <a:gd name="connsiteY2" fmla="*/ 222250 h 222250"/>
              <a:gd name="connsiteX3" fmla="*/ 0 w 1552506"/>
              <a:gd name="connsiteY3" fmla="*/ 222250 h 222250"/>
              <a:gd name="connsiteX4" fmla="*/ 4096 w 1552506"/>
              <a:gd name="connsiteY4" fmla="*/ 0 h 22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2506" h="222250">
                <a:moveTo>
                  <a:pt x="4096" y="0"/>
                </a:moveTo>
                <a:lnTo>
                  <a:pt x="1552506" y="0"/>
                </a:lnTo>
                <a:lnTo>
                  <a:pt x="1330256" y="222250"/>
                </a:lnTo>
                <a:lnTo>
                  <a:pt x="0" y="222250"/>
                </a:lnTo>
                <a:cubicBezTo>
                  <a:pt x="1365" y="148167"/>
                  <a:pt x="2731" y="74083"/>
                  <a:pt x="4096" y="0"/>
                </a:cubicBezTo>
                <a:close/>
              </a:path>
            </a:pathLst>
          </a:custGeom>
          <a:solidFill>
            <a:srgbClr val="E877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5" name="Picture 2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614987" y="25274"/>
            <a:ext cx="2186911" cy="574687"/>
          </a:xfrm>
          <a:prstGeom prst="rect">
            <a:avLst/>
          </a:prstGeom>
        </p:spPr>
      </p:pic>
      <p:sp>
        <p:nvSpPr>
          <p:cNvPr id="10" name="Title 9"/>
          <p:cNvSpPr>
            <a:spLocks noGrp="1"/>
          </p:cNvSpPr>
          <p:nvPr>
            <p:ph type="title"/>
          </p:nvPr>
        </p:nvSpPr>
        <p:spPr>
          <a:xfrm>
            <a:off x="1201269" y="790232"/>
            <a:ext cx="9213477" cy="763751"/>
          </a:xfrm>
        </p:spPr>
        <p:txBody>
          <a:bodyPr/>
          <a:lstStyle/>
          <a:p>
            <a:r>
              <a:rPr lang="en-US" dirty="0"/>
              <a:t>Click to edit Master title style</a:t>
            </a:r>
          </a:p>
        </p:txBody>
      </p:sp>
      <p:sp>
        <p:nvSpPr>
          <p:cNvPr id="15" name="TextBox 14"/>
          <p:cNvSpPr txBox="1"/>
          <p:nvPr userDrawn="1"/>
        </p:nvSpPr>
        <p:spPr>
          <a:xfrm>
            <a:off x="142876" y="6487312"/>
            <a:ext cx="400050" cy="276999"/>
          </a:xfrm>
          <a:prstGeom prst="rect">
            <a:avLst/>
          </a:prstGeom>
          <a:noFill/>
        </p:spPr>
        <p:txBody>
          <a:bodyPr wrap="square" rtlCol="0">
            <a:spAutoFit/>
          </a:bodyPr>
          <a:lstStyle/>
          <a:p>
            <a:fld id="{D8D9F4F4-337A-49B1-A33A-9756ED981810}" type="slidenum">
              <a:rPr lang="en-US" sz="1200" smtClean="0"/>
              <a:t>‹#›</a:t>
            </a:fld>
            <a:endParaRPr lang="en-US" sz="1200" dirty="0"/>
          </a:p>
        </p:txBody>
      </p:sp>
    </p:spTree>
    <p:extLst>
      <p:ext uri="{BB962C8B-B14F-4D97-AF65-F5344CB8AC3E}">
        <p14:creationId xmlns:p14="http://schemas.microsoft.com/office/powerpoint/2010/main" val="1686290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lai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95399" y="751027"/>
            <a:ext cx="9213477" cy="958058"/>
          </a:xfrm>
        </p:spPr>
        <p:txBody>
          <a:bodyPr/>
          <a:lstStyle/>
          <a:p>
            <a:r>
              <a:rPr lang="en-US" dirty="0"/>
              <a:t>Click to edit title</a:t>
            </a:r>
          </a:p>
        </p:txBody>
      </p:sp>
    </p:spTree>
    <p:extLst>
      <p:ext uri="{BB962C8B-B14F-4D97-AF65-F5344CB8AC3E}">
        <p14:creationId xmlns:p14="http://schemas.microsoft.com/office/powerpoint/2010/main" val="1812459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Title and Conten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75944" y="771536"/>
            <a:ext cx="9676670" cy="942519"/>
          </a:xfrm>
          <a:ln w="12700"/>
          <a:effectLst/>
        </p:spPr>
        <p:txBody>
          <a:bodyPr rIns="274320" anchor="ctr" anchorCtr="0"/>
          <a:lstStyle>
            <a:lvl1pPr>
              <a:defRPr sz="4000" baseline="0"/>
            </a:lvl1pPr>
          </a:lstStyle>
          <a:p>
            <a:r>
              <a:rPr lang="en-US" dirty="0"/>
              <a:t>Click to edit title style</a:t>
            </a:r>
          </a:p>
        </p:txBody>
      </p:sp>
      <p:sp>
        <p:nvSpPr>
          <p:cNvPr id="8" name="L-Shape 7"/>
          <p:cNvSpPr/>
          <p:nvPr userDrawn="1"/>
        </p:nvSpPr>
        <p:spPr>
          <a:xfrm rot="16200000">
            <a:off x="10498543" y="1390427"/>
            <a:ext cx="481012" cy="481012"/>
          </a:xfrm>
          <a:prstGeom prst="corner">
            <a:avLst>
              <a:gd name="adj1" fmla="val 15545"/>
              <a:gd name="adj2" fmla="val 14740"/>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userDrawn="1"/>
        </p:nvPicPr>
        <p:blipFill>
          <a:blip r:embed="rId2"/>
          <a:stretch>
            <a:fillRect/>
          </a:stretch>
        </p:blipFill>
        <p:spPr>
          <a:xfrm>
            <a:off x="11070548" y="6300510"/>
            <a:ext cx="903568" cy="373604"/>
          </a:xfrm>
          <a:prstGeom prst="rect">
            <a:avLst/>
          </a:prstGeom>
        </p:spPr>
      </p:pic>
      <p:cxnSp>
        <p:nvCxnSpPr>
          <p:cNvPr id="17" name="Straight Connector 16"/>
          <p:cNvCxnSpPr/>
          <p:nvPr userDrawn="1"/>
        </p:nvCxnSpPr>
        <p:spPr>
          <a:xfrm flipH="1">
            <a:off x="10695788" y="6276977"/>
            <a:ext cx="297332" cy="405168"/>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1236976" y="2397286"/>
            <a:ext cx="9458811" cy="3854553"/>
          </a:xfrm>
          <a:ln w="12700">
            <a:noFill/>
          </a:ln>
        </p:spPr>
        <p:txBody>
          <a:bodyPr rIns="365760"/>
          <a:lstStyle>
            <a:lvl5pPr marL="2057400" indent="-452438">
              <a:tabLst>
                <a:tab pos="1828800" algn="l"/>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L-Shape 14"/>
          <p:cNvSpPr/>
          <p:nvPr userDrawn="1"/>
        </p:nvSpPr>
        <p:spPr>
          <a:xfrm rot="5400000">
            <a:off x="880212" y="599961"/>
            <a:ext cx="481012" cy="481012"/>
          </a:xfrm>
          <a:prstGeom prst="corner">
            <a:avLst>
              <a:gd name="adj1" fmla="val 15545"/>
              <a:gd name="adj2" fmla="val 14740"/>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 y="209022"/>
            <a:ext cx="9224884" cy="211670"/>
          </a:xfrm>
          <a:custGeom>
            <a:avLst/>
            <a:gdLst>
              <a:gd name="connsiteX0" fmla="*/ 0 w 5074708"/>
              <a:gd name="connsiteY0" fmla="*/ 0 h 222250"/>
              <a:gd name="connsiteX1" fmla="*/ 5074708 w 5074708"/>
              <a:gd name="connsiteY1" fmla="*/ 0 h 222250"/>
              <a:gd name="connsiteX2" fmla="*/ 5074708 w 5074708"/>
              <a:gd name="connsiteY2" fmla="*/ 222250 h 222250"/>
              <a:gd name="connsiteX3" fmla="*/ 0 w 5074708"/>
              <a:gd name="connsiteY3" fmla="*/ 222250 h 222250"/>
              <a:gd name="connsiteX4" fmla="*/ 0 w 5074708"/>
              <a:gd name="connsiteY4" fmla="*/ 0 h 222250"/>
              <a:gd name="connsiteX0" fmla="*/ 0 w 5296958"/>
              <a:gd name="connsiteY0" fmla="*/ 0 h 222250"/>
              <a:gd name="connsiteX1" fmla="*/ 5296958 w 5296958"/>
              <a:gd name="connsiteY1" fmla="*/ 0 h 222250"/>
              <a:gd name="connsiteX2" fmla="*/ 5074708 w 5296958"/>
              <a:gd name="connsiteY2" fmla="*/ 222250 h 222250"/>
              <a:gd name="connsiteX3" fmla="*/ 0 w 5296958"/>
              <a:gd name="connsiteY3" fmla="*/ 222250 h 222250"/>
              <a:gd name="connsiteX4" fmla="*/ 0 w 5296958"/>
              <a:gd name="connsiteY4" fmla="*/ 0 h 222250"/>
              <a:gd name="connsiteX0" fmla="*/ 0 w 7779230"/>
              <a:gd name="connsiteY0" fmla="*/ 0 h 222250"/>
              <a:gd name="connsiteX1" fmla="*/ 7779230 w 7779230"/>
              <a:gd name="connsiteY1" fmla="*/ 0 h 222250"/>
              <a:gd name="connsiteX2" fmla="*/ 7556980 w 7779230"/>
              <a:gd name="connsiteY2" fmla="*/ 222250 h 222250"/>
              <a:gd name="connsiteX3" fmla="*/ 2482272 w 7779230"/>
              <a:gd name="connsiteY3" fmla="*/ 222250 h 222250"/>
              <a:gd name="connsiteX4" fmla="*/ 0 w 7779230"/>
              <a:gd name="connsiteY4" fmla="*/ 0 h 222250"/>
              <a:gd name="connsiteX0" fmla="*/ 5774 w 7785004"/>
              <a:gd name="connsiteY0" fmla="*/ 0 h 222250"/>
              <a:gd name="connsiteX1" fmla="*/ 7785004 w 7785004"/>
              <a:gd name="connsiteY1" fmla="*/ 0 h 222250"/>
              <a:gd name="connsiteX2" fmla="*/ 7562754 w 7785004"/>
              <a:gd name="connsiteY2" fmla="*/ 222250 h 222250"/>
              <a:gd name="connsiteX3" fmla="*/ 0 w 7785004"/>
              <a:gd name="connsiteY3" fmla="*/ 222250 h 222250"/>
              <a:gd name="connsiteX4" fmla="*/ 5774 w 7785004"/>
              <a:gd name="connsiteY4" fmla="*/ 0 h 22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5004" h="222250">
                <a:moveTo>
                  <a:pt x="5774" y="0"/>
                </a:moveTo>
                <a:lnTo>
                  <a:pt x="7785004" y="0"/>
                </a:lnTo>
                <a:lnTo>
                  <a:pt x="7562754" y="222250"/>
                </a:lnTo>
                <a:lnTo>
                  <a:pt x="0" y="222250"/>
                </a:lnTo>
                <a:lnTo>
                  <a:pt x="5774" y="0"/>
                </a:lnTo>
                <a:close/>
              </a:path>
            </a:pathLst>
          </a:custGeom>
          <a:solidFill>
            <a:srgbClr val="861F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3"/>
          <p:cNvSpPr/>
          <p:nvPr userDrawn="1"/>
        </p:nvSpPr>
        <p:spPr>
          <a:xfrm rot="10800000">
            <a:off x="8454217" y="201493"/>
            <a:ext cx="3737783" cy="219199"/>
          </a:xfrm>
          <a:custGeom>
            <a:avLst/>
            <a:gdLst>
              <a:gd name="connsiteX0" fmla="*/ 0 w 5074708"/>
              <a:gd name="connsiteY0" fmla="*/ 0 h 222250"/>
              <a:gd name="connsiteX1" fmla="*/ 5074708 w 5074708"/>
              <a:gd name="connsiteY1" fmla="*/ 0 h 222250"/>
              <a:gd name="connsiteX2" fmla="*/ 5074708 w 5074708"/>
              <a:gd name="connsiteY2" fmla="*/ 222250 h 222250"/>
              <a:gd name="connsiteX3" fmla="*/ 0 w 5074708"/>
              <a:gd name="connsiteY3" fmla="*/ 222250 h 222250"/>
              <a:gd name="connsiteX4" fmla="*/ 0 w 5074708"/>
              <a:gd name="connsiteY4" fmla="*/ 0 h 222250"/>
              <a:gd name="connsiteX0" fmla="*/ 0 w 5296958"/>
              <a:gd name="connsiteY0" fmla="*/ 0 h 222250"/>
              <a:gd name="connsiteX1" fmla="*/ 5296958 w 5296958"/>
              <a:gd name="connsiteY1" fmla="*/ 0 h 222250"/>
              <a:gd name="connsiteX2" fmla="*/ 5074708 w 5296958"/>
              <a:gd name="connsiteY2" fmla="*/ 222250 h 222250"/>
              <a:gd name="connsiteX3" fmla="*/ 0 w 5296958"/>
              <a:gd name="connsiteY3" fmla="*/ 222250 h 222250"/>
              <a:gd name="connsiteX4" fmla="*/ 0 w 5296958"/>
              <a:gd name="connsiteY4" fmla="*/ 0 h 222250"/>
              <a:gd name="connsiteX0" fmla="*/ 0 w 5296958"/>
              <a:gd name="connsiteY0" fmla="*/ 0 h 226347"/>
              <a:gd name="connsiteX1" fmla="*/ 5296958 w 5296958"/>
              <a:gd name="connsiteY1" fmla="*/ 0 h 226347"/>
              <a:gd name="connsiteX2" fmla="*/ 5074708 w 5296958"/>
              <a:gd name="connsiteY2" fmla="*/ 222250 h 226347"/>
              <a:gd name="connsiteX3" fmla="*/ 3752645 w 5296958"/>
              <a:gd name="connsiteY3" fmla="*/ 226347 h 226347"/>
              <a:gd name="connsiteX4" fmla="*/ 0 w 5296958"/>
              <a:gd name="connsiteY4" fmla="*/ 0 h 226347"/>
              <a:gd name="connsiteX0" fmla="*/ 0 w 5296958"/>
              <a:gd name="connsiteY0" fmla="*/ 0 h 222250"/>
              <a:gd name="connsiteX1" fmla="*/ 5296958 w 5296958"/>
              <a:gd name="connsiteY1" fmla="*/ 0 h 222250"/>
              <a:gd name="connsiteX2" fmla="*/ 5074708 w 5296958"/>
              <a:gd name="connsiteY2" fmla="*/ 222250 h 222250"/>
              <a:gd name="connsiteX3" fmla="*/ 3703484 w 5296958"/>
              <a:gd name="connsiteY3" fmla="*/ 222250 h 222250"/>
              <a:gd name="connsiteX4" fmla="*/ 0 w 5296958"/>
              <a:gd name="connsiteY4" fmla="*/ 0 h 222250"/>
              <a:gd name="connsiteX0" fmla="*/ 57355 w 1593474"/>
              <a:gd name="connsiteY0" fmla="*/ 4097 h 222250"/>
              <a:gd name="connsiteX1" fmla="*/ 1593474 w 1593474"/>
              <a:gd name="connsiteY1" fmla="*/ 0 h 222250"/>
              <a:gd name="connsiteX2" fmla="*/ 1371224 w 1593474"/>
              <a:gd name="connsiteY2" fmla="*/ 222250 h 222250"/>
              <a:gd name="connsiteX3" fmla="*/ 0 w 1593474"/>
              <a:gd name="connsiteY3" fmla="*/ 222250 h 222250"/>
              <a:gd name="connsiteX4" fmla="*/ 57355 w 1593474"/>
              <a:gd name="connsiteY4" fmla="*/ 4097 h 222250"/>
              <a:gd name="connsiteX0" fmla="*/ 45064 w 1593474"/>
              <a:gd name="connsiteY0" fmla="*/ 0 h 222250"/>
              <a:gd name="connsiteX1" fmla="*/ 1593474 w 1593474"/>
              <a:gd name="connsiteY1" fmla="*/ 0 h 222250"/>
              <a:gd name="connsiteX2" fmla="*/ 1371224 w 1593474"/>
              <a:gd name="connsiteY2" fmla="*/ 222250 h 222250"/>
              <a:gd name="connsiteX3" fmla="*/ 0 w 1593474"/>
              <a:gd name="connsiteY3" fmla="*/ 222250 h 222250"/>
              <a:gd name="connsiteX4" fmla="*/ 45064 w 1593474"/>
              <a:gd name="connsiteY4" fmla="*/ 0 h 222250"/>
              <a:gd name="connsiteX0" fmla="*/ 4096 w 1552506"/>
              <a:gd name="connsiteY0" fmla="*/ 0 h 222250"/>
              <a:gd name="connsiteX1" fmla="*/ 1552506 w 1552506"/>
              <a:gd name="connsiteY1" fmla="*/ 0 h 222250"/>
              <a:gd name="connsiteX2" fmla="*/ 1330256 w 1552506"/>
              <a:gd name="connsiteY2" fmla="*/ 222250 h 222250"/>
              <a:gd name="connsiteX3" fmla="*/ 0 w 1552506"/>
              <a:gd name="connsiteY3" fmla="*/ 222250 h 222250"/>
              <a:gd name="connsiteX4" fmla="*/ 4096 w 1552506"/>
              <a:gd name="connsiteY4" fmla="*/ 0 h 22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2506" h="222250">
                <a:moveTo>
                  <a:pt x="4096" y="0"/>
                </a:moveTo>
                <a:lnTo>
                  <a:pt x="1552506" y="0"/>
                </a:lnTo>
                <a:lnTo>
                  <a:pt x="1330256" y="222250"/>
                </a:lnTo>
                <a:lnTo>
                  <a:pt x="0" y="222250"/>
                </a:lnTo>
                <a:cubicBezTo>
                  <a:pt x="1365" y="148167"/>
                  <a:pt x="2731" y="74083"/>
                  <a:pt x="4096" y="0"/>
                </a:cubicBezTo>
                <a:close/>
              </a:path>
            </a:pathLst>
          </a:custGeom>
          <a:solidFill>
            <a:srgbClr val="E877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 name="Picture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14987" y="25274"/>
            <a:ext cx="2186911" cy="574687"/>
          </a:xfrm>
          <a:prstGeom prst="rect">
            <a:avLst/>
          </a:prstGeom>
        </p:spPr>
      </p:pic>
      <p:sp>
        <p:nvSpPr>
          <p:cNvPr id="11" name="TextBox 10"/>
          <p:cNvSpPr txBox="1"/>
          <p:nvPr userDrawn="1"/>
        </p:nvSpPr>
        <p:spPr>
          <a:xfrm>
            <a:off x="142876" y="6487312"/>
            <a:ext cx="400050" cy="276999"/>
          </a:xfrm>
          <a:prstGeom prst="rect">
            <a:avLst/>
          </a:prstGeom>
          <a:noFill/>
        </p:spPr>
        <p:txBody>
          <a:bodyPr wrap="square" rtlCol="0">
            <a:spAutoFit/>
          </a:bodyPr>
          <a:lstStyle/>
          <a:p>
            <a:fld id="{D8D9F4F4-337A-49B1-A33A-9756ED981810}" type="slidenum">
              <a:rPr lang="en-US" sz="1200" smtClean="0"/>
              <a:t>‹#›</a:t>
            </a:fld>
            <a:endParaRPr lang="en-US" sz="1200" dirty="0"/>
          </a:p>
        </p:txBody>
      </p:sp>
    </p:spTree>
    <p:extLst>
      <p:ext uri="{BB962C8B-B14F-4D97-AF65-F5344CB8AC3E}">
        <p14:creationId xmlns:p14="http://schemas.microsoft.com/office/powerpoint/2010/main" val="1139668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59971" y="816429"/>
            <a:ext cx="10261926" cy="816361"/>
          </a:xfrm>
          <a:noFill/>
          <a:ln w="12700"/>
        </p:spPr>
        <p:txBody>
          <a:bodyPr lIns="91440"/>
          <a:lstStyle/>
          <a:p>
            <a:r>
              <a:rPr lang="en-US" dirty="0"/>
              <a:t>Click to edit title</a:t>
            </a:r>
          </a:p>
        </p:txBody>
      </p:sp>
      <p:sp>
        <p:nvSpPr>
          <p:cNvPr id="3" name="Content Placeholder 2"/>
          <p:cNvSpPr>
            <a:spLocks noGrp="1"/>
          </p:cNvSpPr>
          <p:nvPr>
            <p:ph sz="half" idx="1"/>
          </p:nvPr>
        </p:nvSpPr>
        <p:spPr>
          <a:xfrm>
            <a:off x="838200" y="1825625"/>
            <a:ext cx="5181600" cy="4351338"/>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L-Shape 7"/>
          <p:cNvSpPr/>
          <p:nvPr userDrawn="1"/>
        </p:nvSpPr>
        <p:spPr>
          <a:xfrm rot="10800000">
            <a:off x="10815856" y="575923"/>
            <a:ext cx="481012" cy="481012"/>
          </a:xfrm>
          <a:prstGeom prst="corner">
            <a:avLst>
              <a:gd name="adj1" fmla="val 15545"/>
              <a:gd name="adj2" fmla="val 14740"/>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Shape 8"/>
          <p:cNvSpPr/>
          <p:nvPr userDrawn="1"/>
        </p:nvSpPr>
        <p:spPr>
          <a:xfrm>
            <a:off x="704848" y="1316179"/>
            <a:ext cx="481012" cy="481012"/>
          </a:xfrm>
          <a:prstGeom prst="corner">
            <a:avLst>
              <a:gd name="adj1" fmla="val 11019"/>
              <a:gd name="adj2" fmla="val 14740"/>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5239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4506" y="687510"/>
            <a:ext cx="11355388" cy="850794"/>
          </a:xfrm>
          <a:noFill/>
          <a:ln w="12700"/>
        </p:spPr>
        <p:txBody>
          <a:bodyPr rIns="0" anchor="ctr" anchorCtr="0"/>
          <a:lstStyle>
            <a:lvl1pPr algn="l">
              <a:defRPr baseline="0"/>
            </a:lvl1pPr>
          </a:lstStyle>
          <a:p>
            <a:r>
              <a:rPr lang="en-US" dirty="0"/>
              <a:t>           Click to edit title</a:t>
            </a:r>
          </a:p>
        </p:txBody>
      </p:sp>
      <p:sp>
        <p:nvSpPr>
          <p:cNvPr id="3" name="Text Placeholder 2"/>
          <p:cNvSpPr>
            <a:spLocks noGrp="1"/>
          </p:cNvSpPr>
          <p:nvPr>
            <p:ph type="body" idx="1"/>
          </p:nvPr>
        </p:nvSpPr>
        <p:spPr>
          <a:xfrm>
            <a:off x="839788" y="1681163"/>
            <a:ext cx="5157787" cy="823912"/>
          </a:xfrm>
          <a:solidFill>
            <a:schemeClr val="bg1"/>
          </a:solidFill>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254342"/>
          </a:xfrm>
          <a:solidFill>
            <a:schemeClr val="bg1"/>
          </a:solidFill>
        </p:spPr>
        <p:txBody>
          <a:bodyPr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a:solidFill>
            <a:schemeClr val="bg1"/>
          </a:solidFill>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254342"/>
          </a:xfrm>
          <a:solidFill>
            <a:schemeClr val="bg1"/>
          </a:solidFill>
        </p:spPr>
        <p:txBody>
          <a:bodyPr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58674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lain Title &amp; Picture">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srcRect l="48729" t="-2" r="-46172" b="32720"/>
          <a:stretch/>
        </p:blipFill>
        <p:spPr>
          <a:xfrm flipH="1">
            <a:off x="7100002" y="3302386"/>
            <a:ext cx="5164997" cy="3566160"/>
          </a:xfrm>
          <a:prstGeom prst="rect">
            <a:avLst/>
          </a:prstGeom>
        </p:spPr>
      </p:pic>
      <p:sp>
        <p:nvSpPr>
          <p:cNvPr id="8" name="Rectangle 7"/>
          <p:cNvSpPr/>
          <p:nvPr userDrawn="1"/>
        </p:nvSpPr>
        <p:spPr>
          <a:xfrm>
            <a:off x="704848" y="2518615"/>
            <a:ext cx="4357009" cy="2725971"/>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199" y="1034107"/>
            <a:ext cx="9213477" cy="765268"/>
          </a:xfrm>
          <a:noFill/>
        </p:spPr>
        <p:txBody>
          <a:bodyPr/>
          <a:lstStyle/>
          <a:p>
            <a:r>
              <a:rPr lang="en-US" dirty="0"/>
              <a:t>Click to edit title</a:t>
            </a:r>
          </a:p>
        </p:txBody>
      </p:sp>
      <p:sp>
        <p:nvSpPr>
          <p:cNvPr id="6" name="L-Shape 5"/>
          <p:cNvSpPr/>
          <p:nvPr userDrawn="1"/>
        </p:nvSpPr>
        <p:spPr>
          <a:xfrm rot="10800000">
            <a:off x="9704015" y="860443"/>
            <a:ext cx="481012" cy="481012"/>
          </a:xfrm>
          <a:prstGeom prst="corner">
            <a:avLst>
              <a:gd name="adj1" fmla="val 15545"/>
              <a:gd name="adj2" fmla="val 14740"/>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Shape 6"/>
          <p:cNvSpPr/>
          <p:nvPr userDrawn="1"/>
        </p:nvSpPr>
        <p:spPr>
          <a:xfrm rot="16200000" flipV="1">
            <a:off x="704848" y="1477478"/>
            <a:ext cx="481012" cy="481012"/>
          </a:xfrm>
          <a:prstGeom prst="corner">
            <a:avLst>
              <a:gd name="adj1" fmla="val 15545"/>
              <a:gd name="adj2" fmla="val 14740"/>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p:cNvSpPr>
            <a:spLocks noGrp="1"/>
          </p:cNvSpPr>
          <p:nvPr>
            <p:ph type="pic" sz="quarter" idx="13"/>
          </p:nvPr>
        </p:nvSpPr>
        <p:spPr>
          <a:xfrm>
            <a:off x="5351770" y="2844467"/>
            <a:ext cx="4833257" cy="914400"/>
          </a:xfrm>
        </p:spPr>
        <p:txBody>
          <a:bodyPr/>
          <a:lstStyle/>
          <a:p>
            <a:r>
              <a:rPr lang="en-US"/>
              <a:t>Click icon to add picture</a:t>
            </a:r>
          </a:p>
        </p:txBody>
      </p:sp>
    </p:spTree>
    <p:extLst>
      <p:ext uri="{BB962C8B-B14F-4D97-AF65-F5344CB8AC3E}">
        <p14:creationId xmlns:p14="http://schemas.microsoft.com/office/powerpoint/2010/main" val="1423741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p:cNvSpPr/>
          <p:nvPr userDrawn="1"/>
        </p:nvSpPr>
        <p:spPr>
          <a:xfrm>
            <a:off x="0" y="620486"/>
            <a:ext cx="4772025" cy="17651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l"/>
            <a:endParaRPr lang="en-US" dirty="0"/>
          </a:p>
        </p:txBody>
      </p:sp>
      <p:sp>
        <p:nvSpPr>
          <p:cNvPr id="2" name="Title 1"/>
          <p:cNvSpPr>
            <a:spLocks noGrp="1"/>
          </p:cNvSpPr>
          <p:nvPr>
            <p:ph type="title"/>
          </p:nvPr>
        </p:nvSpPr>
        <p:spPr>
          <a:xfrm>
            <a:off x="208428" y="545313"/>
            <a:ext cx="4563597" cy="1743439"/>
          </a:xfrm>
          <a:noFill/>
        </p:spPr>
        <p:txBody>
          <a:bodyPr rIns="640080" anchor="b"/>
          <a:lstStyle>
            <a:lvl1pPr algn="r">
              <a:defRPr sz="3200"/>
            </a:lvl1pPr>
          </a:lstStyle>
          <a:p>
            <a:r>
              <a:rPr lang="en-US"/>
              <a:t>Click to edit Master title style</a:t>
            </a:r>
            <a:endParaRPr lang="en-US" dirty="0"/>
          </a:p>
        </p:txBody>
      </p:sp>
      <p:sp>
        <p:nvSpPr>
          <p:cNvPr id="3" name="Picture Placeholder 2"/>
          <p:cNvSpPr>
            <a:spLocks noGrp="1"/>
          </p:cNvSpPr>
          <p:nvPr>
            <p:ph type="pic" idx="1"/>
          </p:nvPr>
        </p:nvSpPr>
        <p:spPr>
          <a:xfrm>
            <a:off x="5183188" y="545313"/>
            <a:ext cx="6172200" cy="5315737"/>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460810"/>
            <a:ext cx="3932237" cy="3408178"/>
          </a:xfrm>
          <a:solidFill>
            <a:schemeClr val="bg1"/>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cxnSp>
        <p:nvCxnSpPr>
          <p:cNvPr id="9" name="Straight Connector 8"/>
          <p:cNvCxnSpPr/>
          <p:nvPr userDrawn="1"/>
        </p:nvCxnSpPr>
        <p:spPr>
          <a:xfrm>
            <a:off x="4958080" y="426720"/>
            <a:ext cx="0" cy="5601637"/>
          </a:xfrm>
          <a:prstGeom prst="line">
            <a:avLst/>
          </a:prstGeom>
          <a:ln w="12700">
            <a:solidFill>
              <a:srgbClr val="FF66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5654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Rectangle 11"/>
          <p:cNvSpPr/>
          <p:nvPr userDrawn="1"/>
        </p:nvSpPr>
        <p:spPr>
          <a:xfrm>
            <a:off x="359229" y="501543"/>
            <a:ext cx="4412796" cy="14403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l"/>
            <a:endParaRPr lang="en-US" dirty="0"/>
          </a:p>
        </p:txBody>
      </p:sp>
      <p:sp>
        <p:nvSpPr>
          <p:cNvPr id="2" name="Title 1"/>
          <p:cNvSpPr>
            <a:spLocks noGrp="1"/>
          </p:cNvSpPr>
          <p:nvPr>
            <p:ph type="title"/>
          </p:nvPr>
        </p:nvSpPr>
        <p:spPr>
          <a:xfrm>
            <a:off x="190497" y="639941"/>
            <a:ext cx="4563597" cy="1440394"/>
          </a:xfrm>
          <a:noFill/>
        </p:spPr>
        <p:txBody>
          <a:bodyPr rIns="640080" anchor="ctr" anchorCtr="0"/>
          <a:lstStyle>
            <a:lvl1pPr algn="r">
              <a:defRPr sz="3200"/>
            </a:lvl1pPr>
          </a:lstStyle>
          <a:p>
            <a:r>
              <a:rPr lang="en-US"/>
              <a:t>Click to edit Master title style</a:t>
            </a:r>
            <a:endParaRPr lang="en-US" dirty="0"/>
          </a:p>
        </p:txBody>
      </p:sp>
      <p:sp>
        <p:nvSpPr>
          <p:cNvPr id="3" name="Content Placeholder 2"/>
          <p:cNvSpPr>
            <a:spLocks noGrp="1"/>
          </p:cNvSpPr>
          <p:nvPr>
            <p:ph idx="1"/>
          </p:nvPr>
        </p:nvSpPr>
        <p:spPr>
          <a:xfrm>
            <a:off x="5183188" y="639941"/>
            <a:ext cx="6172200" cy="5221109"/>
          </a:xfrm>
          <a:solidFill>
            <a:schemeClr val="bg1"/>
          </a:solidFill>
        </p:spPr>
        <p:txBody>
          <a:bodyPr tIns="36576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326340"/>
            <a:ext cx="3932237" cy="3542648"/>
          </a:xfrm>
          <a:solidFill>
            <a:schemeClr val="bg1"/>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TextBox 8"/>
          <p:cNvSpPr txBox="1"/>
          <p:nvPr userDrawn="1"/>
        </p:nvSpPr>
        <p:spPr>
          <a:xfrm>
            <a:off x="3931920" y="-1087120"/>
            <a:ext cx="184731" cy="369332"/>
          </a:xfrm>
          <a:prstGeom prst="rect">
            <a:avLst/>
          </a:prstGeom>
          <a:noFill/>
        </p:spPr>
        <p:txBody>
          <a:bodyPr wrap="none" rtlCol="0">
            <a:spAutoFit/>
          </a:bodyPr>
          <a:lstStyle/>
          <a:p>
            <a:endParaRPr lang="en-US" dirty="0"/>
          </a:p>
        </p:txBody>
      </p:sp>
      <p:cxnSp>
        <p:nvCxnSpPr>
          <p:cNvPr id="11" name="Straight Connector 10"/>
          <p:cNvCxnSpPr/>
          <p:nvPr userDrawn="1"/>
        </p:nvCxnSpPr>
        <p:spPr>
          <a:xfrm>
            <a:off x="4958080" y="426720"/>
            <a:ext cx="0" cy="5601637"/>
          </a:xfrm>
          <a:prstGeom prst="line">
            <a:avLst/>
          </a:prstGeom>
          <a:ln w="12700">
            <a:solidFill>
              <a:srgbClr val="FF66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5372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lain">
  <p:cSld name="1_Plain">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1295399" y="751027"/>
            <a:ext cx="9213600" cy="958000"/>
          </a:xfrm>
          <a:prstGeom prst="rect">
            <a:avLst/>
          </a:prstGeom>
          <a:noFill/>
          <a:ln>
            <a:noFill/>
          </a:ln>
        </p:spPr>
        <p:txBody>
          <a:bodyPr spcFirstLastPara="1" wrap="square" lIns="91425" tIns="91425" rIns="91425" bIns="91425" anchor="ctr" anchorCtr="0">
            <a:normAutofit/>
          </a:bodyPr>
          <a:lstStyle>
            <a:lvl1pPr marR="0" lvl="0" algn="l" rtl="0">
              <a:lnSpc>
                <a:spcPct val="90000"/>
              </a:lnSpc>
              <a:spcBef>
                <a:spcPts val="0"/>
              </a:spcBef>
              <a:spcAft>
                <a:spcPts val="0"/>
              </a:spcAft>
              <a:buClr>
                <a:schemeClr val="dk1"/>
              </a:buClr>
              <a:buSzPts val="3000"/>
              <a:buFont typeface="Arial"/>
              <a:buNone/>
              <a:defRPr sz="4000" b="0" i="1" u="none" strike="noStrike" cap="none">
                <a:solidFill>
                  <a:schemeClr val="dk1"/>
                </a:solidFill>
                <a:latin typeface="Arial"/>
                <a:ea typeface="Arial"/>
                <a:cs typeface="Arial"/>
                <a:sym typeface="Arial"/>
              </a:defRPr>
            </a:lvl1pPr>
            <a:lvl2pPr lvl="1" rtl="0">
              <a:spcBef>
                <a:spcPts val="0"/>
              </a:spcBef>
              <a:spcAft>
                <a:spcPts val="0"/>
              </a:spcAft>
              <a:buSzPts val="2800"/>
              <a:buNone/>
              <a:defRPr sz="1867"/>
            </a:lvl2pPr>
            <a:lvl3pPr lvl="2" rtl="0">
              <a:spcBef>
                <a:spcPts val="0"/>
              </a:spcBef>
              <a:spcAft>
                <a:spcPts val="0"/>
              </a:spcAft>
              <a:buSzPts val="2800"/>
              <a:buNone/>
              <a:defRPr sz="1867"/>
            </a:lvl3pPr>
            <a:lvl4pPr lvl="3" rtl="0">
              <a:spcBef>
                <a:spcPts val="0"/>
              </a:spcBef>
              <a:spcAft>
                <a:spcPts val="0"/>
              </a:spcAft>
              <a:buSzPts val="2800"/>
              <a:buNone/>
              <a:defRPr sz="1867"/>
            </a:lvl4pPr>
            <a:lvl5pPr lvl="4" rtl="0">
              <a:spcBef>
                <a:spcPts val="0"/>
              </a:spcBef>
              <a:spcAft>
                <a:spcPts val="0"/>
              </a:spcAft>
              <a:buSzPts val="2800"/>
              <a:buNone/>
              <a:defRPr sz="1867"/>
            </a:lvl5pPr>
            <a:lvl6pPr lvl="5" rtl="0">
              <a:spcBef>
                <a:spcPts val="0"/>
              </a:spcBef>
              <a:spcAft>
                <a:spcPts val="0"/>
              </a:spcAft>
              <a:buSzPts val="2800"/>
              <a:buNone/>
              <a:defRPr sz="1867"/>
            </a:lvl6pPr>
            <a:lvl7pPr lvl="6" rtl="0">
              <a:spcBef>
                <a:spcPts val="0"/>
              </a:spcBef>
              <a:spcAft>
                <a:spcPts val="0"/>
              </a:spcAft>
              <a:buSzPts val="2800"/>
              <a:buNone/>
              <a:defRPr sz="1867"/>
            </a:lvl7pPr>
            <a:lvl8pPr lvl="7" rtl="0">
              <a:spcBef>
                <a:spcPts val="0"/>
              </a:spcBef>
              <a:spcAft>
                <a:spcPts val="0"/>
              </a:spcAft>
              <a:buSzPts val="2800"/>
              <a:buNone/>
              <a:defRPr sz="1867"/>
            </a:lvl8pPr>
            <a:lvl9pPr lvl="8" rtl="0">
              <a:spcBef>
                <a:spcPts val="0"/>
              </a:spcBef>
              <a:spcAft>
                <a:spcPts val="0"/>
              </a:spcAft>
              <a:buSzPts val="2800"/>
              <a:buNone/>
              <a:defRPr sz="1867"/>
            </a:lvl9pPr>
          </a:lstStyle>
          <a:p>
            <a:endParaRPr/>
          </a:p>
        </p:txBody>
      </p:sp>
      <p:sp>
        <p:nvSpPr>
          <p:cNvPr id="52" name="Google Shape;52;p13"/>
          <p:cNvSpPr txBox="1">
            <a:spLocks noGrp="1"/>
          </p:cNvSpPr>
          <p:nvPr>
            <p:ph type="sldNum" idx="12"/>
          </p:nvPr>
        </p:nvSpPr>
        <p:spPr>
          <a:xfrm>
            <a:off x="11409045" y="6333135"/>
            <a:ext cx="731600" cy="524800"/>
          </a:xfrm>
          <a:prstGeom prst="rect">
            <a:avLst/>
          </a:prstGeom>
        </p:spPr>
        <p:txBody>
          <a:bodyPr spcFirstLastPara="1" wrap="square" lIns="91425" tIns="91425" rIns="91425" bIns="91425" anchor="t"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2913428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90150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83D711-D94C-7292-4E76-1927F1BC853F}"/>
              </a:ext>
            </a:extLst>
          </p:cNvPr>
          <p:cNvSpPr>
            <a:spLocks noGrp="1"/>
          </p:cNvSpPr>
          <p:nvPr>
            <p:ph type="sldNum" sz="quarter" idx="12"/>
          </p:nvPr>
        </p:nvSpPr>
        <p:spPr/>
        <p:txBody>
          <a:bodyPr/>
          <a:lstStyle/>
          <a:p>
            <a:fld id="{92E25377-0EB6-47D7-814A-FF3AF5F33C40}" type="slidenum">
              <a:rPr lang="en-US" smtClean="0"/>
              <a:t>‹#›</a:t>
            </a:fld>
            <a:endParaRPr lang="en-US"/>
          </a:p>
        </p:txBody>
      </p:sp>
    </p:spTree>
    <p:extLst>
      <p:ext uri="{BB962C8B-B14F-4D97-AF65-F5344CB8AC3E}">
        <p14:creationId xmlns:p14="http://schemas.microsoft.com/office/powerpoint/2010/main" val="40586994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09600" y="274639"/>
            <a:ext cx="10972800" cy="1143200"/>
          </a:xfrm>
          <a:prstGeom prst="rect">
            <a:avLst/>
          </a:prstGeom>
          <a:noFill/>
          <a:ln>
            <a:noFill/>
          </a:ln>
        </p:spPr>
        <p:txBody>
          <a:bodyPr spcFirstLastPara="1" wrap="square" lIns="91425" tIns="45700" rIns="91425" bIns="45700" anchor="ctr" anchorCtr="0">
            <a:normAutofit/>
          </a:bodyPr>
          <a:lstStyle>
            <a:lvl1pPr lvl="0" algn="ctr" rtl="0">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1" name="Google Shape;101;p21"/>
          <p:cNvSpPr txBox="1">
            <a:spLocks noGrp="1"/>
          </p:cNvSpPr>
          <p:nvPr>
            <p:ph type="dt" idx="10"/>
          </p:nvPr>
        </p:nvSpPr>
        <p:spPr>
          <a:xfrm>
            <a:off x="609600" y="6356351"/>
            <a:ext cx="2844800" cy="3652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2" name="Google Shape;102;p21"/>
          <p:cNvSpPr txBox="1">
            <a:spLocks noGrp="1"/>
          </p:cNvSpPr>
          <p:nvPr>
            <p:ph type="ftr" idx="11"/>
          </p:nvPr>
        </p:nvSpPr>
        <p:spPr>
          <a:xfrm>
            <a:off x="4165600" y="6356351"/>
            <a:ext cx="3860800" cy="3652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3" name="Google Shape;103;p21"/>
          <p:cNvSpPr txBox="1">
            <a:spLocks noGrp="1"/>
          </p:cNvSpPr>
          <p:nvPr>
            <p:ph type="sldNum" idx="12"/>
          </p:nvPr>
        </p:nvSpPr>
        <p:spPr>
          <a:xfrm>
            <a:off x="8737600" y="6356351"/>
            <a:ext cx="2844800" cy="3652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58199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19020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53"/>
        <p:cNvGrpSpPr/>
        <p:nvPr/>
      </p:nvGrpSpPr>
      <p:grpSpPr>
        <a:xfrm>
          <a:off x="0" y="0"/>
          <a:ext cx="0" cy="0"/>
          <a:chOff x="0" y="0"/>
          <a:chExt cx="0" cy="0"/>
        </a:xfrm>
      </p:grpSpPr>
      <p:sp>
        <p:nvSpPr>
          <p:cNvPr id="54" name="Google Shape;54;p14"/>
          <p:cNvSpPr txBox="1">
            <a:spLocks noGrp="1"/>
          </p:cNvSpPr>
          <p:nvPr>
            <p:ph type="title"/>
          </p:nvPr>
        </p:nvSpPr>
        <p:spPr>
          <a:xfrm>
            <a:off x="609600" y="274639"/>
            <a:ext cx="10972800" cy="1143200"/>
          </a:xfrm>
          <a:prstGeom prst="rect">
            <a:avLst/>
          </a:prstGeom>
          <a:noFill/>
          <a:ln>
            <a:noFill/>
          </a:ln>
        </p:spPr>
        <p:txBody>
          <a:bodyPr spcFirstLastPara="1" wrap="square" lIns="91425" tIns="45700" rIns="91425" bIns="45700" anchor="ctr" anchorCtr="0">
            <a:normAutofit/>
          </a:bodyPr>
          <a:lstStyle>
            <a:lvl1pPr lvl="0" algn="ctr" rtl="0">
              <a:spcBef>
                <a:spcPts val="0"/>
              </a:spcBef>
              <a:spcAft>
                <a:spcPts val="0"/>
              </a:spcAft>
              <a:buClr>
                <a:schemeClr val="dk1"/>
              </a:buClr>
              <a:buSzPts val="1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5" name="Google Shape;55;p14"/>
          <p:cNvSpPr txBox="1">
            <a:spLocks noGrp="1"/>
          </p:cNvSpPr>
          <p:nvPr>
            <p:ph type="body" idx="1"/>
          </p:nvPr>
        </p:nvSpPr>
        <p:spPr>
          <a:xfrm>
            <a:off x="609600" y="1600201"/>
            <a:ext cx="10972800" cy="4526000"/>
          </a:xfrm>
          <a:prstGeom prst="rect">
            <a:avLst/>
          </a:prstGeom>
          <a:noFill/>
          <a:ln>
            <a:noFill/>
          </a:ln>
        </p:spPr>
        <p:txBody>
          <a:bodyPr spcFirstLastPara="1" wrap="square" lIns="91425" tIns="45700" rIns="91425" bIns="45700" anchor="t" anchorCtr="0">
            <a:normAutofit/>
          </a:bodyPr>
          <a:lstStyle>
            <a:lvl1pPr marL="609585" lvl="0" indent="-457189" algn="l" rtl="0">
              <a:spcBef>
                <a:spcPts val="480"/>
              </a:spcBef>
              <a:spcAft>
                <a:spcPts val="0"/>
              </a:spcAft>
              <a:buClr>
                <a:schemeClr val="dk1"/>
              </a:buClr>
              <a:buSzPts val="1800"/>
              <a:buChar char="●"/>
              <a:defRPr/>
            </a:lvl1pPr>
            <a:lvl2pPr marL="1219170" lvl="1" indent="-457189" algn="l" rtl="0">
              <a:spcBef>
                <a:spcPts val="1600"/>
              </a:spcBef>
              <a:spcAft>
                <a:spcPts val="0"/>
              </a:spcAft>
              <a:buClr>
                <a:schemeClr val="dk1"/>
              </a:buClr>
              <a:buSzPts val="1800"/>
              <a:buChar char="○"/>
              <a:defRPr/>
            </a:lvl2pPr>
            <a:lvl3pPr marL="1828754" lvl="2" indent="-457189" algn="l" rtl="0">
              <a:spcBef>
                <a:spcPts val="1600"/>
              </a:spcBef>
              <a:spcAft>
                <a:spcPts val="0"/>
              </a:spcAft>
              <a:buClr>
                <a:schemeClr val="dk1"/>
              </a:buClr>
              <a:buSzPts val="1800"/>
              <a:buChar char="■"/>
              <a:defRPr/>
            </a:lvl3pPr>
            <a:lvl4pPr marL="2438339" lvl="3" indent="-457189" algn="l" rtl="0">
              <a:spcBef>
                <a:spcPts val="1600"/>
              </a:spcBef>
              <a:spcAft>
                <a:spcPts val="0"/>
              </a:spcAft>
              <a:buClr>
                <a:schemeClr val="dk1"/>
              </a:buClr>
              <a:buSzPts val="1800"/>
              <a:buChar char="●"/>
              <a:defRPr/>
            </a:lvl4pPr>
            <a:lvl5pPr marL="3047924" lvl="4" indent="-457189" algn="l" rtl="0">
              <a:spcBef>
                <a:spcPts val="1600"/>
              </a:spcBef>
              <a:spcAft>
                <a:spcPts val="0"/>
              </a:spcAft>
              <a:buClr>
                <a:schemeClr val="dk1"/>
              </a:buClr>
              <a:buSzPts val="1800"/>
              <a:buChar char="○"/>
              <a:defRPr/>
            </a:lvl5pPr>
            <a:lvl6pPr marL="3657509" lvl="5" indent="-457189" algn="l" rtl="0">
              <a:spcBef>
                <a:spcPts val="1600"/>
              </a:spcBef>
              <a:spcAft>
                <a:spcPts val="0"/>
              </a:spcAft>
              <a:buClr>
                <a:schemeClr val="dk1"/>
              </a:buClr>
              <a:buSzPts val="1800"/>
              <a:buChar char="■"/>
              <a:defRPr/>
            </a:lvl6pPr>
            <a:lvl7pPr marL="4267093" lvl="6" indent="-457189" algn="l" rtl="0">
              <a:spcBef>
                <a:spcPts val="1600"/>
              </a:spcBef>
              <a:spcAft>
                <a:spcPts val="0"/>
              </a:spcAft>
              <a:buClr>
                <a:schemeClr val="dk1"/>
              </a:buClr>
              <a:buSzPts val="1800"/>
              <a:buChar char="●"/>
              <a:defRPr/>
            </a:lvl7pPr>
            <a:lvl8pPr marL="4876678" lvl="7" indent="-457189" algn="l" rtl="0">
              <a:spcBef>
                <a:spcPts val="1600"/>
              </a:spcBef>
              <a:spcAft>
                <a:spcPts val="0"/>
              </a:spcAft>
              <a:buClr>
                <a:schemeClr val="dk1"/>
              </a:buClr>
              <a:buSzPts val="1800"/>
              <a:buChar char="○"/>
              <a:defRPr/>
            </a:lvl8pPr>
            <a:lvl9pPr marL="5486263" lvl="8" indent="-457189" algn="l" rtl="0">
              <a:spcBef>
                <a:spcPts val="1600"/>
              </a:spcBef>
              <a:spcAft>
                <a:spcPts val="1600"/>
              </a:spcAft>
              <a:buClr>
                <a:schemeClr val="dk1"/>
              </a:buClr>
              <a:buSzPts val="1800"/>
              <a:buChar char="■"/>
              <a:defRPr/>
            </a:lvl9pPr>
          </a:lstStyle>
          <a:p>
            <a:endParaRPr/>
          </a:p>
        </p:txBody>
      </p:sp>
      <p:sp>
        <p:nvSpPr>
          <p:cNvPr id="56" name="Google Shape;56;p14"/>
          <p:cNvSpPr txBox="1">
            <a:spLocks noGrp="1"/>
          </p:cNvSpPr>
          <p:nvPr>
            <p:ph type="dt" idx="10"/>
          </p:nvPr>
        </p:nvSpPr>
        <p:spPr>
          <a:xfrm>
            <a:off x="609600" y="6356351"/>
            <a:ext cx="2844800" cy="3652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7" name="Google Shape;57;p14"/>
          <p:cNvSpPr txBox="1">
            <a:spLocks noGrp="1"/>
          </p:cNvSpPr>
          <p:nvPr>
            <p:ph type="ftr" idx="11"/>
          </p:nvPr>
        </p:nvSpPr>
        <p:spPr>
          <a:xfrm>
            <a:off x="4165600" y="6356351"/>
            <a:ext cx="3860800" cy="3652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8" name="Google Shape;58;p14"/>
          <p:cNvSpPr txBox="1">
            <a:spLocks noGrp="1"/>
          </p:cNvSpPr>
          <p:nvPr>
            <p:ph type="sldNum" idx="12"/>
          </p:nvPr>
        </p:nvSpPr>
        <p:spPr>
          <a:xfrm>
            <a:off x="8737600" y="6356351"/>
            <a:ext cx="2844800" cy="3652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53810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68570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199" y="1825625"/>
            <a:ext cx="9213477" cy="5032375"/>
          </a:xfrm>
          <a:prstGeom prst="rect">
            <a:avLst/>
          </a:prstGeom>
          <a:noFill/>
        </p:spPr>
        <p:txBody>
          <a:bodyPr vert="horz" lIns="274320" tIns="2743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p:cNvSpPr>
            <a:spLocks noGrp="1"/>
          </p:cNvSpPr>
          <p:nvPr>
            <p:ph type="title"/>
          </p:nvPr>
        </p:nvSpPr>
        <p:spPr>
          <a:xfrm>
            <a:off x="838199" y="598627"/>
            <a:ext cx="9213477" cy="958058"/>
          </a:xfrm>
          <a:prstGeom prst="rect">
            <a:avLst/>
          </a:prstGeom>
          <a:noFill/>
          <a:ln>
            <a:noFill/>
          </a:ln>
        </p:spPr>
        <p:txBody>
          <a:bodyPr vert="horz" wrap="square" lIns="91440" tIns="274320" rIns="91440" bIns="274320" rtlCol="0" anchor="ctr">
            <a:normAutofit/>
          </a:bodyPr>
          <a:lstStyle/>
          <a:p>
            <a:r>
              <a:rPr lang="en-US" dirty="0"/>
              <a:t>Click to edit Master title style</a:t>
            </a:r>
          </a:p>
        </p:txBody>
      </p:sp>
      <p:pic>
        <p:nvPicPr>
          <p:cNvPr id="9" name="Picture 8"/>
          <p:cNvPicPr>
            <a:picLocks noChangeAspect="1"/>
          </p:cNvPicPr>
          <p:nvPr userDrawn="1"/>
        </p:nvPicPr>
        <p:blipFill>
          <a:blip r:embed="rId14"/>
          <a:stretch>
            <a:fillRect/>
          </a:stretch>
        </p:blipFill>
        <p:spPr>
          <a:xfrm>
            <a:off x="11070548" y="6300510"/>
            <a:ext cx="903568" cy="373604"/>
          </a:xfrm>
          <a:prstGeom prst="rect">
            <a:avLst/>
          </a:prstGeom>
        </p:spPr>
      </p:pic>
      <p:cxnSp>
        <p:nvCxnSpPr>
          <p:cNvPr id="11" name="Straight Connector 10"/>
          <p:cNvCxnSpPr/>
          <p:nvPr userDrawn="1"/>
        </p:nvCxnSpPr>
        <p:spPr>
          <a:xfrm flipH="1">
            <a:off x="10695788" y="6276977"/>
            <a:ext cx="297332" cy="405168"/>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0" name="Rectangle 13"/>
          <p:cNvSpPr/>
          <p:nvPr userDrawn="1"/>
        </p:nvSpPr>
        <p:spPr>
          <a:xfrm>
            <a:off x="1" y="209022"/>
            <a:ext cx="9224884" cy="211670"/>
          </a:xfrm>
          <a:custGeom>
            <a:avLst/>
            <a:gdLst>
              <a:gd name="connsiteX0" fmla="*/ 0 w 5074708"/>
              <a:gd name="connsiteY0" fmla="*/ 0 h 222250"/>
              <a:gd name="connsiteX1" fmla="*/ 5074708 w 5074708"/>
              <a:gd name="connsiteY1" fmla="*/ 0 h 222250"/>
              <a:gd name="connsiteX2" fmla="*/ 5074708 w 5074708"/>
              <a:gd name="connsiteY2" fmla="*/ 222250 h 222250"/>
              <a:gd name="connsiteX3" fmla="*/ 0 w 5074708"/>
              <a:gd name="connsiteY3" fmla="*/ 222250 h 222250"/>
              <a:gd name="connsiteX4" fmla="*/ 0 w 5074708"/>
              <a:gd name="connsiteY4" fmla="*/ 0 h 222250"/>
              <a:gd name="connsiteX0" fmla="*/ 0 w 5296958"/>
              <a:gd name="connsiteY0" fmla="*/ 0 h 222250"/>
              <a:gd name="connsiteX1" fmla="*/ 5296958 w 5296958"/>
              <a:gd name="connsiteY1" fmla="*/ 0 h 222250"/>
              <a:gd name="connsiteX2" fmla="*/ 5074708 w 5296958"/>
              <a:gd name="connsiteY2" fmla="*/ 222250 h 222250"/>
              <a:gd name="connsiteX3" fmla="*/ 0 w 5296958"/>
              <a:gd name="connsiteY3" fmla="*/ 222250 h 222250"/>
              <a:gd name="connsiteX4" fmla="*/ 0 w 5296958"/>
              <a:gd name="connsiteY4" fmla="*/ 0 h 222250"/>
              <a:gd name="connsiteX0" fmla="*/ 0 w 7779230"/>
              <a:gd name="connsiteY0" fmla="*/ 0 h 222250"/>
              <a:gd name="connsiteX1" fmla="*/ 7779230 w 7779230"/>
              <a:gd name="connsiteY1" fmla="*/ 0 h 222250"/>
              <a:gd name="connsiteX2" fmla="*/ 7556980 w 7779230"/>
              <a:gd name="connsiteY2" fmla="*/ 222250 h 222250"/>
              <a:gd name="connsiteX3" fmla="*/ 2482272 w 7779230"/>
              <a:gd name="connsiteY3" fmla="*/ 222250 h 222250"/>
              <a:gd name="connsiteX4" fmla="*/ 0 w 7779230"/>
              <a:gd name="connsiteY4" fmla="*/ 0 h 222250"/>
              <a:gd name="connsiteX0" fmla="*/ 5774 w 7785004"/>
              <a:gd name="connsiteY0" fmla="*/ 0 h 222250"/>
              <a:gd name="connsiteX1" fmla="*/ 7785004 w 7785004"/>
              <a:gd name="connsiteY1" fmla="*/ 0 h 222250"/>
              <a:gd name="connsiteX2" fmla="*/ 7562754 w 7785004"/>
              <a:gd name="connsiteY2" fmla="*/ 222250 h 222250"/>
              <a:gd name="connsiteX3" fmla="*/ 0 w 7785004"/>
              <a:gd name="connsiteY3" fmla="*/ 222250 h 222250"/>
              <a:gd name="connsiteX4" fmla="*/ 5774 w 7785004"/>
              <a:gd name="connsiteY4" fmla="*/ 0 h 22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5004" h="222250">
                <a:moveTo>
                  <a:pt x="5774" y="0"/>
                </a:moveTo>
                <a:lnTo>
                  <a:pt x="7785004" y="0"/>
                </a:lnTo>
                <a:lnTo>
                  <a:pt x="7562754" y="222250"/>
                </a:lnTo>
                <a:lnTo>
                  <a:pt x="0" y="222250"/>
                </a:lnTo>
                <a:lnTo>
                  <a:pt x="5774" y="0"/>
                </a:lnTo>
                <a:close/>
              </a:path>
            </a:pathLst>
          </a:custGeom>
          <a:solidFill>
            <a:srgbClr val="861F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3"/>
          <p:cNvSpPr/>
          <p:nvPr userDrawn="1"/>
        </p:nvSpPr>
        <p:spPr>
          <a:xfrm rot="10800000">
            <a:off x="8454217" y="201493"/>
            <a:ext cx="3737783" cy="219199"/>
          </a:xfrm>
          <a:custGeom>
            <a:avLst/>
            <a:gdLst>
              <a:gd name="connsiteX0" fmla="*/ 0 w 5074708"/>
              <a:gd name="connsiteY0" fmla="*/ 0 h 222250"/>
              <a:gd name="connsiteX1" fmla="*/ 5074708 w 5074708"/>
              <a:gd name="connsiteY1" fmla="*/ 0 h 222250"/>
              <a:gd name="connsiteX2" fmla="*/ 5074708 w 5074708"/>
              <a:gd name="connsiteY2" fmla="*/ 222250 h 222250"/>
              <a:gd name="connsiteX3" fmla="*/ 0 w 5074708"/>
              <a:gd name="connsiteY3" fmla="*/ 222250 h 222250"/>
              <a:gd name="connsiteX4" fmla="*/ 0 w 5074708"/>
              <a:gd name="connsiteY4" fmla="*/ 0 h 222250"/>
              <a:gd name="connsiteX0" fmla="*/ 0 w 5296958"/>
              <a:gd name="connsiteY0" fmla="*/ 0 h 222250"/>
              <a:gd name="connsiteX1" fmla="*/ 5296958 w 5296958"/>
              <a:gd name="connsiteY1" fmla="*/ 0 h 222250"/>
              <a:gd name="connsiteX2" fmla="*/ 5074708 w 5296958"/>
              <a:gd name="connsiteY2" fmla="*/ 222250 h 222250"/>
              <a:gd name="connsiteX3" fmla="*/ 0 w 5296958"/>
              <a:gd name="connsiteY3" fmla="*/ 222250 h 222250"/>
              <a:gd name="connsiteX4" fmla="*/ 0 w 5296958"/>
              <a:gd name="connsiteY4" fmla="*/ 0 h 222250"/>
              <a:gd name="connsiteX0" fmla="*/ 0 w 5296958"/>
              <a:gd name="connsiteY0" fmla="*/ 0 h 226347"/>
              <a:gd name="connsiteX1" fmla="*/ 5296958 w 5296958"/>
              <a:gd name="connsiteY1" fmla="*/ 0 h 226347"/>
              <a:gd name="connsiteX2" fmla="*/ 5074708 w 5296958"/>
              <a:gd name="connsiteY2" fmla="*/ 222250 h 226347"/>
              <a:gd name="connsiteX3" fmla="*/ 3752645 w 5296958"/>
              <a:gd name="connsiteY3" fmla="*/ 226347 h 226347"/>
              <a:gd name="connsiteX4" fmla="*/ 0 w 5296958"/>
              <a:gd name="connsiteY4" fmla="*/ 0 h 226347"/>
              <a:gd name="connsiteX0" fmla="*/ 0 w 5296958"/>
              <a:gd name="connsiteY0" fmla="*/ 0 h 222250"/>
              <a:gd name="connsiteX1" fmla="*/ 5296958 w 5296958"/>
              <a:gd name="connsiteY1" fmla="*/ 0 h 222250"/>
              <a:gd name="connsiteX2" fmla="*/ 5074708 w 5296958"/>
              <a:gd name="connsiteY2" fmla="*/ 222250 h 222250"/>
              <a:gd name="connsiteX3" fmla="*/ 3703484 w 5296958"/>
              <a:gd name="connsiteY3" fmla="*/ 222250 h 222250"/>
              <a:gd name="connsiteX4" fmla="*/ 0 w 5296958"/>
              <a:gd name="connsiteY4" fmla="*/ 0 h 222250"/>
              <a:gd name="connsiteX0" fmla="*/ 57355 w 1593474"/>
              <a:gd name="connsiteY0" fmla="*/ 4097 h 222250"/>
              <a:gd name="connsiteX1" fmla="*/ 1593474 w 1593474"/>
              <a:gd name="connsiteY1" fmla="*/ 0 h 222250"/>
              <a:gd name="connsiteX2" fmla="*/ 1371224 w 1593474"/>
              <a:gd name="connsiteY2" fmla="*/ 222250 h 222250"/>
              <a:gd name="connsiteX3" fmla="*/ 0 w 1593474"/>
              <a:gd name="connsiteY3" fmla="*/ 222250 h 222250"/>
              <a:gd name="connsiteX4" fmla="*/ 57355 w 1593474"/>
              <a:gd name="connsiteY4" fmla="*/ 4097 h 222250"/>
              <a:gd name="connsiteX0" fmla="*/ 45064 w 1593474"/>
              <a:gd name="connsiteY0" fmla="*/ 0 h 222250"/>
              <a:gd name="connsiteX1" fmla="*/ 1593474 w 1593474"/>
              <a:gd name="connsiteY1" fmla="*/ 0 h 222250"/>
              <a:gd name="connsiteX2" fmla="*/ 1371224 w 1593474"/>
              <a:gd name="connsiteY2" fmla="*/ 222250 h 222250"/>
              <a:gd name="connsiteX3" fmla="*/ 0 w 1593474"/>
              <a:gd name="connsiteY3" fmla="*/ 222250 h 222250"/>
              <a:gd name="connsiteX4" fmla="*/ 45064 w 1593474"/>
              <a:gd name="connsiteY4" fmla="*/ 0 h 222250"/>
              <a:gd name="connsiteX0" fmla="*/ 4096 w 1552506"/>
              <a:gd name="connsiteY0" fmla="*/ 0 h 222250"/>
              <a:gd name="connsiteX1" fmla="*/ 1552506 w 1552506"/>
              <a:gd name="connsiteY1" fmla="*/ 0 h 222250"/>
              <a:gd name="connsiteX2" fmla="*/ 1330256 w 1552506"/>
              <a:gd name="connsiteY2" fmla="*/ 222250 h 222250"/>
              <a:gd name="connsiteX3" fmla="*/ 0 w 1552506"/>
              <a:gd name="connsiteY3" fmla="*/ 222250 h 222250"/>
              <a:gd name="connsiteX4" fmla="*/ 4096 w 1552506"/>
              <a:gd name="connsiteY4" fmla="*/ 0 h 22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2506" h="222250">
                <a:moveTo>
                  <a:pt x="4096" y="0"/>
                </a:moveTo>
                <a:lnTo>
                  <a:pt x="1552506" y="0"/>
                </a:lnTo>
                <a:lnTo>
                  <a:pt x="1330256" y="222250"/>
                </a:lnTo>
                <a:lnTo>
                  <a:pt x="0" y="222250"/>
                </a:lnTo>
                <a:cubicBezTo>
                  <a:pt x="1365" y="148167"/>
                  <a:pt x="2731" y="74083"/>
                  <a:pt x="4096" y="0"/>
                </a:cubicBezTo>
                <a:close/>
              </a:path>
            </a:pathLst>
          </a:custGeom>
          <a:solidFill>
            <a:srgbClr val="E877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614987" y="25274"/>
            <a:ext cx="2186911" cy="574687"/>
          </a:xfrm>
          <a:prstGeom prst="rect">
            <a:avLst/>
          </a:prstGeom>
        </p:spPr>
      </p:pic>
      <p:sp>
        <p:nvSpPr>
          <p:cNvPr id="4" name="TextBox 3"/>
          <p:cNvSpPr txBox="1"/>
          <p:nvPr userDrawn="1"/>
        </p:nvSpPr>
        <p:spPr>
          <a:xfrm>
            <a:off x="142876" y="6487312"/>
            <a:ext cx="400050" cy="276999"/>
          </a:xfrm>
          <a:prstGeom prst="rect">
            <a:avLst/>
          </a:prstGeom>
          <a:noFill/>
        </p:spPr>
        <p:txBody>
          <a:bodyPr wrap="square" rtlCol="0">
            <a:spAutoFit/>
          </a:bodyPr>
          <a:lstStyle/>
          <a:p>
            <a:fld id="{D8D9F4F4-337A-49B1-A33A-9756ED981810}" type="slidenum">
              <a:rPr lang="en-US" sz="1200" smtClean="0"/>
              <a:t>‹#›</a:t>
            </a:fld>
            <a:endParaRPr lang="en-US" sz="1200" dirty="0"/>
          </a:p>
        </p:txBody>
      </p:sp>
    </p:spTree>
    <p:extLst>
      <p:ext uri="{BB962C8B-B14F-4D97-AF65-F5344CB8AC3E}">
        <p14:creationId xmlns:p14="http://schemas.microsoft.com/office/powerpoint/2010/main" val="1328557968"/>
      </p:ext>
    </p:extLst>
  </p:cSld>
  <p:clrMap bg1="lt1" tx1="dk1" bg2="lt2" tx2="dk2" accent1="accent1" accent2="accent2" accent3="accent3" accent4="accent4" accent5="accent5" accent6="accent6" hlink="hlink" folHlink="folHlink"/>
  <p:sldLayoutIdLst>
    <p:sldLayoutId id="2147483651" r:id="rId1"/>
    <p:sldLayoutId id="2147483655" r:id="rId2"/>
    <p:sldLayoutId id="2147483649" r:id="rId3"/>
    <p:sldLayoutId id="2147483658" r:id="rId4"/>
    <p:sldLayoutId id="2147483650" r:id="rId5"/>
    <p:sldLayoutId id="2147483652" r:id="rId6"/>
    <p:sldLayoutId id="2147483653" r:id="rId7"/>
    <p:sldLayoutId id="2147483654" r:id="rId8"/>
    <p:sldLayoutId id="2147483657" r:id="rId9"/>
    <p:sldLayoutId id="2147483656" r:id="rId10"/>
    <p:sldLayoutId id="2147483659" r:id="rId11"/>
    <p:sldLayoutId id="2147483660" r:id="rId12"/>
  </p:sldLayoutIdLst>
  <p:hf hdr="0" ftr="0" dt="0"/>
  <p:txStyles>
    <p:titleStyle>
      <a:lvl1pPr algn="l" defTabSz="914400" rtl="0" eaLnBrk="1" latinLnBrk="0" hangingPunct="1">
        <a:lnSpc>
          <a:spcPct val="100000"/>
        </a:lnSpc>
        <a:spcBef>
          <a:spcPct val="0"/>
        </a:spcBef>
        <a:buNone/>
        <a:defRPr sz="4000" b="0" i="1" kern="1200" baseline="0">
          <a:solidFill>
            <a:schemeClr val="tx1"/>
          </a:solidFill>
          <a:latin typeface="Arial" panose="020B0604020202020204" pitchFamily="34" charset="0"/>
          <a:ea typeface="Arial" panose="020B0604020202020204" pitchFamily="34" charset="0"/>
          <a:cs typeface="Arial" panose="020B0604020202020204" pitchFamily="34" charset="0"/>
        </a:defRPr>
      </a:lvl1pPr>
    </p:titleStyle>
    <p:bodyStyle>
      <a:lvl1pPr marL="344488" indent="-344488" algn="l" defTabSz="914400" rtl="0" eaLnBrk="1" latinLnBrk="0" hangingPunct="1">
        <a:lnSpc>
          <a:spcPct val="90000"/>
        </a:lnSpc>
        <a:spcBef>
          <a:spcPts val="1000"/>
        </a:spcBef>
        <a:spcAft>
          <a:spcPts val="600"/>
        </a:spcAft>
        <a:buClr>
          <a:srgbClr val="FF6600"/>
        </a:buClr>
        <a:buFont typeface="Wingdings" charset="2"/>
        <a:buChar char="§"/>
        <a:tabLst/>
        <a:defRPr sz="2800" kern="1200"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spcAft>
          <a:spcPts val="600"/>
        </a:spcAft>
        <a:buClr>
          <a:srgbClr val="FF6600"/>
        </a:buClr>
        <a:buFont typeface="Wingdings" charset="2"/>
        <a:buChar char="§"/>
        <a:defRPr sz="2400" kern="1200" baseline="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90000"/>
        </a:lnSpc>
        <a:spcBef>
          <a:spcPts val="500"/>
        </a:spcBef>
        <a:spcAft>
          <a:spcPts val="600"/>
        </a:spcAft>
        <a:buClr>
          <a:srgbClr val="FF6600"/>
        </a:buClr>
        <a:buFont typeface="Wingdings" charset="2"/>
        <a:buChar char="§"/>
        <a:defRPr sz="2000" kern="1200" baseline="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90000"/>
        </a:lnSpc>
        <a:spcBef>
          <a:spcPts val="500"/>
        </a:spcBef>
        <a:spcAft>
          <a:spcPts val="600"/>
        </a:spcAft>
        <a:buClr>
          <a:srgbClr val="FF6600"/>
        </a:buClr>
        <a:buFont typeface="Wingdings" charset="2"/>
        <a:buChar char="§"/>
        <a:defRPr sz="1800" kern="1200" baseline="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90000"/>
        </a:lnSpc>
        <a:spcBef>
          <a:spcPts val="500"/>
        </a:spcBef>
        <a:spcAft>
          <a:spcPts val="600"/>
        </a:spcAft>
        <a:buClr>
          <a:srgbClr val="FF6600"/>
        </a:buClr>
        <a:buFont typeface="Wingdings" charset="2"/>
        <a:buChar char="§"/>
        <a:defRPr sz="1800" kern="1200" baseline="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B17970-55BE-92FB-431D-5C60F2EC0A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B46AFBE-3F08-FB84-8BB9-1B377832D0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3B5F44-07BC-B51E-789E-5073C14221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E66D2F-F0B3-4851-87BB-C0256F0143E1}" type="datetimeFigureOut">
              <a:rPr lang="en-US" smtClean="0"/>
              <a:t>10/20/2022</a:t>
            </a:fld>
            <a:endParaRPr lang="en-US"/>
          </a:p>
        </p:txBody>
      </p:sp>
      <p:sp>
        <p:nvSpPr>
          <p:cNvPr id="5" name="Footer Placeholder 4">
            <a:extLst>
              <a:ext uri="{FF2B5EF4-FFF2-40B4-BE49-F238E27FC236}">
                <a16:creationId xmlns:a16="http://schemas.microsoft.com/office/drawing/2014/main" id="{F954679B-45AA-69E5-FF08-4F6786424B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0A06E8B-653A-BF9E-DF9E-78CFD93B8F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E25377-0EB6-47D7-814A-FF3AF5F33C40}" type="slidenum">
              <a:rPr lang="en-US" smtClean="0"/>
              <a:t>‹#›</a:t>
            </a:fld>
            <a:endParaRPr lang="en-US"/>
          </a:p>
        </p:txBody>
      </p:sp>
    </p:spTree>
    <p:extLst>
      <p:ext uri="{BB962C8B-B14F-4D97-AF65-F5344CB8AC3E}">
        <p14:creationId xmlns:p14="http://schemas.microsoft.com/office/powerpoint/2010/main" val="1918508947"/>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2" r:id="rId4"/>
    <p:sldLayoutId id="214748367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hyperlink" Target="http://www.flaticon.com/" TargetMode="External"/><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hyperlink" Target="mailto:mparetti@vt.edu" TargetMode="External"/><Relationship Id="rId4" Type="http://schemas.openxmlformats.org/officeDocument/2006/relationships/image" Target="../media/image6.png"/><Relationship Id="rId9" Type="http://schemas.openxmlformats.org/officeDocument/2006/relationships/image" Target="../media/image1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hyperlink" Target="http://www.flaticon.com/"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5.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5.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jpg"/><Relationship Id="rId1" Type="http://schemas.openxmlformats.org/officeDocument/2006/relationships/slideLayout" Target="../slideLayouts/slideLayout4.xml"/><Relationship Id="rId5" Type="http://schemas.openxmlformats.org/officeDocument/2006/relationships/hyperlink" Target="https://vtechworks.lib.vt.edu/handle/10919/104897" TargetMode="Externa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8"/>
          <p:cNvSpPr txBox="1">
            <a:spLocks noGrp="1"/>
          </p:cNvSpPr>
          <p:nvPr>
            <p:ph type="ctrTitle"/>
          </p:nvPr>
        </p:nvSpPr>
        <p:spPr>
          <a:xfrm>
            <a:off x="415611" y="388533"/>
            <a:ext cx="11360800" cy="2736800"/>
          </a:xfrm>
          <a:prstGeom prst="rect">
            <a:avLst/>
          </a:prstGeom>
        </p:spPr>
        <p:txBody>
          <a:bodyPr spcFirstLastPara="1" vert="horz" wrap="square" lIns="121900" tIns="121900" rIns="121900" bIns="121900" rtlCol="0" anchor="b" anchorCtr="0">
            <a:noAutofit/>
          </a:bodyPr>
          <a:lstStyle/>
          <a:p>
            <a:pPr>
              <a:buSzPts val="1100"/>
            </a:pPr>
            <a:r>
              <a:rPr lang="en-US" sz="4267" b="1" dirty="0"/>
              <a:t>From School to Work:</a:t>
            </a:r>
            <a:br>
              <a:rPr lang="en-US" sz="4267" b="1" dirty="0"/>
            </a:br>
            <a:r>
              <a:rPr lang="en" sz="4267" b="1" dirty="0"/>
              <a:t>Findings from a Multi-University Study </a:t>
            </a:r>
            <a:endParaRPr sz="4267" b="1" dirty="0"/>
          </a:p>
          <a:p>
            <a:pPr>
              <a:buSzPts val="1100"/>
            </a:pPr>
            <a:r>
              <a:rPr lang="en" sz="4267" b="1" dirty="0"/>
              <a:t>of Engineers’ First Year of Work </a:t>
            </a:r>
            <a:endParaRPr sz="4267" b="1" dirty="0"/>
          </a:p>
          <a:p>
            <a:pPr>
              <a:buSzPts val="1100"/>
            </a:pPr>
            <a:r>
              <a:rPr lang="en" sz="4267" b="1" dirty="0"/>
              <a:t>to Enhance Design Education</a:t>
            </a:r>
            <a:endParaRPr sz="2000" b="1" dirty="0"/>
          </a:p>
        </p:txBody>
      </p:sp>
      <p:sp>
        <p:nvSpPr>
          <p:cNvPr id="143" name="Google Shape;143;p28"/>
          <p:cNvSpPr txBox="1">
            <a:spLocks noGrp="1"/>
          </p:cNvSpPr>
          <p:nvPr>
            <p:ph type="subTitle" idx="1"/>
          </p:nvPr>
        </p:nvSpPr>
        <p:spPr>
          <a:xfrm>
            <a:off x="1317100" y="5195000"/>
            <a:ext cx="9646400" cy="1283200"/>
          </a:xfrm>
          <a:prstGeom prst="rect">
            <a:avLst/>
          </a:prstGeom>
        </p:spPr>
        <p:txBody>
          <a:bodyPr spcFirstLastPara="1" vert="horz" wrap="square" lIns="121900" tIns="121900" rIns="121900" bIns="121900" rtlCol="0" anchor="t" anchorCtr="0">
            <a:normAutofit/>
          </a:bodyPr>
          <a:lstStyle/>
          <a:p>
            <a:pPr marL="0" indent="0">
              <a:lnSpc>
                <a:spcPct val="90000"/>
              </a:lnSpc>
            </a:pPr>
            <a:r>
              <a:rPr lang="en" sz="2933" b="1" dirty="0">
                <a:solidFill>
                  <a:schemeClr val="dk1"/>
                </a:solidFill>
              </a:rPr>
              <a:t>C2W Team</a:t>
            </a:r>
            <a:r>
              <a:rPr lang="en" sz="2933" dirty="0">
                <a:solidFill>
                  <a:schemeClr val="dk1"/>
                </a:solidFill>
              </a:rPr>
              <a:t>: Marie Paretti, Julie Dyke Ford, </a:t>
            </a:r>
            <a:endParaRPr sz="2933" dirty="0">
              <a:solidFill>
                <a:schemeClr val="dk1"/>
              </a:solidFill>
            </a:endParaRPr>
          </a:p>
          <a:p>
            <a:pPr marL="0" indent="0">
              <a:lnSpc>
                <a:spcPct val="90000"/>
              </a:lnSpc>
            </a:pPr>
            <a:r>
              <a:rPr lang="en" sz="2933" dirty="0">
                <a:solidFill>
                  <a:schemeClr val="dk1"/>
                </a:solidFill>
              </a:rPr>
              <a:t>Susannah Howe, Daria Kotys-Schwartz, Robin Ott</a:t>
            </a:r>
            <a:endParaRPr sz="2933" dirty="0">
              <a:solidFill>
                <a:schemeClr val="dk1"/>
              </a:solidFill>
            </a:endParaRPr>
          </a:p>
        </p:txBody>
      </p:sp>
      <p:grpSp>
        <p:nvGrpSpPr>
          <p:cNvPr id="145" name="Google Shape;145;p28"/>
          <p:cNvGrpSpPr/>
          <p:nvPr/>
        </p:nvGrpSpPr>
        <p:grpSpPr>
          <a:xfrm>
            <a:off x="3477470" y="3526505"/>
            <a:ext cx="5237061" cy="1206500"/>
            <a:chOff x="1769800" y="3615503"/>
            <a:chExt cx="3927796" cy="904875"/>
          </a:xfrm>
        </p:grpSpPr>
        <p:pic>
          <p:nvPicPr>
            <p:cNvPr id="146" name="Google Shape;146;p28"/>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3845594" y="3615503"/>
              <a:ext cx="859141" cy="859139"/>
            </a:xfrm>
            <a:prstGeom prst="rect">
              <a:avLst/>
            </a:prstGeom>
            <a:noFill/>
            <a:ln>
              <a:noFill/>
            </a:ln>
          </p:spPr>
        </p:pic>
        <p:pic>
          <p:nvPicPr>
            <p:cNvPr id="147" name="Google Shape;147;p28"/>
            <p:cNvPicPr preferRelativeResize="0"/>
            <p:nvPr/>
          </p:nvPicPr>
          <p:blipFill>
            <a:blip r:embed="rId4">
              <a:alphaModFix/>
              <a:extLst>
                <a:ext uri="{28A0092B-C50C-407E-A947-70E740481C1C}">
                  <a14:useLocalDpi xmlns:a14="http://schemas.microsoft.com/office/drawing/2010/main" val="0"/>
                </a:ext>
              </a:extLst>
            </a:blip>
            <a:stretch>
              <a:fillRect/>
            </a:stretch>
          </p:blipFill>
          <p:spPr>
            <a:xfrm>
              <a:off x="4838455" y="3615503"/>
              <a:ext cx="859141" cy="859139"/>
            </a:xfrm>
            <a:prstGeom prst="rect">
              <a:avLst/>
            </a:prstGeom>
            <a:noFill/>
            <a:ln>
              <a:noFill/>
            </a:ln>
          </p:spPr>
        </p:pic>
        <p:pic>
          <p:nvPicPr>
            <p:cNvPr id="148" name="Google Shape;148;p28"/>
            <p:cNvPicPr preferRelativeResize="0"/>
            <p:nvPr/>
          </p:nvPicPr>
          <p:blipFill>
            <a:blip r:embed="rId5">
              <a:alphaModFix/>
              <a:extLst>
                <a:ext uri="{28A0092B-C50C-407E-A947-70E740481C1C}">
                  <a14:useLocalDpi xmlns:a14="http://schemas.microsoft.com/office/drawing/2010/main" val="0"/>
                </a:ext>
              </a:extLst>
            </a:blip>
            <a:stretch>
              <a:fillRect/>
            </a:stretch>
          </p:blipFill>
          <p:spPr>
            <a:xfrm>
              <a:off x="1769800" y="3615503"/>
              <a:ext cx="859141" cy="859139"/>
            </a:xfrm>
            <a:prstGeom prst="rect">
              <a:avLst/>
            </a:prstGeom>
            <a:noFill/>
            <a:ln>
              <a:noFill/>
            </a:ln>
          </p:spPr>
        </p:pic>
        <p:pic>
          <p:nvPicPr>
            <p:cNvPr id="149" name="Google Shape;149;p28"/>
            <p:cNvPicPr preferRelativeResize="0"/>
            <p:nvPr/>
          </p:nvPicPr>
          <p:blipFill>
            <a:blip r:embed="rId6">
              <a:alphaModFix/>
              <a:extLst>
                <a:ext uri="{28A0092B-C50C-407E-A947-70E740481C1C}">
                  <a14:useLocalDpi xmlns:a14="http://schemas.microsoft.com/office/drawing/2010/main" val="0"/>
                </a:ext>
              </a:extLst>
            </a:blip>
            <a:stretch>
              <a:fillRect/>
            </a:stretch>
          </p:blipFill>
          <p:spPr>
            <a:xfrm>
              <a:off x="2883912" y="3916205"/>
              <a:ext cx="604175" cy="604173"/>
            </a:xfrm>
            <a:prstGeom prst="rect">
              <a:avLst/>
            </a:prstGeom>
            <a:noFill/>
            <a:ln>
              <a:noFill/>
            </a:ln>
          </p:spPr>
        </p:pic>
      </p:grpSp>
      <p:sp>
        <p:nvSpPr>
          <p:cNvPr id="150" name="Google Shape;150;p28"/>
          <p:cNvSpPr txBox="1"/>
          <p:nvPr/>
        </p:nvSpPr>
        <p:spPr>
          <a:xfrm>
            <a:off x="9255900" y="6528000"/>
            <a:ext cx="2863200" cy="258800"/>
          </a:xfrm>
          <a:prstGeom prst="rect">
            <a:avLst/>
          </a:prstGeom>
          <a:noFill/>
          <a:ln>
            <a:noFill/>
          </a:ln>
        </p:spPr>
        <p:txBody>
          <a:bodyPr spcFirstLastPara="1" wrap="square" lIns="121900" tIns="121900" rIns="121900" bIns="121900" anchor="t" anchorCtr="0">
            <a:noAutofit/>
          </a:bodyPr>
          <a:lstStyle/>
          <a:p>
            <a:r>
              <a:rPr lang="en" sz="533">
                <a:solidFill>
                  <a:srgbClr val="1D262D"/>
                </a:solidFill>
                <a:highlight>
                  <a:srgbClr val="FFFFFF"/>
                </a:highlight>
              </a:rPr>
              <a:t>Icons made by Smashicons and Freepik from </a:t>
            </a:r>
            <a:r>
              <a:rPr lang="en" sz="533" u="sng">
                <a:solidFill>
                  <a:srgbClr val="12375C"/>
                </a:solidFill>
                <a:highlight>
                  <a:srgbClr val="FFFFFF"/>
                </a:highlight>
                <a:hlinkClick r:id="rId7">
                  <a:extLst>
                    <a:ext uri="{A12FA001-AC4F-418D-AE19-62706E023703}">
                      <ahyp:hlinkClr xmlns:ahyp="http://schemas.microsoft.com/office/drawing/2018/hyperlinkcolor" val="tx"/>
                    </a:ext>
                  </a:extLst>
                </a:hlinkClick>
              </a:rPr>
              <a:t>www.flaticon.com</a:t>
            </a:r>
            <a:r>
              <a:rPr lang="en" sz="533">
                <a:solidFill>
                  <a:srgbClr val="1D262D"/>
                </a:solidFill>
                <a:highlight>
                  <a:srgbClr val="FFFFFF"/>
                </a:highlight>
              </a:rPr>
              <a:t>; design by J. Deters </a:t>
            </a:r>
            <a:endParaRPr sz="533"/>
          </a:p>
        </p:txBody>
      </p:sp>
      <p:sp>
        <p:nvSpPr>
          <p:cNvPr id="151" name="Google Shape;151;p28"/>
          <p:cNvSpPr txBox="1"/>
          <p:nvPr/>
        </p:nvSpPr>
        <p:spPr>
          <a:xfrm>
            <a:off x="2930667" y="6335201"/>
            <a:ext cx="5657600" cy="451493"/>
          </a:xfrm>
          <a:prstGeom prst="rect">
            <a:avLst/>
          </a:prstGeom>
          <a:noFill/>
          <a:ln>
            <a:noFill/>
          </a:ln>
        </p:spPr>
        <p:txBody>
          <a:bodyPr spcFirstLastPara="1" wrap="square" lIns="121900" tIns="121900" rIns="121900" bIns="121900" anchor="t" anchorCtr="0">
            <a:spAutoFit/>
          </a:bodyPr>
          <a:lstStyle/>
          <a:p>
            <a:r>
              <a:rPr lang="en" sz="667" dirty="0">
                <a:solidFill>
                  <a:schemeClr val="dk1"/>
                </a:solidFill>
                <a:latin typeface="Calibri"/>
                <a:ea typeface="Calibri"/>
                <a:cs typeface="Calibri"/>
                <a:sym typeface="Calibri"/>
              </a:rPr>
              <a:t>This material is based upon work supported by the National Science Foundation under Grant No. 1607811. Any opinions, findings, and conclusions or recommendations expressed in this material are those of the author(s) and do not necessarily reflect the views of the National Science Foundation.</a:t>
            </a:r>
            <a:endParaRPr sz="133" dirty="0"/>
          </a:p>
        </p:txBody>
      </p:sp>
      <p:pic>
        <p:nvPicPr>
          <p:cNvPr id="152" name="Google Shape;152;p28"/>
          <p:cNvPicPr preferRelativeResize="0"/>
          <p:nvPr/>
        </p:nvPicPr>
        <p:blipFill>
          <a:blip r:embed="rId8">
            <a:alphaModFix/>
            <a:extLst>
              <a:ext uri="{28A0092B-C50C-407E-A947-70E740481C1C}">
                <a14:useLocalDpi xmlns:a14="http://schemas.microsoft.com/office/drawing/2010/main" val="0"/>
              </a:ext>
            </a:extLst>
          </a:blip>
          <a:stretch>
            <a:fillRect/>
          </a:stretch>
        </p:blipFill>
        <p:spPr>
          <a:xfrm>
            <a:off x="10473833" y="4839839"/>
            <a:ext cx="1422400" cy="1428751"/>
          </a:xfrm>
          <a:prstGeom prst="rect">
            <a:avLst/>
          </a:prstGeom>
          <a:noFill/>
          <a:ln>
            <a:noFill/>
          </a:ln>
        </p:spPr>
      </p:pic>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7121" y="4824725"/>
            <a:ext cx="1715008" cy="1458976"/>
          </a:xfrm>
          <a:prstGeom prst="rect">
            <a:avLst/>
          </a:prstGeom>
        </p:spPr>
      </p:pic>
      <p:sp>
        <p:nvSpPr>
          <p:cNvPr id="2" name="TextBox 1"/>
          <p:cNvSpPr txBox="1"/>
          <p:nvPr/>
        </p:nvSpPr>
        <p:spPr>
          <a:xfrm>
            <a:off x="7569010" y="5491893"/>
            <a:ext cx="184731" cy="461665"/>
          </a:xfrm>
          <a:prstGeom prst="rect">
            <a:avLst/>
          </a:prstGeom>
          <a:noFill/>
        </p:spPr>
        <p:txBody>
          <a:bodyPr wrap="none" rtlCol="0">
            <a:spAutoFit/>
          </a:bodyPr>
          <a:lstStyle/>
          <a:p>
            <a:endParaRPr lang="en-US" sz="2400" dirty="0"/>
          </a:p>
        </p:txBody>
      </p:sp>
      <p:sp>
        <p:nvSpPr>
          <p:cNvPr id="4" name="TextBox 3"/>
          <p:cNvSpPr txBox="1"/>
          <p:nvPr/>
        </p:nvSpPr>
        <p:spPr>
          <a:xfrm>
            <a:off x="9808520" y="3125333"/>
            <a:ext cx="2146185" cy="420756"/>
          </a:xfrm>
          <a:prstGeom prst="rect">
            <a:avLst/>
          </a:prstGeom>
          <a:noFill/>
        </p:spPr>
        <p:txBody>
          <a:bodyPr wrap="square" rtlCol="0">
            <a:spAutoFit/>
          </a:bodyPr>
          <a:lstStyle/>
          <a:p>
            <a:pPr>
              <a:spcBef>
                <a:spcPts val="480"/>
              </a:spcBef>
            </a:pPr>
            <a:r>
              <a:rPr lang="en" sz="1067" dirty="0"/>
              <a:t>Contact:</a:t>
            </a:r>
          </a:p>
          <a:p>
            <a:pPr>
              <a:spcAft>
                <a:spcPts val="400"/>
              </a:spcAft>
            </a:pPr>
            <a:r>
              <a:rPr lang="en" sz="1067" dirty="0">
                <a:hlinkClick r:id="rId10"/>
              </a:rPr>
              <a:t>mparetti@vt.edu</a:t>
            </a:r>
            <a:endParaRPr lang="en" sz="1067"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9BF32C-D8D5-4FCD-AB6A-B532777AFBCC}"/>
              </a:ext>
            </a:extLst>
          </p:cNvPr>
          <p:cNvSpPr>
            <a:spLocks noGrp="1"/>
          </p:cNvSpPr>
          <p:nvPr>
            <p:ph type="title"/>
          </p:nvPr>
        </p:nvSpPr>
        <p:spPr/>
        <p:txBody>
          <a:bodyPr>
            <a:normAutofit fontScale="90000"/>
          </a:bodyPr>
          <a:lstStyle/>
          <a:p>
            <a:r>
              <a:rPr lang="en-US" dirty="0"/>
              <a:t>Some framing thoughts</a:t>
            </a:r>
          </a:p>
        </p:txBody>
      </p:sp>
      <p:sp>
        <p:nvSpPr>
          <p:cNvPr id="5" name="Subtitle 4">
            <a:extLst>
              <a:ext uri="{FF2B5EF4-FFF2-40B4-BE49-F238E27FC236}">
                <a16:creationId xmlns:a16="http://schemas.microsoft.com/office/drawing/2014/main" id="{E938B21D-A5CC-4113-8955-5E0EA2006185}"/>
              </a:ext>
            </a:extLst>
          </p:cNvPr>
          <p:cNvSpPr>
            <a:spLocks noGrp="1"/>
          </p:cNvSpPr>
          <p:nvPr>
            <p:ph idx="1"/>
          </p:nvPr>
        </p:nvSpPr>
        <p:spPr>
          <a:xfrm>
            <a:off x="1236976" y="1781666"/>
            <a:ext cx="9458811" cy="4779390"/>
          </a:xfrm>
        </p:spPr>
        <p:txBody>
          <a:bodyPr>
            <a:normAutofit fontScale="85000" lnSpcReduction="10000"/>
          </a:bodyPr>
          <a:lstStyle/>
          <a:p>
            <a:pPr>
              <a:lnSpc>
                <a:spcPct val="100000"/>
              </a:lnSpc>
            </a:pPr>
            <a:r>
              <a:rPr lang="en-US" dirty="0"/>
              <a:t>“The objective </a:t>
            </a:r>
            <a:r>
              <a:rPr lang="en-US" i="1" dirty="0"/>
              <a:t>[of engineering education] </a:t>
            </a:r>
            <a:r>
              <a:rPr lang="en-US" dirty="0"/>
              <a:t>should be the development of intellectual power and judgment rather than the continuous or exhaustive coverage of a field of knowledge. In such rapidly expanding fields as science and technology, there is a natural tendency to increase the coverage of individual subjects until they become overcrowded with material of doubtful educational value. This tendency must be resisted firmly.” The Lewis Report, cited in </a:t>
            </a:r>
            <a:r>
              <a:rPr lang="en-US" dirty="0" err="1"/>
              <a:t>Edström</a:t>
            </a:r>
            <a:r>
              <a:rPr lang="en-US" dirty="0"/>
              <a:t> (2018)</a:t>
            </a:r>
          </a:p>
          <a:p>
            <a:pPr>
              <a:lnSpc>
                <a:spcPct val="100000"/>
              </a:lnSpc>
            </a:pPr>
            <a:endParaRPr lang="en-US" dirty="0"/>
          </a:p>
          <a:p>
            <a:pPr>
              <a:lnSpc>
                <a:spcPct val="100000"/>
              </a:lnSpc>
            </a:pPr>
            <a:r>
              <a:rPr lang="en-US" dirty="0"/>
              <a:t>“The main challenge, then, is to find a productive relationship between academic and professional values, when making decisions regarding practical matters.” </a:t>
            </a:r>
            <a:r>
              <a:rPr lang="en-US" dirty="0" err="1"/>
              <a:t>Edström</a:t>
            </a:r>
            <a:r>
              <a:rPr lang="en-US" dirty="0"/>
              <a:t> (2018)</a:t>
            </a:r>
          </a:p>
        </p:txBody>
      </p:sp>
    </p:spTree>
    <p:extLst>
      <p:ext uri="{BB962C8B-B14F-4D97-AF65-F5344CB8AC3E}">
        <p14:creationId xmlns:p14="http://schemas.microsoft.com/office/powerpoint/2010/main" val="309161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2"/>
          <p:cNvSpPr txBox="1">
            <a:spLocks noGrp="1"/>
          </p:cNvSpPr>
          <p:nvPr>
            <p:ph type="title"/>
          </p:nvPr>
        </p:nvSpPr>
        <p:spPr>
          <a:xfrm>
            <a:off x="1489262" y="211524"/>
            <a:ext cx="9213477" cy="958058"/>
          </a:xfrm>
          <a:prstGeom prst="rect">
            <a:avLst/>
          </a:prstGeom>
        </p:spPr>
        <p:txBody>
          <a:bodyPr spcFirstLastPara="1" vert="horz" wrap="square" lIns="121900" tIns="121900" rIns="121900" bIns="121900" rtlCol="0" anchor="ctr" anchorCtr="0">
            <a:normAutofit fontScale="90000"/>
          </a:bodyPr>
          <a:lstStyle/>
          <a:p>
            <a:pPr algn="ctr"/>
            <a:r>
              <a:rPr lang="en" sz="4800" b="1" i="0" dirty="0"/>
              <a:t>C2W Study Overview</a:t>
            </a:r>
            <a:endParaRPr sz="4800" b="1" i="0" dirty="0"/>
          </a:p>
        </p:txBody>
      </p:sp>
      <p:pic>
        <p:nvPicPr>
          <p:cNvPr id="206" name="Google Shape;206;p32"/>
          <p:cNvPicPr preferRelativeResize="0"/>
          <p:nvPr/>
        </p:nvPicPr>
        <p:blipFill>
          <a:blip r:embed="rId3">
            <a:alphaModFix/>
          </a:blip>
          <a:stretch>
            <a:fillRect/>
          </a:stretch>
        </p:blipFill>
        <p:spPr>
          <a:xfrm>
            <a:off x="4787218" y="2689083"/>
            <a:ext cx="1136300" cy="1136267"/>
          </a:xfrm>
          <a:prstGeom prst="rect">
            <a:avLst/>
          </a:prstGeom>
          <a:noFill/>
          <a:ln>
            <a:noFill/>
          </a:ln>
        </p:spPr>
      </p:pic>
      <p:pic>
        <p:nvPicPr>
          <p:cNvPr id="207" name="Google Shape;207;p32"/>
          <p:cNvPicPr preferRelativeResize="0"/>
          <p:nvPr/>
        </p:nvPicPr>
        <p:blipFill>
          <a:blip r:embed="rId4">
            <a:alphaModFix/>
          </a:blip>
          <a:stretch>
            <a:fillRect/>
          </a:stretch>
        </p:blipFill>
        <p:spPr>
          <a:xfrm>
            <a:off x="2929368" y="879928"/>
            <a:ext cx="658833" cy="658833"/>
          </a:xfrm>
          <a:prstGeom prst="rect">
            <a:avLst/>
          </a:prstGeom>
          <a:noFill/>
          <a:ln>
            <a:noFill/>
          </a:ln>
        </p:spPr>
      </p:pic>
      <p:pic>
        <p:nvPicPr>
          <p:cNvPr id="208" name="Google Shape;208;p32"/>
          <p:cNvPicPr preferRelativeResize="0"/>
          <p:nvPr/>
        </p:nvPicPr>
        <p:blipFill>
          <a:blip r:embed="rId4">
            <a:alphaModFix/>
          </a:blip>
          <a:stretch>
            <a:fillRect/>
          </a:stretch>
        </p:blipFill>
        <p:spPr>
          <a:xfrm>
            <a:off x="2929368" y="2083578"/>
            <a:ext cx="658833" cy="658833"/>
          </a:xfrm>
          <a:prstGeom prst="rect">
            <a:avLst/>
          </a:prstGeom>
          <a:noFill/>
          <a:ln>
            <a:noFill/>
          </a:ln>
        </p:spPr>
      </p:pic>
      <p:pic>
        <p:nvPicPr>
          <p:cNvPr id="209" name="Google Shape;209;p32"/>
          <p:cNvPicPr preferRelativeResize="0"/>
          <p:nvPr/>
        </p:nvPicPr>
        <p:blipFill>
          <a:blip r:embed="rId4">
            <a:alphaModFix/>
          </a:blip>
          <a:stretch>
            <a:fillRect/>
          </a:stretch>
        </p:blipFill>
        <p:spPr>
          <a:xfrm>
            <a:off x="2929368" y="3287194"/>
            <a:ext cx="658833" cy="658833"/>
          </a:xfrm>
          <a:prstGeom prst="rect">
            <a:avLst/>
          </a:prstGeom>
          <a:noFill/>
          <a:ln>
            <a:noFill/>
          </a:ln>
        </p:spPr>
      </p:pic>
      <p:pic>
        <p:nvPicPr>
          <p:cNvPr id="210" name="Google Shape;210;p32"/>
          <p:cNvPicPr preferRelativeResize="0"/>
          <p:nvPr/>
        </p:nvPicPr>
        <p:blipFill>
          <a:blip r:embed="rId4">
            <a:alphaModFix/>
          </a:blip>
          <a:stretch>
            <a:fillRect/>
          </a:stretch>
        </p:blipFill>
        <p:spPr>
          <a:xfrm>
            <a:off x="2929368" y="4490828"/>
            <a:ext cx="658833" cy="658833"/>
          </a:xfrm>
          <a:prstGeom prst="rect">
            <a:avLst/>
          </a:prstGeom>
          <a:noFill/>
          <a:ln>
            <a:noFill/>
          </a:ln>
        </p:spPr>
      </p:pic>
      <p:sp>
        <p:nvSpPr>
          <p:cNvPr id="211" name="Google Shape;211;p32"/>
          <p:cNvSpPr txBox="1"/>
          <p:nvPr/>
        </p:nvSpPr>
        <p:spPr>
          <a:xfrm>
            <a:off x="2598900" y="5642096"/>
            <a:ext cx="1422800" cy="522000"/>
          </a:xfrm>
          <a:prstGeom prst="rect">
            <a:avLst/>
          </a:prstGeom>
          <a:noFill/>
          <a:ln>
            <a:noFill/>
          </a:ln>
        </p:spPr>
        <p:txBody>
          <a:bodyPr spcFirstLastPara="1" wrap="square" lIns="121900" tIns="121900" rIns="121900" bIns="121900" anchor="t" anchorCtr="0">
            <a:noAutofit/>
          </a:bodyPr>
          <a:lstStyle/>
          <a:p>
            <a:pPr algn="ctr"/>
            <a:r>
              <a:rPr lang="en" sz="2000" b="1" dirty="0"/>
              <a:t>Four Sites</a:t>
            </a:r>
            <a:endParaRPr sz="2000" b="1" dirty="0"/>
          </a:p>
        </p:txBody>
      </p:sp>
      <p:cxnSp>
        <p:nvCxnSpPr>
          <p:cNvPr id="212" name="Google Shape;212;p32"/>
          <p:cNvCxnSpPr/>
          <p:nvPr/>
        </p:nvCxnSpPr>
        <p:spPr>
          <a:xfrm flipH="1">
            <a:off x="4249700" y="1135133"/>
            <a:ext cx="14000" cy="4162000"/>
          </a:xfrm>
          <a:prstGeom prst="straightConnector1">
            <a:avLst/>
          </a:prstGeom>
          <a:noFill/>
          <a:ln w="28575" cap="flat" cmpd="sng">
            <a:solidFill>
              <a:schemeClr val="dk2"/>
            </a:solidFill>
            <a:prstDash val="solid"/>
            <a:round/>
            <a:headEnd type="none" w="med" len="med"/>
            <a:tailEnd type="none" w="med" len="med"/>
          </a:ln>
        </p:spPr>
      </p:cxnSp>
      <p:sp>
        <p:nvSpPr>
          <p:cNvPr id="213" name="Google Shape;213;p32"/>
          <p:cNvSpPr txBox="1"/>
          <p:nvPr/>
        </p:nvSpPr>
        <p:spPr>
          <a:xfrm>
            <a:off x="4558000" y="5492096"/>
            <a:ext cx="1545600" cy="822000"/>
          </a:xfrm>
          <a:prstGeom prst="rect">
            <a:avLst/>
          </a:prstGeom>
          <a:noFill/>
          <a:ln>
            <a:noFill/>
          </a:ln>
        </p:spPr>
        <p:txBody>
          <a:bodyPr spcFirstLastPara="1" wrap="square" lIns="121900" tIns="121900" rIns="121900" bIns="121900" anchor="t" anchorCtr="0">
            <a:noAutofit/>
          </a:bodyPr>
          <a:lstStyle/>
          <a:p>
            <a:pPr algn="ctr"/>
            <a:r>
              <a:rPr lang="en" sz="2000" b="1"/>
              <a:t>Graduation</a:t>
            </a:r>
            <a:endParaRPr sz="2000" b="1"/>
          </a:p>
          <a:p>
            <a:pPr algn="ctr"/>
            <a:r>
              <a:rPr lang="en" sz="2000" b="1"/>
              <a:t>n=132*</a:t>
            </a:r>
            <a:endParaRPr sz="2000" b="1"/>
          </a:p>
        </p:txBody>
      </p:sp>
      <p:sp>
        <p:nvSpPr>
          <p:cNvPr id="214" name="Google Shape;214;p32"/>
          <p:cNvSpPr txBox="1"/>
          <p:nvPr/>
        </p:nvSpPr>
        <p:spPr>
          <a:xfrm>
            <a:off x="6741500" y="5492096"/>
            <a:ext cx="1545600" cy="822000"/>
          </a:xfrm>
          <a:prstGeom prst="rect">
            <a:avLst/>
          </a:prstGeom>
          <a:noFill/>
          <a:ln>
            <a:noFill/>
          </a:ln>
        </p:spPr>
        <p:txBody>
          <a:bodyPr spcFirstLastPara="1" wrap="square" lIns="121900" tIns="121900" rIns="121900" bIns="121900" anchor="t" anchorCtr="0">
            <a:noAutofit/>
          </a:bodyPr>
          <a:lstStyle/>
          <a:p>
            <a:pPr algn="ctr"/>
            <a:r>
              <a:rPr lang="en" sz="2000" b="1"/>
              <a:t>Months 1-3</a:t>
            </a:r>
            <a:endParaRPr sz="2000" b="1"/>
          </a:p>
          <a:p>
            <a:pPr algn="ctr"/>
            <a:r>
              <a:rPr lang="en" sz="2000" b="1"/>
              <a:t>n=105*</a:t>
            </a:r>
            <a:endParaRPr sz="2000" b="1"/>
          </a:p>
        </p:txBody>
      </p:sp>
      <p:pic>
        <p:nvPicPr>
          <p:cNvPr id="215" name="Google Shape;215;p32"/>
          <p:cNvPicPr preferRelativeResize="0"/>
          <p:nvPr/>
        </p:nvPicPr>
        <p:blipFill>
          <a:blip r:embed="rId3">
            <a:alphaModFix/>
          </a:blip>
          <a:stretch>
            <a:fillRect/>
          </a:stretch>
        </p:blipFill>
        <p:spPr>
          <a:xfrm>
            <a:off x="8937434" y="1289769"/>
            <a:ext cx="958029" cy="958000"/>
          </a:xfrm>
          <a:prstGeom prst="rect">
            <a:avLst/>
          </a:prstGeom>
          <a:noFill/>
          <a:ln>
            <a:noFill/>
          </a:ln>
        </p:spPr>
      </p:pic>
      <p:pic>
        <p:nvPicPr>
          <p:cNvPr id="216" name="Google Shape;216;p32"/>
          <p:cNvPicPr preferRelativeResize="0"/>
          <p:nvPr/>
        </p:nvPicPr>
        <p:blipFill>
          <a:blip r:embed="rId5">
            <a:alphaModFix/>
          </a:blip>
          <a:stretch>
            <a:fillRect/>
          </a:stretch>
        </p:blipFill>
        <p:spPr>
          <a:xfrm>
            <a:off x="6798351" y="1135132"/>
            <a:ext cx="1422800" cy="1422800"/>
          </a:xfrm>
          <a:prstGeom prst="rect">
            <a:avLst/>
          </a:prstGeom>
          <a:noFill/>
          <a:ln>
            <a:noFill/>
          </a:ln>
        </p:spPr>
      </p:pic>
      <p:pic>
        <p:nvPicPr>
          <p:cNvPr id="217" name="Google Shape;217;p32"/>
          <p:cNvPicPr preferRelativeResize="0"/>
          <p:nvPr/>
        </p:nvPicPr>
        <p:blipFill>
          <a:blip r:embed="rId6">
            <a:alphaModFix/>
          </a:blip>
          <a:stretch>
            <a:fillRect/>
          </a:stretch>
        </p:blipFill>
        <p:spPr>
          <a:xfrm>
            <a:off x="6603734" y="3258867"/>
            <a:ext cx="1617933" cy="1617933"/>
          </a:xfrm>
          <a:prstGeom prst="rect">
            <a:avLst/>
          </a:prstGeom>
          <a:noFill/>
          <a:ln>
            <a:noFill/>
          </a:ln>
        </p:spPr>
      </p:pic>
      <p:sp>
        <p:nvSpPr>
          <p:cNvPr id="218" name="Google Shape;218;p32"/>
          <p:cNvSpPr txBox="1"/>
          <p:nvPr/>
        </p:nvSpPr>
        <p:spPr>
          <a:xfrm>
            <a:off x="101600" y="6400800"/>
            <a:ext cx="3769600" cy="355600"/>
          </a:xfrm>
          <a:prstGeom prst="rect">
            <a:avLst/>
          </a:prstGeom>
          <a:noFill/>
          <a:ln>
            <a:noFill/>
          </a:ln>
        </p:spPr>
        <p:txBody>
          <a:bodyPr spcFirstLastPara="1" wrap="square" lIns="121900" tIns="121900" rIns="121900" bIns="121900" anchor="t" anchorCtr="0">
            <a:noAutofit/>
          </a:bodyPr>
          <a:lstStyle/>
          <a:p>
            <a:r>
              <a:rPr lang="en" sz="667" dirty="0">
                <a:solidFill>
                  <a:srgbClr val="1D262D"/>
                </a:solidFill>
                <a:highlight>
                  <a:srgbClr val="FFFFFF"/>
                </a:highlight>
              </a:rPr>
              <a:t>Slide design adapted from J. Deters; </a:t>
            </a:r>
            <a:br>
              <a:rPr lang="en" sz="667" dirty="0">
                <a:solidFill>
                  <a:srgbClr val="1D262D"/>
                </a:solidFill>
                <a:highlight>
                  <a:srgbClr val="FFFFFF"/>
                </a:highlight>
              </a:rPr>
            </a:br>
            <a:r>
              <a:rPr lang="en" sz="667" dirty="0">
                <a:solidFill>
                  <a:srgbClr val="1D262D"/>
                </a:solidFill>
                <a:highlight>
                  <a:srgbClr val="FFFFFF"/>
                </a:highlight>
              </a:rPr>
              <a:t>Icons made by Becris, Freepik, and Smashicons from </a:t>
            </a:r>
            <a:r>
              <a:rPr lang="en" sz="667" u="sng" dirty="0">
                <a:solidFill>
                  <a:srgbClr val="12375C"/>
                </a:solidFill>
                <a:highlight>
                  <a:srgbClr val="FFFFFF"/>
                </a:highlight>
                <a:hlinkClick r:id="rId7">
                  <a:extLst>
                    <a:ext uri="{A12FA001-AC4F-418D-AE19-62706E023703}">
                      <ahyp:hlinkClr xmlns:ahyp="http://schemas.microsoft.com/office/drawing/2018/hyperlinkcolor" val="tx"/>
                    </a:ext>
                  </a:extLst>
                </a:hlinkClick>
              </a:rPr>
              <a:t>www.flaticon.com</a:t>
            </a:r>
            <a:r>
              <a:rPr lang="en" sz="667" dirty="0">
                <a:solidFill>
                  <a:srgbClr val="1D262D"/>
                </a:solidFill>
                <a:highlight>
                  <a:srgbClr val="FFFFFF"/>
                </a:highlight>
              </a:rPr>
              <a:t> </a:t>
            </a:r>
            <a:endParaRPr sz="667" dirty="0"/>
          </a:p>
        </p:txBody>
      </p:sp>
      <p:sp>
        <p:nvSpPr>
          <p:cNvPr id="219" name="Google Shape;219;p32"/>
          <p:cNvSpPr txBox="1"/>
          <p:nvPr/>
        </p:nvSpPr>
        <p:spPr>
          <a:xfrm>
            <a:off x="4697033" y="3907700"/>
            <a:ext cx="1289600" cy="325600"/>
          </a:xfrm>
          <a:prstGeom prst="rect">
            <a:avLst/>
          </a:prstGeom>
          <a:noFill/>
          <a:ln>
            <a:noFill/>
          </a:ln>
        </p:spPr>
        <p:txBody>
          <a:bodyPr spcFirstLastPara="1" wrap="square" lIns="121900" tIns="121900" rIns="121900" bIns="121900" anchor="t" anchorCtr="0">
            <a:noAutofit/>
          </a:bodyPr>
          <a:lstStyle/>
          <a:p>
            <a:pPr algn="ctr"/>
            <a:r>
              <a:rPr lang="en" sz="1467"/>
              <a:t>Anticipatory Interview</a:t>
            </a:r>
            <a:endParaRPr sz="1467"/>
          </a:p>
        </p:txBody>
      </p:sp>
      <p:sp>
        <p:nvSpPr>
          <p:cNvPr id="220" name="Google Shape;220;p32"/>
          <p:cNvSpPr txBox="1"/>
          <p:nvPr/>
        </p:nvSpPr>
        <p:spPr>
          <a:xfrm>
            <a:off x="10362467" y="1426851"/>
            <a:ext cx="1289600" cy="822000"/>
          </a:xfrm>
          <a:prstGeom prst="rect">
            <a:avLst/>
          </a:prstGeom>
          <a:noFill/>
          <a:ln>
            <a:noFill/>
          </a:ln>
        </p:spPr>
        <p:txBody>
          <a:bodyPr spcFirstLastPara="1" wrap="square" lIns="121900" tIns="121900" rIns="121900" bIns="121900" anchor="t" anchorCtr="0">
            <a:noAutofit/>
          </a:bodyPr>
          <a:lstStyle/>
          <a:p>
            <a:pPr algn="ctr"/>
            <a:r>
              <a:rPr lang="en" sz="1467" b="1"/>
              <a:t>3-Month</a:t>
            </a:r>
            <a:r>
              <a:rPr lang="en" sz="1467"/>
              <a:t> Interview</a:t>
            </a:r>
            <a:endParaRPr sz="1467"/>
          </a:p>
          <a:p>
            <a:pPr algn="ctr"/>
            <a:r>
              <a:rPr lang="en" sz="1467"/>
              <a:t>(n=82*)</a:t>
            </a:r>
            <a:endParaRPr sz="1467"/>
          </a:p>
        </p:txBody>
      </p:sp>
      <p:sp>
        <p:nvSpPr>
          <p:cNvPr id="221" name="Google Shape;221;p32"/>
          <p:cNvSpPr txBox="1"/>
          <p:nvPr/>
        </p:nvSpPr>
        <p:spPr>
          <a:xfrm>
            <a:off x="10362467" y="2911675"/>
            <a:ext cx="1289600" cy="658800"/>
          </a:xfrm>
          <a:prstGeom prst="rect">
            <a:avLst/>
          </a:prstGeom>
          <a:noFill/>
          <a:ln>
            <a:noFill/>
          </a:ln>
        </p:spPr>
        <p:txBody>
          <a:bodyPr spcFirstLastPara="1" wrap="square" lIns="121900" tIns="121900" rIns="121900" bIns="121900" anchor="t" anchorCtr="0">
            <a:noAutofit/>
          </a:bodyPr>
          <a:lstStyle/>
          <a:p>
            <a:pPr algn="ctr"/>
            <a:r>
              <a:rPr lang="en" sz="1467" b="1"/>
              <a:t>6-Month</a:t>
            </a:r>
            <a:r>
              <a:rPr lang="en" sz="1467"/>
              <a:t> Interview</a:t>
            </a:r>
            <a:endParaRPr sz="1467"/>
          </a:p>
          <a:p>
            <a:pPr algn="ctr"/>
            <a:r>
              <a:rPr lang="en" sz="1467"/>
              <a:t>(n=81*)</a:t>
            </a:r>
            <a:endParaRPr sz="1467"/>
          </a:p>
        </p:txBody>
      </p:sp>
      <p:sp>
        <p:nvSpPr>
          <p:cNvPr id="222" name="Google Shape;222;p32"/>
          <p:cNvSpPr txBox="1"/>
          <p:nvPr/>
        </p:nvSpPr>
        <p:spPr>
          <a:xfrm>
            <a:off x="10362467" y="4233300"/>
            <a:ext cx="1289600" cy="822000"/>
          </a:xfrm>
          <a:prstGeom prst="rect">
            <a:avLst/>
          </a:prstGeom>
          <a:noFill/>
          <a:ln>
            <a:noFill/>
          </a:ln>
        </p:spPr>
        <p:txBody>
          <a:bodyPr spcFirstLastPara="1" wrap="square" lIns="121900" tIns="121900" rIns="121900" bIns="121900" anchor="t" anchorCtr="0">
            <a:noAutofit/>
          </a:bodyPr>
          <a:lstStyle/>
          <a:p>
            <a:pPr algn="ctr"/>
            <a:r>
              <a:rPr lang="en" sz="1467" b="1"/>
              <a:t>12-Month </a:t>
            </a:r>
            <a:r>
              <a:rPr lang="en" sz="1467"/>
              <a:t>Interview</a:t>
            </a:r>
            <a:endParaRPr sz="1467"/>
          </a:p>
          <a:p>
            <a:pPr algn="ctr"/>
            <a:r>
              <a:rPr lang="en" sz="1467"/>
              <a:t>(n=71*)</a:t>
            </a:r>
            <a:endParaRPr sz="1467"/>
          </a:p>
        </p:txBody>
      </p:sp>
      <p:sp>
        <p:nvSpPr>
          <p:cNvPr id="223" name="Google Shape;223;p32"/>
          <p:cNvSpPr txBox="1"/>
          <p:nvPr/>
        </p:nvSpPr>
        <p:spPr>
          <a:xfrm>
            <a:off x="6639900" y="2565333"/>
            <a:ext cx="1545600" cy="325600"/>
          </a:xfrm>
          <a:prstGeom prst="rect">
            <a:avLst/>
          </a:prstGeom>
          <a:noFill/>
          <a:ln>
            <a:noFill/>
          </a:ln>
        </p:spPr>
        <p:txBody>
          <a:bodyPr spcFirstLastPara="1" wrap="square" lIns="121900" tIns="121900" rIns="121900" bIns="121900" anchor="t" anchorCtr="0">
            <a:noAutofit/>
          </a:bodyPr>
          <a:lstStyle/>
          <a:p>
            <a:pPr algn="ctr"/>
            <a:r>
              <a:rPr lang="en" sz="1467"/>
              <a:t>Weekly Journal</a:t>
            </a:r>
            <a:endParaRPr sz="1467"/>
          </a:p>
        </p:txBody>
      </p:sp>
      <p:sp>
        <p:nvSpPr>
          <p:cNvPr id="224" name="Google Shape;224;p32"/>
          <p:cNvSpPr txBox="1"/>
          <p:nvPr/>
        </p:nvSpPr>
        <p:spPr>
          <a:xfrm>
            <a:off x="6639900" y="4876800"/>
            <a:ext cx="1545600" cy="325600"/>
          </a:xfrm>
          <a:prstGeom prst="rect">
            <a:avLst/>
          </a:prstGeom>
          <a:noFill/>
          <a:ln>
            <a:noFill/>
          </a:ln>
        </p:spPr>
        <p:txBody>
          <a:bodyPr spcFirstLastPara="1" wrap="square" lIns="121900" tIns="121900" rIns="121900" bIns="121900" anchor="t" anchorCtr="0">
            <a:noAutofit/>
          </a:bodyPr>
          <a:lstStyle/>
          <a:p>
            <a:pPr algn="ctr"/>
            <a:r>
              <a:rPr lang="en" sz="1467"/>
              <a:t>Weekly Survey</a:t>
            </a:r>
            <a:endParaRPr sz="1467"/>
          </a:p>
        </p:txBody>
      </p:sp>
      <p:sp>
        <p:nvSpPr>
          <p:cNvPr id="225" name="Google Shape;225;p32"/>
          <p:cNvSpPr txBox="1"/>
          <p:nvPr/>
        </p:nvSpPr>
        <p:spPr>
          <a:xfrm>
            <a:off x="9247701" y="6452081"/>
            <a:ext cx="2776000" cy="369291"/>
          </a:xfrm>
          <a:prstGeom prst="rect">
            <a:avLst/>
          </a:prstGeom>
          <a:noFill/>
          <a:ln>
            <a:noFill/>
          </a:ln>
        </p:spPr>
        <p:txBody>
          <a:bodyPr spcFirstLastPara="1" wrap="square" lIns="121900" tIns="121900" rIns="121900" bIns="121900" anchor="t" anchorCtr="0">
            <a:spAutoFit/>
          </a:bodyPr>
          <a:lstStyle/>
          <a:p>
            <a:r>
              <a:rPr lang="en" sz="800" dirty="0"/>
              <a:t>*Excludes participants who entered graduate school</a:t>
            </a:r>
            <a:endParaRPr sz="800" dirty="0"/>
          </a:p>
        </p:txBody>
      </p:sp>
      <p:pic>
        <p:nvPicPr>
          <p:cNvPr id="226" name="Google Shape;226;p32"/>
          <p:cNvPicPr preferRelativeResize="0"/>
          <p:nvPr/>
        </p:nvPicPr>
        <p:blipFill>
          <a:blip r:embed="rId3">
            <a:alphaModFix/>
          </a:blip>
          <a:stretch>
            <a:fillRect/>
          </a:stretch>
        </p:blipFill>
        <p:spPr>
          <a:xfrm>
            <a:off x="8937434" y="2708584"/>
            <a:ext cx="1031599" cy="1031568"/>
          </a:xfrm>
          <a:prstGeom prst="rect">
            <a:avLst/>
          </a:prstGeom>
          <a:noFill/>
          <a:ln>
            <a:noFill/>
          </a:ln>
        </p:spPr>
      </p:pic>
      <p:pic>
        <p:nvPicPr>
          <p:cNvPr id="227" name="Google Shape;227;p32"/>
          <p:cNvPicPr preferRelativeResize="0"/>
          <p:nvPr/>
        </p:nvPicPr>
        <p:blipFill>
          <a:blip r:embed="rId3">
            <a:alphaModFix/>
          </a:blip>
          <a:stretch>
            <a:fillRect/>
          </a:stretch>
        </p:blipFill>
        <p:spPr>
          <a:xfrm>
            <a:off x="8937433" y="4200968"/>
            <a:ext cx="1031600" cy="1031569"/>
          </a:xfrm>
          <a:prstGeom prst="rect">
            <a:avLst/>
          </a:prstGeom>
          <a:noFill/>
          <a:ln>
            <a:noFill/>
          </a:ln>
        </p:spPr>
      </p:pic>
      <p:sp>
        <p:nvSpPr>
          <p:cNvPr id="228" name="Google Shape;228;p32"/>
          <p:cNvSpPr txBox="1"/>
          <p:nvPr/>
        </p:nvSpPr>
        <p:spPr>
          <a:xfrm>
            <a:off x="283900" y="1233217"/>
            <a:ext cx="1984000" cy="522000"/>
          </a:xfrm>
          <a:prstGeom prst="rect">
            <a:avLst/>
          </a:prstGeom>
          <a:noFill/>
          <a:ln>
            <a:noFill/>
          </a:ln>
        </p:spPr>
        <p:txBody>
          <a:bodyPr spcFirstLastPara="1" wrap="square" lIns="121900" tIns="121900" rIns="121900" bIns="121900" anchor="t" anchorCtr="0">
            <a:noAutofit/>
          </a:bodyPr>
          <a:lstStyle/>
          <a:p>
            <a:pPr algn="ctr"/>
            <a:r>
              <a:rPr lang="en" sz="2400" b="1"/>
              <a:t>Key Site Characteristics</a:t>
            </a:r>
            <a:endParaRPr sz="2400" b="1"/>
          </a:p>
        </p:txBody>
      </p:sp>
      <p:sp>
        <p:nvSpPr>
          <p:cNvPr id="229" name="Google Shape;229;p32"/>
          <p:cNvSpPr/>
          <p:nvPr/>
        </p:nvSpPr>
        <p:spPr>
          <a:xfrm>
            <a:off x="367833" y="2083567"/>
            <a:ext cx="1784400" cy="3118800"/>
          </a:xfrm>
          <a:prstGeom prst="roundRect">
            <a:avLst>
              <a:gd name="adj" fmla="val 16667"/>
            </a:avLst>
          </a:prstGeom>
          <a:solidFill>
            <a:srgbClr val="C9DAF8"/>
          </a:solidFill>
          <a:ln w="19050" cap="flat" cmpd="sng">
            <a:solidFill>
              <a:srgbClr val="1C4587"/>
            </a:solidFill>
            <a:prstDash val="solid"/>
            <a:round/>
            <a:headEnd type="none" w="sm" len="sm"/>
            <a:tailEnd type="none" w="sm" len="sm"/>
          </a:ln>
        </p:spPr>
        <p:txBody>
          <a:bodyPr spcFirstLastPara="1" wrap="square" lIns="121900" tIns="121900" rIns="121900" bIns="121900" anchor="ctr" anchorCtr="0">
            <a:noAutofit/>
          </a:bodyPr>
          <a:lstStyle/>
          <a:p>
            <a:pPr algn="ctr"/>
            <a:r>
              <a:rPr lang="en" sz="2000" dirty="0"/>
              <a:t>Authentic projects</a:t>
            </a:r>
            <a:endParaRPr sz="2000" dirty="0"/>
          </a:p>
          <a:p>
            <a:pPr algn="ctr"/>
            <a:endParaRPr sz="2000" dirty="0"/>
          </a:p>
          <a:p>
            <a:pPr algn="ctr"/>
            <a:r>
              <a:rPr lang="en" sz="2000" dirty="0"/>
              <a:t>Workplace Environment</a:t>
            </a:r>
            <a:endParaRPr sz="2000" dirty="0"/>
          </a:p>
          <a:p>
            <a:pPr algn="ctr"/>
            <a:endParaRPr sz="2000" dirty="0"/>
          </a:p>
          <a:p>
            <a:pPr algn="ctr"/>
            <a:r>
              <a:rPr lang="en" sz="2000" dirty="0"/>
              <a:t>Guided Mentorship</a:t>
            </a:r>
            <a:endParaRPr sz="2400" dirty="0"/>
          </a:p>
        </p:txBody>
      </p:sp>
      <p:sp>
        <p:nvSpPr>
          <p:cNvPr id="230" name="Google Shape;230;p32"/>
          <p:cNvSpPr txBox="1"/>
          <p:nvPr/>
        </p:nvSpPr>
        <p:spPr>
          <a:xfrm>
            <a:off x="8825199" y="5642096"/>
            <a:ext cx="2603600" cy="522000"/>
          </a:xfrm>
          <a:prstGeom prst="rect">
            <a:avLst/>
          </a:prstGeom>
          <a:noFill/>
          <a:ln>
            <a:noFill/>
          </a:ln>
        </p:spPr>
        <p:txBody>
          <a:bodyPr spcFirstLastPara="1" wrap="square" lIns="121900" tIns="121900" rIns="121900" bIns="121900" anchor="t" anchorCtr="0">
            <a:noAutofit/>
          </a:bodyPr>
          <a:lstStyle/>
          <a:p>
            <a:pPr algn="ctr"/>
            <a:r>
              <a:rPr lang="en" sz="2000" b="1"/>
              <a:t>Months 3-12</a:t>
            </a:r>
            <a:endParaRPr sz="2000" b="1"/>
          </a:p>
        </p:txBody>
      </p:sp>
      <p:sp>
        <p:nvSpPr>
          <p:cNvPr id="231" name="Google Shape;231;p32"/>
          <p:cNvSpPr txBox="1"/>
          <p:nvPr/>
        </p:nvSpPr>
        <p:spPr>
          <a:xfrm>
            <a:off x="2410584" y="1463767"/>
            <a:ext cx="1696400" cy="615513"/>
          </a:xfrm>
          <a:prstGeom prst="rect">
            <a:avLst/>
          </a:prstGeom>
          <a:noFill/>
          <a:ln>
            <a:noFill/>
          </a:ln>
        </p:spPr>
        <p:txBody>
          <a:bodyPr spcFirstLastPara="1" wrap="square" lIns="121900" tIns="121900" rIns="121900" bIns="121900" anchor="t" anchorCtr="0">
            <a:spAutoFit/>
          </a:bodyPr>
          <a:lstStyle/>
          <a:p>
            <a:pPr algn="ctr"/>
            <a:r>
              <a:rPr lang="en" sz="1200"/>
              <a:t>~400 students</a:t>
            </a:r>
            <a:endParaRPr sz="1200"/>
          </a:p>
          <a:p>
            <a:pPr algn="ctr"/>
            <a:r>
              <a:rPr lang="en" sz="1200"/>
              <a:t>~50 projects</a:t>
            </a:r>
            <a:endParaRPr sz="1200"/>
          </a:p>
        </p:txBody>
      </p:sp>
      <p:sp>
        <p:nvSpPr>
          <p:cNvPr id="232" name="Google Shape;232;p32"/>
          <p:cNvSpPr txBox="1"/>
          <p:nvPr/>
        </p:nvSpPr>
        <p:spPr>
          <a:xfrm>
            <a:off x="2410600" y="2693733"/>
            <a:ext cx="1696400" cy="615513"/>
          </a:xfrm>
          <a:prstGeom prst="rect">
            <a:avLst/>
          </a:prstGeom>
          <a:noFill/>
          <a:ln>
            <a:noFill/>
          </a:ln>
        </p:spPr>
        <p:txBody>
          <a:bodyPr spcFirstLastPara="1" wrap="square" lIns="121900" tIns="121900" rIns="121900" bIns="121900" anchor="t" anchorCtr="0">
            <a:spAutoFit/>
          </a:bodyPr>
          <a:lstStyle/>
          <a:p>
            <a:pPr algn="ctr"/>
            <a:r>
              <a:rPr lang="en" sz="1200"/>
              <a:t>~150 students</a:t>
            </a:r>
            <a:endParaRPr sz="1200"/>
          </a:p>
          <a:p>
            <a:pPr algn="ctr"/>
            <a:r>
              <a:rPr lang="en" sz="1200"/>
              <a:t>~20 projects</a:t>
            </a:r>
            <a:endParaRPr sz="1200"/>
          </a:p>
        </p:txBody>
      </p:sp>
      <p:sp>
        <p:nvSpPr>
          <p:cNvPr id="233" name="Google Shape;233;p32"/>
          <p:cNvSpPr txBox="1"/>
          <p:nvPr/>
        </p:nvSpPr>
        <p:spPr>
          <a:xfrm>
            <a:off x="2410600" y="3871033"/>
            <a:ext cx="1696400" cy="615513"/>
          </a:xfrm>
          <a:prstGeom prst="rect">
            <a:avLst/>
          </a:prstGeom>
          <a:noFill/>
          <a:ln>
            <a:noFill/>
          </a:ln>
        </p:spPr>
        <p:txBody>
          <a:bodyPr spcFirstLastPara="1" wrap="square" lIns="121900" tIns="121900" rIns="121900" bIns="121900" anchor="t" anchorCtr="0">
            <a:spAutoFit/>
          </a:bodyPr>
          <a:lstStyle/>
          <a:p>
            <a:pPr algn="ctr"/>
            <a:r>
              <a:rPr lang="en" sz="1200"/>
              <a:t>~30 students</a:t>
            </a:r>
            <a:endParaRPr sz="1200"/>
          </a:p>
          <a:p>
            <a:pPr algn="ctr"/>
            <a:r>
              <a:rPr lang="en" sz="1200"/>
              <a:t>~8 projects</a:t>
            </a:r>
            <a:endParaRPr sz="1200"/>
          </a:p>
        </p:txBody>
      </p:sp>
      <p:sp>
        <p:nvSpPr>
          <p:cNvPr id="234" name="Google Shape;234;p32"/>
          <p:cNvSpPr txBox="1"/>
          <p:nvPr/>
        </p:nvSpPr>
        <p:spPr>
          <a:xfrm>
            <a:off x="2410600" y="5135917"/>
            <a:ext cx="1696400" cy="615513"/>
          </a:xfrm>
          <a:prstGeom prst="rect">
            <a:avLst/>
          </a:prstGeom>
          <a:noFill/>
          <a:ln>
            <a:noFill/>
          </a:ln>
        </p:spPr>
        <p:txBody>
          <a:bodyPr spcFirstLastPara="1" wrap="square" lIns="121900" tIns="121900" rIns="121900" bIns="121900" anchor="t" anchorCtr="0">
            <a:spAutoFit/>
          </a:bodyPr>
          <a:lstStyle/>
          <a:p>
            <a:pPr algn="ctr"/>
            <a:r>
              <a:rPr lang="en" sz="1200"/>
              <a:t>~250 students</a:t>
            </a:r>
            <a:endParaRPr sz="1200"/>
          </a:p>
          <a:p>
            <a:pPr algn="ctr"/>
            <a:r>
              <a:rPr lang="en" sz="1200"/>
              <a:t>~30 projects</a:t>
            </a:r>
            <a:endParaRPr sz="1200"/>
          </a:p>
        </p:txBody>
      </p:sp>
      <p:sp>
        <p:nvSpPr>
          <p:cNvPr id="32" name="Google Shape;151;p28">
            <a:extLst>
              <a:ext uri="{FF2B5EF4-FFF2-40B4-BE49-F238E27FC236}">
                <a16:creationId xmlns:a16="http://schemas.microsoft.com/office/drawing/2014/main" id="{4628C642-DC32-C838-71B1-B3C625C09904}"/>
              </a:ext>
            </a:extLst>
          </p:cNvPr>
          <p:cNvSpPr txBox="1"/>
          <p:nvPr/>
        </p:nvSpPr>
        <p:spPr>
          <a:xfrm>
            <a:off x="3974400" y="6409446"/>
            <a:ext cx="4243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500" dirty="0">
                <a:solidFill>
                  <a:schemeClr val="dk1"/>
                </a:solidFill>
                <a:latin typeface="Calibri"/>
                <a:ea typeface="Calibri"/>
                <a:cs typeface="Calibri"/>
                <a:sym typeface="Calibri"/>
              </a:rPr>
              <a:t>This material is based upon work supported by the National Science Foundation under Grant No. 1607811. Any opinions, findings, and conclusions or recommendations expressed in this material are those of the author(s) and do not necessarily reflect the views of the National Science Foundation.</a:t>
            </a:r>
            <a:endParaRPr sz="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2"/>
          <p:cNvSpPr txBox="1">
            <a:spLocks noGrp="1"/>
          </p:cNvSpPr>
          <p:nvPr>
            <p:ph type="title"/>
          </p:nvPr>
        </p:nvSpPr>
        <p:spPr>
          <a:prstGeom prst="rect">
            <a:avLst/>
          </a:prstGeom>
          <a:noFill/>
          <a:ln>
            <a:noFill/>
          </a:ln>
        </p:spPr>
        <p:txBody>
          <a:bodyPr spcFirstLastPara="1" vert="horz" wrap="square" lIns="121900" tIns="60933" rIns="121900" bIns="60933" rtlCol="0" anchor="ctr" anchorCtr="0">
            <a:noAutofit/>
          </a:bodyPr>
          <a:lstStyle/>
          <a:p>
            <a:pPr algn="l">
              <a:buSzPts val="3960"/>
            </a:pPr>
            <a:r>
              <a:rPr lang="en" sz="2293" b="1" dirty="0"/>
              <a:t>Key Site Characteristics</a:t>
            </a:r>
            <a:endParaRPr sz="2293"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grpSp>
        <p:nvGrpSpPr>
          <p:cNvPr id="201" name="Google Shape;201;p32"/>
          <p:cNvGrpSpPr/>
          <p:nvPr/>
        </p:nvGrpSpPr>
        <p:grpSpPr>
          <a:xfrm>
            <a:off x="511730" y="246077"/>
            <a:ext cx="11168543" cy="6287040"/>
            <a:chOff x="0" y="0"/>
            <a:chExt cx="6477000" cy="3394074"/>
          </a:xfrm>
        </p:grpSpPr>
        <p:sp>
          <p:nvSpPr>
            <p:cNvPr id="202" name="Google Shape;202;p32"/>
            <p:cNvSpPr/>
            <p:nvPr/>
          </p:nvSpPr>
          <p:spPr>
            <a:xfrm>
              <a:off x="0" y="0"/>
              <a:ext cx="6477000" cy="1527300"/>
            </a:xfrm>
            <a:prstGeom prst="roundRect">
              <a:avLst>
                <a:gd name="adj" fmla="val 10000"/>
              </a:avLst>
            </a:prstGeom>
            <a:solidFill>
              <a:srgbClr val="E7CFCF">
                <a:alpha val="89800"/>
              </a:srgbClr>
            </a:solidFill>
            <a:ln w="25400" cap="flat" cmpd="sng">
              <a:solidFill>
                <a:srgbClr val="E7CFCF">
                  <a:alpha val="89800"/>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03" name="Google Shape;203;p32"/>
            <p:cNvSpPr/>
            <p:nvPr/>
          </p:nvSpPr>
          <p:spPr>
            <a:xfrm>
              <a:off x="194310" y="203644"/>
              <a:ext cx="1902600" cy="1119900"/>
            </a:xfrm>
            <a:prstGeom prst="roundRect">
              <a:avLst>
                <a:gd name="adj" fmla="val 10000"/>
              </a:avLst>
            </a:prstGeom>
            <a:solidFill>
              <a:srgbClr val="E1C1C0"/>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04" name="Google Shape;204;p32"/>
            <p:cNvSpPr/>
            <p:nvPr/>
          </p:nvSpPr>
          <p:spPr>
            <a:xfrm rot="10800000">
              <a:off x="194328" y="1527474"/>
              <a:ext cx="1902600" cy="1866600"/>
            </a:xfrm>
            <a:prstGeom prst="round2SameRect">
              <a:avLst>
                <a:gd name="adj1" fmla="val 10500"/>
                <a:gd name="adj2" fmla="val 0"/>
              </a:avLst>
            </a:prstGeom>
            <a:solidFill>
              <a:srgbClr val="BF504D"/>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05" name="Google Shape;205;p32"/>
            <p:cNvSpPr txBox="1"/>
            <p:nvPr/>
          </p:nvSpPr>
          <p:spPr>
            <a:xfrm>
              <a:off x="251719" y="1527333"/>
              <a:ext cx="1787700" cy="1809300"/>
            </a:xfrm>
            <a:prstGeom prst="rect">
              <a:avLst/>
            </a:prstGeom>
            <a:noFill/>
            <a:ln>
              <a:noFill/>
            </a:ln>
          </p:spPr>
          <p:txBody>
            <a:bodyPr spcFirstLastPara="1" wrap="square" lIns="132733" tIns="132733" rIns="132733" bIns="132733" anchor="t" anchorCtr="0">
              <a:noAutofit/>
            </a:bodyPr>
            <a:lstStyle/>
            <a:p>
              <a:pPr>
                <a:spcAft>
                  <a:spcPts val="400"/>
                </a:spcAft>
              </a:pPr>
              <a:r>
                <a:rPr lang="en" sz="2400" dirty="0">
                  <a:solidFill>
                    <a:schemeClr val="lt1"/>
                  </a:solidFill>
                  <a:latin typeface="Arial"/>
                  <a:ea typeface="Arial"/>
                  <a:cs typeface="Arial"/>
                  <a:sym typeface="Arial"/>
                </a:rPr>
                <a:t>Authentic Projects</a:t>
              </a:r>
              <a:endParaRPr sz="2400" dirty="0">
                <a:solidFill>
                  <a:schemeClr val="lt1"/>
                </a:solidFill>
                <a:latin typeface="Arial"/>
                <a:ea typeface="Arial"/>
                <a:cs typeface="Arial"/>
                <a:sym typeface="Arial"/>
              </a:endParaRPr>
            </a:p>
            <a:p>
              <a:pPr marL="76198" lvl="1" indent="-93131">
                <a:spcBef>
                  <a:spcPts val="653"/>
                </a:spcBef>
                <a:spcAft>
                  <a:spcPts val="400"/>
                </a:spcAft>
                <a:buClr>
                  <a:schemeClr val="lt1"/>
                </a:buClr>
                <a:buSzPts val="1100"/>
                <a:buFont typeface="Arial"/>
                <a:buChar char="•"/>
              </a:pPr>
              <a:r>
                <a:rPr lang="en" sz="2400" dirty="0">
                  <a:solidFill>
                    <a:schemeClr val="lt1"/>
                  </a:solidFill>
                  <a:sym typeface="Arial"/>
                </a:rPr>
                <a:t>Industry </a:t>
              </a:r>
              <a:r>
                <a:rPr lang="en" sz="2400" dirty="0">
                  <a:solidFill>
                    <a:schemeClr val="lt1"/>
                  </a:solidFill>
                </a:rPr>
                <a:t>partnership</a:t>
              </a:r>
              <a:endParaRPr sz="2400" dirty="0">
                <a:solidFill>
                  <a:schemeClr val="lt1"/>
                </a:solidFil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sym typeface="Arial"/>
                </a:rPr>
                <a:t>Complete design cycle (year-long projects)</a:t>
              </a:r>
              <a:endParaRPr sz="2400" dirty="0">
                <a:solidFill>
                  <a:schemeClr val="lt1"/>
                </a:solidFil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rPr>
                <a:t>Frequent, regular stakeholder/client</a:t>
              </a:r>
              <a:r>
                <a:rPr lang="en" sz="2400" dirty="0">
                  <a:solidFill>
                    <a:schemeClr val="lt1"/>
                  </a:solidFill>
                  <a:sym typeface="Arial"/>
                </a:rPr>
                <a:t> interaction</a:t>
              </a:r>
              <a:endParaRPr sz="2400" dirty="0">
                <a:solidFill>
                  <a:schemeClr val="lt1"/>
                </a:solidFil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sym typeface="Arial"/>
                </a:rPr>
                <a:t>Impacts beyond classroom</a:t>
              </a:r>
              <a:endParaRPr sz="2400" dirty="0">
                <a:solidFill>
                  <a:schemeClr val="lt1"/>
                </a:solidFill>
                <a:sym typeface="Arial"/>
              </a:endParaRPr>
            </a:p>
          </p:txBody>
        </p:sp>
        <p:sp>
          <p:nvSpPr>
            <p:cNvPr id="206" name="Google Shape;206;p32"/>
            <p:cNvSpPr/>
            <p:nvPr/>
          </p:nvSpPr>
          <p:spPr>
            <a:xfrm>
              <a:off x="2287190" y="203644"/>
              <a:ext cx="1902600" cy="1119900"/>
            </a:xfrm>
            <a:prstGeom prst="roundRect">
              <a:avLst>
                <a:gd name="adj" fmla="val 10000"/>
              </a:avLst>
            </a:prstGeom>
            <a:solidFill>
              <a:schemeClr val="bg1">
                <a:lumMod val="85000"/>
              </a:schemeClr>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07" name="Google Shape;207;p32"/>
            <p:cNvSpPr/>
            <p:nvPr/>
          </p:nvSpPr>
          <p:spPr>
            <a:xfrm rot="10800000">
              <a:off x="2287208" y="1527474"/>
              <a:ext cx="1902600" cy="1866600"/>
            </a:xfrm>
            <a:prstGeom prst="round2SameRect">
              <a:avLst>
                <a:gd name="adj1" fmla="val 10500"/>
                <a:gd name="adj2" fmla="val 0"/>
              </a:avLst>
            </a:prstGeom>
            <a:solidFill>
              <a:schemeClr val="bg1">
                <a:lumMod val="95000"/>
              </a:schemeClr>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08" name="Google Shape;208;p32"/>
            <p:cNvSpPr txBox="1"/>
            <p:nvPr/>
          </p:nvSpPr>
          <p:spPr>
            <a:xfrm>
              <a:off x="2344599" y="1527333"/>
              <a:ext cx="1787700" cy="1809300"/>
            </a:xfrm>
            <a:prstGeom prst="rect">
              <a:avLst/>
            </a:prstGeom>
            <a:noFill/>
            <a:ln>
              <a:noFill/>
            </a:ln>
          </p:spPr>
          <p:txBody>
            <a:bodyPr spcFirstLastPara="1" wrap="square" lIns="132733" tIns="132733" rIns="132733" bIns="132733" anchor="t" anchorCtr="0">
              <a:noAutofit/>
            </a:bodyPr>
            <a:lstStyle/>
            <a:p>
              <a:pPr>
                <a:spcAft>
                  <a:spcPts val="400"/>
                </a:spcAft>
              </a:pPr>
              <a:r>
                <a:rPr lang="en" sz="2400" dirty="0">
                  <a:solidFill>
                    <a:schemeClr val="lt1"/>
                  </a:solidFill>
                  <a:latin typeface="Arial"/>
                  <a:ea typeface="Arial"/>
                  <a:cs typeface="Arial"/>
                  <a:sym typeface="Arial"/>
                </a:rPr>
                <a:t>Workplace Environment</a:t>
              </a:r>
              <a:endParaRPr sz="2400" dirty="0">
                <a:solidFill>
                  <a:schemeClr val="lt1"/>
                </a:solidFill>
                <a:latin typeface="Arial"/>
                <a:ea typeface="Arial"/>
                <a:cs typeface="Arial"/>
                <a:sym typeface="Arial"/>
              </a:endParaRPr>
            </a:p>
            <a:p>
              <a:pPr marL="76198" lvl="1" indent="-93131">
                <a:spcBef>
                  <a:spcPts val="653"/>
                </a:spcBef>
                <a:spcAft>
                  <a:spcPts val="400"/>
                </a:spcAft>
                <a:buClr>
                  <a:schemeClr val="lt1"/>
                </a:buClr>
                <a:buSzPts val="1100"/>
                <a:buFont typeface="Arial"/>
                <a:buChar char="•"/>
              </a:pPr>
              <a:r>
                <a:rPr lang="en" sz="2400" dirty="0">
                  <a:solidFill>
                    <a:schemeClr val="lt1"/>
                  </a:solidFill>
                  <a:sym typeface="Arial"/>
                </a:rPr>
                <a:t>Project management</a:t>
              </a:r>
              <a:endParaRPr sz="2400" dirty="0">
                <a:solidFill>
                  <a:schemeClr val="lt1"/>
                </a:solidFil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sym typeface="Arial"/>
                </a:rPr>
                <a:t>Professional communication</a:t>
              </a:r>
              <a:endParaRPr sz="2400" dirty="0">
                <a:solidFill>
                  <a:schemeClr val="lt1"/>
                </a:solidFil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sym typeface="Arial"/>
                </a:rPr>
                <a:t>Common documents</a:t>
              </a:r>
              <a:endParaRPr sz="2400" dirty="0">
                <a:solidFill>
                  <a:schemeClr val="lt1"/>
                </a:solidFil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rPr>
                <a:t>Justifications for decisions</a:t>
              </a:r>
              <a:endParaRPr sz="2400" dirty="0">
                <a:solidFill>
                  <a:schemeClr val="lt1"/>
                </a:solidFill>
              </a:endParaRPr>
            </a:p>
            <a:p>
              <a:pPr marL="76198" lvl="1" indent="-93131">
                <a:spcBef>
                  <a:spcPts val="220"/>
                </a:spcBef>
                <a:spcAft>
                  <a:spcPts val="400"/>
                </a:spcAft>
                <a:buClr>
                  <a:schemeClr val="lt1"/>
                </a:buClr>
                <a:buSzPts val="1100"/>
                <a:buFont typeface="Arial"/>
                <a:buChar char="•"/>
              </a:pPr>
              <a:r>
                <a:rPr lang="en" sz="2400" dirty="0">
                  <a:solidFill>
                    <a:schemeClr val="lt1"/>
                  </a:solidFill>
                </a:rPr>
                <a:t>Project budgeting</a:t>
              </a:r>
              <a:endParaRPr sz="2400" dirty="0">
                <a:solidFill>
                  <a:schemeClr val="lt1"/>
                </a:solidFill>
                <a:sym typeface="Arial"/>
              </a:endParaRPr>
            </a:p>
          </p:txBody>
        </p:sp>
        <p:sp>
          <p:nvSpPr>
            <p:cNvPr id="209" name="Google Shape;209;p32"/>
            <p:cNvSpPr/>
            <p:nvPr/>
          </p:nvSpPr>
          <p:spPr>
            <a:xfrm>
              <a:off x="4380071" y="203644"/>
              <a:ext cx="1902600" cy="1119900"/>
            </a:xfrm>
            <a:prstGeom prst="roundRect">
              <a:avLst>
                <a:gd name="adj" fmla="val 10000"/>
              </a:avLst>
            </a:prstGeom>
            <a:solidFill>
              <a:schemeClr val="bg1">
                <a:lumMod val="85000"/>
              </a:schemeClr>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10" name="Google Shape;210;p32"/>
            <p:cNvSpPr/>
            <p:nvPr/>
          </p:nvSpPr>
          <p:spPr>
            <a:xfrm rot="10800000">
              <a:off x="4380089" y="1527474"/>
              <a:ext cx="1902600" cy="1866600"/>
            </a:xfrm>
            <a:prstGeom prst="round2SameRect">
              <a:avLst>
                <a:gd name="adj1" fmla="val 10500"/>
                <a:gd name="adj2" fmla="val 0"/>
              </a:avLst>
            </a:prstGeom>
            <a:solidFill>
              <a:schemeClr val="bg1">
                <a:lumMod val="95000"/>
              </a:schemeClr>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11" name="Google Shape;211;p32"/>
            <p:cNvSpPr txBox="1"/>
            <p:nvPr/>
          </p:nvSpPr>
          <p:spPr>
            <a:xfrm>
              <a:off x="4437480" y="1527333"/>
              <a:ext cx="1787700" cy="1809300"/>
            </a:xfrm>
            <a:prstGeom prst="rect">
              <a:avLst/>
            </a:prstGeom>
            <a:noFill/>
            <a:ln>
              <a:noFill/>
            </a:ln>
          </p:spPr>
          <p:txBody>
            <a:bodyPr spcFirstLastPara="1" wrap="square" lIns="132733" tIns="132733" rIns="132733" bIns="132733" anchor="t" anchorCtr="0">
              <a:noAutofit/>
            </a:bodyPr>
            <a:lstStyle/>
            <a:p>
              <a:pPr>
                <a:spcAft>
                  <a:spcPts val="400"/>
                </a:spcAft>
              </a:pPr>
              <a:r>
                <a:rPr lang="en" sz="2400" dirty="0">
                  <a:solidFill>
                    <a:schemeClr val="lt1"/>
                  </a:solidFill>
                  <a:latin typeface="Arial"/>
                  <a:ea typeface="Arial"/>
                  <a:cs typeface="Arial"/>
                  <a:sym typeface="Arial"/>
                </a:rPr>
                <a:t>Guided Mentorship</a:t>
              </a:r>
              <a:endParaRPr sz="2400" dirty="0">
                <a:solidFill>
                  <a:schemeClr val="lt1"/>
                </a:solidFill>
                <a:latin typeface="Arial"/>
                <a:ea typeface="Arial"/>
                <a:cs typeface="Arial"/>
                <a:sym typeface="Arial"/>
              </a:endParaRPr>
            </a:p>
            <a:p>
              <a:pPr marL="76198" lvl="1" indent="-93131">
                <a:spcBef>
                  <a:spcPts val="653"/>
                </a:spcBef>
                <a:spcAft>
                  <a:spcPts val="400"/>
                </a:spcAft>
                <a:buClr>
                  <a:schemeClr val="lt1"/>
                </a:buClr>
                <a:buSzPts val="1100"/>
                <a:buFont typeface="Arial"/>
                <a:buChar char="•"/>
              </a:pPr>
              <a:r>
                <a:rPr lang="en" sz="2400" dirty="0">
                  <a:solidFill>
                    <a:schemeClr val="lt1"/>
                  </a:solidFill>
                  <a:latin typeface="Arial"/>
                  <a:ea typeface="Arial"/>
                  <a:cs typeface="Arial"/>
                  <a:sym typeface="Arial"/>
                </a:rPr>
                <a:t>Industry liaisons</a:t>
              </a:r>
              <a:endParaRPr sz="2400" dirty="0">
                <a:solidFill>
                  <a:schemeClr val="lt1"/>
                </a:solidFill>
                <a:latin typeface="Arial"/>
                <a:ea typeface="Arial"/>
                <a:cs typeface="Aria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latin typeface="Arial"/>
                  <a:ea typeface="Arial"/>
                  <a:cs typeface="Arial"/>
                  <a:sym typeface="Arial"/>
                </a:rPr>
                <a:t>Faculty scaffolding</a:t>
              </a:r>
              <a:endParaRPr sz="2400" dirty="0">
                <a:solidFill>
                  <a:schemeClr val="lt1"/>
                </a:solidFill>
                <a:latin typeface="Arial"/>
                <a:ea typeface="Arial"/>
                <a:cs typeface="Aria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latin typeface="Arial"/>
                  <a:ea typeface="Arial"/>
                  <a:cs typeface="Arial"/>
                  <a:sym typeface="Arial"/>
                </a:rPr>
                <a:t>Lifelong learning</a:t>
              </a:r>
              <a:endParaRPr sz="2400" dirty="0">
                <a:solidFill>
                  <a:schemeClr val="lt1"/>
                </a:solidFill>
                <a:latin typeface="Arial"/>
                <a:ea typeface="Arial"/>
                <a:cs typeface="Arial"/>
                <a:sym typeface="Arial"/>
              </a:endParaRPr>
            </a:p>
          </p:txBody>
        </p:sp>
      </p:grpSp>
      <p:sp>
        <p:nvSpPr>
          <p:cNvPr id="212" name="Google Shape;212;p32"/>
          <p:cNvSpPr txBox="1"/>
          <p:nvPr/>
        </p:nvSpPr>
        <p:spPr>
          <a:xfrm>
            <a:off x="96945" y="6560880"/>
            <a:ext cx="5791200" cy="266622"/>
          </a:xfrm>
          <a:prstGeom prst="rect">
            <a:avLst/>
          </a:prstGeom>
          <a:noFill/>
          <a:ln>
            <a:noFill/>
          </a:ln>
        </p:spPr>
        <p:txBody>
          <a:bodyPr spcFirstLastPara="1" wrap="square" lIns="121900" tIns="60933" rIns="121900" bIns="60933" anchor="t" anchorCtr="0">
            <a:spAutoFit/>
          </a:bodyPr>
          <a:lstStyle/>
          <a:p>
            <a:r>
              <a:rPr lang="en" sz="933">
                <a:solidFill>
                  <a:schemeClr val="dk1"/>
                </a:solidFill>
                <a:latin typeface="Arial"/>
                <a:ea typeface="Arial"/>
                <a:cs typeface="Arial"/>
                <a:sym typeface="Arial"/>
              </a:rPr>
              <a:t>Icons made by Freepik, photo3idea_studio, and Flat Icons from </a:t>
            </a:r>
            <a:r>
              <a:rPr lang="en" sz="933" u="sng">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https://www.flaticon.com/</a:t>
            </a:r>
            <a:endParaRPr sz="933">
              <a:solidFill>
                <a:schemeClr val="dk1"/>
              </a:solidFill>
              <a:latin typeface="Arial"/>
              <a:ea typeface="Arial"/>
              <a:cs typeface="Arial"/>
              <a:sym typeface="Arial"/>
            </a:endParaRPr>
          </a:p>
        </p:txBody>
      </p:sp>
      <p:pic>
        <p:nvPicPr>
          <p:cNvPr id="213" name="Google Shape;213;p32" descr="C:\Users\Marie\Desktop\Icons\factory.png"/>
          <p:cNvPicPr preferRelativeResize="0">
            <a:picLocks noChangeAspect="1"/>
          </p:cNvPicPr>
          <p:nvPr/>
        </p:nvPicPr>
        <p:blipFill rotWithShape="1">
          <a:blip r:embed="rId4">
            <a:alphaModFix/>
            <a:extLst>
              <a:ext uri="{28A0092B-C50C-407E-A947-70E740481C1C}">
                <a14:useLocalDpi xmlns:a14="http://schemas.microsoft.com/office/drawing/2010/main" val="0"/>
              </a:ext>
            </a:extLst>
          </a:blip>
          <a:srcRect/>
          <a:stretch/>
        </p:blipFill>
        <p:spPr>
          <a:xfrm>
            <a:off x="1511719" y="725528"/>
            <a:ext cx="1950720" cy="1950720"/>
          </a:xfrm>
          <a:prstGeom prst="rect">
            <a:avLst/>
          </a:prstGeom>
          <a:noFill/>
          <a:ln>
            <a:noFill/>
          </a:ln>
        </p:spPr>
      </p:pic>
      <p:pic>
        <p:nvPicPr>
          <p:cNvPr id="214" name="Google Shape;214;p32" descr="C:\Users\Marie\Desktop\Icons\coworking (1).png"/>
          <p:cNvPicPr preferRelativeResize="0">
            <a:picLocks noChangeAspect="1"/>
          </p:cNvPicPr>
          <p:nvPr/>
        </p:nvPicPr>
        <p:blipFill rotWithShape="1">
          <a:blip r:embed="rId5">
            <a:alphaModFix/>
            <a:duotone>
              <a:schemeClr val="bg2">
                <a:shade val="45000"/>
                <a:satMod val="135000"/>
              </a:schemeClr>
              <a:prstClr val="white"/>
            </a:duotone>
            <a:extLst>
              <a:ext uri="{28A0092B-C50C-407E-A947-70E740481C1C}">
                <a14:useLocalDpi xmlns:a14="http://schemas.microsoft.com/office/drawing/2010/main" val="0"/>
              </a:ext>
            </a:extLst>
          </a:blip>
          <a:srcRect/>
          <a:stretch/>
        </p:blipFill>
        <p:spPr>
          <a:xfrm>
            <a:off x="5120552" y="768709"/>
            <a:ext cx="1950720" cy="1950720"/>
          </a:xfrm>
          <a:prstGeom prst="rect">
            <a:avLst/>
          </a:prstGeom>
          <a:noFill/>
          <a:ln>
            <a:noFill/>
          </a:ln>
        </p:spPr>
      </p:pic>
      <p:pic>
        <p:nvPicPr>
          <p:cNvPr id="215" name="Google Shape;215;p32"/>
          <p:cNvPicPr preferRelativeResize="0">
            <a:picLocks noChangeAspect="1"/>
          </p:cNvPicPr>
          <p:nvPr/>
        </p:nvPicPr>
        <p:blipFill>
          <a:blip r:embed="rId6">
            <a:alphaModFix/>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729388" y="739165"/>
            <a:ext cx="1950720" cy="1950720"/>
          </a:xfrm>
          <a:prstGeom prst="rect">
            <a:avLst/>
          </a:prstGeom>
          <a:noFill/>
          <a:ln>
            <a:noFill/>
          </a:ln>
        </p:spPr>
      </p:pic>
      <p:sp>
        <p:nvSpPr>
          <p:cNvPr id="200" name="Google Shape;200;p32"/>
          <p:cNvSpPr txBox="1">
            <a:spLocks noGrp="1"/>
          </p:cNvSpPr>
          <p:nvPr>
            <p:ph type="title"/>
          </p:nvPr>
        </p:nvSpPr>
        <p:spPr>
          <a:xfrm>
            <a:off x="4283978" y="41786"/>
            <a:ext cx="4233644" cy="742337"/>
          </a:xfrm>
          <a:prstGeom prst="rect">
            <a:avLst/>
          </a:prstGeom>
          <a:noFill/>
          <a:ln>
            <a:noFill/>
          </a:ln>
        </p:spPr>
        <p:txBody>
          <a:bodyPr spcFirstLastPara="1" vert="horz" wrap="square" lIns="121900" tIns="60933" rIns="121900" bIns="60933" rtlCol="0" anchor="ctr" anchorCtr="0">
            <a:noAutofit/>
          </a:bodyPr>
          <a:lstStyle/>
          <a:p>
            <a:pPr algn="l">
              <a:buSzPts val="3960"/>
            </a:pPr>
            <a:r>
              <a:rPr lang="en" sz="2293" b="1" dirty="0"/>
              <a:t>Key Site Characteristics</a:t>
            </a:r>
            <a:endParaRPr sz="2293" b="1" dirty="0"/>
          </a:p>
        </p:txBody>
      </p:sp>
    </p:spTree>
    <p:extLst>
      <p:ext uri="{BB962C8B-B14F-4D97-AF65-F5344CB8AC3E}">
        <p14:creationId xmlns:p14="http://schemas.microsoft.com/office/powerpoint/2010/main" val="67351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grpSp>
        <p:nvGrpSpPr>
          <p:cNvPr id="201" name="Google Shape;201;p32"/>
          <p:cNvGrpSpPr/>
          <p:nvPr/>
        </p:nvGrpSpPr>
        <p:grpSpPr>
          <a:xfrm>
            <a:off x="511730" y="246077"/>
            <a:ext cx="11168543" cy="6287040"/>
            <a:chOff x="0" y="0"/>
            <a:chExt cx="6477000" cy="3394074"/>
          </a:xfrm>
        </p:grpSpPr>
        <p:sp>
          <p:nvSpPr>
            <p:cNvPr id="202" name="Google Shape;202;p32"/>
            <p:cNvSpPr/>
            <p:nvPr/>
          </p:nvSpPr>
          <p:spPr>
            <a:xfrm>
              <a:off x="0" y="0"/>
              <a:ext cx="6477000" cy="1527300"/>
            </a:xfrm>
            <a:prstGeom prst="roundRect">
              <a:avLst>
                <a:gd name="adj" fmla="val 10000"/>
              </a:avLst>
            </a:prstGeom>
            <a:solidFill>
              <a:srgbClr val="E7CFCF">
                <a:alpha val="89800"/>
              </a:srgbClr>
            </a:solidFill>
            <a:ln w="25400" cap="flat" cmpd="sng">
              <a:solidFill>
                <a:srgbClr val="E7CFCF">
                  <a:alpha val="89800"/>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03" name="Google Shape;203;p32"/>
            <p:cNvSpPr/>
            <p:nvPr/>
          </p:nvSpPr>
          <p:spPr>
            <a:xfrm>
              <a:off x="194310" y="203644"/>
              <a:ext cx="1902600" cy="1119900"/>
            </a:xfrm>
            <a:prstGeom prst="roundRect">
              <a:avLst>
                <a:gd name="adj" fmla="val 10000"/>
              </a:avLst>
            </a:prstGeom>
            <a:solidFill>
              <a:srgbClr val="E1C1C0"/>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04" name="Google Shape;204;p32"/>
            <p:cNvSpPr/>
            <p:nvPr/>
          </p:nvSpPr>
          <p:spPr>
            <a:xfrm rot="10800000">
              <a:off x="194328" y="1527474"/>
              <a:ext cx="1902600" cy="1866600"/>
            </a:xfrm>
            <a:prstGeom prst="round2SameRect">
              <a:avLst>
                <a:gd name="adj1" fmla="val 10500"/>
                <a:gd name="adj2" fmla="val 0"/>
              </a:avLst>
            </a:prstGeom>
            <a:solidFill>
              <a:srgbClr val="BF504D"/>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05" name="Google Shape;205;p32"/>
            <p:cNvSpPr txBox="1"/>
            <p:nvPr/>
          </p:nvSpPr>
          <p:spPr>
            <a:xfrm>
              <a:off x="251719" y="1527333"/>
              <a:ext cx="1787700" cy="1809300"/>
            </a:xfrm>
            <a:prstGeom prst="rect">
              <a:avLst/>
            </a:prstGeom>
            <a:noFill/>
            <a:ln>
              <a:noFill/>
            </a:ln>
          </p:spPr>
          <p:txBody>
            <a:bodyPr spcFirstLastPara="1" wrap="square" lIns="132733" tIns="132733" rIns="132733" bIns="132733" anchor="t" anchorCtr="0">
              <a:noAutofit/>
            </a:bodyPr>
            <a:lstStyle/>
            <a:p>
              <a:pPr>
                <a:spcAft>
                  <a:spcPts val="400"/>
                </a:spcAft>
              </a:pPr>
              <a:r>
                <a:rPr lang="en" sz="2400" dirty="0">
                  <a:solidFill>
                    <a:schemeClr val="lt1"/>
                  </a:solidFill>
                  <a:latin typeface="Arial"/>
                  <a:ea typeface="Arial"/>
                  <a:cs typeface="Arial"/>
                  <a:sym typeface="Arial"/>
                </a:rPr>
                <a:t>Authentic Projects</a:t>
              </a:r>
              <a:endParaRPr sz="2400" dirty="0">
                <a:solidFill>
                  <a:schemeClr val="lt1"/>
                </a:solidFill>
                <a:latin typeface="Arial"/>
                <a:ea typeface="Arial"/>
                <a:cs typeface="Arial"/>
                <a:sym typeface="Arial"/>
              </a:endParaRPr>
            </a:p>
            <a:p>
              <a:pPr marL="76198" lvl="1" indent="-93131">
                <a:spcBef>
                  <a:spcPts val="653"/>
                </a:spcBef>
                <a:spcAft>
                  <a:spcPts val="400"/>
                </a:spcAft>
                <a:buClr>
                  <a:schemeClr val="lt1"/>
                </a:buClr>
                <a:buSzPts val="1100"/>
                <a:buFont typeface="Arial"/>
                <a:buChar char="•"/>
              </a:pPr>
              <a:r>
                <a:rPr lang="en" sz="2400" dirty="0">
                  <a:solidFill>
                    <a:schemeClr val="lt1"/>
                  </a:solidFill>
                  <a:sym typeface="Arial"/>
                </a:rPr>
                <a:t>Industry </a:t>
              </a:r>
              <a:r>
                <a:rPr lang="en" sz="2400" dirty="0">
                  <a:solidFill>
                    <a:schemeClr val="lt1"/>
                  </a:solidFill>
                </a:rPr>
                <a:t>partnership</a:t>
              </a:r>
              <a:endParaRPr sz="2400" dirty="0">
                <a:solidFill>
                  <a:schemeClr val="lt1"/>
                </a:solidFil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sym typeface="Arial"/>
                </a:rPr>
                <a:t>Complete design cycle (year-long projects)</a:t>
              </a:r>
              <a:endParaRPr sz="2400" dirty="0">
                <a:solidFill>
                  <a:schemeClr val="lt1"/>
                </a:solidFil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rPr>
                <a:t>Frequent, regular stakeholder/client</a:t>
              </a:r>
              <a:r>
                <a:rPr lang="en" sz="2400" dirty="0">
                  <a:solidFill>
                    <a:schemeClr val="lt1"/>
                  </a:solidFill>
                  <a:sym typeface="Arial"/>
                </a:rPr>
                <a:t> interaction</a:t>
              </a:r>
              <a:endParaRPr sz="2400" dirty="0">
                <a:solidFill>
                  <a:schemeClr val="lt1"/>
                </a:solidFil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sym typeface="Arial"/>
                </a:rPr>
                <a:t>Impacts beyond classroom</a:t>
              </a:r>
              <a:endParaRPr sz="2400" dirty="0">
                <a:solidFill>
                  <a:schemeClr val="lt1"/>
                </a:solidFill>
                <a:sym typeface="Arial"/>
              </a:endParaRPr>
            </a:p>
          </p:txBody>
        </p:sp>
        <p:sp>
          <p:nvSpPr>
            <p:cNvPr id="206" name="Google Shape;206;p32"/>
            <p:cNvSpPr/>
            <p:nvPr/>
          </p:nvSpPr>
          <p:spPr>
            <a:xfrm>
              <a:off x="2287190" y="203644"/>
              <a:ext cx="1902600" cy="1119900"/>
            </a:xfrm>
            <a:prstGeom prst="roundRect">
              <a:avLst>
                <a:gd name="adj" fmla="val 10000"/>
              </a:avLst>
            </a:prstGeom>
            <a:solidFill>
              <a:srgbClr val="D4DFC1"/>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07" name="Google Shape;207;p32"/>
            <p:cNvSpPr/>
            <p:nvPr/>
          </p:nvSpPr>
          <p:spPr>
            <a:xfrm rot="10800000">
              <a:off x="2287208" y="1527474"/>
              <a:ext cx="1902600" cy="1866600"/>
            </a:xfrm>
            <a:prstGeom prst="round2SameRect">
              <a:avLst>
                <a:gd name="adj1" fmla="val 10500"/>
                <a:gd name="adj2" fmla="val 0"/>
              </a:avLst>
            </a:prstGeom>
            <a:solidFill>
              <a:schemeClr val="accent6">
                <a:lumMod val="60000"/>
                <a:lumOff val="40000"/>
              </a:schemeClr>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08" name="Google Shape;208;p32"/>
            <p:cNvSpPr txBox="1"/>
            <p:nvPr/>
          </p:nvSpPr>
          <p:spPr>
            <a:xfrm>
              <a:off x="2344599" y="1527333"/>
              <a:ext cx="1787700" cy="1809300"/>
            </a:xfrm>
            <a:prstGeom prst="rect">
              <a:avLst/>
            </a:prstGeom>
            <a:noFill/>
            <a:ln>
              <a:noFill/>
            </a:ln>
          </p:spPr>
          <p:txBody>
            <a:bodyPr spcFirstLastPara="1" wrap="square" lIns="132733" tIns="132733" rIns="132733" bIns="132733" anchor="t" anchorCtr="0">
              <a:noAutofit/>
            </a:bodyPr>
            <a:lstStyle/>
            <a:p>
              <a:pPr>
                <a:spcAft>
                  <a:spcPts val="400"/>
                </a:spcAft>
              </a:pPr>
              <a:r>
                <a:rPr lang="en" sz="2400" dirty="0">
                  <a:solidFill>
                    <a:schemeClr val="lt1"/>
                  </a:solidFill>
                  <a:latin typeface="Arial"/>
                  <a:ea typeface="Arial"/>
                  <a:cs typeface="Arial"/>
                  <a:sym typeface="Arial"/>
                </a:rPr>
                <a:t>Workplace Environment</a:t>
              </a:r>
              <a:endParaRPr sz="2400" dirty="0">
                <a:solidFill>
                  <a:schemeClr val="lt1"/>
                </a:solidFill>
                <a:latin typeface="Arial"/>
                <a:ea typeface="Arial"/>
                <a:cs typeface="Arial"/>
                <a:sym typeface="Arial"/>
              </a:endParaRPr>
            </a:p>
            <a:p>
              <a:pPr marL="76198" lvl="1" indent="-93131">
                <a:spcBef>
                  <a:spcPts val="653"/>
                </a:spcBef>
                <a:spcAft>
                  <a:spcPts val="400"/>
                </a:spcAft>
                <a:buClr>
                  <a:schemeClr val="lt1"/>
                </a:buClr>
                <a:buSzPts val="1100"/>
                <a:buFont typeface="Arial"/>
                <a:buChar char="•"/>
              </a:pPr>
              <a:r>
                <a:rPr lang="en" sz="2400" dirty="0">
                  <a:solidFill>
                    <a:schemeClr val="lt1"/>
                  </a:solidFill>
                  <a:sym typeface="Arial"/>
                </a:rPr>
                <a:t>Project management</a:t>
              </a:r>
              <a:endParaRPr sz="2400" dirty="0">
                <a:solidFill>
                  <a:schemeClr val="lt1"/>
                </a:solidFil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sym typeface="Arial"/>
                </a:rPr>
                <a:t>Professional communication</a:t>
              </a:r>
              <a:endParaRPr sz="2400" dirty="0">
                <a:solidFill>
                  <a:schemeClr val="lt1"/>
                </a:solidFil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sym typeface="Arial"/>
                </a:rPr>
                <a:t>Common documents</a:t>
              </a:r>
              <a:endParaRPr sz="2400" dirty="0">
                <a:solidFill>
                  <a:schemeClr val="lt1"/>
                </a:solidFil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rPr>
                <a:t>Justifications for decisions</a:t>
              </a:r>
              <a:endParaRPr sz="2400" dirty="0">
                <a:solidFill>
                  <a:schemeClr val="lt1"/>
                </a:solidFill>
              </a:endParaRPr>
            </a:p>
            <a:p>
              <a:pPr marL="76198" lvl="1" indent="-93131">
                <a:spcBef>
                  <a:spcPts val="220"/>
                </a:spcBef>
                <a:spcAft>
                  <a:spcPts val="400"/>
                </a:spcAft>
                <a:buClr>
                  <a:schemeClr val="lt1"/>
                </a:buClr>
                <a:buSzPts val="1100"/>
                <a:buFont typeface="Arial"/>
                <a:buChar char="•"/>
              </a:pPr>
              <a:r>
                <a:rPr lang="en" sz="2400" dirty="0">
                  <a:solidFill>
                    <a:schemeClr val="lt1"/>
                  </a:solidFill>
                </a:rPr>
                <a:t>Project budgeting</a:t>
              </a:r>
              <a:endParaRPr sz="2400" dirty="0">
                <a:solidFill>
                  <a:schemeClr val="lt1"/>
                </a:solidFill>
                <a:sym typeface="Arial"/>
              </a:endParaRPr>
            </a:p>
          </p:txBody>
        </p:sp>
        <p:sp>
          <p:nvSpPr>
            <p:cNvPr id="209" name="Google Shape;209;p32"/>
            <p:cNvSpPr/>
            <p:nvPr/>
          </p:nvSpPr>
          <p:spPr>
            <a:xfrm>
              <a:off x="4380071" y="203644"/>
              <a:ext cx="1902600" cy="1119900"/>
            </a:xfrm>
            <a:prstGeom prst="roundRect">
              <a:avLst>
                <a:gd name="adj" fmla="val 10000"/>
              </a:avLst>
            </a:prstGeom>
            <a:solidFill>
              <a:schemeClr val="bg1">
                <a:lumMod val="85000"/>
              </a:schemeClr>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10" name="Google Shape;210;p32"/>
            <p:cNvSpPr/>
            <p:nvPr/>
          </p:nvSpPr>
          <p:spPr>
            <a:xfrm rot="10800000">
              <a:off x="4380089" y="1527474"/>
              <a:ext cx="1902600" cy="1866600"/>
            </a:xfrm>
            <a:prstGeom prst="round2SameRect">
              <a:avLst>
                <a:gd name="adj1" fmla="val 10500"/>
                <a:gd name="adj2" fmla="val 0"/>
              </a:avLst>
            </a:prstGeom>
            <a:solidFill>
              <a:schemeClr val="bg1">
                <a:lumMod val="85000"/>
              </a:schemeClr>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11" name="Google Shape;211;p32"/>
            <p:cNvSpPr txBox="1"/>
            <p:nvPr/>
          </p:nvSpPr>
          <p:spPr>
            <a:xfrm>
              <a:off x="4437480" y="1527333"/>
              <a:ext cx="1787700" cy="1809300"/>
            </a:xfrm>
            <a:prstGeom prst="rect">
              <a:avLst/>
            </a:prstGeom>
            <a:noFill/>
            <a:ln>
              <a:noFill/>
            </a:ln>
          </p:spPr>
          <p:txBody>
            <a:bodyPr spcFirstLastPara="1" wrap="square" lIns="132733" tIns="132733" rIns="132733" bIns="132733" anchor="t" anchorCtr="0">
              <a:noAutofit/>
            </a:bodyPr>
            <a:lstStyle/>
            <a:p>
              <a:pPr>
                <a:spcAft>
                  <a:spcPts val="400"/>
                </a:spcAft>
              </a:pPr>
              <a:r>
                <a:rPr lang="en" sz="2400" dirty="0">
                  <a:solidFill>
                    <a:schemeClr val="lt1"/>
                  </a:solidFill>
                  <a:latin typeface="Arial"/>
                  <a:ea typeface="Arial"/>
                  <a:cs typeface="Arial"/>
                  <a:sym typeface="Arial"/>
                </a:rPr>
                <a:t>Guided Mentorship</a:t>
              </a:r>
              <a:endParaRPr sz="2400" dirty="0">
                <a:solidFill>
                  <a:schemeClr val="lt1"/>
                </a:solidFill>
                <a:latin typeface="Arial"/>
                <a:ea typeface="Arial"/>
                <a:cs typeface="Arial"/>
                <a:sym typeface="Arial"/>
              </a:endParaRPr>
            </a:p>
            <a:p>
              <a:pPr marL="76198" lvl="1" indent="-93131">
                <a:spcBef>
                  <a:spcPts val="653"/>
                </a:spcBef>
                <a:spcAft>
                  <a:spcPts val="400"/>
                </a:spcAft>
                <a:buClr>
                  <a:schemeClr val="lt1"/>
                </a:buClr>
                <a:buSzPts val="1100"/>
                <a:buFont typeface="Arial"/>
                <a:buChar char="•"/>
              </a:pPr>
              <a:r>
                <a:rPr lang="en" sz="2400" dirty="0">
                  <a:solidFill>
                    <a:schemeClr val="lt1"/>
                  </a:solidFill>
                  <a:latin typeface="Arial"/>
                  <a:ea typeface="Arial"/>
                  <a:cs typeface="Arial"/>
                  <a:sym typeface="Arial"/>
                </a:rPr>
                <a:t>Industry liaisons</a:t>
              </a:r>
              <a:endParaRPr sz="2400" dirty="0">
                <a:solidFill>
                  <a:schemeClr val="lt1"/>
                </a:solidFill>
                <a:latin typeface="Arial"/>
                <a:ea typeface="Arial"/>
                <a:cs typeface="Aria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latin typeface="Arial"/>
                  <a:ea typeface="Arial"/>
                  <a:cs typeface="Arial"/>
                  <a:sym typeface="Arial"/>
                </a:rPr>
                <a:t>Faculty scaffolding</a:t>
              </a:r>
              <a:endParaRPr sz="2400" dirty="0">
                <a:solidFill>
                  <a:schemeClr val="lt1"/>
                </a:solidFill>
                <a:latin typeface="Arial"/>
                <a:ea typeface="Arial"/>
                <a:cs typeface="Aria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latin typeface="Arial"/>
                  <a:ea typeface="Arial"/>
                  <a:cs typeface="Arial"/>
                  <a:sym typeface="Arial"/>
                </a:rPr>
                <a:t>Lifelong learning</a:t>
              </a:r>
              <a:endParaRPr sz="2400" dirty="0">
                <a:solidFill>
                  <a:schemeClr val="lt1"/>
                </a:solidFill>
                <a:latin typeface="Arial"/>
                <a:ea typeface="Arial"/>
                <a:cs typeface="Arial"/>
                <a:sym typeface="Arial"/>
              </a:endParaRPr>
            </a:p>
          </p:txBody>
        </p:sp>
      </p:grpSp>
      <p:sp>
        <p:nvSpPr>
          <p:cNvPr id="212" name="Google Shape;212;p32"/>
          <p:cNvSpPr txBox="1"/>
          <p:nvPr/>
        </p:nvSpPr>
        <p:spPr>
          <a:xfrm>
            <a:off x="96945" y="6560880"/>
            <a:ext cx="5791200" cy="266622"/>
          </a:xfrm>
          <a:prstGeom prst="rect">
            <a:avLst/>
          </a:prstGeom>
          <a:noFill/>
          <a:ln>
            <a:noFill/>
          </a:ln>
        </p:spPr>
        <p:txBody>
          <a:bodyPr spcFirstLastPara="1" wrap="square" lIns="121900" tIns="60933" rIns="121900" bIns="60933" anchor="t" anchorCtr="0">
            <a:spAutoFit/>
          </a:bodyPr>
          <a:lstStyle/>
          <a:p>
            <a:r>
              <a:rPr lang="en" sz="933">
                <a:solidFill>
                  <a:schemeClr val="dk1"/>
                </a:solidFill>
                <a:latin typeface="Arial"/>
                <a:ea typeface="Arial"/>
                <a:cs typeface="Arial"/>
                <a:sym typeface="Arial"/>
              </a:rPr>
              <a:t>Icons made by Freepik, photo3idea_studio, and Flat Icons from </a:t>
            </a:r>
            <a:r>
              <a:rPr lang="en" sz="933" u="sng">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https://www.flaticon.com/</a:t>
            </a:r>
            <a:endParaRPr sz="933">
              <a:solidFill>
                <a:schemeClr val="dk1"/>
              </a:solidFill>
              <a:latin typeface="Arial"/>
              <a:ea typeface="Arial"/>
              <a:cs typeface="Arial"/>
              <a:sym typeface="Arial"/>
            </a:endParaRPr>
          </a:p>
        </p:txBody>
      </p:sp>
      <p:pic>
        <p:nvPicPr>
          <p:cNvPr id="213" name="Google Shape;213;p32" descr="C:\Users\Marie\Desktop\Icons\factory.png"/>
          <p:cNvPicPr preferRelativeResize="0">
            <a:picLocks noChangeAspect="1"/>
          </p:cNvPicPr>
          <p:nvPr/>
        </p:nvPicPr>
        <p:blipFill rotWithShape="1">
          <a:blip r:embed="rId4">
            <a:alphaModFix/>
            <a:extLst>
              <a:ext uri="{28A0092B-C50C-407E-A947-70E740481C1C}">
                <a14:useLocalDpi xmlns:a14="http://schemas.microsoft.com/office/drawing/2010/main" val="0"/>
              </a:ext>
            </a:extLst>
          </a:blip>
          <a:srcRect/>
          <a:stretch/>
        </p:blipFill>
        <p:spPr>
          <a:xfrm>
            <a:off x="1511719" y="725528"/>
            <a:ext cx="1950720" cy="1950720"/>
          </a:xfrm>
          <a:prstGeom prst="rect">
            <a:avLst/>
          </a:prstGeom>
          <a:noFill/>
          <a:ln>
            <a:noFill/>
          </a:ln>
        </p:spPr>
      </p:pic>
      <p:pic>
        <p:nvPicPr>
          <p:cNvPr id="214" name="Google Shape;214;p32" descr="C:\Users\Marie\Desktop\Icons\coworking (1).png"/>
          <p:cNvPicPr preferRelativeResize="0">
            <a:picLocks noChangeAspect="1"/>
          </p:cNvPicPr>
          <p:nvPr/>
        </p:nvPicPr>
        <p:blipFill rotWithShape="1">
          <a:blip r:embed="rId5">
            <a:alphaModFix/>
            <a:extLst>
              <a:ext uri="{28A0092B-C50C-407E-A947-70E740481C1C}">
                <a14:useLocalDpi xmlns:a14="http://schemas.microsoft.com/office/drawing/2010/main" val="0"/>
              </a:ext>
            </a:extLst>
          </a:blip>
          <a:srcRect/>
          <a:stretch/>
        </p:blipFill>
        <p:spPr>
          <a:xfrm>
            <a:off x="5120552" y="768709"/>
            <a:ext cx="1950720" cy="1950720"/>
          </a:xfrm>
          <a:prstGeom prst="rect">
            <a:avLst/>
          </a:prstGeom>
          <a:noFill/>
          <a:ln>
            <a:noFill/>
          </a:ln>
        </p:spPr>
      </p:pic>
      <p:pic>
        <p:nvPicPr>
          <p:cNvPr id="215" name="Google Shape;215;p32"/>
          <p:cNvPicPr preferRelativeResize="0">
            <a:picLocks noChangeAspect="1"/>
          </p:cNvPicPr>
          <p:nvPr/>
        </p:nvPicPr>
        <p:blipFill>
          <a:blip r:embed="rId6">
            <a:alphaModFix/>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729388" y="739165"/>
            <a:ext cx="1950720" cy="1950720"/>
          </a:xfrm>
          <a:prstGeom prst="rect">
            <a:avLst/>
          </a:prstGeom>
          <a:noFill/>
          <a:ln>
            <a:noFill/>
          </a:ln>
        </p:spPr>
      </p:pic>
      <p:sp>
        <p:nvSpPr>
          <p:cNvPr id="200" name="Google Shape;200;p32"/>
          <p:cNvSpPr txBox="1">
            <a:spLocks noGrp="1"/>
          </p:cNvSpPr>
          <p:nvPr>
            <p:ph type="title"/>
          </p:nvPr>
        </p:nvSpPr>
        <p:spPr>
          <a:xfrm>
            <a:off x="4283978" y="41786"/>
            <a:ext cx="4233644" cy="742337"/>
          </a:xfrm>
          <a:prstGeom prst="rect">
            <a:avLst/>
          </a:prstGeom>
          <a:noFill/>
          <a:ln>
            <a:noFill/>
          </a:ln>
        </p:spPr>
        <p:txBody>
          <a:bodyPr spcFirstLastPara="1" vert="horz" wrap="square" lIns="121900" tIns="60933" rIns="121900" bIns="60933" rtlCol="0" anchor="ctr" anchorCtr="0">
            <a:noAutofit/>
          </a:bodyPr>
          <a:lstStyle/>
          <a:p>
            <a:pPr algn="l">
              <a:buSzPts val="3960"/>
            </a:pPr>
            <a:r>
              <a:rPr lang="en" sz="2293" b="1" dirty="0"/>
              <a:t>Key Site Characteristics</a:t>
            </a:r>
            <a:endParaRPr sz="2293" b="1" dirty="0"/>
          </a:p>
        </p:txBody>
      </p:sp>
    </p:spTree>
    <p:extLst>
      <p:ext uri="{BB962C8B-B14F-4D97-AF65-F5344CB8AC3E}">
        <p14:creationId xmlns:p14="http://schemas.microsoft.com/office/powerpoint/2010/main" val="609897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grpSp>
        <p:nvGrpSpPr>
          <p:cNvPr id="201" name="Google Shape;201;p32"/>
          <p:cNvGrpSpPr/>
          <p:nvPr/>
        </p:nvGrpSpPr>
        <p:grpSpPr>
          <a:xfrm>
            <a:off x="511730" y="246077"/>
            <a:ext cx="11168543" cy="6287040"/>
            <a:chOff x="0" y="0"/>
            <a:chExt cx="6477000" cy="3394074"/>
          </a:xfrm>
        </p:grpSpPr>
        <p:sp>
          <p:nvSpPr>
            <p:cNvPr id="202" name="Google Shape;202;p32"/>
            <p:cNvSpPr/>
            <p:nvPr/>
          </p:nvSpPr>
          <p:spPr>
            <a:xfrm>
              <a:off x="0" y="0"/>
              <a:ext cx="6477000" cy="1527300"/>
            </a:xfrm>
            <a:prstGeom prst="roundRect">
              <a:avLst>
                <a:gd name="adj" fmla="val 10000"/>
              </a:avLst>
            </a:prstGeom>
            <a:solidFill>
              <a:srgbClr val="E7CFCF">
                <a:alpha val="89800"/>
              </a:srgbClr>
            </a:solidFill>
            <a:ln w="25400" cap="flat" cmpd="sng">
              <a:solidFill>
                <a:srgbClr val="E7CFCF">
                  <a:alpha val="89800"/>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03" name="Google Shape;203;p32"/>
            <p:cNvSpPr/>
            <p:nvPr/>
          </p:nvSpPr>
          <p:spPr>
            <a:xfrm>
              <a:off x="194310" y="203644"/>
              <a:ext cx="1902600" cy="1119900"/>
            </a:xfrm>
            <a:prstGeom prst="roundRect">
              <a:avLst>
                <a:gd name="adj" fmla="val 10000"/>
              </a:avLst>
            </a:prstGeom>
            <a:solidFill>
              <a:srgbClr val="E1C1C0"/>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04" name="Google Shape;204;p32"/>
            <p:cNvSpPr/>
            <p:nvPr/>
          </p:nvSpPr>
          <p:spPr>
            <a:xfrm rot="10800000">
              <a:off x="194328" y="1527474"/>
              <a:ext cx="1902600" cy="1866600"/>
            </a:xfrm>
            <a:prstGeom prst="round2SameRect">
              <a:avLst>
                <a:gd name="adj1" fmla="val 10500"/>
                <a:gd name="adj2" fmla="val 0"/>
              </a:avLst>
            </a:prstGeom>
            <a:solidFill>
              <a:srgbClr val="BF504D"/>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05" name="Google Shape;205;p32"/>
            <p:cNvSpPr txBox="1"/>
            <p:nvPr/>
          </p:nvSpPr>
          <p:spPr>
            <a:xfrm>
              <a:off x="251719" y="1527333"/>
              <a:ext cx="1787700" cy="1809300"/>
            </a:xfrm>
            <a:prstGeom prst="rect">
              <a:avLst/>
            </a:prstGeom>
            <a:noFill/>
            <a:ln>
              <a:noFill/>
            </a:ln>
          </p:spPr>
          <p:txBody>
            <a:bodyPr spcFirstLastPara="1" wrap="square" lIns="132733" tIns="132733" rIns="132733" bIns="132733" anchor="t" anchorCtr="0">
              <a:noAutofit/>
            </a:bodyPr>
            <a:lstStyle/>
            <a:p>
              <a:pPr>
                <a:spcAft>
                  <a:spcPts val="400"/>
                </a:spcAft>
              </a:pPr>
              <a:r>
                <a:rPr lang="en" sz="2400" dirty="0">
                  <a:solidFill>
                    <a:schemeClr val="lt1"/>
                  </a:solidFill>
                  <a:latin typeface="Arial"/>
                  <a:ea typeface="Arial"/>
                  <a:cs typeface="Arial"/>
                  <a:sym typeface="Arial"/>
                </a:rPr>
                <a:t>Authentic Projects</a:t>
              </a:r>
              <a:endParaRPr sz="2400" dirty="0">
                <a:solidFill>
                  <a:schemeClr val="lt1"/>
                </a:solidFill>
                <a:latin typeface="Arial"/>
                <a:ea typeface="Arial"/>
                <a:cs typeface="Arial"/>
                <a:sym typeface="Arial"/>
              </a:endParaRPr>
            </a:p>
            <a:p>
              <a:pPr marL="76198" lvl="1" indent="-93131">
                <a:spcBef>
                  <a:spcPts val="653"/>
                </a:spcBef>
                <a:spcAft>
                  <a:spcPts val="400"/>
                </a:spcAft>
                <a:buClr>
                  <a:schemeClr val="lt1"/>
                </a:buClr>
                <a:buSzPts val="1100"/>
                <a:buFont typeface="Arial"/>
                <a:buChar char="•"/>
              </a:pPr>
              <a:r>
                <a:rPr lang="en" sz="2400" dirty="0">
                  <a:solidFill>
                    <a:schemeClr val="lt1"/>
                  </a:solidFill>
                  <a:sym typeface="Arial"/>
                </a:rPr>
                <a:t>Industry </a:t>
              </a:r>
              <a:r>
                <a:rPr lang="en" sz="2400" dirty="0">
                  <a:solidFill>
                    <a:schemeClr val="lt1"/>
                  </a:solidFill>
                </a:rPr>
                <a:t>partnership</a:t>
              </a:r>
              <a:endParaRPr sz="2400" dirty="0">
                <a:solidFill>
                  <a:schemeClr val="lt1"/>
                </a:solidFil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sym typeface="Arial"/>
                </a:rPr>
                <a:t>Complete design cycle (year-long projects)</a:t>
              </a:r>
              <a:endParaRPr sz="2400" dirty="0">
                <a:solidFill>
                  <a:schemeClr val="lt1"/>
                </a:solidFil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rPr>
                <a:t>Frequent, regular stakeholder/client</a:t>
              </a:r>
              <a:r>
                <a:rPr lang="en" sz="2400" dirty="0">
                  <a:solidFill>
                    <a:schemeClr val="lt1"/>
                  </a:solidFill>
                  <a:sym typeface="Arial"/>
                </a:rPr>
                <a:t> interaction</a:t>
              </a:r>
              <a:endParaRPr sz="2400" dirty="0">
                <a:solidFill>
                  <a:schemeClr val="lt1"/>
                </a:solidFil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sym typeface="Arial"/>
                </a:rPr>
                <a:t>Impacts beyond classroom</a:t>
              </a:r>
              <a:endParaRPr sz="2400" dirty="0">
                <a:solidFill>
                  <a:schemeClr val="lt1"/>
                </a:solidFill>
                <a:sym typeface="Arial"/>
              </a:endParaRPr>
            </a:p>
          </p:txBody>
        </p:sp>
        <p:sp>
          <p:nvSpPr>
            <p:cNvPr id="206" name="Google Shape;206;p32"/>
            <p:cNvSpPr/>
            <p:nvPr/>
          </p:nvSpPr>
          <p:spPr>
            <a:xfrm>
              <a:off x="2287190" y="203644"/>
              <a:ext cx="1902600" cy="1119900"/>
            </a:xfrm>
            <a:prstGeom prst="roundRect">
              <a:avLst>
                <a:gd name="adj" fmla="val 10000"/>
              </a:avLst>
            </a:prstGeom>
            <a:solidFill>
              <a:srgbClr val="D4DFC1"/>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07" name="Google Shape;207;p32"/>
            <p:cNvSpPr/>
            <p:nvPr/>
          </p:nvSpPr>
          <p:spPr>
            <a:xfrm rot="10800000">
              <a:off x="2287208" y="1527474"/>
              <a:ext cx="1902600" cy="1866600"/>
            </a:xfrm>
            <a:prstGeom prst="round2SameRect">
              <a:avLst>
                <a:gd name="adj1" fmla="val 10500"/>
                <a:gd name="adj2" fmla="val 0"/>
              </a:avLst>
            </a:prstGeom>
            <a:solidFill>
              <a:schemeClr val="accent6">
                <a:lumMod val="60000"/>
                <a:lumOff val="40000"/>
              </a:schemeClr>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08" name="Google Shape;208;p32"/>
            <p:cNvSpPr txBox="1"/>
            <p:nvPr/>
          </p:nvSpPr>
          <p:spPr>
            <a:xfrm>
              <a:off x="2344599" y="1527333"/>
              <a:ext cx="1787700" cy="1809300"/>
            </a:xfrm>
            <a:prstGeom prst="rect">
              <a:avLst/>
            </a:prstGeom>
            <a:noFill/>
            <a:ln>
              <a:noFill/>
            </a:ln>
          </p:spPr>
          <p:txBody>
            <a:bodyPr spcFirstLastPara="1" wrap="square" lIns="132733" tIns="132733" rIns="132733" bIns="132733" anchor="t" anchorCtr="0">
              <a:noAutofit/>
            </a:bodyPr>
            <a:lstStyle/>
            <a:p>
              <a:pPr>
                <a:spcAft>
                  <a:spcPts val="400"/>
                </a:spcAft>
              </a:pPr>
              <a:r>
                <a:rPr lang="en" sz="2400" dirty="0">
                  <a:solidFill>
                    <a:schemeClr val="lt1"/>
                  </a:solidFill>
                  <a:latin typeface="Arial"/>
                  <a:ea typeface="Arial"/>
                  <a:cs typeface="Arial"/>
                  <a:sym typeface="Arial"/>
                </a:rPr>
                <a:t>Workplace Environment</a:t>
              </a:r>
              <a:endParaRPr sz="2400" dirty="0">
                <a:solidFill>
                  <a:schemeClr val="lt1"/>
                </a:solidFill>
                <a:latin typeface="Arial"/>
                <a:ea typeface="Arial"/>
                <a:cs typeface="Arial"/>
                <a:sym typeface="Arial"/>
              </a:endParaRPr>
            </a:p>
            <a:p>
              <a:pPr marL="76198" lvl="1" indent="-93131">
                <a:spcBef>
                  <a:spcPts val="653"/>
                </a:spcBef>
                <a:spcAft>
                  <a:spcPts val="400"/>
                </a:spcAft>
                <a:buClr>
                  <a:schemeClr val="lt1"/>
                </a:buClr>
                <a:buSzPts val="1100"/>
                <a:buFont typeface="Arial"/>
                <a:buChar char="•"/>
              </a:pPr>
              <a:r>
                <a:rPr lang="en" sz="2400" dirty="0">
                  <a:solidFill>
                    <a:schemeClr val="lt1"/>
                  </a:solidFill>
                  <a:sym typeface="Arial"/>
                </a:rPr>
                <a:t>Project management</a:t>
              </a:r>
              <a:endParaRPr sz="2400" dirty="0">
                <a:solidFill>
                  <a:schemeClr val="lt1"/>
                </a:solidFil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sym typeface="Arial"/>
                </a:rPr>
                <a:t>Professional communication</a:t>
              </a:r>
              <a:endParaRPr sz="2400" dirty="0">
                <a:solidFill>
                  <a:schemeClr val="lt1"/>
                </a:solidFil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sym typeface="Arial"/>
                </a:rPr>
                <a:t>Common documents</a:t>
              </a:r>
              <a:endParaRPr sz="2400" dirty="0">
                <a:solidFill>
                  <a:schemeClr val="lt1"/>
                </a:solidFil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rPr>
                <a:t>Justifications for decisions</a:t>
              </a:r>
              <a:endParaRPr sz="2400" dirty="0">
                <a:solidFill>
                  <a:schemeClr val="lt1"/>
                </a:solidFill>
              </a:endParaRPr>
            </a:p>
            <a:p>
              <a:pPr marL="76198" lvl="1" indent="-93131">
                <a:spcBef>
                  <a:spcPts val="220"/>
                </a:spcBef>
                <a:spcAft>
                  <a:spcPts val="400"/>
                </a:spcAft>
                <a:buClr>
                  <a:schemeClr val="lt1"/>
                </a:buClr>
                <a:buSzPts val="1100"/>
                <a:buFont typeface="Arial"/>
                <a:buChar char="•"/>
              </a:pPr>
              <a:r>
                <a:rPr lang="en" sz="2400" dirty="0">
                  <a:solidFill>
                    <a:schemeClr val="lt1"/>
                  </a:solidFill>
                </a:rPr>
                <a:t>Project budgeting</a:t>
              </a:r>
              <a:endParaRPr sz="2400" dirty="0">
                <a:solidFill>
                  <a:schemeClr val="lt1"/>
                </a:solidFill>
                <a:sym typeface="Arial"/>
              </a:endParaRPr>
            </a:p>
          </p:txBody>
        </p:sp>
        <p:sp>
          <p:nvSpPr>
            <p:cNvPr id="209" name="Google Shape;209;p32"/>
            <p:cNvSpPr/>
            <p:nvPr/>
          </p:nvSpPr>
          <p:spPr>
            <a:xfrm>
              <a:off x="4380071" y="203644"/>
              <a:ext cx="1902600" cy="1119900"/>
            </a:xfrm>
            <a:prstGeom prst="roundRect">
              <a:avLst>
                <a:gd name="adj" fmla="val 10000"/>
              </a:avLst>
            </a:prstGeom>
            <a:solidFill>
              <a:schemeClr val="accent5">
                <a:lumMod val="20000"/>
                <a:lumOff val="80000"/>
              </a:schemeClr>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10" name="Google Shape;210;p32"/>
            <p:cNvSpPr/>
            <p:nvPr/>
          </p:nvSpPr>
          <p:spPr>
            <a:xfrm rot="10800000">
              <a:off x="4380089" y="1527474"/>
              <a:ext cx="1902600" cy="1866600"/>
            </a:xfrm>
            <a:prstGeom prst="round2SameRect">
              <a:avLst>
                <a:gd name="adj1" fmla="val 10500"/>
                <a:gd name="adj2" fmla="val 0"/>
              </a:avLst>
            </a:prstGeom>
            <a:solidFill>
              <a:schemeClr val="accent5">
                <a:lumMod val="60000"/>
                <a:lumOff val="40000"/>
              </a:schemeClr>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11" name="Google Shape;211;p32"/>
            <p:cNvSpPr txBox="1"/>
            <p:nvPr/>
          </p:nvSpPr>
          <p:spPr>
            <a:xfrm>
              <a:off x="4437480" y="1527333"/>
              <a:ext cx="1787700" cy="1809300"/>
            </a:xfrm>
            <a:prstGeom prst="rect">
              <a:avLst/>
            </a:prstGeom>
            <a:noFill/>
            <a:ln>
              <a:noFill/>
            </a:ln>
          </p:spPr>
          <p:txBody>
            <a:bodyPr spcFirstLastPara="1" wrap="square" lIns="132733" tIns="132733" rIns="132733" bIns="132733" anchor="t" anchorCtr="0">
              <a:noAutofit/>
            </a:bodyPr>
            <a:lstStyle/>
            <a:p>
              <a:pPr>
                <a:spcAft>
                  <a:spcPts val="400"/>
                </a:spcAft>
              </a:pPr>
              <a:r>
                <a:rPr lang="en" sz="2400" dirty="0">
                  <a:solidFill>
                    <a:schemeClr val="lt1"/>
                  </a:solidFill>
                  <a:latin typeface="Arial"/>
                  <a:ea typeface="Arial"/>
                  <a:cs typeface="Arial"/>
                  <a:sym typeface="Arial"/>
                </a:rPr>
                <a:t>Guided Mentorship</a:t>
              </a:r>
              <a:endParaRPr sz="2400" dirty="0">
                <a:solidFill>
                  <a:schemeClr val="lt1"/>
                </a:solidFill>
                <a:latin typeface="Arial"/>
                <a:ea typeface="Arial"/>
                <a:cs typeface="Arial"/>
                <a:sym typeface="Arial"/>
              </a:endParaRPr>
            </a:p>
            <a:p>
              <a:pPr marL="76198" lvl="1" indent="-93131">
                <a:spcBef>
                  <a:spcPts val="653"/>
                </a:spcBef>
                <a:spcAft>
                  <a:spcPts val="400"/>
                </a:spcAft>
                <a:buClr>
                  <a:schemeClr val="lt1"/>
                </a:buClr>
                <a:buSzPts val="1100"/>
                <a:buFont typeface="Arial"/>
                <a:buChar char="•"/>
              </a:pPr>
              <a:r>
                <a:rPr lang="en" sz="2400" dirty="0">
                  <a:solidFill>
                    <a:schemeClr val="lt1"/>
                  </a:solidFill>
                  <a:latin typeface="Arial"/>
                  <a:ea typeface="Arial"/>
                  <a:cs typeface="Arial"/>
                  <a:sym typeface="Arial"/>
                </a:rPr>
                <a:t>Industry liaisons</a:t>
              </a:r>
              <a:endParaRPr sz="2400" dirty="0">
                <a:solidFill>
                  <a:schemeClr val="lt1"/>
                </a:solidFill>
                <a:latin typeface="Arial"/>
                <a:ea typeface="Arial"/>
                <a:cs typeface="Aria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latin typeface="Arial"/>
                  <a:ea typeface="Arial"/>
                  <a:cs typeface="Arial"/>
                  <a:sym typeface="Arial"/>
                </a:rPr>
                <a:t>Faculty scaffolding</a:t>
              </a:r>
              <a:endParaRPr sz="2400" dirty="0">
                <a:solidFill>
                  <a:schemeClr val="lt1"/>
                </a:solidFill>
                <a:latin typeface="Arial"/>
                <a:ea typeface="Arial"/>
                <a:cs typeface="Arial"/>
                <a:sym typeface="Arial"/>
              </a:endParaRPr>
            </a:p>
            <a:p>
              <a:pPr marL="76198" lvl="1" indent="-93131">
                <a:spcBef>
                  <a:spcPts val="220"/>
                </a:spcBef>
                <a:spcAft>
                  <a:spcPts val="400"/>
                </a:spcAft>
                <a:buClr>
                  <a:schemeClr val="lt1"/>
                </a:buClr>
                <a:buSzPts val="1100"/>
                <a:buFont typeface="Arial"/>
                <a:buChar char="•"/>
              </a:pPr>
              <a:r>
                <a:rPr lang="en" sz="2400" dirty="0">
                  <a:solidFill>
                    <a:schemeClr val="lt1"/>
                  </a:solidFill>
                  <a:latin typeface="Arial"/>
                  <a:ea typeface="Arial"/>
                  <a:cs typeface="Arial"/>
                  <a:sym typeface="Arial"/>
                </a:rPr>
                <a:t>Lifelong learning</a:t>
              </a:r>
              <a:endParaRPr sz="2400" dirty="0">
                <a:solidFill>
                  <a:schemeClr val="lt1"/>
                </a:solidFill>
                <a:latin typeface="Arial"/>
                <a:ea typeface="Arial"/>
                <a:cs typeface="Arial"/>
                <a:sym typeface="Arial"/>
              </a:endParaRPr>
            </a:p>
          </p:txBody>
        </p:sp>
      </p:grpSp>
      <p:sp>
        <p:nvSpPr>
          <p:cNvPr id="212" name="Google Shape;212;p32"/>
          <p:cNvSpPr txBox="1"/>
          <p:nvPr/>
        </p:nvSpPr>
        <p:spPr>
          <a:xfrm>
            <a:off x="96945" y="6560880"/>
            <a:ext cx="5791200" cy="266622"/>
          </a:xfrm>
          <a:prstGeom prst="rect">
            <a:avLst/>
          </a:prstGeom>
          <a:noFill/>
          <a:ln>
            <a:noFill/>
          </a:ln>
        </p:spPr>
        <p:txBody>
          <a:bodyPr spcFirstLastPara="1" wrap="square" lIns="121900" tIns="60933" rIns="121900" bIns="60933" anchor="t" anchorCtr="0">
            <a:spAutoFit/>
          </a:bodyPr>
          <a:lstStyle/>
          <a:p>
            <a:r>
              <a:rPr lang="en" sz="933">
                <a:solidFill>
                  <a:schemeClr val="dk1"/>
                </a:solidFill>
                <a:latin typeface="Arial"/>
                <a:ea typeface="Arial"/>
                <a:cs typeface="Arial"/>
                <a:sym typeface="Arial"/>
              </a:rPr>
              <a:t>Icons made by Freepik, photo3idea_studio, and Flat Icons from </a:t>
            </a:r>
            <a:r>
              <a:rPr lang="en" sz="933" u="sng">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https://www.flaticon.com/</a:t>
            </a:r>
            <a:endParaRPr sz="933">
              <a:solidFill>
                <a:schemeClr val="dk1"/>
              </a:solidFill>
              <a:latin typeface="Arial"/>
              <a:ea typeface="Arial"/>
              <a:cs typeface="Arial"/>
              <a:sym typeface="Arial"/>
            </a:endParaRPr>
          </a:p>
        </p:txBody>
      </p:sp>
      <p:pic>
        <p:nvPicPr>
          <p:cNvPr id="213" name="Google Shape;213;p32" descr="C:\Users\Marie\Desktop\Icons\factory.png"/>
          <p:cNvPicPr preferRelativeResize="0">
            <a:picLocks noChangeAspect="1"/>
          </p:cNvPicPr>
          <p:nvPr/>
        </p:nvPicPr>
        <p:blipFill rotWithShape="1">
          <a:blip r:embed="rId4">
            <a:alphaModFix/>
            <a:extLst>
              <a:ext uri="{28A0092B-C50C-407E-A947-70E740481C1C}">
                <a14:useLocalDpi xmlns:a14="http://schemas.microsoft.com/office/drawing/2010/main" val="0"/>
              </a:ext>
            </a:extLst>
          </a:blip>
          <a:srcRect/>
          <a:stretch/>
        </p:blipFill>
        <p:spPr>
          <a:xfrm>
            <a:off x="1511719" y="725528"/>
            <a:ext cx="1950720" cy="1950720"/>
          </a:xfrm>
          <a:prstGeom prst="rect">
            <a:avLst/>
          </a:prstGeom>
          <a:noFill/>
          <a:ln>
            <a:noFill/>
          </a:ln>
        </p:spPr>
      </p:pic>
      <p:pic>
        <p:nvPicPr>
          <p:cNvPr id="214" name="Google Shape;214;p32" descr="C:\Users\Marie\Desktop\Icons\coworking (1).png"/>
          <p:cNvPicPr preferRelativeResize="0">
            <a:picLocks noChangeAspect="1"/>
          </p:cNvPicPr>
          <p:nvPr/>
        </p:nvPicPr>
        <p:blipFill rotWithShape="1">
          <a:blip r:embed="rId5">
            <a:alphaModFix/>
            <a:extLst>
              <a:ext uri="{28A0092B-C50C-407E-A947-70E740481C1C}">
                <a14:useLocalDpi xmlns:a14="http://schemas.microsoft.com/office/drawing/2010/main" val="0"/>
              </a:ext>
            </a:extLst>
          </a:blip>
          <a:srcRect/>
          <a:stretch/>
        </p:blipFill>
        <p:spPr>
          <a:xfrm>
            <a:off x="5120552" y="768709"/>
            <a:ext cx="1950720" cy="1950720"/>
          </a:xfrm>
          <a:prstGeom prst="rect">
            <a:avLst/>
          </a:prstGeom>
          <a:noFill/>
          <a:ln>
            <a:noFill/>
          </a:ln>
        </p:spPr>
      </p:pic>
      <p:pic>
        <p:nvPicPr>
          <p:cNvPr id="215" name="Google Shape;215;p32"/>
          <p:cNvPicPr preferRelativeResize="0">
            <a:picLocks noChangeAspect="1"/>
          </p:cNvPicPr>
          <p:nvPr/>
        </p:nvPicPr>
        <p:blipFill>
          <a:blip r:embed="rId6">
            <a:alphaModFix/>
            <a:extLst>
              <a:ext uri="{28A0092B-C50C-407E-A947-70E740481C1C}">
                <a14:useLocalDpi xmlns:a14="http://schemas.microsoft.com/office/drawing/2010/main" val="0"/>
              </a:ext>
            </a:extLst>
          </a:blip>
          <a:stretch>
            <a:fillRect/>
          </a:stretch>
        </p:blipFill>
        <p:spPr>
          <a:xfrm>
            <a:off x="8729388" y="739165"/>
            <a:ext cx="1950720" cy="1950720"/>
          </a:xfrm>
          <a:prstGeom prst="rect">
            <a:avLst/>
          </a:prstGeom>
          <a:noFill/>
          <a:ln>
            <a:noFill/>
          </a:ln>
        </p:spPr>
      </p:pic>
      <p:sp>
        <p:nvSpPr>
          <p:cNvPr id="200" name="Google Shape;200;p32"/>
          <p:cNvSpPr txBox="1">
            <a:spLocks noGrp="1"/>
          </p:cNvSpPr>
          <p:nvPr>
            <p:ph type="title"/>
          </p:nvPr>
        </p:nvSpPr>
        <p:spPr>
          <a:xfrm>
            <a:off x="4283978" y="41786"/>
            <a:ext cx="4233644" cy="742337"/>
          </a:xfrm>
          <a:prstGeom prst="rect">
            <a:avLst/>
          </a:prstGeom>
          <a:noFill/>
          <a:ln>
            <a:noFill/>
          </a:ln>
        </p:spPr>
        <p:txBody>
          <a:bodyPr spcFirstLastPara="1" vert="horz" wrap="square" lIns="121900" tIns="60933" rIns="121900" bIns="60933" rtlCol="0" anchor="ctr" anchorCtr="0">
            <a:noAutofit/>
          </a:bodyPr>
          <a:lstStyle/>
          <a:p>
            <a:pPr algn="l">
              <a:buSzPts val="3960"/>
            </a:pPr>
            <a:r>
              <a:rPr lang="en" sz="2293" b="1" dirty="0"/>
              <a:t>Key Site Characteristics</a:t>
            </a:r>
            <a:endParaRPr sz="2293" b="1" dirty="0"/>
          </a:p>
        </p:txBody>
      </p:sp>
    </p:spTree>
    <p:extLst>
      <p:ext uri="{BB962C8B-B14F-4D97-AF65-F5344CB8AC3E}">
        <p14:creationId xmlns:p14="http://schemas.microsoft.com/office/powerpoint/2010/main" val="958613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3" name="TextBox 2"/>
          <p:cNvSpPr txBox="1"/>
          <p:nvPr/>
        </p:nvSpPr>
        <p:spPr>
          <a:xfrm>
            <a:off x="9836149" y="101589"/>
            <a:ext cx="2355851" cy="420564"/>
          </a:xfrm>
          <a:prstGeom prst="rect">
            <a:avLst/>
          </a:prstGeom>
          <a:noFill/>
        </p:spPr>
        <p:txBody>
          <a:bodyPr wrap="square" rtlCol="0">
            <a:spAutoFit/>
          </a:bodyPr>
          <a:lstStyle/>
          <a:p>
            <a:r>
              <a:rPr lang="en-US" sz="2133" b="1" dirty="0"/>
              <a:t>Key Findings</a:t>
            </a:r>
          </a:p>
        </p:txBody>
      </p:sp>
    </p:spTree>
    <p:extLst>
      <p:ext uri="{BB962C8B-B14F-4D97-AF65-F5344CB8AC3E}">
        <p14:creationId xmlns:p14="http://schemas.microsoft.com/office/powerpoint/2010/main" val="1651189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pSp>
        <p:nvGrpSpPr>
          <p:cNvPr id="104" name="Google Shape;104;p2"/>
          <p:cNvGrpSpPr/>
          <p:nvPr/>
        </p:nvGrpSpPr>
        <p:grpSpPr>
          <a:xfrm>
            <a:off x="816467" y="2601722"/>
            <a:ext cx="10632584" cy="4186428"/>
            <a:chOff x="2750" y="484450"/>
            <a:chExt cx="7309699" cy="2390186"/>
          </a:xfrm>
        </p:grpSpPr>
        <p:sp>
          <p:nvSpPr>
            <p:cNvPr id="105" name="Google Shape;105;p2"/>
            <p:cNvSpPr/>
            <p:nvPr/>
          </p:nvSpPr>
          <p:spPr>
            <a:xfrm>
              <a:off x="2750" y="484450"/>
              <a:ext cx="1653778" cy="402977"/>
            </a:xfrm>
            <a:prstGeom prst="rect">
              <a:avLst/>
            </a:prstGeom>
            <a:solidFill>
              <a:srgbClr val="BF504D"/>
            </a:solidFill>
            <a:ln w="25400" cap="flat" cmpd="sng">
              <a:solidFill>
                <a:srgbClr val="BF504D"/>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6" name="Google Shape;106;p2"/>
            <p:cNvSpPr txBox="1"/>
            <p:nvPr/>
          </p:nvSpPr>
          <p:spPr>
            <a:xfrm>
              <a:off x="2750" y="484450"/>
              <a:ext cx="1653778" cy="402977"/>
            </a:xfrm>
            <a:prstGeom prst="rect">
              <a:avLst/>
            </a:prstGeom>
            <a:solidFill>
              <a:schemeClr val="accent2">
                <a:lumMod val="75000"/>
              </a:schemeClr>
            </a:solidFill>
            <a:ln>
              <a:noFill/>
            </a:ln>
          </p:spPr>
          <p:txBody>
            <a:bodyPr spcFirstLastPara="1" wrap="square" lIns="104300" tIns="59600" rIns="104300" bIns="59600" anchor="ctr" anchorCtr="0">
              <a:noAutofit/>
            </a:bodyPr>
            <a:lstStyle/>
            <a:p>
              <a:pPr algn="ctr">
                <a:lnSpc>
                  <a:spcPct val="90000"/>
                </a:lnSpc>
              </a:pPr>
              <a:r>
                <a:rPr lang="en-US" sz="2400" dirty="0">
                  <a:solidFill>
                    <a:schemeClr val="lt1"/>
                  </a:solidFill>
                  <a:latin typeface="Arial"/>
                  <a:ea typeface="Arial"/>
                  <a:cs typeface="Arial"/>
                  <a:sym typeface="Arial"/>
                </a:rPr>
                <a:t>Self-Directed Learning</a:t>
              </a:r>
              <a:endParaRPr sz="2400" dirty="0">
                <a:solidFill>
                  <a:schemeClr val="lt1"/>
                </a:solidFill>
                <a:latin typeface="Arial"/>
                <a:ea typeface="Arial"/>
                <a:cs typeface="Arial"/>
                <a:sym typeface="Arial"/>
              </a:endParaRPr>
            </a:p>
          </p:txBody>
        </p:sp>
        <p:sp>
          <p:nvSpPr>
            <p:cNvPr id="107" name="Google Shape;107;p2"/>
            <p:cNvSpPr/>
            <p:nvPr/>
          </p:nvSpPr>
          <p:spPr>
            <a:xfrm>
              <a:off x="2750" y="887428"/>
              <a:ext cx="1653778" cy="1987208"/>
            </a:xfrm>
            <a:prstGeom prst="rect">
              <a:avLst/>
            </a:prstGeom>
            <a:solidFill>
              <a:srgbClr val="E7CFCF">
                <a:alpha val="89803"/>
              </a:srgbClr>
            </a:solidFill>
            <a:ln w="25400" cap="flat" cmpd="sng">
              <a:solidFill>
                <a:srgbClr val="E7CFCF">
                  <a:alpha val="89803"/>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8" name="Google Shape;108;p2"/>
            <p:cNvSpPr txBox="1"/>
            <p:nvPr/>
          </p:nvSpPr>
          <p:spPr>
            <a:xfrm>
              <a:off x="2750" y="887428"/>
              <a:ext cx="1653778" cy="1987208"/>
            </a:xfrm>
            <a:prstGeom prst="rect">
              <a:avLst/>
            </a:prstGeom>
            <a:solidFill>
              <a:schemeClr val="accent2">
                <a:lumMod val="40000"/>
                <a:lumOff val="60000"/>
              </a:schemeClr>
            </a:solidFill>
            <a:ln>
              <a:noFill/>
            </a:ln>
          </p:spPr>
          <p:txBody>
            <a:bodyPr spcFirstLastPara="1" wrap="square" lIns="78200" tIns="78200" rIns="104300" bIns="117333" anchor="t" anchorCtr="0">
              <a:noAutofit/>
            </a:bodyPr>
            <a:lstStyle/>
            <a:p>
              <a:pPr marL="76198" lvl="1" indent="-93131">
                <a:spcAft>
                  <a:spcPts val="267"/>
                </a:spcAft>
                <a:buClr>
                  <a:schemeClr val="dk1"/>
                </a:buClr>
                <a:buSzPts val="1100"/>
                <a:buFont typeface="Arial"/>
                <a:buChar char="•"/>
              </a:pPr>
              <a:r>
                <a:rPr lang="en-US" sz="1733" dirty="0">
                  <a:solidFill>
                    <a:schemeClr val="dk1"/>
                  </a:solidFill>
                  <a:latin typeface="Arial"/>
                  <a:ea typeface="Arial"/>
                  <a:cs typeface="Arial"/>
                  <a:sym typeface="Arial"/>
                </a:rPr>
                <a:t>Lack of knowledge</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Finding resources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Finding work/keeping busy</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Time management</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Mindset for grind</a:t>
              </a:r>
              <a:endParaRPr sz="1733" dirty="0">
                <a:solidFill>
                  <a:schemeClr val="dk1"/>
                </a:solidFill>
                <a:latin typeface="Arial"/>
                <a:ea typeface="Arial"/>
                <a:cs typeface="Arial"/>
                <a:sym typeface="Arial"/>
              </a:endParaRPr>
            </a:p>
          </p:txBody>
        </p:sp>
        <p:sp>
          <p:nvSpPr>
            <p:cNvPr id="109" name="Google Shape;109;p2"/>
            <p:cNvSpPr/>
            <p:nvPr/>
          </p:nvSpPr>
          <p:spPr>
            <a:xfrm>
              <a:off x="1888057" y="484450"/>
              <a:ext cx="1653778" cy="402977"/>
            </a:xfrm>
            <a:prstGeom prst="rect">
              <a:avLst/>
            </a:prstGeom>
            <a:solidFill>
              <a:schemeClr val="accent3"/>
            </a:solidFill>
            <a:ln w="25400" cap="flat" cmpd="sng">
              <a:solidFill>
                <a:schemeClr val="accent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10" name="Google Shape;110;p2"/>
            <p:cNvSpPr txBox="1"/>
            <p:nvPr/>
          </p:nvSpPr>
          <p:spPr>
            <a:xfrm>
              <a:off x="1888057" y="484450"/>
              <a:ext cx="1653778" cy="402977"/>
            </a:xfrm>
            <a:prstGeom prst="rect">
              <a:avLst/>
            </a:prstGeom>
            <a:solidFill>
              <a:schemeClr val="bg1">
                <a:lumMod val="85000"/>
              </a:schemeClr>
            </a:solidFill>
            <a:ln>
              <a:solidFill>
                <a:schemeClr val="bg1">
                  <a:lumMod val="85000"/>
                </a:schemeClr>
              </a:solidFill>
            </a:ln>
          </p:spPr>
          <p:txBody>
            <a:bodyPr spcFirstLastPara="1" wrap="square" lIns="104300" tIns="59600" rIns="104300" bIns="59600" anchor="ctr" anchorCtr="0">
              <a:noAutofit/>
            </a:bodyPr>
            <a:lstStyle/>
            <a:p>
              <a:pPr algn="ctr">
                <a:lnSpc>
                  <a:spcPct val="90000"/>
                </a:lnSpc>
              </a:pPr>
              <a:r>
                <a:rPr lang="en-US" sz="2400" dirty="0">
                  <a:solidFill>
                    <a:schemeClr val="lt1"/>
                  </a:solidFill>
                  <a:latin typeface="Arial"/>
                  <a:ea typeface="Arial"/>
                  <a:cs typeface="Arial"/>
                  <a:sym typeface="Arial"/>
                </a:rPr>
                <a:t>Teamwork &amp; Communication</a:t>
              </a:r>
              <a:endParaRPr sz="2400" dirty="0">
                <a:solidFill>
                  <a:schemeClr val="lt1"/>
                </a:solidFill>
                <a:latin typeface="Arial"/>
                <a:ea typeface="Arial"/>
                <a:cs typeface="Arial"/>
                <a:sym typeface="Arial"/>
              </a:endParaRPr>
            </a:p>
          </p:txBody>
        </p:sp>
        <p:sp>
          <p:nvSpPr>
            <p:cNvPr id="111" name="Google Shape;111;p2"/>
            <p:cNvSpPr/>
            <p:nvPr/>
          </p:nvSpPr>
          <p:spPr>
            <a:xfrm>
              <a:off x="1888057" y="887428"/>
              <a:ext cx="1653778" cy="1987208"/>
            </a:xfrm>
            <a:prstGeom prst="rect">
              <a:avLst/>
            </a:prstGeom>
            <a:solidFill>
              <a:srgbClr val="DDE5D0">
                <a:alpha val="89803"/>
              </a:srgbClr>
            </a:solidFill>
            <a:ln w="25400" cap="flat" cmpd="sng">
              <a:solidFill>
                <a:srgbClr val="DDE5D0">
                  <a:alpha val="89803"/>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12" name="Google Shape;112;p2"/>
            <p:cNvSpPr txBox="1"/>
            <p:nvPr/>
          </p:nvSpPr>
          <p:spPr>
            <a:xfrm>
              <a:off x="1888057" y="887428"/>
              <a:ext cx="1653778" cy="1987208"/>
            </a:xfrm>
            <a:prstGeom prst="rect">
              <a:avLst/>
            </a:prstGeom>
            <a:solidFill>
              <a:schemeClr val="bg1">
                <a:lumMod val="85000"/>
              </a:schemeClr>
            </a:solidFill>
            <a:ln>
              <a:noFill/>
            </a:ln>
          </p:spPr>
          <p:txBody>
            <a:bodyPr spcFirstLastPara="1" wrap="square" lIns="78200" tIns="78200" rIns="104300" bIns="117333" anchor="t" anchorCtr="0">
              <a:noAutofit/>
            </a:bodyPr>
            <a:lstStyle/>
            <a:p>
              <a:pPr marL="76198" lvl="1" indent="-93131">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Formal/informal presentations</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Formal/informal reports</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Interactions with colleagues</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Interactions with supervisors</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Client meetings</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Team meetings &amp; processes</a:t>
              </a:r>
              <a:endParaRPr sz="1733" dirty="0">
                <a:solidFill>
                  <a:schemeClr val="bg1">
                    <a:lumMod val="95000"/>
                  </a:schemeClr>
                </a:solidFill>
                <a:latin typeface="Arial"/>
                <a:ea typeface="Arial"/>
                <a:cs typeface="Arial"/>
                <a:sym typeface="Arial"/>
              </a:endParaRPr>
            </a:p>
          </p:txBody>
        </p:sp>
        <p:sp>
          <p:nvSpPr>
            <p:cNvPr id="113" name="Google Shape;113;p2"/>
            <p:cNvSpPr/>
            <p:nvPr/>
          </p:nvSpPr>
          <p:spPr>
            <a:xfrm>
              <a:off x="3773364" y="484450"/>
              <a:ext cx="1653778" cy="402977"/>
            </a:xfrm>
            <a:prstGeom prst="rect">
              <a:avLst/>
            </a:prstGeom>
            <a:solidFill>
              <a:schemeClr val="accent4"/>
            </a:solidFill>
            <a:ln w="25400"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14" name="Google Shape;114;p2"/>
            <p:cNvSpPr txBox="1"/>
            <p:nvPr/>
          </p:nvSpPr>
          <p:spPr>
            <a:xfrm>
              <a:off x="3773364" y="484450"/>
              <a:ext cx="1653778" cy="402977"/>
            </a:xfrm>
            <a:prstGeom prst="rect">
              <a:avLst/>
            </a:prstGeom>
            <a:solidFill>
              <a:schemeClr val="bg1">
                <a:lumMod val="85000"/>
              </a:schemeClr>
            </a:solidFill>
            <a:ln>
              <a:solidFill>
                <a:schemeClr val="bg1">
                  <a:lumMod val="85000"/>
                </a:schemeClr>
              </a:solidFill>
            </a:ln>
          </p:spPr>
          <p:txBody>
            <a:bodyPr spcFirstLastPara="1" wrap="square" lIns="104300" tIns="59600" rIns="104300" bIns="59600" anchor="ctr" anchorCtr="0">
              <a:noAutofit/>
            </a:bodyPr>
            <a:lstStyle/>
            <a:p>
              <a:pPr algn="ctr">
                <a:lnSpc>
                  <a:spcPct val="90000"/>
                </a:lnSpc>
              </a:pPr>
              <a:r>
                <a:rPr lang="en-US" sz="2400" dirty="0">
                  <a:solidFill>
                    <a:schemeClr val="lt1"/>
                  </a:solidFill>
                  <a:latin typeface="Arial"/>
                  <a:ea typeface="Arial"/>
                  <a:cs typeface="Arial"/>
                  <a:sym typeface="Arial"/>
                </a:rPr>
                <a:t>Technical Work</a:t>
              </a:r>
              <a:endParaRPr sz="2400" dirty="0">
                <a:solidFill>
                  <a:schemeClr val="lt1"/>
                </a:solidFill>
                <a:latin typeface="Arial"/>
                <a:ea typeface="Arial"/>
                <a:cs typeface="Arial"/>
                <a:sym typeface="Arial"/>
              </a:endParaRPr>
            </a:p>
          </p:txBody>
        </p:sp>
        <p:sp>
          <p:nvSpPr>
            <p:cNvPr id="115" name="Google Shape;115;p2"/>
            <p:cNvSpPr/>
            <p:nvPr/>
          </p:nvSpPr>
          <p:spPr>
            <a:xfrm>
              <a:off x="3773364" y="887428"/>
              <a:ext cx="1653778" cy="1987208"/>
            </a:xfrm>
            <a:prstGeom prst="rect">
              <a:avLst/>
            </a:prstGeom>
            <a:solidFill>
              <a:srgbClr val="D7D1DF">
                <a:alpha val="89803"/>
              </a:srgbClr>
            </a:solidFill>
            <a:ln w="25400" cap="flat" cmpd="sng">
              <a:solidFill>
                <a:srgbClr val="D7D1DF">
                  <a:alpha val="89803"/>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16" name="Google Shape;116;p2"/>
            <p:cNvSpPr txBox="1"/>
            <p:nvPr/>
          </p:nvSpPr>
          <p:spPr>
            <a:xfrm>
              <a:off x="3773364" y="887428"/>
              <a:ext cx="1653778" cy="1987208"/>
            </a:xfrm>
            <a:prstGeom prst="rect">
              <a:avLst/>
            </a:prstGeom>
            <a:solidFill>
              <a:schemeClr val="bg1">
                <a:lumMod val="85000"/>
              </a:schemeClr>
            </a:solidFill>
            <a:ln>
              <a:noFill/>
            </a:ln>
          </p:spPr>
          <p:txBody>
            <a:bodyPr spcFirstLastPara="1" wrap="square" lIns="78200" tIns="78200" rIns="104300" bIns="117333" anchor="t" anchorCtr="0">
              <a:noAutofit/>
            </a:bodyPr>
            <a:lstStyle/>
            <a:p>
              <a:pPr marL="76198" lvl="1" indent="-93131">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CAD Modeling</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Software</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Calculations</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Design concepts</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Problem definition</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Prototyping/testing</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Tools &amp; equipment</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Project budgeting</a:t>
              </a:r>
              <a:endParaRPr sz="1733" dirty="0">
                <a:solidFill>
                  <a:schemeClr val="bg1">
                    <a:lumMod val="95000"/>
                  </a:schemeClr>
                </a:solidFill>
                <a:latin typeface="Arial"/>
                <a:ea typeface="Arial"/>
                <a:cs typeface="Arial"/>
                <a:sym typeface="Arial"/>
              </a:endParaRPr>
            </a:p>
          </p:txBody>
        </p:sp>
        <p:sp>
          <p:nvSpPr>
            <p:cNvPr id="117" name="Google Shape;117;p2"/>
            <p:cNvSpPr/>
            <p:nvPr/>
          </p:nvSpPr>
          <p:spPr>
            <a:xfrm>
              <a:off x="5658671" y="484450"/>
              <a:ext cx="1653778" cy="402977"/>
            </a:xfrm>
            <a:prstGeom prst="rect">
              <a:avLst/>
            </a:prstGeom>
            <a:solidFill>
              <a:srgbClr val="49ACC5"/>
            </a:solidFill>
            <a:ln w="25400" cap="flat" cmpd="sng">
              <a:solidFill>
                <a:srgbClr val="49ACC5"/>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18" name="Google Shape;118;p2"/>
            <p:cNvSpPr txBox="1"/>
            <p:nvPr/>
          </p:nvSpPr>
          <p:spPr>
            <a:xfrm>
              <a:off x="5658671" y="484450"/>
              <a:ext cx="1653778" cy="402977"/>
            </a:xfrm>
            <a:prstGeom prst="rect">
              <a:avLst/>
            </a:prstGeom>
            <a:solidFill>
              <a:schemeClr val="bg1">
                <a:lumMod val="85000"/>
              </a:schemeClr>
            </a:solidFill>
            <a:ln>
              <a:noFill/>
            </a:ln>
          </p:spPr>
          <p:txBody>
            <a:bodyPr spcFirstLastPara="1" wrap="square" lIns="104300" tIns="59600" rIns="104300" bIns="59600" anchor="ctr" anchorCtr="0">
              <a:noAutofit/>
            </a:bodyPr>
            <a:lstStyle/>
            <a:p>
              <a:pPr algn="ctr">
                <a:lnSpc>
                  <a:spcPct val="90000"/>
                </a:lnSpc>
              </a:pPr>
              <a:r>
                <a:rPr lang="en-US" sz="2400">
                  <a:solidFill>
                    <a:schemeClr val="lt1"/>
                  </a:solidFill>
                  <a:latin typeface="Arial"/>
                  <a:ea typeface="Arial"/>
                  <a:cs typeface="Arial"/>
                  <a:sym typeface="Arial"/>
                </a:rPr>
                <a:t>Identity</a:t>
              </a:r>
              <a:endParaRPr sz="2400">
                <a:solidFill>
                  <a:schemeClr val="lt1"/>
                </a:solidFill>
                <a:latin typeface="Arial"/>
                <a:ea typeface="Arial"/>
                <a:cs typeface="Arial"/>
                <a:sym typeface="Arial"/>
              </a:endParaRPr>
            </a:p>
          </p:txBody>
        </p:sp>
        <p:sp>
          <p:nvSpPr>
            <p:cNvPr id="119" name="Google Shape;119;p2"/>
            <p:cNvSpPr/>
            <p:nvPr/>
          </p:nvSpPr>
          <p:spPr>
            <a:xfrm>
              <a:off x="5658671" y="887428"/>
              <a:ext cx="1653778" cy="1987208"/>
            </a:xfrm>
            <a:prstGeom prst="rect">
              <a:avLst/>
            </a:prstGeom>
            <a:solidFill>
              <a:srgbClr val="CDE1E8">
                <a:alpha val="89803"/>
              </a:srgbClr>
            </a:solidFill>
            <a:ln w="25400" cap="flat" cmpd="sng">
              <a:solidFill>
                <a:srgbClr val="CDE1E8">
                  <a:alpha val="89803"/>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20" name="Google Shape;120;p2"/>
            <p:cNvSpPr txBox="1"/>
            <p:nvPr/>
          </p:nvSpPr>
          <p:spPr>
            <a:xfrm>
              <a:off x="5658671" y="887428"/>
              <a:ext cx="1653778" cy="1987208"/>
            </a:xfrm>
            <a:prstGeom prst="rect">
              <a:avLst/>
            </a:prstGeom>
            <a:solidFill>
              <a:schemeClr val="bg1">
                <a:lumMod val="85000"/>
              </a:schemeClr>
            </a:solidFill>
            <a:ln>
              <a:noFill/>
            </a:ln>
          </p:spPr>
          <p:txBody>
            <a:bodyPr spcFirstLastPara="1" wrap="square" lIns="78200" tIns="78200" rIns="104300" bIns="117333" anchor="t" anchorCtr="0">
              <a:noAutofit/>
            </a:bodyPr>
            <a:lstStyle/>
            <a:p>
              <a:pPr marL="76198" lvl="1" indent="-93131">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Learning role</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Feeling competent</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Belonging</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Thinking like an engineer</a:t>
              </a:r>
              <a:endParaRPr sz="1733" dirty="0">
                <a:solidFill>
                  <a:schemeClr val="bg1">
                    <a:lumMod val="95000"/>
                  </a:schemeClr>
                </a:solidFill>
                <a:latin typeface="Arial"/>
                <a:ea typeface="Arial"/>
                <a:cs typeface="Arial"/>
                <a:sym typeface="Arial"/>
              </a:endParaRPr>
            </a:p>
          </p:txBody>
        </p:sp>
      </p:grpSp>
      <p:graphicFrame>
        <p:nvGraphicFramePr>
          <p:cNvPr id="122" name="Google Shape;122;p2"/>
          <p:cNvGraphicFramePr/>
          <p:nvPr>
            <p:extLst>
              <p:ext uri="{D42A27DB-BD31-4B8C-83A1-F6EECF244321}">
                <p14:modId xmlns:p14="http://schemas.microsoft.com/office/powerpoint/2010/main" val="2318073859"/>
              </p:ext>
            </p:extLst>
          </p:nvPr>
        </p:nvGraphicFramePr>
        <p:xfrm>
          <a:off x="-381001" y="228589"/>
          <a:ext cx="13646151" cy="24384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9836149" y="101589"/>
            <a:ext cx="2355851" cy="420564"/>
          </a:xfrm>
          <a:prstGeom prst="rect">
            <a:avLst/>
          </a:prstGeom>
          <a:noFill/>
        </p:spPr>
        <p:txBody>
          <a:bodyPr wrap="square" rtlCol="0">
            <a:spAutoFit/>
          </a:bodyPr>
          <a:lstStyle/>
          <a:p>
            <a:r>
              <a:rPr lang="en-US" sz="2133" b="1" dirty="0"/>
              <a:t>Key Findings</a:t>
            </a:r>
          </a:p>
        </p:txBody>
      </p:sp>
    </p:spTree>
    <p:extLst>
      <p:ext uri="{BB962C8B-B14F-4D97-AF65-F5344CB8AC3E}">
        <p14:creationId xmlns:p14="http://schemas.microsoft.com/office/powerpoint/2010/main" val="3569617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pSp>
        <p:nvGrpSpPr>
          <p:cNvPr id="104" name="Google Shape;104;p2"/>
          <p:cNvGrpSpPr/>
          <p:nvPr/>
        </p:nvGrpSpPr>
        <p:grpSpPr>
          <a:xfrm>
            <a:off x="816467" y="2601722"/>
            <a:ext cx="10632584" cy="4186428"/>
            <a:chOff x="2750" y="484450"/>
            <a:chExt cx="7309699" cy="2390186"/>
          </a:xfrm>
        </p:grpSpPr>
        <p:sp>
          <p:nvSpPr>
            <p:cNvPr id="105" name="Google Shape;105;p2"/>
            <p:cNvSpPr/>
            <p:nvPr/>
          </p:nvSpPr>
          <p:spPr>
            <a:xfrm>
              <a:off x="2750" y="484450"/>
              <a:ext cx="1653778" cy="402977"/>
            </a:xfrm>
            <a:prstGeom prst="rect">
              <a:avLst/>
            </a:prstGeom>
            <a:solidFill>
              <a:srgbClr val="BF504D"/>
            </a:solidFill>
            <a:ln w="25400" cap="flat" cmpd="sng">
              <a:solidFill>
                <a:srgbClr val="BF504D"/>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6" name="Google Shape;106;p2"/>
            <p:cNvSpPr txBox="1"/>
            <p:nvPr/>
          </p:nvSpPr>
          <p:spPr>
            <a:xfrm>
              <a:off x="2750" y="484450"/>
              <a:ext cx="1653778" cy="402977"/>
            </a:xfrm>
            <a:prstGeom prst="rect">
              <a:avLst/>
            </a:prstGeom>
            <a:solidFill>
              <a:schemeClr val="accent2">
                <a:lumMod val="75000"/>
              </a:schemeClr>
            </a:solidFill>
            <a:ln>
              <a:noFill/>
            </a:ln>
          </p:spPr>
          <p:txBody>
            <a:bodyPr spcFirstLastPara="1" wrap="square" lIns="104300" tIns="59600" rIns="104300" bIns="59600" anchor="ctr" anchorCtr="0">
              <a:noAutofit/>
            </a:bodyPr>
            <a:lstStyle/>
            <a:p>
              <a:pPr algn="ctr">
                <a:lnSpc>
                  <a:spcPct val="90000"/>
                </a:lnSpc>
              </a:pPr>
              <a:r>
                <a:rPr lang="en-US" sz="2400" dirty="0">
                  <a:solidFill>
                    <a:schemeClr val="lt1"/>
                  </a:solidFill>
                  <a:latin typeface="Arial"/>
                  <a:ea typeface="Arial"/>
                  <a:cs typeface="Arial"/>
                  <a:sym typeface="Arial"/>
                </a:rPr>
                <a:t>Self-Directed Learning</a:t>
              </a:r>
              <a:endParaRPr sz="2400" dirty="0">
                <a:solidFill>
                  <a:schemeClr val="lt1"/>
                </a:solidFill>
                <a:latin typeface="Arial"/>
                <a:ea typeface="Arial"/>
                <a:cs typeface="Arial"/>
                <a:sym typeface="Arial"/>
              </a:endParaRPr>
            </a:p>
          </p:txBody>
        </p:sp>
        <p:sp>
          <p:nvSpPr>
            <p:cNvPr id="107" name="Google Shape;107;p2"/>
            <p:cNvSpPr/>
            <p:nvPr/>
          </p:nvSpPr>
          <p:spPr>
            <a:xfrm>
              <a:off x="2750" y="887428"/>
              <a:ext cx="1653778" cy="1987208"/>
            </a:xfrm>
            <a:prstGeom prst="rect">
              <a:avLst/>
            </a:prstGeom>
            <a:solidFill>
              <a:srgbClr val="E7CFCF">
                <a:alpha val="89803"/>
              </a:srgbClr>
            </a:solidFill>
            <a:ln w="25400" cap="flat" cmpd="sng">
              <a:solidFill>
                <a:srgbClr val="E7CFCF">
                  <a:alpha val="89803"/>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8" name="Google Shape;108;p2"/>
            <p:cNvSpPr txBox="1"/>
            <p:nvPr/>
          </p:nvSpPr>
          <p:spPr>
            <a:xfrm>
              <a:off x="2750" y="887428"/>
              <a:ext cx="1653778" cy="1987208"/>
            </a:xfrm>
            <a:prstGeom prst="rect">
              <a:avLst/>
            </a:prstGeom>
            <a:solidFill>
              <a:schemeClr val="accent2">
                <a:lumMod val="40000"/>
                <a:lumOff val="60000"/>
              </a:schemeClr>
            </a:solidFill>
            <a:ln>
              <a:noFill/>
            </a:ln>
          </p:spPr>
          <p:txBody>
            <a:bodyPr spcFirstLastPara="1" wrap="square" lIns="78200" tIns="78200" rIns="104300" bIns="117333" anchor="t" anchorCtr="0">
              <a:noAutofit/>
            </a:bodyPr>
            <a:lstStyle/>
            <a:p>
              <a:pPr marL="76198" lvl="1" indent="-93131">
                <a:spcAft>
                  <a:spcPts val="267"/>
                </a:spcAft>
                <a:buClr>
                  <a:schemeClr val="dk1"/>
                </a:buClr>
                <a:buSzPts val="1100"/>
                <a:buFont typeface="Arial"/>
                <a:buChar char="•"/>
              </a:pPr>
              <a:r>
                <a:rPr lang="en-US" sz="1733" dirty="0">
                  <a:solidFill>
                    <a:schemeClr val="dk1"/>
                  </a:solidFill>
                  <a:latin typeface="Arial"/>
                  <a:ea typeface="Arial"/>
                  <a:cs typeface="Arial"/>
                  <a:sym typeface="Arial"/>
                </a:rPr>
                <a:t>Lack of knowledge</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Finding resources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Finding work/keeping busy</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Time management</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Mindset for grind</a:t>
              </a:r>
              <a:endParaRPr sz="1733" dirty="0">
                <a:solidFill>
                  <a:schemeClr val="dk1"/>
                </a:solidFill>
                <a:latin typeface="Arial"/>
                <a:ea typeface="Arial"/>
                <a:cs typeface="Arial"/>
                <a:sym typeface="Arial"/>
              </a:endParaRPr>
            </a:p>
          </p:txBody>
        </p:sp>
        <p:sp>
          <p:nvSpPr>
            <p:cNvPr id="109" name="Google Shape;109;p2"/>
            <p:cNvSpPr/>
            <p:nvPr/>
          </p:nvSpPr>
          <p:spPr>
            <a:xfrm>
              <a:off x="1888057" y="484450"/>
              <a:ext cx="1653778" cy="402977"/>
            </a:xfrm>
            <a:prstGeom prst="rect">
              <a:avLst/>
            </a:prstGeom>
            <a:solidFill>
              <a:schemeClr val="accent3"/>
            </a:solidFill>
            <a:ln w="25400" cap="flat" cmpd="sng">
              <a:solidFill>
                <a:schemeClr val="accent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10" name="Google Shape;110;p2"/>
            <p:cNvSpPr txBox="1"/>
            <p:nvPr/>
          </p:nvSpPr>
          <p:spPr>
            <a:xfrm>
              <a:off x="1888057" y="484450"/>
              <a:ext cx="1653778" cy="402977"/>
            </a:xfrm>
            <a:prstGeom prst="rect">
              <a:avLst/>
            </a:prstGeom>
            <a:solidFill>
              <a:schemeClr val="accent6">
                <a:lumMod val="75000"/>
              </a:schemeClr>
            </a:solidFill>
            <a:ln>
              <a:noFill/>
            </a:ln>
          </p:spPr>
          <p:txBody>
            <a:bodyPr spcFirstLastPara="1" wrap="square" lIns="104300" tIns="59600" rIns="104300" bIns="59600" anchor="ctr" anchorCtr="0">
              <a:noAutofit/>
            </a:bodyPr>
            <a:lstStyle/>
            <a:p>
              <a:pPr algn="ctr">
                <a:lnSpc>
                  <a:spcPct val="90000"/>
                </a:lnSpc>
              </a:pPr>
              <a:r>
                <a:rPr lang="en-US" sz="2400" dirty="0">
                  <a:solidFill>
                    <a:schemeClr val="lt1"/>
                  </a:solidFill>
                  <a:latin typeface="Arial"/>
                  <a:ea typeface="Arial"/>
                  <a:cs typeface="Arial"/>
                  <a:sym typeface="Arial"/>
                </a:rPr>
                <a:t>Teamwork &amp; Communication</a:t>
              </a:r>
              <a:endParaRPr sz="2400" dirty="0">
                <a:solidFill>
                  <a:schemeClr val="lt1"/>
                </a:solidFill>
                <a:latin typeface="Arial"/>
                <a:ea typeface="Arial"/>
                <a:cs typeface="Arial"/>
                <a:sym typeface="Arial"/>
              </a:endParaRPr>
            </a:p>
          </p:txBody>
        </p:sp>
        <p:sp>
          <p:nvSpPr>
            <p:cNvPr id="111" name="Google Shape;111;p2"/>
            <p:cNvSpPr/>
            <p:nvPr/>
          </p:nvSpPr>
          <p:spPr>
            <a:xfrm>
              <a:off x="1888057" y="887428"/>
              <a:ext cx="1653778" cy="1987208"/>
            </a:xfrm>
            <a:prstGeom prst="rect">
              <a:avLst/>
            </a:prstGeom>
            <a:solidFill>
              <a:srgbClr val="DDE5D0">
                <a:alpha val="89803"/>
              </a:srgbClr>
            </a:solidFill>
            <a:ln w="25400" cap="flat" cmpd="sng">
              <a:solidFill>
                <a:srgbClr val="DDE5D0">
                  <a:alpha val="89803"/>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12" name="Google Shape;112;p2"/>
            <p:cNvSpPr txBox="1"/>
            <p:nvPr/>
          </p:nvSpPr>
          <p:spPr>
            <a:xfrm>
              <a:off x="1888057" y="887428"/>
              <a:ext cx="1653778" cy="1987208"/>
            </a:xfrm>
            <a:prstGeom prst="rect">
              <a:avLst/>
            </a:prstGeom>
            <a:noFill/>
            <a:ln>
              <a:noFill/>
            </a:ln>
          </p:spPr>
          <p:txBody>
            <a:bodyPr spcFirstLastPara="1" wrap="square" lIns="78200" tIns="78200" rIns="104300" bIns="117333" anchor="t" anchorCtr="0">
              <a:noAutofit/>
            </a:bodyPr>
            <a:lstStyle/>
            <a:p>
              <a:pPr marL="76198" lvl="1" indent="-93131">
                <a:spcAft>
                  <a:spcPts val="267"/>
                </a:spcAft>
                <a:buClr>
                  <a:schemeClr val="dk1"/>
                </a:buClr>
                <a:buSzPts val="1100"/>
                <a:buFont typeface="Arial"/>
                <a:buChar char="•"/>
              </a:pPr>
              <a:r>
                <a:rPr lang="en-US" sz="1733" dirty="0">
                  <a:solidFill>
                    <a:schemeClr val="dk1"/>
                  </a:solidFill>
                  <a:latin typeface="Arial"/>
                  <a:ea typeface="Arial"/>
                  <a:cs typeface="Arial"/>
                  <a:sym typeface="Arial"/>
                </a:rPr>
                <a:t>Formal/informal presentations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Formal/informal reports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Interactions with colleagues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Interactions with supervisors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Client meetings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Team meetings &amp; processes</a:t>
              </a:r>
              <a:endParaRPr sz="1733" dirty="0">
                <a:solidFill>
                  <a:schemeClr val="dk1"/>
                </a:solidFill>
                <a:latin typeface="Arial"/>
                <a:ea typeface="Arial"/>
                <a:cs typeface="Arial"/>
                <a:sym typeface="Arial"/>
              </a:endParaRPr>
            </a:p>
          </p:txBody>
        </p:sp>
        <p:sp>
          <p:nvSpPr>
            <p:cNvPr id="113" name="Google Shape;113;p2"/>
            <p:cNvSpPr/>
            <p:nvPr/>
          </p:nvSpPr>
          <p:spPr>
            <a:xfrm>
              <a:off x="3773364" y="484450"/>
              <a:ext cx="1653778" cy="402977"/>
            </a:xfrm>
            <a:prstGeom prst="rect">
              <a:avLst/>
            </a:prstGeom>
            <a:solidFill>
              <a:schemeClr val="accent4"/>
            </a:solidFill>
            <a:ln w="25400"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14" name="Google Shape;114;p2"/>
            <p:cNvSpPr txBox="1"/>
            <p:nvPr/>
          </p:nvSpPr>
          <p:spPr>
            <a:xfrm>
              <a:off x="3773364" y="484450"/>
              <a:ext cx="1653778" cy="402977"/>
            </a:xfrm>
            <a:prstGeom prst="rect">
              <a:avLst/>
            </a:prstGeom>
            <a:solidFill>
              <a:schemeClr val="bg1">
                <a:lumMod val="85000"/>
              </a:schemeClr>
            </a:solidFill>
            <a:ln>
              <a:noFill/>
            </a:ln>
          </p:spPr>
          <p:txBody>
            <a:bodyPr spcFirstLastPara="1" wrap="square" lIns="104300" tIns="59600" rIns="104300" bIns="59600" anchor="ctr" anchorCtr="0">
              <a:noAutofit/>
            </a:bodyPr>
            <a:lstStyle/>
            <a:p>
              <a:pPr algn="ctr">
                <a:lnSpc>
                  <a:spcPct val="90000"/>
                </a:lnSpc>
              </a:pPr>
              <a:r>
                <a:rPr lang="en-US" sz="2400">
                  <a:solidFill>
                    <a:schemeClr val="lt1"/>
                  </a:solidFill>
                  <a:latin typeface="Arial"/>
                  <a:ea typeface="Arial"/>
                  <a:cs typeface="Arial"/>
                  <a:sym typeface="Arial"/>
                </a:rPr>
                <a:t>Technical Work</a:t>
              </a:r>
              <a:endParaRPr sz="2400">
                <a:solidFill>
                  <a:schemeClr val="lt1"/>
                </a:solidFill>
                <a:latin typeface="Arial"/>
                <a:ea typeface="Arial"/>
                <a:cs typeface="Arial"/>
                <a:sym typeface="Arial"/>
              </a:endParaRPr>
            </a:p>
          </p:txBody>
        </p:sp>
        <p:sp>
          <p:nvSpPr>
            <p:cNvPr id="115" name="Google Shape;115;p2"/>
            <p:cNvSpPr/>
            <p:nvPr/>
          </p:nvSpPr>
          <p:spPr>
            <a:xfrm>
              <a:off x="3773364" y="887428"/>
              <a:ext cx="1653778" cy="1987208"/>
            </a:xfrm>
            <a:prstGeom prst="rect">
              <a:avLst/>
            </a:prstGeom>
            <a:solidFill>
              <a:srgbClr val="D7D1DF">
                <a:alpha val="89803"/>
              </a:srgbClr>
            </a:solidFill>
            <a:ln w="25400" cap="flat" cmpd="sng">
              <a:solidFill>
                <a:srgbClr val="D7D1DF">
                  <a:alpha val="89803"/>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16" name="Google Shape;116;p2"/>
            <p:cNvSpPr txBox="1"/>
            <p:nvPr/>
          </p:nvSpPr>
          <p:spPr>
            <a:xfrm>
              <a:off x="3773364" y="887428"/>
              <a:ext cx="1653778" cy="1987208"/>
            </a:xfrm>
            <a:prstGeom prst="rect">
              <a:avLst/>
            </a:prstGeom>
            <a:solidFill>
              <a:schemeClr val="bg1">
                <a:lumMod val="85000"/>
              </a:schemeClr>
            </a:solidFill>
            <a:ln>
              <a:noFill/>
            </a:ln>
          </p:spPr>
          <p:txBody>
            <a:bodyPr spcFirstLastPara="1" wrap="square" lIns="78200" tIns="78200" rIns="104300" bIns="117333" anchor="t" anchorCtr="0">
              <a:noAutofit/>
            </a:bodyPr>
            <a:lstStyle/>
            <a:p>
              <a:pPr marL="76198" lvl="1" indent="-93131">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CAD Modeling</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Software</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Calculations</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Design concepts</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Problem definition</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Prototyping/testing</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Tools &amp; equipment</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Project budgeting</a:t>
              </a:r>
              <a:endParaRPr sz="1733" dirty="0">
                <a:solidFill>
                  <a:schemeClr val="bg1">
                    <a:lumMod val="95000"/>
                  </a:schemeClr>
                </a:solidFill>
                <a:latin typeface="Arial"/>
                <a:ea typeface="Arial"/>
                <a:cs typeface="Arial"/>
                <a:sym typeface="Arial"/>
              </a:endParaRPr>
            </a:p>
          </p:txBody>
        </p:sp>
        <p:sp>
          <p:nvSpPr>
            <p:cNvPr id="117" name="Google Shape;117;p2"/>
            <p:cNvSpPr/>
            <p:nvPr/>
          </p:nvSpPr>
          <p:spPr>
            <a:xfrm>
              <a:off x="5658671" y="484450"/>
              <a:ext cx="1653778" cy="402977"/>
            </a:xfrm>
            <a:prstGeom prst="rect">
              <a:avLst/>
            </a:prstGeom>
            <a:solidFill>
              <a:srgbClr val="49ACC5"/>
            </a:solidFill>
            <a:ln w="25400" cap="flat" cmpd="sng">
              <a:solidFill>
                <a:srgbClr val="49ACC5"/>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18" name="Google Shape;118;p2"/>
            <p:cNvSpPr txBox="1"/>
            <p:nvPr/>
          </p:nvSpPr>
          <p:spPr>
            <a:xfrm>
              <a:off x="5658671" y="484450"/>
              <a:ext cx="1653778" cy="402977"/>
            </a:xfrm>
            <a:prstGeom prst="rect">
              <a:avLst/>
            </a:prstGeom>
            <a:solidFill>
              <a:schemeClr val="bg1">
                <a:lumMod val="85000"/>
              </a:schemeClr>
            </a:solidFill>
            <a:ln>
              <a:noFill/>
            </a:ln>
          </p:spPr>
          <p:txBody>
            <a:bodyPr spcFirstLastPara="1" wrap="square" lIns="104300" tIns="59600" rIns="104300" bIns="59600" anchor="ctr" anchorCtr="0">
              <a:noAutofit/>
            </a:bodyPr>
            <a:lstStyle/>
            <a:p>
              <a:pPr algn="ctr">
                <a:lnSpc>
                  <a:spcPct val="90000"/>
                </a:lnSpc>
              </a:pPr>
              <a:r>
                <a:rPr lang="en-US" sz="2400">
                  <a:solidFill>
                    <a:schemeClr val="lt1"/>
                  </a:solidFill>
                  <a:latin typeface="Arial"/>
                  <a:ea typeface="Arial"/>
                  <a:cs typeface="Arial"/>
                  <a:sym typeface="Arial"/>
                </a:rPr>
                <a:t>Identity</a:t>
              </a:r>
              <a:endParaRPr sz="2400">
                <a:solidFill>
                  <a:schemeClr val="lt1"/>
                </a:solidFill>
                <a:latin typeface="Arial"/>
                <a:ea typeface="Arial"/>
                <a:cs typeface="Arial"/>
                <a:sym typeface="Arial"/>
              </a:endParaRPr>
            </a:p>
          </p:txBody>
        </p:sp>
        <p:sp>
          <p:nvSpPr>
            <p:cNvPr id="119" name="Google Shape;119;p2"/>
            <p:cNvSpPr/>
            <p:nvPr/>
          </p:nvSpPr>
          <p:spPr>
            <a:xfrm>
              <a:off x="5658671" y="887428"/>
              <a:ext cx="1653778" cy="1987208"/>
            </a:xfrm>
            <a:prstGeom prst="rect">
              <a:avLst/>
            </a:prstGeom>
            <a:solidFill>
              <a:srgbClr val="CDE1E8">
                <a:alpha val="89803"/>
              </a:srgbClr>
            </a:solidFill>
            <a:ln w="25400" cap="flat" cmpd="sng">
              <a:solidFill>
                <a:srgbClr val="CDE1E8">
                  <a:alpha val="89803"/>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20" name="Google Shape;120;p2"/>
            <p:cNvSpPr txBox="1"/>
            <p:nvPr/>
          </p:nvSpPr>
          <p:spPr>
            <a:xfrm>
              <a:off x="5658671" y="887428"/>
              <a:ext cx="1653778" cy="1987208"/>
            </a:xfrm>
            <a:prstGeom prst="rect">
              <a:avLst/>
            </a:prstGeom>
            <a:solidFill>
              <a:schemeClr val="bg1">
                <a:lumMod val="85000"/>
              </a:schemeClr>
            </a:solidFill>
            <a:ln>
              <a:noFill/>
            </a:ln>
          </p:spPr>
          <p:txBody>
            <a:bodyPr spcFirstLastPara="1" wrap="square" lIns="78200" tIns="78200" rIns="104300" bIns="117333" anchor="t" anchorCtr="0">
              <a:noAutofit/>
            </a:bodyPr>
            <a:lstStyle/>
            <a:p>
              <a:pPr marL="76198" lvl="1" indent="-93131">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Learning role</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Feeling competent</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Belonging</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Thinking like an engineer</a:t>
              </a:r>
              <a:endParaRPr sz="1733" dirty="0">
                <a:solidFill>
                  <a:schemeClr val="bg1">
                    <a:lumMod val="95000"/>
                  </a:schemeClr>
                </a:solidFill>
                <a:latin typeface="Arial"/>
                <a:ea typeface="Arial"/>
                <a:cs typeface="Arial"/>
                <a:sym typeface="Arial"/>
              </a:endParaRPr>
            </a:p>
          </p:txBody>
        </p:sp>
      </p:grpSp>
      <p:graphicFrame>
        <p:nvGraphicFramePr>
          <p:cNvPr id="122" name="Google Shape;122;p2"/>
          <p:cNvGraphicFramePr/>
          <p:nvPr>
            <p:extLst>
              <p:ext uri="{D42A27DB-BD31-4B8C-83A1-F6EECF244321}">
                <p14:modId xmlns:p14="http://schemas.microsoft.com/office/powerpoint/2010/main" val="4113154996"/>
              </p:ext>
            </p:extLst>
          </p:nvPr>
        </p:nvGraphicFramePr>
        <p:xfrm>
          <a:off x="-381001" y="228589"/>
          <a:ext cx="13646151" cy="24384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9836149" y="101589"/>
            <a:ext cx="2355851" cy="420564"/>
          </a:xfrm>
          <a:prstGeom prst="rect">
            <a:avLst/>
          </a:prstGeom>
          <a:noFill/>
        </p:spPr>
        <p:txBody>
          <a:bodyPr wrap="square" rtlCol="0">
            <a:spAutoFit/>
          </a:bodyPr>
          <a:lstStyle/>
          <a:p>
            <a:r>
              <a:rPr lang="en-US" sz="2133" b="1" dirty="0"/>
              <a:t>Key Findings</a:t>
            </a:r>
          </a:p>
        </p:txBody>
      </p:sp>
    </p:spTree>
    <p:extLst>
      <p:ext uri="{BB962C8B-B14F-4D97-AF65-F5344CB8AC3E}">
        <p14:creationId xmlns:p14="http://schemas.microsoft.com/office/powerpoint/2010/main" val="2665170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pSp>
        <p:nvGrpSpPr>
          <p:cNvPr id="104" name="Google Shape;104;p2"/>
          <p:cNvGrpSpPr/>
          <p:nvPr/>
        </p:nvGrpSpPr>
        <p:grpSpPr>
          <a:xfrm>
            <a:off x="816467" y="2601722"/>
            <a:ext cx="10632584" cy="4186428"/>
            <a:chOff x="2750" y="484450"/>
            <a:chExt cx="7309699" cy="2390186"/>
          </a:xfrm>
        </p:grpSpPr>
        <p:sp>
          <p:nvSpPr>
            <p:cNvPr id="105" name="Google Shape;105;p2"/>
            <p:cNvSpPr/>
            <p:nvPr/>
          </p:nvSpPr>
          <p:spPr>
            <a:xfrm>
              <a:off x="2750" y="484450"/>
              <a:ext cx="1653778" cy="402977"/>
            </a:xfrm>
            <a:prstGeom prst="rect">
              <a:avLst/>
            </a:prstGeom>
            <a:solidFill>
              <a:srgbClr val="BF504D"/>
            </a:solidFill>
            <a:ln w="25400" cap="flat" cmpd="sng">
              <a:solidFill>
                <a:srgbClr val="BF504D"/>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6" name="Google Shape;106;p2"/>
            <p:cNvSpPr txBox="1"/>
            <p:nvPr/>
          </p:nvSpPr>
          <p:spPr>
            <a:xfrm>
              <a:off x="2750" y="484450"/>
              <a:ext cx="1653778" cy="402977"/>
            </a:xfrm>
            <a:prstGeom prst="rect">
              <a:avLst/>
            </a:prstGeom>
            <a:solidFill>
              <a:schemeClr val="accent2">
                <a:lumMod val="75000"/>
              </a:schemeClr>
            </a:solidFill>
            <a:ln>
              <a:noFill/>
            </a:ln>
          </p:spPr>
          <p:txBody>
            <a:bodyPr spcFirstLastPara="1" wrap="square" lIns="104300" tIns="59600" rIns="104300" bIns="59600" anchor="ctr" anchorCtr="0">
              <a:noAutofit/>
            </a:bodyPr>
            <a:lstStyle/>
            <a:p>
              <a:pPr algn="ctr">
                <a:lnSpc>
                  <a:spcPct val="90000"/>
                </a:lnSpc>
              </a:pPr>
              <a:r>
                <a:rPr lang="en-US" sz="2400" dirty="0">
                  <a:solidFill>
                    <a:schemeClr val="lt1"/>
                  </a:solidFill>
                  <a:latin typeface="Arial"/>
                  <a:ea typeface="Arial"/>
                  <a:cs typeface="Arial"/>
                  <a:sym typeface="Arial"/>
                </a:rPr>
                <a:t>Self-Directed Learning</a:t>
              </a:r>
              <a:endParaRPr sz="2400" dirty="0">
                <a:solidFill>
                  <a:schemeClr val="lt1"/>
                </a:solidFill>
                <a:latin typeface="Arial"/>
                <a:ea typeface="Arial"/>
                <a:cs typeface="Arial"/>
                <a:sym typeface="Arial"/>
              </a:endParaRPr>
            </a:p>
          </p:txBody>
        </p:sp>
        <p:sp>
          <p:nvSpPr>
            <p:cNvPr id="107" name="Google Shape;107;p2"/>
            <p:cNvSpPr/>
            <p:nvPr/>
          </p:nvSpPr>
          <p:spPr>
            <a:xfrm>
              <a:off x="2750" y="887428"/>
              <a:ext cx="1653778" cy="1987208"/>
            </a:xfrm>
            <a:prstGeom prst="rect">
              <a:avLst/>
            </a:prstGeom>
            <a:solidFill>
              <a:srgbClr val="E7CFCF">
                <a:alpha val="89803"/>
              </a:srgbClr>
            </a:solidFill>
            <a:ln w="25400" cap="flat" cmpd="sng">
              <a:solidFill>
                <a:srgbClr val="E7CFCF">
                  <a:alpha val="89803"/>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8" name="Google Shape;108;p2"/>
            <p:cNvSpPr txBox="1"/>
            <p:nvPr/>
          </p:nvSpPr>
          <p:spPr>
            <a:xfrm>
              <a:off x="2750" y="887428"/>
              <a:ext cx="1653778" cy="1987208"/>
            </a:xfrm>
            <a:prstGeom prst="rect">
              <a:avLst/>
            </a:prstGeom>
            <a:solidFill>
              <a:schemeClr val="accent2">
                <a:lumMod val="40000"/>
                <a:lumOff val="60000"/>
              </a:schemeClr>
            </a:solidFill>
            <a:ln>
              <a:noFill/>
            </a:ln>
          </p:spPr>
          <p:txBody>
            <a:bodyPr spcFirstLastPara="1" wrap="square" lIns="78200" tIns="78200" rIns="104300" bIns="117333" anchor="t" anchorCtr="0">
              <a:noAutofit/>
            </a:bodyPr>
            <a:lstStyle/>
            <a:p>
              <a:pPr marL="76198" lvl="1" indent="-93131">
                <a:spcAft>
                  <a:spcPts val="267"/>
                </a:spcAft>
                <a:buClr>
                  <a:schemeClr val="dk1"/>
                </a:buClr>
                <a:buSzPts val="1100"/>
                <a:buFont typeface="Arial"/>
                <a:buChar char="•"/>
              </a:pPr>
              <a:r>
                <a:rPr lang="en-US" sz="1733" dirty="0">
                  <a:solidFill>
                    <a:schemeClr val="dk1"/>
                  </a:solidFill>
                  <a:latin typeface="Arial"/>
                  <a:ea typeface="Arial"/>
                  <a:cs typeface="Arial"/>
                  <a:sym typeface="Arial"/>
                </a:rPr>
                <a:t>Lack of knowledge</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Finding resources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Finding work/keeping busy</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Time management</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Mindset for grind</a:t>
              </a:r>
              <a:endParaRPr sz="1733" dirty="0">
                <a:solidFill>
                  <a:schemeClr val="dk1"/>
                </a:solidFill>
                <a:latin typeface="Arial"/>
                <a:ea typeface="Arial"/>
                <a:cs typeface="Arial"/>
                <a:sym typeface="Arial"/>
              </a:endParaRPr>
            </a:p>
          </p:txBody>
        </p:sp>
        <p:sp>
          <p:nvSpPr>
            <p:cNvPr id="109" name="Google Shape;109;p2"/>
            <p:cNvSpPr/>
            <p:nvPr/>
          </p:nvSpPr>
          <p:spPr>
            <a:xfrm>
              <a:off x="1888057" y="484450"/>
              <a:ext cx="1653778" cy="402977"/>
            </a:xfrm>
            <a:prstGeom prst="rect">
              <a:avLst/>
            </a:prstGeom>
            <a:solidFill>
              <a:schemeClr val="accent3"/>
            </a:solidFill>
            <a:ln w="25400" cap="flat" cmpd="sng">
              <a:solidFill>
                <a:schemeClr val="accent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10" name="Google Shape;110;p2"/>
            <p:cNvSpPr txBox="1"/>
            <p:nvPr/>
          </p:nvSpPr>
          <p:spPr>
            <a:xfrm>
              <a:off x="1888057" y="484450"/>
              <a:ext cx="1653778" cy="402977"/>
            </a:xfrm>
            <a:prstGeom prst="rect">
              <a:avLst/>
            </a:prstGeom>
            <a:solidFill>
              <a:schemeClr val="accent6">
                <a:lumMod val="75000"/>
              </a:schemeClr>
            </a:solidFill>
            <a:ln>
              <a:noFill/>
            </a:ln>
          </p:spPr>
          <p:txBody>
            <a:bodyPr spcFirstLastPara="1" wrap="square" lIns="104300" tIns="59600" rIns="104300" bIns="59600" anchor="ctr" anchorCtr="0">
              <a:noAutofit/>
            </a:bodyPr>
            <a:lstStyle/>
            <a:p>
              <a:pPr algn="ctr">
                <a:lnSpc>
                  <a:spcPct val="90000"/>
                </a:lnSpc>
              </a:pPr>
              <a:r>
                <a:rPr lang="en-US" sz="2400" dirty="0">
                  <a:solidFill>
                    <a:schemeClr val="lt1"/>
                  </a:solidFill>
                  <a:latin typeface="Arial"/>
                  <a:ea typeface="Arial"/>
                  <a:cs typeface="Arial"/>
                  <a:sym typeface="Arial"/>
                </a:rPr>
                <a:t>Teamwork &amp; Communication</a:t>
              </a:r>
              <a:endParaRPr sz="2400" dirty="0">
                <a:solidFill>
                  <a:schemeClr val="lt1"/>
                </a:solidFill>
                <a:latin typeface="Arial"/>
                <a:ea typeface="Arial"/>
                <a:cs typeface="Arial"/>
                <a:sym typeface="Arial"/>
              </a:endParaRPr>
            </a:p>
          </p:txBody>
        </p:sp>
        <p:sp>
          <p:nvSpPr>
            <p:cNvPr id="111" name="Google Shape;111;p2"/>
            <p:cNvSpPr/>
            <p:nvPr/>
          </p:nvSpPr>
          <p:spPr>
            <a:xfrm>
              <a:off x="1888057" y="887428"/>
              <a:ext cx="1653778" cy="1987208"/>
            </a:xfrm>
            <a:prstGeom prst="rect">
              <a:avLst/>
            </a:prstGeom>
            <a:solidFill>
              <a:srgbClr val="DDE5D0">
                <a:alpha val="89803"/>
              </a:srgbClr>
            </a:solidFill>
            <a:ln w="25400" cap="flat" cmpd="sng">
              <a:solidFill>
                <a:srgbClr val="DDE5D0">
                  <a:alpha val="89803"/>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12" name="Google Shape;112;p2"/>
            <p:cNvSpPr txBox="1"/>
            <p:nvPr/>
          </p:nvSpPr>
          <p:spPr>
            <a:xfrm>
              <a:off x="1888057" y="887428"/>
              <a:ext cx="1653778" cy="1987208"/>
            </a:xfrm>
            <a:prstGeom prst="rect">
              <a:avLst/>
            </a:prstGeom>
            <a:noFill/>
            <a:ln>
              <a:noFill/>
            </a:ln>
          </p:spPr>
          <p:txBody>
            <a:bodyPr spcFirstLastPara="1" wrap="square" lIns="78200" tIns="78200" rIns="104300" bIns="117333" anchor="t" anchorCtr="0">
              <a:noAutofit/>
            </a:bodyPr>
            <a:lstStyle/>
            <a:p>
              <a:pPr marL="76198" lvl="1" indent="-93131">
                <a:spcAft>
                  <a:spcPts val="267"/>
                </a:spcAft>
                <a:buClr>
                  <a:schemeClr val="dk1"/>
                </a:buClr>
                <a:buSzPts val="1100"/>
                <a:buFont typeface="Arial"/>
                <a:buChar char="•"/>
              </a:pPr>
              <a:r>
                <a:rPr lang="en-US" sz="1733" dirty="0">
                  <a:solidFill>
                    <a:schemeClr val="dk1"/>
                  </a:solidFill>
                  <a:latin typeface="Arial"/>
                  <a:ea typeface="Arial"/>
                  <a:cs typeface="Arial"/>
                  <a:sym typeface="Arial"/>
                </a:rPr>
                <a:t>Formal/informal presentations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Formal/informal reports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Interactions with colleagues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Interactions with supervisors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Client meetings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Team meetings &amp; processes</a:t>
              </a:r>
              <a:endParaRPr sz="1733" dirty="0">
                <a:solidFill>
                  <a:schemeClr val="dk1"/>
                </a:solidFill>
                <a:latin typeface="Arial"/>
                <a:ea typeface="Arial"/>
                <a:cs typeface="Arial"/>
                <a:sym typeface="Arial"/>
              </a:endParaRPr>
            </a:p>
          </p:txBody>
        </p:sp>
        <p:sp>
          <p:nvSpPr>
            <p:cNvPr id="113" name="Google Shape;113;p2"/>
            <p:cNvSpPr/>
            <p:nvPr/>
          </p:nvSpPr>
          <p:spPr>
            <a:xfrm>
              <a:off x="3773364" y="484450"/>
              <a:ext cx="1653778" cy="402977"/>
            </a:xfrm>
            <a:prstGeom prst="rect">
              <a:avLst/>
            </a:prstGeom>
            <a:solidFill>
              <a:schemeClr val="accent4"/>
            </a:solidFill>
            <a:ln w="25400"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14" name="Google Shape;114;p2"/>
            <p:cNvSpPr txBox="1"/>
            <p:nvPr/>
          </p:nvSpPr>
          <p:spPr>
            <a:xfrm>
              <a:off x="3773364" y="484450"/>
              <a:ext cx="1653778" cy="402977"/>
            </a:xfrm>
            <a:prstGeom prst="rect">
              <a:avLst/>
            </a:prstGeom>
            <a:solidFill>
              <a:schemeClr val="accent4">
                <a:lumMod val="75000"/>
              </a:schemeClr>
            </a:solidFill>
            <a:ln>
              <a:noFill/>
            </a:ln>
          </p:spPr>
          <p:txBody>
            <a:bodyPr spcFirstLastPara="1" wrap="square" lIns="104300" tIns="59600" rIns="104300" bIns="59600" anchor="ctr" anchorCtr="0">
              <a:noAutofit/>
            </a:bodyPr>
            <a:lstStyle/>
            <a:p>
              <a:pPr algn="ctr">
                <a:lnSpc>
                  <a:spcPct val="90000"/>
                </a:lnSpc>
              </a:pPr>
              <a:r>
                <a:rPr lang="en-US" sz="2400">
                  <a:solidFill>
                    <a:schemeClr val="lt1"/>
                  </a:solidFill>
                  <a:latin typeface="Arial"/>
                  <a:ea typeface="Arial"/>
                  <a:cs typeface="Arial"/>
                  <a:sym typeface="Arial"/>
                </a:rPr>
                <a:t>Technical Work</a:t>
              </a:r>
              <a:endParaRPr sz="2400">
                <a:solidFill>
                  <a:schemeClr val="lt1"/>
                </a:solidFill>
                <a:latin typeface="Arial"/>
                <a:ea typeface="Arial"/>
                <a:cs typeface="Arial"/>
                <a:sym typeface="Arial"/>
              </a:endParaRPr>
            </a:p>
          </p:txBody>
        </p:sp>
        <p:sp>
          <p:nvSpPr>
            <p:cNvPr id="115" name="Google Shape;115;p2"/>
            <p:cNvSpPr/>
            <p:nvPr/>
          </p:nvSpPr>
          <p:spPr>
            <a:xfrm>
              <a:off x="3773364" y="887428"/>
              <a:ext cx="1653778" cy="1987208"/>
            </a:xfrm>
            <a:prstGeom prst="rect">
              <a:avLst/>
            </a:prstGeom>
            <a:solidFill>
              <a:srgbClr val="D7D1DF">
                <a:alpha val="89803"/>
              </a:srgbClr>
            </a:solidFill>
            <a:ln w="25400" cap="flat" cmpd="sng">
              <a:solidFill>
                <a:srgbClr val="D7D1DF">
                  <a:alpha val="89803"/>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16" name="Google Shape;116;p2"/>
            <p:cNvSpPr txBox="1"/>
            <p:nvPr/>
          </p:nvSpPr>
          <p:spPr>
            <a:xfrm>
              <a:off x="3773364" y="887428"/>
              <a:ext cx="1653778" cy="1987208"/>
            </a:xfrm>
            <a:prstGeom prst="rect">
              <a:avLst/>
            </a:prstGeom>
            <a:solidFill>
              <a:schemeClr val="accent4">
                <a:lumMod val="20000"/>
                <a:lumOff val="80000"/>
              </a:schemeClr>
            </a:solidFill>
            <a:ln>
              <a:noFill/>
            </a:ln>
          </p:spPr>
          <p:txBody>
            <a:bodyPr spcFirstLastPara="1" wrap="square" lIns="78200" tIns="78200" rIns="104300" bIns="117333" anchor="t" anchorCtr="0">
              <a:noAutofit/>
            </a:bodyPr>
            <a:lstStyle/>
            <a:p>
              <a:pPr marL="76198" lvl="1" indent="-93131">
                <a:spcAft>
                  <a:spcPts val="267"/>
                </a:spcAft>
                <a:buClr>
                  <a:schemeClr val="dk1"/>
                </a:buClr>
                <a:buSzPts val="1100"/>
                <a:buFont typeface="Arial"/>
                <a:buChar char="•"/>
              </a:pPr>
              <a:r>
                <a:rPr lang="en-US" sz="1733" dirty="0">
                  <a:solidFill>
                    <a:schemeClr val="dk1"/>
                  </a:solidFill>
                  <a:latin typeface="Arial"/>
                  <a:ea typeface="Arial"/>
                  <a:cs typeface="Arial"/>
                  <a:sym typeface="Arial"/>
                </a:rPr>
                <a:t>CAD Modeling</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Software</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Calculations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Design concepts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Problem definition</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Prototyping/testing</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Tools &amp; equipment</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Project budgeting</a:t>
              </a:r>
              <a:endParaRPr sz="1733" dirty="0">
                <a:solidFill>
                  <a:schemeClr val="dk1"/>
                </a:solidFill>
                <a:latin typeface="Arial"/>
                <a:ea typeface="Arial"/>
                <a:cs typeface="Arial"/>
                <a:sym typeface="Arial"/>
              </a:endParaRPr>
            </a:p>
          </p:txBody>
        </p:sp>
        <p:sp>
          <p:nvSpPr>
            <p:cNvPr id="117" name="Google Shape;117;p2"/>
            <p:cNvSpPr/>
            <p:nvPr/>
          </p:nvSpPr>
          <p:spPr>
            <a:xfrm>
              <a:off x="5658671" y="484450"/>
              <a:ext cx="1653778" cy="402977"/>
            </a:xfrm>
            <a:prstGeom prst="rect">
              <a:avLst/>
            </a:prstGeom>
            <a:solidFill>
              <a:srgbClr val="49ACC5"/>
            </a:solidFill>
            <a:ln w="25400" cap="flat" cmpd="sng">
              <a:solidFill>
                <a:srgbClr val="49ACC5"/>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18" name="Google Shape;118;p2"/>
            <p:cNvSpPr txBox="1"/>
            <p:nvPr/>
          </p:nvSpPr>
          <p:spPr>
            <a:xfrm>
              <a:off x="5658671" y="484450"/>
              <a:ext cx="1653778" cy="402977"/>
            </a:xfrm>
            <a:prstGeom prst="rect">
              <a:avLst/>
            </a:prstGeom>
            <a:solidFill>
              <a:schemeClr val="bg1">
                <a:lumMod val="85000"/>
              </a:schemeClr>
            </a:solidFill>
            <a:ln>
              <a:noFill/>
            </a:ln>
          </p:spPr>
          <p:txBody>
            <a:bodyPr spcFirstLastPara="1" wrap="square" lIns="104300" tIns="59600" rIns="104300" bIns="59600" anchor="ctr" anchorCtr="0">
              <a:noAutofit/>
            </a:bodyPr>
            <a:lstStyle/>
            <a:p>
              <a:pPr algn="ctr">
                <a:lnSpc>
                  <a:spcPct val="90000"/>
                </a:lnSpc>
              </a:pPr>
              <a:r>
                <a:rPr lang="en-US" sz="2400">
                  <a:solidFill>
                    <a:schemeClr val="lt1"/>
                  </a:solidFill>
                  <a:latin typeface="Arial"/>
                  <a:ea typeface="Arial"/>
                  <a:cs typeface="Arial"/>
                  <a:sym typeface="Arial"/>
                </a:rPr>
                <a:t>Identity</a:t>
              </a:r>
              <a:endParaRPr sz="2400">
                <a:solidFill>
                  <a:schemeClr val="lt1"/>
                </a:solidFill>
                <a:latin typeface="Arial"/>
                <a:ea typeface="Arial"/>
                <a:cs typeface="Arial"/>
                <a:sym typeface="Arial"/>
              </a:endParaRPr>
            </a:p>
          </p:txBody>
        </p:sp>
        <p:sp>
          <p:nvSpPr>
            <p:cNvPr id="119" name="Google Shape;119;p2"/>
            <p:cNvSpPr/>
            <p:nvPr/>
          </p:nvSpPr>
          <p:spPr>
            <a:xfrm>
              <a:off x="5658671" y="887428"/>
              <a:ext cx="1653778" cy="1987208"/>
            </a:xfrm>
            <a:prstGeom prst="rect">
              <a:avLst/>
            </a:prstGeom>
            <a:solidFill>
              <a:srgbClr val="CDE1E8">
                <a:alpha val="89803"/>
              </a:srgbClr>
            </a:solidFill>
            <a:ln w="25400" cap="flat" cmpd="sng">
              <a:solidFill>
                <a:srgbClr val="CDE1E8">
                  <a:alpha val="89803"/>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20" name="Google Shape;120;p2"/>
            <p:cNvSpPr txBox="1"/>
            <p:nvPr/>
          </p:nvSpPr>
          <p:spPr>
            <a:xfrm>
              <a:off x="5658671" y="887428"/>
              <a:ext cx="1653778" cy="1987208"/>
            </a:xfrm>
            <a:prstGeom prst="rect">
              <a:avLst/>
            </a:prstGeom>
            <a:solidFill>
              <a:schemeClr val="bg1">
                <a:lumMod val="85000"/>
              </a:schemeClr>
            </a:solidFill>
            <a:ln>
              <a:noFill/>
            </a:ln>
          </p:spPr>
          <p:txBody>
            <a:bodyPr spcFirstLastPara="1" wrap="square" lIns="78200" tIns="78200" rIns="104300" bIns="117333" anchor="t" anchorCtr="0">
              <a:noAutofit/>
            </a:bodyPr>
            <a:lstStyle/>
            <a:p>
              <a:pPr marL="76198" lvl="1" indent="-93131">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Learning role</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Feeling competent</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Belonging</a:t>
              </a:r>
              <a:endParaRPr sz="1733" dirty="0">
                <a:solidFill>
                  <a:schemeClr val="bg1">
                    <a:lumMod val="95000"/>
                  </a:schemeClr>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bg1">
                      <a:lumMod val="95000"/>
                    </a:schemeClr>
                  </a:solidFill>
                  <a:latin typeface="Arial"/>
                  <a:ea typeface="Arial"/>
                  <a:cs typeface="Arial"/>
                  <a:sym typeface="Arial"/>
                </a:rPr>
                <a:t>Thinking like an engineer</a:t>
              </a:r>
              <a:endParaRPr sz="1733" dirty="0">
                <a:solidFill>
                  <a:schemeClr val="bg1">
                    <a:lumMod val="95000"/>
                  </a:schemeClr>
                </a:solidFill>
                <a:latin typeface="Arial"/>
                <a:ea typeface="Arial"/>
                <a:cs typeface="Arial"/>
                <a:sym typeface="Arial"/>
              </a:endParaRPr>
            </a:p>
          </p:txBody>
        </p:sp>
      </p:grpSp>
      <p:graphicFrame>
        <p:nvGraphicFramePr>
          <p:cNvPr id="122" name="Google Shape;122;p2"/>
          <p:cNvGraphicFramePr/>
          <p:nvPr>
            <p:extLst>
              <p:ext uri="{D42A27DB-BD31-4B8C-83A1-F6EECF244321}">
                <p14:modId xmlns:p14="http://schemas.microsoft.com/office/powerpoint/2010/main" val="596011694"/>
              </p:ext>
            </p:extLst>
          </p:nvPr>
        </p:nvGraphicFramePr>
        <p:xfrm>
          <a:off x="-381001" y="228589"/>
          <a:ext cx="13646151" cy="24384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9836149" y="101589"/>
            <a:ext cx="2355851" cy="420564"/>
          </a:xfrm>
          <a:prstGeom prst="rect">
            <a:avLst/>
          </a:prstGeom>
          <a:noFill/>
        </p:spPr>
        <p:txBody>
          <a:bodyPr wrap="square" rtlCol="0">
            <a:spAutoFit/>
          </a:bodyPr>
          <a:lstStyle/>
          <a:p>
            <a:r>
              <a:rPr lang="en-US" sz="2133" b="1" dirty="0"/>
              <a:t>Key Findings</a:t>
            </a:r>
          </a:p>
        </p:txBody>
      </p:sp>
    </p:spTree>
    <p:extLst>
      <p:ext uri="{BB962C8B-B14F-4D97-AF65-F5344CB8AC3E}">
        <p14:creationId xmlns:p14="http://schemas.microsoft.com/office/powerpoint/2010/main" val="2813346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pSp>
        <p:nvGrpSpPr>
          <p:cNvPr id="104" name="Google Shape;104;p2"/>
          <p:cNvGrpSpPr/>
          <p:nvPr/>
        </p:nvGrpSpPr>
        <p:grpSpPr>
          <a:xfrm>
            <a:off x="816467" y="2601722"/>
            <a:ext cx="10632584" cy="4186428"/>
            <a:chOff x="2750" y="484450"/>
            <a:chExt cx="7309699" cy="2390186"/>
          </a:xfrm>
        </p:grpSpPr>
        <p:sp>
          <p:nvSpPr>
            <p:cNvPr id="105" name="Google Shape;105;p2"/>
            <p:cNvSpPr/>
            <p:nvPr/>
          </p:nvSpPr>
          <p:spPr>
            <a:xfrm>
              <a:off x="2750" y="484450"/>
              <a:ext cx="1653778" cy="402977"/>
            </a:xfrm>
            <a:prstGeom prst="rect">
              <a:avLst/>
            </a:prstGeom>
            <a:solidFill>
              <a:srgbClr val="BF504D"/>
            </a:solidFill>
            <a:ln w="25400" cap="flat" cmpd="sng">
              <a:solidFill>
                <a:srgbClr val="BF504D"/>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6" name="Google Shape;106;p2"/>
            <p:cNvSpPr txBox="1"/>
            <p:nvPr/>
          </p:nvSpPr>
          <p:spPr>
            <a:xfrm>
              <a:off x="2750" y="484450"/>
              <a:ext cx="1653778" cy="402977"/>
            </a:xfrm>
            <a:prstGeom prst="rect">
              <a:avLst/>
            </a:prstGeom>
            <a:solidFill>
              <a:schemeClr val="accent2">
                <a:lumMod val="75000"/>
              </a:schemeClr>
            </a:solidFill>
            <a:ln>
              <a:noFill/>
            </a:ln>
          </p:spPr>
          <p:txBody>
            <a:bodyPr spcFirstLastPara="1" wrap="square" lIns="104300" tIns="59600" rIns="104300" bIns="59600" anchor="ctr" anchorCtr="0">
              <a:noAutofit/>
            </a:bodyPr>
            <a:lstStyle/>
            <a:p>
              <a:pPr algn="ctr">
                <a:lnSpc>
                  <a:spcPct val="90000"/>
                </a:lnSpc>
              </a:pPr>
              <a:r>
                <a:rPr lang="en-US" sz="2400" dirty="0">
                  <a:solidFill>
                    <a:schemeClr val="lt1"/>
                  </a:solidFill>
                  <a:latin typeface="Arial"/>
                  <a:ea typeface="Arial"/>
                  <a:cs typeface="Arial"/>
                  <a:sym typeface="Arial"/>
                </a:rPr>
                <a:t>Self-Directed Learning</a:t>
              </a:r>
              <a:endParaRPr sz="2400" dirty="0">
                <a:solidFill>
                  <a:schemeClr val="lt1"/>
                </a:solidFill>
                <a:latin typeface="Arial"/>
                <a:ea typeface="Arial"/>
                <a:cs typeface="Arial"/>
                <a:sym typeface="Arial"/>
              </a:endParaRPr>
            </a:p>
          </p:txBody>
        </p:sp>
        <p:sp>
          <p:nvSpPr>
            <p:cNvPr id="107" name="Google Shape;107;p2"/>
            <p:cNvSpPr/>
            <p:nvPr/>
          </p:nvSpPr>
          <p:spPr>
            <a:xfrm>
              <a:off x="2750" y="887428"/>
              <a:ext cx="1653778" cy="1987208"/>
            </a:xfrm>
            <a:prstGeom prst="rect">
              <a:avLst/>
            </a:prstGeom>
            <a:solidFill>
              <a:srgbClr val="E7CFCF">
                <a:alpha val="89803"/>
              </a:srgbClr>
            </a:solidFill>
            <a:ln w="25400" cap="flat" cmpd="sng">
              <a:solidFill>
                <a:srgbClr val="E7CFCF">
                  <a:alpha val="89803"/>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8" name="Google Shape;108;p2"/>
            <p:cNvSpPr txBox="1"/>
            <p:nvPr/>
          </p:nvSpPr>
          <p:spPr>
            <a:xfrm>
              <a:off x="2750" y="887428"/>
              <a:ext cx="1653778" cy="1987208"/>
            </a:xfrm>
            <a:prstGeom prst="rect">
              <a:avLst/>
            </a:prstGeom>
            <a:solidFill>
              <a:schemeClr val="accent2">
                <a:lumMod val="40000"/>
                <a:lumOff val="60000"/>
              </a:schemeClr>
            </a:solidFill>
            <a:ln>
              <a:noFill/>
            </a:ln>
          </p:spPr>
          <p:txBody>
            <a:bodyPr spcFirstLastPara="1" wrap="square" lIns="78200" tIns="78200" rIns="104300" bIns="117333" anchor="t" anchorCtr="0">
              <a:noAutofit/>
            </a:bodyPr>
            <a:lstStyle/>
            <a:p>
              <a:pPr marL="76198" lvl="1" indent="-93131">
                <a:spcAft>
                  <a:spcPts val="267"/>
                </a:spcAft>
                <a:buClr>
                  <a:schemeClr val="dk1"/>
                </a:buClr>
                <a:buSzPts val="1100"/>
                <a:buFont typeface="Arial"/>
                <a:buChar char="•"/>
              </a:pPr>
              <a:r>
                <a:rPr lang="en-US" sz="1733" dirty="0">
                  <a:solidFill>
                    <a:schemeClr val="dk1"/>
                  </a:solidFill>
                  <a:latin typeface="Arial"/>
                  <a:ea typeface="Arial"/>
                  <a:cs typeface="Arial"/>
                  <a:sym typeface="Arial"/>
                </a:rPr>
                <a:t>Lack of knowledge</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Finding resources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Finding work/keeping busy</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Time management</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Mindset for grind</a:t>
              </a:r>
              <a:endParaRPr sz="1733" dirty="0">
                <a:solidFill>
                  <a:schemeClr val="dk1"/>
                </a:solidFill>
                <a:latin typeface="Arial"/>
                <a:ea typeface="Arial"/>
                <a:cs typeface="Arial"/>
                <a:sym typeface="Arial"/>
              </a:endParaRPr>
            </a:p>
          </p:txBody>
        </p:sp>
        <p:sp>
          <p:nvSpPr>
            <p:cNvPr id="109" name="Google Shape;109;p2"/>
            <p:cNvSpPr/>
            <p:nvPr/>
          </p:nvSpPr>
          <p:spPr>
            <a:xfrm>
              <a:off x="1888057" y="484450"/>
              <a:ext cx="1653778" cy="402977"/>
            </a:xfrm>
            <a:prstGeom prst="rect">
              <a:avLst/>
            </a:prstGeom>
            <a:solidFill>
              <a:schemeClr val="accent3"/>
            </a:solidFill>
            <a:ln w="25400" cap="flat" cmpd="sng">
              <a:solidFill>
                <a:schemeClr val="accent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10" name="Google Shape;110;p2"/>
            <p:cNvSpPr txBox="1"/>
            <p:nvPr/>
          </p:nvSpPr>
          <p:spPr>
            <a:xfrm>
              <a:off x="1888057" y="484450"/>
              <a:ext cx="1653778" cy="402977"/>
            </a:xfrm>
            <a:prstGeom prst="rect">
              <a:avLst/>
            </a:prstGeom>
            <a:solidFill>
              <a:schemeClr val="accent6">
                <a:lumMod val="75000"/>
              </a:schemeClr>
            </a:solidFill>
            <a:ln>
              <a:noFill/>
            </a:ln>
          </p:spPr>
          <p:txBody>
            <a:bodyPr spcFirstLastPara="1" wrap="square" lIns="104300" tIns="59600" rIns="104300" bIns="59600" anchor="ctr" anchorCtr="0">
              <a:noAutofit/>
            </a:bodyPr>
            <a:lstStyle/>
            <a:p>
              <a:pPr algn="ctr">
                <a:lnSpc>
                  <a:spcPct val="90000"/>
                </a:lnSpc>
              </a:pPr>
              <a:r>
                <a:rPr lang="en-US" sz="2400" dirty="0">
                  <a:solidFill>
                    <a:schemeClr val="lt1"/>
                  </a:solidFill>
                  <a:latin typeface="Arial"/>
                  <a:ea typeface="Arial"/>
                  <a:cs typeface="Arial"/>
                  <a:sym typeface="Arial"/>
                </a:rPr>
                <a:t>Teamwork &amp; Communication</a:t>
              </a:r>
              <a:endParaRPr sz="2400" dirty="0">
                <a:solidFill>
                  <a:schemeClr val="lt1"/>
                </a:solidFill>
                <a:latin typeface="Arial"/>
                <a:ea typeface="Arial"/>
                <a:cs typeface="Arial"/>
                <a:sym typeface="Arial"/>
              </a:endParaRPr>
            </a:p>
          </p:txBody>
        </p:sp>
        <p:sp>
          <p:nvSpPr>
            <p:cNvPr id="111" name="Google Shape;111;p2"/>
            <p:cNvSpPr/>
            <p:nvPr/>
          </p:nvSpPr>
          <p:spPr>
            <a:xfrm>
              <a:off x="1888057" y="887428"/>
              <a:ext cx="1653778" cy="1987208"/>
            </a:xfrm>
            <a:prstGeom prst="rect">
              <a:avLst/>
            </a:prstGeom>
            <a:solidFill>
              <a:srgbClr val="DDE5D0">
                <a:alpha val="89803"/>
              </a:srgbClr>
            </a:solidFill>
            <a:ln w="25400" cap="flat" cmpd="sng">
              <a:solidFill>
                <a:srgbClr val="DDE5D0">
                  <a:alpha val="89803"/>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12" name="Google Shape;112;p2"/>
            <p:cNvSpPr txBox="1"/>
            <p:nvPr/>
          </p:nvSpPr>
          <p:spPr>
            <a:xfrm>
              <a:off x="1888057" y="887428"/>
              <a:ext cx="1653778" cy="1987208"/>
            </a:xfrm>
            <a:prstGeom prst="rect">
              <a:avLst/>
            </a:prstGeom>
            <a:noFill/>
            <a:ln>
              <a:noFill/>
            </a:ln>
          </p:spPr>
          <p:txBody>
            <a:bodyPr spcFirstLastPara="1" wrap="square" lIns="78200" tIns="78200" rIns="104300" bIns="117333" anchor="t" anchorCtr="0">
              <a:noAutofit/>
            </a:bodyPr>
            <a:lstStyle/>
            <a:p>
              <a:pPr marL="76198" lvl="1" indent="-93131">
                <a:spcAft>
                  <a:spcPts val="267"/>
                </a:spcAft>
                <a:buClr>
                  <a:schemeClr val="dk1"/>
                </a:buClr>
                <a:buSzPts val="1100"/>
                <a:buFont typeface="Arial"/>
                <a:buChar char="•"/>
              </a:pPr>
              <a:r>
                <a:rPr lang="en-US" sz="1733" dirty="0">
                  <a:solidFill>
                    <a:schemeClr val="dk1"/>
                  </a:solidFill>
                  <a:latin typeface="Arial"/>
                  <a:ea typeface="Arial"/>
                  <a:cs typeface="Arial"/>
                  <a:sym typeface="Arial"/>
                </a:rPr>
                <a:t>Formal/informal presentations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Formal/informal reports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Interactions with colleagues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Interactions with supervisors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Client meetings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Team meetings &amp; processes</a:t>
              </a:r>
              <a:endParaRPr sz="1733" dirty="0">
                <a:solidFill>
                  <a:schemeClr val="dk1"/>
                </a:solidFill>
                <a:latin typeface="Arial"/>
                <a:ea typeface="Arial"/>
                <a:cs typeface="Arial"/>
                <a:sym typeface="Arial"/>
              </a:endParaRPr>
            </a:p>
          </p:txBody>
        </p:sp>
        <p:sp>
          <p:nvSpPr>
            <p:cNvPr id="113" name="Google Shape;113;p2"/>
            <p:cNvSpPr/>
            <p:nvPr/>
          </p:nvSpPr>
          <p:spPr>
            <a:xfrm>
              <a:off x="3773364" y="484450"/>
              <a:ext cx="1653778" cy="402977"/>
            </a:xfrm>
            <a:prstGeom prst="rect">
              <a:avLst/>
            </a:prstGeom>
            <a:solidFill>
              <a:schemeClr val="accent4"/>
            </a:solidFill>
            <a:ln w="25400"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14" name="Google Shape;114;p2"/>
            <p:cNvSpPr txBox="1"/>
            <p:nvPr/>
          </p:nvSpPr>
          <p:spPr>
            <a:xfrm>
              <a:off x="3773364" y="484450"/>
              <a:ext cx="1653778" cy="402977"/>
            </a:xfrm>
            <a:prstGeom prst="rect">
              <a:avLst/>
            </a:prstGeom>
            <a:solidFill>
              <a:schemeClr val="accent4">
                <a:lumMod val="75000"/>
              </a:schemeClr>
            </a:solidFill>
            <a:ln>
              <a:noFill/>
            </a:ln>
          </p:spPr>
          <p:txBody>
            <a:bodyPr spcFirstLastPara="1" wrap="square" lIns="104300" tIns="59600" rIns="104300" bIns="59600" anchor="ctr" anchorCtr="0">
              <a:noAutofit/>
            </a:bodyPr>
            <a:lstStyle/>
            <a:p>
              <a:pPr algn="ctr">
                <a:lnSpc>
                  <a:spcPct val="90000"/>
                </a:lnSpc>
              </a:pPr>
              <a:r>
                <a:rPr lang="en-US" sz="2400">
                  <a:solidFill>
                    <a:schemeClr val="lt1"/>
                  </a:solidFill>
                  <a:latin typeface="Arial"/>
                  <a:ea typeface="Arial"/>
                  <a:cs typeface="Arial"/>
                  <a:sym typeface="Arial"/>
                </a:rPr>
                <a:t>Technical Work</a:t>
              </a:r>
              <a:endParaRPr sz="2400">
                <a:solidFill>
                  <a:schemeClr val="lt1"/>
                </a:solidFill>
                <a:latin typeface="Arial"/>
                <a:ea typeface="Arial"/>
                <a:cs typeface="Arial"/>
                <a:sym typeface="Arial"/>
              </a:endParaRPr>
            </a:p>
          </p:txBody>
        </p:sp>
        <p:sp>
          <p:nvSpPr>
            <p:cNvPr id="115" name="Google Shape;115;p2"/>
            <p:cNvSpPr/>
            <p:nvPr/>
          </p:nvSpPr>
          <p:spPr>
            <a:xfrm>
              <a:off x="3773364" y="887428"/>
              <a:ext cx="1653778" cy="1987208"/>
            </a:xfrm>
            <a:prstGeom prst="rect">
              <a:avLst/>
            </a:prstGeom>
            <a:solidFill>
              <a:srgbClr val="D7D1DF">
                <a:alpha val="89803"/>
              </a:srgbClr>
            </a:solidFill>
            <a:ln w="25400" cap="flat" cmpd="sng">
              <a:solidFill>
                <a:srgbClr val="D7D1DF">
                  <a:alpha val="89803"/>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16" name="Google Shape;116;p2"/>
            <p:cNvSpPr txBox="1"/>
            <p:nvPr/>
          </p:nvSpPr>
          <p:spPr>
            <a:xfrm>
              <a:off x="3773364" y="887428"/>
              <a:ext cx="1653778" cy="1987208"/>
            </a:xfrm>
            <a:prstGeom prst="rect">
              <a:avLst/>
            </a:prstGeom>
            <a:solidFill>
              <a:schemeClr val="accent4">
                <a:lumMod val="20000"/>
                <a:lumOff val="80000"/>
              </a:schemeClr>
            </a:solidFill>
            <a:ln>
              <a:noFill/>
            </a:ln>
          </p:spPr>
          <p:txBody>
            <a:bodyPr spcFirstLastPara="1" wrap="square" lIns="78200" tIns="78200" rIns="104300" bIns="117333" anchor="t" anchorCtr="0">
              <a:noAutofit/>
            </a:bodyPr>
            <a:lstStyle/>
            <a:p>
              <a:pPr marL="76198" lvl="1" indent="-93131">
                <a:spcAft>
                  <a:spcPts val="267"/>
                </a:spcAft>
                <a:buClr>
                  <a:schemeClr val="dk1"/>
                </a:buClr>
                <a:buSzPts val="1100"/>
                <a:buFont typeface="Arial"/>
                <a:buChar char="•"/>
              </a:pPr>
              <a:r>
                <a:rPr lang="en-US" sz="1733" dirty="0">
                  <a:solidFill>
                    <a:schemeClr val="dk1"/>
                  </a:solidFill>
                  <a:latin typeface="Arial"/>
                  <a:ea typeface="Arial"/>
                  <a:cs typeface="Arial"/>
                  <a:sym typeface="Arial"/>
                </a:rPr>
                <a:t>CAD Modeling</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Software</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Calculations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Design concepts</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Problem definition</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Prototyping/testing</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Tools &amp; equipment</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Project budgeting</a:t>
              </a:r>
              <a:endParaRPr sz="1733" dirty="0">
                <a:solidFill>
                  <a:schemeClr val="dk1"/>
                </a:solidFill>
                <a:latin typeface="Arial"/>
                <a:ea typeface="Arial"/>
                <a:cs typeface="Arial"/>
                <a:sym typeface="Arial"/>
              </a:endParaRPr>
            </a:p>
          </p:txBody>
        </p:sp>
        <p:sp>
          <p:nvSpPr>
            <p:cNvPr id="117" name="Google Shape;117;p2"/>
            <p:cNvSpPr/>
            <p:nvPr/>
          </p:nvSpPr>
          <p:spPr>
            <a:xfrm>
              <a:off x="5658671" y="484450"/>
              <a:ext cx="1653778" cy="402977"/>
            </a:xfrm>
            <a:prstGeom prst="rect">
              <a:avLst/>
            </a:prstGeom>
            <a:solidFill>
              <a:srgbClr val="49ACC5"/>
            </a:solidFill>
            <a:ln w="25400" cap="flat" cmpd="sng">
              <a:solidFill>
                <a:srgbClr val="49ACC5"/>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18" name="Google Shape;118;p2"/>
            <p:cNvSpPr txBox="1"/>
            <p:nvPr/>
          </p:nvSpPr>
          <p:spPr>
            <a:xfrm>
              <a:off x="5658671" y="484450"/>
              <a:ext cx="1653778" cy="402977"/>
            </a:xfrm>
            <a:prstGeom prst="rect">
              <a:avLst/>
            </a:prstGeom>
            <a:solidFill>
              <a:schemeClr val="accent5">
                <a:lumMod val="75000"/>
              </a:schemeClr>
            </a:solidFill>
            <a:ln>
              <a:noFill/>
            </a:ln>
          </p:spPr>
          <p:txBody>
            <a:bodyPr spcFirstLastPara="1" wrap="square" lIns="104300" tIns="59600" rIns="104300" bIns="59600" anchor="ctr" anchorCtr="0">
              <a:noAutofit/>
            </a:bodyPr>
            <a:lstStyle/>
            <a:p>
              <a:pPr algn="ctr">
                <a:lnSpc>
                  <a:spcPct val="90000"/>
                </a:lnSpc>
              </a:pPr>
              <a:r>
                <a:rPr lang="en-US" sz="2400">
                  <a:solidFill>
                    <a:schemeClr val="lt1"/>
                  </a:solidFill>
                  <a:latin typeface="Arial"/>
                  <a:ea typeface="Arial"/>
                  <a:cs typeface="Arial"/>
                  <a:sym typeface="Arial"/>
                </a:rPr>
                <a:t>Identity</a:t>
              </a:r>
              <a:endParaRPr sz="2400">
                <a:solidFill>
                  <a:schemeClr val="lt1"/>
                </a:solidFill>
                <a:latin typeface="Arial"/>
                <a:ea typeface="Arial"/>
                <a:cs typeface="Arial"/>
                <a:sym typeface="Arial"/>
              </a:endParaRPr>
            </a:p>
          </p:txBody>
        </p:sp>
        <p:sp>
          <p:nvSpPr>
            <p:cNvPr id="119" name="Google Shape;119;p2"/>
            <p:cNvSpPr/>
            <p:nvPr/>
          </p:nvSpPr>
          <p:spPr>
            <a:xfrm>
              <a:off x="5658671" y="887428"/>
              <a:ext cx="1653778" cy="1987208"/>
            </a:xfrm>
            <a:prstGeom prst="rect">
              <a:avLst/>
            </a:prstGeom>
            <a:solidFill>
              <a:srgbClr val="CDE1E8">
                <a:alpha val="89803"/>
              </a:srgbClr>
            </a:solidFill>
            <a:ln w="25400" cap="flat" cmpd="sng">
              <a:solidFill>
                <a:srgbClr val="CDE1E8">
                  <a:alpha val="89803"/>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20" name="Google Shape;120;p2"/>
            <p:cNvSpPr txBox="1"/>
            <p:nvPr/>
          </p:nvSpPr>
          <p:spPr>
            <a:xfrm>
              <a:off x="5658671" y="887428"/>
              <a:ext cx="1653778" cy="1987208"/>
            </a:xfrm>
            <a:prstGeom prst="rect">
              <a:avLst/>
            </a:prstGeom>
            <a:solidFill>
              <a:schemeClr val="accent5">
                <a:lumMod val="40000"/>
                <a:lumOff val="60000"/>
              </a:schemeClr>
            </a:solidFill>
            <a:ln>
              <a:noFill/>
            </a:ln>
          </p:spPr>
          <p:txBody>
            <a:bodyPr spcFirstLastPara="1" wrap="square" lIns="78200" tIns="78200" rIns="104300" bIns="117333" anchor="t" anchorCtr="0">
              <a:noAutofit/>
            </a:bodyPr>
            <a:lstStyle/>
            <a:p>
              <a:pPr marL="76198" lvl="1" indent="-93131">
                <a:spcAft>
                  <a:spcPts val="267"/>
                </a:spcAft>
                <a:buClr>
                  <a:schemeClr val="dk1"/>
                </a:buClr>
                <a:buSzPts val="1100"/>
                <a:buFont typeface="Arial"/>
                <a:buChar char="•"/>
              </a:pPr>
              <a:r>
                <a:rPr lang="en-US" sz="1733" dirty="0">
                  <a:solidFill>
                    <a:schemeClr val="dk1"/>
                  </a:solidFill>
                  <a:latin typeface="Arial"/>
                  <a:ea typeface="Arial"/>
                  <a:cs typeface="Arial"/>
                  <a:sym typeface="Arial"/>
                </a:rPr>
                <a:t>Learning role</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Feeling competent</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Belonging</a:t>
              </a:r>
              <a:endParaRPr sz="1733" dirty="0">
                <a:solidFill>
                  <a:schemeClr val="dk1"/>
                </a:solidFill>
                <a:latin typeface="Arial"/>
                <a:ea typeface="Arial"/>
                <a:cs typeface="Arial"/>
                <a:sym typeface="Arial"/>
              </a:endParaRPr>
            </a:p>
            <a:p>
              <a:pPr marL="76198" lvl="1" indent="-93131">
                <a:spcBef>
                  <a:spcPts val="220"/>
                </a:spcBef>
                <a:spcAft>
                  <a:spcPts val="267"/>
                </a:spcAft>
                <a:buClr>
                  <a:schemeClr val="dk1"/>
                </a:buClr>
                <a:buSzPts val="1100"/>
                <a:buFont typeface="Arial"/>
                <a:buChar char="•"/>
              </a:pPr>
              <a:r>
                <a:rPr lang="en-US" sz="1733" dirty="0">
                  <a:solidFill>
                    <a:schemeClr val="dk1"/>
                  </a:solidFill>
                  <a:latin typeface="Arial"/>
                  <a:ea typeface="Arial"/>
                  <a:cs typeface="Arial"/>
                  <a:sym typeface="Arial"/>
                </a:rPr>
                <a:t>Thinking like an engineer</a:t>
              </a:r>
              <a:endParaRPr sz="1733" dirty="0">
                <a:solidFill>
                  <a:schemeClr val="dk1"/>
                </a:solidFill>
                <a:latin typeface="Arial"/>
                <a:ea typeface="Arial"/>
                <a:cs typeface="Arial"/>
                <a:sym typeface="Arial"/>
              </a:endParaRPr>
            </a:p>
          </p:txBody>
        </p:sp>
      </p:grpSp>
      <p:graphicFrame>
        <p:nvGraphicFramePr>
          <p:cNvPr id="122" name="Google Shape;122;p2"/>
          <p:cNvGraphicFramePr/>
          <p:nvPr>
            <p:extLst>
              <p:ext uri="{D42A27DB-BD31-4B8C-83A1-F6EECF244321}">
                <p14:modId xmlns:p14="http://schemas.microsoft.com/office/powerpoint/2010/main" val="602897763"/>
              </p:ext>
            </p:extLst>
          </p:nvPr>
        </p:nvGraphicFramePr>
        <p:xfrm>
          <a:off x="-381001" y="228589"/>
          <a:ext cx="13646151" cy="24384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9836149" y="101589"/>
            <a:ext cx="2355851" cy="420564"/>
          </a:xfrm>
          <a:prstGeom prst="rect">
            <a:avLst/>
          </a:prstGeom>
          <a:noFill/>
        </p:spPr>
        <p:txBody>
          <a:bodyPr wrap="square" rtlCol="0">
            <a:spAutoFit/>
          </a:bodyPr>
          <a:lstStyle/>
          <a:p>
            <a:r>
              <a:rPr lang="en-US" sz="2133" b="1" dirty="0"/>
              <a:t>Key Findings</a:t>
            </a:r>
          </a:p>
        </p:txBody>
      </p:sp>
    </p:spTree>
    <p:extLst>
      <p:ext uri="{BB962C8B-B14F-4D97-AF65-F5344CB8AC3E}">
        <p14:creationId xmlns:p14="http://schemas.microsoft.com/office/powerpoint/2010/main" val="2039664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A6247C-E60F-4E00-8F49-13D71606F523}"/>
              </a:ext>
            </a:extLst>
          </p:cNvPr>
          <p:cNvSpPr>
            <a:spLocks noGrp="1"/>
          </p:cNvSpPr>
          <p:nvPr>
            <p:ph type="title"/>
          </p:nvPr>
        </p:nvSpPr>
        <p:spPr/>
        <p:txBody>
          <a:bodyPr>
            <a:normAutofit fontScale="90000"/>
          </a:bodyPr>
          <a:lstStyle/>
          <a:p>
            <a:r>
              <a:rPr lang="en-US" dirty="0"/>
              <a:t>Further explorations</a:t>
            </a:r>
          </a:p>
        </p:txBody>
      </p:sp>
    </p:spTree>
    <p:extLst>
      <p:ext uri="{BB962C8B-B14F-4D97-AF65-F5344CB8AC3E}">
        <p14:creationId xmlns:p14="http://schemas.microsoft.com/office/powerpoint/2010/main" val="503049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00E4D2-9AC5-4A85-A344-95862A55D5DA}"/>
              </a:ext>
            </a:extLst>
          </p:cNvPr>
          <p:cNvSpPr>
            <a:spLocks noGrp="1"/>
          </p:cNvSpPr>
          <p:nvPr>
            <p:ph type="title"/>
          </p:nvPr>
        </p:nvSpPr>
        <p:spPr/>
        <p:txBody>
          <a:bodyPr>
            <a:normAutofit fontScale="90000"/>
          </a:bodyPr>
          <a:lstStyle/>
          <a:p>
            <a:r>
              <a:rPr lang="en-US" dirty="0"/>
              <a:t>Transfer in Self-Directed Learning</a:t>
            </a:r>
          </a:p>
        </p:txBody>
      </p:sp>
      <p:graphicFrame>
        <p:nvGraphicFramePr>
          <p:cNvPr id="5" name="Content Placeholder 4">
            <a:extLst>
              <a:ext uri="{FF2B5EF4-FFF2-40B4-BE49-F238E27FC236}">
                <a16:creationId xmlns:a16="http://schemas.microsoft.com/office/drawing/2014/main" id="{1D4E3303-B32B-4758-BC4C-5A6742D7A6C7}"/>
              </a:ext>
            </a:extLst>
          </p:cNvPr>
          <p:cNvGraphicFramePr>
            <a:graphicFrameLocks noGrp="1"/>
          </p:cNvGraphicFramePr>
          <p:nvPr>
            <p:ph idx="1"/>
            <p:extLst>
              <p:ext uri="{D42A27DB-BD31-4B8C-83A1-F6EECF244321}">
                <p14:modId xmlns:p14="http://schemas.microsoft.com/office/powerpoint/2010/main" val="4288738295"/>
              </p:ext>
            </p:extLst>
          </p:nvPr>
        </p:nvGraphicFramePr>
        <p:xfrm>
          <a:off x="1236663" y="2397125"/>
          <a:ext cx="9459912" cy="3854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6AF80757-347D-4FA2-816C-EE16EFE630DB}"/>
              </a:ext>
            </a:extLst>
          </p:cNvPr>
          <p:cNvSpPr txBox="1"/>
          <p:nvPr/>
        </p:nvSpPr>
        <p:spPr>
          <a:xfrm>
            <a:off x="1236663" y="6447933"/>
            <a:ext cx="8831164" cy="415498"/>
          </a:xfrm>
          <a:prstGeom prst="rect">
            <a:avLst/>
          </a:prstGeom>
          <a:noFill/>
        </p:spPr>
        <p:txBody>
          <a:bodyPr wrap="square" rtlCol="0">
            <a:spAutoFit/>
          </a:bodyPr>
          <a:lstStyle/>
          <a:p>
            <a:r>
              <a:rPr lang="en-US" sz="1050" dirty="0"/>
              <a:t>Paretti, M. C., </a:t>
            </a:r>
            <a:r>
              <a:rPr lang="en-US" sz="1050" dirty="0" err="1"/>
              <a:t>Kotys</a:t>
            </a:r>
            <a:r>
              <a:rPr lang="en-US" sz="1050" dirty="0"/>
              <a:t>-Schwartz, D., Ford, J. D., Howe, S., &amp; Ott, R. (2020). Leveraging capstone design experiences to build self-directed learning. </a:t>
            </a:r>
            <a:r>
              <a:rPr lang="en-US" sz="1050" i="1" dirty="0"/>
              <a:t>International Journal of Engineering Education, 36(2), 664-674. https://www.ijee.ie/latestissues/Vol36-2/14_ijee3903.pdf </a:t>
            </a:r>
          </a:p>
        </p:txBody>
      </p:sp>
    </p:spTree>
    <p:extLst>
      <p:ext uri="{BB962C8B-B14F-4D97-AF65-F5344CB8AC3E}">
        <p14:creationId xmlns:p14="http://schemas.microsoft.com/office/powerpoint/2010/main" val="2981565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00E4D2-9AC5-4A85-A344-95862A55D5DA}"/>
              </a:ext>
            </a:extLst>
          </p:cNvPr>
          <p:cNvSpPr>
            <a:spLocks noGrp="1"/>
          </p:cNvSpPr>
          <p:nvPr>
            <p:ph type="title"/>
          </p:nvPr>
        </p:nvSpPr>
        <p:spPr/>
        <p:txBody>
          <a:bodyPr>
            <a:normAutofit fontScale="90000"/>
          </a:bodyPr>
          <a:lstStyle/>
          <a:p>
            <a:r>
              <a:rPr lang="en-US" dirty="0"/>
              <a:t>Transfer in Self-Directed Learning</a:t>
            </a:r>
          </a:p>
        </p:txBody>
      </p:sp>
      <p:graphicFrame>
        <p:nvGraphicFramePr>
          <p:cNvPr id="5" name="Content Placeholder 4">
            <a:extLst>
              <a:ext uri="{FF2B5EF4-FFF2-40B4-BE49-F238E27FC236}">
                <a16:creationId xmlns:a16="http://schemas.microsoft.com/office/drawing/2014/main" id="{1D4E3303-B32B-4758-BC4C-5A6742D7A6C7}"/>
              </a:ext>
            </a:extLst>
          </p:cNvPr>
          <p:cNvGraphicFramePr>
            <a:graphicFrameLocks noGrp="1"/>
          </p:cNvGraphicFramePr>
          <p:nvPr>
            <p:ph idx="1"/>
            <p:extLst>
              <p:ext uri="{D42A27DB-BD31-4B8C-83A1-F6EECF244321}">
                <p14:modId xmlns:p14="http://schemas.microsoft.com/office/powerpoint/2010/main" val="1235341358"/>
              </p:ext>
            </p:extLst>
          </p:nvPr>
        </p:nvGraphicFramePr>
        <p:xfrm>
          <a:off x="1236663" y="2397125"/>
          <a:ext cx="9459912" cy="3854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17A06243-EED4-4FEA-BA6C-09FC05BF7361}"/>
              </a:ext>
            </a:extLst>
          </p:cNvPr>
          <p:cNvSpPr txBox="1"/>
          <p:nvPr/>
        </p:nvSpPr>
        <p:spPr>
          <a:xfrm>
            <a:off x="1236663" y="6447933"/>
            <a:ext cx="8831164" cy="415498"/>
          </a:xfrm>
          <a:prstGeom prst="rect">
            <a:avLst/>
          </a:prstGeom>
          <a:noFill/>
        </p:spPr>
        <p:txBody>
          <a:bodyPr wrap="square" rtlCol="0">
            <a:spAutoFit/>
          </a:bodyPr>
          <a:lstStyle/>
          <a:p>
            <a:r>
              <a:rPr lang="en-US" sz="1050" dirty="0"/>
              <a:t>Paretti, M. C., </a:t>
            </a:r>
            <a:r>
              <a:rPr lang="en-US" sz="1050" dirty="0" err="1"/>
              <a:t>Kotys</a:t>
            </a:r>
            <a:r>
              <a:rPr lang="en-US" sz="1050" dirty="0"/>
              <a:t>-Schwartz, D., Ford, J. D., Howe, S., &amp; Ott, R. (2020). Leveraging capstone design experiences to build self-directed learning. </a:t>
            </a:r>
            <a:r>
              <a:rPr lang="en-US" sz="1050" i="1" dirty="0"/>
              <a:t>International Journal of Engineering Education, 36(2), 664-674. https://www.ijee.ie/latestissues/Vol36-2/14_ijee3903.pdf </a:t>
            </a:r>
          </a:p>
        </p:txBody>
      </p:sp>
    </p:spTree>
    <p:extLst>
      <p:ext uri="{BB962C8B-B14F-4D97-AF65-F5344CB8AC3E}">
        <p14:creationId xmlns:p14="http://schemas.microsoft.com/office/powerpoint/2010/main" val="658570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6940E-B29A-4E94-9FB8-59C5D2AD5610}"/>
              </a:ext>
            </a:extLst>
          </p:cNvPr>
          <p:cNvSpPr>
            <a:spLocks noGrp="1"/>
          </p:cNvSpPr>
          <p:nvPr>
            <p:ph type="title"/>
          </p:nvPr>
        </p:nvSpPr>
        <p:spPr/>
        <p:txBody>
          <a:bodyPr>
            <a:normAutofit fontScale="90000"/>
          </a:bodyPr>
          <a:lstStyle/>
          <a:p>
            <a:r>
              <a:rPr lang="en-US" dirty="0"/>
              <a:t>Lack of Transfer in Self-Directed Learning</a:t>
            </a:r>
          </a:p>
        </p:txBody>
      </p:sp>
      <p:graphicFrame>
        <p:nvGraphicFramePr>
          <p:cNvPr id="4" name="Content Placeholder 3">
            <a:extLst>
              <a:ext uri="{FF2B5EF4-FFF2-40B4-BE49-F238E27FC236}">
                <a16:creationId xmlns:a16="http://schemas.microsoft.com/office/drawing/2014/main" id="{D7FE79E8-8121-412F-9272-89E89E150E9B}"/>
              </a:ext>
            </a:extLst>
          </p:cNvPr>
          <p:cNvGraphicFramePr>
            <a:graphicFrameLocks noGrp="1"/>
          </p:cNvGraphicFramePr>
          <p:nvPr>
            <p:ph idx="1"/>
            <p:extLst>
              <p:ext uri="{D42A27DB-BD31-4B8C-83A1-F6EECF244321}">
                <p14:modId xmlns:p14="http://schemas.microsoft.com/office/powerpoint/2010/main" val="495622744"/>
              </p:ext>
            </p:extLst>
          </p:nvPr>
        </p:nvGraphicFramePr>
        <p:xfrm>
          <a:off x="1236663" y="2397125"/>
          <a:ext cx="9459912" cy="3854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81295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80CC17-7B04-6211-6644-2B36A20E8D50}"/>
              </a:ext>
            </a:extLst>
          </p:cNvPr>
          <p:cNvSpPr>
            <a:spLocks noGrp="1"/>
          </p:cNvSpPr>
          <p:nvPr>
            <p:ph type="title"/>
          </p:nvPr>
        </p:nvSpPr>
        <p:spPr/>
        <p:txBody>
          <a:bodyPr>
            <a:noAutofit/>
          </a:bodyPr>
          <a:lstStyle/>
          <a:p>
            <a:r>
              <a:rPr lang="en-US" sz="3200" dirty="0"/>
              <a:t>How do professional communication skills transfer?</a:t>
            </a:r>
          </a:p>
        </p:txBody>
      </p:sp>
      <p:graphicFrame>
        <p:nvGraphicFramePr>
          <p:cNvPr id="5" name="Content Placeholder 4">
            <a:extLst>
              <a:ext uri="{FF2B5EF4-FFF2-40B4-BE49-F238E27FC236}">
                <a16:creationId xmlns:a16="http://schemas.microsoft.com/office/drawing/2014/main" id="{0EEE19C6-0411-4852-7EEC-D6EFA0675AC3}"/>
              </a:ext>
            </a:extLst>
          </p:cNvPr>
          <p:cNvGraphicFramePr>
            <a:graphicFrameLocks noGrp="1"/>
          </p:cNvGraphicFramePr>
          <p:nvPr>
            <p:ph idx="1"/>
            <p:extLst>
              <p:ext uri="{D42A27DB-BD31-4B8C-83A1-F6EECF244321}">
                <p14:modId xmlns:p14="http://schemas.microsoft.com/office/powerpoint/2010/main" val="123249872"/>
              </p:ext>
            </p:extLst>
          </p:nvPr>
        </p:nvGraphicFramePr>
        <p:xfrm>
          <a:off x="1163789" y="1501775"/>
          <a:ext cx="9864422" cy="4437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4E214B2E-E4B3-73CF-C7AA-CF1D7C9883AC}"/>
              </a:ext>
            </a:extLst>
          </p:cNvPr>
          <p:cNvSpPr txBox="1"/>
          <p:nvPr/>
        </p:nvSpPr>
        <p:spPr>
          <a:xfrm>
            <a:off x="1595471" y="6383438"/>
            <a:ext cx="8935896" cy="400110"/>
          </a:xfrm>
          <a:prstGeom prst="rect">
            <a:avLst/>
          </a:prstGeom>
          <a:noFill/>
        </p:spPr>
        <p:txBody>
          <a:bodyPr wrap="square" rtlCol="0">
            <a:spAutoFit/>
          </a:bodyPr>
          <a:lstStyle/>
          <a:p>
            <a:r>
              <a:rPr lang="en-US" sz="1000" dirty="0">
                <a:latin typeface="Arial" panose="020B0604020202020204" pitchFamily="34" charset="0"/>
                <a:ea typeface="Times New Roman" panose="02020603050405020304" pitchFamily="18" charset="0"/>
                <a:cs typeface="Arial" panose="020B0604020202020204" pitchFamily="34" charset="0"/>
              </a:rPr>
              <a:t>Ford, J. D., Paretti, M., </a:t>
            </a:r>
            <a:r>
              <a:rPr lang="en-US" sz="1000" dirty="0" err="1">
                <a:latin typeface="Arial" panose="020B0604020202020204" pitchFamily="34" charset="0"/>
                <a:ea typeface="Times New Roman" panose="02020603050405020304" pitchFamily="18" charset="0"/>
                <a:cs typeface="Arial" panose="020B0604020202020204" pitchFamily="34" charset="0"/>
              </a:rPr>
              <a:t>Kotys</a:t>
            </a:r>
            <a:r>
              <a:rPr lang="en-US" sz="1000" dirty="0">
                <a:latin typeface="Arial" panose="020B0604020202020204" pitchFamily="34" charset="0"/>
                <a:ea typeface="Times New Roman" panose="02020603050405020304" pitchFamily="18" charset="0"/>
                <a:cs typeface="Arial" panose="020B0604020202020204" pitchFamily="34" charset="0"/>
              </a:rPr>
              <a:t>-Schwartz, D., Howe, S., &amp; Ott, R. New engineers’ transfer of communication activities from school to work (2021). </a:t>
            </a:r>
            <a:r>
              <a:rPr lang="en-US" sz="1000" i="1" dirty="0">
                <a:latin typeface="Arial" panose="020B0604020202020204" pitchFamily="34" charset="0"/>
                <a:ea typeface="Times New Roman" panose="02020603050405020304" pitchFamily="18" charset="0"/>
                <a:cs typeface="Arial" panose="020B0604020202020204" pitchFamily="34" charset="0"/>
              </a:rPr>
              <a:t>IEEE Transactions on Professional Communication.</a:t>
            </a:r>
            <a:r>
              <a:rPr lang="en-US" sz="1000" dirty="0">
                <a:latin typeface="Arial" panose="020B0604020202020204" pitchFamily="34" charset="0"/>
                <a:ea typeface="Times New Roman" panose="02020603050405020304" pitchFamily="18" charset="0"/>
                <a:cs typeface="Arial" panose="020B0604020202020204" pitchFamily="34" charset="0"/>
              </a:rPr>
              <a:t> 64(2): 105-120. </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1694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80CC17-7B04-6211-6644-2B36A20E8D50}"/>
              </a:ext>
            </a:extLst>
          </p:cNvPr>
          <p:cNvSpPr>
            <a:spLocks noGrp="1"/>
          </p:cNvSpPr>
          <p:nvPr>
            <p:ph type="title"/>
          </p:nvPr>
        </p:nvSpPr>
        <p:spPr/>
        <p:txBody>
          <a:bodyPr>
            <a:noAutofit/>
          </a:bodyPr>
          <a:lstStyle/>
          <a:p>
            <a:r>
              <a:rPr lang="en-US" sz="3200" dirty="0"/>
              <a:t>Transfer in Writing Skills</a:t>
            </a:r>
          </a:p>
        </p:txBody>
      </p:sp>
      <p:graphicFrame>
        <p:nvGraphicFramePr>
          <p:cNvPr id="5" name="Content Placeholder 4">
            <a:extLst>
              <a:ext uri="{FF2B5EF4-FFF2-40B4-BE49-F238E27FC236}">
                <a16:creationId xmlns:a16="http://schemas.microsoft.com/office/drawing/2014/main" id="{0EEE19C6-0411-4852-7EEC-D6EFA0675AC3}"/>
              </a:ext>
            </a:extLst>
          </p:cNvPr>
          <p:cNvGraphicFramePr>
            <a:graphicFrameLocks noGrp="1"/>
          </p:cNvGraphicFramePr>
          <p:nvPr>
            <p:ph idx="1"/>
            <p:extLst>
              <p:ext uri="{D42A27DB-BD31-4B8C-83A1-F6EECF244321}">
                <p14:modId xmlns:p14="http://schemas.microsoft.com/office/powerpoint/2010/main" val="1955491915"/>
              </p:ext>
            </p:extLst>
          </p:nvPr>
        </p:nvGraphicFramePr>
        <p:xfrm>
          <a:off x="1163789" y="1501775"/>
          <a:ext cx="9864422" cy="4437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4E214B2E-E4B3-73CF-C7AA-CF1D7C9883AC}"/>
              </a:ext>
            </a:extLst>
          </p:cNvPr>
          <p:cNvSpPr txBox="1"/>
          <p:nvPr/>
        </p:nvSpPr>
        <p:spPr>
          <a:xfrm>
            <a:off x="1595471" y="6383438"/>
            <a:ext cx="8935896" cy="400110"/>
          </a:xfrm>
          <a:prstGeom prst="rect">
            <a:avLst/>
          </a:prstGeom>
          <a:noFill/>
        </p:spPr>
        <p:txBody>
          <a:bodyPr wrap="square" rtlCol="0">
            <a:spAutoFit/>
          </a:bodyPr>
          <a:lstStyle/>
          <a:p>
            <a:r>
              <a:rPr lang="en-US" sz="1000" dirty="0">
                <a:latin typeface="Arial" panose="020B0604020202020204" pitchFamily="34" charset="0"/>
                <a:ea typeface="Times New Roman" panose="02020603050405020304" pitchFamily="18" charset="0"/>
                <a:cs typeface="Arial" panose="020B0604020202020204" pitchFamily="34" charset="0"/>
              </a:rPr>
              <a:t>Ford, J. D., Paretti, M., </a:t>
            </a:r>
            <a:r>
              <a:rPr lang="en-US" sz="1000" dirty="0" err="1">
                <a:latin typeface="Arial" panose="020B0604020202020204" pitchFamily="34" charset="0"/>
                <a:ea typeface="Times New Roman" panose="02020603050405020304" pitchFamily="18" charset="0"/>
                <a:cs typeface="Arial" panose="020B0604020202020204" pitchFamily="34" charset="0"/>
              </a:rPr>
              <a:t>Kotys</a:t>
            </a:r>
            <a:r>
              <a:rPr lang="en-US" sz="1000" dirty="0">
                <a:latin typeface="Arial" panose="020B0604020202020204" pitchFamily="34" charset="0"/>
                <a:ea typeface="Times New Roman" panose="02020603050405020304" pitchFamily="18" charset="0"/>
                <a:cs typeface="Arial" panose="020B0604020202020204" pitchFamily="34" charset="0"/>
              </a:rPr>
              <a:t>-Schwartz, D., Howe, S., &amp; Ott, R. New engineers’ transfer of communication activities from school to work (2021). </a:t>
            </a:r>
            <a:r>
              <a:rPr lang="en-US" sz="1000" i="1" dirty="0">
                <a:latin typeface="Arial" panose="020B0604020202020204" pitchFamily="34" charset="0"/>
                <a:ea typeface="Times New Roman" panose="02020603050405020304" pitchFamily="18" charset="0"/>
                <a:cs typeface="Arial" panose="020B0604020202020204" pitchFamily="34" charset="0"/>
              </a:rPr>
              <a:t>IEEE Transactions on Professional Communication.</a:t>
            </a:r>
            <a:r>
              <a:rPr lang="en-US" sz="1000" dirty="0">
                <a:latin typeface="Arial" panose="020B0604020202020204" pitchFamily="34" charset="0"/>
                <a:ea typeface="Times New Roman" panose="02020603050405020304" pitchFamily="18" charset="0"/>
                <a:cs typeface="Arial" panose="020B0604020202020204" pitchFamily="34" charset="0"/>
              </a:rPr>
              <a:t> 64(2): 105-120. </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9095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80CC17-7B04-6211-6644-2B36A20E8D50}"/>
              </a:ext>
            </a:extLst>
          </p:cNvPr>
          <p:cNvSpPr>
            <a:spLocks noGrp="1"/>
          </p:cNvSpPr>
          <p:nvPr>
            <p:ph type="title"/>
          </p:nvPr>
        </p:nvSpPr>
        <p:spPr/>
        <p:txBody>
          <a:bodyPr>
            <a:noAutofit/>
          </a:bodyPr>
          <a:lstStyle/>
          <a:p>
            <a:r>
              <a:rPr lang="en-US" sz="3200" dirty="0"/>
              <a:t>Lack of Transfer in Writing Skills</a:t>
            </a:r>
          </a:p>
        </p:txBody>
      </p:sp>
      <p:graphicFrame>
        <p:nvGraphicFramePr>
          <p:cNvPr id="5" name="Content Placeholder 4">
            <a:extLst>
              <a:ext uri="{FF2B5EF4-FFF2-40B4-BE49-F238E27FC236}">
                <a16:creationId xmlns:a16="http://schemas.microsoft.com/office/drawing/2014/main" id="{0EEE19C6-0411-4852-7EEC-D6EFA0675AC3}"/>
              </a:ext>
            </a:extLst>
          </p:cNvPr>
          <p:cNvGraphicFramePr>
            <a:graphicFrameLocks noGrp="1"/>
          </p:cNvGraphicFramePr>
          <p:nvPr>
            <p:ph idx="1"/>
            <p:extLst>
              <p:ext uri="{D42A27DB-BD31-4B8C-83A1-F6EECF244321}">
                <p14:modId xmlns:p14="http://schemas.microsoft.com/office/powerpoint/2010/main" val="1500767795"/>
              </p:ext>
            </p:extLst>
          </p:nvPr>
        </p:nvGraphicFramePr>
        <p:xfrm>
          <a:off x="1163789" y="1501775"/>
          <a:ext cx="9864422" cy="4437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4E214B2E-E4B3-73CF-C7AA-CF1D7C9883AC}"/>
              </a:ext>
            </a:extLst>
          </p:cNvPr>
          <p:cNvSpPr txBox="1"/>
          <p:nvPr/>
        </p:nvSpPr>
        <p:spPr>
          <a:xfrm>
            <a:off x="1595471" y="6383438"/>
            <a:ext cx="8935896" cy="400110"/>
          </a:xfrm>
          <a:prstGeom prst="rect">
            <a:avLst/>
          </a:prstGeom>
          <a:noFill/>
        </p:spPr>
        <p:txBody>
          <a:bodyPr wrap="square" rtlCol="0">
            <a:spAutoFit/>
          </a:bodyPr>
          <a:lstStyle/>
          <a:p>
            <a:r>
              <a:rPr lang="en-US" sz="1000" dirty="0">
                <a:latin typeface="Arial" panose="020B0604020202020204" pitchFamily="34" charset="0"/>
                <a:ea typeface="Times New Roman" panose="02020603050405020304" pitchFamily="18" charset="0"/>
                <a:cs typeface="Arial" panose="020B0604020202020204" pitchFamily="34" charset="0"/>
              </a:rPr>
              <a:t>Ford, J. D., Paretti, M., </a:t>
            </a:r>
            <a:r>
              <a:rPr lang="en-US" sz="1000" dirty="0" err="1">
                <a:latin typeface="Arial" panose="020B0604020202020204" pitchFamily="34" charset="0"/>
                <a:ea typeface="Times New Roman" panose="02020603050405020304" pitchFamily="18" charset="0"/>
                <a:cs typeface="Arial" panose="020B0604020202020204" pitchFamily="34" charset="0"/>
              </a:rPr>
              <a:t>Kotys</a:t>
            </a:r>
            <a:r>
              <a:rPr lang="en-US" sz="1000" dirty="0">
                <a:latin typeface="Arial" panose="020B0604020202020204" pitchFamily="34" charset="0"/>
                <a:ea typeface="Times New Roman" panose="02020603050405020304" pitchFamily="18" charset="0"/>
                <a:cs typeface="Arial" panose="020B0604020202020204" pitchFamily="34" charset="0"/>
              </a:rPr>
              <a:t>-Schwartz, D., Howe, S., &amp; Ott, R. New engineers’ transfer of communication activities from school to work (2021). </a:t>
            </a:r>
            <a:r>
              <a:rPr lang="en-US" sz="1000" i="1" dirty="0">
                <a:latin typeface="Arial" panose="020B0604020202020204" pitchFamily="34" charset="0"/>
                <a:ea typeface="Times New Roman" panose="02020603050405020304" pitchFamily="18" charset="0"/>
                <a:cs typeface="Arial" panose="020B0604020202020204" pitchFamily="34" charset="0"/>
              </a:rPr>
              <a:t>IEEE Transactions on Professional Communication.</a:t>
            </a:r>
            <a:r>
              <a:rPr lang="en-US" sz="1000" dirty="0">
                <a:latin typeface="Arial" panose="020B0604020202020204" pitchFamily="34" charset="0"/>
                <a:ea typeface="Times New Roman" panose="02020603050405020304" pitchFamily="18" charset="0"/>
                <a:cs typeface="Arial" panose="020B0604020202020204" pitchFamily="34" charset="0"/>
              </a:rPr>
              <a:t> 64(2): 105-120. </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6203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BE37A-8689-4D25-A2D7-45FE18A90289}"/>
              </a:ext>
            </a:extLst>
          </p:cNvPr>
          <p:cNvSpPr>
            <a:spLocks noGrp="1"/>
          </p:cNvSpPr>
          <p:nvPr>
            <p:ph type="title"/>
          </p:nvPr>
        </p:nvSpPr>
        <p:spPr/>
        <p:txBody>
          <a:bodyPr>
            <a:normAutofit fontScale="90000"/>
          </a:bodyPr>
          <a:lstStyle/>
          <a:p>
            <a:r>
              <a:rPr lang="en-US" dirty="0"/>
              <a:t>Challenges in Interpersonal Communication</a:t>
            </a:r>
          </a:p>
        </p:txBody>
      </p:sp>
      <p:graphicFrame>
        <p:nvGraphicFramePr>
          <p:cNvPr id="4" name="Content Placeholder 3">
            <a:extLst>
              <a:ext uri="{FF2B5EF4-FFF2-40B4-BE49-F238E27FC236}">
                <a16:creationId xmlns:a16="http://schemas.microsoft.com/office/drawing/2014/main" id="{0EACFFE5-0F25-434C-B135-8EB10587D48D}"/>
              </a:ext>
            </a:extLst>
          </p:cNvPr>
          <p:cNvGraphicFramePr>
            <a:graphicFrameLocks noGrp="1"/>
          </p:cNvGraphicFramePr>
          <p:nvPr>
            <p:ph idx="1"/>
            <p:extLst/>
          </p:nvPr>
        </p:nvGraphicFramePr>
        <p:xfrm>
          <a:off x="1236663" y="2397125"/>
          <a:ext cx="9459912" cy="3854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70C2A6D4-AC28-4A95-BE70-BBA9C3209B3B}"/>
              </a:ext>
            </a:extLst>
          </p:cNvPr>
          <p:cNvSpPr txBox="1"/>
          <p:nvPr/>
        </p:nvSpPr>
        <p:spPr>
          <a:xfrm>
            <a:off x="1595471" y="6383438"/>
            <a:ext cx="8935896" cy="400110"/>
          </a:xfrm>
          <a:prstGeom prst="rect">
            <a:avLst/>
          </a:prstGeom>
          <a:noFill/>
        </p:spPr>
        <p:txBody>
          <a:bodyPr wrap="square" rtlCol="0">
            <a:spAutoFit/>
          </a:bodyPr>
          <a:lstStyle/>
          <a:p>
            <a:r>
              <a:rPr lang="en-US" sz="1000" dirty="0">
                <a:latin typeface="Arial" panose="020B0604020202020204" pitchFamily="34" charset="0"/>
                <a:ea typeface="Times New Roman" panose="02020603050405020304" pitchFamily="18" charset="0"/>
                <a:cs typeface="Arial" panose="020B0604020202020204" pitchFamily="34" charset="0"/>
              </a:rPr>
              <a:t>Paretti, M., Ford, J. D., </a:t>
            </a:r>
            <a:r>
              <a:rPr lang="en-US" sz="1000" dirty="0" err="1">
                <a:latin typeface="Arial" panose="020B0604020202020204" pitchFamily="34" charset="0"/>
                <a:ea typeface="Times New Roman" panose="02020603050405020304" pitchFamily="18" charset="0"/>
                <a:cs typeface="Arial" panose="020B0604020202020204" pitchFamily="34" charset="0"/>
              </a:rPr>
              <a:t>Kotys</a:t>
            </a:r>
            <a:r>
              <a:rPr lang="en-US" sz="1000" dirty="0">
                <a:latin typeface="Arial" panose="020B0604020202020204" pitchFamily="34" charset="0"/>
                <a:ea typeface="Times New Roman" panose="02020603050405020304" pitchFamily="18" charset="0"/>
                <a:cs typeface="Arial" panose="020B0604020202020204" pitchFamily="34" charset="0"/>
              </a:rPr>
              <a:t>-Schwartz, D., Howe, S., &amp; Ott, R. (2022) </a:t>
            </a:r>
            <a:r>
              <a:rPr lang="en-US" sz="1000" dirty="0"/>
              <a:t>Preparing for Engineering Work: Interpersonal Relationships in the School to Work Transition. Proceedings of the IEEE/ASEE Frontiers in Education Conference. Uppsala.</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4375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6"/>
          <p:cNvSpPr txBox="1">
            <a:spLocks noGrp="1"/>
          </p:cNvSpPr>
          <p:nvPr>
            <p:ph type="title"/>
          </p:nvPr>
        </p:nvSpPr>
        <p:spPr>
          <a:prstGeom prst="rect">
            <a:avLst/>
          </a:prstGeom>
          <a:noFill/>
          <a:ln>
            <a:noFill/>
          </a:ln>
        </p:spPr>
        <p:txBody>
          <a:bodyPr spcFirstLastPara="1" vert="horz" wrap="square" lIns="121900" tIns="60933" rIns="121900" bIns="60933" rtlCol="0" anchor="ctr" anchorCtr="0">
            <a:normAutofit fontScale="90000"/>
          </a:bodyPr>
          <a:lstStyle/>
          <a:p>
            <a:pPr>
              <a:buSzPts val="4400"/>
            </a:pPr>
            <a:r>
              <a:rPr lang="en-US" sz="3200" dirty="0"/>
              <a:t>Some broader thoughts on being prepared for work</a:t>
            </a:r>
            <a:endParaRPr sz="3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6"/>
          <p:cNvSpPr txBox="1">
            <a:spLocks noGrp="1"/>
          </p:cNvSpPr>
          <p:nvPr>
            <p:ph type="title"/>
          </p:nvPr>
        </p:nvSpPr>
        <p:spPr>
          <a:xfrm>
            <a:off x="609600" y="23806"/>
            <a:ext cx="10972800" cy="795345"/>
          </a:xfrm>
          <a:prstGeom prst="rect">
            <a:avLst/>
          </a:prstGeom>
          <a:noFill/>
          <a:ln>
            <a:noFill/>
          </a:ln>
        </p:spPr>
        <p:txBody>
          <a:bodyPr spcFirstLastPara="1" vert="horz" wrap="square" lIns="121900" tIns="60933" rIns="121900" bIns="60933" rtlCol="0" anchor="ctr" anchorCtr="0">
            <a:normAutofit/>
          </a:bodyPr>
          <a:lstStyle/>
          <a:p>
            <a:pPr>
              <a:buSzPts val="4400"/>
            </a:pPr>
            <a:r>
              <a:rPr lang="en" sz="3200" dirty="0"/>
              <a:t>Being Prepared For Work: Graduate Perspectives</a:t>
            </a:r>
            <a:endParaRPr sz="3200" dirty="0"/>
          </a:p>
        </p:txBody>
      </p:sp>
      <p:grpSp>
        <p:nvGrpSpPr>
          <p:cNvPr id="257" name="Google Shape;257;p36"/>
          <p:cNvGrpSpPr/>
          <p:nvPr/>
        </p:nvGrpSpPr>
        <p:grpSpPr>
          <a:xfrm>
            <a:off x="712478" y="741819"/>
            <a:ext cx="11092173" cy="5812515"/>
            <a:chOff x="0" y="0"/>
            <a:chExt cx="6477000" cy="3394074"/>
          </a:xfrm>
        </p:grpSpPr>
        <p:sp>
          <p:nvSpPr>
            <p:cNvPr id="258" name="Google Shape;258;p36"/>
            <p:cNvSpPr/>
            <p:nvPr/>
          </p:nvSpPr>
          <p:spPr>
            <a:xfrm>
              <a:off x="0" y="0"/>
              <a:ext cx="6477000" cy="1527300"/>
            </a:xfrm>
            <a:prstGeom prst="roundRect">
              <a:avLst>
                <a:gd name="adj" fmla="val 10000"/>
              </a:avLst>
            </a:prstGeom>
            <a:solidFill>
              <a:srgbClr val="E7CFCF">
                <a:alpha val="89800"/>
              </a:srgbClr>
            </a:solidFill>
            <a:ln w="25400" cap="flat" cmpd="sng">
              <a:solidFill>
                <a:srgbClr val="E7CFCF">
                  <a:alpha val="89800"/>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59" name="Google Shape;259;p36"/>
            <p:cNvSpPr/>
            <p:nvPr/>
          </p:nvSpPr>
          <p:spPr>
            <a:xfrm>
              <a:off x="194310" y="203644"/>
              <a:ext cx="1902600" cy="1119900"/>
            </a:xfrm>
            <a:prstGeom prst="roundRect">
              <a:avLst>
                <a:gd name="adj" fmla="val 10000"/>
              </a:avLst>
            </a:prstGeom>
            <a:solidFill>
              <a:srgbClr val="E1C1C0"/>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60" name="Google Shape;260;p36"/>
            <p:cNvSpPr/>
            <p:nvPr/>
          </p:nvSpPr>
          <p:spPr>
            <a:xfrm rot="10800000">
              <a:off x="194328" y="1527474"/>
              <a:ext cx="1902600" cy="1866600"/>
            </a:xfrm>
            <a:prstGeom prst="round2SameRect">
              <a:avLst>
                <a:gd name="adj1" fmla="val 10500"/>
                <a:gd name="adj2" fmla="val 0"/>
              </a:avLst>
            </a:prstGeom>
            <a:solidFill>
              <a:srgbClr val="BF504D"/>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61" name="Google Shape;261;p36"/>
            <p:cNvSpPr txBox="1"/>
            <p:nvPr/>
          </p:nvSpPr>
          <p:spPr>
            <a:xfrm>
              <a:off x="251719" y="1527333"/>
              <a:ext cx="1787700" cy="1809300"/>
            </a:xfrm>
            <a:prstGeom prst="rect">
              <a:avLst/>
            </a:prstGeom>
            <a:noFill/>
            <a:ln>
              <a:noFill/>
            </a:ln>
          </p:spPr>
          <p:txBody>
            <a:bodyPr spcFirstLastPara="1" wrap="square" lIns="132733" tIns="132733" rIns="132733" bIns="132733" anchor="t" anchorCtr="0">
              <a:noAutofit/>
            </a:bodyPr>
            <a:lstStyle/>
            <a:p>
              <a:pPr algn="ctr">
                <a:spcAft>
                  <a:spcPts val="800"/>
                </a:spcAft>
              </a:pPr>
              <a:r>
                <a:rPr lang="en" sz="2667" dirty="0">
                  <a:solidFill>
                    <a:schemeClr val="lt1"/>
                  </a:solidFill>
                </a:rPr>
                <a:t>Correspondence</a:t>
              </a:r>
              <a:endParaRPr sz="2667" dirty="0">
                <a:solidFill>
                  <a:schemeClr val="lt1"/>
                </a:solidFill>
                <a:sym typeface="Arial"/>
              </a:endParaRPr>
            </a:p>
            <a:p>
              <a:pPr marL="76198" lvl="1" indent="-93131">
                <a:spcBef>
                  <a:spcPts val="220"/>
                </a:spcBef>
                <a:spcAft>
                  <a:spcPts val="800"/>
                </a:spcAft>
                <a:buClr>
                  <a:schemeClr val="lt1"/>
                </a:buClr>
                <a:buSzPts val="1100"/>
                <a:buFont typeface="Arial"/>
                <a:buChar char="•"/>
              </a:pPr>
              <a:r>
                <a:rPr lang="en" sz="2133" dirty="0">
                  <a:solidFill>
                    <a:schemeClr val="lt1"/>
                  </a:solidFill>
                </a:rPr>
                <a:t>Direct transfer of skills (e.g. CAD, software, calculations)</a:t>
              </a:r>
              <a:endParaRPr sz="2133" dirty="0">
                <a:solidFill>
                  <a:schemeClr val="lt1"/>
                </a:solidFill>
                <a:sym typeface="Arial"/>
              </a:endParaRPr>
            </a:p>
          </p:txBody>
        </p:sp>
        <p:sp>
          <p:nvSpPr>
            <p:cNvPr id="262" name="Google Shape;262;p36"/>
            <p:cNvSpPr/>
            <p:nvPr/>
          </p:nvSpPr>
          <p:spPr>
            <a:xfrm>
              <a:off x="2287190" y="203644"/>
              <a:ext cx="1902600" cy="1119900"/>
            </a:xfrm>
            <a:prstGeom prst="roundRect">
              <a:avLst>
                <a:gd name="adj" fmla="val 10000"/>
              </a:avLst>
            </a:prstGeom>
            <a:solidFill>
              <a:schemeClr val="bg1">
                <a:lumMod val="85000"/>
              </a:schemeClr>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63" name="Google Shape;263;p36"/>
            <p:cNvSpPr/>
            <p:nvPr/>
          </p:nvSpPr>
          <p:spPr>
            <a:xfrm rot="10800000">
              <a:off x="2287208" y="1527474"/>
              <a:ext cx="1902600" cy="1866600"/>
            </a:xfrm>
            <a:prstGeom prst="round2SameRect">
              <a:avLst>
                <a:gd name="adj1" fmla="val 10500"/>
                <a:gd name="adj2" fmla="val 0"/>
              </a:avLst>
            </a:prstGeom>
            <a:solidFill>
              <a:schemeClr val="bg1">
                <a:lumMod val="85000"/>
              </a:schemeClr>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64" name="Google Shape;264;p36"/>
            <p:cNvSpPr txBox="1"/>
            <p:nvPr/>
          </p:nvSpPr>
          <p:spPr>
            <a:xfrm>
              <a:off x="2344599" y="1527333"/>
              <a:ext cx="1787700" cy="1809300"/>
            </a:xfrm>
            <a:prstGeom prst="rect">
              <a:avLst/>
            </a:prstGeom>
            <a:noFill/>
            <a:ln>
              <a:noFill/>
            </a:ln>
          </p:spPr>
          <p:txBody>
            <a:bodyPr spcFirstLastPara="1" wrap="square" lIns="132733" tIns="132733" rIns="132733" bIns="132733" anchor="t" anchorCtr="0">
              <a:noAutofit/>
            </a:bodyPr>
            <a:lstStyle/>
            <a:p>
              <a:pPr algn="ctr">
                <a:spcAft>
                  <a:spcPts val="800"/>
                </a:spcAft>
              </a:pPr>
              <a:r>
                <a:rPr lang="en" sz="2667" dirty="0">
                  <a:solidFill>
                    <a:schemeClr val="lt1"/>
                  </a:solidFill>
                </a:rPr>
                <a:t>Familiarity</a:t>
              </a:r>
              <a:endParaRPr sz="2667" dirty="0">
                <a:solidFill>
                  <a:schemeClr val="lt1"/>
                </a:solidFill>
                <a:sym typeface="Arial"/>
              </a:endParaRPr>
            </a:p>
            <a:p>
              <a:pPr marL="76198" lvl="1" indent="-93131">
                <a:spcBef>
                  <a:spcPts val="220"/>
                </a:spcBef>
                <a:spcAft>
                  <a:spcPts val="800"/>
                </a:spcAft>
                <a:buClr>
                  <a:schemeClr val="lt1"/>
                </a:buClr>
                <a:buSzPts val="1100"/>
                <a:buFont typeface="Arial"/>
                <a:buChar char="•"/>
              </a:pPr>
              <a:r>
                <a:rPr lang="en" sz="2133" dirty="0">
                  <a:solidFill>
                    <a:schemeClr val="lt1"/>
                  </a:solidFill>
                </a:rPr>
                <a:t>Similar situations at school and work</a:t>
              </a:r>
              <a:endParaRPr sz="2133" dirty="0">
                <a:solidFill>
                  <a:schemeClr val="lt1"/>
                </a:solidFill>
                <a:sym typeface="Arial"/>
              </a:endParaRPr>
            </a:p>
          </p:txBody>
        </p:sp>
        <p:sp>
          <p:nvSpPr>
            <p:cNvPr id="265" name="Google Shape;265;p36"/>
            <p:cNvSpPr/>
            <p:nvPr/>
          </p:nvSpPr>
          <p:spPr>
            <a:xfrm>
              <a:off x="4380071" y="203644"/>
              <a:ext cx="1902600" cy="1119900"/>
            </a:xfrm>
            <a:prstGeom prst="roundRect">
              <a:avLst>
                <a:gd name="adj" fmla="val 10000"/>
              </a:avLst>
            </a:prstGeom>
            <a:solidFill>
              <a:schemeClr val="bg1">
                <a:lumMod val="85000"/>
              </a:schemeClr>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66" name="Google Shape;266;p36"/>
            <p:cNvSpPr/>
            <p:nvPr/>
          </p:nvSpPr>
          <p:spPr>
            <a:xfrm rot="10800000">
              <a:off x="4380089" y="1527474"/>
              <a:ext cx="1902600" cy="1866600"/>
            </a:xfrm>
            <a:prstGeom prst="round2SameRect">
              <a:avLst>
                <a:gd name="adj1" fmla="val 10500"/>
                <a:gd name="adj2" fmla="val 0"/>
              </a:avLst>
            </a:prstGeom>
            <a:solidFill>
              <a:schemeClr val="bg1">
                <a:lumMod val="85000"/>
              </a:schemeClr>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67" name="Google Shape;267;p36"/>
            <p:cNvSpPr txBox="1"/>
            <p:nvPr/>
          </p:nvSpPr>
          <p:spPr>
            <a:xfrm>
              <a:off x="4437480" y="1527333"/>
              <a:ext cx="1787700" cy="1809300"/>
            </a:xfrm>
            <a:prstGeom prst="rect">
              <a:avLst/>
            </a:prstGeom>
            <a:noFill/>
            <a:ln>
              <a:noFill/>
            </a:ln>
          </p:spPr>
          <p:txBody>
            <a:bodyPr spcFirstLastPara="1" wrap="square" lIns="132733" tIns="132733" rIns="132733" bIns="132733" anchor="t" anchorCtr="0">
              <a:noAutofit/>
            </a:bodyPr>
            <a:lstStyle/>
            <a:p>
              <a:pPr algn="ctr">
                <a:spcAft>
                  <a:spcPts val="800"/>
                </a:spcAft>
              </a:pPr>
              <a:r>
                <a:rPr lang="en" sz="2667" dirty="0">
                  <a:solidFill>
                    <a:schemeClr val="lt1"/>
                  </a:solidFill>
                </a:rPr>
                <a:t>Strategies</a:t>
              </a:r>
              <a:endParaRPr sz="2667" dirty="0">
                <a:solidFill>
                  <a:schemeClr val="lt1"/>
                </a:solidFill>
                <a:sym typeface="Arial"/>
              </a:endParaRPr>
            </a:p>
            <a:p>
              <a:pPr marL="76198" lvl="1" indent="-93131">
                <a:spcBef>
                  <a:spcPts val="220"/>
                </a:spcBef>
                <a:spcAft>
                  <a:spcPts val="800"/>
                </a:spcAft>
                <a:buClr>
                  <a:schemeClr val="lt1"/>
                </a:buClr>
                <a:buSzPts val="1100"/>
                <a:buFont typeface="Arial"/>
                <a:buChar char="•"/>
              </a:pPr>
              <a:r>
                <a:rPr lang="en" sz="2133" dirty="0">
                  <a:solidFill>
                    <a:schemeClr val="lt1"/>
                  </a:solidFill>
                </a:rPr>
                <a:t>Ways to approach new challenges</a:t>
              </a:r>
              <a:endParaRPr sz="2133" dirty="0">
                <a:solidFill>
                  <a:schemeClr val="lt1"/>
                </a:solidFill>
                <a:sym typeface="Arial"/>
              </a:endParaRPr>
            </a:p>
          </p:txBody>
        </p:sp>
      </p:grpSp>
      <p:sp>
        <p:nvSpPr>
          <p:cNvPr id="268" name="Google Shape;268;p36"/>
          <p:cNvSpPr txBox="1"/>
          <p:nvPr/>
        </p:nvSpPr>
        <p:spPr>
          <a:xfrm>
            <a:off x="203200" y="6477000"/>
            <a:ext cx="5791200" cy="287268"/>
          </a:xfrm>
          <a:prstGeom prst="rect">
            <a:avLst/>
          </a:prstGeom>
          <a:noFill/>
          <a:ln>
            <a:noFill/>
          </a:ln>
        </p:spPr>
        <p:txBody>
          <a:bodyPr spcFirstLastPara="1" wrap="square" lIns="121900" tIns="60933" rIns="121900" bIns="60933" anchor="t" anchorCtr="0">
            <a:spAutoFit/>
          </a:bodyPr>
          <a:lstStyle/>
          <a:p>
            <a:r>
              <a:rPr lang="en" sz="1067">
                <a:solidFill>
                  <a:schemeClr val="dk1"/>
                </a:solidFill>
                <a:latin typeface="Arial"/>
                <a:ea typeface="Arial"/>
                <a:cs typeface="Arial"/>
                <a:sym typeface="Arial"/>
              </a:rPr>
              <a:t>Icons made by Freepik, photo3idea_studio, and Flat Icons from </a:t>
            </a:r>
            <a:r>
              <a:rPr lang="en" sz="1067" u="sng">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https://www.flaticon.com/</a:t>
            </a:r>
            <a:endParaRPr sz="1067">
              <a:solidFill>
                <a:schemeClr val="dk1"/>
              </a:solidFill>
              <a:latin typeface="Arial"/>
              <a:ea typeface="Arial"/>
              <a:cs typeface="Arial"/>
              <a:sym typeface="Arial"/>
            </a:endParaRPr>
          </a:p>
        </p:txBody>
      </p:sp>
      <p:pic>
        <p:nvPicPr>
          <p:cNvPr id="269" name="Google Shape;269;p36"/>
          <p:cNvPicPr preferRelativeResize="0">
            <a:picLocks noChangeAspect="1"/>
          </p:cNvPicPr>
          <p:nvPr/>
        </p:nvPicPr>
        <p:blipFill>
          <a:blip r:embed="rId4">
            <a:alphaModFix/>
            <a:lum bright="70000" contrast="-70000"/>
            <a:extLst>
              <a:ext uri="{28A0092B-C50C-407E-A947-70E740481C1C}">
                <a14:useLocalDpi xmlns:a14="http://schemas.microsoft.com/office/drawing/2010/main" val="0"/>
              </a:ext>
            </a:extLst>
          </a:blip>
          <a:stretch>
            <a:fillRect/>
          </a:stretch>
        </p:blipFill>
        <p:spPr>
          <a:xfrm>
            <a:off x="9050156" y="1270635"/>
            <a:ext cx="1584960" cy="1584960"/>
          </a:xfrm>
          <a:prstGeom prst="rect">
            <a:avLst/>
          </a:prstGeom>
          <a:noFill/>
          <a:ln>
            <a:noFill/>
          </a:ln>
        </p:spPr>
      </p:pic>
      <p:pic>
        <p:nvPicPr>
          <p:cNvPr id="270" name="Google Shape;270;p36"/>
          <p:cNvPicPr preferRelativeResize="0">
            <a:picLocks noChangeAspect="1"/>
          </p:cNvPicPr>
          <p:nvPr/>
        </p:nvPicPr>
        <p:blipFill>
          <a:blip r:embed="rId5">
            <a:alphaModFix/>
            <a:extLst>
              <a:ext uri="{28A0092B-C50C-407E-A947-70E740481C1C}">
                <a14:useLocalDpi xmlns:a14="http://schemas.microsoft.com/office/drawing/2010/main" val="0"/>
              </a:ext>
            </a:extLst>
          </a:blip>
          <a:stretch>
            <a:fillRect/>
          </a:stretch>
        </p:blipFill>
        <p:spPr>
          <a:xfrm>
            <a:off x="1881840" y="1337047"/>
            <a:ext cx="1584960" cy="1584960"/>
          </a:xfrm>
          <a:prstGeom prst="rect">
            <a:avLst/>
          </a:prstGeom>
          <a:noFill/>
          <a:ln>
            <a:noFill/>
          </a:ln>
        </p:spPr>
      </p:pic>
      <p:pic>
        <p:nvPicPr>
          <p:cNvPr id="271" name="Google Shape;271;p36"/>
          <p:cNvPicPr preferRelativeResize="0">
            <a:picLocks noChangeAspect="1"/>
          </p:cNvPicPr>
          <p:nvPr/>
        </p:nvPicPr>
        <p:blipFill>
          <a:blip r:embed="rId6">
            <a:alphaModFix/>
            <a:lum bright="70000" contrast="-70000"/>
            <a:extLst>
              <a:ext uri="{28A0092B-C50C-407E-A947-70E740481C1C}">
                <a14:useLocalDpi xmlns:a14="http://schemas.microsoft.com/office/drawing/2010/main" val="0"/>
              </a:ext>
            </a:extLst>
          </a:blip>
          <a:stretch>
            <a:fillRect/>
          </a:stretch>
        </p:blipFill>
        <p:spPr>
          <a:xfrm>
            <a:off x="5465997" y="1337047"/>
            <a:ext cx="1584960" cy="1584960"/>
          </a:xfrm>
          <a:prstGeom prst="rect">
            <a:avLst/>
          </a:prstGeom>
          <a:noFill/>
          <a:ln>
            <a:noFill/>
          </a:ln>
        </p:spPr>
      </p:pic>
    </p:spTree>
    <p:extLst>
      <p:ext uri="{BB962C8B-B14F-4D97-AF65-F5344CB8AC3E}">
        <p14:creationId xmlns:p14="http://schemas.microsoft.com/office/powerpoint/2010/main" val="2560195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6"/>
          <p:cNvSpPr txBox="1">
            <a:spLocks noGrp="1"/>
          </p:cNvSpPr>
          <p:nvPr>
            <p:ph type="title"/>
          </p:nvPr>
        </p:nvSpPr>
        <p:spPr>
          <a:xfrm>
            <a:off x="609600" y="23806"/>
            <a:ext cx="10972800" cy="795345"/>
          </a:xfrm>
          <a:prstGeom prst="rect">
            <a:avLst/>
          </a:prstGeom>
          <a:noFill/>
          <a:ln>
            <a:noFill/>
          </a:ln>
        </p:spPr>
        <p:txBody>
          <a:bodyPr spcFirstLastPara="1" vert="horz" wrap="square" lIns="121900" tIns="60933" rIns="121900" bIns="60933" rtlCol="0" anchor="ctr" anchorCtr="0">
            <a:normAutofit/>
          </a:bodyPr>
          <a:lstStyle/>
          <a:p>
            <a:pPr>
              <a:buSzPts val="4400"/>
            </a:pPr>
            <a:r>
              <a:rPr lang="en" sz="3200" dirty="0"/>
              <a:t>Being Prepared For Work: Graduate Perspectives</a:t>
            </a:r>
            <a:endParaRPr sz="3200" dirty="0"/>
          </a:p>
        </p:txBody>
      </p:sp>
      <p:grpSp>
        <p:nvGrpSpPr>
          <p:cNvPr id="257" name="Google Shape;257;p36"/>
          <p:cNvGrpSpPr/>
          <p:nvPr/>
        </p:nvGrpSpPr>
        <p:grpSpPr>
          <a:xfrm>
            <a:off x="712478" y="741819"/>
            <a:ext cx="11092173" cy="5812515"/>
            <a:chOff x="0" y="0"/>
            <a:chExt cx="6477000" cy="3394074"/>
          </a:xfrm>
        </p:grpSpPr>
        <p:sp>
          <p:nvSpPr>
            <p:cNvPr id="258" name="Google Shape;258;p36"/>
            <p:cNvSpPr/>
            <p:nvPr/>
          </p:nvSpPr>
          <p:spPr>
            <a:xfrm>
              <a:off x="0" y="0"/>
              <a:ext cx="6477000" cy="1527300"/>
            </a:xfrm>
            <a:prstGeom prst="roundRect">
              <a:avLst>
                <a:gd name="adj" fmla="val 10000"/>
              </a:avLst>
            </a:prstGeom>
            <a:solidFill>
              <a:srgbClr val="E7CFCF">
                <a:alpha val="89800"/>
              </a:srgbClr>
            </a:solidFill>
            <a:ln w="25400" cap="flat" cmpd="sng">
              <a:solidFill>
                <a:srgbClr val="E7CFCF">
                  <a:alpha val="89800"/>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59" name="Google Shape;259;p36"/>
            <p:cNvSpPr/>
            <p:nvPr/>
          </p:nvSpPr>
          <p:spPr>
            <a:xfrm>
              <a:off x="194310" y="203644"/>
              <a:ext cx="1902600" cy="1119900"/>
            </a:xfrm>
            <a:prstGeom prst="roundRect">
              <a:avLst>
                <a:gd name="adj" fmla="val 10000"/>
              </a:avLst>
            </a:prstGeom>
            <a:solidFill>
              <a:srgbClr val="E1C1C0"/>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60" name="Google Shape;260;p36"/>
            <p:cNvSpPr/>
            <p:nvPr/>
          </p:nvSpPr>
          <p:spPr>
            <a:xfrm rot="10800000">
              <a:off x="194328" y="1527474"/>
              <a:ext cx="1902600" cy="1866600"/>
            </a:xfrm>
            <a:prstGeom prst="round2SameRect">
              <a:avLst>
                <a:gd name="adj1" fmla="val 10500"/>
                <a:gd name="adj2" fmla="val 0"/>
              </a:avLst>
            </a:prstGeom>
            <a:solidFill>
              <a:srgbClr val="BF504D"/>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61" name="Google Shape;261;p36"/>
            <p:cNvSpPr txBox="1"/>
            <p:nvPr/>
          </p:nvSpPr>
          <p:spPr>
            <a:xfrm>
              <a:off x="251719" y="1527333"/>
              <a:ext cx="1787700" cy="1809300"/>
            </a:xfrm>
            <a:prstGeom prst="rect">
              <a:avLst/>
            </a:prstGeom>
            <a:noFill/>
            <a:ln>
              <a:noFill/>
            </a:ln>
          </p:spPr>
          <p:txBody>
            <a:bodyPr spcFirstLastPara="1" wrap="square" lIns="132733" tIns="132733" rIns="132733" bIns="132733" anchor="t" anchorCtr="0">
              <a:noAutofit/>
            </a:bodyPr>
            <a:lstStyle/>
            <a:p>
              <a:pPr algn="ctr">
                <a:spcAft>
                  <a:spcPts val="800"/>
                </a:spcAft>
              </a:pPr>
              <a:r>
                <a:rPr lang="en" sz="2667" dirty="0">
                  <a:solidFill>
                    <a:schemeClr val="lt1"/>
                  </a:solidFill>
                </a:rPr>
                <a:t>Correspondence</a:t>
              </a:r>
              <a:endParaRPr sz="2667" dirty="0">
                <a:solidFill>
                  <a:schemeClr val="lt1"/>
                </a:solidFill>
                <a:sym typeface="Arial"/>
              </a:endParaRPr>
            </a:p>
            <a:p>
              <a:pPr marL="76198" lvl="1" indent="-93131">
                <a:spcBef>
                  <a:spcPts val="220"/>
                </a:spcBef>
                <a:spcAft>
                  <a:spcPts val="800"/>
                </a:spcAft>
                <a:buClr>
                  <a:schemeClr val="lt1"/>
                </a:buClr>
                <a:buSzPts val="1100"/>
                <a:buFont typeface="Arial"/>
                <a:buChar char="•"/>
              </a:pPr>
              <a:r>
                <a:rPr lang="en" sz="2133" dirty="0">
                  <a:solidFill>
                    <a:schemeClr val="lt1"/>
                  </a:solidFill>
                </a:rPr>
                <a:t>Direct transfer of skills (e.g. CAD, software, calculations)</a:t>
              </a:r>
              <a:endParaRPr sz="2133" dirty="0">
                <a:solidFill>
                  <a:schemeClr val="lt1"/>
                </a:solidFill>
                <a:sym typeface="Arial"/>
              </a:endParaRPr>
            </a:p>
          </p:txBody>
        </p:sp>
        <p:sp>
          <p:nvSpPr>
            <p:cNvPr id="262" name="Google Shape;262;p36"/>
            <p:cNvSpPr/>
            <p:nvPr/>
          </p:nvSpPr>
          <p:spPr>
            <a:xfrm>
              <a:off x="2287190" y="203644"/>
              <a:ext cx="1902600" cy="1119900"/>
            </a:xfrm>
            <a:prstGeom prst="roundRect">
              <a:avLst>
                <a:gd name="adj" fmla="val 10000"/>
              </a:avLst>
            </a:prstGeom>
            <a:solidFill>
              <a:srgbClr val="D4DFC1"/>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63" name="Google Shape;263;p36"/>
            <p:cNvSpPr/>
            <p:nvPr/>
          </p:nvSpPr>
          <p:spPr>
            <a:xfrm rot="10800000">
              <a:off x="2287208" y="1527474"/>
              <a:ext cx="1902600" cy="1866600"/>
            </a:xfrm>
            <a:prstGeom prst="round2SameRect">
              <a:avLst>
                <a:gd name="adj1" fmla="val 10500"/>
                <a:gd name="adj2" fmla="val 0"/>
              </a:avLst>
            </a:prstGeom>
            <a:solidFill>
              <a:schemeClr val="accent3"/>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64" name="Google Shape;264;p36"/>
            <p:cNvSpPr txBox="1"/>
            <p:nvPr/>
          </p:nvSpPr>
          <p:spPr>
            <a:xfrm>
              <a:off x="2344599" y="1527333"/>
              <a:ext cx="1787700" cy="1809300"/>
            </a:xfrm>
            <a:prstGeom prst="rect">
              <a:avLst/>
            </a:prstGeom>
            <a:noFill/>
            <a:ln>
              <a:noFill/>
            </a:ln>
          </p:spPr>
          <p:txBody>
            <a:bodyPr spcFirstLastPara="1" wrap="square" lIns="132733" tIns="132733" rIns="132733" bIns="132733" anchor="t" anchorCtr="0">
              <a:noAutofit/>
            </a:bodyPr>
            <a:lstStyle/>
            <a:p>
              <a:pPr algn="ctr">
                <a:spcAft>
                  <a:spcPts val="800"/>
                </a:spcAft>
              </a:pPr>
              <a:r>
                <a:rPr lang="en" sz="2667" dirty="0">
                  <a:solidFill>
                    <a:schemeClr val="lt1"/>
                  </a:solidFill>
                </a:rPr>
                <a:t>Familiarity</a:t>
              </a:r>
              <a:endParaRPr sz="2667" dirty="0">
                <a:solidFill>
                  <a:schemeClr val="lt1"/>
                </a:solidFill>
                <a:sym typeface="Arial"/>
              </a:endParaRPr>
            </a:p>
            <a:p>
              <a:pPr marL="76198" lvl="1" indent="-93131">
                <a:spcBef>
                  <a:spcPts val="220"/>
                </a:spcBef>
                <a:spcAft>
                  <a:spcPts val="800"/>
                </a:spcAft>
                <a:buClr>
                  <a:schemeClr val="lt1"/>
                </a:buClr>
                <a:buSzPts val="1100"/>
                <a:buFont typeface="Arial"/>
                <a:buChar char="•"/>
              </a:pPr>
              <a:r>
                <a:rPr lang="en" sz="2133" dirty="0">
                  <a:solidFill>
                    <a:schemeClr val="lt1"/>
                  </a:solidFill>
                </a:rPr>
                <a:t>Similar situations at school and work</a:t>
              </a:r>
              <a:endParaRPr sz="2133" dirty="0">
                <a:solidFill>
                  <a:schemeClr val="lt1"/>
                </a:solidFill>
                <a:sym typeface="Arial"/>
              </a:endParaRPr>
            </a:p>
          </p:txBody>
        </p:sp>
        <p:sp>
          <p:nvSpPr>
            <p:cNvPr id="265" name="Google Shape;265;p36"/>
            <p:cNvSpPr/>
            <p:nvPr/>
          </p:nvSpPr>
          <p:spPr>
            <a:xfrm>
              <a:off x="4380071" y="203644"/>
              <a:ext cx="1902600" cy="1119900"/>
            </a:xfrm>
            <a:prstGeom prst="roundRect">
              <a:avLst>
                <a:gd name="adj" fmla="val 10000"/>
              </a:avLst>
            </a:prstGeom>
            <a:solidFill>
              <a:schemeClr val="bg1">
                <a:lumMod val="85000"/>
              </a:schemeClr>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66" name="Google Shape;266;p36"/>
            <p:cNvSpPr/>
            <p:nvPr/>
          </p:nvSpPr>
          <p:spPr>
            <a:xfrm rot="10800000">
              <a:off x="4380089" y="1527474"/>
              <a:ext cx="1902600" cy="1866600"/>
            </a:xfrm>
            <a:prstGeom prst="round2SameRect">
              <a:avLst>
                <a:gd name="adj1" fmla="val 10500"/>
                <a:gd name="adj2" fmla="val 0"/>
              </a:avLst>
            </a:prstGeom>
            <a:solidFill>
              <a:schemeClr val="bg1">
                <a:lumMod val="85000"/>
              </a:schemeClr>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67" name="Google Shape;267;p36"/>
            <p:cNvSpPr txBox="1"/>
            <p:nvPr/>
          </p:nvSpPr>
          <p:spPr>
            <a:xfrm>
              <a:off x="4437480" y="1527333"/>
              <a:ext cx="1787700" cy="1809300"/>
            </a:xfrm>
            <a:prstGeom prst="rect">
              <a:avLst/>
            </a:prstGeom>
            <a:noFill/>
            <a:ln>
              <a:noFill/>
            </a:ln>
          </p:spPr>
          <p:txBody>
            <a:bodyPr spcFirstLastPara="1" wrap="square" lIns="132733" tIns="132733" rIns="132733" bIns="132733" anchor="t" anchorCtr="0">
              <a:noAutofit/>
            </a:bodyPr>
            <a:lstStyle/>
            <a:p>
              <a:pPr algn="ctr">
                <a:spcAft>
                  <a:spcPts val="800"/>
                </a:spcAft>
              </a:pPr>
              <a:r>
                <a:rPr lang="en" sz="2667" dirty="0">
                  <a:solidFill>
                    <a:schemeClr val="lt1"/>
                  </a:solidFill>
                </a:rPr>
                <a:t>Strategies</a:t>
              </a:r>
              <a:endParaRPr sz="2667" dirty="0">
                <a:solidFill>
                  <a:schemeClr val="lt1"/>
                </a:solidFill>
                <a:sym typeface="Arial"/>
              </a:endParaRPr>
            </a:p>
            <a:p>
              <a:pPr marL="76198" lvl="1" indent="-93131">
                <a:spcBef>
                  <a:spcPts val="220"/>
                </a:spcBef>
                <a:spcAft>
                  <a:spcPts val="800"/>
                </a:spcAft>
                <a:buClr>
                  <a:schemeClr val="lt1"/>
                </a:buClr>
                <a:buSzPts val="1100"/>
                <a:buFont typeface="Arial"/>
                <a:buChar char="•"/>
              </a:pPr>
              <a:r>
                <a:rPr lang="en" sz="2133" dirty="0">
                  <a:solidFill>
                    <a:schemeClr val="lt1"/>
                  </a:solidFill>
                </a:rPr>
                <a:t>Ways to approach new challenges</a:t>
              </a:r>
              <a:endParaRPr sz="2133" dirty="0">
                <a:solidFill>
                  <a:schemeClr val="lt1"/>
                </a:solidFill>
                <a:sym typeface="Arial"/>
              </a:endParaRPr>
            </a:p>
          </p:txBody>
        </p:sp>
      </p:grpSp>
      <p:sp>
        <p:nvSpPr>
          <p:cNvPr id="268" name="Google Shape;268;p36"/>
          <p:cNvSpPr txBox="1"/>
          <p:nvPr/>
        </p:nvSpPr>
        <p:spPr>
          <a:xfrm>
            <a:off x="203200" y="6477000"/>
            <a:ext cx="5791200" cy="287268"/>
          </a:xfrm>
          <a:prstGeom prst="rect">
            <a:avLst/>
          </a:prstGeom>
          <a:noFill/>
          <a:ln>
            <a:noFill/>
          </a:ln>
        </p:spPr>
        <p:txBody>
          <a:bodyPr spcFirstLastPara="1" wrap="square" lIns="121900" tIns="60933" rIns="121900" bIns="60933" anchor="t" anchorCtr="0">
            <a:spAutoFit/>
          </a:bodyPr>
          <a:lstStyle/>
          <a:p>
            <a:r>
              <a:rPr lang="en" sz="1067">
                <a:solidFill>
                  <a:schemeClr val="dk1"/>
                </a:solidFill>
                <a:latin typeface="Arial"/>
                <a:ea typeface="Arial"/>
                <a:cs typeface="Arial"/>
                <a:sym typeface="Arial"/>
              </a:rPr>
              <a:t>Icons made by Freepik, photo3idea_studio, and Flat Icons from </a:t>
            </a:r>
            <a:r>
              <a:rPr lang="en" sz="1067" u="sng">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https://www.flaticon.com/</a:t>
            </a:r>
            <a:endParaRPr sz="1067">
              <a:solidFill>
                <a:schemeClr val="dk1"/>
              </a:solidFill>
              <a:latin typeface="Arial"/>
              <a:ea typeface="Arial"/>
              <a:cs typeface="Arial"/>
              <a:sym typeface="Arial"/>
            </a:endParaRPr>
          </a:p>
        </p:txBody>
      </p:sp>
      <p:pic>
        <p:nvPicPr>
          <p:cNvPr id="269" name="Google Shape;269;p36"/>
          <p:cNvPicPr preferRelativeResize="0">
            <a:picLocks noChangeAspect="1"/>
          </p:cNvPicPr>
          <p:nvPr/>
        </p:nvPicPr>
        <p:blipFill>
          <a:blip r:embed="rId4">
            <a:alphaModFix/>
            <a:lum bright="70000" contrast="-70000"/>
            <a:extLst>
              <a:ext uri="{28A0092B-C50C-407E-A947-70E740481C1C}">
                <a14:useLocalDpi xmlns:a14="http://schemas.microsoft.com/office/drawing/2010/main" val="0"/>
              </a:ext>
            </a:extLst>
          </a:blip>
          <a:stretch>
            <a:fillRect/>
          </a:stretch>
        </p:blipFill>
        <p:spPr>
          <a:xfrm>
            <a:off x="9050156" y="1270635"/>
            <a:ext cx="1584960" cy="1584960"/>
          </a:xfrm>
          <a:prstGeom prst="rect">
            <a:avLst/>
          </a:prstGeom>
          <a:noFill/>
          <a:ln>
            <a:noFill/>
          </a:ln>
        </p:spPr>
      </p:pic>
      <p:pic>
        <p:nvPicPr>
          <p:cNvPr id="270" name="Google Shape;270;p36"/>
          <p:cNvPicPr preferRelativeResize="0">
            <a:picLocks noChangeAspect="1"/>
          </p:cNvPicPr>
          <p:nvPr/>
        </p:nvPicPr>
        <p:blipFill>
          <a:blip r:embed="rId5">
            <a:alphaModFix/>
            <a:extLst>
              <a:ext uri="{28A0092B-C50C-407E-A947-70E740481C1C}">
                <a14:useLocalDpi xmlns:a14="http://schemas.microsoft.com/office/drawing/2010/main" val="0"/>
              </a:ext>
            </a:extLst>
          </a:blip>
          <a:stretch>
            <a:fillRect/>
          </a:stretch>
        </p:blipFill>
        <p:spPr>
          <a:xfrm>
            <a:off x="1881840" y="1337047"/>
            <a:ext cx="1584960" cy="1584960"/>
          </a:xfrm>
          <a:prstGeom prst="rect">
            <a:avLst/>
          </a:prstGeom>
          <a:noFill/>
          <a:ln>
            <a:noFill/>
          </a:ln>
        </p:spPr>
      </p:pic>
      <p:pic>
        <p:nvPicPr>
          <p:cNvPr id="271" name="Google Shape;271;p36"/>
          <p:cNvPicPr preferRelativeResize="0">
            <a:picLocks noChangeAspect="1"/>
          </p:cNvPicPr>
          <p:nvPr/>
        </p:nvPicPr>
        <p:blipFill>
          <a:blip r:embed="rId6">
            <a:alphaModFix/>
            <a:extLst>
              <a:ext uri="{28A0092B-C50C-407E-A947-70E740481C1C}">
                <a14:useLocalDpi xmlns:a14="http://schemas.microsoft.com/office/drawing/2010/main" val="0"/>
              </a:ext>
            </a:extLst>
          </a:blip>
          <a:stretch>
            <a:fillRect/>
          </a:stretch>
        </p:blipFill>
        <p:spPr>
          <a:xfrm>
            <a:off x="5465997" y="1337047"/>
            <a:ext cx="1584960" cy="1584960"/>
          </a:xfrm>
          <a:prstGeom prst="rect">
            <a:avLst/>
          </a:prstGeom>
          <a:noFill/>
          <a:ln>
            <a:noFill/>
          </a:ln>
        </p:spPr>
      </p:pic>
    </p:spTree>
    <p:extLst>
      <p:ext uri="{BB962C8B-B14F-4D97-AF65-F5344CB8AC3E}">
        <p14:creationId xmlns:p14="http://schemas.microsoft.com/office/powerpoint/2010/main" val="10223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6"/>
          <p:cNvSpPr txBox="1">
            <a:spLocks noGrp="1"/>
          </p:cNvSpPr>
          <p:nvPr>
            <p:ph type="title"/>
          </p:nvPr>
        </p:nvSpPr>
        <p:spPr>
          <a:xfrm>
            <a:off x="609600" y="23806"/>
            <a:ext cx="10972800" cy="795345"/>
          </a:xfrm>
          <a:prstGeom prst="rect">
            <a:avLst/>
          </a:prstGeom>
          <a:noFill/>
          <a:ln>
            <a:noFill/>
          </a:ln>
        </p:spPr>
        <p:txBody>
          <a:bodyPr spcFirstLastPara="1" vert="horz" wrap="square" lIns="121900" tIns="60933" rIns="121900" bIns="60933" rtlCol="0" anchor="ctr" anchorCtr="0">
            <a:normAutofit/>
          </a:bodyPr>
          <a:lstStyle/>
          <a:p>
            <a:pPr>
              <a:buSzPts val="4400"/>
            </a:pPr>
            <a:r>
              <a:rPr lang="en" sz="3200" dirty="0"/>
              <a:t>Being Prepared For Work: Graduate Perspectives</a:t>
            </a:r>
            <a:endParaRPr sz="3200" dirty="0"/>
          </a:p>
        </p:txBody>
      </p:sp>
      <p:grpSp>
        <p:nvGrpSpPr>
          <p:cNvPr id="257" name="Google Shape;257;p36"/>
          <p:cNvGrpSpPr/>
          <p:nvPr/>
        </p:nvGrpSpPr>
        <p:grpSpPr>
          <a:xfrm>
            <a:off x="712478" y="741819"/>
            <a:ext cx="11092173" cy="5812515"/>
            <a:chOff x="0" y="0"/>
            <a:chExt cx="6477000" cy="3394074"/>
          </a:xfrm>
        </p:grpSpPr>
        <p:sp>
          <p:nvSpPr>
            <p:cNvPr id="258" name="Google Shape;258;p36"/>
            <p:cNvSpPr/>
            <p:nvPr/>
          </p:nvSpPr>
          <p:spPr>
            <a:xfrm>
              <a:off x="0" y="0"/>
              <a:ext cx="6477000" cy="1527300"/>
            </a:xfrm>
            <a:prstGeom prst="roundRect">
              <a:avLst>
                <a:gd name="adj" fmla="val 10000"/>
              </a:avLst>
            </a:prstGeom>
            <a:solidFill>
              <a:srgbClr val="E7CFCF">
                <a:alpha val="89800"/>
              </a:srgbClr>
            </a:solidFill>
            <a:ln w="25400" cap="flat" cmpd="sng">
              <a:solidFill>
                <a:srgbClr val="E7CFCF">
                  <a:alpha val="89800"/>
                </a:srgbClr>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59" name="Google Shape;259;p36"/>
            <p:cNvSpPr/>
            <p:nvPr/>
          </p:nvSpPr>
          <p:spPr>
            <a:xfrm>
              <a:off x="194310" y="203644"/>
              <a:ext cx="1902600" cy="1119900"/>
            </a:xfrm>
            <a:prstGeom prst="roundRect">
              <a:avLst>
                <a:gd name="adj" fmla="val 10000"/>
              </a:avLst>
            </a:prstGeom>
            <a:solidFill>
              <a:srgbClr val="E1C1C0"/>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60" name="Google Shape;260;p36"/>
            <p:cNvSpPr/>
            <p:nvPr/>
          </p:nvSpPr>
          <p:spPr>
            <a:xfrm rot="10800000">
              <a:off x="194328" y="1527474"/>
              <a:ext cx="1902600" cy="1866600"/>
            </a:xfrm>
            <a:prstGeom prst="round2SameRect">
              <a:avLst>
                <a:gd name="adj1" fmla="val 10500"/>
                <a:gd name="adj2" fmla="val 0"/>
              </a:avLst>
            </a:prstGeom>
            <a:solidFill>
              <a:srgbClr val="BF504D"/>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61" name="Google Shape;261;p36"/>
            <p:cNvSpPr txBox="1"/>
            <p:nvPr/>
          </p:nvSpPr>
          <p:spPr>
            <a:xfrm>
              <a:off x="251719" y="1527333"/>
              <a:ext cx="1787700" cy="1809300"/>
            </a:xfrm>
            <a:prstGeom prst="rect">
              <a:avLst/>
            </a:prstGeom>
            <a:noFill/>
            <a:ln>
              <a:noFill/>
            </a:ln>
          </p:spPr>
          <p:txBody>
            <a:bodyPr spcFirstLastPara="1" wrap="square" lIns="132733" tIns="132733" rIns="132733" bIns="132733" anchor="t" anchorCtr="0">
              <a:noAutofit/>
            </a:bodyPr>
            <a:lstStyle/>
            <a:p>
              <a:pPr algn="ctr">
                <a:spcAft>
                  <a:spcPts val="800"/>
                </a:spcAft>
              </a:pPr>
              <a:r>
                <a:rPr lang="en" sz="2667" dirty="0">
                  <a:solidFill>
                    <a:schemeClr val="lt1"/>
                  </a:solidFill>
                </a:rPr>
                <a:t>Correspondence</a:t>
              </a:r>
              <a:endParaRPr sz="2667" dirty="0">
                <a:solidFill>
                  <a:schemeClr val="lt1"/>
                </a:solidFill>
                <a:sym typeface="Arial"/>
              </a:endParaRPr>
            </a:p>
            <a:p>
              <a:pPr marL="76198" lvl="1" indent="-93131">
                <a:spcBef>
                  <a:spcPts val="220"/>
                </a:spcBef>
                <a:spcAft>
                  <a:spcPts val="800"/>
                </a:spcAft>
                <a:buClr>
                  <a:schemeClr val="lt1"/>
                </a:buClr>
                <a:buSzPts val="1100"/>
                <a:buFont typeface="Arial"/>
                <a:buChar char="•"/>
              </a:pPr>
              <a:r>
                <a:rPr lang="en" sz="2133" dirty="0">
                  <a:solidFill>
                    <a:schemeClr val="lt1"/>
                  </a:solidFill>
                </a:rPr>
                <a:t>Direct transfer of skills (e.g. CAD, software, calculations)</a:t>
              </a:r>
              <a:endParaRPr sz="2133" dirty="0">
                <a:solidFill>
                  <a:schemeClr val="lt1"/>
                </a:solidFill>
                <a:sym typeface="Arial"/>
              </a:endParaRPr>
            </a:p>
          </p:txBody>
        </p:sp>
        <p:sp>
          <p:nvSpPr>
            <p:cNvPr id="262" name="Google Shape;262;p36"/>
            <p:cNvSpPr/>
            <p:nvPr/>
          </p:nvSpPr>
          <p:spPr>
            <a:xfrm>
              <a:off x="2287190" y="203644"/>
              <a:ext cx="1902600" cy="1119900"/>
            </a:xfrm>
            <a:prstGeom prst="roundRect">
              <a:avLst>
                <a:gd name="adj" fmla="val 10000"/>
              </a:avLst>
            </a:prstGeom>
            <a:solidFill>
              <a:srgbClr val="D4DFC1"/>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63" name="Google Shape;263;p36"/>
            <p:cNvSpPr/>
            <p:nvPr/>
          </p:nvSpPr>
          <p:spPr>
            <a:xfrm rot="10800000">
              <a:off x="2287208" y="1527474"/>
              <a:ext cx="1902600" cy="1866600"/>
            </a:xfrm>
            <a:prstGeom prst="round2SameRect">
              <a:avLst>
                <a:gd name="adj1" fmla="val 10500"/>
                <a:gd name="adj2" fmla="val 0"/>
              </a:avLst>
            </a:prstGeom>
            <a:solidFill>
              <a:schemeClr val="accent3"/>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64" name="Google Shape;264;p36"/>
            <p:cNvSpPr txBox="1"/>
            <p:nvPr/>
          </p:nvSpPr>
          <p:spPr>
            <a:xfrm>
              <a:off x="2344599" y="1527333"/>
              <a:ext cx="1787700" cy="1809300"/>
            </a:xfrm>
            <a:prstGeom prst="rect">
              <a:avLst/>
            </a:prstGeom>
            <a:noFill/>
            <a:ln>
              <a:noFill/>
            </a:ln>
          </p:spPr>
          <p:txBody>
            <a:bodyPr spcFirstLastPara="1" wrap="square" lIns="132733" tIns="132733" rIns="132733" bIns="132733" anchor="t" anchorCtr="0">
              <a:noAutofit/>
            </a:bodyPr>
            <a:lstStyle/>
            <a:p>
              <a:pPr algn="ctr">
                <a:spcAft>
                  <a:spcPts val="800"/>
                </a:spcAft>
              </a:pPr>
              <a:r>
                <a:rPr lang="en" sz="2667" dirty="0">
                  <a:solidFill>
                    <a:schemeClr val="lt1"/>
                  </a:solidFill>
                </a:rPr>
                <a:t>Familiarity</a:t>
              </a:r>
              <a:endParaRPr sz="2667" dirty="0">
                <a:solidFill>
                  <a:schemeClr val="lt1"/>
                </a:solidFill>
                <a:sym typeface="Arial"/>
              </a:endParaRPr>
            </a:p>
            <a:p>
              <a:pPr marL="76198" lvl="1" indent="-93131">
                <a:spcBef>
                  <a:spcPts val="220"/>
                </a:spcBef>
                <a:spcAft>
                  <a:spcPts val="800"/>
                </a:spcAft>
                <a:buClr>
                  <a:schemeClr val="lt1"/>
                </a:buClr>
                <a:buSzPts val="1100"/>
                <a:buFont typeface="Arial"/>
                <a:buChar char="•"/>
              </a:pPr>
              <a:r>
                <a:rPr lang="en" sz="2133" dirty="0">
                  <a:solidFill>
                    <a:schemeClr val="lt1"/>
                  </a:solidFill>
                </a:rPr>
                <a:t>Similar situations at school and work</a:t>
              </a:r>
              <a:endParaRPr sz="2133" dirty="0">
                <a:solidFill>
                  <a:schemeClr val="lt1"/>
                </a:solidFill>
                <a:sym typeface="Arial"/>
              </a:endParaRPr>
            </a:p>
          </p:txBody>
        </p:sp>
        <p:sp>
          <p:nvSpPr>
            <p:cNvPr id="265" name="Google Shape;265;p36"/>
            <p:cNvSpPr/>
            <p:nvPr/>
          </p:nvSpPr>
          <p:spPr>
            <a:xfrm>
              <a:off x="4380071" y="203644"/>
              <a:ext cx="1902600" cy="1119900"/>
            </a:xfrm>
            <a:prstGeom prst="roundRect">
              <a:avLst>
                <a:gd name="adj" fmla="val 10000"/>
              </a:avLst>
            </a:prstGeom>
            <a:solidFill>
              <a:srgbClr val="CCC5D7"/>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66" name="Google Shape;266;p36"/>
            <p:cNvSpPr/>
            <p:nvPr/>
          </p:nvSpPr>
          <p:spPr>
            <a:xfrm rot="10800000">
              <a:off x="4380089" y="1527474"/>
              <a:ext cx="1902600" cy="1866600"/>
            </a:xfrm>
            <a:prstGeom prst="round2SameRect">
              <a:avLst>
                <a:gd name="adj1" fmla="val 10500"/>
                <a:gd name="adj2" fmla="val 0"/>
              </a:avLst>
            </a:prstGeom>
            <a:solidFill>
              <a:schemeClr val="accent4"/>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67" name="Google Shape;267;p36"/>
            <p:cNvSpPr txBox="1"/>
            <p:nvPr/>
          </p:nvSpPr>
          <p:spPr>
            <a:xfrm>
              <a:off x="4437480" y="1527333"/>
              <a:ext cx="1787700" cy="1809300"/>
            </a:xfrm>
            <a:prstGeom prst="rect">
              <a:avLst/>
            </a:prstGeom>
            <a:noFill/>
            <a:ln>
              <a:noFill/>
            </a:ln>
          </p:spPr>
          <p:txBody>
            <a:bodyPr spcFirstLastPara="1" wrap="square" lIns="132733" tIns="132733" rIns="132733" bIns="132733" anchor="t" anchorCtr="0">
              <a:noAutofit/>
            </a:bodyPr>
            <a:lstStyle/>
            <a:p>
              <a:pPr algn="ctr">
                <a:spcAft>
                  <a:spcPts val="800"/>
                </a:spcAft>
              </a:pPr>
              <a:r>
                <a:rPr lang="en" sz="2667" dirty="0">
                  <a:solidFill>
                    <a:schemeClr val="lt1"/>
                  </a:solidFill>
                </a:rPr>
                <a:t>Strategies</a:t>
              </a:r>
              <a:endParaRPr sz="2667" dirty="0">
                <a:solidFill>
                  <a:schemeClr val="lt1"/>
                </a:solidFill>
                <a:sym typeface="Arial"/>
              </a:endParaRPr>
            </a:p>
            <a:p>
              <a:pPr marL="76198" lvl="1" indent="-93131">
                <a:spcBef>
                  <a:spcPts val="220"/>
                </a:spcBef>
                <a:spcAft>
                  <a:spcPts val="800"/>
                </a:spcAft>
                <a:buClr>
                  <a:schemeClr val="lt1"/>
                </a:buClr>
                <a:buSzPts val="1100"/>
                <a:buFont typeface="Arial"/>
                <a:buChar char="•"/>
              </a:pPr>
              <a:r>
                <a:rPr lang="en" sz="2133" dirty="0">
                  <a:solidFill>
                    <a:schemeClr val="lt1"/>
                  </a:solidFill>
                </a:rPr>
                <a:t>Ways to approach new challenges</a:t>
              </a:r>
              <a:endParaRPr sz="2133" dirty="0">
                <a:solidFill>
                  <a:schemeClr val="lt1"/>
                </a:solidFill>
                <a:sym typeface="Arial"/>
              </a:endParaRPr>
            </a:p>
          </p:txBody>
        </p:sp>
      </p:grpSp>
      <p:sp>
        <p:nvSpPr>
          <p:cNvPr id="268" name="Google Shape;268;p36"/>
          <p:cNvSpPr txBox="1"/>
          <p:nvPr/>
        </p:nvSpPr>
        <p:spPr>
          <a:xfrm>
            <a:off x="203200" y="6477000"/>
            <a:ext cx="5791200" cy="287268"/>
          </a:xfrm>
          <a:prstGeom prst="rect">
            <a:avLst/>
          </a:prstGeom>
          <a:noFill/>
          <a:ln>
            <a:noFill/>
          </a:ln>
        </p:spPr>
        <p:txBody>
          <a:bodyPr spcFirstLastPara="1" wrap="square" lIns="121900" tIns="60933" rIns="121900" bIns="60933" anchor="t" anchorCtr="0">
            <a:spAutoFit/>
          </a:bodyPr>
          <a:lstStyle/>
          <a:p>
            <a:r>
              <a:rPr lang="en" sz="1067">
                <a:solidFill>
                  <a:schemeClr val="dk1"/>
                </a:solidFill>
                <a:latin typeface="Arial"/>
                <a:ea typeface="Arial"/>
                <a:cs typeface="Arial"/>
                <a:sym typeface="Arial"/>
              </a:rPr>
              <a:t>Icons made by Freepik, photo3idea_studio, and Flat Icons from </a:t>
            </a:r>
            <a:r>
              <a:rPr lang="en" sz="1067" u="sng">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https://www.flaticon.com/</a:t>
            </a:r>
            <a:endParaRPr sz="1067">
              <a:solidFill>
                <a:schemeClr val="dk1"/>
              </a:solidFill>
              <a:latin typeface="Arial"/>
              <a:ea typeface="Arial"/>
              <a:cs typeface="Arial"/>
              <a:sym typeface="Arial"/>
            </a:endParaRPr>
          </a:p>
        </p:txBody>
      </p:sp>
      <p:pic>
        <p:nvPicPr>
          <p:cNvPr id="269" name="Google Shape;269;p36"/>
          <p:cNvPicPr preferRelativeResize="0">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9050156" y="1270635"/>
            <a:ext cx="1584960" cy="1584960"/>
          </a:xfrm>
          <a:prstGeom prst="rect">
            <a:avLst/>
          </a:prstGeom>
          <a:noFill/>
          <a:ln>
            <a:noFill/>
          </a:ln>
        </p:spPr>
      </p:pic>
      <p:pic>
        <p:nvPicPr>
          <p:cNvPr id="270" name="Google Shape;270;p36"/>
          <p:cNvPicPr preferRelativeResize="0">
            <a:picLocks noChangeAspect="1"/>
          </p:cNvPicPr>
          <p:nvPr/>
        </p:nvPicPr>
        <p:blipFill>
          <a:blip r:embed="rId5">
            <a:alphaModFix/>
            <a:extLst>
              <a:ext uri="{28A0092B-C50C-407E-A947-70E740481C1C}">
                <a14:useLocalDpi xmlns:a14="http://schemas.microsoft.com/office/drawing/2010/main" val="0"/>
              </a:ext>
            </a:extLst>
          </a:blip>
          <a:stretch>
            <a:fillRect/>
          </a:stretch>
        </p:blipFill>
        <p:spPr>
          <a:xfrm>
            <a:off x="1881840" y="1337047"/>
            <a:ext cx="1584960" cy="1584960"/>
          </a:xfrm>
          <a:prstGeom prst="rect">
            <a:avLst/>
          </a:prstGeom>
          <a:noFill/>
          <a:ln>
            <a:noFill/>
          </a:ln>
        </p:spPr>
      </p:pic>
      <p:pic>
        <p:nvPicPr>
          <p:cNvPr id="271" name="Google Shape;271;p36"/>
          <p:cNvPicPr preferRelativeResize="0">
            <a:picLocks noChangeAspect="1"/>
          </p:cNvPicPr>
          <p:nvPr/>
        </p:nvPicPr>
        <p:blipFill>
          <a:blip r:embed="rId6">
            <a:alphaModFix/>
            <a:extLst>
              <a:ext uri="{28A0092B-C50C-407E-A947-70E740481C1C}">
                <a14:useLocalDpi xmlns:a14="http://schemas.microsoft.com/office/drawing/2010/main" val="0"/>
              </a:ext>
            </a:extLst>
          </a:blip>
          <a:stretch>
            <a:fillRect/>
          </a:stretch>
        </p:blipFill>
        <p:spPr>
          <a:xfrm>
            <a:off x="5465997" y="1337047"/>
            <a:ext cx="1584960" cy="1584960"/>
          </a:xfrm>
          <a:prstGeom prst="rect">
            <a:avLst/>
          </a:prstGeom>
          <a:noFill/>
          <a:ln>
            <a:noFill/>
          </a:ln>
        </p:spPr>
      </p:pic>
    </p:spTree>
    <p:extLst>
      <p:ext uri="{BB962C8B-B14F-4D97-AF65-F5344CB8AC3E}">
        <p14:creationId xmlns:p14="http://schemas.microsoft.com/office/powerpoint/2010/main" val="644728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9D0A0-E363-6E07-1FD5-9D580697B02E}"/>
              </a:ext>
            </a:extLst>
          </p:cNvPr>
          <p:cNvSpPr>
            <a:spLocks noGrp="1"/>
          </p:cNvSpPr>
          <p:nvPr>
            <p:ph type="title"/>
          </p:nvPr>
        </p:nvSpPr>
        <p:spPr/>
        <p:txBody>
          <a:bodyPr>
            <a:normAutofit fontScale="90000"/>
          </a:bodyPr>
          <a:lstStyle/>
          <a:p>
            <a:endParaRPr lang="en-US"/>
          </a:p>
        </p:txBody>
      </p:sp>
    </p:spTree>
    <p:extLst>
      <p:ext uri="{BB962C8B-B14F-4D97-AF65-F5344CB8AC3E}">
        <p14:creationId xmlns:p14="http://schemas.microsoft.com/office/powerpoint/2010/main" val="28322581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46B7F-583C-4AA7-B82F-0655EF9AF6BE}"/>
              </a:ext>
            </a:extLst>
          </p:cNvPr>
          <p:cNvSpPr>
            <a:spLocks noGrp="1"/>
          </p:cNvSpPr>
          <p:nvPr>
            <p:ph type="title"/>
          </p:nvPr>
        </p:nvSpPr>
        <p:spPr/>
        <p:txBody>
          <a:bodyPr>
            <a:normAutofit fontScale="90000"/>
          </a:bodyPr>
          <a:lstStyle/>
          <a:p>
            <a:r>
              <a:rPr lang="en-US" dirty="0"/>
              <a:t>The Aims of Education</a:t>
            </a:r>
          </a:p>
        </p:txBody>
      </p:sp>
      <p:sp>
        <p:nvSpPr>
          <p:cNvPr id="3" name="TextBox 2">
            <a:extLst>
              <a:ext uri="{FF2B5EF4-FFF2-40B4-BE49-F238E27FC236}">
                <a16:creationId xmlns:a16="http://schemas.microsoft.com/office/drawing/2014/main" id="{6A0FEE65-80D8-43E5-B42F-1FFBE5B8524A}"/>
              </a:ext>
            </a:extLst>
          </p:cNvPr>
          <p:cNvSpPr txBox="1"/>
          <p:nvPr/>
        </p:nvSpPr>
        <p:spPr>
          <a:xfrm>
            <a:off x="504305" y="6384175"/>
            <a:ext cx="4378037" cy="276999"/>
          </a:xfrm>
          <a:prstGeom prst="rect">
            <a:avLst/>
          </a:prstGeom>
          <a:noFill/>
        </p:spPr>
        <p:txBody>
          <a:bodyPr wrap="square" rtlCol="0">
            <a:spAutoFit/>
          </a:bodyPr>
          <a:lstStyle/>
          <a:p>
            <a:r>
              <a:rPr lang="en-US" sz="1200" dirty="0"/>
              <a:t>Icons by </a:t>
            </a:r>
            <a:r>
              <a:rPr lang="en-US" sz="1200" dirty="0" err="1"/>
              <a:t>Freepik</a:t>
            </a:r>
            <a:r>
              <a:rPr lang="en-US" sz="1200" dirty="0"/>
              <a:t>, photo2idea_studio, from Flaticons.com</a:t>
            </a:r>
          </a:p>
        </p:txBody>
      </p:sp>
      <p:pic>
        <p:nvPicPr>
          <p:cNvPr id="5" name="Picture 4">
            <a:extLst>
              <a:ext uri="{FF2B5EF4-FFF2-40B4-BE49-F238E27FC236}">
                <a16:creationId xmlns:a16="http://schemas.microsoft.com/office/drawing/2014/main" id="{BD58ED55-BCC3-43D5-A2A5-2D07C9C8802C}"/>
              </a:ext>
            </a:extLst>
          </p:cNvPr>
          <p:cNvPicPr>
            <a:picLocks noChangeAspect="1"/>
          </p:cNvPicPr>
          <p:nvPr/>
        </p:nvPicPr>
        <p:blipFill>
          <a:blip r:embed="rId2"/>
          <a:stretch>
            <a:fillRect/>
          </a:stretch>
        </p:blipFill>
        <p:spPr>
          <a:xfrm>
            <a:off x="7015628" y="4254168"/>
            <a:ext cx="2268506" cy="2268506"/>
          </a:xfrm>
          <a:prstGeom prst="rect">
            <a:avLst/>
          </a:prstGeom>
        </p:spPr>
      </p:pic>
      <p:pic>
        <p:nvPicPr>
          <p:cNvPr id="7" name="Picture 6">
            <a:extLst>
              <a:ext uri="{FF2B5EF4-FFF2-40B4-BE49-F238E27FC236}">
                <a16:creationId xmlns:a16="http://schemas.microsoft.com/office/drawing/2014/main" id="{723AA0E0-A0A0-4C03-974D-1378C268A3BE}"/>
              </a:ext>
            </a:extLst>
          </p:cNvPr>
          <p:cNvPicPr>
            <a:picLocks noChangeAspect="1"/>
          </p:cNvPicPr>
          <p:nvPr/>
        </p:nvPicPr>
        <p:blipFill>
          <a:blip r:embed="rId3"/>
          <a:stretch>
            <a:fillRect/>
          </a:stretch>
        </p:blipFill>
        <p:spPr>
          <a:xfrm>
            <a:off x="1683124" y="2104505"/>
            <a:ext cx="3762590" cy="3762590"/>
          </a:xfrm>
          <a:prstGeom prst="rect">
            <a:avLst/>
          </a:prstGeom>
        </p:spPr>
      </p:pic>
      <p:pic>
        <p:nvPicPr>
          <p:cNvPr id="9" name="Picture 8">
            <a:extLst>
              <a:ext uri="{FF2B5EF4-FFF2-40B4-BE49-F238E27FC236}">
                <a16:creationId xmlns:a16="http://schemas.microsoft.com/office/drawing/2014/main" id="{2DA2C080-7988-4837-B047-618A8C5B6534}"/>
              </a:ext>
            </a:extLst>
          </p:cNvPr>
          <p:cNvPicPr>
            <a:picLocks noChangeAspect="1"/>
          </p:cNvPicPr>
          <p:nvPr/>
        </p:nvPicPr>
        <p:blipFill>
          <a:blip r:embed="rId4"/>
          <a:stretch>
            <a:fillRect/>
          </a:stretch>
        </p:blipFill>
        <p:spPr>
          <a:xfrm>
            <a:off x="7172633" y="1911927"/>
            <a:ext cx="1954495" cy="1954495"/>
          </a:xfrm>
          <a:prstGeom prst="rect">
            <a:avLst/>
          </a:prstGeom>
        </p:spPr>
      </p:pic>
    </p:spTree>
    <p:extLst>
      <p:ext uri="{BB962C8B-B14F-4D97-AF65-F5344CB8AC3E}">
        <p14:creationId xmlns:p14="http://schemas.microsoft.com/office/powerpoint/2010/main" val="1420212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AD99B14-9E6B-ADE0-8EB4-536F9424C93B}"/>
              </a:ext>
            </a:extLst>
          </p:cNvPr>
          <p:cNvSpPr>
            <a:spLocks noGrp="1"/>
          </p:cNvSpPr>
          <p:nvPr>
            <p:ph type="title"/>
          </p:nvPr>
        </p:nvSpPr>
        <p:spPr>
          <a:xfrm>
            <a:off x="116007" y="526219"/>
            <a:ext cx="9213477" cy="958058"/>
          </a:xfrm>
        </p:spPr>
        <p:txBody>
          <a:bodyPr>
            <a:normAutofit fontScale="90000"/>
          </a:bodyPr>
          <a:lstStyle/>
          <a:p>
            <a:r>
              <a:rPr lang="en-US" dirty="0"/>
              <a:t>Learning in Communities of Practice</a:t>
            </a:r>
          </a:p>
        </p:txBody>
      </p:sp>
      <p:sp>
        <p:nvSpPr>
          <p:cNvPr id="6" name="Oval 5">
            <a:extLst>
              <a:ext uri="{FF2B5EF4-FFF2-40B4-BE49-F238E27FC236}">
                <a16:creationId xmlns:a16="http://schemas.microsoft.com/office/drawing/2014/main" id="{8F377B95-C1CC-4BDE-DCB4-DD88DF0D1300}"/>
              </a:ext>
            </a:extLst>
          </p:cNvPr>
          <p:cNvSpPr/>
          <p:nvPr/>
        </p:nvSpPr>
        <p:spPr>
          <a:xfrm>
            <a:off x="3751052" y="2853785"/>
            <a:ext cx="2961861" cy="2431774"/>
          </a:xfrm>
          <a:prstGeom prst="ellipse">
            <a:avLst/>
          </a:prstGeom>
          <a:ln w="76200">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t>Learning</a:t>
            </a:r>
          </a:p>
        </p:txBody>
      </p:sp>
      <p:sp>
        <p:nvSpPr>
          <p:cNvPr id="7" name="Oval 6">
            <a:extLst>
              <a:ext uri="{FF2B5EF4-FFF2-40B4-BE49-F238E27FC236}">
                <a16:creationId xmlns:a16="http://schemas.microsoft.com/office/drawing/2014/main" id="{7A25CEB5-AEA3-B6E6-A62A-93ADF3F0BBB1}"/>
              </a:ext>
            </a:extLst>
          </p:cNvPr>
          <p:cNvSpPr/>
          <p:nvPr/>
        </p:nvSpPr>
        <p:spPr>
          <a:xfrm>
            <a:off x="2303970" y="3519707"/>
            <a:ext cx="1828800" cy="1099930"/>
          </a:xfrm>
          <a:prstGeom prst="ellips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Practice</a:t>
            </a:r>
          </a:p>
        </p:txBody>
      </p:sp>
      <p:sp>
        <p:nvSpPr>
          <p:cNvPr id="8" name="Oval 7">
            <a:extLst>
              <a:ext uri="{FF2B5EF4-FFF2-40B4-BE49-F238E27FC236}">
                <a16:creationId xmlns:a16="http://schemas.microsoft.com/office/drawing/2014/main" id="{F3D0AE58-0B40-5E88-BA42-8CFDF7C35D1E}"/>
              </a:ext>
            </a:extLst>
          </p:cNvPr>
          <p:cNvSpPr/>
          <p:nvPr/>
        </p:nvSpPr>
        <p:spPr>
          <a:xfrm>
            <a:off x="4417945" y="2180788"/>
            <a:ext cx="1828800" cy="1099930"/>
          </a:xfrm>
          <a:prstGeom prst="ellips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Community</a:t>
            </a:r>
          </a:p>
        </p:txBody>
      </p:sp>
      <p:sp>
        <p:nvSpPr>
          <p:cNvPr id="9" name="Oval 8">
            <a:extLst>
              <a:ext uri="{FF2B5EF4-FFF2-40B4-BE49-F238E27FC236}">
                <a16:creationId xmlns:a16="http://schemas.microsoft.com/office/drawing/2014/main" id="{AC701E3A-51FD-B741-13B2-138FEE0104A6}"/>
              </a:ext>
            </a:extLst>
          </p:cNvPr>
          <p:cNvSpPr/>
          <p:nvPr/>
        </p:nvSpPr>
        <p:spPr>
          <a:xfrm>
            <a:off x="6521296" y="3336445"/>
            <a:ext cx="1828800" cy="1099930"/>
          </a:xfrm>
          <a:prstGeom prst="ellips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Identity</a:t>
            </a:r>
          </a:p>
        </p:txBody>
      </p:sp>
      <p:sp>
        <p:nvSpPr>
          <p:cNvPr id="10" name="Oval 9">
            <a:extLst>
              <a:ext uri="{FF2B5EF4-FFF2-40B4-BE49-F238E27FC236}">
                <a16:creationId xmlns:a16="http://schemas.microsoft.com/office/drawing/2014/main" id="{DAC5BE0E-0A69-6F1D-7542-0A1212860265}"/>
              </a:ext>
            </a:extLst>
          </p:cNvPr>
          <p:cNvSpPr/>
          <p:nvPr/>
        </p:nvSpPr>
        <p:spPr>
          <a:xfrm>
            <a:off x="4983502" y="5009627"/>
            <a:ext cx="1828800" cy="1099930"/>
          </a:xfrm>
          <a:prstGeom prst="ellips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Meaning</a:t>
            </a:r>
          </a:p>
        </p:txBody>
      </p:sp>
      <p:sp>
        <p:nvSpPr>
          <p:cNvPr id="11" name="Oval 10">
            <a:extLst>
              <a:ext uri="{FF2B5EF4-FFF2-40B4-BE49-F238E27FC236}">
                <a16:creationId xmlns:a16="http://schemas.microsoft.com/office/drawing/2014/main" id="{8E749A20-3599-50D3-BC2F-23F8A1EACB37}"/>
              </a:ext>
            </a:extLst>
          </p:cNvPr>
          <p:cNvSpPr/>
          <p:nvPr/>
        </p:nvSpPr>
        <p:spPr>
          <a:xfrm>
            <a:off x="1305640" y="4217500"/>
            <a:ext cx="1828800" cy="1099930"/>
          </a:xfrm>
          <a:prstGeom prst="ellipse">
            <a:avLst/>
          </a:prstGeom>
          <a:ln w="28575">
            <a:solidFill>
              <a:schemeClr val="accent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Learning as doing</a:t>
            </a:r>
          </a:p>
        </p:txBody>
      </p:sp>
      <p:sp>
        <p:nvSpPr>
          <p:cNvPr id="12" name="Oval 11">
            <a:extLst>
              <a:ext uri="{FF2B5EF4-FFF2-40B4-BE49-F238E27FC236}">
                <a16:creationId xmlns:a16="http://schemas.microsoft.com/office/drawing/2014/main" id="{4BB4A4A9-CA53-0833-7B19-222B72ED35DE}"/>
              </a:ext>
            </a:extLst>
          </p:cNvPr>
          <p:cNvSpPr/>
          <p:nvPr/>
        </p:nvSpPr>
        <p:spPr>
          <a:xfrm>
            <a:off x="6246745" y="5658750"/>
            <a:ext cx="1828800" cy="1099930"/>
          </a:xfrm>
          <a:prstGeom prst="ellipse">
            <a:avLst/>
          </a:prstGeom>
          <a:ln w="28575">
            <a:solidFill>
              <a:schemeClr val="accent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Learning as experience</a:t>
            </a:r>
          </a:p>
        </p:txBody>
      </p:sp>
      <p:sp>
        <p:nvSpPr>
          <p:cNvPr id="13" name="Oval 12">
            <a:extLst>
              <a:ext uri="{FF2B5EF4-FFF2-40B4-BE49-F238E27FC236}">
                <a16:creationId xmlns:a16="http://schemas.microsoft.com/office/drawing/2014/main" id="{5F50DFD4-11ED-7597-3004-E14AB71CEC77}"/>
              </a:ext>
            </a:extLst>
          </p:cNvPr>
          <p:cNvSpPr/>
          <p:nvPr/>
        </p:nvSpPr>
        <p:spPr>
          <a:xfrm>
            <a:off x="7753746" y="2888856"/>
            <a:ext cx="1828800" cy="1099930"/>
          </a:xfrm>
          <a:prstGeom prst="ellipse">
            <a:avLst/>
          </a:prstGeom>
          <a:ln w="28575">
            <a:solidFill>
              <a:schemeClr val="accent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Learning as becoming</a:t>
            </a:r>
          </a:p>
        </p:txBody>
      </p:sp>
      <p:sp>
        <p:nvSpPr>
          <p:cNvPr id="14" name="Oval 13">
            <a:extLst>
              <a:ext uri="{FF2B5EF4-FFF2-40B4-BE49-F238E27FC236}">
                <a16:creationId xmlns:a16="http://schemas.microsoft.com/office/drawing/2014/main" id="{87EEA4E3-C44B-E1CA-9712-320413459F97}"/>
              </a:ext>
            </a:extLst>
          </p:cNvPr>
          <p:cNvSpPr/>
          <p:nvPr/>
        </p:nvSpPr>
        <p:spPr>
          <a:xfrm>
            <a:off x="5606896" y="1507564"/>
            <a:ext cx="1828800" cy="1099930"/>
          </a:xfrm>
          <a:prstGeom prst="ellipse">
            <a:avLst/>
          </a:prstGeom>
          <a:ln w="28575">
            <a:solidFill>
              <a:schemeClr val="accent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Learning as belonging</a:t>
            </a:r>
          </a:p>
        </p:txBody>
      </p:sp>
      <p:sp>
        <p:nvSpPr>
          <p:cNvPr id="15" name="TextBox 14">
            <a:extLst>
              <a:ext uri="{FF2B5EF4-FFF2-40B4-BE49-F238E27FC236}">
                <a16:creationId xmlns:a16="http://schemas.microsoft.com/office/drawing/2014/main" id="{6DC4A08E-8F5C-D097-2866-EF70BF4E0630}"/>
              </a:ext>
            </a:extLst>
          </p:cNvPr>
          <p:cNvSpPr txBox="1"/>
          <p:nvPr/>
        </p:nvSpPr>
        <p:spPr>
          <a:xfrm>
            <a:off x="8576441" y="6032938"/>
            <a:ext cx="2737945" cy="646331"/>
          </a:xfrm>
          <a:prstGeom prst="rect">
            <a:avLst/>
          </a:prstGeom>
          <a:noFill/>
        </p:spPr>
        <p:txBody>
          <a:bodyPr wrap="square" rtlCol="0">
            <a:spAutoFit/>
          </a:bodyPr>
          <a:lstStyle/>
          <a:p>
            <a:r>
              <a:rPr lang="en-US" dirty="0"/>
              <a:t>(Wenger, </a:t>
            </a:r>
            <a:r>
              <a:rPr lang="en-US" i="1" dirty="0"/>
              <a:t>Communities of Practice, </a:t>
            </a:r>
            <a:r>
              <a:rPr lang="en-US" dirty="0"/>
              <a:t>1998)</a:t>
            </a:r>
          </a:p>
        </p:txBody>
      </p:sp>
    </p:spTree>
    <p:extLst>
      <p:ext uri="{BB962C8B-B14F-4D97-AF65-F5344CB8AC3E}">
        <p14:creationId xmlns:p14="http://schemas.microsoft.com/office/powerpoint/2010/main" val="18833575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BCF3AF5-B505-1E22-0A83-AEB8288BC878}"/>
              </a:ext>
            </a:extLst>
          </p:cNvPr>
          <p:cNvSpPr txBox="1"/>
          <p:nvPr/>
        </p:nvSpPr>
        <p:spPr>
          <a:xfrm>
            <a:off x="326590" y="445123"/>
            <a:ext cx="5831629" cy="637097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Activities, tasks, functions, and understandings do not exist in isolation; they are part of broader systems of relations in which they have meaning. These </a:t>
            </a:r>
            <a:r>
              <a:rPr lang="en-US" sz="2400" dirty="0">
                <a:solidFill>
                  <a:srgbClr val="E87722"/>
                </a:solidFill>
                <a:latin typeface="Arial" panose="020B0604020202020204" pitchFamily="34" charset="0"/>
                <a:cs typeface="Arial" panose="020B0604020202020204" pitchFamily="34" charset="0"/>
              </a:rPr>
              <a:t>systems of relations arise out of and are reproduced and developed within social communities</a:t>
            </a:r>
            <a:r>
              <a:rPr lang="en-US" sz="2400" dirty="0">
                <a:latin typeface="Arial" panose="020B0604020202020204" pitchFamily="34" charset="0"/>
                <a:cs typeface="Arial" panose="020B0604020202020204" pitchFamily="34" charset="0"/>
              </a:rPr>
              <a:t>, which are in part systems of relations among persons. The person is defined by as well as defines these relations. Learning thus implies becoming a different person with respect to </a:t>
            </a:r>
            <a:r>
              <a:rPr lang="en-US" sz="2400" dirty="0">
                <a:solidFill>
                  <a:srgbClr val="E87722"/>
                </a:solidFill>
                <a:latin typeface="Arial" panose="020B0604020202020204" pitchFamily="34" charset="0"/>
                <a:cs typeface="Arial" panose="020B0604020202020204" pitchFamily="34" charset="0"/>
              </a:rPr>
              <a:t>the possibilities enabled by these systems of relations</a:t>
            </a:r>
            <a:r>
              <a:rPr lang="en-US" sz="2400" dirty="0">
                <a:latin typeface="Arial" panose="020B0604020202020204" pitchFamily="34" charset="0"/>
                <a:cs typeface="Arial" panose="020B0604020202020204" pitchFamily="34" charset="0"/>
              </a:rPr>
              <a:t>. To ignore this aspect of learning is to overlook the fact that learning involves the construction of identities. </a:t>
            </a:r>
          </a:p>
          <a:p>
            <a:r>
              <a:rPr lang="en-US" sz="24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(Lave &amp; Wenger, </a:t>
            </a:r>
            <a:r>
              <a:rPr lang="en-US" sz="2000" i="1" dirty="0">
                <a:latin typeface="Arial" panose="020B0604020202020204" pitchFamily="34" charset="0"/>
                <a:cs typeface="Arial" panose="020B0604020202020204" pitchFamily="34" charset="0"/>
              </a:rPr>
              <a:t>Situated Learning</a:t>
            </a:r>
            <a:r>
              <a:rPr lang="en-US" sz="2000" dirty="0">
                <a:latin typeface="Arial" panose="020B0604020202020204" pitchFamily="34" charset="0"/>
                <a:cs typeface="Arial" panose="020B0604020202020204" pitchFamily="34" charset="0"/>
              </a:rPr>
              <a:t>, 1991)</a:t>
            </a:r>
          </a:p>
        </p:txBody>
      </p:sp>
      <p:sp>
        <p:nvSpPr>
          <p:cNvPr id="2" name="Oval 1">
            <a:extLst>
              <a:ext uri="{FF2B5EF4-FFF2-40B4-BE49-F238E27FC236}">
                <a16:creationId xmlns:a16="http://schemas.microsoft.com/office/drawing/2014/main" id="{55D330F6-5512-18D1-CDB8-3F3ED9E1725C}"/>
              </a:ext>
            </a:extLst>
          </p:cNvPr>
          <p:cNvSpPr/>
          <p:nvPr/>
        </p:nvSpPr>
        <p:spPr>
          <a:xfrm>
            <a:off x="7335081" y="2464904"/>
            <a:ext cx="2961861" cy="2431774"/>
          </a:xfrm>
          <a:prstGeom prst="ellipse">
            <a:avLst/>
          </a:prstGeom>
          <a:ln w="76200">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t>Learning</a:t>
            </a:r>
          </a:p>
        </p:txBody>
      </p:sp>
      <p:sp>
        <p:nvSpPr>
          <p:cNvPr id="3" name="Oval 2">
            <a:extLst>
              <a:ext uri="{FF2B5EF4-FFF2-40B4-BE49-F238E27FC236}">
                <a16:creationId xmlns:a16="http://schemas.microsoft.com/office/drawing/2014/main" id="{D565028A-271C-EB97-8EF9-062A1231ADAE}"/>
              </a:ext>
            </a:extLst>
          </p:cNvPr>
          <p:cNvSpPr/>
          <p:nvPr/>
        </p:nvSpPr>
        <p:spPr>
          <a:xfrm>
            <a:off x="6376138" y="3183838"/>
            <a:ext cx="1828800" cy="1099930"/>
          </a:xfrm>
          <a:prstGeom prst="ellipse">
            <a:avLst/>
          </a:prstGeom>
          <a:solidFill>
            <a:schemeClr val="bg1">
              <a:lumMod val="65000"/>
            </a:schemeClr>
          </a:solidFill>
          <a:ln w="57150">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bg1"/>
                </a:solidFill>
              </a:rPr>
              <a:t>Practice</a:t>
            </a:r>
          </a:p>
        </p:txBody>
      </p:sp>
      <p:sp>
        <p:nvSpPr>
          <p:cNvPr id="9" name="Oval 8">
            <a:extLst>
              <a:ext uri="{FF2B5EF4-FFF2-40B4-BE49-F238E27FC236}">
                <a16:creationId xmlns:a16="http://schemas.microsoft.com/office/drawing/2014/main" id="{C64B357F-D13B-BA32-C26A-6A166299705E}"/>
              </a:ext>
            </a:extLst>
          </p:cNvPr>
          <p:cNvSpPr/>
          <p:nvPr/>
        </p:nvSpPr>
        <p:spPr>
          <a:xfrm>
            <a:off x="7235692" y="1762539"/>
            <a:ext cx="1828800" cy="1099930"/>
          </a:xfrm>
          <a:prstGeom prst="ellipse">
            <a:avLst/>
          </a:prstGeom>
          <a:solidFill>
            <a:schemeClr val="accent2">
              <a:lumMod val="20000"/>
              <a:lumOff val="80000"/>
            </a:schemeClr>
          </a:solidFill>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Community</a:t>
            </a:r>
          </a:p>
        </p:txBody>
      </p:sp>
      <p:sp>
        <p:nvSpPr>
          <p:cNvPr id="11" name="Oval 10">
            <a:extLst>
              <a:ext uri="{FF2B5EF4-FFF2-40B4-BE49-F238E27FC236}">
                <a16:creationId xmlns:a16="http://schemas.microsoft.com/office/drawing/2014/main" id="{8A589BD9-5550-2B3A-3000-E8099D7F7765}"/>
              </a:ext>
            </a:extLst>
          </p:cNvPr>
          <p:cNvSpPr/>
          <p:nvPr/>
        </p:nvSpPr>
        <p:spPr>
          <a:xfrm>
            <a:off x="9642869" y="3227493"/>
            <a:ext cx="1828800" cy="1099930"/>
          </a:xfrm>
          <a:prstGeom prst="ellipse">
            <a:avLst/>
          </a:prstGeom>
          <a:solidFill>
            <a:schemeClr val="accent2">
              <a:lumMod val="20000"/>
              <a:lumOff val="80000"/>
            </a:schemeClr>
          </a:solidFill>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Identity</a:t>
            </a:r>
          </a:p>
        </p:txBody>
      </p:sp>
      <p:sp>
        <p:nvSpPr>
          <p:cNvPr id="13" name="Oval 12">
            <a:extLst>
              <a:ext uri="{FF2B5EF4-FFF2-40B4-BE49-F238E27FC236}">
                <a16:creationId xmlns:a16="http://schemas.microsoft.com/office/drawing/2014/main" id="{1C1049D2-246D-EF2E-FDD9-2D7E7156D506}"/>
              </a:ext>
            </a:extLst>
          </p:cNvPr>
          <p:cNvSpPr/>
          <p:nvPr/>
        </p:nvSpPr>
        <p:spPr>
          <a:xfrm>
            <a:off x="8001974" y="4476512"/>
            <a:ext cx="1828800" cy="1099930"/>
          </a:xfrm>
          <a:prstGeom prst="ellipse">
            <a:avLst/>
          </a:prstGeom>
          <a:solidFill>
            <a:schemeClr val="bg1">
              <a:lumMod val="65000"/>
            </a:schemeClr>
          </a:solidFill>
          <a:ln w="57150">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bg1"/>
                </a:solidFill>
              </a:rPr>
              <a:t>Meaning</a:t>
            </a:r>
          </a:p>
        </p:txBody>
      </p:sp>
      <p:sp>
        <p:nvSpPr>
          <p:cNvPr id="14" name="Oval 13">
            <a:extLst>
              <a:ext uri="{FF2B5EF4-FFF2-40B4-BE49-F238E27FC236}">
                <a16:creationId xmlns:a16="http://schemas.microsoft.com/office/drawing/2014/main" id="{BB4FD96C-60BA-FF11-45EE-058BD38988CF}"/>
              </a:ext>
            </a:extLst>
          </p:cNvPr>
          <p:cNvSpPr/>
          <p:nvPr/>
        </p:nvSpPr>
        <p:spPr>
          <a:xfrm>
            <a:off x="5887999" y="3972931"/>
            <a:ext cx="1828800" cy="1099930"/>
          </a:xfrm>
          <a:prstGeom prst="ellipse">
            <a:avLst/>
          </a:prstGeom>
          <a:solidFill>
            <a:schemeClr val="bg1">
              <a:lumMod val="65000"/>
            </a:schemeClr>
          </a:solidFill>
          <a:ln w="28575">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bg1"/>
                </a:solidFill>
              </a:rPr>
              <a:t>Learning as doing</a:t>
            </a:r>
          </a:p>
        </p:txBody>
      </p:sp>
      <p:sp>
        <p:nvSpPr>
          <p:cNvPr id="15" name="Oval 14">
            <a:extLst>
              <a:ext uri="{FF2B5EF4-FFF2-40B4-BE49-F238E27FC236}">
                <a16:creationId xmlns:a16="http://schemas.microsoft.com/office/drawing/2014/main" id="{309E2D11-2EBD-113E-1D70-2608AD126910}"/>
              </a:ext>
            </a:extLst>
          </p:cNvPr>
          <p:cNvSpPr/>
          <p:nvPr/>
        </p:nvSpPr>
        <p:spPr>
          <a:xfrm>
            <a:off x="9178836" y="5166215"/>
            <a:ext cx="1828800" cy="1099930"/>
          </a:xfrm>
          <a:prstGeom prst="ellipse">
            <a:avLst/>
          </a:prstGeom>
          <a:solidFill>
            <a:schemeClr val="bg1">
              <a:lumMod val="65000"/>
            </a:schemeClr>
          </a:solidFill>
          <a:ln w="28575">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bg1"/>
                </a:solidFill>
              </a:rPr>
              <a:t>Learning as experience</a:t>
            </a:r>
          </a:p>
        </p:txBody>
      </p:sp>
      <p:sp>
        <p:nvSpPr>
          <p:cNvPr id="16" name="Oval 15">
            <a:extLst>
              <a:ext uri="{FF2B5EF4-FFF2-40B4-BE49-F238E27FC236}">
                <a16:creationId xmlns:a16="http://schemas.microsoft.com/office/drawing/2014/main" id="{7B858C51-CBE2-EED4-4626-710FDE0B6EA9}"/>
              </a:ext>
            </a:extLst>
          </p:cNvPr>
          <p:cNvSpPr/>
          <p:nvPr/>
        </p:nvSpPr>
        <p:spPr>
          <a:xfrm>
            <a:off x="10259481" y="2304337"/>
            <a:ext cx="1828800" cy="1099930"/>
          </a:xfrm>
          <a:prstGeom prst="ellipse">
            <a:avLst/>
          </a:prstGeom>
          <a:solidFill>
            <a:schemeClr val="accent2">
              <a:lumMod val="20000"/>
              <a:lumOff val="80000"/>
            </a:schemeClr>
          </a:solidFill>
          <a:ln w="28575">
            <a:solidFill>
              <a:schemeClr val="accent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Learning as becoming</a:t>
            </a:r>
          </a:p>
        </p:txBody>
      </p:sp>
      <p:sp>
        <p:nvSpPr>
          <p:cNvPr id="17" name="Oval 16">
            <a:extLst>
              <a:ext uri="{FF2B5EF4-FFF2-40B4-BE49-F238E27FC236}">
                <a16:creationId xmlns:a16="http://schemas.microsoft.com/office/drawing/2014/main" id="{F80E0D18-405B-8C40-A945-FCE89C0CFC83}"/>
              </a:ext>
            </a:extLst>
          </p:cNvPr>
          <p:cNvSpPr/>
          <p:nvPr/>
        </p:nvSpPr>
        <p:spPr>
          <a:xfrm>
            <a:off x="8028237" y="1141348"/>
            <a:ext cx="1828800" cy="1099930"/>
          </a:xfrm>
          <a:prstGeom prst="ellipse">
            <a:avLst/>
          </a:prstGeom>
          <a:solidFill>
            <a:schemeClr val="accent2">
              <a:lumMod val="20000"/>
              <a:lumOff val="80000"/>
            </a:schemeClr>
          </a:solidFill>
          <a:ln w="28575">
            <a:solidFill>
              <a:schemeClr val="accent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Learning as belonging</a:t>
            </a:r>
          </a:p>
        </p:txBody>
      </p:sp>
    </p:spTree>
    <p:extLst>
      <p:ext uri="{BB962C8B-B14F-4D97-AF65-F5344CB8AC3E}">
        <p14:creationId xmlns:p14="http://schemas.microsoft.com/office/powerpoint/2010/main" val="16374042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BCF3AF5-B505-1E22-0A83-AEB8288BC878}"/>
              </a:ext>
            </a:extLst>
          </p:cNvPr>
          <p:cNvSpPr txBox="1"/>
          <p:nvPr/>
        </p:nvSpPr>
        <p:spPr>
          <a:xfrm>
            <a:off x="392041" y="961302"/>
            <a:ext cx="5984097" cy="4031873"/>
          </a:xfrm>
          <a:prstGeom prst="rect">
            <a:avLst/>
          </a:prstGeom>
          <a:noFill/>
        </p:spPr>
        <p:txBody>
          <a:bodyPr wrap="square" rtlCol="0">
            <a:spAutoFit/>
          </a:bodyPr>
          <a:lstStyle/>
          <a:p>
            <a:r>
              <a:rPr lang="en-US" sz="3200" dirty="0">
                <a:latin typeface="Arial" panose="020B0604020202020204" pitchFamily="34" charset="0"/>
              </a:rPr>
              <a:t>I</a:t>
            </a:r>
            <a:r>
              <a:rPr lang="en-US" sz="3200" b="0" i="0" dirty="0">
                <a:effectLst/>
                <a:latin typeface="Arial" panose="020B0604020202020204" pitchFamily="34" charset="0"/>
              </a:rPr>
              <a:t>dentity in practice is </a:t>
            </a:r>
            <a:r>
              <a:rPr lang="en-US" sz="3200" b="0" i="0" dirty="0">
                <a:solidFill>
                  <a:srgbClr val="E87722"/>
                </a:solidFill>
                <a:effectLst/>
                <a:latin typeface="Arial" panose="020B0604020202020204" pitchFamily="34" charset="0"/>
              </a:rPr>
              <a:t>defined socially </a:t>
            </a:r>
            <a:r>
              <a:rPr lang="en-US" sz="3200" b="0" i="0" dirty="0">
                <a:effectLst/>
                <a:latin typeface="Arial" panose="020B0604020202020204" pitchFamily="34" charset="0"/>
              </a:rPr>
              <a:t>not merely because it is reified in a social discourse of the self and of social categories, but also because it is </a:t>
            </a:r>
            <a:r>
              <a:rPr lang="en-US" sz="3200" b="0" i="0" dirty="0">
                <a:solidFill>
                  <a:srgbClr val="E87722"/>
                </a:solidFill>
                <a:effectLst/>
                <a:latin typeface="Arial" panose="020B0604020202020204" pitchFamily="34" charset="0"/>
              </a:rPr>
              <a:t>produced as a lived experience of participation in specific communities. </a:t>
            </a:r>
            <a:r>
              <a:rPr lang="en-US" sz="3200" b="0" i="0" u="none" strike="noStrike" baseline="0" dirty="0">
                <a:solidFill>
                  <a:srgbClr val="E87722"/>
                </a:solidFill>
                <a:latin typeface="Calibri" panose="020F0502020204030204" pitchFamily="34" charset="0"/>
                <a:cs typeface="Calibri" panose="020F0502020204030204" pitchFamily="34" charset="0"/>
              </a:rPr>
              <a:t> </a:t>
            </a:r>
            <a:r>
              <a:rPr lang="en-US" sz="2400" b="0" i="0" u="none" strike="noStrike" baseline="0" dirty="0">
                <a:latin typeface="Calibri" panose="020F0502020204030204" pitchFamily="34" charset="0"/>
                <a:cs typeface="Calibri" panose="020F0502020204030204" pitchFamily="34" charset="0"/>
              </a:rPr>
              <a:t>(Wenger 1998)</a:t>
            </a:r>
            <a:endParaRPr lang="en-US" sz="3200" dirty="0"/>
          </a:p>
        </p:txBody>
      </p:sp>
      <p:sp>
        <p:nvSpPr>
          <p:cNvPr id="2" name="Oval 1">
            <a:extLst>
              <a:ext uri="{FF2B5EF4-FFF2-40B4-BE49-F238E27FC236}">
                <a16:creationId xmlns:a16="http://schemas.microsoft.com/office/drawing/2014/main" id="{55D330F6-5512-18D1-CDB8-3F3ED9E1725C}"/>
              </a:ext>
            </a:extLst>
          </p:cNvPr>
          <p:cNvSpPr/>
          <p:nvPr/>
        </p:nvSpPr>
        <p:spPr>
          <a:xfrm>
            <a:off x="7335081" y="2464904"/>
            <a:ext cx="2961861" cy="2431774"/>
          </a:xfrm>
          <a:prstGeom prst="ellipse">
            <a:avLst/>
          </a:prstGeom>
          <a:ln w="76200">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t>Learning</a:t>
            </a:r>
          </a:p>
        </p:txBody>
      </p:sp>
      <p:sp>
        <p:nvSpPr>
          <p:cNvPr id="3" name="Oval 2">
            <a:extLst>
              <a:ext uri="{FF2B5EF4-FFF2-40B4-BE49-F238E27FC236}">
                <a16:creationId xmlns:a16="http://schemas.microsoft.com/office/drawing/2014/main" id="{D565028A-271C-EB97-8EF9-062A1231ADAE}"/>
              </a:ext>
            </a:extLst>
          </p:cNvPr>
          <p:cNvSpPr/>
          <p:nvPr/>
        </p:nvSpPr>
        <p:spPr>
          <a:xfrm>
            <a:off x="6376138" y="3183838"/>
            <a:ext cx="1828800" cy="1099930"/>
          </a:xfrm>
          <a:prstGeom prst="ellipse">
            <a:avLst/>
          </a:prstGeom>
          <a:solidFill>
            <a:schemeClr val="bg1">
              <a:lumMod val="65000"/>
            </a:schemeClr>
          </a:solidFill>
          <a:ln w="57150">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bg1"/>
                </a:solidFill>
              </a:rPr>
              <a:t>Practice</a:t>
            </a:r>
          </a:p>
        </p:txBody>
      </p:sp>
      <p:sp>
        <p:nvSpPr>
          <p:cNvPr id="9" name="Oval 8">
            <a:extLst>
              <a:ext uri="{FF2B5EF4-FFF2-40B4-BE49-F238E27FC236}">
                <a16:creationId xmlns:a16="http://schemas.microsoft.com/office/drawing/2014/main" id="{C64B357F-D13B-BA32-C26A-6A166299705E}"/>
              </a:ext>
            </a:extLst>
          </p:cNvPr>
          <p:cNvSpPr/>
          <p:nvPr/>
        </p:nvSpPr>
        <p:spPr>
          <a:xfrm>
            <a:off x="7235692" y="1762539"/>
            <a:ext cx="1828800" cy="1099930"/>
          </a:xfrm>
          <a:prstGeom prst="ellipse">
            <a:avLst/>
          </a:prstGeom>
          <a:solidFill>
            <a:schemeClr val="accent2">
              <a:lumMod val="20000"/>
              <a:lumOff val="80000"/>
            </a:schemeClr>
          </a:solidFill>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Community</a:t>
            </a:r>
          </a:p>
        </p:txBody>
      </p:sp>
      <p:sp>
        <p:nvSpPr>
          <p:cNvPr id="11" name="Oval 10">
            <a:extLst>
              <a:ext uri="{FF2B5EF4-FFF2-40B4-BE49-F238E27FC236}">
                <a16:creationId xmlns:a16="http://schemas.microsoft.com/office/drawing/2014/main" id="{8A589BD9-5550-2B3A-3000-E8099D7F7765}"/>
              </a:ext>
            </a:extLst>
          </p:cNvPr>
          <p:cNvSpPr/>
          <p:nvPr/>
        </p:nvSpPr>
        <p:spPr>
          <a:xfrm>
            <a:off x="9642869" y="3227493"/>
            <a:ext cx="1828800" cy="1099930"/>
          </a:xfrm>
          <a:prstGeom prst="ellipse">
            <a:avLst/>
          </a:prstGeom>
          <a:solidFill>
            <a:schemeClr val="accent2">
              <a:lumMod val="20000"/>
              <a:lumOff val="80000"/>
            </a:schemeClr>
          </a:solidFill>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Identity</a:t>
            </a:r>
          </a:p>
        </p:txBody>
      </p:sp>
      <p:sp>
        <p:nvSpPr>
          <p:cNvPr id="13" name="Oval 12">
            <a:extLst>
              <a:ext uri="{FF2B5EF4-FFF2-40B4-BE49-F238E27FC236}">
                <a16:creationId xmlns:a16="http://schemas.microsoft.com/office/drawing/2014/main" id="{1C1049D2-246D-EF2E-FDD9-2D7E7156D506}"/>
              </a:ext>
            </a:extLst>
          </p:cNvPr>
          <p:cNvSpPr/>
          <p:nvPr/>
        </p:nvSpPr>
        <p:spPr>
          <a:xfrm>
            <a:off x="8001974" y="4476512"/>
            <a:ext cx="1828800" cy="1099930"/>
          </a:xfrm>
          <a:prstGeom prst="ellipse">
            <a:avLst/>
          </a:prstGeom>
          <a:solidFill>
            <a:schemeClr val="bg1">
              <a:lumMod val="65000"/>
            </a:schemeClr>
          </a:solidFill>
          <a:ln w="57150">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bg1"/>
                </a:solidFill>
              </a:rPr>
              <a:t>Meaning</a:t>
            </a:r>
          </a:p>
        </p:txBody>
      </p:sp>
      <p:sp>
        <p:nvSpPr>
          <p:cNvPr id="14" name="Oval 13">
            <a:extLst>
              <a:ext uri="{FF2B5EF4-FFF2-40B4-BE49-F238E27FC236}">
                <a16:creationId xmlns:a16="http://schemas.microsoft.com/office/drawing/2014/main" id="{BB4FD96C-60BA-FF11-45EE-058BD38988CF}"/>
              </a:ext>
            </a:extLst>
          </p:cNvPr>
          <p:cNvSpPr/>
          <p:nvPr/>
        </p:nvSpPr>
        <p:spPr>
          <a:xfrm>
            <a:off x="5887999" y="3972931"/>
            <a:ext cx="1828800" cy="1099930"/>
          </a:xfrm>
          <a:prstGeom prst="ellipse">
            <a:avLst/>
          </a:prstGeom>
          <a:solidFill>
            <a:schemeClr val="bg1">
              <a:lumMod val="65000"/>
            </a:schemeClr>
          </a:solidFill>
          <a:ln w="28575">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bg1"/>
                </a:solidFill>
              </a:rPr>
              <a:t>Learning as doing</a:t>
            </a:r>
          </a:p>
        </p:txBody>
      </p:sp>
      <p:sp>
        <p:nvSpPr>
          <p:cNvPr id="15" name="Oval 14">
            <a:extLst>
              <a:ext uri="{FF2B5EF4-FFF2-40B4-BE49-F238E27FC236}">
                <a16:creationId xmlns:a16="http://schemas.microsoft.com/office/drawing/2014/main" id="{309E2D11-2EBD-113E-1D70-2608AD126910}"/>
              </a:ext>
            </a:extLst>
          </p:cNvPr>
          <p:cNvSpPr/>
          <p:nvPr/>
        </p:nvSpPr>
        <p:spPr>
          <a:xfrm>
            <a:off x="9178836" y="5166215"/>
            <a:ext cx="1828800" cy="1099930"/>
          </a:xfrm>
          <a:prstGeom prst="ellipse">
            <a:avLst/>
          </a:prstGeom>
          <a:solidFill>
            <a:schemeClr val="bg1">
              <a:lumMod val="65000"/>
            </a:schemeClr>
          </a:solidFill>
          <a:ln w="28575">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bg1"/>
                </a:solidFill>
              </a:rPr>
              <a:t>Learning as experience</a:t>
            </a:r>
          </a:p>
        </p:txBody>
      </p:sp>
      <p:sp>
        <p:nvSpPr>
          <p:cNvPr id="16" name="Oval 15">
            <a:extLst>
              <a:ext uri="{FF2B5EF4-FFF2-40B4-BE49-F238E27FC236}">
                <a16:creationId xmlns:a16="http://schemas.microsoft.com/office/drawing/2014/main" id="{7B858C51-CBE2-EED4-4626-710FDE0B6EA9}"/>
              </a:ext>
            </a:extLst>
          </p:cNvPr>
          <p:cNvSpPr/>
          <p:nvPr/>
        </p:nvSpPr>
        <p:spPr>
          <a:xfrm>
            <a:off x="10259481" y="2304337"/>
            <a:ext cx="1828800" cy="1099930"/>
          </a:xfrm>
          <a:prstGeom prst="ellipse">
            <a:avLst/>
          </a:prstGeom>
          <a:solidFill>
            <a:schemeClr val="accent2">
              <a:lumMod val="20000"/>
              <a:lumOff val="80000"/>
            </a:schemeClr>
          </a:solidFill>
          <a:ln w="28575">
            <a:solidFill>
              <a:schemeClr val="accent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Learning as becoming</a:t>
            </a:r>
          </a:p>
        </p:txBody>
      </p:sp>
      <p:sp>
        <p:nvSpPr>
          <p:cNvPr id="17" name="Oval 16">
            <a:extLst>
              <a:ext uri="{FF2B5EF4-FFF2-40B4-BE49-F238E27FC236}">
                <a16:creationId xmlns:a16="http://schemas.microsoft.com/office/drawing/2014/main" id="{F80E0D18-405B-8C40-A945-FCE89C0CFC83}"/>
              </a:ext>
            </a:extLst>
          </p:cNvPr>
          <p:cNvSpPr/>
          <p:nvPr/>
        </p:nvSpPr>
        <p:spPr>
          <a:xfrm>
            <a:off x="8028237" y="1141348"/>
            <a:ext cx="1828800" cy="1099930"/>
          </a:xfrm>
          <a:prstGeom prst="ellipse">
            <a:avLst/>
          </a:prstGeom>
          <a:solidFill>
            <a:schemeClr val="accent2">
              <a:lumMod val="20000"/>
              <a:lumOff val="80000"/>
            </a:schemeClr>
          </a:solidFill>
          <a:ln w="28575">
            <a:solidFill>
              <a:schemeClr val="accent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Learning as belonging</a:t>
            </a:r>
          </a:p>
        </p:txBody>
      </p:sp>
    </p:spTree>
    <p:extLst>
      <p:ext uri="{BB962C8B-B14F-4D97-AF65-F5344CB8AC3E}">
        <p14:creationId xmlns:p14="http://schemas.microsoft.com/office/powerpoint/2010/main" val="23064397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BFAEC-4D0E-485E-9FA5-66FD98696203}"/>
              </a:ext>
            </a:extLst>
          </p:cNvPr>
          <p:cNvSpPr>
            <a:spLocks noGrp="1"/>
          </p:cNvSpPr>
          <p:nvPr>
            <p:ph type="title"/>
          </p:nvPr>
        </p:nvSpPr>
        <p:spPr/>
        <p:txBody>
          <a:bodyPr>
            <a:normAutofit fontScale="90000"/>
          </a:bodyPr>
          <a:lstStyle/>
          <a:p>
            <a:r>
              <a:rPr lang="en-US" dirty="0"/>
              <a:t>Identity as ongoing improvisation</a:t>
            </a:r>
          </a:p>
        </p:txBody>
      </p:sp>
      <p:graphicFrame>
        <p:nvGraphicFramePr>
          <p:cNvPr id="4" name="Content Placeholder 3">
            <a:extLst>
              <a:ext uri="{FF2B5EF4-FFF2-40B4-BE49-F238E27FC236}">
                <a16:creationId xmlns:a16="http://schemas.microsoft.com/office/drawing/2014/main" id="{E5CC0E59-79E4-4D4C-A6E5-05A9E8C1166C}"/>
              </a:ext>
            </a:extLst>
          </p:cNvPr>
          <p:cNvGraphicFramePr>
            <a:graphicFrameLocks noGrp="1"/>
          </p:cNvGraphicFramePr>
          <p:nvPr>
            <p:ph idx="1"/>
            <p:extLst>
              <p:ext uri="{D42A27DB-BD31-4B8C-83A1-F6EECF244321}">
                <p14:modId xmlns:p14="http://schemas.microsoft.com/office/powerpoint/2010/main" val="2739617195"/>
              </p:ext>
            </p:extLst>
          </p:nvPr>
        </p:nvGraphicFramePr>
        <p:xfrm>
          <a:off x="509451" y="1613263"/>
          <a:ext cx="11240589" cy="4879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36C40D14-72B9-4D72-B993-DF0055F1C0EE}"/>
              </a:ext>
            </a:extLst>
          </p:cNvPr>
          <p:cNvSpPr txBox="1"/>
          <p:nvPr/>
        </p:nvSpPr>
        <p:spPr>
          <a:xfrm>
            <a:off x="829491" y="5874575"/>
            <a:ext cx="3977640" cy="738664"/>
          </a:xfrm>
          <a:prstGeom prst="rect">
            <a:avLst/>
          </a:prstGeom>
          <a:noFill/>
        </p:spPr>
        <p:txBody>
          <a:bodyPr wrap="square" rtlCol="0">
            <a:spAutoFit/>
          </a:bodyPr>
          <a:lstStyle/>
          <a:p>
            <a:r>
              <a:rPr lang="en-US" sz="1400" dirty="0"/>
              <a:t>Holland, D., </a:t>
            </a:r>
            <a:r>
              <a:rPr lang="en-US" sz="1400" dirty="0" err="1"/>
              <a:t>Lachicotte</a:t>
            </a:r>
            <a:r>
              <a:rPr lang="en-US" sz="1400" dirty="0"/>
              <a:t>, W. J., Skinner, D., &amp; Cain, C. (1998). </a:t>
            </a:r>
            <a:r>
              <a:rPr lang="en-US" sz="1400" i="1" dirty="0"/>
              <a:t>Identity and agency in cultural worlds. </a:t>
            </a:r>
            <a:r>
              <a:rPr lang="en-US" sz="1400" dirty="0"/>
              <a:t>Harvard University Press. </a:t>
            </a:r>
          </a:p>
        </p:txBody>
      </p:sp>
    </p:spTree>
    <p:extLst>
      <p:ext uri="{BB962C8B-B14F-4D97-AF65-F5344CB8AC3E}">
        <p14:creationId xmlns:p14="http://schemas.microsoft.com/office/powerpoint/2010/main" val="14909033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5F28E-8DCF-4A95-8FC0-9547A5BDCFAB}"/>
              </a:ext>
            </a:extLst>
          </p:cNvPr>
          <p:cNvSpPr>
            <a:spLocks noGrp="1"/>
          </p:cNvSpPr>
          <p:nvPr>
            <p:ph type="title"/>
          </p:nvPr>
        </p:nvSpPr>
        <p:spPr>
          <a:xfrm>
            <a:off x="192577" y="296449"/>
            <a:ext cx="9213477" cy="1537744"/>
          </a:xfrm>
        </p:spPr>
        <p:txBody>
          <a:bodyPr>
            <a:normAutofit fontScale="90000"/>
          </a:bodyPr>
          <a:lstStyle/>
          <a:p>
            <a:r>
              <a:rPr lang="en-US" dirty="0"/>
              <a:t>Becoming After College: Agency and Structure in Transitions to Engineering Work</a:t>
            </a:r>
          </a:p>
        </p:txBody>
      </p:sp>
      <p:pic>
        <p:nvPicPr>
          <p:cNvPr id="4" name="Picture 3">
            <a:extLst>
              <a:ext uri="{FF2B5EF4-FFF2-40B4-BE49-F238E27FC236}">
                <a16:creationId xmlns:a16="http://schemas.microsoft.com/office/drawing/2014/main" id="{9D5ACC18-70FC-4152-9C92-819E40910269}"/>
              </a:ext>
            </a:extLst>
          </p:cNvPr>
          <p:cNvPicPr>
            <a:picLocks noChangeAspect="1"/>
          </p:cNvPicPr>
          <p:nvPr/>
        </p:nvPicPr>
        <p:blipFill rotWithShape="1">
          <a:blip r:embed="rId2"/>
          <a:srcRect l="21693" t="7331" r="4622" b="8048"/>
          <a:stretch/>
        </p:blipFill>
        <p:spPr>
          <a:xfrm>
            <a:off x="124694" y="2846461"/>
            <a:ext cx="3197630" cy="2065622"/>
          </a:xfrm>
          <a:prstGeom prst="rect">
            <a:avLst/>
          </a:prstGeom>
        </p:spPr>
      </p:pic>
      <p:sp>
        <p:nvSpPr>
          <p:cNvPr id="5" name="Arrow: Chevron 4">
            <a:extLst>
              <a:ext uri="{FF2B5EF4-FFF2-40B4-BE49-F238E27FC236}">
                <a16:creationId xmlns:a16="http://schemas.microsoft.com/office/drawing/2014/main" id="{6B7CCB2D-6385-4211-9A0B-4715A08C5CA0}"/>
              </a:ext>
            </a:extLst>
          </p:cNvPr>
          <p:cNvSpPr/>
          <p:nvPr/>
        </p:nvSpPr>
        <p:spPr>
          <a:xfrm>
            <a:off x="3707477" y="3314007"/>
            <a:ext cx="1407621" cy="1130531"/>
          </a:xfrm>
          <a:prstGeom prst="chevron">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Arrow: Chevron 5">
            <a:extLst>
              <a:ext uri="{FF2B5EF4-FFF2-40B4-BE49-F238E27FC236}">
                <a16:creationId xmlns:a16="http://schemas.microsoft.com/office/drawing/2014/main" id="{72FCAA3B-F507-4C79-B6D8-07423FFBD6C3}"/>
              </a:ext>
            </a:extLst>
          </p:cNvPr>
          <p:cNvSpPr/>
          <p:nvPr/>
        </p:nvSpPr>
        <p:spPr>
          <a:xfrm>
            <a:off x="8066117" y="3314007"/>
            <a:ext cx="1407621" cy="1130531"/>
          </a:xfrm>
          <a:prstGeom prst="chevron">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7" name="Google Shape;146;p28">
            <a:extLst>
              <a:ext uri="{FF2B5EF4-FFF2-40B4-BE49-F238E27FC236}">
                <a16:creationId xmlns:a16="http://schemas.microsoft.com/office/drawing/2014/main" id="{3C575E5F-3E00-4F64-8B4D-A0E27D93AA01}"/>
              </a:ext>
            </a:extLst>
          </p:cNvPr>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5682702" y="1924530"/>
            <a:ext cx="587830" cy="587829"/>
          </a:xfrm>
          <a:prstGeom prst="rect">
            <a:avLst/>
          </a:prstGeom>
          <a:noFill/>
          <a:ln>
            <a:noFill/>
          </a:ln>
        </p:spPr>
      </p:pic>
      <p:pic>
        <p:nvPicPr>
          <p:cNvPr id="8" name="Google Shape;147;p28">
            <a:extLst>
              <a:ext uri="{FF2B5EF4-FFF2-40B4-BE49-F238E27FC236}">
                <a16:creationId xmlns:a16="http://schemas.microsoft.com/office/drawing/2014/main" id="{34D490A5-C9BF-46BF-A15B-3E7EF77A2189}"/>
              </a:ext>
            </a:extLst>
          </p:cNvPr>
          <p:cNvPicPr preferRelativeResize="0"/>
          <p:nvPr/>
        </p:nvPicPr>
        <p:blipFill>
          <a:blip r:embed="rId4">
            <a:alphaModFix/>
            <a:extLst>
              <a:ext uri="{28A0092B-C50C-407E-A947-70E740481C1C}">
                <a14:useLocalDpi xmlns:a14="http://schemas.microsoft.com/office/drawing/2010/main" val="0"/>
              </a:ext>
            </a:extLst>
          </a:blip>
          <a:stretch>
            <a:fillRect/>
          </a:stretch>
        </p:blipFill>
        <p:spPr>
          <a:xfrm>
            <a:off x="6618590" y="1929820"/>
            <a:ext cx="587830" cy="587829"/>
          </a:xfrm>
          <a:prstGeom prst="rect">
            <a:avLst/>
          </a:prstGeom>
          <a:noFill/>
          <a:ln>
            <a:noFill/>
          </a:ln>
        </p:spPr>
      </p:pic>
      <p:pic>
        <p:nvPicPr>
          <p:cNvPr id="19" name="Google Shape;146;p28">
            <a:extLst>
              <a:ext uri="{FF2B5EF4-FFF2-40B4-BE49-F238E27FC236}">
                <a16:creationId xmlns:a16="http://schemas.microsoft.com/office/drawing/2014/main" id="{7419E6B9-6F65-40AD-954E-B9484908E715}"/>
              </a:ext>
            </a:extLst>
          </p:cNvPr>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5682702" y="2702087"/>
            <a:ext cx="587830" cy="587829"/>
          </a:xfrm>
          <a:prstGeom prst="rect">
            <a:avLst/>
          </a:prstGeom>
          <a:noFill/>
          <a:ln>
            <a:noFill/>
          </a:ln>
        </p:spPr>
      </p:pic>
      <p:pic>
        <p:nvPicPr>
          <p:cNvPr id="20" name="Google Shape;147;p28">
            <a:extLst>
              <a:ext uri="{FF2B5EF4-FFF2-40B4-BE49-F238E27FC236}">
                <a16:creationId xmlns:a16="http://schemas.microsoft.com/office/drawing/2014/main" id="{0C3E78B6-61E7-4BA5-BBFB-7A0131B76E63}"/>
              </a:ext>
            </a:extLst>
          </p:cNvPr>
          <p:cNvPicPr preferRelativeResize="0"/>
          <p:nvPr/>
        </p:nvPicPr>
        <p:blipFill>
          <a:blip r:embed="rId4">
            <a:alphaModFix/>
            <a:extLst>
              <a:ext uri="{28A0092B-C50C-407E-A947-70E740481C1C}">
                <a14:useLocalDpi xmlns:a14="http://schemas.microsoft.com/office/drawing/2010/main" val="0"/>
              </a:ext>
            </a:extLst>
          </a:blip>
          <a:stretch>
            <a:fillRect/>
          </a:stretch>
        </p:blipFill>
        <p:spPr>
          <a:xfrm>
            <a:off x="6618590" y="2707377"/>
            <a:ext cx="587830" cy="587829"/>
          </a:xfrm>
          <a:prstGeom prst="rect">
            <a:avLst/>
          </a:prstGeom>
          <a:noFill/>
          <a:ln>
            <a:noFill/>
          </a:ln>
        </p:spPr>
      </p:pic>
      <p:pic>
        <p:nvPicPr>
          <p:cNvPr id="21" name="Google Shape;146;p28">
            <a:extLst>
              <a:ext uri="{FF2B5EF4-FFF2-40B4-BE49-F238E27FC236}">
                <a16:creationId xmlns:a16="http://schemas.microsoft.com/office/drawing/2014/main" id="{AED85BEB-CF90-466E-BD14-344A657DAAB0}"/>
              </a:ext>
            </a:extLst>
          </p:cNvPr>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5682702" y="3395909"/>
            <a:ext cx="587830" cy="587829"/>
          </a:xfrm>
          <a:prstGeom prst="rect">
            <a:avLst/>
          </a:prstGeom>
          <a:noFill/>
          <a:ln>
            <a:noFill/>
          </a:ln>
        </p:spPr>
      </p:pic>
      <p:pic>
        <p:nvPicPr>
          <p:cNvPr id="22" name="Google Shape;147;p28">
            <a:extLst>
              <a:ext uri="{FF2B5EF4-FFF2-40B4-BE49-F238E27FC236}">
                <a16:creationId xmlns:a16="http://schemas.microsoft.com/office/drawing/2014/main" id="{7BD0C2D4-0B1F-46DE-8816-EBD1F965CDBE}"/>
              </a:ext>
            </a:extLst>
          </p:cNvPr>
          <p:cNvPicPr preferRelativeResize="0"/>
          <p:nvPr/>
        </p:nvPicPr>
        <p:blipFill>
          <a:blip r:embed="rId4">
            <a:alphaModFix/>
            <a:extLst>
              <a:ext uri="{28A0092B-C50C-407E-A947-70E740481C1C}">
                <a14:useLocalDpi xmlns:a14="http://schemas.microsoft.com/office/drawing/2010/main" val="0"/>
              </a:ext>
            </a:extLst>
          </a:blip>
          <a:stretch>
            <a:fillRect/>
          </a:stretch>
        </p:blipFill>
        <p:spPr>
          <a:xfrm>
            <a:off x="6618590" y="3401199"/>
            <a:ext cx="587830" cy="587829"/>
          </a:xfrm>
          <a:prstGeom prst="rect">
            <a:avLst/>
          </a:prstGeom>
          <a:noFill/>
          <a:ln>
            <a:noFill/>
          </a:ln>
        </p:spPr>
      </p:pic>
      <p:pic>
        <p:nvPicPr>
          <p:cNvPr id="23" name="Google Shape;146;p28">
            <a:extLst>
              <a:ext uri="{FF2B5EF4-FFF2-40B4-BE49-F238E27FC236}">
                <a16:creationId xmlns:a16="http://schemas.microsoft.com/office/drawing/2014/main" id="{72B81704-0036-47E4-97E5-53E9F9A8C40A}"/>
              </a:ext>
            </a:extLst>
          </p:cNvPr>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5682702" y="4145333"/>
            <a:ext cx="587830" cy="587829"/>
          </a:xfrm>
          <a:prstGeom prst="rect">
            <a:avLst/>
          </a:prstGeom>
          <a:noFill/>
          <a:ln>
            <a:noFill/>
          </a:ln>
        </p:spPr>
      </p:pic>
      <p:pic>
        <p:nvPicPr>
          <p:cNvPr id="24" name="Google Shape;147;p28">
            <a:extLst>
              <a:ext uri="{FF2B5EF4-FFF2-40B4-BE49-F238E27FC236}">
                <a16:creationId xmlns:a16="http://schemas.microsoft.com/office/drawing/2014/main" id="{06FEFC0A-F951-43CC-A04A-04A36D5A4BAB}"/>
              </a:ext>
            </a:extLst>
          </p:cNvPr>
          <p:cNvPicPr preferRelativeResize="0"/>
          <p:nvPr/>
        </p:nvPicPr>
        <p:blipFill>
          <a:blip r:embed="rId4">
            <a:alphaModFix/>
            <a:extLst>
              <a:ext uri="{28A0092B-C50C-407E-A947-70E740481C1C}">
                <a14:useLocalDpi xmlns:a14="http://schemas.microsoft.com/office/drawing/2010/main" val="0"/>
              </a:ext>
            </a:extLst>
          </a:blip>
          <a:stretch>
            <a:fillRect/>
          </a:stretch>
        </p:blipFill>
        <p:spPr>
          <a:xfrm>
            <a:off x="6618590" y="4150623"/>
            <a:ext cx="587830" cy="587829"/>
          </a:xfrm>
          <a:prstGeom prst="rect">
            <a:avLst/>
          </a:prstGeom>
          <a:noFill/>
          <a:ln>
            <a:noFill/>
          </a:ln>
        </p:spPr>
      </p:pic>
      <p:pic>
        <p:nvPicPr>
          <p:cNvPr id="25" name="Google Shape;146;p28">
            <a:extLst>
              <a:ext uri="{FF2B5EF4-FFF2-40B4-BE49-F238E27FC236}">
                <a16:creationId xmlns:a16="http://schemas.microsoft.com/office/drawing/2014/main" id="{21E6B0B6-9DE8-44E7-B077-16E88C6B3CF7}"/>
              </a:ext>
            </a:extLst>
          </p:cNvPr>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5660217" y="4945730"/>
            <a:ext cx="587830" cy="587829"/>
          </a:xfrm>
          <a:prstGeom prst="rect">
            <a:avLst/>
          </a:prstGeom>
          <a:noFill/>
          <a:ln>
            <a:noFill/>
          </a:ln>
        </p:spPr>
      </p:pic>
      <p:pic>
        <p:nvPicPr>
          <p:cNvPr id="26" name="Google Shape;147;p28">
            <a:extLst>
              <a:ext uri="{FF2B5EF4-FFF2-40B4-BE49-F238E27FC236}">
                <a16:creationId xmlns:a16="http://schemas.microsoft.com/office/drawing/2014/main" id="{CDDA217D-CFEB-4A52-8BE7-9907CFFBB43C}"/>
              </a:ext>
            </a:extLst>
          </p:cNvPr>
          <p:cNvPicPr preferRelativeResize="0"/>
          <p:nvPr/>
        </p:nvPicPr>
        <p:blipFill>
          <a:blip r:embed="rId4">
            <a:alphaModFix/>
            <a:extLst>
              <a:ext uri="{28A0092B-C50C-407E-A947-70E740481C1C}">
                <a14:useLocalDpi xmlns:a14="http://schemas.microsoft.com/office/drawing/2010/main" val="0"/>
              </a:ext>
            </a:extLst>
          </a:blip>
          <a:stretch>
            <a:fillRect/>
          </a:stretch>
        </p:blipFill>
        <p:spPr>
          <a:xfrm>
            <a:off x="6596105" y="4951020"/>
            <a:ext cx="587830" cy="587829"/>
          </a:xfrm>
          <a:prstGeom prst="rect">
            <a:avLst/>
          </a:prstGeom>
          <a:noFill/>
          <a:ln>
            <a:noFill/>
          </a:ln>
        </p:spPr>
      </p:pic>
      <p:pic>
        <p:nvPicPr>
          <p:cNvPr id="27" name="Google Shape;146;p28">
            <a:extLst>
              <a:ext uri="{FF2B5EF4-FFF2-40B4-BE49-F238E27FC236}">
                <a16:creationId xmlns:a16="http://schemas.microsoft.com/office/drawing/2014/main" id="{491AFB7F-EFA4-4DF0-8D75-B34A0B59CDCA}"/>
              </a:ext>
            </a:extLst>
          </p:cNvPr>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5639444" y="5749617"/>
            <a:ext cx="587830" cy="587829"/>
          </a:xfrm>
          <a:prstGeom prst="rect">
            <a:avLst/>
          </a:prstGeom>
          <a:noFill/>
          <a:ln>
            <a:noFill/>
          </a:ln>
        </p:spPr>
      </p:pic>
      <p:pic>
        <p:nvPicPr>
          <p:cNvPr id="28" name="Google Shape;147;p28">
            <a:extLst>
              <a:ext uri="{FF2B5EF4-FFF2-40B4-BE49-F238E27FC236}">
                <a16:creationId xmlns:a16="http://schemas.microsoft.com/office/drawing/2014/main" id="{733B62C8-21DB-4203-B835-21D7239BB9CF}"/>
              </a:ext>
            </a:extLst>
          </p:cNvPr>
          <p:cNvPicPr preferRelativeResize="0"/>
          <p:nvPr/>
        </p:nvPicPr>
        <p:blipFill>
          <a:blip r:embed="rId4">
            <a:alphaModFix/>
            <a:extLst>
              <a:ext uri="{28A0092B-C50C-407E-A947-70E740481C1C}">
                <a14:useLocalDpi xmlns:a14="http://schemas.microsoft.com/office/drawing/2010/main" val="0"/>
              </a:ext>
            </a:extLst>
          </a:blip>
          <a:stretch>
            <a:fillRect/>
          </a:stretch>
        </p:blipFill>
        <p:spPr>
          <a:xfrm>
            <a:off x="6575332" y="5754907"/>
            <a:ext cx="587830" cy="587829"/>
          </a:xfrm>
          <a:prstGeom prst="rect">
            <a:avLst/>
          </a:prstGeom>
          <a:noFill/>
          <a:ln>
            <a:noFill/>
          </a:ln>
        </p:spPr>
      </p:pic>
      <p:pic>
        <p:nvPicPr>
          <p:cNvPr id="29" name="Google Shape;146;p28">
            <a:extLst>
              <a:ext uri="{FF2B5EF4-FFF2-40B4-BE49-F238E27FC236}">
                <a16:creationId xmlns:a16="http://schemas.microsoft.com/office/drawing/2014/main" id="{D1E42DBB-0B16-46F8-841E-D682DF47042E}"/>
              </a:ext>
            </a:extLst>
          </p:cNvPr>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9733260" y="2953790"/>
            <a:ext cx="1788180" cy="1616104"/>
          </a:xfrm>
          <a:prstGeom prst="rect">
            <a:avLst/>
          </a:prstGeom>
          <a:noFill/>
          <a:ln>
            <a:noFill/>
          </a:ln>
        </p:spPr>
      </p:pic>
      <p:sp>
        <p:nvSpPr>
          <p:cNvPr id="30" name="TextBox 29">
            <a:extLst>
              <a:ext uri="{FF2B5EF4-FFF2-40B4-BE49-F238E27FC236}">
                <a16:creationId xmlns:a16="http://schemas.microsoft.com/office/drawing/2014/main" id="{51CE5BCC-FED5-426A-9E53-878A020E2815}"/>
              </a:ext>
            </a:extLst>
          </p:cNvPr>
          <p:cNvSpPr txBox="1"/>
          <p:nvPr/>
        </p:nvSpPr>
        <p:spPr>
          <a:xfrm>
            <a:off x="2424184" y="5650541"/>
            <a:ext cx="3197630" cy="938719"/>
          </a:xfrm>
          <a:prstGeom prst="rect">
            <a:avLst/>
          </a:prstGeom>
          <a:noFill/>
        </p:spPr>
        <p:txBody>
          <a:bodyPr wrap="square" rtlCol="0">
            <a:spAutoFit/>
          </a:bodyPr>
          <a:lstStyle/>
          <a:p>
            <a:r>
              <a:rPr lang="en-US" sz="1100" dirty="0"/>
              <a:t>Gewirtz, C. (2021). </a:t>
            </a:r>
            <a:r>
              <a:rPr lang="en-US" sz="1100" i="1" dirty="0"/>
              <a:t>Twelve Tales of Engineering in the “Real World:” Narratives of Newcomers’ Agency in Transitions to Engineering Work. </a:t>
            </a:r>
            <a:r>
              <a:rPr lang="en-US" sz="1100" dirty="0"/>
              <a:t>[Doctoral Dissertation, Virginia Tech]. Blacksburg, VA. </a:t>
            </a:r>
            <a:r>
              <a:rPr lang="en-US" sz="1100" dirty="0">
                <a:hlinkClick r:id="rId5"/>
              </a:rPr>
              <a:t>https://vtechworks.lib.vt.edu/handle/10919/104897</a:t>
            </a:r>
            <a:r>
              <a:rPr lang="en-US" sz="1100" dirty="0"/>
              <a:t> </a:t>
            </a:r>
          </a:p>
        </p:txBody>
      </p:sp>
      <p:sp>
        <p:nvSpPr>
          <p:cNvPr id="31" name="TextBox 30">
            <a:extLst>
              <a:ext uri="{FF2B5EF4-FFF2-40B4-BE49-F238E27FC236}">
                <a16:creationId xmlns:a16="http://schemas.microsoft.com/office/drawing/2014/main" id="{AA68A984-11C8-4C28-B067-2205F7EC4535}"/>
              </a:ext>
            </a:extLst>
          </p:cNvPr>
          <p:cNvSpPr txBox="1"/>
          <p:nvPr/>
        </p:nvSpPr>
        <p:spPr>
          <a:xfrm>
            <a:off x="9733260" y="4688378"/>
            <a:ext cx="1333751" cy="369332"/>
          </a:xfrm>
          <a:prstGeom prst="rect">
            <a:avLst/>
          </a:prstGeom>
          <a:noFill/>
        </p:spPr>
        <p:txBody>
          <a:bodyPr wrap="square" rtlCol="0">
            <a:spAutoFit/>
          </a:bodyPr>
          <a:lstStyle/>
          <a:p>
            <a:pPr algn="ctr"/>
            <a:r>
              <a:rPr lang="en-US" dirty="0"/>
              <a:t>“Catherine”</a:t>
            </a:r>
          </a:p>
        </p:txBody>
      </p:sp>
    </p:spTree>
    <p:extLst>
      <p:ext uri="{BB962C8B-B14F-4D97-AF65-F5344CB8AC3E}">
        <p14:creationId xmlns:p14="http://schemas.microsoft.com/office/powerpoint/2010/main" val="19349918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86079E-51C4-47DA-8750-23D2BD71DB50}"/>
              </a:ext>
            </a:extLst>
          </p:cNvPr>
          <p:cNvSpPr>
            <a:spLocks noGrp="1"/>
          </p:cNvSpPr>
          <p:nvPr>
            <p:ph type="title"/>
          </p:nvPr>
        </p:nvSpPr>
        <p:spPr/>
        <p:txBody>
          <a:bodyPr>
            <a:normAutofit fontScale="90000"/>
          </a:bodyPr>
          <a:lstStyle/>
          <a:p>
            <a:r>
              <a:rPr lang="en-US" dirty="0"/>
              <a:t>Narrative Analysis</a:t>
            </a:r>
          </a:p>
        </p:txBody>
      </p:sp>
      <p:sp>
        <p:nvSpPr>
          <p:cNvPr id="4" name="Content Placeholder 3">
            <a:extLst>
              <a:ext uri="{FF2B5EF4-FFF2-40B4-BE49-F238E27FC236}">
                <a16:creationId xmlns:a16="http://schemas.microsoft.com/office/drawing/2014/main" id="{B54BE825-B49A-4B04-A93D-D5F92E7FC69A}"/>
              </a:ext>
            </a:extLst>
          </p:cNvPr>
          <p:cNvSpPr>
            <a:spLocks noGrp="1"/>
          </p:cNvSpPr>
          <p:nvPr>
            <p:ph idx="1"/>
          </p:nvPr>
        </p:nvSpPr>
        <p:spPr/>
        <p:txBody>
          <a:bodyPr/>
          <a:lstStyle/>
          <a:p>
            <a:r>
              <a:rPr lang="en-US" dirty="0"/>
              <a:t>Listening &amp; Emotion Coding (audio/transcript review)</a:t>
            </a:r>
          </a:p>
          <a:p>
            <a:r>
              <a:rPr lang="en-US" dirty="0"/>
              <a:t>Narrative coding (purpose, character, setting plot)</a:t>
            </a:r>
          </a:p>
          <a:p>
            <a:r>
              <a:rPr lang="en-US" dirty="0"/>
              <a:t>Structure &amp; Agency coding</a:t>
            </a:r>
          </a:p>
          <a:p>
            <a:r>
              <a:rPr lang="en-US" dirty="0"/>
              <a:t>Construction of narratives and narrative summaries</a:t>
            </a:r>
          </a:p>
          <a:p>
            <a:r>
              <a:rPr lang="en-US" dirty="0"/>
              <a:t>Analysis (thematic synthesis across narratives)</a:t>
            </a:r>
          </a:p>
        </p:txBody>
      </p:sp>
    </p:spTree>
    <p:extLst>
      <p:ext uri="{BB962C8B-B14F-4D97-AF65-F5344CB8AC3E}">
        <p14:creationId xmlns:p14="http://schemas.microsoft.com/office/powerpoint/2010/main" val="1243448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CCA91-DD90-4F5F-9D1F-E79E1115B124}"/>
              </a:ext>
            </a:extLst>
          </p:cNvPr>
          <p:cNvSpPr>
            <a:spLocks noGrp="1"/>
          </p:cNvSpPr>
          <p:nvPr>
            <p:ph type="title"/>
          </p:nvPr>
        </p:nvSpPr>
        <p:spPr/>
        <p:txBody>
          <a:bodyPr>
            <a:normAutofit fontScale="90000"/>
          </a:bodyPr>
          <a:lstStyle/>
          <a:p>
            <a:r>
              <a:rPr lang="en-US" dirty="0"/>
              <a:t>Emergent Themes Beyond Catherine</a:t>
            </a:r>
          </a:p>
        </p:txBody>
      </p:sp>
      <p:sp>
        <p:nvSpPr>
          <p:cNvPr id="3" name="Content Placeholder 2">
            <a:extLst>
              <a:ext uri="{FF2B5EF4-FFF2-40B4-BE49-F238E27FC236}">
                <a16:creationId xmlns:a16="http://schemas.microsoft.com/office/drawing/2014/main" id="{C96C00C4-4C4D-419F-9772-8E2C430875F9}"/>
              </a:ext>
            </a:extLst>
          </p:cNvPr>
          <p:cNvSpPr>
            <a:spLocks noGrp="1"/>
          </p:cNvSpPr>
          <p:nvPr>
            <p:ph idx="1"/>
          </p:nvPr>
        </p:nvSpPr>
        <p:spPr/>
        <p:txBody>
          <a:bodyPr>
            <a:normAutofit lnSpcReduction="10000"/>
          </a:bodyPr>
          <a:lstStyle/>
          <a:p>
            <a:r>
              <a:rPr lang="en-US" dirty="0"/>
              <a:t>Persistent sexism: Gender biases as consistently salient within organizational structures</a:t>
            </a:r>
          </a:p>
          <a:p>
            <a:r>
              <a:rPr lang="en-US" dirty="0"/>
              <a:t>Objectification: Organizations objectifying employees</a:t>
            </a:r>
          </a:p>
          <a:p>
            <a:r>
              <a:rPr lang="en-US" dirty="0"/>
              <a:t>Alienation: Distancing between engineering work and engineering impacts</a:t>
            </a:r>
          </a:p>
          <a:p>
            <a:r>
              <a:rPr lang="en-US" dirty="0"/>
              <a:t>Dissonance: Disjunctions between participants’ descriptions of experiences and subsequent actions or interpretations</a:t>
            </a:r>
          </a:p>
        </p:txBody>
      </p:sp>
    </p:spTree>
    <p:extLst>
      <p:ext uri="{BB962C8B-B14F-4D97-AF65-F5344CB8AC3E}">
        <p14:creationId xmlns:p14="http://schemas.microsoft.com/office/powerpoint/2010/main" val="105520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Section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a:defPPr>
      </a:lstStyle>
    </a:txDef>
  </a:objectDefaults>
  <a:extraClrSchemeLst/>
  <a:extLst>
    <a:ext uri="{05A4C25C-085E-4340-85A3-A5531E510DB2}">
      <thm15:themeFamily xmlns:thm15="http://schemas.microsoft.com/office/thememl/2012/main" name="BlankVTTemplate.pptx" id="{368199CC-412B-4EC4-AA52-303E146D9510}" vid="{0609383F-0BB5-42EB-9546-BDB6A184C8E7}"/>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EngineeringEducationTemplate_Rev</Template>
  <TotalTime>2743</TotalTime>
  <Words>1997</Words>
  <Application>Microsoft Office PowerPoint</Application>
  <PresentationFormat>Widescreen</PresentationFormat>
  <Paragraphs>370</Paragraphs>
  <Slides>33</Slides>
  <Notes>15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33</vt:i4>
      </vt:variant>
    </vt:vector>
  </HeadingPairs>
  <TitlesOfParts>
    <vt:vector size="40" baseType="lpstr">
      <vt:lpstr>Arial</vt:lpstr>
      <vt:lpstr>Calibri</vt:lpstr>
      <vt:lpstr>Calibri Light</vt:lpstr>
      <vt:lpstr>Times New Roman</vt:lpstr>
      <vt:lpstr>Wingdings</vt:lpstr>
      <vt:lpstr>Section Slide</vt:lpstr>
      <vt:lpstr>Custom Design</vt:lpstr>
      <vt:lpstr>From School to Work: Findings from a Multi-University Study  of Engineers’ First Year of Work  to Enhance Design Education</vt:lpstr>
      <vt:lpstr>Some framing thoughts</vt:lpstr>
      <vt:lpstr>C2W Study Overview</vt:lpstr>
      <vt:lpstr>Key Site Characteristics</vt:lpstr>
      <vt:lpstr>Key Site Characteristics</vt:lpstr>
      <vt:lpstr>Key Site Characteristics</vt:lpstr>
      <vt:lpstr>Key Site Characteristics</vt:lpstr>
      <vt:lpstr>PowerPoint Presentation</vt:lpstr>
      <vt:lpstr>PowerPoint Presentation</vt:lpstr>
      <vt:lpstr>PowerPoint Presentation</vt:lpstr>
      <vt:lpstr>PowerPoint Presentation</vt:lpstr>
      <vt:lpstr>PowerPoint Presentation</vt:lpstr>
      <vt:lpstr>Further explorations</vt:lpstr>
      <vt:lpstr>Transfer in Self-Directed Learning</vt:lpstr>
      <vt:lpstr>Transfer in Self-Directed Learning</vt:lpstr>
      <vt:lpstr>Lack of Transfer in Self-Directed Learning</vt:lpstr>
      <vt:lpstr>How do professional communication skills transfer?</vt:lpstr>
      <vt:lpstr>Transfer in Writing Skills</vt:lpstr>
      <vt:lpstr>Lack of Transfer in Writing Skills</vt:lpstr>
      <vt:lpstr>Challenges in Interpersonal Communication</vt:lpstr>
      <vt:lpstr>Some broader thoughts on being prepared for work</vt:lpstr>
      <vt:lpstr>Being Prepared For Work: Graduate Perspectives</vt:lpstr>
      <vt:lpstr>Being Prepared For Work: Graduate Perspectives</vt:lpstr>
      <vt:lpstr>Being Prepared For Work: Graduate Perspectives</vt:lpstr>
      <vt:lpstr>PowerPoint Presentation</vt:lpstr>
      <vt:lpstr>The Aims of Education</vt:lpstr>
      <vt:lpstr>Learning in Communities of Practice</vt:lpstr>
      <vt:lpstr>PowerPoint Presentation</vt:lpstr>
      <vt:lpstr>PowerPoint Presentation</vt:lpstr>
      <vt:lpstr>Identity as ongoing improvisation</vt:lpstr>
      <vt:lpstr>Becoming After College: Agency and Structure in Transitions to Engineering Work</vt:lpstr>
      <vt:lpstr>Narrative Analysis</vt:lpstr>
      <vt:lpstr>Emergent Themes Beyond Catherine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to Become: Identity, Language, and Pedagogy in Engineering Communication</dc:title>
  <dc:creator>Marie Paretti</dc:creator>
  <cp:lastModifiedBy>Marie Paretti</cp:lastModifiedBy>
  <cp:revision>129</cp:revision>
  <dcterms:created xsi:type="dcterms:W3CDTF">2022-07-04T21:42:35Z</dcterms:created>
  <dcterms:modified xsi:type="dcterms:W3CDTF">2022-10-20T10:05:00Z</dcterms:modified>
</cp:coreProperties>
</file>