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138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photo</c:v>
                </c:pt>
                <c:pt idx="1">
                  <c:v>electro</c:v>
                </c:pt>
                <c:pt idx="2">
                  <c:v>chemo</c:v>
                </c:pt>
                <c:pt idx="3">
                  <c:v>bio</c:v>
                </c:pt>
                <c:pt idx="4">
                  <c:v>cathodo</c:v>
                </c:pt>
                <c:pt idx="5">
                  <c:v>mechano</c:v>
                </c:pt>
                <c:pt idx="6">
                  <c:v>thermo</c:v>
                </c:pt>
                <c:pt idx="7">
                  <c:v>x-ray</c:v>
                </c:pt>
                <c:pt idx="8">
                  <c:v>sono</c:v>
                </c:pt>
                <c:pt idx="9">
                  <c:v>tribo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8-4D7B-9EF8-E0763DE4F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LUMINESCENCE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fluorescence (fast)</c:v>
                </c:pt>
                <c:pt idx="1">
                  <c:v>phosphorescence (slow)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8-427F-B482-889B26164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S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AE3D-6EE9-405A-8120-EC542A4185D0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B416C-D98C-4283-8355-6E0D9E621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B416C-D98C-4283-8355-6E0D9E62172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3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3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5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5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6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A9FD3-7A83-40F8-9F63-CDF4EFFF5BC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AB670-C510-4516-BFD9-99A993850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7781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SK3889 Luminescence Spectroscopy of Semiconductors: Theory and Experiment 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(7.5 credits)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78626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pass the course</a:t>
            </a:r>
            <a:r>
              <a:rPr lang="sv-SE" dirty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one</a:t>
            </a:r>
            <a:r>
              <a:rPr lang="sv-SE" dirty="0"/>
              <a:t> approved presentation (</a:t>
            </a:r>
            <a:r>
              <a:rPr lang="sv-SE" dirty="0" err="1"/>
              <a:t>figures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downloaded</a:t>
            </a:r>
            <a:r>
              <a:rPr lang="sv-SE" dirty="0"/>
              <a:t> from the </a:t>
            </a:r>
            <a:r>
              <a:rPr lang="sv-SE" dirty="0" err="1"/>
              <a:t>course</a:t>
            </a:r>
            <a:r>
              <a:rPr lang="sv-SE" dirty="0"/>
              <a:t> page)</a:t>
            </a:r>
          </a:p>
          <a:p>
            <a:pPr marL="285750" indent="-285750">
              <a:buFontTx/>
              <a:buChar char="-"/>
            </a:pPr>
            <a:r>
              <a:rPr lang="sv-SE" dirty="0"/>
              <a:t>60% mark on </a:t>
            </a:r>
            <a:r>
              <a:rPr lang="sv-SE" dirty="0" err="1"/>
              <a:t>home</a:t>
            </a:r>
            <a:r>
              <a:rPr lang="sv-SE" dirty="0"/>
              <a:t> </a:t>
            </a:r>
            <a:r>
              <a:rPr lang="sv-SE" dirty="0" err="1"/>
              <a:t>assignments</a:t>
            </a:r>
            <a:r>
              <a:rPr lang="sv-SE" dirty="0"/>
              <a:t> (6 tasks total)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laboratory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(design and </a:t>
            </a:r>
            <a:r>
              <a:rPr lang="sv-SE" dirty="0" err="1"/>
              <a:t>conduct</a:t>
            </a:r>
            <a:r>
              <a:rPr lang="sv-SE" dirty="0"/>
              <a:t> an experiment </a:t>
            </a:r>
            <a:r>
              <a:rPr lang="sv-SE" dirty="0" err="1"/>
              <a:t>using</a:t>
            </a:r>
            <a:r>
              <a:rPr lang="sv-SE" dirty="0"/>
              <a:t> </a:t>
            </a:r>
            <a:r>
              <a:rPr lang="sv-SE" dirty="0" err="1"/>
              <a:t>our</a:t>
            </a:r>
            <a:r>
              <a:rPr lang="sv-SE" dirty="0"/>
              <a:t> </a:t>
            </a:r>
            <a:r>
              <a:rPr lang="sv-SE" dirty="0" err="1"/>
              <a:t>equipment</a:t>
            </a:r>
            <a:r>
              <a:rPr lang="sv-SE" dirty="0"/>
              <a:t> and, </a:t>
            </a:r>
          </a:p>
          <a:p>
            <a:r>
              <a:rPr lang="sv-SE" dirty="0"/>
              <a:t>for </a:t>
            </a:r>
            <a:r>
              <a:rPr lang="sv-SE" dirty="0" err="1"/>
              <a:t>example</a:t>
            </a:r>
            <a:r>
              <a:rPr lang="sv-SE" dirty="0"/>
              <a:t>,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samples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501008"/>
            <a:ext cx="74478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Our</a:t>
            </a:r>
            <a:r>
              <a:rPr lang="sv-SE" dirty="0"/>
              <a:t> </a:t>
            </a:r>
            <a:r>
              <a:rPr lang="sv-SE" dirty="0" err="1"/>
              <a:t>equipment</a:t>
            </a:r>
            <a:r>
              <a:rPr lang="sv-SE" dirty="0"/>
              <a:t>: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micro</a:t>
            </a:r>
            <a:r>
              <a:rPr lang="sv-SE" dirty="0"/>
              <a:t>-PL (</a:t>
            </a:r>
            <a:r>
              <a:rPr lang="sv-SE" dirty="0" err="1"/>
              <a:t>imaging</a:t>
            </a:r>
            <a:r>
              <a:rPr lang="sv-SE" dirty="0"/>
              <a:t> and </a:t>
            </a:r>
            <a:r>
              <a:rPr lang="sv-SE" dirty="0" err="1"/>
              <a:t>spectroscopy</a:t>
            </a:r>
            <a:r>
              <a:rPr lang="sv-SE" dirty="0"/>
              <a:t>, </a:t>
            </a:r>
            <a:r>
              <a:rPr lang="sv-SE" dirty="0" err="1"/>
              <a:t>including</a:t>
            </a:r>
            <a:r>
              <a:rPr lang="sv-SE" dirty="0"/>
              <a:t> </a:t>
            </a:r>
            <a:r>
              <a:rPr lang="sv-SE" dirty="0" err="1"/>
              <a:t>Fabry</a:t>
            </a:r>
            <a:r>
              <a:rPr lang="sv-SE" dirty="0"/>
              <a:t>-Perot </a:t>
            </a:r>
            <a:r>
              <a:rPr lang="sv-SE" dirty="0" err="1"/>
              <a:t>interferometry</a:t>
            </a:r>
            <a:r>
              <a:rPr lang="sv-SE" dirty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low-temperature</a:t>
            </a:r>
            <a:r>
              <a:rPr lang="sv-SE" dirty="0"/>
              <a:t> </a:t>
            </a:r>
            <a:r>
              <a:rPr lang="sv-SE" dirty="0" err="1"/>
              <a:t>micro</a:t>
            </a:r>
            <a:r>
              <a:rPr lang="sv-SE" dirty="0"/>
              <a:t>-PL</a:t>
            </a:r>
          </a:p>
          <a:p>
            <a:pPr marL="285750" indent="-285750">
              <a:buFontTx/>
              <a:buChar char="-"/>
            </a:pPr>
            <a:r>
              <a:rPr lang="sv-SE" dirty="0"/>
              <a:t>PLE (</a:t>
            </a:r>
            <a:r>
              <a:rPr lang="sv-SE" dirty="0" err="1"/>
              <a:t>with</a:t>
            </a:r>
            <a:r>
              <a:rPr lang="sv-SE" dirty="0"/>
              <a:t> a </a:t>
            </a:r>
            <a:r>
              <a:rPr lang="sv-SE" dirty="0" err="1"/>
              <a:t>tunable</a:t>
            </a:r>
            <a:r>
              <a:rPr lang="sv-SE" dirty="0"/>
              <a:t> excitation source)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time-resolved</a:t>
            </a:r>
            <a:r>
              <a:rPr lang="sv-SE" dirty="0"/>
              <a:t> </a:t>
            </a:r>
            <a:r>
              <a:rPr lang="sv-SE" dirty="0" err="1"/>
              <a:t>measurements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APD</a:t>
            </a:r>
          </a:p>
          <a:p>
            <a:pPr marL="285750" indent="-285750">
              <a:buFontTx/>
              <a:buChar char="-"/>
            </a:pPr>
            <a:r>
              <a:rPr lang="sv-SE" dirty="0"/>
              <a:t>quantum </a:t>
            </a:r>
            <a:r>
              <a:rPr lang="sv-SE" dirty="0" err="1"/>
              <a:t>yield</a:t>
            </a:r>
            <a:r>
              <a:rPr lang="sv-SE" dirty="0"/>
              <a:t> </a:t>
            </a:r>
            <a:r>
              <a:rPr lang="sv-SE" dirty="0" err="1"/>
              <a:t>measurements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an </a:t>
            </a:r>
            <a:r>
              <a:rPr lang="sv-SE" dirty="0" err="1"/>
              <a:t>integrating</a:t>
            </a:r>
            <a:r>
              <a:rPr lang="sv-SE" dirty="0"/>
              <a:t> </a:t>
            </a:r>
            <a:r>
              <a:rPr lang="sv-SE" dirty="0" err="1"/>
              <a:t>sphere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tunable</a:t>
            </a:r>
            <a:r>
              <a:rPr lang="sv-SE" dirty="0"/>
              <a:t> </a:t>
            </a:r>
            <a:r>
              <a:rPr lang="sv-SE" dirty="0" err="1"/>
              <a:t>light</a:t>
            </a:r>
            <a:r>
              <a:rPr lang="sv-SE" dirty="0"/>
              <a:t> source </a:t>
            </a:r>
            <a:r>
              <a:rPr lang="sv-SE" dirty="0" err="1"/>
              <a:t>based</a:t>
            </a:r>
            <a:r>
              <a:rPr lang="sv-SE" dirty="0"/>
              <a:t> on laser-driven </a:t>
            </a:r>
            <a:r>
              <a:rPr lang="sv-SE" dirty="0" err="1"/>
              <a:t>Xe</a:t>
            </a:r>
            <a:r>
              <a:rPr lang="sv-SE" dirty="0"/>
              <a:t> </a:t>
            </a:r>
            <a:r>
              <a:rPr lang="sv-SE" dirty="0" err="1"/>
              <a:t>lamp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en-US" dirty="0"/>
              <a:t>NIR/visible transmission, haze, absorption in the integrating sphere</a:t>
            </a:r>
          </a:p>
          <a:p>
            <a:pPr marL="285750" indent="-285750">
              <a:buFontTx/>
              <a:buChar char="-"/>
            </a:pPr>
            <a:r>
              <a:rPr lang="en-US" dirty="0"/>
              <a:t>Large-area (25x25 cm</a:t>
            </a:r>
            <a:r>
              <a:rPr lang="en-US" baseline="30000" dirty="0"/>
              <a:t>2</a:t>
            </a:r>
            <a:r>
              <a:rPr lang="en-US" dirty="0"/>
              <a:t>) LED-based solar simulator…</a:t>
            </a:r>
            <a:endParaRPr lang="sv-SE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0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884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Photodetectors</a:t>
            </a:r>
            <a:r>
              <a:rPr lang="en-US" dirty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Monochromators</a:t>
            </a:r>
            <a:r>
              <a:rPr lang="en-US" dirty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: lock-in </a:t>
            </a:r>
            <a:r>
              <a:rPr lang="sv-SE" dirty="0" err="1"/>
              <a:t>amplifier</a:t>
            </a:r>
            <a:r>
              <a:rPr lang="sv-SE" dirty="0"/>
              <a:t>, </a:t>
            </a:r>
            <a:r>
              <a:rPr lang="sv-SE" dirty="0" err="1"/>
              <a:t>photon</a:t>
            </a:r>
            <a:r>
              <a:rPr lang="sv-SE" dirty="0"/>
              <a:t> </a:t>
            </a:r>
            <a:r>
              <a:rPr lang="sv-SE" dirty="0" err="1"/>
              <a:t>counting</a:t>
            </a:r>
            <a:r>
              <a:rPr lang="sv-SE" dirty="0"/>
              <a:t> and </a:t>
            </a:r>
            <a:r>
              <a:rPr lang="sv-SE" dirty="0" err="1"/>
              <a:t>Fourier</a:t>
            </a:r>
            <a:r>
              <a:rPr lang="sv-SE" dirty="0"/>
              <a:t> </a:t>
            </a:r>
            <a:r>
              <a:rPr lang="sv-SE" dirty="0" err="1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363913"/>
            <a:ext cx="261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Outline of the first lecture</a:t>
            </a:r>
          </a:p>
        </p:txBody>
      </p:sp>
    </p:spTree>
    <p:extLst>
      <p:ext uri="{BB962C8B-B14F-4D97-AF65-F5344CB8AC3E}">
        <p14:creationId xmlns:p14="http://schemas.microsoft.com/office/powerpoint/2010/main" val="116972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Main definitions. Specific case of semiconductor luminescence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94179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1. </a:t>
            </a:r>
            <a:r>
              <a:rPr lang="sv-SE" dirty="0" err="1"/>
              <a:t>Thermal</a:t>
            </a:r>
            <a:r>
              <a:rPr lang="sv-SE" dirty="0"/>
              <a:t> </a:t>
            </a:r>
            <a:r>
              <a:rPr lang="sv-SE" dirty="0" err="1"/>
              <a:t>radiation</a:t>
            </a:r>
            <a:r>
              <a:rPr lang="sv-SE" dirty="0"/>
              <a:t>. Black-</a:t>
            </a:r>
            <a:r>
              <a:rPr lang="sv-SE" dirty="0" err="1"/>
              <a:t>body</a:t>
            </a:r>
            <a:r>
              <a:rPr lang="sv-SE" dirty="0"/>
              <a:t> source.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Wien’s</a:t>
            </a:r>
            <a:r>
              <a:rPr lang="sv-SE" dirty="0"/>
              <a:t> </a:t>
            </a:r>
            <a:r>
              <a:rPr lang="sv-SE" dirty="0" err="1"/>
              <a:t>law</a:t>
            </a:r>
            <a:r>
              <a:rPr lang="sv-SE" dirty="0"/>
              <a:t>: </a:t>
            </a:r>
            <a:r>
              <a:rPr lang="sv-SE" dirty="0">
                <a:latin typeface="Symbol" pitchFamily="18" charset="2"/>
              </a:rPr>
              <a:t>l </a:t>
            </a:r>
            <a:r>
              <a:rPr lang="sv-SE" dirty="0">
                <a:latin typeface="+mj-lt"/>
              </a:rPr>
              <a:t>[</a:t>
            </a:r>
            <a:r>
              <a:rPr lang="sv-SE" dirty="0" err="1">
                <a:latin typeface="+mj-lt"/>
              </a:rPr>
              <a:t>nm</a:t>
            </a:r>
            <a:r>
              <a:rPr lang="sv-SE" dirty="0">
                <a:latin typeface="+mj-lt"/>
              </a:rPr>
              <a:t>]=</a:t>
            </a:r>
            <a:r>
              <a:rPr lang="sv-SE" dirty="0">
                <a:latin typeface="Symbol" pitchFamily="18" charset="2"/>
              </a:rPr>
              <a:t> </a:t>
            </a:r>
            <a:r>
              <a:rPr lang="sv-SE" dirty="0">
                <a:latin typeface="+mj-lt"/>
              </a:rPr>
              <a:t>2.9·10</a:t>
            </a:r>
            <a:r>
              <a:rPr lang="sv-SE" baseline="30000" dirty="0">
                <a:latin typeface="+mj-lt"/>
              </a:rPr>
              <a:t>6</a:t>
            </a:r>
            <a:r>
              <a:rPr lang="sv-SE" dirty="0">
                <a:latin typeface="+mj-lt"/>
              </a:rPr>
              <a:t>/T[K], human </a:t>
            </a:r>
            <a:r>
              <a:rPr lang="sv-SE" dirty="0" err="1">
                <a:latin typeface="+mj-lt"/>
              </a:rPr>
              <a:t>thermal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radiation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peak</a:t>
            </a:r>
            <a:r>
              <a:rPr lang="sv-SE" dirty="0">
                <a:latin typeface="+mj-lt"/>
              </a:rPr>
              <a:t> is  ~ 10 </a:t>
            </a:r>
            <a:r>
              <a:rPr lang="sv-SE" dirty="0">
                <a:latin typeface="Symbol" pitchFamily="18" charset="2"/>
              </a:rPr>
              <a:t>m</a:t>
            </a:r>
            <a:r>
              <a:rPr lang="sv-SE" dirty="0">
                <a:latin typeface="+mj-lt"/>
              </a:rPr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>
                <a:latin typeface="+mj-lt"/>
              </a:rPr>
              <a:t>Thermally</a:t>
            </a:r>
            <a:r>
              <a:rPr lang="sv-SE" dirty="0">
                <a:latin typeface="+mj-lt"/>
              </a:rPr>
              <a:t> provided </a:t>
            </a:r>
            <a:r>
              <a:rPr lang="sv-SE" dirty="0" err="1">
                <a:latin typeface="+mj-lt"/>
              </a:rPr>
              <a:t>energy</a:t>
            </a:r>
            <a:r>
              <a:rPr lang="sv-SE" dirty="0">
                <a:latin typeface="+mj-lt"/>
              </a:rPr>
              <a:t> gives </a:t>
            </a:r>
            <a:r>
              <a:rPr lang="sv-SE" dirty="0" err="1">
                <a:latin typeface="+mj-lt"/>
              </a:rPr>
              <a:t>rise</a:t>
            </a:r>
            <a:r>
              <a:rPr lang="sv-SE" dirty="0">
                <a:latin typeface="+mj-lt"/>
              </a:rPr>
              <a:t> to the emission (</a:t>
            </a:r>
            <a:r>
              <a:rPr lang="sv-SE" dirty="0" err="1">
                <a:latin typeface="+mj-lt"/>
              </a:rPr>
              <a:t>accelerated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carriers</a:t>
            </a:r>
            <a:r>
              <a:rPr lang="sv-SE" dirty="0">
                <a:latin typeface="+mj-lt"/>
              </a:rPr>
              <a:t>)			</a:t>
            </a:r>
            <a:endParaRPr lang="en-US" dirty="0">
              <a:latin typeface="Symbol" pitchFamily="18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5373216"/>
            <a:ext cx="281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THIS IS NOT LUMINESCENCE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9632" y="2852936"/>
            <a:ext cx="81646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2. </a:t>
            </a:r>
            <a:r>
              <a:rPr lang="sv-SE" dirty="0" err="1"/>
              <a:t>Scattering</a:t>
            </a:r>
            <a:r>
              <a:rPr lang="sv-SE" dirty="0"/>
              <a:t> and </a:t>
            </a:r>
            <a:r>
              <a:rPr lang="sv-SE" dirty="0" err="1"/>
              <a:t>reflected</a:t>
            </a:r>
            <a:r>
              <a:rPr lang="sv-SE" dirty="0"/>
              <a:t> </a:t>
            </a:r>
            <a:r>
              <a:rPr lang="sv-SE" dirty="0" err="1"/>
              <a:t>radiation</a:t>
            </a:r>
            <a:r>
              <a:rPr lang="sv-SE" dirty="0"/>
              <a:t>.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Raman </a:t>
            </a:r>
            <a:r>
              <a:rPr lang="sv-SE" dirty="0" err="1"/>
              <a:t>scattering</a:t>
            </a:r>
            <a:r>
              <a:rPr lang="sv-SE" dirty="0"/>
              <a:t> (interaction </a:t>
            </a:r>
            <a:r>
              <a:rPr lang="sv-SE" dirty="0" err="1"/>
              <a:t>of</a:t>
            </a:r>
            <a:r>
              <a:rPr lang="sv-SE" dirty="0"/>
              <a:t> initial </a:t>
            </a:r>
            <a:r>
              <a:rPr lang="sv-SE" dirty="0" err="1"/>
              <a:t>photons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phonons</a:t>
            </a:r>
            <a:r>
              <a:rPr lang="sv-SE" dirty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Rayleigh</a:t>
            </a:r>
            <a:r>
              <a:rPr lang="sv-SE" dirty="0"/>
              <a:t> </a:t>
            </a:r>
            <a:r>
              <a:rPr lang="sv-SE" dirty="0" err="1"/>
              <a:t>scattering</a:t>
            </a:r>
            <a:r>
              <a:rPr lang="sv-SE" dirty="0"/>
              <a:t> (interaction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inital</a:t>
            </a:r>
            <a:r>
              <a:rPr lang="sv-SE" dirty="0"/>
              <a:t> </a:t>
            </a:r>
            <a:r>
              <a:rPr lang="sv-SE" dirty="0" err="1"/>
              <a:t>photons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particles</a:t>
            </a:r>
            <a:r>
              <a:rPr lang="sv-SE" dirty="0"/>
              <a:t> </a:t>
            </a:r>
            <a:r>
              <a:rPr lang="sv-SE" dirty="0" err="1"/>
              <a:t>smaller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>
                <a:latin typeface="Symbol" pitchFamily="18" charset="2"/>
              </a:rPr>
              <a:t>l</a:t>
            </a:r>
            <a:r>
              <a:rPr lang="en-US" baseline="-25000" dirty="0">
                <a:latin typeface="Symbol" pitchFamily="18" charset="2"/>
              </a:rPr>
              <a:t>0</a:t>
            </a:r>
            <a:r>
              <a:rPr lang="en-US" dirty="0">
                <a:latin typeface="Symbol" pitchFamily="18" charset="2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+mj-lt"/>
              </a:rPr>
              <a:t>Brillouin</a:t>
            </a:r>
            <a:r>
              <a:rPr lang="en-US" dirty="0">
                <a:latin typeface="+mj-lt"/>
              </a:rPr>
              <a:t> scattering (interaction of initial photons with refractive index variations)</a:t>
            </a:r>
          </a:p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These processes are fast and almost elastic (very small energy loss for initial photons)</a:t>
            </a:r>
          </a:p>
          <a:p>
            <a:r>
              <a:rPr lang="sv-SE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75332653"/>
              </p:ext>
            </p:extLst>
          </p:nvPr>
        </p:nvGraphicFramePr>
        <p:xfrm>
          <a:off x="611559" y="2132856"/>
          <a:ext cx="3816424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899428"/>
            <a:ext cx="760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”</a:t>
            </a:r>
            <a:r>
              <a:rPr lang="sv-SE" dirty="0" err="1"/>
              <a:t>slow</a:t>
            </a:r>
            <a:r>
              <a:rPr lang="sv-SE" dirty="0"/>
              <a:t>” relaxation </a:t>
            </a:r>
            <a:r>
              <a:rPr lang="sv-SE" dirty="0" err="1"/>
              <a:t>of</a:t>
            </a:r>
            <a:r>
              <a:rPr lang="sv-SE" dirty="0"/>
              <a:t> extra </a:t>
            </a:r>
            <a:r>
              <a:rPr lang="sv-SE" dirty="0" err="1"/>
              <a:t>energy</a:t>
            </a:r>
            <a:r>
              <a:rPr lang="sv-SE" dirty="0"/>
              <a:t> provided </a:t>
            </a:r>
            <a:r>
              <a:rPr lang="sv-SE" dirty="0" err="1"/>
              <a:t>to</a:t>
            </a:r>
            <a:r>
              <a:rPr lang="sv-SE" dirty="0"/>
              <a:t> the system </a:t>
            </a:r>
            <a:r>
              <a:rPr lang="sv-SE" dirty="0" err="1"/>
              <a:t>through</a:t>
            </a:r>
            <a:r>
              <a:rPr lang="sv-SE" dirty="0"/>
              <a:t> </a:t>
            </a:r>
            <a:r>
              <a:rPr lang="sv-SE" dirty="0" err="1"/>
              <a:t>light</a:t>
            </a:r>
            <a:r>
              <a:rPr lang="sv-SE" dirty="0"/>
              <a:t> emission</a:t>
            </a:r>
          </a:p>
          <a:p>
            <a:pPr algn="ctr"/>
            <a:r>
              <a:rPr lang="sv-SE" dirty="0"/>
              <a:t>(”</a:t>
            </a:r>
            <a:r>
              <a:rPr lang="sv-SE" dirty="0" err="1"/>
              <a:t>slow</a:t>
            </a:r>
            <a:r>
              <a:rPr lang="sv-SE" dirty="0"/>
              <a:t>” </a:t>
            </a:r>
            <a:r>
              <a:rPr lang="sv-SE" dirty="0" err="1"/>
              <a:t>compared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light</a:t>
            </a:r>
            <a:r>
              <a:rPr lang="sv-SE" dirty="0"/>
              <a:t> </a:t>
            </a:r>
            <a:r>
              <a:rPr lang="sv-SE" dirty="0" err="1"/>
              <a:t>wave</a:t>
            </a:r>
            <a:r>
              <a:rPr lang="sv-SE" dirty="0"/>
              <a:t> oscillations (</a:t>
            </a:r>
            <a:r>
              <a:rPr lang="sv-SE" dirty="0" err="1"/>
              <a:t>fs</a:t>
            </a:r>
            <a:r>
              <a:rPr lang="sv-SE" dirty="0"/>
              <a:t>): from </a:t>
            </a:r>
            <a:r>
              <a:rPr lang="sv-SE" dirty="0" err="1"/>
              <a:t>nanoseconds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hours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Main definitions. Specific case of semiconductor luminescence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59" y="1804174"/>
            <a:ext cx="391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Classified by the source of extra energy: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1804174"/>
            <a:ext cx="2795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Classified by the decay rate: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21403865"/>
              </p:ext>
            </p:extLst>
          </p:nvPr>
        </p:nvGraphicFramePr>
        <p:xfrm>
          <a:off x="4745490" y="2173506"/>
          <a:ext cx="3888432" cy="44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74981" y="629980"/>
            <a:ext cx="1727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LUMINESCENCE: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  <p:bldP spid="8" grpId="0"/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859525"/>
            <a:ext cx="850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solid-state object luminescence can be caused by the material itself or by impurities</a:t>
            </a:r>
          </a:p>
        </p:txBody>
      </p:sp>
      <p:pic>
        <p:nvPicPr>
          <p:cNvPr id="1026" name="Picture 2" descr="C:\Ilya Data\KTH Office\Courses\Luminescence\LumSpSemFigs1_9\Fig01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221" y="1484784"/>
            <a:ext cx="3310044" cy="47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3002" y="3284984"/>
            <a:ext cx="5084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Low-temperature luminescence spectra of Si crystal:</a:t>
            </a:r>
          </a:p>
          <a:p>
            <a:pPr marL="285750" indent="-285750">
              <a:buFontTx/>
              <a:buChar char="-"/>
            </a:pPr>
            <a:r>
              <a:rPr lang="en-US" dirty="0"/>
              <a:t>I – intrinsic components</a:t>
            </a:r>
          </a:p>
          <a:p>
            <a:pPr marL="285750" indent="-285750">
              <a:buFontTx/>
              <a:buChar char="-"/>
            </a:pPr>
            <a:r>
              <a:rPr lang="en-US" dirty="0"/>
              <a:t>P, Al ,B, Sb, As – common impurities/dopants</a:t>
            </a:r>
          </a:p>
          <a:p>
            <a:pPr marL="285750" indent="-285750">
              <a:buFontTx/>
              <a:buChar char="-"/>
            </a:pPr>
            <a:r>
              <a:rPr lang="en-US" dirty="0"/>
              <a:t>NP – no-phonon line</a:t>
            </a:r>
          </a:p>
          <a:p>
            <a:pPr marL="285750" indent="-285750">
              <a:buFontTx/>
              <a:buChar char="-"/>
            </a:pPr>
            <a:r>
              <a:rPr lang="en-US" dirty="0"/>
              <a:t>TA, LO, TO – specific phonon modes (transverse, </a:t>
            </a:r>
          </a:p>
          <a:p>
            <a:r>
              <a:rPr lang="en-US" dirty="0"/>
              <a:t>longitudinal, acoustic and optical)</a:t>
            </a:r>
          </a:p>
          <a:p>
            <a:pPr marL="285750" indent="-285750">
              <a:buFontTx/>
              <a:buChar char="-"/>
            </a:pPr>
            <a:r>
              <a:rPr lang="en-US" dirty="0"/>
              <a:t>EHL – electron-hole liquid</a:t>
            </a:r>
          </a:p>
          <a:p>
            <a:pPr marL="285750" indent="-285750">
              <a:buFontTx/>
              <a:buChar char="-"/>
            </a:pPr>
            <a:r>
              <a:rPr lang="en-US" dirty="0"/>
              <a:t>BE, FE – bound and free excitons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860236" y="5675873"/>
            <a:ext cx="361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LUMINESCENCE for impurity analysis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9296" y="1412776"/>
            <a:ext cx="49877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 – </a:t>
            </a:r>
            <a:r>
              <a:rPr lang="sv-SE" dirty="0" err="1"/>
              <a:t>nominally</a:t>
            </a:r>
            <a:r>
              <a:rPr lang="sv-SE" dirty="0"/>
              <a:t> pure Si </a:t>
            </a:r>
            <a:r>
              <a:rPr lang="sv-SE" dirty="0" err="1"/>
              <a:t>crystal</a:t>
            </a:r>
            <a:endParaRPr lang="sv-SE" dirty="0"/>
          </a:p>
          <a:p>
            <a:r>
              <a:rPr lang="sv-SE" dirty="0"/>
              <a:t>B – </a:t>
            </a:r>
            <a:r>
              <a:rPr lang="sv-SE" dirty="0" err="1"/>
              <a:t>doped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Sb and As</a:t>
            </a:r>
          </a:p>
          <a:p>
            <a:r>
              <a:rPr lang="sv-SE" dirty="0"/>
              <a:t>C – </a:t>
            </a:r>
            <a:r>
              <a:rPr lang="sv-SE" dirty="0" err="1"/>
              <a:t>doped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B and As</a:t>
            </a:r>
          </a:p>
          <a:p>
            <a:endParaRPr lang="sv-SE" dirty="0"/>
          </a:p>
          <a:p>
            <a:r>
              <a:rPr lang="en-US" dirty="0"/>
              <a:t>Peak position, intensity and linewidth all contain</a:t>
            </a:r>
          </a:p>
          <a:p>
            <a:r>
              <a:rPr lang="en-US" dirty="0"/>
              <a:t>information about physical processes in the sample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5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Main definitions. Specific case of semiconductor luminescence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764704"/>
            <a:ext cx="719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Peak identification </a:t>
            </a:r>
            <a:r>
              <a:rPr lang="en-US" dirty="0"/>
              <a:t>can be ambiguous sometimes, especially for broad lines</a:t>
            </a:r>
          </a:p>
        </p:txBody>
      </p:sp>
      <p:pic>
        <p:nvPicPr>
          <p:cNvPr id="2050" name="Picture 2" descr="C:\Ilya Data\KTH Office\Courses\Luminescence\LumSpSemFigs1_9\Fig01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247" y="1257196"/>
            <a:ext cx="1645596" cy="389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1625" y="1916832"/>
            <a:ext cx="99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Intrinsic spectra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24729" y="3996128"/>
            <a:ext cx="1020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Extrinsic spectra</a:t>
            </a:r>
          </a:p>
        </p:txBody>
      </p:sp>
    </p:spTree>
    <p:extLst>
      <p:ext uri="{BB962C8B-B14F-4D97-AF65-F5344CB8AC3E}">
        <p14:creationId xmlns:p14="http://schemas.microsoft.com/office/powerpoint/2010/main" val="11775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606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Main definitions. Specific case of semiconductor luminescence</a:t>
            </a:r>
          </a:p>
        </p:txBody>
      </p:sp>
      <p:pic>
        <p:nvPicPr>
          <p:cNvPr id="3074" name="Picture 2" descr="C:\Ilya Data\KTH Office\Courses\Luminescence\LumSpSemFigs1_9\Fig01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924944"/>
            <a:ext cx="2534867" cy="220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Ilya Data\KTH Office\Courses\Luminescence\LumSpSemFigs1_9\Fig01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929645"/>
            <a:ext cx="3600400" cy="220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5125" y="1484784"/>
            <a:ext cx="8286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Low-temperature</a:t>
            </a:r>
            <a:r>
              <a:rPr lang="en-US" dirty="0"/>
              <a:t> measurements give a better picture – sharper lines, higher intensity:</a:t>
            </a:r>
          </a:p>
          <a:p>
            <a:pPr marL="285750" indent="-285750">
              <a:buFontTx/>
              <a:buChar char="-"/>
            </a:pPr>
            <a:r>
              <a:rPr lang="en-US" dirty="0"/>
              <a:t>linewidth depends on interaction with phonons, less phonons at low-temperature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thermal quenching can reduce luminescence intensity (e.g. dissociation of excitons)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0699" y="5444964"/>
            <a:ext cx="3344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Room temperature CL of ZnS with</a:t>
            </a:r>
          </a:p>
          <a:p>
            <a:r>
              <a:rPr lang="en-US" dirty="0"/>
              <a:t>1. Zn 2. Cu 3. Ag 4. Au 5. </a:t>
            </a:r>
            <a:r>
              <a:rPr lang="en-US" dirty="0" err="1"/>
              <a:t>Mn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43993" y="5449925"/>
            <a:ext cx="2824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 temperature CL of </a:t>
            </a:r>
            <a:r>
              <a:rPr lang="en-US" dirty="0" err="1"/>
              <a:t>ZnO</a:t>
            </a:r>
            <a:r>
              <a:rPr lang="en-US" dirty="0"/>
              <a:t>:</a:t>
            </a:r>
          </a:p>
          <a:p>
            <a:r>
              <a:rPr lang="en-US" dirty="0"/>
              <a:t>  sharp </a:t>
            </a:r>
            <a:r>
              <a:rPr lang="en-US" dirty="0" err="1"/>
              <a:t>excitonic</a:t>
            </a:r>
            <a:r>
              <a:rPr lang="en-US" dirty="0"/>
              <a:t> transitions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0210" y="971486"/>
            <a:ext cx="6991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can use information from known samples to identify peaks correctly</a:t>
            </a:r>
          </a:p>
        </p:txBody>
      </p:sp>
    </p:spTree>
    <p:extLst>
      <p:ext uri="{BB962C8B-B14F-4D97-AF65-F5344CB8AC3E}">
        <p14:creationId xmlns:p14="http://schemas.microsoft.com/office/powerpoint/2010/main" val="35599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Photoluminescence (PL) and photoluminescence excitation (PLE) techniques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Photodetectors</a:t>
            </a:r>
            <a:r>
              <a:rPr lang="en-US" dirty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Monochromators</a:t>
            </a:r>
            <a:r>
              <a:rPr lang="en-US" dirty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: lock-in </a:t>
            </a:r>
            <a:r>
              <a:rPr lang="sv-SE" dirty="0" err="1"/>
              <a:t>amplifier</a:t>
            </a:r>
            <a:r>
              <a:rPr lang="sv-SE" dirty="0"/>
              <a:t>, </a:t>
            </a:r>
            <a:r>
              <a:rPr lang="sv-SE" dirty="0" err="1"/>
              <a:t>photon</a:t>
            </a:r>
            <a:r>
              <a:rPr lang="sv-SE" dirty="0"/>
              <a:t> </a:t>
            </a:r>
            <a:r>
              <a:rPr lang="sv-SE" dirty="0" err="1"/>
              <a:t>counting</a:t>
            </a:r>
            <a:r>
              <a:rPr lang="sv-SE" dirty="0"/>
              <a:t> and </a:t>
            </a:r>
            <a:r>
              <a:rPr lang="sv-SE" dirty="0" err="1"/>
              <a:t>Fourier</a:t>
            </a:r>
            <a:r>
              <a:rPr lang="sv-SE" dirty="0"/>
              <a:t> </a:t>
            </a:r>
            <a:r>
              <a:rPr lang="sv-SE" dirty="0" err="1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364668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pic>
        <p:nvPicPr>
          <p:cNvPr id="1026" name="Picture 2" descr="C:\Ilya Data\KTH Office\Courses\Luminescence\LumSpSemFigs1_9\Fig02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27" y="2924944"/>
            <a:ext cx="4896544" cy="290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5586" y="735920"/>
            <a:ext cx="8273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Luminescence is almost independent on the way the external energy is supplied</a:t>
            </a:r>
          </a:p>
          <a:p>
            <a:r>
              <a:rPr lang="en-US" dirty="0"/>
              <a:t>Photoluminescence is a practical, convenient  method of luminescence measurements: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7002" y="5934670"/>
            <a:ext cx="597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configuration (c) with a </a:t>
            </a:r>
            <a:r>
              <a:rPr lang="en-US" dirty="0">
                <a:solidFill>
                  <a:srgbClr val="FF0000"/>
                </a:solidFill>
              </a:rPr>
              <a:t>dichroic mirror</a:t>
            </a:r>
            <a:r>
              <a:rPr lang="en-US" dirty="0"/>
              <a:t> is the most typical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0542" y="2293026"/>
            <a:ext cx="345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General geometrical configuration: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3422" y="1382251"/>
            <a:ext cx="7414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fixed excitation and spectrally dispersed emission </a:t>
            </a:r>
            <a:r>
              <a:rPr lang="en-US" dirty="0" err="1"/>
              <a:t>I</a:t>
            </a:r>
            <a:r>
              <a:rPr lang="en-US" baseline="-25000" dirty="0" err="1"/>
              <a:t>lum</a:t>
            </a:r>
            <a:r>
              <a:rPr lang="en-US" dirty="0"/>
              <a:t>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em</a:t>
            </a:r>
            <a:r>
              <a:rPr lang="en-US" dirty="0"/>
              <a:t>) for 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-25000" dirty="0"/>
              <a:t>ex0 </a:t>
            </a:r>
            <a:r>
              <a:rPr lang="en-US" dirty="0"/>
              <a:t>– PL</a:t>
            </a:r>
          </a:p>
          <a:p>
            <a:pPr marL="285750" indent="-285750">
              <a:buFontTx/>
              <a:buChar char="-"/>
            </a:pPr>
            <a:r>
              <a:rPr lang="en-US" dirty="0"/>
              <a:t>fixed detection wavelength under variable excitation </a:t>
            </a:r>
            <a:r>
              <a:rPr lang="en-US" dirty="0" err="1"/>
              <a:t>I</a:t>
            </a:r>
            <a:r>
              <a:rPr lang="en-US" baseline="-25000" dirty="0" err="1"/>
              <a:t>lum</a:t>
            </a:r>
            <a:r>
              <a:rPr lang="en-US" dirty="0"/>
              <a:t>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ex</a:t>
            </a:r>
            <a:r>
              <a:rPr lang="en-US" dirty="0"/>
              <a:t>) for 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-25000" dirty="0"/>
              <a:t>em0 </a:t>
            </a:r>
            <a:r>
              <a:rPr lang="en-US" dirty="0"/>
              <a:t>- PLE</a:t>
            </a:r>
          </a:p>
        </p:txBody>
      </p:sp>
      <p:sp>
        <p:nvSpPr>
          <p:cNvPr id="3" name="Oval 2"/>
          <p:cNvSpPr/>
          <p:nvPr/>
        </p:nvSpPr>
        <p:spPr>
          <a:xfrm>
            <a:off x="3598111" y="4437112"/>
            <a:ext cx="1549953" cy="1392201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71800" y="2924944"/>
            <a:ext cx="4752528" cy="3064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71600" y="4085806"/>
            <a:ext cx="3104305" cy="1921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98111" y="2767036"/>
            <a:ext cx="4752527" cy="102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16559" y="3435434"/>
            <a:ext cx="821912" cy="102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4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3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1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 setup examples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906" y="1844824"/>
            <a:ext cx="4866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laser as an excitation source, 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-25000" dirty="0" err="1"/>
              <a:t>ex</a:t>
            </a:r>
            <a:r>
              <a:rPr lang="en-US" baseline="-25000" dirty="0"/>
              <a:t> </a:t>
            </a:r>
            <a:r>
              <a:rPr lang="en-US" dirty="0"/>
              <a:t>= 488 nm</a:t>
            </a:r>
          </a:p>
          <a:p>
            <a:pPr marL="285750" indent="-285750">
              <a:buFontTx/>
              <a:buChar char="-"/>
            </a:pPr>
            <a:r>
              <a:rPr lang="en-US" dirty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/>
              <a:t>excitation and collection through the same</a:t>
            </a:r>
          </a:p>
          <a:p>
            <a:r>
              <a:rPr lang="en-US" dirty="0"/>
              <a:t>optical path with a dichroic filter – </a:t>
            </a:r>
            <a:r>
              <a:rPr lang="en-US" dirty="0">
                <a:solidFill>
                  <a:srgbClr val="FF0000"/>
                </a:solidFill>
              </a:rPr>
              <a:t>bright field</a:t>
            </a:r>
          </a:p>
        </p:txBody>
      </p:sp>
      <p:pic>
        <p:nvPicPr>
          <p:cNvPr id="2051" name="Picture 3" descr="C:\Ilya Data\KTH Office\Courses\Luminescence\LumSpSemFigs1_9\Fig02_0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3168352" cy="24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0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035329" cy="206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9750" y="3979094"/>
            <a:ext cx="52701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Hg lamp with a filter as an excitation source</a:t>
            </a:r>
          </a:p>
          <a:p>
            <a:pPr marL="285750" indent="-285750">
              <a:buFontTx/>
              <a:buChar char="-"/>
            </a:pPr>
            <a:r>
              <a:rPr lang="en-US" dirty="0"/>
              <a:t>sample in the cryostat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collection through a different path than excitation -</a:t>
            </a:r>
          </a:p>
          <a:p>
            <a:r>
              <a:rPr lang="en-US" dirty="0">
                <a:solidFill>
                  <a:srgbClr val="FF0000"/>
                </a:solidFill>
              </a:rPr>
              <a:t>dark field </a:t>
            </a:r>
            <a:r>
              <a:rPr lang="en-US" dirty="0"/>
              <a:t>configuration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mechanical beam chopper for lock-in amplification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7219" y="5949280"/>
            <a:ext cx="638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Radiation must be focused on the entrance slit of monochromator</a:t>
            </a:r>
          </a:p>
        </p:txBody>
      </p:sp>
    </p:spTree>
    <p:extLst>
      <p:ext uri="{BB962C8B-B14F-4D97-AF65-F5344CB8AC3E}">
        <p14:creationId xmlns:p14="http://schemas.microsoft.com/office/powerpoint/2010/main" val="35310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2606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Photoluminescence (PL) and photoluminescence excitation (PLE) techniques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908720"/>
            <a:ext cx="193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PLE setup example</a:t>
            </a:r>
          </a:p>
        </p:txBody>
      </p:sp>
      <p:pic>
        <p:nvPicPr>
          <p:cNvPr id="3074" name="Picture 2" descr="C:\Ilya Data\KTH Office\Courses\Luminescence\LumSpSemFigs1_9\Fig02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464496" cy="232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4030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 for weakly absorbing sample:</a:t>
            </a:r>
          </a:p>
          <a:p>
            <a:pPr algn="ctr"/>
            <a:r>
              <a:rPr lang="en-US" dirty="0"/>
              <a:t>I</a:t>
            </a:r>
            <a:r>
              <a:rPr lang="en-US" baseline="-25000" dirty="0"/>
              <a:t>PLE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/>
              <a:t>)=I</a:t>
            </a:r>
            <a:r>
              <a:rPr lang="en-US" baseline="-25000" dirty="0"/>
              <a:t>PL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em</a:t>
            </a:r>
            <a:r>
              <a:rPr lang="en-US" dirty="0"/>
              <a:t>)/I</a:t>
            </a:r>
            <a:r>
              <a:rPr lang="en-US" baseline="-25000" dirty="0"/>
              <a:t>0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/>
              <a:t>) ~ </a:t>
            </a:r>
            <a:r>
              <a:rPr lang="en-US" dirty="0">
                <a:latin typeface="Symbol" pitchFamily="18" charset="2"/>
              </a:rPr>
              <a:t>a </a:t>
            </a:r>
            <a:r>
              <a:rPr lang="en-US" dirty="0"/>
              <a:t>(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baseline="-25000" dirty="0" err="1"/>
              <a:t>ex</a:t>
            </a:r>
            <a:r>
              <a:rPr lang="en-US" dirty="0"/>
              <a:t>)</a:t>
            </a:r>
          </a:p>
          <a:p>
            <a:pPr algn="ctr"/>
            <a:r>
              <a:rPr lang="en-US" dirty="0"/>
              <a:t>PLE gives an absorption spectrum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4381704"/>
            <a:ext cx="573907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PLE is an alternative to transmission measurements, </a:t>
            </a:r>
          </a:p>
          <a:p>
            <a:r>
              <a:rPr lang="en-US" dirty="0"/>
              <a:t>for non-transparent substrates or weak absorption samples</a:t>
            </a:r>
          </a:p>
          <a:p>
            <a:pPr marL="285750" indent="-285750">
              <a:buFontTx/>
              <a:buChar char="-"/>
            </a:pPr>
            <a:r>
              <a:rPr lang="en-US" dirty="0"/>
              <a:t>also gives you best excitation wavelength</a:t>
            </a:r>
          </a:p>
          <a:p>
            <a:r>
              <a:rPr lang="en-US" dirty="0"/>
              <a:t>for PL measurements</a:t>
            </a:r>
          </a:p>
          <a:p>
            <a:pPr marL="285750" indent="-285750">
              <a:buFontTx/>
              <a:buChar char="-"/>
            </a:pPr>
            <a:r>
              <a:rPr lang="en-US" dirty="0"/>
              <a:t>Stokes shift between PL and PLE peaks contains</a:t>
            </a:r>
          </a:p>
          <a:p>
            <a:r>
              <a:rPr lang="en-US" dirty="0"/>
              <a:t>information about material structure (luminescence via</a:t>
            </a:r>
          </a:p>
          <a:p>
            <a:r>
              <a:rPr lang="sv-SE" dirty="0" err="1"/>
              <a:t>defect</a:t>
            </a:r>
            <a:r>
              <a:rPr lang="sv-SE" dirty="0"/>
              <a:t> centers, for </a:t>
            </a:r>
            <a:r>
              <a:rPr lang="sv-SE" dirty="0" err="1"/>
              <a:t>example</a:t>
            </a:r>
            <a:r>
              <a:rPr lang="sv-SE" dirty="0"/>
              <a:t>)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3035163" cy="16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045" y="2719693"/>
            <a:ext cx="3886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It is related to the density of states DOS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through the oscillator strength f</a:t>
            </a:r>
            <a:r>
              <a:rPr lang="en-US" baseline="-25000" dirty="0">
                <a:solidFill>
                  <a:srgbClr val="FF0000"/>
                </a:solidFill>
              </a:rPr>
              <a:t>12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baseline="-25000" dirty="0">
                <a:solidFill>
                  <a:srgbClr val="FF0000"/>
                </a:solidFill>
              </a:rPr>
              <a:t>PLE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h</a:t>
            </a:r>
            <a:r>
              <a:rPr lang="en-US" dirty="0" err="1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US" baseline="-25000" dirty="0" err="1">
                <a:solidFill>
                  <a:srgbClr val="FF0000"/>
                </a:solidFill>
              </a:rPr>
              <a:t>ex</a:t>
            </a:r>
            <a:r>
              <a:rPr lang="en-US" dirty="0">
                <a:solidFill>
                  <a:srgbClr val="FF0000"/>
                </a:solidFill>
              </a:rPr>
              <a:t>) = DOS*f</a:t>
            </a:r>
            <a:r>
              <a:rPr lang="en-US" baseline="-25000" dirty="0">
                <a:solidFill>
                  <a:srgbClr val="FF0000"/>
                </a:solidFill>
              </a:rPr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4836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Photoluminescence (PL) and photoluminescence excitation (PLE) </a:t>
            </a:r>
            <a:r>
              <a:rPr lang="en-US" dirty="0" err="1"/>
              <a:t>techiques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b="1" dirty="0" err="1"/>
              <a:t>Photodetectors</a:t>
            </a:r>
            <a:r>
              <a:rPr lang="en-US" b="1" dirty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Monochromators</a:t>
            </a:r>
            <a:r>
              <a:rPr lang="en-US" dirty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: lock-in </a:t>
            </a:r>
            <a:r>
              <a:rPr lang="sv-SE" dirty="0" err="1"/>
              <a:t>amplifier</a:t>
            </a:r>
            <a:r>
              <a:rPr lang="sv-SE" dirty="0"/>
              <a:t>, </a:t>
            </a:r>
            <a:r>
              <a:rPr lang="sv-SE" dirty="0" err="1"/>
              <a:t>photon</a:t>
            </a:r>
            <a:r>
              <a:rPr lang="sv-SE" dirty="0"/>
              <a:t> </a:t>
            </a:r>
            <a:r>
              <a:rPr lang="sv-SE" dirty="0" err="1"/>
              <a:t>counting</a:t>
            </a:r>
            <a:r>
              <a:rPr lang="sv-SE" dirty="0"/>
              <a:t> and </a:t>
            </a:r>
            <a:r>
              <a:rPr lang="sv-SE" dirty="0" err="1"/>
              <a:t>Fourier</a:t>
            </a:r>
            <a:r>
              <a:rPr lang="sv-SE" dirty="0"/>
              <a:t> </a:t>
            </a:r>
            <a:r>
              <a:rPr lang="sv-SE" dirty="0" err="1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48153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238" y="1562276"/>
            <a:ext cx="475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PMT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single channel </a:t>
            </a:r>
            <a:r>
              <a:rPr lang="en-US" dirty="0"/>
              <a:t>detector (vacuum tube):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photoelectron</a:t>
            </a:r>
            <a:r>
              <a:rPr lang="sv-SE" dirty="0"/>
              <a:t> emission from </a:t>
            </a:r>
            <a:r>
              <a:rPr lang="sv-SE" dirty="0" err="1"/>
              <a:t>cathode</a:t>
            </a:r>
            <a:r>
              <a:rPr lang="sv-SE" dirty="0"/>
              <a:t> </a:t>
            </a:r>
            <a:r>
              <a:rPr lang="sv-SE" dirty="0" err="1"/>
              <a:t>with</a:t>
            </a:r>
            <a:endParaRPr lang="sv-SE" dirty="0"/>
          </a:p>
          <a:p>
            <a:r>
              <a:rPr lang="sv-SE" dirty="0"/>
              <a:t>a </a:t>
            </a:r>
            <a:r>
              <a:rPr lang="sv-SE" dirty="0" err="1"/>
              <a:t>low</a:t>
            </a:r>
            <a:r>
              <a:rPr lang="sv-SE" dirty="0"/>
              <a:t> </a:t>
            </a:r>
            <a:r>
              <a:rPr lang="sv-SE" dirty="0" err="1"/>
              <a:t>work</a:t>
            </a:r>
            <a:r>
              <a:rPr lang="sv-SE" dirty="0"/>
              <a:t> </a:t>
            </a:r>
            <a:r>
              <a:rPr lang="sv-SE" dirty="0" err="1"/>
              <a:t>function</a:t>
            </a:r>
            <a:r>
              <a:rPr lang="sv-SE" dirty="0"/>
              <a:t> </a:t>
            </a:r>
            <a:r>
              <a:rPr lang="el-GR" dirty="0"/>
              <a:t>φ</a:t>
            </a:r>
            <a:r>
              <a:rPr lang="sv-SE" dirty="0"/>
              <a:t> &lt; </a:t>
            </a:r>
            <a:r>
              <a:rPr lang="sv-SE" dirty="0" err="1"/>
              <a:t>h</a:t>
            </a:r>
            <a:r>
              <a:rPr lang="sv-SE" dirty="0" err="1">
                <a:latin typeface="Symbol" pitchFamily="18" charset="2"/>
              </a:rPr>
              <a:t>n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electron</a:t>
            </a:r>
            <a:r>
              <a:rPr lang="sv-SE" dirty="0"/>
              <a:t> is </a:t>
            </a:r>
            <a:r>
              <a:rPr lang="sv-SE" dirty="0" err="1"/>
              <a:t>accelerated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the </a:t>
            </a:r>
            <a:r>
              <a:rPr lang="sv-SE" dirty="0" err="1"/>
              <a:t>first</a:t>
            </a:r>
            <a:r>
              <a:rPr lang="sv-SE" dirty="0"/>
              <a:t> </a:t>
            </a:r>
            <a:r>
              <a:rPr lang="sv-SE" dirty="0" err="1"/>
              <a:t>dynode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secondary</a:t>
            </a:r>
            <a:r>
              <a:rPr lang="sv-SE" dirty="0"/>
              <a:t> </a:t>
            </a:r>
            <a:r>
              <a:rPr lang="sv-SE" dirty="0" err="1"/>
              <a:t>electron</a:t>
            </a:r>
            <a:r>
              <a:rPr lang="sv-SE" dirty="0"/>
              <a:t> emission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coefficient</a:t>
            </a:r>
            <a:endParaRPr lang="sv-SE" dirty="0"/>
          </a:p>
          <a:p>
            <a:r>
              <a:rPr lang="sv-SE" dirty="0">
                <a:latin typeface="Symbol" pitchFamily="18" charset="2"/>
              </a:rPr>
              <a:t>d (</a:t>
            </a:r>
            <a:r>
              <a:rPr lang="sv-SE" dirty="0" err="1">
                <a:latin typeface="Calibri" panose="020F0502020204030204" pitchFamily="34" charset="0"/>
              </a:rPr>
              <a:t>typically</a:t>
            </a:r>
            <a:r>
              <a:rPr lang="sv-SE" dirty="0">
                <a:latin typeface="Calibri" panose="020F0502020204030204" pitchFamily="34" charset="0"/>
              </a:rPr>
              <a:t> </a:t>
            </a:r>
            <a:r>
              <a:rPr lang="sv-SE" dirty="0">
                <a:latin typeface="Symbol" pitchFamily="18" charset="2"/>
              </a:rPr>
              <a:t>3-10)</a:t>
            </a:r>
            <a:r>
              <a:rPr lang="sv-SE" dirty="0"/>
              <a:t> </a:t>
            </a:r>
            <a:r>
              <a:rPr lang="sv-SE" dirty="0" err="1"/>
              <a:t>multiplies</a:t>
            </a:r>
            <a:r>
              <a:rPr lang="sv-SE" dirty="0"/>
              <a:t> signal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voltage</a:t>
            </a:r>
            <a:r>
              <a:rPr lang="sv-SE" dirty="0"/>
              <a:t> </a:t>
            </a:r>
            <a:r>
              <a:rPr lang="sv-SE" dirty="0" err="1"/>
              <a:t>drop</a:t>
            </a:r>
            <a:r>
              <a:rPr lang="sv-SE" dirty="0"/>
              <a:t> </a:t>
            </a:r>
            <a:r>
              <a:rPr lang="sv-SE" dirty="0" err="1"/>
              <a:t>across</a:t>
            </a:r>
            <a:r>
              <a:rPr lang="sv-SE" dirty="0"/>
              <a:t> </a:t>
            </a:r>
            <a:r>
              <a:rPr lang="sv-SE" dirty="0" err="1"/>
              <a:t>array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n </a:t>
            </a:r>
            <a:r>
              <a:rPr lang="sv-SE" dirty="0" err="1"/>
              <a:t>dynodes</a:t>
            </a:r>
            <a:r>
              <a:rPr lang="sv-SE" dirty="0"/>
              <a:t> drives</a:t>
            </a:r>
          </a:p>
          <a:p>
            <a:r>
              <a:rPr lang="sv-SE" dirty="0"/>
              <a:t>and </a:t>
            </a:r>
            <a:r>
              <a:rPr lang="sv-SE" dirty="0" err="1"/>
              <a:t>multiplies</a:t>
            </a:r>
            <a:r>
              <a:rPr lang="sv-SE" dirty="0"/>
              <a:t> </a:t>
            </a:r>
            <a:r>
              <a:rPr lang="sv-SE" dirty="0" err="1"/>
              <a:t>electrons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the </a:t>
            </a:r>
            <a:r>
              <a:rPr lang="sv-SE" dirty="0" err="1"/>
              <a:t>anode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final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electrons</a:t>
            </a:r>
            <a:r>
              <a:rPr lang="sv-SE" dirty="0"/>
              <a:t> (</a:t>
            </a:r>
            <a:r>
              <a:rPr lang="sv-SE" dirty="0" err="1"/>
              <a:t>gain</a:t>
            </a:r>
            <a:r>
              <a:rPr lang="sv-SE" dirty="0"/>
              <a:t>) G = </a:t>
            </a:r>
            <a:r>
              <a:rPr lang="sv-SE" dirty="0" err="1">
                <a:latin typeface="Symbol" pitchFamily="18" charset="2"/>
              </a:rPr>
              <a:t>d</a:t>
            </a:r>
            <a:r>
              <a:rPr lang="sv-SE" baseline="30000" dirty="0" err="1"/>
              <a:t>n</a:t>
            </a:r>
            <a:r>
              <a:rPr lang="sv-SE" dirty="0"/>
              <a:t> </a:t>
            </a:r>
            <a:r>
              <a:rPr lang="sv-SE" dirty="0">
                <a:sym typeface="Symbol"/>
              </a:rPr>
              <a:t></a:t>
            </a:r>
            <a:r>
              <a:rPr lang="sv-SE" dirty="0"/>
              <a:t> 10</a:t>
            </a:r>
            <a:r>
              <a:rPr lang="sv-SE" baseline="30000" dirty="0"/>
              <a:t>6</a:t>
            </a:r>
            <a:r>
              <a:rPr lang="sv-SE" dirty="0"/>
              <a:t> </a:t>
            </a:r>
            <a:endParaRPr lang="sv-SE" baseline="30000" dirty="0"/>
          </a:p>
          <a:p>
            <a:endParaRPr lang="en-US" baseline="30000" dirty="0"/>
          </a:p>
        </p:txBody>
      </p:sp>
      <p:pic>
        <p:nvPicPr>
          <p:cNvPr id="1026" name="Picture 2" descr="C:\Ilya Data\KTH Office\Courses\Luminescence\LumSpSemFigs1_9\Fig02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816424" cy="416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868070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PMT operation principle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06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2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PMT </a:t>
            </a:r>
            <a:r>
              <a:rPr lang="sv-SE" dirty="0" err="1"/>
              <a:t>main</a:t>
            </a:r>
            <a:r>
              <a:rPr lang="sv-SE" dirty="0"/>
              <a:t> parameters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03600"/>
            <a:ext cx="7762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</a:t>
            </a:r>
            <a:r>
              <a:rPr lang="sv-SE" dirty="0" err="1"/>
              <a:t>range</a:t>
            </a:r>
            <a:r>
              <a:rPr lang="sv-SE" dirty="0"/>
              <a:t> (</a:t>
            </a:r>
            <a:r>
              <a:rPr lang="sv-SE" dirty="0" err="1"/>
              <a:t>defined</a:t>
            </a:r>
            <a:r>
              <a:rPr lang="sv-SE" dirty="0"/>
              <a:t> by </a:t>
            </a:r>
            <a:r>
              <a:rPr lang="sv-SE" dirty="0" err="1"/>
              <a:t>photocathode</a:t>
            </a:r>
            <a:r>
              <a:rPr lang="sv-SE" dirty="0"/>
              <a:t> material, </a:t>
            </a:r>
            <a:r>
              <a:rPr lang="sv-SE" dirty="0" err="1"/>
              <a:t>typically</a:t>
            </a:r>
            <a:r>
              <a:rPr lang="sv-SE" dirty="0"/>
              <a:t> 150 – 1100 </a:t>
            </a:r>
            <a:r>
              <a:rPr lang="sv-SE" dirty="0" err="1"/>
              <a:t>nm</a:t>
            </a:r>
            <a:r>
              <a:rPr lang="sv-SE" dirty="0"/>
              <a:t>)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gain</a:t>
            </a:r>
            <a:r>
              <a:rPr lang="sv-SE" dirty="0"/>
              <a:t> G </a:t>
            </a:r>
            <a:r>
              <a:rPr lang="sv-SE" dirty="0">
                <a:sym typeface="Symbol"/>
              </a:rPr>
              <a:t></a:t>
            </a:r>
            <a:r>
              <a:rPr lang="sv-SE" dirty="0"/>
              <a:t> 10</a:t>
            </a:r>
            <a:r>
              <a:rPr lang="sv-SE" baseline="30000" dirty="0"/>
              <a:t>5-7</a:t>
            </a:r>
          </a:p>
          <a:p>
            <a:pPr marL="285750" indent="-285750">
              <a:buFontTx/>
              <a:buChar char="-"/>
            </a:pPr>
            <a:r>
              <a:rPr lang="sv-SE" dirty="0"/>
              <a:t>quantum </a:t>
            </a:r>
            <a:r>
              <a:rPr lang="sv-SE" dirty="0" err="1"/>
              <a:t>efficiency</a:t>
            </a:r>
            <a:r>
              <a:rPr lang="sv-SE" dirty="0"/>
              <a:t> (</a:t>
            </a:r>
            <a:r>
              <a:rPr lang="sv-SE" dirty="0" err="1"/>
              <a:t>photon-to-electron</a:t>
            </a:r>
            <a:r>
              <a:rPr lang="sv-SE" dirty="0"/>
              <a:t> </a:t>
            </a:r>
            <a:r>
              <a:rPr lang="sv-SE" dirty="0" err="1"/>
              <a:t>conversion</a:t>
            </a:r>
            <a:r>
              <a:rPr lang="sv-SE" dirty="0"/>
              <a:t> </a:t>
            </a:r>
            <a:r>
              <a:rPr lang="sv-SE" dirty="0" err="1"/>
              <a:t>probability</a:t>
            </a:r>
            <a:r>
              <a:rPr lang="sv-SE" dirty="0"/>
              <a:t>) </a:t>
            </a:r>
            <a:r>
              <a:rPr lang="el-GR" dirty="0"/>
              <a:t>η</a:t>
            </a:r>
            <a:r>
              <a:rPr lang="sv-SE" baseline="-25000" dirty="0" err="1"/>
              <a:t>ph</a:t>
            </a:r>
            <a:r>
              <a:rPr lang="sv-SE" baseline="-25000" dirty="0"/>
              <a:t> </a:t>
            </a:r>
            <a:r>
              <a:rPr lang="sv-SE" dirty="0"/>
              <a:t>~ 0.1-20 %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anode</a:t>
            </a:r>
            <a:r>
              <a:rPr lang="sv-SE" dirty="0"/>
              <a:t> </a:t>
            </a:r>
            <a:r>
              <a:rPr lang="sv-SE" dirty="0" err="1"/>
              <a:t>sensitivity</a:t>
            </a:r>
            <a:r>
              <a:rPr lang="sv-SE" dirty="0"/>
              <a:t> (output </a:t>
            </a:r>
            <a:r>
              <a:rPr lang="sv-SE" dirty="0" err="1"/>
              <a:t>current</a:t>
            </a:r>
            <a:r>
              <a:rPr lang="sv-SE" dirty="0"/>
              <a:t> per </a:t>
            </a:r>
            <a:r>
              <a:rPr lang="sv-SE" dirty="0" err="1"/>
              <a:t>light</a:t>
            </a:r>
            <a:r>
              <a:rPr lang="sv-SE" dirty="0"/>
              <a:t>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unit</a:t>
            </a:r>
            <a:r>
              <a:rPr lang="sv-SE" dirty="0"/>
              <a:t>) k(</a:t>
            </a:r>
            <a:r>
              <a:rPr lang="sv-SE" dirty="0">
                <a:latin typeface="Symbol" pitchFamily="18" charset="2"/>
              </a:rPr>
              <a:t>l</a:t>
            </a:r>
            <a:r>
              <a:rPr lang="sv-SE" dirty="0"/>
              <a:t>) ~ 10</a:t>
            </a:r>
            <a:r>
              <a:rPr lang="sv-SE" baseline="30000" dirty="0"/>
              <a:t>3-5</a:t>
            </a:r>
            <a:r>
              <a:rPr lang="sv-SE" baseline="-25000" dirty="0"/>
              <a:t> </a:t>
            </a:r>
            <a:r>
              <a:rPr lang="sv-SE" dirty="0"/>
              <a:t>A/W</a:t>
            </a:r>
          </a:p>
          <a:p>
            <a:pPr marL="285750" indent="-285750">
              <a:buFontTx/>
              <a:buChar char="-"/>
            </a:pPr>
            <a:r>
              <a:rPr lang="sv-SE" dirty="0"/>
              <a:t>maximum </a:t>
            </a:r>
            <a:r>
              <a:rPr lang="sv-SE" dirty="0" err="1"/>
              <a:t>current</a:t>
            </a:r>
            <a:r>
              <a:rPr lang="sv-SE" dirty="0"/>
              <a:t> I ~ 10-100 </a:t>
            </a:r>
            <a:r>
              <a:rPr lang="sv-SE" dirty="0">
                <a:latin typeface="Symbol" pitchFamily="18" charset="2"/>
              </a:rPr>
              <a:t>m</a:t>
            </a:r>
            <a:r>
              <a:rPr lang="sv-SE" dirty="0"/>
              <a:t>A not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overheat</a:t>
            </a:r>
            <a:r>
              <a:rPr lang="sv-SE" dirty="0"/>
              <a:t> and </a:t>
            </a:r>
            <a:r>
              <a:rPr lang="sv-SE" dirty="0" err="1"/>
              <a:t>damage</a:t>
            </a:r>
            <a:r>
              <a:rPr lang="sv-SE" dirty="0"/>
              <a:t> </a:t>
            </a:r>
            <a:r>
              <a:rPr lang="sv-SE" dirty="0" err="1"/>
              <a:t>electrodes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37911" y="2900481"/>
            <a:ext cx="278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PMT </a:t>
            </a:r>
            <a:r>
              <a:rPr lang="sv-SE" dirty="0" err="1"/>
              <a:t>background</a:t>
            </a:r>
            <a:r>
              <a:rPr lang="sv-SE" dirty="0"/>
              <a:t> and </a:t>
            </a:r>
            <a:r>
              <a:rPr lang="sv-SE" dirty="0" err="1"/>
              <a:t>noise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235" y="3284984"/>
            <a:ext cx="8027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dark </a:t>
            </a:r>
            <a:r>
              <a:rPr lang="sv-SE" dirty="0" err="1"/>
              <a:t>current</a:t>
            </a:r>
            <a:r>
              <a:rPr lang="sv-SE" dirty="0"/>
              <a:t> I</a:t>
            </a:r>
            <a:r>
              <a:rPr lang="sv-SE" baseline="-25000" dirty="0"/>
              <a:t>d</a:t>
            </a:r>
            <a:r>
              <a:rPr lang="sv-SE" dirty="0"/>
              <a:t> (</a:t>
            </a:r>
            <a:r>
              <a:rPr lang="sv-SE" dirty="0" err="1"/>
              <a:t>thermionic</a:t>
            </a:r>
            <a:r>
              <a:rPr lang="sv-SE" dirty="0"/>
              <a:t> emission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electrons</a:t>
            </a:r>
            <a:r>
              <a:rPr lang="sv-SE" dirty="0"/>
              <a:t> from </a:t>
            </a:r>
            <a:r>
              <a:rPr lang="sv-SE" dirty="0" err="1"/>
              <a:t>photocathode</a:t>
            </a:r>
            <a:r>
              <a:rPr lang="sv-SE" dirty="0"/>
              <a:t>)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reduced</a:t>
            </a:r>
            <a:r>
              <a:rPr lang="sv-SE" dirty="0"/>
              <a:t> by </a:t>
            </a:r>
            <a:r>
              <a:rPr lang="sv-SE" dirty="0" err="1"/>
              <a:t>cooling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PMT </a:t>
            </a:r>
            <a:r>
              <a:rPr lang="sv-SE" dirty="0" err="1"/>
              <a:t>with</a:t>
            </a:r>
            <a:r>
              <a:rPr lang="sv-SE" dirty="0"/>
              <a:t> a </a:t>
            </a:r>
            <a:r>
              <a:rPr lang="sv-SE" dirty="0" err="1"/>
              <a:t>Peltier</a:t>
            </a:r>
            <a:r>
              <a:rPr lang="sv-SE" dirty="0"/>
              <a:t> element or LN2</a:t>
            </a:r>
          </a:p>
          <a:p>
            <a:pPr marL="285750" indent="-285750">
              <a:buFontTx/>
              <a:buChar char="-"/>
            </a:pPr>
            <a:r>
              <a:rPr lang="sv-SE" dirty="0"/>
              <a:t>the </a:t>
            </a:r>
            <a:r>
              <a:rPr lang="sv-SE" dirty="0" err="1"/>
              <a:t>main</a:t>
            </a:r>
            <a:r>
              <a:rPr lang="sv-SE" dirty="0"/>
              <a:t> problem is not the </a:t>
            </a:r>
            <a:r>
              <a:rPr lang="sv-SE" dirty="0" err="1"/>
              <a:t>background</a:t>
            </a:r>
            <a:r>
              <a:rPr lang="sv-SE" dirty="0"/>
              <a:t> </a:t>
            </a:r>
            <a:r>
              <a:rPr lang="sv-SE" dirty="0" err="1"/>
              <a:t>itself</a:t>
            </a:r>
            <a:r>
              <a:rPr lang="sv-SE" dirty="0"/>
              <a:t> </a:t>
            </a:r>
            <a:r>
              <a:rPr lang="sv-SE" dirty="0" err="1"/>
              <a:t>but</a:t>
            </a:r>
            <a:r>
              <a:rPr lang="sv-SE" dirty="0"/>
              <a:t> the </a:t>
            </a:r>
            <a:r>
              <a:rPr lang="sv-SE" dirty="0" err="1"/>
              <a:t>noise</a:t>
            </a:r>
            <a:r>
              <a:rPr lang="sv-SE" dirty="0"/>
              <a:t> </a:t>
            </a:r>
            <a:r>
              <a:rPr lang="sv-SE" dirty="0" err="1"/>
              <a:t>associated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it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lowest</a:t>
            </a:r>
            <a:r>
              <a:rPr lang="sv-SE" dirty="0"/>
              <a:t> </a:t>
            </a:r>
            <a:r>
              <a:rPr lang="sv-SE" dirty="0" err="1"/>
              <a:t>detectable</a:t>
            </a:r>
            <a:r>
              <a:rPr lang="sv-SE" dirty="0"/>
              <a:t> signal </a:t>
            </a:r>
            <a:r>
              <a:rPr lang="sv-SE" dirty="0" err="1"/>
              <a:t>level</a:t>
            </a:r>
            <a:r>
              <a:rPr lang="sv-SE" dirty="0"/>
              <a:t> (</a:t>
            </a:r>
            <a:r>
              <a:rPr lang="sv-SE" dirty="0" err="1"/>
              <a:t>noise</a:t>
            </a:r>
            <a:r>
              <a:rPr lang="sv-SE" dirty="0"/>
              <a:t> </a:t>
            </a:r>
            <a:r>
              <a:rPr lang="sv-SE" dirty="0" err="1"/>
              <a:t>equivalent</a:t>
            </a:r>
            <a:r>
              <a:rPr lang="sv-SE" dirty="0"/>
              <a:t> </a:t>
            </a:r>
            <a:r>
              <a:rPr lang="sv-SE" dirty="0" err="1"/>
              <a:t>power</a:t>
            </a:r>
            <a:r>
              <a:rPr lang="sv-SE" dirty="0"/>
              <a:t>)</a:t>
            </a:r>
            <a:r>
              <a:rPr lang="sv-SE" i="1" dirty="0"/>
              <a:t> </a:t>
            </a:r>
            <a:r>
              <a:rPr lang="sv-SE" dirty="0"/>
              <a:t>NEP ~ 10</a:t>
            </a:r>
            <a:r>
              <a:rPr lang="sv-SE" baseline="30000" dirty="0"/>
              <a:t>-15-16</a:t>
            </a:r>
            <a:r>
              <a:rPr lang="sv-SE" dirty="0"/>
              <a:t> W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46654"/>
            <a:ext cx="20229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79458" y="4671336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Shot</a:t>
            </a:r>
            <a:r>
              <a:rPr lang="sv-SE" dirty="0"/>
              <a:t> </a:t>
            </a:r>
            <a:r>
              <a:rPr lang="sv-SE" dirty="0" err="1"/>
              <a:t>noise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5046654"/>
            <a:ext cx="6385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/>
              <a:t>random</a:t>
            </a:r>
            <a:r>
              <a:rPr lang="sv-SE" dirty="0"/>
              <a:t> </a:t>
            </a:r>
            <a:r>
              <a:rPr lang="sv-SE" dirty="0" err="1"/>
              <a:t>nature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incident </a:t>
            </a:r>
            <a:r>
              <a:rPr lang="sv-SE" dirty="0" err="1"/>
              <a:t>photon</a:t>
            </a:r>
            <a:r>
              <a:rPr lang="sv-SE" dirty="0"/>
              <a:t> flux and </a:t>
            </a:r>
            <a:r>
              <a:rPr lang="sv-SE" dirty="0" err="1"/>
              <a:t>photoemission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at </a:t>
            </a:r>
            <a:r>
              <a:rPr lang="sv-SE" dirty="0" err="1"/>
              <a:t>any</a:t>
            </a:r>
            <a:r>
              <a:rPr lang="sv-SE" dirty="0"/>
              <a:t> given </a:t>
            </a:r>
            <a:r>
              <a:rPr lang="sv-SE" dirty="0" err="1"/>
              <a:t>time</a:t>
            </a:r>
            <a:r>
              <a:rPr lang="sv-SE" dirty="0"/>
              <a:t> the output signal </a:t>
            </a:r>
            <a:r>
              <a:rPr lang="sv-SE" dirty="0" err="1"/>
              <a:t>value</a:t>
            </a:r>
            <a:r>
              <a:rPr lang="sv-SE" dirty="0"/>
              <a:t> </a:t>
            </a:r>
            <a:r>
              <a:rPr lang="sv-SE" dirty="0" err="1"/>
              <a:t>fluctuates</a:t>
            </a:r>
            <a:r>
              <a:rPr lang="sv-SE" dirty="0"/>
              <a:t> </a:t>
            </a:r>
            <a:r>
              <a:rPr lang="sv-SE" dirty="0" err="1"/>
              <a:t>around</a:t>
            </a:r>
            <a:r>
              <a:rPr lang="sv-SE" dirty="0"/>
              <a:t> &lt;S&gt;</a:t>
            </a:r>
          </a:p>
          <a:p>
            <a:r>
              <a:rPr lang="sv-SE" dirty="0"/>
              <a:t>and </a:t>
            </a:r>
            <a:r>
              <a:rPr lang="sv-SE" dirty="0" err="1"/>
              <a:t>obeys</a:t>
            </a:r>
            <a:r>
              <a:rPr lang="sv-SE" dirty="0"/>
              <a:t> </a:t>
            </a:r>
            <a:r>
              <a:rPr lang="sv-SE" dirty="0" err="1"/>
              <a:t>Poisson</a:t>
            </a:r>
            <a:r>
              <a:rPr lang="sv-SE" dirty="0"/>
              <a:t> statistics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shot</a:t>
            </a:r>
            <a:r>
              <a:rPr lang="sv-SE" dirty="0"/>
              <a:t> </a:t>
            </a:r>
            <a:r>
              <a:rPr lang="sv-SE" dirty="0" err="1"/>
              <a:t>noise</a:t>
            </a:r>
            <a:r>
              <a:rPr lang="sv-SE" dirty="0"/>
              <a:t>: N =S</a:t>
            </a:r>
            <a:r>
              <a:rPr lang="sv-SE" baseline="30000" dirty="0"/>
              <a:t>1/2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0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1840" y="868070"/>
            <a:ext cx="241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APD operation principle</a:t>
            </a:r>
            <a:endParaRPr lang="en-US" dirty="0"/>
          </a:p>
        </p:txBody>
      </p:sp>
      <p:pic>
        <p:nvPicPr>
          <p:cNvPr id="3074" name="Picture 2" descr="C:\Ilya Data\KTH Office\Courses\Luminescence\LumSpSemFigs1_9\Fig02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205869"/>
            <a:ext cx="2325591" cy="219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7" y="1484784"/>
            <a:ext cx="60626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single channel </a:t>
            </a:r>
            <a:r>
              <a:rPr lang="en-US" dirty="0"/>
              <a:t>detector (solid state):</a:t>
            </a:r>
          </a:p>
          <a:p>
            <a:endParaRPr lang="sv-SE" dirty="0"/>
          </a:p>
          <a:p>
            <a:pPr marL="285750" indent="-285750">
              <a:buFontTx/>
              <a:buChar char="-"/>
            </a:pPr>
            <a:r>
              <a:rPr lang="en-US" dirty="0"/>
              <a:t>photon absorption generates an electron-hole pair (</a:t>
            </a:r>
            <a:r>
              <a:rPr lang="en-US" dirty="0" err="1"/>
              <a:t>E</a:t>
            </a:r>
            <a:r>
              <a:rPr lang="en-US" baseline="-25000" dirty="0" err="1"/>
              <a:t>g</a:t>
            </a:r>
            <a:r>
              <a:rPr lang="en-US" dirty="0"/>
              <a:t> &lt; </a:t>
            </a:r>
            <a:r>
              <a:rPr lang="en-US" dirty="0" err="1"/>
              <a:t>h</a:t>
            </a:r>
            <a:r>
              <a:rPr lang="en-US" dirty="0" err="1">
                <a:latin typeface="Symbol" pitchFamily="18" charset="2"/>
              </a:rPr>
              <a:t>n</a:t>
            </a:r>
            <a:r>
              <a:rPr lang="en-US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pair is dissolved in p-</a:t>
            </a:r>
            <a:r>
              <a:rPr lang="en-US" dirty="0" err="1"/>
              <a:t>i</a:t>
            </a:r>
            <a:r>
              <a:rPr lang="en-US" dirty="0"/>
              <a:t>-n junction under reverse bias</a:t>
            </a:r>
          </a:p>
          <a:p>
            <a:pPr marL="285750" indent="-285750">
              <a:buFontTx/>
              <a:buChar char="-"/>
            </a:pPr>
            <a:r>
              <a:rPr lang="en-US" dirty="0"/>
              <a:t>carriers are accelerated to the electrodes</a:t>
            </a:r>
          </a:p>
          <a:p>
            <a:pPr marL="285750" indent="-285750">
              <a:buFontTx/>
              <a:buChar char="-"/>
            </a:pPr>
            <a:r>
              <a:rPr lang="en-US" dirty="0"/>
              <a:t>impact ionization creates an avalanche of carriers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photovoltage</a:t>
            </a:r>
            <a:r>
              <a:rPr lang="en-US" dirty="0"/>
              <a:t> is created at the detector 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3848" y="3573016"/>
            <a:ext cx="222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APD </a:t>
            </a:r>
            <a:r>
              <a:rPr lang="sv-SE" dirty="0" err="1"/>
              <a:t>main</a:t>
            </a:r>
            <a:r>
              <a:rPr lang="sv-SE" dirty="0"/>
              <a:t> parameters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1454" y="4077072"/>
            <a:ext cx="8610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spectral range (defined by the bandgap of active layer, e.g. 600-1800 nm for </a:t>
            </a:r>
            <a:r>
              <a:rPr lang="en-US" dirty="0" err="1"/>
              <a:t>Ge</a:t>
            </a:r>
            <a:r>
              <a:rPr lang="en-US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dirty="0"/>
              <a:t>ionization coefficient (number of ionization events per unit distance) </a:t>
            </a:r>
            <a:r>
              <a:rPr lang="en-US" dirty="0" err="1">
                <a:latin typeface="Symbol" pitchFamily="18" charset="2"/>
              </a:rPr>
              <a:t>a</a:t>
            </a:r>
            <a:r>
              <a:rPr lang="en-US" baseline="-25000" dirty="0" err="1"/>
              <a:t>e</a:t>
            </a:r>
            <a:r>
              <a:rPr lang="en-US" dirty="0"/>
              <a:t> or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baseline="-25000" dirty="0"/>
              <a:t>h</a:t>
            </a:r>
          </a:p>
          <a:p>
            <a:pPr marL="285750" indent="-285750">
              <a:buFontTx/>
              <a:buChar char="-"/>
            </a:pPr>
            <a:r>
              <a:rPr lang="en-US" dirty="0"/>
              <a:t>practically only one type of carriers is used for signal, so ionization ratio </a:t>
            </a:r>
            <a:r>
              <a:rPr lang="en-US" dirty="0" err="1">
                <a:latin typeface="Symbol" pitchFamily="18" charset="2"/>
              </a:rPr>
              <a:t>a</a:t>
            </a:r>
            <a:r>
              <a:rPr lang="en-US" baseline="-25000" dirty="0" err="1"/>
              <a:t>e</a:t>
            </a:r>
            <a:r>
              <a:rPr lang="en-US" dirty="0"/>
              <a:t>/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baseline="-25000" dirty="0"/>
              <a:t>h </a:t>
            </a:r>
            <a:r>
              <a:rPr lang="en-US" dirty="0"/>
              <a:t>→ 0 or ∞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photodiode gain G = </a:t>
            </a:r>
            <a:r>
              <a:rPr lang="en-US" dirty="0" err="1">
                <a:latin typeface="Symbol" pitchFamily="18" charset="2"/>
              </a:rPr>
              <a:t>a</a:t>
            </a:r>
            <a:r>
              <a:rPr lang="en-US" baseline="-25000" dirty="0" err="1"/>
              <a:t>e</a:t>
            </a:r>
            <a:r>
              <a:rPr lang="en-US" dirty="0" err="1"/>
              <a:t>·w</a:t>
            </a:r>
            <a:r>
              <a:rPr lang="en-US" dirty="0"/>
              <a:t>, w – width of the multiplication region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for fast response a small size of the sensitive area is used ~ 1 mm</a:t>
            </a:r>
            <a:r>
              <a:rPr lang="en-US" baseline="30000" dirty="0"/>
              <a:t>2</a:t>
            </a:r>
            <a:r>
              <a:rPr lang="en-US" baseline="-25000" dirty="0"/>
              <a:t> </a:t>
            </a:r>
            <a:r>
              <a:rPr lang="en-US" dirty="0"/>
              <a:t>(</a:t>
            </a:r>
            <a:r>
              <a:rPr lang="en-US" dirty="0" err="1"/>
              <a:t>downto</a:t>
            </a:r>
            <a:r>
              <a:rPr lang="en-US" dirty="0"/>
              <a:t> 20x20 </a:t>
            </a:r>
            <a:r>
              <a:rPr lang="el-GR" dirty="0"/>
              <a:t>μ</a:t>
            </a:r>
            <a:r>
              <a:rPr lang="sv-SE" dirty="0"/>
              <a:t>m</a:t>
            </a:r>
            <a:r>
              <a:rPr lang="en-US" dirty="0"/>
              <a:t>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868070"/>
            <a:ext cx="3887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Comparison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single</a:t>
            </a:r>
            <a:r>
              <a:rPr lang="sv-SE" dirty="0"/>
              <a:t> </a:t>
            </a:r>
            <a:r>
              <a:rPr lang="sv-SE" dirty="0" err="1"/>
              <a:t>channel</a:t>
            </a:r>
            <a:r>
              <a:rPr lang="sv-SE" dirty="0"/>
              <a:t> </a:t>
            </a:r>
            <a:r>
              <a:rPr lang="sv-SE" dirty="0" err="1"/>
              <a:t>detectors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87624" y="1825063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55976" y="1340768"/>
            <a:ext cx="0" cy="2978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46" y="1455731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PMT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8383" y="1455731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APD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63594" y="1825063"/>
            <a:ext cx="2360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  </a:t>
            </a:r>
            <a:r>
              <a:rPr lang="sv-SE" dirty="0" err="1"/>
              <a:t>smaller</a:t>
            </a:r>
            <a:r>
              <a:rPr lang="sv-SE" dirty="0"/>
              <a:t>, </a:t>
            </a:r>
            <a:r>
              <a:rPr lang="sv-SE" dirty="0" err="1"/>
              <a:t>more</a:t>
            </a:r>
            <a:r>
              <a:rPr lang="sv-SE" dirty="0"/>
              <a:t> robust </a:t>
            </a:r>
          </a:p>
          <a:p>
            <a:r>
              <a:rPr lang="sv-SE" dirty="0"/>
              <a:t>(solid </a:t>
            </a:r>
            <a:r>
              <a:rPr lang="sv-SE" dirty="0" err="1"/>
              <a:t>state</a:t>
            </a:r>
            <a:r>
              <a:rPr lang="sv-SE" dirty="0"/>
              <a:t>, no </a:t>
            </a:r>
            <a:r>
              <a:rPr lang="sv-SE" dirty="0" err="1"/>
              <a:t>cooling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2348880"/>
            <a:ext cx="26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       </a:t>
            </a:r>
            <a:r>
              <a:rPr lang="sv-SE" dirty="0" err="1"/>
              <a:t>lower</a:t>
            </a:r>
            <a:r>
              <a:rPr lang="sv-SE" dirty="0"/>
              <a:t> dark </a:t>
            </a:r>
            <a:r>
              <a:rPr lang="sv-SE" dirty="0" err="1"/>
              <a:t>noise</a:t>
            </a:r>
            <a:endParaRPr lang="sv-SE" dirty="0"/>
          </a:p>
          <a:p>
            <a:r>
              <a:rPr lang="sv-SE" dirty="0"/>
              <a:t> </a:t>
            </a:r>
            <a:r>
              <a:rPr lang="sv-SE" dirty="0" err="1"/>
              <a:t>higher</a:t>
            </a:r>
            <a:r>
              <a:rPr lang="sv-SE" dirty="0"/>
              <a:t> </a:t>
            </a:r>
            <a:r>
              <a:rPr lang="sv-SE" dirty="0" err="1"/>
              <a:t>detectivity</a:t>
            </a:r>
            <a:r>
              <a:rPr lang="sv-SE" dirty="0"/>
              <a:t> (1/NEP)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71601" y="2995211"/>
            <a:ext cx="3599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larger</a:t>
            </a:r>
            <a:r>
              <a:rPr lang="sv-SE" dirty="0"/>
              <a:t> sensitive area (~3x12 mm</a:t>
            </a:r>
            <a:r>
              <a:rPr lang="sv-SE" baseline="30000" dirty="0"/>
              <a:t>2</a:t>
            </a:r>
            <a:r>
              <a:rPr lang="sv-SE" dirty="0"/>
              <a:t>)</a:t>
            </a:r>
          </a:p>
          <a:p>
            <a:r>
              <a:rPr lang="sv-SE" dirty="0"/>
              <a:t>    </a:t>
            </a:r>
            <a:r>
              <a:rPr lang="sv-SE" dirty="0" err="1"/>
              <a:t>suitable</a:t>
            </a:r>
            <a:r>
              <a:rPr lang="sv-SE" dirty="0"/>
              <a:t> for </a:t>
            </a:r>
            <a:r>
              <a:rPr lang="sv-SE" dirty="0" err="1"/>
              <a:t>spectroscopy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1187624" y="2420888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87624" y="2995211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78591" y="3641542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87624" y="4293096"/>
            <a:ext cx="66247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63594" y="3672839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fast </a:t>
            </a:r>
            <a:r>
              <a:rPr lang="sv-SE" dirty="0" err="1"/>
              <a:t>response</a:t>
            </a:r>
            <a:r>
              <a:rPr lang="sv-SE" dirty="0"/>
              <a:t> </a:t>
            </a:r>
            <a:r>
              <a:rPr lang="sv-SE" dirty="0" err="1"/>
              <a:t>suitable</a:t>
            </a:r>
            <a:r>
              <a:rPr lang="sv-SE" dirty="0"/>
              <a:t> for</a:t>
            </a:r>
          </a:p>
          <a:p>
            <a:r>
              <a:rPr lang="sv-SE" dirty="0"/>
              <a:t>  </a:t>
            </a:r>
            <a:r>
              <a:rPr lang="sv-SE" dirty="0" err="1"/>
              <a:t>single</a:t>
            </a:r>
            <a:r>
              <a:rPr lang="sv-SE" dirty="0"/>
              <a:t> </a:t>
            </a:r>
            <a:r>
              <a:rPr lang="sv-SE" dirty="0" err="1"/>
              <a:t>photon</a:t>
            </a:r>
            <a:r>
              <a:rPr lang="sv-SE" dirty="0"/>
              <a:t> </a:t>
            </a:r>
            <a:r>
              <a:rPr lang="sv-SE" dirty="0" err="1"/>
              <a:t>counting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63594" y="3672838"/>
            <a:ext cx="2544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fast </a:t>
            </a:r>
            <a:r>
              <a:rPr lang="sv-SE" dirty="0" err="1"/>
              <a:t>response</a:t>
            </a:r>
            <a:r>
              <a:rPr lang="sv-SE" dirty="0"/>
              <a:t> </a:t>
            </a:r>
            <a:r>
              <a:rPr lang="sv-SE" dirty="0" err="1"/>
              <a:t>suitable</a:t>
            </a:r>
            <a:r>
              <a:rPr lang="sv-SE" dirty="0"/>
              <a:t> for</a:t>
            </a:r>
          </a:p>
          <a:p>
            <a:r>
              <a:rPr lang="sv-SE" dirty="0"/>
              <a:t>  </a:t>
            </a:r>
            <a:r>
              <a:rPr lang="sv-SE" dirty="0" err="1">
                <a:solidFill>
                  <a:srgbClr val="FF0000"/>
                </a:solidFill>
              </a:rPr>
              <a:t>single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photon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/>
              <a:t>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7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12776"/>
            <a:ext cx="5184576" cy="3708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264561"/>
            <a:ext cx="736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Single photon counting detectors: PMT, APD, hybrids, multi-channel plates,…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908720"/>
            <a:ext cx="6087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Bulter</a:t>
            </a:r>
            <a:r>
              <a:rPr lang="en-US" sz="1200" dirty="0"/>
              <a:t>, A., Single-Photon Counting Detectors for the Visible Range Between 300 and 1,000 nm. </a:t>
            </a:r>
          </a:p>
          <a:p>
            <a:r>
              <a:rPr lang="en-US" sz="1200" dirty="0"/>
              <a:t>In </a:t>
            </a:r>
            <a:r>
              <a:rPr lang="en-US" sz="1200" i="1" dirty="0"/>
              <a:t>Advanced Photon Counting</a:t>
            </a:r>
            <a:r>
              <a:rPr lang="en-US" sz="1200" dirty="0"/>
              <a:t>, </a:t>
            </a:r>
            <a:r>
              <a:rPr lang="en-US" sz="1200" dirty="0" err="1"/>
              <a:t>Kapusta</a:t>
            </a:r>
            <a:r>
              <a:rPr lang="en-US" sz="1200" dirty="0"/>
              <a:t>, P., Ed. Springer: </a:t>
            </a:r>
            <a:r>
              <a:rPr lang="en-US" sz="1200" b="1" dirty="0"/>
              <a:t>2015</a:t>
            </a:r>
            <a:r>
              <a:rPr lang="en-US" sz="1200" dirty="0"/>
              <a:t>.</a:t>
            </a:r>
            <a:endParaRPr lang="sv-SE" sz="1200" dirty="0"/>
          </a:p>
        </p:txBody>
      </p:sp>
      <p:sp>
        <p:nvSpPr>
          <p:cNvPr id="7" name="Rectangle 6"/>
          <p:cNvSpPr/>
          <p:nvPr/>
        </p:nvSpPr>
        <p:spPr>
          <a:xfrm>
            <a:off x="404292" y="5301208"/>
            <a:ext cx="76240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Buller G., Single-Photon Detectors for Infrared Wavelengths in the Range 1–1.7 </a:t>
            </a:r>
            <a:r>
              <a:rPr lang="en-US" sz="1200" dirty="0" err="1"/>
              <a:t>μm</a:t>
            </a:r>
            <a:endParaRPr lang="en-US" sz="1200" dirty="0"/>
          </a:p>
          <a:p>
            <a:r>
              <a:rPr lang="en-US" sz="1200" dirty="0"/>
              <a:t>In </a:t>
            </a:r>
            <a:r>
              <a:rPr lang="en-US" sz="1200" i="1" dirty="0"/>
              <a:t>Advanced Photon Counting</a:t>
            </a:r>
            <a:r>
              <a:rPr lang="en-US" sz="1200" dirty="0"/>
              <a:t>, </a:t>
            </a:r>
            <a:r>
              <a:rPr lang="en-US" sz="1200" dirty="0" err="1"/>
              <a:t>Kapusta</a:t>
            </a:r>
            <a:r>
              <a:rPr lang="en-US" sz="1200" dirty="0"/>
              <a:t>, P., Ed. Springer: </a:t>
            </a:r>
            <a:r>
              <a:rPr lang="en-US" sz="1200" b="1" dirty="0"/>
              <a:t>2015</a:t>
            </a:r>
            <a:r>
              <a:rPr lang="en-US" sz="1200" dirty="0"/>
              <a:t>.</a:t>
            </a:r>
          </a:p>
          <a:p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/>
              <a:t>QD-based detectors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Superconducting detectors</a:t>
            </a:r>
          </a:p>
          <a:p>
            <a:pPr marL="171450" indent="-171450">
              <a:buFontTx/>
              <a:buChar char="-"/>
            </a:pPr>
            <a:r>
              <a:rPr lang="en-US" sz="1200" dirty="0" err="1"/>
              <a:t>Upconversion</a:t>
            </a:r>
            <a:r>
              <a:rPr lang="en-US" sz="1200" dirty="0"/>
              <a:t>-based detectors</a:t>
            </a:r>
            <a:endParaRPr lang="sv-SE" sz="1200" dirty="0"/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01393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83923" y="882196"/>
            <a:ext cx="127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CCD </a:t>
            </a:r>
            <a:r>
              <a:rPr lang="sv-SE" dirty="0" err="1"/>
              <a:t>history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82625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Nobel </a:t>
            </a:r>
            <a:r>
              <a:rPr lang="sv-SE" dirty="0" err="1"/>
              <a:t>prize</a:t>
            </a:r>
            <a:r>
              <a:rPr lang="sv-SE" dirty="0"/>
              <a:t> in </a:t>
            </a:r>
            <a:r>
              <a:rPr lang="sv-SE" dirty="0" err="1"/>
              <a:t>physics</a:t>
            </a:r>
            <a:r>
              <a:rPr lang="sv-SE" dirty="0"/>
              <a:t> 2009: ”…</a:t>
            </a:r>
            <a:r>
              <a:rPr lang="en-US" dirty="0"/>
              <a:t>In 1969 </a:t>
            </a:r>
            <a:r>
              <a:rPr lang="en-US" b="1" dirty="0"/>
              <a:t>Willard S. Boyle</a:t>
            </a:r>
            <a:r>
              <a:rPr lang="en-US" dirty="0"/>
              <a:t> and </a:t>
            </a:r>
            <a:r>
              <a:rPr lang="en-US" b="1" dirty="0"/>
              <a:t>George E. Smith</a:t>
            </a:r>
            <a:r>
              <a:rPr lang="en-US" dirty="0"/>
              <a:t> invented </a:t>
            </a:r>
          </a:p>
          <a:p>
            <a:r>
              <a:rPr lang="en-US" dirty="0"/>
              <a:t>the first successful imaging technology using a digital sensor, a CCD (Charge-Coupled </a:t>
            </a:r>
          </a:p>
          <a:p>
            <a:r>
              <a:rPr lang="en-US" dirty="0"/>
              <a:t>Device). The CCD technology makes use of the photoelectric effect, as theorized by </a:t>
            </a:r>
          </a:p>
          <a:p>
            <a:r>
              <a:rPr lang="en-US" dirty="0"/>
              <a:t>Albert Einstein and for which he was awarded the 1921 year's Nobel Prize. </a:t>
            </a:r>
          </a:p>
          <a:p>
            <a:r>
              <a:rPr lang="en-US" dirty="0"/>
              <a:t>By this effect, light is transformed into electric signals. The challenge when designing </a:t>
            </a:r>
          </a:p>
          <a:p>
            <a:r>
              <a:rPr lang="en-US" dirty="0"/>
              <a:t>an image sensor was to gather and read out the signals in a </a:t>
            </a:r>
            <a:r>
              <a:rPr lang="en-US" dirty="0">
                <a:solidFill>
                  <a:srgbClr val="FF0000"/>
                </a:solidFill>
              </a:rPr>
              <a:t>large number of image </a:t>
            </a:r>
          </a:p>
          <a:p>
            <a:r>
              <a:rPr lang="en-US" dirty="0">
                <a:solidFill>
                  <a:srgbClr val="FF0000"/>
                </a:solidFill>
              </a:rPr>
              <a:t>points, pixels (</a:t>
            </a:r>
            <a:r>
              <a:rPr lang="sv-SE" dirty="0">
                <a:solidFill>
                  <a:srgbClr val="FF0000"/>
                </a:solidFill>
              </a:rPr>
              <a:t>= </a:t>
            </a:r>
            <a:r>
              <a:rPr lang="en-US" dirty="0">
                <a:solidFill>
                  <a:srgbClr val="FF0000"/>
                </a:solidFill>
              </a:rPr>
              <a:t>picture elements), in a short time</a:t>
            </a:r>
            <a:r>
              <a:rPr lang="en-US" dirty="0"/>
              <a:t>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091" y="4509120"/>
            <a:ext cx="4145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CCD </a:t>
            </a:r>
            <a:r>
              <a:rPr lang="sv-SE" dirty="0"/>
              <a:t>is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multi-channel </a:t>
            </a:r>
            <a:r>
              <a:rPr lang="en-US" dirty="0"/>
              <a:t>solid state detector</a:t>
            </a:r>
          </a:p>
          <a:p>
            <a:pPr algn="ctr"/>
            <a:r>
              <a:rPr lang="sv-SE" dirty="0"/>
              <a:t>(not just an </a:t>
            </a:r>
            <a:r>
              <a:rPr lang="sv-SE" dirty="0" err="1"/>
              <a:t>array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many</a:t>
            </a:r>
            <a:r>
              <a:rPr lang="sv-SE" dirty="0"/>
              <a:t> </a:t>
            </a:r>
            <a:r>
              <a:rPr lang="sv-SE" dirty="0" err="1"/>
              <a:t>photodiodes</a:t>
            </a:r>
            <a:r>
              <a:rPr lang="sv-SE" dirty="0"/>
              <a:t>!)</a:t>
            </a:r>
            <a:endParaRPr lang="en-US" dirty="0"/>
          </a:p>
        </p:txBody>
      </p:sp>
      <p:pic>
        <p:nvPicPr>
          <p:cNvPr id="4098" name="Picture 2" descr="C:\Ilya Data\KTH Office\Courses\Luminescence\LumSpSemFigs1_9\Fig02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977" y="3406254"/>
            <a:ext cx="3713643" cy="29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41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CCD operation principle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pic>
        <p:nvPicPr>
          <p:cNvPr id="5122" name="Picture 2" descr="C:\Ilya Data\KTH Office\Courses\Luminescence\LumSpSemFigs1_9\Fig02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123" y="1514979"/>
            <a:ext cx="3357933" cy="428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632840"/>
            <a:ext cx="586699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generation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electron-hole</a:t>
            </a:r>
            <a:r>
              <a:rPr lang="sv-SE" dirty="0"/>
              <a:t> pairs by incident </a:t>
            </a:r>
            <a:r>
              <a:rPr lang="sv-SE" dirty="0" err="1"/>
              <a:t>light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electrons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stored</a:t>
            </a:r>
            <a:r>
              <a:rPr lang="sv-SE" dirty="0"/>
              <a:t> in a potential </a:t>
            </a:r>
            <a:r>
              <a:rPr lang="sv-SE" dirty="0" err="1"/>
              <a:t>well</a:t>
            </a:r>
            <a:r>
              <a:rPr lang="sv-SE" dirty="0"/>
              <a:t> </a:t>
            </a:r>
            <a:r>
              <a:rPr lang="sv-SE" dirty="0" err="1"/>
              <a:t>below</a:t>
            </a:r>
            <a:r>
              <a:rPr lang="sv-SE" dirty="0"/>
              <a:t> </a:t>
            </a:r>
            <a:r>
              <a:rPr lang="sv-SE" dirty="0" err="1"/>
              <a:t>varying</a:t>
            </a:r>
            <a:r>
              <a:rPr lang="sv-SE" dirty="0"/>
              <a:t> bias</a:t>
            </a:r>
          </a:p>
          <a:p>
            <a:r>
              <a:rPr lang="sv-SE" dirty="0" err="1"/>
              <a:t>electrodes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collected</a:t>
            </a:r>
            <a:r>
              <a:rPr lang="sv-SE" dirty="0"/>
              <a:t> charge is transferred </a:t>
            </a:r>
            <a:r>
              <a:rPr lang="sv-SE" dirty="0" err="1"/>
              <a:t>row</a:t>
            </a:r>
            <a:r>
              <a:rPr lang="sv-SE" dirty="0"/>
              <a:t>-by-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the</a:t>
            </a:r>
          </a:p>
          <a:p>
            <a:r>
              <a:rPr lang="sv-SE" dirty="0" err="1"/>
              <a:t>readout</a:t>
            </a:r>
            <a:r>
              <a:rPr lang="sv-SE" dirty="0"/>
              <a:t> register by </a:t>
            </a:r>
            <a:r>
              <a:rPr lang="sv-SE" dirty="0" err="1"/>
              <a:t>gradual</a:t>
            </a:r>
            <a:r>
              <a:rPr lang="sv-SE" dirty="0"/>
              <a:t> variation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individual</a:t>
            </a:r>
            <a:r>
              <a:rPr lang="sv-SE" dirty="0"/>
              <a:t> </a:t>
            </a:r>
            <a:r>
              <a:rPr lang="sv-SE" dirty="0" err="1"/>
              <a:t>biases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ampification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collected</a:t>
            </a:r>
            <a:r>
              <a:rPr lang="sv-SE" dirty="0"/>
              <a:t> signal, </a:t>
            </a:r>
            <a:r>
              <a:rPr lang="sv-SE" dirty="0" err="1"/>
              <a:t>visualization</a:t>
            </a:r>
            <a:endParaRPr lang="sv-SE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157192"/>
            <a:ext cx="3891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pixel </a:t>
            </a:r>
            <a:r>
              <a:rPr lang="sv-SE" dirty="0" err="1"/>
              <a:t>size</a:t>
            </a:r>
            <a:r>
              <a:rPr lang="sv-SE" dirty="0"/>
              <a:t> is 20x20 </a:t>
            </a:r>
            <a:r>
              <a:rPr lang="sv-SE" dirty="0">
                <a:latin typeface="Symbol" pitchFamily="18" charset="2"/>
              </a:rPr>
              <a:t>m</a:t>
            </a:r>
            <a:r>
              <a:rPr lang="sv-SE" dirty="0"/>
              <a:t>m, 12x12 </a:t>
            </a:r>
            <a:r>
              <a:rPr lang="sv-SE" dirty="0">
                <a:latin typeface="Symbol" pitchFamily="18" charset="2"/>
              </a:rPr>
              <a:t>m</a:t>
            </a:r>
            <a:r>
              <a:rPr lang="sv-SE" dirty="0"/>
              <a:t>m…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array</a:t>
            </a:r>
            <a:r>
              <a:rPr lang="sv-SE" dirty="0"/>
              <a:t> </a:t>
            </a:r>
            <a:r>
              <a:rPr lang="sv-SE" dirty="0" err="1"/>
              <a:t>size</a:t>
            </a:r>
            <a:r>
              <a:rPr lang="sv-SE" dirty="0"/>
              <a:t> is 1024x256, 1024x1024,…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55" y="3953833"/>
            <a:ext cx="548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Read-</a:t>
            </a:r>
            <a:r>
              <a:rPr lang="sv-SE" dirty="0" err="1"/>
              <a:t>out</a:t>
            </a:r>
            <a:r>
              <a:rPr lang="sv-SE" dirty="0"/>
              <a:t> is not from </a:t>
            </a:r>
            <a:r>
              <a:rPr lang="sv-SE" dirty="0" err="1"/>
              <a:t>every</a:t>
            </a:r>
            <a:r>
              <a:rPr lang="sv-SE" dirty="0"/>
              <a:t> pixel, as in </a:t>
            </a:r>
            <a:r>
              <a:rPr lang="sv-SE" dirty="0" err="1"/>
              <a:t>photodiode</a:t>
            </a:r>
            <a:r>
              <a:rPr lang="sv-SE" dirty="0"/>
              <a:t> </a:t>
            </a:r>
            <a:r>
              <a:rPr lang="sv-SE" dirty="0" err="1"/>
              <a:t>arrays</a:t>
            </a:r>
            <a:endParaRPr lang="sv-SE" dirty="0"/>
          </a:p>
          <a:p>
            <a:r>
              <a:rPr lang="sv-SE" dirty="0" err="1"/>
              <a:t>but</a:t>
            </a:r>
            <a:r>
              <a:rPr lang="sv-SE" dirty="0"/>
              <a:t> from a common register – read-</a:t>
            </a:r>
            <a:r>
              <a:rPr lang="sv-SE" dirty="0" err="1"/>
              <a:t>out</a:t>
            </a:r>
            <a:r>
              <a:rPr lang="sv-SE" dirty="0"/>
              <a:t> </a:t>
            </a:r>
            <a:r>
              <a:rPr lang="sv-SE" dirty="0" err="1"/>
              <a:t>noise</a:t>
            </a:r>
            <a:r>
              <a:rPr lang="sv-SE" dirty="0"/>
              <a:t> </a:t>
            </a:r>
            <a:r>
              <a:rPr lang="sv-SE" dirty="0" err="1"/>
              <a:t>reduction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682707" y="3789313"/>
            <a:ext cx="3065757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2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868070"/>
            <a:ext cx="2222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CCD </a:t>
            </a:r>
            <a:r>
              <a:rPr lang="sv-SE" dirty="0" err="1"/>
              <a:t>main</a:t>
            </a:r>
            <a:r>
              <a:rPr lang="sv-SE" dirty="0"/>
              <a:t> parameters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60648"/>
            <a:ext cx="761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Photodetectors</a:t>
            </a:r>
            <a:r>
              <a:rPr lang="en-US" u="sng" dirty="0"/>
              <a:t>: photomultiplier tube (PMT), avalanche photodiode (APD), CCD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556792"/>
            <a:ext cx="84146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</a:t>
            </a:r>
            <a:r>
              <a:rPr lang="sv-SE" dirty="0" err="1"/>
              <a:t>sensitivity</a:t>
            </a:r>
            <a:r>
              <a:rPr lang="sv-SE" dirty="0"/>
              <a:t> (</a:t>
            </a:r>
            <a:r>
              <a:rPr lang="sv-SE" dirty="0" err="1"/>
              <a:t>defined</a:t>
            </a:r>
            <a:r>
              <a:rPr lang="sv-SE" dirty="0"/>
              <a:t> by </a:t>
            </a:r>
            <a:r>
              <a:rPr lang="sv-SE" dirty="0" err="1"/>
              <a:t>detector</a:t>
            </a:r>
            <a:r>
              <a:rPr lang="sv-SE" dirty="0"/>
              <a:t> bandgap, </a:t>
            </a:r>
            <a:r>
              <a:rPr lang="sv-SE" dirty="0" err="1"/>
              <a:t>e.g</a:t>
            </a:r>
            <a:r>
              <a:rPr lang="sv-SE" dirty="0"/>
              <a:t>. for Si 400-1000 </a:t>
            </a:r>
            <a:r>
              <a:rPr lang="sv-SE" dirty="0" err="1"/>
              <a:t>nm</a:t>
            </a:r>
            <a:r>
              <a:rPr lang="sv-SE" dirty="0"/>
              <a:t>)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multiplexing advantage: parallel acquisition form n channels reduces signal-to-noise</a:t>
            </a:r>
          </a:p>
          <a:p>
            <a:r>
              <a:rPr lang="sv-SE" dirty="0" err="1"/>
              <a:t>ratio</a:t>
            </a:r>
            <a:r>
              <a:rPr lang="sv-SE" dirty="0"/>
              <a:t> by n</a:t>
            </a:r>
            <a:r>
              <a:rPr lang="sv-SE" baseline="30000" dirty="0"/>
              <a:t>1/2</a:t>
            </a:r>
            <a:r>
              <a:rPr lang="sv-SE" baseline="-25000" dirty="0"/>
              <a:t> </a:t>
            </a:r>
            <a:r>
              <a:rPr lang="en-US" dirty="0"/>
              <a:t>compared to serial read-out, like in PMTs (1/n faster total readout)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</a:t>
            </a:r>
            <a:r>
              <a:rPr lang="sv-SE" dirty="0" err="1"/>
              <a:t>coverage</a:t>
            </a:r>
            <a:r>
              <a:rPr lang="sv-SE" dirty="0"/>
              <a:t> (</a:t>
            </a:r>
            <a:r>
              <a:rPr lang="sv-SE" dirty="0" err="1"/>
              <a:t>range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wavelength</a:t>
            </a:r>
            <a:r>
              <a:rPr lang="sv-SE" dirty="0"/>
              <a:t> </a:t>
            </a:r>
            <a:r>
              <a:rPr lang="sv-SE" dirty="0" err="1"/>
              <a:t>detectable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shot</a:t>
            </a:r>
            <a:r>
              <a:rPr lang="sv-SE" dirty="0"/>
              <a:t>) from 30 </a:t>
            </a:r>
            <a:r>
              <a:rPr lang="sv-SE" dirty="0" err="1"/>
              <a:t>to</a:t>
            </a:r>
            <a:r>
              <a:rPr lang="sv-SE" dirty="0"/>
              <a:t> 300 </a:t>
            </a:r>
            <a:r>
              <a:rPr lang="sv-SE" dirty="0" err="1"/>
              <a:t>nm</a:t>
            </a:r>
            <a:endParaRPr lang="en-US" dirty="0"/>
          </a:p>
        </p:txBody>
      </p:sp>
      <p:pic>
        <p:nvPicPr>
          <p:cNvPr id="6146" name="Picture 2" descr="C:\Ilya Data\KTH Office\Courses\Luminescence\LumSpSemFigs1_9\Fig02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81" y="2996952"/>
            <a:ext cx="34946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4618" y="3140968"/>
            <a:ext cx="48338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quantum </a:t>
            </a:r>
            <a:r>
              <a:rPr lang="sv-SE" dirty="0" err="1"/>
              <a:t>efficiency</a:t>
            </a:r>
            <a:r>
              <a:rPr lang="sv-SE" dirty="0"/>
              <a:t> is </a:t>
            </a:r>
            <a:r>
              <a:rPr lang="sv-SE" dirty="0" err="1"/>
              <a:t>wavelength</a:t>
            </a:r>
            <a:r>
              <a:rPr lang="sv-SE" dirty="0"/>
              <a:t> </a:t>
            </a:r>
            <a:r>
              <a:rPr lang="sv-SE" dirty="0" err="1"/>
              <a:t>dependent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dark </a:t>
            </a:r>
            <a:r>
              <a:rPr lang="sv-SE" dirty="0" err="1"/>
              <a:t>current</a:t>
            </a:r>
            <a:r>
              <a:rPr lang="sv-SE" dirty="0"/>
              <a:t> is </a:t>
            </a:r>
            <a:r>
              <a:rPr lang="sv-SE" dirty="0" err="1"/>
              <a:t>very</a:t>
            </a:r>
            <a:r>
              <a:rPr lang="sv-SE" dirty="0"/>
              <a:t> </a:t>
            </a:r>
            <a:r>
              <a:rPr lang="sv-SE" dirty="0" err="1"/>
              <a:t>low</a:t>
            </a:r>
            <a:r>
              <a:rPr lang="sv-SE" dirty="0"/>
              <a:t> for </a:t>
            </a:r>
            <a:r>
              <a:rPr lang="sv-SE" dirty="0" err="1"/>
              <a:t>cooled</a:t>
            </a:r>
            <a:r>
              <a:rPr lang="sv-SE" dirty="0"/>
              <a:t> </a:t>
            </a:r>
            <a:r>
              <a:rPr lang="sv-SE" dirty="0" err="1"/>
              <a:t>detectors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total </a:t>
            </a:r>
            <a:r>
              <a:rPr lang="sv-SE" dirty="0" err="1"/>
              <a:t>noise</a:t>
            </a:r>
            <a:r>
              <a:rPr lang="sv-SE" dirty="0"/>
              <a:t> </a:t>
            </a:r>
            <a:r>
              <a:rPr lang="sv-SE" dirty="0" err="1"/>
              <a:t>consists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shot</a:t>
            </a:r>
            <a:r>
              <a:rPr lang="sv-SE" dirty="0"/>
              <a:t> </a:t>
            </a:r>
            <a:r>
              <a:rPr lang="sv-SE" dirty="0" err="1"/>
              <a:t>noise</a:t>
            </a:r>
            <a:r>
              <a:rPr lang="sv-SE" dirty="0"/>
              <a:t>, dark </a:t>
            </a:r>
            <a:r>
              <a:rPr lang="sv-SE" dirty="0" err="1"/>
              <a:t>current</a:t>
            </a:r>
            <a:endParaRPr lang="sv-SE" dirty="0"/>
          </a:p>
          <a:p>
            <a:r>
              <a:rPr lang="sv-SE" dirty="0" err="1"/>
              <a:t>noise</a:t>
            </a:r>
            <a:r>
              <a:rPr lang="sv-SE" dirty="0"/>
              <a:t> (</a:t>
            </a:r>
            <a:r>
              <a:rPr lang="sv-SE" dirty="0" err="1"/>
              <a:t>suppressed</a:t>
            </a:r>
            <a:r>
              <a:rPr lang="sv-SE" dirty="0"/>
              <a:t> by </a:t>
            </a:r>
            <a:r>
              <a:rPr lang="sv-SE" dirty="0" err="1"/>
              <a:t>cooling</a:t>
            </a:r>
            <a:r>
              <a:rPr lang="sv-SE" dirty="0"/>
              <a:t>) and </a:t>
            </a:r>
            <a:r>
              <a:rPr lang="sv-SE" dirty="0" err="1"/>
              <a:t>readout</a:t>
            </a:r>
            <a:r>
              <a:rPr lang="sv-SE" dirty="0"/>
              <a:t> </a:t>
            </a:r>
            <a:r>
              <a:rPr lang="sv-SE" dirty="0" err="1"/>
              <a:t>noise</a:t>
            </a:r>
            <a:r>
              <a:rPr lang="sv-SE" dirty="0"/>
              <a:t> </a:t>
            </a:r>
          </a:p>
          <a:p>
            <a:r>
              <a:rPr lang="sv-SE" dirty="0"/>
              <a:t>(</a:t>
            </a:r>
            <a:r>
              <a:rPr lang="sv-SE" dirty="0" err="1"/>
              <a:t>constant</a:t>
            </a:r>
            <a:r>
              <a:rPr lang="sv-SE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412" y="4869160"/>
            <a:ext cx="4954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signal </a:t>
            </a:r>
            <a:r>
              <a:rPr lang="sv-SE" dirty="0" err="1"/>
              <a:t>grows</a:t>
            </a:r>
            <a:r>
              <a:rPr lang="sv-SE" dirty="0"/>
              <a:t> </a:t>
            </a:r>
            <a:r>
              <a:rPr lang="sv-SE" dirty="0" err="1"/>
              <a:t>linearly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, </a:t>
            </a:r>
            <a:r>
              <a:rPr lang="sv-SE" dirty="0" err="1"/>
              <a:t>while</a:t>
            </a:r>
            <a:r>
              <a:rPr lang="sv-SE" dirty="0"/>
              <a:t> </a:t>
            </a:r>
            <a:r>
              <a:rPr lang="sv-SE" dirty="0" err="1"/>
              <a:t>shot</a:t>
            </a:r>
            <a:r>
              <a:rPr lang="sv-SE" dirty="0"/>
              <a:t> </a:t>
            </a:r>
            <a:r>
              <a:rPr lang="sv-SE" dirty="0" err="1"/>
              <a:t>noise</a:t>
            </a:r>
            <a:endParaRPr lang="sv-SE" dirty="0"/>
          </a:p>
          <a:p>
            <a:r>
              <a:rPr lang="sv-SE" dirty="0"/>
              <a:t>as a </a:t>
            </a:r>
            <a:r>
              <a:rPr lang="sv-SE" dirty="0" err="1"/>
              <a:t>square</a:t>
            </a:r>
            <a:r>
              <a:rPr lang="sv-SE" dirty="0"/>
              <a:t> </a:t>
            </a:r>
            <a:r>
              <a:rPr lang="sv-SE" dirty="0" err="1"/>
              <a:t>root</a:t>
            </a:r>
            <a:r>
              <a:rPr lang="sv-SE" dirty="0"/>
              <a:t> – </a:t>
            </a:r>
            <a:r>
              <a:rPr lang="sv-SE" dirty="0" err="1"/>
              <a:t>longer</a:t>
            </a:r>
            <a:r>
              <a:rPr lang="sv-SE" dirty="0"/>
              <a:t> </a:t>
            </a:r>
            <a:r>
              <a:rPr lang="sv-SE" dirty="0" err="1"/>
              <a:t>acquisition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yield</a:t>
            </a:r>
            <a:endParaRPr lang="sv-SE" dirty="0"/>
          </a:p>
          <a:p>
            <a:r>
              <a:rPr lang="sv-SE" dirty="0"/>
              <a:t>S/N&gt;1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Photoluminescence (PL) and photoluminescence excitation (PLE) </a:t>
            </a:r>
            <a:r>
              <a:rPr lang="en-US" dirty="0" err="1"/>
              <a:t>techiques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Photodetectors</a:t>
            </a:r>
            <a:r>
              <a:rPr lang="en-US" dirty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b="1" dirty="0" err="1"/>
              <a:t>Monochromators</a:t>
            </a:r>
            <a:r>
              <a:rPr lang="en-US" b="1" dirty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: lock-in </a:t>
            </a:r>
            <a:r>
              <a:rPr lang="sv-SE" dirty="0" err="1"/>
              <a:t>amplifier</a:t>
            </a:r>
            <a:r>
              <a:rPr lang="sv-SE" dirty="0"/>
              <a:t>, </a:t>
            </a:r>
            <a:r>
              <a:rPr lang="sv-SE" dirty="0" err="1"/>
              <a:t>photon</a:t>
            </a:r>
            <a:r>
              <a:rPr lang="sv-SE" dirty="0"/>
              <a:t> </a:t>
            </a:r>
            <a:r>
              <a:rPr lang="sv-SE" dirty="0" err="1"/>
              <a:t>counting</a:t>
            </a:r>
            <a:r>
              <a:rPr lang="sv-SE" dirty="0"/>
              <a:t> and </a:t>
            </a:r>
            <a:r>
              <a:rPr lang="sv-SE" dirty="0" err="1"/>
              <a:t>Fourier</a:t>
            </a:r>
            <a:r>
              <a:rPr lang="sv-SE" dirty="0"/>
              <a:t> </a:t>
            </a:r>
            <a:r>
              <a:rPr lang="sv-SE" dirty="0" err="1"/>
              <a:t>spectroscopy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424424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1026" name="Picture 2" descr="C:\Ilya Data\KTH Office\Courses\Luminescence\LumSpSemFigs1_9\Fig02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1844"/>
            <a:ext cx="2843808" cy="250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Ilya Data\KTH Office\Courses\Luminescence\LumSpSemFigs1_9\Fig02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10" y="4293096"/>
            <a:ext cx="31335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340768"/>
            <a:ext cx="469115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/>
              <a:t>monochromator</a:t>
            </a:r>
            <a:r>
              <a:rPr lang="en-US" dirty="0"/>
              <a:t> focuses signal with a </a:t>
            </a:r>
          </a:p>
          <a:p>
            <a:r>
              <a:rPr lang="en-US" dirty="0"/>
              <a:t>specific wavelength at the output slit for a</a:t>
            </a:r>
          </a:p>
          <a:p>
            <a:r>
              <a:rPr lang="en-US" dirty="0"/>
              <a:t>single channel detector</a:t>
            </a:r>
          </a:p>
          <a:p>
            <a:pPr marL="285750" indent="-285750">
              <a:buFontTx/>
              <a:buChar char="-"/>
            </a:pPr>
            <a:r>
              <a:rPr lang="en-US" dirty="0"/>
              <a:t>spectrograph produces spectrum focused</a:t>
            </a:r>
          </a:p>
          <a:p>
            <a:r>
              <a:rPr lang="en-US" dirty="0"/>
              <a:t>at the output port for a multichannel detector</a:t>
            </a:r>
          </a:p>
          <a:p>
            <a:pPr marL="285750" indent="-285750">
              <a:buFontTx/>
              <a:buChar char="-"/>
            </a:pPr>
            <a:r>
              <a:rPr lang="en-US" dirty="0"/>
              <a:t>imaging spectrograph has better optics for</a:t>
            </a:r>
          </a:p>
          <a:p>
            <a:r>
              <a:rPr lang="en-US" dirty="0"/>
              <a:t>aberration free spectrum image</a:t>
            </a:r>
          </a:p>
          <a:p>
            <a:endParaRPr lang="en-US" dirty="0"/>
          </a:p>
          <a:p>
            <a:r>
              <a:rPr lang="en-US" dirty="0"/>
              <a:t>They all contain a light dispersion element</a:t>
            </a:r>
          </a:p>
          <a:p>
            <a:r>
              <a:rPr lang="en-US" dirty="0"/>
              <a:t>(prism or grating) and focal planes coincide with</a:t>
            </a:r>
          </a:p>
          <a:p>
            <a:r>
              <a:rPr lang="en-US" dirty="0"/>
              <a:t>input and output ports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7046" y="4797152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 geometries, Czerny-Turner type (d)</a:t>
            </a:r>
          </a:p>
          <a:p>
            <a:pPr algn="ctr"/>
            <a:r>
              <a:rPr lang="en-US" dirty="0"/>
              <a:t>is the most common nowadays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1880" y="836712"/>
            <a:ext cx="217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Definitions and types</a:t>
            </a:r>
          </a:p>
        </p:txBody>
      </p:sp>
    </p:spTree>
    <p:extLst>
      <p:ext uri="{BB962C8B-B14F-4D97-AF65-F5344CB8AC3E}">
        <p14:creationId xmlns:p14="http://schemas.microsoft.com/office/powerpoint/2010/main" val="34979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2051" name="Picture 3" descr="C:\Ilya Data\KTH Office\Courses\Luminescence\LumSpSemFigs1_9\Fig02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31" y="1412776"/>
            <a:ext cx="2699927" cy="17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Ilya Data\KTH Office\Courses\Luminescence\LumSpSemFigs1_9\Fig02_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905" y="4077072"/>
            <a:ext cx="2376264" cy="21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9143" y="818518"/>
            <a:ext cx="8345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Dispersion - how far different wavelengths end up from each other at the output plane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1350881"/>
            <a:ext cx="5400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linear dispersion: L = </a:t>
            </a:r>
            <a:r>
              <a:rPr lang="en-US" dirty="0" err="1"/>
              <a:t>f·d</a:t>
            </a:r>
            <a:r>
              <a:rPr lang="el-GR" dirty="0"/>
              <a:t>θ</a:t>
            </a:r>
            <a:r>
              <a:rPr lang="en-US" dirty="0"/>
              <a:t>/d</a:t>
            </a:r>
            <a:r>
              <a:rPr lang="en-US" dirty="0">
                <a:latin typeface="Symbol" pitchFamily="18" charset="2"/>
              </a:rPr>
              <a:t>l </a:t>
            </a:r>
            <a:r>
              <a:rPr lang="en-US" dirty="0"/>
              <a:t>= dℓ/d</a:t>
            </a:r>
            <a:r>
              <a:rPr lang="en-US" dirty="0">
                <a:latin typeface="Symbol" pitchFamily="18" charset="2"/>
              </a:rPr>
              <a:t>l ,</a:t>
            </a:r>
          </a:p>
          <a:p>
            <a:r>
              <a:rPr lang="en-US" dirty="0"/>
              <a:t>d</a:t>
            </a:r>
            <a:r>
              <a:rPr lang="el-GR" dirty="0"/>
              <a:t>θ</a:t>
            </a:r>
            <a:r>
              <a:rPr lang="en-US" dirty="0"/>
              <a:t>/d</a:t>
            </a:r>
            <a:r>
              <a:rPr lang="en-US" dirty="0">
                <a:latin typeface="Symbol" pitchFamily="18" charset="2"/>
              </a:rPr>
              <a:t>l </a:t>
            </a:r>
            <a:r>
              <a:rPr lang="en-US" dirty="0"/>
              <a:t>– angular dispersion defined by grating (prism)</a:t>
            </a:r>
          </a:p>
          <a:p>
            <a:r>
              <a:rPr lang="en-US" dirty="0"/>
              <a:t>f – focal length the </a:t>
            </a:r>
            <a:r>
              <a:rPr lang="en-US" dirty="0" err="1"/>
              <a:t>monochromator</a:t>
            </a:r>
            <a:r>
              <a:rPr lang="en-US" dirty="0"/>
              <a:t>/spectrometer</a:t>
            </a:r>
          </a:p>
          <a:p>
            <a:endParaRPr lang="en-US" dirty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/>
              <a:t>typical reciprocal linear dispersion L</a:t>
            </a:r>
            <a:r>
              <a:rPr lang="en-US" baseline="30000" dirty="0"/>
              <a:t>-1 </a:t>
            </a:r>
            <a:r>
              <a:rPr lang="en-US" dirty="0"/>
              <a:t>~ 1-10 nm/mm</a:t>
            </a:r>
          </a:p>
          <a:p>
            <a:r>
              <a:rPr lang="en-US" dirty="0"/>
              <a:t>(for a CCD chip 26 mm long and L</a:t>
            </a:r>
            <a:r>
              <a:rPr lang="en-US" baseline="30000" dirty="0"/>
              <a:t>-1</a:t>
            </a:r>
            <a:r>
              <a:rPr lang="en-US" dirty="0"/>
              <a:t> = 5 nm/mm the total</a:t>
            </a:r>
          </a:p>
          <a:p>
            <a:r>
              <a:rPr lang="en-US" dirty="0"/>
              <a:t>spectral range detected at a single exposure is 130 nm)</a:t>
            </a:r>
          </a:p>
          <a:p>
            <a:endParaRPr lang="en-US" baseline="30000" dirty="0"/>
          </a:p>
          <a:p>
            <a:endParaRPr lang="en-US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267724" y="3548228"/>
            <a:ext cx="6691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Resolving power – ability to distinct between two closely spaced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111" y="4077072"/>
            <a:ext cx="65724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R = </a:t>
            </a:r>
            <a:r>
              <a:rPr lang="en-US" dirty="0">
                <a:latin typeface="Symbol" pitchFamily="18" charset="2"/>
              </a:rPr>
              <a:t>l/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>
                <a:latin typeface="Symbol" pitchFamily="18" charset="2"/>
              </a:rPr>
              <a:t>l,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>
                <a:latin typeface="Symbol" pitchFamily="18" charset="2"/>
              </a:rPr>
              <a:t>l </a:t>
            </a:r>
            <a:r>
              <a:rPr lang="en-US" dirty="0">
                <a:latin typeface="Calibri" panose="020F0502020204030204" pitchFamily="34" charset="0"/>
              </a:rPr>
              <a:t>– resolution (resolvable difference between 2 lines)</a:t>
            </a:r>
            <a:endParaRPr lang="en-US" dirty="0">
              <a:latin typeface="Symbol" pitchFamily="18" charset="2"/>
            </a:endParaRPr>
          </a:p>
          <a:p>
            <a:pPr marL="285750" indent="-285750">
              <a:buFontTx/>
              <a:buChar char="-"/>
            </a:pPr>
            <a:r>
              <a:rPr lang="en-US" dirty="0"/>
              <a:t>limited by:</a:t>
            </a:r>
          </a:p>
          <a:p>
            <a:r>
              <a:rPr lang="en-US" dirty="0"/>
              <a:t>	- diffraction of the light beam at the entrance slit;</a:t>
            </a:r>
          </a:p>
          <a:p>
            <a:r>
              <a:rPr lang="en-US" dirty="0"/>
              <a:t>	- dispersion element strength: 	</a:t>
            </a:r>
          </a:p>
          <a:p>
            <a:r>
              <a:rPr lang="en-US" dirty="0"/>
              <a:t>		- size (for a prism); groove density (for a grating);</a:t>
            </a:r>
          </a:p>
          <a:p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/>
              <a:t> = L</a:t>
            </a:r>
            <a:r>
              <a:rPr lang="en-US" baseline="30000" dirty="0"/>
              <a:t>-1 </a:t>
            </a:r>
            <a:r>
              <a:rPr lang="en-US" dirty="0"/>
              <a:t>·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>
                <a:latin typeface="+mj-lt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,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dirty="0">
                <a:sym typeface="Symbol"/>
              </a:rPr>
              <a:t>l is a slit width (defines source size)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3424" y="6245298"/>
            <a:ext cx="8969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sym typeface="Symbol"/>
              </a:rPr>
              <a:t>- small source size and large dispersive element/high groove density – best spectral resolution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194" y="4080497"/>
            <a:ext cx="6588224" cy="203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4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pic>
        <p:nvPicPr>
          <p:cNvPr id="3075" name="Picture 3" descr="C:\Ilya Data\KTH Office\Courses\Luminescence\LumSpSemFigs1_9\Fig02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47" y="1358924"/>
            <a:ext cx="3850314" cy="13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Ilya Data\KTH Office\Courses\Luminescence\LumSpSemFigs1_9\Fig02_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55" y="2753210"/>
            <a:ext cx="2049800" cy="156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9955" y="836712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Optimal slit width </a:t>
            </a:r>
            <a:r>
              <a:rPr lang="ru-RU" dirty="0"/>
              <a:t>(</a:t>
            </a:r>
            <a:r>
              <a:rPr lang="sv-SE" dirty="0"/>
              <a:t>source </a:t>
            </a:r>
            <a:r>
              <a:rPr lang="sv-SE" dirty="0" err="1"/>
              <a:t>size</a:t>
            </a:r>
            <a:r>
              <a:rPr lang="sv-SE" dirty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0904" y="1552090"/>
            <a:ext cx="52483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slit diffraction angle </a:t>
            </a:r>
            <a:r>
              <a:rPr lang="en-US" dirty="0">
                <a:sym typeface="Symbol"/>
              </a:rPr>
              <a:t></a:t>
            </a:r>
            <a:r>
              <a:rPr lang="en-US" baseline="-25000" dirty="0">
                <a:sym typeface="Symbol"/>
              </a:rPr>
              <a:t>d</a:t>
            </a:r>
            <a:r>
              <a:rPr lang="en-US" dirty="0">
                <a:sym typeface="Symbol"/>
              </a:rPr>
              <a:t> = </a:t>
            </a:r>
            <a:r>
              <a:rPr lang="en-US" dirty="0">
                <a:latin typeface="Symbol" pitchFamily="18" charset="2"/>
              </a:rPr>
              <a:t>l/</a:t>
            </a:r>
            <a:r>
              <a:rPr lang="en-US" dirty="0">
                <a:latin typeface="Symbol" pitchFamily="18" charset="2"/>
                <a:sym typeface="Symbol"/>
              </a:rPr>
              <a:t> </a:t>
            </a:r>
            <a:r>
              <a:rPr lang="en-US" i="1" dirty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sv-SE" dirty="0" err="1">
                <a:sym typeface="Symbol"/>
              </a:rPr>
              <a:t>there</a:t>
            </a:r>
            <a:r>
              <a:rPr lang="sv-SE" dirty="0">
                <a:sym typeface="Symbol"/>
              </a:rPr>
              <a:t> is an optimal </a:t>
            </a:r>
            <a:r>
              <a:rPr lang="sv-SE" dirty="0" err="1">
                <a:sym typeface="Symbol"/>
              </a:rPr>
              <a:t>value</a:t>
            </a:r>
            <a:r>
              <a:rPr lang="sv-SE" dirty="0">
                <a:sym typeface="Symbol"/>
              </a:rPr>
              <a:t> </a:t>
            </a:r>
            <a:r>
              <a:rPr lang="sv-SE" dirty="0" err="1">
                <a:sym typeface="Symbol"/>
              </a:rPr>
              <a:t>of</a:t>
            </a:r>
            <a:r>
              <a:rPr lang="sv-SE" dirty="0">
                <a:sym typeface="Symbol"/>
              </a:rPr>
              <a:t> the slit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 err="1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baseline="-25000" dirty="0" err="1">
                <a:cs typeface="Times New Roman" pitchFamily="18" charset="0"/>
                <a:sym typeface="Symbol"/>
              </a:rPr>
              <a:t>opt</a:t>
            </a:r>
            <a:r>
              <a:rPr lang="en-US" baseline="30000" dirty="0">
                <a:cs typeface="Times New Roman" pitchFamily="18" charset="0"/>
                <a:sym typeface="Symbol"/>
              </a:rPr>
              <a:t> </a:t>
            </a:r>
          </a:p>
          <a:p>
            <a:r>
              <a:rPr lang="en-US" dirty="0">
                <a:cs typeface="Times New Roman" pitchFamily="18" charset="0"/>
                <a:sym typeface="Symbol"/>
              </a:rPr>
              <a:t>below which the </a:t>
            </a:r>
            <a:r>
              <a:rPr lang="sv-SE" dirty="0" err="1">
                <a:sym typeface="Symbol"/>
              </a:rPr>
              <a:t>incoming</a:t>
            </a:r>
            <a:r>
              <a:rPr lang="sv-SE" dirty="0">
                <a:sym typeface="Symbol"/>
              </a:rPr>
              <a:t> </a:t>
            </a:r>
            <a:r>
              <a:rPr lang="en-US" dirty="0">
                <a:cs typeface="Times New Roman" pitchFamily="18" charset="0"/>
                <a:sym typeface="Symbol"/>
              </a:rPr>
              <a:t>light misses the</a:t>
            </a:r>
          </a:p>
          <a:p>
            <a:r>
              <a:rPr lang="en-US" dirty="0">
                <a:cs typeface="Times New Roman" pitchFamily="18" charset="0"/>
                <a:sym typeface="Symbol"/>
              </a:rPr>
              <a:t>collimating lens due to diffraction on the slit</a:t>
            </a:r>
          </a:p>
          <a:p>
            <a:endParaRPr lang="sv-SE" dirty="0">
              <a:cs typeface="Times New Roman" pitchFamily="18" charset="0"/>
              <a:sym typeface="Symbol"/>
            </a:endParaRPr>
          </a:p>
          <a:p>
            <a:pPr marL="285750" indent="-285750">
              <a:buFontTx/>
              <a:buChar char="-"/>
            </a:pP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practical </a:t>
            </a:r>
            <a:r>
              <a:rPr lang="sv-SE" dirty="0" err="1"/>
              <a:t>values</a:t>
            </a:r>
            <a:r>
              <a:rPr lang="sv-SE" dirty="0"/>
              <a:t> for </a:t>
            </a:r>
            <a:r>
              <a:rPr lang="en-US" dirty="0">
                <a:latin typeface="Symbol" pitchFamily="18" charset="2"/>
                <a:sym typeface="Symbol"/>
              </a:rPr>
              <a:t></a:t>
            </a:r>
            <a:r>
              <a:rPr lang="en-US" i="1" dirty="0">
                <a:latin typeface="Script MT Bold" pitchFamily="66" charset="0"/>
                <a:cs typeface="Times New Roman" pitchFamily="18" charset="0"/>
                <a:sym typeface="Symbol"/>
              </a:rPr>
              <a:t>l</a:t>
            </a:r>
            <a:r>
              <a:rPr lang="en-US" dirty="0">
                <a:sym typeface="Symbol"/>
              </a:rPr>
              <a:t>  are</a:t>
            </a:r>
            <a:r>
              <a:rPr lang="sv-SE" dirty="0"/>
              <a:t> 10-100 </a:t>
            </a:r>
            <a:r>
              <a:rPr lang="sv-SE" dirty="0">
                <a:latin typeface="Symbol" pitchFamily="18" charset="2"/>
              </a:rPr>
              <a:t>m</a:t>
            </a:r>
            <a:r>
              <a:rPr lang="sv-SE" dirty="0"/>
              <a:t>m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thus</a:t>
            </a:r>
            <a:r>
              <a:rPr lang="sv-SE" dirty="0"/>
              <a:t> optimal resolution R </a:t>
            </a:r>
            <a:r>
              <a:rPr lang="sv-SE" dirty="0" err="1"/>
              <a:t>corresponds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value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96968" y="4365104"/>
            <a:ext cx="275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Optimal dispersive element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4869160"/>
            <a:ext cx="81731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holographic gratings (made by two laser interference) are usually used these days;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several</a:t>
            </a:r>
            <a:r>
              <a:rPr lang="sv-SE" dirty="0"/>
              <a:t> </a:t>
            </a:r>
            <a:r>
              <a:rPr lang="sv-SE" dirty="0" err="1"/>
              <a:t>gratings</a:t>
            </a:r>
            <a:r>
              <a:rPr lang="sv-SE" dirty="0"/>
              <a:t> </a:t>
            </a:r>
            <a:r>
              <a:rPr lang="sv-SE" dirty="0" err="1"/>
              <a:t>mounted</a:t>
            </a:r>
            <a:r>
              <a:rPr lang="sv-SE" dirty="0"/>
              <a:t> on a rotating </a:t>
            </a:r>
            <a:r>
              <a:rPr lang="sv-SE" dirty="0" err="1"/>
              <a:t>turrent</a:t>
            </a:r>
            <a:r>
              <a:rPr lang="sv-SE" dirty="0"/>
              <a:t> </a:t>
            </a:r>
            <a:r>
              <a:rPr lang="sv-SE" dirty="0" err="1"/>
              <a:t>provide</a:t>
            </a:r>
            <a:r>
              <a:rPr lang="sv-SE" dirty="0"/>
              <a:t> different resolution and </a:t>
            </a:r>
          </a:p>
          <a:p>
            <a:r>
              <a:rPr lang="sv-SE" dirty="0" err="1"/>
              <a:t>working</a:t>
            </a:r>
            <a:r>
              <a:rPr lang="sv-SE" dirty="0"/>
              <a:t> </a:t>
            </a:r>
            <a:r>
              <a:rPr lang="sv-SE" dirty="0" err="1"/>
              <a:t>spectral</a:t>
            </a:r>
            <a:r>
              <a:rPr lang="sv-SE" dirty="0"/>
              <a:t> </a:t>
            </a:r>
            <a:r>
              <a:rPr lang="sv-SE" dirty="0" err="1"/>
              <a:t>range</a:t>
            </a:r>
            <a:r>
              <a:rPr lang="sv-SE" dirty="0"/>
              <a:t>;</a:t>
            </a:r>
          </a:p>
          <a:p>
            <a:pPr marL="285750" indent="-285750">
              <a:buFontTx/>
              <a:buChar char="-"/>
            </a:pPr>
            <a:r>
              <a:rPr lang="sv-SE" b="1" dirty="0" err="1"/>
              <a:t>Caution</a:t>
            </a:r>
            <a:r>
              <a:rPr lang="sv-SE" b="1" dirty="0"/>
              <a:t>:</a:t>
            </a:r>
            <a:r>
              <a:rPr lang="sv-SE" dirty="0"/>
              <a:t> </a:t>
            </a:r>
            <a:r>
              <a:rPr lang="sv-SE" dirty="0" err="1"/>
              <a:t>gratings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several</a:t>
            </a:r>
            <a:r>
              <a:rPr lang="sv-SE" dirty="0"/>
              <a:t> order </a:t>
            </a:r>
            <a:r>
              <a:rPr lang="sv-SE" dirty="0" err="1"/>
              <a:t>diffractions</a:t>
            </a:r>
            <a:r>
              <a:rPr lang="sv-SE" dirty="0"/>
              <a:t> – </a:t>
            </a:r>
            <a:r>
              <a:rPr lang="sv-SE" dirty="0" err="1"/>
              <a:t>should</a:t>
            </a:r>
            <a:r>
              <a:rPr lang="sv-SE" dirty="0"/>
              <a:t> be taken </a:t>
            </a:r>
            <a:r>
              <a:rPr lang="sv-SE" dirty="0" err="1"/>
              <a:t>into</a:t>
            </a:r>
            <a:r>
              <a:rPr lang="sv-SE" dirty="0"/>
              <a:t> </a:t>
            </a:r>
            <a:r>
              <a:rPr lang="sv-SE" dirty="0" err="1"/>
              <a:t>account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b="1" dirty="0" err="1"/>
              <a:t>Caution</a:t>
            </a:r>
            <a:r>
              <a:rPr lang="sv-SE" b="1" dirty="0"/>
              <a:t>:</a:t>
            </a:r>
            <a:r>
              <a:rPr lang="sv-SE" dirty="0"/>
              <a:t> </a:t>
            </a:r>
            <a:r>
              <a:rPr lang="sv-SE" dirty="0" err="1"/>
              <a:t>spectral</a:t>
            </a:r>
            <a:r>
              <a:rPr lang="sv-SE" dirty="0"/>
              <a:t> </a:t>
            </a:r>
            <a:r>
              <a:rPr lang="sv-SE" dirty="0" err="1"/>
              <a:t>response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gratings</a:t>
            </a:r>
            <a:r>
              <a:rPr lang="sv-SE" dirty="0"/>
              <a:t> is </a:t>
            </a:r>
            <a:r>
              <a:rPr lang="sv-SE" dirty="0" err="1"/>
              <a:t>wavelength</a:t>
            </a:r>
            <a:r>
              <a:rPr lang="sv-SE" dirty="0"/>
              <a:t> </a:t>
            </a:r>
            <a:r>
              <a:rPr lang="sv-SE" dirty="0" err="1"/>
              <a:t>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9832" y="764704"/>
            <a:ext cx="321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Throughput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monochromators</a:t>
            </a:r>
            <a:endParaRPr lang="en-US" dirty="0"/>
          </a:p>
        </p:txBody>
      </p:sp>
      <p:pic>
        <p:nvPicPr>
          <p:cNvPr id="1026" name="Picture 2" descr="C:\Ilya Data\KTH Office\Courses\Luminescence\LumSpSemFigs1_9\Fig02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082" y="1052736"/>
            <a:ext cx="204844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Ilya Data\KTH Office\Courses\Luminescence\LumSpSemFigs1_9\Fig02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4716457"/>
            <a:ext cx="1985167" cy="8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/>
                  <a:t>the output </a:t>
                </a:r>
                <a:r>
                  <a:rPr lang="sv-SE" dirty="0" err="1"/>
                  <a:t>photon</a:t>
                </a:r>
                <a:r>
                  <a:rPr lang="sv-SE" dirty="0"/>
                  <a:t> flux (for broad </a:t>
                </a:r>
                <a:r>
                  <a:rPr lang="sv-SE" dirty="0" err="1"/>
                  <a:t>spectrum</a:t>
                </a:r>
                <a:r>
                  <a:rPr lang="sv-SE" dirty="0"/>
                  <a:t>): </a:t>
                </a:r>
                <a:r>
                  <a:rPr lang="el-GR" dirty="0"/>
                  <a:t>φ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sym typeface="Symbol"/>
                          </a:rPr>
                          <m:t>····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l-GR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sym typeface="Symbol"/>
                              </a:rPr>
                              <m:t>λ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,</a:t>
                </a:r>
              </a:p>
              <a:p>
                <a:r>
                  <a:rPr lang="sv-SE" dirty="0"/>
                  <a:t>k – </a:t>
                </a:r>
                <a:r>
                  <a:rPr lang="sv-SE" dirty="0" err="1"/>
                  <a:t>attenuation</a:t>
                </a:r>
                <a:r>
                  <a:rPr lang="sv-SE" dirty="0"/>
                  <a:t>, B – entrance slit </a:t>
                </a:r>
                <a:r>
                  <a:rPr lang="sv-SE" dirty="0" err="1"/>
                  <a:t>brightness</a:t>
                </a:r>
                <a:r>
                  <a:rPr lang="sv-SE" dirty="0"/>
                  <a:t>, </a:t>
                </a:r>
                <a:r>
                  <a:rPr lang="sv-SE" dirty="0">
                    <a:sym typeface="Symbol"/>
                  </a:rPr>
                  <a:t> - </a:t>
                </a:r>
                <a:r>
                  <a:rPr lang="sv-SE" dirty="0" err="1">
                    <a:sym typeface="Symbol"/>
                  </a:rPr>
                  <a:t>angular</a:t>
                </a:r>
                <a:r>
                  <a:rPr lang="sv-SE" dirty="0">
                    <a:sym typeface="Symbol"/>
                  </a:rPr>
                  <a:t> dispersion,</a:t>
                </a:r>
              </a:p>
              <a:p>
                <a:pPr marL="285750" indent="-285750">
                  <a:buFont typeface="Symbol"/>
                  <a:buChar char="b"/>
                </a:pPr>
                <a:r>
                  <a:rPr lang="sv-SE" dirty="0">
                    <a:sym typeface="Symbol"/>
                  </a:rPr>
                  <a:t>= h/f – </a:t>
                </a:r>
                <a:r>
                  <a:rPr lang="sv-SE" dirty="0" err="1">
                    <a:sym typeface="Symbol"/>
                  </a:rPr>
                  <a:t>angular</a:t>
                </a:r>
                <a:r>
                  <a:rPr lang="sv-SE" dirty="0">
                    <a:sym typeface="Symbol"/>
                  </a:rPr>
                  <a:t> </a:t>
                </a:r>
                <a:r>
                  <a:rPr lang="sv-SE" dirty="0" err="1">
                    <a:sym typeface="Symbol"/>
                  </a:rPr>
                  <a:t>height</a:t>
                </a:r>
                <a:r>
                  <a:rPr lang="sv-SE" dirty="0">
                    <a:sym typeface="Symbol"/>
                  </a:rPr>
                  <a:t> </a:t>
                </a:r>
                <a:r>
                  <a:rPr lang="sv-SE" dirty="0" err="1">
                    <a:sym typeface="Symbol"/>
                  </a:rPr>
                  <a:t>of</a:t>
                </a:r>
                <a:r>
                  <a:rPr lang="sv-SE" dirty="0">
                    <a:sym typeface="Symbol"/>
                  </a:rPr>
                  <a:t> the slit, R (resolution)</a:t>
                </a:r>
                <a:r>
                  <a:rPr lang="en-US" dirty="0"/>
                  <a:t> = </a:t>
                </a:r>
                <a:r>
                  <a:rPr lang="en-US" dirty="0">
                    <a:latin typeface="Symbol" pitchFamily="18" charset="2"/>
                  </a:rPr>
                  <a:t>l/</a:t>
                </a:r>
                <a:r>
                  <a:rPr lang="en-US" dirty="0">
                    <a:latin typeface="Symbol" pitchFamily="18" charset="2"/>
                    <a:sym typeface="Symbol"/>
                  </a:rPr>
                  <a:t>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sv-SE" dirty="0">
                    <a:sym typeface="Symbol"/>
                  </a:rPr>
                  <a:t>.</a:t>
                </a:r>
              </a:p>
              <a:p>
                <a:r>
                  <a:rPr lang="en-US" u="sng" dirty="0">
                    <a:sym typeface="Symbol"/>
                  </a:rPr>
                  <a:t>Throughput grows</a:t>
                </a:r>
                <a:r>
                  <a:rPr lang="en-US" dirty="0">
                    <a:sym typeface="Symbol"/>
                  </a:rPr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ym typeface="Symbol"/>
                  </a:rPr>
                  <a:t>quadratically with slit width (open slit more, but resolution drops)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ym typeface="Symbol"/>
                  </a:rPr>
                  <a:t>linearly with angular slit height (fill the full slit </a:t>
                </a:r>
                <a:r>
                  <a:rPr lang="sv-SE" dirty="0" err="1">
                    <a:sym typeface="Symbol"/>
                  </a:rPr>
                  <a:t>with</a:t>
                </a:r>
                <a:r>
                  <a:rPr lang="sv-SE" dirty="0">
                    <a:sym typeface="Symbol"/>
                  </a:rPr>
                  <a:t> the source)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>
                    <a:sym typeface="Symbol"/>
                  </a:rPr>
                  <a:t>quadratically</a:t>
                </a:r>
                <a:r>
                  <a:rPr lang="en-US" dirty="0">
                    <a:sym typeface="Symbol"/>
                  </a:rPr>
                  <a:t> with dispersive object size (larger </a:t>
                </a:r>
                <a:r>
                  <a:rPr lang="sv-SE" dirty="0" err="1">
                    <a:sym typeface="Symbol"/>
                  </a:rPr>
                  <a:t>prisms</a:t>
                </a:r>
                <a:r>
                  <a:rPr lang="sv-SE" dirty="0">
                    <a:sym typeface="Symbol"/>
                  </a:rPr>
                  <a:t> or </a:t>
                </a:r>
                <a:r>
                  <a:rPr lang="sv-SE" dirty="0" err="1">
                    <a:sym typeface="Symbol"/>
                  </a:rPr>
                  <a:t>gratings</a:t>
                </a:r>
                <a:r>
                  <a:rPr lang="sv-SE" dirty="0">
                    <a:sym typeface="Symbol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1749"/>
                <a:ext cx="6638292" cy="2202783"/>
              </a:xfrm>
              <a:prstGeom prst="rect">
                <a:avLst/>
              </a:prstGeom>
              <a:blipFill rotWithShape="1">
                <a:blip r:embed="rId4"/>
                <a:stretch>
                  <a:fillRect l="-735" r="-92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987824" y="3564107"/>
            <a:ext cx="291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Throughput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spectrographs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3332" y="4005064"/>
                <a:ext cx="8784392" cy="2228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sv-SE" dirty="0"/>
                  <a:t>the </a:t>
                </a:r>
                <a:r>
                  <a:rPr lang="sv-SE" dirty="0" err="1"/>
                  <a:t>outpux</a:t>
                </a:r>
                <a:r>
                  <a:rPr lang="sv-SE" dirty="0"/>
                  <a:t> flux </a:t>
                </a:r>
                <a:r>
                  <a:rPr lang="sv-SE" dirty="0" err="1"/>
                  <a:t>normalized</a:t>
                </a:r>
                <a:r>
                  <a:rPr lang="sv-SE" dirty="0"/>
                  <a:t> by </a:t>
                </a:r>
                <a:r>
                  <a:rPr lang="sv-SE" dirty="0" err="1"/>
                  <a:t>illuminated</a:t>
                </a:r>
                <a:r>
                  <a:rPr lang="sv-SE" dirty="0"/>
                  <a:t> area </a:t>
                </a:r>
                <a:r>
                  <a:rPr lang="sv-SE" dirty="0" err="1"/>
                  <a:t>of</a:t>
                </a:r>
                <a:r>
                  <a:rPr lang="sv-SE" dirty="0"/>
                  <a:t> the </a:t>
                </a:r>
                <a:r>
                  <a:rPr lang="sv-SE" dirty="0" err="1"/>
                  <a:t>detector</a:t>
                </a:r>
                <a:r>
                  <a:rPr lang="sv-SE" dirty="0"/>
                  <a:t> (</a:t>
                </a:r>
                <a:r>
                  <a:rPr lang="sv-SE" dirty="0" err="1"/>
                  <a:t>irradiance</a:t>
                </a:r>
                <a:r>
                  <a:rPr lang="sv-SE" dirty="0"/>
                  <a:t>): E</a:t>
                </a:r>
                <a:r>
                  <a:rPr lang="el-GR" baseline="-25000" dirty="0"/>
                  <a:t>λ</a:t>
                </a:r>
                <a:r>
                  <a:rPr lang="sv-SE" dirty="0"/>
                  <a:t>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sym typeface="Symbol"/>
                          </a:rPr>
                          <m:t>··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h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sym typeface="Symbol"/>
                          </a:rPr>
                          <m:t>λ</m:t>
                        </m:r>
                        <m:r>
                          <a:rPr lang="sv-SE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𝑊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h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r>
                          <a:rPr lang="sv-SE" b="0" i="1" smtClean="0"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sym typeface="Symbol"/>
                          </a:rPr>
                          <m:t>·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𝑓</m:t>
                            </m:r>
                          </m:e>
                          <m:sup>
                            <m:r>
                              <a:rPr lang="sv-SE" b="0" i="1" smtClean="0">
                                <a:latin typeface="Cambria Math"/>
                                <a:sym typeface="Symbol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sv-SE" dirty="0"/>
              </a:p>
              <a:p>
                <a:r>
                  <a:rPr lang="sv-SE" dirty="0"/>
                  <a:t>h/h</a:t>
                </a:r>
                <a:r>
                  <a:rPr lang="sv-SE" baseline="-25000" dirty="0"/>
                  <a:t>0</a:t>
                </a:r>
                <a:r>
                  <a:rPr lang="sv-SE" dirty="0"/>
                  <a:t> – relative </a:t>
                </a:r>
                <a:r>
                  <a:rPr lang="sv-SE" dirty="0" err="1"/>
                  <a:t>height</a:t>
                </a:r>
                <a:r>
                  <a:rPr lang="sv-SE" dirty="0"/>
                  <a:t> </a:t>
                </a:r>
                <a:r>
                  <a:rPr lang="sv-SE" dirty="0" err="1"/>
                  <a:t>of</a:t>
                </a:r>
                <a:r>
                  <a:rPr lang="sv-SE" dirty="0"/>
                  <a:t> the </a:t>
                </a:r>
                <a:r>
                  <a:rPr lang="sv-SE" dirty="0" err="1"/>
                  <a:t>illuminated</a:t>
                </a:r>
                <a:r>
                  <a:rPr lang="sv-SE" dirty="0"/>
                  <a:t> part </a:t>
                </a:r>
                <a:r>
                  <a:rPr lang="sv-SE" dirty="0" err="1"/>
                  <a:t>of</a:t>
                </a:r>
                <a:r>
                  <a:rPr lang="sv-SE" dirty="0"/>
                  <a:t> the </a:t>
                </a:r>
                <a:r>
                  <a:rPr lang="sv-SE" dirty="0" err="1"/>
                  <a:t>detector</a:t>
                </a:r>
                <a:r>
                  <a:rPr lang="sv-SE" dirty="0"/>
                  <a:t> </a:t>
                </a:r>
              </a:p>
              <a:p>
                <a:r>
                  <a:rPr lang="sv-SE" u="sng" dirty="0" err="1"/>
                  <a:t>Throughtput</a:t>
                </a:r>
                <a:r>
                  <a:rPr lang="sv-SE" u="sng" dirty="0"/>
                  <a:t> </a:t>
                </a:r>
                <a:r>
                  <a:rPr lang="sv-SE" u="sng" dirty="0" err="1"/>
                  <a:t>grows</a:t>
                </a:r>
                <a:r>
                  <a:rPr lang="sv-SE" dirty="0"/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/>
                  <a:t>linearily</a:t>
                </a:r>
                <a:r>
                  <a:rPr lang="sv-SE" dirty="0"/>
                  <a:t> </a:t>
                </a:r>
                <a:r>
                  <a:rPr lang="sv-SE" dirty="0" err="1"/>
                  <a:t>with</a:t>
                </a:r>
                <a:r>
                  <a:rPr lang="sv-SE" dirty="0"/>
                  <a:t> slit </a:t>
                </a:r>
                <a:r>
                  <a:rPr lang="sv-SE" dirty="0" err="1"/>
                  <a:t>width</a:t>
                </a:r>
                <a:r>
                  <a:rPr lang="sv-SE" dirty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/>
                  <a:t>linearily</a:t>
                </a:r>
                <a:r>
                  <a:rPr lang="sv-SE" dirty="0"/>
                  <a:t> </a:t>
                </a:r>
                <a:r>
                  <a:rPr lang="sv-SE" dirty="0" err="1"/>
                  <a:t>with</a:t>
                </a:r>
                <a:r>
                  <a:rPr lang="sv-SE" dirty="0"/>
                  <a:t> </a:t>
                </a:r>
                <a:r>
                  <a:rPr lang="sv-SE" dirty="0" err="1"/>
                  <a:t>fraction</a:t>
                </a:r>
                <a:r>
                  <a:rPr lang="sv-SE" dirty="0"/>
                  <a:t> </a:t>
                </a:r>
                <a:r>
                  <a:rPr lang="sv-SE" dirty="0" err="1"/>
                  <a:t>of</a:t>
                </a:r>
                <a:r>
                  <a:rPr lang="sv-SE" dirty="0"/>
                  <a:t> </a:t>
                </a:r>
                <a:r>
                  <a:rPr lang="sv-SE" dirty="0" err="1"/>
                  <a:t>detector</a:t>
                </a:r>
                <a:r>
                  <a:rPr lang="sv-SE" dirty="0"/>
                  <a:t> area </a:t>
                </a:r>
                <a:r>
                  <a:rPr lang="sv-SE" dirty="0" err="1"/>
                  <a:t>illuminated</a:t>
                </a:r>
                <a:r>
                  <a:rPr lang="sv-SE" dirty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sv-SE" dirty="0" err="1"/>
                  <a:t>quadratically</a:t>
                </a:r>
                <a:r>
                  <a:rPr lang="sv-SE" dirty="0"/>
                  <a:t> </a:t>
                </a:r>
                <a:r>
                  <a:rPr lang="sv-SE" dirty="0" err="1"/>
                  <a:t>with</a:t>
                </a:r>
                <a:r>
                  <a:rPr lang="sv-SE" dirty="0"/>
                  <a:t> </a:t>
                </a:r>
                <a:r>
                  <a:rPr lang="sv-SE" dirty="0" err="1"/>
                  <a:t>aperture</a:t>
                </a:r>
                <a:r>
                  <a:rPr lang="sv-SE" dirty="0"/>
                  <a:t> </a:t>
                </a:r>
                <a:r>
                  <a:rPr lang="sv-SE" dirty="0" err="1"/>
                  <a:t>ratio</a:t>
                </a:r>
                <a:r>
                  <a:rPr lang="sv-SE" dirty="0"/>
                  <a:t> W/f (proper </a:t>
                </a:r>
                <a:r>
                  <a:rPr lang="sv-SE" dirty="0" err="1"/>
                  <a:t>spectrograph</a:t>
                </a:r>
                <a:r>
                  <a:rPr lang="sv-SE" dirty="0"/>
                  <a:t> design)</a:t>
                </a:r>
              </a:p>
              <a:p>
                <a:pPr marL="285750" indent="-285750">
                  <a:buFontTx/>
                  <a:buChar char="-"/>
                </a:pP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32" y="4005064"/>
                <a:ext cx="8784392" cy="2228174"/>
              </a:xfrm>
              <a:prstGeom prst="rect">
                <a:avLst/>
              </a:prstGeom>
              <a:blipFill rotWithShape="1">
                <a:blip r:embed="rId5"/>
                <a:stretch>
                  <a:fillRect l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4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047" y="260648"/>
            <a:ext cx="847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Monochromators</a:t>
            </a:r>
            <a:r>
              <a:rPr lang="en-US" u="sng" dirty="0"/>
              <a:t> and spectrographs: resolution, throughput and signal-to-noise ratio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761480"/>
            <a:ext cx="4923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Signal-</a:t>
            </a:r>
            <a:r>
              <a:rPr lang="sv-SE" dirty="0" err="1"/>
              <a:t>to</a:t>
            </a:r>
            <a:r>
              <a:rPr lang="sv-SE" dirty="0"/>
              <a:t>-</a:t>
            </a:r>
            <a:r>
              <a:rPr lang="sv-SE" dirty="0" err="1"/>
              <a:t>noise</a:t>
            </a:r>
            <a:r>
              <a:rPr lang="sv-SE" dirty="0"/>
              <a:t> </a:t>
            </a:r>
            <a:r>
              <a:rPr lang="sv-SE" dirty="0" err="1"/>
              <a:t>ratio</a:t>
            </a:r>
            <a:r>
              <a:rPr lang="sv-SE" dirty="0"/>
              <a:t> in a scanning </a:t>
            </a:r>
            <a:r>
              <a:rPr lang="sv-SE" dirty="0" err="1"/>
              <a:t>monochromator</a:t>
            </a:r>
            <a:endParaRPr lang="en-US" dirty="0"/>
          </a:p>
        </p:txBody>
      </p:sp>
      <p:pic>
        <p:nvPicPr>
          <p:cNvPr id="2050" name="Picture 2" descr="C:\Ilya Data\KTH Office\Courses\Luminescence\LumSpSemFigs1_9\Fig02_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26" y="4293096"/>
            <a:ext cx="314381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b="0" i="1" smtClean="0"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sv-SE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sv-SE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l-GR" dirty="0"/>
                      <m:t>φ</m:t>
                    </m:r>
                    <m:rad>
                      <m:radPr>
                        <m:degHide m:val="on"/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l-GR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v-SE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𝜋𝜀</m:t>
                            </m:r>
                            <m:r>
                              <a:rPr lang="sv-SE" b="0" i="1" dirty="0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𝐴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/>
                  <a:t>D</a:t>
                </a:r>
                <a:r>
                  <a:rPr lang="en-US" baseline="30000" dirty="0"/>
                  <a:t>*</a:t>
                </a:r>
              </a:p>
              <a:p>
                <a:pPr algn="ctr"/>
                <a:endParaRPr lang="en-US" baseline="30000" dirty="0"/>
              </a:p>
              <a:p>
                <a:r>
                  <a:rPr lang="en-US" dirty="0"/>
                  <a:t>A – detector sensitivity area,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– scanning time of for a spectrum feature,</a:t>
                </a:r>
                <a:endParaRPr lang="sv-SE" dirty="0"/>
              </a:p>
              <a:p>
                <a:r>
                  <a:rPr lang="el-GR" dirty="0"/>
                  <a:t>τ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v-SE" i="1" dirty="0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– response time of the detection system, </a:t>
                </a:r>
                <a14:m>
                  <m:oMath xmlns:m="http://schemas.openxmlformats.org/officeDocument/2006/math">
                    <m:r>
                      <a:rPr lang="sv-SE" i="1" dirty="0">
                        <a:latin typeface="Cambria Math"/>
                        <a:ea typeface="Cambria Math"/>
                      </a:rPr>
                      <m:t>𝜀</m:t>
                    </m:r>
                  </m:oMath>
                </a14:m>
                <a:r>
                  <a:rPr lang="en-US" dirty="0"/>
                  <a:t>&lt;&lt;1</a:t>
                </a:r>
              </a:p>
              <a:p>
                <a:r>
                  <a:rPr lang="en-US" dirty="0"/>
                  <a:t>D</a:t>
                </a:r>
                <a:r>
                  <a:rPr lang="en-US" baseline="30000" dirty="0"/>
                  <a:t>*</a:t>
                </a:r>
                <a:r>
                  <a:rPr lang="en-US" baseline="-25000" dirty="0"/>
                  <a:t> </a:t>
                </a:r>
                <a:r>
                  <a:rPr lang="en-US" dirty="0"/>
                  <a:t>- normalized </a:t>
                </a:r>
                <a:r>
                  <a:rPr lang="en-US" dirty="0" err="1"/>
                  <a:t>detectivity</a:t>
                </a:r>
                <a:r>
                  <a:rPr lang="en-US" dirty="0"/>
                  <a:t> = D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l-GR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sv-SE" b="0" i="1" dirty="0" smtClean="0">
                            <a:latin typeface="Cambria Math"/>
                          </a:rPr>
                          <m:t>𝐴</m:t>
                        </m:r>
                      </m:e>
                    </m:rad>
                  </m:oMath>
                </a14:m>
                <a:r>
                  <a:rPr lang="en-US" dirty="0"/>
                  <a:t>, D = 1/NEP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grows as square root with acquisition time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grows linearly with entrance slit brightness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φ</m:t>
                    </m:r>
                    <m:r>
                      <a:rPr lang="el-GR" i="1" dirty="0">
                        <a:latin typeface="Cambria Math"/>
                      </a:rPr>
                      <m:t> </m:t>
                    </m:r>
                    <m:r>
                      <a:rPr lang="sv-SE" b="0" i="0" dirty="0" smtClean="0">
                        <a:latin typeface="Cambria Math"/>
                      </a:rPr>
                      <m:t>~ </m:t>
                    </m:r>
                  </m:oMath>
                </a14:m>
                <a:r>
                  <a:rPr lang="en-US" dirty="0"/>
                  <a:t>B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34" y="1412776"/>
                <a:ext cx="5114734" cy="2541593"/>
              </a:xfrm>
              <a:prstGeom prst="rect">
                <a:avLst/>
              </a:prstGeom>
              <a:blipFill rotWithShape="1">
                <a:blip r:embed="rId3"/>
                <a:stretch>
                  <a:fillRect l="-954" r="-119" b="-2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02692"/>
            <a:ext cx="221751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Light collection system should be matched with</a:t>
                </a:r>
              </a:p>
              <a:p>
                <a:r>
                  <a:rPr lang="en-US" dirty="0"/>
                  <a:t>spectrometer optics for best performance: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en-US" dirty="0"/>
              </a:p>
              <a:p>
                <a:pPr algn="ctr"/>
                <a:r>
                  <a:rPr lang="sv-SE" dirty="0"/>
                  <a:t>Lens L</a:t>
                </a:r>
                <a:r>
                  <a:rPr lang="sv-SE" baseline="-25000" dirty="0"/>
                  <a:t>1</a:t>
                </a:r>
                <a:r>
                  <a:rPr lang="sv-SE" dirty="0"/>
                  <a:t> </a:t>
                </a:r>
                <a:r>
                  <a:rPr lang="sv-SE" dirty="0" err="1"/>
                  <a:t>should</a:t>
                </a:r>
                <a:r>
                  <a:rPr lang="sv-SE" dirty="0"/>
                  <a:t> be </a:t>
                </a:r>
                <a:r>
                  <a:rPr lang="sv-SE" dirty="0" err="1"/>
                  <a:t>with</a:t>
                </a:r>
                <a:r>
                  <a:rPr lang="sv-SE" dirty="0"/>
                  <a:t> </a:t>
                </a:r>
                <a:r>
                  <a:rPr lang="sv-SE" dirty="0" err="1"/>
                  <a:t>minimized</a:t>
                </a:r>
                <a:r>
                  <a:rPr lang="sv-SE" dirty="0"/>
                  <a:t> aberrations </a:t>
                </a:r>
              </a:p>
              <a:p>
                <a:r>
                  <a:rPr lang="sv-SE" dirty="0"/>
                  <a:t>and </a:t>
                </a:r>
                <a:r>
                  <a:rPr lang="sv-SE" dirty="0" err="1"/>
                  <a:t>matching</a:t>
                </a:r>
                <a:r>
                  <a:rPr lang="sv-SE" dirty="0"/>
                  <a:t> lens L</a:t>
                </a:r>
                <a:r>
                  <a:rPr lang="sv-SE" baseline="-25000" dirty="0"/>
                  <a:t>2 </a:t>
                </a:r>
                <a:r>
                  <a:rPr lang="sv-SE" dirty="0" err="1"/>
                  <a:t>to</a:t>
                </a:r>
                <a:r>
                  <a:rPr lang="sv-SE" dirty="0"/>
                  <a:t> </a:t>
                </a:r>
                <a:r>
                  <a:rPr lang="sv-SE" dirty="0" err="1"/>
                  <a:t>avoid</a:t>
                </a:r>
                <a:r>
                  <a:rPr lang="sv-SE" dirty="0"/>
                  <a:t> </a:t>
                </a:r>
                <a:r>
                  <a:rPr lang="sv-SE" dirty="0" err="1"/>
                  <a:t>losses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47" y="4365104"/>
                <a:ext cx="4748801" cy="1624932"/>
              </a:xfrm>
              <a:prstGeom prst="rect">
                <a:avLst/>
              </a:prstGeom>
              <a:blipFill rotWithShape="1">
                <a:blip r:embed="rId5"/>
                <a:stretch>
                  <a:fillRect l="-1155" t="-1873" b="-4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6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Photoluminescence (PL) and photoluminescence excitation (PLE) </a:t>
            </a:r>
            <a:r>
              <a:rPr lang="en-US" dirty="0" err="1"/>
              <a:t>techiques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Photodetectors</a:t>
            </a:r>
            <a:r>
              <a:rPr lang="en-US" dirty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Monochromators</a:t>
            </a:r>
            <a:r>
              <a:rPr lang="en-US" dirty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b="1" dirty="0" err="1"/>
              <a:t>Spectral</a:t>
            </a:r>
            <a:r>
              <a:rPr lang="sv-SE" b="1" dirty="0"/>
              <a:t> and resolution </a:t>
            </a:r>
            <a:r>
              <a:rPr lang="sv-SE" b="1" dirty="0" err="1"/>
              <a:t>corrections</a:t>
            </a:r>
            <a:endParaRPr lang="sv-SE" b="1" dirty="0"/>
          </a:p>
          <a:p>
            <a:pPr marL="285750" indent="-285750">
              <a:buFontTx/>
              <a:buChar char="-"/>
            </a:pP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: lock-in </a:t>
            </a:r>
            <a:r>
              <a:rPr lang="sv-SE" dirty="0" err="1"/>
              <a:t>amplifier</a:t>
            </a:r>
            <a:r>
              <a:rPr lang="sv-SE" dirty="0"/>
              <a:t>, </a:t>
            </a:r>
            <a:r>
              <a:rPr lang="sv-SE" dirty="0" err="1"/>
              <a:t>photon</a:t>
            </a:r>
            <a:r>
              <a:rPr lang="sv-SE" dirty="0"/>
              <a:t> </a:t>
            </a:r>
            <a:r>
              <a:rPr lang="sv-SE" dirty="0" err="1"/>
              <a:t>counting</a:t>
            </a:r>
            <a:r>
              <a:rPr lang="sv-SE" dirty="0"/>
              <a:t> and </a:t>
            </a:r>
            <a:r>
              <a:rPr lang="sv-SE" dirty="0" err="1"/>
              <a:t>Fourier</a:t>
            </a:r>
            <a:r>
              <a:rPr lang="sv-SE" dirty="0"/>
              <a:t> </a:t>
            </a:r>
            <a:r>
              <a:rPr lang="sv-SE" dirty="0" err="1"/>
              <a:t>spectroscopy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37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Spectral and resolution corrections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 the best spectrometer/detector system distorts the signal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9" y="1628800"/>
            <a:ext cx="8987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non-uniform spectral response of all optical components: system correction function Q (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/>
              <a:t>):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can be measured with a black body radiation source of known temperature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all measured </a:t>
            </a:r>
            <a:r>
              <a:rPr lang="en-US" dirty="0">
                <a:solidFill>
                  <a:srgbClr val="FF0000"/>
                </a:solidFill>
              </a:rPr>
              <a:t>broad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spectra must be corrected </a:t>
            </a:r>
            <a:r>
              <a:rPr lang="en-US" dirty="0"/>
              <a:t>with Q (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/>
              <a:t>)</a:t>
            </a:r>
          </a:p>
        </p:txBody>
      </p:sp>
      <p:pic>
        <p:nvPicPr>
          <p:cNvPr id="1026" name="Picture 2" descr="C:\Ilya Data\KTH Office\Courses\Luminescence\LumSpSemFigs1_9\Fig02_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35718"/>
            <a:ext cx="2252018" cy="165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537" y="2708920"/>
            <a:ext cx="5858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en-US" dirty="0"/>
              <a:t>especially important for the edges of detection sensitivity</a:t>
            </a:r>
          </a:p>
          <a:p>
            <a:pPr marL="0" lvl="1"/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/>
                  <a:t>photon wavelength-to-energy correction</a:t>
                </a:r>
              </a:p>
              <a:p>
                <a:pPr marL="742950" lvl="1" indent="-285750">
                  <a:buFontTx/>
                  <a:buChar char="-"/>
                </a:pPr>
                <a:r>
                  <a:rPr lang="en-US" dirty="0"/>
                  <a:t>simplest approach is 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/>
                  <a:t>[eV]=1239/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[nm], not perfectly correct</a:t>
                </a: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endParaRPr lang="en-US" dirty="0"/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/>
                  <a:t>for linear in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 </a:t>
                </a:r>
                <a:r>
                  <a:rPr lang="en-US" dirty="0" err="1"/>
                  <a:t>monochromators</a:t>
                </a:r>
                <a:r>
                  <a:rPr lang="en-US" dirty="0"/>
                  <a:t> and all spectrographs:</a:t>
                </a:r>
              </a:p>
              <a:p>
                <a:pPr marL="0" lvl="2"/>
                <a:r>
                  <a:rPr lang="en-US" dirty="0"/>
                  <a:t>                                I(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/>
                  <a:t>) = </a:t>
                </a:r>
                <a:r>
                  <a:rPr lang="en-US" dirty="0" err="1"/>
                  <a:t>dN</a:t>
                </a:r>
                <a:r>
                  <a:rPr lang="en-US" dirty="0"/>
                  <a:t>/d(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/>
                  <a:t>)= 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baseline="30000" dirty="0">
                    <a:latin typeface="Symbol" pitchFamily="18" charset="2"/>
                  </a:rPr>
                  <a:t>2</a:t>
                </a: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sym typeface="Symbol"/>
                      </a:rPr>
                      <m:t>·</m:t>
                    </m:r>
                  </m:oMath>
                </a14:m>
                <a:r>
                  <a:rPr lang="en-US" dirty="0"/>
                  <a:t>dN/d</a:t>
                </a:r>
                <a:r>
                  <a:rPr lang="en-US" dirty="0">
                    <a:latin typeface="Symbol" pitchFamily="18" charset="2"/>
                  </a:rPr>
                  <a:t>l = l</a:t>
                </a:r>
                <a:r>
                  <a:rPr lang="en-US" baseline="30000" dirty="0">
                    <a:latin typeface="Symbol" pitchFamily="18" charset="2"/>
                  </a:rPr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sym typeface="Symbol"/>
                      </a:rPr>
                      <m:t>· </m:t>
                    </m:r>
                  </m:oMath>
                </a14:m>
                <a:r>
                  <a:rPr lang="en-US" dirty="0"/>
                  <a:t>I(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)</a:t>
                </a:r>
              </a:p>
              <a:p>
                <a:pPr marL="285750" lvl="2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sym typeface="Symbol"/>
                  </a:rPr>
                  <a:t>for linear in 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>
                    <a:sym typeface="Symbol"/>
                  </a:rPr>
                  <a:t> </a:t>
                </a:r>
                <a:r>
                  <a:rPr lang="en-US" dirty="0" err="1">
                    <a:sym typeface="Symbol"/>
                  </a:rPr>
                  <a:t>monochromators</a:t>
                </a:r>
                <a:r>
                  <a:rPr lang="en-US" dirty="0">
                    <a:sym typeface="Symbol"/>
                  </a:rPr>
                  <a:t>: </a:t>
                </a:r>
                <a:r>
                  <a:rPr lang="en-US" dirty="0"/>
                  <a:t>I(</a:t>
                </a:r>
                <a:r>
                  <a:rPr lang="en-US" dirty="0">
                    <a:latin typeface="Symbol" pitchFamily="18" charset="2"/>
                  </a:rPr>
                  <a:t>l</a:t>
                </a:r>
                <a:r>
                  <a:rPr lang="en-US" dirty="0"/>
                  <a:t>) = I(</a:t>
                </a:r>
                <a:r>
                  <a:rPr lang="en-US" dirty="0" err="1"/>
                  <a:t>h</a:t>
                </a:r>
                <a:r>
                  <a:rPr lang="en-US" dirty="0" err="1">
                    <a:latin typeface="Symbol" pitchFamily="18" charset="2"/>
                  </a:rPr>
                  <a:t>n</a:t>
                </a:r>
                <a:r>
                  <a:rPr lang="en-US" dirty="0"/>
                  <a:t>)/</a:t>
                </a:r>
                <a:r>
                  <a:rPr lang="en-US" dirty="0">
                    <a:latin typeface="Symbol" pitchFamily="18" charset="2"/>
                  </a:rPr>
                  <a:t> l</a:t>
                </a:r>
                <a:r>
                  <a:rPr lang="en-US" baseline="30000" dirty="0">
                    <a:latin typeface="Symbol" pitchFamily="18" charset="2"/>
                  </a:rPr>
                  <a:t>2</a:t>
                </a:r>
                <a:endParaRPr lang="en-US" dirty="0">
                  <a:sym typeface="Symbol"/>
                </a:endParaRPr>
              </a:p>
              <a:p>
                <a:pPr marL="0" lvl="2"/>
                <a:endParaRPr lang="en-US" dirty="0">
                  <a:sym typeface="Symbol"/>
                </a:endParaRPr>
              </a:p>
              <a:p>
                <a:pPr marL="0" lvl="2"/>
                <a:r>
                  <a:rPr lang="en-US" dirty="0">
                    <a:solidFill>
                      <a:srgbClr val="FF0000"/>
                    </a:solidFill>
                    <a:sym typeface="Symbol"/>
                  </a:rPr>
                  <a:t>Simple approach can be used as a first approximation in most cases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5" y="3960023"/>
                <a:ext cx="6808915" cy="2585323"/>
              </a:xfrm>
              <a:prstGeom prst="rect">
                <a:avLst/>
              </a:prstGeom>
              <a:blipFill rotWithShape="1">
                <a:blip r:embed="rId3"/>
                <a:stretch>
                  <a:fillRect l="-716" t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Ilya Data\KTH Office\Courses\Luminescence\LumSpSemFigs1_9\Fig02_38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18709"/>
            <a:ext cx="2160240" cy="18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16224" y="1079643"/>
            <a:ext cx="204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Spectral corrections</a:t>
            </a:r>
          </a:p>
        </p:txBody>
      </p:sp>
    </p:spTree>
    <p:extLst>
      <p:ext uri="{BB962C8B-B14F-4D97-AF65-F5344CB8AC3E}">
        <p14:creationId xmlns:p14="http://schemas.microsoft.com/office/powerpoint/2010/main" val="245350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260648"/>
            <a:ext cx="345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Spectral and resolution corrections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2227" y="710311"/>
            <a:ext cx="602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 the best spectrometer/detector system distorts the signal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16224" y="1079643"/>
            <a:ext cx="228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Resolution corrections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9512" y="1556792"/>
                <a:ext cx="7848623" cy="1288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dirty="0"/>
                  <a:t>A known source size (slit width) can be used to </a:t>
                </a:r>
                <a:r>
                  <a:rPr lang="en-US" dirty="0" err="1"/>
                  <a:t>deconvolute</a:t>
                </a:r>
                <a:r>
                  <a:rPr lang="en-US" dirty="0"/>
                  <a:t> true emission line:</a:t>
                </a:r>
              </a:p>
              <a:p>
                <a:pPr lvl="1"/>
                <a:r>
                  <a:rPr lang="en-US" dirty="0"/>
                  <a:t>    measured signal </a:t>
                </a:r>
                <a:r>
                  <a:rPr lang="en-US" dirty="0" err="1"/>
                  <a:t>i</a:t>
                </a:r>
                <a:r>
                  <a:rPr lang="en-US" dirty="0"/>
                  <a:t>(E</a:t>
                </a:r>
                <a:r>
                  <a:rPr lang="en-US" baseline="-25000" dirty="0"/>
                  <a:t>0</a:t>
                </a:r>
                <a:r>
                  <a:rPr lang="en-US" dirty="0"/>
                  <a:t>)=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b="0" i="1" smtClean="0">
                            <a:latin typeface="Cambria Math"/>
                          </a:rPr>
                          <m:t>−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sv-SE" b="0" i="1" smtClean="0">
                            <a:latin typeface="Cambria Math"/>
                          </a:rPr>
                          <m:t>+</m:t>
                        </m:r>
                        <m:r>
                          <a:rPr lang="sv-SE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Q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I</m:t>
                        </m:r>
                        <m:d>
                          <m:d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sv-SE" b="0" i="0" smtClean="0">
                                <a:latin typeface="Cambria Math"/>
                              </a:rPr>
                              <m:t>E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s</m:t>
                        </m:r>
                        <m:r>
                          <a:rPr lang="sv-SE" b="0" i="0" smtClean="0"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0</m:t>
                        </m:r>
                      </m:e>
                    </m:nary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</m:oMath>
                </a14:m>
                <a:r>
                  <a:rPr lang="en-US" dirty="0"/>
                  <a:t>)d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>
                        <a:latin typeface="Cambria Math"/>
                      </a:rPr>
                      <m:t>E</m:t>
                    </m:r>
                    <m:r>
                      <a:rPr lang="sv-SE" b="0" i="0" smtClean="0">
                        <a:latin typeface="Cambria Math"/>
                      </a:rPr>
                      <m:t>,</m:t>
                    </m:r>
                  </m:oMath>
                </a14:m>
                <a:endParaRPr lang="sv-SE" b="0" dirty="0"/>
              </a:p>
              <a:p>
                <a:pPr lvl="1"/>
                <a:r>
                  <a:rPr lang="en-US" dirty="0"/>
                  <a:t>s(E</a:t>
                </a:r>
                <a:r>
                  <a:rPr lang="en-US" baseline="-25000" dirty="0"/>
                  <a:t>0</a:t>
                </a:r>
                <a:r>
                  <a:rPr lang="en-US" dirty="0"/>
                  <a:t>-E) – apparatus function (gives linewidth broadening)</a:t>
                </a:r>
              </a:p>
              <a:p>
                <a:pPr lvl="1"/>
                <a:r>
                  <a:rPr lang="en-US" dirty="0"/>
                  <a:t>s(E</a:t>
                </a:r>
                <a:r>
                  <a:rPr lang="en-US" baseline="-25000" dirty="0"/>
                  <a:t>0</a:t>
                </a:r>
                <a:r>
                  <a:rPr lang="en-US" dirty="0"/>
                  <a:t>-E) ~ </a:t>
                </a:r>
                <a:r>
                  <a:rPr lang="en-US" dirty="0" err="1"/>
                  <a:t>exp</a:t>
                </a:r>
                <a:r>
                  <a:rPr lang="en-US" dirty="0"/>
                  <a:t>(-(E</a:t>
                </a:r>
                <a:r>
                  <a:rPr lang="en-US" baseline="-25000" dirty="0"/>
                  <a:t>0</a:t>
                </a:r>
                <a:r>
                  <a:rPr lang="en-US" dirty="0"/>
                  <a:t>-E)</a:t>
                </a:r>
                <a:r>
                  <a:rPr lang="en-US" baseline="30000" dirty="0"/>
                  <a:t>2</a:t>
                </a:r>
                <a:r>
                  <a:rPr lang="en-US" dirty="0"/>
                  <a:t>/</a:t>
                </a:r>
                <a:r>
                  <a:rPr lang="en-US" dirty="0">
                    <a:sym typeface="Symbol"/>
                  </a:rPr>
                  <a:t>E’</a:t>
                </a:r>
                <a:r>
                  <a:rPr lang="en-US" baseline="30000" dirty="0">
                    <a:sym typeface="Symbol"/>
                  </a:rPr>
                  <a:t>2</a:t>
                </a:r>
                <a:r>
                  <a:rPr lang="en-US" dirty="0">
                    <a:sym typeface="Symbol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556792"/>
                <a:ext cx="7848623" cy="1288943"/>
              </a:xfrm>
              <a:prstGeom prst="rect">
                <a:avLst/>
              </a:prstGeom>
              <a:blipFill rotWithShape="1">
                <a:blip r:embed="rId2"/>
                <a:stretch>
                  <a:fillRect l="-621" t="-17453" b="-18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Ilya Data\KTH Office\Courses\Luminescence\LumSpSemFigs1_9\Fig02_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379" y="2062764"/>
            <a:ext cx="2080103" cy="120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0757" y="3645024"/>
            <a:ext cx="660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this function can be measured with a source of atomic lines:</a:t>
            </a:r>
          </a:p>
          <a:p>
            <a:r>
              <a:rPr lang="en-US" dirty="0"/>
              <a:t>the dominant broadening is the one introduced by the spectrometer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can be neglected for very broad spectra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can be taken into account </a:t>
            </a:r>
            <a:r>
              <a:rPr lang="en-US" dirty="0">
                <a:solidFill>
                  <a:srgbClr val="FF0000"/>
                </a:solidFill>
              </a:rPr>
              <a:t>for narrow spectra </a:t>
            </a:r>
            <a:r>
              <a:rPr lang="en-US" dirty="0"/>
              <a:t>assuming Gaussians:</a:t>
            </a:r>
          </a:p>
          <a:p>
            <a:pPr algn="ctr"/>
            <a:r>
              <a:rPr lang="en-US" dirty="0">
                <a:sym typeface="Symbol"/>
              </a:rPr>
              <a:t>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30000" dirty="0">
                <a:sym typeface="Symbol"/>
              </a:rPr>
              <a:t>2</a:t>
            </a:r>
            <a:r>
              <a:rPr lang="en-US" baseline="-25000" dirty="0">
                <a:sym typeface="Symbol"/>
              </a:rPr>
              <a:t>meas</a:t>
            </a:r>
            <a:r>
              <a:rPr lang="en-US" dirty="0">
                <a:sym typeface="Symbol"/>
              </a:rPr>
              <a:t>=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>
                <a:sym typeface="Symbol"/>
              </a:rPr>
              <a:t>’</a:t>
            </a:r>
            <a:r>
              <a:rPr lang="en-US" baseline="30000" dirty="0">
                <a:sym typeface="Symbol"/>
              </a:rPr>
              <a:t>2</a:t>
            </a:r>
            <a:r>
              <a:rPr lang="en-US" dirty="0">
                <a:sym typeface="Symbol"/>
              </a:rPr>
              <a:t>+ 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30000" dirty="0">
                <a:sym typeface="Symbol"/>
              </a:rPr>
              <a:t>2</a:t>
            </a:r>
            <a:r>
              <a:rPr lang="en-US" baseline="-25000" dirty="0">
                <a:sym typeface="Symbol"/>
              </a:rPr>
              <a:t>real</a:t>
            </a:r>
            <a:endParaRPr lang="en-US" dirty="0"/>
          </a:p>
          <a:p>
            <a:endParaRPr lang="en-US" dirty="0"/>
          </a:p>
        </p:txBody>
      </p:sp>
      <p:pic>
        <p:nvPicPr>
          <p:cNvPr id="9" name="Content Placeholder 3" descr="PLmeasurementPrincipl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195" y="3606881"/>
            <a:ext cx="2321805" cy="232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34065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184380"/>
            <a:ext cx="861101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Main definitions. Specific case of semiconductor luminescence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Photoluminescence (PL) and photoluminescence excitation (PLE) </a:t>
            </a:r>
            <a:r>
              <a:rPr lang="en-US" dirty="0" err="1"/>
              <a:t>techiques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Photodetectors</a:t>
            </a:r>
            <a:r>
              <a:rPr lang="en-US" dirty="0"/>
              <a:t>: photomultiplier tube (PMT), avalanche photodiode (APD), CCD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Monochromators</a:t>
            </a:r>
            <a:r>
              <a:rPr lang="en-US" dirty="0"/>
              <a:t> and spectrographs: resolution, throughput and signal-to-noise ratio</a:t>
            </a:r>
          </a:p>
          <a:p>
            <a:pPr marL="285750" indent="-285750">
              <a:buFontTx/>
              <a:buChar char="-"/>
            </a:pPr>
            <a:r>
              <a:rPr lang="sv-SE" dirty="0" err="1"/>
              <a:t>Spectral</a:t>
            </a:r>
            <a:r>
              <a:rPr lang="sv-SE" dirty="0"/>
              <a:t> and resolution </a:t>
            </a:r>
            <a:r>
              <a:rPr lang="sv-SE" dirty="0" err="1"/>
              <a:t>corrections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b="1" dirty="0" err="1"/>
              <a:t>Other</a:t>
            </a:r>
            <a:r>
              <a:rPr lang="sv-SE" b="1" dirty="0"/>
              <a:t> </a:t>
            </a:r>
            <a:r>
              <a:rPr lang="sv-SE" b="1" dirty="0" err="1"/>
              <a:t>methods</a:t>
            </a:r>
            <a:r>
              <a:rPr lang="sv-SE" b="1" dirty="0"/>
              <a:t>: lock-in </a:t>
            </a:r>
            <a:r>
              <a:rPr lang="sv-SE" b="1" dirty="0" err="1"/>
              <a:t>amplifier</a:t>
            </a:r>
            <a:r>
              <a:rPr lang="sv-SE" b="1" dirty="0"/>
              <a:t>, </a:t>
            </a:r>
            <a:r>
              <a:rPr lang="sv-SE" b="1" dirty="0" err="1"/>
              <a:t>photon</a:t>
            </a:r>
            <a:r>
              <a:rPr lang="sv-SE" b="1" dirty="0"/>
              <a:t> </a:t>
            </a:r>
            <a:r>
              <a:rPr lang="sv-SE" b="1" dirty="0" err="1"/>
              <a:t>counting</a:t>
            </a:r>
            <a:r>
              <a:rPr lang="sv-SE" b="1" dirty="0"/>
              <a:t> and </a:t>
            </a:r>
            <a:r>
              <a:rPr lang="sv-SE" b="1" dirty="0" err="1"/>
              <a:t>Fourier</a:t>
            </a:r>
            <a:r>
              <a:rPr lang="sv-SE" b="1" dirty="0"/>
              <a:t> </a:t>
            </a:r>
            <a:r>
              <a:rPr lang="sv-SE" b="1" dirty="0" err="1"/>
              <a:t>spectroscopy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7581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/>
              <a:t>Other</a:t>
            </a:r>
            <a:r>
              <a:rPr lang="sv-SE" u="sng" dirty="0"/>
              <a:t> </a:t>
            </a:r>
            <a:r>
              <a:rPr lang="sv-SE" u="sng" dirty="0" err="1"/>
              <a:t>luminescence</a:t>
            </a:r>
            <a:r>
              <a:rPr lang="sv-SE" u="sng" dirty="0"/>
              <a:t> </a:t>
            </a:r>
            <a:r>
              <a:rPr lang="sv-SE" u="sng" dirty="0" err="1"/>
              <a:t>detection</a:t>
            </a:r>
            <a:r>
              <a:rPr lang="sv-SE" u="sng" dirty="0"/>
              <a:t> </a:t>
            </a:r>
            <a:r>
              <a:rPr lang="sv-SE" u="sng" dirty="0" err="1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Lock-in amplifier</a:t>
            </a:r>
          </a:p>
        </p:txBody>
      </p:sp>
      <p:pic>
        <p:nvPicPr>
          <p:cNvPr id="3074" name="Picture 2" descr="C:\Ilya Data\KTH Office\Courses\Luminescence\LumSpSemFigs1_9\Fig02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56368"/>
            <a:ext cx="2237610" cy="23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262300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Enhancement of weak signals using modulation-synchronized amplification:</a:t>
            </a:r>
          </a:p>
          <a:p>
            <a:r>
              <a:rPr lang="en-US" dirty="0"/>
              <a:t>	- signal e</a:t>
            </a:r>
            <a:r>
              <a:rPr lang="en-US" baseline="-25000" dirty="0"/>
              <a:t>1</a:t>
            </a:r>
            <a:r>
              <a:rPr lang="en-US" dirty="0"/>
              <a:t> is modulated with a mechanical chopper</a:t>
            </a:r>
          </a:p>
          <a:p>
            <a:r>
              <a:rPr lang="en-US" dirty="0"/>
              <a:t>	- external modulation source e</a:t>
            </a:r>
            <a:r>
              <a:rPr lang="en-US" baseline="-25000" dirty="0"/>
              <a:t>2</a:t>
            </a:r>
            <a:r>
              <a:rPr lang="en-US" dirty="0"/>
              <a:t> is synchronized with it</a:t>
            </a:r>
          </a:p>
          <a:p>
            <a:r>
              <a:rPr lang="en-US" dirty="0"/>
              <a:t>	- as a result only frequency-matching signal is amplified</a:t>
            </a:r>
          </a:p>
          <a:p>
            <a:r>
              <a:rPr lang="sv-SE" dirty="0"/>
              <a:t>                 in a mixer </a:t>
            </a:r>
            <a:r>
              <a:rPr lang="sv-SE" dirty="0" err="1"/>
              <a:t>device</a:t>
            </a:r>
            <a:r>
              <a:rPr lang="sv-SE" dirty="0"/>
              <a:t> e</a:t>
            </a:r>
            <a:r>
              <a:rPr lang="sv-SE" baseline="-25000" dirty="0"/>
              <a:t>3</a:t>
            </a:r>
            <a:r>
              <a:rPr lang="sv-SE" dirty="0"/>
              <a:t> = e</a:t>
            </a:r>
            <a:r>
              <a:rPr lang="sv-SE" baseline="-25000" dirty="0"/>
              <a:t>1</a:t>
            </a:r>
            <a:r>
              <a:rPr lang="en-US" dirty="0"/>
              <a:t> ∙e</a:t>
            </a:r>
            <a:r>
              <a:rPr lang="en-US" baseline="-25000" dirty="0"/>
              <a:t>2</a:t>
            </a:r>
          </a:p>
          <a:p>
            <a:r>
              <a:rPr lang="en-US" baseline="-25000" dirty="0"/>
              <a:t>	</a:t>
            </a:r>
            <a:r>
              <a:rPr lang="en-US" dirty="0"/>
              <a:t>- DC output signal exists only for phase-matched signal</a:t>
            </a:r>
          </a:p>
          <a:p>
            <a:r>
              <a:rPr lang="en-US" dirty="0"/>
              <a:t>	f</a:t>
            </a:r>
            <a:r>
              <a:rPr lang="sv-SE" baseline="-25000" dirty="0"/>
              <a:t>1</a:t>
            </a:r>
            <a:r>
              <a:rPr lang="sv-SE" dirty="0"/>
              <a:t> = </a:t>
            </a:r>
            <a:r>
              <a:rPr lang="en-US" dirty="0"/>
              <a:t>f</a:t>
            </a:r>
            <a:r>
              <a:rPr lang="sv-SE" baseline="-25000" dirty="0"/>
              <a:t>2</a:t>
            </a:r>
            <a:r>
              <a:rPr lang="sv-SE" dirty="0"/>
              <a:t> </a:t>
            </a:r>
            <a:r>
              <a:rPr lang="sv-SE" dirty="0" err="1"/>
              <a:t>after</a:t>
            </a:r>
            <a:r>
              <a:rPr lang="sv-SE" dirty="0"/>
              <a:t> long RC integration </a:t>
            </a:r>
            <a:r>
              <a:rPr lang="sv-SE" dirty="0" err="1"/>
              <a:t>time</a:t>
            </a:r>
            <a:r>
              <a:rPr lang="sv-SE" dirty="0"/>
              <a:t>.</a:t>
            </a:r>
            <a:endParaRPr lang="en-US" dirty="0"/>
          </a:p>
        </p:txBody>
      </p:sp>
      <p:pic>
        <p:nvPicPr>
          <p:cNvPr id="3075" name="Picture 3" descr="C:\Ilya Data\KTH Office\Courses\Luminescence\LumSpSemFigs1_9\Fig02_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91" y="4149079"/>
            <a:ext cx="2322760" cy="15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7563" y="4149079"/>
            <a:ext cx="62578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Small shifts in phase can be easily detected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this is a tuning parameter for achieving maximum</a:t>
            </a:r>
          </a:p>
          <a:p>
            <a:pPr lvl="1"/>
            <a:r>
              <a:rPr lang="en-US" dirty="0"/>
              <a:t> amplification compensating for delays in lines of two signals</a:t>
            </a:r>
          </a:p>
        </p:txBody>
      </p:sp>
    </p:spTree>
    <p:extLst>
      <p:ext uri="{BB962C8B-B14F-4D97-AF65-F5344CB8AC3E}">
        <p14:creationId xmlns:p14="http://schemas.microsoft.com/office/powerpoint/2010/main" val="21034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/>
              <a:t>Other</a:t>
            </a:r>
            <a:r>
              <a:rPr lang="sv-SE" u="sng" dirty="0"/>
              <a:t> </a:t>
            </a:r>
            <a:r>
              <a:rPr lang="sv-SE" u="sng" dirty="0" err="1"/>
              <a:t>luminescence</a:t>
            </a:r>
            <a:r>
              <a:rPr lang="sv-SE" u="sng" dirty="0"/>
              <a:t> </a:t>
            </a:r>
            <a:r>
              <a:rPr lang="sv-SE" u="sng" dirty="0" err="1"/>
              <a:t>detection</a:t>
            </a:r>
            <a:r>
              <a:rPr lang="sv-SE" u="sng" dirty="0"/>
              <a:t> </a:t>
            </a:r>
            <a:r>
              <a:rPr lang="sv-SE" u="sng" dirty="0" err="1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127899" y="687036"/>
            <a:ext cx="2850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Lock-in amplifier: limitations</a:t>
            </a:r>
          </a:p>
        </p:txBody>
      </p:sp>
      <p:pic>
        <p:nvPicPr>
          <p:cNvPr id="4098" name="Picture 2" descr="C:\Ilya Data\KTH Office\Courses\Luminescence\LumSpSemFigs1_9\Fig02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76" y="1196752"/>
            <a:ext cx="1909643" cy="263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Ilya Data\KTH Office\Courses\Luminescence\LumSpSemFigs1_9\Fig02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295181" cy="107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5942" y="2132856"/>
            <a:ext cx="57261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not suitable for luminescence with long lifetimes</a:t>
            </a:r>
          </a:p>
          <a:p>
            <a:r>
              <a:rPr lang="en-US" dirty="0"/>
              <a:t>(weak signal in the “window” between excitation pulses)</a:t>
            </a:r>
          </a:p>
          <a:p>
            <a:r>
              <a:rPr lang="en-US" dirty="0"/>
              <a:t>(very fast PL decay in (a) and very slow decay in (d))</a:t>
            </a:r>
          </a:p>
          <a:p>
            <a:pPr marL="285750" indent="-285750">
              <a:buFontTx/>
              <a:buChar char="-"/>
            </a:pPr>
            <a:r>
              <a:rPr lang="en-US" dirty="0"/>
              <a:t>one should modulate emission beam instead, if possible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4437112"/>
            <a:ext cx="51213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not suitable for extremely weak signals, where</a:t>
            </a:r>
          </a:p>
          <a:p>
            <a:r>
              <a:rPr lang="en-US" dirty="0"/>
              <a:t>discrete nature of photons becomes apparent</a:t>
            </a:r>
          </a:p>
          <a:p>
            <a:r>
              <a:rPr lang="en-US" dirty="0"/>
              <a:t>(large number of photons in (a), very low in (c) – zero</a:t>
            </a:r>
          </a:p>
          <a:p>
            <a:r>
              <a:rPr lang="en-US" dirty="0"/>
              <a:t>output due to the lack of continuous component)</a:t>
            </a:r>
          </a:p>
        </p:txBody>
      </p:sp>
    </p:spTree>
    <p:extLst>
      <p:ext uri="{BB962C8B-B14F-4D97-AF65-F5344CB8AC3E}">
        <p14:creationId xmlns:p14="http://schemas.microsoft.com/office/powerpoint/2010/main" val="19223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/>
              <a:t>Other</a:t>
            </a:r>
            <a:r>
              <a:rPr lang="sv-SE" u="sng" dirty="0"/>
              <a:t> </a:t>
            </a:r>
            <a:r>
              <a:rPr lang="sv-SE" u="sng" dirty="0" err="1"/>
              <a:t>luminescence</a:t>
            </a:r>
            <a:r>
              <a:rPr lang="sv-SE" u="sng" dirty="0"/>
              <a:t> </a:t>
            </a:r>
            <a:r>
              <a:rPr lang="sv-SE" u="sng" dirty="0" err="1"/>
              <a:t>detection</a:t>
            </a:r>
            <a:r>
              <a:rPr lang="sv-SE" u="sng" dirty="0"/>
              <a:t> </a:t>
            </a:r>
            <a:r>
              <a:rPr lang="sv-SE" u="sng" dirty="0" err="1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491879" y="687036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Photon counting</a:t>
            </a:r>
          </a:p>
        </p:txBody>
      </p:sp>
      <p:pic>
        <p:nvPicPr>
          <p:cNvPr id="5122" name="Picture 2" descr="C:\Ilya Data\KTH Office\Courses\Luminescence\LumSpSemFigs1_9\Fig02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536" y="1340768"/>
            <a:ext cx="3499708" cy="143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700808"/>
            <a:ext cx="5753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PMT, APD and CCD can work in photon counting mode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result is the pulse train of incoming photons vs.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3645024"/>
            <a:ext cx="49351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Important parameters for PMTs:</a:t>
            </a:r>
          </a:p>
          <a:p>
            <a:pPr marL="285750" indent="-285750">
              <a:buFontTx/>
              <a:buChar char="-"/>
            </a:pPr>
            <a:r>
              <a:rPr lang="en-US" dirty="0"/>
              <a:t>pulses with fast response time (&lt; 10 ns)</a:t>
            </a:r>
          </a:p>
          <a:p>
            <a:pPr marL="285750" indent="-285750">
              <a:buFontTx/>
              <a:buChar char="-"/>
            </a:pPr>
            <a:r>
              <a:rPr lang="en-US" dirty="0"/>
              <a:t>high quantum efficiency (&gt; 20%)</a:t>
            </a:r>
          </a:p>
          <a:p>
            <a:pPr marL="285750" indent="-285750">
              <a:buFontTx/>
              <a:buChar char="-"/>
            </a:pPr>
            <a:r>
              <a:rPr lang="en-US" dirty="0"/>
              <a:t>narrow response counts distribution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proper operation voltage (voltage independent </a:t>
            </a:r>
          </a:p>
          <a:p>
            <a:r>
              <a:rPr lang="en-US" dirty="0"/>
              <a:t>plateau region)</a:t>
            </a:r>
          </a:p>
        </p:txBody>
      </p:sp>
      <p:pic>
        <p:nvPicPr>
          <p:cNvPr id="5124" name="Picture 4" descr="C:\Ilya Data\KTH Office\Courses\Luminescence\LumSpSemFigs1_9\Fig02_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73016"/>
            <a:ext cx="2298229" cy="19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6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64357"/>
            <a:ext cx="390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u="sng" dirty="0" err="1"/>
              <a:t>Other</a:t>
            </a:r>
            <a:r>
              <a:rPr lang="sv-SE" u="sng" dirty="0"/>
              <a:t> </a:t>
            </a:r>
            <a:r>
              <a:rPr lang="sv-SE" u="sng" dirty="0" err="1"/>
              <a:t>luminescence</a:t>
            </a:r>
            <a:r>
              <a:rPr lang="sv-SE" u="sng" dirty="0"/>
              <a:t> </a:t>
            </a:r>
            <a:r>
              <a:rPr lang="sv-SE" u="sng" dirty="0" err="1"/>
              <a:t>detection</a:t>
            </a:r>
            <a:r>
              <a:rPr lang="sv-SE" u="sng" dirty="0"/>
              <a:t> </a:t>
            </a:r>
            <a:r>
              <a:rPr lang="sv-SE" u="sng" dirty="0" err="1"/>
              <a:t>methods</a:t>
            </a: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726351" y="687036"/>
            <a:ext cx="3484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Fourier luminescence spectroscopy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228110"/>
            <a:ext cx="8631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Applied for high spectral resolution (</a:t>
            </a:r>
            <a:r>
              <a:rPr lang="en-US" dirty="0">
                <a:sym typeface="Symbol"/>
              </a:rPr>
              <a:t>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dirty="0"/>
              <a:t>&lt;0.001 nm) spectroscopy (in the infrared region)</a:t>
            </a:r>
          </a:p>
          <a:p>
            <a:endParaRPr lang="en-US" dirty="0"/>
          </a:p>
        </p:txBody>
      </p:sp>
      <p:pic>
        <p:nvPicPr>
          <p:cNvPr id="6146" name="Picture 2" descr="C:\Ilya Data\KTH Office\Courses\Luminescence\LumSpSemFigs1_9\FTI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06" y="1700808"/>
            <a:ext cx="3184085" cy="21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856242"/>
            <a:ext cx="585237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Michelson interferometer with a varying arm length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Temporal interference signal is Fourier processed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Multiplexing (all wavelengths at once) and </a:t>
            </a:r>
          </a:p>
          <a:p>
            <a:r>
              <a:rPr lang="en-US" dirty="0"/>
              <a:t>high throughput (no slit necessary) are advantages</a:t>
            </a:r>
          </a:p>
          <a:p>
            <a:endParaRPr lang="en-US" dirty="0"/>
          </a:p>
          <a:p>
            <a:r>
              <a:rPr lang="en-US" dirty="0"/>
              <a:t>-    High cost and limited application range are disadvantages</a:t>
            </a:r>
          </a:p>
          <a:p>
            <a:endParaRPr lang="sv-SE" dirty="0"/>
          </a:p>
          <a:p>
            <a:r>
              <a:rPr lang="sv-SE" dirty="0"/>
              <a:t>   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18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3359</Words>
  <Application>Microsoft Office PowerPoint</Application>
  <PresentationFormat>On-screen Show (4:3)</PresentationFormat>
  <Paragraphs>403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Cambria Math</vt:lpstr>
      <vt:lpstr>Script MT Bold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Kungliga Tekniska Högskolan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Ilya Sytjugov</dc:creator>
  <cp:lastModifiedBy>Ilja Sytjugov</cp:lastModifiedBy>
  <cp:revision>435</cp:revision>
  <dcterms:created xsi:type="dcterms:W3CDTF">2012-10-08T11:20:54Z</dcterms:created>
  <dcterms:modified xsi:type="dcterms:W3CDTF">2023-10-03T08:37:34Z</dcterms:modified>
</cp:coreProperties>
</file>