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DE7D-752C-41C4-B6D7-67EFA4A2A04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045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DE7D-752C-41C4-B6D7-67EFA4A2A04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520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DE7D-752C-41C4-B6D7-67EFA4A2A04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523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DE7D-752C-41C4-B6D7-67EFA4A2A04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982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DE7D-752C-41C4-B6D7-67EFA4A2A04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908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DE7D-752C-41C4-B6D7-67EFA4A2A04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592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DE7D-752C-41C4-B6D7-67EFA4A2A04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694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DE7D-752C-41C4-B6D7-67EFA4A2A04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941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DE7D-752C-41C4-B6D7-67EFA4A2A04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110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DE7D-752C-41C4-B6D7-67EFA4A2A04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3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DE7D-752C-41C4-B6D7-67EFA4A2A04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423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3DE7D-752C-41C4-B6D7-67EFA4A2A04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527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2.jpe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Luminescence Spectroscopy of Semiconductors: Theory and Experiment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sz="2000" b="1" dirty="0"/>
              <a:t>Time-resolve luminescence, kinetic description of processes, and phonons</a:t>
            </a:r>
          </a:p>
          <a:p>
            <a:r>
              <a:rPr lang="en-US" altLang="zh-CN" sz="2000" dirty="0"/>
              <a:t>Xi Lu</a:t>
            </a:r>
            <a:endParaRPr lang="sv-SE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860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10515600" cy="4351338"/>
          </a:xfrm>
        </p:spPr>
        <p:txBody>
          <a:bodyPr/>
          <a:lstStyle/>
          <a:p>
            <a:r>
              <a:rPr lang="en-US" dirty="0"/>
              <a:t>Time resolved luminescence measurements</a:t>
            </a:r>
          </a:p>
          <a:p>
            <a:pPr lvl="1"/>
            <a:r>
              <a:rPr lang="en-US" dirty="0"/>
              <a:t>Overview</a:t>
            </a:r>
          </a:p>
          <a:p>
            <a:pPr lvl="1"/>
            <a:r>
              <a:rPr lang="en-US" dirty="0"/>
              <a:t>Experimental setups and methods</a:t>
            </a:r>
          </a:p>
          <a:p>
            <a:r>
              <a:rPr lang="en-US" altLang="zh-CN" dirty="0"/>
              <a:t>Kinetic description of luminescence processes</a:t>
            </a:r>
          </a:p>
          <a:p>
            <a:pPr lvl="1"/>
            <a:r>
              <a:rPr lang="en-US" altLang="zh-CN" dirty="0"/>
              <a:t>Radiative and non-radiative recombination</a:t>
            </a:r>
          </a:p>
          <a:p>
            <a:pPr lvl="1"/>
            <a:r>
              <a:rPr lang="en-US" altLang="zh-CN" dirty="0"/>
              <a:t>Recombination process</a:t>
            </a:r>
          </a:p>
          <a:p>
            <a:r>
              <a:rPr lang="en-US" altLang="zh-CN" dirty="0"/>
              <a:t>Phonons</a:t>
            </a:r>
          </a:p>
          <a:p>
            <a:pPr lvl="1"/>
            <a:r>
              <a:rPr lang="en-US" altLang="zh-CN" dirty="0"/>
              <a:t>Description of phonons</a:t>
            </a:r>
          </a:p>
          <a:p>
            <a:pPr lvl="1"/>
            <a:r>
              <a:rPr lang="en-US" altLang="zh-CN" dirty="0"/>
              <a:t>Phonon interactions</a:t>
            </a:r>
          </a:p>
          <a:p>
            <a:pPr lvl="1"/>
            <a:r>
              <a:rPr lang="en-US" altLang="zh-CN" dirty="0"/>
              <a:t>Localized center and thermal quenching</a:t>
            </a:r>
          </a:p>
          <a:p>
            <a:endParaRPr lang="en-US" altLang="zh-CN" dirty="0"/>
          </a:p>
          <a:p>
            <a:pPr lvl="1"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850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10515600" cy="4351338"/>
          </a:xfrm>
        </p:spPr>
        <p:txBody>
          <a:bodyPr/>
          <a:lstStyle/>
          <a:p>
            <a:r>
              <a:rPr lang="en-US" b="1" dirty="0"/>
              <a:t>Time resolved luminescence measurements</a:t>
            </a:r>
          </a:p>
          <a:p>
            <a:pPr lvl="1"/>
            <a:r>
              <a:rPr lang="en-US" dirty="0"/>
              <a:t>Overview</a:t>
            </a:r>
          </a:p>
          <a:p>
            <a:pPr lvl="1"/>
            <a:r>
              <a:rPr lang="en-US" dirty="0"/>
              <a:t>Experimental setups and methods</a:t>
            </a:r>
          </a:p>
          <a:p>
            <a:r>
              <a:rPr lang="en-US" altLang="zh-CN" dirty="0"/>
              <a:t>Kinetic description of luminescence processes</a:t>
            </a:r>
          </a:p>
          <a:p>
            <a:pPr lvl="1"/>
            <a:r>
              <a:rPr lang="en-US" altLang="zh-CN" dirty="0"/>
              <a:t>Radiative and non-radiative recombination</a:t>
            </a:r>
          </a:p>
          <a:p>
            <a:pPr lvl="1"/>
            <a:r>
              <a:rPr lang="en-US" altLang="zh-CN" dirty="0"/>
              <a:t>Recombination process</a:t>
            </a:r>
          </a:p>
          <a:p>
            <a:r>
              <a:rPr lang="en-US" altLang="zh-CN" dirty="0"/>
              <a:t>Phonons</a:t>
            </a:r>
          </a:p>
          <a:p>
            <a:pPr lvl="1"/>
            <a:r>
              <a:rPr lang="en-US" altLang="zh-CN" dirty="0"/>
              <a:t>Description of phonons</a:t>
            </a:r>
          </a:p>
          <a:p>
            <a:pPr lvl="1"/>
            <a:r>
              <a:rPr lang="en-US" altLang="zh-CN" dirty="0"/>
              <a:t>Phonon interactions</a:t>
            </a:r>
          </a:p>
          <a:p>
            <a:pPr lvl="1"/>
            <a:r>
              <a:rPr lang="en-US" altLang="zh-CN" dirty="0"/>
              <a:t>Localized center and thermal quenching</a:t>
            </a:r>
          </a:p>
          <a:p>
            <a:endParaRPr lang="en-US" altLang="zh-CN" dirty="0"/>
          </a:p>
          <a:p>
            <a:pPr lvl="1"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503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Time resolved luminescence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b="1" dirty="0"/>
              <a:t>Temporal behavior of the luminescence signal</a:t>
            </a:r>
          </a:p>
          <a:p>
            <a:pPr marL="0" indent="0">
              <a:buNone/>
            </a:pPr>
            <a:r>
              <a:rPr lang="en-US" altLang="zh-CN" sz="1800" dirty="0"/>
              <a:t> -the shape of the luminescence decay curve after the excitation is switched off</a:t>
            </a:r>
          </a:p>
          <a:p>
            <a:pPr marL="0" indent="0">
              <a:buNone/>
            </a:pPr>
            <a:endParaRPr lang="en-US" altLang="zh-CN" sz="1800" dirty="0"/>
          </a:p>
          <a:p>
            <a:pPr lvl="1" algn="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77686" y="2324656"/>
            <a:ext cx="1140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Basic case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9131" y="2730609"/>
            <a:ext cx="345742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Simplest setup</a:t>
            </a:r>
          </a:p>
          <a:p>
            <a:endParaRPr lang="sv-SE" sz="1400" dirty="0"/>
          </a:p>
          <a:p>
            <a:r>
              <a:rPr lang="sv-SE" sz="1400" dirty="0"/>
              <a:t>Single channel detector (PMT/APD)</a:t>
            </a:r>
          </a:p>
          <a:p>
            <a:r>
              <a:rPr lang="sv-SE" sz="1400" dirty="0"/>
              <a:t>Pulsed or chopped laser source</a:t>
            </a:r>
          </a:p>
          <a:p>
            <a:r>
              <a:rPr lang="sv-SE" sz="1400" dirty="0"/>
              <a:t>Monochromator in front of detector</a:t>
            </a:r>
          </a:p>
          <a:p>
            <a:r>
              <a:rPr lang="sv-SE" sz="1400" dirty="0"/>
              <a:t>Oscilloscope</a:t>
            </a:r>
          </a:p>
          <a:p>
            <a:endParaRPr lang="sv-SE" sz="1400" dirty="0"/>
          </a:p>
          <a:p>
            <a:r>
              <a:rPr lang="sv-SE" dirty="0"/>
              <a:t>Basic response: simple exponential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2"/>
              <p:cNvSpPr txBox="1"/>
              <p:nvPr/>
            </p:nvSpPr>
            <p:spPr>
              <a:xfrm>
                <a:off x="1754243" y="4787120"/>
                <a:ext cx="1900328" cy="4130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d>
                        <m:d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d>
                        <m:d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sSup>
                        <m:sSup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sv-S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sv-SE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num>
                                <m:den>
                                  <m:r>
                                    <a:rPr lang="sv-SE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den>
                              </m:f>
                            </m:e>
                          </m:d>
                        </m:sup>
                      </m:sSup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6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4243" y="4787120"/>
                <a:ext cx="1900328" cy="41306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3"/>
          <p:cNvSpPr txBox="1"/>
          <p:nvPr/>
        </p:nvSpPr>
        <p:spPr>
          <a:xfrm>
            <a:off x="1119131" y="5599122"/>
            <a:ext cx="1856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 err="1"/>
              <a:t>Mean</a:t>
            </a:r>
            <a:r>
              <a:rPr lang="sv-SE" dirty="0"/>
              <a:t> </a:t>
            </a:r>
            <a:r>
              <a:rPr lang="sv-SE" dirty="0" err="1"/>
              <a:t>decay</a:t>
            </a:r>
            <a:r>
              <a:rPr lang="sv-SE" dirty="0"/>
              <a:t> </a:t>
            </a:r>
            <a:r>
              <a:rPr lang="sv-SE" dirty="0" err="1"/>
              <a:t>time</a:t>
            </a:r>
            <a:r>
              <a:rPr lang="sv-SE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4"/>
              <p:cNvSpPr txBox="1"/>
              <p:nvPr/>
            </p:nvSpPr>
            <p:spPr>
              <a:xfrm>
                <a:off x="2975956" y="5484251"/>
                <a:ext cx="2136675" cy="5375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acc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, </m:t>
                      </m:r>
                      <m:sSub>
                        <m:sSubPr>
                          <m:ctrlPr>
                            <a:rPr lang="sv-S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sv-S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d>
                        <m:dPr>
                          <m:ctrlPr>
                            <a:rPr lang="sv-S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sv-SE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  <m:d>
                            <m:dPr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num>
                        <m:den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8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5956" y="5484251"/>
                <a:ext cx="2136675" cy="5375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8024552" y="2324656"/>
            <a:ext cx="1064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Real case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97456" y="2731966"/>
            <a:ext cx="506505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 demands on experimental setup</a:t>
            </a:r>
          </a:p>
          <a:p>
            <a:endParaRPr lang="sv-SE" sz="1400" dirty="0"/>
          </a:p>
          <a:p>
            <a:r>
              <a:rPr lang="en-US" sz="1400" dirty="0"/>
              <a:t>Highly sensitive, fast enough, perfectly linear response</a:t>
            </a:r>
          </a:p>
          <a:p>
            <a:r>
              <a:rPr lang="en-US" sz="1400" dirty="0"/>
              <a:t>Hard to satisfy simultaneously</a:t>
            </a:r>
          </a:p>
          <a:p>
            <a:r>
              <a:rPr lang="en-US" sz="1400" dirty="0"/>
              <a:t>Can study relatively slow decay</a:t>
            </a:r>
          </a:p>
          <a:p>
            <a:r>
              <a:rPr lang="en-US" sz="1400" dirty="0"/>
              <a:t>The temporal shape of the excitation pulse needs to be </a:t>
            </a:r>
            <a:r>
              <a:rPr lang="en-US" sz="1400" dirty="0" err="1"/>
              <a:t>deconvoluted</a:t>
            </a:r>
            <a:r>
              <a:rPr lang="en-US" sz="1400" dirty="0"/>
              <a:t> from the results</a:t>
            </a:r>
          </a:p>
          <a:p>
            <a:endParaRPr lang="sv-SE" sz="1400" dirty="0"/>
          </a:p>
          <a:p>
            <a:r>
              <a:rPr lang="sv-SE" dirty="0"/>
              <a:t>Decay curve can be more compicated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532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Time resolved luminescence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b="1" dirty="0"/>
              <a:t>Experimental setups and methods</a:t>
            </a:r>
          </a:p>
          <a:p>
            <a:pPr marL="0" indent="0">
              <a:buNone/>
            </a:pPr>
            <a:r>
              <a:rPr lang="en-US" altLang="zh-CN" sz="1800" dirty="0"/>
              <a:t> -</a:t>
            </a:r>
            <a:r>
              <a:rPr lang="en-US" altLang="zh-CN" sz="1800" b="1" dirty="0"/>
              <a:t> Phase shift method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91342" y="2323006"/>
            <a:ext cx="376875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Sinusodally</a:t>
            </a:r>
            <a:r>
              <a:rPr lang="en-US" dirty="0"/>
              <a:t> modulate excitation</a:t>
            </a:r>
          </a:p>
          <a:p>
            <a:endParaRPr lang="sv-SE" sz="1400" dirty="0"/>
          </a:p>
          <a:p>
            <a:r>
              <a:rPr lang="en-US" sz="1400" dirty="0"/>
              <a:t>The response will have a phase delay and a modulation depth change</a:t>
            </a:r>
          </a:p>
          <a:p>
            <a:r>
              <a:rPr lang="en-US" sz="1400" dirty="0"/>
              <a:t>These are related to the material parameters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Frequency </a:t>
            </a:r>
            <a:r>
              <a:rPr lang="el-GR" sz="1400" dirty="0"/>
              <a:t>ω</a:t>
            </a:r>
            <a:r>
              <a:rPr lang="en-US" sz="1400" dirty="0"/>
              <a:t> must be comparable to 1/</a:t>
            </a:r>
            <a:r>
              <a:rPr lang="el-GR" sz="1400" dirty="0"/>
              <a:t>τ</a:t>
            </a:r>
            <a:endParaRPr lang="en-US" sz="1400" dirty="0"/>
          </a:p>
          <a:p>
            <a:endParaRPr lang="en-US" sz="1400" b="1" dirty="0"/>
          </a:p>
          <a:p>
            <a:r>
              <a:rPr lang="en-US" sz="1400" b="1" dirty="0"/>
              <a:t>Allows decay times from 10</a:t>
            </a:r>
            <a:r>
              <a:rPr lang="en-US" sz="1400" b="1" baseline="30000" dirty="0"/>
              <a:t>-1 </a:t>
            </a:r>
            <a:r>
              <a:rPr lang="en-US" sz="1400" b="1" dirty="0"/>
              <a:t>s to 10</a:t>
            </a:r>
            <a:r>
              <a:rPr lang="en-US" sz="1400" b="1" baseline="30000" dirty="0"/>
              <a:t>-9 </a:t>
            </a:r>
            <a:r>
              <a:rPr lang="en-US" sz="1400" b="1" dirty="0"/>
              <a:t>s</a:t>
            </a:r>
            <a:endParaRPr lang="en-US" sz="1400" dirty="0"/>
          </a:p>
          <a:p>
            <a:r>
              <a:rPr lang="en-US" sz="1400" b="1" dirty="0"/>
              <a:t>Benefit: </a:t>
            </a:r>
            <a:r>
              <a:rPr lang="en-US" sz="1400" dirty="0"/>
              <a:t>Relatively fast with simple setup</a:t>
            </a:r>
          </a:p>
          <a:p>
            <a:r>
              <a:rPr lang="en-US" sz="1400" b="1" dirty="0"/>
              <a:t>Drawback</a:t>
            </a:r>
            <a:r>
              <a:rPr lang="en-US" sz="1400" dirty="0"/>
              <a:t>: Can only be used on single exponential decay systems</a:t>
            </a:r>
          </a:p>
          <a:p>
            <a:endParaRPr lang="en-US" sz="1400" dirty="0"/>
          </a:p>
          <a:p>
            <a:endParaRPr lang="sv-SE" sz="1400" dirty="0"/>
          </a:p>
          <a:p>
            <a:endParaRPr lang="sv-SE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2"/>
              <p:cNvSpPr txBox="1"/>
              <p:nvPr/>
            </p:nvSpPr>
            <p:spPr>
              <a:xfrm>
                <a:off x="2522902" y="3662595"/>
                <a:ext cx="121078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sv-SE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l-G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</m:d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𝜔𝜏</m:t>
                      </m:r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11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2902" y="3662595"/>
                <a:ext cx="1210780" cy="246221"/>
              </a:xfrm>
              <a:prstGeom prst="rect">
                <a:avLst/>
              </a:prstGeom>
              <a:blipFill>
                <a:blip r:embed="rId2"/>
                <a:stretch>
                  <a:fillRect l="-3030" r="-101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20"/>
              <p:cNvSpPr txBox="1"/>
              <p:nvPr/>
            </p:nvSpPr>
            <p:spPr>
              <a:xfrm>
                <a:off x="1582782" y="3895171"/>
                <a:ext cx="3224024" cy="6412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sv-SE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type m:val="skw"/>
                              <m:ctrlP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den>
                      </m:f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sv-SE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sv-SE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sz="16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sv-SE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sv-SE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sv-SE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sv-SE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sv-SE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p>
                                  <m:r>
                                    <a:rPr lang="sv-SE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sv-SE" sz="1600" b="0" i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m:rPr>
                          <m:sty m:val="p"/>
                        </m:rPr>
                        <a:rPr lang="el-G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r>
                        <a:rPr lang="sv-SE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12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782" y="3895171"/>
                <a:ext cx="3224024" cy="641201"/>
              </a:xfrm>
              <a:prstGeom prst="rect">
                <a:avLst/>
              </a:prstGeom>
              <a:blipFill>
                <a:blip r:embed="rId3"/>
                <a:stretch>
                  <a:fillRect b="-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718" y="1690688"/>
            <a:ext cx="3399789" cy="199725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0092" y="3908816"/>
            <a:ext cx="3145040" cy="227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668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Time resolved luminescence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b="1" dirty="0"/>
              <a:t>Experimental setups and methods</a:t>
            </a:r>
          </a:p>
          <a:p>
            <a:pPr marL="0" indent="0">
              <a:buNone/>
            </a:pPr>
            <a:r>
              <a:rPr lang="en-US" altLang="zh-CN" sz="1800" dirty="0"/>
              <a:t> -</a:t>
            </a:r>
            <a:r>
              <a:rPr lang="en-US" altLang="zh-CN" sz="1800" b="1" dirty="0"/>
              <a:t>Time-correlated photon counting</a:t>
            </a:r>
          </a:p>
          <a:p>
            <a:pPr marL="0" indent="0">
              <a:buNone/>
            </a:pPr>
            <a:endParaRPr lang="en-US" altLang="zh-CN" sz="1800" dirty="0"/>
          </a:p>
          <a:p>
            <a:pPr marL="457200" lvl="1" indent="0" algn="r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91342" y="2323006"/>
            <a:ext cx="4377443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sample is excited repeatedly</a:t>
            </a:r>
          </a:p>
          <a:p>
            <a:r>
              <a:rPr lang="en-US" sz="1400" dirty="0"/>
              <a:t>10 kHz – 100 MHz depending on setup</a:t>
            </a:r>
          </a:p>
          <a:p>
            <a:endParaRPr lang="en-US" sz="1400" dirty="0"/>
          </a:p>
          <a:p>
            <a:r>
              <a:rPr lang="en-US" dirty="0"/>
              <a:t>Emitted photons are counted</a:t>
            </a:r>
          </a:p>
          <a:p>
            <a:r>
              <a:rPr lang="sv-SE" sz="1400" dirty="0"/>
              <a:t>The excitation and detection occur in time-correlated cycles.</a:t>
            </a:r>
          </a:p>
          <a:p>
            <a:r>
              <a:rPr lang="sv-SE" sz="1400" dirty="0"/>
              <a:t>Over many cycles, a statistical image is bulit up of when along the excitation cycle emission is likely to occur.</a:t>
            </a:r>
          </a:p>
          <a:p>
            <a:endParaRPr lang="en-US" sz="1400" dirty="0"/>
          </a:p>
          <a:p>
            <a:r>
              <a:rPr lang="en-US" dirty="0"/>
              <a:t>Requires one photon be detected per cycle</a:t>
            </a:r>
          </a:p>
          <a:p>
            <a:r>
              <a:rPr lang="sv-SE" sz="1400" dirty="0"/>
              <a:t>The time it takes to collect enough data ranges from minutes to hours</a:t>
            </a:r>
          </a:p>
          <a:p>
            <a:endParaRPr lang="sv-SE" sz="1400" dirty="0"/>
          </a:p>
          <a:p>
            <a:r>
              <a:rPr lang="en-US" sz="1400" b="1" dirty="0"/>
              <a:t>Allows decay times from 10</a:t>
            </a:r>
            <a:r>
              <a:rPr lang="en-US" sz="1400" b="1" baseline="30000" dirty="0"/>
              <a:t>-6 </a:t>
            </a:r>
            <a:r>
              <a:rPr lang="en-US" sz="1400" b="1" dirty="0"/>
              <a:t>s to 10</a:t>
            </a:r>
            <a:r>
              <a:rPr lang="en-US" sz="1400" b="1" baseline="30000" dirty="0"/>
              <a:t>-10 </a:t>
            </a:r>
            <a:r>
              <a:rPr lang="en-US" sz="1400" b="1" dirty="0"/>
              <a:t>s</a:t>
            </a:r>
          </a:p>
          <a:p>
            <a:r>
              <a:rPr lang="en-US" sz="1400" b="1" dirty="0"/>
              <a:t>Benefits: </a:t>
            </a:r>
            <a:r>
              <a:rPr lang="en-US" sz="1400" dirty="0"/>
              <a:t>Very sensitive and accurate</a:t>
            </a:r>
          </a:p>
          <a:p>
            <a:r>
              <a:rPr lang="en-US" sz="1400" b="1" dirty="0"/>
              <a:t>Drawback</a:t>
            </a:r>
            <a:r>
              <a:rPr lang="en-US" sz="1400" dirty="0"/>
              <a:t>: Time-consuming, requires special deconvolution methods when high repetition rates are used</a:t>
            </a:r>
          </a:p>
          <a:p>
            <a:endParaRPr lang="en-US" sz="1400" dirty="0"/>
          </a:p>
          <a:p>
            <a:endParaRPr lang="sv-SE" sz="1400" dirty="0"/>
          </a:p>
          <a:p>
            <a:endParaRPr lang="sv-SE" dirty="0"/>
          </a:p>
          <a:p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947" y="2090249"/>
            <a:ext cx="4314351" cy="389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138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2746" y="4075142"/>
            <a:ext cx="4315960" cy="23340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Time resolved luminescence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b="1" dirty="0"/>
              <a:t>Experimental setups and methods</a:t>
            </a:r>
          </a:p>
          <a:p>
            <a:pPr marL="0" indent="0">
              <a:buNone/>
            </a:pPr>
            <a:r>
              <a:rPr lang="en-US" altLang="zh-CN" sz="1800" dirty="0"/>
              <a:t> -</a:t>
            </a:r>
            <a:r>
              <a:rPr lang="en-US" altLang="zh-CN" sz="1800" b="1" dirty="0"/>
              <a:t>Boxcar integrator</a:t>
            </a:r>
          </a:p>
          <a:p>
            <a:pPr marL="0" indent="0">
              <a:buNone/>
            </a:pPr>
            <a:endParaRPr lang="en-US" altLang="zh-CN" sz="1800" dirty="0"/>
          </a:p>
          <a:p>
            <a:pPr marL="457200" lvl="1" indent="0" algn="r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91342" y="2323006"/>
            <a:ext cx="3961807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Measures a periodic signal over several periods</a:t>
            </a:r>
          </a:p>
          <a:p>
            <a:r>
              <a:rPr lang="sv-SE" altLang="zh-CN" sz="1400" dirty="0" err="1"/>
              <a:t>Done</a:t>
            </a:r>
            <a:r>
              <a:rPr lang="sv-SE" altLang="zh-CN" sz="1400" dirty="0"/>
              <a:t> by </a:t>
            </a:r>
            <a:r>
              <a:rPr lang="sv-SE" altLang="zh-CN" sz="1400" dirty="0" err="1"/>
              <a:t>performing</a:t>
            </a:r>
            <a:r>
              <a:rPr lang="sv-SE" altLang="zh-CN" sz="1400" dirty="0"/>
              <a:t> the </a:t>
            </a:r>
            <a:r>
              <a:rPr lang="sv-SE" altLang="zh-CN" sz="1400" dirty="0" err="1"/>
              <a:t>measurement</a:t>
            </a:r>
            <a:r>
              <a:rPr lang="sv-SE" altLang="zh-CN" sz="1400" dirty="0"/>
              <a:t> over a </a:t>
            </a:r>
            <a:r>
              <a:rPr lang="sv-SE" altLang="zh-CN" sz="1400" dirty="0" err="1"/>
              <a:t>time</a:t>
            </a:r>
            <a:r>
              <a:rPr lang="sv-SE" altLang="zh-CN" sz="1400" dirty="0"/>
              <a:t> </a:t>
            </a:r>
            <a:r>
              <a:rPr lang="sv-SE" altLang="zh-CN" sz="1400" dirty="0" err="1"/>
              <a:t>interval</a:t>
            </a:r>
            <a:r>
              <a:rPr lang="sv-SE" altLang="zh-CN" sz="1400" dirty="0"/>
              <a:t> T</a:t>
            </a:r>
            <a:r>
              <a:rPr lang="sv-SE" altLang="zh-CN" sz="1400" baseline="-25000" dirty="0"/>
              <a:t>G</a:t>
            </a:r>
            <a:r>
              <a:rPr lang="sv-SE" altLang="zh-CN" sz="1400" dirty="0"/>
              <a:t>  (gate </a:t>
            </a:r>
            <a:r>
              <a:rPr lang="sv-SE" altLang="zh-CN" sz="1400" dirty="0" err="1"/>
              <a:t>width</a:t>
            </a:r>
            <a:r>
              <a:rPr lang="sv-SE" altLang="zh-CN" sz="1400" dirty="0"/>
              <a:t>) </a:t>
            </a:r>
            <a:r>
              <a:rPr lang="sv-SE" altLang="zh-CN" sz="1400" dirty="0" err="1"/>
              <a:t>each</a:t>
            </a:r>
            <a:r>
              <a:rPr lang="sv-SE" altLang="zh-CN" sz="1400" dirty="0"/>
              <a:t> period.</a:t>
            </a:r>
          </a:p>
          <a:p>
            <a:r>
              <a:rPr lang="sv-SE" altLang="zh-CN" sz="1400" dirty="0" err="1"/>
              <a:t>This</a:t>
            </a:r>
            <a:r>
              <a:rPr lang="sv-SE" altLang="zh-CN" sz="1400" dirty="0"/>
              <a:t> sampling </a:t>
            </a:r>
            <a:r>
              <a:rPr lang="sv-SE" altLang="zh-CN" sz="1400" dirty="0" err="1"/>
              <a:t>time</a:t>
            </a:r>
            <a:r>
              <a:rPr lang="sv-SE" altLang="zh-CN" sz="1400" dirty="0"/>
              <a:t> </a:t>
            </a:r>
            <a:r>
              <a:rPr lang="sv-SE" altLang="zh-CN" sz="1400" dirty="0" err="1"/>
              <a:t>can</a:t>
            </a:r>
            <a:r>
              <a:rPr lang="sv-SE" altLang="zh-CN" sz="1400" dirty="0"/>
              <a:t> be </a:t>
            </a:r>
            <a:r>
              <a:rPr lang="sv-SE" altLang="zh-CN" sz="1400" dirty="0" err="1"/>
              <a:t>delayed</a:t>
            </a:r>
            <a:r>
              <a:rPr lang="sv-SE" altLang="zh-CN" sz="1400" dirty="0"/>
              <a:t> (T</a:t>
            </a:r>
            <a:r>
              <a:rPr lang="sv-SE" altLang="zh-CN" sz="1400" baseline="-25000" dirty="0"/>
              <a:t>D</a:t>
            </a:r>
            <a:r>
              <a:rPr lang="sv-SE" altLang="zh-CN" sz="1400" dirty="0"/>
              <a:t>) to focus in on different parts </a:t>
            </a:r>
            <a:r>
              <a:rPr lang="sv-SE" altLang="zh-CN" sz="1400" dirty="0" err="1"/>
              <a:t>of</a:t>
            </a:r>
            <a:r>
              <a:rPr lang="sv-SE" altLang="zh-CN" sz="1400" dirty="0"/>
              <a:t> the </a:t>
            </a:r>
            <a:r>
              <a:rPr lang="sv-SE" altLang="zh-CN" sz="1400" dirty="0" err="1"/>
              <a:t>periodic</a:t>
            </a:r>
            <a:r>
              <a:rPr lang="sv-SE" altLang="zh-CN" sz="1400" dirty="0"/>
              <a:t> signal, </a:t>
            </a:r>
            <a:r>
              <a:rPr lang="sv-SE" altLang="zh-CN" sz="1400" dirty="0" err="1"/>
              <a:t>enabling</a:t>
            </a:r>
            <a:r>
              <a:rPr lang="sv-SE" altLang="zh-CN" sz="1400" dirty="0"/>
              <a:t> </a:t>
            </a:r>
            <a:r>
              <a:rPr lang="sv-SE" altLang="zh-CN" sz="1400" dirty="0" err="1"/>
              <a:t>temporally</a:t>
            </a:r>
            <a:r>
              <a:rPr lang="sv-SE" altLang="zh-CN" sz="1400" dirty="0"/>
              <a:t> </a:t>
            </a:r>
            <a:r>
              <a:rPr lang="sv-SE" altLang="zh-CN" sz="1400" dirty="0" err="1"/>
              <a:t>resolved</a:t>
            </a:r>
            <a:r>
              <a:rPr lang="sv-SE" altLang="zh-CN" sz="1400" dirty="0"/>
              <a:t> </a:t>
            </a:r>
            <a:r>
              <a:rPr lang="sv-SE" altLang="zh-CN" sz="1400" dirty="0" err="1"/>
              <a:t>measurements</a:t>
            </a:r>
            <a:endParaRPr lang="sv-SE" altLang="zh-CN" sz="1400" dirty="0"/>
          </a:p>
          <a:p>
            <a:endParaRPr lang="en-US" sz="1400" dirty="0"/>
          </a:p>
          <a:p>
            <a:r>
              <a:rPr lang="en-US" dirty="0"/>
              <a:t>Enables t</a:t>
            </a:r>
            <a:r>
              <a:rPr lang="en-US" altLang="zh-CN" dirty="0"/>
              <a:t>ime-</a:t>
            </a:r>
            <a:r>
              <a:rPr lang="en-US" dirty="0"/>
              <a:t>resolved spectra to be measured</a:t>
            </a:r>
          </a:p>
          <a:p>
            <a:r>
              <a:rPr lang="en-US" sz="1400" dirty="0" err="1"/>
              <a:t>Monochromator</a:t>
            </a:r>
            <a:r>
              <a:rPr lang="en-US" sz="1400" dirty="0"/>
              <a:t> can be included to scan wavelengths for different T</a:t>
            </a:r>
            <a:r>
              <a:rPr lang="en-US" sz="1050" dirty="0"/>
              <a:t>D</a:t>
            </a:r>
            <a:r>
              <a:rPr lang="sv-SE" sz="1400" dirty="0"/>
              <a:t>.</a:t>
            </a:r>
          </a:p>
          <a:p>
            <a:endParaRPr lang="en-US" sz="1400" dirty="0"/>
          </a:p>
          <a:p>
            <a:r>
              <a:rPr lang="en-US" sz="1400" b="1" dirty="0"/>
              <a:t>Allows decay times around 500ps</a:t>
            </a:r>
            <a:endParaRPr lang="sv-SE" sz="1400" dirty="0"/>
          </a:p>
          <a:p>
            <a:r>
              <a:rPr lang="en-US" sz="1400" b="1" dirty="0"/>
              <a:t>Benefits: </a:t>
            </a:r>
            <a:r>
              <a:rPr lang="en-US" sz="1400" dirty="0"/>
              <a:t>Good S/N ratio</a:t>
            </a:r>
          </a:p>
          <a:p>
            <a:r>
              <a:rPr lang="en-US" sz="1400" b="1" dirty="0" err="1"/>
              <a:t>Drawback</a:t>
            </a:r>
            <a:r>
              <a:rPr lang="en-US" sz="1400" dirty="0" err="1"/>
              <a:t>:Too</a:t>
            </a:r>
            <a:r>
              <a:rPr lang="en-US" sz="1400" dirty="0"/>
              <a:t> slow for processes in the 100 </a:t>
            </a:r>
            <a:r>
              <a:rPr lang="en-US" sz="1400" dirty="0" err="1"/>
              <a:t>ps</a:t>
            </a:r>
            <a:r>
              <a:rPr lang="en-US" sz="1400" dirty="0"/>
              <a:t> range and faster.</a:t>
            </a:r>
          </a:p>
          <a:p>
            <a:endParaRPr lang="en-US" sz="1400" dirty="0"/>
          </a:p>
          <a:p>
            <a:endParaRPr lang="sv-SE" sz="1400" dirty="0"/>
          </a:p>
          <a:p>
            <a:endParaRPr lang="sv-SE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921" y="1940133"/>
            <a:ext cx="2964110" cy="18855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706" y="2099449"/>
            <a:ext cx="2630769" cy="395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879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Time resolved luminescence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b="1" dirty="0"/>
              <a:t>Experimental setups and methods</a:t>
            </a:r>
          </a:p>
          <a:p>
            <a:pPr marL="0" indent="0">
              <a:buNone/>
            </a:pPr>
            <a:r>
              <a:rPr lang="en-US" altLang="zh-CN" sz="1800" dirty="0"/>
              <a:t> -</a:t>
            </a:r>
            <a:r>
              <a:rPr lang="en-US" altLang="zh-CN" sz="1800" b="1" dirty="0"/>
              <a:t>Streak camera</a:t>
            </a:r>
          </a:p>
          <a:p>
            <a:pPr marL="0" indent="0">
              <a:buNone/>
            </a:pPr>
            <a:endParaRPr lang="en-US" altLang="zh-CN" sz="1800" dirty="0"/>
          </a:p>
          <a:p>
            <a:pPr marL="457200" lvl="1" indent="0" algn="r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91342" y="2323006"/>
            <a:ext cx="3961807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Converting a temporal information to  spatial information</a:t>
            </a:r>
          </a:p>
          <a:p>
            <a:r>
              <a:rPr lang="en-US" altLang="zh-CN" sz="1400" dirty="0"/>
              <a:t>Emitted light causes electrons to be ejected, which are accelerated and swept by strong electric field</a:t>
            </a:r>
          </a:p>
          <a:p>
            <a:r>
              <a:rPr lang="sv-SE" altLang="zh-CN" sz="1400" dirty="0"/>
              <a:t>Spatial distribution </a:t>
            </a:r>
            <a:r>
              <a:rPr lang="sv-SE" altLang="zh-CN" sz="1400" dirty="0" err="1"/>
              <a:t>of</a:t>
            </a:r>
            <a:r>
              <a:rPr lang="sv-SE" altLang="zh-CN" sz="1400" dirty="0"/>
              <a:t> </a:t>
            </a:r>
            <a:r>
              <a:rPr lang="sv-SE" altLang="zh-CN" sz="1400" dirty="0" err="1"/>
              <a:t>electrons</a:t>
            </a:r>
            <a:r>
              <a:rPr lang="sv-SE" altLang="zh-CN" sz="1400" dirty="0"/>
              <a:t> is </a:t>
            </a:r>
            <a:r>
              <a:rPr lang="sv-SE" altLang="zh-CN" sz="1400" dirty="0" err="1"/>
              <a:t>recorded</a:t>
            </a:r>
            <a:r>
              <a:rPr lang="sv-SE" altLang="zh-CN" sz="1400" dirty="0"/>
              <a:t> by 2D </a:t>
            </a:r>
            <a:r>
              <a:rPr lang="sv-SE" altLang="zh-CN" sz="1400" dirty="0" err="1"/>
              <a:t>detector</a:t>
            </a:r>
            <a:r>
              <a:rPr lang="sv-SE" altLang="zh-CN" sz="1400" dirty="0"/>
              <a:t> (CCD or </a:t>
            </a:r>
            <a:r>
              <a:rPr lang="sv-SE" altLang="zh-CN" sz="1400" dirty="0" err="1"/>
              <a:t>other</a:t>
            </a:r>
            <a:r>
              <a:rPr lang="sv-SE" altLang="zh-CN" sz="1400" dirty="0"/>
              <a:t> </a:t>
            </a:r>
            <a:r>
              <a:rPr lang="sv-SE" altLang="zh-CN" sz="1400" dirty="0" err="1"/>
              <a:t>array</a:t>
            </a:r>
            <a:r>
              <a:rPr lang="sv-SE" altLang="zh-CN" sz="1400" dirty="0"/>
              <a:t>)</a:t>
            </a:r>
          </a:p>
          <a:p>
            <a:endParaRPr lang="en-US" sz="1400" dirty="0"/>
          </a:p>
          <a:p>
            <a:r>
              <a:rPr lang="en-US" dirty="0"/>
              <a:t>Sweeping E-field is time-correlated with incoming pulses of light</a:t>
            </a:r>
          </a:p>
          <a:p>
            <a:r>
              <a:rPr lang="en-US" sz="1400" dirty="0"/>
              <a:t>Deconvolution is necessary</a:t>
            </a:r>
            <a:endParaRPr lang="sv-SE" sz="1400" dirty="0"/>
          </a:p>
          <a:p>
            <a:endParaRPr lang="en-US" sz="1400" dirty="0"/>
          </a:p>
          <a:p>
            <a:endParaRPr lang="sv-SE" sz="1400" dirty="0"/>
          </a:p>
          <a:p>
            <a:r>
              <a:rPr lang="en-US" sz="1400" b="1" dirty="0"/>
              <a:t>Time resolution: 1ps</a:t>
            </a:r>
            <a:endParaRPr lang="sv-SE" sz="1400" dirty="0"/>
          </a:p>
          <a:p>
            <a:endParaRPr lang="en-US" sz="1400" dirty="0"/>
          </a:p>
          <a:p>
            <a:endParaRPr lang="sv-SE" sz="1400" dirty="0"/>
          </a:p>
          <a:p>
            <a:endParaRPr lang="sv-SE" dirty="0"/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291" y="1753015"/>
            <a:ext cx="4310703" cy="170524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992" y="3858875"/>
            <a:ext cx="3103002" cy="2022444"/>
          </a:xfrm>
          <a:prstGeom prst="rect">
            <a:avLst/>
          </a:prstGeom>
        </p:spPr>
      </p:pic>
      <p:cxnSp>
        <p:nvCxnSpPr>
          <p:cNvPr id="11" name="Straight Arrow Connector 10"/>
          <p:cNvCxnSpPr>
            <a:stCxn id="12" idx="0"/>
          </p:cNvCxnSpPr>
          <p:nvPr/>
        </p:nvCxnSpPr>
        <p:spPr>
          <a:xfrm flipV="1">
            <a:off x="6948233" y="5123785"/>
            <a:ext cx="1197032" cy="33381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2"/>
          <p:cNvSpPr txBox="1"/>
          <p:nvPr/>
        </p:nvSpPr>
        <p:spPr>
          <a:xfrm>
            <a:off x="6274902" y="5457600"/>
            <a:ext cx="1346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200" b="1" dirty="0"/>
              <a:t>Excitation </a:t>
            </a:r>
            <a:r>
              <a:rPr lang="sv-SE" sz="1200" b="1" dirty="0" err="1"/>
              <a:t>pulse</a:t>
            </a:r>
            <a:endParaRPr lang="sv-SE" sz="1200" b="1" dirty="0"/>
          </a:p>
        </p:txBody>
      </p:sp>
    </p:spTree>
    <p:extLst>
      <p:ext uri="{BB962C8B-B14F-4D97-AF65-F5344CB8AC3E}">
        <p14:creationId xmlns:p14="http://schemas.microsoft.com/office/powerpoint/2010/main" val="339348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10515600" cy="4351338"/>
          </a:xfrm>
        </p:spPr>
        <p:txBody>
          <a:bodyPr/>
          <a:lstStyle/>
          <a:p>
            <a:r>
              <a:rPr lang="en-US" dirty="0"/>
              <a:t>Time resolved luminescence measurements</a:t>
            </a:r>
          </a:p>
          <a:p>
            <a:pPr lvl="1"/>
            <a:r>
              <a:rPr lang="en-US" dirty="0"/>
              <a:t>Overview</a:t>
            </a:r>
          </a:p>
          <a:p>
            <a:pPr lvl="1"/>
            <a:r>
              <a:rPr lang="en-US" dirty="0"/>
              <a:t>Experimental setups and methods</a:t>
            </a:r>
          </a:p>
          <a:p>
            <a:r>
              <a:rPr lang="en-US" altLang="zh-CN" b="1" dirty="0"/>
              <a:t>Kinetic description of luminescence processes</a:t>
            </a:r>
          </a:p>
          <a:p>
            <a:pPr lvl="1"/>
            <a:r>
              <a:rPr lang="en-US" altLang="zh-CN" dirty="0"/>
              <a:t>Radiative and non-radiative recombination</a:t>
            </a:r>
          </a:p>
          <a:p>
            <a:pPr lvl="1"/>
            <a:r>
              <a:rPr lang="en-US" altLang="zh-CN" dirty="0"/>
              <a:t>Recombination process</a:t>
            </a:r>
          </a:p>
          <a:p>
            <a:r>
              <a:rPr lang="en-US" altLang="zh-CN" dirty="0"/>
              <a:t>Phonons</a:t>
            </a:r>
          </a:p>
          <a:p>
            <a:pPr lvl="1"/>
            <a:r>
              <a:rPr lang="en-US" altLang="zh-CN" dirty="0"/>
              <a:t>Description of phonons</a:t>
            </a:r>
          </a:p>
          <a:p>
            <a:pPr lvl="1"/>
            <a:r>
              <a:rPr lang="en-US" altLang="zh-CN" dirty="0"/>
              <a:t>Phonon interactions</a:t>
            </a:r>
          </a:p>
          <a:p>
            <a:pPr lvl="1"/>
            <a:r>
              <a:rPr lang="en-US" altLang="zh-CN" dirty="0"/>
              <a:t>Localized center and thermal quenching</a:t>
            </a:r>
          </a:p>
          <a:p>
            <a:endParaRPr lang="en-US" altLang="zh-CN" dirty="0"/>
          </a:p>
          <a:p>
            <a:pPr lvl="1"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929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Kinetic description of luminescence 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9824" y="1519515"/>
            <a:ext cx="5787044" cy="4351338"/>
          </a:xfrm>
        </p:spPr>
        <p:txBody>
          <a:bodyPr/>
          <a:lstStyle/>
          <a:p>
            <a:r>
              <a:rPr lang="sv-SE" sz="2000" b="1" dirty="0"/>
              <a:t>Radiative and non-radiative recombination</a:t>
            </a:r>
          </a:p>
          <a:p>
            <a:pPr marL="0" indent="0">
              <a:buNone/>
            </a:pPr>
            <a:r>
              <a:rPr lang="en-US" altLang="zh-CN" sz="1800" dirty="0"/>
              <a:t>    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01019" y="2089628"/>
            <a:ext cx="468315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An excited luminescence center can return to the ground state in 2 ways</a:t>
            </a:r>
          </a:p>
          <a:p>
            <a:r>
              <a:rPr lang="sv-SE" sz="1400" dirty="0"/>
              <a:t>-Transmitting energy to the crystal as heat (phonon vibration)</a:t>
            </a:r>
          </a:p>
          <a:p>
            <a:r>
              <a:rPr lang="sv-SE" sz="1400" dirty="0"/>
              <a:t>-Losing energy by emitting a photon</a:t>
            </a:r>
          </a:p>
          <a:p>
            <a:endParaRPr lang="sv-SE" sz="1400" dirty="0"/>
          </a:p>
          <a:p>
            <a:r>
              <a:rPr lang="sv-SE" dirty="0"/>
              <a:t>The total probability of any transition occuring is given by the sum of their inverse</a:t>
            </a:r>
          </a:p>
          <a:p>
            <a:endParaRPr lang="sv-SE" dirty="0"/>
          </a:p>
          <a:p>
            <a:r>
              <a:rPr lang="sv-SE" dirty="0"/>
              <a:t>They are also used to define luminescence quantum efficiency</a:t>
            </a:r>
          </a:p>
          <a:p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9"/>
              <p:cNvSpPr txBox="1"/>
              <p:nvPr/>
            </p:nvSpPr>
            <p:spPr>
              <a:xfrm>
                <a:off x="8275121" y="3892611"/>
                <a:ext cx="1299330" cy="5672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v-S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sv-SE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sv-S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𝑛𝑟</m:t>
                              </m:r>
                            </m:sub>
                          </m:sSub>
                        </m:den>
                      </m:f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sv-S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11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121" y="3892611"/>
                <a:ext cx="1299330" cy="5672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0"/>
              <p:cNvSpPr txBox="1"/>
              <p:nvPr/>
            </p:nvSpPr>
            <p:spPr>
              <a:xfrm>
                <a:off x="8056567" y="4686897"/>
                <a:ext cx="1736437" cy="7599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sv-S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sv-SE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den>
                          </m:f>
                        </m:num>
                        <m:den>
                          <m:f>
                            <m:fPr>
                              <m:type m:val="skw"/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sv-SE" i="1">
                                      <a:latin typeface="Cambria Math" panose="02040503050406030204" pitchFamily="18" charset="0"/>
                                    </a:rPr>
                                    <m:t>𝑛𝑟</m:t>
                                  </m:r>
                                </m:sub>
                              </m:sSub>
                            </m:den>
                          </m:f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type m:val="skw"/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sv-S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sv-SE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12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6567" y="4686897"/>
                <a:ext cx="1736437" cy="7599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1"/>
              <p:cNvSpPr txBox="1"/>
              <p:nvPr/>
            </p:nvSpPr>
            <p:spPr>
              <a:xfrm>
                <a:off x="8728645" y="5752023"/>
                <a:ext cx="704488" cy="5177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𝜼</m:t>
                      </m:r>
                      <m:r>
                        <a:rPr lang="sv-SE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𝝉</m:t>
                          </m:r>
                        </m:num>
                        <m:den>
                          <m:sSub>
                            <m:sSubPr>
                              <m:ctrlPr>
                                <a:rPr lang="sv-SE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𝝉</m:t>
                              </m:r>
                            </m:e>
                            <m:sub>
                              <m:r>
                                <a:rPr lang="sv-SE" b="1" i="1"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sv-SE" b="1" dirty="0"/>
              </a:p>
            </p:txBody>
          </p:sp>
        </mc:Choice>
        <mc:Fallback xmlns="">
          <p:sp>
            <p:nvSpPr>
              <p:cNvPr id="13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8645" y="5752023"/>
                <a:ext cx="704488" cy="5177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275" y="1509742"/>
            <a:ext cx="3424843" cy="1982250"/>
          </a:xfrm>
          <a:prstGeom prst="rect">
            <a:avLst/>
          </a:prstGeom>
        </p:spPr>
      </p:pic>
      <p:sp>
        <p:nvSpPr>
          <p:cNvPr id="15" name="TextBox 1"/>
          <p:cNvSpPr txBox="1"/>
          <p:nvPr/>
        </p:nvSpPr>
        <p:spPr>
          <a:xfrm>
            <a:off x="1727539" y="5098719"/>
            <a:ext cx="606829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For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9"/>
              <p:cNvSpPr txBox="1"/>
              <p:nvPr/>
            </p:nvSpPr>
            <p:spPr>
              <a:xfrm>
                <a:off x="2388271" y="5125269"/>
                <a:ext cx="107811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sv-S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≫</m:t>
                      </m:r>
                      <m:sSub>
                        <m:sSub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𝑛𝑟</m:t>
                          </m:r>
                        </m:sub>
                      </m:sSub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  ,</m:t>
                      </m:r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16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8271" y="5125269"/>
                <a:ext cx="1078116" cy="276999"/>
              </a:xfrm>
              <a:prstGeom prst="rect">
                <a:avLst/>
              </a:prstGeom>
              <a:blipFill>
                <a:blip r:embed="rId6"/>
                <a:stretch>
                  <a:fillRect l="-2260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20"/>
              <p:cNvSpPr txBox="1"/>
              <p:nvPr/>
            </p:nvSpPr>
            <p:spPr>
              <a:xfrm>
                <a:off x="3878916" y="4866384"/>
                <a:ext cx="6431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sv-SE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17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8916" y="4866384"/>
                <a:ext cx="643125" cy="276999"/>
              </a:xfrm>
              <a:prstGeom prst="rect">
                <a:avLst/>
              </a:prstGeom>
              <a:blipFill>
                <a:blip r:embed="rId7"/>
                <a:stretch>
                  <a:fillRect l="-7547" r="-7547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21"/>
              <p:cNvSpPr txBox="1"/>
              <p:nvPr/>
            </p:nvSpPr>
            <p:spPr>
              <a:xfrm>
                <a:off x="3878916" y="5304723"/>
                <a:ext cx="8165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sv-S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𝑛𝑟</m:t>
                          </m:r>
                        </m:sub>
                      </m:sSub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18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8916" y="5304723"/>
                <a:ext cx="816506" cy="276999"/>
              </a:xfrm>
              <a:prstGeom prst="rect">
                <a:avLst/>
              </a:prstGeom>
              <a:blipFill>
                <a:blip r:embed="rId8"/>
                <a:stretch>
                  <a:fillRect l="-2985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388271" y="6090339"/>
                <a:ext cx="106689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sv-S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≪</m:t>
                      </m:r>
                      <m:sSub>
                        <m:sSub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𝑛𝑟</m:t>
                          </m:r>
                        </m:sub>
                      </m:sSub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  ,</m:t>
                      </m:r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8271" y="6090339"/>
                <a:ext cx="1066895" cy="276999"/>
              </a:xfrm>
              <a:prstGeom prst="rect">
                <a:avLst/>
              </a:prstGeom>
              <a:blipFill>
                <a:blip r:embed="rId9"/>
                <a:stretch>
                  <a:fillRect l="-2857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878916" y="5831454"/>
                <a:ext cx="6319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sv-SE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8916" y="5831454"/>
                <a:ext cx="631904" cy="276999"/>
              </a:xfrm>
              <a:prstGeom prst="rect">
                <a:avLst/>
              </a:prstGeom>
              <a:blipFill>
                <a:blip r:embed="rId10"/>
                <a:stretch>
                  <a:fillRect l="-8654" r="-8654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878916" y="6269793"/>
                <a:ext cx="6962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sv-S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8916" y="6269793"/>
                <a:ext cx="696281" cy="276999"/>
              </a:xfrm>
              <a:prstGeom prst="rect">
                <a:avLst/>
              </a:prstGeom>
              <a:blipFill>
                <a:blip r:embed="rId11"/>
                <a:stretch>
                  <a:fillRect l="-4348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7121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Time resolved luminescence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7443158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b="1" dirty="0"/>
              <a:t>Recombination process</a:t>
            </a:r>
          </a:p>
          <a:p>
            <a:pPr marL="0" indent="0">
              <a:buNone/>
            </a:pPr>
            <a:r>
              <a:rPr lang="en-US" altLang="zh-CN" sz="1800" dirty="0"/>
              <a:t> -</a:t>
            </a:r>
            <a:r>
              <a:rPr lang="en-US" altLang="zh-CN" sz="1800" b="1" dirty="0"/>
              <a:t>Monomolecular process</a:t>
            </a:r>
          </a:p>
          <a:p>
            <a:pPr marL="0" indent="0">
              <a:buNone/>
            </a:pPr>
            <a:endParaRPr lang="en-US" altLang="zh-CN" sz="1800" dirty="0"/>
          </a:p>
          <a:p>
            <a:pPr marL="457200" lvl="1" indent="0" algn="r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91342" y="2298068"/>
            <a:ext cx="646255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localized luminescence center in a crystal or a matrix, typically represented by an impurity atom</a:t>
            </a:r>
          </a:p>
          <a:p>
            <a:r>
              <a:rPr lang="en-US" sz="1400" dirty="0"/>
              <a:t>Extrinsic luminescence</a:t>
            </a:r>
          </a:p>
          <a:p>
            <a:endParaRPr lang="en-US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  <a:p>
            <a:pPr algn="ctr"/>
            <a:r>
              <a:rPr lang="en-US" b="1" dirty="0"/>
              <a:t>Strictly single exponential</a:t>
            </a:r>
          </a:p>
          <a:p>
            <a:r>
              <a:rPr lang="en-US" dirty="0"/>
              <a:t>Steady state: </a:t>
            </a:r>
            <a:r>
              <a:rPr lang="en-US" dirty="0" err="1"/>
              <a:t>d</a:t>
            </a:r>
            <a:r>
              <a:rPr lang="en-US" i="1" dirty="0" err="1"/>
              <a:t>n</a:t>
            </a:r>
            <a:r>
              <a:rPr lang="en-US" dirty="0"/>
              <a:t>/</a:t>
            </a:r>
            <a:r>
              <a:rPr lang="en-US" dirty="0" err="1"/>
              <a:t>d</a:t>
            </a:r>
            <a:r>
              <a:rPr lang="en-US" i="1" dirty="0" err="1"/>
              <a:t>t</a:t>
            </a:r>
            <a:r>
              <a:rPr lang="en-US" dirty="0"/>
              <a:t>=0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algn="ctr"/>
            <a:r>
              <a:rPr lang="sv-SE" b="1" dirty="0"/>
              <a:t>Proportional to the excitation intensity</a:t>
            </a:r>
          </a:p>
          <a:p>
            <a:r>
              <a:rPr lang="en-US" dirty="0"/>
              <a:t>Strong indications that the microscopic origin of the examined luminescence might lie with in a localized center</a:t>
            </a:r>
          </a:p>
          <a:p>
            <a:endParaRPr lang="sv-SE" sz="1400" dirty="0"/>
          </a:p>
          <a:p>
            <a:endParaRPr lang="en-US" sz="1400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dirty="0"/>
          </a:p>
          <a:p>
            <a:endParaRPr lang="sv-SE" sz="1400" dirty="0"/>
          </a:p>
          <a:p>
            <a:endParaRPr lang="sv-SE" dirty="0"/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9631" y="1856524"/>
            <a:ext cx="2937207" cy="40469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5"/>
              <p:cNvSpPr txBox="1"/>
              <p:nvPr/>
            </p:nvSpPr>
            <p:spPr>
              <a:xfrm>
                <a:off x="1894325" y="3254620"/>
                <a:ext cx="2425536" cy="5090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v-SE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𝑑𝑛</m:t>
                          </m:r>
                        </m:num>
                        <m:den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sz="1600" i="1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sv-SE" sz="16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sv-SE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sSub>
                            <m:sSubPr>
                              <m:ctrlPr>
                                <a:rPr lang="sv-SE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sv-SE" sz="1600" i="1">
                                  <a:latin typeface="Cambria Math" panose="02040503050406030204" pitchFamily="18" charset="0"/>
                                </a:rPr>
                                <m:t>𝑛𝑟</m:t>
                              </m:r>
                            </m:sub>
                          </m:sSub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sv-SE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sSub>
                            <m:sSubPr>
                              <m:ctrlPr>
                                <a:rPr lang="sv-SE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sv-SE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11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4325" y="3254620"/>
                <a:ext cx="2425536" cy="5090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22"/>
              <p:cNvSpPr txBox="1"/>
              <p:nvPr/>
            </p:nvSpPr>
            <p:spPr>
              <a:xfrm>
                <a:off x="5623442" y="3058002"/>
                <a:ext cx="1406347" cy="3552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1600" i="1" smtClean="0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sv-SE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sv-SE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12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3442" y="3058002"/>
                <a:ext cx="1406347" cy="355225"/>
              </a:xfrm>
              <a:prstGeom prst="rect">
                <a:avLst/>
              </a:prstGeom>
              <a:blipFill>
                <a:blip r:embed="rId4"/>
                <a:stretch>
                  <a:fillRect l="-1299" t="-1724" r="-433" b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ight Arrow 12"/>
          <p:cNvSpPr/>
          <p:nvPr/>
        </p:nvSpPr>
        <p:spPr>
          <a:xfrm>
            <a:off x="4763301" y="3439559"/>
            <a:ext cx="504872" cy="191192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 dirty="0" err="1">
              <a:solidFill>
                <a:schemeClr val="tx1"/>
              </a:solidFill>
            </a:endParaRPr>
          </a:p>
        </p:txBody>
      </p:sp>
      <p:sp>
        <p:nvSpPr>
          <p:cNvPr id="14" name="TextBox 7"/>
          <p:cNvSpPr txBox="1"/>
          <p:nvPr/>
        </p:nvSpPr>
        <p:spPr>
          <a:xfrm>
            <a:off x="4678134" y="3551781"/>
            <a:ext cx="641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1600" dirty="0"/>
              <a:t>G=0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23"/>
              <p:cNvSpPr txBox="1"/>
              <p:nvPr/>
            </p:nvSpPr>
            <p:spPr>
              <a:xfrm>
                <a:off x="5634503" y="3664394"/>
                <a:ext cx="1795107" cy="4291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sv-SE" dirty="0"/>
                  <a:t>i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sv-SE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v-SE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sv-SE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v-SE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v-SE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sv-SE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v-SE" sz="1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sv-SE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v-SE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sv-SE" sz="1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den>
                    </m:f>
                    <m:r>
                      <a:rPr lang="sv-SE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sv-SE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v-SE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d>
                          <m:dPr>
                            <m:ctrlPr>
                              <a:rPr lang="sv-SE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v-SE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sv-SE" sz="1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sv-SE" sz="1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sv-SE" sz="1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v-SE" sz="1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sv-SE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den>
                        </m:f>
                      </m:sup>
                    </m:sSup>
                  </m:oMath>
                </a14:m>
                <a:endParaRPr lang="sv-SE" dirty="0"/>
              </a:p>
            </p:txBody>
          </p:sp>
        </mc:Choice>
        <mc:Fallback xmlns="">
          <p:sp>
            <p:nvSpPr>
              <p:cNvPr id="15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4503" y="3664394"/>
                <a:ext cx="1795107" cy="429156"/>
              </a:xfrm>
              <a:prstGeom prst="rect">
                <a:avLst/>
              </a:prstGeom>
              <a:blipFill>
                <a:blip r:embed="rId5"/>
                <a:stretch>
                  <a:fillRect l="-7797" r="-339" b="-15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2"/>
              <p:cNvSpPr txBox="1"/>
              <p:nvPr/>
            </p:nvSpPr>
            <p:spPr>
              <a:xfrm>
                <a:off x="3331789" y="4802192"/>
                <a:ext cx="2781659" cy="5194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sv-SE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sv-SE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sv-SE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sv-SE" sz="16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sv-SE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sv-SE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sv-SE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sv-SE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sv-SE" sz="16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sv-SE" sz="1600" dirty="0"/>
              </a:p>
            </p:txBody>
          </p:sp>
        </mc:Choice>
        <mc:Fallback xmlns="">
          <p:sp>
            <p:nvSpPr>
              <p:cNvPr id="16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1789" y="4802192"/>
                <a:ext cx="2781659" cy="5194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660772" y="5501052"/>
                <a:ext cx="2709929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sv-SE" sz="1600" dirty="0">
                    <a:ea typeface="Cambria Math" panose="02040503050406030204" pitchFamily="18" charset="0"/>
                  </a:rPr>
                  <a:t>G </a:t>
                </a:r>
                <a14:m>
                  <m:oMath xmlns:m="http://schemas.openxmlformats.org/officeDocument/2006/math">
                    <m:r>
                      <a:rPr lang="sv-SE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sv-SE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sv-SE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v-SE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sv-SE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𝑒𝑥</m:t>
                        </m:r>
                      </m:sub>
                    </m:sSub>
                    <m:r>
                      <a:rPr lang="en-US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v-SE" sz="1600" i="1" dirty="0"/>
                  <a:t>       i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sv-SE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v-SE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sv-SE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v-SE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𝜂𝛼</m:t>
                    </m:r>
                    <m:sSub>
                      <m:sSubPr>
                        <m:ctrlPr>
                          <a:rPr lang="sv-SE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v-SE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sv-SE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𝑒𝑥</m:t>
                        </m:r>
                      </m:sub>
                    </m:sSub>
                  </m:oMath>
                </a14:m>
                <a:endParaRPr lang="sv-SE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0772" y="5501052"/>
                <a:ext cx="2709929" cy="246221"/>
              </a:xfrm>
              <a:prstGeom prst="rect">
                <a:avLst/>
              </a:prstGeom>
              <a:blipFill>
                <a:blip r:embed="rId7"/>
                <a:stretch>
                  <a:fillRect l="-4730" t="-24390" b="-48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6512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Time resolved luminescence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7443158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b="1" dirty="0"/>
              <a:t>Recombination process</a:t>
            </a:r>
          </a:p>
          <a:p>
            <a:pPr marL="0" indent="0">
              <a:buNone/>
            </a:pPr>
            <a:r>
              <a:rPr lang="en-US" altLang="zh-CN" sz="1800" dirty="0"/>
              <a:t> -</a:t>
            </a:r>
            <a:r>
              <a:rPr lang="en-US" altLang="zh-CN" sz="1800" b="1" dirty="0"/>
              <a:t>Monomolecular process</a:t>
            </a:r>
          </a:p>
          <a:p>
            <a:pPr marL="0" indent="0">
              <a:buNone/>
            </a:pPr>
            <a:endParaRPr lang="en-US" altLang="zh-CN" sz="1800" dirty="0"/>
          </a:p>
          <a:p>
            <a:pPr marL="457200" lvl="1" indent="0" algn="r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91342" y="2298068"/>
            <a:ext cx="6462555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Double exponential:</a:t>
            </a:r>
          </a:p>
          <a:p>
            <a:r>
              <a:rPr lang="sv-SE" sz="1400" dirty="0"/>
              <a:t>Two kinds of sources of monomolecular recombination </a:t>
            </a:r>
          </a:p>
          <a:p>
            <a:r>
              <a:rPr lang="sv-SE" sz="1400" dirty="0"/>
              <a:t>Modelled as a sum of two exponential decays with different amplitudes and decay times</a:t>
            </a:r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sv-SE" dirty="0"/>
          </a:p>
          <a:p>
            <a:r>
              <a:rPr lang="sv-SE" dirty="0"/>
              <a:t>Useful when different mechanisms for recombination are dominant at different times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u="sng" dirty="0"/>
          </a:p>
          <a:p>
            <a:r>
              <a:rPr lang="sv-SE" dirty="0"/>
              <a:t>Triple or higher exponential fits </a:t>
            </a:r>
            <a:r>
              <a:rPr lang="sv-SE" sz="2000" dirty="0"/>
              <a:t>are usually not useful</a:t>
            </a:r>
          </a:p>
          <a:p>
            <a:r>
              <a:rPr lang="sv-SE" sz="1400" dirty="0"/>
              <a:t>Too many fitting parameters to carry useful information</a:t>
            </a:r>
          </a:p>
          <a:p>
            <a:endParaRPr lang="sv-SE" sz="1400" dirty="0"/>
          </a:p>
          <a:p>
            <a:endParaRPr lang="en-US" dirty="0"/>
          </a:p>
          <a:p>
            <a:endParaRPr lang="en-US" sz="1400" i="1" dirty="0"/>
          </a:p>
          <a:p>
            <a:endParaRPr lang="en-US" u="sng" dirty="0"/>
          </a:p>
          <a:p>
            <a:endParaRPr lang="en-US" dirty="0"/>
          </a:p>
          <a:p>
            <a:endParaRPr lang="sv-SE" sz="1400" dirty="0"/>
          </a:p>
          <a:p>
            <a:endParaRPr lang="en-US" sz="1400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dirty="0"/>
          </a:p>
          <a:p>
            <a:endParaRPr lang="sv-SE" sz="1400" dirty="0"/>
          </a:p>
          <a:p>
            <a:endParaRPr lang="sv-SE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3297831" y="3287751"/>
                <a:ext cx="2523896" cy="5247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sv-SE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sv-SE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v-SE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sv-SE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v-S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sv-S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sv-S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sv-SE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7831" y="3287751"/>
                <a:ext cx="2523896" cy="52475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5286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Time resolved luminescence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7443158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b="1" dirty="0"/>
              <a:t>Recombination process</a:t>
            </a:r>
          </a:p>
          <a:p>
            <a:pPr marL="0" indent="0">
              <a:buNone/>
            </a:pPr>
            <a:r>
              <a:rPr lang="en-US" altLang="zh-CN" sz="1800" dirty="0"/>
              <a:t> -</a:t>
            </a:r>
            <a:r>
              <a:rPr lang="en-US" altLang="zh-CN" sz="1800" b="1" dirty="0"/>
              <a:t>Bimolecular process</a:t>
            </a:r>
          </a:p>
          <a:p>
            <a:pPr marL="0" indent="0">
              <a:buNone/>
            </a:pPr>
            <a:endParaRPr lang="en-US" altLang="zh-CN" sz="1800" dirty="0"/>
          </a:p>
          <a:p>
            <a:pPr marL="457200" lvl="1" indent="0" algn="r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91342" y="2298068"/>
            <a:ext cx="6462555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Free electron-hole pairs are produced by absorbing photon</a:t>
            </a:r>
          </a:p>
          <a:p>
            <a:r>
              <a:rPr lang="en-US" sz="1400" dirty="0"/>
              <a:t>Intrinsic luminescence</a:t>
            </a:r>
          </a:p>
          <a:p>
            <a:r>
              <a:rPr lang="sv-SE" sz="1400" dirty="0"/>
              <a:t>Rather than a localised luminescence centre, this involves the recombination of electrons and holes</a:t>
            </a:r>
          </a:p>
          <a:p>
            <a:r>
              <a:rPr lang="sv-SE" sz="1400" dirty="0"/>
              <a:t>The free electrons and holes generated will diffuse along the band edge until they find a carrier to recombine with</a:t>
            </a:r>
          </a:p>
          <a:p>
            <a:r>
              <a:rPr lang="sv-SE" sz="1400" dirty="0"/>
              <a:t>This depends on the electron and hole densities of the material</a:t>
            </a:r>
          </a:p>
          <a:p>
            <a:r>
              <a:rPr lang="sv-SE" sz="1400" dirty="0"/>
              <a:t>These are taken to be equal for simplicity</a:t>
            </a:r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r>
              <a:rPr lang="sv-SE" dirty="0"/>
              <a:t>Luminescence decay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sz="1400" dirty="0"/>
              <a:t>This is very different from the monomolecular case</a:t>
            </a:r>
          </a:p>
          <a:p>
            <a:endParaRPr lang="sv-SE" sz="1400" dirty="0"/>
          </a:p>
          <a:p>
            <a:endParaRPr lang="en-US" sz="1400" dirty="0"/>
          </a:p>
          <a:p>
            <a:endParaRPr lang="en-US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164" y="2813457"/>
            <a:ext cx="2697281" cy="21725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4"/>
              <p:cNvSpPr txBox="1"/>
              <p:nvPr/>
            </p:nvSpPr>
            <p:spPr>
              <a:xfrm>
                <a:off x="2345794" y="4145397"/>
                <a:ext cx="4298548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v-SE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𝑑𝑛</m:t>
                          </m:r>
                        </m:num>
                        <m:den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sv-SE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sv-SE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𝑛𝑝</m:t>
                      </m:r>
                      <m:r>
                        <a:rPr lang="sv-SE" sz="1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sv-SE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sv-SE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sv-S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sSup>
                            <m:sSupPr>
                              <m:ctrlPr>
                                <a:rPr lang="sv-S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sv-SE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sv-SE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sSup>
                            <m:sSupPr>
                              <m:ctrlPr>
                                <a:rPr lang="sv-SE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v-SE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sv-SE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sv-SE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sv-SE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sv-SE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sv-SE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sSup>
                        <m:sSupPr>
                          <m:ctrlP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sv-SE" i="1" dirty="0"/>
              </a:p>
            </p:txBody>
          </p:sp>
        </mc:Choice>
        <mc:Fallback xmlns="">
          <p:sp>
            <p:nvSpPr>
              <p:cNvPr id="19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5794" y="4145397"/>
                <a:ext cx="4298548" cy="4675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19"/>
              <p:cNvSpPr txBox="1"/>
              <p:nvPr/>
            </p:nvSpPr>
            <p:spPr>
              <a:xfrm>
                <a:off x="2457325" y="5148862"/>
                <a:ext cx="1311385" cy="477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v-SE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𝑑𝑛</m:t>
                          </m:r>
                          <m:d>
                            <m:dPr>
                              <m:ctrlP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sv-SE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sSup>
                        <m:sSupPr>
                          <m:ctrlP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sv-SE" i="1" dirty="0"/>
              </a:p>
            </p:txBody>
          </p:sp>
        </mc:Choice>
        <mc:Fallback xmlns="">
          <p:sp>
            <p:nvSpPr>
              <p:cNvPr id="21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7325" y="5148862"/>
                <a:ext cx="1311385" cy="4778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ight Arrow 21"/>
          <p:cNvSpPr/>
          <p:nvPr/>
        </p:nvSpPr>
        <p:spPr>
          <a:xfrm>
            <a:off x="4046293" y="5270270"/>
            <a:ext cx="931025" cy="281059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 dirty="0" err="1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0"/>
              <p:cNvSpPr txBox="1"/>
              <p:nvPr/>
            </p:nvSpPr>
            <p:spPr>
              <a:xfrm>
                <a:off x="5254901" y="5098098"/>
                <a:ext cx="1662315" cy="5193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1600" i="1" smtClean="0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sv-SE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sv-S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num>
                        <m:den>
                          <m:r>
                            <a:rPr lang="sv-SE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sv-SE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𝑡𝑛</m:t>
                          </m:r>
                          <m:d>
                            <m:dPr>
                              <m:ctrlPr>
                                <a:rPr lang="sv-SE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sv-SE" i="1" dirty="0"/>
              </a:p>
            </p:txBody>
          </p:sp>
        </mc:Choice>
        <mc:Fallback xmlns="">
          <p:sp>
            <p:nvSpPr>
              <p:cNvPr id="23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4901" y="5098098"/>
                <a:ext cx="1662315" cy="5193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13"/>
              <p:cNvSpPr txBox="1"/>
              <p:nvPr/>
            </p:nvSpPr>
            <p:spPr>
              <a:xfrm>
                <a:off x="3376121" y="5517687"/>
                <a:ext cx="2095702" cy="8848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sv-S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sv-S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sv-SE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sv-SE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sv-SE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f>
                                        <m:fPr>
                                          <m:ctrlPr>
                                            <a:rPr lang="sv-SE" sz="16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sv-SE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d>
                                            <m:dPr>
                                              <m:ctrlPr>
                                                <a:rPr lang="sv-SE" sz="16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sv-SE" sz="16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e>
                                          </m:d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sv-SE" sz="16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sv-SE" sz="16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𝛽</m:t>
                                              </m:r>
                                            </m:e>
                                            <m:sub>
                                              <m:r>
                                                <a:rPr lang="sv-SE" sz="16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rad>
                                  <m:r>
                                    <a:rPr lang="sv-SE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sv-SE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sv-SE" sz="1600" i="1" dirty="0"/>
              </a:p>
            </p:txBody>
          </p:sp>
        </mc:Choice>
        <mc:Fallback xmlns="">
          <p:sp>
            <p:nvSpPr>
              <p:cNvPr id="2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6121" y="5517687"/>
                <a:ext cx="2095702" cy="88485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7"/>
          <p:cNvSpPr txBox="1"/>
          <p:nvPr/>
        </p:nvSpPr>
        <p:spPr>
          <a:xfrm>
            <a:off x="4121358" y="5005245"/>
            <a:ext cx="641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1600" dirty="0"/>
              <a:t>G=0</a:t>
            </a:r>
          </a:p>
        </p:txBody>
      </p:sp>
    </p:spTree>
    <p:extLst>
      <p:ext uri="{BB962C8B-B14F-4D97-AF65-F5344CB8AC3E}">
        <p14:creationId xmlns:p14="http://schemas.microsoft.com/office/powerpoint/2010/main" val="267424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Time resolved luminescence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7443158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b="1" dirty="0"/>
              <a:t>Recombination process</a:t>
            </a:r>
          </a:p>
          <a:p>
            <a:pPr marL="0" indent="0">
              <a:buNone/>
            </a:pPr>
            <a:r>
              <a:rPr lang="en-US" altLang="zh-CN" sz="1800" dirty="0"/>
              <a:t> -</a:t>
            </a:r>
            <a:r>
              <a:rPr lang="en-US" altLang="zh-CN" sz="1800" b="1" dirty="0"/>
              <a:t>Bimolecular process</a:t>
            </a:r>
          </a:p>
          <a:p>
            <a:pPr marL="0" indent="0">
              <a:buNone/>
            </a:pPr>
            <a:endParaRPr lang="en-US" altLang="zh-CN" sz="1800" dirty="0"/>
          </a:p>
          <a:p>
            <a:pPr marL="457200" lvl="1" indent="0" algn="r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91342" y="2298068"/>
            <a:ext cx="646255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Steady state: </a:t>
            </a:r>
            <a:r>
              <a:rPr lang="en-US" dirty="0" err="1"/>
              <a:t>d</a:t>
            </a:r>
            <a:r>
              <a:rPr lang="en-US" i="1" dirty="0" err="1"/>
              <a:t>n</a:t>
            </a:r>
            <a:r>
              <a:rPr lang="en-US" dirty="0"/>
              <a:t>/</a:t>
            </a:r>
            <a:r>
              <a:rPr lang="en-US" dirty="0" err="1"/>
              <a:t>d</a:t>
            </a:r>
            <a:r>
              <a:rPr lang="en-US" i="1" dirty="0" err="1"/>
              <a:t>t</a:t>
            </a:r>
            <a:r>
              <a:rPr lang="en-US" dirty="0"/>
              <a:t>=0</a:t>
            </a:r>
          </a:p>
          <a:p>
            <a:r>
              <a:rPr lang="en-US" sz="1400" dirty="0"/>
              <a:t>The steady state intensity still varies linearly with excitation intensity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altLang="zh-CN" dirty="0"/>
              <a:t>When the excitation is not strong enough</a:t>
            </a:r>
          </a:p>
          <a:p>
            <a:endParaRPr lang="en-US" dirty="0"/>
          </a:p>
          <a:p>
            <a:endParaRPr lang="sv-SE" sz="1400" b="1" dirty="0"/>
          </a:p>
          <a:p>
            <a:endParaRPr lang="en-US" sz="1400" dirty="0"/>
          </a:p>
          <a:p>
            <a:endParaRPr lang="en-US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22"/>
              <p:cNvSpPr txBox="1"/>
              <p:nvPr/>
            </p:nvSpPr>
            <p:spPr>
              <a:xfrm>
                <a:off x="2763317" y="2946042"/>
                <a:ext cx="2063385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sv-SE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sv-SE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sv-SE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sv-SE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v-SE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sv-SE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sv-SE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v-SE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sv-SE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  <m:r>
                                <a:rPr lang="sv-SE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sv-SE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v-SE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sv-SE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𝑛𝑟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sSub>
                        <m:sSubPr>
                          <m:ctrlPr>
                            <a:rPr lang="sv-SE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𝑒𝑥</m:t>
                          </m:r>
                        </m:sub>
                      </m:sSub>
                    </m:oMath>
                  </m:oMathPara>
                </a14:m>
                <a:endParaRPr lang="sv-SE" i="1" dirty="0"/>
              </a:p>
            </p:txBody>
          </p:sp>
        </mc:Choice>
        <mc:Fallback xmlns="">
          <p:sp>
            <p:nvSpPr>
              <p:cNvPr id="12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3317" y="2946042"/>
                <a:ext cx="2063385" cy="5532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415" y="2060675"/>
            <a:ext cx="4053963" cy="35026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475384" y="4230388"/>
                <a:ext cx="263924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sv-SE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v-SE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sv-SE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sSup>
                        <m:sSupPr>
                          <m:ctrlPr>
                            <a:rPr lang="sv-SE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)≈</m:t>
                      </m:r>
                      <m:sSub>
                        <m:sSubPr>
                          <m:ctrlPr>
                            <a:rPr lang="sv-SE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sv-SE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sSup>
                        <m:sSupPr>
                          <m:ctrlPr>
                            <a:rPr lang="sv-SE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v-SE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sv-SE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Sup>
                        <m:sSub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𝑒𝑥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sv-SE" sz="1600" i="1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5384" y="4230388"/>
                <a:ext cx="2639249" cy="338554"/>
              </a:xfrm>
              <a:prstGeom prst="rect">
                <a:avLst/>
              </a:prstGeom>
              <a:blipFill>
                <a:blip r:embed="rId4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146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Time resolved luminescence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7443158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b="1" dirty="0"/>
              <a:t>Recombination process</a:t>
            </a:r>
          </a:p>
          <a:p>
            <a:pPr marL="0" indent="0">
              <a:buNone/>
            </a:pPr>
            <a:r>
              <a:rPr lang="en-US" altLang="zh-CN" sz="1800" dirty="0"/>
              <a:t> -</a:t>
            </a:r>
            <a:r>
              <a:rPr lang="en-US" altLang="zh-CN" sz="1800" b="1" dirty="0"/>
              <a:t>Stretched exponential</a:t>
            </a:r>
          </a:p>
          <a:p>
            <a:pPr marL="0" indent="0">
              <a:buNone/>
            </a:pPr>
            <a:endParaRPr lang="en-US" altLang="zh-CN" sz="1800" dirty="0"/>
          </a:p>
          <a:p>
            <a:pPr marL="457200" lvl="1" indent="0" algn="r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491342" y="2298068"/>
                <a:ext cx="6462555" cy="48320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 some cases, when none of the previously mentioned models apply, luminescence decay can be described by the ”stretched exponential”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sv-SE" dirty="0"/>
                  <a:t>Common in disordered systems</a:t>
                </a:r>
              </a:p>
              <a:p>
                <a:r>
                  <a:rPr lang="sv-SE" sz="1400" dirty="0"/>
                  <a:t>Attributed to the dispersive diffusion of photoexcited carriers</a:t>
                </a:r>
              </a:p>
              <a:p>
                <a14:m>
                  <m:oMath xmlns:m="http://schemas.openxmlformats.org/officeDocument/2006/math">
                    <m:r>
                      <a:rPr lang="sv-SE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sv-SE" sz="1400" dirty="0"/>
                  <a:t> can depends on trap density, temperature and the wavelength</a:t>
                </a:r>
              </a:p>
              <a:p>
                <a:endParaRPr lang="sv-SE" dirty="0"/>
              </a:p>
              <a:p>
                <a:endParaRPr lang="sv-SE" dirty="0"/>
              </a:p>
              <a:p>
                <a:endParaRPr lang="sv-SE" dirty="0"/>
              </a:p>
              <a:p>
                <a:endParaRPr lang="sv-SE" dirty="0"/>
              </a:p>
              <a:p>
                <a:endParaRPr lang="sv-SE" sz="1400" dirty="0"/>
              </a:p>
              <a:p>
                <a:endParaRPr lang="en-US" sz="1400" dirty="0"/>
              </a:p>
              <a:p>
                <a:endParaRPr lang="en-US" dirty="0"/>
              </a:p>
              <a:p>
                <a:endParaRPr lang="en-US" sz="1400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1342" y="2298068"/>
                <a:ext cx="6462555" cy="4832092"/>
              </a:xfrm>
              <a:prstGeom prst="rect">
                <a:avLst/>
              </a:prstGeom>
              <a:blipFill>
                <a:blip r:embed="rId2"/>
                <a:stretch>
                  <a:fillRect l="-849" t="-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"/>
              <p:cNvSpPr txBox="1"/>
              <p:nvPr/>
            </p:nvSpPr>
            <p:spPr>
              <a:xfrm>
                <a:off x="3607102" y="3062227"/>
                <a:ext cx="1809406" cy="475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sSup>
                        <m:sSup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sv-S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sv-SE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sv-SE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num>
                                    <m:den>
                                      <m:r>
                                        <a:rPr lang="sv-SE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1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7102" y="3062227"/>
                <a:ext cx="1809406" cy="4757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956" y="1896697"/>
            <a:ext cx="2889156" cy="424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2624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Time resolved luminescence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7443158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b="1" dirty="0"/>
              <a:t>Recombination process</a:t>
            </a:r>
          </a:p>
          <a:p>
            <a:pPr marL="0" indent="0">
              <a:buNone/>
            </a:pPr>
            <a:r>
              <a:rPr lang="en-US" altLang="zh-CN" sz="1800" dirty="0"/>
              <a:t> -</a:t>
            </a:r>
            <a:r>
              <a:rPr lang="en-US" altLang="zh-CN" sz="1800" b="1" dirty="0"/>
              <a:t>Multiple simultaneous processes</a:t>
            </a:r>
          </a:p>
          <a:p>
            <a:pPr marL="0" indent="0">
              <a:buNone/>
            </a:pPr>
            <a:endParaRPr lang="en-US" altLang="zh-CN" sz="1800" dirty="0"/>
          </a:p>
          <a:p>
            <a:pPr marL="457200" lvl="1" indent="0" algn="r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91342" y="2298068"/>
            <a:ext cx="646255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Consider both monomolecular and bimolecular processes</a:t>
            </a:r>
          </a:p>
          <a:p>
            <a:r>
              <a:rPr lang="en-US" sz="1400" dirty="0"/>
              <a:t>Free electron and hole recombination (intrinsic)</a:t>
            </a:r>
          </a:p>
          <a:p>
            <a:r>
              <a:rPr lang="en-US" sz="1400" dirty="0"/>
              <a:t>Recombination of impurity states (extrinsic)</a:t>
            </a:r>
          </a:p>
          <a:p>
            <a:r>
              <a:rPr lang="sv-SE" sz="1400" dirty="0"/>
              <a:t>Intrinsic and extrinsic recombination processes have different intensity dependencies</a:t>
            </a:r>
          </a:p>
          <a:p>
            <a:endParaRPr lang="sv-SE" sz="1400" dirty="0"/>
          </a:p>
          <a:p>
            <a:endParaRPr lang="en-US" sz="1400" dirty="0"/>
          </a:p>
          <a:p>
            <a:endParaRPr lang="en-US" sz="1400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sz="1400" dirty="0"/>
          </a:p>
          <a:p>
            <a:endParaRPr lang="en-US" sz="1400" dirty="0"/>
          </a:p>
          <a:p>
            <a:endParaRPr lang="en-US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897" y="2185885"/>
            <a:ext cx="3293277" cy="321899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91341" y="3464021"/>
            <a:ext cx="396180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/>
              <a:t>Process</a:t>
            </a:r>
          </a:p>
          <a:p>
            <a:pPr marL="285750" indent="-285750">
              <a:buFont typeface="+mj-lt"/>
              <a:buAutoNum type="alphaLcParenR"/>
            </a:pPr>
            <a:r>
              <a:rPr lang="sv-SE" sz="1400" dirty="0"/>
              <a:t>Recombination of optical electrons and holes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Generation term: </a:t>
            </a:r>
            <a:r>
              <a:rPr lang="el-GR" sz="1400" i="1" dirty="0"/>
              <a:t>α</a:t>
            </a:r>
            <a:r>
              <a:rPr lang="sv-SE" sz="1400" i="1" dirty="0"/>
              <a:t>I</a:t>
            </a:r>
            <a:r>
              <a:rPr lang="sv-SE" sz="1400" i="1" baseline="-25000" dirty="0"/>
              <a:t>ex</a:t>
            </a:r>
            <a:endParaRPr lang="sv-SE" sz="1400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Recombination coefficient: </a:t>
            </a:r>
            <a:r>
              <a:rPr lang="el-GR" sz="1400" dirty="0"/>
              <a:t>β</a:t>
            </a:r>
            <a:endParaRPr lang="sv-SE" sz="1400" dirty="0"/>
          </a:p>
          <a:p>
            <a:pPr marL="285750" indent="-285750">
              <a:buFont typeface="+mj-lt"/>
              <a:buAutoNum type="alphaLcParenR"/>
            </a:pPr>
            <a:r>
              <a:rPr lang="sv-SE" sz="1400" dirty="0"/>
              <a:t>Generation of thermal carriers by thermalization of optical carriers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Generation rate: k</a:t>
            </a:r>
          </a:p>
          <a:p>
            <a:pPr marL="285750" indent="-285750">
              <a:buFont typeface="+mj-lt"/>
              <a:buAutoNum type="alphaLcParenR"/>
            </a:pPr>
            <a:r>
              <a:rPr lang="sv-SE" sz="1400" dirty="0"/>
              <a:t>Capture of thermal electron and hole by impurity, exciting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Capture coefficient: </a:t>
            </a:r>
            <a:r>
              <a:rPr lang="sv-SE" sz="1400" i="1" dirty="0"/>
              <a:t>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Conc. of impurities: N</a:t>
            </a:r>
            <a:r>
              <a:rPr lang="sv-SE" sz="1400" baseline="-25000" dirty="0"/>
              <a:t>0</a:t>
            </a:r>
            <a:endParaRPr lang="sv-SE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Conc. of excited impurities: N</a:t>
            </a:r>
          </a:p>
          <a:p>
            <a:pPr marL="285750" indent="-285750">
              <a:buFont typeface="+mj-lt"/>
              <a:buAutoNum type="alphaLcParenR"/>
            </a:pPr>
            <a:r>
              <a:rPr lang="sv-SE" sz="1400" dirty="0"/>
              <a:t>Excited impurities luminesce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Recombinations/volume: N/</a:t>
            </a:r>
            <a:r>
              <a:rPr lang="el-GR" sz="1400" i="1" dirty="0"/>
              <a:t>τ</a:t>
            </a:r>
            <a:endParaRPr lang="sv-SE" sz="1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453148" y="4115463"/>
                <a:ext cx="1853648" cy="3506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v-SE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sv-SE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sz="12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sv-SE" sz="1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sv-SE" sz="12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sv-SE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𝑒𝑥</m:t>
                          </m:r>
                        </m:sub>
                      </m:sSub>
                      <m:r>
                        <a:rPr lang="sv-SE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l-GR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sSub>
                        <m:sSubPr>
                          <m:ctrlPr>
                            <a:rPr lang="el-GR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l-GR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v-SE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sv-SE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sSub>
                        <m:sSubPr>
                          <m:ctrlP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sv-SE" sz="1200" i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3148" y="4115463"/>
                <a:ext cx="1853648" cy="350609"/>
              </a:xfrm>
              <a:prstGeom prst="rect">
                <a:avLst/>
              </a:prstGeom>
              <a:blipFill>
                <a:blip r:embed="rId3"/>
                <a:stretch>
                  <a:fillRect l="-658" t="-3448" b="-15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453148" y="4950155"/>
                <a:ext cx="1757212" cy="3506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v-SE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sv-SE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sz="12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sv-SE" sz="12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r>
                            <a:rPr lang="sv-SE" sz="12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sv-SE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sSub>
                        <m:sSubPr>
                          <m:ctrlPr>
                            <a:rPr lang="sv-S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sv-S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sv-SE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sv-SE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sv-SE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sv-SE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</m:d>
                      <m:sSub>
                        <m:sSubPr>
                          <m:ctrlP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sv-SE" sz="1200" i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3148" y="4950155"/>
                <a:ext cx="1757212" cy="350609"/>
              </a:xfrm>
              <a:prstGeom prst="rect">
                <a:avLst/>
              </a:prstGeom>
              <a:blipFill>
                <a:blip r:embed="rId4"/>
                <a:stretch>
                  <a:fillRect l="-1736" t="-3448" b="-15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453148" y="5703194"/>
                <a:ext cx="1609928" cy="3628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v-SE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200" b="0" i="1" smtClean="0">
                              <a:latin typeface="Cambria Math" panose="02040503050406030204" pitchFamily="18" charset="0"/>
                            </a:rPr>
                            <m:t>𝑑𝑁</m:t>
                          </m:r>
                        </m:num>
                        <m:den>
                          <m:r>
                            <a:rPr lang="sv-SE" sz="12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sv-SE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sv-S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sv-SE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sv-SE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sv-S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sv-S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</m:d>
                      <m:sSub>
                        <m:sSubPr>
                          <m:ctrlPr>
                            <a:rPr lang="sv-S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sv-S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sv-SE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sv-SE" sz="1200" i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3148" y="5703194"/>
                <a:ext cx="1609928" cy="362856"/>
              </a:xfrm>
              <a:prstGeom prst="rect">
                <a:avLst/>
              </a:prstGeom>
              <a:blipFill>
                <a:blip r:embed="rId5"/>
                <a:stretch>
                  <a:fillRect l="-1136" t="-3390" r="-379" b="-118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4029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Time resolved luminescence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7443158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b="1" dirty="0"/>
              <a:t>Recombination process</a:t>
            </a:r>
          </a:p>
          <a:p>
            <a:pPr marL="0" indent="0">
              <a:buNone/>
            </a:pPr>
            <a:r>
              <a:rPr lang="en-US" altLang="zh-CN" sz="1800" dirty="0"/>
              <a:t> -</a:t>
            </a:r>
            <a:r>
              <a:rPr lang="en-US" altLang="zh-CN" sz="1800" b="1" dirty="0"/>
              <a:t>Multiple simultaneous processes</a:t>
            </a:r>
          </a:p>
          <a:p>
            <a:pPr marL="0" indent="0">
              <a:buNone/>
            </a:pPr>
            <a:endParaRPr lang="en-US" altLang="zh-CN" sz="1800" dirty="0"/>
          </a:p>
          <a:p>
            <a:pPr marL="457200" lvl="1" indent="0" algn="r">
              <a:buNone/>
            </a:pPr>
            <a:endParaRPr lang="en-US" dirty="0"/>
          </a:p>
        </p:txBody>
      </p:sp>
      <p:sp>
        <p:nvSpPr>
          <p:cNvPr id="12" name="TextBox 7"/>
          <p:cNvSpPr txBox="1"/>
          <p:nvPr/>
        </p:nvSpPr>
        <p:spPr>
          <a:xfrm>
            <a:off x="2528498" y="2310938"/>
            <a:ext cx="1877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Weak excitation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1"/>
              <p:cNvSpPr txBox="1"/>
              <p:nvPr/>
            </p:nvSpPr>
            <p:spPr>
              <a:xfrm>
                <a:off x="2753703" y="2608445"/>
                <a:ext cx="1330446" cy="494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sv-SE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v-SE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sv-SE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sv-SE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m:rPr>
                              <m:nor/>
                            </m:rPr>
                            <a:rPr lang="sv-SE" sz="1600" dirty="0" smtClean="0"/>
                            <m:t> </m:t>
                          </m:r>
                        </m:num>
                        <m:den>
                          <m:sSup>
                            <m:sSupPr>
                              <m:ctrlP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bSup>
                        <m:sSubSupPr>
                          <m:ctrlPr>
                            <a:rPr lang="sv-SE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𝑒𝑥</m:t>
                          </m:r>
                        </m:sub>
                        <m:sup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13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3703" y="2608445"/>
                <a:ext cx="1330446" cy="494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8"/>
              <p:cNvSpPr txBox="1"/>
              <p:nvPr/>
            </p:nvSpPr>
            <p:spPr>
              <a:xfrm>
                <a:off x="2843423" y="3266631"/>
                <a:ext cx="10135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lang="sv-SE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𝑒𝑥</m:t>
                          </m:r>
                        </m:sub>
                      </m:sSub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14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423" y="3266631"/>
                <a:ext cx="1013582" cy="246221"/>
              </a:xfrm>
              <a:prstGeom prst="rect">
                <a:avLst/>
              </a:prstGeom>
              <a:blipFill>
                <a:blip r:embed="rId3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9"/>
          <p:cNvSpPr txBox="1"/>
          <p:nvPr/>
        </p:nvSpPr>
        <p:spPr>
          <a:xfrm>
            <a:off x="5747194" y="2310938"/>
            <a:ext cx="1877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Strong excitation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20"/>
              <p:cNvSpPr txBox="1"/>
              <p:nvPr/>
            </p:nvSpPr>
            <p:spPr>
              <a:xfrm>
                <a:off x="6048376" y="2725871"/>
                <a:ext cx="98069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lang="sv-SE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6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sz="1600" i="1">
                              <a:latin typeface="Cambria Math" panose="02040503050406030204" pitchFamily="18" charset="0"/>
                            </a:rPr>
                            <m:t>𝑒𝑥</m:t>
                          </m:r>
                        </m:sub>
                      </m:sSub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16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8376" y="2725871"/>
                <a:ext cx="980692" cy="246221"/>
              </a:xfrm>
              <a:prstGeom prst="rect">
                <a:avLst/>
              </a:prstGeom>
              <a:blipFill>
                <a:blip r:embed="rId4"/>
                <a:stretch>
                  <a:fillRect b="-12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21"/>
              <p:cNvSpPr txBox="1"/>
              <p:nvPr/>
            </p:nvSpPr>
            <p:spPr>
              <a:xfrm>
                <a:off x="6127516" y="3129017"/>
                <a:ext cx="847735" cy="46102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17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7516" y="3129017"/>
                <a:ext cx="847735" cy="4610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22"/>
          <p:cNvSpPr txBox="1"/>
          <p:nvPr/>
        </p:nvSpPr>
        <p:spPr>
          <a:xfrm>
            <a:off x="1168552" y="2757105"/>
            <a:ext cx="1047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Bimolecular</a:t>
            </a:r>
            <a:endParaRPr lang="sv-SE" sz="1400" dirty="0"/>
          </a:p>
        </p:txBody>
      </p:sp>
      <p:sp>
        <p:nvSpPr>
          <p:cNvPr id="19" name="TextBox 23"/>
          <p:cNvSpPr txBox="1"/>
          <p:nvPr/>
        </p:nvSpPr>
        <p:spPr>
          <a:xfrm>
            <a:off x="1168552" y="3250038"/>
            <a:ext cx="1412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Monomolecular</a:t>
            </a:r>
            <a:endParaRPr lang="sv-SE" sz="1400" dirty="0"/>
          </a:p>
        </p:txBody>
      </p:sp>
      <p:sp>
        <p:nvSpPr>
          <p:cNvPr id="20" name="TextBox 6"/>
          <p:cNvSpPr txBox="1"/>
          <p:nvPr/>
        </p:nvSpPr>
        <p:spPr>
          <a:xfrm>
            <a:off x="1881071" y="3670203"/>
            <a:ext cx="307570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For </a:t>
            </a:r>
            <a:r>
              <a:rPr lang="sv-SE" sz="1400" dirty="0" err="1"/>
              <a:t>weak</a:t>
            </a:r>
            <a:r>
              <a:rPr lang="sv-SE" sz="1400" dirty="0"/>
              <a:t> excitation, </a:t>
            </a:r>
            <a:r>
              <a:rPr lang="sv-SE" sz="1400" dirty="0" err="1"/>
              <a:t>almost</a:t>
            </a:r>
            <a:r>
              <a:rPr lang="sv-SE" sz="1400" dirty="0"/>
              <a:t> all </a:t>
            </a:r>
            <a:r>
              <a:rPr lang="sv-SE" sz="1400" dirty="0" err="1"/>
              <a:t>exctied</a:t>
            </a:r>
            <a:r>
              <a:rPr lang="sv-SE" sz="1400" dirty="0"/>
              <a:t> </a:t>
            </a:r>
            <a:r>
              <a:rPr lang="sv-SE" sz="1400" dirty="0" err="1"/>
              <a:t>carriers</a:t>
            </a:r>
            <a:r>
              <a:rPr lang="sv-SE" sz="1400" dirty="0"/>
              <a:t> </a:t>
            </a:r>
            <a:r>
              <a:rPr lang="sv-SE" sz="1400" dirty="0" err="1"/>
              <a:t>recombine</a:t>
            </a:r>
            <a:r>
              <a:rPr lang="sv-SE" sz="1400" dirty="0"/>
              <a:t> at </a:t>
            </a:r>
            <a:r>
              <a:rPr lang="sv-SE" sz="1400" dirty="0" err="1"/>
              <a:t>impurities</a:t>
            </a:r>
            <a:endParaRPr lang="sv-SE" sz="1400" dirty="0"/>
          </a:p>
          <a:p>
            <a:endParaRPr lang="sv-SE" sz="1400" dirty="0"/>
          </a:p>
          <a:p>
            <a:r>
              <a:rPr lang="sv-SE" sz="1400" dirty="0"/>
              <a:t>The </a:t>
            </a:r>
            <a:r>
              <a:rPr lang="sv-SE" sz="1400" dirty="0" err="1"/>
              <a:t>carrier</a:t>
            </a:r>
            <a:r>
              <a:rPr lang="sv-SE" sz="1400" dirty="0"/>
              <a:t> </a:t>
            </a:r>
            <a:r>
              <a:rPr lang="sv-SE" sz="1400" dirty="0" err="1"/>
              <a:t>density</a:t>
            </a:r>
            <a:r>
              <a:rPr lang="sv-SE" sz="1400" dirty="0"/>
              <a:t> is </a:t>
            </a:r>
            <a:r>
              <a:rPr lang="sv-SE" sz="1400" dirty="0" err="1"/>
              <a:t>too</a:t>
            </a:r>
            <a:r>
              <a:rPr lang="sv-SE" sz="1400" dirty="0"/>
              <a:t> </a:t>
            </a:r>
            <a:r>
              <a:rPr lang="sv-SE" sz="1400" dirty="0" err="1"/>
              <a:t>low</a:t>
            </a:r>
            <a:r>
              <a:rPr lang="sv-SE" sz="1400" dirty="0"/>
              <a:t> for </a:t>
            </a:r>
            <a:r>
              <a:rPr lang="sv-SE" sz="1400" dirty="0" err="1"/>
              <a:t>efficient</a:t>
            </a:r>
            <a:r>
              <a:rPr lang="sv-SE" sz="1400" dirty="0"/>
              <a:t> </a:t>
            </a:r>
            <a:r>
              <a:rPr lang="sv-SE" sz="1400" dirty="0" err="1"/>
              <a:t>bimolecular</a:t>
            </a:r>
            <a:r>
              <a:rPr lang="sv-SE" sz="1400" dirty="0"/>
              <a:t> </a:t>
            </a:r>
            <a:r>
              <a:rPr lang="sv-SE" sz="1400" dirty="0" err="1"/>
              <a:t>recombination</a:t>
            </a:r>
            <a:endParaRPr lang="sv-SE" sz="1400" dirty="0"/>
          </a:p>
          <a:p>
            <a:endParaRPr lang="sv-SE" sz="1400" dirty="0"/>
          </a:p>
          <a:p>
            <a:r>
              <a:rPr lang="sv-SE" sz="1400" dirty="0"/>
              <a:t>Most </a:t>
            </a:r>
            <a:r>
              <a:rPr lang="sv-SE" sz="1400" dirty="0" err="1"/>
              <a:t>exctied</a:t>
            </a:r>
            <a:r>
              <a:rPr lang="sv-SE" sz="1400" dirty="0"/>
              <a:t> </a:t>
            </a:r>
            <a:r>
              <a:rPr lang="sv-SE" sz="1400" dirty="0" err="1"/>
              <a:t>carriers</a:t>
            </a:r>
            <a:r>
              <a:rPr lang="sv-SE" sz="1400" dirty="0"/>
              <a:t> </a:t>
            </a:r>
            <a:r>
              <a:rPr lang="sv-SE" sz="1400" dirty="0" err="1"/>
              <a:t>are</a:t>
            </a:r>
            <a:r>
              <a:rPr lang="sv-SE" sz="1400" dirty="0"/>
              <a:t> </a:t>
            </a:r>
            <a:r>
              <a:rPr lang="sv-SE" sz="1400" dirty="0" err="1"/>
              <a:t>trapped</a:t>
            </a:r>
            <a:r>
              <a:rPr lang="sv-SE" sz="1400" dirty="0"/>
              <a:t> at </a:t>
            </a:r>
            <a:r>
              <a:rPr lang="sv-SE" sz="1400" dirty="0" err="1"/>
              <a:t>impurities</a:t>
            </a:r>
            <a:endParaRPr lang="sv-SE" sz="1400" dirty="0"/>
          </a:p>
        </p:txBody>
      </p:sp>
      <p:sp>
        <p:nvSpPr>
          <p:cNvPr id="22" name="TextBox 17"/>
          <p:cNvSpPr txBox="1"/>
          <p:nvPr/>
        </p:nvSpPr>
        <p:spPr>
          <a:xfrm>
            <a:off x="4956780" y="3663834"/>
            <a:ext cx="32866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For strong excitation, the </a:t>
            </a:r>
            <a:r>
              <a:rPr lang="sv-SE" sz="1400" dirty="0" err="1"/>
              <a:t>monomolecular</a:t>
            </a:r>
            <a:r>
              <a:rPr lang="sv-SE" sz="1400" dirty="0"/>
              <a:t> </a:t>
            </a:r>
            <a:r>
              <a:rPr lang="sv-SE" sz="1400" dirty="0" err="1"/>
              <a:t>recombination</a:t>
            </a:r>
            <a:r>
              <a:rPr lang="sv-SE" sz="1400" dirty="0"/>
              <a:t> </a:t>
            </a:r>
            <a:r>
              <a:rPr lang="sv-SE" sz="1400" dirty="0" err="1"/>
              <a:t>saturates</a:t>
            </a:r>
            <a:r>
              <a:rPr lang="sv-SE" sz="1400" dirty="0"/>
              <a:t> and </a:t>
            </a:r>
            <a:r>
              <a:rPr lang="sv-SE" sz="1400" dirty="0" err="1"/>
              <a:t>becomes</a:t>
            </a:r>
            <a:r>
              <a:rPr lang="sv-SE" sz="1400" dirty="0"/>
              <a:t> independent on the excitation </a:t>
            </a:r>
            <a:r>
              <a:rPr lang="sv-SE" sz="1400" dirty="0" err="1"/>
              <a:t>intensity</a:t>
            </a:r>
            <a:endParaRPr lang="sv-SE" sz="1400" dirty="0"/>
          </a:p>
          <a:p>
            <a:endParaRPr lang="sv-SE" sz="1400" dirty="0"/>
          </a:p>
          <a:p>
            <a:r>
              <a:rPr lang="sv-SE" sz="1400" dirty="0"/>
              <a:t>The </a:t>
            </a:r>
            <a:r>
              <a:rPr lang="sv-SE" sz="1400" dirty="0" err="1"/>
              <a:t>bimolecular</a:t>
            </a:r>
            <a:r>
              <a:rPr lang="sv-SE" sz="1400" dirty="0"/>
              <a:t> </a:t>
            </a:r>
            <a:r>
              <a:rPr lang="sv-SE" sz="1400" dirty="0" err="1"/>
              <a:t>recombination</a:t>
            </a:r>
            <a:r>
              <a:rPr lang="sv-SE" sz="1400" dirty="0"/>
              <a:t> </a:t>
            </a:r>
            <a:r>
              <a:rPr lang="sv-SE" sz="1400" dirty="0" err="1"/>
              <a:t>becomes</a:t>
            </a:r>
            <a:r>
              <a:rPr lang="sv-SE" sz="1400" dirty="0"/>
              <a:t> </a:t>
            </a:r>
            <a:r>
              <a:rPr lang="sv-SE" sz="1400" dirty="0" err="1"/>
              <a:t>linearly</a:t>
            </a:r>
            <a:r>
              <a:rPr lang="sv-SE" sz="1400" dirty="0"/>
              <a:t> </a:t>
            </a:r>
            <a:r>
              <a:rPr lang="sv-SE" sz="1400" dirty="0" err="1"/>
              <a:t>dependent</a:t>
            </a:r>
            <a:r>
              <a:rPr lang="sv-SE" sz="1400" dirty="0"/>
              <a:t> on the </a:t>
            </a:r>
            <a:r>
              <a:rPr lang="sv-SE" sz="1400" dirty="0" err="1"/>
              <a:t>exciation</a:t>
            </a:r>
            <a:r>
              <a:rPr lang="sv-SE" sz="1400" dirty="0"/>
              <a:t> </a:t>
            </a:r>
            <a:r>
              <a:rPr lang="sv-SE" sz="1400" dirty="0" err="1"/>
              <a:t>density</a:t>
            </a:r>
            <a:r>
              <a:rPr lang="sv-SE" sz="1400" dirty="0"/>
              <a:t>, in the same </a:t>
            </a:r>
            <a:r>
              <a:rPr lang="sv-SE" sz="1400" dirty="0" err="1"/>
              <a:t>way</a:t>
            </a:r>
            <a:r>
              <a:rPr lang="sv-SE" sz="1400" dirty="0"/>
              <a:t> as I</a:t>
            </a:r>
            <a:r>
              <a:rPr lang="sv-SE" sz="1400" baseline="-25000" dirty="0"/>
              <a:t>M</a:t>
            </a:r>
            <a:r>
              <a:rPr lang="sv-SE" sz="1400" dirty="0"/>
              <a:t> for </a:t>
            </a:r>
            <a:r>
              <a:rPr lang="sv-SE" sz="1400" dirty="0" err="1"/>
              <a:t>weak</a:t>
            </a:r>
            <a:r>
              <a:rPr lang="sv-SE" sz="1400" dirty="0"/>
              <a:t> excitation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360" y="1686666"/>
            <a:ext cx="2072038" cy="439228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41401" y="5648673"/>
            <a:ext cx="80307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400" dirty="0"/>
              <a:t>Kinetic equations are helpful in that they can offer a basic idea about what type of recombination processes are present, both in the temporal character of the decay curve and in the excitation dependence of the radiated intensity</a:t>
            </a:r>
            <a:r>
              <a:rPr lang="en-US" sz="1400" dirty="0"/>
              <a:t>.</a:t>
            </a:r>
            <a:r>
              <a:rPr lang="sv-SE" sz="1400" dirty="0"/>
              <a:t>However, there are limits to the usefulness of the approach. </a:t>
            </a:r>
          </a:p>
        </p:txBody>
      </p:sp>
    </p:spTree>
    <p:extLst>
      <p:ext uri="{BB962C8B-B14F-4D97-AF65-F5344CB8AC3E}">
        <p14:creationId xmlns:p14="http://schemas.microsoft.com/office/powerpoint/2010/main" val="1448967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10515600" cy="4351338"/>
          </a:xfrm>
        </p:spPr>
        <p:txBody>
          <a:bodyPr/>
          <a:lstStyle/>
          <a:p>
            <a:r>
              <a:rPr lang="en-US" dirty="0"/>
              <a:t>Time resolved luminescence measurements</a:t>
            </a:r>
          </a:p>
          <a:p>
            <a:pPr lvl="1"/>
            <a:r>
              <a:rPr lang="en-US" dirty="0"/>
              <a:t>Overview</a:t>
            </a:r>
          </a:p>
          <a:p>
            <a:pPr lvl="1"/>
            <a:r>
              <a:rPr lang="en-US" dirty="0"/>
              <a:t>Experimental setups and methods</a:t>
            </a:r>
          </a:p>
          <a:p>
            <a:r>
              <a:rPr lang="en-US" altLang="zh-CN" dirty="0"/>
              <a:t>Kinetic description of luminescence processes</a:t>
            </a:r>
          </a:p>
          <a:p>
            <a:pPr lvl="1"/>
            <a:r>
              <a:rPr lang="en-US" altLang="zh-CN" dirty="0"/>
              <a:t>Radiative and non-radiative recombination</a:t>
            </a:r>
          </a:p>
          <a:p>
            <a:pPr lvl="1"/>
            <a:r>
              <a:rPr lang="en-US" altLang="zh-CN" dirty="0"/>
              <a:t>Recombination process</a:t>
            </a:r>
          </a:p>
          <a:p>
            <a:r>
              <a:rPr lang="en-US" altLang="zh-CN" b="1" dirty="0"/>
              <a:t>Phonons</a:t>
            </a:r>
          </a:p>
          <a:p>
            <a:pPr lvl="1"/>
            <a:r>
              <a:rPr lang="en-US" altLang="zh-CN" dirty="0"/>
              <a:t>Description of phonons</a:t>
            </a:r>
          </a:p>
          <a:p>
            <a:pPr lvl="1"/>
            <a:r>
              <a:rPr lang="en-US" altLang="zh-CN" dirty="0"/>
              <a:t>Phonon interactions</a:t>
            </a:r>
          </a:p>
          <a:p>
            <a:pPr lvl="1"/>
            <a:r>
              <a:rPr lang="en-US" altLang="zh-CN" dirty="0"/>
              <a:t>Localized center and thermal quenching</a:t>
            </a:r>
          </a:p>
          <a:p>
            <a:endParaRPr lang="en-US" altLang="zh-CN" dirty="0"/>
          </a:p>
          <a:p>
            <a:pPr lvl="1"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7868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Time resolved luminescence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7443158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b="1" dirty="0"/>
              <a:t>Phonons</a:t>
            </a:r>
          </a:p>
          <a:p>
            <a:pPr marL="0" indent="0">
              <a:buNone/>
            </a:pPr>
            <a:r>
              <a:rPr lang="en-US" altLang="zh-CN" sz="1800" dirty="0"/>
              <a:t> -</a:t>
            </a:r>
            <a:r>
              <a:rPr lang="en-US" altLang="zh-CN" sz="1800" b="1" dirty="0"/>
              <a:t>Lattice vibrations</a:t>
            </a:r>
          </a:p>
          <a:p>
            <a:pPr marL="0" indent="0">
              <a:buNone/>
            </a:pPr>
            <a:endParaRPr lang="en-US" altLang="zh-CN" sz="1800" dirty="0"/>
          </a:p>
          <a:p>
            <a:pPr marL="457200" lvl="1" indent="0" algn="r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91342" y="2298068"/>
            <a:ext cx="6081553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altLang="zh-CN" sz="1800" dirty="0"/>
              <a:t>Atoms in a </a:t>
            </a:r>
            <a:r>
              <a:rPr lang="sv-SE" altLang="zh-CN" sz="1800" dirty="0" err="1"/>
              <a:t>lattice</a:t>
            </a:r>
            <a:endParaRPr lang="sv-SE" altLang="zh-CN" sz="1800" dirty="0"/>
          </a:p>
          <a:p>
            <a:r>
              <a:rPr lang="sv-SE" sz="1400" dirty="0" err="1"/>
              <a:t>Can</a:t>
            </a:r>
            <a:r>
              <a:rPr lang="sv-SE" sz="1400" dirty="0"/>
              <a:t> be described as a string of masses that oscillate around their equilibrium points (in 1D)</a:t>
            </a:r>
          </a:p>
          <a:p>
            <a:r>
              <a:rPr lang="sv-SE" sz="1400" dirty="0"/>
              <a:t>If oscillations are small (low T), these can be modelled as masses connected by springs – harmonic oscillators</a:t>
            </a:r>
          </a:p>
          <a:p>
            <a:r>
              <a:rPr lang="sv-SE" sz="1400" dirty="0"/>
              <a:t>The equations of motion of this set of masses can be solved by considering the collective behaviour of the system, resulting in a solution in the form of a wave running along the string</a:t>
            </a:r>
          </a:p>
          <a:p>
            <a:r>
              <a:rPr lang="sv-SE" sz="1400" dirty="0"/>
              <a:t>This also yields the dispersion relation for the system, which is periodic with a period of </a:t>
            </a:r>
            <a:r>
              <a:rPr lang="sv-SE" sz="1400" i="1" dirty="0"/>
              <a:t>2</a:t>
            </a:r>
            <a:r>
              <a:rPr lang="el-GR" sz="1400" i="1" dirty="0"/>
              <a:t>π</a:t>
            </a:r>
            <a:r>
              <a:rPr lang="sv-SE" sz="1400" i="1" dirty="0"/>
              <a:t>/a</a:t>
            </a:r>
            <a:r>
              <a:rPr lang="sv-SE" sz="1400" dirty="0"/>
              <a:t>.</a:t>
            </a:r>
          </a:p>
          <a:p>
            <a:r>
              <a:rPr lang="sv-SE" sz="1400" dirty="0"/>
              <a:t>The vibrational behavior can be quantized and we can define a phonon distribution function: </a:t>
            </a:r>
          </a:p>
          <a:p>
            <a:endParaRPr lang="sv-SE" sz="1400" u="sng" dirty="0"/>
          </a:p>
          <a:p>
            <a:endParaRPr lang="sv-SE" sz="1400" u="sng" dirty="0"/>
          </a:p>
          <a:p>
            <a:endParaRPr lang="sv-SE" sz="1400" u="sng" dirty="0"/>
          </a:p>
          <a:p>
            <a:r>
              <a:rPr lang="sv-SE" sz="1400" dirty="0"/>
              <a:t>Which describes the mean number of phonons in a given quantum state.</a:t>
            </a:r>
          </a:p>
          <a:p>
            <a:r>
              <a:rPr lang="sv-SE" sz="1400" dirty="0"/>
              <a:t>This shows a strong dependence of the phonon population on temperature. </a:t>
            </a:r>
          </a:p>
          <a:p>
            <a:endParaRPr lang="sv-SE" sz="1600" u="sng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en-US" sz="1400" dirty="0"/>
          </a:p>
          <a:p>
            <a:endParaRPr lang="en-US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658" y="2153127"/>
            <a:ext cx="3742202" cy="35900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"/>
              <p:cNvSpPr txBox="1"/>
              <p:nvPr/>
            </p:nvSpPr>
            <p:spPr>
              <a:xfrm>
                <a:off x="3206296" y="4956456"/>
                <a:ext cx="1817228" cy="6233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num>
                        <m:den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sv-SE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sv-SE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sv-SE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ℏ</m:t>
                                  </m:r>
                                  <m:sSub>
                                    <m:sSubPr>
                                      <m:ctrlPr>
                                        <a:rPr lang="sv-SE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v-SE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sv-SE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sv-SE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v-SE" sz="16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sv-SE" sz="1600" b="0" i="1" smtClean="0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</m:sSub>
                                  <m:r>
                                    <a:rPr lang="sv-SE" sz="16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sup>
                          </m:sSup>
                          <m:r>
                            <a:rPr lang="sv-SE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13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296" y="4956456"/>
                <a:ext cx="1817228" cy="623312"/>
              </a:xfrm>
              <a:prstGeom prst="rect">
                <a:avLst/>
              </a:prstGeom>
              <a:blipFill>
                <a:blip r:embed="rId3"/>
                <a:stretch>
                  <a:fillRect b="-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28438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Time resolved luminescence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7443158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b="1" dirty="0"/>
              <a:t>Phonons</a:t>
            </a:r>
          </a:p>
          <a:p>
            <a:pPr marL="0" indent="0">
              <a:buNone/>
            </a:pPr>
            <a:r>
              <a:rPr lang="en-US" altLang="zh-CN" sz="1800" dirty="0"/>
              <a:t> -</a:t>
            </a:r>
            <a:r>
              <a:rPr lang="en-US" altLang="zh-CN" sz="1800" b="1" dirty="0"/>
              <a:t>Lattice vibrations</a:t>
            </a:r>
          </a:p>
          <a:p>
            <a:pPr marL="0" indent="0">
              <a:buNone/>
            </a:pPr>
            <a:endParaRPr lang="en-US" altLang="zh-CN" sz="1800" dirty="0"/>
          </a:p>
          <a:p>
            <a:pPr marL="457200" lvl="1" indent="0" algn="r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91342" y="2298068"/>
            <a:ext cx="6081553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1D model can be applied to a 3D system</a:t>
            </a:r>
          </a:p>
          <a:p>
            <a:r>
              <a:rPr lang="sv-SE" sz="1400" dirty="0"/>
              <a:t>A second type of particle with different mass is added to the string</a:t>
            </a:r>
          </a:p>
          <a:p>
            <a:r>
              <a:rPr lang="sv-SE" sz="1400" dirty="0"/>
              <a:t>The resulting model can be used to describe the basic features of vibrations in a 3D crystal</a:t>
            </a:r>
          </a:p>
          <a:p>
            <a:r>
              <a:rPr lang="sv-SE" sz="1400" dirty="0"/>
              <a:t>This includes the optical and acoustic phonon modes</a:t>
            </a:r>
            <a:r>
              <a:rPr lang="en-US" sz="1400" dirty="0"/>
              <a:t>: Transverse acoustic(TA),longitudinal acoustic(LA), transverse optical(TO) and longitudinal optical(LO).</a:t>
            </a:r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en-US" sz="1400" dirty="0"/>
          </a:p>
          <a:p>
            <a:endParaRPr lang="en-US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051" y="2416535"/>
            <a:ext cx="3713985" cy="31632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382" y="3998151"/>
            <a:ext cx="4470861" cy="261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136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Time resolved luminescence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7443158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b="1" dirty="0" err="1"/>
              <a:t>Exciton</a:t>
            </a:r>
            <a:r>
              <a:rPr lang="en-US" altLang="zh-CN" sz="2000" b="1" dirty="0"/>
              <a:t>-phonon and electron-phonon interactions</a:t>
            </a:r>
          </a:p>
          <a:p>
            <a:pPr marL="0" indent="0">
              <a:buNone/>
            </a:pPr>
            <a:r>
              <a:rPr lang="en-US" altLang="zh-CN" sz="1800" dirty="0"/>
              <a:t> -</a:t>
            </a:r>
            <a:r>
              <a:rPr lang="en-US" altLang="zh-CN" sz="1800" b="1" dirty="0"/>
              <a:t>The deformation potential</a:t>
            </a:r>
          </a:p>
          <a:p>
            <a:pPr marL="0" indent="0">
              <a:buNone/>
            </a:pPr>
            <a:endParaRPr lang="en-US" altLang="zh-CN" sz="1800" dirty="0"/>
          </a:p>
          <a:p>
            <a:pPr marL="457200" lvl="1" indent="0" algn="r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91342" y="2298068"/>
            <a:ext cx="6081553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Electron-hole energies are sensitive to interatomic distance</a:t>
            </a:r>
          </a:p>
          <a:p>
            <a:r>
              <a:rPr lang="sv-SE" sz="1400" dirty="0"/>
              <a:t>External forces on a semiconductor cause changes in its bandgap</a:t>
            </a:r>
          </a:p>
          <a:p>
            <a:r>
              <a:rPr lang="sv-SE" sz="1400" dirty="0"/>
              <a:t>Similar effects exist due to lattice vibrations</a:t>
            </a:r>
          </a:p>
          <a:p>
            <a:r>
              <a:rPr lang="sv-SE" sz="1400" dirty="0"/>
              <a:t>In the case of a  long-wavelength longitudinal acoustic phonon, it can be expressed in terms of the relative change in volume of the sample</a:t>
            </a:r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u="sng" dirty="0"/>
          </a:p>
          <a:p>
            <a:r>
              <a:rPr lang="sv-SE" dirty="0"/>
              <a:t>Volume deformation potentials are usually given as relative between two energy levels</a:t>
            </a:r>
          </a:p>
          <a:p>
            <a:r>
              <a:rPr lang="sv-SE" sz="1400" dirty="0"/>
              <a:t>This is because they are very hard to measure individually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/>
          </a:p>
          <a:p>
            <a:r>
              <a:rPr lang="sv-SE" dirty="0"/>
              <a:t>Such values can be negative or positive</a:t>
            </a:r>
          </a:p>
          <a:p>
            <a:r>
              <a:rPr lang="sv-SE" sz="1400" dirty="0"/>
              <a:t>For a positive value, a higher pressure increases the band gap and blue-shifts edge emission luminescence lines.</a:t>
            </a:r>
          </a:p>
          <a:p>
            <a:endParaRPr lang="sv-SE" sz="1400" u="sng" dirty="0"/>
          </a:p>
          <a:p>
            <a:endParaRPr lang="sv-SE" sz="1400" u="sng" dirty="0"/>
          </a:p>
          <a:p>
            <a:endParaRPr lang="sv-SE" sz="1600" u="sng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en-US" sz="1400" dirty="0"/>
          </a:p>
          <a:p>
            <a:endParaRPr lang="en-US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5"/>
              <p:cNvSpPr txBox="1"/>
              <p:nvPr/>
            </p:nvSpPr>
            <p:spPr>
              <a:xfrm>
                <a:off x="2500924" y="3588476"/>
                <a:ext cx="367167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sv-SE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sv-SE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  <m:r>
                        <a:rPr lang="sv-SE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sv-SE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𝒌</m:t>
                          </m:r>
                          <m:r>
                            <a:rPr lang="sv-SE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d>
                        <m:dPr>
                          <m:ctrlP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7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0924" y="3588476"/>
                <a:ext cx="3671674" cy="246221"/>
              </a:xfrm>
              <a:prstGeom prst="rect">
                <a:avLst/>
              </a:prstGeom>
              <a:blipFill>
                <a:blip r:embed="rId2"/>
                <a:stretch>
                  <a:fillRect b="-3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6"/>
          <p:cNvSpPr txBox="1"/>
          <p:nvPr/>
        </p:nvSpPr>
        <p:spPr>
          <a:xfrm>
            <a:off x="2935977" y="3914609"/>
            <a:ext cx="4793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200" b="1" dirty="0"/>
              <a:t>n</a:t>
            </a:r>
            <a:r>
              <a:rPr lang="sv-SE" sz="1200" dirty="0"/>
              <a:t>: </a:t>
            </a:r>
            <a:r>
              <a:rPr lang="sv-SE" sz="1200" dirty="0" err="1"/>
              <a:t>indicates</a:t>
            </a:r>
            <a:r>
              <a:rPr lang="sv-SE" sz="1200" dirty="0"/>
              <a:t> </a:t>
            </a:r>
            <a:r>
              <a:rPr lang="sv-SE" sz="1200" dirty="0" err="1"/>
              <a:t>valence</a:t>
            </a:r>
            <a:r>
              <a:rPr lang="sv-SE" sz="1200" dirty="0"/>
              <a:t> or </a:t>
            </a:r>
            <a:r>
              <a:rPr lang="sv-SE" sz="1200" dirty="0" err="1"/>
              <a:t>conduction</a:t>
            </a:r>
            <a:r>
              <a:rPr lang="sv-SE" sz="1200" dirty="0"/>
              <a:t> band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47927" y="4153204"/>
            <a:ext cx="5377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200" b="1" dirty="0"/>
              <a:t>a(</a:t>
            </a:r>
            <a:r>
              <a:rPr lang="sv-SE" sz="1200" b="1" dirty="0" err="1"/>
              <a:t>k,n</a:t>
            </a:r>
            <a:r>
              <a:rPr lang="sv-SE" sz="1200" b="1" dirty="0"/>
              <a:t>)</a:t>
            </a:r>
            <a:r>
              <a:rPr lang="sv-SE" sz="1200" dirty="0"/>
              <a:t>: </a:t>
            </a:r>
            <a:r>
              <a:rPr lang="sv-SE" sz="1200" dirty="0" err="1"/>
              <a:t>Volume</a:t>
            </a:r>
            <a:r>
              <a:rPr lang="sv-SE" sz="1200" dirty="0"/>
              <a:t> deformation potential at </a:t>
            </a:r>
            <a:r>
              <a:rPr lang="sv-SE" sz="1200" b="1" dirty="0"/>
              <a:t>k. </a:t>
            </a:r>
            <a:r>
              <a:rPr lang="sv-SE" sz="1200" dirty="0" err="1"/>
              <a:t>Usually</a:t>
            </a:r>
            <a:r>
              <a:rPr lang="sv-SE" sz="1200" dirty="0"/>
              <a:t> taken at the </a:t>
            </a:r>
            <a:r>
              <a:rPr lang="el-GR" sz="1200" dirty="0"/>
              <a:t>Γ</a:t>
            </a:r>
            <a:r>
              <a:rPr lang="sv-SE" sz="1200" dirty="0"/>
              <a:t> </a:t>
            </a:r>
            <a:r>
              <a:rPr lang="sv-SE" sz="1200" dirty="0" err="1"/>
              <a:t>point</a:t>
            </a:r>
            <a:r>
              <a:rPr lang="sv-SE" sz="1200" dirty="0"/>
              <a:t>, </a:t>
            </a:r>
            <a:r>
              <a:rPr lang="sv-SE" sz="1200" dirty="0" err="1"/>
              <a:t>where</a:t>
            </a:r>
            <a:r>
              <a:rPr lang="sv-SE" sz="1200" dirty="0"/>
              <a:t> k=0.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447" y="2805052"/>
            <a:ext cx="3766265" cy="249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5870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Time resolved luminescence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574548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b="1" dirty="0" err="1"/>
              <a:t>Exciton</a:t>
            </a:r>
            <a:r>
              <a:rPr lang="en-US" altLang="zh-CN" sz="2000" b="1" dirty="0"/>
              <a:t>-phonon and electron-phonon interactions</a:t>
            </a:r>
          </a:p>
          <a:p>
            <a:pPr marL="0" indent="0">
              <a:buNone/>
            </a:pPr>
            <a:r>
              <a:rPr lang="en-US" altLang="zh-CN" sz="1800" dirty="0"/>
              <a:t> -</a:t>
            </a:r>
            <a:r>
              <a:rPr lang="sv-SE" sz="1800" b="1" dirty="0"/>
              <a:t>The piezoelectric mechanism</a:t>
            </a:r>
          </a:p>
          <a:p>
            <a:pPr marL="0" indent="0">
              <a:buNone/>
            </a:pPr>
            <a:endParaRPr lang="sv-SE" sz="1800" b="1" dirty="0"/>
          </a:p>
          <a:p>
            <a:pPr marL="0" indent="0">
              <a:buNone/>
            </a:pPr>
            <a:endParaRPr lang="en-US" altLang="zh-CN" sz="1800" b="1" dirty="0"/>
          </a:p>
          <a:p>
            <a:pPr marL="0" indent="0">
              <a:buNone/>
            </a:pPr>
            <a:endParaRPr lang="en-US" altLang="zh-CN" sz="1800" dirty="0"/>
          </a:p>
          <a:p>
            <a:pPr marL="457200" lvl="1" indent="0" algn="r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19002" y="2264817"/>
            <a:ext cx="608155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1400" u="sng" dirty="0"/>
          </a:p>
          <a:p>
            <a:endParaRPr lang="sv-SE" sz="1400" u="sng" dirty="0"/>
          </a:p>
          <a:p>
            <a:endParaRPr lang="sv-SE" sz="1600" u="sng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en-US" sz="1400" dirty="0"/>
          </a:p>
          <a:p>
            <a:endParaRPr lang="en-US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074" y="2392682"/>
            <a:ext cx="3711146" cy="35523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91342" y="2298068"/>
            <a:ext cx="500921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/>
              <a:t>In some materials, mechanical deformation can result in an electric field building up inside the material</a:t>
            </a:r>
          </a:p>
          <a:p>
            <a:endParaRPr lang="en-US" altLang="zh-CN" sz="1400" dirty="0"/>
          </a:p>
          <a:p>
            <a:r>
              <a:rPr lang="sv-SE" sz="1400" dirty="0"/>
              <a:t>LA phonons can cause such motion. This is particularly true for longer </a:t>
            </a:r>
            <a:r>
              <a:rPr lang="sv-SE" sz="1400" dirty="0" err="1"/>
              <a:t>wavelengths</a:t>
            </a:r>
            <a:r>
              <a:rPr lang="sv-SE" sz="1400" dirty="0"/>
              <a:t>.</a:t>
            </a:r>
          </a:p>
          <a:p>
            <a:endParaRPr lang="sv-SE" sz="1400" dirty="0"/>
          </a:p>
          <a:p>
            <a:r>
              <a:rPr lang="sv-SE" sz="1400" dirty="0"/>
              <a:t>This effect is quite weak and usually screened by free carriers.</a:t>
            </a:r>
          </a:p>
          <a:p>
            <a:endParaRPr lang="sv-SE" sz="1400" dirty="0"/>
          </a:p>
          <a:p>
            <a:endParaRPr lang="sv-SE" sz="1400" u="sng" dirty="0"/>
          </a:p>
          <a:p>
            <a:endParaRPr lang="sv-SE" sz="1400" u="sng" dirty="0"/>
          </a:p>
          <a:p>
            <a:endParaRPr lang="sv-SE" sz="1600" u="sng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en-US" sz="1400" dirty="0"/>
          </a:p>
          <a:p>
            <a:endParaRPr lang="en-US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5470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Time resolved luminescence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574548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b="1" dirty="0" err="1"/>
              <a:t>Exciton</a:t>
            </a:r>
            <a:r>
              <a:rPr lang="en-US" altLang="zh-CN" sz="2000" b="1" dirty="0"/>
              <a:t>-phonon and electron-phonon interactions</a:t>
            </a:r>
          </a:p>
          <a:p>
            <a:pPr marL="0" indent="0">
              <a:buNone/>
            </a:pPr>
            <a:r>
              <a:rPr lang="en-US" altLang="zh-CN" sz="1800" dirty="0"/>
              <a:t> -</a:t>
            </a:r>
            <a:r>
              <a:rPr lang="sv-SE" sz="1800" b="1" dirty="0"/>
              <a:t>The Fröhlich Mechanism</a:t>
            </a:r>
          </a:p>
          <a:p>
            <a:pPr marL="0" indent="0">
              <a:buNone/>
            </a:pPr>
            <a:endParaRPr lang="sv-SE" sz="1800" b="1" dirty="0"/>
          </a:p>
          <a:p>
            <a:pPr marL="0" indent="0">
              <a:buNone/>
            </a:pPr>
            <a:endParaRPr lang="sv-SE" sz="1800" b="1" dirty="0"/>
          </a:p>
          <a:p>
            <a:pPr marL="0" indent="0">
              <a:buNone/>
            </a:pPr>
            <a:endParaRPr lang="en-US" altLang="zh-CN" sz="1800" b="1" dirty="0"/>
          </a:p>
          <a:p>
            <a:pPr marL="0" indent="0">
              <a:buNone/>
            </a:pPr>
            <a:endParaRPr lang="en-US" altLang="zh-CN" sz="1800" dirty="0"/>
          </a:p>
          <a:p>
            <a:pPr marL="457200" lvl="1" indent="0" algn="r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19002" y="2264817"/>
            <a:ext cx="608155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1400" u="sng" dirty="0"/>
          </a:p>
          <a:p>
            <a:endParaRPr lang="sv-SE" sz="1400" u="sng" dirty="0"/>
          </a:p>
          <a:p>
            <a:endParaRPr lang="sv-SE" sz="1600" u="sng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en-US" sz="1400" dirty="0"/>
          </a:p>
          <a:p>
            <a:endParaRPr lang="en-US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491342" y="2298068"/>
            <a:ext cx="500921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Long wavelength LO phonons inducing long range electric field</a:t>
            </a:r>
          </a:p>
          <a:p>
            <a:r>
              <a:rPr lang="sv-SE" sz="1400" dirty="0"/>
              <a:t>The most important phonon-exciton interaction</a:t>
            </a:r>
          </a:p>
          <a:p>
            <a:endParaRPr lang="sv-SE" sz="1400" dirty="0"/>
          </a:p>
          <a:p>
            <a:r>
              <a:rPr lang="sv-SE" sz="1400" dirty="0"/>
              <a:t>Only happens in ionic crystals, and only for LO phonons</a:t>
            </a:r>
          </a:p>
          <a:p>
            <a:endParaRPr lang="sv-SE" sz="1400" dirty="0"/>
          </a:p>
          <a:p>
            <a:r>
              <a:rPr lang="sv-SE" sz="1400" dirty="0"/>
              <a:t>The Fröhlich electron-phonon coupling increases with the bond ionicity of the material</a:t>
            </a:r>
            <a:endParaRPr lang="sv-SE" sz="1400" u="sng" dirty="0"/>
          </a:p>
          <a:p>
            <a:endParaRPr lang="sv-SE" sz="1600" u="sng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en-US" sz="1400" dirty="0"/>
          </a:p>
          <a:p>
            <a:endParaRPr lang="en-US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567" y="2550025"/>
            <a:ext cx="3848792" cy="265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1384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Time resolved luminescence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574548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b="1" dirty="0"/>
              <a:t>Localized center and thermal quenching</a:t>
            </a:r>
          </a:p>
          <a:p>
            <a:pPr marL="0" indent="0">
              <a:buNone/>
            </a:pPr>
            <a:r>
              <a:rPr lang="en-US" altLang="zh-CN" sz="1800" b="1" dirty="0"/>
              <a:t>-Point defects</a:t>
            </a:r>
            <a:endParaRPr lang="sv-SE" sz="1800" b="1" dirty="0"/>
          </a:p>
          <a:p>
            <a:pPr marL="0" indent="0">
              <a:buNone/>
            </a:pPr>
            <a:endParaRPr lang="sv-SE" sz="1800" b="1" dirty="0"/>
          </a:p>
          <a:p>
            <a:pPr marL="0" indent="0">
              <a:buNone/>
            </a:pPr>
            <a:endParaRPr lang="en-US" altLang="zh-CN" sz="1800" b="1" dirty="0"/>
          </a:p>
          <a:p>
            <a:pPr marL="0" indent="0">
              <a:buNone/>
            </a:pPr>
            <a:endParaRPr lang="en-US" altLang="zh-CN" sz="1800" dirty="0"/>
          </a:p>
          <a:p>
            <a:pPr marL="457200" lvl="1" indent="0" algn="r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19002" y="2264817"/>
            <a:ext cx="608155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1400" u="sng" dirty="0"/>
          </a:p>
          <a:p>
            <a:endParaRPr lang="sv-SE" sz="1400" u="sng" dirty="0"/>
          </a:p>
          <a:p>
            <a:endParaRPr lang="sv-SE" sz="1600" u="sng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en-US" sz="1400" dirty="0"/>
          </a:p>
          <a:p>
            <a:endParaRPr lang="en-US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491342" y="2298068"/>
            <a:ext cx="500921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Impurity atom mass M’ - 3 modes of vibrational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400" dirty="0"/>
              <a:t>Lattice vibrations are undisturbed as long as the impurity is situated at a node</a:t>
            </a:r>
          </a:p>
          <a:p>
            <a:pPr marL="342900" indent="-342900">
              <a:buFont typeface="+mj-lt"/>
              <a:buAutoNum type="arabicPeriod"/>
            </a:pPr>
            <a:endParaRPr lang="sv-SE" sz="1400" dirty="0"/>
          </a:p>
          <a:p>
            <a:pPr marL="342900" indent="-342900">
              <a:buFont typeface="+mj-lt"/>
              <a:buAutoNum type="arabicPeriod"/>
            </a:pPr>
            <a:r>
              <a:rPr lang="sv-SE" sz="1400" dirty="0"/>
              <a:t>Resconance mode – if the impurity is heavy, a lower frequency mode appears to which vibrational energy gets transferred by surrounding unperturbed areas. </a:t>
            </a:r>
          </a:p>
          <a:p>
            <a:pPr marL="342900" indent="-342900">
              <a:buFont typeface="+mj-lt"/>
              <a:buAutoNum type="arabicPeriod"/>
            </a:pPr>
            <a:endParaRPr lang="sv-SE" sz="1400" dirty="0"/>
          </a:p>
          <a:p>
            <a:pPr marL="342900" indent="-342900">
              <a:buFont typeface="+mj-lt"/>
              <a:buAutoNum type="arabicPeriod"/>
            </a:pPr>
            <a:r>
              <a:rPr lang="sv-SE" sz="1400" dirty="0"/>
              <a:t>Local mode – if the impurity is light, a mode appears with a frequency higher than allowed for the unperturbed system. The energy of this mode decreases rapidly away from the impurity </a:t>
            </a:r>
          </a:p>
          <a:p>
            <a:pPr marL="342900" indent="-342900">
              <a:buFont typeface="+mj-lt"/>
              <a:buAutoNum type="arabicPeriod"/>
            </a:pPr>
            <a:endParaRPr lang="sv-SE" sz="1600" dirty="0"/>
          </a:p>
          <a:p>
            <a:r>
              <a:rPr lang="sv-SE" dirty="0"/>
              <a:t>The presence of these types of impurities breaks the lattice symmetry and can affect raman measurements</a:t>
            </a:r>
          </a:p>
          <a:p>
            <a:pPr marL="342900" indent="-342900">
              <a:buFont typeface="+mj-lt"/>
              <a:buAutoNum type="arabicPeriod"/>
            </a:pPr>
            <a:endParaRPr lang="sv-SE" sz="1400" dirty="0"/>
          </a:p>
          <a:p>
            <a:endParaRPr lang="sv-SE" sz="1600" u="sng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en-US" sz="1400" dirty="0"/>
          </a:p>
          <a:p>
            <a:endParaRPr lang="en-US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215" y="1845428"/>
            <a:ext cx="2791109" cy="408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185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Time resolved luminescence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574548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b="1" dirty="0"/>
              <a:t>Localized center and thermal quenching</a:t>
            </a:r>
          </a:p>
          <a:p>
            <a:pPr marL="0" indent="0">
              <a:buNone/>
            </a:pPr>
            <a:r>
              <a:rPr lang="en-US" altLang="zh-CN" sz="1800" b="1" dirty="0"/>
              <a:t>-Thermal quenching</a:t>
            </a:r>
            <a:endParaRPr lang="sv-SE" sz="1800" b="1" dirty="0"/>
          </a:p>
          <a:p>
            <a:pPr marL="0" indent="0">
              <a:buNone/>
            </a:pPr>
            <a:endParaRPr lang="sv-SE" sz="1800" b="1" dirty="0"/>
          </a:p>
          <a:p>
            <a:pPr marL="0" indent="0">
              <a:buNone/>
            </a:pPr>
            <a:endParaRPr lang="en-US" altLang="zh-CN" sz="1800" b="1" dirty="0"/>
          </a:p>
          <a:p>
            <a:pPr marL="0" indent="0">
              <a:buNone/>
            </a:pPr>
            <a:endParaRPr lang="en-US" altLang="zh-CN" sz="1800" dirty="0"/>
          </a:p>
          <a:p>
            <a:pPr marL="457200" lvl="1" indent="0" algn="r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19002" y="2264817"/>
            <a:ext cx="608155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1400" u="sng" dirty="0"/>
          </a:p>
          <a:p>
            <a:endParaRPr lang="sv-SE" sz="1400" u="sng" dirty="0"/>
          </a:p>
          <a:p>
            <a:endParaRPr lang="sv-SE" sz="1600" u="sng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en-US" sz="1400" dirty="0"/>
          </a:p>
          <a:p>
            <a:endParaRPr lang="en-US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491342" y="2298068"/>
            <a:ext cx="500921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/>
              <a:t>At low T, transitions from the excited state to the ground state via point X is unlikely due to the lack of thermal vibrations.</a:t>
            </a:r>
          </a:p>
          <a:p>
            <a:endParaRPr lang="sv-SE" sz="1400" dirty="0"/>
          </a:p>
          <a:p>
            <a:r>
              <a:rPr lang="sv-SE" sz="1400" dirty="0"/>
              <a:t>As the temperature increases, the system is more likely to reach point X through thermal vibrations supplying the activation energy E</a:t>
            </a:r>
            <a:r>
              <a:rPr lang="sv-SE" sz="1400" baseline="-25000" dirty="0"/>
              <a:t>A</a:t>
            </a:r>
            <a:r>
              <a:rPr lang="sv-SE" sz="1400" dirty="0"/>
              <a:t>. </a:t>
            </a:r>
          </a:p>
          <a:p>
            <a:endParaRPr lang="sv-SE" sz="1400" dirty="0"/>
          </a:p>
          <a:p>
            <a:r>
              <a:rPr lang="sv-SE" sz="1400" dirty="0"/>
              <a:t>This leads to a dependence of the luminescence quantum efficiency on temperature such that:</a:t>
            </a:r>
          </a:p>
          <a:p>
            <a:pPr marL="342900" indent="-342900">
              <a:buFont typeface="+mj-lt"/>
              <a:buAutoNum type="arabicPeriod"/>
            </a:pPr>
            <a:endParaRPr lang="sv-SE" sz="1400" dirty="0"/>
          </a:p>
          <a:p>
            <a:endParaRPr lang="sv-SE" sz="1600" u="sng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en-US" sz="1400" dirty="0"/>
          </a:p>
          <a:p>
            <a:endParaRPr lang="en-US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8"/>
              <p:cNvSpPr txBox="1"/>
              <p:nvPr/>
            </p:nvSpPr>
            <p:spPr>
              <a:xfrm>
                <a:off x="2951835" y="4498670"/>
                <a:ext cx="1693092" cy="6533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sv-SE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sv-S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sv-S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sv-SE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v-SE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sv-SE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sSup>
                            <m:sSupPr>
                              <m:ctrlPr>
                                <a:rPr lang="sv-S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sv-S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sv-SE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sv-SE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v-SE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sv-SE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sv-SE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v-SE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sv-SE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</m:sSub>
                                  <m:r>
                                    <a:rPr lang="sv-SE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7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1835" y="4498670"/>
                <a:ext cx="1693092" cy="653384"/>
              </a:xfrm>
              <a:prstGeom prst="rect">
                <a:avLst/>
              </a:prstGeom>
              <a:blipFill>
                <a:blip r:embed="rId2"/>
                <a:stretch>
                  <a:fillRect b="-9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9831" y="2266192"/>
            <a:ext cx="4433969" cy="273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226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2091</Words>
  <Application>Microsoft Macintosh PowerPoint</Application>
  <PresentationFormat>宽屏</PresentationFormat>
  <Paragraphs>511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Courier New</vt:lpstr>
      <vt:lpstr>Office Theme</vt:lpstr>
      <vt:lpstr>Luminescence Spectroscopy of Semiconductors: Theory and Experiment</vt:lpstr>
      <vt:lpstr>Outline</vt:lpstr>
      <vt:lpstr>Outline</vt:lpstr>
      <vt:lpstr>Time resolved luminescence measurements</vt:lpstr>
      <vt:lpstr>Time resolved luminescence measurements</vt:lpstr>
      <vt:lpstr>Time resolved luminescence measurements</vt:lpstr>
      <vt:lpstr>Time resolved luminescence measurements</vt:lpstr>
      <vt:lpstr>Time resolved luminescence measurements</vt:lpstr>
      <vt:lpstr>Outline</vt:lpstr>
      <vt:lpstr>Kinetic description of luminescence processes</vt:lpstr>
      <vt:lpstr>Time resolved luminescence measurements</vt:lpstr>
      <vt:lpstr>Time resolved luminescence measurements</vt:lpstr>
      <vt:lpstr>Time resolved luminescence measurements</vt:lpstr>
      <vt:lpstr>Time resolved luminescence measurements</vt:lpstr>
      <vt:lpstr>Time resolved luminescence measurements</vt:lpstr>
      <vt:lpstr>Time resolved luminescence measurements</vt:lpstr>
      <vt:lpstr>Time resolved luminescence measurements</vt:lpstr>
      <vt:lpstr>Outline</vt:lpstr>
      <vt:lpstr>Time resolved luminescence measurements</vt:lpstr>
      <vt:lpstr>Time resolved luminescence measurements</vt:lpstr>
      <vt:lpstr>Time resolved luminescence measurements</vt:lpstr>
      <vt:lpstr>Time resolved luminescence measurements</vt:lpstr>
      <vt:lpstr>Time resolved luminescence measurements</vt:lpstr>
      <vt:lpstr>Time resolved luminescence measurements</vt:lpstr>
      <vt:lpstr>Time resolved luminescence measurements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Luminescence Spectroscopy of Semiconductors: Theory and Experiment</dc:title>
  <dc:creator>Xi Lu</dc:creator>
  <cp:lastModifiedBy>Xi Lu</cp:lastModifiedBy>
  <cp:revision>35</cp:revision>
  <dcterms:created xsi:type="dcterms:W3CDTF">2023-10-11T05:14:07Z</dcterms:created>
  <dcterms:modified xsi:type="dcterms:W3CDTF">2023-10-16T12:45:04Z</dcterms:modified>
</cp:coreProperties>
</file>