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93" r:id="rId4"/>
    <p:sldId id="308" r:id="rId5"/>
    <p:sldId id="282" r:id="rId6"/>
    <p:sldId id="283" r:id="rId7"/>
    <p:sldId id="284" r:id="rId8"/>
    <p:sldId id="286" r:id="rId9"/>
    <p:sldId id="287" r:id="rId10"/>
    <p:sldId id="288" r:id="rId11"/>
    <p:sldId id="289" r:id="rId12"/>
    <p:sldId id="290" r:id="rId13"/>
    <p:sldId id="306" r:id="rId14"/>
    <p:sldId id="291" r:id="rId15"/>
    <p:sldId id="292" r:id="rId16"/>
    <p:sldId id="294" r:id="rId17"/>
    <p:sldId id="295" r:id="rId18"/>
    <p:sldId id="296" r:id="rId19"/>
    <p:sldId id="307" r:id="rId20"/>
    <p:sldId id="297" r:id="rId21"/>
    <p:sldId id="298" r:id="rId22"/>
    <p:sldId id="305" r:id="rId23"/>
    <p:sldId id="299" r:id="rId24"/>
    <p:sldId id="300" r:id="rId25"/>
    <p:sldId id="301" r:id="rId26"/>
    <p:sldId id="302" r:id="rId27"/>
    <p:sldId id="303" r:id="rId28"/>
    <p:sldId id="304" r:id="rId29"/>
    <p:sldId id="309" r:id="rId30"/>
    <p:sldId id="310" r:id="rId31"/>
  </p:sldIdLst>
  <p:sldSz cx="12192000" cy="6858000"/>
  <p:notesSz cx="6858000" cy="9144000"/>
  <p:custDataLst>
    <p:tags r:id="rId32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69" autoAdjust="0"/>
    <p:restoredTop sz="94660"/>
  </p:normalViewPr>
  <p:slideViewPr>
    <p:cSldViewPr snapToGrid="0">
      <p:cViewPr varScale="1">
        <p:scale>
          <a:sx n="63" d="100"/>
          <a:sy n="63" d="100"/>
        </p:scale>
        <p:origin x="728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3DE7D-752C-41C4-B6D7-67EFA4A2A04D}" type="datetimeFigureOut">
              <a:rPr lang="en-US" smtClean="0"/>
              <a:t>11/1/2023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A4436-1232-4141-87BB-25EBEA46A3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40453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3DE7D-752C-41C4-B6D7-67EFA4A2A04D}" type="datetimeFigureOut">
              <a:rPr lang="en-US" smtClean="0"/>
              <a:t>11/1/2023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A4436-1232-4141-87BB-25EBEA46A3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5202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3DE7D-752C-41C4-B6D7-67EFA4A2A04D}" type="datetimeFigureOut">
              <a:rPr lang="en-US" smtClean="0"/>
              <a:t>11/1/2023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A4436-1232-4141-87BB-25EBEA46A3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75237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3DE7D-752C-41C4-B6D7-67EFA4A2A04D}" type="datetimeFigureOut">
              <a:rPr lang="en-US" smtClean="0"/>
              <a:t>11/1/2023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A4436-1232-4141-87BB-25EBEA46A3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39824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3DE7D-752C-41C4-B6D7-67EFA4A2A04D}" type="datetimeFigureOut">
              <a:rPr lang="en-US" smtClean="0"/>
              <a:t>11/1/2023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A4436-1232-4141-87BB-25EBEA46A3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09081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3DE7D-752C-41C4-B6D7-67EFA4A2A04D}" type="datetimeFigureOut">
              <a:rPr lang="en-US" smtClean="0"/>
              <a:t>11/1/2023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A4436-1232-4141-87BB-25EBEA46A3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25926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3DE7D-752C-41C4-B6D7-67EFA4A2A04D}" type="datetimeFigureOut">
              <a:rPr lang="en-US" smtClean="0"/>
              <a:t>11/1/2023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A4436-1232-4141-87BB-25EBEA46A3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56940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3DE7D-752C-41C4-B6D7-67EFA4A2A04D}" type="datetimeFigureOut">
              <a:rPr lang="en-US" smtClean="0"/>
              <a:t>11/1/2023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A4436-1232-4141-87BB-25EBEA46A3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79415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3DE7D-752C-41C4-B6D7-67EFA4A2A04D}" type="datetimeFigureOut">
              <a:rPr lang="en-US" smtClean="0"/>
              <a:t>11/1/2023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A4436-1232-4141-87BB-25EBEA46A3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91102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3DE7D-752C-41C4-B6D7-67EFA4A2A04D}" type="datetimeFigureOut">
              <a:rPr lang="en-US" smtClean="0"/>
              <a:t>11/1/2023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A4436-1232-4141-87BB-25EBEA46A3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034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3DE7D-752C-41C4-B6D7-67EFA4A2A04D}" type="datetimeFigureOut">
              <a:rPr lang="en-US" smtClean="0"/>
              <a:t>11/1/2023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A4436-1232-4141-87BB-25EBEA46A3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94239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73DE7D-752C-41C4-B6D7-67EFA4A2A04D}" type="datetimeFigureOut">
              <a:rPr lang="en-US" smtClean="0"/>
              <a:t>11/1/2023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8A4436-1232-4141-87BB-25EBEA46A3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55276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7" Type="http://schemas.openxmlformats.org/officeDocument/2006/relationships/image" Target="../media/image36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jpe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22400" y="670560"/>
            <a:ext cx="9144000" cy="1347992"/>
          </a:xfrm>
        </p:spPr>
        <p:txBody>
          <a:bodyPr>
            <a:normAutofit/>
          </a:bodyPr>
          <a:lstStyle/>
          <a:p>
            <a:r>
              <a:rPr lang="en-US" sz="3600" dirty="0">
                <a:ea typeface="+mn-ea"/>
                <a:cs typeface="+mn-ea"/>
              </a:rPr>
              <a:t>Luminescence Spectroscopy of Semiconductors: Theory and Experiment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2400" y="2911158"/>
            <a:ext cx="9144000" cy="1655762"/>
          </a:xfrm>
        </p:spPr>
        <p:txBody>
          <a:bodyPr/>
          <a:lstStyle/>
          <a:p>
            <a:r>
              <a:rPr lang="sv-SE" sz="3600" b="1" dirty="0">
                <a:cs typeface="+mn-ea"/>
              </a:rPr>
              <a:t>Electoluminescence. Quantum wells</a:t>
            </a:r>
          </a:p>
          <a:p>
            <a:endParaRPr lang="en-GB" altLang="zh-CN" sz="2000" dirty="0">
              <a:cs typeface="+mn-ea"/>
            </a:endParaRPr>
          </a:p>
          <a:p>
            <a:r>
              <a:rPr lang="en-GB" altLang="zh-CN" sz="2000" dirty="0">
                <a:cs typeface="+mn-ea"/>
              </a:rPr>
              <a:t>Jianyu Wu</a:t>
            </a:r>
            <a:endParaRPr lang="sv-SE" sz="2000" dirty="0">
              <a:cs typeface="+mn-ea"/>
            </a:endParaRPr>
          </a:p>
          <a:p>
            <a:endParaRPr lang="en-US" dirty="0">
              <a:cs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0428601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2920" y="466725"/>
            <a:ext cx="1783080" cy="864235"/>
          </a:xfrm>
          <a:ln>
            <a:solidFill>
              <a:schemeClr val="tx1"/>
            </a:solidFill>
          </a:ln>
        </p:spPr>
        <p:txBody>
          <a:bodyPr/>
          <a:lstStyle/>
          <a:p>
            <a:r>
              <a:rPr lang="en-US" sz="4000" dirty="0">
                <a:ea typeface="+mn-ea"/>
                <a:cs typeface="+mn-ea"/>
              </a:rPr>
              <a:t>Outline</a:t>
            </a:r>
            <a:endParaRPr lang="en-US" dirty="0">
              <a:ea typeface="+mn-ea"/>
              <a:cs typeface="+mn-ea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77160" y="1712942"/>
            <a:ext cx="9413240" cy="5073938"/>
          </a:xfrm>
        </p:spPr>
        <p:txBody>
          <a:bodyPr>
            <a:normAutofit fontScale="85000" lnSpcReduction="20000"/>
          </a:bodyPr>
          <a:lstStyle/>
          <a:p>
            <a:pPr>
              <a:buClr>
                <a:schemeClr val="accent2">
                  <a:lumMod val="60000"/>
                  <a:lumOff val="40000"/>
                </a:schemeClr>
              </a:buClr>
              <a:buFont typeface="Wingdings" panose="05000000000000000000" pitchFamily="2" charset="2"/>
              <a:buChar char="v"/>
            </a:pPr>
            <a:r>
              <a:rPr lang="en-US" dirty="0">
                <a:cs typeface="+mn-ea"/>
              </a:rPr>
              <a:t>High-field Electroluminescence</a:t>
            </a:r>
          </a:p>
          <a:p>
            <a:pPr lvl="1"/>
            <a:r>
              <a:rPr lang="en-US" dirty="0">
                <a:cs typeface="+mn-ea"/>
              </a:rPr>
              <a:t>Experimental considerations</a:t>
            </a:r>
          </a:p>
          <a:p>
            <a:pPr lvl="1"/>
            <a:r>
              <a:rPr lang="en-US" dirty="0">
                <a:cs typeface="+mn-ea"/>
              </a:rPr>
              <a:t>Mechanisms of high-field electroluminescence</a:t>
            </a:r>
          </a:p>
          <a:p>
            <a:pPr lvl="1"/>
            <a:r>
              <a:rPr lang="en-GB" dirty="0">
                <a:cs typeface="+mn-ea"/>
              </a:rPr>
              <a:t>Intensity, spectral and temporal characteristics</a:t>
            </a:r>
            <a:endParaRPr lang="en-US" dirty="0">
              <a:cs typeface="+mn-ea"/>
            </a:endParaRPr>
          </a:p>
          <a:p>
            <a:pPr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v"/>
            </a:pPr>
            <a:r>
              <a:rPr lang="en-US" altLang="zh-CN" dirty="0">
                <a:cs typeface="+mn-ea"/>
              </a:rPr>
              <a:t>Injection electroluminescence</a:t>
            </a:r>
          </a:p>
          <a:p>
            <a:pPr lvl="1"/>
            <a:r>
              <a:rPr lang="en-GB" altLang="zh-CN" dirty="0">
                <a:cs typeface="+mn-ea"/>
              </a:rPr>
              <a:t>Electrical properties of a p-n junction</a:t>
            </a:r>
            <a:endParaRPr lang="en-US" altLang="zh-CN" dirty="0">
              <a:cs typeface="+mn-ea"/>
            </a:endParaRPr>
          </a:p>
          <a:p>
            <a:pPr lvl="1"/>
            <a:r>
              <a:rPr lang="en-GB" dirty="0">
                <a:cs typeface="+mn-ea"/>
              </a:rPr>
              <a:t>Intensity, </a:t>
            </a:r>
            <a:r>
              <a:rPr lang="en-GB" altLang="zh-CN" dirty="0">
                <a:cs typeface="+mn-ea"/>
              </a:rPr>
              <a:t>spectral and temporal characteristics of LEDs</a:t>
            </a:r>
            <a:endParaRPr lang="en-US" altLang="zh-CN" dirty="0">
              <a:cs typeface="+mn-ea"/>
            </a:endParaRPr>
          </a:p>
          <a:p>
            <a:pPr>
              <a:buClr>
                <a:schemeClr val="accent6">
                  <a:lumMod val="60000"/>
                  <a:lumOff val="40000"/>
                </a:schemeClr>
              </a:buClr>
              <a:buFont typeface="Wingdings" panose="05000000000000000000" pitchFamily="2" charset="2"/>
              <a:buChar char="v"/>
            </a:pPr>
            <a:r>
              <a:rPr lang="en-GB" altLang="zh-CN" dirty="0">
                <a:cs typeface="+mn-ea"/>
              </a:rPr>
              <a:t>Electroluminescence of a p-n junction biased in the reverse direction</a:t>
            </a:r>
          </a:p>
          <a:p>
            <a:endParaRPr lang="en-US" altLang="zh-CN" dirty="0">
              <a:cs typeface="+mn-ea"/>
            </a:endParaRPr>
          </a:p>
          <a:p>
            <a:pPr>
              <a:buClr>
                <a:schemeClr val="accent1">
                  <a:lumMod val="60000"/>
                  <a:lumOff val="40000"/>
                </a:schemeClr>
              </a:buClr>
              <a:buFont typeface="Wingdings" panose="05000000000000000000" pitchFamily="2" charset="2"/>
              <a:buChar char="v"/>
            </a:pPr>
            <a:r>
              <a:rPr lang="en-US" altLang="zh-CN" dirty="0">
                <a:cs typeface="+mn-ea"/>
              </a:rPr>
              <a:t>Quantum Well</a:t>
            </a:r>
          </a:p>
          <a:p>
            <a:pPr lvl="1"/>
            <a:r>
              <a:rPr lang="en-GB" altLang="zh-CN" dirty="0">
                <a:cs typeface="+mn-ea"/>
              </a:rPr>
              <a:t>Single quantum well with infinite barriers</a:t>
            </a:r>
            <a:endParaRPr lang="en-US" altLang="zh-CN" dirty="0">
              <a:cs typeface="+mn-ea"/>
            </a:endParaRPr>
          </a:p>
          <a:p>
            <a:pPr lvl="1"/>
            <a:r>
              <a:rPr lang="en-GB" altLang="zh-CN" dirty="0">
                <a:cs typeface="+mn-ea"/>
              </a:rPr>
              <a:t>Quantum well with finite barriers</a:t>
            </a:r>
          </a:p>
          <a:p>
            <a:pPr lvl="1"/>
            <a:r>
              <a:rPr lang="en-GB" altLang="zh-CN" dirty="0">
                <a:cs typeface="+mn-ea"/>
              </a:rPr>
              <a:t>Excitons in a quantum well</a:t>
            </a:r>
          </a:p>
          <a:p>
            <a:pPr lvl="1"/>
            <a:r>
              <a:rPr lang="en-GB" altLang="zh-CN" dirty="0">
                <a:cs typeface="+mn-ea"/>
              </a:rPr>
              <a:t>Optical transitions in a quantum well</a:t>
            </a:r>
          </a:p>
          <a:p>
            <a:pPr lvl="1"/>
            <a:r>
              <a:rPr lang="en-US" altLang="zh-CN" dirty="0">
                <a:cs typeface="+mn-ea"/>
              </a:rPr>
              <a:t>Luminescence of quantum wells</a:t>
            </a:r>
          </a:p>
          <a:p>
            <a:pPr lvl="1" algn="r"/>
            <a:endParaRPr lang="en-US" dirty="0">
              <a:cs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3948505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+mn-ea"/>
                <a:cs typeface="+mn-ea"/>
              </a:rPr>
              <a:t>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09742"/>
            <a:ext cx="10515600" cy="5073938"/>
          </a:xfrm>
        </p:spPr>
        <p:txBody>
          <a:bodyPr>
            <a:normAutofit/>
          </a:bodyPr>
          <a:lstStyle/>
          <a:p>
            <a:pPr>
              <a:buClr>
                <a:schemeClr val="accent2">
                  <a:lumMod val="60000"/>
                  <a:lumOff val="40000"/>
                </a:schemeClr>
              </a:buClr>
              <a:buFont typeface="Wingdings" panose="05000000000000000000" pitchFamily="2" charset="2"/>
              <a:buChar char="v"/>
            </a:pPr>
            <a:r>
              <a:rPr lang="en-US" sz="3600" dirty="0">
                <a:cs typeface="+mn-ea"/>
              </a:rPr>
              <a:t>High-field Electroluminescence</a:t>
            </a:r>
          </a:p>
          <a:p>
            <a:pPr lvl="1"/>
            <a:r>
              <a:rPr lang="en-US" b="1" dirty="0">
                <a:cs typeface="+mn-ea"/>
              </a:rPr>
              <a:t>Experimental considerations</a:t>
            </a:r>
          </a:p>
          <a:p>
            <a:pPr lvl="1"/>
            <a:r>
              <a:rPr lang="en-US" b="1" dirty="0">
                <a:cs typeface="+mn-ea"/>
              </a:rPr>
              <a:t>Mechanisms of high-field electroluminescence</a:t>
            </a:r>
          </a:p>
          <a:p>
            <a:pPr lvl="1"/>
            <a:r>
              <a:rPr lang="en-GB" b="1" dirty="0">
                <a:cs typeface="+mn-ea"/>
              </a:rPr>
              <a:t>Intensity, spectral and temporal characteristics</a:t>
            </a:r>
          </a:p>
          <a:p>
            <a:pPr lvl="1"/>
            <a:endParaRPr lang="en-US" b="1" dirty="0">
              <a:cs typeface="+mn-ea"/>
            </a:endParaRPr>
          </a:p>
          <a:p>
            <a:r>
              <a:rPr lang="en-US" altLang="zh-CN" dirty="0">
                <a:cs typeface="+mn-ea"/>
              </a:rPr>
              <a:t>Injection electroluminescence</a:t>
            </a:r>
          </a:p>
          <a:p>
            <a:endParaRPr lang="en-US" altLang="zh-CN" dirty="0">
              <a:cs typeface="+mn-ea"/>
            </a:endParaRPr>
          </a:p>
          <a:p>
            <a:r>
              <a:rPr lang="en-GB" altLang="zh-CN" dirty="0">
                <a:cs typeface="+mn-ea"/>
              </a:rPr>
              <a:t>Electroluminescence of a p-n junction biased in the reverse direction</a:t>
            </a:r>
          </a:p>
          <a:p>
            <a:endParaRPr lang="en-US" altLang="zh-CN" dirty="0">
              <a:cs typeface="+mn-ea"/>
            </a:endParaRPr>
          </a:p>
          <a:p>
            <a:r>
              <a:rPr lang="en-US" altLang="zh-CN" dirty="0">
                <a:cs typeface="+mn-ea"/>
              </a:rPr>
              <a:t>Quantum Well</a:t>
            </a:r>
          </a:p>
          <a:p>
            <a:pPr lvl="1"/>
            <a:endParaRPr lang="en-US" altLang="zh-CN" dirty="0">
              <a:cs typeface="+mn-ea"/>
            </a:endParaRPr>
          </a:p>
          <a:p>
            <a:endParaRPr lang="en-US" altLang="zh-CN" dirty="0">
              <a:cs typeface="+mn-ea"/>
            </a:endParaRPr>
          </a:p>
          <a:p>
            <a:pPr lvl="1" algn="r"/>
            <a:endParaRPr lang="en-US" dirty="0">
              <a:cs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6661446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F73C0BD-709C-26F0-8FC1-04478C4420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38981" y="374445"/>
            <a:ext cx="3904700" cy="548981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F405450-D3B8-F09E-0612-B8C97E9CE5DC}"/>
              </a:ext>
            </a:extLst>
          </p:cNvPr>
          <p:cNvSpPr txBox="1"/>
          <p:nvPr/>
        </p:nvSpPr>
        <p:spPr>
          <a:xfrm>
            <a:off x="7838981" y="6011874"/>
            <a:ext cx="4248922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b="1" i="0" dirty="0">
                <a:solidFill>
                  <a:srgbClr val="231F20"/>
                </a:solidFill>
                <a:effectLst/>
                <a:latin typeface="Futura-Bold"/>
                <a:cs typeface="+mn-ea"/>
              </a:rPr>
              <a:t>Fig. 11.1</a:t>
            </a:r>
            <a:r>
              <a:rPr lang="en-GB" sz="1600" b="0" i="0" dirty="0">
                <a:solidFill>
                  <a:srgbClr val="231F20"/>
                </a:solidFill>
                <a:effectLst/>
                <a:latin typeface="Times-Roman"/>
              </a:rPr>
              <a:t> Principal schematic of a sample for high-field electroluminescence studies.</a:t>
            </a:r>
            <a:r>
              <a:rPr lang="en-GB" sz="1600" dirty="0"/>
              <a:t> (b) </a:t>
            </a:r>
            <a:r>
              <a:rPr lang="en-GB" sz="1800" b="0" i="0" dirty="0">
                <a:solidFill>
                  <a:srgbClr val="231F20"/>
                </a:solidFill>
                <a:effectLst/>
                <a:latin typeface="Times-Roman"/>
              </a:rPr>
              <a:t>capacitance coupling</a:t>
            </a:r>
            <a:r>
              <a:rPr lang="en-GB" sz="1600" dirty="0"/>
              <a:t> </a:t>
            </a:r>
            <a:endParaRPr lang="en-GB" sz="1600" dirty="0">
              <a:cs typeface="+mn-ea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7CA2526-8775-5B22-EFF7-AC0BB2622C3B}"/>
              </a:ext>
            </a:extLst>
          </p:cNvPr>
          <p:cNvSpPr txBox="1"/>
          <p:nvPr/>
        </p:nvSpPr>
        <p:spPr>
          <a:xfrm>
            <a:off x="589328" y="644451"/>
            <a:ext cx="6560388" cy="6186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sample subcategories:</a:t>
            </a:r>
          </a:p>
          <a:p>
            <a:r>
              <a:rPr lang="en-GB" sz="1800" b="0" i="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powder phosphors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1800" b="0" i="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thin films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1800" b="0" i="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p-n junction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b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1800" b="1" i="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The structure of sample</a:t>
            </a:r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b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1800" b="0" i="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non-conductive solid slab </a:t>
            </a:r>
          </a:p>
          <a:p>
            <a:r>
              <a:rPr lang="en-GB" sz="1800" b="0" i="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metal electrode</a:t>
            </a:r>
          </a:p>
          <a:p>
            <a:r>
              <a:rPr lang="en-GB" sz="1800" b="0" i="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active layer (~micrometres)</a:t>
            </a:r>
          </a:p>
          <a:p>
            <a:r>
              <a:rPr lang="en-GB" sz="1800" b="0" i="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Transparent electrode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GB" sz="1800" b="0" i="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SnO2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,</a:t>
            </a:r>
            <a:r>
              <a:rPr lang="en-GB" sz="1800" b="0" i="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ITO,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thin film metals)</a:t>
            </a:r>
            <a:b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1800" b="1" i="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preparation of samples</a:t>
            </a:r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1800" b="0" i="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evaporation, sputtering, plasma-enhanced chemical vapour</a:t>
            </a:r>
            <a:br>
              <a:rPr lang="en-GB" sz="1800" b="0" i="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1800" b="0" i="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deposition (PECVD)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, </a:t>
            </a:r>
            <a:r>
              <a:rPr lang="en-GB" sz="1800" b="0" i="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spin-coating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GB" sz="1800" b="0" i="0" dirty="0">
              <a:solidFill>
                <a:srgbClr val="231F2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sz="1800" b="0" i="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AC and DC fields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GB" sz="1800" b="0" i="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DC-- fast degradation of the sample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en-GB" sz="1800" b="0" i="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    AC--polarization effects.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sz="1800" b="0" i="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No need of low temperature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both the free electron n and hole p concentrations affect the efficiency of excitation of luminescence centres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769BD33-99C4-EF97-234C-94597BD68BCE}"/>
              </a:ext>
            </a:extLst>
          </p:cNvPr>
          <p:cNvSpPr txBox="1"/>
          <p:nvPr/>
        </p:nvSpPr>
        <p:spPr>
          <a:xfrm>
            <a:off x="2400669" y="1142727"/>
            <a:ext cx="56513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chemeClr val="accent2">
                  <a:lumMod val="60000"/>
                  <a:lumOff val="40000"/>
                </a:schemeClr>
              </a:buClr>
            </a:pPr>
            <a:r>
              <a:rPr lang="en-US" sz="1800" dirty="0">
                <a:cs typeface="+mn-ea"/>
              </a:rPr>
              <a:t>High-field Electroluminescence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AD12D8CD-3B85-9B93-B6C6-38E7EC955FC7}"/>
              </a:ext>
            </a:extLst>
          </p:cNvPr>
          <p:cNvGrpSpPr/>
          <p:nvPr/>
        </p:nvGrpSpPr>
        <p:grpSpPr>
          <a:xfrm>
            <a:off x="0" y="0"/>
            <a:ext cx="7842774" cy="564226"/>
            <a:chOff x="0" y="0"/>
            <a:chExt cx="7842774" cy="564226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9A69570B-B214-32B5-055E-6039721D0BDD}"/>
                </a:ext>
              </a:extLst>
            </p:cNvPr>
            <p:cNvSpPr/>
            <p:nvPr/>
          </p:nvSpPr>
          <p:spPr>
            <a:xfrm>
              <a:off x="0" y="0"/>
              <a:ext cx="6834434" cy="564226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000" dirty="0">
                  <a:solidFill>
                    <a:schemeClr val="tx1"/>
                  </a:solidFill>
                  <a:cs typeface="+mn-ea"/>
                </a:rPr>
                <a:t>High-field Electroluminescence--Experimental considerations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8CA2212-0F4C-CB83-556B-F30E4FAC790E}"/>
                </a:ext>
              </a:extLst>
            </p:cNvPr>
            <p:cNvSpPr/>
            <p:nvPr/>
          </p:nvSpPr>
          <p:spPr>
            <a:xfrm>
              <a:off x="6834433" y="0"/>
              <a:ext cx="1008341" cy="564226"/>
            </a:xfrm>
            <a:prstGeom prst="rect">
              <a:avLst/>
            </a:prstGeom>
            <a:gradFill flip="none" rotWithShape="1">
              <a:gsLst>
                <a:gs pos="1000">
                  <a:schemeClr val="accent6">
                    <a:lumMod val="20000"/>
                    <a:lumOff val="80000"/>
                  </a:schemeClr>
                </a:gs>
                <a:gs pos="100000">
                  <a:schemeClr val="bg1"/>
                </a:gs>
              </a:gsLst>
              <a:lin ang="0" scaled="0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2000" dirty="0">
                <a:solidFill>
                  <a:schemeClr val="tx1"/>
                </a:solidFill>
                <a:cs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319112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diagram of a diagram of a field&#10;&#10;Description automatically generated with medium confidence">
            <a:extLst>
              <a:ext uri="{FF2B5EF4-FFF2-40B4-BE49-F238E27FC236}">
                <a16:creationId xmlns:a16="http://schemas.microsoft.com/office/drawing/2014/main" id="{7C9D0340-C0F0-DBA0-522E-A4B154169D2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7026" y="282113"/>
            <a:ext cx="4112971" cy="600760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FF76A05-A817-A0B6-C574-1F6DA0EDDC9C}"/>
              </a:ext>
            </a:extLst>
          </p:cNvPr>
          <p:cNvSpPr txBox="1"/>
          <p:nvPr/>
        </p:nvSpPr>
        <p:spPr>
          <a:xfrm>
            <a:off x="7338603" y="6256280"/>
            <a:ext cx="523410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b="1" i="0" dirty="0">
                <a:solidFill>
                  <a:srgbClr val="231F20"/>
                </a:solidFill>
                <a:effectLst/>
                <a:latin typeface="Futura-Bold"/>
                <a:cs typeface="+mn-ea"/>
              </a:rPr>
              <a:t>Fig. 11.2</a:t>
            </a:r>
            <a:r>
              <a:rPr lang="en-GB" sz="1600" b="0" i="0" dirty="0">
                <a:solidFill>
                  <a:srgbClr val="231F20"/>
                </a:solidFill>
                <a:effectLst/>
                <a:latin typeface="Times-Roman"/>
              </a:rPr>
              <a:t> Impact on the electric field distribution of semiconducting phosphor polarization by free carriers</a:t>
            </a:r>
            <a:r>
              <a:rPr lang="en-GB" sz="1600" dirty="0"/>
              <a:t> </a:t>
            </a:r>
            <a:endParaRPr lang="en-GB" sz="1600" dirty="0">
              <a:cs typeface="+mn-ea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551D13B-162C-9663-2AC4-D5F4536FF8F8}"/>
              </a:ext>
            </a:extLst>
          </p:cNvPr>
          <p:cNvSpPr txBox="1"/>
          <p:nvPr/>
        </p:nvSpPr>
        <p:spPr>
          <a:xfrm>
            <a:off x="482003" y="889843"/>
            <a:ext cx="6094562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b="1" i="0" dirty="0">
                <a:solidFill>
                  <a:srgbClr val="231F20"/>
                </a:solidFill>
                <a:effectLst/>
                <a:latin typeface="Times-Roman"/>
                <a:cs typeface="+mn-ea"/>
              </a:rPr>
              <a:t>electric-field shielding</a:t>
            </a:r>
          </a:p>
          <a:p>
            <a:endParaRPr lang="en-GB" b="1" dirty="0">
              <a:cs typeface="+mn-ea"/>
            </a:endParaRPr>
          </a:p>
          <a:p>
            <a:r>
              <a:rPr lang="en-GB" sz="1800" b="0" i="0" dirty="0">
                <a:solidFill>
                  <a:srgbClr val="231F20"/>
                </a:solidFill>
                <a:effectLst/>
                <a:latin typeface="Times-Roman"/>
                <a:cs typeface="+mn-ea"/>
              </a:rPr>
              <a:t>free carrier displacement and the </a:t>
            </a:r>
          </a:p>
          <a:p>
            <a:r>
              <a:rPr lang="en-GB" sz="1800" b="0" i="0" dirty="0">
                <a:solidFill>
                  <a:srgbClr val="231F20"/>
                </a:solidFill>
                <a:effectLst/>
                <a:latin typeface="Times-Roman"/>
                <a:cs typeface="+mn-ea"/>
              </a:rPr>
              <a:t>formation of the space charge near electrodes</a:t>
            </a:r>
            <a:br>
              <a:rPr lang="en-GB" dirty="0">
                <a:cs typeface="+mn-ea"/>
              </a:rPr>
            </a:br>
            <a:endParaRPr lang="en-GB" dirty="0">
              <a:cs typeface="+mn-ea"/>
            </a:endParaRPr>
          </a:p>
          <a:p>
            <a:r>
              <a:rPr lang="en-GB" sz="1800" b="0" i="0" dirty="0">
                <a:solidFill>
                  <a:srgbClr val="231F20"/>
                </a:solidFill>
                <a:effectLst/>
                <a:latin typeface="Times-Roman"/>
                <a:cs typeface="+mn-ea"/>
              </a:rPr>
              <a:t>ideal rectangular voltage pulse</a:t>
            </a:r>
            <a:r>
              <a:rPr lang="en-GB" sz="1800" b="0" i="0" dirty="0">
                <a:solidFill>
                  <a:srgbClr val="231F20"/>
                </a:solidFill>
                <a:effectLst/>
                <a:latin typeface="+mn-ea"/>
                <a:cs typeface="+mn-ea"/>
              </a:rPr>
              <a:t>→</a:t>
            </a:r>
            <a:r>
              <a:rPr lang="en-GB" dirty="0">
                <a:cs typeface="+mn-ea"/>
              </a:rPr>
              <a:t> </a:t>
            </a:r>
            <a:r>
              <a:rPr lang="en-GB" sz="1800" b="0" i="0" dirty="0">
                <a:solidFill>
                  <a:srgbClr val="231F20"/>
                </a:solidFill>
                <a:effectLst/>
                <a:latin typeface="Times-Roman"/>
                <a:cs typeface="+mn-ea"/>
              </a:rPr>
              <a:t>considerably different shape</a:t>
            </a:r>
            <a:r>
              <a:rPr lang="en-GB" dirty="0">
                <a:cs typeface="+mn-ea"/>
              </a:rPr>
              <a:t> </a:t>
            </a:r>
            <a:br>
              <a:rPr lang="en-GB" dirty="0">
                <a:cs typeface="+mn-ea"/>
              </a:rPr>
            </a:br>
            <a:br>
              <a:rPr lang="en-GB" dirty="0">
                <a:cs typeface="+mn-ea"/>
              </a:rPr>
            </a:br>
            <a:br>
              <a:rPr lang="en-GB" dirty="0">
                <a:cs typeface="+mn-ea"/>
              </a:rPr>
            </a:br>
            <a:r>
              <a:rPr lang="en-GB" b="1" dirty="0">
                <a:cs typeface="+mn-ea"/>
              </a:rPr>
              <a:t>τ</a:t>
            </a:r>
            <a:r>
              <a:rPr lang="en-GB" b="1" baseline="-25000" dirty="0">
                <a:cs typeface="+mn-ea"/>
              </a:rPr>
              <a:t>M</a:t>
            </a:r>
            <a:r>
              <a:rPr lang="en-GB" dirty="0">
                <a:cs typeface="+mn-ea"/>
              </a:rPr>
              <a:t> the dielectric relaxation time </a:t>
            </a:r>
          </a:p>
          <a:p>
            <a:r>
              <a:rPr lang="en-GB" sz="1800" b="0" i="0" dirty="0">
                <a:solidFill>
                  <a:srgbClr val="231F20"/>
                </a:solidFill>
                <a:effectLst/>
                <a:latin typeface="Times-Roman"/>
                <a:cs typeface="+mn-ea"/>
              </a:rPr>
              <a:t>the mean time necessary for an extra volume charge in an insulator or semiconductor to disperse</a:t>
            </a:r>
            <a:r>
              <a:rPr lang="en-GB" dirty="0">
                <a:cs typeface="+mn-ea"/>
              </a:rPr>
              <a:t> </a:t>
            </a:r>
          </a:p>
          <a:p>
            <a:br>
              <a:rPr lang="en-GB" dirty="0">
                <a:cs typeface="+mn-ea"/>
              </a:rPr>
            </a:br>
            <a:r>
              <a:rPr lang="el-GR" sz="1800" b="0" i="1" dirty="0">
                <a:solidFill>
                  <a:srgbClr val="231F20"/>
                </a:solidFill>
                <a:effectLst/>
                <a:latin typeface="RMTMI"/>
                <a:cs typeface="+mn-ea"/>
              </a:rPr>
              <a:t>τ</a:t>
            </a:r>
            <a:r>
              <a:rPr lang="en-GB" sz="1800" b="0" i="0" dirty="0">
                <a:solidFill>
                  <a:srgbClr val="231F20"/>
                </a:solidFill>
                <a:effectLst/>
                <a:latin typeface="Times-Roman"/>
                <a:cs typeface="+mn-ea"/>
              </a:rPr>
              <a:t>M </a:t>
            </a:r>
            <a:r>
              <a:rPr lang="en-GB" sz="1800" b="0" i="0" dirty="0">
                <a:solidFill>
                  <a:srgbClr val="231F20"/>
                </a:solidFill>
                <a:effectLst/>
                <a:latin typeface="MTSYN"/>
                <a:cs typeface="+mn-ea"/>
              </a:rPr>
              <a:t>= </a:t>
            </a:r>
            <a:r>
              <a:rPr lang="el-GR" sz="1800" b="0" i="1" dirty="0">
                <a:solidFill>
                  <a:srgbClr val="231F20"/>
                </a:solidFill>
                <a:effectLst/>
                <a:latin typeface="RMTMI"/>
                <a:cs typeface="+mn-ea"/>
              </a:rPr>
              <a:t>ε</a:t>
            </a:r>
            <a:r>
              <a:rPr lang="el-GR" sz="1800" b="0" i="0" dirty="0">
                <a:solidFill>
                  <a:srgbClr val="231F20"/>
                </a:solidFill>
                <a:effectLst/>
                <a:latin typeface="MTSYN"/>
                <a:cs typeface="+mn-ea"/>
              </a:rPr>
              <a:t>∞</a:t>
            </a:r>
            <a:r>
              <a:rPr lang="el-GR" sz="1800" b="0" i="1" dirty="0">
                <a:solidFill>
                  <a:srgbClr val="231F20"/>
                </a:solidFill>
                <a:effectLst/>
                <a:latin typeface="RMTMI"/>
                <a:cs typeface="+mn-ea"/>
              </a:rPr>
              <a:t>ε</a:t>
            </a:r>
            <a:r>
              <a:rPr lang="el-GR" sz="1800" b="0" i="0" dirty="0">
                <a:solidFill>
                  <a:srgbClr val="231F20"/>
                </a:solidFill>
                <a:effectLst/>
                <a:latin typeface="Times-Roman"/>
                <a:cs typeface="+mn-ea"/>
              </a:rPr>
              <a:t>0</a:t>
            </a:r>
            <a:r>
              <a:rPr lang="el-GR" sz="1800" b="0" i="1" dirty="0">
                <a:solidFill>
                  <a:srgbClr val="231F20"/>
                </a:solidFill>
                <a:effectLst/>
                <a:latin typeface="RMTMI"/>
                <a:cs typeface="+mn-ea"/>
              </a:rPr>
              <a:t>/σ</a:t>
            </a:r>
            <a:r>
              <a:rPr lang="en-GB" sz="1800" b="0" i="0" baseline="-25000" dirty="0">
                <a:solidFill>
                  <a:srgbClr val="231F20"/>
                </a:solidFill>
                <a:effectLst/>
                <a:latin typeface="Times-Roman"/>
                <a:cs typeface="+mn-ea"/>
              </a:rPr>
              <a:t>DC</a:t>
            </a:r>
            <a:r>
              <a:rPr lang="en-GB" dirty="0">
                <a:cs typeface="+mn-ea"/>
              </a:rPr>
              <a:t> </a:t>
            </a:r>
          </a:p>
          <a:p>
            <a:r>
              <a:rPr lang="el-GR" sz="1800" b="0" i="1" dirty="0">
                <a:solidFill>
                  <a:srgbClr val="231F20"/>
                </a:solidFill>
                <a:effectLst/>
                <a:latin typeface="RMTMI"/>
                <a:cs typeface="+mn-ea"/>
              </a:rPr>
              <a:t>ε</a:t>
            </a:r>
            <a:r>
              <a:rPr lang="el-GR" sz="1800" b="0" i="0" dirty="0">
                <a:solidFill>
                  <a:srgbClr val="231F20"/>
                </a:solidFill>
                <a:effectLst/>
                <a:latin typeface="MTSYN"/>
                <a:cs typeface="+mn-ea"/>
              </a:rPr>
              <a:t>∞ 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Dielectric constant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1800" b="0" i="1" dirty="0">
                <a:solidFill>
                  <a:srgbClr val="231F20"/>
                </a:solidFill>
                <a:effectLst/>
                <a:latin typeface="RMTMI"/>
                <a:cs typeface="+mn-ea"/>
              </a:rPr>
              <a:t>σ</a:t>
            </a:r>
            <a:r>
              <a:rPr lang="en-GB" sz="1800" b="0" i="0" baseline="-25000" dirty="0">
                <a:solidFill>
                  <a:srgbClr val="231F20"/>
                </a:solidFill>
                <a:effectLst/>
                <a:latin typeface="Times-Roman"/>
                <a:cs typeface="+mn-ea"/>
              </a:rPr>
              <a:t>DC</a:t>
            </a:r>
            <a:r>
              <a:rPr lang="en-GB" dirty="0">
                <a:cs typeface="+mn-ea"/>
              </a:rPr>
              <a:t> </a:t>
            </a:r>
            <a:r>
              <a:rPr lang="en-GB" sz="1800" b="0" i="0" dirty="0">
                <a:solidFill>
                  <a:srgbClr val="231F20"/>
                </a:solidFill>
                <a:effectLst/>
                <a:latin typeface="Times-Roman"/>
              </a:rPr>
              <a:t>electric conductivity</a:t>
            </a:r>
            <a:r>
              <a:rPr lang="en-GB" dirty="0"/>
              <a:t> </a:t>
            </a:r>
          </a:p>
          <a:p>
            <a:br>
              <a:rPr lang="en-GB" dirty="0"/>
            </a:br>
            <a:r>
              <a:rPr lang="en-GB" dirty="0"/>
              <a:t> </a:t>
            </a:r>
            <a:r>
              <a:rPr lang="en-GB" sz="1800" b="0" i="0" dirty="0" err="1">
                <a:solidFill>
                  <a:srgbClr val="231F20"/>
                </a:solidFill>
                <a:effectLst/>
                <a:latin typeface="Times-Roman"/>
                <a:cs typeface="+mn-ea"/>
              </a:rPr>
              <a:t>ps</a:t>
            </a:r>
            <a:r>
              <a:rPr lang="en-GB" dirty="0">
                <a:cs typeface="+mn-ea"/>
              </a:rPr>
              <a:t>            </a:t>
            </a:r>
            <a:r>
              <a:rPr lang="en-GB" sz="1800" b="0" i="0" dirty="0">
                <a:solidFill>
                  <a:srgbClr val="231F20"/>
                </a:solidFill>
                <a:effectLst/>
                <a:latin typeface="+mn-ea"/>
                <a:cs typeface="+mn-ea"/>
              </a:rPr>
              <a:t>→</a:t>
            </a:r>
            <a:r>
              <a:rPr lang="en-GB" dirty="0">
                <a:cs typeface="+mn-ea"/>
              </a:rPr>
              <a:t> </a:t>
            </a:r>
            <a:r>
              <a:rPr lang="en-GB" sz="1800" b="0" i="0" dirty="0">
                <a:solidFill>
                  <a:srgbClr val="231F20"/>
                </a:solidFill>
                <a:effectLst/>
                <a:latin typeface="Times-Roman"/>
                <a:cs typeface="+mn-ea"/>
              </a:rPr>
              <a:t>strongly conductive materials</a:t>
            </a:r>
            <a:r>
              <a:rPr lang="en-GB" dirty="0">
                <a:cs typeface="+mn-ea"/>
              </a:rPr>
              <a:t> </a:t>
            </a:r>
          </a:p>
          <a:p>
            <a:r>
              <a:rPr lang="en-GB" dirty="0">
                <a:solidFill>
                  <a:srgbClr val="231F20"/>
                </a:solidFill>
                <a:latin typeface="Times-Roman"/>
                <a:cs typeface="+mn-ea"/>
              </a:rPr>
              <a:t>u</a:t>
            </a:r>
            <a:r>
              <a:rPr lang="en-GB" sz="1800" b="0" i="0" dirty="0">
                <a:solidFill>
                  <a:srgbClr val="231F20"/>
                </a:solidFill>
                <a:effectLst/>
                <a:latin typeface="Times-Roman"/>
                <a:cs typeface="+mn-ea"/>
              </a:rPr>
              <a:t>s to </a:t>
            </a:r>
            <a:r>
              <a:rPr lang="en-GB" sz="1800" b="0" i="0" dirty="0" err="1">
                <a:solidFill>
                  <a:srgbClr val="231F20"/>
                </a:solidFill>
                <a:effectLst/>
                <a:latin typeface="Times-Roman"/>
                <a:cs typeface="+mn-ea"/>
              </a:rPr>
              <a:t>ms</a:t>
            </a:r>
            <a:r>
              <a:rPr lang="en-GB" sz="1800" b="0" i="0" dirty="0">
                <a:solidFill>
                  <a:srgbClr val="231F20"/>
                </a:solidFill>
                <a:effectLst/>
                <a:latin typeface="Times-Roman"/>
                <a:cs typeface="+mn-ea"/>
              </a:rPr>
              <a:t> </a:t>
            </a:r>
            <a:r>
              <a:rPr lang="en-GB" sz="1800" b="0" i="0" dirty="0">
                <a:solidFill>
                  <a:srgbClr val="231F20"/>
                </a:solidFill>
                <a:effectLst/>
                <a:latin typeface="+mn-ea"/>
                <a:cs typeface="+mn-ea"/>
              </a:rPr>
              <a:t>→ </a:t>
            </a:r>
            <a:r>
              <a:rPr lang="en-GB" sz="1800" b="0" i="0" dirty="0">
                <a:solidFill>
                  <a:srgbClr val="231F20"/>
                </a:solidFill>
                <a:effectLst/>
                <a:latin typeface="Times-Roman"/>
                <a:cs typeface="+mn-ea"/>
              </a:rPr>
              <a:t>less conductive samples (typical)</a:t>
            </a:r>
          </a:p>
          <a:p>
            <a:endParaRPr lang="en-GB" dirty="0">
              <a:cs typeface="+mn-ea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B67502DF-3391-A5A4-E145-33A85FCB15BA}"/>
              </a:ext>
            </a:extLst>
          </p:cNvPr>
          <p:cNvGrpSpPr/>
          <p:nvPr/>
        </p:nvGrpSpPr>
        <p:grpSpPr>
          <a:xfrm>
            <a:off x="0" y="0"/>
            <a:ext cx="7842774" cy="564226"/>
            <a:chOff x="0" y="0"/>
            <a:chExt cx="7842774" cy="564226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FD0E9049-ADD6-D51A-A61B-D694CF184E04}"/>
                </a:ext>
              </a:extLst>
            </p:cNvPr>
            <p:cNvSpPr/>
            <p:nvPr/>
          </p:nvSpPr>
          <p:spPr>
            <a:xfrm>
              <a:off x="0" y="0"/>
              <a:ext cx="6834434" cy="564226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000" dirty="0">
                  <a:solidFill>
                    <a:schemeClr val="tx1"/>
                  </a:solidFill>
                  <a:cs typeface="+mn-ea"/>
                </a:rPr>
                <a:t>High-field Electroluminescence--Experimental considerations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A4C840F-1296-04D2-7F90-9C27892B52EC}"/>
                </a:ext>
              </a:extLst>
            </p:cNvPr>
            <p:cNvSpPr/>
            <p:nvPr/>
          </p:nvSpPr>
          <p:spPr>
            <a:xfrm>
              <a:off x="6834433" y="0"/>
              <a:ext cx="1008341" cy="564226"/>
            </a:xfrm>
            <a:prstGeom prst="rect">
              <a:avLst/>
            </a:prstGeom>
            <a:gradFill flip="none" rotWithShape="1">
              <a:gsLst>
                <a:gs pos="1000">
                  <a:schemeClr val="accent6">
                    <a:lumMod val="20000"/>
                    <a:lumOff val="80000"/>
                  </a:schemeClr>
                </a:gs>
                <a:gs pos="100000">
                  <a:schemeClr val="bg1"/>
                </a:gs>
              </a:gsLst>
              <a:lin ang="0" scaled="0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2000" dirty="0">
                <a:solidFill>
                  <a:schemeClr val="tx1"/>
                </a:solidFill>
                <a:cs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02044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diagram of a diagram&#10;&#10;Description automatically generated">
            <a:extLst>
              <a:ext uri="{FF2B5EF4-FFF2-40B4-BE49-F238E27FC236}">
                <a16:creationId xmlns:a16="http://schemas.microsoft.com/office/drawing/2014/main" id="{6568DEC6-2EE0-D2D3-BF6E-207314DB7F0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6025" y="142240"/>
            <a:ext cx="2616665" cy="6858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A48DFDB-857A-76F4-2F39-DC73423FE551}"/>
              </a:ext>
            </a:extLst>
          </p:cNvPr>
          <p:cNvSpPr txBox="1"/>
          <p:nvPr/>
        </p:nvSpPr>
        <p:spPr>
          <a:xfrm>
            <a:off x="6243960" y="5534561"/>
            <a:ext cx="342625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b="1" i="0" dirty="0">
                <a:solidFill>
                  <a:srgbClr val="231F20"/>
                </a:solidFill>
                <a:effectLst/>
                <a:latin typeface="Futura-Bold"/>
                <a:cs typeface="+mn-ea"/>
              </a:rPr>
              <a:t>Fig. 11.3 </a:t>
            </a:r>
          </a:p>
          <a:p>
            <a:r>
              <a:rPr lang="en-GB" sz="1600" b="0" i="0" dirty="0">
                <a:solidFill>
                  <a:srgbClr val="231F20"/>
                </a:solidFill>
                <a:effectLst/>
                <a:latin typeface="Times-Roman"/>
                <a:cs typeface="+mn-ea"/>
              </a:rPr>
              <a:t>Possible electroluminescence processes in high fields. extrinsic luminescence centre</a:t>
            </a:r>
            <a:r>
              <a:rPr lang="en-GB" sz="1600" dirty="0">
                <a:cs typeface="+mn-ea"/>
              </a:rPr>
              <a:t> ,</a:t>
            </a:r>
            <a:r>
              <a:rPr lang="en-GB" sz="1600" b="0" i="0" dirty="0">
                <a:solidFill>
                  <a:srgbClr val="231F20"/>
                </a:solidFill>
                <a:effectLst/>
                <a:latin typeface="Times-Roman"/>
                <a:cs typeface="+mn-ea"/>
              </a:rPr>
              <a:t> donor–acceptor pair , Intrinsic electroluminescence process</a:t>
            </a:r>
            <a:r>
              <a:rPr lang="en-GB" sz="1600" dirty="0">
                <a:cs typeface="+mn-ea"/>
              </a:rPr>
              <a:t>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8B6B3D4-9F42-1778-913D-BA24CFD4361A}"/>
              </a:ext>
            </a:extLst>
          </p:cNvPr>
          <p:cNvSpPr txBox="1"/>
          <p:nvPr/>
        </p:nvSpPr>
        <p:spPr>
          <a:xfrm>
            <a:off x="965837" y="1113365"/>
            <a:ext cx="5509261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b="1" i="0" dirty="0">
                <a:solidFill>
                  <a:srgbClr val="231F20"/>
                </a:solidFill>
                <a:effectLst/>
                <a:latin typeface="Times-Roman"/>
                <a:cs typeface="+mn-ea"/>
              </a:rPr>
              <a:t>three potential radiative recombination channels </a:t>
            </a:r>
          </a:p>
          <a:p>
            <a:br>
              <a:rPr lang="en-GB" dirty="0">
                <a:cs typeface="+mn-ea"/>
              </a:rPr>
            </a:br>
            <a:r>
              <a:rPr lang="en-GB" dirty="0">
                <a:cs typeface="+mn-ea"/>
              </a:rPr>
              <a:t>1.</a:t>
            </a:r>
            <a:r>
              <a:rPr lang="en-GB" sz="1800" b="0" i="0" dirty="0">
                <a:solidFill>
                  <a:srgbClr val="231F20"/>
                </a:solidFill>
                <a:effectLst/>
                <a:latin typeface="Times-Roman"/>
                <a:cs typeface="+mn-ea"/>
              </a:rPr>
              <a:t> Extrinsic luminescence of localized centres</a:t>
            </a:r>
            <a:r>
              <a:rPr lang="en-GB" dirty="0">
                <a:cs typeface="+mn-ea"/>
              </a:rPr>
              <a:t> (</a:t>
            </a:r>
            <a:r>
              <a:rPr lang="en-GB" sz="1800" b="0" i="0" dirty="0">
                <a:solidFill>
                  <a:srgbClr val="231F20"/>
                </a:solidFill>
                <a:effectLst/>
                <a:latin typeface="Times-Roman"/>
                <a:cs typeface="+mn-ea"/>
              </a:rPr>
              <a:t>ions</a:t>
            </a:r>
            <a:r>
              <a:rPr lang="en-GB" dirty="0">
                <a:cs typeface="+mn-ea"/>
              </a:rPr>
              <a:t> )</a:t>
            </a:r>
          </a:p>
          <a:p>
            <a:br>
              <a:rPr lang="en-GB" dirty="0">
                <a:cs typeface="+mn-ea"/>
              </a:rPr>
            </a:br>
            <a:r>
              <a:rPr lang="en-GB" dirty="0">
                <a:cs typeface="+mn-ea"/>
              </a:rPr>
              <a:t>2. </a:t>
            </a:r>
            <a:r>
              <a:rPr lang="en-GB" sz="1800" b="0" i="0" dirty="0">
                <a:solidFill>
                  <a:srgbClr val="231F20"/>
                </a:solidFill>
                <a:effectLst/>
                <a:latin typeface="Times-Roman"/>
                <a:cs typeface="+mn-ea"/>
              </a:rPr>
              <a:t>Recombination processes involving the participation of neutral donors and acceptors</a:t>
            </a:r>
            <a:r>
              <a:rPr lang="en-GB" dirty="0">
                <a:cs typeface="+mn-ea"/>
              </a:rPr>
              <a:t> (</a:t>
            </a:r>
            <a:r>
              <a:rPr lang="en-GB" sz="1800" b="0" i="0" dirty="0">
                <a:solidFill>
                  <a:srgbClr val="231F20"/>
                </a:solidFill>
                <a:effectLst/>
                <a:latin typeface="Times-Roman"/>
                <a:cs typeface="+mn-ea"/>
              </a:rPr>
              <a:t>donor–acceptor pairs</a:t>
            </a:r>
            <a:r>
              <a:rPr lang="en-GB" dirty="0">
                <a:cs typeface="+mn-ea"/>
              </a:rPr>
              <a:t> )</a:t>
            </a:r>
          </a:p>
          <a:p>
            <a:endParaRPr lang="en-GB" dirty="0">
              <a:cs typeface="+mn-ea"/>
            </a:endParaRPr>
          </a:p>
          <a:p>
            <a:r>
              <a:rPr lang="en-GB" sz="1800" b="0" i="0" dirty="0">
                <a:solidFill>
                  <a:srgbClr val="231F20"/>
                </a:solidFill>
                <a:effectLst/>
                <a:latin typeface="Times-Roman"/>
                <a:cs typeface="+mn-ea"/>
              </a:rPr>
              <a:t>3. Intrinsic recombination of free electron–hole pairs</a:t>
            </a:r>
            <a:r>
              <a:rPr lang="en-GB" dirty="0">
                <a:cs typeface="+mn-ea"/>
              </a:rPr>
              <a:t> (</a:t>
            </a:r>
            <a:r>
              <a:rPr lang="en-GB" sz="1800" b="0" i="0" dirty="0">
                <a:solidFill>
                  <a:srgbClr val="231F20"/>
                </a:solidFill>
                <a:effectLst/>
                <a:latin typeface="Times-Roman"/>
                <a:cs typeface="+mn-ea"/>
              </a:rPr>
              <a:t>very low at room temperature)</a:t>
            </a:r>
            <a:endParaRPr lang="en-GB" dirty="0">
              <a:cs typeface="+mn-ea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8C87454-844A-3662-5F7A-50F4B3EFEF03}"/>
              </a:ext>
            </a:extLst>
          </p:cNvPr>
          <p:cNvSpPr txBox="1"/>
          <p:nvPr/>
        </p:nvSpPr>
        <p:spPr>
          <a:xfrm>
            <a:off x="982981" y="3933309"/>
            <a:ext cx="4724400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b="1" i="0" dirty="0">
                <a:solidFill>
                  <a:srgbClr val="231F20"/>
                </a:solidFill>
                <a:effectLst/>
                <a:latin typeface="Times-Roman"/>
                <a:cs typeface="+mn-ea"/>
              </a:rPr>
              <a:t>Processes of excitation of luminescence</a:t>
            </a:r>
            <a:r>
              <a:rPr lang="en-GB" b="1" dirty="0">
                <a:cs typeface="+mn-ea"/>
              </a:rPr>
              <a:t> </a:t>
            </a:r>
            <a:r>
              <a:rPr lang="en-GB" sz="1800" b="1" i="0" dirty="0">
                <a:solidFill>
                  <a:srgbClr val="231F20"/>
                </a:solidFill>
                <a:effectLst/>
                <a:latin typeface="Times-Roman"/>
                <a:cs typeface="+mn-ea"/>
              </a:rPr>
              <a:t>centres </a:t>
            </a:r>
            <a:br>
              <a:rPr lang="en-GB" dirty="0">
                <a:cs typeface="+mn-ea"/>
              </a:rPr>
            </a:br>
            <a:r>
              <a:rPr lang="en-GB" dirty="0">
                <a:cs typeface="+mn-ea"/>
              </a:rPr>
              <a:t> 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electric field accelerates the free carriers</a:t>
            </a:r>
          </a:p>
          <a:p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		↓</a:t>
            </a:r>
          </a:p>
          <a:p>
            <a:r>
              <a:rPr lang="en-GB" sz="1800" b="0" i="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inelastic collisions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transfer their energy to the luminescence centres</a:t>
            </a:r>
          </a:p>
          <a:p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↓</a:t>
            </a:r>
          </a:p>
          <a:p>
            <a:r>
              <a:rPr lang="en-GB" sz="1800" b="0" i="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photons are emitted owing to the electron transitions between levels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(3d shell</a:t>
            </a:r>
            <a:r>
              <a:rPr lang="en-GB" sz="1800" b="0" i="0" dirty="0">
                <a:solidFill>
                  <a:srgbClr val="231F20"/>
                </a:solidFill>
                <a:effectLst/>
                <a:latin typeface="Times-Roman"/>
              </a:rPr>
              <a:t> for Mn</a:t>
            </a:r>
            <a:r>
              <a:rPr lang="en-GB" sz="1800" b="0" i="0" baseline="30000" dirty="0">
                <a:solidFill>
                  <a:srgbClr val="231F20"/>
                </a:solidFill>
                <a:effectLst/>
                <a:latin typeface="Times-Roman"/>
              </a:rPr>
              <a:t>2</a:t>
            </a:r>
            <a:r>
              <a:rPr lang="en-GB" sz="1800" b="0" i="0" baseline="30000" dirty="0">
                <a:solidFill>
                  <a:srgbClr val="231F20"/>
                </a:solidFill>
                <a:effectLst/>
                <a:latin typeface="MTSYN"/>
              </a:rPr>
              <a:t>+ </a:t>
            </a:r>
            <a:r>
              <a:rPr lang="en-GB" sz="1800" b="0" i="0" dirty="0">
                <a:solidFill>
                  <a:srgbClr val="231F20"/>
                </a:solidFill>
                <a:effectLst/>
                <a:latin typeface="Times-Roman"/>
              </a:rPr>
              <a:t>ions</a:t>
            </a:r>
            <a:r>
              <a:rPr lang="en-GB" dirty="0"/>
              <a:t> 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299BB60-62D1-6A9D-EFF8-22D8B6F3FB33}"/>
              </a:ext>
            </a:extLst>
          </p:cNvPr>
          <p:cNvSpPr txBox="1"/>
          <p:nvPr/>
        </p:nvSpPr>
        <p:spPr>
          <a:xfrm>
            <a:off x="965837" y="659011"/>
            <a:ext cx="3260723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GB" b="1" dirty="0">
                <a:cs typeface="+mn-ea"/>
              </a:rPr>
              <a:t>Impact ionization and excitation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33AA5FD2-EB4D-AB11-8AAA-FAF9796B0449}"/>
              </a:ext>
            </a:extLst>
          </p:cNvPr>
          <p:cNvGrpSpPr/>
          <p:nvPr/>
        </p:nvGrpSpPr>
        <p:grpSpPr>
          <a:xfrm>
            <a:off x="0" y="0"/>
            <a:ext cx="7842774" cy="564226"/>
            <a:chOff x="0" y="0"/>
            <a:chExt cx="7842774" cy="564226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1EFFB92-55F0-5C7D-F292-B315258BF6A9}"/>
                </a:ext>
              </a:extLst>
            </p:cNvPr>
            <p:cNvSpPr/>
            <p:nvPr/>
          </p:nvSpPr>
          <p:spPr>
            <a:xfrm>
              <a:off x="0" y="0"/>
              <a:ext cx="6834434" cy="564226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000" dirty="0">
                  <a:solidFill>
                    <a:schemeClr val="tx1"/>
                  </a:solidFill>
                  <a:cs typeface="+mn-ea"/>
                </a:rPr>
                <a:t>High-field Electroluminescence--Mechanisms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A42075AC-E22A-CCCB-9AF8-C126D1F05C36}"/>
                </a:ext>
              </a:extLst>
            </p:cNvPr>
            <p:cNvSpPr/>
            <p:nvPr/>
          </p:nvSpPr>
          <p:spPr>
            <a:xfrm>
              <a:off x="6834433" y="0"/>
              <a:ext cx="1008341" cy="564226"/>
            </a:xfrm>
            <a:prstGeom prst="rect">
              <a:avLst/>
            </a:prstGeom>
            <a:gradFill flip="none" rotWithShape="1">
              <a:gsLst>
                <a:gs pos="1000">
                  <a:schemeClr val="accent6">
                    <a:lumMod val="20000"/>
                    <a:lumOff val="80000"/>
                  </a:schemeClr>
                </a:gs>
                <a:gs pos="100000">
                  <a:schemeClr val="bg1"/>
                </a:gs>
              </a:gsLst>
              <a:lin ang="0" scaled="0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2000" dirty="0">
                <a:solidFill>
                  <a:schemeClr val="tx1"/>
                </a:solidFill>
                <a:cs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534896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diagram of a graph&#10;&#10;Description automatically generated">
            <a:extLst>
              <a:ext uri="{FF2B5EF4-FFF2-40B4-BE49-F238E27FC236}">
                <a16:creationId xmlns:a16="http://schemas.microsoft.com/office/drawing/2014/main" id="{7AB390E6-068E-C976-D5CF-C490C2D1C84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8600" y="3459944"/>
            <a:ext cx="3236829" cy="2654335"/>
          </a:xfrm>
          <a:prstGeom prst="rect">
            <a:avLst/>
          </a:prstGeom>
        </p:spPr>
      </p:pic>
      <p:pic>
        <p:nvPicPr>
          <p:cNvPr id="3" name="Picture 2" descr="A diagram of a graph&#10;&#10;Description automatically generated with medium confidence">
            <a:extLst>
              <a:ext uri="{FF2B5EF4-FFF2-40B4-BE49-F238E27FC236}">
                <a16:creationId xmlns:a16="http://schemas.microsoft.com/office/drawing/2014/main" id="{7060A2A8-CE24-3EF6-A796-057A51E2DCE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3917" y="708618"/>
            <a:ext cx="4762195" cy="200253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6F2306F-7B94-FBC0-B131-DBE98780D62D}"/>
              </a:ext>
            </a:extLst>
          </p:cNvPr>
          <p:cNvSpPr txBox="1"/>
          <p:nvPr/>
        </p:nvSpPr>
        <p:spPr>
          <a:xfrm>
            <a:off x="8712680" y="2802147"/>
            <a:ext cx="3407434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b="1" i="0" dirty="0">
                <a:solidFill>
                  <a:srgbClr val="231F20"/>
                </a:solidFill>
                <a:effectLst/>
                <a:latin typeface="Futura-Bold"/>
                <a:cs typeface="+mn-ea"/>
              </a:rPr>
              <a:t>Fig. 11.4</a:t>
            </a:r>
            <a:r>
              <a:rPr lang="en-GB" sz="1600" b="0" i="0" dirty="0">
                <a:solidFill>
                  <a:srgbClr val="231F20"/>
                </a:solidFill>
                <a:effectLst/>
                <a:latin typeface="Times-Roman"/>
              </a:rPr>
              <a:t> Path evolution of an electron that is ‘heated up’ in a semiconductor in an electric field</a:t>
            </a:r>
            <a:r>
              <a:rPr lang="en-GB" sz="1600" dirty="0"/>
              <a:t> </a:t>
            </a:r>
            <a:endParaRPr lang="en-GB" sz="1600" dirty="0">
              <a:cs typeface="+mn-ea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0E67E12-D0E0-8447-1CAB-32E460A02D67}"/>
              </a:ext>
            </a:extLst>
          </p:cNvPr>
          <p:cNvSpPr txBox="1"/>
          <p:nvPr/>
        </p:nvSpPr>
        <p:spPr>
          <a:xfrm>
            <a:off x="8062138" y="6215154"/>
            <a:ext cx="411404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b="1" i="0" dirty="0">
                <a:solidFill>
                  <a:srgbClr val="231F20"/>
                </a:solidFill>
                <a:effectLst/>
                <a:latin typeface="Futura-Bold"/>
                <a:cs typeface="+mn-ea"/>
              </a:rPr>
              <a:t>Fig. 11.5</a:t>
            </a:r>
            <a:r>
              <a:rPr lang="en-GB" sz="1600" b="0" i="0" dirty="0">
                <a:solidFill>
                  <a:srgbClr val="231F20"/>
                </a:solidFill>
                <a:effectLst/>
                <a:latin typeface="Times-Roman"/>
              </a:rPr>
              <a:t> dependence of the electron drift velocity on the electric field intensity </a:t>
            </a:r>
            <a:endParaRPr lang="en-GB" sz="1600" dirty="0">
              <a:cs typeface="+mn-ea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1B371A0-67D8-FA2F-15CB-E34E63B24C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1370" y="1579416"/>
            <a:ext cx="2016748" cy="63437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EDF62C3-A9EF-050B-4E34-75BF48ADAEC3}"/>
              </a:ext>
            </a:extLst>
          </p:cNvPr>
          <p:cNvSpPr txBox="1"/>
          <p:nvPr/>
        </p:nvSpPr>
        <p:spPr>
          <a:xfrm>
            <a:off x="658422" y="1164592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cs typeface="+mn-ea"/>
              </a:rPr>
              <a:t>electrons travel for the mean free path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BB5B54B-4B0B-0345-216F-A3DA6E6A93A7}"/>
              </a:ext>
            </a:extLst>
          </p:cNvPr>
          <p:cNvSpPr txBox="1"/>
          <p:nvPr/>
        </p:nvSpPr>
        <p:spPr>
          <a:xfrm>
            <a:off x="679981" y="2259284"/>
            <a:ext cx="4185317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i="1" dirty="0">
                <a:solidFill>
                  <a:srgbClr val="231F20"/>
                </a:solidFill>
                <a:cs typeface="+mn-ea"/>
              </a:rPr>
              <a:t>V</a:t>
            </a:r>
            <a:r>
              <a:rPr lang="en-GB" i="1" baseline="-25000" dirty="0">
                <a:solidFill>
                  <a:srgbClr val="231F20"/>
                </a:solidFill>
                <a:cs typeface="+mn-ea"/>
              </a:rPr>
              <a:t>d</a:t>
            </a:r>
            <a:r>
              <a:rPr lang="en-GB" sz="1400" baseline="-25000" dirty="0">
                <a:solidFill>
                  <a:srgbClr val="231F20"/>
                </a:solidFill>
                <a:cs typeface="+mn-ea"/>
              </a:rPr>
              <a:t> </a:t>
            </a:r>
            <a:r>
              <a:rPr lang="en-GB" sz="1800" b="0" i="0" dirty="0">
                <a:solidFill>
                  <a:srgbClr val="231F20"/>
                </a:solidFill>
                <a:effectLst/>
                <a:cs typeface="+mn-ea"/>
              </a:rPr>
              <a:t>drift velocity of electrons </a:t>
            </a:r>
          </a:p>
          <a:p>
            <a:r>
              <a:rPr lang="en-GB" sz="1800" b="0" i="1" dirty="0">
                <a:solidFill>
                  <a:srgbClr val="231F20"/>
                </a:solidFill>
                <a:effectLst/>
                <a:cs typeface="+mn-ea"/>
              </a:rPr>
              <a:t>V</a:t>
            </a:r>
            <a:r>
              <a:rPr lang="en-GB" sz="1800" b="0" i="0" baseline="-25000" dirty="0">
                <a:solidFill>
                  <a:srgbClr val="231F20"/>
                </a:solidFill>
                <a:effectLst/>
                <a:cs typeface="+mn-ea"/>
              </a:rPr>
              <a:t>T</a:t>
            </a:r>
            <a:r>
              <a:rPr lang="en-GB" sz="1800" b="0" i="0" dirty="0">
                <a:solidFill>
                  <a:srgbClr val="231F20"/>
                </a:solidFill>
                <a:effectLst/>
                <a:cs typeface="+mn-ea"/>
              </a:rPr>
              <a:t> is the mean velocity </a:t>
            </a:r>
            <a:br>
              <a:rPr lang="en-GB" sz="1400" dirty="0">
                <a:cs typeface="+mn-ea"/>
              </a:rPr>
            </a:br>
            <a:r>
              <a:rPr lang="en-GB" sz="1800" b="0" i="1" dirty="0">
                <a:solidFill>
                  <a:srgbClr val="231F20"/>
                </a:solidFill>
                <a:effectLst/>
                <a:cs typeface="+mn-ea"/>
              </a:rPr>
              <a:t>τ</a:t>
            </a:r>
            <a:r>
              <a:rPr lang="en-GB" sz="1800" b="0" i="0" baseline="-25000" dirty="0">
                <a:solidFill>
                  <a:srgbClr val="231F20"/>
                </a:solidFill>
                <a:effectLst/>
                <a:cs typeface="+mn-ea"/>
              </a:rPr>
              <a:t>m</a:t>
            </a:r>
            <a:r>
              <a:rPr lang="en-GB" sz="1800" b="0" i="0" dirty="0">
                <a:solidFill>
                  <a:srgbClr val="231F20"/>
                </a:solidFill>
                <a:effectLst/>
                <a:cs typeface="+mn-ea"/>
              </a:rPr>
              <a:t> is the mean time between collisions</a:t>
            </a:r>
            <a:r>
              <a:rPr lang="en-GB" sz="1400" dirty="0">
                <a:cs typeface="+mn-ea"/>
              </a:rPr>
              <a:t> </a:t>
            </a:r>
            <a:br>
              <a:rPr lang="en-GB" sz="1400" dirty="0">
                <a:cs typeface="+mn-ea"/>
              </a:rPr>
            </a:br>
            <a:r>
              <a:rPr lang="en-GB" sz="1400" b="0" i="0" dirty="0">
                <a:solidFill>
                  <a:srgbClr val="231F20"/>
                </a:solidFill>
                <a:effectLst/>
                <a:cs typeface="+mn-ea"/>
              </a:rPr>
              <a:t>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F541E05-37F1-CE6C-62D0-0DA1A1DF713D}"/>
              </a:ext>
            </a:extLst>
          </p:cNvPr>
          <p:cNvSpPr txBox="1"/>
          <p:nvPr/>
        </p:nvSpPr>
        <p:spPr>
          <a:xfrm>
            <a:off x="658422" y="3776729"/>
            <a:ext cx="5437578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solidFill>
                  <a:srgbClr val="231F20"/>
                </a:solidFill>
                <a:cs typeface="+mn-ea"/>
              </a:rPr>
              <a:t>(a) </a:t>
            </a:r>
            <a:r>
              <a:rPr lang="en-GB" i="1" dirty="0">
                <a:solidFill>
                  <a:srgbClr val="231F20"/>
                </a:solidFill>
                <a:cs typeface="+mn-ea"/>
              </a:rPr>
              <a:t>V</a:t>
            </a:r>
            <a:r>
              <a:rPr lang="en-GB" i="1" baseline="-25000" dirty="0">
                <a:solidFill>
                  <a:srgbClr val="231F20"/>
                </a:solidFill>
                <a:cs typeface="+mn-ea"/>
              </a:rPr>
              <a:t>d </a:t>
            </a:r>
            <a:r>
              <a:rPr lang="en-GB" dirty="0">
                <a:cs typeface="+mn-ea"/>
              </a:rPr>
              <a:t>&lt;&lt;</a:t>
            </a:r>
            <a:r>
              <a:rPr lang="en-GB" sz="1800" b="0" i="1" dirty="0">
                <a:solidFill>
                  <a:srgbClr val="231F20"/>
                </a:solidFill>
                <a:effectLst/>
                <a:cs typeface="+mn-ea"/>
              </a:rPr>
              <a:t> V</a:t>
            </a:r>
            <a:r>
              <a:rPr lang="en-GB" sz="1800" b="0" i="0" baseline="-25000" dirty="0">
                <a:solidFill>
                  <a:srgbClr val="231F20"/>
                </a:solidFill>
                <a:effectLst/>
                <a:cs typeface="+mn-ea"/>
              </a:rPr>
              <a:t>T  </a:t>
            </a:r>
            <a:r>
              <a:rPr lang="en-GB" sz="1800" b="0" i="0" dirty="0">
                <a:solidFill>
                  <a:srgbClr val="231F20"/>
                </a:solidFill>
                <a:effectLst/>
                <a:latin typeface="Times-Roman"/>
                <a:cs typeface="+mn-ea"/>
              </a:rPr>
              <a:t>collision mechanism in that case remains the scattering on acoustic phonons</a:t>
            </a:r>
            <a:r>
              <a:rPr lang="en-GB" dirty="0">
                <a:cs typeface="+mn-ea"/>
              </a:rPr>
              <a:t> </a:t>
            </a:r>
            <a:br>
              <a:rPr lang="en-GB" dirty="0">
                <a:cs typeface="+mn-ea"/>
              </a:rPr>
            </a:br>
            <a:endParaRPr lang="en-GB" sz="1800" b="0" i="0" dirty="0">
              <a:solidFill>
                <a:srgbClr val="231F20"/>
              </a:solidFill>
              <a:effectLst/>
              <a:latin typeface="Times-Roman"/>
              <a:cs typeface="+mn-ea"/>
            </a:endParaRPr>
          </a:p>
          <a:p>
            <a:r>
              <a:rPr lang="en-GB" dirty="0">
                <a:solidFill>
                  <a:srgbClr val="231F20"/>
                </a:solidFill>
                <a:cs typeface="+mn-ea"/>
              </a:rPr>
              <a:t>(b) electron system heats up,</a:t>
            </a:r>
            <a:r>
              <a:rPr lang="en-GB" i="1" dirty="0">
                <a:solidFill>
                  <a:srgbClr val="231F20"/>
                </a:solidFill>
                <a:cs typeface="+mn-ea"/>
              </a:rPr>
              <a:t> </a:t>
            </a:r>
            <a:r>
              <a:rPr lang="en-GB" i="1" dirty="0" err="1">
                <a:solidFill>
                  <a:srgbClr val="231F20"/>
                </a:solidFill>
                <a:cs typeface="+mn-ea"/>
              </a:rPr>
              <a:t>V</a:t>
            </a:r>
            <a:r>
              <a:rPr lang="en-GB" i="1" baseline="-25000" dirty="0" err="1">
                <a:solidFill>
                  <a:srgbClr val="231F20"/>
                </a:solidFill>
                <a:cs typeface="+mn-ea"/>
              </a:rPr>
              <a:t>d</a:t>
            </a:r>
            <a:r>
              <a:rPr lang="en-GB" i="1" baseline="-25000" dirty="0">
                <a:solidFill>
                  <a:srgbClr val="231F20"/>
                </a:solidFill>
                <a:cs typeface="+mn-ea"/>
              </a:rPr>
              <a:t> </a:t>
            </a:r>
            <a:r>
              <a:rPr lang="en-GB" baseline="-25000" dirty="0">
                <a:solidFill>
                  <a:srgbClr val="231F20"/>
                </a:solidFill>
                <a:cs typeface="+mn-ea"/>
              </a:rPr>
              <a:t> </a:t>
            </a:r>
            <a:r>
              <a:rPr lang="en-GB" sz="1800" b="0" i="0" dirty="0">
                <a:solidFill>
                  <a:srgbClr val="231F20"/>
                </a:solidFill>
                <a:effectLst/>
                <a:latin typeface="Times-Roman"/>
                <a:cs typeface="+mn-ea"/>
              </a:rPr>
              <a:t>Increase</a:t>
            </a:r>
          </a:p>
          <a:p>
            <a:r>
              <a:rPr lang="en-GB" sz="1800" b="0" i="0" dirty="0">
                <a:solidFill>
                  <a:srgbClr val="231F20"/>
                </a:solidFill>
                <a:effectLst/>
                <a:latin typeface="Times-Roman"/>
                <a:cs typeface="+mn-ea"/>
              </a:rPr>
              <a:t>mobility of electrons </a:t>
            </a:r>
            <a:r>
              <a:rPr lang="en-GB" dirty="0">
                <a:solidFill>
                  <a:srgbClr val="231F20"/>
                </a:solidFill>
                <a:latin typeface="Times-Roman"/>
                <a:cs typeface="+mn-ea"/>
              </a:rPr>
              <a:t>decrease</a:t>
            </a:r>
            <a:r>
              <a:rPr lang="en-GB" sz="1800" b="0" i="0" dirty="0">
                <a:solidFill>
                  <a:srgbClr val="231F20"/>
                </a:solidFill>
                <a:effectLst/>
                <a:latin typeface="Times-Roman"/>
                <a:cs typeface="+mn-ea"/>
              </a:rPr>
              <a:t> </a:t>
            </a:r>
            <a:r>
              <a:rPr lang="en-GB" sz="1800" b="0" i="1" dirty="0" err="1">
                <a:solidFill>
                  <a:srgbClr val="231F20"/>
                </a:solidFill>
                <a:effectLst/>
                <a:latin typeface="RMTMI"/>
                <a:cs typeface="+mn-ea"/>
              </a:rPr>
              <a:t>μ</a:t>
            </a:r>
            <a:r>
              <a:rPr lang="en-GB" sz="1400" b="0" i="0" dirty="0" err="1">
                <a:solidFill>
                  <a:srgbClr val="231F20"/>
                </a:solidFill>
                <a:effectLst/>
                <a:latin typeface="Times-Roman"/>
                <a:cs typeface="+mn-ea"/>
              </a:rPr>
              <a:t>n</a:t>
            </a:r>
            <a:r>
              <a:rPr lang="en-GB" dirty="0">
                <a:cs typeface="+mn-ea"/>
              </a:rPr>
              <a:t>, </a:t>
            </a:r>
            <a:r>
              <a:rPr lang="el-GR" dirty="0">
                <a:cs typeface="+mn-ea"/>
              </a:rPr>
              <a:t>μ</a:t>
            </a:r>
            <a:r>
              <a:rPr lang="en-GB" dirty="0">
                <a:cs typeface="+mn-ea"/>
              </a:rPr>
              <a:t>n = </a:t>
            </a:r>
            <a:r>
              <a:rPr lang="el-GR" dirty="0">
                <a:cs typeface="+mn-ea"/>
              </a:rPr>
              <a:t>μ</a:t>
            </a:r>
            <a:r>
              <a:rPr lang="en-GB" dirty="0">
                <a:cs typeface="+mn-ea"/>
              </a:rPr>
              <a:t>n(F).</a:t>
            </a:r>
          </a:p>
          <a:p>
            <a:endParaRPr lang="en-GB" dirty="0">
              <a:cs typeface="+mn-ea"/>
            </a:endParaRPr>
          </a:p>
          <a:p>
            <a:r>
              <a:rPr lang="en-GB" dirty="0">
                <a:solidFill>
                  <a:srgbClr val="231F20"/>
                </a:solidFill>
                <a:cs typeface="+mn-ea"/>
              </a:rPr>
              <a:t>(c) </a:t>
            </a:r>
            <a:r>
              <a:rPr lang="en-GB" sz="1800" b="0" i="0" dirty="0">
                <a:solidFill>
                  <a:srgbClr val="231F20"/>
                </a:solidFill>
                <a:effectLst/>
                <a:latin typeface="Times-Roman"/>
                <a:cs typeface="+mn-ea"/>
              </a:rPr>
              <a:t>generation of optical phonons becomes the prevailing mechanism of electron scattering</a:t>
            </a:r>
            <a:r>
              <a:rPr lang="en-GB" dirty="0">
                <a:cs typeface="+mn-ea"/>
              </a:rPr>
              <a:t> </a:t>
            </a:r>
            <a:br>
              <a:rPr lang="en-GB" dirty="0">
                <a:cs typeface="+mn-ea"/>
              </a:rPr>
            </a:br>
            <a:endParaRPr lang="en-GB" dirty="0">
              <a:cs typeface="+mn-ea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7158D15E-5C0A-6A0B-8576-3402DB6AA3C3}"/>
              </a:ext>
            </a:extLst>
          </p:cNvPr>
          <p:cNvGrpSpPr/>
          <p:nvPr/>
        </p:nvGrpSpPr>
        <p:grpSpPr>
          <a:xfrm>
            <a:off x="0" y="0"/>
            <a:ext cx="7842774" cy="564226"/>
            <a:chOff x="0" y="0"/>
            <a:chExt cx="7842774" cy="564226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ADBA79C4-FFD2-D4CE-FE93-3E649BAF2535}"/>
                </a:ext>
              </a:extLst>
            </p:cNvPr>
            <p:cNvSpPr/>
            <p:nvPr/>
          </p:nvSpPr>
          <p:spPr>
            <a:xfrm>
              <a:off x="0" y="0"/>
              <a:ext cx="6834434" cy="564226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000" dirty="0">
                  <a:solidFill>
                    <a:schemeClr val="tx1"/>
                  </a:solidFill>
                  <a:cs typeface="+mn-ea"/>
                </a:rPr>
                <a:t>High-field Electroluminescence--Mechanisms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4003F5E4-843D-9598-AF6E-7928EBEA6476}"/>
                </a:ext>
              </a:extLst>
            </p:cNvPr>
            <p:cNvSpPr/>
            <p:nvPr/>
          </p:nvSpPr>
          <p:spPr>
            <a:xfrm>
              <a:off x="6834433" y="0"/>
              <a:ext cx="1008341" cy="564226"/>
            </a:xfrm>
            <a:prstGeom prst="rect">
              <a:avLst/>
            </a:prstGeom>
            <a:gradFill flip="none" rotWithShape="1">
              <a:gsLst>
                <a:gs pos="1000">
                  <a:schemeClr val="accent6">
                    <a:lumMod val="20000"/>
                    <a:lumOff val="80000"/>
                  </a:schemeClr>
                </a:gs>
                <a:gs pos="100000">
                  <a:schemeClr val="bg1"/>
                </a:gs>
              </a:gsLst>
              <a:lin ang="0" scaled="0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2000" dirty="0">
                <a:solidFill>
                  <a:schemeClr val="tx1"/>
                </a:solidFill>
                <a:cs typeface="+mn-ea"/>
              </a:endParaRP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49338AD0-682B-B9E4-0EA7-03D4FE0FEA10}"/>
              </a:ext>
            </a:extLst>
          </p:cNvPr>
          <p:cNvSpPr txBox="1"/>
          <p:nvPr/>
        </p:nvSpPr>
        <p:spPr>
          <a:xfrm>
            <a:off x="965837" y="659011"/>
            <a:ext cx="3260723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GB" b="1" dirty="0">
                <a:cs typeface="+mn-ea"/>
              </a:rPr>
              <a:t>Impact ionization and excitation</a:t>
            </a:r>
          </a:p>
        </p:txBody>
      </p:sp>
    </p:spTree>
    <p:extLst>
      <p:ext uri="{BB962C8B-B14F-4D97-AF65-F5344CB8AC3E}">
        <p14:creationId xmlns:p14="http://schemas.microsoft.com/office/powerpoint/2010/main" val="5718118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diagram of a curve&#10;&#10;Description automatically generated with medium confidence">
            <a:extLst>
              <a:ext uri="{FF2B5EF4-FFF2-40B4-BE49-F238E27FC236}">
                <a16:creationId xmlns:a16="http://schemas.microsoft.com/office/drawing/2014/main" id="{10A8D799-BE47-7DCD-4831-9B561D58F61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8777" y="59845"/>
            <a:ext cx="3254567" cy="673830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7AB8683-8C89-3A39-D73C-23A94C7E4C7D}"/>
              </a:ext>
            </a:extLst>
          </p:cNvPr>
          <p:cNvSpPr txBox="1"/>
          <p:nvPr/>
        </p:nvSpPr>
        <p:spPr>
          <a:xfrm>
            <a:off x="6096000" y="5996226"/>
            <a:ext cx="2840567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b="1" i="0" dirty="0">
                <a:solidFill>
                  <a:srgbClr val="231F20"/>
                </a:solidFill>
                <a:effectLst/>
                <a:latin typeface="Futura-Bold"/>
                <a:cs typeface="+mn-ea"/>
              </a:rPr>
              <a:t>Fig. 11.7</a:t>
            </a:r>
            <a:r>
              <a:rPr lang="en-GB" sz="1600" b="0" i="0" dirty="0">
                <a:solidFill>
                  <a:srgbClr val="231F20"/>
                </a:solidFill>
                <a:effectLst/>
                <a:latin typeface="Times-Roman"/>
              </a:rPr>
              <a:t> Energy band scheme of a metal–semiconductor junction (Schottky barrier)</a:t>
            </a:r>
            <a:r>
              <a:rPr lang="en-GB" sz="1600" dirty="0"/>
              <a:t> </a:t>
            </a:r>
            <a:endParaRPr lang="en-GB" sz="1600" dirty="0">
              <a:cs typeface="+mn-ea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D4FA250-CD11-7D2A-6B45-9AA152785E68}"/>
              </a:ext>
            </a:extLst>
          </p:cNvPr>
          <p:cNvSpPr txBox="1"/>
          <p:nvPr/>
        </p:nvSpPr>
        <p:spPr>
          <a:xfrm>
            <a:off x="1036320" y="657275"/>
            <a:ext cx="2966337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GB" sz="1800" b="1" i="0" dirty="0">
                <a:solidFill>
                  <a:srgbClr val="231F20"/>
                </a:solidFill>
                <a:effectLst/>
                <a:latin typeface="Times-Bold"/>
                <a:cs typeface="+mn-ea"/>
              </a:rPr>
              <a:t>Generation of free carriers</a:t>
            </a:r>
            <a:r>
              <a:rPr lang="en-GB" dirty="0">
                <a:cs typeface="+mn-ea"/>
              </a:rPr>
              <a:t>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ECC8150-1AF4-E3DE-0E92-DCC2F7752B23}"/>
              </a:ext>
            </a:extLst>
          </p:cNvPr>
          <p:cNvSpPr txBox="1"/>
          <p:nvPr/>
        </p:nvSpPr>
        <p:spPr>
          <a:xfrm>
            <a:off x="950056" y="1203707"/>
            <a:ext cx="6096000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cs typeface="+mn-ea"/>
              </a:rPr>
              <a:t>mechanisms of free carrier generation</a:t>
            </a:r>
          </a:p>
          <a:p>
            <a:endParaRPr lang="en-GB" dirty="0">
              <a:cs typeface="+mn-ea"/>
            </a:endParaRPr>
          </a:p>
          <a:p>
            <a:r>
              <a:rPr lang="en-GB" sz="1800" b="0" i="0" dirty="0">
                <a:solidFill>
                  <a:srgbClr val="231F20"/>
                </a:solidFill>
                <a:effectLst/>
                <a:latin typeface="Times-Roman"/>
                <a:cs typeface="+mn-ea"/>
              </a:rPr>
              <a:t>1. injection of majority carriers from electrodes;</a:t>
            </a:r>
            <a:r>
              <a:rPr lang="en-GB" dirty="0">
                <a:cs typeface="+mn-ea"/>
              </a:rPr>
              <a:t> </a:t>
            </a:r>
          </a:p>
          <a:p>
            <a:br>
              <a:rPr lang="en-GB" dirty="0">
                <a:cs typeface="+mn-ea"/>
              </a:rPr>
            </a:br>
            <a:r>
              <a:rPr lang="en-GB" dirty="0">
                <a:cs typeface="+mn-ea"/>
              </a:rPr>
              <a:t>2. </a:t>
            </a:r>
            <a:r>
              <a:rPr lang="en-GB" sz="1800" b="0" i="0" dirty="0">
                <a:solidFill>
                  <a:srgbClr val="231F20"/>
                </a:solidFill>
                <a:effectLst/>
                <a:latin typeface="Times-Roman"/>
                <a:cs typeface="+mn-ea"/>
              </a:rPr>
              <a:t>release of carriers from deep traps localized in the phosphor</a:t>
            </a:r>
          </a:p>
          <a:p>
            <a:r>
              <a:rPr lang="en-GB" dirty="0">
                <a:cs typeface="+mn-ea"/>
              </a:rPr>
              <a:t> </a:t>
            </a:r>
            <a:br>
              <a:rPr lang="en-GB" dirty="0">
                <a:cs typeface="+mn-ea"/>
              </a:rPr>
            </a:br>
            <a:r>
              <a:rPr lang="en-GB" dirty="0">
                <a:cs typeface="+mn-ea"/>
              </a:rPr>
              <a:t>3. </a:t>
            </a:r>
            <a:r>
              <a:rPr lang="en-GB" sz="1800" b="0" i="0" dirty="0">
                <a:solidFill>
                  <a:srgbClr val="231F20"/>
                </a:solidFill>
                <a:effectLst/>
                <a:latin typeface="Times-Roman"/>
                <a:cs typeface="+mn-ea"/>
              </a:rPr>
              <a:t>release of carriers from traps on the boundary between a dielectric and the phosphor</a:t>
            </a:r>
            <a:r>
              <a:rPr lang="en-GB" dirty="0">
                <a:cs typeface="+mn-ea"/>
              </a:rPr>
              <a:t> </a:t>
            </a:r>
            <a:br>
              <a:rPr lang="en-GB" dirty="0">
                <a:cs typeface="+mn-ea"/>
              </a:rPr>
            </a:br>
            <a:endParaRPr lang="en-GB" dirty="0">
              <a:cs typeface="+mn-ea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8A19D3A-A5BC-1079-DD31-A24C2795EF69}"/>
              </a:ext>
            </a:extLst>
          </p:cNvPr>
          <p:cNvSpPr txBox="1"/>
          <p:nvPr/>
        </p:nvSpPr>
        <p:spPr>
          <a:xfrm>
            <a:off x="950056" y="3882689"/>
            <a:ext cx="60945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cs typeface="+mn-ea"/>
              </a:rPr>
              <a:t>metal and an n-type semiconductor Schottky structure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10D6BCB-8426-3C81-20E6-A128E01E28C9}"/>
              </a:ext>
            </a:extLst>
          </p:cNvPr>
          <p:cNvSpPr txBox="1"/>
          <p:nvPr/>
        </p:nvSpPr>
        <p:spPr>
          <a:xfrm>
            <a:off x="950056" y="4468128"/>
            <a:ext cx="5045302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cs typeface="+mn-ea"/>
              </a:rPr>
              <a:t>forward bias  </a:t>
            </a:r>
          </a:p>
          <a:p>
            <a:r>
              <a:rPr lang="en-GB" dirty="0">
                <a:cs typeface="+mn-ea"/>
              </a:rPr>
              <a:t>	concentration of minority remains stable</a:t>
            </a:r>
          </a:p>
          <a:p>
            <a:endParaRPr lang="en-GB" dirty="0">
              <a:cs typeface="+mn-ea"/>
            </a:endParaRPr>
          </a:p>
          <a:p>
            <a:r>
              <a:rPr lang="en-GB" dirty="0">
                <a:cs typeface="+mn-ea"/>
              </a:rPr>
              <a:t> reverse bias </a:t>
            </a:r>
          </a:p>
          <a:p>
            <a:r>
              <a:rPr lang="en-GB" dirty="0">
                <a:cs typeface="+mn-ea"/>
              </a:rPr>
              <a:t>	keeps the injected electron current</a:t>
            </a:r>
          </a:p>
          <a:p>
            <a:pPr marL="1657350" lvl="3" indent="-285750">
              <a:buFont typeface="Wingdings" panose="05000000000000000000" pitchFamily="2" charset="2"/>
              <a:buChar char="§"/>
            </a:pPr>
            <a:r>
              <a:rPr lang="en-GB" dirty="0">
                <a:cs typeface="+mn-ea"/>
              </a:rPr>
              <a:t>lowered potential barrier</a:t>
            </a:r>
          </a:p>
          <a:p>
            <a:pPr marL="1656000" lvl="3" indent="-285750">
              <a:buFont typeface="Wingdings" panose="05000000000000000000" pitchFamily="2" charset="2"/>
              <a:buChar char="§"/>
            </a:pPr>
            <a:r>
              <a:rPr lang="en-GB" dirty="0">
                <a:cs typeface="+mn-ea"/>
              </a:rPr>
              <a:t>tunnelling effect</a:t>
            </a:r>
          </a:p>
          <a:p>
            <a:r>
              <a:rPr lang="en-GB" sz="1800" b="0" i="0" dirty="0">
                <a:solidFill>
                  <a:srgbClr val="231F20"/>
                </a:solidFill>
                <a:effectLst/>
                <a:latin typeface="Times-Roman"/>
                <a:cs typeface="+mn-ea"/>
              </a:rPr>
              <a:t>	 accelerated electrons</a:t>
            </a:r>
            <a:r>
              <a:rPr lang="en-GB" dirty="0">
                <a:cs typeface="+mn-ea"/>
              </a:rPr>
              <a:t>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EA87E648-62F6-0886-1C8B-B5BECD92D83E}"/>
              </a:ext>
            </a:extLst>
          </p:cNvPr>
          <p:cNvGrpSpPr/>
          <p:nvPr/>
        </p:nvGrpSpPr>
        <p:grpSpPr>
          <a:xfrm>
            <a:off x="0" y="0"/>
            <a:ext cx="7842774" cy="564226"/>
            <a:chOff x="0" y="0"/>
            <a:chExt cx="7842774" cy="564226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7C32A9DD-8B5E-251A-0CF5-F5FC9D3D5B6F}"/>
                </a:ext>
              </a:extLst>
            </p:cNvPr>
            <p:cNvSpPr/>
            <p:nvPr/>
          </p:nvSpPr>
          <p:spPr>
            <a:xfrm>
              <a:off x="0" y="0"/>
              <a:ext cx="6834434" cy="564226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000" dirty="0">
                  <a:solidFill>
                    <a:schemeClr val="tx1"/>
                  </a:solidFill>
                  <a:cs typeface="+mn-ea"/>
                </a:rPr>
                <a:t>High-field Electroluminescence--Mechanisms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35CD2E8F-1F83-5843-B2B6-31BD92685259}"/>
                </a:ext>
              </a:extLst>
            </p:cNvPr>
            <p:cNvSpPr/>
            <p:nvPr/>
          </p:nvSpPr>
          <p:spPr>
            <a:xfrm>
              <a:off x="6834433" y="0"/>
              <a:ext cx="1008341" cy="564226"/>
            </a:xfrm>
            <a:prstGeom prst="rect">
              <a:avLst/>
            </a:prstGeom>
            <a:gradFill flip="none" rotWithShape="1">
              <a:gsLst>
                <a:gs pos="1000">
                  <a:schemeClr val="accent6">
                    <a:lumMod val="20000"/>
                    <a:lumOff val="80000"/>
                  </a:schemeClr>
                </a:gs>
                <a:gs pos="100000">
                  <a:schemeClr val="bg1"/>
                </a:gs>
              </a:gsLst>
              <a:lin ang="0" scaled="0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2000" dirty="0">
                <a:solidFill>
                  <a:schemeClr val="tx1"/>
                </a:solidFill>
                <a:cs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827079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diagram of energy and electron energy&#10;&#10;Description automatically generated">
            <a:extLst>
              <a:ext uri="{FF2B5EF4-FFF2-40B4-BE49-F238E27FC236}">
                <a16:creationId xmlns:a16="http://schemas.microsoft.com/office/drawing/2014/main" id="{00785DC1-A08D-6A8C-FD2A-5B84B50EEDC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2241" y="2027963"/>
            <a:ext cx="2520533" cy="361371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B07BDE6-9070-1C62-980D-9D2E959F22F3}"/>
              </a:ext>
            </a:extLst>
          </p:cNvPr>
          <p:cNvSpPr txBox="1"/>
          <p:nvPr/>
        </p:nvSpPr>
        <p:spPr>
          <a:xfrm>
            <a:off x="5136895" y="5961062"/>
            <a:ext cx="339507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b="1" i="0" dirty="0">
                <a:solidFill>
                  <a:srgbClr val="231F20"/>
                </a:solidFill>
                <a:effectLst/>
                <a:latin typeface="Futura-Bold"/>
                <a:cs typeface="+mn-ea"/>
              </a:rPr>
              <a:t>Fig. 11.8 </a:t>
            </a:r>
            <a:r>
              <a:rPr lang="en-GB" sz="1600" b="0" i="0" dirty="0">
                <a:solidFill>
                  <a:srgbClr val="231F20"/>
                </a:solidFill>
                <a:effectLst/>
                <a:latin typeface="Times-Roman"/>
                <a:cs typeface="+mn-ea"/>
              </a:rPr>
              <a:t>Energy band scheme of an electron in a deep trap </a:t>
            </a:r>
            <a:r>
              <a:rPr lang="en-GB" sz="1600" dirty="0">
                <a:cs typeface="+mn-ea"/>
              </a:rPr>
              <a:t> </a:t>
            </a:r>
          </a:p>
        </p:txBody>
      </p:sp>
      <p:pic>
        <p:nvPicPr>
          <p:cNvPr id="6" name="Picture 5" descr="Diagram of a diagram of a electrical system&#10;&#10;Description automatically generated with medium confidence">
            <a:extLst>
              <a:ext uri="{FF2B5EF4-FFF2-40B4-BE49-F238E27FC236}">
                <a16:creationId xmlns:a16="http://schemas.microsoft.com/office/drawing/2014/main" id="{22CC0550-6CD1-AFD0-9F25-A4ADFE9FDEC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2058" y="2669621"/>
            <a:ext cx="2038588" cy="213529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737E6F5-AF88-FBCF-DA64-2919597386EB}"/>
              </a:ext>
            </a:extLst>
          </p:cNvPr>
          <p:cNvSpPr txBox="1"/>
          <p:nvPr/>
        </p:nvSpPr>
        <p:spPr>
          <a:xfrm>
            <a:off x="8935532" y="5961062"/>
            <a:ext cx="3173347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b="1" i="0" dirty="0">
                <a:solidFill>
                  <a:srgbClr val="231F20"/>
                </a:solidFill>
                <a:effectLst/>
                <a:latin typeface="Futura-Bold"/>
                <a:cs typeface="+mn-ea"/>
              </a:rPr>
              <a:t>Fig. 11.9</a:t>
            </a:r>
            <a:r>
              <a:rPr lang="en-GB" sz="1600" dirty="0">
                <a:cs typeface="+mn-ea"/>
              </a:rPr>
              <a:t> </a:t>
            </a:r>
            <a:r>
              <a:rPr lang="en-GB" sz="1600" b="0" i="0" dirty="0">
                <a:solidFill>
                  <a:srgbClr val="231F20"/>
                </a:solidFill>
                <a:effectLst/>
                <a:latin typeface="Times-Roman"/>
                <a:cs typeface="+mn-ea"/>
              </a:rPr>
              <a:t>Band scheme of the interface between a dielectric and a luminescent layer</a:t>
            </a:r>
            <a:r>
              <a:rPr lang="en-GB" sz="1600" dirty="0">
                <a:cs typeface="+mn-ea"/>
              </a:rPr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6E4DE59-16E4-F041-2ACB-56BB949B5D86}"/>
              </a:ext>
            </a:extLst>
          </p:cNvPr>
          <p:cNvSpPr txBox="1"/>
          <p:nvPr/>
        </p:nvSpPr>
        <p:spPr>
          <a:xfrm>
            <a:off x="461899" y="1183911"/>
            <a:ext cx="4179112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b="0" i="0" dirty="0">
                <a:solidFill>
                  <a:srgbClr val="231F20"/>
                </a:solidFill>
                <a:effectLst/>
                <a:latin typeface="Times-Roman"/>
                <a:cs typeface="+mn-ea"/>
              </a:rPr>
              <a:t>Lattice defects in semiconductors act as deep traps (potential wells) for charge carriers</a:t>
            </a:r>
            <a:r>
              <a:rPr lang="en-GB" dirty="0">
                <a:cs typeface="+mn-ea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cs typeface="+mn-ea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b="0" i="0" dirty="0">
                <a:solidFill>
                  <a:srgbClr val="231F20"/>
                </a:solidFill>
                <a:effectLst/>
                <a:latin typeface="Times-Roman"/>
                <a:cs typeface="+mn-ea"/>
              </a:rPr>
              <a:t>application of an electric field decrease the potential barrier of the trap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800" b="0" i="0" dirty="0">
              <a:solidFill>
                <a:srgbClr val="231F20"/>
              </a:solidFill>
              <a:effectLst/>
              <a:latin typeface="Times-Roman"/>
              <a:cs typeface="+mn-ea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b="0" i="0" dirty="0">
                <a:solidFill>
                  <a:srgbClr val="231F20"/>
                </a:solidFill>
                <a:effectLst/>
                <a:latin typeface="Times-Roman"/>
                <a:cs typeface="+mn-ea"/>
              </a:rPr>
              <a:t>thermal release of trapped electrons into the conduction band, (</a:t>
            </a:r>
            <a:r>
              <a:rPr lang="en-GB" sz="1800" b="0" i="1" dirty="0">
                <a:solidFill>
                  <a:srgbClr val="231F20"/>
                </a:solidFill>
                <a:effectLst/>
                <a:latin typeface="Times-Italic"/>
                <a:cs typeface="+mn-ea"/>
              </a:rPr>
              <a:t>Poole–Frenkel effect</a:t>
            </a:r>
            <a:r>
              <a:rPr lang="en-GB" dirty="0">
                <a:solidFill>
                  <a:srgbClr val="231F20"/>
                </a:solidFill>
                <a:latin typeface="Times-Roman"/>
                <a:cs typeface="+mn-ea"/>
              </a:rPr>
              <a:t>)</a:t>
            </a:r>
            <a:r>
              <a:rPr lang="en-GB" sz="1800" b="0" i="0" dirty="0">
                <a:solidFill>
                  <a:srgbClr val="231F20"/>
                </a:solidFill>
                <a:effectLst/>
                <a:latin typeface="Times-Roman"/>
                <a:cs typeface="+mn-ea"/>
              </a:rPr>
              <a:t> </a:t>
            </a:r>
            <a:br>
              <a:rPr lang="en-GB" dirty="0">
                <a:cs typeface="+mn-ea"/>
              </a:rPr>
            </a:br>
            <a:r>
              <a:rPr lang="en-GB" sz="1800" b="0" i="0" dirty="0">
                <a:solidFill>
                  <a:srgbClr val="231F20"/>
                </a:solidFill>
                <a:effectLst/>
                <a:latin typeface="Times-Roman"/>
                <a:cs typeface="+mn-ea"/>
              </a:rPr>
              <a:t>tunnelling through the narrowed barrier (</a:t>
            </a:r>
            <a:r>
              <a:rPr lang="en-GB" sz="1800" b="0" i="1" dirty="0">
                <a:solidFill>
                  <a:srgbClr val="231F20"/>
                </a:solidFill>
                <a:effectLst/>
                <a:latin typeface="Times-Italic"/>
                <a:cs typeface="+mn-ea"/>
              </a:rPr>
              <a:t>Fowler–</a:t>
            </a:r>
            <a:r>
              <a:rPr lang="en-GB" sz="1800" b="0" i="1" dirty="0" err="1">
                <a:solidFill>
                  <a:srgbClr val="231F20"/>
                </a:solidFill>
                <a:effectLst/>
                <a:latin typeface="Times-Italic"/>
                <a:cs typeface="+mn-ea"/>
              </a:rPr>
              <a:t>Nordheim</a:t>
            </a:r>
            <a:r>
              <a:rPr lang="en-GB" sz="1800" b="0" i="1" dirty="0">
                <a:solidFill>
                  <a:srgbClr val="231F20"/>
                </a:solidFill>
                <a:effectLst/>
                <a:latin typeface="Times-Italic"/>
                <a:cs typeface="+mn-ea"/>
              </a:rPr>
              <a:t> tunnelling)</a:t>
            </a:r>
            <a:br>
              <a:rPr lang="en-GB" dirty="0">
                <a:cs typeface="+mn-ea"/>
              </a:rPr>
            </a:br>
            <a:r>
              <a:rPr lang="en-GB" dirty="0">
                <a:cs typeface="+mn-ea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cs typeface="+mn-ea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b="0" i="0" dirty="0">
                <a:solidFill>
                  <a:srgbClr val="231F20"/>
                </a:solidFill>
                <a:effectLst/>
                <a:latin typeface="Times-Roman"/>
                <a:cs typeface="+mn-ea"/>
              </a:rPr>
              <a:t>lattice defects are formed at the interface. electronic states are localized within the forbidden band</a:t>
            </a:r>
            <a:r>
              <a:rPr lang="en-GB" dirty="0">
                <a:cs typeface="+mn-ea"/>
              </a:rPr>
              <a:t>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3A1D8E-3458-C106-1C2B-406B273C17DD}"/>
              </a:ext>
            </a:extLst>
          </p:cNvPr>
          <p:cNvSpPr txBox="1"/>
          <p:nvPr/>
        </p:nvSpPr>
        <p:spPr>
          <a:xfrm>
            <a:off x="1036320" y="657275"/>
            <a:ext cx="2966337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GB" sz="1800" b="1" i="0" dirty="0">
                <a:solidFill>
                  <a:srgbClr val="231F20"/>
                </a:solidFill>
                <a:effectLst/>
                <a:latin typeface="Times-Bold"/>
                <a:cs typeface="+mn-ea"/>
              </a:rPr>
              <a:t>Generation of free carriers</a:t>
            </a:r>
            <a:r>
              <a:rPr lang="en-GB" dirty="0">
                <a:cs typeface="+mn-ea"/>
              </a:rPr>
              <a:t> 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E0B22B11-8CF8-8A5D-64C9-B21E97B071E4}"/>
              </a:ext>
            </a:extLst>
          </p:cNvPr>
          <p:cNvGrpSpPr/>
          <p:nvPr/>
        </p:nvGrpSpPr>
        <p:grpSpPr>
          <a:xfrm>
            <a:off x="0" y="0"/>
            <a:ext cx="7842774" cy="564226"/>
            <a:chOff x="0" y="0"/>
            <a:chExt cx="7842774" cy="564226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C9E31456-C976-325E-39CF-769126A02BF0}"/>
                </a:ext>
              </a:extLst>
            </p:cNvPr>
            <p:cNvSpPr/>
            <p:nvPr/>
          </p:nvSpPr>
          <p:spPr>
            <a:xfrm>
              <a:off x="0" y="0"/>
              <a:ext cx="6834434" cy="564226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000" dirty="0">
                  <a:solidFill>
                    <a:schemeClr val="tx1"/>
                  </a:solidFill>
                  <a:cs typeface="+mn-ea"/>
                </a:rPr>
                <a:t>High-field Electroluminescence--Mechanisms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17500A22-3E0A-C4F0-D429-1D18CF7B4C4F}"/>
                </a:ext>
              </a:extLst>
            </p:cNvPr>
            <p:cNvSpPr/>
            <p:nvPr/>
          </p:nvSpPr>
          <p:spPr>
            <a:xfrm>
              <a:off x="6834433" y="0"/>
              <a:ext cx="1008341" cy="564226"/>
            </a:xfrm>
            <a:prstGeom prst="rect">
              <a:avLst/>
            </a:prstGeom>
            <a:gradFill flip="none" rotWithShape="1">
              <a:gsLst>
                <a:gs pos="1000">
                  <a:schemeClr val="accent6">
                    <a:lumMod val="20000"/>
                    <a:lumOff val="80000"/>
                  </a:schemeClr>
                </a:gs>
                <a:gs pos="100000">
                  <a:schemeClr val="bg1"/>
                </a:gs>
              </a:gsLst>
              <a:lin ang="0" scaled="0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2000" dirty="0">
                <a:solidFill>
                  <a:schemeClr val="tx1"/>
                </a:solidFill>
                <a:cs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985522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omparison of a normal voltage and a normal voltage&#10;&#10;Description automatically generated">
            <a:extLst>
              <a:ext uri="{FF2B5EF4-FFF2-40B4-BE49-F238E27FC236}">
                <a16:creationId xmlns:a16="http://schemas.microsoft.com/office/drawing/2014/main" id="{693C46D4-58CB-C509-43FB-8A88DAA1814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848544"/>
            <a:ext cx="4343050" cy="3001003"/>
          </a:xfrm>
          <a:prstGeom prst="rect">
            <a:avLst/>
          </a:prstGeom>
        </p:spPr>
      </p:pic>
      <p:pic>
        <p:nvPicPr>
          <p:cNvPr id="5" name="Picture 4" descr="A diagram of a normal distribution&#10;&#10;Description automatically generated with medium confidence">
            <a:extLst>
              <a:ext uri="{FF2B5EF4-FFF2-40B4-BE49-F238E27FC236}">
                <a16:creationId xmlns:a16="http://schemas.microsoft.com/office/drawing/2014/main" id="{EC75C26C-8800-8BD4-C77A-471BE8BEF23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933" y="3073788"/>
            <a:ext cx="2918051" cy="280685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D55B9A0-39BE-2C3E-ECF4-271A2262DA14}"/>
              </a:ext>
            </a:extLst>
          </p:cNvPr>
          <p:cNvSpPr txBox="1"/>
          <p:nvPr/>
        </p:nvSpPr>
        <p:spPr>
          <a:xfrm>
            <a:off x="6386017" y="5934670"/>
            <a:ext cx="564783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b="1" i="0" dirty="0">
                <a:solidFill>
                  <a:srgbClr val="231F20"/>
                </a:solidFill>
                <a:effectLst/>
                <a:latin typeface="Futura-Bold"/>
                <a:cs typeface="+mn-ea"/>
              </a:rPr>
              <a:t>Fig. 11.11 </a:t>
            </a:r>
            <a:r>
              <a:rPr lang="en-GB" sz="1600" b="0" i="0" dirty="0">
                <a:solidFill>
                  <a:srgbClr val="231F20"/>
                </a:solidFill>
                <a:effectLst/>
                <a:latin typeface="Times-Roman"/>
                <a:cs typeface="+mn-ea"/>
              </a:rPr>
              <a:t>experimental curves of the electroluminescence brightness </a:t>
            </a:r>
            <a:r>
              <a:rPr lang="en-GB" sz="1600" b="0" i="1" dirty="0">
                <a:solidFill>
                  <a:srgbClr val="231F20"/>
                </a:solidFill>
                <a:effectLst/>
                <a:latin typeface="Times-Italic"/>
                <a:cs typeface="+mn-ea"/>
              </a:rPr>
              <a:t>B </a:t>
            </a:r>
            <a:r>
              <a:rPr lang="en-GB" sz="1600" b="0" i="0" dirty="0">
                <a:solidFill>
                  <a:srgbClr val="231F20"/>
                </a:solidFill>
                <a:effectLst/>
                <a:latin typeface="Times-Roman"/>
                <a:cs typeface="+mn-ea"/>
              </a:rPr>
              <a:t>against the applied voltage </a:t>
            </a:r>
            <a:r>
              <a:rPr lang="en-GB" sz="1600" b="0" i="1" dirty="0">
                <a:solidFill>
                  <a:srgbClr val="231F20"/>
                </a:solidFill>
                <a:effectLst/>
                <a:latin typeface="Times-Italic"/>
                <a:cs typeface="+mn-ea"/>
              </a:rPr>
              <a:t>U</a:t>
            </a:r>
            <a:r>
              <a:rPr lang="en-GB" sz="1600" dirty="0">
                <a:cs typeface="+mn-ea"/>
              </a:rPr>
              <a:t>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7913964-D0E1-15DA-5FB9-EC0B01C79A39}"/>
              </a:ext>
            </a:extLst>
          </p:cNvPr>
          <p:cNvSpPr txBox="1"/>
          <p:nvPr/>
        </p:nvSpPr>
        <p:spPr>
          <a:xfrm>
            <a:off x="923649" y="5934670"/>
            <a:ext cx="3743241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b="1" i="0" dirty="0">
                <a:solidFill>
                  <a:srgbClr val="231F20"/>
                </a:solidFill>
                <a:effectLst/>
                <a:latin typeface="Futura-Bold"/>
                <a:cs typeface="+mn-ea"/>
              </a:rPr>
              <a:t>Fig. 11.10 </a:t>
            </a:r>
            <a:r>
              <a:rPr lang="en-GB" sz="1600" b="0" i="0" dirty="0">
                <a:solidFill>
                  <a:srgbClr val="231F20"/>
                </a:solidFill>
                <a:effectLst/>
                <a:latin typeface="Times-Roman"/>
                <a:cs typeface="+mn-ea"/>
              </a:rPr>
              <a:t>Dependence of the high-field electroluminescence brightness </a:t>
            </a:r>
            <a:r>
              <a:rPr lang="en-GB" sz="1600" b="0" i="1" dirty="0">
                <a:solidFill>
                  <a:srgbClr val="231F20"/>
                </a:solidFill>
                <a:effectLst/>
                <a:latin typeface="Times-Italic"/>
                <a:cs typeface="+mn-ea"/>
              </a:rPr>
              <a:t>B </a:t>
            </a:r>
            <a:r>
              <a:rPr lang="en-GB" sz="1600" b="0" i="0" dirty="0">
                <a:solidFill>
                  <a:srgbClr val="231F20"/>
                </a:solidFill>
                <a:effectLst/>
                <a:latin typeface="Times-Roman"/>
                <a:cs typeface="+mn-ea"/>
              </a:rPr>
              <a:t>on the applied voltage </a:t>
            </a:r>
            <a:r>
              <a:rPr lang="en-GB" sz="1600" b="0" i="1" dirty="0">
                <a:solidFill>
                  <a:srgbClr val="231F20"/>
                </a:solidFill>
                <a:effectLst/>
                <a:latin typeface="Times-Italic"/>
                <a:cs typeface="+mn-ea"/>
              </a:rPr>
              <a:t>U</a:t>
            </a:r>
            <a:r>
              <a:rPr lang="en-GB" sz="1600" dirty="0">
                <a:cs typeface="+mn-ea"/>
              </a:rPr>
              <a:t>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B8D10F1-F4A9-5386-B72F-ED1DC9BA80DB}"/>
              </a:ext>
            </a:extLst>
          </p:cNvPr>
          <p:cNvSpPr txBox="1"/>
          <p:nvPr/>
        </p:nvSpPr>
        <p:spPr>
          <a:xfrm>
            <a:off x="1031933" y="1305341"/>
            <a:ext cx="726991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dirty="0">
                <a:cs typeface="+mn-ea"/>
              </a:rPr>
              <a:t>the differences between the overall curve shapes are not too important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GB" dirty="0">
              <a:cs typeface="+mn-ea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sz="1800" b="0" i="0" dirty="0">
                <a:solidFill>
                  <a:srgbClr val="231F20"/>
                </a:solidFill>
                <a:effectLst/>
                <a:latin typeface="Times-Roman"/>
                <a:cs typeface="+mn-ea"/>
              </a:rPr>
              <a:t>plot in a logarithmic scale </a:t>
            </a:r>
            <a:r>
              <a:rPr lang="en-GB" sz="1800" b="0" i="1" dirty="0">
                <a:solidFill>
                  <a:srgbClr val="231F20"/>
                </a:solidFill>
                <a:effectLst/>
                <a:latin typeface="Times-Italic"/>
                <a:cs typeface="+mn-ea"/>
              </a:rPr>
              <a:t>B</a:t>
            </a:r>
            <a:r>
              <a:rPr lang="en-GB" sz="1800" b="0" i="1" dirty="0">
                <a:solidFill>
                  <a:srgbClr val="231F20"/>
                </a:solidFill>
                <a:effectLst/>
                <a:latin typeface="RMTMI"/>
                <a:cs typeface="+mn-ea"/>
              </a:rPr>
              <a:t>/</a:t>
            </a:r>
            <a:r>
              <a:rPr lang="en-GB" sz="1800" b="0" i="1" dirty="0">
                <a:solidFill>
                  <a:srgbClr val="231F20"/>
                </a:solidFill>
                <a:effectLst/>
                <a:latin typeface="Times-Italic"/>
                <a:cs typeface="+mn-ea"/>
              </a:rPr>
              <a:t>U </a:t>
            </a:r>
            <a:r>
              <a:rPr lang="en-GB" sz="1800" b="0" i="0" dirty="0">
                <a:solidFill>
                  <a:srgbClr val="231F20"/>
                </a:solidFill>
                <a:effectLst/>
                <a:latin typeface="Times-Roman"/>
                <a:cs typeface="+mn-ea"/>
              </a:rPr>
              <a:t>2 </a:t>
            </a:r>
            <a:r>
              <a:rPr lang="en-GB" sz="1800" b="0" i="0" dirty="0">
                <a:solidFill>
                  <a:srgbClr val="231F20"/>
                </a:solidFill>
                <a:effectLst/>
                <a:latin typeface="MTSYN"/>
                <a:cs typeface="+mn-ea"/>
              </a:rPr>
              <a:t>∼ </a:t>
            </a:r>
            <a:r>
              <a:rPr lang="en-GB" sz="1800" b="0" i="1" dirty="0">
                <a:solidFill>
                  <a:srgbClr val="231F20"/>
                </a:solidFill>
                <a:effectLst/>
                <a:latin typeface="Times-Italic"/>
                <a:cs typeface="+mn-ea"/>
              </a:rPr>
              <a:t>j</a:t>
            </a:r>
            <a:r>
              <a:rPr lang="en-GB" sz="1800" b="0" i="1" dirty="0">
                <a:solidFill>
                  <a:srgbClr val="231F20"/>
                </a:solidFill>
                <a:effectLst/>
                <a:latin typeface="RMTMI"/>
                <a:cs typeface="+mn-ea"/>
              </a:rPr>
              <a:t>/</a:t>
            </a:r>
            <a:r>
              <a:rPr lang="en-GB" sz="1800" b="0" i="1" dirty="0">
                <a:solidFill>
                  <a:srgbClr val="231F20"/>
                </a:solidFill>
                <a:effectLst/>
                <a:latin typeface="Times-Italic"/>
                <a:cs typeface="+mn-ea"/>
              </a:rPr>
              <a:t>U </a:t>
            </a:r>
            <a:r>
              <a:rPr lang="en-GB" sz="1800" b="0" i="0" dirty="0">
                <a:solidFill>
                  <a:srgbClr val="231F20"/>
                </a:solidFill>
                <a:effectLst/>
                <a:latin typeface="Times-Roman"/>
                <a:cs typeface="+mn-ea"/>
              </a:rPr>
              <a:t>2 as a function of 1</a:t>
            </a:r>
            <a:r>
              <a:rPr lang="en-GB" sz="1800" b="0" i="1" dirty="0">
                <a:solidFill>
                  <a:srgbClr val="231F20"/>
                </a:solidFill>
                <a:effectLst/>
                <a:latin typeface="RMTMI"/>
                <a:cs typeface="+mn-ea"/>
              </a:rPr>
              <a:t>/</a:t>
            </a:r>
            <a:r>
              <a:rPr lang="en-GB" sz="1800" b="0" i="1" dirty="0">
                <a:solidFill>
                  <a:srgbClr val="231F20"/>
                </a:solidFill>
                <a:effectLst/>
                <a:latin typeface="Times-Italic"/>
                <a:cs typeface="+mn-ea"/>
              </a:rPr>
              <a:t>U </a:t>
            </a:r>
            <a:endParaRPr lang="en-GB" b="1" dirty="0">
              <a:cs typeface="+mn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3CF9FAD-3A7D-A9D8-4A6E-D78824DEB158}"/>
              </a:ext>
            </a:extLst>
          </p:cNvPr>
          <p:cNvSpPr txBox="1"/>
          <p:nvPr/>
        </p:nvSpPr>
        <p:spPr>
          <a:xfrm>
            <a:off x="1069842" y="709348"/>
            <a:ext cx="3047281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GB" b="1" dirty="0">
                <a:cs typeface="+mn-ea"/>
              </a:rPr>
              <a:t>electroluminescence intensity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7704F3F3-C6A4-F105-F18A-150BF2EC9846}"/>
              </a:ext>
            </a:extLst>
          </p:cNvPr>
          <p:cNvGrpSpPr/>
          <p:nvPr/>
        </p:nvGrpSpPr>
        <p:grpSpPr>
          <a:xfrm>
            <a:off x="0" y="0"/>
            <a:ext cx="7842774" cy="564226"/>
            <a:chOff x="0" y="0"/>
            <a:chExt cx="7842774" cy="564226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84C3277-06C2-B15B-9E4E-848983DE4B38}"/>
                </a:ext>
              </a:extLst>
            </p:cNvPr>
            <p:cNvSpPr/>
            <p:nvPr/>
          </p:nvSpPr>
          <p:spPr>
            <a:xfrm>
              <a:off x="0" y="0"/>
              <a:ext cx="6834434" cy="564226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000" dirty="0">
                  <a:solidFill>
                    <a:schemeClr val="tx1"/>
                  </a:solidFill>
                  <a:cs typeface="+mn-ea"/>
                </a:rPr>
                <a:t>High-field Electroluminescence--</a:t>
              </a:r>
              <a:r>
                <a:rPr lang="en-GB" sz="2000" dirty="0">
                  <a:solidFill>
                    <a:schemeClr val="tx1"/>
                  </a:solidFill>
                  <a:cs typeface="+mn-ea"/>
                </a:rPr>
                <a:t> characteristics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92F9EF5A-2BEC-E67E-462A-A104DCD31CDF}"/>
                </a:ext>
              </a:extLst>
            </p:cNvPr>
            <p:cNvSpPr/>
            <p:nvPr/>
          </p:nvSpPr>
          <p:spPr>
            <a:xfrm>
              <a:off x="6834433" y="0"/>
              <a:ext cx="1008341" cy="564226"/>
            </a:xfrm>
            <a:prstGeom prst="rect">
              <a:avLst/>
            </a:prstGeom>
            <a:gradFill flip="none" rotWithShape="1">
              <a:gsLst>
                <a:gs pos="1000">
                  <a:schemeClr val="accent6">
                    <a:lumMod val="20000"/>
                    <a:lumOff val="80000"/>
                  </a:schemeClr>
                </a:gs>
                <a:gs pos="100000">
                  <a:schemeClr val="bg1"/>
                </a:gs>
              </a:gsLst>
              <a:lin ang="0" scaled="0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2000" dirty="0">
                <a:solidFill>
                  <a:schemeClr val="tx1"/>
                </a:solidFill>
                <a:cs typeface="+mn-ea"/>
              </a:endParaRPr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0BD7BE83-8A02-2991-9128-54A3779229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05279" y="2263769"/>
            <a:ext cx="2287802" cy="584775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4838651E-057C-E223-DC75-1CAA21BEA75B}"/>
              </a:ext>
            </a:extLst>
          </p:cNvPr>
          <p:cNvSpPr txBox="1"/>
          <p:nvPr/>
        </p:nvSpPr>
        <p:spPr>
          <a:xfrm>
            <a:off x="1031933" y="2336137"/>
            <a:ext cx="476498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specific case of Fowler–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Nordheim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tunnelling: </a:t>
            </a:r>
          </a:p>
        </p:txBody>
      </p:sp>
    </p:spTree>
    <p:extLst>
      <p:ext uri="{BB962C8B-B14F-4D97-AF65-F5344CB8AC3E}">
        <p14:creationId xmlns:p14="http://schemas.microsoft.com/office/powerpoint/2010/main" val="21596303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aph of a graph of a graph of a graph of a graph of a graph of a graph of a graph of a graph of a graph of a graph of a graph of a graph of&#10;&#10;Description automatically generated">
            <a:extLst>
              <a:ext uri="{FF2B5EF4-FFF2-40B4-BE49-F238E27FC236}">
                <a16:creationId xmlns:a16="http://schemas.microsoft.com/office/drawing/2014/main" id="{A3C5B571-9339-CF7D-1297-9F15B6AD446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0951" y="1517613"/>
            <a:ext cx="2788572" cy="382277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855CA24-7908-A422-450C-817AC72D034E}"/>
              </a:ext>
            </a:extLst>
          </p:cNvPr>
          <p:cNvSpPr txBox="1"/>
          <p:nvPr/>
        </p:nvSpPr>
        <p:spPr>
          <a:xfrm>
            <a:off x="6834433" y="5612624"/>
            <a:ext cx="510452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b="1" i="0" dirty="0">
                <a:solidFill>
                  <a:srgbClr val="231F20"/>
                </a:solidFill>
                <a:effectLst/>
                <a:latin typeface="Futura-Bold"/>
                <a:cs typeface="+mn-ea"/>
              </a:rPr>
              <a:t>Fig. 11.12</a:t>
            </a:r>
            <a:r>
              <a:rPr lang="en-GB" sz="1600" b="0" i="0" dirty="0">
                <a:solidFill>
                  <a:srgbClr val="231F20"/>
                </a:solidFill>
                <a:effectLst/>
                <a:latin typeface="Times-Roman"/>
                <a:cs typeface="+mn-ea"/>
              </a:rPr>
              <a:t> Comparison of photoluminescence emission spectrum of mixed ZnS/</a:t>
            </a:r>
            <a:r>
              <a:rPr lang="en-GB" sz="1600" b="0" i="0" dirty="0" err="1">
                <a:solidFill>
                  <a:srgbClr val="231F20"/>
                </a:solidFill>
                <a:effectLst/>
                <a:latin typeface="Times-Roman"/>
                <a:cs typeface="+mn-ea"/>
              </a:rPr>
              <a:t>CdS</a:t>
            </a:r>
            <a:r>
              <a:rPr lang="en-GB" sz="1600" b="0" i="0" dirty="0">
                <a:solidFill>
                  <a:srgbClr val="231F20"/>
                </a:solidFill>
                <a:effectLst/>
                <a:latin typeface="Times-Roman"/>
                <a:cs typeface="+mn-ea"/>
              </a:rPr>
              <a:t> crystals (1, 2) with their electroluminescence spectrum (3). 1940</a:t>
            </a:r>
            <a:r>
              <a:rPr lang="en-GB" sz="1600" dirty="0">
                <a:cs typeface="+mn-ea"/>
              </a:rPr>
              <a:t> </a:t>
            </a:r>
            <a:br>
              <a:rPr lang="en-GB" sz="1600" dirty="0">
                <a:cs typeface="+mn-ea"/>
              </a:rPr>
            </a:br>
            <a:r>
              <a:rPr lang="en-GB" sz="1600" b="0" i="0" dirty="0">
                <a:solidFill>
                  <a:srgbClr val="231F20"/>
                </a:solidFill>
                <a:effectLst/>
                <a:latin typeface="Times-Roman"/>
                <a:cs typeface="+mn-ea"/>
              </a:rPr>
              <a:t>(b)EL (points) and PL spectra of an electroluminescence diode,</a:t>
            </a:r>
            <a:r>
              <a:rPr lang="en-GB" sz="1600" dirty="0">
                <a:cs typeface="+mn-ea"/>
              </a:rPr>
              <a:t> </a:t>
            </a:r>
            <a:r>
              <a:rPr lang="en-GB" sz="1600" b="0" i="0" dirty="0">
                <a:solidFill>
                  <a:srgbClr val="231F20"/>
                </a:solidFill>
                <a:effectLst/>
                <a:latin typeface="Times-Roman"/>
                <a:cs typeface="+mn-ea"/>
              </a:rPr>
              <a:t>1995.</a:t>
            </a:r>
            <a:r>
              <a:rPr lang="en-GB" sz="1600" dirty="0">
                <a:cs typeface="+mn-ea"/>
              </a:rPr>
              <a:t>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99B4EC4-7054-4323-EB2F-E5CBD5B9785F}"/>
              </a:ext>
            </a:extLst>
          </p:cNvPr>
          <p:cNvSpPr txBox="1"/>
          <p:nvPr/>
        </p:nvSpPr>
        <p:spPr>
          <a:xfrm>
            <a:off x="666391" y="2161241"/>
            <a:ext cx="5096054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 cannot expect complete identity of both spectra because</a:t>
            </a:r>
          </a:p>
          <a:p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sz="1800" b="0" i="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photoluminescence emission spectrum</a:t>
            </a:r>
            <a:br>
              <a:rPr lang="en-GB" sz="1800" b="0" i="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1800" b="0" i="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depend on the excitation wavelength, </a:t>
            </a:r>
          </a:p>
          <a:p>
            <a:endParaRPr lang="en-GB" sz="1800" b="0" i="0" dirty="0">
              <a:solidFill>
                <a:srgbClr val="231F2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sz="1800" b="0" i="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Electroluminescence spectrum can depend on the applied voltage, frequency of the AC field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05161EA-3713-68BD-CC51-8E03D2766038}"/>
              </a:ext>
            </a:extLst>
          </p:cNvPr>
          <p:cNvSpPr txBox="1"/>
          <p:nvPr/>
        </p:nvSpPr>
        <p:spPr>
          <a:xfrm>
            <a:off x="838919" y="1148281"/>
            <a:ext cx="4484921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GB" b="1" dirty="0">
                <a:cs typeface="+mn-ea"/>
              </a:rPr>
              <a:t>spectral composition of electroluminescence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0F33FAA-C218-DD2D-BF1E-B16A1FAC40E0}"/>
              </a:ext>
            </a:extLst>
          </p:cNvPr>
          <p:cNvGrpSpPr/>
          <p:nvPr/>
        </p:nvGrpSpPr>
        <p:grpSpPr>
          <a:xfrm>
            <a:off x="0" y="0"/>
            <a:ext cx="7842774" cy="564226"/>
            <a:chOff x="0" y="0"/>
            <a:chExt cx="7842774" cy="564226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57251954-9128-0C28-9F27-F9086C677F29}"/>
                </a:ext>
              </a:extLst>
            </p:cNvPr>
            <p:cNvSpPr/>
            <p:nvPr/>
          </p:nvSpPr>
          <p:spPr>
            <a:xfrm>
              <a:off x="0" y="0"/>
              <a:ext cx="6834434" cy="564226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000" dirty="0">
                  <a:solidFill>
                    <a:schemeClr val="tx1"/>
                  </a:solidFill>
                  <a:cs typeface="+mn-ea"/>
                </a:rPr>
                <a:t>High-field Electroluminescence--</a:t>
              </a:r>
              <a:r>
                <a:rPr lang="en-GB" sz="2000" dirty="0">
                  <a:solidFill>
                    <a:schemeClr val="tx1"/>
                  </a:solidFill>
                  <a:cs typeface="+mn-ea"/>
                </a:rPr>
                <a:t> characteristics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78583E44-7DDA-BD64-5062-35A7D38B6779}"/>
                </a:ext>
              </a:extLst>
            </p:cNvPr>
            <p:cNvSpPr/>
            <p:nvPr/>
          </p:nvSpPr>
          <p:spPr>
            <a:xfrm>
              <a:off x="6834433" y="0"/>
              <a:ext cx="1008341" cy="564226"/>
            </a:xfrm>
            <a:prstGeom prst="rect">
              <a:avLst/>
            </a:prstGeom>
            <a:gradFill flip="none" rotWithShape="1">
              <a:gsLst>
                <a:gs pos="1000">
                  <a:schemeClr val="accent6">
                    <a:lumMod val="20000"/>
                    <a:lumOff val="80000"/>
                  </a:schemeClr>
                </a:gs>
                <a:gs pos="100000">
                  <a:schemeClr val="bg1"/>
                </a:gs>
              </a:gsLst>
              <a:lin ang="0" scaled="0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2000" dirty="0">
                <a:solidFill>
                  <a:schemeClr val="tx1"/>
                </a:solidFill>
                <a:cs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490770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diagram of a normalized light spectrum&#10;&#10;Description automatically generated with medium confidence">
            <a:extLst>
              <a:ext uri="{FF2B5EF4-FFF2-40B4-BE49-F238E27FC236}">
                <a16:creationId xmlns:a16="http://schemas.microsoft.com/office/drawing/2014/main" id="{E9CB29FC-EE4F-3F49-DA49-A57A6483ED8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0103" y="1341376"/>
            <a:ext cx="3120606" cy="417524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AABA90E-241C-5964-2216-D31EA1CDBEE4}"/>
              </a:ext>
            </a:extLst>
          </p:cNvPr>
          <p:cNvSpPr txBox="1"/>
          <p:nvPr/>
        </p:nvSpPr>
        <p:spPr>
          <a:xfrm>
            <a:off x="7061911" y="6001386"/>
            <a:ext cx="492018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b="1" i="0" dirty="0">
                <a:solidFill>
                  <a:srgbClr val="231F20"/>
                </a:solidFill>
                <a:effectLst/>
                <a:latin typeface="Futura-Bold"/>
                <a:cs typeface="+mn-ea"/>
              </a:rPr>
              <a:t>Fig. 11.13</a:t>
            </a:r>
            <a:r>
              <a:rPr lang="en-GB" sz="1600" b="0" i="0" dirty="0">
                <a:solidFill>
                  <a:srgbClr val="231F20"/>
                </a:solidFill>
                <a:effectLst/>
                <a:latin typeface="Times-Roman"/>
                <a:cs typeface="+mn-ea"/>
              </a:rPr>
              <a:t> Time behaviour of electroluminescence of thin films (a) </a:t>
            </a:r>
            <a:r>
              <a:rPr lang="en-GB" sz="1600" b="0" i="0" dirty="0" err="1">
                <a:solidFill>
                  <a:srgbClr val="231F20"/>
                </a:solidFill>
                <a:effectLst/>
                <a:latin typeface="Times-Roman"/>
                <a:cs typeface="+mn-ea"/>
              </a:rPr>
              <a:t>SrS:Ce,K</a:t>
            </a:r>
            <a:r>
              <a:rPr lang="en-GB" sz="1600" b="0" i="0" dirty="0">
                <a:solidFill>
                  <a:srgbClr val="231F20"/>
                </a:solidFill>
                <a:effectLst/>
                <a:latin typeface="Times-Roman"/>
                <a:cs typeface="+mn-ea"/>
              </a:rPr>
              <a:t>, (b) </a:t>
            </a:r>
            <a:r>
              <a:rPr lang="en-GB" sz="1600" b="0" i="0" dirty="0" err="1">
                <a:solidFill>
                  <a:srgbClr val="231F20"/>
                </a:solidFill>
                <a:effectLst/>
                <a:latin typeface="Times-Roman"/>
                <a:cs typeface="+mn-ea"/>
              </a:rPr>
              <a:t>CaS:Eu</a:t>
            </a:r>
            <a:r>
              <a:rPr lang="en-GB" sz="1600" dirty="0">
                <a:solidFill>
                  <a:srgbClr val="231F20"/>
                </a:solidFill>
                <a:latin typeface="Times-Roman"/>
                <a:cs typeface="+mn-ea"/>
              </a:rPr>
              <a:t> </a:t>
            </a:r>
            <a:r>
              <a:rPr lang="en-GB" sz="1600" b="0" i="0" dirty="0">
                <a:solidFill>
                  <a:srgbClr val="231F20"/>
                </a:solidFill>
                <a:effectLst/>
                <a:latin typeface="Times-Roman"/>
                <a:cs typeface="+mn-ea"/>
              </a:rPr>
              <a:t>and (c) </a:t>
            </a:r>
            <a:r>
              <a:rPr lang="en-GB" sz="1600" b="0" i="0" dirty="0" err="1">
                <a:solidFill>
                  <a:srgbClr val="231F20"/>
                </a:solidFill>
                <a:effectLst/>
                <a:latin typeface="Times-Roman"/>
                <a:cs typeface="+mn-ea"/>
              </a:rPr>
              <a:t>ZnS:Ce,F</a:t>
            </a:r>
            <a:r>
              <a:rPr lang="en-GB" sz="1600" b="0" i="0" dirty="0">
                <a:solidFill>
                  <a:srgbClr val="231F20"/>
                </a:solidFill>
                <a:effectLst/>
                <a:latin typeface="Times-Roman"/>
                <a:cs typeface="+mn-ea"/>
              </a:rPr>
              <a:t>.</a:t>
            </a:r>
            <a:r>
              <a:rPr lang="en-GB" sz="1600" dirty="0">
                <a:cs typeface="+mn-ea"/>
              </a:rPr>
              <a:t>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35E4336-7F57-908A-5EAC-5709BEC426D8}"/>
              </a:ext>
            </a:extLst>
          </p:cNvPr>
          <p:cNvSpPr txBox="1"/>
          <p:nvPr/>
        </p:nvSpPr>
        <p:spPr>
          <a:xfrm>
            <a:off x="1244041" y="889223"/>
            <a:ext cx="4851959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GB" sz="1800" b="1" i="0" dirty="0">
                <a:solidFill>
                  <a:srgbClr val="231F20"/>
                </a:solidFill>
                <a:effectLst/>
                <a:latin typeface="Times-Roman"/>
                <a:cs typeface="+mn-ea"/>
              </a:rPr>
              <a:t>temporal characteristics of electroluminescence </a:t>
            </a:r>
            <a:endParaRPr lang="en-GB" b="1" dirty="0">
              <a:cs typeface="+mn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D658DAD-B412-6A8C-52BA-14BB69B4E962}"/>
              </a:ext>
            </a:extLst>
          </p:cNvPr>
          <p:cNvSpPr txBox="1"/>
          <p:nvPr/>
        </p:nvSpPr>
        <p:spPr>
          <a:xfrm>
            <a:off x="951062" y="1402139"/>
            <a:ext cx="5639519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b="0" i="0" dirty="0">
                <a:solidFill>
                  <a:srgbClr val="231F20"/>
                </a:solidFill>
                <a:effectLst/>
                <a:latin typeface="Times-Roman"/>
                <a:cs typeface="+mn-ea"/>
              </a:rPr>
              <a:t>short flashes both during switching on and off the voltage</a:t>
            </a:r>
            <a:r>
              <a:rPr lang="en-GB" dirty="0">
                <a:cs typeface="+mn-ea"/>
              </a:rPr>
              <a:t> </a:t>
            </a:r>
          </a:p>
          <a:p>
            <a:r>
              <a:rPr lang="en-GB" sz="1800" b="0" i="0" dirty="0">
                <a:solidFill>
                  <a:srgbClr val="231F20"/>
                </a:solidFill>
                <a:effectLst/>
                <a:latin typeface="Times-Roman"/>
                <a:cs typeface="+mn-ea"/>
              </a:rPr>
              <a:t>Infer the excitation mechanism:</a:t>
            </a:r>
            <a:r>
              <a:rPr lang="en-GB" dirty="0">
                <a:cs typeface="+mn-ea"/>
              </a:rPr>
              <a:t> </a:t>
            </a:r>
          </a:p>
          <a:p>
            <a:br>
              <a:rPr lang="en-GB" dirty="0">
                <a:cs typeface="+mn-ea"/>
              </a:rPr>
            </a:br>
            <a:r>
              <a:rPr lang="en-GB" sz="1800" b="0" i="0" dirty="0">
                <a:solidFill>
                  <a:srgbClr val="231F20"/>
                </a:solidFill>
                <a:effectLst/>
                <a:latin typeface="Times-Roman"/>
                <a:cs typeface="+mn-ea"/>
              </a:rPr>
              <a:t>pulsed voltage is switched on,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b="0" i="0" dirty="0">
                <a:solidFill>
                  <a:srgbClr val="231F20"/>
                </a:solidFill>
                <a:effectLst/>
                <a:latin typeface="Times-Roman"/>
                <a:cs typeface="+mn-ea"/>
              </a:rPr>
              <a:t>impact excitation of the Ce3</a:t>
            </a:r>
            <a:r>
              <a:rPr lang="en-GB" sz="1800" b="0" i="0" dirty="0">
                <a:solidFill>
                  <a:srgbClr val="231F20"/>
                </a:solidFill>
                <a:effectLst/>
                <a:latin typeface="MTSYN"/>
                <a:cs typeface="+mn-ea"/>
              </a:rPr>
              <a:t>+ </a:t>
            </a:r>
            <a:r>
              <a:rPr lang="en-GB" sz="1800" b="0" i="0" dirty="0">
                <a:solidFill>
                  <a:srgbClr val="231F20"/>
                </a:solidFill>
                <a:effectLst/>
                <a:latin typeface="Times-Roman"/>
                <a:cs typeface="+mn-ea"/>
              </a:rPr>
              <a:t>and Eu2</a:t>
            </a:r>
            <a:r>
              <a:rPr lang="en-GB" sz="1800" b="0" i="0" dirty="0">
                <a:solidFill>
                  <a:srgbClr val="231F20"/>
                </a:solidFill>
                <a:effectLst/>
                <a:latin typeface="MTSYN"/>
                <a:cs typeface="+mn-ea"/>
              </a:rPr>
              <a:t>+</a:t>
            </a:r>
            <a:r>
              <a:rPr lang="en-GB" dirty="0">
                <a:cs typeface="+mn-ea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b="0" i="0" dirty="0">
                <a:solidFill>
                  <a:srgbClr val="231F20"/>
                </a:solidFill>
                <a:effectLst/>
                <a:latin typeface="Times-Roman"/>
                <a:cs typeface="+mn-ea"/>
              </a:rPr>
              <a:t>creating Ce4</a:t>
            </a:r>
            <a:r>
              <a:rPr lang="en-GB" sz="1800" b="0" i="0" dirty="0">
                <a:solidFill>
                  <a:srgbClr val="231F20"/>
                </a:solidFill>
                <a:effectLst/>
                <a:latin typeface="MTSYN"/>
                <a:cs typeface="+mn-ea"/>
              </a:rPr>
              <a:t>+ </a:t>
            </a:r>
            <a:r>
              <a:rPr lang="en-GB" sz="1800" b="0" i="0" dirty="0">
                <a:solidFill>
                  <a:srgbClr val="231F20"/>
                </a:solidFill>
                <a:effectLst/>
                <a:latin typeface="Times-Roman"/>
                <a:cs typeface="+mn-ea"/>
              </a:rPr>
              <a:t>and Eu3</a:t>
            </a:r>
            <a:r>
              <a:rPr lang="en-GB" sz="1800" b="0" i="0" dirty="0">
                <a:solidFill>
                  <a:srgbClr val="231F20"/>
                </a:solidFill>
                <a:effectLst/>
                <a:latin typeface="MTSYN"/>
                <a:cs typeface="+mn-ea"/>
              </a:rPr>
              <a:t>+ </a:t>
            </a:r>
            <a:r>
              <a:rPr lang="en-GB" sz="1800" b="0" i="0" dirty="0">
                <a:solidFill>
                  <a:srgbClr val="231F20"/>
                </a:solidFill>
                <a:effectLst/>
                <a:latin typeface="Times-Roman"/>
                <a:cs typeface="+mn-ea"/>
              </a:rPr>
              <a:t>ions</a:t>
            </a:r>
            <a:r>
              <a:rPr lang="en-GB" dirty="0">
                <a:cs typeface="+mn-ea"/>
              </a:rPr>
              <a:t> in </a:t>
            </a:r>
            <a:r>
              <a:rPr lang="en-GB" dirty="0">
                <a:solidFill>
                  <a:srgbClr val="231F20"/>
                </a:solidFill>
                <a:latin typeface="Times-Roman"/>
                <a:cs typeface="+mn-ea"/>
              </a:rPr>
              <a:t>high electric field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b="0" i="0" dirty="0">
                <a:solidFill>
                  <a:srgbClr val="231F20"/>
                </a:solidFill>
                <a:effectLst/>
                <a:latin typeface="Times-Roman"/>
                <a:cs typeface="+mn-ea"/>
              </a:rPr>
              <a:t>Electrons released into the conduction band get subsequently localized in traps</a:t>
            </a:r>
            <a:r>
              <a:rPr lang="en-GB" dirty="0">
                <a:cs typeface="+mn-ea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cs typeface="+mn-ea"/>
            </a:endParaRPr>
          </a:p>
          <a:p>
            <a:r>
              <a:rPr lang="en-GB" sz="1800" b="0" i="0" dirty="0">
                <a:solidFill>
                  <a:srgbClr val="231F20"/>
                </a:solidFill>
                <a:effectLst/>
                <a:latin typeface="Times-Roman"/>
                <a:cs typeface="+mn-ea"/>
              </a:rPr>
              <a:t>pulsed voltage is switched off,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b="0" i="0" dirty="0">
                <a:solidFill>
                  <a:srgbClr val="231F20"/>
                </a:solidFill>
                <a:effectLst/>
                <a:latin typeface="Times-Roman"/>
                <a:cs typeface="+mn-ea"/>
              </a:rPr>
              <a:t>electrons are again released</a:t>
            </a:r>
            <a:r>
              <a:rPr lang="en-GB" dirty="0">
                <a:solidFill>
                  <a:srgbClr val="231F20"/>
                </a:solidFill>
                <a:latin typeface="Times-Roman"/>
                <a:cs typeface="+mn-ea"/>
              </a:rPr>
              <a:t> </a:t>
            </a:r>
            <a:r>
              <a:rPr lang="en-GB" sz="1800" b="0" i="0" dirty="0">
                <a:solidFill>
                  <a:srgbClr val="231F20"/>
                </a:solidFill>
                <a:effectLst/>
                <a:latin typeface="Times-Roman"/>
                <a:cs typeface="+mn-ea"/>
              </a:rPr>
              <a:t>into the conduction band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b="0" i="0" dirty="0">
                <a:solidFill>
                  <a:srgbClr val="231F20"/>
                </a:solidFill>
                <a:effectLst/>
                <a:latin typeface="Times-Roman"/>
                <a:cs typeface="+mn-ea"/>
              </a:rPr>
              <a:t>captured back by ionized centres</a:t>
            </a:r>
            <a:r>
              <a:rPr lang="en-GB" dirty="0">
                <a:cs typeface="+mn-ea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b="0" i="0" dirty="0">
                <a:solidFill>
                  <a:srgbClr val="231F20"/>
                </a:solidFill>
                <a:effectLst/>
                <a:latin typeface="Times-Roman"/>
                <a:cs typeface="+mn-ea"/>
              </a:rPr>
              <a:t>photon is emitted due to the radiative transition</a:t>
            </a:r>
            <a:r>
              <a:rPr lang="en-GB" dirty="0">
                <a:cs typeface="+mn-ea"/>
              </a:rPr>
              <a:t> </a:t>
            </a:r>
            <a:r>
              <a:rPr lang="en-GB" sz="1800" b="0" i="0" dirty="0">
                <a:solidFill>
                  <a:srgbClr val="231F20"/>
                </a:solidFill>
                <a:effectLst/>
                <a:latin typeface="Times-Roman"/>
                <a:cs typeface="+mn-ea"/>
              </a:rPr>
              <a:t>inside the luminescence centre</a:t>
            </a:r>
            <a:r>
              <a:rPr lang="en-GB" dirty="0">
                <a:cs typeface="+mn-ea"/>
              </a:rPr>
              <a:t>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9656C757-82D9-7B3B-45D4-148813738EE4}"/>
              </a:ext>
            </a:extLst>
          </p:cNvPr>
          <p:cNvGrpSpPr/>
          <p:nvPr/>
        </p:nvGrpSpPr>
        <p:grpSpPr>
          <a:xfrm>
            <a:off x="0" y="0"/>
            <a:ext cx="7842774" cy="564226"/>
            <a:chOff x="0" y="0"/>
            <a:chExt cx="7842774" cy="564226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64EA49BF-22BD-608D-8329-601C0C749FAC}"/>
                </a:ext>
              </a:extLst>
            </p:cNvPr>
            <p:cNvSpPr/>
            <p:nvPr/>
          </p:nvSpPr>
          <p:spPr>
            <a:xfrm>
              <a:off x="0" y="0"/>
              <a:ext cx="6834434" cy="564226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000" dirty="0">
                  <a:solidFill>
                    <a:schemeClr val="tx1"/>
                  </a:solidFill>
                  <a:cs typeface="+mn-ea"/>
                </a:rPr>
                <a:t>High-field Electroluminescence--</a:t>
              </a:r>
              <a:r>
                <a:rPr lang="en-GB" sz="2000" dirty="0">
                  <a:solidFill>
                    <a:schemeClr val="tx1"/>
                  </a:solidFill>
                  <a:cs typeface="+mn-ea"/>
                </a:rPr>
                <a:t> characteristics</a:t>
              </a: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86E02EF-602E-B6C2-A798-5F4E50FF3020}"/>
                </a:ext>
              </a:extLst>
            </p:cNvPr>
            <p:cNvSpPr/>
            <p:nvPr/>
          </p:nvSpPr>
          <p:spPr>
            <a:xfrm>
              <a:off x="6834433" y="0"/>
              <a:ext cx="1008341" cy="564226"/>
            </a:xfrm>
            <a:prstGeom prst="rect">
              <a:avLst/>
            </a:prstGeom>
            <a:gradFill flip="none" rotWithShape="1">
              <a:gsLst>
                <a:gs pos="1000">
                  <a:schemeClr val="accent6">
                    <a:lumMod val="20000"/>
                    <a:lumOff val="80000"/>
                  </a:schemeClr>
                </a:gs>
                <a:gs pos="100000">
                  <a:schemeClr val="bg1"/>
                </a:gs>
              </a:gsLst>
              <a:lin ang="0" scaled="0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2000" dirty="0">
                <a:solidFill>
                  <a:schemeClr val="tx1"/>
                </a:solidFill>
                <a:cs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278085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+mn-ea"/>
                <a:cs typeface="+mn-ea"/>
              </a:rPr>
              <a:t>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09742"/>
            <a:ext cx="10515600" cy="5073938"/>
          </a:xfrm>
        </p:spPr>
        <p:txBody>
          <a:bodyPr>
            <a:normAutofit/>
          </a:bodyPr>
          <a:lstStyle/>
          <a:p>
            <a:pPr>
              <a:buClr>
                <a:schemeClr val="accent2">
                  <a:lumMod val="60000"/>
                  <a:lumOff val="40000"/>
                </a:schemeClr>
              </a:buClr>
            </a:pPr>
            <a:r>
              <a:rPr lang="en-US" dirty="0">
                <a:cs typeface="+mn-ea"/>
              </a:rPr>
              <a:t>High-field Electroluminescence</a:t>
            </a:r>
          </a:p>
          <a:p>
            <a:pPr>
              <a:buClr>
                <a:schemeClr val="accent2">
                  <a:lumMod val="60000"/>
                  <a:lumOff val="40000"/>
                </a:schemeClr>
              </a:buClr>
            </a:pPr>
            <a:endParaRPr lang="en-US" dirty="0">
              <a:cs typeface="+mn-ea"/>
            </a:endParaRPr>
          </a:p>
          <a:p>
            <a:pPr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v"/>
            </a:pPr>
            <a:r>
              <a:rPr lang="en-US" altLang="zh-CN" sz="3300" b="1" dirty="0">
                <a:cs typeface="+mn-ea"/>
              </a:rPr>
              <a:t>Injection electroluminescence</a:t>
            </a:r>
          </a:p>
          <a:p>
            <a:pPr lvl="1"/>
            <a:r>
              <a:rPr lang="en-GB" altLang="zh-CN" b="1" dirty="0">
                <a:cs typeface="+mn-ea"/>
              </a:rPr>
              <a:t>Electrical properties of a p-n junction</a:t>
            </a:r>
            <a:endParaRPr lang="en-US" altLang="zh-CN" b="1" dirty="0">
              <a:cs typeface="+mn-ea"/>
            </a:endParaRPr>
          </a:p>
          <a:p>
            <a:pPr lvl="1"/>
            <a:r>
              <a:rPr lang="en-GB" b="1" dirty="0">
                <a:cs typeface="+mn-ea"/>
              </a:rPr>
              <a:t>Intensity, </a:t>
            </a:r>
            <a:r>
              <a:rPr lang="en-GB" altLang="zh-CN" b="1" dirty="0">
                <a:cs typeface="+mn-ea"/>
              </a:rPr>
              <a:t>spectral and temporal characteristics of LEDs</a:t>
            </a:r>
          </a:p>
          <a:p>
            <a:pPr lvl="1"/>
            <a:endParaRPr lang="en-US" altLang="zh-CN" b="1" dirty="0">
              <a:cs typeface="+mn-ea"/>
            </a:endParaRPr>
          </a:p>
          <a:p>
            <a:pPr>
              <a:buClr>
                <a:schemeClr val="accent6">
                  <a:lumMod val="60000"/>
                  <a:lumOff val="40000"/>
                </a:schemeClr>
              </a:buClr>
            </a:pPr>
            <a:r>
              <a:rPr lang="en-GB" altLang="zh-CN" dirty="0">
                <a:cs typeface="+mn-ea"/>
              </a:rPr>
              <a:t>Electroluminescence of a p-n junction biased in the reverse direction</a:t>
            </a:r>
          </a:p>
          <a:p>
            <a:endParaRPr lang="en-US" altLang="zh-CN" dirty="0">
              <a:cs typeface="+mn-ea"/>
            </a:endParaRPr>
          </a:p>
          <a:p>
            <a:pPr>
              <a:buClr>
                <a:schemeClr val="accent1">
                  <a:lumMod val="60000"/>
                  <a:lumOff val="40000"/>
                </a:schemeClr>
              </a:buClr>
            </a:pPr>
            <a:r>
              <a:rPr lang="en-US" altLang="zh-CN" dirty="0">
                <a:cs typeface="+mn-ea"/>
              </a:rPr>
              <a:t>Quantum Well</a:t>
            </a:r>
          </a:p>
          <a:p>
            <a:pPr lvl="1"/>
            <a:endParaRPr lang="en-US" altLang="zh-CN" dirty="0">
              <a:cs typeface="+mn-ea"/>
            </a:endParaRPr>
          </a:p>
          <a:p>
            <a:endParaRPr lang="en-US" altLang="zh-CN" dirty="0">
              <a:cs typeface="+mn-ea"/>
            </a:endParaRPr>
          </a:p>
          <a:p>
            <a:pPr lvl="1" algn="r"/>
            <a:endParaRPr lang="en-US" dirty="0">
              <a:cs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64619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diagram of a diagram of a diagram of a diagram of a diagram of a diagram of a diagram of a diagram of a diagram of a diagram of a diagram of a diagram of a diagram of&#10;&#10;Description automatically generated">
            <a:extLst>
              <a:ext uri="{FF2B5EF4-FFF2-40B4-BE49-F238E27FC236}">
                <a16:creationId xmlns:a16="http://schemas.microsoft.com/office/drawing/2014/main" id="{BCBA7C78-0AD9-6E2E-740F-384D47347FE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7498" y="480293"/>
            <a:ext cx="4608576" cy="602955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D0D331B-CC43-EC29-6A40-0943A39A98F3}"/>
              </a:ext>
            </a:extLst>
          </p:cNvPr>
          <p:cNvSpPr txBox="1"/>
          <p:nvPr/>
        </p:nvSpPr>
        <p:spPr>
          <a:xfrm>
            <a:off x="7279918" y="6488668"/>
            <a:ext cx="48456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b="1" i="0" dirty="0">
                <a:solidFill>
                  <a:srgbClr val="231F20"/>
                </a:solidFill>
                <a:effectLst/>
                <a:latin typeface="Futura-Bold"/>
                <a:cs typeface="+mn-ea"/>
              </a:rPr>
              <a:t>Fig. </a:t>
            </a:r>
            <a:r>
              <a:rPr lang="en-GB" sz="1600" b="1" i="0" dirty="0">
                <a:solidFill>
                  <a:srgbClr val="231F20"/>
                </a:solidFill>
                <a:effectLst/>
                <a:latin typeface="Futura-Bold"/>
                <a:cs typeface="+mn-ea"/>
              </a:rPr>
              <a:t>11.15</a:t>
            </a:r>
            <a:r>
              <a:rPr lang="en-GB" dirty="0">
                <a:cs typeface="+mn-ea"/>
              </a:rPr>
              <a:t> </a:t>
            </a:r>
            <a:r>
              <a:rPr lang="en-GB" sz="1800" b="0" i="0" dirty="0">
                <a:solidFill>
                  <a:srgbClr val="231F20"/>
                </a:solidFill>
                <a:effectLst/>
                <a:latin typeface="Times-Roman"/>
                <a:cs typeface="+mn-ea"/>
              </a:rPr>
              <a:t>Energy band scheme of a p-n junction</a:t>
            </a:r>
            <a:r>
              <a:rPr lang="en-GB" dirty="0">
                <a:cs typeface="+mn-ea"/>
              </a:rPr>
              <a:t>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1F0AAAD-1EA6-645E-65A8-B2896820C588}"/>
              </a:ext>
            </a:extLst>
          </p:cNvPr>
          <p:cNvSpPr txBox="1"/>
          <p:nvPr/>
        </p:nvSpPr>
        <p:spPr>
          <a:xfrm>
            <a:off x="364466" y="2769538"/>
            <a:ext cx="609456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b="0" i="0" dirty="0">
                <a:solidFill>
                  <a:srgbClr val="231F20"/>
                </a:solidFill>
                <a:effectLst/>
                <a:latin typeface="Times-Roman"/>
                <a:cs typeface="+mn-ea"/>
              </a:rPr>
              <a:t>applying a suitable external voltage </a:t>
            </a:r>
            <a:r>
              <a:rPr lang="en-GB" sz="1800" b="0" i="1" dirty="0">
                <a:solidFill>
                  <a:srgbClr val="231F20"/>
                </a:solidFill>
                <a:effectLst/>
                <a:latin typeface="Times-Italic"/>
                <a:cs typeface="+mn-ea"/>
              </a:rPr>
              <a:t>U</a:t>
            </a:r>
            <a:r>
              <a:rPr lang="en-GB" dirty="0">
                <a:cs typeface="+mn-ea"/>
              </a:rPr>
              <a:t> </a:t>
            </a:r>
            <a:br>
              <a:rPr lang="en-GB" dirty="0">
                <a:cs typeface="+mn-ea"/>
              </a:rPr>
            </a:br>
            <a:endParaRPr lang="en-GB" sz="1800" b="0" i="0" dirty="0">
              <a:solidFill>
                <a:srgbClr val="231F20"/>
              </a:solidFill>
              <a:effectLst/>
              <a:latin typeface="Times-Roman"/>
              <a:cs typeface="+mn-ea"/>
            </a:endParaRPr>
          </a:p>
          <a:p>
            <a:r>
              <a:rPr lang="en-GB" sz="1800" b="0" i="0" dirty="0">
                <a:solidFill>
                  <a:srgbClr val="231F20"/>
                </a:solidFill>
                <a:effectLst/>
                <a:latin typeface="Times-Roman"/>
                <a:cs typeface="+mn-ea"/>
              </a:rPr>
              <a:t>Excess electrons are injected from the n region to the p region</a:t>
            </a:r>
            <a:r>
              <a:rPr lang="en-GB" dirty="0">
                <a:cs typeface="+mn-ea"/>
              </a:rPr>
              <a:t> </a:t>
            </a:r>
            <a:br>
              <a:rPr lang="en-GB" dirty="0">
                <a:cs typeface="+mn-ea"/>
              </a:rPr>
            </a:br>
            <a:endParaRPr lang="en-GB" dirty="0">
              <a:cs typeface="+mn-ea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4CC9E9F7-6AC1-548B-A6AB-90527F050093}"/>
              </a:ext>
            </a:extLst>
          </p:cNvPr>
          <p:cNvGrpSpPr/>
          <p:nvPr/>
        </p:nvGrpSpPr>
        <p:grpSpPr>
          <a:xfrm>
            <a:off x="0" y="0"/>
            <a:ext cx="8288259" cy="564226"/>
            <a:chOff x="0" y="0"/>
            <a:chExt cx="8288259" cy="564226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737CB91-A8E7-2200-5EE9-0FD6894ECFB3}"/>
                </a:ext>
              </a:extLst>
            </p:cNvPr>
            <p:cNvSpPr/>
            <p:nvPr/>
          </p:nvSpPr>
          <p:spPr>
            <a:xfrm>
              <a:off x="7279918" y="0"/>
              <a:ext cx="1008341" cy="564226"/>
            </a:xfrm>
            <a:prstGeom prst="rect">
              <a:avLst/>
            </a:prstGeom>
            <a:gradFill flip="none" rotWithShape="1">
              <a:gsLst>
                <a:gs pos="1000">
                  <a:schemeClr val="accent6">
                    <a:lumMod val="20000"/>
                    <a:lumOff val="80000"/>
                  </a:schemeClr>
                </a:gs>
                <a:gs pos="100000">
                  <a:schemeClr val="bg1"/>
                </a:gs>
              </a:gsLst>
              <a:lin ang="0" scaled="0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2000" dirty="0">
                <a:solidFill>
                  <a:schemeClr val="tx1"/>
                </a:solidFill>
                <a:cs typeface="+mn-ea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D72BD3CA-ACCE-BDBD-996D-3FDB8F4747C3}"/>
                </a:ext>
              </a:extLst>
            </p:cNvPr>
            <p:cNvSpPr/>
            <p:nvPr/>
          </p:nvSpPr>
          <p:spPr>
            <a:xfrm>
              <a:off x="0" y="0"/>
              <a:ext cx="7325360" cy="564226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000" dirty="0">
                  <a:solidFill>
                    <a:schemeClr val="tx1"/>
                  </a:solidFill>
                  <a:cs typeface="+mn-ea"/>
                </a:rPr>
                <a:t>Injection electroluminescence--</a:t>
              </a:r>
              <a:r>
                <a:rPr lang="en-GB" sz="2000" dirty="0">
                  <a:solidFill>
                    <a:schemeClr val="tx1"/>
                  </a:solidFill>
                  <a:cs typeface="+mn-ea"/>
                </a:rPr>
                <a:t> Electrical properties of a p-n junction</a:t>
              </a: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0A01916D-DA75-8F1D-A38E-1B136D480757}"/>
              </a:ext>
            </a:extLst>
          </p:cNvPr>
          <p:cNvSpPr txBox="1"/>
          <p:nvPr/>
        </p:nvSpPr>
        <p:spPr>
          <a:xfrm>
            <a:off x="295516" y="1430879"/>
            <a:ext cx="519310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b="0" i="0" dirty="0">
                <a:solidFill>
                  <a:srgbClr val="231F20"/>
                </a:solidFill>
                <a:effectLst/>
                <a:latin typeface="Times-Roman"/>
              </a:rPr>
              <a:t>injection electroluminescence: </a:t>
            </a:r>
          </a:p>
          <a:p>
            <a:r>
              <a:rPr lang="en-GB" sz="1800" b="0" i="0" dirty="0">
                <a:solidFill>
                  <a:srgbClr val="231F20"/>
                </a:solidFill>
                <a:effectLst/>
                <a:latin typeface="Times-Roman"/>
              </a:rPr>
              <a:t>the</a:t>
            </a:r>
            <a:r>
              <a:rPr lang="en-GB" dirty="0">
                <a:solidFill>
                  <a:srgbClr val="231F20"/>
                </a:solidFill>
                <a:latin typeface="Times-Roman"/>
              </a:rPr>
              <a:t> </a:t>
            </a:r>
            <a:r>
              <a:rPr lang="en-GB" sz="1800" b="0" i="0" dirty="0">
                <a:solidFill>
                  <a:srgbClr val="231F20"/>
                </a:solidFill>
                <a:effectLst/>
                <a:latin typeface="Times-Roman"/>
              </a:rPr>
              <a:t>radiative recombination induced by the injection of minority carriers into a semiconductor p-n junction. </a:t>
            </a:r>
            <a:br>
              <a:rPr lang="en-GB" dirty="0"/>
            </a:br>
            <a:endParaRPr lang="en-GB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0CDA879-02F9-08AA-EB01-040D2874E2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6212" y="4613339"/>
            <a:ext cx="4098771" cy="813782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5EDB47FD-48B8-DC13-95BC-205337DA336B}"/>
              </a:ext>
            </a:extLst>
          </p:cNvPr>
          <p:cNvSpPr txBox="1"/>
          <p:nvPr/>
        </p:nvSpPr>
        <p:spPr>
          <a:xfrm>
            <a:off x="526212" y="5990513"/>
            <a:ext cx="374386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WD will decrease with increasing U</a:t>
            </a:r>
          </a:p>
        </p:txBody>
      </p:sp>
    </p:spTree>
    <p:extLst>
      <p:ext uri="{BB962C8B-B14F-4D97-AF65-F5344CB8AC3E}">
        <p14:creationId xmlns:p14="http://schemas.microsoft.com/office/powerpoint/2010/main" val="24169377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diagram of a diagram of a barrier&#10;&#10;Description automatically generated with medium confidence">
            <a:extLst>
              <a:ext uri="{FF2B5EF4-FFF2-40B4-BE49-F238E27FC236}">
                <a16:creationId xmlns:a16="http://schemas.microsoft.com/office/drawing/2014/main" id="{CABF8A56-CA26-93A7-5430-07BFBC22939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7675" y="2658995"/>
            <a:ext cx="3531648" cy="3126459"/>
          </a:xfrm>
          <a:prstGeom prst="rect">
            <a:avLst/>
          </a:prstGeom>
        </p:spPr>
      </p:pic>
      <p:pic>
        <p:nvPicPr>
          <p:cNvPr id="5" name="Picture 4" descr="A diagram of a graph and a diagram of a graph&#10;&#10;Description automatically generated">
            <a:extLst>
              <a:ext uri="{FF2B5EF4-FFF2-40B4-BE49-F238E27FC236}">
                <a16:creationId xmlns:a16="http://schemas.microsoft.com/office/drawing/2014/main" id="{CDAF3533-E4AD-1430-0F7C-B598360F5E4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2214" y="1919376"/>
            <a:ext cx="2672695" cy="388331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C6FF2DC-E72A-834B-5693-A7EEA040927A}"/>
              </a:ext>
            </a:extLst>
          </p:cNvPr>
          <p:cNvSpPr txBox="1"/>
          <p:nvPr/>
        </p:nvSpPr>
        <p:spPr>
          <a:xfrm>
            <a:off x="4351311" y="6133270"/>
            <a:ext cx="450729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b="1" i="0" dirty="0">
                <a:solidFill>
                  <a:srgbClr val="231F20"/>
                </a:solidFill>
                <a:effectLst/>
                <a:latin typeface="Futura-Bold"/>
                <a:cs typeface="+mn-ea"/>
              </a:rPr>
              <a:t>Fig. 11.16</a:t>
            </a:r>
            <a:r>
              <a:rPr lang="en-GB" sz="1600" b="0" i="0" dirty="0">
                <a:solidFill>
                  <a:srgbClr val="231F20"/>
                </a:solidFill>
                <a:effectLst/>
                <a:latin typeface="Times-Roman"/>
                <a:cs typeface="+mn-ea"/>
              </a:rPr>
              <a:t> </a:t>
            </a:r>
          </a:p>
          <a:p>
            <a:r>
              <a:rPr lang="en-GB" sz="1600" b="0" i="0" dirty="0">
                <a:solidFill>
                  <a:srgbClr val="231F20"/>
                </a:solidFill>
                <a:effectLst/>
                <a:latin typeface="Times-Roman"/>
                <a:cs typeface="+mn-ea"/>
              </a:rPr>
              <a:t>Current–voltage characteristic of a p-n junction </a:t>
            </a:r>
            <a:endParaRPr lang="en-GB" sz="1600" dirty="0">
              <a:cs typeface="+mn-ea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E555D37-456A-A698-1036-8072E7513EBE}"/>
              </a:ext>
            </a:extLst>
          </p:cNvPr>
          <p:cNvSpPr txBox="1"/>
          <p:nvPr/>
        </p:nvSpPr>
        <p:spPr>
          <a:xfrm>
            <a:off x="8462512" y="6163528"/>
            <a:ext cx="346466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b="1" i="0" dirty="0">
                <a:solidFill>
                  <a:srgbClr val="231F20"/>
                </a:solidFill>
                <a:effectLst/>
                <a:latin typeface="Futura-Bold"/>
                <a:cs typeface="+mn-ea"/>
              </a:rPr>
              <a:t>Fig. 11.17</a:t>
            </a:r>
            <a:r>
              <a:rPr lang="en-GB" sz="1600" b="0" i="0" dirty="0">
                <a:solidFill>
                  <a:srgbClr val="231F20"/>
                </a:solidFill>
                <a:effectLst/>
                <a:latin typeface="Times-Roman"/>
              </a:rPr>
              <a:t> </a:t>
            </a:r>
          </a:p>
          <a:p>
            <a:r>
              <a:rPr lang="en-GB" sz="1600" b="0" i="0" dirty="0">
                <a:solidFill>
                  <a:srgbClr val="231F20"/>
                </a:solidFill>
                <a:effectLst/>
                <a:latin typeface="Times-Roman"/>
              </a:rPr>
              <a:t>Double heterostructure of P-p-N type.</a:t>
            </a:r>
            <a:r>
              <a:rPr lang="en-GB" sz="1600" dirty="0"/>
              <a:t> </a:t>
            </a:r>
            <a:endParaRPr lang="en-GB" sz="1600" dirty="0">
              <a:cs typeface="+mn-ea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8E49837-90D5-C934-359D-56F23A104C53}"/>
              </a:ext>
            </a:extLst>
          </p:cNvPr>
          <p:cNvSpPr txBox="1"/>
          <p:nvPr/>
        </p:nvSpPr>
        <p:spPr>
          <a:xfrm>
            <a:off x="273171" y="1038603"/>
            <a:ext cx="2153943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GB" dirty="0">
                <a:cs typeface="+mn-ea"/>
              </a:rPr>
              <a:t>rectifying properties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D1B982A5-7C67-3BD3-AD47-3DD58D0A797A}"/>
              </a:ext>
            </a:extLst>
          </p:cNvPr>
          <p:cNvGrpSpPr/>
          <p:nvPr/>
        </p:nvGrpSpPr>
        <p:grpSpPr>
          <a:xfrm>
            <a:off x="0" y="0"/>
            <a:ext cx="8288259" cy="564226"/>
            <a:chOff x="0" y="0"/>
            <a:chExt cx="8288259" cy="564226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9E369254-D617-C011-CFAA-35E8E112E28C}"/>
                </a:ext>
              </a:extLst>
            </p:cNvPr>
            <p:cNvSpPr/>
            <p:nvPr/>
          </p:nvSpPr>
          <p:spPr>
            <a:xfrm>
              <a:off x="7279918" y="0"/>
              <a:ext cx="1008341" cy="564226"/>
            </a:xfrm>
            <a:prstGeom prst="rect">
              <a:avLst/>
            </a:prstGeom>
            <a:gradFill flip="none" rotWithShape="1">
              <a:gsLst>
                <a:gs pos="1000">
                  <a:schemeClr val="accent6">
                    <a:lumMod val="20000"/>
                    <a:lumOff val="80000"/>
                  </a:schemeClr>
                </a:gs>
                <a:gs pos="100000">
                  <a:schemeClr val="bg1"/>
                </a:gs>
              </a:gsLst>
              <a:lin ang="0" scaled="0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2000" dirty="0">
                <a:solidFill>
                  <a:schemeClr val="tx1"/>
                </a:solidFill>
                <a:cs typeface="+mn-ea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C5D5E973-F758-D2A6-1367-111507CE9D4C}"/>
                </a:ext>
              </a:extLst>
            </p:cNvPr>
            <p:cNvSpPr/>
            <p:nvPr/>
          </p:nvSpPr>
          <p:spPr>
            <a:xfrm>
              <a:off x="0" y="0"/>
              <a:ext cx="7325360" cy="564226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000" dirty="0">
                  <a:solidFill>
                    <a:schemeClr val="tx1"/>
                  </a:solidFill>
                  <a:cs typeface="+mn-ea"/>
                </a:rPr>
                <a:t>Injection electroluminescence--</a:t>
              </a:r>
              <a:r>
                <a:rPr lang="en-GB" sz="2000" dirty="0">
                  <a:solidFill>
                    <a:schemeClr val="tx1"/>
                  </a:solidFill>
                  <a:cs typeface="+mn-ea"/>
                </a:rPr>
                <a:t> Electrical properties of a p-n junction</a:t>
              </a: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17863F8F-8C95-62B8-8E7B-F331043BA7CB}"/>
              </a:ext>
            </a:extLst>
          </p:cNvPr>
          <p:cNvSpPr txBox="1"/>
          <p:nvPr/>
        </p:nvSpPr>
        <p:spPr>
          <a:xfrm>
            <a:off x="273171" y="1882312"/>
            <a:ext cx="267269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js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saturation current</a:t>
            </a:r>
          </a:p>
          <a:p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threshold bias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Uth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(≈ UD).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3725DC0-8743-9437-034A-9BE6FA31FADC}"/>
              </a:ext>
            </a:extLst>
          </p:cNvPr>
          <p:cNvSpPr txBox="1"/>
          <p:nvPr/>
        </p:nvSpPr>
        <p:spPr>
          <a:xfrm>
            <a:off x="5888561" y="1294798"/>
            <a:ext cx="173434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forward bias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B8A8AD9-A08E-6C26-522D-AF77442D3AA0}"/>
              </a:ext>
            </a:extLst>
          </p:cNvPr>
          <p:cNvSpPr txBox="1"/>
          <p:nvPr/>
        </p:nvSpPr>
        <p:spPr>
          <a:xfrm>
            <a:off x="4552214" y="1294798"/>
            <a:ext cx="14003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reverse bias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15BC318-A95E-5396-AAAA-5BE73A2324E3}"/>
              </a:ext>
            </a:extLst>
          </p:cNvPr>
          <p:cNvSpPr txBox="1"/>
          <p:nvPr/>
        </p:nvSpPr>
        <p:spPr>
          <a:xfrm>
            <a:off x="273171" y="2923132"/>
            <a:ext cx="3833003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heterojunction: an active (luminescent) region with narrower bandgap (e.g. GaAs) and a barrier region with wider bandgap</a:t>
            </a:r>
          </a:p>
          <a:p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significantly improve the luminescence performance of p-n junctions: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injected electrons and holes in a narrow active region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waveguiding effect in the active region (higher refractive index)</a:t>
            </a:r>
          </a:p>
        </p:txBody>
      </p:sp>
    </p:spTree>
    <p:extLst>
      <p:ext uri="{BB962C8B-B14F-4D97-AF65-F5344CB8AC3E}">
        <p14:creationId xmlns:p14="http://schemas.microsoft.com/office/powerpoint/2010/main" val="11230935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diagram of a power line&#10;&#10;Description automatically generated">
            <a:extLst>
              <a:ext uri="{FF2B5EF4-FFF2-40B4-BE49-F238E27FC236}">
                <a16:creationId xmlns:a16="http://schemas.microsoft.com/office/drawing/2014/main" id="{47B0C136-34E5-C827-A362-45DFBE66DFE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7594" y="1505520"/>
            <a:ext cx="3190176" cy="350172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6EBA4F8-24A0-9AB8-99D5-22832CE20759}"/>
              </a:ext>
            </a:extLst>
          </p:cNvPr>
          <p:cNvSpPr txBox="1"/>
          <p:nvPr/>
        </p:nvSpPr>
        <p:spPr>
          <a:xfrm>
            <a:off x="7549071" y="5425309"/>
            <a:ext cx="416751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b="1" i="0" dirty="0">
                <a:solidFill>
                  <a:srgbClr val="231F20"/>
                </a:solidFill>
                <a:effectLst/>
                <a:latin typeface="Futura-Bold"/>
                <a:cs typeface="+mn-ea"/>
              </a:rPr>
              <a:t>Fig. 11.18</a:t>
            </a:r>
            <a:r>
              <a:rPr lang="en-GB" sz="1600" b="0" i="0" dirty="0">
                <a:solidFill>
                  <a:srgbClr val="231F20"/>
                </a:solidFill>
                <a:effectLst/>
                <a:latin typeface="Times-Roman"/>
                <a:cs typeface="+mn-ea"/>
              </a:rPr>
              <a:t> Output light power of LED diodes as a function of the forward current.</a:t>
            </a:r>
            <a:r>
              <a:rPr lang="en-GB" sz="1600" dirty="0">
                <a:cs typeface="+mn-ea"/>
              </a:rPr>
              <a:t>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331D8BD-5805-4E66-7D80-95A2CEDA114F}"/>
              </a:ext>
            </a:extLst>
          </p:cNvPr>
          <p:cNvSpPr txBox="1"/>
          <p:nvPr/>
        </p:nvSpPr>
        <p:spPr>
          <a:xfrm>
            <a:off x="780691" y="1136188"/>
            <a:ext cx="2477369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GB" b="1" dirty="0">
                <a:cs typeface="+mn-ea"/>
              </a:rPr>
              <a:t>Intensity characteristics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9A2B071-4F35-B8BA-B118-360ADC70DBB4}"/>
              </a:ext>
            </a:extLst>
          </p:cNvPr>
          <p:cNvSpPr txBox="1"/>
          <p:nvPr/>
        </p:nvSpPr>
        <p:spPr>
          <a:xfrm>
            <a:off x="373812" y="2077482"/>
            <a:ext cx="6668218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 onset of photon emission threshold bias ∼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Eg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/e</a:t>
            </a:r>
          </a:p>
          <a:p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sz="1800" b="0" i="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linear increase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b="0" i="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saturation often occurs at higher current values.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b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1800" b="0" i="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blue emission is due to the recombination of donor–acceptor pairs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1800" b="0" i="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violet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b="0" i="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emission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b="0" i="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originates from band-to-band intrinsic bimolecular recombination </a:t>
            </a:r>
          </a:p>
          <a:p>
            <a:b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1800" b="0" i="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carrier overflow: leakage of injected carriers from the fully occupied potential well represented by the active layer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DEA3CA3D-9B2A-A98A-0683-A3F4FA7DCF7B}"/>
              </a:ext>
            </a:extLst>
          </p:cNvPr>
          <p:cNvGrpSpPr/>
          <p:nvPr/>
        </p:nvGrpSpPr>
        <p:grpSpPr>
          <a:xfrm>
            <a:off x="0" y="0"/>
            <a:ext cx="8288259" cy="564226"/>
            <a:chOff x="0" y="0"/>
            <a:chExt cx="8288259" cy="564226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721D13A8-97AA-51E5-EE7C-ACCBDC8F583A}"/>
                </a:ext>
              </a:extLst>
            </p:cNvPr>
            <p:cNvSpPr/>
            <p:nvPr/>
          </p:nvSpPr>
          <p:spPr>
            <a:xfrm>
              <a:off x="7279918" y="0"/>
              <a:ext cx="1008341" cy="564226"/>
            </a:xfrm>
            <a:prstGeom prst="rect">
              <a:avLst/>
            </a:prstGeom>
            <a:gradFill flip="none" rotWithShape="1">
              <a:gsLst>
                <a:gs pos="1000">
                  <a:schemeClr val="accent6">
                    <a:lumMod val="20000"/>
                    <a:lumOff val="80000"/>
                  </a:schemeClr>
                </a:gs>
                <a:gs pos="100000">
                  <a:schemeClr val="bg1"/>
                </a:gs>
              </a:gsLst>
              <a:lin ang="0" scaled="0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2000" dirty="0">
                <a:solidFill>
                  <a:schemeClr val="tx1"/>
                </a:solidFill>
                <a:cs typeface="+mn-ea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CFD45AF-69C5-8BC2-3A04-10CFD9AF9D8F}"/>
                </a:ext>
              </a:extLst>
            </p:cNvPr>
            <p:cNvSpPr/>
            <p:nvPr/>
          </p:nvSpPr>
          <p:spPr>
            <a:xfrm>
              <a:off x="0" y="0"/>
              <a:ext cx="7325360" cy="564226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000" dirty="0">
                  <a:solidFill>
                    <a:schemeClr val="tx1"/>
                  </a:solidFill>
                  <a:cs typeface="+mn-ea"/>
                </a:rPr>
                <a:t>Injection electroluminescence--</a:t>
              </a:r>
              <a:r>
                <a:rPr lang="en-GB" sz="2000" dirty="0">
                  <a:solidFill>
                    <a:schemeClr val="tx1"/>
                  </a:solidFill>
                  <a:cs typeface="+mn-ea"/>
                </a:rPr>
                <a:t> characteristics of LEDs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029706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aph of a graph showing the amount of a number of electrons&#10;&#10;Description automatically generated with medium confidence">
            <a:extLst>
              <a:ext uri="{FF2B5EF4-FFF2-40B4-BE49-F238E27FC236}">
                <a16:creationId xmlns:a16="http://schemas.microsoft.com/office/drawing/2014/main" id="{628C5B86-9298-1916-7D04-F522AA075FC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0250" y="3554066"/>
            <a:ext cx="2665828" cy="253253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1850A07-6056-20D1-FAF5-6A4A663C5B62}"/>
              </a:ext>
            </a:extLst>
          </p:cNvPr>
          <p:cNvSpPr txBox="1"/>
          <p:nvPr/>
        </p:nvSpPr>
        <p:spPr>
          <a:xfrm>
            <a:off x="7295019" y="6167188"/>
            <a:ext cx="450591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b="1" i="0" dirty="0">
                <a:solidFill>
                  <a:srgbClr val="231F20"/>
                </a:solidFill>
                <a:effectLst/>
                <a:latin typeface="Futura-Bold"/>
                <a:cs typeface="+mn-ea"/>
              </a:rPr>
              <a:t>Fig. 11.20</a:t>
            </a:r>
            <a:r>
              <a:rPr lang="en-GB" sz="1600" b="0" i="0" dirty="0">
                <a:solidFill>
                  <a:srgbClr val="231F20"/>
                </a:solidFill>
                <a:effectLst/>
                <a:latin typeface="Times-Roman"/>
                <a:cs typeface="+mn-ea"/>
              </a:rPr>
              <a:t>Total (external) efficiency of injection electroluminescence in GaAs1</a:t>
            </a:r>
            <a:r>
              <a:rPr lang="en-GB" sz="1600" b="0" i="0" dirty="0">
                <a:solidFill>
                  <a:srgbClr val="231F20"/>
                </a:solidFill>
                <a:effectLst/>
                <a:latin typeface="MTSYN"/>
                <a:cs typeface="+mn-ea"/>
              </a:rPr>
              <a:t>-</a:t>
            </a:r>
            <a:r>
              <a:rPr lang="en-GB" sz="1600" b="0" i="1" dirty="0">
                <a:solidFill>
                  <a:srgbClr val="231F20"/>
                </a:solidFill>
                <a:effectLst/>
                <a:latin typeface="Times-Italic"/>
                <a:cs typeface="+mn-ea"/>
              </a:rPr>
              <a:t>x </a:t>
            </a:r>
            <a:r>
              <a:rPr lang="en-GB" sz="1600" b="0" i="0" dirty="0" err="1">
                <a:solidFill>
                  <a:srgbClr val="231F20"/>
                </a:solidFill>
                <a:effectLst/>
                <a:latin typeface="Times-Roman"/>
                <a:cs typeface="+mn-ea"/>
              </a:rPr>
              <a:t>P</a:t>
            </a:r>
            <a:r>
              <a:rPr lang="en-GB" sz="1600" b="0" i="1" dirty="0" err="1">
                <a:solidFill>
                  <a:srgbClr val="231F20"/>
                </a:solidFill>
                <a:effectLst/>
                <a:latin typeface="Times-Italic"/>
                <a:cs typeface="+mn-ea"/>
              </a:rPr>
              <a:t>x</a:t>
            </a:r>
            <a:r>
              <a:rPr lang="en-GB" sz="1600" dirty="0">
                <a:cs typeface="+mn-ea"/>
              </a:rPr>
              <a:t>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CB49DAF-DF8C-1D01-C71F-424FFC1EB598}"/>
              </a:ext>
            </a:extLst>
          </p:cNvPr>
          <p:cNvSpPr txBox="1"/>
          <p:nvPr/>
        </p:nvSpPr>
        <p:spPr>
          <a:xfrm>
            <a:off x="675788" y="4410289"/>
            <a:ext cx="512840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b="0" i="0" dirty="0">
                <a:solidFill>
                  <a:srgbClr val="231F20"/>
                </a:solidFill>
                <a:effectLst/>
                <a:latin typeface="Times-Roman"/>
                <a:cs typeface="+mn-ea"/>
              </a:rPr>
              <a:t>A sharp decrease of the efficiency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b="0" i="0" dirty="0">
                <a:solidFill>
                  <a:srgbClr val="231F20"/>
                </a:solidFill>
                <a:effectLst/>
                <a:latin typeface="Times-Roman"/>
                <a:cs typeface="+mn-ea"/>
              </a:rPr>
              <a:t>due to</a:t>
            </a:r>
            <a:r>
              <a:rPr lang="en-GB" dirty="0">
                <a:cs typeface="+mn-ea"/>
              </a:rPr>
              <a:t>  direct → indirect bandgap Transformation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b="0" i="0" dirty="0">
                <a:solidFill>
                  <a:srgbClr val="231F20"/>
                </a:solidFill>
                <a:effectLst/>
                <a:latin typeface="Times-Roman"/>
                <a:cs typeface="+mn-ea"/>
              </a:rPr>
              <a:t>Doping with nitrogen compensates to a large degree for this inconvenient effect</a:t>
            </a:r>
            <a:r>
              <a:rPr lang="en-GB" dirty="0">
                <a:cs typeface="+mn-ea"/>
              </a:rPr>
              <a:t> </a:t>
            </a:r>
          </a:p>
        </p:txBody>
      </p:sp>
      <p:pic>
        <p:nvPicPr>
          <p:cNvPr id="8" name="Picture 7" descr="A graph of a ray spectrum&#10;&#10;Description automatically generated with medium confidence">
            <a:extLst>
              <a:ext uri="{FF2B5EF4-FFF2-40B4-BE49-F238E27FC236}">
                <a16:creationId xmlns:a16="http://schemas.microsoft.com/office/drawing/2014/main" id="{CAA66854-7D9C-60FD-1758-65E09F4FE59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3551" y="367646"/>
            <a:ext cx="4759227" cy="235097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6D1FBCA-F3D7-4DE2-EA9A-5C472B29B245}"/>
              </a:ext>
            </a:extLst>
          </p:cNvPr>
          <p:cNvSpPr txBox="1"/>
          <p:nvPr/>
        </p:nvSpPr>
        <p:spPr>
          <a:xfrm>
            <a:off x="7295018" y="2782669"/>
            <a:ext cx="407445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b="1" i="0" dirty="0">
                <a:solidFill>
                  <a:srgbClr val="231F20"/>
                </a:solidFill>
                <a:effectLst/>
                <a:latin typeface="Futura-Bold"/>
                <a:cs typeface="+mn-ea"/>
              </a:rPr>
              <a:t>Fig. 11.19</a:t>
            </a:r>
            <a:r>
              <a:rPr lang="en-GB" sz="1600" b="0" i="0" dirty="0">
                <a:solidFill>
                  <a:srgbClr val="231F20"/>
                </a:solidFill>
                <a:effectLst/>
                <a:latin typeface="Times-Roman"/>
                <a:cs typeface="+mn-ea"/>
              </a:rPr>
              <a:t> Normalized emission spectra of LEDs by different manufacturers</a:t>
            </a:r>
            <a:r>
              <a:rPr lang="en-GB" sz="1600" dirty="0">
                <a:cs typeface="+mn-ea"/>
              </a:rPr>
              <a:t> 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C2F42B7-3DF2-5E24-601A-B4EE8AFE7976}"/>
              </a:ext>
            </a:extLst>
          </p:cNvPr>
          <p:cNvSpPr txBox="1"/>
          <p:nvPr/>
        </p:nvSpPr>
        <p:spPr>
          <a:xfrm>
            <a:off x="1478257" y="718849"/>
            <a:ext cx="2743677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GB" sz="1800" b="1" i="0" dirty="0">
                <a:solidFill>
                  <a:srgbClr val="231F20"/>
                </a:solidFill>
                <a:effectLst/>
                <a:latin typeface="Times-Bold"/>
                <a:cs typeface="+mn-ea"/>
              </a:rPr>
              <a:t>Spectral characteristics</a:t>
            </a:r>
            <a:endParaRPr lang="en-GB" dirty="0">
              <a:cs typeface="+mn-ea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78A2539-1C85-F1EE-AEAA-A6E38B7B12D2}"/>
              </a:ext>
            </a:extLst>
          </p:cNvPr>
          <p:cNvSpPr txBox="1"/>
          <p:nvPr/>
        </p:nvSpPr>
        <p:spPr>
          <a:xfrm>
            <a:off x="675788" y="5639810"/>
            <a:ext cx="528506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b="0" i="1" dirty="0">
                <a:solidFill>
                  <a:srgbClr val="231F20"/>
                </a:solidFill>
                <a:effectLst/>
                <a:latin typeface="Times-Italic"/>
                <a:cs typeface="+mn-ea"/>
              </a:rPr>
              <a:t>luminescence converters</a:t>
            </a:r>
            <a:r>
              <a:rPr lang="en-GB" dirty="0">
                <a:cs typeface="+mn-ea"/>
              </a:rPr>
              <a:t> </a:t>
            </a:r>
            <a:br>
              <a:rPr lang="en-GB" dirty="0">
                <a:cs typeface="+mn-ea"/>
              </a:rPr>
            </a:br>
            <a:r>
              <a:rPr lang="en-GB" sz="1800" b="0" i="0" dirty="0">
                <a:solidFill>
                  <a:srgbClr val="231F20"/>
                </a:solidFill>
                <a:effectLst/>
                <a:latin typeface="Times-Roman"/>
                <a:cs typeface="+mn-ea"/>
              </a:rPr>
              <a:t>phosphors covering the active p-n junction of a blue LED diode in the form of a thin layer,</a:t>
            </a:r>
            <a:r>
              <a:rPr lang="en-GB" dirty="0">
                <a:cs typeface="+mn-ea"/>
              </a:rPr>
              <a:t> </a:t>
            </a:r>
            <a:r>
              <a:rPr lang="en-GB" sz="1800" b="0" i="0" dirty="0">
                <a:solidFill>
                  <a:srgbClr val="231F20"/>
                </a:solidFill>
                <a:effectLst/>
                <a:latin typeface="Times-Roman"/>
                <a:cs typeface="+mn-ea"/>
              </a:rPr>
              <a:t>White emission</a:t>
            </a:r>
            <a:r>
              <a:rPr lang="en-GB" dirty="0">
                <a:cs typeface="+mn-ea"/>
              </a:rPr>
              <a:t> </a:t>
            </a:r>
            <a:r>
              <a:rPr lang="en-GB" sz="1800" b="0" i="0" dirty="0">
                <a:solidFill>
                  <a:srgbClr val="231F20"/>
                </a:solidFill>
                <a:effectLst/>
                <a:latin typeface="Times-Roman"/>
                <a:cs typeface="+mn-ea"/>
              </a:rPr>
              <a:t>can be obtained</a:t>
            </a:r>
            <a:r>
              <a:rPr lang="en-GB" dirty="0">
                <a:cs typeface="+mn-ea"/>
              </a:rPr>
              <a:t>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17E37F8-5DE1-D1EA-6A30-1CFD907A94EB}"/>
              </a:ext>
            </a:extLst>
          </p:cNvPr>
          <p:cNvSpPr txBox="1"/>
          <p:nvPr/>
        </p:nvSpPr>
        <p:spPr>
          <a:xfrm>
            <a:off x="594529" y="1241776"/>
            <a:ext cx="5447582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cs typeface="+mn-ea"/>
              </a:rPr>
              <a:t>Minimum wavelength </a:t>
            </a:r>
            <a:r>
              <a:rPr lang="en-GB" dirty="0" err="1">
                <a:cs typeface="+mn-ea"/>
              </a:rPr>
              <a:t>λm</a:t>
            </a:r>
            <a:r>
              <a:rPr lang="en-GB" dirty="0">
                <a:cs typeface="+mn-ea"/>
              </a:rPr>
              <a:t> is determined by the bandgap</a:t>
            </a:r>
          </a:p>
          <a:p>
            <a:endParaRPr lang="en-GB" sz="1800" b="0" i="0" dirty="0">
              <a:solidFill>
                <a:srgbClr val="231F20"/>
              </a:solidFill>
              <a:effectLst/>
              <a:latin typeface="Times-Roman"/>
              <a:cs typeface="+mn-ea"/>
            </a:endParaRPr>
          </a:p>
          <a:p>
            <a:r>
              <a:rPr lang="en-GB" sz="1800" b="0" i="0" dirty="0">
                <a:solidFill>
                  <a:srgbClr val="231F20"/>
                </a:solidFill>
                <a:effectLst/>
                <a:latin typeface="Times-Roman"/>
                <a:cs typeface="+mn-ea"/>
              </a:rPr>
              <a:t>emission band is shifted towards longer wavelengths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b="0" i="0" dirty="0">
                <a:solidFill>
                  <a:srgbClr val="231F20"/>
                </a:solidFill>
                <a:effectLst/>
                <a:latin typeface="Times-Roman"/>
                <a:cs typeface="+mn-ea"/>
              </a:rPr>
              <a:t>extrinsic luminescence due to donor–acceptor pairs</a:t>
            </a:r>
            <a:r>
              <a:rPr lang="en-GB" dirty="0">
                <a:cs typeface="+mn-ea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b="0" i="0" dirty="0">
                <a:solidFill>
                  <a:srgbClr val="231F20"/>
                </a:solidFill>
                <a:effectLst/>
                <a:latin typeface="Times-Roman"/>
                <a:cs typeface="+mn-ea"/>
              </a:rPr>
              <a:t>light absorption and scattering at impurities</a:t>
            </a:r>
            <a:r>
              <a:rPr lang="en-GB" dirty="0">
                <a:cs typeface="+mn-ea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b="0" i="0" dirty="0">
                <a:solidFill>
                  <a:srgbClr val="231F20"/>
                </a:solidFill>
                <a:effectLst/>
                <a:latin typeface="Times-Roman"/>
                <a:cs typeface="+mn-ea"/>
              </a:rPr>
              <a:t>random fluctuations in the chemical composition of</a:t>
            </a:r>
            <a:br>
              <a:rPr lang="en-GB" sz="1800" b="0" i="0" dirty="0">
                <a:solidFill>
                  <a:srgbClr val="231F20"/>
                </a:solidFill>
                <a:effectLst/>
                <a:latin typeface="Times-Roman"/>
                <a:cs typeface="+mn-ea"/>
              </a:rPr>
            </a:br>
            <a:r>
              <a:rPr lang="en-GB" sz="1800" b="0" i="0" dirty="0">
                <a:solidFill>
                  <a:srgbClr val="231F20"/>
                </a:solidFill>
                <a:effectLst/>
                <a:latin typeface="Times-Roman"/>
                <a:cs typeface="+mn-ea"/>
              </a:rPr>
              <a:t>the active layer</a:t>
            </a:r>
            <a:r>
              <a:rPr lang="en-GB" dirty="0">
                <a:cs typeface="+mn-ea"/>
              </a:rPr>
              <a:t> </a:t>
            </a:r>
          </a:p>
          <a:p>
            <a:endParaRPr lang="en-GB" dirty="0">
              <a:cs typeface="+mn-ea"/>
            </a:endParaRPr>
          </a:p>
          <a:p>
            <a:r>
              <a:rPr lang="en-GB" dirty="0">
                <a:cs typeface="+mn-ea"/>
              </a:rPr>
              <a:t>not a </a:t>
            </a:r>
            <a:r>
              <a:rPr lang="en-GB" sz="1800" b="0" i="0" dirty="0">
                <a:solidFill>
                  <a:srgbClr val="231F20"/>
                </a:solidFill>
                <a:effectLst/>
                <a:latin typeface="Times-Roman"/>
                <a:cs typeface="+mn-ea"/>
              </a:rPr>
              <a:t>smooth curves</a:t>
            </a:r>
            <a:r>
              <a:rPr lang="en-GB" dirty="0">
                <a:cs typeface="+mn-ea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b="0" i="0" dirty="0">
                <a:solidFill>
                  <a:srgbClr val="231F20"/>
                </a:solidFill>
                <a:effectLst/>
                <a:latin typeface="Times-Roman"/>
                <a:cs typeface="+mn-ea"/>
              </a:rPr>
              <a:t>the X–TO type and the neighbouring peak to the X–LO process.</a:t>
            </a:r>
            <a:r>
              <a:rPr lang="en-GB" dirty="0">
                <a:cs typeface="+mn-ea"/>
              </a:rPr>
              <a:t> </a:t>
            </a:r>
            <a:br>
              <a:rPr lang="en-GB" dirty="0">
                <a:cs typeface="+mn-ea"/>
              </a:rPr>
            </a:br>
            <a:endParaRPr lang="en-GB" dirty="0">
              <a:cs typeface="+mn-ea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A94BA25E-04DE-DE59-C5D6-5C977AB23A16}"/>
              </a:ext>
            </a:extLst>
          </p:cNvPr>
          <p:cNvGrpSpPr/>
          <p:nvPr/>
        </p:nvGrpSpPr>
        <p:grpSpPr>
          <a:xfrm>
            <a:off x="0" y="0"/>
            <a:ext cx="8288259" cy="564226"/>
            <a:chOff x="0" y="0"/>
            <a:chExt cx="8288259" cy="564226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9482600F-5309-EEDF-C490-63D217DB2F71}"/>
                </a:ext>
              </a:extLst>
            </p:cNvPr>
            <p:cNvSpPr/>
            <p:nvPr/>
          </p:nvSpPr>
          <p:spPr>
            <a:xfrm>
              <a:off x="7279918" y="0"/>
              <a:ext cx="1008341" cy="564226"/>
            </a:xfrm>
            <a:prstGeom prst="rect">
              <a:avLst/>
            </a:prstGeom>
            <a:gradFill flip="none" rotWithShape="1">
              <a:gsLst>
                <a:gs pos="1000">
                  <a:schemeClr val="accent6">
                    <a:lumMod val="20000"/>
                    <a:lumOff val="80000"/>
                  </a:schemeClr>
                </a:gs>
                <a:gs pos="100000">
                  <a:schemeClr val="bg1"/>
                </a:gs>
              </a:gsLst>
              <a:lin ang="0" scaled="0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2000" dirty="0">
                <a:solidFill>
                  <a:schemeClr val="tx1"/>
                </a:solidFill>
                <a:cs typeface="+mn-ea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CBE4F708-C3A5-8EC7-AC4D-EFDAF2E4E521}"/>
                </a:ext>
              </a:extLst>
            </p:cNvPr>
            <p:cNvSpPr/>
            <p:nvPr/>
          </p:nvSpPr>
          <p:spPr>
            <a:xfrm>
              <a:off x="0" y="0"/>
              <a:ext cx="7325360" cy="564226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000" dirty="0">
                  <a:solidFill>
                    <a:schemeClr val="tx1"/>
                  </a:solidFill>
                  <a:cs typeface="+mn-ea"/>
                </a:rPr>
                <a:t>Injection electroluminescence--</a:t>
              </a:r>
              <a:r>
                <a:rPr lang="en-GB" sz="2000" dirty="0">
                  <a:solidFill>
                    <a:schemeClr val="tx1"/>
                  </a:solidFill>
                  <a:cs typeface="+mn-ea"/>
                </a:rPr>
                <a:t> characteristics of LEDs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492912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diagram of a frequency function&#10;&#10;Description automatically generated">
            <a:extLst>
              <a:ext uri="{FF2B5EF4-FFF2-40B4-BE49-F238E27FC236}">
                <a16:creationId xmlns:a16="http://schemas.microsoft.com/office/drawing/2014/main" id="{221D80E4-9679-2D3E-EEB5-40C9531DA0F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7307" y="3242343"/>
            <a:ext cx="2884861" cy="2922422"/>
          </a:xfrm>
          <a:prstGeom prst="rect">
            <a:avLst/>
          </a:prstGeom>
        </p:spPr>
      </p:pic>
      <p:pic>
        <p:nvPicPr>
          <p:cNvPr id="7" name="Picture 6" descr="A diagram of a graph&#10;&#10;Description automatically generated">
            <a:extLst>
              <a:ext uri="{FF2B5EF4-FFF2-40B4-BE49-F238E27FC236}">
                <a16:creationId xmlns:a16="http://schemas.microsoft.com/office/drawing/2014/main" id="{D9063C39-4592-A125-89FE-7132572F19A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5068" y="730243"/>
            <a:ext cx="3037100" cy="204176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9660D5B-551F-BEAA-9162-E8F708A56BD2}"/>
              </a:ext>
            </a:extLst>
          </p:cNvPr>
          <p:cNvSpPr txBox="1"/>
          <p:nvPr/>
        </p:nvSpPr>
        <p:spPr>
          <a:xfrm>
            <a:off x="8519435" y="1445627"/>
            <a:ext cx="3362409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b="1" i="0" dirty="0">
                <a:solidFill>
                  <a:srgbClr val="231F20"/>
                </a:solidFill>
                <a:effectLst/>
                <a:latin typeface="Futura-Bold"/>
                <a:cs typeface="+mn-ea"/>
              </a:rPr>
              <a:t>Fig. 11.22</a:t>
            </a:r>
            <a:r>
              <a:rPr lang="en-GB" sz="1600" dirty="0">
                <a:cs typeface="+mn-ea"/>
              </a:rPr>
              <a:t> </a:t>
            </a:r>
            <a:r>
              <a:rPr lang="en-GB" sz="1600" b="0" i="0" dirty="0">
                <a:solidFill>
                  <a:srgbClr val="231F20"/>
                </a:solidFill>
                <a:effectLst/>
                <a:latin typeface="Times-Roman"/>
                <a:cs typeface="+mn-ea"/>
              </a:rPr>
              <a:t>Example of temporal behaviour of the characteristic quantities of an LED diode:</a:t>
            </a:r>
            <a:r>
              <a:rPr lang="en-GB" sz="1600" dirty="0">
                <a:cs typeface="+mn-ea"/>
              </a:rPr>
              <a:t>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4CFDAA1-55D3-8784-03F9-1AA290E96D83}"/>
              </a:ext>
            </a:extLst>
          </p:cNvPr>
          <p:cNvSpPr txBox="1"/>
          <p:nvPr/>
        </p:nvSpPr>
        <p:spPr>
          <a:xfrm>
            <a:off x="8519435" y="4812208"/>
            <a:ext cx="3362409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b="1" i="0" dirty="0">
                <a:solidFill>
                  <a:srgbClr val="231F20"/>
                </a:solidFill>
                <a:effectLst/>
                <a:latin typeface="Futura-Bold"/>
                <a:cs typeface="+mn-ea"/>
              </a:rPr>
              <a:t>Fig. 11.23</a:t>
            </a:r>
            <a:r>
              <a:rPr lang="en-GB" sz="1600" b="0" i="0" dirty="0">
                <a:solidFill>
                  <a:srgbClr val="231F20"/>
                </a:solidFill>
                <a:effectLst/>
                <a:latin typeface="Times-Roman"/>
                <a:cs typeface="+mn-ea"/>
              </a:rPr>
              <a:t> Definition of the rise time </a:t>
            </a:r>
            <a:r>
              <a:rPr lang="en-GB" sz="1600" b="0" i="1" dirty="0" err="1">
                <a:solidFill>
                  <a:srgbClr val="231F20"/>
                </a:solidFill>
                <a:effectLst/>
                <a:latin typeface="RMTMI"/>
                <a:cs typeface="+mn-ea"/>
              </a:rPr>
              <a:t>τ</a:t>
            </a:r>
            <a:r>
              <a:rPr lang="en-GB" sz="1600" b="0" i="0" dirty="0" err="1">
                <a:solidFill>
                  <a:srgbClr val="231F20"/>
                </a:solidFill>
                <a:effectLst/>
                <a:latin typeface="Times-Roman"/>
                <a:cs typeface="+mn-ea"/>
              </a:rPr>
              <a:t>r</a:t>
            </a:r>
            <a:r>
              <a:rPr lang="en-GB" sz="1600" b="0" i="0" dirty="0">
                <a:solidFill>
                  <a:srgbClr val="231F20"/>
                </a:solidFill>
                <a:effectLst/>
                <a:latin typeface="Times-Roman"/>
                <a:cs typeface="+mn-ea"/>
              </a:rPr>
              <a:t> and decay time </a:t>
            </a:r>
            <a:r>
              <a:rPr lang="en-GB" sz="1600" b="0" i="1" dirty="0" err="1">
                <a:solidFill>
                  <a:srgbClr val="231F20"/>
                </a:solidFill>
                <a:effectLst/>
                <a:latin typeface="RMTMI"/>
                <a:cs typeface="+mn-ea"/>
              </a:rPr>
              <a:t>τ</a:t>
            </a:r>
            <a:r>
              <a:rPr lang="en-GB" sz="1600" b="0" i="0" dirty="0" err="1">
                <a:solidFill>
                  <a:srgbClr val="231F20"/>
                </a:solidFill>
                <a:effectLst/>
                <a:latin typeface="Times-Roman"/>
                <a:cs typeface="+mn-ea"/>
              </a:rPr>
              <a:t>d</a:t>
            </a:r>
            <a:r>
              <a:rPr lang="en-GB" sz="1600" b="0" i="0" dirty="0">
                <a:solidFill>
                  <a:srgbClr val="231F20"/>
                </a:solidFill>
                <a:effectLst/>
                <a:latin typeface="Times-Roman"/>
                <a:cs typeface="+mn-ea"/>
              </a:rPr>
              <a:t>; An example of the frequency response of an LED diode</a:t>
            </a:r>
            <a:r>
              <a:rPr lang="en-GB" sz="1600" dirty="0">
                <a:cs typeface="+mn-ea"/>
              </a:rPr>
              <a:t> 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6C1F3C9-2967-ABEE-BAE8-D96C77CA79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9302" y="5697044"/>
            <a:ext cx="2821619" cy="75997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DF881BB-5968-36BF-1580-CD886FFDA8E2}"/>
              </a:ext>
            </a:extLst>
          </p:cNvPr>
          <p:cNvSpPr txBox="1"/>
          <p:nvPr/>
        </p:nvSpPr>
        <p:spPr>
          <a:xfrm>
            <a:off x="899303" y="696307"/>
            <a:ext cx="2821619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GB" sz="1800" b="1" i="0" dirty="0">
                <a:solidFill>
                  <a:srgbClr val="231F20"/>
                </a:solidFill>
                <a:effectLst/>
                <a:latin typeface="Times-Bold"/>
                <a:cs typeface="+mn-ea"/>
              </a:rPr>
              <a:t>Temporal characteristics</a:t>
            </a:r>
            <a:r>
              <a:rPr lang="en-GB" dirty="0">
                <a:cs typeface="+mn-ea"/>
              </a:rPr>
              <a:t>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E720500-A0B6-EB6A-CBB8-BD2C01C7049F}"/>
              </a:ext>
            </a:extLst>
          </p:cNvPr>
          <p:cNvSpPr txBox="1"/>
          <p:nvPr/>
        </p:nvSpPr>
        <p:spPr>
          <a:xfrm>
            <a:off x="461612" y="1340851"/>
            <a:ext cx="4416408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b="0" i="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the time of </a:t>
            </a:r>
            <a:r>
              <a:rPr lang="en-GB" sz="1800" b="0" i="0" dirty="0" err="1">
                <a:solidFill>
                  <a:srgbClr val="231F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recombinations</a:t>
            </a:r>
            <a:r>
              <a:rPr lang="en-GB" sz="1800" b="0" i="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en-GB" sz="1600" b="0" i="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minority carrier injection, filling</a:t>
            </a:r>
            <a:r>
              <a:rPr lang="en-GB" sz="1600" dirty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600" b="0" i="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traps and carrier capture </a:t>
            </a:r>
            <a:b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GB" sz="1800" b="0" i="0" dirty="0">
              <a:solidFill>
                <a:srgbClr val="231F2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b="0" i="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electrical parameters </a:t>
            </a:r>
          </a:p>
          <a:p>
            <a:endParaRPr lang="en-GB" sz="1800" b="0" i="0" dirty="0">
              <a:solidFill>
                <a:srgbClr val="231F2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b="0" i="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p-n junction represents a capacitance load for the external source</a:t>
            </a:r>
          </a:p>
          <a:p>
            <a:endParaRPr lang="en-GB" sz="1800" b="0" i="0" dirty="0">
              <a:solidFill>
                <a:srgbClr val="231F2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b="0" i="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geometry of the p-n junction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6685242-AFAB-6077-6F60-AF0AFBBCA56D}"/>
              </a:ext>
            </a:extLst>
          </p:cNvPr>
          <p:cNvSpPr txBox="1"/>
          <p:nvPr/>
        </p:nvSpPr>
        <p:spPr>
          <a:xfrm>
            <a:off x="461612" y="4577382"/>
            <a:ext cx="441640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rise time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τr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the decay time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τd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as time intervals between the points corresponding to the 90% and 10% levels of signal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2C5AE43-6C3D-45F3-E728-15CC0F115BF7}"/>
              </a:ext>
            </a:extLst>
          </p:cNvPr>
          <p:cNvSpPr txBox="1"/>
          <p:nvPr/>
        </p:nvSpPr>
        <p:spPr>
          <a:xfrm>
            <a:off x="461612" y="6361097"/>
            <a:ext cx="60945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b="0" i="0" dirty="0">
                <a:solidFill>
                  <a:srgbClr val="231F20"/>
                </a:solidFill>
                <a:effectLst/>
                <a:latin typeface="Times-Roman"/>
                <a:cs typeface="+mn-ea"/>
              </a:rPr>
              <a:t>cut-off frequencies of LED diodes range from 10 MHz to 1 GHz</a:t>
            </a:r>
            <a:r>
              <a:rPr lang="en-GB" dirty="0">
                <a:cs typeface="+mn-ea"/>
              </a:rPr>
              <a:t>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85D1C8E-79D2-0E50-9B60-FD421D2E3448}"/>
              </a:ext>
            </a:extLst>
          </p:cNvPr>
          <p:cNvGrpSpPr/>
          <p:nvPr/>
        </p:nvGrpSpPr>
        <p:grpSpPr>
          <a:xfrm>
            <a:off x="0" y="0"/>
            <a:ext cx="8288259" cy="564226"/>
            <a:chOff x="0" y="0"/>
            <a:chExt cx="8288259" cy="564226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2ED6F2D5-F6D0-3A94-3AA3-062F779B9295}"/>
                </a:ext>
              </a:extLst>
            </p:cNvPr>
            <p:cNvSpPr/>
            <p:nvPr/>
          </p:nvSpPr>
          <p:spPr>
            <a:xfrm>
              <a:off x="7279918" y="0"/>
              <a:ext cx="1008341" cy="564226"/>
            </a:xfrm>
            <a:prstGeom prst="rect">
              <a:avLst/>
            </a:prstGeom>
            <a:gradFill flip="none" rotWithShape="1">
              <a:gsLst>
                <a:gs pos="1000">
                  <a:schemeClr val="accent6">
                    <a:lumMod val="20000"/>
                    <a:lumOff val="80000"/>
                  </a:schemeClr>
                </a:gs>
                <a:gs pos="100000">
                  <a:schemeClr val="bg1"/>
                </a:gs>
              </a:gsLst>
              <a:lin ang="0" scaled="0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2000" dirty="0">
                <a:solidFill>
                  <a:schemeClr val="tx1"/>
                </a:solidFill>
                <a:cs typeface="+mn-ea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37877B2-62AF-FEB2-353C-80DEE4E639CD}"/>
                </a:ext>
              </a:extLst>
            </p:cNvPr>
            <p:cNvSpPr/>
            <p:nvPr/>
          </p:nvSpPr>
          <p:spPr>
            <a:xfrm>
              <a:off x="0" y="0"/>
              <a:ext cx="7325360" cy="564226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000" dirty="0">
                  <a:solidFill>
                    <a:schemeClr val="tx1"/>
                  </a:solidFill>
                  <a:cs typeface="+mn-ea"/>
                </a:rPr>
                <a:t>Injection electroluminescence--</a:t>
              </a:r>
              <a:r>
                <a:rPr lang="en-GB" sz="2000" dirty="0">
                  <a:solidFill>
                    <a:schemeClr val="tx1"/>
                  </a:solidFill>
                  <a:cs typeface="+mn-ea"/>
                </a:rPr>
                <a:t> characteristics of LEDs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732519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+mn-ea"/>
                <a:cs typeface="+mn-ea"/>
              </a:rPr>
              <a:t>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09742"/>
            <a:ext cx="10515600" cy="5073938"/>
          </a:xfrm>
        </p:spPr>
        <p:txBody>
          <a:bodyPr>
            <a:normAutofit/>
          </a:bodyPr>
          <a:lstStyle/>
          <a:p>
            <a:pPr>
              <a:buClr>
                <a:schemeClr val="accent2">
                  <a:lumMod val="60000"/>
                  <a:lumOff val="40000"/>
                </a:schemeClr>
              </a:buClr>
            </a:pPr>
            <a:r>
              <a:rPr lang="en-US" dirty="0">
                <a:cs typeface="+mn-ea"/>
              </a:rPr>
              <a:t>High-field Electroluminescence</a:t>
            </a:r>
          </a:p>
          <a:p>
            <a:pPr>
              <a:buClr>
                <a:schemeClr val="accent2">
                  <a:lumMod val="60000"/>
                  <a:lumOff val="40000"/>
                </a:schemeClr>
              </a:buClr>
            </a:pPr>
            <a:endParaRPr lang="en-US" dirty="0">
              <a:cs typeface="+mn-ea"/>
            </a:endParaRPr>
          </a:p>
          <a:p>
            <a:pPr>
              <a:buClr>
                <a:schemeClr val="accent4">
                  <a:lumMod val="60000"/>
                  <a:lumOff val="40000"/>
                </a:schemeClr>
              </a:buClr>
            </a:pPr>
            <a:r>
              <a:rPr lang="en-US" altLang="zh-CN" dirty="0">
                <a:cs typeface="+mn-ea"/>
              </a:rPr>
              <a:t>Injection electroluminescence</a:t>
            </a:r>
          </a:p>
          <a:p>
            <a:pPr lvl="1"/>
            <a:endParaRPr lang="en-US" altLang="zh-CN" dirty="0">
              <a:cs typeface="+mn-ea"/>
            </a:endParaRPr>
          </a:p>
          <a:p>
            <a:pPr>
              <a:buClr>
                <a:schemeClr val="accent6">
                  <a:lumMod val="60000"/>
                  <a:lumOff val="40000"/>
                </a:schemeClr>
              </a:buClr>
              <a:buFont typeface="Wingdings" panose="05000000000000000000" pitchFamily="2" charset="2"/>
              <a:buChar char="v"/>
            </a:pPr>
            <a:r>
              <a:rPr lang="en-GB" altLang="zh-CN" b="1" dirty="0">
                <a:cs typeface="+mn-ea"/>
              </a:rPr>
              <a:t>Electroluminescence of a p-n junction biased in the reverse direction</a:t>
            </a:r>
          </a:p>
          <a:p>
            <a:endParaRPr lang="en-US" altLang="zh-CN" dirty="0">
              <a:cs typeface="+mn-ea"/>
            </a:endParaRPr>
          </a:p>
          <a:p>
            <a:pPr>
              <a:buClr>
                <a:schemeClr val="accent1">
                  <a:lumMod val="60000"/>
                  <a:lumOff val="40000"/>
                </a:schemeClr>
              </a:buClr>
            </a:pPr>
            <a:r>
              <a:rPr lang="en-US" altLang="zh-CN" dirty="0">
                <a:cs typeface="+mn-ea"/>
              </a:rPr>
              <a:t>Quantum Well</a:t>
            </a:r>
          </a:p>
          <a:p>
            <a:pPr lvl="1"/>
            <a:endParaRPr lang="en-US" altLang="zh-CN" dirty="0">
              <a:cs typeface="+mn-ea"/>
            </a:endParaRPr>
          </a:p>
          <a:p>
            <a:endParaRPr lang="en-US" altLang="zh-CN" dirty="0">
              <a:cs typeface="+mn-ea"/>
            </a:endParaRPr>
          </a:p>
          <a:p>
            <a:pPr lvl="1" algn="r"/>
            <a:endParaRPr lang="en-US" dirty="0">
              <a:cs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98848253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diagram of a diagram of a current&#10;&#10;Description automatically generated with medium confidence">
            <a:extLst>
              <a:ext uri="{FF2B5EF4-FFF2-40B4-BE49-F238E27FC236}">
                <a16:creationId xmlns:a16="http://schemas.microsoft.com/office/drawing/2014/main" id="{632508B9-BEB1-C7B0-C4CD-7E7C3BA7EAD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5017" y="3181206"/>
            <a:ext cx="3267964" cy="3396120"/>
          </a:xfrm>
          <a:prstGeom prst="rect">
            <a:avLst/>
          </a:prstGeom>
        </p:spPr>
      </p:pic>
      <p:pic>
        <p:nvPicPr>
          <p:cNvPr id="7" name="Picture 6" descr="A diagram of a graph showing the current density of a solar cell&#10;&#10;Description automatically generated">
            <a:extLst>
              <a:ext uri="{FF2B5EF4-FFF2-40B4-BE49-F238E27FC236}">
                <a16:creationId xmlns:a16="http://schemas.microsoft.com/office/drawing/2014/main" id="{096F68CE-2E97-0796-723D-6D12C925809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724" y="609600"/>
            <a:ext cx="2824549" cy="225318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48380B3-F57E-12AD-8DE0-B8FFED573FB9}"/>
              </a:ext>
            </a:extLst>
          </p:cNvPr>
          <p:cNvSpPr txBox="1"/>
          <p:nvPr/>
        </p:nvSpPr>
        <p:spPr>
          <a:xfrm>
            <a:off x="9806130" y="5156264"/>
            <a:ext cx="2385870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b="1" i="0" dirty="0">
                <a:solidFill>
                  <a:srgbClr val="231F20"/>
                </a:solidFill>
                <a:effectLst/>
                <a:latin typeface="Futura-Bold"/>
                <a:cs typeface="+mn-ea"/>
              </a:rPr>
              <a:t>Fig. 11.25 </a:t>
            </a:r>
          </a:p>
          <a:p>
            <a:r>
              <a:rPr lang="en-GB" sz="1600" b="0" i="0" dirty="0">
                <a:solidFill>
                  <a:srgbClr val="231F20"/>
                </a:solidFill>
                <a:effectLst/>
                <a:latin typeface="Times-Roman"/>
                <a:cs typeface="+mn-ea"/>
              </a:rPr>
              <a:t>Light emission in a reverse biased p-n junction</a:t>
            </a:r>
            <a:r>
              <a:rPr lang="en-GB" sz="1600" dirty="0">
                <a:cs typeface="+mn-ea"/>
              </a:rPr>
              <a:t>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1244950-016D-B55E-7A62-E2310EFA57D5}"/>
              </a:ext>
            </a:extLst>
          </p:cNvPr>
          <p:cNvSpPr txBox="1"/>
          <p:nvPr/>
        </p:nvSpPr>
        <p:spPr>
          <a:xfrm>
            <a:off x="9374214" y="1479446"/>
            <a:ext cx="2736506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b="1" i="0" dirty="0">
                <a:solidFill>
                  <a:srgbClr val="231F20"/>
                </a:solidFill>
                <a:effectLst/>
                <a:latin typeface="Futura-Bold"/>
                <a:cs typeface="+mn-ea"/>
              </a:rPr>
              <a:t>Fig. 11.24 </a:t>
            </a:r>
            <a:r>
              <a:rPr lang="en-GB" sz="1600" b="0" i="0" dirty="0">
                <a:solidFill>
                  <a:srgbClr val="231F20"/>
                </a:solidFill>
                <a:effectLst/>
                <a:latin typeface="Times-Roman"/>
                <a:cs typeface="+mn-ea"/>
              </a:rPr>
              <a:t>Electroluminescence spectrum of a silicon p-n junction</a:t>
            </a:r>
            <a:r>
              <a:rPr lang="en-GB" sz="1600" dirty="0">
                <a:cs typeface="+mn-ea"/>
              </a:rPr>
              <a:t>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A9F71E3-DA65-5270-A155-57A6F2BE03A4}"/>
              </a:ext>
            </a:extLst>
          </p:cNvPr>
          <p:cNvSpPr txBox="1"/>
          <p:nvPr/>
        </p:nvSpPr>
        <p:spPr>
          <a:xfrm>
            <a:off x="629149" y="1110114"/>
            <a:ext cx="5106128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solidFill>
                  <a:srgbClr val="231F20"/>
                </a:solidFill>
                <a:latin typeface="Times-Roman"/>
                <a:cs typeface="+mn-ea"/>
              </a:rPr>
              <a:t>E</a:t>
            </a:r>
            <a:r>
              <a:rPr lang="en-GB" sz="1800" b="0" i="0" dirty="0">
                <a:solidFill>
                  <a:srgbClr val="231F20"/>
                </a:solidFill>
                <a:effectLst/>
                <a:latin typeface="Times-Roman"/>
                <a:cs typeface="+mn-ea"/>
              </a:rPr>
              <a:t>mission spectrum is quite broad and located</a:t>
            </a:r>
            <a:r>
              <a:rPr lang="en-GB" dirty="0">
                <a:cs typeface="+mn-ea"/>
              </a:rPr>
              <a:t>  </a:t>
            </a:r>
            <a:r>
              <a:rPr lang="en-GB" sz="1800" b="0" i="0" dirty="0">
                <a:solidFill>
                  <a:srgbClr val="231F20"/>
                </a:solidFill>
                <a:effectLst/>
                <a:latin typeface="Times-Roman"/>
                <a:cs typeface="+mn-ea"/>
              </a:rPr>
              <a:t>photon energies substantially exceeding the bandgap width.</a:t>
            </a:r>
          </a:p>
          <a:p>
            <a:r>
              <a:rPr lang="en-GB" sz="1800" b="0" i="0" dirty="0">
                <a:solidFill>
                  <a:srgbClr val="231F20"/>
                </a:solidFill>
                <a:effectLst/>
                <a:latin typeface="Times-Roman"/>
                <a:cs typeface="+mn-ea"/>
              </a:rPr>
              <a:t> </a:t>
            </a:r>
            <a:endParaRPr lang="en-GB" dirty="0">
              <a:cs typeface="+mn-ea"/>
            </a:endParaRPr>
          </a:p>
          <a:p>
            <a:br>
              <a:rPr lang="en-GB" dirty="0">
                <a:cs typeface="+mn-ea"/>
              </a:rPr>
            </a:br>
            <a:r>
              <a:rPr lang="en-GB" sz="1800" b="0" i="0" dirty="0">
                <a:solidFill>
                  <a:srgbClr val="231F20"/>
                </a:solidFill>
                <a:effectLst/>
                <a:latin typeface="Times-Roman"/>
                <a:cs typeface="+mn-ea"/>
              </a:rPr>
              <a:t>The random and highly nonlinear character of avalanche ionization is reflected in a log-log scale</a:t>
            </a:r>
            <a:r>
              <a:rPr lang="en-GB" dirty="0">
                <a:cs typeface="+mn-ea"/>
              </a:rPr>
              <a:t> </a:t>
            </a:r>
            <a:br>
              <a:rPr lang="en-GB" dirty="0">
                <a:cs typeface="+mn-ea"/>
              </a:rPr>
            </a:br>
            <a:endParaRPr lang="en-GB" dirty="0">
              <a:cs typeface="+mn-ea"/>
            </a:endParaRPr>
          </a:p>
          <a:p>
            <a:br>
              <a:rPr lang="en-GB" dirty="0">
                <a:cs typeface="+mn-ea"/>
              </a:rPr>
            </a:br>
            <a:r>
              <a:rPr lang="en-GB" dirty="0">
                <a:solidFill>
                  <a:srgbClr val="231F20"/>
                </a:solidFill>
                <a:latin typeface="Times-Roman"/>
                <a:cs typeface="+mn-ea"/>
              </a:rPr>
              <a:t>E</a:t>
            </a:r>
            <a:r>
              <a:rPr lang="en-GB" sz="1800" b="0" i="0" dirty="0">
                <a:solidFill>
                  <a:srgbClr val="231F20"/>
                </a:solidFill>
                <a:effectLst/>
                <a:latin typeface="Times-Roman"/>
                <a:cs typeface="+mn-ea"/>
              </a:rPr>
              <a:t>lectrical (pre-)breakdown of a reverse-biased p-n junction</a:t>
            </a:r>
            <a:r>
              <a:rPr lang="en-GB" dirty="0">
                <a:cs typeface="+mn-ea"/>
              </a:rPr>
              <a:t> </a:t>
            </a:r>
            <a:br>
              <a:rPr lang="en-GB" dirty="0">
                <a:cs typeface="+mn-ea"/>
              </a:rPr>
            </a:br>
            <a:r>
              <a:rPr lang="en-GB" sz="1800" b="0" i="0" dirty="0">
                <a:solidFill>
                  <a:srgbClr val="231F20"/>
                </a:solidFill>
                <a:effectLst/>
                <a:latin typeface="Times-Roman"/>
                <a:cs typeface="+mn-ea"/>
              </a:rPr>
              <a:t>via the band-to-band recombination of hot </a:t>
            </a:r>
            <a:r>
              <a:rPr lang="en-GB" sz="1800" b="0" i="1" dirty="0">
                <a:solidFill>
                  <a:srgbClr val="231F20"/>
                </a:solidFill>
                <a:effectLst/>
                <a:latin typeface="Times-Italic"/>
                <a:cs typeface="+mn-ea"/>
              </a:rPr>
              <a:t>e</a:t>
            </a:r>
            <a:r>
              <a:rPr lang="en-GB" sz="1800" b="0" i="0" dirty="0">
                <a:solidFill>
                  <a:srgbClr val="231F20"/>
                </a:solidFill>
                <a:effectLst/>
                <a:latin typeface="Times-Roman"/>
                <a:cs typeface="+mn-ea"/>
              </a:rPr>
              <a:t>–</a:t>
            </a:r>
            <a:r>
              <a:rPr lang="en-GB" sz="1800" b="0" i="1" dirty="0">
                <a:solidFill>
                  <a:srgbClr val="231F20"/>
                </a:solidFill>
                <a:effectLst/>
                <a:latin typeface="Times-Italic"/>
                <a:cs typeface="+mn-ea"/>
              </a:rPr>
              <a:t>h </a:t>
            </a:r>
            <a:r>
              <a:rPr lang="en-GB" sz="1800" b="0" i="0" dirty="0">
                <a:solidFill>
                  <a:srgbClr val="231F20"/>
                </a:solidFill>
                <a:effectLst/>
                <a:latin typeface="Times-Roman"/>
                <a:cs typeface="+mn-ea"/>
              </a:rPr>
              <a:t>pairs</a:t>
            </a:r>
            <a:endParaRPr lang="en-GB" dirty="0">
              <a:cs typeface="+mn-ea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73CE3C45-37D1-4986-21D8-DD0716BDE4D9}"/>
              </a:ext>
            </a:extLst>
          </p:cNvPr>
          <p:cNvGrpSpPr/>
          <p:nvPr/>
        </p:nvGrpSpPr>
        <p:grpSpPr>
          <a:xfrm>
            <a:off x="0" y="0"/>
            <a:ext cx="8288259" cy="564226"/>
            <a:chOff x="0" y="0"/>
            <a:chExt cx="8288259" cy="564226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C8BA96B-8EBF-F31D-F815-6128E36F3ABD}"/>
                </a:ext>
              </a:extLst>
            </p:cNvPr>
            <p:cNvSpPr/>
            <p:nvPr/>
          </p:nvSpPr>
          <p:spPr>
            <a:xfrm>
              <a:off x="7279918" y="0"/>
              <a:ext cx="1008341" cy="564226"/>
            </a:xfrm>
            <a:prstGeom prst="rect">
              <a:avLst/>
            </a:prstGeom>
            <a:gradFill flip="none" rotWithShape="1">
              <a:gsLst>
                <a:gs pos="1000">
                  <a:schemeClr val="accent6">
                    <a:lumMod val="20000"/>
                    <a:lumOff val="80000"/>
                  </a:schemeClr>
                </a:gs>
                <a:gs pos="100000">
                  <a:schemeClr val="bg1"/>
                </a:gs>
              </a:gsLst>
              <a:lin ang="0" scaled="0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2000" dirty="0">
                <a:solidFill>
                  <a:schemeClr val="tx1"/>
                </a:solidFill>
                <a:cs typeface="+mn-ea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413AF3F8-CC85-FC73-E081-9EB8DCC52B20}"/>
                </a:ext>
              </a:extLst>
            </p:cNvPr>
            <p:cNvSpPr/>
            <p:nvPr/>
          </p:nvSpPr>
          <p:spPr>
            <a:xfrm>
              <a:off x="0" y="0"/>
              <a:ext cx="7325360" cy="564226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GB" sz="2000" dirty="0">
                  <a:solidFill>
                    <a:schemeClr val="tx1"/>
                  </a:solidFill>
                  <a:cs typeface="+mn-ea"/>
                </a:rPr>
                <a:t>Electroluminescence of a p-n junction biased in the reverse direction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2306110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diagram of energy and waves&#10;&#10;Description automatically generated">
            <a:extLst>
              <a:ext uri="{FF2B5EF4-FFF2-40B4-BE49-F238E27FC236}">
                <a16:creationId xmlns:a16="http://schemas.microsoft.com/office/drawing/2014/main" id="{CCB24510-281E-EC7C-C209-326F2098F38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5897" y="2653195"/>
            <a:ext cx="5052263" cy="266150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22F2A90-2BC2-5B6C-5DB2-31F765B4E026}"/>
              </a:ext>
            </a:extLst>
          </p:cNvPr>
          <p:cNvSpPr txBox="1"/>
          <p:nvPr/>
        </p:nvSpPr>
        <p:spPr>
          <a:xfrm>
            <a:off x="5625897" y="5940475"/>
            <a:ext cx="505226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b="1" i="0" dirty="0">
                <a:solidFill>
                  <a:srgbClr val="231F20"/>
                </a:solidFill>
                <a:effectLst/>
                <a:latin typeface="Futura-Bold"/>
                <a:cs typeface="+mn-ea"/>
              </a:rPr>
              <a:t>Fig. 11.26 </a:t>
            </a:r>
            <a:r>
              <a:rPr lang="en-GB" sz="1600" b="0" i="0" dirty="0">
                <a:solidFill>
                  <a:srgbClr val="231F20"/>
                </a:solidFill>
                <a:effectLst/>
                <a:latin typeface="Times-Roman"/>
                <a:cs typeface="+mn-ea"/>
              </a:rPr>
              <a:t>Electroluminescence spectrum of a commercial GaAs LED diode biased in the reverse direction.</a:t>
            </a:r>
            <a:r>
              <a:rPr lang="en-GB" sz="1600" dirty="0">
                <a:cs typeface="+mn-ea"/>
              </a:rPr>
              <a:t> 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DE83568-0575-B8C1-ADF6-1524F9C50C20}"/>
              </a:ext>
            </a:extLst>
          </p:cNvPr>
          <p:cNvSpPr txBox="1"/>
          <p:nvPr/>
        </p:nvSpPr>
        <p:spPr>
          <a:xfrm>
            <a:off x="863600" y="2869476"/>
            <a:ext cx="387096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p-n junctions made of GaAs</a:t>
            </a:r>
          </a:p>
          <a:p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component due to both direct and indirect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interband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transitions of hot electrons and holes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5A991C88-D830-B7BA-4A14-83DDBD517C12}"/>
              </a:ext>
            </a:extLst>
          </p:cNvPr>
          <p:cNvGrpSpPr/>
          <p:nvPr/>
        </p:nvGrpSpPr>
        <p:grpSpPr>
          <a:xfrm>
            <a:off x="0" y="0"/>
            <a:ext cx="8288259" cy="564226"/>
            <a:chOff x="0" y="0"/>
            <a:chExt cx="8288259" cy="564226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92617BAD-A750-F120-732F-97B31652C0C0}"/>
                </a:ext>
              </a:extLst>
            </p:cNvPr>
            <p:cNvSpPr/>
            <p:nvPr/>
          </p:nvSpPr>
          <p:spPr>
            <a:xfrm>
              <a:off x="7279918" y="0"/>
              <a:ext cx="1008341" cy="564226"/>
            </a:xfrm>
            <a:prstGeom prst="rect">
              <a:avLst/>
            </a:prstGeom>
            <a:gradFill flip="none" rotWithShape="1">
              <a:gsLst>
                <a:gs pos="1000">
                  <a:schemeClr val="accent6">
                    <a:lumMod val="20000"/>
                    <a:lumOff val="80000"/>
                  </a:schemeClr>
                </a:gs>
                <a:gs pos="100000">
                  <a:schemeClr val="bg1"/>
                </a:gs>
              </a:gsLst>
              <a:lin ang="0" scaled="0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2000" dirty="0">
                <a:solidFill>
                  <a:schemeClr val="tx1"/>
                </a:solidFill>
                <a:cs typeface="+mn-ea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B7E562D8-F97A-EFD0-CB26-F8E59830E433}"/>
                </a:ext>
              </a:extLst>
            </p:cNvPr>
            <p:cNvSpPr/>
            <p:nvPr/>
          </p:nvSpPr>
          <p:spPr>
            <a:xfrm>
              <a:off x="0" y="0"/>
              <a:ext cx="7325360" cy="564226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GB" sz="2000" dirty="0">
                  <a:solidFill>
                    <a:schemeClr val="tx1"/>
                  </a:solidFill>
                  <a:cs typeface="+mn-ea"/>
                </a:rPr>
                <a:t>Electroluminescence of a p-n junction biased in the reverse direction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2501546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+mn-ea"/>
                <a:cs typeface="+mn-ea"/>
              </a:rPr>
              <a:t>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09742"/>
            <a:ext cx="10515600" cy="5073938"/>
          </a:xfrm>
        </p:spPr>
        <p:txBody>
          <a:bodyPr>
            <a:normAutofit lnSpcReduction="10000"/>
          </a:bodyPr>
          <a:lstStyle/>
          <a:p>
            <a:pPr>
              <a:buClr>
                <a:schemeClr val="accent2">
                  <a:lumMod val="60000"/>
                  <a:lumOff val="40000"/>
                </a:schemeClr>
              </a:buClr>
            </a:pPr>
            <a:r>
              <a:rPr lang="en-US" dirty="0">
                <a:cs typeface="+mn-ea"/>
              </a:rPr>
              <a:t>High-field Electroluminescence</a:t>
            </a:r>
          </a:p>
          <a:p>
            <a:pPr marL="457200" lvl="1" indent="0">
              <a:buNone/>
            </a:pPr>
            <a:endParaRPr lang="en-US" dirty="0">
              <a:cs typeface="+mn-ea"/>
            </a:endParaRPr>
          </a:p>
          <a:p>
            <a:pPr>
              <a:buClr>
                <a:schemeClr val="accent4">
                  <a:lumMod val="60000"/>
                  <a:lumOff val="40000"/>
                </a:schemeClr>
              </a:buClr>
            </a:pPr>
            <a:r>
              <a:rPr lang="en-US" altLang="zh-CN" dirty="0">
                <a:cs typeface="+mn-ea"/>
              </a:rPr>
              <a:t>Injection electroluminescence</a:t>
            </a:r>
          </a:p>
          <a:p>
            <a:pPr lvl="1"/>
            <a:endParaRPr lang="en-GB" altLang="zh-CN" dirty="0">
              <a:cs typeface="+mn-ea"/>
            </a:endParaRPr>
          </a:p>
          <a:p>
            <a:pPr>
              <a:buClr>
                <a:schemeClr val="accent6">
                  <a:lumMod val="60000"/>
                  <a:lumOff val="40000"/>
                </a:schemeClr>
              </a:buClr>
            </a:pPr>
            <a:r>
              <a:rPr lang="en-GB" altLang="zh-CN" dirty="0">
                <a:cs typeface="+mn-ea"/>
              </a:rPr>
              <a:t>Electroluminescence of a p-n junction biased in the reverse direction</a:t>
            </a:r>
          </a:p>
          <a:p>
            <a:endParaRPr lang="en-US" altLang="zh-CN" dirty="0">
              <a:cs typeface="+mn-ea"/>
            </a:endParaRPr>
          </a:p>
          <a:p>
            <a:pPr>
              <a:buClr>
                <a:schemeClr val="accent1">
                  <a:lumMod val="60000"/>
                  <a:lumOff val="40000"/>
                </a:schemeClr>
              </a:buClr>
              <a:buFont typeface="Wingdings" panose="05000000000000000000" pitchFamily="2" charset="2"/>
              <a:buChar char="v"/>
            </a:pPr>
            <a:r>
              <a:rPr lang="en-US" altLang="zh-CN" sz="3300" b="1" dirty="0">
                <a:cs typeface="+mn-ea"/>
              </a:rPr>
              <a:t>Quantum Well</a:t>
            </a:r>
          </a:p>
          <a:p>
            <a:pPr lvl="1"/>
            <a:r>
              <a:rPr lang="en-GB" altLang="zh-CN" b="1" dirty="0">
                <a:cs typeface="+mn-ea"/>
              </a:rPr>
              <a:t>Single quantum well with infinite barriers</a:t>
            </a:r>
            <a:endParaRPr lang="en-US" altLang="zh-CN" b="1" dirty="0">
              <a:cs typeface="+mn-ea"/>
            </a:endParaRPr>
          </a:p>
          <a:p>
            <a:pPr lvl="1"/>
            <a:r>
              <a:rPr lang="en-GB" altLang="zh-CN" b="1" dirty="0">
                <a:cs typeface="+mn-ea"/>
              </a:rPr>
              <a:t>Quantum well with finite barriers</a:t>
            </a:r>
          </a:p>
          <a:p>
            <a:pPr lvl="1"/>
            <a:r>
              <a:rPr lang="en-GB" altLang="zh-CN" b="1" dirty="0">
                <a:cs typeface="+mn-ea"/>
              </a:rPr>
              <a:t>Excitons in a quantum well</a:t>
            </a:r>
          </a:p>
          <a:p>
            <a:pPr lvl="1"/>
            <a:r>
              <a:rPr lang="en-GB" altLang="zh-CN" b="1" dirty="0">
                <a:cs typeface="+mn-ea"/>
              </a:rPr>
              <a:t>Optical transitions in a quantum well</a:t>
            </a:r>
          </a:p>
          <a:p>
            <a:pPr lvl="1"/>
            <a:r>
              <a:rPr lang="en-US" altLang="zh-CN" b="1" dirty="0">
                <a:cs typeface="+mn-ea"/>
              </a:rPr>
              <a:t>Luminescence of quantum wells</a:t>
            </a:r>
          </a:p>
          <a:p>
            <a:pPr lvl="1"/>
            <a:endParaRPr lang="en-US" altLang="zh-CN" dirty="0">
              <a:cs typeface="+mn-ea"/>
            </a:endParaRPr>
          </a:p>
          <a:p>
            <a:endParaRPr lang="en-US" altLang="zh-CN" dirty="0">
              <a:cs typeface="+mn-ea"/>
            </a:endParaRPr>
          </a:p>
          <a:p>
            <a:pPr lvl="1" algn="r"/>
            <a:endParaRPr lang="en-US" dirty="0">
              <a:cs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628948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467B780-E0BA-D78D-1492-8262AAFE12CC}"/>
              </a:ext>
            </a:extLst>
          </p:cNvPr>
          <p:cNvSpPr txBox="1"/>
          <p:nvPr/>
        </p:nvSpPr>
        <p:spPr>
          <a:xfrm>
            <a:off x="6799072" y="4930787"/>
            <a:ext cx="521004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b="1" i="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Fig. 12.9</a:t>
            </a: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600" i="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(a) wavefunctions, (b) dispersion relation, and (c) density of states  of the four lowest quantum states.</a:t>
            </a:r>
            <a:endParaRPr lang="en-GB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526C1C3-884F-F18B-B5B1-92717B54B6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792" y="1854156"/>
            <a:ext cx="4710250" cy="108208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DC1EFAA-DBB1-4999-5321-ED0F2E8010A5}"/>
              </a:ext>
            </a:extLst>
          </p:cNvPr>
          <p:cNvSpPr txBox="1"/>
          <p:nvPr/>
        </p:nvSpPr>
        <p:spPr>
          <a:xfrm>
            <a:off x="621792" y="1148319"/>
            <a:ext cx="419404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cs typeface="+mn-ea"/>
              </a:rPr>
              <a:t>potential energy of a quasi-particle V (z) within the well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74E524F-C6AD-343A-3AA7-E0B12D1681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258" y="4151436"/>
            <a:ext cx="5709982" cy="2025754"/>
          </a:xfrm>
          <a:prstGeom prst="rect">
            <a:avLst/>
          </a:prstGeom>
        </p:spPr>
      </p:pic>
      <p:pic>
        <p:nvPicPr>
          <p:cNvPr id="3" name="Picture 2" descr="A diagram of a function&#10;&#10;Description automatically generated">
            <a:extLst>
              <a:ext uri="{FF2B5EF4-FFF2-40B4-BE49-F238E27FC236}">
                <a16:creationId xmlns:a16="http://schemas.microsoft.com/office/drawing/2014/main" id="{C808BA64-C689-23F0-5363-5ECFCDB0D25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7744" y="2038055"/>
            <a:ext cx="5421376" cy="2389565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A2D7309A-97CD-06CE-9E13-1103F4746A00}"/>
              </a:ext>
            </a:extLst>
          </p:cNvPr>
          <p:cNvSpPr txBox="1"/>
          <p:nvPr/>
        </p:nvSpPr>
        <p:spPr>
          <a:xfrm>
            <a:off x="446978" y="3154186"/>
            <a:ext cx="47102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cs typeface="+mn-ea"/>
              </a:rPr>
              <a:t>wavefunctions and the corresponding energies: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75621946-9945-C2E8-8E06-8C1C11F2CB56}"/>
              </a:ext>
            </a:extLst>
          </p:cNvPr>
          <p:cNvGrpSpPr/>
          <p:nvPr/>
        </p:nvGrpSpPr>
        <p:grpSpPr>
          <a:xfrm>
            <a:off x="0" y="0"/>
            <a:ext cx="8288259" cy="564226"/>
            <a:chOff x="0" y="0"/>
            <a:chExt cx="8288259" cy="564226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20E79F03-4941-82A4-2474-53754C3255A5}"/>
                </a:ext>
              </a:extLst>
            </p:cNvPr>
            <p:cNvSpPr/>
            <p:nvPr/>
          </p:nvSpPr>
          <p:spPr>
            <a:xfrm>
              <a:off x="7279918" y="0"/>
              <a:ext cx="1008341" cy="564226"/>
            </a:xfrm>
            <a:prstGeom prst="rect">
              <a:avLst/>
            </a:prstGeom>
            <a:gradFill flip="none" rotWithShape="1">
              <a:gsLst>
                <a:gs pos="1000">
                  <a:schemeClr val="accent6">
                    <a:lumMod val="20000"/>
                    <a:lumOff val="80000"/>
                  </a:schemeClr>
                </a:gs>
                <a:gs pos="100000">
                  <a:schemeClr val="bg1"/>
                </a:gs>
              </a:gsLst>
              <a:lin ang="0" scaled="0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2000" dirty="0">
                <a:solidFill>
                  <a:schemeClr val="tx1"/>
                </a:solidFill>
                <a:cs typeface="+mn-ea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E8C1E57-EE57-C16B-129D-1CC38B6DDEC2}"/>
                </a:ext>
              </a:extLst>
            </p:cNvPr>
            <p:cNvSpPr/>
            <p:nvPr/>
          </p:nvSpPr>
          <p:spPr>
            <a:xfrm>
              <a:off x="0" y="0"/>
              <a:ext cx="7325360" cy="564226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GB" sz="2000" dirty="0">
                  <a:solidFill>
                    <a:schemeClr val="tx1"/>
                  </a:solidFill>
                  <a:cs typeface="+mn-ea"/>
                </a:rPr>
                <a:t>Quantum Well--Single quantum well with infinite barriers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6005892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diagram of a diagram of a graph&#10;&#10;Description automatically generated with medium confidence">
            <a:extLst>
              <a:ext uri="{FF2B5EF4-FFF2-40B4-BE49-F238E27FC236}">
                <a16:creationId xmlns:a16="http://schemas.microsoft.com/office/drawing/2014/main" id="{720CF314-9C07-428D-F288-40F3BB3D268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6221" y="3545849"/>
            <a:ext cx="3142488" cy="2427732"/>
          </a:xfrm>
          <a:prstGeom prst="rect">
            <a:avLst/>
          </a:prstGeom>
        </p:spPr>
      </p:pic>
      <p:pic>
        <p:nvPicPr>
          <p:cNvPr id="5" name="Picture 4" descr="A diagram of a voltage&#10;&#10;Description automatically generated">
            <a:extLst>
              <a:ext uri="{FF2B5EF4-FFF2-40B4-BE49-F238E27FC236}">
                <a16:creationId xmlns:a16="http://schemas.microsoft.com/office/drawing/2014/main" id="{5C4C3A11-089F-E382-FE88-1D8270AD74A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3488" y="490574"/>
            <a:ext cx="2188464" cy="199186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09B4D11-1C9F-7991-4A0E-D1A370CBEC27}"/>
              </a:ext>
            </a:extLst>
          </p:cNvPr>
          <p:cNvSpPr txBox="1"/>
          <p:nvPr/>
        </p:nvSpPr>
        <p:spPr>
          <a:xfrm>
            <a:off x="8111850" y="6146712"/>
            <a:ext cx="414041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b="1" i="0" dirty="0">
                <a:solidFill>
                  <a:srgbClr val="231F20"/>
                </a:solidFill>
                <a:effectLst/>
                <a:latin typeface="Futura-Bold"/>
                <a:cs typeface="+mn-ea"/>
              </a:rPr>
              <a:t>Fig. 12.12</a:t>
            </a:r>
            <a:r>
              <a:rPr lang="en-GB" sz="1600" dirty="0">
                <a:cs typeface="+mn-ea"/>
              </a:rPr>
              <a:t> </a:t>
            </a:r>
            <a:r>
              <a:rPr lang="en-GB" sz="1600" b="0" i="0" dirty="0">
                <a:solidFill>
                  <a:srgbClr val="231F20"/>
                </a:solidFill>
                <a:effectLst/>
                <a:latin typeface="Times-Roman"/>
                <a:cs typeface="+mn-ea"/>
              </a:rPr>
              <a:t>Wavefunctions of the first four states localized in a finite-barrier quantum well. </a:t>
            </a:r>
            <a:endParaRPr lang="en-GB" sz="1600" dirty="0">
              <a:cs typeface="+mn-ea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A7DC420-5D0B-0E63-1EFA-EF37BD14B771}"/>
              </a:ext>
            </a:extLst>
          </p:cNvPr>
          <p:cNvSpPr txBox="1"/>
          <p:nvPr/>
        </p:nvSpPr>
        <p:spPr>
          <a:xfrm>
            <a:off x="8317064" y="2673598"/>
            <a:ext cx="340080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b="1" i="0" dirty="0">
                <a:solidFill>
                  <a:srgbClr val="231F20"/>
                </a:solidFill>
                <a:effectLst/>
                <a:latin typeface="Futura-Bold"/>
                <a:cs typeface="+mn-ea"/>
              </a:rPr>
              <a:t>Fig. 12.10 </a:t>
            </a:r>
            <a:r>
              <a:rPr lang="en-GB" sz="1600" b="0" i="0" dirty="0">
                <a:solidFill>
                  <a:srgbClr val="231F20"/>
                </a:solidFill>
                <a:effectLst/>
                <a:latin typeface="Times-Roman"/>
                <a:cs typeface="+mn-ea"/>
              </a:rPr>
              <a:t>The shape of the potential of a quantum</a:t>
            </a:r>
            <a:r>
              <a:rPr lang="en-GB" sz="1600" dirty="0">
                <a:solidFill>
                  <a:srgbClr val="231F20"/>
                </a:solidFill>
                <a:latin typeface="Times-Roman"/>
                <a:cs typeface="+mn-ea"/>
              </a:rPr>
              <a:t> </a:t>
            </a:r>
            <a:r>
              <a:rPr lang="en-GB" sz="1600" b="0" i="0" dirty="0">
                <a:solidFill>
                  <a:srgbClr val="231F20"/>
                </a:solidFill>
                <a:effectLst/>
                <a:latin typeface="Times-Roman"/>
                <a:cs typeface="+mn-ea"/>
              </a:rPr>
              <a:t>well with finite barriers</a:t>
            </a:r>
            <a:r>
              <a:rPr lang="en-GB" sz="1600" dirty="0">
                <a:cs typeface="+mn-ea"/>
              </a:rPr>
              <a:t>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00E28C4-3200-1E7C-E123-FC4EFAD0D7B3}"/>
              </a:ext>
            </a:extLst>
          </p:cNvPr>
          <p:cNvSpPr txBox="1"/>
          <p:nvPr/>
        </p:nvSpPr>
        <p:spPr>
          <a:xfrm>
            <a:off x="653288" y="698438"/>
            <a:ext cx="69596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b="0" i="0" dirty="0">
                <a:solidFill>
                  <a:srgbClr val="231F20"/>
                </a:solidFill>
                <a:effectLst/>
                <a:latin typeface="Times-Roman"/>
                <a:cs typeface="+mn-ea"/>
              </a:rPr>
              <a:t>In a real quantum well, the barriers are of finite height only</a:t>
            </a:r>
            <a:r>
              <a:rPr lang="en-GB" dirty="0">
                <a:cs typeface="+mn-ea"/>
              </a:rPr>
              <a:t> </a:t>
            </a:r>
            <a:br>
              <a:rPr lang="en-GB" dirty="0">
                <a:cs typeface="+mn-ea"/>
              </a:rPr>
            </a:br>
            <a:endParaRPr lang="en-GB" dirty="0">
              <a:cs typeface="+mn-ea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D9C9D28-87ED-DFF5-EAD9-96C176787A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155" y="1426508"/>
            <a:ext cx="3683189" cy="844593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E7C0587E-D0C5-8E35-3669-D36C2F7AF0AF}"/>
              </a:ext>
            </a:extLst>
          </p:cNvPr>
          <p:cNvSpPr txBox="1"/>
          <p:nvPr/>
        </p:nvSpPr>
        <p:spPr>
          <a:xfrm>
            <a:off x="708410" y="4241771"/>
            <a:ext cx="4261293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number of solutions (possible localized states) depends on the barrier height V0</a:t>
            </a:r>
          </a:p>
          <a:p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sz="1800" b="0" i="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the deeper the well, the larger the number of localized states that can be reached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758DAC6-C692-A7E8-258B-FFB3F8D5FA9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38680"/>
          <a:stretch/>
        </p:blipFill>
        <p:spPr>
          <a:xfrm>
            <a:off x="3548305" y="2827756"/>
            <a:ext cx="2538914" cy="882695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FA89D64A-CD12-9EE9-9362-5F7092FCDAFD}"/>
              </a:ext>
            </a:extLst>
          </p:cNvPr>
          <p:cNvGrpSpPr/>
          <p:nvPr/>
        </p:nvGrpSpPr>
        <p:grpSpPr>
          <a:xfrm>
            <a:off x="0" y="0"/>
            <a:ext cx="8288259" cy="564226"/>
            <a:chOff x="0" y="0"/>
            <a:chExt cx="8288259" cy="564226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CE86018-D889-4EC8-FDFC-3041579B6ADD}"/>
                </a:ext>
              </a:extLst>
            </p:cNvPr>
            <p:cNvSpPr/>
            <p:nvPr/>
          </p:nvSpPr>
          <p:spPr>
            <a:xfrm>
              <a:off x="7279918" y="0"/>
              <a:ext cx="1008341" cy="564226"/>
            </a:xfrm>
            <a:prstGeom prst="rect">
              <a:avLst/>
            </a:prstGeom>
            <a:gradFill flip="none" rotWithShape="1">
              <a:gsLst>
                <a:gs pos="1000">
                  <a:schemeClr val="accent6">
                    <a:lumMod val="20000"/>
                    <a:lumOff val="80000"/>
                  </a:schemeClr>
                </a:gs>
                <a:gs pos="100000">
                  <a:schemeClr val="bg1"/>
                </a:gs>
              </a:gsLst>
              <a:lin ang="0" scaled="0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2000" dirty="0">
                <a:solidFill>
                  <a:schemeClr val="tx1"/>
                </a:solidFill>
                <a:cs typeface="+mn-ea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B9F1D7E9-5A76-0462-A076-7BB839F61B4D}"/>
                </a:ext>
              </a:extLst>
            </p:cNvPr>
            <p:cNvSpPr/>
            <p:nvPr/>
          </p:nvSpPr>
          <p:spPr>
            <a:xfrm>
              <a:off x="0" y="0"/>
              <a:ext cx="7325360" cy="564226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GB" sz="2000" dirty="0">
                  <a:solidFill>
                    <a:schemeClr val="tx1"/>
                  </a:solidFill>
                  <a:cs typeface="+mn-ea"/>
                </a:rPr>
                <a:t>Quantum Well--Quantum well with finite barriers</a:t>
              </a:r>
            </a:p>
          </p:txBody>
        </p:sp>
      </p:grpSp>
      <p:pic>
        <p:nvPicPr>
          <p:cNvPr id="16" name="Picture 15" descr="A diagram of a function&#10;&#10;Description automatically generated">
            <a:extLst>
              <a:ext uri="{FF2B5EF4-FFF2-40B4-BE49-F238E27FC236}">
                <a16:creationId xmlns:a16="http://schemas.microsoft.com/office/drawing/2014/main" id="{7151CF21-3290-6921-2EE7-BBABC514BB9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4074" y="3904202"/>
            <a:ext cx="2807776" cy="2152467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806B3DFF-E760-DAC4-3611-EFFDB2075EC2}"/>
              </a:ext>
            </a:extLst>
          </p:cNvPr>
          <p:cNvSpPr txBox="1"/>
          <p:nvPr/>
        </p:nvSpPr>
        <p:spPr>
          <a:xfrm>
            <a:off x="5385013" y="6146712"/>
            <a:ext cx="287253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b="1" i="0" dirty="0">
                <a:solidFill>
                  <a:srgbClr val="231F20"/>
                </a:solidFill>
                <a:effectLst/>
                <a:latin typeface="Futura-Bold"/>
              </a:rPr>
              <a:t>Fig. 12.11 </a:t>
            </a:r>
            <a:r>
              <a:rPr lang="en-GB" sz="1600" b="0" i="0" dirty="0">
                <a:solidFill>
                  <a:srgbClr val="231F20"/>
                </a:solidFill>
                <a:effectLst/>
                <a:latin typeface="Times-Roman"/>
              </a:rPr>
              <a:t>Graphical solution by the points of intersection</a:t>
            </a:r>
            <a:r>
              <a:rPr lang="en-GB" sz="1600" dirty="0"/>
              <a:t>  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94E5B243-130E-7D97-5698-8EF8454487A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4507" y="2968673"/>
            <a:ext cx="2851752" cy="685251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5D9F0695-5A71-B0B8-E7A7-20253CB39107}"/>
              </a:ext>
            </a:extLst>
          </p:cNvPr>
          <p:cNvSpPr txBox="1"/>
          <p:nvPr/>
        </p:nvSpPr>
        <p:spPr>
          <a:xfrm>
            <a:off x="653288" y="2440970"/>
            <a:ext cx="681699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b="0" i="0" dirty="0">
                <a:solidFill>
                  <a:srgbClr val="231F20"/>
                </a:solidFill>
                <a:effectLst/>
                <a:latin typeface="Times-Roman"/>
              </a:rPr>
              <a:t>introduce a dimensionless variable </a:t>
            </a:r>
            <a:r>
              <a:rPr lang="el-GR" sz="1800" b="0" i="1" dirty="0">
                <a:solidFill>
                  <a:srgbClr val="231F20"/>
                </a:solidFill>
                <a:effectLst/>
                <a:latin typeface="RMTMI"/>
              </a:rPr>
              <a:t>θ </a:t>
            </a:r>
            <a:r>
              <a:rPr lang="en-GB" sz="1800" b="0" i="0" dirty="0">
                <a:solidFill>
                  <a:srgbClr val="231F20"/>
                </a:solidFill>
                <a:effectLst/>
                <a:latin typeface="Times-Roman"/>
              </a:rPr>
              <a:t>and a dimensionless parameter </a:t>
            </a:r>
            <a:r>
              <a:rPr lang="el-GR" sz="1800" b="0" i="1" dirty="0">
                <a:solidFill>
                  <a:srgbClr val="231F20"/>
                </a:solidFill>
                <a:effectLst/>
                <a:latin typeface="RMTMI"/>
              </a:rPr>
              <a:t>θ</a:t>
            </a:r>
            <a:r>
              <a:rPr lang="el-GR" sz="1400" b="0" i="0" dirty="0">
                <a:solidFill>
                  <a:srgbClr val="231F20"/>
                </a:solidFill>
                <a:effectLst/>
                <a:latin typeface="Times-Roman"/>
              </a:rPr>
              <a:t>0</a:t>
            </a:r>
            <a:r>
              <a:rPr lang="el-GR" dirty="0"/>
              <a:t> </a:t>
            </a:r>
            <a:r>
              <a:rPr lang="en-GB" dirty="0"/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97962929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aph of energy and a line&#10;&#10;Description automatically generated with medium confidence">
            <a:extLst>
              <a:ext uri="{FF2B5EF4-FFF2-40B4-BE49-F238E27FC236}">
                <a16:creationId xmlns:a16="http://schemas.microsoft.com/office/drawing/2014/main" id="{066589EA-2A76-A7CC-7083-F6132AAA8E9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5422" y="1803654"/>
            <a:ext cx="2726436" cy="36164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D1748BF-49C5-F46C-AC49-7BBC7C0C1AAE}"/>
              </a:ext>
            </a:extLst>
          </p:cNvPr>
          <p:cNvSpPr txBox="1"/>
          <p:nvPr/>
        </p:nvSpPr>
        <p:spPr>
          <a:xfrm>
            <a:off x="7908035" y="5621369"/>
            <a:ext cx="395328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b="1" i="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Fig. </a:t>
            </a:r>
            <a:r>
              <a:rPr lang="en-GB" sz="1600" i="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12.13 Theoretical values of the exciton binding energy in a GaAs quantum layer</a:t>
            </a: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59DF9F5-731F-1ECD-CB82-966595557C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952" y="1764451"/>
            <a:ext cx="4860547" cy="73152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D3EE112-006E-80A9-2C85-27A9344A2E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276" y="3230905"/>
            <a:ext cx="5721644" cy="57788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3E1CD2A-C62B-43FF-07CD-CDA2B53A080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7072" y="3838710"/>
            <a:ext cx="2140060" cy="666784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56D64294-EDC8-7220-5854-4B2C1BC2F45B}"/>
              </a:ext>
            </a:extLst>
          </p:cNvPr>
          <p:cNvSpPr txBox="1"/>
          <p:nvPr/>
        </p:nvSpPr>
        <p:spPr>
          <a:xfrm>
            <a:off x="496276" y="4869529"/>
            <a:ext cx="609600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b="0" i="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2D structures compared to 3D crystals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:</a:t>
            </a:r>
          </a:p>
          <a:p>
            <a:r>
              <a:rPr lang="en-GB" sz="1800" b="0" i="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exciton radius is decreased and the electron–hole binding interaction is increased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 electron and hole are ‘squeezed’ closer together in a</a:t>
            </a:r>
          </a:p>
          <a:p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relatively narrow well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457E7B4-A0C2-4C6E-EB03-7F7A575813AC}"/>
              </a:ext>
            </a:extLst>
          </p:cNvPr>
          <p:cNvSpPr txBox="1"/>
          <p:nvPr/>
        </p:nvSpPr>
        <p:spPr>
          <a:xfrm>
            <a:off x="7531685" y="672683"/>
            <a:ext cx="479239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cs typeface="+mn-ea"/>
              </a:rPr>
              <a:t>in the case of real wells, one can find an optimum thickness value at which the exciton stability is maximized.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09116160-F9FF-EB0D-35A2-AA47C4BFB6B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74563" y="3873848"/>
            <a:ext cx="1924149" cy="596931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B1E6EB27-8A24-595D-9371-494E07EE451D}"/>
              </a:ext>
            </a:extLst>
          </p:cNvPr>
          <p:cNvSpPr txBox="1"/>
          <p:nvPr/>
        </p:nvSpPr>
        <p:spPr>
          <a:xfrm>
            <a:off x="5156865" y="3987436"/>
            <a:ext cx="133588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cs typeface="+mn-ea"/>
              </a:rPr>
              <a:t>Bohr radius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7BDE3C3D-B4D3-9AA0-AA97-1B31363705DB}"/>
              </a:ext>
            </a:extLst>
          </p:cNvPr>
          <p:cNvGrpSpPr/>
          <p:nvPr/>
        </p:nvGrpSpPr>
        <p:grpSpPr>
          <a:xfrm>
            <a:off x="0" y="0"/>
            <a:ext cx="8288259" cy="564226"/>
            <a:chOff x="0" y="0"/>
            <a:chExt cx="8288259" cy="564226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5C482681-4411-CD24-A42F-E77850C9A1BD}"/>
                </a:ext>
              </a:extLst>
            </p:cNvPr>
            <p:cNvSpPr/>
            <p:nvPr/>
          </p:nvSpPr>
          <p:spPr>
            <a:xfrm>
              <a:off x="7279918" y="0"/>
              <a:ext cx="1008341" cy="564226"/>
            </a:xfrm>
            <a:prstGeom prst="rect">
              <a:avLst/>
            </a:prstGeom>
            <a:gradFill flip="none" rotWithShape="1">
              <a:gsLst>
                <a:gs pos="1000">
                  <a:schemeClr val="accent6">
                    <a:lumMod val="20000"/>
                    <a:lumOff val="80000"/>
                  </a:schemeClr>
                </a:gs>
                <a:gs pos="100000">
                  <a:schemeClr val="bg1"/>
                </a:gs>
              </a:gsLst>
              <a:lin ang="0" scaled="0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2000" dirty="0">
                <a:solidFill>
                  <a:schemeClr val="tx1"/>
                </a:solidFill>
                <a:cs typeface="+mn-ea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D6D6D7A-202D-3B26-48F0-5EEB97B8D483}"/>
                </a:ext>
              </a:extLst>
            </p:cNvPr>
            <p:cNvSpPr/>
            <p:nvPr/>
          </p:nvSpPr>
          <p:spPr>
            <a:xfrm>
              <a:off x="0" y="0"/>
              <a:ext cx="7325360" cy="564226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GB" sz="2000" dirty="0">
                  <a:solidFill>
                    <a:schemeClr val="tx1"/>
                  </a:solidFill>
                  <a:cs typeface="+mn-ea"/>
                </a:rPr>
                <a:t>Quantum Well--Excitons in a quantum well</a:t>
              </a: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357986FF-F1A5-B3D9-B781-1ED55C56FAF7}"/>
              </a:ext>
            </a:extLst>
          </p:cNvPr>
          <p:cNvSpPr txBox="1"/>
          <p:nvPr/>
        </p:nvSpPr>
        <p:spPr>
          <a:xfrm>
            <a:off x="399952" y="564226"/>
            <a:ext cx="632088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cs typeface="+mn-ea"/>
              </a:rPr>
              <a:t>we should consider two-particle Hamiltonian:</a:t>
            </a:r>
            <a:r>
              <a:rPr lang="en-GB" sz="1800" b="0" i="0" dirty="0">
                <a:solidFill>
                  <a:srgbClr val="231F20"/>
                </a:solidFill>
                <a:effectLst/>
                <a:latin typeface="Times-Roman"/>
              </a:rPr>
              <a:t> </a:t>
            </a:r>
          </a:p>
          <a:p>
            <a:r>
              <a:rPr lang="en-GB" sz="1800" b="0" i="0" dirty="0">
                <a:solidFill>
                  <a:srgbClr val="231F20"/>
                </a:solidFill>
                <a:effectLst/>
                <a:latin typeface="Times-Roman"/>
              </a:rPr>
              <a:t>Containing</a:t>
            </a:r>
            <a:r>
              <a:rPr lang="en-GB" dirty="0">
                <a:solidFill>
                  <a:srgbClr val="231F20"/>
                </a:solidFill>
                <a:latin typeface="Times-Roman"/>
              </a:rPr>
              <a:t> </a:t>
            </a:r>
            <a:r>
              <a:rPr lang="en-GB" sz="1800" b="0" i="0" dirty="0">
                <a:solidFill>
                  <a:srgbClr val="231F20"/>
                </a:solidFill>
                <a:effectLst/>
                <a:latin typeface="Times-Roman"/>
              </a:rPr>
              <a:t>the kinetic energies of the electron and hole, the quantum well confinement potential and the potential of the Coulomb interaction </a:t>
            </a:r>
            <a:endParaRPr lang="en-GB" dirty="0">
              <a:cs typeface="+mn-ea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C17EF54-8A1F-57F4-39A7-FDAFEA99B025}"/>
              </a:ext>
            </a:extLst>
          </p:cNvPr>
          <p:cNvSpPr txBox="1"/>
          <p:nvPr/>
        </p:nvSpPr>
        <p:spPr>
          <a:xfrm>
            <a:off x="446746" y="2710055"/>
            <a:ext cx="61950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b="0" i="0" dirty="0">
                <a:solidFill>
                  <a:srgbClr val="231F20"/>
                </a:solidFill>
                <a:effectLst/>
                <a:latin typeface="Times-Roman"/>
              </a:rPr>
              <a:t>energy levels of excitons in a two-dimensional quantum well: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642519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8B8AEBDA-435B-158A-A902-8473070806E7}"/>
              </a:ext>
            </a:extLst>
          </p:cNvPr>
          <p:cNvSpPr txBox="1"/>
          <p:nvPr/>
        </p:nvSpPr>
        <p:spPr>
          <a:xfrm>
            <a:off x="6739262" y="6293005"/>
            <a:ext cx="150686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b="1" i="0" dirty="0">
                <a:solidFill>
                  <a:srgbClr val="231F20"/>
                </a:solidFill>
                <a:effectLst/>
                <a:latin typeface="Futura-Bold"/>
                <a:cs typeface="+mn-ea"/>
              </a:rPr>
              <a:t>Fig. 12.14</a:t>
            </a:r>
            <a:r>
              <a:rPr lang="en-GB" dirty="0">
                <a:cs typeface="+mn-ea"/>
              </a:rPr>
              <a:t>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498663D-BE5F-008E-A77B-9D7D1FE080AC}"/>
              </a:ext>
            </a:extLst>
          </p:cNvPr>
          <p:cNvSpPr txBox="1"/>
          <p:nvPr/>
        </p:nvSpPr>
        <p:spPr>
          <a:xfrm>
            <a:off x="555004" y="732014"/>
            <a:ext cx="5728838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absorption band undergoes a blue-shift with decreasing well width;</a:t>
            </a:r>
          </a:p>
          <a:p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strengthening of excitonic effects ;</a:t>
            </a:r>
          </a:p>
          <a:p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step-like increase in the absorption background obviously take place in the well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A0D33BE-4E67-9AE4-2FF0-94E7503A2FC5}"/>
              </a:ext>
            </a:extLst>
          </p:cNvPr>
          <p:cNvSpPr txBox="1"/>
          <p:nvPr/>
        </p:nvSpPr>
        <p:spPr>
          <a:xfrm>
            <a:off x="614680" y="4626384"/>
            <a:ext cx="5194012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b="0" i="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In bulk:</a:t>
            </a:r>
          </a:p>
          <a:p>
            <a:r>
              <a:rPr lang="en-GB" sz="1800" b="0" i="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the two uppermost valence bands A and B are degenerate at the</a:t>
            </a:r>
            <a:r>
              <a:rPr lang="en-GB" dirty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b="0" i="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point.</a:t>
            </a:r>
          </a:p>
          <a:p>
            <a:endParaRPr lang="en-GB" sz="1800" b="0" i="0" dirty="0">
              <a:solidFill>
                <a:srgbClr val="231F2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sz="1800" b="0" i="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in quantum wells:</a:t>
            </a:r>
          </a:p>
          <a:p>
            <a:r>
              <a:rPr lang="en-GB" sz="1800" b="0" i="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the confinement potential lifts this degeneracy as a result of symmetry breaking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CAFEB45-E96B-CD88-4A6A-B66D08B5DF02}"/>
              </a:ext>
            </a:extLst>
          </p:cNvPr>
          <p:cNvSpPr txBox="1"/>
          <p:nvPr/>
        </p:nvSpPr>
        <p:spPr>
          <a:xfrm>
            <a:off x="614680" y="2540700"/>
            <a:ext cx="609600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1" dirty="0">
                <a:cs typeface="+mn-ea"/>
              </a:rPr>
              <a:t>j = 0 selection rule:</a:t>
            </a:r>
          </a:p>
          <a:p>
            <a:r>
              <a:rPr lang="en-GB" sz="1800" b="0" i="0" dirty="0">
                <a:solidFill>
                  <a:srgbClr val="231F20"/>
                </a:solidFill>
                <a:effectLst/>
                <a:latin typeface="Times-Roman"/>
                <a:cs typeface="+mn-ea"/>
              </a:rPr>
              <a:t>the transitions are allowed only between quantized electron</a:t>
            </a:r>
            <a:br>
              <a:rPr lang="en-GB" sz="1800" b="0" i="0" dirty="0">
                <a:solidFill>
                  <a:srgbClr val="231F20"/>
                </a:solidFill>
                <a:effectLst/>
                <a:latin typeface="Times-Roman"/>
                <a:cs typeface="+mn-ea"/>
              </a:rPr>
            </a:br>
            <a:r>
              <a:rPr lang="en-GB" sz="1800" b="0" i="0" dirty="0">
                <a:solidFill>
                  <a:srgbClr val="231F20"/>
                </a:solidFill>
                <a:effectLst/>
                <a:latin typeface="Times-Roman"/>
                <a:cs typeface="+mn-ea"/>
              </a:rPr>
              <a:t>and hole sub-bands with the same quantum number </a:t>
            </a:r>
            <a:r>
              <a:rPr lang="en-GB" sz="1800" b="0" i="1" dirty="0">
                <a:solidFill>
                  <a:srgbClr val="231F20"/>
                </a:solidFill>
                <a:effectLst/>
                <a:latin typeface="Times-Italic"/>
                <a:cs typeface="+mn-ea"/>
              </a:rPr>
              <a:t>j</a:t>
            </a:r>
            <a:r>
              <a:rPr lang="en-GB" sz="1800" b="0" i="0" dirty="0">
                <a:solidFill>
                  <a:srgbClr val="231F20"/>
                </a:solidFill>
                <a:effectLst/>
                <a:latin typeface="Times-Roman"/>
                <a:cs typeface="+mn-ea"/>
              </a:rPr>
              <a:t>.</a:t>
            </a:r>
            <a:r>
              <a:rPr lang="en-GB" dirty="0">
                <a:cs typeface="+mn-ea"/>
              </a:rPr>
              <a:t> </a:t>
            </a:r>
          </a:p>
          <a:p>
            <a:endParaRPr lang="en-GB" dirty="0">
              <a:cs typeface="+mn-ea"/>
            </a:endParaRPr>
          </a:p>
          <a:p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splitting of transitions is due to complex intermixing and splitting of the degenerate states of the uppermost valence band</a:t>
            </a:r>
            <a:endParaRPr lang="en-GB" b="1" dirty="0">
              <a:cs typeface="+mn-ea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3610A370-02BE-DC55-D07D-5CE14DD74AE5}"/>
              </a:ext>
            </a:extLst>
          </p:cNvPr>
          <p:cNvGrpSpPr/>
          <p:nvPr/>
        </p:nvGrpSpPr>
        <p:grpSpPr>
          <a:xfrm>
            <a:off x="0" y="0"/>
            <a:ext cx="8288259" cy="564226"/>
            <a:chOff x="0" y="0"/>
            <a:chExt cx="8288259" cy="564226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DD3B4D45-FFD0-2066-4E9D-DFC93638336A}"/>
                </a:ext>
              </a:extLst>
            </p:cNvPr>
            <p:cNvSpPr/>
            <p:nvPr/>
          </p:nvSpPr>
          <p:spPr>
            <a:xfrm>
              <a:off x="7279918" y="0"/>
              <a:ext cx="1008341" cy="564226"/>
            </a:xfrm>
            <a:prstGeom prst="rect">
              <a:avLst/>
            </a:prstGeom>
            <a:gradFill flip="none" rotWithShape="1">
              <a:gsLst>
                <a:gs pos="1000">
                  <a:schemeClr val="accent6">
                    <a:lumMod val="20000"/>
                    <a:lumOff val="80000"/>
                  </a:schemeClr>
                </a:gs>
                <a:gs pos="100000">
                  <a:schemeClr val="bg1"/>
                </a:gs>
              </a:gsLst>
              <a:lin ang="0" scaled="0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2000" dirty="0">
                <a:solidFill>
                  <a:schemeClr val="tx1"/>
                </a:solidFill>
                <a:cs typeface="+mn-ea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BA4F151-A390-7F9A-A0DD-1674CEFA9AF1}"/>
                </a:ext>
              </a:extLst>
            </p:cNvPr>
            <p:cNvSpPr/>
            <p:nvPr/>
          </p:nvSpPr>
          <p:spPr>
            <a:xfrm>
              <a:off x="0" y="0"/>
              <a:ext cx="7325360" cy="564226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GB" sz="2000" dirty="0">
                  <a:solidFill>
                    <a:schemeClr val="tx1"/>
                  </a:solidFill>
                  <a:cs typeface="+mn-ea"/>
                </a:rPr>
                <a:t>Quantum Well--Optical transitions in a quantum well</a:t>
              </a:r>
            </a:p>
          </p:txBody>
        </p:sp>
      </p:grpSp>
      <p:pic>
        <p:nvPicPr>
          <p:cNvPr id="5" name="Picture 4" descr="A diagram of a solar energy diagram&#10;&#10;Description automatically generated with medium confidence">
            <a:extLst>
              <a:ext uri="{FF2B5EF4-FFF2-40B4-BE49-F238E27FC236}">
                <a16:creationId xmlns:a16="http://schemas.microsoft.com/office/drawing/2014/main" id="{75D4739E-0F88-15E9-1BD5-BBEA3891F07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0530" y="170097"/>
            <a:ext cx="4104513" cy="6492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457673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comparison of the different types of luminescence&#10;&#10;Description automatically generated">
            <a:extLst>
              <a:ext uri="{FF2B5EF4-FFF2-40B4-BE49-F238E27FC236}">
                <a16:creationId xmlns:a16="http://schemas.microsoft.com/office/drawing/2014/main" id="{46538AF4-FC30-2877-BF6B-D1434912F61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0080" y="1618734"/>
            <a:ext cx="3169920" cy="385572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55A2F2C-28C7-B298-2F82-0CB42A248001}"/>
              </a:ext>
            </a:extLst>
          </p:cNvPr>
          <p:cNvSpPr txBox="1"/>
          <p:nvPr/>
        </p:nvSpPr>
        <p:spPr>
          <a:xfrm>
            <a:off x="8077200" y="5697965"/>
            <a:ext cx="41148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b="1" i="0" dirty="0">
                <a:solidFill>
                  <a:srgbClr val="231F20"/>
                </a:solidFill>
                <a:effectLst/>
                <a:latin typeface="Futura-Bold"/>
                <a:cs typeface="+mn-ea"/>
              </a:rPr>
              <a:t>Fig. 12.15</a:t>
            </a:r>
            <a:r>
              <a:rPr lang="en-GB" sz="1600" b="0" i="0" dirty="0">
                <a:solidFill>
                  <a:srgbClr val="231F20"/>
                </a:solidFill>
                <a:effectLst/>
                <a:latin typeface="Times-Roman"/>
              </a:rPr>
              <a:t> Comparison of absorption (solid lines) and luminescence (dashed lines) spectra of GaAs/</a:t>
            </a:r>
            <a:r>
              <a:rPr lang="en-GB" sz="1600" b="0" i="0" dirty="0" err="1">
                <a:solidFill>
                  <a:srgbClr val="231F20"/>
                </a:solidFill>
                <a:effectLst/>
                <a:latin typeface="Times-Roman"/>
              </a:rPr>
              <a:t>AlGaAs</a:t>
            </a:r>
            <a:r>
              <a:rPr lang="en-GB" sz="1600" b="0" i="0" dirty="0">
                <a:solidFill>
                  <a:srgbClr val="231F20"/>
                </a:solidFill>
                <a:effectLst/>
                <a:latin typeface="Times-Roman"/>
              </a:rPr>
              <a:t> multiple quantum wells. </a:t>
            </a:r>
            <a:endParaRPr lang="en-GB" sz="1600" dirty="0">
              <a:cs typeface="+mn-ea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FAF0373-BBE5-6E21-206C-7C402BF6768B}"/>
              </a:ext>
            </a:extLst>
          </p:cNvPr>
          <p:cNvSpPr txBox="1"/>
          <p:nvPr/>
        </p:nvSpPr>
        <p:spPr>
          <a:xfrm>
            <a:off x="1301206" y="1138708"/>
            <a:ext cx="622808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Luminescence spectra typically differ from absorption spectra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C7E368E-28F7-01F5-45DE-82434DFE3E72}"/>
              </a:ext>
            </a:extLst>
          </p:cNvPr>
          <p:cNvSpPr txBox="1"/>
          <p:nvPr/>
        </p:nvSpPr>
        <p:spPr>
          <a:xfrm>
            <a:off x="1211943" y="2119477"/>
            <a:ext cx="4979851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Only a single emission band. </a:t>
            </a:r>
            <a:r>
              <a:rPr lang="en-GB" sz="1800" b="0" i="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from the efficient relaxation of higher excited states into the lowest state,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342900" indent="-342900">
              <a:buAutoNum type="arabicPeriod"/>
            </a:pP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GB" sz="1800" b="0" i="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The luminescence peak is generally shifted to lower energies</a:t>
            </a:r>
            <a:r>
              <a:rPr lang="en-GB" dirty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GB" sz="1800" b="0" i="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width of a real quantum well is not perfectly constant,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local energy levels vary accordingly, resulting in the ‘smearing’ of energy levels</a:t>
            </a:r>
          </a:p>
          <a:p>
            <a:pPr marL="342900" indent="-342900">
              <a:buAutoNum type="arabicPeriod"/>
            </a:pP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GB" sz="1800" b="0" i="0" dirty="0">
                <a:solidFill>
                  <a:srgbClr val="231F20"/>
                </a:solidFill>
                <a:effectLst/>
                <a:latin typeface="Times-Roman"/>
              </a:rPr>
              <a:t>Broader spectral bands due to</a:t>
            </a:r>
            <a:r>
              <a:rPr lang="en-GB" dirty="0">
                <a:solidFill>
                  <a:srgbClr val="231F20"/>
                </a:solidFill>
                <a:latin typeface="Times-Roman"/>
              </a:rPr>
              <a:t> </a:t>
            </a:r>
            <a:r>
              <a:rPr lang="en-GB" sz="1800" b="0" i="0" dirty="0">
                <a:solidFill>
                  <a:srgbClr val="231F20"/>
                </a:solidFill>
                <a:effectLst/>
                <a:latin typeface="Times-Roman"/>
              </a:rPr>
              <a:t>well thickness fluctuations</a:t>
            </a:r>
            <a:br>
              <a:rPr lang="en-GB" dirty="0"/>
            </a:br>
            <a:r>
              <a:rPr lang="en-GB" dirty="0"/>
              <a:t> 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en-GB" sz="1800" b="0" i="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width of luminescence bands can thus be used to characterize the quality and homogeneity of the fabricated structure.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1B455787-7446-7788-4602-FA9A7D0C9EED}"/>
              </a:ext>
            </a:extLst>
          </p:cNvPr>
          <p:cNvGrpSpPr/>
          <p:nvPr/>
        </p:nvGrpSpPr>
        <p:grpSpPr>
          <a:xfrm>
            <a:off x="0" y="0"/>
            <a:ext cx="8288259" cy="564226"/>
            <a:chOff x="0" y="0"/>
            <a:chExt cx="8288259" cy="564226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4297F43-E56C-CB28-4BB4-E9503E311FDD}"/>
                </a:ext>
              </a:extLst>
            </p:cNvPr>
            <p:cNvSpPr/>
            <p:nvPr/>
          </p:nvSpPr>
          <p:spPr>
            <a:xfrm>
              <a:off x="7279918" y="0"/>
              <a:ext cx="1008341" cy="564226"/>
            </a:xfrm>
            <a:prstGeom prst="rect">
              <a:avLst/>
            </a:prstGeom>
            <a:gradFill flip="none" rotWithShape="1">
              <a:gsLst>
                <a:gs pos="1000">
                  <a:schemeClr val="accent6">
                    <a:lumMod val="20000"/>
                    <a:lumOff val="80000"/>
                  </a:schemeClr>
                </a:gs>
                <a:gs pos="100000">
                  <a:schemeClr val="bg1"/>
                </a:gs>
              </a:gsLst>
              <a:lin ang="0" scaled="0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2000" dirty="0">
                <a:solidFill>
                  <a:schemeClr val="tx1"/>
                </a:solidFill>
                <a:cs typeface="+mn-ea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555601A-7361-A458-C736-0F4A28D9CBFB}"/>
                </a:ext>
              </a:extLst>
            </p:cNvPr>
            <p:cNvSpPr/>
            <p:nvPr/>
          </p:nvSpPr>
          <p:spPr>
            <a:xfrm>
              <a:off x="0" y="0"/>
              <a:ext cx="7325360" cy="564226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GB" sz="2000" dirty="0">
                  <a:solidFill>
                    <a:schemeClr val="tx1"/>
                  </a:solidFill>
                  <a:cs typeface="+mn-ea"/>
                </a:rPr>
                <a:t>Quantum Well--Luminescence of quantum wells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7458566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diagram of a function&#10;&#10;Description automatically generated">
            <a:extLst>
              <a:ext uri="{FF2B5EF4-FFF2-40B4-BE49-F238E27FC236}">
                <a16:creationId xmlns:a16="http://schemas.microsoft.com/office/drawing/2014/main" id="{A11383EB-C39F-373B-546E-6AE1BE53B3E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4538" y="2278226"/>
            <a:ext cx="5045964" cy="164287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D83F843-5FB2-A2E0-478F-A8FEE1B1EE9E}"/>
              </a:ext>
            </a:extLst>
          </p:cNvPr>
          <p:cNvSpPr txBox="1"/>
          <p:nvPr/>
        </p:nvSpPr>
        <p:spPr>
          <a:xfrm>
            <a:off x="7146035" y="4347426"/>
            <a:ext cx="504596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b="1" i="0" dirty="0">
                <a:solidFill>
                  <a:srgbClr val="231F20"/>
                </a:solidFill>
                <a:effectLst/>
                <a:latin typeface="Futura-Bold"/>
                <a:cs typeface="+mn-ea"/>
              </a:rPr>
              <a:t>Fig. 12.16 </a:t>
            </a:r>
            <a:r>
              <a:rPr lang="en-GB" sz="1600" b="0" i="0" dirty="0">
                <a:solidFill>
                  <a:srgbClr val="231F20"/>
                </a:solidFill>
                <a:effectLst/>
                <a:latin typeface="Times-Roman"/>
                <a:cs typeface="+mn-ea"/>
              </a:rPr>
              <a:t>Narrowing the ‘free’ exciton luminescence line when going from a 3D to a 2D structure, as a consequence of</a:t>
            </a:r>
            <a:r>
              <a:rPr lang="en-GB" sz="1600" dirty="0">
                <a:solidFill>
                  <a:srgbClr val="231F20"/>
                </a:solidFill>
                <a:latin typeface="Times-Roman"/>
                <a:cs typeface="+mn-ea"/>
              </a:rPr>
              <a:t> </a:t>
            </a:r>
            <a:r>
              <a:rPr lang="en-GB" sz="1600" b="0" i="0" dirty="0">
                <a:solidFill>
                  <a:srgbClr val="231F20"/>
                </a:solidFill>
                <a:effectLst/>
                <a:latin typeface="Times-Roman"/>
                <a:cs typeface="+mn-ea"/>
              </a:rPr>
              <a:t>the modified shape of the density of states </a:t>
            </a:r>
            <a:r>
              <a:rPr lang="en-GB" sz="1600" b="0" i="1" dirty="0">
                <a:solidFill>
                  <a:srgbClr val="231F20"/>
                </a:solidFill>
                <a:effectLst/>
                <a:latin typeface="RMTMI"/>
                <a:cs typeface="+mn-ea"/>
              </a:rPr>
              <a:t>ρ(</a:t>
            </a:r>
            <a:r>
              <a:rPr lang="en-GB" sz="1600" b="0" i="1" dirty="0">
                <a:solidFill>
                  <a:srgbClr val="231F20"/>
                </a:solidFill>
                <a:effectLst/>
                <a:latin typeface="Times-Italic"/>
                <a:cs typeface="+mn-ea"/>
              </a:rPr>
              <a:t>E</a:t>
            </a:r>
            <a:r>
              <a:rPr lang="en-GB" sz="1600" b="0" i="1" dirty="0">
                <a:solidFill>
                  <a:srgbClr val="231F20"/>
                </a:solidFill>
                <a:effectLst/>
                <a:latin typeface="RMTMI"/>
                <a:cs typeface="+mn-ea"/>
              </a:rPr>
              <a:t>) </a:t>
            </a:r>
            <a:r>
              <a:rPr lang="en-GB" sz="1600" b="0" i="0" dirty="0">
                <a:solidFill>
                  <a:srgbClr val="231F20"/>
                </a:solidFill>
                <a:effectLst/>
                <a:latin typeface="MTSYN"/>
                <a:cs typeface="+mn-ea"/>
              </a:rPr>
              <a:t>= </a:t>
            </a:r>
            <a:r>
              <a:rPr lang="en-GB" sz="1600" b="0" i="1" dirty="0">
                <a:solidFill>
                  <a:srgbClr val="231F20"/>
                </a:solidFill>
                <a:effectLst/>
                <a:latin typeface="RMTMI"/>
                <a:cs typeface="+mn-ea"/>
              </a:rPr>
              <a:t>ρ(</a:t>
            </a:r>
            <a:r>
              <a:rPr lang="en-GB" sz="1600" b="0" i="1" dirty="0" err="1">
                <a:solidFill>
                  <a:srgbClr val="231F20"/>
                </a:solidFill>
                <a:effectLst/>
                <a:latin typeface="Times-Italic"/>
                <a:cs typeface="+mn-ea"/>
              </a:rPr>
              <a:t>h</a:t>
            </a:r>
            <a:r>
              <a:rPr lang="en-GB" sz="1600" b="0" i="1" dirty="0" err="1">
                <a:solidFill>
                  <a:srgbClr val="231F20"/>
                </a:solidFill>
                <a:effectLst/>
                <a:latin typeface="RMTMI"/>
                <a:cs typeface="+mn-ea"/>
              </a:rPr>
              <a:t>ν</a:t>
            </a:r>
            <a:r>
              <a:rPr lang="en-GB" sz="1600" b="0" i="1" dirty="0">
                <a:solidFill>
                  <a:srgbClr val="231F20"/>
                </a:solidFill>
                <a:effectLst/>
                <a:latin typeface="RMTMI"/>
                <a:cs typeface="+mn-ea"/>
              </a:rPr>
              <a:t>)</a:t>
            </a:r>
            <a:r>
              <a:rPr lang="en-GB" sz="1600" b="0" i="0" dirty="0">
                <a:solidFill>
                  <a:srgbClr val="231F20"/>
                </a:solidFill>
                <a:effectLst/>
                <a:latin typeface="Times-Roman"/>
                <a:cs typeface="+mn-ea"/>
              </a:rPr>
              <a:t>.</a:t>
            </a:r>
            <a:r>
              <a:rPr lang="en-GB" sz="1600" dirty="0">
                <a:cs typeface="+mn-ea"/>
              </a:rPr>
              <a:t>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B2A9EEB-4290-A8F0-0B24-442E5016FE55}"/>
              </a:ext>
            </a:extLst>
          </p:cNvPr>
          <p:cNvSpPr txBox="1"/>
          <p:nvPr/>
        </p:nvSpPr>
        <p:spPr>
          <a:xfrm>
            <a:off x="485395" y="997031"/>
            <a:ext cx="6096000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Differences in luminescence properties of a ‘free’ exciton in a bulk semiconductor and in a 2D quantum well</a:t>
            </a:r>
          </a:p>
          <a:p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sz="1800" b="0" i="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1. The wavelength of excitonic luminescence from a 2D well, depends on the size of the structure (well thickness).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en-GB" sz="1800" b="0" i="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   *quick method to extract the value of the well thickness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sz="1800" b="0" i="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2. The ‘free-exciton’ emission linewidth should be more than twice as narrow in a 2D structure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en-GB" sz="1800" b="0" i="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    *results from the differing shape of the density of states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</a:p>
          <a:p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*</a:t>
            </a:r>
            <a:r>
              <a:rPr lang="en-GB" sz="1800" b="0" i="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lowering the threshold current density for lasing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342900" indent="-342900">
              <a:buAutoNum type="arabicPeriod"/>
            </a:pP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sz="1800" b="0" i="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3. Excitonic phenomena are more pronounced, may be observable at room temperatures (compared to 3D crystals)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sz="1800" b="0" i="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4. Nonlinear optical phenomena is much stronger and take place for much lower excitation power densities. (</a:t>
            </a:r>
            <a:r>
              <a:rPr lang="en-GB" dirty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because of </a:t>
            </a:r>
            <a:r>
              <a:rPr lang="en-GB" sz="1800" b="0" i="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the confinement of the excited electron–hole pairs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b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FE4FFC02-196C-1D66-9794-1E6AD0AF0763}"/>
              </a:ext>
            </a:extLst>
          </p:cNvPr>
          <p:cNvGrpSpPr/>
          <p:nvPr/>
        </p:nvGrpSpPr>
        <p:grpSpPr>
          <a:xfrm>
            <a:off x="0" y="0"/>
            <a:ext cx="8288259" cy="564226"/>
            <a:chOff x="0" y="0"/>
            <a:chExt cx="8288259" cy="564226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9E1E93DE-961F-BD76-4128-A225E552D8F8}"/>
                </a:ext>
              </a:extLst>
            </p:cNvPr>
            <p:cNvSpPr/>
            <p:nvPr/>
          </p:nvSpPr>
          <p:spPr>
            <a:xfrm>
              <a:off x="7279918" y="0"/>
              <a:ext cx="1008341" cy="564226"/>
            </a:xfrm>
            <a:prstGeom prst="rect">
              <a:avLst/>
            </a:prstGeom>
            <a:gradFill flip="none" rotWithShape="1">
              <a:gsLst>
                <a:gs pos="1000">
                  <a:srgbClr val="70AD47">
                    <a:lumMod val="20000"/>
                    <a:lumOff val="80000"/>
                  </a:srgbClr>
                </a:gs>
                <a:gs pos="100000">
                  <a:sysClr val="window" lastClr="FFFFFF"/>
                </a:gs>
              </a:gsLst>
              <a:lin ang="0" scaled="0"/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cs typeface="Arial"/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42284F46-DC60-89FA-D133-211004B9F779}"/>
                </a:ext>
              </a:extLst>
            </p:cNvPr>
            <p:cNvSpPr/>
            <p:nvPr/>
          </p:nvSpPr>
          <p:spPr>
            <a:xfrm>
              <a:off x="0" y="0"/>
              <a:ext cx="7325360" cy="564226"/>
            </a:xfrm>
            <a:prstGeom prst="rect">
              <a:avLst/>
            </a:prstGeom>
            <a:solidFill>
              <a:srgbClr val="70AD47">
                <a:lumMod val="20000"/>
                <a:lumOff val="8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cs typeface="Arial"/>
                </a:rPr>
                <a:t>Quantum Well--Luminescence of quantum wells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9978985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aph of a ray spectrum&#10;&#10;Description automatically generated with medium confidence">
            <a:extLst>
              <a:ext uri="{FF2B5EF4-FFF2-40B4-BE49-F238E27FC236}">
                <a16:creationId xmlns:a16="http://schemas.microsoft.com/office/drawing/2014/main" id="{A340A6AF-CCBC-C059-9583-176A25367BB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0640" y="1336085"/>
            <a:ext cx="3395088" cy="380356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69DC4CD-48DA-7EDF-E5C5-32A6D59E2360}"/>
              </a:ext>
            </a:extLst>
          </p:cNvPr>
          <p:cNvSpPr txBox="1"/>
          <p:nvPr/>
        </p:nvSpPr>
        <p:spPr>
          <a:xfrm>
            <a:off x="1252888" y="1202672"/>
            <a:ext cx="5513672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dirty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GB" sz="1800" b="0" i="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luctuations in the well width,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b="0" i="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chemical composition, impurity atoms,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b="0" i="0" dirty="0">
                <a:solidFill>
                  <a:srgbClr val="231F20"/>
                </a:solidFill>
                <a:effectLst/>
                <a:latin typeface="Times-Roman"/>
              </a:rPr>
              <a:t>act as possible localization traps for excitons. </a:t>
            </a:r>
            <a:br>
              <a:rPr lang="en-GB" dirty="0"/>
            </a:br>
            <a:b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dirty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GB" sz="1800" b="0" i="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xcitonic emission band should be considered as </a:t>
            </a:r>
            <a:r>
              <a:rPr lang="en-GB" sz="1800" b="0" i="0" dirty="0" err="1">
                <a:solidFill>
                  <a:srgbClr val="231F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inhomogeneously</a:t>
            </a:r>
            <a:r>
              <a:rPr lang="en-GB" sz="1800" b="0" i="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broadened due to the superposition of the radiative recombination of ‘free’ excitons and excitons localized in the tail states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b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Micro-photoluminescence technique</a:t>
            </a:r>
          </a:p>
          <a:p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4D36184-216F-01EF-00CC-5CE37F9AAB12}"/>
              </a:ext>
            </a:extLst>
          </p:cNvPr>
          <p:cNvSpPr txBox="1"/>
          <p:nvPr/>
        </p:nvSpPr>
        <p:spPr>
          <a:xfrm>
            <a:off x="8007226" y="5452795"/>
            <a:ext cx="390029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b="1" i="0" dirty="0">
                <a:solidFill>
                  <a:srgbClr val="231F20"/>
                </a:solidFill>
                <a:effectLst/>
                <a:latin typeface="Futura-Bold"/>
                <a:cs typeface="+mn-ea"/>
              </a:rPr>
              <a:t>Fig. 12.17 </a:t>
            </a:r>
            <a:r>
              <a:rPr lang="en-GB" sz="1600" b="0" i="0" dirty="0">
                <a:solidFill>
                  <a:srgbClr val="231F20"/>
                </a:solidFill>
                <a:effectLst/>
                <a:latin typeface="Times-Roman"/>
                <a:cs typeface="+mn-ea"/>
              </a:rPr>
              <a:t>Photoluminescence spectra of GaAs/</a:t>
            </a:r>
            <a:r>
              <a:rPr lang="en-GB" sz="1600" b="0" i="0" dirty="0" err="1">
                <a:solidFill>
                  <a:srgbClr val="231F20"/>
                </a:solidFill>
                <a:effectLst/>
                <a:latin typeface="Times-Roman"/>
                <a:cs typeface="+mn-ea"/>
              </a:rPr>
              <a:t>AlGaAs</a:t>
            </a:r>
            <a:r>
              <a:rPr lang="en-GB" sz="1600" b="0" i="0" dirty="0">
                <a:solidFill>
                  <a:srgbClr val="231F20"/>
                </a:solidFill>
                <a:effectLst/>
                <a:latin typeface="Times-Roman"/>
                <a:cs typeface="+mn-ea"/>
              </a:rPr>
              <a:t> quantum wires</a:t>
            </a:r>
            <a:r>
              <a:rPr lang="en-GB" sz="1600" dirty="0">
                <a:cs typeface="+mn-ea"/>
              </a:rPr>
              <a:t> 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A48E1C2-129D-5DF9-DF94-E5BB9F4E246B}"/>
              </a:ext>
            </a:extLst>
          </p:cNvPr>
          <p:cNvGrpSpPr/>
          <p:nvPr/>
        </p:nvGrpSpPr>
        <p:grpSpPr>
          <a:xfrm>
            <a:off x="0" y="0"/>
            <a:ext cx="8288259" cy="564226"/>
            <a:chOff x="0" y="0"/>
            <a:chExt cx="8288259" cy="564226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2A26E42-7073-237A-4867-390D4DC1E990}"/>
                </a:ext>
              </a:extLst>
            </p:cNvPr>
            <p:cNvSpPr/>
            <p:nvPr/>
          </p:nvSpPr>
          <p:spPr>
            <a:xfrm>
              <a:off x="7279918" y="0"/>
              <a:ext cx="1008341" cy="564226"/>
            </a:xfrm>
            <a:prstGeom prst="rect">
              <a:avLst/>
            </a:prstGeom>
            <a:gradFill flip="none" rotWithShape="1">
              <a:gsLst>
                <a:gs pos="1000">
                  <a:schemeClr val="accent6">
                    <a:lumMod val="20000"/>
                    <a:lumOff val="80000"/>
                  </a:schemeClr>
                </a:gs>
                <a:gs pos="100000">
                  <a:schemeClr val="bg1"/>
                </a:gs>
              </a:gsLst>
              <a:lin ang="0" scaled="0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2000" dirty="0">
                <a:solidFill>
                  <a:schemeClr val="tx1"/>
                </a:solidFill>
                <a:cs typeface="+mn-ea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F11CEB1D-CAB1-7D05-B04E-BDB7706F98C3}"/>
                </a:ext>
              </a:extLst>
            </p:cNvPr>
            <p:cNvSpPr/>
            <p:nvPr/>
          </p:nvSpPr>
          <p:spPr>
            <a:xfrm>
              <a:off x="0" y="0"/>
              <a:ext cx="7325360" cy="564226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GB" sz="2000" dirty="0">
                  <a:solidFill>
                    <a:schemeClr val="tx1"/>
                  </a:solidFill>
                  <a:cs typeface="+mn-ea"/>
                </a:rPr>
                <a:t>Quantum Well--Luminescence of quantum wells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2150901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22400" y="670560"/>
            <a:ext cx="9144000" cy="1347992"/>
          </a:xfrm>
        </p:spPr>
        <p:txBody>
          <a:bodyPr>
            <a:normAutofit/>
          </a:bodyPr>
          <a:lstStyle/>
          <a:p>
            <a:r>
              <a:rPr lang="en-US" sz="3600" dirty="0">
                <a:ea typeface="+mn-ea"/>
                <a:cs typeface="+mn-ea"/>
              </a:rPr>
              <a:t>Luminescence Spectroscopy of Semiconductors: Theory and Experiment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2400" y="2911158"/>
            <a:ext cx="9144000" cy="1655762"/>
          </a:xfrm>
        </p:spPr>
        <p:txBody>
          <a:bodyPr/>
          <a:lstStyle/>
          <a:p>
            <a:r>
              <a:rPr lang="sv-SE" sz="3600" b="1" dirty="0">
                <a:cs typeface="+mn-ea"/>
              </a:rPr>
              <a:t>Electoluminescence. Quantum wells</a:t>
            </a:r>
          </a:p>
          <a:p>
            <a:endParaRPr lang="en-GB" altLang="zh-CN" sz="2000" dirty="0">
              <a:cs typeface="+mn-ea"/>
            </a:endParaRPr>
          </a:p>
          <a:p>
            <a:r>
              <a:rPr lang="en-GB" altLang="zh-CN" sz="2000" dirty="0">
                <a:cs typeface="+mn-ea"/>
              </a:rPr>
              <a:t>Jianyu Wu</a:t>
            </a:r>
            <a:endParaRPr lang="sv-SE" sz="2000" dirty="0">
              <a:cs typeface="+mn-ea"/>
            </a:endParaRPr>
          </a:p>
          <a:p>
            <a:endParaRPr lang="en-US" dirty="0">
              <a:cs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63483561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GUIDESSETTING" val="{&quot;Id&quot;:&quot;09869ae8-c110-4251-ae06-fa73de649743&quot;,&quot;Name&quot;:null,&quot;Kind&quot;:&quot;Custom&quot;,&quot;OldGuidesSetting&quot;:{&quot;HeaderHeight&quot;:0.0,&quot;FooterHeight&quot;:0.0,&quot;SideMargin&quot;:0.0,&quot;TopMargin&quot;:0.0,&quot;BottomMargin&quot;:0.0,&quot;IntervalMargin&quot;:0.0}}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w2vf23fi">
      <a:majorFont>
        <a:latin typeface="Calibri Light" panose="020F0302020204030204"/>
        <a:ea typeface="Arial"/>
        <a:cs typeface=""/>
      </a:majorFont>
      <a:minorFont>
        <a:latin typeface="Calibri" panose="020F0502020204030204"/>
        <a:ea typeface="Ari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F84D4D"/>
    </a:accent1>
    <a:accent2>
      <a:srgbClr val="FF6B42"/>
    </a:accent2>
    <a:accent3>
      <a:srgbClr val="5BA3EB"/>
    </a:accent3>
    <a:accent4>
      <a:srgbClr val="06BB9A"/>
    </a:accent4>
    <a:accent5>
      <a:srgbClr val="8E7EF0"/>
    </a:accent5>
    <a:accent6>
      <a:srgbClr val="F4B919"/>
    </a:accent6>
    <a:hlink>
      <a:srgbClr val="4472C4"/>
    </a:hlink>
    <a:folHlink>
      <a:srgbClr val="BFBFB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4741</TotalTime>
  <Words>2654</Words>
  <Application>Microsoft Office PowerPoint</Application>
  <PresentationFormat>Widescreen</PresentationFormat>
  <Paragraphs>320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42" baseType="lpstr">
      <vt:lpstr>Futura-Bold</vt:lpstr>
      <vt:lpstr>MTSYN</vt:lpstr>
      <vt:lpstr>RMTMI</vt:lpstr>
      <vt:lpstr>Times-Bold</vt:lpstr>
      <vt:lpstr>Times-Italic</vt:lpstr>
      <vt:lpstr>Times-Roman</vt:lpstr>
      <vt:lpstr>Arial</vt:lpstr>
      <vt:lpstr>Calibri</vt:lpstr>
      <vt:lpstr>Calibri Light</vt:lpstr>
      <vt:lpstr>Times New Roman</vt:lpstr>
      <vt:lpstr>Wingdings</vt:lpstr>
      <vt:lpstr>Office Theme</vt:lpstr>
      <vt:lpstr>Luminescence Spectroscopy of Semiconductors: Theory and Experiment</vt:lpstr>
      <vt:lpstr>Outline</vt:lpstr>
      <vt:lpstr>Outline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Outline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Outline</vt:lpstr>
      <vt:lpstr>PowerPoint Presentation</vt:lpstr>
      <vt:lpstr>PowerPoint Presentation</vt:lpstr>
      <vt:lpstr>Outline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Luminescence Spectroscopy of Semiconductors: Theory and Experiment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Luminescence Spectroscopy of Semiconductors: Theory and Experiment</dc:title>
  <dc:creator>Xi Lu</dc:creator>
  <cp:lastModifiedBy>Jianyu Wu</cp:lastModifiedBy>
  <cp:revision>49</cp:revision>
  <dcterms:created xsi:type="dcterms:W3CDTF">2023-10-11T05:14:07Z</dcterms:created>
  <dcterms:modified xsi:type="dcterms:W3CDTF">2023-11-01T08:42:53Z</dcterms:modified>
</cp:coreProperties>
</file>