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753" r:id="rId2"/>
    <p:sldId id="756" r:id="rId3"/>
    <p:sldId id="636" r:id="rId4"/>
    <p:sldId id="637" r:id="rId5"/>
    <p:sldId id="638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70"/>
  </p:normalViewPr>
  <p:slideViewPr>
    <p:cSldViewPr snapToGrid="0">
      <p:cViewPr varScale="1">
        <p:scale>
          <a:sx n="112" d="100"/>
          <a:sy n="112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D7EE24-0494-149E-F36F-16BF1974E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BA127E9-5D10-8C57-950F-14F0704A1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6EA4F5-4F49-7809-F3F2-D607CA53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1E17571-EF3F-1C6E-F612-6BE941704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6DDB1E-8791-F41F-B502-A827739D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4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C77E67-8D1B-C8F7-9464-C70B6C3A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AF41E6-1FFC-1A26-BBDF-388BA2066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E0C45E-1598-6531-3976-0AA10E2AB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60E1020-8B26-0A6B-B8B9-EA29D3634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41C778E-D2D1-AEB1-2AEF-27039312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0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49B548-1800-56CF-7E63-D2A316D9C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B4687B3-7177-D729-5241-7280EF722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DBE57D-4048-7459-A48E-8D1C8C29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82D185-B97D-0E5A-E9FE-E5BEB82B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B586D7B-FD0F-2C21-2AF0-DDEA7BBA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6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3459D4-7A82-C635-FC80-156C75CF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6117A2-7520-B737-F216-39D8CF99B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DC27079-896A-5982-53A3-22E43FFA8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6B7653-0F74-B32C-992C-0321E026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58888DE-C4C2-E771-D3A4-46ECB3F3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B564199-B535-77B2-4487-EBC4BAEF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7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DE0215-7DC5-4760-B3B8-18AFF6589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AB0E44F-0764-C542-B61A-4C257824B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B960B3B-B347-1CA3-A407-61248E2F5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47312D9-8B72-0CE0-8646-085108F50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11FC114-F4D4-2CE3-6AD1-52595E01E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807C9FD-2C99-968C-173E-F4B30AE07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94B5D56-061F-E599-0E6C-8AF0FE117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BCC80E2-7590-845D-743E-52350146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51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A766AE-6CEB-A040-96B4-4056D7EB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E008454-4C83-E2F8-CB4B-5296F1A6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7314DC5-8C32-6B84-133E-A2ED7DBAC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771C9F-68C4-9139-C393-C4BA116F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882FD12-DA17-C448-780E-A6F5AE2CF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57BEA33-D97A-4F03-9A3C-3145CD63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ED3C2BC-AC2D-999B-6A4C-F7DD2144D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54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57B006-5518-232D-1215-00002DC1D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08BD3E-6632-0339-C584-1B4F96130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A6C37A7-62F8-35FE-D4C2-07D33DAE7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58CF90D-235F-5CBC-0671-EC26CE15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0CDB74B-5952-7137-BFAC-45D3747F1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8F8C7EC-61BD-4025-F592-A4DCCFEE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5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AD56EC-62CF-8F1E-6515-D35F7C9A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708C771-A40D-26ED-7425-5B6EB07D8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13A5FEF-7263-348E-E635-7CAD19082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D0DCF9-DAB5-FFB2-2B88-6B09EB5A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99BCD70-5F22-24EF-5868-F70BD6EDC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C732651-BAD2-FC6C-851F-48821C1CE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3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F759BB-202F-44D9-5675-23CEB8C70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1591A27-B4F8-2CEB-F729-6A1E03962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D8C5A6-D69A-3D7B-0B9A-1A98DDC3E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2D3D47-44AE-A62E-9959-17A7556A8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7A30B0-1CCB-5AA4-357B-F7533FD5F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9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C0AEDC5-8425-8FF2-347A-439ABB31D1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3796349-A5E7-C9C2-2EA2-58DBD99CA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263445-0EA2-4E45-BDA5-5F538A2A7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46EBB4-DC88-FE1C-2B38-5204E0C2C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EFB8CB-34C5-2D6C-4659-43AB7EC3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373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EDBCD5C-49F6-63DA-683C-A6E8C347A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8D0318-142A-2C2C-F5CF-BA3985328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5BA8B7-639C-76D5-2C20-646349AA09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897EE-AFAC-0E4C-B6D0-122112990F9E}" type="datetimeFigureOut">
              <a:rPr lang="en-US" smtClean="0"/>
              <a:t>2/21/24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014EFC-4630-D227-3537-8F311509C6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98BD88-A8BA-0967-AB84-00431072B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14F10-F75C-A44A-9B33-CC62D556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5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al.hokudai.ac.jp/blog/results-of-investigation-into-misconduct-in-research-activities/" TargetMode="External"/><Relationship Id="rId7" Type="http://schemas.openxmlformats.org/officeDocument/2006/relationships/hyperlink" Target="https://www.science.org/doi/10.1126/science.abc8320/" TargetMode="External"/><Relationship Id="rId2" Type="http://schemas.openxmlformats.org/officeDocument/2006/relationships/hyperlink" Target="https://retractionwatch.com/2022/06/09/chemistry-group-at-hokkaido-up-to-three-retractions/#more-12506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pubs.acs.org/doi/10.1021/cen-09832-scicon7" TargetMode="External"/><Relationship Id="rId5" Type="http://schemas.openxmlformats.org/officeDocument/2006/relationships/hyperlink" Target="https://www.aapsnewsmagazine.org/aapsnewsmagazine/articles/2022/may22/publications-may22" TargetMode="External"/><Relationship Id="rId4" Type="http://schemas.openxmlformats.org/officeDocument/2006/relationships/hyperlink" Target="https://www.japantimes.co.jp/news/2023/09/21/japan/science-health/hokkaido-university-fabricated-dat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103%2F1947-2714.152084" TargetMode="External"/><Relationship Id="rId2" Type="http://schemas.openxmlformats.org/officeDocument/2006/relationships/hyperlink" Target="https://www.ncbi.nlm.nih.gov/pmc/articles/PMC4358054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onlinelibrary.wiley.com/doi/10.1002/stvr.1533" TargetMode="External"/><Relationship Id="rId4" Type="http://schemas.openxmlformats.org/officeDocument/2006/relationships/hyperlink" Target="https://retractionwatch.com/2018/01/15/meet-scientist-whose-ideas-stolen-least-three-tim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ure.com/nature-portfolio/editorial-policies/authorship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mag.org/news/2016/12/misconduct-allegations-fly-spat-over-paper-microplastics-and-fish-larvae" TargetMode="External"/><Relationship Id="rId2" Type="http://schemas.openxmlformats.org/officeDocument/2006/relationships/hyperlink" Target="http://www.sciencemag.org/news/2017/12/researcher-swedish-fraud-case-speaks-out-i-m-very-disappointed-my-colleague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1186/s40504-020-00110-6" TargetMode="External"/><Relationship Id="rId4" Type="http://schemas.openxmlformats.org/officeDocument/2006/relationships/hyperlink" Target="http://science.sciencemag.org/content/early/2016/11/30/science.aah699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3" name="Title 1">
            <a:extLst>
              <a:ext uri="{FF2B5EF4-FFF2-40B4-BE49-F238E27FC236}">
                <a16:creationId xmlns:a16="http://schemas.microsoft.com/office/drawing/2014/main" id="{DC1DB3D7-CD3D-2C74-5DA7-4497D984F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z="2100" i="1" dirty="0">
                <a:latin typeface="Arial" panose="020B0604020202020204" pitchFamily="34" charset="0"/>
                <a:cs typeface="Arial" panose="020B0604020202020204" pitchFamily="34" charset="0"/>
              </a:rPr>
              <a:t>Group exercise 1: Fabrication</a:t>
            </a:r>
            <a:endParaRPr lang="en-US" altLang="sv-SE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554" name="Rectangle 3">
            <a:extLst>
              <a:ext uri="{FF2B5EF4-FFF2-40B4-BE49-F238E27FC236}">
                <a16:creationId xmlns:a16="http://schemas.microsoft.com/office/drawing/2014/main" id="{312F8C38-2A51-A42C-3363-ABDF5249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764" y="1557339"/>
            <a:ext cx="5832475" cy="485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Irreproducibility, misconduct, and faked results</a:t>
            </a:r>
            <a:r>
              <a:rPr lang="en-US" altLang="sv-SE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altLang="sv-S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sv-SE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https://retractionwatch.com/2022/06/09/chemistry-group-at-hokkaido-up-to-three-retractions/#more-125061</a:t>
            </a:r>
            <a:endParaRPr lang="sv-SE" altLang="sv-SE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altLang="sv-SE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https://www.global.hokudai.ac.jp/blog/results-of-investigation-into-misconduct-in-research-activities/</a:t>
            </a:r>
            <a:endParaRPr lang="sv-SE" altLang="sv-SE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altLang="sv-SE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https://www.japantimes.co.jp/news/2023/09/21/japan/science-health/hokkaido-university-fabricated-data/</a:t>
            </a:r>
            <a:endParaRPr lang="sv-SE" altLang="sv-SE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altLang="sv-SE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https://www.aapsnewsmagazine.org/aapsnewsmagazine/articles/2022/may22/publications-may22</a:t>
            </a:r>
            <a:endParaRPr lang="sv-SE" altLang="sv-SE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altLang="sv-SE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https://pubs.acs.org/doi/10.1021/cen-09832-scicon7</a:t>
            </a:r>
            <a:endParaRPr lang="en-US" altLang="sv-SE" sz="1400" u="sng" dirty="0">
              <a:solidFill>
                <a:srgbClr val="0563C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v-SE" altLang="sv-SE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https://www.science.org/doi/10.1126/science.abc8320/</a:t>
            </a:r>
            <a:endParaRPr lang="sv-SE" altLang="sv-SE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i="1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endParaRPr lang="en-US" altLang="sv-S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Is the pressure too hard?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Do you want to satisfy the supervisor?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Do all co-authors have responsibility?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What do you think should have happened with the supervisor?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Which could be the consequences?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sv-S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sv-S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sv-SE" sz="1300" dirty="0">
              <a:cs typeface="Arial" panose="020B0604020202020204" pitchFamily="34" charset="0"/>
            </a:endParaRPr>
          </a:p>
        </p:txBody>
      </p:sp>
      <p:sp>
        <p:nvSpPr>
          <p:cNvPr id="279556" name="textruta 1">
            <a:extLst>
              <a:ext uri="{FF2B5EF4-FFF2-40B4-BE49-F238E27FC236}">
                <a16:creationId xmlns:a16="http://schemas.microsoft.com/office/drawing/2014/main" id="{1C6A0B9E-C1FD-04EF-1CDE-CE8073CB4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850" y="260351"/>
            <a:ext cx="560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sv-SE" sz="2400"/>
              <a:t>Ny</a:t>
            </a:r>
          </a:p>
        </p:txBody>
      </p:sp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9CB8A12E-809B-EF28-AA2B-7B0002C793E8}"/>
              </a:ext>
            </a:extLst>
          </p:cNvPr>
          <p:cNvSpPr/>
          <p:nvPr/>
        </p:nvSpPr>
        <p:spPr>
          <a:xfrm>
            <a:off x="2794593" y="1349829"/>
            <a:ext cx="6471867" cy="4605201"/>
          </a:xfrm>
          <a:prstGeom prst="roundRect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TextBox 2">
            <a:extLst>
              <a:ext uri="{FF2B5EF4-FFF2-40B4-BE49-F238E27FC236}">
                <a16:creationId xmlns:a16="http://schemas.microsoft.com/office/drawing/2014/main" id="{C52A6F1B-98F2-772D-BD38-56C957144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5540" y="1611485"/>
            <a:ext cx="6252750" cy="4191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Stealing ideas and results</a:t>
            </a:r>
            <a:r>
              <a:rPr lang="en-US" altLang="sv-SE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 Am J Med Sci.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2015 Feb; 7(2): 77–80.,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10.4103/1947-2714.152084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https://retractionwatch.com/2018/01/15/meet-scientist-whose-ideas-stolen-least-three-times/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https://onlinelibrary.wiley.com/doi/10.1002/stvr.1533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In which situations is it acceptable to use other person´s results?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	When they have been published?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	When they have been reported at a conference with 	published abstracts?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	When they have been reported at an informal seminar?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Open discussion about research results is desirable – but is it possible?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Can other person</a:t>
            </a:r>
            <a:r>
              <a:rPr lang="en-U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s results be </a:t>
            </a:r>
            <a:r>
              <a:rPr lang="en-U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stolen</a:t>
            </a:r>
            <a:r>
              <a:rPr lang="en-U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unconsciously?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How to protect against plagiarism?</a:t>
            </a:r>
            <a:endParaRPr lang="en-US" altLang="sv-SE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>
              <a:cs typeface="Arial" panose="020B0604020202020204" pitchFamily="34" charset="0"/>
            </a:endParaRPr>
          </a:p>
        </p:txBody>
      </p:sp>
      <p:sp>
        <p:nvSpPr>
          <p:cNvPr id="280578" name="Title 3">
            <a:extLst>
              <a:ext uri="{FF2B5EF4-FFF2-40B4-BE49-F238E27FC236}">
                <a16:creationId xmlns:a16="http://schemas.microsoft.com/office/drawing/2014/main" id="{5033FCF1-BDC8-9659-566F-0E804F57F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z="2100" i="1" dirty="0">
                <a:latin typeface="Arial" panose="020B0604020202020204" pitchFamily="34" charset="0"/>
                <a:cs typeface="Arial" panose="020B0604020202020204" pitchFamily="34" charset="0"/>
              </a:rPr>
              <a:t>Group exercise 2: Plagiarism</a:t>
            </a:r>
          </a:p>
        </p:txBody>
      </p:sp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E7D45E56-1E89-A38D-99E0-4EE31DC8F262}"/>
              </a:ext>
            </a:extLst>
          </p:cNvPr>
          <p:cNvSpPr/>
          <p:nvPr/>
        </p:nvSpPr>
        <p:spPr>
          <a:xfrm>
            <a:off x="2794593" y="1349829"/>
            <a:ext cx="6471867" cy="4605201"/>
          </a:xfrm>
          <a:prstGeom prst="roundRect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91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Title 1">
            <a:extLst>
              <a:ext uri="{FF2B5EF4-FFF2-40B4-BE49-F238E27FC236}">
                <a16:creationId xmlns:a16="http://schemas.microsoft.com/office/drawing/2014/main" id="{CAEECF0A-DACB-479F-54D0-900465E57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z="2100" i="1" dirty="0">
                <a:latin typeface="Arial" panose="020B0604020202020204" pitchFamily="34" charset="0"/>
                <a:cs typeface="Arial" panose="020B0604020202020204" pitchFamily="34" charset="0"/>
              </a:rPr>
              <a:t>Group exercise 3: Authorship</a:t>
            </a:r>
            <a:endParaRPr lang="en-US" altLang="sv-SE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4BA1EEAB-F6A2-44DA-E39B-17C175490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738" y="1584326"/>
            <a:ext cx="6481762" cy="33824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US" altLang="sv-SE" sz="18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Who is responsible and who should get the credit: Authorship and the allocation of credit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sv-SE" sz="1350" u="sng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400" u="sng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altLang="sv-SE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www.the-scientist.com</a:t>
            </a:r>
            <a:r>
              <a:rPr lang="en-US" altLang="sv-SE" sz="1400" u="sng" dirty="0">
                <a:latin typeface="Arial" panose="020B0604020202020204" pitchFamily="34" charset="0"/>
                <a:cs typeface="Arial" panose="020B0604020202020204" pitchFamily="34" charset="0"/>
              </a:rPr>
              <a:t>/?</a:t>
            </a:r>
            <a:r>
              <a:rPr lang="en-US" altLang="sv-SE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articles.view</a:t>
            </a:r>
            <a:r>
              <a:rPr lang="en-US" altLang="sv-SE" sz="1400" u="sng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sv-SE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articleNo</a:t>
            </a:r>
            <a:r>
              <a:rPr lang="en-US" altLang="sv-SE" sz="1400" u="sng" dirty="0">
                <a:latin typeface="Arial" panose="020B0604020202020204" pitchFamily="34" charset="0"/>
                <a:cs typeface="Arial" panose="020B0604020202020204" pitchFamily="34" charset="0"/>
              </a:rPr>
              <a:t>/32287/title/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400" u="sng" dirty="0">
                <a:latin typeface="Arial" panose="020B0604020202020204" pitchFamily="34" charset="0"/>
                <a:cs typeface="Arial" panose="020B0604020202020204" pitchFamily="34" charset="0"/>
              </a:rPr>
              <a:t>All-s-Not-Fair-in-Science-and-Publishing/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https://www.nature.com/nature-portfolio/editorial-policies/authorship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sciencecareers.sciencemag.org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career_magazine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previous_issues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articles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/2010_04_16/caredit.a1000039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sv-SE" sz="1350" u="sng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Who made the discovery?</a:t>
            </a:r>
            <a:endParaRPr lang="en-US" altLang="sv-SE" sz="15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  - Who should be awarded?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 - Who should be the authors of a paper, and which should be their order?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sv-SE" sz="1500" dirty="0">
                <a:cs typeface="Arial" panose="020B0604020202020204" pitchFamily="34" charset="0"/>
              </a:rPr>
              <a:t> </a:t>
            </a:r>
            <a:endParaRPr lang="en-US" altLang="sv-SE" sz="1350" dirty="0">
              <a:cs typeface="Arial" panose="020B0604020202020204" pitchFamily="34" charset="0"/>
            </a:endParaRPr>
          </a:p>
        </p:txBody>
      </p:sp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2FA258E7-85A5-3E3B-9836-F23F84F7787E}"/>
              </a:ext>
            </a:extLst>
          </p:cNvPr>
          <p:cNvSpPr/>
          <p:nvPr/>
        </p:nvSpPr>
        <p:spPr>
          <a:xfrm>
            <a:off x="2794593" y="1349829"/>
            <a:ext cx="6471867" cy="4605201"/>
          </a:xfrm>
          <a:prstGeom prst="roundRect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Title 1">
            <a:extLst>
              <a:ext uri="{FF2B5EF4-FFF2-40B4-BE49-F238E27FC236}">
                <a16:creationId xmlns:a16="http://schemas.microsoft.com/office/drawing/2014/main" id="{CBE89D5B-6A79-44BA-C25F-6D9DBA9A06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v-SE" sz="2100" i="1" dirty="0">
                <a:latin typeface="Arial" panose="020B0604020202020204" pitchFamily="34" charset="0"/>
                <a:cs typeface="Arial" panose="020B0604020202020204" pitchFamily="34" charset="0"/>
              </a:rPr>
              <a:t>Group exercise 4: Reporting</a:t>
            </a:r>
            <a:endParaRPr lang="en-US" altLang="sv-SE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674" name="Rectangle 2">
            <a:extLst>
              <a:ext uri="{FF2B5EF4-FFF2-40B4-BE49-F238E27FC236}">
                <a16:creationId xmlns:a16="http://schemas.microsoft.com/office/drawing/2014/main" id="{7AEEEE45-5152-9B9F-9843-0BE6B25E5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2" y="1583785"/>
            <a:ext cx="6048375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Whistle blowing, reporting, correction, and consequences</a:t>
            </a:r>
            <a:r>
              <a:rPr lang="en-US" altLang="sv-SE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http://www.sciencemag.org/news/2017/12/researcher-swedish-fraud-case-speaks-out-i-m-very-disappointed-my-colleague</a:t>
            </a:r>
            <a:endParaRPr lang="en-US" alt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http://www.sciencemag.org/news/2016/12/misconduct-allegations-fly-spat-over-paper-microplastics-and-fish-larvae</a:t>
            </a:r>
            <a:endParaRPr lang="en-US" alt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http://science.sciencemag.org/content/early/2016/11/30/science.aah6990</a:t>
            </a:r>
            <a:endParaRPr lang="en-US" alt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sv-SE" altLang="sv-SE" sz="1400" i="1" dirty="0">
                <a:latin typeface="Arial" panose="020B0604020202020204" pitchFamily="34" charset="0"/>
                <a:cs typeface="Arial" panose="020B0604020202020204" pitchFamily="34" charset="0"/>
              </a:rPr>
              <a:t>Science 30 MARCH 2018 • VOL 359 ISSUE 6383 1443</a:t>
            </a:r>
            <a:endParaRPr lang="en-US" alt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sv-SE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v-SE" alt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secure</a:t>
            </a:r>
            <a:r>
              <a:rPr lang="sv-SE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alt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r>
              <a:rPr lang="sv-SE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v-SE" altLang="sv-SE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https://doi.org/10.1186/s40504-020-00110-6</a:t>
            </a:r>
            <a:endParaRPr lang="en-US" alt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Who should take action?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Which is your responsibility?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What happens to the whistle blower – </a:t>
            </a:r>
            <a:r>
              <a:rPr lang="en-U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the secure procedure</a:t>
            </a:r>
            <a:r>
              <a:rPr lang="en-U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as a solution?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Do scientists protect each other?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How do journals react?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Does the scientific community want to hide such events?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sv-SE" sz="1300" dirty="0">
              <a:cs typeface="Arial" panose="020B0604020202020204" pitchFamily="34" charset="0"/>
            </a:endParaRPr>
          </a:p>
        </p:txBody>
      </p:sp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FE552767-F9BF-14D9-5193-03D9DD267762}"/>
              </a:ext>
            </a:extLst>
          </p:cNvPr>
          <p:cNvSpPr/>
          <p:nvPr/>
        </p:nvSpPr>
        <p:spPr>
          <a:xfrm>
            <a:off x="2794593" y="1349829"/>
            <a:ext cx="6471867" cy="4605201"/>
          </a:xfrm>
          <a:prstGeom prst="roundRect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D9036C-6A72-9CF7-AED5-41148B554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sv-SE" altLang="sv-SE" sz="3600" dirty="0"/>
            </a:br>
            <a:r>
              <a:rPr lang="sv-SE" altLang="sv-SE" sz="2300" i="1" dirty="0">
                <a:latin typeface="Arial" panose="020B0604020202020204" pitchFamily="34" charset="0"/>
                <a:cs typeface="Arial" panose="020B0604020202020204" pitchFamily="34" charset="0"/>
              </a:rPr>
              <a:t>Group </a:t>
            </a:r>
            <a:r>
              <a:rPr lang="sv-SE" altLang="sv-SE" sz="2300" i="1" dirty="0" err="1"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r>
              <a:rPr lang="sv-SE" altLang="sv-SE" sz="2300" i="1" dirty="0">
                <a:latin typeface="Arial" panose="020B0604020202020204" pitchFamily="34" charset="0"/>
                <a:cs typeface="Arial" panose="020B0604020202020204" pitchFamily="34" charset="0"/>
              </a:rPr>
              <a:t> 5: Preventing</a:t>
            </a:r>
            <a:br>
              <a:rPr lang="sv-SE" altLang="sv-SE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altLang="sv-S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altLang="sv-S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22" name="Platshållare för innehåll 3">
            <a:extLst>
              <a:ext uri="{FF2B5EF4-FFF2-40B4-BE49-F238E27FC236}">
                <a16:creationId xmlns:a16="http://schemas.microsoft.com/office/drawing/2014/main" id="{1F42BE61-C75B-842B-15C8-8DB537598B1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177540" y="1690687"/>
            <a:ext cx="6276975" cy="416147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sv-SE" sz="1800" b="1" dirty="0">
                <a:latin typeface="Arial" panose="020B0604020202020204" pitchFamily="34" charset="0"/>
                <a:cs typeface="Arial" panose="020B0604020202020204" pitchFamily="34" charset="0"/>
              </a:rPr>
              <a:t>Prevent better than cure – but how to prevent?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N. </a:t>
            </a:r>
            <a:r>
              <a:rPr lang="en-US" alt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Mejlgaardet</a:t>
            </a: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al., </a:t>
            </a:r>
            <a:r>
              <a:rPr lang="en-US" sz="1400" i="1" dirty="0">
                <a:solidFill>
                  <a:srgbClr val="1D1D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Research integrity: nine ways to move from talk to walk, </a:t>
            </a:r>
            <a:r>
              <a:rPr lang="en-US" altLang="sv-SE" sz="1400" i="1" dirty="0"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sv-SE" sz="1400" i="1" dirty="0">
                <a:latin typeface="Arial" panose="020B0604020202020204" pitchFamily="34" charset="0"/>
                <a:cs typeface="Arial" panose="020B0604020202020204" pitchFamily="34" charset="0"/>
              </a:rPr>
              <a:t>586</a:t>
            </a: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, 358–360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D. S. Kornfeld, </a:t>
            </a:r>
            <a:r>
              <a:rPr lang="en-US" sz="14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Research Misconduct: The Search for a Remedy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sv-SE" sz="1400" i="1" dirty="0">
                <a:latin typeface="Arial" panose="020B0604020202020204" pitchFamily="34" charset="0"/>
                <a:cs typeface="Arial" panose="020B0604020202020204" pitchFamily="34" charset="0"/>
              </a:rPr>
              <a:t>Academic Medicine</a:t>
            </a: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sv-SE" sz="1400" i="1" dirty="0"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r>
              <a:rPr lang="en-US" altLang="sv-SE" sz="1400" dirty="0">
                <a:latin typeface="Arial" panose="020B0604020202020204" pitchFamily="34" charset="0"/>
                <a:cs typeface="Arial" panose="020B0604020202020204" pitchFamily="34" charset="0"/>
              </a:rPr>
              <a:t>, 877–882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What can be done to prevent misconduct? By research councils, academies, journals/editors, universities, research groups, individual scientists?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sv-SE" sz="1500" dirty="0">
                <a:latin typeface="Arial" panose="020B0604020202020204" pitchFamily="34" charset="0"/>
                <a:cs typeface="Arial" panose="020B0604020202020204" pitchFamily="34" charset="0"/>
              </a:rPr>
              <a:t> - Does a course in research integrity help? To whom should such courses be given? Undergraduate students? PhD students? Faculty/Supervisors?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sv-SE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 - What do you think KTH should do?</a:t>
            </a:r>
          </a:p>
          <a:p>
            <a:pPr lvl="1">
              <a:lnSpc>
                <a:spcPct val="80000"/>
              </a:lnSpc>
            </a:pPr>
            <a:endParaRPr lang="en-US" altLang="sv-SE" sz="2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30000"/>
              </a:lnSpc>
            </a:pPr>
            <a:endParaRPr lang="en-US" altLang="sv-SE" sz="2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F2216720-8196-DB96-C7C9-2DAC71D1B03D}"/>
              </a:ext>
            </a:extLst>
          </p:cNvPr>
          <p:cNvSpPr/>
          <p:nvPr/>
        </p:nvSpPr>
        <p:spPr>
          <a:xfrm>
            <a:off x="2794593" y="1349829"/>
            <a:ext cx="6471867" cy="4605201"/>
          </a:xfrm>
          <a:prstGeom prst="roundRect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673</Words>
  <Application>Microsoft Macintosh PowerPoint</Application>
  <PresentationFormat>Bredbild</PresentationFormat>
  <Paragraphs>66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</vt:lpstr>
      <vt:lpstr>Office-tema</vt:lpstr>
      <vt:lpstr>Group exercise 1: Fabrication</vt:lpstr>
      <vt:lpstr>Group exercise 2: Plagiarism</vt:lpstr>
      <vt:lpstr>Group exercise 3: Authorship</vt:lpstr>
      <vt:lpstr>Group exercise 4: Reporting</vt:lpstr>
      <vt:lpstr> Group exercise 5: Preventing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exercise 1: Fabrication</dc:title>
  <dc:creator>Microsoft Office User</dc:creator>
  <cp:lastModifiedBy>Microsoft Office User</cp:lastModifiedBy>
  <cp:revision>21</cp:revision>
  <cp:lastPrinted>2024-02-21T10:11:53Z</cp:lastPrinted>
  <dcterms:created xsi:type="dcterms:W3CDTF">2024-02-19T14:39:45Z</dcterms:created>
  <dcterms:modified xsi:type="dcterms:W3CDTF">2024-02-21T11:18:04Z</dcterms:modified>
</cp:coreProperties>
</file>