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257" r:id="rId3"/>
    <p:sldId id="259" r:id="rId4"/>
    <p:sldId id="264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FB05"/>
    <a:srgbClr val="EDEDED"/>
    <a:srgbClr val="FFDD06"/>
    <a:srgbClr val="CD13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960" y="-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Relationship Id="rId2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4E00A-9175-934A-819B-2B64C412137B}" type="datetimeFigureOut">
              <a:rPr lang="en-US" smtClean="0"/>
              <a:pPr/>
              <a:t>14/11/2011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1C4DC0-3BFD-1E4C-B4D7-A7DAE7ABCDE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1585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6CEA57-EFA3-A840-830B-C29761A90807}" type="datetimeFigureOut">
              <a:rPr lang="en-US" smtClean="0"/>
              <a:pPr/>
              <a:t>14/11/2011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DC658-6E8B-5E4E-8827-786A2B73DFC2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4261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6DC658-6E8B-5E4E-8827-786A2B73DFC2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632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6DC658-6E8B-5E4E-8827-786A2B73DFC2}" type="slidenum">
              <a:rPr lang="en-GB" smtClean="0"/>
              <a:pPr/>
              <a:t>32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8B26E-F55B-3F44-A829-22B45C59816C}" type="slidenum">
              <a:rPr lang="en-GB" smtClean="0"/>
              <a:pPr/>
              <a:t>‹Nr.›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caffe.com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iliciumsecurity.com/" TargetMode="External"/><Relationship Id="rId3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86957"/>
            <a:ext cx="7772400" cy="2099243"/>
          </a:xfrm>
        </p:spPr>
        <p:txBody>
          <a:bodyPr>
            <a:normAutofit fontScale="90000"/>
          </a:bodyPr>
          <a:lstStyle/>
          <a:p>
            <a:r>
              <a:rPr lang="en-GB" sz="4000" b="1" dirty="0">
                <a:solidFill>
                  <a:srgbClr val="000090"/>
                </a:solidFill>
              </a:rPr>
              <a:t>EH2750 Computer application in Power Systems, Advanced </a:t>
            </a:r>
            <a:r>
              <a:rPr lang="en-GB" sz="4000" b="1" dirty="0" smtClean="0">
                <a:solidFill>
                  <a:srgbClr val="000090"/>
                </a:solidFill>
              </a:rPr>
              <a:t>Course</a:t>
            </a:r>
            <a:br>
              <a:rPr lang="en-GB" sz="4000" b="1" dirty="0" smtClean="0">
                <a:solidFill>
                  <a:srgbClr val="000090"/>
                </a:solidFill>
              </a:rPr>
            </a:br>
            <a:r>
              <a:rPr lang="en-GB" sz="4000" b="1" dirty="0" smtClean="0">
                <a:solidFill>
                  <a:srgbClr val="000090"/>
                </a:solidFill>
              </a:rPr>
              <a:t/>
            </a:r>
            <a:br>
              <a:rPr lang="en-GB" sz="4000" b="1" dirty="0" smtClean="0">
                <a:solidFill>
                  <a:srgbClr val="000090"/>
                </a:solidFill>
              </a:rPr>
            </a:br>
            <a:r>
              <a:rPr lang="en-GB" sz="3111" b="1" dirty="0" smtClean="0">
                <a:solidFill>
                  <a:srgbClr val="000090"/>
                </a:solidFill>
              </a:rPr>
              <a:t>Guest </a:t>
            </a:r>
            <a:r>
              <a:rPr lang="en-GB" sz="3111" b="1" dirty="0">
                <a:solidFill>
                  <a:srgbClr val="000090"/>
                </a:solidFill>
              </a:rPr>
              <a:t>Lecture </a:t>
            </a:r>
            <a:r>
              <a:rPr lang="en-GB" sz="3111" b="1" dirty="0" smtClean="0">
                <a:solidFill>
                  <a:srgbClr val="000090"/>
                </a:solidFill>
              </a:rPr>
              <a:t>I</a:t>
            </a:r>
            <a:br>
              <a:rPr lang="en-GB" sz="3111" b="1" dirty="0" smtClean="0">
                <a:solidFill>
                  <a:srgbClr val="000090"/>
                </a:solidFill>
              </a:rPr>
            </a:br>
            <a:r>
              <a:rPr lang="en-GB" sz="3100" b="1" dirty="0" err="1" smtClean="0">
                <a:solidFill>
                  <a:srgbClr val="000090"/>
                </a:solidFill>
              </a:rPr>
              <a:t>Cybersecurity</a:t>
            </a:r>
            <a:r>
              <a:rPr lang="en-US" sz="3100" b="1" dirty="0" smtClean="0">
                <a:solidFill>
                  <a:srgbClr val="000090"/>
                </a:solidFill>
              </a:rPr>
              <a:t> </a:t>
            </a:r>
            <a:r>
              <a:rPr lang="en-US" sz="3100" b="1" dirty="0" smtClean="0">
                <a:solidFill>
                  <a:srgbClr val="000090"/>
                </a:solidFill>
              </a:rPr>
              <a:t>&amp;</a:t>
            </a:r>
            <a:r>
              <a:rPr lang="en-US" sz="3100" b="1" dirty="0" smtClean="0">
                <a:solidFill>
                  <a:srgbClr val="000090"/>
                </a:solidFill>
              </a:rPr>
              <a:t> </a:t>
            </a:r>
            <a:r>
              <a:rPr lang="en-US" sz="3100" b="1" dirty="0" err="1" smtClean="0">
                <a:solidFill>
                  <a:srgbClr val="000090"/>
                </a:solidFill>
              </a:rPr>
              <a:t>Architeture</a:t>
            </a:r>
            <a:endParaRPr lang="en-GB" sz="3100" dirty="0">
              <a:solidFill>
                <a:srgbClr val="00009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64642"/>
            <a:ext cx="6400800" cy="1474157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Rune </a:t>
            </a:r>
            <a:r>
              <a:rPr lang="en-GB" dirty="0" err="1" smtClean="0">
                <a:solidFill>
                  <a:schemeClr val="tx1"/>
                </a:solidFill>
              </a:rPr>
              <a:t>Gustavsson</a:t>
            </a:r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ICS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000000"/>
                </a:solidFill>
              </a:rPr>
              <a:t>2011-11-16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Rune </a:t>
            </a:r>
            <a:r>
              <a:rPr lang="en-US" dirty="0" err="1" smtClean="0">
                <a:solidFill>
                  <a:srgbClr val="000000"/>
                </a:solidFill>
              </a:rPr>
              <a:t>Gustavsson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8" name="Picture 7" descr="kth_cmyk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600" y="440381"/>
            <a:ext cx="889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Overview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Setting the scene</a:t>
            </a:r>
          </a:p>
          <a:p>
            <a:r>
              <a:rPr lang="en-GB" sz="2400" dirty="0" smtClean="0"/>
              <a:t>Important time dependencies</a:t>
            </a:r>
          </a:p>
          <a:p>
            <a:r>
              <a:rPr lang="en-GB" sz="2400" dirty="0" smtClean="0"/>
              <a:t>Targeted Persistent Threats (TPT)</a:t>
            </a:r>
          </a:p>
          <a:p>
            <a:r>
              <a:rPr lang="en-GB" sz="2400" dirty="0" smtClean="0"/>
              <a:t>Report on Shadow Remote Access Tools (</a:t>
            </a:r>
            <a:r>
              <a:rPr lang="en-GB" sz="2400" dirty="0" err="1" smtClean="0"/>
              <a:t>RATs</a:t>
            </a:r>
            <a:r>
              <a:rPr lang="en-GB" sz="2400" dirty="0" smtClean="0"/>
              <a:t>)</a:t>
            </a:r>
          </a:p>
          <a:p>
            <a:r>
              <a:rPr lang="en-GB" sz="2400" dirty="0" smtClean="0"/>
              <a:t>Role Based Access Control</a:t>
            </a:r>
          </a:p>
          <a:p>
            <a:r>
              <a:rPr lang="en-GB" sz="2400" dirty="0" smtClean="0"/>
              <a:t>Case Study - </a:t>
            </a:r>
            <a:r>
              <a:rPr lang="en-GB" sz="2400" dirty="0" err="1" smtClean="0"/>
              <a:t>Stuxnet</a:t>
            </a:r>
            <a:endParaRPr lang="en-GB" sz="2400" dirty="0" smtClean="0"/>
          </a:p>
          <a:p>
            <a:r>
              <a:rPr lang="en-GB" sz="2400" dirty="0" err="1" smtClean="0"/>
              <a:t>Defense</a:t>
            </a:r>
            <a:r>
              <a:rPr lang="en-GB" sz="2400" dirty="0" smtClean="0"/>
              <a:t> in Depth</a:t>
            </a:r>
          </a:p>
          <a:p>
            <a:r>
              <a:rPr lang="en-GB" sz="2400" dirty="0" smtClean="0"/>
              <a:t>State-of-The Art Technologies</a:t>
            </a:r>
          </a:p>
          <a:p>
            <a:r>
              <a:rPr lang="en-GB" sz="2400" dirty="0" smtClean="0"/>
              <a:t>The role of Cyber Security at KTH</a:t>
            </a:r>
          </a:p>
          <a:p>
            <a:r>
              <a:rPr lang="en-GB" sz="2400" dirty="0" smtClean="0"/>
              <a:t>Discussion</a:t>
            </a:r>
            <a:endParaRPr lang="en-GB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Setting the Scene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35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1000" dirty="0" smtClean="0"/>
              <a:t>.</a:t>
            </a:r>
            <a:endParaRPr lang="en-GB" sz="1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7" name="Oval 6"/>
          <p:cNvSpPr/>
          <p:nvPr/>
        </p:nvSpPr>
        <p:spPr>
          <a:xfrm>
            <a:off x="3572368" y="3057025"/>
            <a:ext cx="1860548" cy="159497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System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Smart Grid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62029" y="1417638"/>
            <a:ext cx="1770887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External attack</a:t>
            </a:r>
          </a:p>
          <a:p>
            <a:pPr>
              <a:buFont typeface="Arial"/>
              <a:buChar char="•"/>
            </a:pPr>
            <a:r>
              <a:rPr lang="en-GB" dirty="0" smtClean="0"/>
              <a:t> Motive </a:t>
            </a:r>
          </a:p>
          <a:p>
            <a:pPr>
              <a:buFont typeface="Arial"/>
              <a:buChar char="•"/>
            </a:pPr>
            <a:r>
              <a:rPr lang="en-GB" dirty="0" smtClean="0"/>
              <a:t> Opportunity</a:t>
            </a:r>
          </a:p>
          <a:p>
            <a:pPr>
              <a:buFont typeface="Arial"/>
              <a:buChar char="•"/>
            </a:pPr>
            <a:r>
              <a:rPr lang="en-GB" dirty="0" smtClean="0"/>
              <a:t> Method</a:t>
            </a:r>
            <a:endParaRPr lang="en-GB" dirty="0"/>
          </a:p>
        </p:txBody>
      </p:sp>
      <p:sp>
        <p:nvSpPr>
          <p:cNvPr id="9" name="Sun 8"/>
          <p:cNvSpPr/>
          <p:nvPr/>
        </p:nvSpPr>
        <p:spPr>
          <a:xfrm>
            <a:off x="4474174" y="4297557"/>
            <a:ext cx="398688" cy="354438"/>
          </a:xfrm>
          <a:prstGeom prst="sun">
            <a:avLst/>
          </a:prstGeom>
          <a:solidFill>
            <a:srgbClr val="CD132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1261376" y="3093883"/>
            <a:ext cx="242899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Internal dysfunctions</a:t>
            </a:r>
          </a:p>
          <a:p>
            <a:pPr>
              <a:buFont typeface="Arial"/>
              <a:buChar char="•"/>
            </a:pPr>
            <a:r>
              <a:rPr lang="en-GB" dirty="0" smtClean="0"/>
              <a:t> Breakdowns</a:t>
            </a:r>
          </a:p>
          <a:p>
            <a:pPr>
              <a:buFont typeface="Arial"/>
              <a:buChar char="•"/>
            </a:pPr>
            <a:r>
              <a:rPr lang="en-GB" dirty="0" smtClean="0"/>
              <a:t> Faulty behaviour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6019800" y="3057025"/>
            <a:ext cx="2911211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Risks</a:t>
            </a:r>
          </a:p>
          <a:p>
            <a:r>
              <a:rPr lang="en-GB" sz="2000" b="1" dirty="0" smtClean="0"/>
              <a:t>Exploits of </a:t>
            </a:r>
            <a:r>
              <a:rPr lang="en-GB" sz="2000" b="1" i="1" dirty="0" smtClean="0"/>
              <a:t>vulnerabilities</a:t>
            </a:r>
          </a:p>
          <a:p>
            <a:pPr>
              <a:buFont typeface="Arial"/>
              <a:buChar char="•"/>
            </a:pPr>
            <a:r>
              <a:rPr lang="en-GB" dirty="0" smtClean="0"/>
              <a:t> Technical</a:t>
            </a:r>
          </a:p>
          <a:p>
            <a:pPr>
              <a:buFont typeface="Arial"/>
              <a:buChar char="•"/>
            </a:pPr>
            <a:r>
              <a:rPr lang="en-GB" dirty="0" smtClean="0"/>
              <a:t> Organizational</a:t>
            </a:r>
          </a:p>
          <a:p>
            <a:pPr>
              <a:buFont typeface="Arial"/>
              <a:buChar char="•"/>
            </a:pPr>
            <a:r>
              <a:rPr lang="en-GB" dirty="0" smtClean="0"/>
              <a:t> Societal</a:t>
            </a:r>
            <a:endParaRPr lang="en-GB" dirty="0"/>
          </a:p>
        </p:txBody>
      </p:sp>
      <p:sp>
        <p:nvSpPr>
          <p:cNvPr id="13" name="Lightning Bolt 12"/>
          <p:cNvSpPr/>
          <p:nvPr/>
        </p:nvSpPr>
        <p:spPr>
          <a:xfrm flipH="1">
            <a:off x="4570277" y="2371377"/>
            <a:ext cx="302585" cy="554733"/>
          </a:xfrm>
          <a:prstGeom prst="lightningBolt">
            <a:avLst/>
          </a:prstGeom>
          <a:solidFill>
            <a:srgbClr val="CD132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130803" y="4969449"/>
            <a:ext cx="5559297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No well defined system boundaries in a connected world!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Basic Time Frames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30030" cy="1323911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  <a:buNone/>
            </a:pPr>
            <a:r>
              <a:rPr lang="en-GB" sz="2400" b="1" dirty="0" smtClean="0">
                <a:latin typeface="Times New Roman"/>
                <a:ea typeface="Cambria"/>
                <a:cs typeface="Times New Roman"/>
              </a:rPr>
              <a:t>Basic equation</a:t>
            </a:r>
            <a:r>
              <a:rPr lang="en-GB" sz="2400" dirty="0" smtClean="0">
                <a:latin typeface="Times New Roman"/>
                <a:ea typeface="Cambria"/>
                <a:cs typeface="Times New Roman"/>
              </a:rPr>
              <a:t>: </a:t>
            </a:r>
          </a:p>
          <a:p>
            <a:pPr>
              <a:spcAft>
                <a:spcPts val="1000"/>
              </a:spcAft>
              <a:buNone/>
            </a:pPr>
            <a:r>
              <a:rPr lang="en-GB" sz="2400" dirty="0" smtClean="0">
                <a:latin typeface="Times New Roman"/>
                <a:ea typeface="Cambria"/>
                <a:cs typeface="Times New Roman"/>
              </a:rPr>
              <a:t>      P = Protection, D = Detection, R= Response</a:t>
            </a:r>
          </a:p>
          <a:p>
            <a:pPr>
              <a:spcAft>
                <a:spcPts val="1000"/>
              </a:spcAft>
              <a:buNone/>
            </a:pPr>
            <a:endParaRPr lang="en-GB" dirty="0" smtClean="0">
              <a:latin typeface="Times New Roman"/>
              <a:ea typeface="Cambria"/>
              <a:cs typeface="Times New Roman"/>
            </a:endParaRPr>
          </a:p>
          <a:p>
            <a:pPr>
              <a:spcAft>
                <a:spcPts val="1000"/>
              </a:spcAft>
              <a:buNone/>
            </a:pPr>
            <a:endParaRPr lang="en-GB" dirty="0" smtClean="0">
              <a:latin typeface="Times New Roman"/>
              <a:ea typeface="Cambria"/>
              <a:cs typeface="Times New Roman"/>
            </a:endParaRPr>
          </a:p>
          <a:p>
            <a:pPr>
              <a:spcAft>
                <a:spcPts val="1000"/>
              </a:spcAft>
            </a:pPr>
            <a:endParaRPr lang="en-GB" dirty="0" smtClean="0">
              <a:latin typeface="Times New Roman"/>
              <a:ea typeface="Cambria"/>
              <a:cs typeface="Times New Roman"/>
            </a:endParaRPr>
          </a:p>
          <a:p>
            <a:pPr>
              <a:spcAft>
                <a:spcPts val="1000"/>
              </a:spcAft>
            </a:pPr>
            <a:endParaRPr lang="en-GB" dirty="0" smtClean="0">
              <a:latin typeface="Times New Roman"/>
              <a:ea typeface="Cambria"/>
              <a:cs typeface="Times New Roman"/>
            </a:endParaRPr>
          </a:p>
          <a:p>
            <a:endParaRPr lang="en-GB" dirty="0" smtClean="0"/>
          </a:p>
          <a:p>
            <a:endParaRPr lang="en-GB" dirty="0">
              <a:latin typeface="Symbol" charset="2"/>
              <a:cs typeface="Symbol" charset="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dirty="0" smtClean="0"/>
              <a:t>2011-11-16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Rune </a:t>
            </a:r>
            <a:r>
              <a:rPr lang="en-US" dirty="0" err="1" smtClean="0"/>
              <a:t>Gustavsson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4</a:t>
            </a:fld>
            <a:endParaRPr lang="en-GB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949575" y="3130866"/>
          <a:ext cx="3070225" cy="355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" name="Equation" r:id="rId3" imgW="914400" imgH="127000" progId="Equation.3">
                  <p:embed/>
                </p:oleObj>
              </mc:Choice>
              <mc:Fallback>
                <p:oleObj name="Equation" r:id="rId3" imgW="914400" imgH="1270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9575" y="3130866"/>
                        <a:ext cx="3070225" cy="3552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3124200" y="5331334"/>
          <a:ext cx="2693303" cy="472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2" name="Equation" r:id="rId5" imgW="1371600" imgH="139700" progId="Equation.3">
                  <p:embed/>
                </p:oleObj>
              </mc:Choice>
              <mc:Fallback>
                <p:oleObj name="Equation" r:id="rId5" imgW="1371600" imgH="1397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5331334"/>
                        <a:ext cx="2693303" cy="4725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94014" y="4013111"/>
            <a:ext cx="7693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The </a:t>
            </a:r>
            <a:r>
              <a:rPr lang="en-GB" sz="2400" dirty="0" smtClean="0">
                <a:latin typeface="Apple Casual"/>
                <a:cs typeface="Apple Casual"/>
              </a:rPr>
              <a:t>Exposure time </a:t>
            </a:r>
            <a:r>
              <a:rPr lang="en-GB" sz="2400" dirty="0" smtClean="0"/>
              <a:t>E should be as </a:t>
            </a:r>
            <a:r>
              <a:rPr lang="en-GB" sz="2400" dirty="0" smtClean="0">
                <a:latin typeface="Apple Casual"/>
                <a:cs typeface="Apple Casual"/>
              </a:rPr>
              <a:t>small</a:t>
            </a:r>
            <a:r>
              <a:rPr lang="en-GB" sz="2400" dirty="0" smtClean="0"/>
              <a:t> as possible! </a:t>
            </a:r>
          </a:p>
          <a:p>
            <a:r>
              <a:rPr lang="en-GB" sz="2400" dirty="0" smtClean="0"/>
              <a:t>May be very long in cases of </a:t>
            </a:r>
            <a:r>
              <a:rPr lang="en-GB" sz="2400" dirty="0" err="1" smtClean="0"/>
              <a:t>TPAs</a:t>
            </a:r>
            <a:r>
              <a:rPr lang="en-GB" sz="2400" dirty="0" smtClean="0"/>
              <a:t>! </a:t>
            </a:r>
            <a:endParaRPr lang="en-GB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Advanced Persistent Threats (APT)</a:t>
            </a:r>
            <a:endParaRPr lang="en-GB" dirty="0" smtClean="0">
              <a:solidFill>
                <a:srgbClr val="00009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1371600" y="1417639"/>
            <a:ext cx="7283450" cy="4938712"/>
          </a:xfrm>
        </p:spPr>
        <p:txBody>
          <a:bodyPr>
            <a:normAutofit lnSpcReduction="10000"/>
          </a:bodyPr>
          <a:lstStyle/>
          <a:p>
            <a:r>
              <a:rPr lang="en-GB" sz="2000" dirty="0" smtClean="0"/>
              <a:t>Recent </a:t>
            </a:r>
            <a:r>
              <a:rPr lang="en-GB" sz="2000" dirty="0" smtClean="0">
                <a:latin typeface="Apple Casual" charset="0"/>
              </a:rPr>
              <a:t>advanced and targeted </a:t>
            </a:r>
            <a:r>
              <a:rPr lang="en-GB" sz="2000" dirty="0" smtClean="0"/>
              <a:t>cyber attacks on infra </a:t>
            </a:r>
            <a:r>
              <a:rPr lang="en-GB" sz="2000" dirty="0" err="1" smtClean="0"/>
              <a:t>stuctures</a:t>
            </a:r>
            <a:r>
              <a:rPr lang="en-GB" sz="2000" dirty="0" smtClean="0"/>
              <a:t> (sabotage, business intelligence, thefts)</a:t>
            </a:r>
          </a:p>
          <a:p>
            <a:pPr lvl="1"/>
            <a:r>
              <a:rPr lang="en-GB" sz="2000" dirty="0" err="1" smtClean="0">
                <a:latin typeface="Apple Casual" charset="0"/>
              </a:rPr>
              <a:t>Stuxnet</a:t>
            </a:r>
            <a:r>
              <a:rPr lang="en-GB" sz="2000" dirty="0" smtClean="0"/>
              <a:t> – </a:t>
            </a:r>
            <a:r>
              <a:rPr lang="en-GB" sz="2000" dirty="0" smtClean="0">
                <a:latin typeface="Apple Casual"/>
                <a:cs typeface="Apple Casual"/>
              </a:rPr>
              <a:t>industrial sabotage </a:t>
            </a:r>
            <a:r>
              <a:rPr lang="en-GB" sz="2000" dirty="0" smtClean="0"/>
              <a:t>of Siemens DCS in Iran</a:t>
            </a:r>
          </a:p>
          <a:p>
            <a:pPr lvl="1"/>
            <a:r>
              <a:rPr lang="en-GB" sz="2000" dirty="0" err="1" smtClean="0">
                <a:latin typeface="Apple Casual" charset="0"/>
              </a:rPr>
              <a:t>Ghostnet</a:t>
            </a:r>
            <a:r>
              <a:rPr lang="en-GB" sz="2000" dirty="0" smtClean="0"/>
              <a:t> – </a:t>
            </a:r>
            <a:r>
              <a:rPr lang="en-GB" sz="2000" dirty="0" smtClean="0">
                <a:latin typeface="Apple Casual"/>
                <a:cs typeface="Apple Casual"/>
              </a:rPr>
              <a:t>theft</a:t>
            </a:r>
            <a:r>
              <a:rPr lang="en-GB" sz="2000" dirty="0" smtClean="0"/>
              <a:t> of diplomatic information</a:t>
            </a:r>
          </a:p>
          <a:p>
            <a:pPr lvl="1"/>
            <a:r>
              <a:rPr lang="en-GB" sz="2000" dirty="0" smtClean="0">
                <a:latin typeface="Apple Casual" charset="0"/>
              </a:rPr>
              <a:t>Aurora</a:t>
            </a:r>
            <a:r>
              <a:rPr lang="en-GB" sz="2000" dirty="0" smtClean="0"/>
              <a:t> – </a:t>
            </a:r>
            <a:r>
              <a:rPr lang="en-GB" sz="2000" dirty="0" smtClean="0">
                <a:latin typeface="Apple Casual"/>
                <a:cs typeface="Apple Casual"/>
              </a:rPr>
              <a:t>theft of source code and IPR </a:t>
            </a:r>
            <a:r>
              <a:rPr lang="en-GB" sz="2000" dirty="0" smtClean="0"/>
              <a:t>at Google</a:t>
            </a:r>
          </a:p>
          <a:p>
            <a:pPr lvl="1"/>
            <a:r>
              <a:rPr lang="en-GB" sz="2000" dirty="0" smtClean="0">
                <a:latin typeface="Apple Casual" charset="0"/>
              </a:rPr>
              <a:t>Night Dragon </a:t>
            </a:r>
            <a:r>
              <a:rPr lang="en-GB" sz="2000" dirty="0" smtClean="0"/>
              <a:t>– </a:t>
            </a:r>
            <a:r>
              <a:rPr lang="en-GB" sz="2000" dirty="0" smtClean="0">
                <a:latin typeface="Apple Casual"/>
                <a:cs typeface="Apple Casual"/>
              </a:rPr>
              <a:t>industrial and commercial intelligence </a:t>
            </a:r>
            <a:r>
              <a:rPr lang="en-GB" sz="2000" dirty="0" smtClean="0"/>
              <a:t>of large oil companies</a:t>
            </a:r>
          </a:p>
          <a:p>
            <a:pPr lvl="1"/>
            <a:r>
              <a:rPr lang="en-GB" sz="2000" dirty="0" smtClean="0">
                <a:latin typeface="Apple Casual" charset="0"/>
              </a:rPr>
              <a:t>PS3/PSN attack </a:t>
            </a:r>
            <a:r>
              <a:rPr lang="en-GB" sz="2000" dirty="0" smtClean="0"/>
              <a:t>– </a:t>
            </a:r>
            <a:r>
              <a:rPr lang="en-GB" sz="2000" dirty="0" smtClean="0">
                <a:latin typeface="Apple Casual"/>
                <a:cs typeface="Apple Casual"/>
              </a:rPr>
              <a:t>business sabotage </a:t>
            </a:r>
            <a:r>
              <a:rPr lang="en-GB" sz="2000" dirty="0" smtClean="0"/>
              <a:t>on Sony Play Station Networks</a:t>
            </a:r>
          </a:p>
          <a:p>
            <a:r>
              <a:rPr lang="en-GB" sz="2000" dirty="0" smtClean="0"/>
              <a:t>Also under attack</a:t>
            </a:r>
          </a:p>
          <a:p>
            <a:pPr lvl="1"/>
            <a:r>
              <a:rPr lang="en-GB" sz="2000" dirty="0" smtClean="0"/>
              <a:t>RSA</a:t>
            </a:r>
          </a:p>
          <a:p>
            <a:pPr lvl="1"/>
            <a:r>
              <a:rPr lang="en-GB" sz="2000" dirty="0" err="1" smtClean="0"/>
              <a:t>Intellicorp</a:t>
            </a:r>
            <a:endParaRPr lang="en-GB" sz="2000" dirty="0" smtClean="0"/>
          </a:p>
          <a:p>
            <a:pPr lvl="1"/>
            <a:endParaRPr lang="en-GB" sz="1800" dirty="0" smtClean="0"/>
          </a:p>
          <a:p>
            <a:r>
              <a:rPr lang="en-GB" sz="2200" dirty="0" smtClean="0">
                <a:latin typeface="Apple Casual"/>
                <a:cs typeface="Apple Casual"/>
              </a:rPr>
              <a:t>Complements </a:t>
            </a:r>
            <a:r>
              <a:rPr lang="en-GB" sz="2200" dirty="0" smtClean="0"/>
              <a:t>short term goals of Cyber crime </a:t>
            </a:r>
          </a:p>
          <a:p>
            <a:pPr lvl="1"/>
            <a:r>
              <a:rPr lang="en-GB" sz="1800" dirty="0" smtClean="0"/>
              <a:t>Money Laundry </a:t>
            </a:r>
          </a:p>
        </p:txBody>
      </p:sp>
      <p:sp>
        <p:nvSpPr>
          <p:cNvPr id="3277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 dirty="0" smtClean="0">
                <a:ea typeface="ＭＳ Ｐゴシック" charset="-128"/>
              </a:rPr>
              <a:t>BRUSSELS 15/09/2011</a:t>
            </a:r>
          </a:p>
        </p:txBody>
      </p:sp>
      <p:sp>
        <p:nvSpPr>
          <p:cNvPr id="3277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544553A-1BCC-414C-83A2-BB58535BCB5D}" type="slidenum">
              <a:rPr lang="en-GB"/>
              <a:pPr/>
              <a:t>5</a:t>
            </a:fld>
            <a:endParaRPr lang="en-GB" dirty="0"/>
          </a:p>
        </p:txBody>
      </p:sp>
      <p:sp>
        <p:nvSpPr>
          <p:cNvPr id="32774" name="Footer Placeholder 5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en-GB" dirty="0" smtClean="0">
                <a:ea typeface="ＭＳ Ｐゴシック" charset="-128"/>
              </a:rPr>
              <a:t>SEESGEN-ICT - FINAL REVIEW MEETING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Revealed: Operation Shady RAT (I)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White paper from McAfee August 2011</a:t>
            </a:r>
          </a:p>
          <a:p>
            <a:pPr lvl="1"/>
            <a:r>
              <a:rPr lang="en-US" sz="2000" dirty="0" smtClean="0">
                <a:hlinkClick r:id="rId2"/>
              </a:rPr>
              <a:t>http://www.mcaffe.com/</a:t>
            </a:r>
            <a:endParaRPr lang="en-GB" sz="2400" dirty="0" smtClean="0"/>
          </a:p>
          <a:p>
            <a:r>
              <a:rPr lang="en-GB" sz="2400" dirty="0" smtClean="0"/>
              <a:t>Logs from a C&amp;C server used by intruders since 2006</a:t>
            </a:r>
          </a:p>
          <a:p>
            <a:r>
              <a:rPr lang="en-GB" sz="2400" dirty="0" smtClean="0"/>
              <a:t>Conclusions:</a:t>
            </a:r>
          </a:p>
          <a:p>
            <a:pPr lvl="1"/>
            <a:r>
              <a:rPr lang="en-GB" sz="2000" dirty="0" smtClean="0"/>
              <a:t>Vast amounts of data (</a:t>
            </a:r>
            <a:r>
              <a:rPr lang="en-GB" sz="2000" dirty="0" err="1" smtClean="0"/>
              <a:t>petabytes</a:t>
            </a:r>
            <a:r>
              <a:rPr lang="en-GB" sz="2000" dirty="0" smtClean="0"/>
              <a:t>) has been lost to (unknown) users</a:t>
            </a:r>
          </a:p>
          <a:p>
            <a:pPr lvl="1"/>
            <a:r>
              <a:rPr lang="en-GB" sz="2000" dirty="0" smtClean="0"/>
              <a:t>Represent a </a:t>
            </a:r>
            <a:r>
              <a:rPr lang="en-GB" sz="2000" dirty="0" smtClean="0">
                <a:latin typeface="Apple Casual"/>
                <a:cs typeface="Apple Casual"/>
              </a:rPr>
              <a:t>massive economic threat </a:t>
            </a:r>
            <a:r>
              <a:rPr lang="en-GB" sz="2000" dirty="0" smtClean="0"/>
              <a:t>to individual companies and industries and even countries that face the prospect of </a:t>
            </a:r>
            <a:r>
              <a:rPr lang="en-GB" sz="2000" dirty="0" smtClean="0">
                <a:latin typeface="Apple Casual"/>
                <a:cs typeface="Apple Casual"/>
              </a:rPr>
              <a:t>decreased economic growth un a suddenly more competitive landscape </a:t>
            </a:r>
            <a:r>
              <a:rPr lang="en-GB" sz="2000" dirty="0" smtClean="0"/>
              <a:t>ad the loss of jobs in industries that lose out to unscrupulous competitors in other part of the world</a:t>
            </a:r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dirty="0" smtClean="0"/>
              <a:t>2011-11-16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Rune Gustavsson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6</a:t>
            </a:fld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Revealed: Operation Shady RAT (II)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5830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7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391" y="1260030"/>
            <a:ext cx="6305189" cy="539578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000090"/>
                </a:solidFill>
              </a:rPr>
              <a:t>Revealed: Operation Shady RAT (III)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874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248311"/>
            <a:ext cx="3962400" cy="560968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53200" y="3213100"/>
            <a:ext cx="20846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n>
                  <a:solidFill>
                    <a:srgbClr val="000000"/>
                  </a:solidFill>
                </a:ln>
                <a:solidFill>
                  <a:srgbClr val="DBEEF4"/>
                </a:solidFill>
              </a:rPr>
              <a:t>Note the logged </a:t>
            </a:r>
          </a:p>
          <a:p>
            <a:r>
              <a:rPr lang="en-GB" dirty="0" smtClean="0">
                <a:ln>
                  <a:solidFill>
                    <a:srgbClr val="000000"/>
                  </a:solidFill>
                </a:ln>
                <a:solidFill>
                  <a:srgbClr val="DBEEF4"/>
                </a:solidFill>
              </a:rPr>
              <a:t>duration times since</a:t>
            </a:r>
          </a:p>
          <a:p>
            <a:r>
              <a:rPr lang="en-GB" dirty="0" smtClean="0">
                <a:ln>
                  <a:solidFill>
                    <a:srgbClr val="000000"/>
                  </a:solidFill>
                </a:ln>
                <a:solidFill>
                  <a:srgbClr val="DBEEF4"/>
                </a:solidFill>
              </a:rPr>
              <a:t>2006!</a:t>
            </a:r>
            <a:endParaRPr lang="en-GB" dirty="0">
              <a:ln>
                <a:solidFill>
                  <a:srgbClr val="000000"/>
                </a:solidFill>
              </a:ln>
              <a:solidFill>
                <a:srgbClr val="DBEEF4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Role Based Access Control (RBAC)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/>
              <a:t>The strategy of </a:t>
            </a:r>
            <a:r>
              <a:rPr lang="en-US" sz="2000" dirty="0" smtClean="0">
                <a:latin typeface="Apple Casual"/>
                <a:cs typeface="Apple Casual"/>
              </a:rPr>
              <a:t>role-based access control</a:t>
            </a:r>
            <a:r>
              <a:rPr lang="en-US" sz="2000" dirty="0" smtClean="0"/>
              <a:t> includes restriction to </a:t>
            </a:r>
            <a:r>
              <a:rPr lang="en-US" sz="2000" dirty="0" smtClean="0">
                <a:latin typeface="Apple Casual"/>
                <a:cs typeface="Apple Casual"/>
              </a:rPr>
              <a:t>minimally required rights and functions for users, operators, devices, network and software components.</a:t>
            </a:r>
            <a:r>
              <a:rPr lang="en-US" sz="2000" dirty="0" smtClean="0"/>
              <a:t> Close consultation on the following aspects is required to achieve effective protection with this strategy without restricting normal activities:</a:t>
            </a:r>
          </a:p>
          <a:p>
            <a:pPr>
              <a:buNone/>
            </a:pPr>
            <a:endParaRPr lang="en-US" sz="1800" dirty="0" smtClean="0"/>
          </a:p>
          <a:p>
            <a:r>
              <a:rPr lang="en-US" sz="2000" dirty="0" smtClean="0"/>
              <a:t>Access control for the respective plant and its area protection</a:t>
            </a:r>
          </a:p>
          <a:p>
            <a:r>
              <a:rPr lang="en-US" sz="2000" dirty="0" smtClean="0">
                <a:latin typeface="Apple Casual"/>
                <a:cs typeface="Apple Casual"/>
              </a:rPr>
              <a:t> Intended use </a:t>
            </a:r>
            <a:r>
              <a:rPr lang="en-US" sz="2000" dirty="0" smtClean="0"/>
              <a:t>of individual devices and software components</a:t>
            </a:r>
          </a:p>
          <a:p>
            <a:r>
              <a:rPr lang="en-US" sz="2000" dirty="0" smtClean="0"/>
              <a:t>Organization of the production and its areas of responsibility and thereby for the plant manager</a:t>
            </a:r>
          </a:p>
          <a:p>
            <a:r>
              <a:rPr lang="en-US" sz="2000" dirty="0" smtClean="0"/>
              <a:t>Administration of the plant </a:t>
            </a:r>
          </a:p>
          <a:p>
            <a:r>
              <a:rPr lang="en-US" sz="2000" dirty="0" smtClean="0"/>
              <a:t>Responsibilities of the operator 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000090"/>
                </a:solidFill>
              </a:rPr>
              <a:t>US Strategy for Trusted Identities in Cyber Space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Background to </a:t>
            </a:r>
            <a:r>
              <a:rPr lang="en-GB" dirty="0" smtClean="0">
                <a:latin typeface="Apple Casual"/>
                <a:cs typeface="Apple Casual"/>
              </a:rPr>
              <a:t>NSTIC Proposal for Trusted Identities in Cyberspace</a:t>
            </a:r>
            <a:r>
              <a:rPr lang="en-GB" dirty="0" smtClean="0"/>
              <a:t> (April 2011)</a:t>
            </a:r>
          </a:p>
          <a:p>
            <a:pPr lvl="1"/>
            <a:r>
              <a:rPr lang="en-US" dirty="0" smtClean="0"/>
              <a:t>Identity theft is costly, inconvenient and all-too common</a:t>
            </a:r>
          </a:p>
          <a:p>
            <a:pPr lvl="2"/>
            <a:r>
              <a:rPr lang="en-US" dirty="0" smtClean="0"/>
              <a:t>In 2010, 8.1 million U.S. adults were the victims of identity theft or fraud, with total costs</a:t>
            </a:r>
            <a:r>
              <a:rPr lang="en-US" sz="3200" dirty="0" smtClean="0"/>
              <a:t> </a:t>
            </a:r>
            <a:r>
              <a:rPr lang="en-US" dirty="0" smtClean="0"/>
              <a:t>of $37 billion.</a:t>
            </a:r>
            <a:endParaRPr lang="en-US" sz="3600" dirty="0" smtClean="0"/>
          </a:p>
          <a:p>
            <a:pPr lvl="2"/>
            <a:r>
              <a:rPr lang="en-US" dirty="0" smtClean="0"/>
              <a:t>The average out-of-pocket loss of identity theft in 2008 was $631 per incident</a:t>
            </a:r>
            <a:endParaRPr lang="en-US" sz="3600" dirty="0" smtClean="0"/>
          </a:p>
          <a:p>
            <a:pPr lvl="2"/>
            <a:r>
              <a:rPr lang="en-US" dirty="0" smtClean="0"/>
              <a:t>Consumers reported spending an average of 59 hours recovering from a “new account” instance of ID theft.</a:t>
            </a:r>
            <a:endParaRPr lang="en-US" sz="3600" dirty="0" smtClean="0"/>
          </a:p>
          <a:p>
            <a:pPr lvl="2">
              <a:buNone/>
            </a:pPr>
            <a:r>
              <a:rPr lang="en-US" dirty="0" smtClean="0"/>
              <a:t> </a:t>
            </a:r>
          </a:p>
          <a:p>
            <a:pPr lvl="1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The Identity Ecosystem (NSTIC)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8900"/>
            <a:ext cx="8229600" cy="482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dirty="0" smtClean="0"/>
              <a:t>Supports </a:t>
            </a:r>
            <a:r>
              <a:rPr lang="en-GB" dirty="0" smtClean="0">
                <a:latin typeface="Apple Casual"/>
                <a:cs typeface="Apple Casual"/>
              </a:rPr>
              <a:t>revocations</a:t>
            </a:r>
            <a:r>
              <a:rPr lang="en-GB" dirty="0" smtClean="0"/>
              <a:t> of Identities and Credentials!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218" y="2082800"/>
            <a:ext cx="7552626" cy="42735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Case Study </a:t>
            </a:r>
            <a:r>
              <a:rPr lang="en-GB" dirty="0" err="1" smtClean="0">
                <a:solidFill>
                  <a:srgbClr val="000090"/>
                </a:solidFill>
              </a:rPr>
              <a:t>Stuxnet</a:t>
            </a:r>
            <a:r>
              <a:rPr lang="en-GB" dirty="0" smtClean="0">
                <a:solidFill>
                  <a:srgbClr val="000090"/>
                </a:solidFill>
              </a:rPr>
              <a:t> (I)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4867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483" y="1377950"/>
            <a:ext cx="8064500" cy="4978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Case Study </a:t>
            </a:r>
            <a:r>
              <a:rPr lang="en-GB" dirty="0" err="1" smtClean="0">
                <a:solidFill>
                  <a:srgbClr val="000090"/>
                </a:solidFill>
              </a:rPr>
              <a:t>Stuxnet</a:t>
            </a:r>
            <a:r>
              <a:rPr lang="en-GB" dirty="0" smtClean="0">
                <a:solidFill>
                  <a:srgbClr val="000090"/>
                </a:solidFill>
              </a:rPr>
              <a:t> (II)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10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13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503" y="1417638"/>
            <a:ext cx="5323097" cy="492601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Case Study </a:t>
            </a:r>
            <a:r>
              <a:rPr lang="en-GB" dirty="0" err="1" smtClean="0">
                <a:solidFill>
                  <a:srgbClr val="000090"/>
                </a:solidFill>
              </a:rPr>
              <a:t>Stuxnet</a:t>
            </a:r>
            <a:r>
              <a:rPr lang="en-GB" dirty="0" smtClean="0">
                <a:solidFill>
                  <a:srgbClr val="000090"/>
                </a:solidFill>
              </a:rPr>
              <a:t> (III)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33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14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417638"/>
            <a:ext cx="7772400" cy="486931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Case Study </a:t>
            </a:r>
            <a:r>
              <a:rPr lang="en-GB" dirty="0" err="1" smtClean="0">
                <a:solidFill>
                  <a:srgbClr val="000090"/>
                </a:solidFill>
              </a:rPr>
              <a:t>Stuxnet</a:t>
            </a:r>
            <a:r>
              <a:rPr lang="en-GB" dirty="0" smtClean="0">
                <a:solidFill>
                  <a:srgbClr val="000090"/>
                </a:solidFill>
              </a:rPr>
              <a:t> (IV)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64067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288" y="1417638"/>
            <a:ext cx="7381711" cy="447516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Case Study </a:t>
            </a:r>
            <a:r>
              <a:rPr lang="en-GB" dirty="0" err="1" smtClean="0">
                <a:solidFill>
                  <a:srgbClr val="000090"/>
                </a:solidFill>
              </a:rPr>
              <a:t>Stuxnet</a:t>
            </a:r>
            <a:r>
              <a:rPr lang="en-GB" dirty="0" smtClean="0">
                <a:solidFill>
                  <a:srgbClr val="000090"/>
                </a:solidFill>
              </a:rPr>
              <a:t> (V)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10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16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266" y="1336716"/>
            <a:ext cx="7555989" cy="469155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Case Study </a:t>
            </a:r>
            <a:r>
              <a:rPr lang="en-GB" dirty="0" err="1" smtClean="0">
                <a:solidFill>
                  <a:srgbClr val="000090"/>
                </a:solidFill>
              </a:rPr>
              <a:t>Stuxnet</a:t>
            </a:r>
            <a:r>
              <a:rPr lang="en-GB" dirty="0" smtClean="0">
                <a:solidFill>
                  <a:srgbClr val="000090"/>
                </a:solidFill>
              </a:rPr>
              <a:t> (VI)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02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17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870" y="1417639"/>
            <a:ext cx="8085930" cy="493871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Case Study </a:t>
            </a:r>
            <a:r>
              <a:rPr lang="en-GB" dirty="0" err="1" smtClean="0">
                <a:solidFill>
                  <a:srgbClr val="000090"/>
                </a:solidFill>
              </a:rPr>
              <a:t>Stuxnet</a:t>
            </a:r>
            <a:r>
              <a:rPr lang="en-GB" dirty="0" smtClean="0">
                <a:solidFill>
                  <a:srgbClr val="000090"/>
                </a:solidFill>
              </a:rPr>
              <a:t> (VII)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873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18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0" y="1600200"/>
            <a:ext cx="7988300" cy="447868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Case Study </a:t>
            </a:r>
            <a:r>
              <a:rPr lang="en-GB" dirty="0" err="1" smtClean="0">
                <a:solidFill>
                  <a:srgbClr val="000090"/>
                </a:solidFill>
              </a:rPr>
              <a:t>Stuxnet</a:t>
            </a:r>
            <a:r>
              <a:rPr lang="en-GB" dirty="0" smtClean="0">
                <a:solidFill>
                  <a:srgbClr val="000090"/>
                </a:solidFill>
              </a:rPr>
              <a:t> (VIII)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873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19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417638"/>
            <a:ext cx="7833536" cy="467836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Case Study </a:t>
            </a:r>
            <a:r>
              <a:rPr lang="en-GB" dirty="0" err="1" smtClean="0">
                <a:solidFill>
                  <a:srgbClr val="000090"/>
                </a:solidFill>
              </a:rPr>
              <a:t>Stuxnet</a:t>
            </a:r>
            <a:r>
              <a:rPr lang="en-GB" dirty="0" smtClean="0">
                <a:solidFill>
                  <a:srgbClr val="000090"/>
                </a:solidFill>
              </a:rPr>
              <a:t> (IX)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82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20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50" y="1587500"/>
            <a:ext cx="7354132" cy="38989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Case Study </a:t>
            </a:r>
            <a:r>
              <a:rPr lang="en-GB" dirty="0" err="1" smtClean="0">
                <a:solidFill>
                  <a:srgbClr val="000090"/>
                </a:solidFill>
              </a:rPr>
              <a:t>Stuxnet</a:t>
            </a:r>
            <a:r>
              <a:rPr lang="en-GB" dirty="0" smtClean="0">
                <a:solidFill>
                  <a:srgbClr val="000090"/>
                </a:solidFill>
              </a:rPr>
              <a:t> (XI)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793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21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047" y="1417638"/>
            <a:ext cx="7820753" cy="452966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>
                <a:solidFill>
                  <a:srgbClr val="000090"/>
                </a:solidFill>
              </a:rPr>
              <a:t>Defense</a:t>
            </a:r>
            <a:r>
              <a:rPr lang="en-GB" dirty="0" smtClean="0">
                <a:solidFill>
                  <a:srgbClr val="000090"/>
                </a:solidFill>
              </a:rPr>
              <a:t> in Depth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84200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22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767" y="1336876"/>
            <a:ext cx="7421033" cy="501947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0700"/>
            <a:ext cx="8229600" cy="456564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400" dirty="0" smtClean="0"/>
              <a:t>Detection</a:t>
            </a:r>
          </a:p>
          <a:p>
            <a:r>
              <a:rPr lang="en-US" sz="2000" dirty="0" smtClean="0"/>
              <a:t>With thousands of workstations and servers under management</a:t>
            </a:r>
            <a:r>
              <a:rPr lang="en-US" sz="2000" dirty="0" smtClean="0">
                <a:latin typeface="Apple Casual"/>
                <a:cs typeface="Apple Casual"/>
              </a:rPr>
              <a:t>, most enterprises have little to no way to effectively make sure they are free of malware</a:t>
            </a:r>
            <a:r>
              <a:rPr lang="en-US" sz="2000" dirty="0" smtClean="0"/>
              <a:t> and Advanced Persistent Threats (</a:t>
            </a:r>
            <a:r>
              <a:rPr lang="en-US" sz="2000" dirty="0" err="1" smtClean="0"/>
              <a:t>APTs</a:t>
            </a:r>
            <a:r>
              <a:rPr lang="en-US" sz="2000" dirty="0" smtClean="0"/>
              <a:t>). </a:t>
            </a:r>
          </a:p>
          <a:p>
            <a:r>
              <a:rPr lang="en-US" sz="2000" dirty="0" err="1" smtClean="0"/>
              <a:t>APTs</a:t>
            </a:r>
            <a:r>
              <a:rPr lang="en-US" sz="2000" dirty="0" smtClean="0"/>
              <a:t> are broadly defined as sophisticated, targeted attacks (as opposed to </a:t>
            </a:r>
            <a:r>
              <a:rPr lang="en-US" sz="2000" dirty="0" err="1" smtClean="0"/>
              <a:t>botnets</a:t>
            </a:r>
            <a:r>
              <a:rPr lang="en-US" sz="2000" dirty="0" smtClean="0"/>
              <a:t>, banking Trojans and other broad-based threats) that rely heavily on unknown (zero-day) vulnerabilities and delivery via social engineering.</a:t>
            </a:r>
          </a:p>
          <a:p>
            <a:r>
              <a:rPr lang="en-US" sz="2000" dirty="0" smtClean="0"/>
              <a:t> Multiple recent hacking events made public have highlighted the vulnerabilities of even the most renowned security companies, government contractors and Fortune 500 enterprises. </a:t>
            </a:r>
          </a:p>
          <a:p>
            <a:r>
              <a:rPr lang="en-US" sz="2000" dirty="0" smtClean="0"/>
              <a:t>This problem can affect any enterprise and a new approach to combat these threats must be implemented in order to deal with it effectively.</a:t>
            </a:r>
          </a:p>
          <a:p>
            <a:endParaRPr lang="en-GB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23</a:t>
            </a:fld>
            <a:endParaRPr lang="en-GB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16566"/>
            <a:ext cx="8229600" cy="1291167"/>
          </a:xfrm>
        </p:spPr>
        <p:txBody>
          <a:bodyPr>
            <a:normAutofit fontScale="92500" lnSpcReduction="10000"/>
          </a:bodyPr>
          <a:lstStyle/>
          <a:p>
            <a:r>
              <a:rPr lang="en-GB" sz="2595" dirty="0" smtClean="0"/>
              <a:t>Using </a:t>
            </a:r>
            <a:r>
              <a:rPr lang="en-GB" sz="2595" dirty="0" smtClean="0">
                <a:latin typeface="Apple Casual"/>
                <a:cs typeface="Apple Casual"/>
              </a:rPr>
              <a:t>Signatures</a:t>
            </a:r>
            <a:r>
              <a:rPr lang="en-GB" sz="2595" dirty="0" smtClean="0"/>
              <a:t> to detect attacks (malware) is hard (impossible)! </a:t>
            </a:r>
          </a:p>
          <a:p>
            <a:pPr>
              <a:buNone/>
            </a:pPr>
            <a:r>
              <a:rPr lang="en-GB" dirty="0" smtClean="0"/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24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42" y="2406650"/>
            <a:ext cx="8687486" cy="39497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(III)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73667"/>
          </a:xfrm>
        </p:spPr>
        <p:txBody>
          <a:bodyPr>
            <a:normAutofit/>
          </a:bodyPr>
          <a:lstStyle/>
          <a:p>
            <a:r>
              <a:rPr lang="en-GB" sz="2400" dirty="0" smtClean="0"/>
              <a:t>Using the </a:t>
            </a:r>
            <a:r>
              <a:rPr lang="en-GB" sz="2400" dirty="0" smtClean="0">
                <a:latin typeface="Apple Casual"/>
                <a:cs typeface="Apple Casual"/>
              </a:rPr>
              <a:t>ECAT</a:t>
            </a:r>
            <a:r>
              <a:rPr lang="en-GB" sz="2400" dirty="0" smtClean="0"/>
              <a:t> tool </a:t>
            </a:r>
            <a:r>
              <a:rPr lang="en-GB" sz="2400" dirty="0" smtClean="0">
                <a:latin typeface="Apple Casual"/>
                <a:cs typeface="Apple Casual"/>
              </a:rPr>
              <a:t>on-line monitoring </a:t>
            </a:r>
            <a:r>
              <a:rPr lang="en-GB" sz="2400" dirty="0" smtClean="0">
                <a:cs typeface="Apple Casual"/>
              </a:rPr>
              <a:t>of</a:t>
            </a:r>
            <a:r>
              <a:rPr lang="en-GB" sz="2400" dirty="0" smtClean="0">
                <a:latin typeface="Apple Casual"/>
                <a:cs typeface="Apple Casual"/>
              </a:rPr>
              <a:t> </a:t>
            </a:r>
            <a:r>
              <a:rPr lang="en-GB" sz="2400" dirty="0" smtClean="0"/>
              <a:t>system memories to address APT threats </a:t>
            </a:r>
            <a:r>
              <a:rPr lang="en-GB" sz="1600" dirty="0" smtClean="0"/>
              <a:t>(</a:t>
            </a:r>
            <a:r>
              <a:rPr lang="en-US" sz="1600" dirty="0" smtClean="0">
                <a:hlinkClick r:id="rId2"/>
              </a:rPr>
              <a:t>http://www.siliciumsecurity.com/</a:t>
            </a:r>
            <a:r>
              <a:rPr lang="en-US" sz="1600" dirty="0" smtClean="0"/>
              <a:t>)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25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317" y="2573867"/>
            <a:ext cx="4268019" cy="378248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(IV)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735667"/>
          </a:xfrm>
        </p:spPr>
        <p:txBody>
          <a:bodyPr/>
          <a:lstStyle/>
          <a:p>
            <a:pPr marL="514350" indent="-514350"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26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00200"/>
            <a:ext cx="8001000" cy="437963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(IV)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85800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27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651" y="1338170"/>
            <a:ext cx="5899149" cy="50181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916669"/>
            <a:ext cx="266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n>
                  <a:solidFill>
                    <a:srgbClr val="000000"/>
                  </a:solidFill>
                </a:ln>
              </a:rPr>
              <a:t>Defining zones and conduits by </a:t>
            </a:r>
            <a:r>
              <a:rPr lang="en-GB" sz="2000" dirty="0" smtClean="0">
                <a:ln>
                  <a:solidFill>
                    <a:srgbClr val="000000"/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</a:rPr>
              <a:t>virtualizations</a:t>
            </a:r>
            <a:r>
              <a:rPr lang="en-GB" dirty="0" smtClean="0">
                <a:ln>
                  <a:solidFill>
                    <a:srgbClr val="000000"/>
                  </a:solidFill>
                </a:ln>
              </a:rPr>
              <a:t> </a:t>
            </a:r>
            <a:endParaRPr lang="en-GB" dirty="0">
              <a:ln>
                <a:solidFill>
                  <a:srgbClr val="000000"/>
                </a:solidFill>
              </a:ln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(V)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21267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28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1562099"/>
            <a:ext cx="7931150" cy="387979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(VI)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18067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29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638"/>
            <a:ext cx="8547100" cy="50546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(VII)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18067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30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332" y="1338890"/>
            <a:ext cx="8053917" cy="462376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(VIII)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02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31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33" y="1417638"/>
            <a:ext cx="7984067" cy="497312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(IX)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72067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32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14475"/>
            <a:ext cx="8337473" cy="484187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(X)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26067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33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532" y="1470716"/>
            <a:ext cx="7209367" cy="443478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(XI)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35000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34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634" y="1348082"/>
            <a:ext cx="7319433" cy="4589168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(XII)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719667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35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67" y="1417638"/>
            <a:ext cx="7109883" cy="480397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State-of-The-Art Technologies (XIII)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22867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36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1314450"/>
            <a:ext cx="7962900" cy="50419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The Role of Cyber Security at KTH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Ongoing EU sponsored Projects on Smart Grids</a:t>
            </a:r>
          </a:p>
          <a:p>
            <a:pPr lvl="1"/>
            <a:r>
              <a:rPr lang="en-GB" dirty="0" smtClean="0"/>
              <a:t>Grid4EU</a:t>
            </a:r>
          </a:p>
          <a:p>
            <a:pPr lvl="2"/>
            <a:r>
              <a:rPr lang="en-GB" dirty="0" smtClean="0"/>
              <a:t>Total budget about 55 MEURO</a:t>
            </a:r>
          </a:p>
          <a:p>
            <a:pPr lvl="2"/>
            <a:r>
              <a:rPr lang="en-GB" dirty="0" smtClean="0"/>
              <a:t>Kick-OFF November 21</a:t>
            </a:r>
            <a:r>
              <a:rPr lang="en-GB" baseline="30000" dirty="0" smtClean="0"/>
              <a:t>st</a:t>
            </a:r>
            <a:r>
              <a:rPr lang="en-GB" dirty="0" smtClean="0"/>
              <a:t> – 22</a:t>
            </a:r>
            <a:r>
              <a:rPr lang="en-GB" baseline="30000" dirty="0" smtClean="0"/>
              <a:t>nd</a:t>
            </a:r>
            <a:r>
              <a:rPr lang="en-GB" dirty="0" smtClean="0"/>
              <a:t> November 2011</a:t>
            </a:r>
          </a:p>
          <a:p>
            <a:pPr lvl="2"/>
            <a:r>
              <a:rPr lang="en-GB" dirty="0" smtClean="0"/>
              <a:t>Swedish partners: KTH, </a:t>
            </a:r>
            <a:r>
              <a:rPr lang="en-GB" dirty="0" err="1" smtClean="0"/>
              <a:t>Vattenfall</a:t>
            </a:r>
            <a:r>
              <a:rPr lang="en-GB" dirty="0" smtClean="0"/>
              <a:t>, and ABB </a:t>
            </a:r>
          </a:p>
          <a:p>
            <a:pPr lvl="2"/>
            <a:endParaRPr lang="en-GB" dirty="0" smtClean="0"/>
          </a:p>
          <a:p>
            <a:pPr lvl="1"/>
            <a:r>
              <a:rPr lang="en-GB" dirty="0" smtClean="0"/>
              <a:t>KIC </a:t>
            </a:r>
            <a:r>
              <a:rPr lang="en-GB" dirty="0" err="1" smtClean="0"/>
              <a:t>InnoEnergy</a:t>
            </a:r>
            <a:endParaRPr lang="en-GB" dirty="0" smtClean="0"/>
          </a:p>
          <a:p>
            <a:pPr lvl="2"/>
            <a:r>
              <a:rPr lang="en-GB" dirty="0" smtClean="0"/>
              <a:t>INSTINCT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37</a:t>
            </a:fld>
            <a:endParaRPr lang="en-GB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Discussion</a:t>
            </a:r>
            <a:endParaRPr lang="en-GB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Thanks!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2011-11-16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Rune Gustavsson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8B26E-F55B-3F44-A829-22B45C59816C}" type="slidenum">
              <a:rPr lang="en-GB" smtClean="0"/>
              <a:pPr/>
              <a:t>38</a:t>
            </a:fld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1317</Words>
  <Application>Microsoft Macintosh PowerPoint</Application>
  <PresentationFormat>Bildspel på skärmen (4:3)</PresentationFormat>
  <Paragraphs>268</Paragraphs>
  <Slides>38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38</vt:i4>
      </vt:variant>
    </vt:vector>
  </HeadingPairs>
  <TitlesOfParts>
    <vt:vector size="40" baseType="lpstr">
      <vt:lpstr>Office Theme</vt:lpstr>
      <vt:lpstr>Equation</vt:lpstr>
      <vt:lpstr>EH2750 Computer application in Power Systems, Advanced Course  Guest Lecture I Cybersecurity &amp; Architeture</vt:lpstr>
      <vt:lpstr>Overview</vt:lpstr>
      <vt:lpstr>Setting the Scene</vt:lpstr>
      <vt:lpstr>Basic Time Frames</vt:lpstr>
      <vt:lpstr>Advanced Persistent Threats (APT)</vt:lpstr>
      <vt:lpstr>Revealed: Operation Shady RAT (I)</vt:lpstr>
      <vt:lpstr>Revealed: Operation Shady RAT (II)</vt:lpstr>
      <vt:lpstr>Revealed: Operation Shady RAT (III)</vt:lpstr>
      <vt:lpstr>Role Based Access Control (RBAC)</vt:lpstr>
      <vt:lpstr>US Strategy for Trusted Identities in Cyber Space</vt:lpstr>
      <vt:lpstr>The Identity Ecosystem (NSTIC)</vt:lpstr>
      <vt:lpstr>Case Study Stuxnet (I)</vt:lpstr>
      <vt:lpstr>Case Study Stuxnet (II)</vt:lpstr>
      <vt:lpstr>Case Study Stuxnet (III)</vt:lpstr>
      <vt:lpstr>Case Study Stuxnet (IV)</vt:lpstr>
      <vt:lpstr>Case Study Stuxnet (V)</vt:lpstr>
      <vt:lpstr>Case Study Stuxnet (VI)</vt:lpstr>
      <vt:lpstr>Case Study Stuxnet (VII)</vt:lpstr>
      <vt:lpstr>Case Study Stuxnet (VIII)</vt:lpstr>
      <vt:lpstr>Case Study Stuxnet (IX)</vt:lpstr>
      <vt:lpstr>Case Study Stuxnet (XI)</vt:lpstr>
      <vt:lpstr>Defense in Depth</vt:lpstr>
      <vt:lpstr>State-of-The-Art Technologies (I)</vt:lpstr>
      <vt:lpstr>State-of-The-Art Technologies (II)</vt:lpstr>
      <vt:lpstr>State-of-The-Art Technologies (III)</vt:lpstr>
      <vt:lpstr>State-of-The-Art Technologies (IV)</vt:lpstr>
      <vt:lpstr>State-of-The-Art Technologies (IV)</vt:lpstr>
      <vt:lpstr>State-of-The-Art Technologies (V)</vt:lpstr>
      <vt:lpstr>State-of-The-Art Technologies (VI)</vt:lpstr>
      <vt:lpstr>State-of-The-Art Technologies (VII)</vt:lpstr>
      <vt:lpstr>State-of-The-Art Technologies (VIII)</vt:lpstr>
      <vt:lpstr>State-of-The-Art Technologies (IX)</vt:lpstr>
      <vt:lpstr>State-of-The-Art Technologies (X)</vt:lpstr>
      <vt:lpstr>State-of-The-Art Technologies (XI)</vt:lpstr>
      <vt:lpstr>State-of-The-Art Technologies (XII)</vt:lpstr>
      <vt:lpstr>State-of-The-Art Technologies (XIII)</vt:lpstr>
      <vt:lpstr>The Role of Cyber Security at KTH</vt:lpstr>
      <vt:lpstr>Discussion</vt:lpstr>
    </vt:vector>
  </TitlesOfParts>
  <Company>BTH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EH2750 Computer application in Power Systems, Advanced CourseGuest Lecture II – Cybersecurity  </dc:title>
  <dc:creator>Rune Gustavsson</dc:creator>
  <cp:lastModifiedBy>Lars Nordström</cp:lastModifiedBy>
  <cp:revision>50</cp:revision>
  <cp:lastPrinted>2011-11-13T13:46:34Z</cp:lastPrinted>
  <dcterms:created xsi:type="dcterms:W3CDTF">2011-11-13T18:38:32Z</dcterms:created>
  <dcterms:modified xsi:type="dcterms:W3CDTF">2011-11-14T08:54:39Z</dcterms:modified>
</cp:coreProperties>
</file>