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7" r:id="rId2"/>
    <p:sldId id="258" r:id="rId3"/>
    <p:sldId id="259" r:id="rId4"/>
    <p:sldId id="272" r:id="rId5"/>
    <p:sldId id="274" r:id="rId6"/>
    <p:sldId id="277" r:id="rId7"/>
    <p:sldId id="260" r:id="rId8"/>
    <p:sldId id="262" r:id="rId9"/>
    <p:sldId id="263" r:id="rId10"/>
    <p:sldId id="264" r:id="rId11"/>
    <p:sldId id="265" r:id="rId12"/>
    <p:sldId id="278" r:id="rId13"/>
    <p:sldId id="266" r:id="rId14"/>
    <p:sldId id="275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65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264BCD-2E1B-432B-9B73-C1133073F034}" type="datetimeFigureOut">
              <a:rPr lang="sv-SE" smtClean="0"/>
              <a:t>2012-01-30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67C2A-13A6-45B1-9ED3-85D7BA5E60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2001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91A76EE5-9329-470A-B73C-E610A21E9427}" type="slidenum">
              <a:rPr lang="sv-SE" sz="1200">
                <a:latin typeface="Arial" charset="0"/>
              </a:rPr>
              <a:pPr eaLnBrk="1" hangingPunct="1"/>
              <a:t>6</a:t>
            </a:fld>
            <a:endParaRPr lang="sv-SE" sz="1200">
              <a:latin typeface="Arial" charset="0"/>
            </a:endParaRPr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91A76EE5-9329-470A-B73C-E610A21E9427}" type="slidenum">
              <a:rPr lang="sv-SE" sz="1200">
                <a:latin typeface="Arial" charset="0"/>
              </a:rPr>
              <a:pPr eaLnBrk="1" hangingPunct="1"/>
              <a:t>12</a:t>
            </a:fld>
            <a:endParaRPr lang="sv-SE" sz="1200">
              <a:latin typeface="Arial" charset="0"/>
            </a:endParaRPr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295150-4FD7-4802-B0EB-D52217513A72}" type="datetime1">
              <a:rPr lang="en-US" smtClean="0"/>
              <a:pPr/>
              <a:t>1/30/2012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92BEB-5202-498C-89F7-BBD3BEE1B887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B6C6-10FF-4510-A888-F0B9C6A788B0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7B31-A4E1-4FCE-8661-5EC33A675437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832D-B7F8-4A85-B115-3F84BE9AC26D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34F3-05F7-41C1-B84E-68CE2E00C83C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47F82-2B2E-4837-B3AB-C94C672FBECB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7738-F4B0-48EA-9B71-E0F723F8BF6C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D5EF-7D26-425F-8C45-B9312ACE18BC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895A-832A-4167-BE9B-7448CA062309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71FF-D602-4BB6-9683-7A1E909D4296}" type="datetime1">
              <a:rPr lang="en-US" smtClean="0"/>
              <a:pPr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Rubrik och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sv-S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B72F2-E1CD-4DDE-9A6C-7CF9AA1E606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530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1909345-DEE0-4B07-8E32-441AC9DA095E}" type="datetime1">
              <a:rPr lang="en-US" smtClean="0"/>
              <a:pPr/>
              <a:t>1/30/2012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v-SE" sz="4000" dirty="0" smtClean="0"/>
              <a:t>Programmeringsteknik</a:t>
            </a:r>
            <a:r>
              <a:rPr lang="sv-SE" sz="4000" dirty="0" smtClean="0"/>
              <a:t/>
            </a:r>
            <a:br>
              <a:rPr lang="sv-SE" sz="4000" dirty="0" smtClean="0"/>
            </a:br>
            <a:r>
              <a:rPr lang="sv-SE" sz="4000" dirty="0" smtClean="0"/>
              <a:t/>
            </a:r>
            <a:br>
              <a:rPr lang="sv-SE" sz="4000" dirty="0" smtClean="0"/>
            </a:br>
            <a:endParaRPr lang="sv-SE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Föreläsning </a:t>
            </a:r>
            <a:r>
              <a:rPr lang="sv-SE" dirty="0" smtClean="0"/>
              <a:t>5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1641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Idag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Kap 7 i Dawson</a:t>
            </a:r>
          </a:p>
          <a:p>
            <a:pPr eaLnBrk="1" hangingPunct="1"/>
            <a:r>
              <a:rPr lang="sv-SE" dirty="0" smtClean="0"/>
              <a:t>Filer</a:t>
            </a:r>
          </a:p>
          <a:p>
            <a:pPr eaLnBrk="1" hangingPunct="1"/>
            <a:r>
              <a:rPr lang="sv-SE" dirty="0" smtClean="0"/>
              <a:t>Felhantering med try…</a:t>
            </a:r>
            <a:r>
              <a:rPr lang="sv-SE" dirty="0" err="1" smtClean="0"/>
              <a:t>except</a:t>
            </a:r>
            <a:endParaRPr lang="sv-SE" dirty="0" smtClean="0"/>
          </a:p>
          <a:p>
            <a:pPr eaLnBrk="1" hangingPunct="1">
              <a:buFontTx/>
              <a:buNone/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7475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Filer</a:t>
            </a:r>
          </a:p>
        </p:txBody>
      </p:sp>
      <p:sp>
        <p:nvSpPr>
          <p:cNvPr id="4099" name="Rectangle 4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sv-SE" sz="2800" dirty="0" smtClean="0"/>
              <a:t> Nästan </a:t>
            </a:r>
            <a:r>
              <a:rPr lang="sv-SE" sz="2800" dirty="0" smtClean="0"/>
              <a:t>alla program använder filer.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sv-SE" sz="2800" dirty="0" smtClean="0"/>
              <a:t> Exempel</a:t>
            </a:r>
            <a:r>
              <a:rPr lang="sv-SE" sz="2800" dirty="0" smtClean="0"/>
              <a:t>: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sv-SE" sz="2800" dirty="0" smtClean="0"/>
              <a:t> Mailprogram</a:t>
            </a:r>
            <a:endParaRPr lang="sv-SE" sz="2800" dirty="0" smtClean="0"/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sv-SE" sz="2800" dirty="0" smtClean="0"/>
              <a:t> Webbläsare </a:t>
            </a:r>
            <a:endParaRPr lang="sv-SE" sz="2800" dirty="0" smtClean="0"/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sv-SE" sz="2800" dirty="0" smtClean="0"/>
              <a:t> IDLE</a:t>
            </a:r>
            <a:endParaRPr lang="sv-SE" sz="2800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sv-SE" sz="2800" dirty="0" smtClean="0"/>
              <a:t> Enda </a:t>
            </a:r>
            <a:r>
              <a:rPr lang="sv-SE" sz="2800" dirty="0" smtClean="0"/>
              <a:t>sättet att spara data mellan </a:t>
            </a:r>
            <a:r>
              <a:rPr lang="sv-SE" sz="2800" dirty="0" smtClean="0"/>
              <a:t>   programkörningar</a:t>
            </a:r>
            <a:r>
              <a:rPr lang="sv-SE" sz="2800" dirty="0" smtClean="0"/>
              <a:t>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sv-SE" sz="2800" dirty="0" smtClean="0"/>
              <a:t> Filer </a:t>
            </a:r>
            <a:r>
              <a:rPr lang="sv-SE" sz="2800" dirty="0" smtClean="0"/>
              <a:t>kan innehålla olika typer av data men vi kommer mest att titta på </a:t>
            </a:r>
            <a:r>
              <a:rPr lang="sv-SE" sz="2800" i="1" dirty="0" smtClean="0"/>
              <a:t>textfiler</a:t>
            </a:r>
            <a:r>
              <a:rPr lang="sv-SE" sz="2800" dirty="0" smtClean="0"/>
              <a:t>.</a:t>
            </a:r>
            <a:r>
              <a:rPr lang="sv-SE" sz="2800" dirty="0" smtClean="0">
                <a:latin typeface="Courier New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0776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En filvariabel lagrar</a:t>
            </a:r>
          </a:p>
          <a:p>
            <a:pPr lvl="1"/>
            <a:r>
              <a:rPr lang="sv-SE" dirty="0" smtClean="0"/>
              <a:t>Sökvägen till filen</a:t>
            </a:r>
          </a:p>
          <a:p>
            <a:pPr lvl="1"/>
            <a:r>
              <a:rPr lang="sv-SE" dirty="0" smtClean="0"/>
              <a:t>Vilken mod som ska användas (</a:t>
            </a:r>
            <a:r>
              <a:rPr lang="sv-SE" dirty="0" err="1" smtClean="0"/>
              <a:t>infil</a:t>
            </a:r>
            <a:r>
              <a:rPr lang="sv-SE" dirty="0" smtClean="0"/>
              <a:t>/</a:t>
            </a:r>
            <a:r>
              <a:rPr lang="sv-SE" dirty="0" err="1" smtClean="0"/>
              <a:t>utfil</a:t>
            </a:r>
            <a:r>
              <a:rPr lang="sv-SE" dirty="0" smtClean="0"/>
              <a:t>)</a:t>
            </a:r>
          </a:p>
          <a:p>
            <a:pPr lvl="1"/>
            <a:r>
              <a:rPr lang="sv-SE" dirty="0" smtClean="0"/>
              <a:t>Aktuell position i filen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Filvariabler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1632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Läsa från fil</a:t>
            </a:r>
            <a:endParaRPr lang="sv-SE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Att hämta data från en fil kallas läsning</a:t>
            </a:r>
            <a:r>
              <a:rPr lang="sv-SE" dirty="0" smtClean="0"/>
              <a:t>..</a:t>
            </a:r>
            <a:endParaRPr lang="sv-SE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Det här behöver man kunna: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Öppna filen för </a:t>
            </a:r>
            <a:r>
              <a:rPr lang="sv-SE" dirty="0" smtClean="0"/>
              <a:t>läsning</a:t>
            </a:r>
            <a:endParaRPr lang="sv-SE" dirty="0" smtClean="0"/>
          </a:p>
          <a:p>
            <a:pPr lvl="1">
              <a:lnSpc>
                <a:spcPct val="90000"/>
              </a:lnSpc>
              <a:spcBef>
                <a:spcPct val="0"/>
              </a:spcBef>
              <a:buNone/>
            </a:pPr>
            <a:r>
              <a:rPr lang="sv-SE" dirty="0" smtClean="0">
                <a:latin typeface="Courier New" pitchFamily="49" charset="0"/>
              </a:rPr>
              <a:t>  </a:t>
            </a:r>
            <a:r>
              <a:rPr lang="sv-SE" sz="2800" dirty="0" err="1" smtClean="0">
                <a:latin typeface="Courier New" pitchFamily="49" charset="0"/>
              </a:rPr>
              <a:t>infil</a:t>
            </a:r>
            <a:r>
              <a:rPr lang="sv-SE" sz="2800" dirty="0" smtClean="0">
                <a:latin typeface="Courier New" pitchFamily="49" charset="0"/>
              </a:rPr>
              <a:t> </a:t>
            </a:r>
            <a:r>
              <a:rPr lang="sv-SE" sz="2800" dirty="0" smtClean="0">
                <a:latin typeface="Courier New" pitchFamily="49" charset="0"/>
              </a:rPr>
              <a:t>= </a:t>
            </a:r>
            <a:r>
              <a:rPr lang="sv-SE" sz="2800" dirty="0" err="1" smtClean="0">
                <a:latin typeface="Courier New" pitchFamily="49" charset="0"/>
              </a:rPr>
              <a:t>open</a:t>
            </a:r>
            <a:r>
              <a:rPr lang="sv-SE" sz="2800" dirty="0" smtClean="0">
                <a:latin typeface="Courier New" pitchFamily="49" charset="0"/>
              </a:rPr>
              <a:t>(:</a:t>
            </a:r>
            <a:r>
              <a:rPr lang="sv-SE" sz="2800" dirty="0">
                <a:latin typeface="Courier New" pitchFamily="49" charset="0"/>
              </a:rPr>
              <a:t>"</a:t>
            </a:r>
            <a:r>
              <a:rPr lang="sv-SE" sz="2800" dirty="0" smtClean="0">
                <a:latin typeface="Courier New" pitchFamily="49" charset="0"/>
              </a:rPr>
              <a:t>C\</a:t>
            </a:r>
            <a:r>
              <a:rPr lang="sv-SE" sz="2800" dirty="0" smtClean="0">
                <a:latin typeface="Courier New" pitchFamily="49" charset="0"/>
              </a:rPr>
              <a:t>bok.</a:t>
            </a:r>
            <a:r>
              <a:rPr lang="sv-SE" sz="2800" dirty="0" err="1" smtClean="0">
                <a:latin typeface="Courier New" pitchFamily="49" charset="0"/>
              </a:rPr>
              <a:t>txt</a:t>
            </a:r>
            <a:r>
              <a:rPr lang="sv-SE" sz="2800" dirty="0" smtClean="0">
                <a:latin typeface="Courier New" pitchFamily="49" charset="0"/>
              </a:rPr>
              <a:t>","r")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Läsa in </a:t>
            </a:r>
            <a:r>
              <a:rPr lang="sv-SE" dirty="0" smtClean="0"/>
              <a:t>en rad från </a:t>
            </a:r>
            <a:r>
              <a:rPr lang="sv-SE" dirty="0" smtClean="0"/>
              <a:t>en fil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sv-SE" sz="2800" dirty="0" smtClean="0">
                <a:latin typeface="Courier New" pitchFamily="49" charset="0"/>
              </a:rPr>
              <a:t>rad = infil.readline()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Läsa in alla rader</a:t>
            </a:r>
            <a:endParaRPr lang="sv-SE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sv-SE" dirty="0" smtClean="0">
                <a:latin typeface="Courier New" pitchFamily="49" charset="0"/>
              </a:rPr>
              <a:t>	</a:t>
            </a:r>
            <a:r>
              <a:rPr lang="sv-SE" sz="2800" dirty="0" smtClean="0">
                <a:latin typeface="Courier New" pitchFamily="49" charset="0"/>
              </a:rPr>
              <a:t>lista = </a:t>
            </a:r>
            <a:r>
              <a:rPr lang="sv-SE" sz="2800" dirty="0" err="1" smtClean="0">
                <a:latin typeface="Courier New" pitchFamily="49" charset="0"/>
              </a:rPr>
              <a:t>infil.readlines</a:t>
            </a:r>
            <a:r>
              <a:rPr lang="sv-SE" sz="2800" dirty="0" smtClean="0">
                <a:latin typeface="Courier New" pitchFamily="49" charset="0"/>
              </a:rPr>
              <a:t>()</a:t>
            </a:r>
            <a:endParaRPr lang="sv-SE" sz="28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Stänga filen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sv-SE" sz="2800" dirty="0" err="1" smtClean="0">
                <a:latin typeface="Courier New" pitchFamily="49" charset="0"/>
              </a:rPr>
              <a:t>in</a:t>
            </a:r>
            <a:r>
              <a:rPr lang="sv-SE" sz="2800" dirty="0" err="1" smtClean="0">
                <a:latin typeface="Courier New" pitchFamily="49" charset="0"/>
              </a:rPr>
              <a:t>fil.close</a:t>
            </a:r>
            <a:r>
              <a:rPr lang="sv-SE" sz="2800" dirty="0" smtClean="0">
                <a:latin typeface="Courier New" pitchFamily="49" charset="0"/>
              </a:rPr>
              <a:t>()</a:t>
            </a:r>
            <a:endParaRPr lang="sv-SE" sz="2000" dirty="0" smtClean="0"/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 rot="-5400000">
            <a:off x="6906890" y="2429025"/>
            <a:ext cx="29883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400" dirty="0">
                <a:latin typeface="Bradley Hand ITC" pitchFamily="66" charset="0"/>
              </a:rPr>
              <a:t>"r" för </a:t>
            </a:r>
            <a:r>
              <a:rPr lang="sv-SE" sz="2400" dirty="0" smtClean="0">
                <a:latin typeface="Bradley Hand ITC" pitchFamily="66" charset="0"/>
              </a:rPr>
              <a:t>read = läsning</a:t>
            </a:r>
            <a:endParaRPr lang="sv-SE" sz="2400" dirty="0">
              <a:latin typeface="Bradley Hand ITC" pitchFamily="66" charset="0"/>
            </a:endParaRPr>
          </a:p>
        </p:txBody>
      </p:sp>
      <p:sp>
        <p:nvSpPr>
          <p:cNvPr id="115717" name="AutoShape 5"/>
          <p:cNvSpPr>
            <a:spLocks noChangeArrowheads="1"/>
          </p:cNvSpPr>
          <p:nvPr/>
        </p:nvSpPr>
        <p:spPr bwMode="auto">
          <a:xfrm>
            <a:off x="7236296" y="3248819"/>
            <a:ext cx="647700" cy="360362"/>
          </a:xfrm>
          <a:prstGeom prst="wedgeRectCallout">
            <a:avLst>
              <a:gd name="adj1" fmla="val 87255"/>
              <a:gd name="adj2" fmla="val -144273"/>
            </a:avLst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013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1157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sv-SE" dirty="0" smtClean="0"/>
              <a:t>Uppgift: </a:t>
            </a:r>
            <a:r>
              <a:rPr lang="sv-SE" dirty="0" smtClean="0"/>
              <a:t>Rätta felen!</a:t>
            </a:r>
            <a:endParaRPr lang="sv-SE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315901"/>
            <a:ext cx="5256584" cy="45259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namn = "s.txt"</a:t>
            </a:r>
          </a:p>
          <a:p>
            <a:pPr eaLnBrk="1" hangingPunct="1">
              <a:buFontTx/>
              <a:buNone/>
            </a:pPr>
            <a:endParaRPr lang="sv-SE" sz="2000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fil = </a:t>
            </a:r>
            <a:r>
              <a:rPr lang="sv-SE" sz="2800" dirty="0" err="1" smtClean="0">
                <a:latin typeface="Courier New" pitchFamily="49" charset="0"/>
                <a:cs typeface="Courier New" pitchFamily="49" charset="0"/>
              </a:rPr>
              <a:t>open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(namn, r)</a:t>
            </a:r>
          </a:p>
          <a:p>
            <a:pPr eaLnBrk="1" hangingPunct="1">
              <a:buFontTx/>
              <a:buNone/>
            </a:pPr>
            <a:endParaRPr lang="sv-SE" sz="2000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rad = </a:t>
            </a:r>
            <a:r>
              <a:rPr lang="sv-SE" sz="2800" dirty="0" err="1" smtClean="0">
                <a:latin typeface="Courier New" pitchFamily="49" charset="0"/>
                <a:cs typeface="Courier New" pitchFamily="49" charset="0"/>
              </a:rPr>
              <a:t>readline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(fil)</a:t>
            </a:r>
          </a:p>
          <a:p>
            <a:pPr eaLnBrk="1" hangingPunct="1">
              <a:buFontTx/>
              <a:buNone/>
            </a:pPr>
            <a:endParaRPr lang="sv-SE" sz="2000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v-SE" sz="2800" dirty="0" err="1" smtClean="0">
                <a:latin typeface="Courier New" pitchFamily="49" charset="0"/>
                <a:cs typeface="Courier New" pitchFamily="49" charset="0"/>
              </a:rPr>
              <a:t>fil.close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sv-SE" sz="28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4572000" y="2293128"/>
            <a:ext cx="496855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v-SE" sz="2800" i="1" dirty="0" smtClean="0">
                <a:latin typeface="Courier New" pitchFamily="49" charset="0"/>
                <a:cs typeface="Courier New" pitchFamily="49" charset="0"/>
              </a:rPr>
              <a:t>namn = s.txt</a:t>
            </a:r>
            <a:endParaRPr lang="sv-SE" sz="2800" i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sv-SE" sz="2800" i="1" dirty="0">
              <a:latin typeface="Courier New" pitchFamily="49" charset="0"/>
              <a:cs typeface="Courier New" pitchFamily="49" charset="0"/>
            </a:endParaRPr>
          </a:p>
          <a:p>
            <a:r>
              <a:rPr lang="sv-SE" sz="2800" i="1" dirty="0" smtClean="0">
                <a:latin typeface="Courier New" pitchFamily="49" charset="0"/>
                <a:cs typeface="Courier New" pitchFamily="49" charset="0"/>
              </a:rPr>
              <a:t>fil </a:t>
            </a:r>
            <a:r>
              <a:rPr lang="sv-SE" sz="2800" i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sv-SE" sz="2800" i="1" dirty="0" err="1" smtClean="0">
                <a:latin typeface="Courier New" pitchFamily="49" charset="0"/>
                <a:cs typeface="Courier New" pitchFamily="49" charset="0"/>
              </a:rPr>
              <a:t>open</a:t>
            </a:r>
            <a:r>
              <a:rPr lang="sv-SE" sz="2800" i="1" dirty="0" smtClean="0">
                <a:latin typeface="Courier New" pitchFamily="49" charset="0"/>
                <a:cs typeface="Courier New" pitchFamily="49" charset="0"/>
              </a:rPr>
              <a:t>(namn</a:t>
            </a:r>
            <a:r>
              <a:rPr lang="sv-SE" sz="2800" i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sv-SE" sz="2800" i="1" dirty="0" smtClean="0">
                <a:latin typeface="Courier New" pitchFamily="49" charset="0"/>
                <a:cs typeface="Courier New" pitchFamily="49" charset="0"/>
              </a:rPr>
              <a:t>"r")</a:t>
            </a:r>
            <a:endParaRPr lang="sv-SE" sz="2800" i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sv-SE" sz="2800" i="1" dirty="0">
              <a:latin typeface="Courier New" pitchFamily="49" charset="0"/>
              <a:cs typeface="Courier New" pitchFamily="49" charset="0"/>
            </a:endParaRPr>
          </a:p>
          <a:p>
            <a:r>
              <a:rPr lang="sv-SE" sz="2800" i="1" dirty="0" smtClean="0">
                <a:latin typeface="Courier New" pitchFamily="49" charset="0"/>
                <a:cs typeface="Courier New" pitchFamily="49" charset="0"/>
              </a:rPr>
              <a:t>rad </a:t>
            </a:r>
            <a:r>
              <a:rPr lang="sv-SE" sz="2800" i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sv-SE" sz="2800" i="1" dirty="0" err="1" smtClean="0">
                <a:latin typeface="Courier New" pitchFamily="49" charset="0"/>
                <a:cs typeface="Courier New" pitchFamily="49" charset="0"/>
              </a:rPr>
              <a:t>fil.readline</a:t>
            </a:r>
            <a:r>
              <a:rPr lang="sv-SE" sz="2800" i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sv-SE" sz="2800" i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sv-SE" sz="2800" i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sv-SE" sz="2800" i="1" dirty="0" err="1" smtClean="0">
                <a:latin typeface="Courier New" pitchFamily="49" charset="0"/>
                <a:cs typeface="Courier New" pitchFamily="49" charset="0"/>
              </a:rPr>
              <a:t>close</a:t>
            </a:r>
            <a:r>
              <a:rPr lang="sv-SE" sz="2800" i="1" dirty="0" smtClean="0">
                <a:latin typeface="Courier New" pitchFamily="49" charset="0"/>
                <a:cs typeface="Courier New" pitchFamily="49" charset="0"/>
              </a:rPr>
              <a:t>(fil)</a:t>
            </a:r>
            <a:endParaRPr lang="sv-SE" sz="2800" i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/>
          </a:p>
        </p:txBody>
      </p:sp>
      <p:sp>
        <p:nvSpPr>
          <p:cNvPr id="10245" name="Rektangel 10"/>
          <p:cNvSpPr>
            <a:spLocks noChangeArrowheads="1"/>
          </p:cNvSpPr>
          <p:nvPr/>
        </p:nvSpPr>
        <p:spPr bwMode="auto">
          <a:xfrm>
            <a:off x="4211960" y="2429353"/>
            <a:ext cx="215900" cy="361950"/>
          </a:xfrm>
          <a:prstGeom prst="rect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46" name="Rektangel 11"/>
          <p:cNvSpPr>
            <a:spLocks noChangeArrowheads="1"/>
          </p:cNvSpPr>
          <p:nvPr/>
        </p:nvSpPr>
        <p:spPr bwMode="auto">
          <a:xfrm>
            <a:off x="4211960" y="3248819"/>
            <a:ext cx="215900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47" name="Rektangel 12"/>
          <p:cNvSpPr>
            <a:spLocks noChangeArrowheads="1"/>
          </p:cNvSpPr>
          <p:nvPr/>
        </p:nvSpPr>
        <p:spPr bwMode="auto">
          <a:xfrm>
            <a:off x="4211960" y="4105412"/>
            <a:ext cx="215900" cy="360362"/>
          </a:xfrm>
          <a:prstGeom prst="rect">
            <a:avLst/>
          </a:prstGeom>
          <a:solidFill>
            <a:srgbClr val="B6DF8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48" name="Rektangel 13"/>
          <p:cNvSpPr>
            <a:spLocks noChangeArrowheads="1"/>
          </p:cNvSpPr>
          <p:nvPr/>
        </p:nvSpPr>
        <p:spPr bwMode="auto">
          <a:xfrm>
            <a:off x="4219643" y="5022332"/>
            <a:ext cx="215900" cy="360363"/>
          </a:xfrm>
          <a:prstGeom prst="rect">
            <a:avLst/>
          </a:prstGeom>
          <a:solidFill>
            <a:srgbClr val="66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8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Skriva ut på fil</a:t>
            </a:r>
            <a:endParaRPr lang="sv-SE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Att </a:t>
            </a:r>
            <a:r>
              <a:rPr lang="sv-SE" dirty="0" smtClean="0"/>
              <a:t>spara data på fil kallas skrivning.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Det här behöver man kunna: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Öppna filen för läsning eller skrivning: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sv-SE" dirty="0" smtClean="0">
                <a:latin typeface="Courier New" pitchFamily="49" charset="0"/>
              </a:rPr>
              <a:t>   </a:t>
            </a:r>
            <a:r>
              <a:rPr lang="sv-SE" sz="2800" dirty="0" err="1" smtClean="0">
                <a:latin typeface="Courier New" pitchFamily="49" charset="0"/>
              </a:rPr>
              <a:t>ut</a:t>
            </a:r>
            <a:r>
              <a:rPr lang="sv-SE" sz="2800" dirty="0" err="1" smtClean="0">
                <a:latin typeface="Courier New" pitchFamily="49" charset="0"/>
              </a:rPr>
              <a:t>fil</a:t>
            </a:r>
            <a:r>
              <a:rPr lang="sv-SE" sz="2800" dirty="0" smtClean="0">
                <a:latin typeface="Courier New" pitchFamily="49" charset="0"/>
              </a:rPr>
              <a:t> </a:t>
            </a:r>
            <a:r>
              <a:rPr lang="sv-SE" sz="2800" dirty="0" smtClean="0">
                <a:latin typeface="Courier New" pitchFamily="49" charset="0"/>
              </a:rPr>
              <a:t>= open("C</a:t>
            </a:r>
            <a:r>
              <a:rPr lang="sv-SE" sz="2800" dirty="0" smtClean="0">
                <a:latin typeface="Courier New" pitchFamily="49" charset="0"/>
              </a:rPr>
              <a:t>:\nytt.</a:t>
            </a:r>
            <a:r>
              <a:rPr lang="sv-SE" sz="2800" dirty="0" err="1" smtClean="0">
                <a:latin typeface="Courier New" pitchFamily="49" charset="0"/>
              </a:rPr>
              <a:t>txt</a:t>
            </a:r>
            <a:r>
              <a:rPr lang="sv-SE" sz="2800" dirty="0" smtClean="0">
                <a:latin typeface="Courier New" pitchFamily="49" charset="0"/>
              </a:rPr>
              <a:t>","w")</a:t>
            </a:r>
            <a:endParaRPr lang="sv-SE" sz="2800" dirty="0" smtClean="0"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Skriva </a:t>
            </a:r>
            <a:r>
              <a:rPr lang="sv-SE" dirty="0" smtClean="0"/>
              <a:t>ut </a:t>
            </a:r>
            <a:r>
              <a:rPr lang="sv-SE" dirty="0" smtClean="0"/>
              <a:t>en rad på </a:t>
            </a:r>
            <a:r>
              <a:rPr lang="sv-SE" dirty="0" smtClean="0"/>
              <a:t>en fil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sv-SE" dirty="0" smtClean="0">
                <a:latin typeface="Courier New" pitchFamily="49" charset="0"/>
              </a:rPr>
              <a:t>		</a:t>
            </a:r>
            <a:r>
              <a:rPr lang="sv-SE" sz="2800" dirty="0" smtClean="0">
                <a:latin typeface="Courier New" pitchFamily="49" charset="0"/>
              </a:rPr>
              <a:t>utfil.write("Natten var mörk.")</a:t>
            </a:r>
            <a:endParaRPr lang="sv-SE" sz="28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Skriva ut en lista på en fil</a:t>
            </a:r>
          </a:p>
          <a:p>
            <a:pPr marL="777240" lvl="2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sv-SE" dirty="0" smtClean="0">
                <a:latin typeface="Courier New" pitchFamily="49" charset="0"/>
              </a:rPr>
              <a:t> </a:t>
            </a:r>
            <a:r>
              <a:rPr lang="sv-SE" sz="2800" dirty="0" err="1" smtClean="0">
                <a:latin typeface="Courier New" pitchFamily="49" charset="0"/>
              </a:rPr>
              <a:t>utfil.writelines</a:t>
            </a:r>
            <a:r>
              <a:rPr lang="sv-SE" sz="2800" dirty="0" smtClean="0">
                <a:latin typeface="Courier New" pitchFamily="49" charset="0"/>
              </a:rPr>
              <a:t>(lista)</a:t>
            </a:r>
            <a:endParaRPr lang="sv-SE" sz="2800" dirty="0" smtClean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sv-SE" dirty="0" smtClean="0"/>
              <a:t>Stänga </a:t>
            </a:r>
            <a:r>
              <a:rPr lang="sv-SE" dirty="0" smtClean="0"/>
              <a:t>filen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sv-SE" sz="2800" dirty="0" smtClean="0">
                <a:latin typeface="Courier New" pitchFamily="49" charset="0"/>
              </a:rPr>
              <a:t> utfil.close()</a:t>
            </a:r>
            <a:endParaRPr lang="sv-SE" sz="2000" dirty="0" smtClean="0"/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 rot="-5400000">
            <a:off x="6628770" y="2429025"/>
            <a:ext cx="35445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v-SE" sz="2400" dirty="0" smtClean="0">
                <a:latin typeface="Bradley Hand ITC" pitchFamily="66" charset="0"/>
              </a:rPr>
              <a:t> ”w</a:t>
            </a:r>
            <a:r>
              <a:rPr lang="sv-SE" sz="2400" dirty="0" smtClean="0">
                <a:latin typeface="Bradley Hand ITC" pitchFamily="66" charset="0"/>
              </a:rPr>
              <a:t>" </a:t>
            </a:r>
            <a:r>
              <a:rPr lang="sv-SE" sz="2400" dirty="0">
                <a:latin typeface="Bradley Hand ITC" pitchFamily="66" charset="0"/>
              </a:rPr>
              <a:t>för </a:t>
            </a:r>
            <a:r>
              <a:rPr lang="sv-SE" sz="2400" dirty="0" err="1" smtClean="0">
                <a:latin typeface="Bradley Hand ITC" pitchFamily="66" charset="0"/>
              </a:rPr>
              <a:t>write</a:t>
            </a:r>
            <a:r>
              <a:rPr lang="sv-SE" sz="2400" dirty="0" smtClean="0">
                <a:latin typeface="Bradley Hand ITC" pitchFamily="66" charset="0"/>
              </a:rPr>
              <a:t> = </a:t>
            </a:r>
            <a:r>
              <a:rPr lang="sv-SE" sz="2400" dirty="0">
                <a:latin typeface="Bradley Hand ITC" pitchFamily="66" charset="0"/>
              </a:rPr>
              <a:t>skrivning</a:t>
            </a:r>
          </a:p>
        </p:txBody>
      </p:sp>
      <p:sp>
        <p:nvSpPr>
          <p:cNvPr id="115717" name="AutoShape 5"/>
          <p:cNvSpPr>
            <a:spLocks noChangeArrowheads="1"/>
          </p:cNvSpPr>
          <p:nvPr/>
        </p:nvSpPr>
        <p:spPr bwMode="auto">
          <a:xfrm>
            <a:off x="7492654" y="3248819"/>
            <a:ext cx="647700" cy="360362"/>
          </a:xfrm>
          <a:prstGeom prst="wedgeRectCallout">
            <a:avLst>
              <a:gd name="adj1" fmla="val 87255"/>
              <a:gd name="adj2" fmla="val -144273"/>
            </a:avLst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sv-S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34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1157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Läsa med for-slinga</a:t>
            </a:r>
            <a:endParaRPr lang="sv-SE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dirty="0" smtClean="0"/>
              <a:t>I Python kan man läsa igenom hela filen med en for-slinga. Exempel: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dirty="0" smtClean="0">
                <a:latin typeface="Courier New" pitchFamily="49" charset="0"/>
              </a:rPr>
              <a:t>fil = </a:t>
            </a:r>
            <a:r>
              <a:rPr lang="sv-SE" dirty="0" smtClean="0">
                <a:solidFill>
                  <a:srgbClr val="660066"/>
                </a:solidFill>
                <a:latin typeface="Courier New" pitchFamily="49" charset="0"/>
              </a:rPr>
              <a:t>open</a:t>
            </a:r>
            <a:r>
              <a:rPr lang="sv-SE" dirty="0" smtClean="0">
                <a:latin typeface="Courier New" pitchFamily="49" charset="0"/>
              </a:rPr>
              <a:t>(</a:t>
            </a:r>
            <a:r>
              <a:rPr lang="sv-SE" dirty="0" smtClean="0">
                <a:solidFill>
                  <a:srgbClr val="008000"/>
                </a:solidFill>
                <a:latin typeface="Courier New" pitchFamily="49" charset="0"/>
              </a:rPr>
              <a:t>"universitet.txt"</a:t>
            </a:r>
            <a:r>
              <a:rPr lang="sv-SE" dirty="0" smtClean="0">
                <a:latin typeface="Courier New" pitchFamily="49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dirty="0" smtClean="0">
                <a:latin typeface="Courier New" pitchFamily="49" charset="0"/>
              </a:rPr>
              <a:t>antalOrd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dirty="0" smtClean="0">
                <a:solidFill>
                  <a:srgbClr val="993300"/>
                </a:solidFill>
                <a:latin typeface="Courier New" pitchFamily="49" charset="0"/>
              </a:rPr>
              <a:t>for</a:t>
            </a:r>
            <a:r>
              <a:rPr lang="sv-SE" dirty="0" smtClean="0">
                <a:latin typeface="Courier New" pitchFamily="49" charset="0"/>
              </a:rPr>
              <a:t> rad </a:t>
            </a:r>
            <a:r>
              <a:rPr lang="sv-SE" dirty="0" smtClean="0">
                <a:solidFill>
                  <a:srgbClr val="993300"/>
                </a:solidFill>
                <a:latin typeface="Courier New" pitchFamily="49" charset="0"/>
              </a:rPr>
              <a:t>in</a:t>
            </a:r>
            <a:r>
              <a:rPr lang="sv-SE" dirty="0" smtClean="0">
                <a:latin typeface="Courier New" pitchFamily="49" charset="0"/>
              </a:rPr>
              <a:t> fil: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dirty="0" smtClean="0">
                <a:latin typeface="Courier New" pitchFamily="49" charset="0"/>
              </a:rPr>
              <a:t>   orden = </a:t>
            </a:r>
            <a:r>
              <a:rPr lang="sv-SE" dirty="0" err="1" smtClean="0">
                <a:latin typeface="Courier New" pitchFamily="49" charset="0"/>
              </a:rPr>
              <a:t>rad.split</a:t>
            </a:r>
            <a:r>
              <a:rPr lang="sv-SE" dirty="0" smtClean="0">
                <a:latin typeface="Courier New" pitchFamily="49" charset="0"/>
              </a:rPr>
              <a:t>()</a:t>
            </a:r>
            <a:endParaRPr lang="sv-SE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dirty="0" smtClean="0">
                <a:latin typeface="Courier New" pitchFamily="49" charset="0"/>
              </a:rPr>
              <a:t>   antalOrd += </a:t>
            </a:r>
            <a:r>
              <a:rPr lang="sv-SE" dirty="0" smtClean="0">
                <a:solidFill>
                  <a:srgbClr val="660066"/>
                </a:solidFill>
                <a:latin typeface="Courier New" pitchFamily="49" charset="0"/>
              </a:rPr>
              <a:t>len</a:t>
            </a:r>
            <a:r>
              <a:rPr lang="sv-SE" dirty="0" smtClean="0">
                <a:latin typeface="Courier New" pitchFamily="49" charset="0"/>
              </a:rPr>
              <a:t>(orden)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dirty="0" smtClean="0">
                <a:solidFill>
                  <a:srgbClr val="993300"/>
                </a:solidFill>
                <a:latin typeface="Courier New" pitchFamily="49" charset="0"/>
              </a:rPr>
              <a:t>print</a:t>
            </a:r>
            <a:r>
              <a:rPr lang="sv-SE" dirty="0">
                <a:latin typeface="Courier New" pitchFamily="49" charset="0"/>
              </a:rPr>
              <a:t>(</a:t>
            </a:r>
            <a:r>
              <a:rPr lang="sv-SE" dirty="0" smtClean="0">
                <a:latin typeface="Courier New" pitchFamily="49" charset="0"/>
              </a:rPr>
              <a:t>antalOrd, </a:t>
            </a:r>
            <a:r>
              <a:rPr lang="sv-SE" dirty="0" smtClean="0">
                <a:solidFill>
                  <a:srgbClr val="008000"/>
                </a:solidFill>
                <a:latin typeface="Courier New" pitchFamily="49" charset="0"/>
              </a:rPr>
              <a:t>"ord i filen.")</a:t>
            </a:r>
          </a:p>
        </p:txBody>
      </p:sp>
    </p:spTree>
    <p:extLst>
      <p:ext uri="{BB962C8B-B14F-4D97-AF65-F5344CB8AC3E}">
        <p14:creationId xmlns:p14="http://schemas.microsoft.com/office/powerpoint/2010/main" val="327930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err="1" smtClean="0"/>
              <a:t>Exception</a:t>
            </a:r>
            <a:endParaRPr lang="sv-SE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9961" y="2204864"/>
            <a:ext cx="91440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v-SE" sz="2800" dirty="0" smtClean="0"/>
              <a:t> Fel </a:t>
            </a:r>
            <a:r>
              <a:rPr lang="sv-SE" sz="2800" dirty="0" smtClean="0"/>
              <a:t>att öppna en fil för läsning om den inte finns. </a:t>
            </a:r>
          </a:p>
          <a:p>
            <a:pPr eaLnBrk="1" hangingPunct="1">
              <a:lnSpc>
                <a:spcPct val="80000"/>
              </a:lnSpc>
            </a:pPr>
            <a:r>
              <a:rPr lang="sv-SE" sz="2800" dirty="0" smtClean="0"/>
              <a:t> Felet </a:t>
            </a:r>
            <a:r>
              <a:rPr lang="sv-SE" sz="2800" dirty="0" smtClean="0"/>
              <a:t>heter </a:t>
            </a:r>
            <a:r>
              <a:rPr lang="sv-SE" sz="2800" dirty="0" smtClean="0">
                <a:latin typeface="Courier New" pitchFamily="49" charset="0"/>
              </a:rPr>
              <a:t>IOError</a:t>
            </a:r>
            <a:r>
              <a:rPr lang="sv-SE" sz="2800" dirty="0" smtClean="0"/>
              <a:t>: 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 &gt;&gt;&gt; </a:t>
            </a:r>
            <a:r>
              <a:rPr lang="en-US" sz="2800" dirty="0" err="1" smtClean="0">
                <a:solidFill>
                  <a:srgbClr val="FF3300"/>
                </a:solidFill>
                <a:latin typeface="Courier New" pitchFamily="49" charset="0"/>
              </a:rPr>
              <a:t>fil</a:t>
            </a: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= open("</a:t>
            </a:r>
            <a:r>
              <a:rPr lang="en-US" sz="2800" dirty="0" err="1" smtClean="0">
                <a:solidFill>
                  <a:srgbClr val="FF3300"/>
                </a:solidFill>
                <a:latin typeface="Courier New" pitchFamily="49" charset="0"/>
              </a:rPr>
              <a:t>kudde.txt","r</a:t>
            </a: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")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 </a:t>
            </a:r>
            <a:r>
              <a:rPr lang="en-US" sz="2800" dirty="0" err="1" smtClean="0">
                <a:solidFill>
                  <a:srgbClr val="FF3300"/>
                </a:solidFill>
                <a:latin typeface="Courier New" pitchFamily="49" charset="0"/>
              </a:rPr>
              <a:t>Traceback</a:t>
            </a: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(most recent call last):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 File "&lt;pyshell#2&gt;", line 1, in 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 </a:t>
            </a:r>
            <a:r>
              <a:rPr lang="en-US" sz="2800" dirty="0" err="1" smtClean="0">
                <a:solidFill>
                  <a:srgbClr val="FF3300"/>
                </a:solidFill>
                <a:latin typeface="Courier New" pitchFamily="49" charset="0"/>
              </a:rPr>
              <a:t>fil</a:t>
            </a: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= open("</a:t>
            </a:r>
            <a:r>
              <a:rPr lang="en-US" sz="2800" dirty="0" err="1" smtClean="0">
                <a:solidFill>
                  <a:srgbClr val="FF3300"/>
                </a:solidFill>
                <a:latin typeface="Courier New" pitchFamily="49" charset="0"/>
              </a:rPr>
              <a:t>kudde.txt","r</a:t>
            </a: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")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 </a:t>
            </a:r>
            <a:r>
              <a:rPr lang="en-US" sz="2800" dirty="0" err="1" smtClean="0">
                <a:solidFill>
                  <a:srgbClr val="FF3300"/>
                </a:solidFill>
                <a:latin typeface="Courier New" pitchFamily="49" charset="0"/>
              </a:rPr>
              <a:t>IOError</a:t>
            </a: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:[</a:t>
            </a:r>
            <a:r>
              <a:rPr lang="en-US" sz="2800" dirty="0" err="1" smtClean="0">
                <a:solidFill>
                  <a:srgbClr val="FF3300"/>
                </a:solidFill>
                <a:latin typeface="Courier New" pitchFamily="49" charset="0"/>
              </a:rPr>
              <a:t>Errno</a:t>
            </a: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 2] No such file: 'kudde.txt</a:t>
            </a:r>
            <a:r>
              <a:rPr lang="en-US" sz="2800" dirty="0" smtClean="0">
                <a:solidFill>
                  <a:srgbClr val="FF3300"/>
                </a:solidFill>
                <a:latin typeface="Courier New" pitchFamily="49" charset="0"/>
              </a:rPr>
              <a:t>'</a:t>
            </a:r>
            <a:endParaRPr lang="en-US" sz="2800" dirty="0" smtClean="0">
              <a:solidFill>
                <a:srgbClr val="FF33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4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Olika </a:t>
            </a:r>
            <a:r>
              <a:rPr lang="sv-SE" dirty="0" smtClean="0"/>
              <a:t>feltyper</a:t>
            </a:r>
            <a:endParaRPr lang="sv-SE" dirty="0" smtClean="0"/>
          </a:p>
        </p:txBody>
      </p:sp>
      <p:graphicFrame>
        <p:nvGraphicFramePr>
          <p:cNvPr id="118817" name="Group 3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97936852"/>
              </p:ext>
            </p:extLst>
          </p:nvPr>
        </p:nvGraphicFramePr>
        <p:xfrm>
          <a:off x="457200" y="1600200"/>
          <a:ext cx="8229600" cy="5111748"/>
        </p:xfrm>
        <a:graphic>
          <a:graphicData uri="http://schemas.openxmlformats.org/drawingml/2006/table">
            <a:tbl>
              <a:tblPr/>
              <a:tblGrid>
                <a:gridCol w="2962275"/>
                <a:gridCol w="5267325"/>
              </a:tblGrid>
              <a:tr h="904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Exception</a:t>
                      </a:r>
                      <a:endParaRPr kumimoji="0" lang="sv-SE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När uppkommer det?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urier New" pitchFamily="49" charset="0"/>
                        </a:rPr>
                        <a:t>IOError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Om man försöker öppna en fil som inte finns.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urier New" pitchFamily="49" charset="0"/>
                        </a:rPr>
                        <a:t>SyntaxError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Om man skrivit programkod som Python inte kan tolka.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7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urier New" pitchFamily="49" charset="0"/>
                        </a:rPr>
                        <a:t>KeyError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Om man försöker använda en nyckel som inte finns i en ordlista.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ourier New" pitchFamily="49" charset="0"/>
                        </a:rPr>
                        <a:t>NameError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Om man använder en variabel utan att ha gett den ett värde .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300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try-except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v-SE" sz="2800" dirty="0" smtClean="0"/>
              <a:t>Man kan ta hand om </a:t>
            </a:r>
            <a:r>
              <a:rPr lang="sv-SE" sz="2800" dirty="0" smtClean="0"/>
              <a:t>fel genom </a:t>
            </a:r>
            <a:r>
              <a:rPr lang="sv-SE" sz="2800" dirty="0" smtClean="0"/>
              <a:t>att införa try-except-satser. Exempel: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v-SE" sz="2800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sv-SE" sz="2800" dirty="0" smtClean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-29716" y="2780928"/>
            <a:ext cx="9144000" cy="378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sv-SE" dirty="0">
              <a:solidFill>
                <a:srgbClr val="A50021"/>
              </a:solidFill>
            </a:endParaRPr>
          </a:p>
          <a:p>
            <a:r>
              <a:rPr lang="sv-SE" sz="2800" dirty="0" err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8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ö</a:t>
            </a:r>
            <a:r>
              <a:rPr lang="sv-SE" sz="28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ppna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(namn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mod = "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r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):</a:t>
            </a:r>
            <a:endParaRPr lang="sv-SE" sz="2800" dirty="0">
              <a:latin typeface="Courier New" pitchFamily="49" charset="0"/>
              <a:cs typeface="Courier New" pitchFamily="49" charset="0"/>
            </a:endParaRP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"""Öppna en fil säkert för </a:t>
            </a:r>
          </a:p>
          <a:p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    läsning eller utskrift."""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800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try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    fil = open(namn, mod)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    return fil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800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except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(IOError):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sv-SE" sz="2800" dirty="0" smtClean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print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v-SE" sz="280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"Kan </a:t>
            </a:r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inte öppna filen"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,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namn)</a:t>
            </a:r>
            <a:endParaRPr lang="sv-SE" sz="2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64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sv-SE" dirty="0" err="1" smtClean="0"/>
              <a:t>Uppgift:Varför</a:t>
            </a:r>
            <a:r>
              <a:rPr lang="sv-SE" dirty="0" smtClean="0"/>
              <a:t>? </a:t>
            </a:r>
            <a:endParaRPr lang="sv-SE" dirty="0" smtClean="0"/>
          </a:p>
        </p:txBody>
      </p:sp>
      <p:sp>
        <p:nvSpPr>
          <p:cNvPr id="10245" name="Rektangel 10"/>
          <p:cNvSpPr>
            <a:spLocks noChangeArrowheads="1"/>
          </p:cNvSpPr>
          <p:nvPr/>
        </p:nvSpPr>
        <p:spPr bwMode="auto">
          <a:xfrm>
            <a:off x="395536" y="2560583"/>
            <a:ext cx="215900" cy="361950"/>
          </a:xfrm>
          <a:prstGeom prst="rect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46" name="Rektangel 11"/>
          <p:cNvSpPr>
            <a:spLocks noChangeArrowheads="1"/>
          </p:cNvSpPr>
          <p:nvPr/>
        </p:nvSpPr>
        <p:spPr bwMode="auto">
          <a:xfrm>
            <a:off x="395536" y="3380049"/>
            <a:ext cx="215900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47" name="Rektangel 12"/>
          <p:cNvSpPr>
            <a:spLocks noChangeArrowheads="1"/>
          </p:cNvSpPr>
          <p:nvPr/>
        </p:nvSpPr>
        <p:spPr bwMode="auto">
          <a:xfrm>
            <a:off x="395536" y="4236642"/>
            <a:ext cx="215900" cy="360362"/>
          </a:xfrm>
          <a:prstGeom prst="rect">
            <a:avLst/>
          </a:prstGeom>
          <a:solidFill>
            <a:srgbClr val="B6DF8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48" name="Rektangel 13"/>
          <p:cNvSpPr>
            <a:spLocks noChangeArrowheads="1"/>
          </p:cNvSpPr>
          <p:nvPr/>
        </p:nvSpPr>
        <p:spPr bwMode="auto">
          <a:xfrm>
            <a:off x="403219" y="5153562"/>
            <a:ext cx="215900" cy="360363"/>
          </a:xfrm>
          <a:prstGeom prst="rect">
            <a:avLst/>
          </a:prstGeom>
          <a:solidFill>
            <a:srgbClr val="66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115616" y="2400438"/>
            <a:ext cx="7632848" cy="3672408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Utan try...</a:t>
            </a:r>
            <a:r>
              <a:rPr lang="sv-SE" dirty="0" err="1" smtClean="0"/>
              <a:t>except</a:t>
            </a:r>
            <a:r>
              <a:rPr lang="sv-SE" dirty="0" smtClean="0"/>
              <a:t> går det inte att läsa från fil.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Programmet går snabbare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Man slipper stänga filen med </a:t>
            </a:r>
            <a:r>
              <a:rPr lang="sv-SE" dirty="0" err="1" smtClean="0"/>
              <a:t>close</a:t>
            </a:r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Man kan få felutskrift på svenska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000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sortering.py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dirty="0" smtClean="0"/>
              <a:t>På textfilen </a:t>
            </a:r>
            <a:r>
              <a:rPr lang="sv-SE" dirty="0" smtClean="0">
                <a:latin typeface="Courier New" pitchFamily="49" charset="0"/>
              </a:rPr>
              <a:t>universitet.txt</a:t>
            </a:r>
            <a:r>
              <a:rPr lang="sv-SE" dirty="0" smtClean="0"/>
              <a:t> finns namnen på ett antal universitet lagrade: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Bradley Hand ITC" pitchFamily="66" charset="0"/>
              </a:rPr>
              <a:t>University of Cape Town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Bradley Hand ITC" pitchFamily="66" charset="0"/>
              </a:rPr>
              <a:t>St. Petersburg State University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Bradley Hand ITC" pitchFamily="66" charset="0"/>
              </a:rPr>
              <a:t>Massachusetts Institute of Technology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Bradley Hand ITC" pitchFamily="66" charset="0"/>
              </a:rPr>
              <a:t>…</a:t>
            </a:r>
            <a:endParaRPr lang="sv-SE" dirty="0" smtClean="0">
              <a:latin typeface="Bradley Hand ITC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v-SE" dirty="0" smtClean="0"/>
              <a:t>Programmet ska läsa in alla rader från filen, </a:t>
            </a:r>
            <a:r>
              <a:rPr lang="sv-SE" dirty="0" smtClean="0"/>
              <a:t>konvertera till gemena, sortera </a:t>
            </a:r>
            <a:r>
              <a:rPr lang="sv-SE" dirty="0" smtClean="0"/>
              <a:t>dom i bokstavsordning, och skriva ut på en annan fil</a:t>
            </a:r>
          </a:p>
        </p:txBody>
      </p:sp>
    </p:spTree>
    <p:extLst>
      <p:ext uri="{BB962C8B-B14F-4D97-AF65-F5344CB8AC3E}">
        <p14:creationId xmlns:p14="http://schemas.microsoft.com/office/powerpoint/2010/main" val="17913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 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öppna(filnamn, mod)</a:t>
            </a:r>
          </a:p>
          <a:p>
            <a:pPr lvl="1"/>
            <a:r>
              <a:rPr lang="sv-SE" dirty="0" smtClean="0"/>
              <a:t>Öppnar en fil. </a:t>
            </a:r>
          </a:p>
          <a:p>
            <a:pPr lvl="1"/>
            <a:r>
              <a:rPr lang="sv-SE" dirty="0" smtClean="0"/>
              <a:t>Indata: filnamnet (sträng) Utdata: en filvariabel</a:t>
            </a:r>
          </a:p>
          <a:p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läsFil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(filvariabel)</a:t>
            </a:r>
          </a:p>
          <a:p>
            <a:pPr lvl="1"/>
            <a:r>
              <a:rPr lang="sv-SE" dirty="0" smtClean="0"/>
              <a:t>Läser alla rader från filen. </a:t>
            </a:r>
          </a:p>
          <a:p>
            <a:pPr lvl="1"/>
            <a:r>
              <a:rPr lang="sv-SE" dirty="0" smtClean="0"/>
              <a:t>Indata: filvariabel Utdata: lista med gemena rader</a:t>
            </a:r>
          </a:p>
          <a:p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skrivFil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v-SE" dirty="0" err="1" smtClean="0">
                <a:latin typeface="Courier New" pitchFamily="49" charset="0"/>
                <a:cs typeface="Courier New" pitchFamily="49" charset="0"/>
              </a:rPr>
              <a:t>filvariabel,lista</a:t>
            </a:r>
            <a:r>
              <a:rPr lang="sv-SE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sv-SE" dirty="0" smtClean="0"/>
              <a:t>Skriver ut listan på filen</a:t>
            </a:r>
          </a:p>
          <a:p>
            <a:pPr lvl="1"/>
            <a:r>
              <a:rPr lang="sv-SE" dirty="0" smtClean="0"/>
              <a:t>Indata: filvariabel, lista med strängar Utdata: -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Uppdelning i funktioner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8080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250825" y="476250"/>
            <a:ext cx="83534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 dirty="0" err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läsFil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infil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"""</a:t>
            </a:r>
            <a:r>
              <a:rPr lang="en-US" sz="24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Läs</a:t>
            </a:r>
            <a:r>
              <a:rPr lang="en-US" sz="24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in </a:t>
            </a:r>
            <a:r>
              <a:rPr lang="en-US" sz="24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alla</a:t>
            </a:r>
            <a:r>
              <a:rPr lang="en-US" sz="24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rader</a:t>
            </a:r>
            <a:r>
              <a:rPr lang="en-US" sz="24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från</a:t>
            </a:r>
            <a:r>
              <a:rPr lang="en-US" sz="24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infil</a:t>
            </a:r>
            <a:r>
              <a:rPr lang="en-US" sz="24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"""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lista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[]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rad </a:t>
            </a:r>
            <a:r>
              <a:rPr lang="en-US" sz="2400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infil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lista.append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rad.strip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().lower())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infil.close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lista</a:t>
            </a:r>
            <a:endParaRPr lang="sv-SE" sz="2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72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250825" y="404813"/>
            <a:ext cx="8713788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dirty="0" err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skrivFil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lista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utfil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en-US" sz="2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"""</a:t>
            </a:r>
            <a:r>
              <a:rPr lang="en-US" sz="28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Skriver</a:t>
            </a:r>
            <a:r>
              <a:rPr lang="en-US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ut</a:t>
            </a:r>
            <a:r>
              <a:rPr lang="en-US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lista</a:t>
            </a:r>
            <a:r>
              <a:rPr lang="en-US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på</a:t>
            </a:r>
            <a:r>
              <a:rPr lang="en-US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utfil</a:t>
            </a:r>
            <a:r>
              <a:rPr lang="en-US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"""</a:t>
            </a:r>
          </a:p>
          <a:p>
            <a:r>
              <a:rPr lang="en-US" sz="2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800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rad </a:t>
            </a:r>
            <a:r>
              <a:rPr lang="en-US" sz="2800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lista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28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utfil.write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(rad + "\n")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800" dirty="0" err="1">
                <a:latin typeface="Courier New" pitchFamily="49" charset="0"/>
                <a:cs typeface="Courier New" pitchFamily="49" charset="0"/>
              </a:rPr>
              <a:t>utfil.close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dirty="0"/>
              <a:t>        </a:t>
            </a:r>
          </a:p>
          <a:p>
            <a:r>
              <a:rPr lang="en-US" dirty="0"/>
              <a:t>   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97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250824" y="333375"/>
            <a:ext cx="889317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sv-SE" sz="2800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sv-SE" sz="28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main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():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infil = 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ö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ppna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"universitet.txt"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,</a:t>
            </a:r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"r"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lista = </a:t>
            </a:r>
            <a:r>
              <a:rPr lang="sv-SE" sz="2800" dirty="0" err="1" smtClean="0">
                <a:latin typeface="Courier New" pitchFamily="49" charset="0"/>
                <a:cs typeface="Courier New" pitchFamily="49" charset="0"/>
              </a:rPr>
              <a:t>läsFil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sv-SE" sz="2800" dirty="0" err="1" smtClean="0">
                <a:latin typeface="Courier New" pitchFamily="49" charset="0"/>
                <a:cs typeface="Courier New" pitchFamily="49" charset="0"/>
              </a:rPr>
              <a:t>infil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lista.sort()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utfil = </a:t>
            </a:r>
            <a:r>
              <a:rPr lang="sv-SE" sz="2800" dirty="0" smtClean="0">
                <a:latin typeface="Courier New" pitchFamily="49" charset="0"/>
                <a:cs typeface="Courier New" pitchFamily="49" charset="0"/>
              </a:rPr>
              <a:t>öppna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"sorterat.txt"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,</a:t>
            </a:r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"w"</a:t>
            </a:r>
            <a:r>
              <a:rPr lang="sv-SE" sz="28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sv-SE" sz="2800" dirty="0">
                <a:latin typeface="Courier New" pitchFamily="49" charset="0"/>
                <a:cs typeface="Courier New" pitchFamily="49" charset="0"/>
              </a:rPr>
              <a:t>    skrivFil(lista,utfil)</a:t>
            </a:r>
            <a:endParaRPr lang="sv-SE" sz="280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sv-SE" sz="280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sv-SE" sz="28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#Anropar </a:t>
            </a:r>
            <a:r>
              <a:rPr lang="sv-SE" sz="280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main</a:t>
            </a:r>
            <a:endParaRPr lang="sv-SE" sz="280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dirty="0">
                <a:latin typeface="Courier New" pitchFamily="49" charset="0"/>
                <a:cs typeface="Courier New" pitchFamily="49" charset="0"/>
              </a:rPr>
              <a:t>main()</a:t>
            </a:r>
          </a:p>
        </p:txBody>
      </p:sp>
    </p:spTree>
    <p:extLst>
      <p:ext uri="{BB962C8B-B14F-4D97-AF65-F5344CB8AC3E}">
        <p14:creationId xmlns:p14="http://schemas.microsoft.com/office/powerpoint/2010/main" val="318741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157</TotalTime>
  <Words>676</Words>
  <Application>Microsoft Office PowerPoint</Application>
  <PresentationFormat>Bildspel på skärmen (4:3)</PresentationFormat>
  <Paragraphs>149</Paragraphs>
  <Slides>17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18" baseType="lpstr">
      <vt:lpstr>Hardcover</vt:lpstr>
      <vt:lpstr>Programmeringsteknik  </vt:lpstr>
      <vt:lpstr>Idag</vt:lpstr>
      <vt:lpstr>Filer</vt:lpstr>
      <vt:lpstr>Filvariabler</vt:lpstr>
      <vt:lpstr>Läsa från fil</vt:lpstr>
      <vt:lpstr>Uppgift: Rätta felen!</vt:lpstr>
      <vt:lpstr>Skriva ut på fil</vt:lpstr>
      <vt:lpstr>Läsa med for-slinga</vt:lpstr>
      <vt:lpstr>Exception</vt:lpstr>
      <vt:lpstr>Olika feltyper</vt:lpstr>
      <vt:lpstr>try-except</vt:lpstr>
      <vt:lpstr>Uppgift:Varför? </vt:lpstr>
      <vt:lpstr>sortering.py</vt:lpstr>
      <vt:lpstr>Uppdelning i funktioner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DD1311 Programmeringsteknik med PBL</dc:title>
  <dc:creator>Linda</dc:creator>
  <cp:lastModifiedBy>Linda</cp:lastModifiedBy>
  <cp:revision>17</cp:revision>
  <dcterms:created xsi:type="dcterms:W3CDTF">2011-02-03T10:41:44Z</dcterms:created>
  <dcterms:modified xsi:type="dcterms:W3CDTF">2012-01-30T21:17:25Z</dcterms:modified>
</cp:coreProperties>
</file>