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handoutMasterIdLst>
    <p:handoutMasterId r:id="rId17"/>
  </p:handoutMasterIdLst>
  <p:sldIdLst>
    <p:sldId id="257" r:id="rId2"/>
    <p:sldId id="258" r:id="rId3"/>
    <p:sldId id="278" r:id="rId4"/>
    <p:sldId id="282" r:id="rId5"/>
    <p:sldId id="280" r:id="rId6"/>
    <p:sldId id="281" r:id="rId7"/>
    <p:sldId id="277" r:id="rId8"/>
    <p:sldId id="279" r:id="rId9"/>
    <p:sldId id="265" r:id="rId10"/>
    <p:sldId id="259" r:id="rId11"/>
    <p:sldId id="275" r:id="rId12"/>
    <p:sldId id="276" r:id="rId13"/>
    <p:sldId id="274" r:id="rId14"/>
    <p:sldId id="283" r:id="rId15"/>
    <p:sldId id="260" r:id="rId16"/>
  </p:sldIdLst>
  <p:sldSz cx="9144000" cy="6858000" type="screen4x3"/>
  <p:notesSz cx="6858000" cy="9715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88" autoAdjust="0"/>
    <p:restoredTop sz="94684" autoAdjust="0"/>
  </p:normalViewPr>
  <p:slideViewPr>
    <p:cSldViewPr>
      <p:cViewPr>
        <p:scale>
          <a:sx n="92" d="100"/>
          <a:sy n="92" d="100"/>
        </p:scale>
        <p:origin x="-402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BF5203-A70D-43EE-9ADB-E1098EB7CCB0}" type="datetimeFigureOut">
              <a:rPr lang="sv-SE" smtClean="0"/>
              <a:t>2012-02-13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228039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9228039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D50DE-0E4D-450E-A0C6-BE78B39A08F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1431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B32461A-250E-4A29-9E9B-599CA3838FA1}" type="datetime1">
              <a:rPr lang="en-US" smtClean="0"/>
              <a:pPr/>
              <a:t>2/13/2012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F1AD66C-382E-48AD-8F4C-E87C4D4A8B28}" type="datetime1">
              <a:rPr lang="en-US" smtClean="0"/>
              <a:pPr/>
              <a:t>2/13/2012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6F4ADA4-35DF-4BD1-8C53-4246F035229A}" type="datetime1">
              <a:rPr lang="en-US" smtClean="0"/>
              <a:pPr/>
              <a:t>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3ED-02B1-490A-8EAD-E0CB136D5388}" type="datetime1">
              <a:rPr lang="en-US" smtClean="0"/>
              <a:pPr/>
              <a:t>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1BB6-685D-4518-8FAD-1882B9671546}" type="datetime1">
              <a:rPr lang="en-US" smtClean="0"/>
              <a:pPr/>
              <a:t>2/13/2012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65FFBFE-5C08-4E0E-AF38-FB925F0B4D71}" type="datetime1">
              <a:rPr lang="en-US" smtClean="0"/>
              <a:pPr/>
              <a:t>2/13/2012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/>
              <a:pPr/>
              <a:t>2/13/2012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6E82007-CDD1-4BCF-B9F4-9D458EFEEFE1}" type="datetime1">
              <a:rPr lang="en-US" smtClean="0"/>
              <a:pPr/>
              <a:t>2/13/2012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4A4F265-CA88-4C30-A9AD-02E6A5184734}" type="datetime1">
              <a:rPr lang="en-US" smtClean="0"/>
              <a:pPr/>
              <a:t>2/13/2012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1099-48EC-46A3-9530-F58EB96AF77C}" type="datetime1">
              <a:rPr lang="en-US" smtClean="0"/>
              <a:pPr/>
              <a:t>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97E24-FFB9-4C73-8C6D-E02A7AD33DB8}" type="datetime1">
              <a:rPr lang="en-US" smtClean="0"/>
              <a:pPr/>
              <a:t>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Rubrik och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abel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sv-SE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8045F-6B4E-40D9-85A2-578CD1615AE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7664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823242C-D747-4ADD-80D8-99421268E3A8}" type="datetime1">
              <a:rPr lang="en-US" smtClean="0"/>
              <a:pPr/>
              <a:t>2/13/2012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sv-SE" sz="4000" smtClean="0"/>
              <a:t>DD1311 Programmeringsteknik med PBL</a:t>
            </a:r>
            <a:br>
              <a:rPr lang="sv-SE" sz="4000" smtClean="0"/>
            </a:br>
            <a:r>
              <a:rPr lang="sv-SE" sz="4000" smtClean="0"/>
              <a:t/>
            </a:r>
            <a:br>
              <a:rPr lang="sv-SE" sz="4000" smtClean="0"/>
            </a:br>
            <a:endParaRPr lang="sv-SE" sz="400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sv-SE" smtClean="0"/>
              <a:t>Föreläsning 9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924300" y="804863"/>
            <a:ext cx="50403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r>
              <a:rPr lang="sv-SE" i="1">
                <a:latin typeface="Arial" charset="0"/>
              </a:rPr>
              <a:t>Skolan för Datavetenskap och kommunikation</a:t>
            </a:r>
          </a:p>
        </p:txBody>
      </p:sp>
    </p:spTree>
    <p:extLst>
      <p:ext uri="{BB962C8B-B14F-4D97-AF65-F5344CB8AC3E}">
        <p14:creationId xmlns:p14="http://schemas.microsoft.com/office/powerpoint/2010/main" val="119571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Idag: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ebdings" pitchFamily="18" charset="2"/>
              <a:buChar char="Y"/>
            </a:pPr>
            <a:r>
              <a:rPr lang="sv-SE" dirty="0" smtClean="0"/>
              <a:t>Läsa från fil</a:t>
            </a:r>
            <a:endParaRPr lang="sv-SE" dirty="0" smtClean="0"/>
          </a:p>
          <a:p>
            <a:pPr>
              <a:buFont typeface="Webdings" pitchFamily="18" charset="2"/>
              <a:buChar char="Y"/>
            </a:pPr>
            <a:r>
              <a:rPr lang="sv-SE" dirty="0" smtClean="0"/>
              <a:t>Referenser</a:t>
            </a:r>
          </a:p>
          <a:p>
            <a:pPr eaLnBrk="1" hangingPunct="1">
              <a:buFont typeface="Webdings" pitchFamily="18" charset="2"/>
              <a:buChar char="Y"/>
            </a:pPr>
            <a:r>
              <a:rPr lang="sv-SE" dirty="0" smtClean="0"/>
              <a:t>Metoder som tar ett annat objekt som parameter</a:t>
            </a:r>
          </a:p>
          <a:p>
            <a:pPr>
              <a:buFont typeface="Webdings" pitchFamily="18" charset="2"/>
              <a:buChar char="Y"/>
            </a:pPr>
            <a:r>
              <a:rPr lang="sv-SE" dirty="0" err="1" smtClean="0"/>
              <a:t>Defaultparametrar</a:t>
            </a:r>
            <a:endParaRPr lang="sv-SE" dirty="0" smtClean="0"/>
          </a:p>
          <a:p>
            <a:pPr>
              <a:buFont typeface="Webdings" pitchFamily="18" charset="2"/>
              <a:buChar char="Y"/>
            </a:pPr>
            <a:r>
              <a:rPr lang="sv-SE" dirty="0" smtClean="0"/>
              <a:t>Nästlade for-slingor</a:t>
            </a:r>
            <a:endParaRPr lang="sv-SE" dirty="0"/>
          </a:p>
          <a:p>
            <a:pPr marL="0" indent="0" eaLnBrk="1" hangingPunct="1">
              <a:buNone/>
            </a:pPr>
            <a:endParaRPr lang="sv-SE" dirty="0" smtClean="0"/>
          </a:p>
          <a:p>
            <a:pPr eaLnBrk="1" hangingPunct="1">
              <a:buFontTx/>
              <a:buNone/>
            </a:pPr>
            <a:endParaRPr lang="sv-SE" dirty="0" smtClean="0"/>
          </a:p>
          <a:p>
            <a:pPr lvl="1" eaLnBrk="1" hangingPunct="1">
              <a:buFontTx/>
              <a:buNone/>
            </a:pP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365980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v-SE" dirty="0" smtClean="0"/>
              <a:t>klassen </a:t>
            </a:r>
            <a:r>
              <a:rPr lang="sv-SE" dirty="0" smtClean="0"/>
              <a:t>Tenta</a:t>
            </a:r>
            <a:endParaRPr lang="sv-SE" dirty="0" smtClean="0"/>
          </a:p>
        </p:txBody>
      </p:sp>
      <p:graphicFrame>
        <p:nvGraphicFramePr>
          <p:cNvPr id="173087" name="Group 31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730369894"/>
              </p:ext>
            </p:extLst>
          </p:nvPr>
        </p:nvGraphicFramePr>
        <p:xfrm>
          <a:off x="323528" y="764704"/>
          <a:ext cx="7704856" cy="5688632"/>
        </p:xfrm>
        <a:graphic>
          <a:graphicData uri="http://schemas.openxmlformats.org/drawingml/2006/table">
            <a:tbl>
              <a:tblPr/>
              <a:tblGrid>
                <a:gridCol w="2841760"/>
                <a:gridCol w="4863096"/>
              </a:tblGrid>
              <a:tr h="6268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Attribut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Metoder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17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__bonus</a:t>
                      </a: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__poäng</a:t>
                      </a: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__totalpoäng</a:t>
                      </a: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__betyg</a:t>
                      </a: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__init__()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__</a:t>
                      </a: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str__()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__</a:t>
                      </a:r>
                      <a:r>
                        <a:rPr kumimoji="0" lang="sv-SE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lt</a:t>
                      </a: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__()</a:t>
                      </a: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visa()</a:t>
                      </a: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poängsumma()</a:t>
                      </a: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beräknaTotalpoäng</a:t>
                      </a: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beräknaBetyg</a:t>
                      </a: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528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Läsa från fil</a:t>
            </a:r>
            <a:endParaRPr lang="sv-SE" dirty="0"/>
          </a:p>
        </p:txBody>
      </p:sp>
      <p:sp>
        <p:nvSpPr>
          <p:cNvPr id="4" name="textruta 3"/>
          <p:cNvSpPr txBox="1"/>
          <p:nvPr/>
        </p:nvSpPr>
        <p:spPr>
          <a:xfrm>
            <a:off x="3275856" y="3299603"/>
            <a:ext cx="54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latin typeface="Courier New" pitchFamily="49" charset="0"/>
                <a:cs typeface="Courier New" pitchFamily="49" charset="0"/>
              </a:rPr>
              <a:t>tentorna = []</a:t>
            </a:r>
          </a:p>
          <a:p>
            <a:r>
              <a:rPr lang="sv-SE" dirty="0" smtClean="0">
                <a:latin typeface="Courier New" pitchFamily="49" charset="0"/>
                <a:cs typeface="Courier New" pitchFamily="49" charset="0"/>
              </a:rPr>
              <a:t>for </a:t>
            </a:r>
            <a:r>
              <a:rPr lang="sv-SE" dirty="0">
                <a:latin typeface="Courier New" pitchFamily="49" charset="0"/>
                <a:cs typeface="Courier New" pitchFamily="49" charset="0"/>
              </a:rPr>
              <a:t>rad in </a:t>
            </a:r>
            <a:r>
              <a:rPr lang="sv-SE" dirty="0" err="1">
                <a:latin typeface="Courier New" pitchFamily="49" charset="0"/>
                <a:cs typeface="Courier New" pitchFamily="49" charset="0"/>
              </a:rPr>
              <a:t>infil</a:t>
            </a:r>
            <a:r>
              <a:rPr lang="sv-SE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sv-SE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dirty="0" smtClean="0">
                <a:latin typeface="Courier New" pitchFamily="49" charset="0"/>
                <a:cs typeface="Courier New" pitchFamily="49" charset="0"/>
              </a:rPr>
              <a:t>lista </a:t>
            </a:r>
            <a:r>
              <a:rPr lang="sv-SE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sv-SE" dirty="0" err="1">
                <a:latin typeface="Courier New" pitchFamily="49" charset="0"/>
                <a:cs typeface="Courier New" pitchFamily="49" charset="0"/>
              </a:rPr>
              <a:t>rad.split</a:t>
            </a:r>
            <a:r>
              <a:rPr lang="sv-SE" dirty="0">
                <a:latin typeface="Courier New" pitchFamily="49" charset="0"/>
                <a:cs typeface="Courier New" pitchFamily="49" charset="0"/>
              </a:rPr>
              <a:t>("/")</a:t>
            </a:r>
          </a:p>
          <a:p>
            <a:r>
              <a:rPr lang="sv-SE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dirty="0" smtClean="0">
                <a:latin typeface="Courier New" pitchFamily="49" charset="0"/>
                <a:cs typeface="Courier New" pitchFamily="49" charset="0"/>
              </a:rPr>
              <a:t>bonus </a:t>
            </a:r>
            <a:r>
              <a:rPr lang="sv-SE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sv-SE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sv-SE" dirty="0">
                <a:latin typeface="Courier New" pitchFamily="49" charset="0"/>
                <a:cs typeface="Courier New" pitchFamily="49" charset="0"/>
              </a:rPr>
              <a:t>(lista[0])</a:t>
            </a:r>
          </a:p>
          <a:p>
            <a:r>
              <a:rPr lang="sv-SE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dirty="0" smtClean="0">
                <a:latin typeface="Courier New" pitchFamily="49" charset="0"/>
                <a:cs typeface="Courier New" pitchFamily="49" charset="0"/>
              </a:rPr>
              <a:t>stränglista </a:t>
            </a:r>
            <a:r>
              <a:rPr lang="sv-SE" dirty="0">
                <a:latin typeface="Courier New" pitchFamily="49" charset="0"/>
                <a:cs typeface="Courier New" pitchFamily="49" charset="0"/>
              </a:rPr>
              <a:t>= lista[1]</a:t>
            </a:r>
          </a:p>
          <a:p>
            <a:r>
              <a:rPr lang="sv-SE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dirty="0" smtClean="0">
                <a:latin typeface="Courier New" pitchFamily="49" charset="0"/>
                <a:cs typeface="Courier New" pitchFamily="49" charset="0"/>
              </a:rPr>
              <a:t>poänglista </a:t>
            </a:r>
            <a:r>
              <a:rPr lang="sv-SE" dirty="0">
                <a:latin typeface="Courier New" pitchFamily="49" charset="0"/>
                <a:cs typeface="Courier New" pitchFamily="49" charset="0"/>
              </a:rPr>
              <a:t>= str2int(stränglista)</a:t>
            </a:r>
          </a:p>
          <a:p>
            <a:r>
              <a:rPr lang="sv-SE" dirty="0">
                <a:latin typeface="Courier New" pitchFamily="49" charset="0"/>
                <a:cs typeface="Courier New" pitchFamily="49" charset="0"/>
              </a:rPr>
              <a:t>        t = Tenta(bonus, poänglista)</a:t>
            </a:r>
          </a:p>
          <a:p>
            <a:r>
              <a:rPr lang="sv-SE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sv-SE" dirty="0" err="1">
                <a:latin typeface="Courier New" pitchFamily="49" charset="0"/>
                <a:cs typeface="Courier New" pitchFamily="49" charset="0"/>
              </a:rPr>
              <a:t>tentorna.append</a:t>
            </a:r>
            <a:r>
              <a:rPr lang="sv-SE" dirty="0">
                <a:latin typeface="Courier New" pitchFamily="49" charset="0"/>
                <a:cs typeface="Courier New" pitchFamily="49" charset="0"/>
              </a:rPr>
              <a:t>(t)</a:t>
            </a:r>
          </a:p>
        </p:txBody>
      </p:sp>
      <p:sp>
        <p:nvSpPr>
          <p:cNvPr id="8" name="textruta 7"/>
          <p:cNvSpPr txBox="1"/>
          <p:nvPr/>
        </p:nvSpPr>
        <p:spPr>
          <a:xfrm>
            <a:off x="262016" y="3299603"/>
            <a:ext cx="2954655" cy="3139321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sv-SE" dirty="0" smtClean="0">
                <a:latin typeface="DFKai-SB" pitchFamily="65" charset="-120"/>
                <a:ea typeface="DFKai-SB" pitchFamily="65" charset="-120"/>
              </a:rPr>
              <a:t>0  /9 </a:t>
            </a:r>
            <a:r>
              <a:rPr lang="sv-SE" dirty="0">
                <a:latin typeface="DFKai-SB" pitchFamily="65" charset="-120"/>
                <a:ea typeface="DFKai-SB" pitchFamily="65" charset="-120"/>
              </a:rPr>
              <a:t>11 3 0 12 5 0 8</a:t>
            </a:r>
          </a:p>
          <a:p>
            <a:r>
              <a:rPr lang="sv-SE" dirty="0" smtClean="0">
                <a:latin typeface="DFKai-SB" pitchFamily="65" charset="-120"/>
                <a:ea typeface="DFKai-SB" pitchFamily="65" charset="-120"/>
              </a:rPr>
              <a:t>5  /10 </a:t>
            </a:r>
            <a:r>
              <a:rPr lang="sv-SE" dirty="0">
                <a:latin typeface="DFKai-SB" pitchFamily="65" charset="-120"/>
                <a:ea typeface="DFKai-SB" pitchFamily="65" charset="-120"/>
              </a:rPr>
              <a:t>7 5 5 14 3 0 8</a:t>
            </a:r>
          </a:p>
          <a:p>
            <a:r>
              <a:rPr lang="sv-SE" dirty="0" smtClean="0">
                <a:latin typeface="DFKai-SB" pitchFamily="65" charset="-120"/>
                <a:ea typeface="DFKai-SB" pitchFamily="65" charset="-120"/>
              </a:rPr>
              <a:t>10 /8 </a:t>
            </a:r>
            <a:r>
              <a:rPr lang="sv-SE" dirty="0">
                <a:latin typeface="DFKai-SB" pitchFamily="65" charset="-120"/>
                <a:ea typeface="DFKai-SB" pitchFamily="65" charset="-120"/>
              </a:rPr>
              <a:t>12 4 6 16 4 4 8</a:t>
            </a:r>
          </a:p>
          <a:p>
            <a:r>
              <a:rPr lang="sv-SE" dirty="0" smtClean="0">
                <a:latin typeface="DFKai-SB" pitchFamily="65" charset="-120"/>
                <a:ea typeface="DFKai-SB" pitchFamily="65" charset="-120"/>
              </a:rPr>
              <a:t>8  /8 </a:t>
            </a:r>
            <a:r>
              <a:rPr lang="sv-SE" dirty="0">
                <a:latin typeface="DFKai-SB" pitchFamily="65" charset="-120"/>
                <a:ea typeface="DFKai-SB" pitchFamily="65" charset="-120"/>
              </a:rPr>
              <a:t>11 2 3 10 3 2 8</a:t>
            </a:r>
          </a:p>
          <a:p>
            <a:r>
              <a:rPr lang="sv-SE" dirty="0">
                <a:latin typeface="DFKai-SB" pitchFamily="65" charset="-120"/>
                <a:ea typeface="DFKai-SB" pitchFamily="65" charset="-120"/>
              </a:rPr>
              <a:t>10 </a:t>
            </a:r>
            <a:r>
              <a:rPr lang="sv-SE" dirty="0" smtClean="0">
                <a:latin typeface="DFKai-SB" pitchFamily="65" charset="-120"/>
                <a:ea typeface="DFKai-SB" pitchFamily="65" charset="-120"/>
              </a:rPr>
              <a:t>/</a:t>
            </a:r>
            <a:r>
              <a:rPr lang="sv-SE" dirty="0">
                <a:latin typeface="DFKai-SB" pitchFamily="65" charset="-120"/>
                <a:ea typeface="DFKai-SB" pitchFamily="65" charset="-120"/>
              </a:rPr>
              <a:t>10 14 6 7 20 10 6 8</a:t>
            </a:r>
          </a:p>
          <a:p>
            <a:r>
              <a:rPr lang="sv-SE" dirty="0">
                <a:latin typeface="DFKai-SB" pitchFamily="65" charset="-120"/>
                <a:ea typeface="DFKai-SB" pitchFamily="65" charset="-120"/>
              </a:rPr>
              <a:t>10 </a:t>
            </a:r>
            <a:r>
              <a:rPr lang="sv-SE" dirty="0" smtClean="0">
                <a:latin typeface="DFKai-SB" pitchFamily="65" charset="-120"/>
                <a:ea typeface="DFKai-SB" pitchFamily="65" charset="-120"/>
              </a:rPr>
              <a:t>/</a:t>
            </a:r>
            <a:r>
              <a:rPr lang="sv-SE" dirty="0">
                <a:latin typeface="DFKai-SB" pitchFamily="65" charset="-120"/>
                <a:ea typeface="DFKai-SB" pitchFamily="65" charset="-120"/>
              </a:rPr>
              <a:t>10 14 6 12 20 9 8 10</a:t>
            </a:r>
          </a:p>
          <a:p>
            <a:r>
              <a:rPr lang="sv-SE" dirty="0">
                <a:latin typeface="DFKai-SB" pitchFamily="65" charset="-120"/>
                <a:ea typeface="DFKai-SB" pitchFamily="65" charset="-120"/>
              </a:rPr>
              <a:t>10 </a:t>
            </a:r>
            <a:r>
              <a:rPr lang="sv-SE" dirty="0" smtClean="0">
                <a:latin typeface="DFKai-SB" pitchFamily="65" charset="-120"/>
                <a:ea typeface="DFKai-SB" pitchFamily="65" charset="-120"/>
              </a:rPr>
              <a:t>/</a:t>
            </a:r>
            <a:r>
              <a:rPr lang="sv-SE" dirty="0">
                <a:latin typeface="DFKai-SB" pitchFamily="65" charset="-120"/>
                <a:ea typeface="DFKai-SB" pitchFamily="65" charset="-120"/>
              </a:rPr>
              <a:t>10 12 6 8 14 5 4 6</a:t>
            </a:r>
          </a:p>
          <a:p>
            <a:r>
              <a:rPr lang="sv-SE" dirty="0">
                <a:latin typeface="DFKai-SB" pitchFamily="65" charset="-120"/>
                <a:ea typeface="DFKai-SB" pitchFamily="65" charset="-120"/>
              </a:rPr>
              <a:t>0  </a:t>
            </a:r>
            <a:r>
              <a:rPr lang="sv-SE" dirty="0" smtClean="0">
                <a:latin typeface="DFKai-SB" pitchFamily="65" charset="-120"/>
                <a:ea typeface="DFKai-SB" pitchFamily="65" charset="-120"/>
              </a:rPr>
              <a:t>/</a:t>
            </a:r>
            <a:r>
              <a:rPr lang="sv-SE" dirty="0">
                <a:latin typeface="DFKai-SB" pitchFamily="65" charset="-120"/>
                <a:ea typeface="DFKai-SB" pitchFamily="65" charset="-120"/>
              </a:rPr>
              <a:t>8 4 1 4 8 0 0 8</a:t>
            </a:r>
          </a:p>
          <a:p>
            <a:r>
              <a:rPr lang="sv-SE" dirty="0">
                <a:latin typeface="DFKai-SB" pitchFamily="65" charset="-120"/>
                <a:ea typeface="DFKai-SB" pitchFamily="65" charset="-120"/>
              </a:rPr>
              <a:t>9  </a:t>
            </a:r>
            <a:r>
              <a:rPr lang="sv-SE" dirty="0" smtClean="0">
                <a:latin typeface="DFKai-SB" pitchFamily="65" charset="-120"/>
                <a:ea typeface="DFKai-SB" pitchFamily="65" charset="-120"/>
              </a:rPr>
              <a:t>/</a:t>
            </a:r>
            <a:r>
              <a:rPr lang="sv-SE" dirty="0">
                <a:latin typeface="DFKai-SB" pitchFamily="65" charset="-120"/>
                <a:ea typeface="DFKai-SB" pitchFamily="65" charset="-120"/>
              </a:rPr>
              <a:t>10 10 5 0 4 2 5 9</a:t>
            </a:r>
          </a:p>
          <a:p>
            <a:r>
              <a:rPr lang="sv-SE" dirty="0">
                <a:latin typeface="DFKai-SB" pitchFamily="65" charset="-120"/>
                <a:ea typeface="DFKai-SB" pitchFamily="65" charset="-120"/>
              </a:rPr>
              <a:t>10 </a:t>
            </a:r>
            <a:r>
              <a:rPr lang="sv-SE" dirty="0" smtClean="0">
                <a:latin typeface="DFKai-SB" pitchFamily="65" charset="-120"/>
                <a:ea typeface="DFKai-SB" pitchFamily="65" charset="-120"/>
              </a:rPr>
              <a:t>/</a:t>
            </a:r>
            <a:r>
              <a:rPr lang="sv-SE" dirty="0">
                <a:latin typeface="DFKai-SB" pitchFamily="65" charset="-120"/>
                <a:ea typeface="DFKai-SB" pitchFamily="65" charset="-120"/>
              </a:rPr>
              <a:t>10 5 5 8 13 8 4 8</a:t>
            </a:r>
          </a:p>
          <a:p>
            <a:r>
              <a:rPr lang="sv-SE" dirty="0">
                <a:latin typeface="DFKai-SB" pitchFamily="65" charset="-120"/>
                <a:ea typeface="DFKai-SB" pitchFamily="65" charset="-120"/>
              </a:rPr>
              <a:t>10 </a:t>
            </a:r>
            <a:r>
              <a:rPr lang="sv-SE" dirty="0" smtClean="0">
                <a:latin typeface="DFKai-SB" pitchFamily="65" charset="-120"/>
                <a:ea typeface="DFKai-SB" pitchFamily="65" charset="-120"/>
              </a:rPr>
              <a:t>/</a:t>
            </a:r>
            <a:r>
              <a:rPr lang="sv-SE" dirty="0">
                <a:latin typeface="DFKai-SB" pitchFamily="65" charset="-120"/>
                <a:ea typeface="DFKai-SB" pitchFamily="65" charset="-120"/>
              </a:rPr>
              <a:t>10 14 5 6 20 8 6 7</a:t>
            </a:r>
          </a:p>
        </p:txBody>
      </p:sp>
      <p:sp>
        <p:nvSpPr>
          <p:cNvPr id="12" name="textruta 11"/>
          <p:cNvSpPr txBox="1"/>
          <p:nvPr/>
        </p:nvSpPr>
        <p:spPr>
          <a:xfrm>
            <a:off x="539552" y="1613466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smtClean="0"/>
              <a:t>Inläsningen måste anpassas till raderna i filen.</a:t>
            </a:r>
          </a:p>
          <a:p>
            <a:r>
              <a:rPr lang="sv-SE" sz="2400" dirty="0" smtClean="0"/>
              <a:t>Här står bonuspoängen först på raden, följt av "/", och därefter poängen på de åtta tentauppgifterna.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2510593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4"/>
          <p:cNvSpPr/>
          <p:nvPr/>
        </p:nvSpPr>
        <p:spPr>
          <a:xfrm>
            <a:off x="468262" y="1628801"/>
            <a:ext cx="7848154" cy="208823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sv-SE">
              <a:solidFill>
                <a:srgbClr val="FFFFFF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Jämföra med ett annat objekt</a:t>
            </a:r>
            <a:endParaRPr lang="sv-SE" dirty="0"/>
          </a:p>
        </p:txBody>
      </p:sp>
      <p:sp>
        <p:nvSpPr>
          <p:cNvPr id="4" name="Rektangel 3"/>
          <p:cNvSpPr/>
          <p:nvPr/>
        </p:nvSpPr>
        <p:spPr>
          <a:xfrm>
            <a:off x="462970" y="1700808"/>
            <a:ext cx="82081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v-SE" sz="2000" dirty="0">
              <a:latin typeface="Courier New" pitchFamily="49" charset="0"/>
              <a:cs typeface="Courier New" pitchFamily="49" charset="0"/>
            </a:endParaRPr>
          </a:p>
          <a:p>
            <a:r>
              <a:rPr lang="sv-SE" sz="20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sz="2000" dirty="0" err="1">
                <a:latin typeface="Courier New" pitchFamily="49" charset="0"/>
                <a:cs typeface="Courier New" pitchFamily="49" charset="0"/>
              </a:rPr>
              <a:t>def</a:t>
            </a:r>
            <a:r>
              <a:rPr lang="sv-SE" sz="2000" dirty="0">
                <a:latin typeface="Courier New" pitchFamily="49" charset="0"/>
                <a:cs typeface="Courier New" pitchFamily="49" charset="0"/>
              </a:rPr>
              <a:t> __</a:t>
            </a:r>
            <a:r>
              <a:rPr lang="sv-SE" sz="2000" dirty="0" err="1">
                <a:latin typeface="Courier New" pitchFamily="49" charset="0"/>
                <a:cs typeface="Courier New" pitchFamily="49" charset="0"/>
              </a:rPr>
              <a:t>lt</a:t>
            </a:r>
            <a:r>
              <a:rPr lang="sv-SE" sz="2000" dirty="0">
                <a:latin typeface="Courier New" pitchFamily="49" charset="0"/>
                <a:cs typeface="Courier New" pitchFamily="49" charset="0"/>
              </a:rPr>
              <a:t>__(</a:t>
            </a:r>
            <a:r>
              <a:rPr lang="sv-SE" sz="2000" dirty="0" err="1">
                <a:latin typeface="Courier New" pitchFamily="49" charset="0"/>
                <a:cs typeface="Courier New" pitchFamily="49" charset="0"/>
              </a:rPr>
              <a:t>self</a:t>
            </a:r>
            <a:r>
              <a:rPr lang="sv-SE" sz="2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sv-SE" sz="2000" dirty="0" err="1">
                <a:latin typeface="Courier New" pitchFamily="49" charset="0"/>
                <a:cs typeface="Courier New" pitchFamily="49" charset="0"/>
              </a:rPr>
              <a:t>other</a:t>
            </a:r>
            <a:r>
              <a:rPr lang="sv-SE" sz="2000" dirty="0" smtClean="0">
                <a:latin typeface="Courier New" pitchFamily="49" charset="0"/>
                <a:cs typeface="Courier New" pitchFamily="49" charset="0"/>
              </a:rPr>
              <a:t>):</a:t>
            </a:r>
            <a:endParaRPr lang="sv-SE" sz="2000" dirty="0">
              <a:latin typeface="Courier New" pitchFamily="49" charset="0"/>
              <a:cs typeface="Courier New" pitchFamily="49" charset="0"/>
            </a:endParaRPr>
          </a:p>
          <a:p>
            <a:r>
              <a:rPr lang="sv-SE" sz="20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sv-SE" sz="2000" dirty="0" err="1">
                <a:latin typeface="Courier New" pitchFamily="49" charset="0"/>
                <a:cs typeface="Courier New" pitchFamily="49" charset="0"/>
              </a:rPr>
              <a:t>if</a:t>
            </a:r>
            <a:r>
              <a:rPr lang="sv-SE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000" dirty="0" err="1">
                <a:latin typeface="Courier New" pitchFamily="49" charset="0"/>
                <a:cs typeface="Courier New" pitchFamily="49" charset="0"/>
              </a:rPr>
              <a:t>self</a:t>
            </a:r>
            <a:r>
              <a:rPr lang="sv-SE" sz="2000" dirty="0">
                <a:latin typeface="Courier New" pitchFamily="49" charset="0"/>
                <a:cs typeface="Courier New" pitchFamily="49" charset="0"/>
              </a:rPr>
              <a:t>.__totalpoäng &lt;</a:t>
            </a:r>
            <a:r>
              <a:rPr lang="sv-SE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000" dirty="0" err="1" smtClean="0">
                <a:latin typeface="Courier New" pitchFamily="49" charset="0"/>
                <a:cs typeface="Courier New" pitchFamily="49" charset="0"/>
              </a:rPr>
              <a:t>other</a:t>
            </a:r>
            <a:r>
              <a:rPr lang="sv-SE" sz="2000" dirty="0">
                <a:latin typeface="Courier New" pitchFamily="49" charset="0"/>
                <a:cs typeface="Courier New" pitchFamily="49" charset="0"/>
              </a:rPr>
              <a:t>.__totalpoäng:</a:t>
            </a:r>
          </a:p>
          <a:p>
            <a:r>
              <a:rPr lang="sv-SE" sz="2000" dirty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sv-SE" sz="2000" dirty="0" err="1">
                <a:latin typeface="Courier New" pitchFamily="49" charset="0"/>
                <a:cs typeface="Courier New" pitchFamily="49" charset="0"/>
              </a:rPr>
              <a:t>return</a:t>
            </a:r>
            <a:r>
              <a:rPr lang="sv-SE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000" dirty="0" err="1">
                <a:latin typeface="Courier New" pitchFamily="49" charset="0"/>
                <a:cs typeface="Courier New" pitchFamily="49" charset="0"/>
              </a:rPr>
              <a:t>True</a:t>
            </a:r>
            <a:endParaRPr lang="sv-SE" sz="2000" dirty="0">
              <a:latin typeface="Courier New" pitchFamily="49" charset="0"/>
              <a:cs typeface="Courier New" pitchFamily="49" charset="0"/>
            </a:endParaRPr>
          </a:p>
          <a:p>
            <a:r>
              <a:rPr lang="sv-SE" sz="20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sv-SE" sz="2000" dirty="0" err="1">
                <a:latin typeface="Courier New" pitchFamily="49" charset="0"/>
                <a:cs typeface="Courier New" pitchFamily="49" charset="0"/>
              </a:rPr>
              <a:t>else</a:t>
            </a:r>
            <a:r>
              <a:rPr lang="sv-SE" sz="20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sv-SE" sz="2000" dirty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sv-SE" sz="2000" dirty="0" err="1">
                <a:latin typeface="Courier New" pitchFamily="49" charset="0"/>
                <a:cs typeface="Courier New" pitchFamily="49" charset="0"/>
              </a:rPr>
              <a:t>return</a:t>
            </a:r>
            <a:r>
              <a:rPr lang="sv-SE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000" dirty="0" err="1">
                <a:latin typeface="Courier New" pitchFamily="49" charset="0"/>
                <a:cs typeface="Courier New" pitchFamily="49" charset="0"/>
              </a:rPr>
              <a:t>False</a:t>
            </a:r>
            <a:endParaRPr lang="sv-SE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539552" y="4005064"/>
            <a:ext cx="7632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smtClean="0"/>
              <a:t>Om vi definierar metoden </a:t>
            </a:r>
            <a:r>
              <a:rPr lang="sv-SE" sz="2400" dirty="0" smtClean="0">
                <a:latin typeface="Courier New" pitchFamily="49" charset="0"/>
                <a:cs typeface="Courier New" pitchFamily="49" charset="0"/>
              </a:rPr>
              <a:t>__</a:t>
            </a:r>
            <a:r>
              <a:rPr lang="sv-SE" sz="2400" dirty="0" err="1" smtClean="0">
                <a:latin typeface="Courier New" pitchFamily="49" charset="0"/>
                <a:cs typeface="Courier New" pitchFamily="49" charset="0"/>
              </a:rPr>
              <a:t>lt</a:t>
            </a:r>
            <a:r>
              <a:rPr lang="sv-SE" sz="2400" dirty="0" smtClean="0">
                <a:latin typeface="Courier New" pitchFamily="49" charset="0"/>
                <a:cs typeface="Courier New" pitchFamily="49" charset="0"/>
              </a:rPr>
              <a:t>__ </a:t>
            </a:r>
            <a:r>
              <a:rPr lang="sv-SE" sz="2400" dirty="0" smtClean="0"/>
              <a:t>kan vi jämföra objekt med varandra.</a:t>
            </a:r>
          </a:p>
          <a:p>
            <a:r>
              <a:rPr lang="sv-SE" sz="2400" dirty="0" smtClean="0"/>
              <a:t>Två parametrar: </a:t>
            </a:r>
            <a:r>
              <a:rPr lang="sv-SE" sz="2400" i="1" dirty="0" err="1" smtClean="0"/>
              <a:t>self</a:t>
            </a:r>
            <a:r>
              <a:rPr lang="sv-SE" sz="2400" dirty="0" smtClean="0"/>
              <a:t> och </a:t>
            </a:r>
            <a:r>
              <a:rPr lang="sv-SE" sz="2400" i="1" dirty="0" err="1" smtClean="0"/>
              <a:t>other</a:t>
            </a:r>
            <a:r>
              <a:rPr lang="sv-SE" sz="2400" dirty="0" smtClean="0"/>
              <a:t>, där </a:t>
            </a:r>
            <a:r>
              <a:rPr lang="sv-SE" sz="2400" i="1" dirty="0" err="1" smtClean="0"/>
              <a:t>self</a:t>
            </a:r>
            <a:r>
              <a:rPr lang="sv-SE" sz="2400" dirty="0" smtClean="0"/>
              <a:t> är det anropande objektet och </a:t>
            </a:r>
            <a:r>
              <a:rPr lang="sv-SE" sz="2400" i="1" dirty="0" err="1" smtClean="0"/>
              <a:t>other</a:t>
            </a:r>
            <a:r>
              <a:rPr lang="sv-SE" sz="2400" dirty="0" smtClean="0"/>
              <a:t> parametern.</a:t>
            </a:r>
          </a:p>
          <a:p>
            <a:endParaRPr lang="sv-SE" sz="2400" dirty="0"/>
          </a:p>
          <a:p>
            <a:r>
              <a:rPr lang="sv-SE" sz="2400" dirty="0" smtClean="0"/>
              <a:t>Listans sort() anropar </a:t>
            </a:r>
            <a:r>
              <a:rPr lang="sv-SE" sz="2400" dirty="0" smtClean="0">
                <a:latin typeface="Courier New" pitchFamily="49" charset="0"/>
                <a:cs typeface="Courier New" pitchFamily="49" charset="0"/>
              </a:rPr>
              <a:t>__</a:t>
            </a:r>
            <a:r>
              <a:rPr lang="sv-SE" sz="2400" dirty="0" err="1" smtClean="0">
                <a:latin typeface="Courier New" pitchFamily="49" charset="0"/>
                <a:cs typeface="Courier New" pitchFamily="49" charset="0"/>
              </a:rPr>
              <a:t>lt</a:t>
            </a:r>
            <a:r>
              <a:rPr lang="sv-SE" sz="2400" dirty="0" smtClean="0">
                <a:latin typeface="Courier New" pitchFamily="49" charset="0"/>
                <a:cs typeface="Courier New" pitchFamily="49" charset="0"/>
              </a:rPr>
              <a:t>__ </a:t>
            </a:r>
            <a:r>
              <a:rPr lang="sv-SE" sz="2400" dirty="0" smtClean="0"/>
              <a:t>automatiskt!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777430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4"/>
          <p:cNvSpPr/>
          <p:nvPr/>
        </p:nvSpPr>
        <p:spPr>
          <a:xfrm>
            <a:off x="468262" y="1756559"/>
            <a:ext cx="7848154" cy="208823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sv-SE">
              <a:solidFill>
                <a:srgbClr val="FFFFFF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Sortera tentorna</a:t>
            </a:r>
            <a:endParaRPr lang="sv-SE" dirty="0"/>
          </a:p>
        </p:txBody>
      </p:sp>
      <p:sp>
        <p:nvSpPr>
          <p:cNvPr id="4" name="Rektangel 3"/>
          <p:cNvSpPr/>
          <p:nvPr/>
        </p:nvSpPr>
        <p:spPr>
          <a:xfrm>
            <a:off x="611560" y="1628800"/>
            <a:ext cx="631844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v-SE" dirty="0"/>
          </a:p>
          <a:p>
            <a:r>
              <a:rPr lang="sv-SE" sz="2400" dirty="0">
                <a:latin typeface="Courier New" pitchFamily="49" charset="0"/>
                <a:cs typeface="Courier New" pitchFamily="49" charset="0"/>
              </a:rPr>
              <a:t>    print("Före sortering")</a:t>
            </a:r>
          </a:p>
          <a:p>
            <a:r>
              <a:rPr lang="sv-SE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sz="2400" dirty="0" err="1">
                <a:latin typeface="Courier New" pitchFamily="49" charset="0"/>
                <a:cs typeface="Courier New" pitchFamily="49" charset="0"/>
              </a:rPr>
              <a:t>visaTentor</a:t>
            </a:r>
            <a:r>
              <a:rPr lang="sv-SE" sz="2400" dirty="0">
                <a:latin typeface="Courier New" pitchFamily="49" charset="0"/>
                <a:cs typeface="Courier New" pitchFamily="49" charset="0"/>
              </a:rPr>
              <a:t>(tentorna)</a:t>
            </a:r>
          </a:p>
          <a:p>
            <a:r>
              <a:rPr lang="sv-SE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sz="2400" dirty="0" err="1">
                <a:latin typeface="Courier New" pitchFamily="49" charset="0"/>
                <a:cs typeface="Courier New" pitchFamily="49" charset="0"/>
              </a:rPr>
              <a:t>tentorna.sort</a:t>
            </a:r>
            <a:r>
              <a:rPr lang="sv-SE" sz="2400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sv-SE" sz="2400" dirty="0">
              <a:latin typeface="Courier New" pitchFamily="49" charset="0"/>
              <a:cs typeface="Courier New" pitchFamily="49" charset="0"/>
            </a:endParaRPr>
          </a:p>
          <a:p>
            <a:r>
              <a:rPr lang="sv-SE" sz="2400" dirty="0">
                <a:latin typeface="Courier New" pitchFamily="49" charset="0"/>
                <a:cs typeface="Courier New" pitchFamily="49" charset="0"/>
              </a:rPr>
              <a:t>    print("\</a:t>
            </a:r>
            <a:r>
              <a:rPr lang="sv-SE" sz="2400" dirty="0" err="1" smtClean="0">
                <a:latin typeface="Courier New" pitchFamily="49" charset="0"/>
                <a:cs typeface="Courier New" pitchFamily="49" charset="0"/>
              </a:rPr>
              <a:t>nEfter</a:t>
            </a:r>
            <a:r>
              <a:rPr lang="sv-SE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400" dirty="0">
                <a:latin typeface="Courier New" pitchFamily="49" charset="0"/>
                <a:cs typeface="Courier New" pitchFamily="49" charset="0"/>
              </a:rPr>
              <a:t>sortering")</a:t>
            </a:r>
          </a:p>
          <a:p>
            <a:r>
              <a:rPr lang="sv-SE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sz="2400" dirty="0" err="1">
                <a:latin typeface="Courier New" pitchFamily="49" charset="0"/>
                <a:cs typeface="Courier New" pitchFamily="49" charset="0"/>
              </a:rPr>
              <a:t>visaTentor</a:t>
            </a:r>
            <a:r>
              <a:rPr lang="sv-SE" sz="2400" dirty="0">
                <a:latin typeface="Courier New" pitchFamily="49" charset="0"/>
                <a:cs typeface="Courier New" pitchFamily="49" charset="0"/>
              </a:rPr>
              <a:t>(tentorna)</a:t>
            </a:r>
          </a:p>
        </p:txBody>
      </p:sp>
    </p:spTree>
    <p:extLst>
      <p:ext uri="{BB962C8B-B14F-4D97-AF65-F5344CB8AC3E}">
        <p14:creationId xmlns:p14="http://schemas.microsoft.com/office/powerpoint/2010/main" val="4227629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0113" y="2708275"/>
            <a:ext cx="7704137" cy="266541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sv-SE">
              <a:solidFill>
                <a:srgbClr val="FFFFFF"/>
              </a:solidFill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Referenser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713788" cy="5068888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En </a:t>
            </a:r>
            <a:r>
              <a:rPr lang="sv-SE" dirty="0" smtClean="0"/>
              <a:t>listvariabel är en </a:t>
            </a:r>
            <a:r>
              <a:rPr lang="sv-SE" i="1" dirty="0" smtClean="0"/>
              <a:t>referens</a:t>
            </a:r>
            <a:r>
              <a:rPr lang="sv-SE" dirty="0" smtClean="0"/>
              <a:t> till listan, vilket innebär att tilldelning inte ger en kopia...</a:t>
            </a:r>
          </a:p>
          <a:p>
            <a:pPr marL="400050" lvl="1" indent="0" eaLnBrk="1" hangingPunct="1">
              <a:buFontTx/>
              <a:buNone/>
            </a:pPr>
            <a:r>
              <a:rPr lang="sv-SE" dirty="0" smtClean="0">
                <a:latin typeface="Courier New" pitchFamily="49" charset="0"/>
              </a:rPr>
              <a:t> </a:t>
            </a:r>
            <a:endParaRPr lang="sv-SE" dirty="0" smtClean="0">
              <a:latin typeface="Courier New" pitchFamily="49" charset="0"/>
            </a:endParaRPr>
          </a:p>
          <a:p>
            <a:pPr marL="400050" lvl="1" indent="0" eaLnBrk="1" hangingPunct="1">
              <a:buFontTx/>
              <a:buNone/>
            </a:pPr>
            <a:r>
              <a:rPr lang="sv-SE" dirty="0">
                <a:latin typeface="Courier New" pitchFamily="49" charset="0"/>
              </a:rPr>
              <a:t> </a:t>
            </a:r>
            <a:r>
              <a:rPr lang="sv-SE" dirty="0" smtClean="0">
                <a:latin typeface="Courier New" pitchFamily="49" charset="0"/>
              </a:rPr>
              <a:t>dagar </a:t>
            </a:r>
            <a:r>
              <a:rPr lang="sv-SE" dirty="0" smtClean="0">
                <a:latin typeface="Courier New" pitchFamily="49" charset="0"/>
              </a:rPr>
              <a:t>=["</a:t>
            </a:r>
            <a:r>
              <a:rPr lang="sv-SE" dirty="0" err="1" smtClean="0">
                <a:latin typeface="Courier New" pitchFamily="49" charset="0"/>
              </a:rPr>
              <a:t>tisdag","onsdag","fredag</a:t>
            </a:r>
            <a:r>
              <a:rPr lang="sv-SE" dirty="0" smtClean="0">
                <a:latin typeface="Courier New" pitchFamily="49" charset="0"/>
              </a:rPr>
              <a:t>"]</a:t>
            </a:r>
          </a:p>
          <a:p>
            <a:pPr marL="400050" lvl="1" indent="0" eaLnBrk="1" hangingPunct="1">
              <a:buFontTx/>
              <a:buNone/>
            </a:pPr>
            <a:r>
              <a:rPr lang="sv-SE" dirty="0" smtClean="0">
                <a:latin typeface="Courier New" pitchFamily="49" charset="0"/>
              </a:rPr>
              <a:t> vecka = dagar</a:t>
            </a:r>
          </a:p>
          <a:p>
            <a:pPr marL="400050" lvl="1" indent="0" eaLnBrk="1" hangingPunct="1">
              <a:buFontTx/>
              <a:buNone/>
            </a:pPr>
            <a:r>
              <a:rPr lang="sv-SE" dirty="0" smtClean="0">
                <a:latin typeface="Courier New" pitchFamily="49" charset="0"/>
              </a:rPr>
              <a:t> vecka[0] = "måndag"</a:t>
            </a:r>
          </a:p>
          <a:p>
            <a:pPr marL="400050" lvl="1" indent="0" eaLnBrk="1" hangingPunct="1">
              <a:buFontTx/>
              <a:buNone/>
            </a:pPr>
            <a:r>
              <a:rPr lang="sv-SE" dirty="0" smtClean="0">
                <a:latin typeface="Courier New" pitchFamily="49" charset="0"/>
              </a:rPr>
              <a:t> print(vecka)</a:t>
            </a:r>
          </a:p>
          <a:p>
            <a:pPr marL="400050" lvl="1" indent="0" eaLnBrk="1" hangingPunct="1">
              <a:buFontTx/>
              <a:buNone/>
            </a:pPr>
            <a:r>
              <a:rPr lang="sv-SE" dirty="0" smtClean="0">
                <a:latin typeface="Courier New" pitchFamily="49" charset="0"/>
              </a:rPr>
              <a:t> print(dagar)</a:t>
            </a:r>
          </a:p>
        </p:txBody>
      </p:sp>
      <p:sp>
        <p:nvSpPr>
          <p:cNvPr id="2" name="Rectangle 1"/>
          <p:cNvSpPr/>
          <p:nvPr/>
        </p:nvSpPr>
        <p:spPr>
          <a:xfrm>
            <a:off x="3059113" y="6005513"/>
            <a:ext cx="4897437" cy="5746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2800" dirty="0">
                <a:solidFill>
                  <a:schemeClr val="tx1"/>
                </a:solidFill>
              </a:rPr>
              <a:t>måndag    onsdag    fredag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859338" y="6005513"/>
            <a:ext cx="0" cy="57467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516688" y="6005513"/>
            <a:ext cx="0" cy="57467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6" name="TextBox 16"/>
          <p:cNvSpPr txBox="1">
            <a:spLocks noChangeArrowheads="1"/>
          </p:cNvSpPr>
          <p:nvPr/>
        </p:nvSpPr>
        <p:spPr bwMode="auto">
          <a:xfrm>
            <a:off x="1116013" y="5876925"/>
            <a:ext cx="110648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8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8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8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8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8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r>
              <a:rPr lang="sv-SE" sz="2400"/>
              <a:t>vecka</a:t>
            </a:r>
          </a:p>
          <a:p>
            <a:pPr eaLnBrk="1" hangingPunct="1"/>
            <a:r>
              <a:rPr lang="sv-SE" sz="2400"/>
              <a:t>dagar</a:t>
            </a:r>
          </a:p>
        </p:txBody>
      </p:sp>
      <p:cxnSp>
        <p:nvCxnSpPr>
          <p:cNvPr id="19" name="Straight Arrow Connector 18"/>
          <p:cNvCxnSpPr>
            <a:endCxn id="2" idx="1"/>
          </p:cNvCxnSpPr>
          <p:nvPr/>
        </p:nvCxnSpPr>
        <p:spPr>
          <a:xfrm>
            <a:off x="2222500" y="6092825"/>
            <a:ext cx="836613" cy="200025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2222500" y="6381750"/>
            <a:ext cx="836613" cy="12700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7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/>
          <a:lstStyle/>
          <a:p>
            <a:r>
              <a:rPr lang="sv-SE" dirty="0" smtClean="0"/>
              <a:t>Vad skrivs ut efter följande satser?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7467600" cy="4989168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>
                <a:latin typeface="Courier New" pitchFamily="49" charset="0"/>
                <a:cs typeface="Courier New" pitchFamily="49" charset="0"/>
              </a:rPr>
              <a:t>sorterat </a:t>
            </a:r>
            <a:r>
              <a:rPr lang="sv-SE" dirty="0">
                <a:latin typeface="Courier New" pitchFamily="49" charset="0"/>
                <a:cs typeface="Courier New" pitchFamily="49" charset="0"/>
              </a:rPr>
              <a:t>= tentorna</a:t>
            </a:r>
          </a:p>
          <a:p>
            <a:pPr marL="0" indent="0">
              <a:buNone/>
            </a:pPr>
            <a:r>
              <a:rPr lang="sv-SE" dirty="0" err="1" smtClean="0">
                <a:latin typeface="Courier New" pitchFamily="49" charset="0"/>
                <a:cs typeface="Courier New" pitchFamily="49" charset="0"/>
              </a:rPr>
              <a:t>sorterat.sort</a:t>
            </a:r>
            <a:r>
              <a:rPr lang="sv-SE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marL="0" indent="0">
              <a:buNone/>
            </a:pPr>
            <a:r>
              <a:rPr lang="sv-SE" dirty="0" err="1" smtClean="0">
                <a:latin typeface="Courier New" pitchFamily="49" charset="0"/>
                <a:cs typeface="Courier New" pitchFamily="49" charset="0"/>
              </a:rPr>
              <a:t>visaTentor</a:t>
            </a:r>
            <a:r>
              <a:rPr lang="sv-SE" dirty="0" smtClean="0">
                <a:latin typeface="Courier New" pitchFamily="49" charset="0"/>
                <a:cs typeface="Courier New" pitchFamily="49" charset="0"/>
              </a:rPr>
              <a:t>(tentorna</a:t>
            </a:r>
            <a:r>
              <a:rPr lang="sv-SE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0" indent="0">
              <a:buNone/>
            </a:pPr>
            <a:r>
              <a:rPr lang="sv-SE" dirty="0" err="1" smtClean="0">
                <a:latin typeface="Courier New" pitchFamily="49" charset="0"/>
                <a:cs typeface="Courier New" pitchFamily="49" charset="0"/>
              </a:rPr>
              <a:t>visaTentor</a:t>
            </a:r>
            <a:r>
              <a:rPr lang="sv-SE" dirty="0" smtClean="0">
                <a:latin typeface="Courier New" pitchFamily="49" charset="0"/>
                <a:cs typeface="Courier New" pitchFamily="49" charset="0"/>
              </a:rPr>
              <a:t>(sorterat</a:t>
            </a:r>
            <a:r>
              <a:rPr lang="sv-SE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endParaRPr lang="sv-SE" dirty="0"/>
          </a:p>
        </p:txBody>
      </p:sp>
      <p:sp>
        <p:nvSpPr>
          <p:cNvPr id="4" name="Rektangel 10"/>
          <p:cNvSpPr>
            <a:spLocks noChangeArrowheads="1"/>
          </p:cNvSpPr>
          <p:nvPr/>
        </p:nvSpPr>
        <p:spPr bwMode="auto">
          <a:xfrm>
            <a:off x="683568" y="3645024"/>
            <a:ext cx="215900" cy="361950"/>
          </a:xfrm>
          <a:prstGeom prst="rect">
            <a:avLst/>
          </a:prstGeom>
          <a:solidFill>
            <a:srgbClr val="FF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" name="Rektangel 11"/>
          <p:cNvSpPr>
            <a:spLocks noChangeArrowheads="1"/>
          </p:cNvSpPr>
          <p:nvPr/>
        </p:nvSpPr>
        <p:spPr bwMode="auto">
          <a:xfrm>
            <a:off x="683568" y="4648324"/>
            <a:ext cx="215900" cy="360362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" name="Rektangel 12"/>
          <p:cNvSpPr>
            <a:spLocks noChangeArrowheads="1"/>
          </p:cNvSpPr>
          <p:nvPr/>
        </p:nvSpPr>
        <p:spPr bwMode="auto">
          <a:xfrm>
            <a:off x="683568" y="5546849"/>
            <a:ext cx="215900" cy="360362"/>
          </a:xfrm>
          <a:prstGeom prst="rect">
            <a:avLst/>
          </a:prstGeom>
          <a:solidFill>
            <a:srgbClr val="B6DF8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" name="Rektangel 13"/>
          <p:cNvSpPr>
            <a:spLocks noChangeArrowheads="1"/>
          </p:cNvSpPr>
          <p:nvPr/>
        </p:nvSpPr>
        <p:spPr bwMode="auto">
          <a:xfrm>
            <a:off x="683568" y="6440611"/>
            <a:ext cx="215900" cy="360363"/>
          </a:xfrm>
          <a:prstGeom prst="rect">
            <a:avLst/>
          </a:prstGeom>
          <a:solidFill>
            <a:srgbClr val="66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" name="textruta 7"/>
          <p:cNvSpPr txBox="1"/>
          <p:nvPr/>
        </p:nvSpPr>
        <p:spPr>
          <a:xfrm>
            <a:off x="899468" y="3429000"/>
            <a:ext cx="7621138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v-SE" sz="3200" dirty="0">
                <a:latin typeface="+mj-lt"/>
              </a:rPr>
              <a:t> </a:t>
            </a:r>
            <a:r>
              <a:rPr lang="sv-SE" sz="3200" dirty="0" smtClean="0">
                <a:latin typeface="+mj-lt"/>
              </a:rPr>
              <a:t>osorterat, sen sorterat efter totalpoäng </a:t>
            </a:r>
            <a:endParaRPr lang="sv-SE" sz="3200" dirty="0">
              <a:latin typeface="+mj-lt"/>
            </a:endParaRPr>
          </a:p>
          <a:p>
            <a:pPr>
              <a:defRPr/>
            </a:pPr>
            <a:endParaRPr lang="sv-SE" sz="3200" dirty="0">
              <a:latin typeface="+mj-lt"/>
            </a:endParaRPr>
          </a:p>
          <a:p>
            <a:pPr>
              <a:defRPr/>
            </a:pPr>
            <a:r>
              <a:rPr lang="sv-SE" sz="3200" dirty="0">
                <a:latin typeface="+mj-lt"/>
              </a:rPr>
              <a:t> </a:t>
            </a:r>
            <a:r>
              <a:rPr lang="sv-SE" sz="3200" dirty="0"/>
              <a:t>osorterat, sen sorterat efter </a:t>
            </a:r>
            <a:r>
              <a:rPr lang="sv-SE" sz="3200" dirty="0" smtClean="0"/>
              <a:t>betyg</a:t>
            </a:r>
            <a:endParaRPr lang="sv-SE" sz="3200" dirty="0">
              <a:latin typeface="+mj-lt"/>
            </a:endParaRPr>
          </a:p>
          <a:p>
            <a:pPr>
              <a:defRPr/>
            </a:pPr>
            <a:endParaRPr lang="sv-SE" sz="3200" dirty="0">
              <a:latin typeface="+mj-lt"/>
            </a:endParaRPr>
          </a:p>
          <a:p>
            <a:pPr>
              <a:defRPr/>
            </a:pPr>
            <a:r>
              <a:rPr lang="sv-SE" sz="3200" dirty="0" smtClean="0">
                <a:latin typeface="+mj-lt"/>
              </a:rPr>
              <a:t> </a:t>
            </a:r>
            <a:r>
              <a:rPr lang="sv-SE" sz="3200" dirty="0" smtClean="0"/>
              <a:t>2 ggr sorterat efter totalpoäng</a:t>
            </a:r>
          </a:p>
          <a:p>
            <a:pPr>
              <a:defRPr/>
            </a:pPr>
            <a:endParaRPr lang="sv-SE" sz="3200" dirty="0"/>
          </a:p>
          <a:p>
            <a:pPr>
              <a:defRPr/>
            </a:pPr>
            <a:r>
              <a:rPr lang="sv-SE" sz="3200" dirty="0"/>
              <a:t> </a:t>
            </a:r>
            <a:r>
              <a:rPr lang="sv-SE" sz="3200" dirty="0"/>
              <a:t>2 ggr sorterat efter betyg</a:t>
            </a:r>
          </a:p>
          <a:p>
            <a:pPr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32313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Kontakt</a:t>
            </a:r>
            <a:endParaRPr lang="sv-SE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ebdings" pitchFamily="18" charset="2"/>
              <a:buChar char="Y"/>
            </a:pPr>
            <a:r>
              <a:rPr lang="sv-SE" dirty="0" smtClean="0"/>
              <a:t>Vi definierar en kontakt-metod som returnerar </a:t>
            </a:r>
            <a:r>
              <a:rPr lang="sv-SE" dirty="0" err="1" smtClean="0"/>
              <a:t>True</a:t>
            </a:r>
            <a:r>
              <a:rPr lang="sv-SE" dirty="0" smtClean="0"/>
              <a:t> om djur1 och djur2 får kontakt.</a:t>
            </a:r>
            <a:endParaRPr lang="sv-SE" dirty="0" smtClean="0"/>
          </a:p>
          <a:p>
            <a:pPr eaLnBrk="1" hangingPunct="1">
              <a:buFont typeface="Webdings" pitchFamily="18" charset="2"/>
              <a:buChar char="Y"/>
            </a:pPr>
            <a:r>
              <a:rPr lang="sv-SE" dirty="0" smtClean="0"/>
              <a:t>Exempel: </a:t>
            </a:r>
            <a:r>
              <a:rPr lang="sv-SE" dirty="0" smtClean="0">
                <a:latin typeface="Courier New" pitchFamily="49" charset="0"/>
              </a:rPr>
              <a:t>djur1.kontakt(djur2)</a:t>
            </a:r>
          </a:p>
          <a:p>
            <a:pPr eaLnBrk="1" hangingPunct="1">
              <a:buFont typeface="Webdings" pitchFamily="18" charset="2"/>
              <a:buChar char="Y"/>
            </a:pPr>
            <a:r>
              <a:rPr lang="sv-SE" dirty="0" smtClean="0"/>
              <a:t>Tänk</a:t>
            </a:r>
            <a:r>
              <a:rPr lang="sv-SE" dirty="0" smtClean="0">
                <a:latin typeface="Courier New" pitchFamily="49" charset="0"/>
              </a:rPr>
              <a:t> </a:t>
            </a:r>
            <a:r>
              <a:rPr lang="sv-SE" i="1" u="sng" dirty="0" smtClean="0">
                <a:latin typeface="Courier New" pitchFamily="49" charset="0"/>
              </a:rPr>
              <a:t>kontakt(djur1, djur2)</a:t>
            </a:r>
          </a:p>
          <a:p>
            <a:pPr marL="0" indent="0">
              <a:buNone/>
            </a:pPr>
            <a:endParaRPr lang="sv-SE" u="sng" dirty="0" smtClean="0">
              <a:latin typeface="Courier New" pitchFamily="49" charset="0"/>
            </a:endParaRPr>
          </a:p>
        </p:txBody>
      </p:sp>
      <p:pic>
        <p:nvPicPr>
          <p:cNvPr id="11268" name="Picture 4" descr="MCj0441405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88640"/>
            <a:ext cx="142875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986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Defaultparametrar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sv-SE" dirty="0" smtClean="0">
                <a:latin typeface="Courier New" pitchFamily="49" charset="0"/>
              </a:rPr>
              <a:t> </a:t>
            </a:r>
            <a:r>
              <a:rPr lang="sv-SE" sz="2000" dirty="0" smtClean="0">
                <a:solidFill>
                  <a:srgbClr val="FF3300"/>
                </a:solidFill>
                <a:latin typeface="Courier New" pitchFamily="49" charset="0"/>
              </a:rPr>
              <a:t>def</a:t>
            </a:r>
            <a:r>
              <a:rPr lang="sv-SE" sz="2000" dirty="0" smtClean="0">
                <a:latin typeface="Courier New" pitchFamily="49" charset="0"/>
              </a:rPr>
              <a:t> </a:t>
            </a:r>
            <a:r>
              <a:rPr lang="sv-SE" sz="2000" dirty="0" smtClean="0">
                <a:solidFill>
                  <a:srgbClr val="0000FF"/>
                </a:solidFill>
                <a:latin typeface="Courier New" pitchFamily="49" charset="0"/>
              </a:rPr>
              <a:t>__init__(</a:t>
            </a:r>
            <a:r>
              <a:rPr lang="sv-SE" sz="2000" dirty="0" smtClean="0">
                <a:latin typeface="Courier New" pitchFamily="49" charset="0"/>
              </a:rPr>
              <a:t>self, namn1=</a:t>
            </a:r>
            <a:r>
              <a:rPr lang="sv-SE" sz="2000" dirty="0" smtClean="0">
                <a:solidFill>
                  <a:srgbClr val="008000"/>
                </a:solidFill>
                <a:latin typeface="Courier New" pitchFamily="49" charset="0"/>
              </a:rPr>
              <a:t>""</a:t>
            </a:r>
            <a:r>
              <a:rPr lang="sv-SE" sz="2000" dirty="0" smtClean="0">
                <a:latin typeface="Courier New" pitchFamily="49" charset="0"/>
              </a:rPr>
              <a:t>, namn2=</a:t>
            </a:r>
            <a:r>
              <a:rPr lang="sv-SE" sz="2000" dirty="0" smtClean="0">
                <a:solidFill>
                  <a:srgbClr val="008000"/>
                </a:solidFill>
                <a:latin typeface="Courier New" pitchFamily="49" charset="0"/>
              </a:rPr>
              <a:t>""</a:t>
            </a:r>
            <a:r>
              <a:rPr lang="sv-SE" sz="2000" dirty="0" smtClean="0">
                <a:latin typeface="Courier New" pitchFamily="49" charset="0"/>
              </a:rPr>
              <a:t>):</a:t>
            </a:r>
          </a:p>
          <a:p>
            <a:pPr eaLnBrk="1" hangingPunct="1">
              <a:buFont typeface="Webdings" pitchFamily="18" charset="2"/>
              <a:buChar char="Y"/>
            </a:pPr>
            <a:r>
              <a:rPr lang="sv-SE" dirty="0" smtClean="0"/>
              <a:t>När en funktion/metod definieras kan man ge parametrar </a:t>
            </a:r>
            <a:r>
              <a:rPr lang="sv-SE" i="1" dirty="0" smtClean="0"/>
              <a:t>defaultvärden</a:t>
            </a:r>
            <a:r>
              <a:rPr lang="sv-SE" dirty="0" smtClean="0"/>
              <a:t>.</a:t>
            </a:r>
          </a:p>
          <a:p>
            <a:pPr eaLnBrk="1" hangingPunct="1">
              <a:buFont typeface="Webdings" pitchFamily="18" charset="2"/>
              <a:buChar char="Y"/>
            </a:pPr>
            <a:r>
              <a:rPr lang="sv-SE" dirty="0" smtClean="0"/>
              <a:t>Om parametern utelämnas vid anropet är det defaultvärdet som används. Exempel:</a:t>
            </a:r>
          </a:p>
          <a:p>
            <a:pPr marL="0" indent="0" eaLnBrk="1" hangingPunct="1">
              <a:buNone/>
            </a:pPr>
            <a:r>
              <a:rPr lang="sv-SE" sz="2000" dirty="0" smtClean="0">
                <a:latin typeface="Courier New" pitchFamily="49" charset="0"/>
              </a:rPr>
              <a:t>     pappa = Husdjur()</a:t>
            </a:r>
          </a:p>
          <a:p>
            <a:pPr marL="0" indent="0" eaLnBrk="1" hangingPunct="1">
              <a:buNone/>
            </a:pPr>
            <a:r>
              <a:rPr lang="sv-SE" sz="2000" dirty="0" smtClean="0">
                <a:latin typeface="Courier New" pitchFamily="49" charset="0"/>
              </a:rPr>
              <a:t>     barn = Husdjur("Conny","Busse")</a:t>
            </a:r>
            <a:endParaRPr lang="sv-SE" dirty="0" smtClean="0"/>
          </a:p>
          <a:p>
            <a:pPr eaLnBrk="1" hangingPunct="1">
              <a:buFont typeface="Webdings" pitchFamily="18" charset="2"/>
              <a:buChar char="Y"/>
            </a:pPr>
            <a:r>
              <a:rPr lang="sv-SE" dirty="0" smtClean="0"/>
              <a:t>Parametrar utan defaultvärde ska stå först i parameterlistan.</a:t>
            </a:r>
          </a:p>
          <a:p>
            <a:pPr eaLnBrk="1" hangingPunct="1">
              <a:buFontTx/>
              <a:buNone/>
            </a:pPr>
            <a:endParaRPr lang="sv-SE" sz="2000" dirty="0" smtClean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59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v-SE" dirty="0" smtClean="0"/>
              <a:t>klassen Husdjur</a:t>
            </a:r>
          </a:p>
        </p:txBody>
      </p:sp>
      <p:graphicFrame>
        <p:nvGraphicFramePr>
          <p:cNvPr id="173087" name="Group 31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33855694"/>
              </p:ext>
            </p:extLst>
          </p:nvPr>
        </p:nvGraphicFramePr>
        <p:xfrm>
          <a:off x="323528" y="764704"/>
          <a:ext cx="7704856" cy="5753601"/>
        </p:xfrm>
        <a:graphic>
          <a:graphicData uri="http://schemas.openxmlformats.org/drawingml/2006/table">
            <a:tbl>
              <a:tblPr/>
              <a:tblGrid>
                <a:gridCol w="2841760"/>
                <a:gridCol w="4863096"/>
              </a:tblGrid>
              <a:tr h="6268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Attribut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Metoder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17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__namnet</a:t>
                      </a: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__glad</a:t>
                      </a: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__hunger</a:t>
                      </a: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__kon</a:t>
                      </a: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__preferens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__init__()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namn()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bytaNamn()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kontakt()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__str__()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banna()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mata()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leka()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avsked()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095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eaLnBrk="1" hangingPunct="1"/>
            <a:r>
              <a:rPr lang="sv-SE" dirty="0" smtClean="0"/>
              <a:t>klassen Bur</a:t>
            </a:r>
          </a:p>
        </p:txBody>
      </p:sp>
      <p:graphicFrame>
        <p:nvGraphicFramePr>
          <p:cNvPr id="176143" name="Group 1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419902078"/>
              </p:ext>
            </p:extLst>
          </p:nvPr>
        </p:nvGraphicFramePr>
        <p:xfrm>
          <a:off x="323528" y="1052736"/>
          <a:ext cx="6840760" cy="5256584"/>
        </p:xfrm>
        <a:graphic>
          <a:graphicData uri="http://schemas.openxmlformats.org/drawingml/2006/table">
            <a:tbl>
              <a:tblPr/>
              <a:tblGrid>
                <a:gridCol w="2523058"/>
                <a:gridCol w="4317702"/>
              </a:tblGrid>
              <a:tr h="609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Attribut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Metoder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47450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__lista</a:t>
                      </a: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__init__()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banna()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mata()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leka()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mingel()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visa()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avsked()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623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179512" y="188913"/>
            <a:ext cx="896448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sv-SE" sz="2400" b="0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</a:rPr>
              <a:t>def</a:t>
            </a:r>
            <a:r>
              <a:rPr lang="sv-SE" sz="2400" b="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sv-SE" sz="2400" b="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kontakt</a:t>
            </a:r>
            <a:r>
              <a:rPr lang="sv-SE" sz="2400" b="0" dirty="0">
                <a:latin typeface="Courier New" pitchFamily="49" charset="0"/>
                <a:cs typeface="Courier New" pitchFamily="49" charset="0"/>
              </a:rPr>
              <a:t>(self, kompis):</a:t>
            </a:r>
          </a:p>
          <a:p>
            <a:r>
              <a:rPr lang="sv-SE" sz="2400" b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sz="2400" b="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"""Testar om kontakt uppstår mellan </a:t>
            </a:r>
          </a:p>
          <a:p>
            <a:r>
              <a:rPr lang="sv-SE" sz="2400" b="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      detta husdjur (self) och kompis"""</a:t>
            </a:r>
          </a:p>
          <a:p>
            <a:r>
              <a:rPr lang="sv-SE" sz="2400" b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sz="2400" b="0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sv-SE" sz="2400" b="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sv-SE" sz="2400" b="0" dirty="0" err="1">
                <a:latin typeface="Courier New" pitchFamily="49" charset="0"/>
                <a:cs typeface="Courier New" pitchFamily="49" charset="0"/>
              </a:rPr>
              <a:t>self</a:t>
            </a:r>
            <a:r>
              <a:rPr lang="sv-SE" sz="2400" b="0" dirty="0" smtClean="0">
                <a:latin typeface="Courier New" pitchFamily="49" charset="0"/>
                <a:cs typeface="Courier New" pitchFamily="49" charset="0"/>
              </a:rPr>
              <a:t>.__kön </a:t>
            </a:r>
            <a:r>
              <a:rPr lang="sv-SE" sz="2400" b="0" dirty="0">
                <a:latin typeface="Courier New" pitchFamily="49" charset="0"/>
                <a:cs typeface="Courier New" pitchFamily="49" charset="0"/>
              </a:rPr>
              <a:t>== </a:t>
            </a:r>
            <a:r>
              <a:rPr lang="sv-SE" sz="2400" b="0" dirty="0" err="1">
                <a:latin typeface="Courier New" pitchFamily="49" charset="0"/>
                <a:cs typeface="Courier New" pitchFamily="49" charset="0"/>
              </a:rPr>
              <a:t>kompis</a:t>
            </a:r>
            <a:r>
              <a:rPr lang="sv-SE" sz="2400" b="0" dirty="0" err="1" smtClean="0">
                <a:latin typeface="Courier New" pitchFamily="49" charset="0"/>
                <a:cs typeface="Courier New" pitchFamily="49" charset="0"/>
              </a:rPr>
              <a:t>.__kön</a:t>
            </a:r>
            <a:r>
              <a:rPr lang="sv-SE" sz="2400" b="0" dirty="0">
                <a:latin typeface="Courier New" pitchFamily="49" charset="0"/>
                <a:cs typeface="Courier New" pitchFamily="49" charset="0"/>
              </a:rPr>
              <a:t>):</a:t>
            </a:r>
          </a:p>
          <a:p>
            <a:r>
              <a:rPr lang="sv-SE" sz="2400" b="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sv-SE" sz="2400" b="0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sv-SE" sz="2400" b="0" dirty="0">
                <a:latin typeface="Courier New" pitchFamily="49" charset="0"/>
                <a:cs typeface="Courier New" pitchFamily="49" charset="0"/>
              </a:rPr>
              <a:t> (self.__preferens == "samma") </a:t>
            </a:r>
            <a:r>
              <a:rPr lang="sv-SE" sz="2400" b="0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</a:rPr>
              <a:t>and</a:t>
            </a:r>
            <a:r>
              <a:rPr lang="sv-SE" sz="2400" b="0" dirty="0">
                <a:latin typeface="Courier New" pitchFamily="49" charset="0"/>
                <a:cs typeface="Courier New" pitchFamily="49" charset="0"/>
              </a:rPr>
              <a:t>\             		 (kompis.__preferens == "samma"):</a:t>
            </a:r>
          </a:p>
          <a:p>
            <a:r>
              <a:rPr lang="sv-SE" sz="2400" b="0" dirty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sv-SE" sz="2400" b="0" dirty="0" smtClean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</a:rPr>
              <a:t>print</a:t>
            </a:r>
            <a:r>
              <a:rPr lang="sv-SE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sv-SE" sz="24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"Puss!")</a:t>
            </a:r>
            <a:endParaRPr lang="sv-SE" sz="2400" b="0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sv-SE" sz="2400" b="0" dirty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sv-SE" sz="2400" b="0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sv-SE" sz="2400" b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400" b="0" dirty="0">
                <a:solidFill>
                  <a:srgbClr val="800080"/>
                </a:solidFill>
                <a:latin typeface="Courier New" pitchFamily="49" charset="0"/>
                <a:cs typeface="Courier New" pitchFamily="49" charset="0"/>
              </a:rPr>
              <a:t>True</a:t>
            </a:r>
          </a:p>
          <a:p>
            <a:r>
              <a:rPr lang="sv-SE" sz="2400" b="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sz="2400" b="0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</a:rPr>
              <a:t>elif</a:t>
            </a:r>
            <a:r>
              <a:rPr lang="sv-SE" sz="2400" b="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sv-SE" sz="2400" b="0" dirty="0" err="1">
                <a:latin typeface="Courier New" pitchFamily="49" charset="0"/>
                <a:cs typeface="Courier New" pitchFamily="49" charset="0"/>
              </a:rPr>
              <a:t>self</a:t>
            </a:r>
            <a:r>
              <a:rPr lang="sv-SE" sz="2400" b="0" dirty="0" smtClean="0">
                <a:latin typeface="Courier New" pitchFamily="49" charset="0"/>
                <a:cs typeface="Courier New" pitchFamily="49" charset="0"/>
              </a:rPr>
              <a:t>.__kön </a:t>
            </a:r>
            <a:r>
              <a:rPr lang="sv-SE" sz="2400" b="0" dirty="0">
                <a:latin typeface="Courier New" pitchFamily="49" charset="0"/>
                <a:cs typeface="Courier New" pitchFamily="49" charset="0"/>
              </a:rPr>
              <a:t>!= </a:t>
            </a:r>
            <a:r>
              <a:rPr lang="sv-SE" sz="2400" b="0" dirty="0" err="1">
                <a:latin typeface="Courier New" pitchFamily="49" charset="0"/>
                <a:cs typeface="Courier New" pitchFamily="49" charset="0"/>
              </a:rPr>
              <a:t>kompis</a:t>
            </a:r>
            <a:r>
              <a:rPr lang="sv-SE" sz="2400" b="0" dirty="0" err="1" smtClean="0">
                <a:latin typeface="Courier New" pitchFamily="49" charset="0"/>
                <a:cs typeface="Courier New" pitchFamily="49" charset="0"/>
              </a:rPr>
              <a:t>.__kön</a:t>
            </a:r>
            <a:r>
              <a:rPr lang="sv-SE" sz="2400" b="0" dirty="0">
                <a:latin typeface="Courier New" pitchFamily="49" charset="0"/>
                <a:cs typeface="Courier New" pitchFamily="49" charset="0"/>
              </a:rPr>
              <a:t>):</a:t>
            </a:r>
          </a:p>
          <a:p>
            <a:r>
              <a:rPr lang="sv-SE" sz="2400" b="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sv-SE" sz="2400" b="0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sv-SE" sz="2400" b="0" dirty="0">
                <a:latin typeface="Courier New" pitchFamily="49" charset="0"/>
                <a:cs typeface="Courier New" pitchFamily="49" charset="0"/>
              </a:rPr>
              <a:t> (self.__preferens == "annat") </a:t>
            </a:r>
            <a:r>
              <a:rPr lang="sv-SE" sz="2400" b="0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</a:rPr>
              <a:t>and</a:t>
            </a:r>
            <a:r>
              <a:rPr lang="sv-SE" sz="2400" b="0" dirty="0">
                <a:latin typeface="Courier New" pitchFamily="49" charset="0"/>
                <a:cs typeface="Courier New" pitchFamily="49" charset="0"/>
              </a:rPr>
              <a:t>\ 		 (kompis.__preferens == "annat"):</a:t>
            </a:r>
          </a:p>
          <a:p>
            <a:r>
              <a:rPr lang="sv-SE" sz="2400" b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sv-SE" sz="2400" b="0" smtClean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</a:rPr>
              <a:t>print</a:t>
            </a:r>
            <a:r>
              <a:rPr lang="sv-SE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sv-SE" sz="2400" b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"Puss!")</a:t>
            </a:r>
            <a:endParaRPr lang="sv-SE" sz="2400" b="0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sv-SE" sz="2400" b="0" dirty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sv-SE" sz="2400" b="0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sv-SE" sz="2400" b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400" b="0" dirty="0">
                <a:solidFill>
                  <a:srgbClr val="800080"/>
                </a:solidFill>
                <a:latin typeface="Courier New" pitchFamily="49" charset="0"/>
                <a:cs typeface="Courier New" pitchFamily="49" charset="0"/>
              </a:rPr>
              <a:t>True</a:t>
            </a:r>
          </a:p>
          <a:p>
            <a:r>
              <a:rPr lang="sv-SE" sz="2400" b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400" b="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sv-SE" sz="2400" dirty="0" smtClean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</a:rPr>
              <a:t>else </a:t>
            </a:r>
            <a:r>
              <a:rPr lang="sv-SE" sz="2400" b="0" dirty="0" smtClean="0">
                <a:latin typeface="Courier New" pitchFamily="49" charset="0"/>
                <a:cs typeface="Courier New" pitchFamily="49" charset="0"/>
              </a:rPr>
              <a:t>:</a:t>
            </a:r>
            <a:endParaRPr lang="sv-SE" sz="2400" b="0" dirty="0">
              <a:latin typeface="Courier New" pitchFamily="49" charset="0"/>
              <a:cs typeface="Courier New" pitchFamily="49" charset="0"/>
            </a:endParaRPr>
          </a:p>
          <a:p>
            <a:r>
              <a:rPr lang="sv-SE" sz="2400" b="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sv-SE" sz="2400" b="0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sv-SE" sz="2400" b="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400" b="0" dirty="0">
                <a:solidFill>
                  <a:srgbClr val="800080"/>
                </a:solidFill>
                <a:latin typeface="Courier New" pitchFamily="49" charset="0"/>
                <a:cs typeface="Courier New" pitchFamily="49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17925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Nästlade for-slingor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 smtClean="0"/>
              <a:t>Om man lägger en for-slinga inuti en annan säger vi att slingorna är nästlade. Den inre slingan går då igenom alla sina värden för varje värde i den yttre slingan. Exempel:</a:t>
            </a:r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dirty="0" smtClean="0">
                <a:latin typeface="Courier New" pitchFamily="49" charset="0"/>
                <a:cs typeface="Courier New" pitchFamily="49" charset="0"/>
              </a:rPr>
              <a:t>for i in </a:t>
            </a:r>
            <a:r>
              <a:rPr lang="sv-SE" dirty="0" err="1" smtClean="0">
                <a:latin typeface="Courier New" pitchFamily="49" charset="0"/>
                <a:cs typeface="Courier New" pitchFamily="49" charset="0"/>
              </a:rPr>
              <a:t>range</a:t>
            </a:r>
            <a:r>
              <a:rPr lang="sv-SE" dirty="0" smtClean="0">
                <a:latin typeface="Courier New" pitchFamily="49" charset="0"/>
                <a:cs typeface="Courier New" pitchFamily="49" charset="0"/>
              </a:rPr>
              <a:t>(3):</a:t>
            </a:r>
          </a:p>
          <a:p>
            <a:pPr marL="0" indent="0">
              <a:buNone/>
            </a:pPr>
            <a:r>
              <a:rPr lang="sv-SE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sv-SE" dirty="0" smtClean="0">
                <a:latin typeface="Courier New" pitchFamily="49" charset="0"/>
                <a:cs typeface="Courier New" pitchFamily="49" charset="0"/>
              </a:rPr>
              <a:t>for j in </a:t>
            </a:r>
            <a:r>
              <a:rPr lang="sv-SE" dirty="0" err="1" smtClean="0">
                <a:latin typeface="Courier New" pitchFamily="49" charset="0"/>
                <a:cs typeface="Courier New" pitchFamily="49" charset="0"/>
              </a:rPr>
              <a:t>range</a:t>
            </a:r>
            <a:r>
              <a:rPr lang="sv-SE" dirty="0" smtClean="0">
                <a:latin typeface="Courier New" pitchFamily="49" charset="0"/>
                <a:cs typeface="Courier New" pitchFamily="49" charset="0"/>
              </a:rPr>
              <a:t>(3):</a:t>
            </a:r>
          </a:p>
          <a:p>
            <a:pPr marL="0" indent="0">
              <a:buNone/>
            </a:pPr>
            <a:r>
              <a:rPr lang="sv-SE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sv-SE" dirty="0" smtClean="0">
                <a:latin typeface="Courier New" pitchFamily="49" charset="0"/>
                <a:cs typeface="Courier New" pitchFamily="49" charset="0"/>
              </a:rPr>
              <a:t>	print(</a:t>
            </a:r>
            <a:r>
              <a:rPr lang="sv-SE" dirty="0" err="1" smtClean="0">
                <a:latin typeface="Courier New" pitchFamily="49" charset="0"/>
                <a:cs typeface="Courier New" pitchFamily="49" charset="0"/>
              </a:rPr>
              <a:t>i,j</a:t>
            </a:r>
            <a:r>
              <a:rPr lang="sv-SE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sv-SE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ruta 3"/>
          <p:cNvSpPr txBox="1"/>
          <p:nvPr/>
        </p:nvSpPr>
        <p:spPr>
          <a:xfrm>
            <a:off x="6680671" y="3058957"/>
            <a:ext cx="69762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0 </a:t>
            </a:r>
            <a:r>
              <a:rPr lang="sv-SE" sz="2400" dirty="0" smtClean="0"/>
              <a:t> 0</a:t>
            </a:r>
            <a:endParaRPr lang="sv-SE" sz="2400" dirty="0"/>
          </a:p>
          <a:p>
            <a:r>
              <a:rPr lang="sv-SE" sz="2400" dirty="0" smtClean="0"/>
              <a:t>0  </a:t>
            </a:r>
            <a:r>
              <a:rPr lang="sv-SE" sz="2400" dirty="0"/>
              <a:t>1</a:t>
            </a:r>
          </a:p>
          <a:p>
            <a:r>
              <a:rPr lang="sv-SE" sz="2400" dirty="0"/>
              <a:t>0 </a:t>
            </a:r>
            <a:r>
              <a:rPr lang="sv-SE" sz="2400" dirty="0" smtClean="0"/>
              <a:t> 2</a:t>
            </a:r>
            <a:endParaRPr lang="sv-SE" sz="2400" dirty="0"/>
          </a:p>
          <a:p>
            <a:r>
              <a:rPr lang="sv-SE" sz="2400" dirty="0" smtClean="0"/>
              <a:t>1  </a:t>
            </a:r>
            <a:r>
              <a:rPr lang="sv-SE" sz="2400" dirty="0"/>
              <a:t>0</a:t>
            </a:r>
          </a:p>
          <a:p>
            <a:r>
              <a:rPr lang="sv-SE" sz="2400" dirty="0" smtClean="0"/>
              <a:t>1  </a:t>
            </a:r>
            <a:r>
              <a:rPr lang="sv-SE" sz="2400" dirty="0"/>
              <a:t>1</a:t>
            </a:r>
          </a:p>
          <a:p>
            <a:r>
              <a:rPr lang="sv-SE" sz="2400" dirty="0" smtClean="0"/>
              <a:t>1  </a:t>
            </a:r>
            <a:r>
              <a:rPr lang="sv-SE" sz="2400" dirty="0"/>
              <a:t>2</a:t>
            </a:r>
          </a:p>
          <a:p>
            <a:r>
              <a:rPr lang="sv-SE" sz="2400" dirty="0" smtClean="0"/>
              <a:t>2  </a:t>
            </a:r>
            <a:r>
              <a:rPr lang="sv-SE" sz="2400" dirty="0"/>
              <a:t>0</a:t>
            </a:r>
          </a:p>
          <a:p>
            <a:r>
              <a:rPr lang="sv-SE" sz="2400" dirty="0"/>
              <a:t>2 </a:t>
            </a:r>
            <a:r>
              <a:rPr lang="sv-SE" sz="2400" dirty="0" smtClean="0"/>
              <a:t> 1</a:t>
            </a:r>
            <a:endParaRPr lang="sv-SE" sz="2400" dirty="0"/>
          </a:p>
          <a:p>
            <a:r>
              <a:rPr lang="sv-SE" sz="2400" dirty="0" smtClean="0"/>
              <a:t>2  </a:t>
            </a:r>
            <a:r>
              <a:rPr lang="sv-SE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32214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135732" y="981075"/>
            <a:ext cx="911678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sv-SE" sz="2400" dirty="0">
                <a:latin typeface="Courier New" pitchFamily="49" charset="0"/>
                <a:cs typeface="Courier New" pitchFamily="49" charset="0"/>
              </a:rPr>
              <a:t>n = </a:t>
            </a:r>
            <a:r>
              <a:rPr lang="sv-SE" sz="2400" dirty="0">
                <a:solidFill>
                  <a:srgbClr val="CC00CC"/>
                </a:solidFill>
                <a:latin typeface="Courier New" pitchFamily="49" charset="0"/>
                <a:cs typeface="Courier New" pitchFamily="49" charset="0"/>
              </a:rPr>
              <a:t>len</a:t>
            </a:r>
            <a:r>
              <a:rPr lang="sv-SE" sz="2400" dirty="0">
                <a:latin typeface="Courier New" pitchFamily="49" charset="0"/>
                <a:cs typeface="Courier New" pitchFamily="49" charset="0"/>
              </a:rPr>
              <a:t>(lista)</a:t>
            </a:r>
          </a:p>
          <a:p>
            <a:r>
              <a:rPr lang="sv-SE" sz="2400" dirty="0">
                <a:solidFill>
                  <a:srgbClr val="FF6600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sv-SE" sz="2400" dirty="0">
                <a:latin typeface="Courier New" pitchFamily="49" charset="0"/>
                <a:cs typeface="Courier New" pitchFamily="49" charset="0"/>
              </a:rPr>
              <a:t> i </a:t>
            </a:r>
            <a:r>
              <a:rPr lang="sv-SE" sz="2400" dirty="0">
                <a:solidFill>
                  <a:srgbClr val="FF6600"/>
                </a:solidFill>
                <a:latin typeface="Courier New" pitchFamily="49" charset="0"/>
                <a:cs typeface="Courier New" pitchFamily="49" charset="0"/>
              </a:rPr>
              <a:t>in</a:t>
            </a:r>
            <a:r>
              <a:rPr lang="sv-SE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400" dirty="0">
                <a:solidFill>
                  <a:srgbClr val="CC00CC"/>
                </a:solidFill>
                <a:latin typeface="Courier New" pitchFamily="49" charset="0"/>
                <a:cs typeface="Courier New" pitchFamily="49" charset="0"/>
              </a:rPr>
              <a:t>range</a:t>
            </a:r>
            <a:r>
              <a:rPr lang="sv-SE" sz="2400" dirty="0">
                <a:latin typeface="Courier New" pitchFamily="49" charset="0"/>
                <a:cs typeface="Courier New" pitchFamily="49" charset="0"/>
              </a:rPr>
              <a:t>(n-1):</a:t>
            </a:r>
          </a:p>
          <a:p>
            <a:r>
              <a:rPr lang="sv-SE" sz="24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sv-SE" sz="2400" dirty="0" smtClean="0">
                <a:latin typeface="Courier New" pitchFamily="49" charset="0"/>
                <a:cs typeface="Courier New" pitchFamily="49" charset="0"/>
              </a:rPr>
              <a:t>jag </a:t>
            </a:r>
            <a:r>
              <a:rPr lang="sv-SE" sz="2400" dirty="0">
                <a:latin typeface="Courier New" pitchFamily="49" charset="0"/>
                <a:cs typeface="Courier New" pitchFamily="49" charset="0"/>
              </a:rPr>
              <a:t>= lista[i]</a:t>
            </a:r>
          </a:p>
          <a:p>
            <a:r>
              <a:rPr lang="sv-SE" sz="24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sv-SE" sz="2400" dirty="0" smtClean="0">
                <a:solidFill>
                  <a:srgbClr val="FF6600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sv-SE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400" dirty="0">
                <a:latin typeface="Courier New" pitchFamily="49" charset="0"/>
                <a:cs typeface="Courier New" pitchFamily="49" charset="0"/>
              </a:rPr>
              <a:t>j </a:t>
            </a:r>
            <a:r>
              <a:rPr lang="sv-SE" sz="2400" dirty="0">
                <a:solidFill>
                  <a:srgbClr val="FF6600"/>
                </a:solidFill>
                <a:latin typeface="Courier New" pitchFamily="49" charset="0"/>
                <a:cs typeface="Courier New" pitchFamily="49" charset="0"/>
              </a:rPr>
              <a:t>in</a:t>
            </a:r>
            <a:r>
              <a:rPr lang="sv-SE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400" dirty="0">
                <a:solidFill>
                  <a:srgbClr val="CC00CC"/>
                </a:solidFill>
                <a:latin typeface="Courier New" pitchFamily="49" charset="0"/>
                <a:cs typeface="Courier New" pitchFamily="49" charset="0"/>
              </a:rPr>
              <a:t>range</a:t>
            </a:r>
            <a:r>
              <a:rPr lang="sv-SE" sz="2400" dirty="0">
                <a:latin typeface="Courier New" pitchFamily="49" charset="0"/>
                <a:cs typeface="Courier New" pitchFamily="49" charset="0"/>
              </a:rPr>
              <a:t>(i+1,n):</a:t>
            </a:r>
          </a:p>
          <a:p>
            <a:r>
              <a:rPr lang="sv-SE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sz="2400" dirty="0" smtClean="0">
                <a:latin typeface="Courier New" pitchFamily="49" charset="0"/>
                <a:cs typeface="Courier New" pitchFamily="49" charset="0"/>
              </a:rPr>
              <a:t>du </a:t>
            </a:r>
            <a:r>
              <a:rPr lang="sv-SE" sz="2400" dirty="0">
                <a:latin typeface="Courier New" pitchFamily="49" charset="0"/>
                <a:cs typeface="Courier New" pitchFamily="49" charset="0"/>
              </a:rPr>
              <a:t>= lista[j]</a:t>
            </a:r>
          </a:p>
          <a:p>
            <a:r>
              <a:rPr lang="sv-SE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sz="2400" dirty="0" err="1" smtClean="0">
                <a:solidFill>
                  <a:srgbClr val="FF6600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sv-SE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400" dirty="0" err="1">
                <a:latin typeface="Courier New" pitchFamily="49" charset="0"/>
                <a:cs typeface="Courier New" pitchFamily="49" charset="0"/>
              </a:rPr>
              <a:t>jag.kontakt</a:t>
            </a:r>
            <a:r>
              <a:rPr lang="sv-SE" sz="2400" dirty="0">
                <a:latin typeface="Courier New" pitchFamily="49" charset="0"/>
                <a:cs typeface="Courier New" pitchFamily="49" charset="0"/>
              </a:rPr>
              <a:t>(du</a:t>
            </a:r>
            <a:r>
              <a:rPr lang="sv-SE" sz="2400" dirty="0" smtClean="0">
                <a:latin typeface="Courier New" pitchFamily="49" charset="0"/>
                <a:cs typeface="Courier New" pitchFamily="49" charset="0"/>
              </a:rPr>
              <a:t>):        </a:t>
            </a:r>
          </a:p>
          <a:p>
            <a:r>
              <a:rPr lang="sv-SE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sz="2400" dirty="0" err="1" smtClean="0">
                <a:latin typeface="Courier New" pitchFamily="49" charset="0"/>
                <a:cs typeface="Courier New" pitchFamily="49" charset="0"/>
              </a:rPr>
              <a:t>lista.append</a:t>
            </a:r>
            <a:r>
              <a:rPr lang="sv-SE" sz="2400" dirty="0" smtClean="0">
                <a:latin typeface="Courier New" pitchFamily="49" charset="0"/>
                <a:cs typeface="Courier New" pitchFamily="49" charset="0"/>
              </a:rPr>
              <a:t>(Husdjur(</a:t>
            </a:r>
            <a:r>
              <a:rPr lang="sv-SE" sz="2400" dirty="0" err="1" smtClean="0">
                <a:latin typeface="Courier New" pitchFamily="49" charset="0"/>
                <a:cs typeface="Courier New" pitchFamily="49" charset="0"/>
              </a:rPr>
              <a:t>jag.namn</a:t>
            </a:r>
            <a:r>
              <a:rPr lang="sv-SE" sz="2400" dirty="0" smtClean="0">
                <a:latin typeface="Courier New" pitchFamily="49" charset="0"/>
                <a:cs typeface="Courier New" pitchFamily="49" charset="0"/>
              </a:rPr>
              <a:t>(),</a:t>
            </a:r>
            <a:r>
              <a:rPr lang="sv-SE" sz="2400" dirty="0" err="1" smtClean="0">
                <a:latin typeface="Courier New" pitchFamily="49" charset="0"/>
                <a:cs typeface="Courier New" pitchFamily="49" charset="0"/>
              </a:rPr>
              <a:t>du.namn</a:t>
            </a:r>
            <a:r>
              <a:rPr lang="sv-SE" sz="2400" dirty="0" smtClean="0">
                <a:latin typeface="Courier New" pitchFamily="49" charset="0"/>
                <a:cs typeface="Courier New" pitchFamily="49" charset="0"/>
              </a:rPr>
              <a:t>()))</a:t>
            </a:r>
            <a:endParaRPr lang="sv-SE" sz="2400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146468" name="Group 36"/>
          <p:cNvGraphicFramePr>
            <a:graphicFrameLocks noGrp="1"/>
          </p:cNvGraphicFramePr>
          <p:nvPr/>
        </p:nvGraphicFramePr>
        <p:xfrm>
          <a:off x="107950" y="3789363"/>
          <a:ext cx="8856663" cy="1685925"/>
        </p:xfrm>
        <a:graphic>
          <a:graphicData uri="http://schemas.openxmlformats.org/drawingml/2006/table">
            <a:tbl>
              <a:tblPr/>
              <a:tblGrid>
                <a:gridCol w="2952750"/>
                <a:gridCol w="2952750"/>
                <a:gridCol w="2951163"/>
              </a:tblGrid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djur 0 &amp; djur 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djur 0 &amp; djur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djur 0 &amp; djur 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djur 1 &amp; djur 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djur 1 &amp; djur 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djur 2 &amp; djur 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65" name="Rectangle 37"/>
          <p:cNvSpPr>
            <a:spLocks noChangeArrowheads="1"/>
          </p:cNvSpPr>
          <p:nvPr/>
        </p:nvSpPr>
        <p:spPr bwMode="auto">
          <a:xfrm>
            <a:off x="395288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sv-SE" sz="4400" dirty="0" smtClean="0">
                <a:solidFill>
                  <a:schemeClr val="tx2"/>
                </a:solidFill>
                <a:latin typeface="Arial" charset="0"/>
              </a:rPr>
              <a:t>Mingel</a:t>
            </a:r>
            <a:endParaRPr lang="sv-SE" sz="4400" dirty="0">
              <a:solidFill>
                <a:schemeClr val="tx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5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2351</TotalTime>
  <Words>733</Words>
  <Application>Microsoft Office PowerPoint</Application>
  <PresentationFormat>Bildspel på skärmen (4:3)</PresentationFormat>
  <Paragraphs>168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16" baseType="lpstr">
      <vt:lpstr>Oriel</vt:lpstr>
      <vt:lpstr>DD1311 Programmeringsteknik med PBL  </vt:lpstr>
      <vt:lpstr>Idag:</vt:lpstr>
      <vt:lpstr>klassen Tenta</vt:lpstr>
      <vt:lpstr>Läsa från fil</vt:lpstr>
      <vt:lpstr>Jämföra med ett annat objekt</vt:lpstr>
      <vt:lpstr>Sortera tentorna</vt:lpstr>
      <vt:lpstr>Referenser</vt:lpstr>
      <vt:lpstr>Vad skrivs ut efter följande satser?</vt:lpstr>
      <vt:lpstr>Kontakt</vt:lpstr>
      <vt:lpstr>Defaultparametrar</vt:lpstr>
      <vt:lpstr>klassen Husdjur</vt:lpstr>
      <vt:lpstr>klassen Bur</vt:lpstr>
      <vt:lpstr>PowerPoint-presentation</vt:lpstr>
      <vt:lpstr>Nästlade for-slingor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DD1311 Programmeringsteknik med PBL</dc:title>
  <dc:creator>Linda</dc:creator>
  <cp:lastModifiedBy>Linda</cp:lastModifiedBy>
  <cp:revision>32</cp:revision>
  <cp:lastPrinted>2012-02-13T17:48:57Z</cp:lastPrinted>
  <dcterms:created xsi:type="dcterms:W3CDTF">2011-02-13T09:30:12Z</dcterms:created>
  <dcterms:modified xsi:type="dcterms:W3CDTF">2012-02-13T19:05:07Z</dcterms:modified>
</cp:coreProperties>
</file>