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9"/>
  </p:handoutMasterIdLst>
  <p:sldIdLst>
    <p:sldId id="256" r:id="rId2"/>
    <p:sldId id="286" r:id="rId3"/>
    <p:sldId id="263" r:id="rId4"/>
    <p:sldId id="284" r:id="rId5"/>
    <p:sldId id="273" r:id="rId6"/>
    <p:sldId id="300" r:id="rId7"/>
    <p:sldId id="301" r:id="rId8"/>
    <p:sldId id="283" r:id="rId9"/>
    <p:sldId id="302" r:id="rId10"/>
    <p:sldId id="303" r:id="rId11"/>
    <p:sldId id="279" r:id="rId12"/>
    <p:sldId id="280" r:id="rId13"/>
    <p:sldId id="281" r:id="rId14"/>
    <p:sldId id="285" r:id="rId15"/>
    <p:sldId id="282" r:id="rId16"/>
    <p:sldId id="304" r:id="rId17"/>
    <p:sldId id="299" r:id="rId18"/>
  </p:sldIdLst>
  <p:sldSz cx="9144000" cy="6858000" type="screen4x3"/>
  <p:notesSz cx="6772275" cy="9902825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urier New" pitchFamily="49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urier New" pitchFamily="49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urier New" pitchFamily="49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urier New" pitchFamily="49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urier New" pitchFamily="49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urier New" pitchFamily="49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urier New" pitchFamily="49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urier New" pitchFamily="49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urier New" pitchFamily="49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A93C"/>
    <a:srgbClr val="000000"/>
    <a:srgbClr val="008000"/>
    <a:srgbClr val="00CC00"/>
    <a:srgbClr val="0000FF"/>
    <a:srgbClr val="FF3300"/>
    <a:srgbClr val="CC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46" autoAdjust="0"/>
    <p:restoredTop sz="99820" autoAdjust="0"/>
  </p:normalViewPr>
  <p:slideViewPr>
    <p:cSldViewPr>
      <p:cViewPr>
        <p:scale>
          <a:sx n="100" d="100"/>
          <a:sy n="100" d="100"/>
        </p:scale>
        <p:origin x="-78" y="10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52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5400" y="0"/>
            <a:ext cx="29352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5938"/>
            <a:ext cx="29352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5400" y="9405938"/>
            <a:ext cx="29352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4E7DC52-CDC6-4A02-98ED-CC9EF1F0670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2173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F6DAC-E820-4DE7-BA6A-F55F23031A38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9201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F6DAC-E820-4DE7-BA6A-F55F23031A38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016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F6DAC-E820-4DE7-BA6A-F55F23031A38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9422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F6DAC-E820-4DE7-BA6A-F55F23031A38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5387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F6DAC-E820-4DE7-BA6A-F55F23031A38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8076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F6DAC-E820-4DE7-BA6A-F55F23031A38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4878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F6DAC-E820-4DE7-BA6A-F55F23031A38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4923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F6DAC-E820-4DE7-BA6A-F55F23031A38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8385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F6DAC-E820-4DE7-BA6A-F55F23031A38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2664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F6DAC-E820-4DE7-BA6A-F55F23031A38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9875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F6DAC-E820-4DE7-BA6A-F55F23031A38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3208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B3F6DAC-E820-4DE7-BA6A-F55F23031A38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7955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da.kth.se/kurser/kth/2D1311/05-06/S/hjaelpdokument/pgranskningsprotokoll0506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sv-SE" sz="4000" dirty="0" smtClean="0"/>
              <a:t>Programmeringsteknik</a:t>
            </a:r>
            <a:br>
              <a:rPr lang="sv-SE" sz="4000" dirty="0" smtClean="0"/>
            </a:br>
            <a:r>
              <a:rPr lang="sv-SE" sz="4000" dirty="0" smtClean="0"/>
              <a:t/>
            </a:r>
            <a:br>
              <a:rPr lang="sv-SE" sz="4000" dirty="0" smtClean="0"/>
            </a:br>
            <a:endParaRPr lang="sv-SE" sz="4000" dirty="0" smtClean="0"/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Föreläsning 13</a:t>
            </a:r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3924300" y="804863"/>
            <a:ext cx="50403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i="1">
                <a:latin typeface="Arial" charset="0"/>
              </a:rPr>
              <a:t>Skolan för Datavetenskap och kommunikation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v-SE" dirty="0" smtClean="0"/>
          </a:p>
        </p:txBody>
      </p:sp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v-SE" sz="2800" dirty="0" smtClean="0"/>
              <a:t>Allt om P-uppgiften</a:t>
            </a:r>
          </a:p>
          <a:p>
            <a:pPr lvl="1" eaLnBrk="1" hangingPunct="1">
              <a:lnSpc>
                <a:spcPct val="80000"/>
              </a:lnSpc>
            </a:pPr>
            <a:endParaRPr lang="sv-SE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P-uppgiften: tider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472488" cy="4525963"/>
          </a:xfrm>
        </p:spPr>
        <p:txBody>
          <a:bodyPr/>
          <a:lstStyle/>
          <a:p>
            <a:pPr eaLnBrk="1" hangingPunct="1"/>
            <a:r>
              <a:rPr lang="sv-SE" dirty="0" smtClean="0"/>
              <a:t>Fyra obligatoriska delmoment:</a:t>
            </a:r>
          </a:p>
          <a:p>
            <a:pPr lvl="1"/>
            <a:r>
              <a:rPr lang="sv-SE" dirty="0" smtClean="0"/>
              <a:t>Spec - redovisas vecka 12</a:t>
            </a:r>
          </a:p>
          <a:p>
            <a:pPr lvl="1"/>
            <a:r>
              <a:rPr lang="sv-SE" dirty="0" smtClean="0"/>
              <a:t>Prototyp  -  redovisas vecka 13</a:t>
            </a:r>
          </a:p>
          <a:p>
            <a:pPr lvl="1"/>
            <a:r>
              <a:rPr lang="sv-SE" dirty="0" smtClean="0"/>
              <a:t>Granskning – en vecka innan du redovisar</a:t>
            </a:r>
          </a:p>
          <a:p>
            <a:pPr lvl="1"/>
            <a:r>
              <a:rPr lang="sv-SE" dirty="0" smtClean="0"/>
              <a:t>Slutredovisning</a:t>
            </a:r>
          </a:p>
          <a:p>
            <a:pPr lvl="2"/>
            <a:r>
              <a:rPr lang="sv-SE" dirty="0" smtClean="0"/>
              <a:t>senast 25 april för CL/Datorlingvistik</a:t>
            </a:r>
          </a:p>
          <a:p>
            <a:pPr lvl="2"/>
            <a:r>
              <a:rPr lang="sv-SE" dirty="0" smtClean="0"/>
              <a:t>senast 10 maj för CSAMH</a:t>
            </a:r>
          </a:p>
          <a:p>
            <a:pPr lvl="2"/>
            <a:endParaRPr lang="sv-S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Välj P-uppgift</a:t>
            </a:r>
            <a:endParaRPr lang="en-US" smtClean="0"/>
          </a:p>
        </p:txBody>
      </p:sp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P-uppgiften är ett </a:t>
            </a:r>
            <a:r>
              <a:rPr lang="sv-SE" b="1" dirty="0" smtClean="0"/>
              <a:t>individuellt</a:t>
            </a:r>
            <a:r>
              <a:rPr lang="sv-SE" dirty="0" smtClean="0"/>
              <a:t> moment.</a:t>
            </a:r>
          </a:p>
          <a:p>
            <a:pPr eaLnBrk="1" hangingPunct="1"/>
            <a:r>
              <a:rPr lang="sv-SE" dirty="0" smtClean="0"/>
              <a:t>Uppgifterna är markerade så här:</a:t>
            </a:r>
          </a:p>
          <a:p>
            <a:pPr lvl="1" eaLnBrk="1" hangingPunct="1"/>
            <a:r>
              <a:rPr lang="sv-SE" dirty="0" smtClean="0"/>
              <a:t>Grunduppgift lätt/medel/svår, betyg E-A</a:t>
            </a:r>
          </a:p>
          <a:p>
            <a:pPr eaLnBrk="1" hangingPunct="1"/>
            <a:r>
              <a:rPr lang="sv-SE" dirty="0" smtClean="0"/>
              <a:t>Varje grupp har en mapp med uppgifter att välja bland.</a:t>
            </a:r>
          </a:p>
          <a:p>
            <a:pPr eaLnBrk="1" hangingPunct="1"/>
            <a:r>
              <a:rPr lang="sv-SE" dirty="0" smtClean="0"/>
              <a:t>Du måste välja ur din egen grupps mapp eller hitta på en egen (måste godkännas före specredovisningen).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Specifikation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pPr eaLnBrk="1" hangingPunct="1"/>
            <a:r>
              <a:rPr lang="sv-SE" dirty="0" smtClean="0"/>
              <a:t>Specen ska läggas in i </a:t>
            </a:r>
            <a:r>
              <a:rPr lang="sv-SE" dirty="0" err="1" smtClean="0"/>
              <a:t>Wuala</a:t>
            </a:r>
            <a:r>
              <a:rPr lang="sv-SE" dirty="0" smtClean="0"/>
              <a:t> och redovisas muntligt på grupptimmen vecka 12. </a:t>
            </a:r>
          </a:p>
          <a:p>
            <a:pPr eaLnBrk="1" hangingPunct="1"/>
            <a:r>
              <a:rPr lang="sv-SE" dirty="0" smtClean="0"/>
              <a:t>Specen ska beskriva datastrukturer, funktioner, klasser (med attribut och metoder) och algoritm.</a:t>
            </a:r>
          </a:p>
          <a:p>
            <a:pPr eaLnBrk="1" hangingPunct="1"/>
            <a:r>
              <a:rPr lang="sv-SE" dirty="0" smtClean="0"/>
              <a:t>Rita också (för hand) en minnesbild över datastrukturer i programmet. </a:t>
            </a:r>
          </a:p>
          <a:p>
            <a:pPr eaLnBrk="1" hangingPunct="1"/>
            <a:r>
              <a:rPr lang="sv-SE" dirty="0" err="1" smtClean="0"/>
              <a:t>Specen</a:t>
            </a:r>
            <a:r>
              <a:rPr lang="sv-SE" dirty="0" smtClean="0"/>
              <a:t> kan ge upp till 8 bonuspoäng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Specen</a:t>
            </a:r>
            <a:r>
              <a:rPr lang="sv-SE" dirty="0" smtClean="0"/>
              <a:t>: obligatoriskt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 smtClean="0"/>
              <a:t>Detta måste finnas med:</a:t>
            </a:r>
          </a:p>
          <a:p>
            <a:r>
              <a:rPr lang="sv-SE" dirty="0"/>
              <a:t>Beskrivning av vad </a:t>
            </a:r>
            <a:r>
              <a:rPr lang="sv-SE" dirty="0" smtClean="0"/>
              <a:t>programmet </a:t>
            </a:r>
            <a:r>
              <a:rPr lang="sv-SE" dirty="0"/>
              <a:t>ska </a:t>
            </a:r>
            <a:r>
              <a:rPr lang="sv-SE" dirty="0" smtClean="0"/>
              <a:t>göra</a:t>
            </a:r>
          </a:p>
          <a:p>
            <a:r>
              <a:rPr lang="sv-SE" dirty="0" smtClean="0"/>
              <a:t>Beskrivning av datastrukturer</a:t>
            </a:r>
          </a:p>
          <a:p>
            <a:r>
              <a:rPr lang="sv-SE" dirty="0" smtClean="0"/>
              <a:t>Uppdelning av problemet i funktioner</a:t>
            </a:r>
          </a:p>
          <a:p>
            <a:r>
              <a:rPr lang="sv-SE" dirty="0" smtClean="0"/>
              <a:t>Beskrivning av minst en klass</a:t>
            </a:r>
          </a:p>
          <a:p>
            <a:r>
              <a:rPr lang="sv-SE" dirty="0" smtClean="0"/>
              <a:t>Klassens attribut</a:t>
            </a:r>
          </a:p>
          <a:p>
            <a:r>
              <a:rPr lang="sv-SE" dirty="0" smtClean="0"/>
              <a:t>Klassens metoder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09509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Specen</a:t>
            </a:r>
            <a:r>
              <a:rPr lang="sv-SE" dirty="0" smtClean="0"/>
              <a:t>: bonusgivande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Bild av datastrukturen</a:t>
            </a:r>
          </a:p>
          <a:p>
            <a:r>
              <a:rPr lang="sv-SE" dirty="0" smtClean="0"/>
              <a:t>Alla funktioner, och alla metoder</a:t>
            </a:r>
          </a:p>
          <a:p>
            <a:pPr lvl="1"/>
            <a:r>
              <a:rPr lang="sv-SE" dirty="0" smtClean="0"/>
              <a:t>har beskrivande kommentarer</a:t>
            </a:r>
            <a:endParaRPr lang="sv-SE" dirty="0"/>
          </a:p>
          <a:p>
            <a:pPr lvl="1"/>
            <a:r>
              <a:rPr lang="sv-SE" dirty="0"/>
              <a:t>har beskrivning av indata (parametrar)</a:t>
            </a:r>
          </a:p>
          <a:p>
            <a:pPr lvl="1"/>
            <a:r>
              <a:rPr lang="sv-SE" dirty="0"/>
              <a:t>har beskrivning av utdata (returvärden)</a:t>
            </a:r>
          </a:p>
          <a:p>
            <a:r>
              <a:rPr lang="sv-SE" dirty="0" smtClean="0"/>
              <a:t>Alla attribut har beskrivande kommentarer</a:t>
            </a:r>
          </a:p>
        </p:txBody>
      </p:sp>
    </p:spTree>
    <p:extLst>
      <p:ext uri="{BB962C8B-B14F-4D97-AF65-F5344CB8AC3E}">
        <p14:creationId xmlns:p14="http://schemas.microsoft.com/office/powerpoint/2010/main" val="386068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Prototyp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Prototypen ska redovisas i labbsal.</a:t>
            </a:r>
          </a:p>
          <a:p>
            <a:pPr eaLnBrk="1" hangingPunct="1"/>
            <a:r>
              <a:rPr lang="sv-SE" dirty="0" smtClean="0"/>
              <a:t>Prototypen ska vara ett körbart Python-program – en första version av din uppgift.</a:t>
            </a:r>
          </a:p>
          <a:p>
            <a:pPr eaLnBrk="1" hangingPunct="1"/>
            <a:r>
              <a:rPr lang="sv-SE" dirty="0" smtClean="0"/>
              <a:t>Tanken med prototypen är att du ska </a:t>
            </a:r>
          </a:p>
          <a:p>
            <a:pPr lvl="1"/>
            <a:r>
              <a:rPr lang="sv-SE" dirty="0" smtClean="0"/>
              <a:t>komma igång med programmeringen</a:t>
            </a:r>
            <a:endParaRPr lang="sv-SE" dirty="0"/>
          </a:p>
          <a:p>
            <a:pPr lvl="1"/>
            <a:r>
              <a:rPr lang="sv-SE" dirty="0" smtClean="0"/>
              <a:t>arbeta med att bygga ut programmet successivt och testköra varje ny version.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Prototyp: obligatoriskt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 smtClean="0"/>
              <a:t>Detta är obligatoriskt:</a:t>
            </a:r>
          </a:p>
          <a:p>
            <a:r>
              <a:rPr lang="sv-SE" dirty="0" smtClean="0"/>
              <a:t>Prototypen ska vara upplagd i </a:t>
            </a:r>
            <a:r>
              <a:rPr lang="sv-SE" dirty="0" err="1" smtClean="0"/>
              <a:t>Wuala</a:t>
            </a:r>
            <a:endParaRPr lang="sv-SE" dirty="0" smtClean="0"/>
          </a:p>
          <a:p>
            <a:r>
              <a:rPr lang="sv-SE" dirty="0" smtClean="0"/>
              <a:t>Prototypen ska gå att köra</a:t>
            </a:r>
          </a:p>
          <a:p>
            <a:r>
              <a:rPr lang="sv-SE" dirty="0" smtClean="0"/>
              <a:t>Prototypen ska innehålla stubbar* för klasser och funktioner enligt </a:t>
            </a:r>
            <a:r>
              <a:rPr lang="sv-SE" dirty="0" err="1" smtClean="0"/>
              <a:t>specen</a:t>
            </a:r>
            <a:endParaRPr lang="sv-SE" dirty="0" smtClean="0"/>
          </a:p>
          <a:p>
            <a:endParaRPr lang="sv-SE" dirty="0"/>
          </a:p>
          <a:p>
            <a:pPr marL="0" indent="0">
              <a:buNone/>
            </a:pPr>
            <a:r>
              <a:rPr lang="sv-SE" dirty="0" smtClean="0"/>
              <a:t>* Stubbar har </a:t>
            </a:r>
            <a:r>
              <a:rPr lang="sv-SE" dirty="0" err="1" smtClean="0"/>
              <a:t>def</a:t>
            </a:r>
            <a:r>
              <a:rPr lang="sv-SE" dirty="0" smtClean="0"/>
              <a:t>-rad, kommentar men innehåller bara en pass- eller </a:t>
            </a:r>
            <a:r>
              <a:rPr lang="sv-SE" dirty="0" err="1" smtClean="0"/>
              <a:t>return</a:t>
            </a:r>
            <a:r>
              <a:rPr lang="sv-SE" dirty="0" smtClean="0"/>
              <a:t>-sats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54752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Prototyp: bonusgivande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5141168"/>
          </a:xfrm>
        </p:spPr>
        <p:txBody>
          <a:bodyPr/>
          <a:lstStyle/>
          <a:p>
            <a:r>
              <a:rPr lang="sv-SE" dirty="0"/>
              <a:t>F</a:t>
            </a:r>
            <a:r>
              <a:rPr lang="sv-SE" dirty="0" smtClean="0"/>
              <a:t>unktionsanropens inbördes ordning i </a:t>
            </a:r>
            <a:r>
              <a:rPr lang="sv-SE" dirty="0" err="1" smtClean="0"/>
              <a:t>main</a:t>
            </a:r>
            <a:endParaRPr lang="sv-SE" dirty="0" smtClean="0"/>
          </a:p>
          <a:p>
            <a:r>
              <a:rPr lang="sv-SE" dirty="0" smtClean="0"/>
              <a:t>Kommentarer till alla funktioner/metoder</a:t>
            </a:r>
          </a:p>
          <a:p>
            <a:r>
              <a:rPr lang="sv-SE" dirty="0" smtClean="0"/>
              <a:t>Klassen/klasserna har</a:t>
            </a:r>
          </a:p>
          <a:p>
            <a:pPr lvl="1"/>
            <a:r>
              <a:rPr lang="sv-SE" dirty="0" smtClean="0"/>
              <a:t>metoden __</a:t>
            </a:r>
            <a:r>
              <a:rPr lang="sv-SE" dirty="0" err="1" smtClean="0"/>
              <a:t>init</a:t>
            </a:r>
            <a:r>
              <a:rPr lang="sv-SE" dirty="0" smtClean="0"/>
              <a:t>__ </a:t>
            </a:r>
          </a:p>
          <a:p>
            <a:pPr lvl="1"/>
            <a:r>
              <a:rPr lang="sv-SE" dirty="0" smtClean="0"/>
              <a:t>metoden __</a:t>
            </a:r>
            <a:r>
              <a:rPr lang="sv-SE" dirty="0" err="1" smtClean="0"/>
              <a:t>str</a:t>
            </a:r>
            <a:r>
              <a:rPr lang="sv-SE" dirty="0" smtClean="0"/>
              <a:t>__</a:t>
            </a:r>
          </a:p>
          <a:p>
            <a:pPr marL="514350" indent="-457200"/>
            <a:r>
              <a:rPr lang="sv-SE" dirty="0" smtClean="0"/>
              <a:t>Exempel på indatafil (i förekommande fall)</a:t>
            </a:r>
          </a:p>
          <a:p>
            <a:pPr marL="514350" indent="-457200"/>
            <a:r>
              <a:rPr lang="sv-SE" dirty="0" smtClean="0"/>
              <a:t>Utskrift av en datastruktur  (med värden)</a:t>
            </a:r>
          </a:p>
          <a:p>
            <a:pPr marL="514350" indent="-457200"/>
            <a:r>
              <a:rPr lang="sv-SE" dirty="0" smtClean="0"/>
              <a:t>Testkörning som kommentar i slutet</a:t>
            </a:r>
          </a:p>
          <a:p>
            <a:pPr marL="514350" indent="-457200"/>
            <a:r>
              <a:rPr lang="sv-SE" dirty="0" smtClean="0"/>
              <a:t>Beskrivning av nästa steg i arbetet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94404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Granskning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idx="1"/>
          </p:nvPr>
        </p:nvSpPr>
        <p:spPr>
          <a:xfrm>
            <a:off x="-142875" y="1600200"/>
            <a:ext cx="9107488" cy="4525963"/>
          </a:xfrm>
        </p:spPr>
        <p:txBody>
          <a:bodyPr/>
          <a:lstStyle/>
          <a:p>
            <a:pPr lvl="1" eaLnBrk="1" hangingPunct="1">
              <a:buFontTx/>
              <a:buChar char="•"/>
            </a:pPr>
            <a:r>
              <a:rPr lang="sv-SE" sz="3200" dirty="0" smtClean="0"/>
              <a:t>Innan det färdiga programmet kan redovisas ska det testas (granskas) av en kurskamrat. </a:t>
            </a:r>
          </a:p>
          <a:p>
            <a:pPr lvl="1" eaLnBrk="1" hangingPunct="1">
              <a:buFontTx/>
              <a:buChar char="•"/>
            </a:pPr>
            <a:r>
              <a:rPr lang="sv-SE" sz="3200" dirty="0" smtClean="0"/>
              <a:t>Din granskare ska kritiskt granska ditt program, testköra det och fylla i ett </a:t>
            </a:r>
            <a:r>
              <a:rPr lang="sv-SE" sz="3200" dirty="0" smtClean="0">
                <a:hlinkClick r:id="rId2"/>
              </a:rPr>
              <a:t>granskningsprotokoll</a:t>
            </a:r>
            <a:r>
              <a:rPr lang="sv-SE" sz="3200" dirty="0" smtClean="0"/>
              <a:t>.</a:t>
            </a:r>
          </a:p>
          <a:p>
            <a:pPr lvl="1" eaLnBrk="1" hangingPunct="1">
              <a:buFontTx/>
              <a:buChar char="•"/>
            </a:pPr>
            <a:r>
              <a:rPr lang="sv-SE" sz="3200" dirty="0" smtClean="0"/>
              <a:t>Syftet med granskningen är att</a:t>
            </a:r>
          </a:p>
          <a:p>
            <a:pPr lvl="2">
              <a:buFontTx/>
              <a:buChar char="•"/>
            </a:pPr>
            <a:r>
              <a:rPr lang="sv-SE" dirty="0" smtClean="0"/>
              <a:t>ditt eget program ska få en besiktning före redovisningen</a:t>
            </a:r>
          </a:p>
          <a:p>
            <a:pPr lvl="2">
              <a:buFontTx/>
              <a:buChar char="•"/>
            </a:pPr>
            <a:r>
              <a:rPr lang="sv-SE" dirty="0" smtClean="0"/>
              <a:t>du genom att kritiskt granska en annans program ska få en ökad förståelse för hur man ska (och inte ska) programmera.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Redovisning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600200"/>
            <a:ext cx="8929687" cy="475773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v-SE" sz="2800" dirty="0" smtClean="0"/>
              <a:t>Boka tid för redovisning på webben.</a:t>
            </a:r>
          </a:p>
          <a:p>
            <a:pPr eaLnBrk="1" hangingPunct="1">
              <a:lnSpc>
                <a:spcPct val="80000"/>
              </a:lnSpc>
            </a:pPr>
            <a:r>
              <a:rPr lang="sv-SE" sz="2400" dirty="0" smtClean="0"/>
              <a:t>Ta med följande till redovisningen:</a:t>
            </a:r>
          </a:p>
          <a:p>
            <a:pPr lvl="1" eaLnBrk="1" hangingPunct="1">
              <a:lnSpc>
                <a:spcPct val="80000"/>
              </a:lnSpc>
            </a:pPr>
            <a:r>
              <a:rPr lang="sv-SE" sz="2000" dirty="0" smtClean="0"/>
              <a:t>Uppgiftslydelsen</a:t>
            </a:r>
          </a:p>
          <a:p>
            <a:pPr lvl="1">
              <a:lnSpc>
                <a:spcPct val="80000"/>
              </a:lnSpc>
            </a:pPr>
            <a:r>
              <a:rPr lang="sv-SE" sz="2000" dirty="0" smtClean="0"/>
              <a:t>Programmet</a:t>
            </a:r>
          </a:p>
          <a:p>
            <a:pPr lvl="1" eaLnBrk="1" hangingPunct="1">
              <a:lnSpc>
                <a:spcPct val="80000"/>
              </a:lnSpc>
            </a:pPr>
            <a:r>
              <a:rPr lang="sv-SE" sz="2000" dirty="0" smtClean="0"/>
              <a:t>Granskningsprotokollet och granskaren</a:t>
            </a:r>
          </a:p>
          <a:p>
            <a:pPr eaLnBrk="1" hangingPunct="1">
              <a:lnSpc>
                <a:spcPct val="80000"/>
              </a:lnSpc>
            </a:pPr>
            <a:r>
              <a:rPr lang="sv-SE" sz="2800" dirty="0" smtClean="0"/>
              <a:t>Om du redovisar på egen dator ska den vara uppkopplad mot Internet, eftersom vi (för att förhindra fusk) jämför din lösning mot alla tidigare lösningar.</a:t>
            </a:r>
            <a:r>
              <a:rPr lang="sv-SE" sz="24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pPr eaLnBrk="1" hangingPunct="1"/>
            <a:r>
              <a:rPr lang="sv-SE" dirty="0" smtClean="0"/>
              <a:t>Krav vid redovisningen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107950" y="765175"/>
            <a:ext cx="8578850" cy="5360988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sv-SE" sz="2800" dirty="0" smtClean="0"/>
          </a:p>
          <a:p>
            <a:pPr eaLnBrk="1" hangingPunct="1"/>
            <a:r>
              <a:rPr lang="sv-SE" sz="2800" dirty="0" smtClean="0"/>
              <a:t>Programmet ska uppfylla uppgiftslydelsens krav.</a:t>
            </a:r>
          </a:p>
          <a:p>
            <a:r>
              <a:rPr lang="sv-SE" sz="2800" dirty="0"/>
              <a:t>Du ska kunna redogöra för alla detaljer i programmet.</a:t>
            </a:r>
          </a:p>
          <a:p>
            <a:r>
              <a:rPr lang="sv-SE" sz="2800" dirty="0"/>
              <a:t>Du ska kunna motivera designval</a:t>
            </a:r>
            <a:r>
              <a:rPr lang="sv-SE" sz="2800" dirty="0" smtClean="0"/>
              <a:t>.</a:t>
            </a:r>
          </a:p>
          <a:p>
            <a:pPr eaLnBrk="1" hangingPunct="1"/>
            <a:r>
              <a:rPr lang="sv-SE" sz="2800" dirty="0" smtClean="0"/>
              <a:t>Programmet ska vara kommenterat upptill med författare och datum. </a:t>
            </a:r>
          </a:p>
          <a:p>
            <a:pPr eaLnBrk="1" hangingPunct="1"/>
            <a:r>
              <a:rPr lang="sv-SE" sz="2800" dirty="0" smtClean="0"/>
              <a:t>Programmet ska vara användarvänligt. </a:t>
            </a:r>
          </a:p>
          <a:p>
            <a:pPr eaLnBrk="1" hangingPunct="1"/>
            <a:r>
              <a:rPr lang="sv-SE" sz="2800" dirty="0" smtClean="0"/>
              <a:t>Programmet ska vara uppdelat i lagom långa funktioner, och klasser.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Fler krav</a:t>
            </a:r>
            <a:endParaRPr lang="en-US" smtClean="0"/>
          </a:p>
        </p:txBody>
      </p:sp>
      <p:sp>
        <p:nvSpPr>
          <p:cNvPr id="3584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 smtClean="0"/>
              <a:t>Namn på variabler och funktioner ska vara vettiga. </a:t>
            </a:r>
          </a:p>
          <a:p>
            <a:pPr eaLnBrk="1" hangingPunct="1"/>
            <a:r>
              <a:rPr lang="sv-SE" dirty="0" smtClean="0"/>
              <a:t>Nästan identiska kodstycken ska inte upprepas. Gör i stället generella funktioner. </a:t>
            </a:r>
          </a:p>
          <a:p>
            <a:pPr eaLnBrk="1" hangingPunct="1"/>
            <a:r>
              <a:rPr lang="sv-SE" dirty="0" smtClean="0"/>
              <a:t>Inför konstanter istället för att skriva samma tal på flera stället. </a:t>
            </a:r>
          </a:p>
          <a:p>
            <a:r>
              <a:rPr lang="sv-SE" dirty="0"/>
              <a:t>Varje variabel och funktion/metod ska vara kommenterad. </a:t>
            </a:r>
          </a:p>
          <a:p>
            <a:r>
              <a:rPr lang="sv-SE" dirty="0"/>
              <a:t>För funktioner bör man också ange vad indata (parametrar) och utdata (returvärde) betyder. </a:t>
            </a:r>
          </a:p>
          <a:p>
            <a:pPr eaLnBrk="1" hangingPunct="1"/>
            <a:endParaRPr lang="sv-S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908050"/>
          </a:xfrm>
        </p:spPr>
        <p:txBody>
          <a:bodyPr/>
          <a:lstStyle/>
          <a:p>
            <a:pPr eaLnBrk="1" hangingPunct="1"/>
            <a:r>
              <a:rPr lang="sv-SE" smtClean="0"/>
              <a:t>Betyg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>
          <a:xfrm>
            <a:off x="0" y="836613"/>
            <a:ext cx="9144000" cy="5688731"/>
          </a:xfrm>
        </p:spPr>
        <p:txBody>
          <a:bodyPr/>
          <a:lstStyle/>
          <a:p>
            <a:pPr marL="762000" lvl="1" indent="-304800" eaLnBrk="1" hangingPunct="1">
              <a:lnSpc>
                <a:spcPct val="90000"/>
              </a:lnSpc>
              <a:buFontTx/>
              <a:buNone/>
            </a:pPr>
            <a:r>
              <a:rPr lang="sv-SE" sz="2000" dirty="0" smtClean="0"/>
              <a:t>E = P-uppgift som lösts tillräckligt bra (max tre påpekanden). </a:t>
            </a:r>
          </a:p>
          <a:p>
            <a:pPr marL="762000" lvl="1" indent="-304800" eaLnBrk="1" hangingPunct="1">
              <a:lnSpc>
                <a:spcPct val="90000"/>
              </a:lnSpc>
              <a:buFontTx/>
              <a:buNone/>
            </a:pPr>
            <a:endParaRPr lang="sv-SE" sz="2000" dirty="0" smtClean="0"/>
          </a:p>
          <a:p>
            <a:pPr marL="762000" lvl="1" indent="-304800" eaLnBrk="1" hangingPunct="1">
              <a:lnSpc>
                <a:spcPct val="90000"/>
              </a:lnSpc>
              <a:buFontTx/>
              <a:buNone/>
            </a:pPr>
            <a:r>
              <a:rPr lang="sv-SE" sz="2000" dirty="0" smtClean="0"/>
              <a:t>D = Ett perfekt program, dvs inga anmärkningar i protokollet.</a:t>
            </a:r>
          </a:p>
          <a:p>
            <a:pPr marL="762000" lvl="1" indent="-304800" eaLnBrk="1" hangingPunct="1">
              <a:lnSpc>
                <a:spcPct val="90000"/>
              </a:lnSpc>
              <a:buFontTx/>
              <a:buNone/>
            </a:pPr>
            <a:endParaRPr lang="sv-SE" sz="2000" dirty="0" smtClean="0"/>
          </a:p>
          <a:p>
            <a:pPr marL="762000" lvl="1" indent="-304800" eaLnBrk="1" hangingPunct="1">
              <a:lnSpc>
                <a:spcPct val="90000"/>
              </a:lnSpc>
              <a:buFontTx/>
              <a:buNone/>
            </a:pPr>
            <a:r>
              <a:rPr lang="sv-SE" sz="2000" b="1" dirty="0" smtClean="0"/>
              <a:t>För betyg högre än D krävs att grunduppgiften redovisas före kursomgångens slut. </a:t>
            </a:r>
          </a:p>
          <a:p>
            <a:pPr marL="762000" lvl="1" indent="-304800" eaLnBrk="1" hangingPunct="1">
              <a:lnSpc>
                <a:spcPct val="90000"/>
              </a:lnSpc>
              <a:buFontTx/>
              <a:buNone/>
            </a:pPr>
            <a:endParaRPr lang="sv-SE" sz="2000" b="1" dirty="0" smtClean="0"/>
          </a:p>
          <a:p>
            <a:pPr marL="762000" lvl="1" indent="-304800" eaLnBrk="1" hangingPunct="1">
              <a:lnSpc>
                <a:spcPct val="90000"/>
              </a:lnSpc>
              <a:buFontTx/>
              <a:buNone/>
            </a:pPr>
            <a:r>
              <a:rPr lang="sv-SE" sz="2000" dirty="0" smtClean="0"/>
              <a:t>C = Kraven för D + en extrauppgift med betyg C (ofta hantering av felaktig inmatning).</a:t>
            </a:r>
          </a:p>
          <a:p>
            <a:pPr marL="762000" lvl="1" indent="-304800" eaLnBrk="1" hangingPunct="1">
              <a:lnSpc>
                <a:spcPct val="90000"/>
              </a:lnSpc>
              <a:buFontTx/>
              <a:buNone/>
            </a:pPr>
            <a:endParaRPr lang="sv-SE" sz="2000" dirty="0" smtClean="0"/>
          </a:p>
          <a:p>
            <a:pPr marL="762000" lvl="1" indent="-304800" eaLnBrk="1" hangingPunct="1">
              <a:lnSpc>
                <a:spcPct val="90000"/>
              </a:lnSpc>
              <a:buFontTx/>
              <a:buNone/>
            </a:pPr>
            <a:r>
              <a:rPr lang="sv-SE" sz="2000" dirty="0" smtClean="0"/>
              <a:t>B = Kraven för C + extrauppgift med betyg B (svårare algoritm). </a:t>
            </a:r>
          </a:p>
          <a:p>
            <a:pPr marL="762000" lvl="1" indent="-304800" eaLnBrk="1" hangingPunct="1">
              <a:lnSpc>
                <a:spcPct val="90000"/>
              </a:lnSpc>
              <a:buFontTx/>
              <a:buNone/>
            </a:pPr>
            <a:endParaRPr lang="sv-SE" sz="2000" dirty="0" smtClean="0"/>
          </a:p>
          <a:p>
            <a:pPr marL="762000" lvl="1" indent="-304800" eaLnBrk="1" hangingPunct="1">
              <a:lnSpc>
                <a:spcPct val="90000"/>
              </a:lnSpc>
              <a:buFontTx/>
              <a:buNone/>
            </a:pPr>
            <a:r>
              <a:rPr lang="sv-SE" sz="2000" dirty="0" smtClean="0"/>
              <a:t>A = Kraven för B + en extrauppgift med betyg A (grafik eller avancerad algoritm). </a:t>
            </a:r>
          </a:p>
          <a:p>
            <a:pPr marL="762000" lvl="1" indent="-304800" eaLnBrk="1" hangingPunct="1">
              <a:lnSpc>
                <a:spcPct val="90000"/>
              </a:lnSpc>
              <a:buFontTx/>
              <a:buNone/>
            </a:pPr>
            <a:endParaRPr lang="sv-SE" sz="2000" dirty="0" smtClean="0"/>
          </a:p>
          <a:p>
            <a:pPr marL="762000" lvl="1" indent="-304800" eaLnBrk="1" hangingPunct="1">
              <a:lnSpc>
                <a:spcPct val="90000"/>
              </a:lnSpc>
              <a:buFontTx/>
              <a:buNone/>
            </a:pPr>
            <a:r>
              <a:rPr lang="sv-SE" sz="2000" b="1" dirty="0" smtClean="0"/>
              <a:t>Observera att kraven på ett perfekt program gäller hela programmet, inklusive extrauppgift.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Bonuspoäng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Om du har 25 bonuspoäng eller mer kan du höja ditt betyg ett steg från E, D, C eller B.</a:t>
            </a:r>
          </a:p>
          <a:p>
            <a:r>
              <a:rPr lang="sv-SE" dirty="0" smtClean="0"/>
              <a:t>Bonuspoängen gäller ett år från kursstart.</a:t>
            </a:r>
          </a:p>
          <a:p>
            <a:r>
              <a:rPr lang="sv-SE" dirty="0" smtClean="0"/>
              <a:t>Konsultera Linda om du vill göra ett grafiskt gränssnitt istället för betyg B-uppgiften.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6861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908050"/>
          </a:xfrm>
        </p:spPr>
        <p:txBody>
          <a:bodyPr/>
          <a:lstStyle/>
          <a:p>
            <a:pPr eaLnBrk="1" hangingPunct="1"/>
            <a:r>
              <a:rPr lang="sv-SE" smtClean="0"/>
              <a:t>Plussa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268760"/>
            <a:ext cx="8208912" cy="5184428"/>
          </a:xfrm>
        </p:spPr>
        <p:txBody>
          <a:bodyPr/>
          <a:lstStyle/>
          <a:p>
            <a:pPr marL="361950" indent="-304800">
              <a:lnSpc>
                <a:spcPct val="90000"/>
              </a:lnSpc>
            </a:pPr>
            <a:r>
              <a:rPr lang="sv-SE" dirty="0" smtClean="0"/>
              <a:t>Om du redovisar grunduppgiften och får minst E innan kursen är slut har du möjlighet att komplettera till högre betyg.</a:t>
            </a:r>
          </a:p>
          <a:p>
            <a:pPr marL="361950" indent="-304800">
              <a:lnSpc>
                <a:spcPct val="90000"/>
              </a:lnSpc>
            </a:pPr>
            <a:r>
              <a:rPr lang="sv-SE" dirty="0" smtClean="0"/>
              <a:t>Kompletteringen måste göras inom ett år från kursstart, dvs senast </a:t>
            </a:r>
            <a:r>
              <a:rPr lang="sv-SE" dirty="0"/>
              <a:t>i</a:t>
            </a:r>
            <a:r>
              <a:rPr lang="sv-SE" dirty="0" smtClean="0"/>
              <a:t> januari 2013.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4023</TotalTime>
  <Words>764</Words>
  <Application>Microsoft Office PowerPoint</Application>
  <PresentationFormat>On-screen Show (4:3)</PresentationFormat>
  <Paragraphs>109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Programmeringsteknik  </vt:lpstr>
      <vt:lpstr>PowerPoint Presentation</vt:lpstr>
      <vt:lpstr>P-uppgiften: tider</vt:lpstr>
      <vt:lpstr>Välj P-uppgift</vt:lpstr>
      <vt:lpstr>Specifikation</vt:lpstr>
      <vt:lpstr>Specen: obligatoriskt</vt:lpstr>
      <vt:lpstr>Specen: bonusgivande</vt:lpstr>
      <vt:lpstr>Prototyp</vt:lpstr>
      <vt:lpstr>Prototyp: obligatoriskt</vt:lpstr>
      <vt:lpstr>Prototyp: bonusgivande</vt:lpstr>
      <vt:lpstr>Granskning</vt:lpstr>
      <vt:lpstr>Redovisning</vt:lpstr>
      <vt:lpstr>Krav vid redovisningen</vt:lpstr>
      <vt:lpstr>Fler krav</vt:lpstr>
      <vt:lpstr>Betyg</vt:lpstr>
      <vt:lpstr>Bonuspoäng</vt:lpstr>
      <vt:lpstr>Plussa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2D1311 Programmeringsteknik</dc:title>
  <dc:creator>Linda</dc:creator>
  <cp:lastModifiedBy>Linda</cp:lastModifiedBy>
  <cp:revision>202</cp:revision>
  <dcterms:created xsi:type="dcterms:W3CDTF">2006-01-22T11:05:08Z</dcterms:created>
  <dcterms:modified xsi:type="dcterms:W3CDTF">2012-03-01T22:31:53Z</dcterms:modified>
</cp:coreProperties>
</file>