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69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78" r:id="rId10"/>
    <p:sldId id="267" r:id="rId11"/>
    <p:sldId id="279" r:id="rId12"/>
    <p:sldId id="271" r:id="rId13"/>
    <p:sldId id="280" r:id="rId14"/>
    <p:sldId id="272" r:id="rId15"/>
    <p:sldId id="281" r:id="rId16"/>
    <p:sldId id="284" r:id="rId17"/>
  </p:sldIdLst>
  <p:sldSz cx="9144000" cy="6858000" type="screen4x3"/>
  <p:notesSz cx="9874250" cy="6797675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8" autoAdjust="0"/>
    <p:restoredTop sz="86444" autoAdjust="0"/>
  </p:normalViewPr>
  <p:slideViewPr>
    <p:cSldViewPr>
      <p:cViewPr varScale="1">
        <p:scale>
          <a:sx n="88" d="100"/>
          <a:sy n="88" d="100"/>
        </p:scale>
        <p:origin x="-11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1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842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3123" y="0"/>
            <a:ext cx="4278842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612"/>
            <a:ext cx="4278842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3123" y="6456612"/>
            <a:ext cx="4278842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E6EA9A6-2F55-40BB-9E16-7B1BB58F8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87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41789-7DCD-4D95-AC42-339AA816FED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EE65E-293B-480D-9F6F-B26C11CB515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1320D-2C67-4089-8D7F-81FC3A2AC06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DED39-9FEB-40CB-861D-5836C46D7B2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2A939-7B54-4AD9-952A-86CFF364778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B53EB-7125-4879-8255-C2E96574C46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2C2AE-3E56-48E4-9560-F3A3823AE2C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9CF58-F478-41A0-9D8E-A3E2DF7498D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5598D-F7E4-41F2-BB11-70CB1CF4ACC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C5A6C-EC08-40C4-A1F3-940888536CB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523B8-14B9-48F9-9C85-3E1D989184C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6FE4EAC-FBF3-4DC2-AA5F-220D763E093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python.org/library/doctest.html" TargetMode="External"/><Relationship Id="rId2" Type="http://schemas.openxmlformats.org/officeDocument/2006/relationships/hyperlink" Target="http://docs.python.org/library/pdb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sv-SE" sz="4000" dirty="0" smtClean="0"/>
              <a:t>Programmeringsteknik</a:t>
            </a:r>
            <a:br>
              <a:rPr lang="sv-SE" sz="4000" dirty="0" smtClean="0"/>
            </a:br>
            <a:r>
              <a:rPr lang="sv-SE" sz="4000" dirty="0" smtClean="0"/>
              <a:t/>
            </a:r>
            <a:br>
              <a:rPr lang="sv-SE" sz="4000" dirty="0" smtClean="0"/>
            </a:br>
            <a:endParaRPr lang="sv-SE" sz="4000" dirty="0" smtClean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924300" y="804863"/>
            <a:ext cx="50403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i="1"/>
              <a:t>Skolan för Datavetenskap och kommunikation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Föreläsning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z="4000" smtClean="0"/>
              <a:t>Grafiskt användargränssnitt (GUI)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1600200"/>
            <a:ext cx="3529012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sv-SE" sz="2800" dirty="0" smtClean="0"/>
              <a:t>   Använd modulen </a:t>
            </a:r>
            <a:r>
              <a:rPr lang="sv-SE" sz="2800" b="1" dirty="0" err="1"/>
              <a:t>t</a:t>
            </a:r>
            <a:r>
              <a:rPr lang="sv-SE" sz="2800" b="1" dirty="0" err="1" smtClean="0"/>
              <a:t>kinter</a:t>
            </a:r>
            <a:r>
              <a:rPr lang="sv-SE" sz="2800" dirty="0" smtClean="0"/>
              <a:t>, som har klasser för </a:t>
            </a:r>
            <a:r>
              <a:rPr lang="sv-SE" sz="2800" i="1" dirty="0" smtClean="0"/>
              <a:t>komponenter</a:t>
            </a:r>
            <a:r>
              <a:rPr lang="sv-SE" sz="2800" dirty="0" smtClean="0"/>
              <a:t>.</a:t>
            </a:r>
          </a:p>
          <a:p>
            <a:pPr eaLnBrk="1" hangingPunct="1">
              <a:buFontTx/>
              <a:buNone/>
            </a:pPr>
            <a:endParaRPr lang="sv-SE" sz="2800" dirty="0" smtClean="0"/>
          </a:p>
          <a:p>
            <a:pPr eaLnBrk="1" hangingPunct="1">
              <a:buFontTx/>
              <a:buNone/>
            </a:pPr>
            <a:r>
              <a:rPr lang="sv-SE" sz="2800" dirty="0" smtClean="0"/>
              <a:t>	Se "Referenser" på kursens webbsida:       GUI-länkar</a:t>
            </a:r>
          </a:p>
        </p:txBody>
      </p:sp>
      <p:graphicFrame>
        <p:nvGraphicFramePr>
          <p:cNvPr id="32889" name="Group 121"/>
          <p:cNvGraphicFramePr>
            <a:graphicFrameLocks noGrp="1"/>
          </p:cNvGraphicFramePr>
          <p:nvPr>
            <p:ph sz="half" idx="4294967295"/>
          </p:nvPr>
        </p:nvGraphicFramePr>
        <p:xfrm>
          <a:off x="3708400" y="1600200"/>
          <a:ext cx="4978400" cy="4525963"/>
        </p:xfrm>
        <a:graphic>
          <a:graphicData uri="http://schemas.openxmlformats.org/drawingml/2006/table">
            <a:tbl>
              <a:tblPr/>
              <a:tblGrid>
                <a:gridCol w="2489200"/>
                <a:gridCol w="248920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Button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Menu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Canvas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Menubutton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Checkbutton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Message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Entry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Radiobutton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Frame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Scale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Scrollbar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Listbox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Text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92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Hur gör man?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9144000" cy="4525963"/>
          </a:xfr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2700000" scaled="1"/>
          </a:gradFill>
        </p:spPr>
        <p:txBody>
          <a:bodyPr/>
          <a:lstStyle/>
          <a:p>
            <a:pPr eaLnBrk="1" hangingPunct="1">
              <a:buFontTx/>
              <a:buNone/>
            </a:pPr>
            <a:r>
              <a:rPr lang="sv-SE" sz="2800" smtClean="0">
                <a:latin typeface="Courier New" pitchFamily="49" charset="0"/>
              </a:rPr>
              <a:t>from tkinter import *</a:t>
            </a:r>
          </a:p>
          <a:p>
            <a:pPr eaLnBrk="1" hangingPunct="1">
              <a:buFontTx/>
              <a:buNone/>
            </a:pPr>
            <a:r>
              <a:rPr lang="sv-SE" sz="2800" smtClean="0">
                <a:latin typeface="Courier New" pitchFamily="49" charset="0"/>
              </a:rPr>
              <a:t>roten = Tk()</a:t>
            </a:r>
          </a:p>
          <a:p>
            <a:pPr eaLnBrk="1" hangingPunct="1">
              <a:buFontTx/>
              <a:buNone/>
            </a:pPr>
            <a:r>
              <a:rPr lang="sv-SE" sz="2800" smtClean="0">
                <a:latin typeface="Courier New" pitchFamily="49" charset="0"/>
              </a:rPr>
              <a:t>knapp = Button(roten, text="Tryck")</a:t>
            </a:r>
          </a:p>
          <a:p>
            <a:pPr eaLnBrk="1" hangingPunct="1">
              <a:buFontTx/>
              <a:buNone/>
            </a:pPr>
            <a:r>
              <a:rPr lang="sv-SE" sz="2800" smtClean="0">
                <a:latin typeface="Courier New" pitchFamily="49" charset="0"/>
              </a:rPr>
              <a:t>knapp.pack()</a:t>
            </a:r>
          </a:p>
          <a:p>
            <a:pPr eaLnBrk="1" hangingPunct="1">
              <a:buFontTx/>
              <a:buNone/>
            </a:pPr>
            <a:r>
              <a:rPr lang="sv-SE" sz="2800" smtClean="0">
                <a:latin typeface="Courier New" pitchFamily="49" charset="0"/>
              </a:rPr>
              <a:t>roten.mainloop()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6300788" y="765175"/>
            <a:ext cx="2843212" cy="720725"/>
          </a:xfrm>
          <a:prstGeom prst="wedgeRoundRectCallout">
            <a:avLst>
              <a:gd name="adj1" fmla="val -154634"/>
              <a:gd name="adj2" fmla="val 6607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sv-SE"/>
              <a:t>Hämtar alla klasser  i modulen Tkinter.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4859338" y="4221163"/>
            <a:ext cx="2665412" cy="503237"/>
          </a:xfrm>
          <a:prstGeom prst="wedgeRoundRectCallout">
            <a:avLst>
              <a:gd name="adj1" fmla="val -133384"/>
              <a:gd name="adj2" fmla="val -20015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sv-SE"/>
              <a:t>Knappen placeras.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6084888" y="3213100"/>
            <a:ext cx="2843212" cy="720725"/>
          </a:xfrm>
          <a:prstGeom prst="wedgeRoundRectCallout">
            <a:avLst>
              <a:gd name="adj1" fmla="val -164069"/>
              <a:gd name="adj2" fmla="val -68060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sv-SE"/>
              <a:t>Button-konstruktorn - skapar en knapp.</a:t>
            </a: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4643438" y="1773238"/>
            <a:ext cx="2843212" cy="720725"/>
          </a:xfrm>
          <a:prstGeom prst="wedgeRoundRectCallout">
            <a:avLst>
              <a:gd name="adj1" fmla="val -119625"/>
              <a:gd name="adj2" fmla="val 3105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sv-SE"/>
              <a:t>Tk-konstruktorn - skapar rotfönstret.</a:t>
            </a:r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auto">
          <a:xfrm>
            <a:off x="3492500" y="5229225"/>
            <a:ext cx="3671888" cy="863600"/>
          </a:xfrm>
          <a:prstGeom prst="wedgeRoundRectCallout">
            <a:avLst>
              <a:gd name="adj1" fmla="val -91333"/>
              <a:gd name="adj2" fmla="val -17573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sv-SE"/>
              <a:t>Startar en slinga som väntar på inmatning från användaren.</a:t>
            </a:r>
          </a:p>
        </p:txBody>
      </p:sp>
    </p:spTree>
    <p:extLst>
      <p:ext uri="{BB962C8B-B14F-4D97-AF65-F5344CB8AC3E}">
        <p14:creationId xmlns:p14="http://schemas.microsoft.com/office/powerpoint/2010/main" val="288643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Komponenter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492625"/>
          </a:xfrm>
        </p:spPr>
        <p:txBody>
          <a:bodyPr/>
          <a:lstStyle/>
          <a:p>
            <a:pPr eaLnBrk="1" hangingPunct="1"/>
            <a:r>
              <a:rPr lang="sv-SE" smtClean="0"/>
              <a:t>Knappar och annat kallas </a:t>
            </a:r>
            <a:r>
              <a:rPr lang="sv-SE" i="1" smtClean="0"/>
              <a:t>komponenter</a:t>
            </a:r>
            <a:r>
              <a:rPr lang="sv-SE" smtClean="0"/>
              <a:t> och är objekt.</a:t>
            </a:r>
          </a:p>
          <a:p>
            <a:pPr eaLnBrk="1" hangingPunct="1"/>
            <a:r>
              <a:rPr lang="sv-SE" smtClean="0"/>
              <a:t>Varje komponent har en konstruktor med många defaultparametrar.</a:t>
            </a:r>
          </a:p>
          <a:p>
            <a:pPr eaLnBrk="1" hangingPunct="1"/>
            <a:r>
              <a:rPr lang="sv-SE" smtClean="0"/>
              <a:t>Anropa bara med det som behövs:</a:t>
            </a:r>
          </a:p>
          <a:p>
            <a:pPr lvl="1" eaLnBrk="1" hangingPunct="1">
              <a:buFontTx/>
              <a:buNone/>
            </a:pPr>
            <a:r>
              <a:rPr lang="sv-SE" smtClean="0">
                <a:latin typeface="Courier New" pitchFamily="49" charset="0"/>
              </a:rPr>
              <a:t>knapp = Button(roten,text="Handla")</a:t>
            </a:r>
          </a:p>
          <a:p>
            <a:pPr eaLnBrk="1" hangingPunct="1"/>
            <a:r>
              <a:rPr lang="sv-SE" smtClean="0"/>
              <a:t>Första parameter ska vara roten</a:t>
            </a:r>
          </a:p>
        </p:txBody>
      </p:sp>
    </p:spTree>
    <p:extLst>
      <p:ext uri="{BB962C8B-B14F-4D97-AF65-F5344CB8AC3E}">
        <p14:creationId xmlns:p14="http://schemas.microsoft.com/office/powerpoint/2010/main" val="115887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mtClean="0"/>
              <a:t>Ändra attribut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smtClean="0"/>
              <a:t>Attributen kan ändras ett i taget: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sv-SE" smtClean="0">
                <a:latin typeface="Courier New" pitchFamily="49" charset="0"/>
              </a:rPr>
              <a:t>knapp["text"] = "Klart"</a:t>
            </a:r>
            <a:endParaRPr lang="sv-SE" smtClean="0"/>
          </a:p>
          <a:p>
            <a:pPr eaLnBrk="1" hangingPunct="1">
              <a:lnSpc>
                <a:spcPct val="90000"/>
              </a:lnSpc>
            </a:pPr>
            <a:r>
              <a:rPr lang="sv-SE" smtClean="0"/>
              <a:t>Med metoden </a:t>
            </a:r>
            <a:r>
              <a:rPr lang="sv-SE" i="1" smtClean="0"/>
              <a:t>config </a:t>
            </a:r>
            <a:r>
              <a:rPr lang="sv-SE" smtClean="0"/>
              <a:t>kan man ändra flera attribut åt gången: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v-SE" sz="2800" smtClean="0">
                <a:latin typeface="Courier New" pitchFamily="49" charset="0"/>
              </a:rPr>
              <a:t>  knapp.config(bg = "lightblue",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v-SE" sz="2800" smtClean="0">
                <a:latin typeface="Courier New" pitchFamily="49" charset="0"/>
              </a:rPr>
              <a:t>      height = 3, width = 9,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v-SE" sz="2800" smtClean="0">
                <a:latin typeface="Courier New" pitchFamily="49" charset="0"/>
              </a:rPr>
              <a:t>      font = ('times', 20, 'italic'))</a:t>
            </a:r>
          </a:p>
          <a:p>
            <a:pPr eaLnBrk="1" hangingPunct="1">
              <a:lnSpc>
                <a:spcPct val="90000"/>
              </a:lnSpc>
            </a:pPr>
            <a:r>
              <a:rPr lang="sv-SE" smtClean="0"/>
              <a:t>Här ändrar vi knappens färg, storlek, och textfont.</a:t>
            </a:r>
          </a:p>
        </p:txBody>
      </p:sp>
    </p:spTree>
    <p:extLst>
      <p:ext uri="{BB962C8B-B14F-4D97-AF65-F5344CB8AC3E}">
        <p14:creationId xmlns:p14="http://schemas.microsoft.com/office/powerpoint/2010/main" val="187313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sv-SE" sz="4000" smtClean="0"/>
              <a:t>Anropa funktion med knapptryck!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/>
            <a:r>
              <a:rPr lang="sv-SE" dirty="0" smtClean="0"/>
              <a:t>Ett attribut som alla komponenter har är </a:t>
            </a:r>
            <a:r>
              <a:rPr lang="sv-SE" dirty="0" err="1" smtClean="0">
                <a:latin typeface="Courier New" pitchFamily="49" charset="0"/>
              </a:rPr>
              <a:t>command</a:t>
            </a:r>
            <a:endParaRPr lang="sv-SE" dirty="0" smtClean="0">
              <a:latin typeface="Courier New" pitchFamily="49" charset="0"/>
            </a:endParaRPr>
          </a:p>
          <a:p>
            <a:pPr eaLnBrk="1" hangingPunct="1"/>
            <a:r>
              <a:rPr lang="sv-SE" dirty="0" smtClean="0"/>
              <a:t>Där anger man vilken metod/funktion som ska anropas när komponenten används.</a:t>
            </a:r>
          </a:p>
          <a:p>
            <a:pPr eaLnBrk="1" hangingPunct="1"/>
            <a:r>
              <a:rPr lang="sv-SE" dirty="0" smtClean="0"/>
              <a:t>Om vi skriver en funktion addera() som ska anropas när nån trycker på knapp så kan vi koppla ihop funktion med knapp så här:</a:t>
            </a:r>
          </a:p>
          <a:p>
            <a:pPr lvl="1" eaLnBrk="1" hangingPunct="1">
              <a:buFontTx/>
              <a:buNone/>
            </a:pPr>
            <a:r>
              <a:rPr lang="sv-SE" dirty="0" smtClean="0">
                <a:latin typeface="Courier New" pitchFamily="49" charset="0"/>
              </a:rPr>
              <a:t>knapp["</a:t>
            </a:r>
            <a:r>
              <a:rPr lang="sv-SE" dirty="0" err="1" smtClean="0">
                <a:latin typeface="Courier New" pitchFamily="49" charset="0"/>
              </a:rPr>
              <a:t>command</a:t>
            </a:r>
            <a:r>
              <a:rPr lang="sv-SE" dirty="0" smtClean="0">
                <a:latin typeface="Courier New" pitchFamily="49" charset="0"/>
              </a:rPr>
              <a:t>"] = addera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358537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Platshållare för innehåll 2"/>
          <p:cNvSpPr>
            <a:spLocks noGrp="1"/>
          </p:cNvSpPr>
          <p:nvPr>
            <p:ph idx="4294967295"/>
          </p:nvPr>
        </p:nvSpPr>
        <p:spPr>
          <a:xfrm>
            <a:off x="179388" y="333375"/>
            <a:ext cx="8640762" cy="6264275"/>
          </a:xfrm>
        </p:spPr>
        <p:txBody>
          <a:bodyPr/>
          <a:lstStyle/>
          <a:p>
            <a:pPr eaLnBrk="1" hangingPunct="1"/>
            <a:r>
              <a:rPr lang="sv-SE" dirty="0" smtClean="0"/>
              <a:t>Man kan också koppla ihop knappen med en funktion när den skapas:</a:t>
            </a:r>
          </a:p>
          <a:p>
            <a:pPr eaLnBrk="1" hangingPunct="1">
              <a:buFontTx/>
              <a:buNone/>
            </a:pPr>
            <a:endParaRPr lang="sv-SE" dirty="0" smtClean="0"/>
          </a:p>
          <a:p>
            <a:pPr eaLnBrk="1" hangingPunct="1">
              <a:buFontTx/>
              <a:buNone/>
            </a:pPr>
            <a:r>
              <a:rPr lang="sv-SE" sz="2400" dirty="0" smtClean="0">
                <a:latin typeface="Courier New" pitchFamily="49" charset="0"/>
              </a:rPr>
              <a:t>from </a:t>
            </a:r>
            <a:r>
              <a:rPr lang="sv-SE" sz="2400" dirty="0" err="1">
                <a:latin typeface="Courier New" pitchFamily="49" charset="0"/>
              </a:rPr>
              <a:t>t</a:t>
            </a:r>
            <a:r>
              <a:rPr lang="sv-SE" sz="2400" dirty="0" err="1" smtClean="0">
                <a:latin typeface="Courier New" pitchFamily="49" charset="0"/>
              </a:rPr>
              <a:t>kinter</a:t>
            </a:r>
            <a:r>
              <a:rPr lang="sv-SE" sz="2400" dirty="0" smtClean="0">
                <a:latin typeface="Courier New" pitchFamily="49" charset="0"/>
              </a:rPr>
              <a:t> </a:t>
            </a:r>
            <a:r>
              <a:rPr lang="sv-SE" sz="2400" dirty="0" smtClean="0">
                <a:latin typeface="Courier New" pitchFamily="49" charset="0"/>
              </a:rPr>
              <a:t>import *</a:t>
            </a:r>
          </a:p>
          <a:p>
            <a:pPr eaLnBrk="1" hangingPunct="1">
              <a:buFontTx/>
              <a:buNone/>
            </a:pPr>
            <a:endParaRPr lang="sv-SE" sz="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v-SE" sz="2400" dirty="0" err="1" smtClean="0">
                <a:latin typeface="Courier New" pitchFamily="49" charset="0"/>
              </a:rPr>
              <a:t>def</a:t>
            </a:r>
            <a:r>
              <a:rPr lang="sv-SE" sz="2400" dirty="0" smtClean="0">
                <a:latin typeface="Courier New" pitchFamily="49" charset="0"/>
              </a:rPr>
              <a:t> </a:t>
            </a:r>
            <a:r>
              <a:rPr lang="sv-SE" sz="2400" dirty="0" err="1" smtClean="0">
                <a:latin typeface="Courier New" pitchFamily="49" charset="0"/>
              </a:rPr>
              <a:t>byttext</a:t>
            </a:r>
            <a:r>
              <a:rPr lang="sv-SE" sz="2400" dirty="0" smtClean="0">
                <a:latin typeface="Courier New" pitchFamily="49" charset="0"/>
              </a:rPr>
              <a:t>():</a:t>
            </a:r>
          </a:p>
          <a:p>
            <a:pPr eaLnBrk="1" hangingPunct="1">
              <a:buFontTx/>
              <a:buNone/>
            </a:pPr>
            <a:r>
              <a:rPr lang="sv-SE" sz="2400" dirty="0" smtClean="0">
                <a:latin typeface="Courier New" pitchFamily="49" charset="0"/>
              </a:rPr>
              <a:t>    knapp["text"] = "Aj!"</a:t>
            </a:r>
          </a:p>
          <a:p>
            <a:pPr eaLnBrk="1" hangingPunct="1">
              <a:buFontTx/>
              <a:buNone/>
            </a:pPr>
            <a:endParaRPr lang="sv-SE" sz="800" dirty="0" smtClean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v-SE" sz="2400" dirty="0" smtClean="0">
                <a:latin typeface="Courier New" pitchFamily="49" charset="0"/>
              </a:rPr>
              <a:t>roten = </a:t>
            </a:r>
            <a:r>
              <a:rPr lang="sv-SE" sz="2400" dirty="0" err="1" smtClean="0">
                <a:latin typeface="Courier New" pitchFamily="49" charset="0"/>
              </a:rPr>
              <a:t>Tk</a:t>
            </a:r>
            <a:r>
              <a:rPr lang="sv-SE" sz="2400" dirty="0" smtClean="0">
                <a:latin typeface="Courier New" pitchFamily="49" charset="0"/>
              </a:rPr>
              <a:t>()</a:t>
            </a:r>
          </a:p>
          <a:p>
            <a:pPr eaLnBrk="1" hangingPunct="1">
              <a:buFontTx/>
              <a:buNone/>
            </a:pPr>
            <a:r>
              <a:rPr lang="sv-SE" sz="2400" dirty="0" smtClean="0">
                <a:latin typeface="Courier New" pitchFamily="49" charset="0"/>
              </a:rPr>
              <a:t>knapp = </a:t>
            </a:r>
            <a:r>
              <a:rPr lang="sv-SE" sz="2400" dirty="0" err="1" smtClean="0">
                <a:latin typeface="Courier New" pitchFamily="49" charset="0"/>
              </a:rPr>
              <a:t>Button</a:t>
            </a:r>
            <a:r>
              <a:rPr lang="sv-SE" sz="2400" dirty="0" smtClean="0">
                <a:latin typeface="Courier New" pitchFamily="49" charset="0"/>
              </a:rPr>
              <a:t>(roten, </a:t>
            </a:r>
          </a:p>
          <a:p>
            <a:pPr eaLnBrk="1" hangingPunct="1">
              <a:buFontTx/>
              <a:buNone/>
            </a:pPr>
            <a:r>
              <a:rPr lang="sv-SE" sz="2400" dirty="0" smtClean="0">
                <a:latin typeface="Courier New" pitchFamily="49" charset="0"/>
              </a:rPr>
              <a:t>               text = "Tryck inte",</a:t>
            </a:r>
          </a:p>
          <a:p>
            <a:pPr eaLnBrk="1" hangingPunct="1">
              <a:buFontTx/>
              <a:buNone/>
            </a:pPr>
            <a:r>
              <a:rPr lang="sv-SE" sz="2400" dirty="0" smtClean="0">
                <a:latin typeface="Courier New" pitchFamily="49" charset="0"/>
              </a:rPr>
              <a:t>               </a:t>
            </a:r>
            <a:r>
              <a:rPr lang="sv-SE" sz="2400" b="1" dirty="0" err="1" smtClean="0">
                <a:latin typeface="Courier New" pitchFamily="49" charset="0"/>
              </a:rPr>
              <a:t>command</a:t>
            </a:r>
            <a:r>
              <a:rPr lang="sv-SE" sz="2400" b="1" dirty="0" smtClean="0">
                <a:latin typeface="Courier New" pitchFamily="49" charset="0"/>
              </a:rPr>
              <a:t> = </a:t>
            </a:r>
            <a:r>
              <a:rPr lang="sv-SE" sz="2400" b="1" dirty="0" err="1" smtClean="0">
                <a:latin typeface="Courier New" pitchFamily="49" charset="0"/>
              </a:rPr>
              <a:t>byttext</a:t>
            </a:r>
            <a:r>
              <a:rPr lang="sv-SE" sz="2400" dirty="0" smtClean="0">
                <a:latin typeface="Courier New" pitchFamily="49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sv-SE" sz="2400" dirty="0" err="1" smtClean="0">
                <a:latin typeface="Courier New" pitchFamily="49" charset="0"/>
              </a:rPr>
              <a:t>knapp.pack</a:t>
            </a:r>
            <a:r>
              <a:rPr lang="sv-SE" sz="2400" dirty="0" smtClean="0">
                <a:latin typeface="Courier New" pitchFamily="49" charset="0"/>
              </a:rPr>
              <a:t>()</a:t>
            </a:r>
          </a:p>
          <a:p>
            <a:pPr eaLnBrk="1" hangingPunct="1">
              <a:buFontTx/>
              <a:buNone/>
            </a:pPr>
            <a:r>
              <a:rPr lang="sv-SE" sz="2400" dirty="0" err="1" smtClean="0">
                <a:latin typeface="Courier New" pitchFamily="49" charset="0"/>
              </a:rPr>
              <a:t>roten.mainloop</a:t>
            </a:r>
            <a:r>
              <a:rPr lang="sv-SE" sz="2400" dirty="0" smtClean="0">
                <a:latin typeface="Courier New" pitchFamily="49" charset="0"/>
              </a:rPr>
              <a:t>()             </a:t>
            </a:r>
          </a:p>
        </p:txBody>
      </p:sp>
    </p:spTree>
    <p:extLst>
      <p:ext uri="{BB962C8B-B14F-4D97-AF65-F5344CB8AC3E}">
        <p14:creationId xmlns:p14="http://schemas.microsoft.com/office/powerpoint/2010/main" val="406233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GUI-exempel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Exemplen finns på KTH Social under "GUI-exempel"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193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Olika typer av fel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Felavbrott (</a:t>
            </a:r>
            <a:r>
              <a:rPr lang="sv-SE" dirty="0" err="1" smtClean="0"/>
              <a:t>Exception</a:t>
            </a:r>
            <a:r>
              <a:rPr lang="sv-SE" dirty="0" smtClean="0"/>
              <a:t>) när </a:t>
            </a:r>
            <a:r>
              <a:rPr lang="sv-SE" dirty="0" err="1" smtClean="0"/>
              <a:t>programet</a:t>
            </a:r>
            <a:r>
              <a:rPr lang="sv-SE" dirty="0" smtClean="0"/>
              <a:t> körs</a:t>
            </a:r>
          </a:p>
          <a:p>
            <a:r>
              <a:rPr lang="sv-SE" dirty="0" smtClean="0"/>
              <a:t>Inget händer när man kör programmet</a:t>
            </a:r>
          </a:p>
          <a:p>
            <a:r>
              <a:rPr lang="sv-SE" dirty="0" smtClean="0"/>
              <a:t>Massor av text rinner över skärmen</a:t>
            </a:r>
          </a:p>
          <a:p>
            <a:r>
              <a:rPr lang="sv-SE" dirty="0" smtClean="0"/>
              <a:t>Programmet gör något annat än det man ville</a:t>
            </a:r>
          </a:p>
          <a:p>
            <a:r>
              <a:rPr lang="sv-SE" dirty="0" smtClean="0"/>
              <a:t>Programmet gör rätt för vissa indata, men inte för andra</a:t>
            </a:r>
            <a:endParaRPr lang="sv-SE" dirty="0"/>
          </a:p>
        </p:txBody>
      </p:sp>
      <p:pic>
        <p:nvPicPr>
          <p:cNvPr id="4" name="Picture 4" descr="C:\Users\Linda\AppData\Local\Microsoft\Windows\Temporary Internet Files\Content.IE5\Y7YH84CN\MCAN04209_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285750"/>
            <a:ext cx="1801813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Users\Linda\AppData\Local\Microsoft\Windows\Temporary Internet Files\Content.IE5\Y7YH84CN\MCAN04209_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1802282" cy="1251814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Felavbrott</a:t>
            </a:r>
            <a:endParaRPr lang="en-US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600200"/>
            <a:ext cx="8928100" cy="4900613"/>
          </a:xfrm>
        </p:spPr>
        <p:txBody>
          <a:bodyPr/>
          <a:lstStyle/>
          <a:p>
            <a:pPr marL="514350" indent="-514350" eaLnBrk="1" hangingPunct="1">
              <a:buNone/>
            </a:pPr>
            <a:r>
              <a:rPr lang="sv-SE" dirty="0" smtClean="0"/>
              <a:t>Lär dig tolka felutskrifter!</a:t>
            </a:r>
          </a:p>
          <a:p>
            <a:pPr eaLnBrk="1" hangingPunct="1">
              <a:buFontTx/>
              <a:buNone/>
            </a:pPr>
            <a:r>
              <a:rPr lang="sv-SE" sz="2800" dirty="0" err="1" smtClean="0">
                <a:latin typeface="Courier New" pitchFamily="49" charset="0"/>
              </a:rPr>
              <a:t>Traceback</a:t>
            </a:r>
            <a:r>
              <a:rPr lang="sv-SE" sz="2800" dirty="0" smtClean="0">
                <a:latin typeface="Courier New" pitchFamily="49" charset="0"/>
              </a:rPr>
              <a:t> (</a:t>
            </a:r>
            <a:r>
              <a:rPr lang="sv-SE" sz="2800" dirty="0" err="1" smtClean="0">
                <a:latin typeface="Courier New" pitchFamily="49" charset="0"/>
              </a:rPr>
              <a:t>most</a:t>
            </a:r>
            <a:r>
              <a:rPr lang="sv-SE" sz="2800" dirty="0" smtClean="0">
                <a:latin typeface="Courier New" pitchFamily="49" charset="0"/>
              </a:rPr>
              <a:t> recent </a:t>
            </a:r>
            <a:r>
              <a:rPr lang="sv-SE" sz="2800" dirty="0" err="1" smtClean="0">
                <a:latin typeface="Courier New" pitchFamily="49" charset="0"/>
              </a:rPr>
              <a:t>call</a:t>
            </a:r>
            <a:r>
              <a:rPr lang="sv-SE" sz="2800" dirty="0" smtClean="0">
                <a:latin typeface="Courier New" pitchFamily="49" charset="0"/>
              </a:rPr>
              <a:t> last):</a:t>
            </a:r>
          </a:p>
          <a:p>
            <a:pPr eaLnBrk="1" hangingPunct="1">
              <a:buFontTx/>
              <a:buNone/>
            </a:pPr>
            <a:r>
              <a:rPr lang="sv-SE" sz="2800" dirty="0" smtClean="0">
                <a:latin typeface="Courier New" pitchFamily="49" charset="0"/>
              </a:rPr>
              <a:t>  </a:t>
            </a:r>
            <a:r>
              <a:rPr lang="sv-SE" sz="2800" dirty="0" err="1" smtClean="0">
                <a:latin typeface="Courier New" pitchFamily="49" charset="0"/>
              </a:rPr>
              <a:t>File</a:t>
            </a:r>
            <a:r>
              <a:rPr lang="sv-SE" sz="2800" dirty="0" smtClean="0">
                <a:latin typeface="Courier New" pitchFamily="49" charset="0"/>
              </a:rPr>
              <a:t> ”</a:t>
            </a:r>
            <a:r>
              <a:rPr lang="sv-SE" sz="2800" dirty="0" err="1" smtClean="0">
                <a:latin typeface="Courier New" pitchFamily="49" charset="0"/>
              </a:rPr>
              <a:t>filmer.py</a:t>
            </a:r>
            <a:r>
              <a:rPr lang="sv-SE" sz="2800" dirty="0" smtClean="0">
                <a:latin typeface="Courier New" pitchFamily="49" charset="0"/>
              </a:rPr>
              <a:t>", </a:t>
            </a:r>
            <a:r>
              <a:rPr lang="sv-SE" sz="2800" dirty="0" err="1" smtClean="0">
                <a:latin typeface="Courier New" pitchFamily="49" charset="0"/>
              </a:rPr>
              <a:t>line</a:t>
            </a:r>
            <a:r>
              <a:rPr lang="sv-SE" sz="2800" dirty="0" smtClean="0">
                <a:latin typeface="Courier New" pitchFamily="49" charset="0"/>
              </a:rPr>
              <a:t> 124, in &lt;</a:t>
            </a:r>
            <a:r>
              <a:rPr lang="sv-SE" sz="2800" dirty="0" err="1" smtClean="0">
                <a:latin typeface="Courier New" pitchFamily="49" charset="0"/>
              </a:rPr>
              <a:t>module</a:t>
            </a:r>
            <a:r>
              <a:rPr lang="sv-SE" sz="2800" dirty="0" smtClean="0">
                <a:latin typeface="Courier New" pitchFamily="49" charset="0"/>
              </a:rPr>
              <a:t>&gt;</a:t>
            </a:r>
          </a:p>
          <a:p>
            <a:pPr eaLnBrk="1" hangingPunct="1">
              <a:buFontTx/>
              <a:buNone/>
            </a:pPr>
            <a:r>
              <a:rPr lang="sv-SE" sz="2800" dirty="0" smtClean="0">
                <a:latin typeface="Courier New" pitchFamily="49" charset="0"/>
              </a:rPr>
              <a:t>    titta(listan)</a:t>
            </a:r>
          </a:p>
          <a:p>
            <a:pPr eaLnBrk="1" hangingPunct="1">
              <a:buFontTx/>
              <a:buNone/>
            </a:pPr>
            <a:r>
              <a:rPr lang="sv-SE" sz="2800" dirty="0" smtClean="0">
                <a:latin typeface="Courier New" pitchFamily="49" charset="0"/>
              </a:rPr>
              <a:t>  </a:t>
            </a:r>
            <a:r>
              <a:rPr lang="sv-SE" sz="2800" dirty="0" err="1" smtClean="0">
                <a:latin typeface="Courier New" pitchFamily="49" charset="0"/>
              </a:rPr>
              <a:t>File</a:t>
            </a:r>
            <a:r>
              <a:rPr lang="sv-SE" sz="2800" dirty="0" smtClean="0">
                <a:latin typeface="Courier New" pitchFamily="49" charset="0"/>
              </a:rPr>
              <a:t> ”</a:t>
            </a:r>
            <a:r>
              <a:rPr lang="sv-SE" sz="2800" dirty="0" err="1" smtClean="0">
                <a:latin typeface="Courier New" pitchFamily="49" charset="0"/>
              </a:rPr>
              <a:t>filmer.py</a:t>
            </a:r>
            <a:r>
              <a:rPr lang="sv-SE" sz="2800" dirty="0" smtClean="0">
                <a:latin typeface="Courier New" pitchFamily="49" charset="0"/>
              </a:rPr>
              <a:t>", </a:t>
            </a:r>
            <a:r>
              <a:rPr lang="sv-SE" sz="2800" dirty="0" err="1" smtClean="0">
                <a:latin typeface="Courier New" pitchFamily="49" charset="0"/>
              </a:rPr>
              <a:t>line</a:t>
            </a:r>
            <a:r>
              <a:rPr lang="sv-SE" sz="2800" dirty="0" smtClean="0">
                <a:latin typeface="Courier New" pitchFamily="49" charset="0"/>
              </a:rPr>
              <a:t> 102, in titta</a:t>
            </a:r>
          </a:p>
          <a:p>
            <a:pPr eaLnBrk="1" hangingPunct="1">
              <a:buFontTx/>
              <a:buNone/>
            </a:pPr>
            <a:r>
              <a:rPr lang="sv-SE" sz="2800" dirty="0" smtClean="0">
                <a:latin typeface="Courier New" pitchFamily="49" charset="0"/>
              </a:rPr>
              <a:t>    </a:t>
            </a:r>
            <a:r>
              <a:rPr lang="sv-SE" sz="2800" dirty="0" err="1" smtClean="0">
                <a:latin typeface="Courier New" pitchFamily="49" charset="0"/>
              </a:rPr>
              <a:t>film.ny_visning</a:t>
            </a:r>
            <a:r>
              <a:rPr lang="sv-SE" sz="2800" dirty="0" smtClean="0">
                <a:latin typeface="Courier New" pitchFamily="49" charset="0"/>
              </a:rPr>
              <a:t>(1)</a:t>
            </a:r>
          </a:p>
          <a:p>
            <a:pPr eaLnBrk="1" hangingPunct="1">
              <a:buFontTx/>
              <a:buNone/>
            </a:pPr>
            <a:r>
              <a:rPr lang="sv-SE" sz="2800" dirty="0" err="1" smtClean="0">
                <a:latin typeface="Courier New" pitchFamily="49" charset="0"/>
              </a:rPr>
              <a:t>TypeError</a:t>
            </a:r>
            <a:r>
              <a:rPr lang="sv-SE" sz="2800" dirty="0" smtClean="0">
                <a:latin typeface="Courier New" pitchFamily="49" charset="0"/>
              </a:rPr>
              <a:t>: </a:t>
            </a:r>
            <a:r>
              <a:rPr lang="sv-SE" sz="2800" dirty="0" err="1" smtClean="0">
                <a:latin typeface="Courier New" pitchFamily="49" charset="0"/>
              </a:rPr>
              <a:t>ny_visning</a:t>
            </a:r>
            <a:r>
              <a:rPr lang="sv-SE" sz="2800" dirty="0" smtClean="0">
                <a:latin typeface="Courier New" pitchFamily="49" charset="0"/>
              </a:rPr>
              <a:t>() </a:t>
            </a:r>
            <a:r>
              <a:rPr lang="sv-SE" sz="2800" dirty="0" err="1" smtClean="0">
                <a:latin typeface="Courier New" pitchFamily="49" charset="0"/>
              </a:rPr>
              <a:t>takes</a:t>
            </a:r>
            <a:r>
              <a:rPr lang="sv-SE" sz="2800" dirty="0" smtClean="0">
                <a:latin typeface="Courier New" pitchFamily="49" charset="0"/>
              </a:rPr>
              <a:t> </a:t>
            </a:r>
            <a:r>
              <a:rPr lang="sv-SE" sz="2800" dirty="0" err="1" smtClean="0">
                <a:latin typeface="Courier New" pitchFamily="49" charset="0"/>
              </a:rPr>
              <a:t>exactly</a:t>
            </a:r>
            <a:r>
              <a:rPr lang="sv-SE" sz="2800" dirty="0" smtClean="0">
                <a:latin typeface="Courier New" pitchFamily="49" charset="0"/>
              </a:rPr>
              <a:t> 1 argument (2 given)</a:t>
            </a:r>
            <a:endParaRPr lang="en-US" sz="2800" dirty="0" smtClean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Tolkning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Sista raden förklarar felet!</a:t>
            </a:r>
          </a:p>
          <a:p>
            <a:pPr>
              <a:buNone/>
            </a:pPr>
            <a:r>
              <a:rPr lang="sv-SE" dirty="0" smtClean="0">
                <a:latin typeface="Courier New" pitchFamily="49" charset="0"/>
              </a:rPr>
              <a:t> </a:t>
            </a:r>
            <a:r>
              <a:rPr lang="sv-SE" dirty="0" err="1" smtClean="0">
                <a:latin typeface="Courier New" pitchFamily="49" charset="0"/>
              </a:rPr>
              <a:t>TypeError</a:t>
            </a:r>
            <a:r>
              <a:rPr lang="sv-SE" dirty="0" smtClean="0">
                <a:latin typeface="Courier New" pitchFamily="49" charset="0"/>
              </a:rPr>
              <a:t>: </a:t>
            </a:r>
            <a:r>
              <a:rPr lang="sv-SE" dirty="0" err="1" smtClean="0">
                <a:latin typeface="Courier New" pitchFamily="49" charset="0"/>
              </a:rPr>
              <a:t>ny_visning</a:t>
            </a:r>
            <a:r>
              <a:rPr lang="sv-SE" dirty="0" smtClean="0">
                <a:latin typeface="Courier New" pitchFamily="49" charset="0"/>
              </a:rPr>
              <a:t>() </a:t>
            </a:r>
            <a:r>
              <a:rPr lang="sv-SE" dirty="0" err="1" smtClean="0">
                <a:latin typeface="Courier New" pitchFamily="49" charset="0"/>
              </a:rPr>
              <a:t>takes</a:t>
            </a:r>
            <a:r>
              <a:rPr lang="sv-SE" dirty="0" smtClean="0">
                <a:latin typeface="Courier New" pitchFamily="49" charset="0"/>
              </a:rPr>
              <a:t>  </a:t>
            </a:r>
            <a:r>
              <a:rPr lang="sv-SE" dirty="0" err="1" smtClean="0">
                <a:latin typeface="Courier New" pitchFamily="49" charset="0"/>
              </a:rPr>
              <a:t>exactly</a:t>
            </a:r>
            <a:r>
              <a:rPr lang="sv-SE" dirty="0" smtClean="0">
                <a:latin typeface="Courier New" pitchFamily="49" charset="0"/>
              </a:rPr>
              <a:t> 1 argument (2 given)</a:t>
            </a:r>
            <a:endParaRPr lang="en-US" dirty="0" smtClean="0">
              <a:latin typeface="Courier New" pitchFamily="49" charset="0"/>
            </a:endParaRPr>
          </a:p>
          <a:p>
            <a:r>
              <a:rPr lang="sv-SE" dirty="0" smtClean="0"/>
              <a:t>Raderna ovanför visar anropskedjan. Läs nerifrån och uppåt! Felet uppstod på rad 102, i funktionen titta som anropades på rad 124.</a:t>
            </a:r>
          </a:p>
          <a:p>
            <a:pPr marL="0" indent="0">
              <a:buNone/>
            </a:pP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Kontrollutskrifter</a:t>
            </a:r>
            <a:endParaRPr lang="en-US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43510"/>
          </a:xfrm>
        </p:spPr>
        <p:txBody>
          <a:bodyPr/>
          <a:lstStyle/>
          <a:p>
            <a:pPr eaLnBrk="1" hangingPunct="1"/>
            <a:r>
              <a:rPr lang="sv-SE" dirty="0" smtClean="0"/>
              <a:t>Använd kontrollutskrifter för att hittar var i programmet felet uppstår.</a:t>
            </a:r>
          </a:p>
          <a:p>
            <a:pPr eaLnBrk="1" hangingPunct="1"/>
            <a:r>
              <a:rPr lang="sv-SE" dirty="0" smtClean="0"/>
              <a:t>En </a:t>
            </a:r>
            <a:r>
              <a:rPr lang="sv-SE" dirty="0" err="1" smtClean="0"/>
              <a:t>kontrullutskrift</a:t>
            </a:r>
            <a:r>
              <a:rPr lang="sv-SE" dirty="0" smtClean="0"/>
              <a:t> är en vanlig </a:t>
            </a:r>
            <a:r>
              <a:rPr lang="sv-SE" dirty="0" err="1" smtClean="0"/>
              <a:t>print-sats</a:t>
            </a:r>
            <a:r>
              <a:rPr lang="sv-SE" dirty="0" smtClean="0"/>
              <a:t>, till exempel:</a:t>
            </a:r>
          </a:p>
          <a:p>
            <a:pPr eaLnBrk="1" hangingPunct="1">
              <a:buFontTx/>
              <a:buNone/>
            </a:pPr>
            <a:r>
              <a:rPr lang="sv-SE" dirty="0" smtClean="0">
                <a:latin typeface="Courier New" pitchFamily="49" charset="0"/>
              </a:rPr>
              <a:t>    </a:t>
            </a:r>
            <a:r>
              <a:rPr lang="sv-SE" dirty="0" err="1" smtClean="0">
                <a:latin typeface="Courier New" pitchFamily="49" charset="0"/>
              </a:rPr>
              <a:t>print</a:t>
            </a:r>
            <a:r>
              <a:rPr lang="sv-SE" dirty="0" smtClean="0">
                <a:latin typeface="Courier New" pitchFamily="49" charset="0"/>
              </a:rPr>
              <a:t> "Klar med inläsningen"</a:t>
            </a:r>
          </a:p>
          <a:p>
            <a:pPr eaLnBrk="1" hangingPunct="1"/>
            <a:r>
              <a:rPr lang="sv-S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Eller stanna upp så här:</a:t>
            </a:r>
          </a:p>
          <a:p>
            <a:pPr lvl="1" eaLnBrk="1" hangingPunct="1">
              <a:buNone/>
            </a:pPr>
            <a:r>
              <a:rPr lang="sv-SE" dirty="0" smtClean="0">
                <a:latin typeface="Courier New" pitchFamily="49" charset="0"/>
              </a:rPr>
              <a:t>		</a:t>
            </a:r>
            <a:r>
              <a:rPr lang="sv-SE" sz="3200" dirty="0" err="1" smtClean="0">
                <a:latin typeface="Courier New" pitchFamily="49" charset="0"/>
              </a:rPr>
              <a:t>raw_input</a:t>
            </a:r>
            <a:r>
              <a:rPr lang="sv-SE" sz="3200" dirty="0" smtClean="0">
                <a:latin typeface="Courier New" pitchFamily="49" charset="0"/>
              </a:rPr>
              <a:t>("Tryck </a:t>
            </a:r>
            <a:r>
              <a:rPr lang="sv-SE" sz="3200" dirty="0" err="1" smtClean="0">
                <a:latin typeface="Courier New" pitchFamily="49" charset="0"/>
              </a:rPr>
              <a:t>Enter</a:t>
            </a:r>
            <a:r>
              <a:rPr lang="sv-SE" sz="3200" dirty="0" smtClean="0">
                <a:latin typeface="Courier New" pitchFamily="49" charset="0"/>
              </a:rPr>
              <a:t>")</a:t>
            </a:r>
            <a:endParaRPr lang="sv-SE" sz="3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sv-S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kan också skriva ut variabelvärden för att se hur dom ändras under körning.</a:t>
            </a:r>
            <a:endParaRPr lang="en-US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Mittiprick-metoden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sv-SE" dirty="0" smtClean="0"/>
              <a:t>Anta att programmet hänger sig, men vi vet inte var i programmet det inträffar.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Lägg en kontrollutskrift i början och en i slutet. Blev det fel däremellan?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Lägg då in en kontrollutskrift mitt i. Om den kommer ut som den ska finns felet i andra halvan, annars i första.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smtClean="0"/>
              <a:t>Fortsätt tills du hittat felet!</a:t>
            </a:r>
          </a:p>
          <a:p>
            <a:pPr marL="514350" indent="-514350">
              <a:buFont typeface="+mj-lt"/>
              <a:buAutoNum type="arabicPeriod"/>
            </a:pPr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6715140" y="4929198"/>
            <a:ext cx="2143140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ktangel 4"/>
          <p:cNvSpPr/>
          <p:nvPr/>
        </p:nvSpPr>
        <p:spPr>
          <a:xfrm>
            <a:off x="6715140" y="4929198"/>
            <a:ext cx="214314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Testning</a:t>
            </a:r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Skriv upp (i en textfil) hur du testar programmet. Missa inte specialfallen.</a:t>
            </a:r>
          </a:p>
          <a:p>
            <a:pPr eaLnBrk="1" hangingPunct="1"/>
            <a:r>
              <a:rPr lang="sv-SE" dirty="0" smtClean="0"/>
              <a:t>Efter att du har fixat ett fel – testa att programmet fortfarande fungerar             för </a:t>
            </a:r>
            <a:r>
              <a:rPr lang="sv-SE" i="1" dirty="0" smtClean="0"/>
              <a:t>alla</a:t>
            </a:r>
            <a:r>
              <a:rPr lang="sv-SE" dirty="0" smtClean="0"/>
              <a:t> testfallen.</a:t>
            </a:r>
            <a:endParaRPr lang="en-US" dirty="0" smtClean="0"/>
          </a:p>
          <a:p>
            <a:pPr eaLnBrk="1" hangingPunct="1"/>
            <a:endParaRPr lang="sv-SE" dirty="0" smtClean="0"/>
          </a:p>
        </p:txBody>
      </p:sp>
      <p:pic>
        <p:nvPicPr>
          <p:cNvPr id="15364" name="Picture 5" descr="C:\Users\Linda\AppData\Local\Microsoft\Windows\Temporary Internet Files\Content.IE5\Y7YH84CN\MCj0233087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7875" y="3786188"/>
            <a:ext cx="201612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Hjälpmedel (överkurs)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Är du van att använda en </a:t>
            </a:r>
            <a:r>
              <a:rPr lang="sv-SE" dirty="0" err="1" smtClean="0"/>
              <a:t>debugger</a:t>
            </a:r>
            <a:r>
              <a:rPr lang="sv-SE" dirty="0" smtClean="0"/>
              <a:t>? </a:t>
            </a:r>
          </a:p>
          <a:p>
            <a:pPr>
              <a:buNone/>
            </a:pPr>
            <a:r>
              <a:rPr lang="sv-SE" dirty="0" smtClean="0"/>
              <a:t>   Titta på modulen </a:t>
            </a:r>
            <a:r>
              <a:rPr lang="sv-SE" dirty="0" err="1" smtClean="0">
                <a:hlinkClick r:id="rId2"/>
              </a:rPr>
              <a:t>pdb</a:t>
            </a:r>
            <a:endParaRPr lang="sv-SE" dirty="0" smtClean="0"/>
          </a:p>
          <a:p>
            <a:r>
              <a:rPr lang="sv-SE" dirty="0" smtClean="0"/>
              <a:t>Vill du infoga automatisk testning i programmet? </a:t>
            </a:r>
          </a:p>
          <a:p>
            <a:pPr>
              <a:buNone/>
            </a:pPr>
            <a:r>
              <a:rPr lang="sv-SE" dirty="0" smtClean="0"/>
              <a:t>   Titta på modulen </a:t>
            </a:r>
            <a:r>
              <a:rPr lang="sv-SE" dirty="0" err="1" smtClean="0">
                <a:hlinkClick r:id="rId3"/>
              </a:rPr>
              <a:t>doctest</a:t>
            </a:r>
            <a:endParaRPr lang="sv-SE" dirty="0" smtClean="0"/>
          </a:p>
          <a:p>
            <a:endParaRPr lang="sv-SE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På torsdag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Felhantering (ingår ofta i C-uppgiften)</a:t>
            </a:r>
          </a:p>
          <a:p>
            <a:r>
              <a:rPr lang="sv-SE" dirty="0" smtClean="0"/>
              <a:t>Mer GUI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1783</TotalTime>
  <Words>626</Words>
  <Application>Microsoft Office PowerPoint</Application>
  <PresentationFormat>On-screen Show (4:3)</PresentationFormat>
  <Paragraphs>107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Standardformgivning</vt:lpstr>
      <vt:lpstr>Programmeringsteknik  </vt:lpstr>
      <vt:lpstr>Grafiskt användargränssnitt (GUI) </vt:lpstr>
      <vt:lpstr>Hur gör man?</vt:lpstr>
      <vt:lpstr>Komponenter</vt:lpstr>
      <vt:lpstr>Ändra attribut</vt:lpstr>
      <vt:lpstr>Anropa funktion med knapptryck!</vt:lpstr>
      <vt:lpstr>PowerPoint Presentation</vt:lpstr>
      <vt:lpstr>GUI-exempel</vt:lpstr>
      <vt:lpstr>Olika typer av fel</vt:lpstr>
      <vt:lpstr>Felavbrott</vt:lpstr>
      <vt:lpstr>Tolkning</vt:lpstr>
      <vt:lpstr>Kontrollutskrifter</vt:lpstr>
      <vt:lpstr>Mittiprick-metoden</vt:lpstr>
      <vt:lpstr>Testning</vt:lpstr>
      <vt:lpstr>Hjälpmedel (överkurs)</vt:lpstr>
      <vt:lpstr>På torsdag</vt:lpstr>
    </vt:vector>
  </TitlesOfParts>
  <Company>Spelhålan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Föreläsning 10</dc:title>
  <dc:creator>Preferred Customer</dc:creator>
  <cp:lastModifiedBy>Viggo Kann</cp:lastModifiedBy>
  <cp:revision>113</cp:revision>
  <cp:lastPrinted>2012-03-27T08:57:56Z</cp:lastPrinted>
  <dcterms:created xsi:type="dcterms:W3CDTF">2006-04-01T11:40:50Z</dcterms:created>
  <dcterms:modified xsi:type="dcterms:W3CDTF">2012-03-27T11:14:18Z</dcterms:modified>
</cp:coreProperties>
</file>