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84" r:id="rId1"/>
    <p:sldMasterId id="2147483690" r:id="rId2"/>
  </p:sldMasterIdLst>
  <p:notesMasterIdLst>
    <p:notesMasterId r:id="rId29"/>
  </p:notesMasterIdLst>
  <p:sldIdLst>
    <p:sldId id="290" r:id="rId3"/>
    <p:sldId id="320" r:id="rId4"/>
    <p:sldId id="299" r:id="rId5"/>
    <p:sldId id="292" r:id="rId6"/>
    <p:sldId id="296" r:id="rId7"/>
    <p:sldId id="297" r:id="rId8"/>
    <p:sldId id="298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</p:sldIdLst>
  <p:sldSz cx="10691813" cy="7559675"/>
  <p:notesSz cx="6794500" cy="99314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8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4552" autoAdjust="0"/>
  </p:normalViewPr>
  <p:slideViewPr>
    <p:cSldViewPr showGuides="1">
      <p:cViewPr>
        <p:scale>
          <a:sx n="60" d="100"/>
          <a:sy n="60" d="100"/>
        </p:scale>
        <p:origin x="-270" y="-138"/>
      </p:cViewPr>
      <p:guideLst>
        <p:guide orient="horz" pos="2381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>
        <p:scale>
          <a:sx n="64" d="100"/>
          <a:sy n="64" d="100"/>
        </p:scale>
        <p:origin x="-1584" y="21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5175" y="744538"/>
            <a:ext cx="52641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fld id="{003DCE6C-9C46-41DB-ABD6-BDC083D10D8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723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3DCE6C-9C46-41DB-ABD6-BDC083D10D81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4557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3DCE6C-9C46-41DB-ABD6-BDC083D10D81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4557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9" descr="kth_eng_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2352675"/>
            <a:ext cx="1296987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345510" y="2351077"/>
            <a:ext cx="7215237" cy="1120771"/>
          </a:xfrm>
          <a:noFill/>
        </p:spPr>
        <p:txBody>
          <a:bodyPr/>
          <a:lstStyle>
            <a:lvl1pPr algn="l">
              <a:defRPr sz="4000" b="0">
                <a:solidFill>
                  <a:schemeClr val="accent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345510" y="3490923"/>
            <a:ext cx="7214400" cy="931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60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samarbets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10" name="Platshållare för innehåll 9"/>
          <p:cNvSpPr>
            <a:spLocks noGrp="1"/>
          </p:cNvSpPr>
          <p:nvPr>
            <p:ph sz="quarter" idx="16"/>
          </p:nvPr>
        </p:nvSpPr>
        <p:spPr>
          <a:xfrm>
            <a:off x="2130425" y="2066400"/>
            <a:ext cx="8024400" cy="4474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489046" y="6708795"/>
            <a:ext cx="714380" cy="714371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700"/>
            </a:lvl1pPr>
          </a:lstStyle>
          <a:p>
            <a:pPr lvl="0"/>
            <a:endParaRPr lang="sv-SE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310588" y="6708795"/>
            <a:ext cx="714380" cy="714371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700"/>
            </a:lvl1pPr>
          </a:lstStyle>
          <a:p>
            <a:pPr lvl="0"/>
            <a:endParaRPr lang="sv-SE" noProof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132130" y="6708795"/>
            <a:ext cx="714380" cy="714371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700"/>
            </a:lvl1pPr>
          </a:lstStyle>
          <a:p>
            <a:pPr lvl="0"/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363107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4576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7"/>
          <p:cNvCxnSpPr/>
          <p:nvPr/>
        </p:nvCxnSpPr>
        <p:spPr bwMode="auto">
          <a:xfrm>
            <a:off x="342900" y="7091363"/>
            <a:ext cx="10042525" cy="0"/>
          </a:xfrm>
          <a:prstGeom prst="line">
            <a:avLst/>
          </a:prstGeom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2130425" y="2066400"/>
            <a:ext cx="8024400" cy="4474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2009-11-18</a:t>
            </a:r>
            <a:endParaRPr lang="sv-SE" dirty="0"/>
          </a:p>
        </p:txBody>
      </p:sp>
      <p:sp>
        <p:nvSpPr>
          <p:cNvPr id="6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2F4D0-92CF-4FFA-A4F2-6490970AEC6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721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7"/>
          <p:cNvCxnSpPr/>
          <p:nvPr/>
        </p:nvCxnSpPr>
        <p:spPr bwMode="auto">
          <a:xfrm>
            <a:off x="342900" y="7091363"/>
            <a:ext cx="10042525" cy="0"/>
          </a:xfrm>
          <a:prstGeom prst="line">
            <a:avLst/>
          </a:prstGeom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2009-11-18</a:t>
            </a:r>
          </a:p>
        </p:txBody>
      </p:sp>
      <p:sp>
        <p:nvSpPr>
          <p:cNvPr id="5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8B1EA-06B2-4581-AF01-55D1329E08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0789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samarbets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7"/>
          <p:cNvCxnSpPr/>
          <p:nvPr/>
        </p:nvCxnSpPr>
        <p:spPr bwMode="auto">
          <a:xfrm>
            <a:off x="342900" y="7091363"/>
            <a:ext cx="6948488" cy="0"/>
          </a:xfrm>
          <a:prstGeom prst="line">
            <a:avLst/>
          </a:prstGeom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10" name="Platshållare för innehåll 9"/>
          <p:cNvSpPr>
            <a:spLocks noGrp="1"/>
          </p:cNvSpPr>
          <p:nvPr>
            <p:ph sz="quarter" idx="16"/>
          </p:nvPr>
        </p:nvSpPr>
        <p:spPr>
          <a:xfrm>
            <a:off x="2130425" y="2066400"/>
            <a:ext cx="8024400" cy="4474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489046" y="6708795"/>
            <a:ext cx="714380" cy="714371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700"/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310588" y="6708795"/>
            <a:ext cx="714380" cy="714371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700"/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132130" y="6708795"/>
            <a:ext cx="714380" cy="714371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700"/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11" name="Platshållare för datum 2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2009-11-18</a:t>
            </a:r>
          </a:p>
        </p:txBody>
      </p:sp>
      <p:sp>
        <p:nvSpPr>
          <p:cNvPr id="12" name="Platshållare för sidfot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3" name="Platshållare för bildnumm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C3037-A16F-438A-A8C4-2903EEED094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5117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7"/>
          <p:cNvCxnSpPr/>
          <p:nvPr/>
        </p:nvCxnSpPr>
        <p:spPr bwMode="auto">
          <a:xfrm>
            <a:off x="342900" y="7091363"/>
            <a:ext cx="10042525" cy="0"/>
          </a:xfrm>
          <a:prstGeom prst="line">
            <a:avLst/>
          </a:prstGeom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2009-11-18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24D80-A8F0-425E-A321-B6E0BE9C9E7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8989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63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9" descr="kth_eng_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2352675"/>
            <a:ext cx="1296987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345510" y="2351077"/>
            <a:ext cx="7215237" cy="1120771"/>
          </a:xfrm>
          <a:noFill/>
        </p:spPr>
        <p:txBody>
          <a:bodyPr/>
          <a:lstStyle>
            <a:lvl1pPr algn="l">
              <a:defRPr sz="4000" b="0">
                <a:solidFill>
                  <a:schemeClr val="accent2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345510" y="3490923"/>
            <a:ext cx="7214400" cy="931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082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2130425" y="2066400"/>
            <a:ext cx="8024400" cy="4474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363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1490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0425" y="422275"/>
            <a:ext cx="8002588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52144" rIns="104287" bIns="5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bakgrundsrubriken</a:t>
            </a:r>
          </a:p>
        </p:txBody>
      </p:sp>
      <p:pic>
        <p:nvPicPr>
          <p:cNvPr id="1027" name="Bildobjekt 9" descr="kth_eng_rgb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50838"/>
            <a:ext cx="847725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2130425" y="2065338"/>
            <a:ext cx="80264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252413" y="7164388"/>
            <a:ext cx="109220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00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sv-SE"/>
              <a:t>2009-11-18</a:t>
            </a:r>
          </a:p>
        </p:txBody>
      </p:sp>
      <p:sp>
        <p:nvSpPr>
          <p:cNvPr id="15" name="Platshållare för sidfot 14"/>
          <p:cNvSpPr>
            <a:spLocks noGrp="1"/>
          </p:cNvSpPr>
          <p:nvPr>
            <p:ph type="ftr" sz="quarter" idx="3"/>
          </p:nvPr>
        </p:nvSpPr>
        <p:spPr>
          <a:xfrm>
            <a:off x="2130425" y="7164388"/>
            <a:ext cx="462597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000" dirty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6" name="Platshållare för bildnummer 15"/>
          <p:cNvSpPr>
            <a:spLocks noGrp="1"/>
          </p:cNvSpPr>
          <p:nvPr>
            <p:ph type="sldNum" sz="quarter" idx="4"/>
          </p:nvPr>
        </p:nvSpPr>
        <p:spPr>
          <a:xfrm>
            <a:off x="9918700" y="7164388"/>
            <a:ext cx="5270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00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83D056CD-377E-4012-AC6C-DD4CE0B73B5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2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1042988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1042988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Verdana" charset="0"/>
        </a:defRPr>
      </a:lvl2pPr>
      <a:lvl3pPr algn="l" defTabSz="1042988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Verdana" charset="0"/>
        </a:defRPr>
      </a:lvl3pPr>
      <a:lvl4pPr algn="l" defTabSz="1042988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Verdana" charset="0"/>
        </a:defRPr>
      </a:lvl4pPr>
      <a:lvl5pPr algn="l" defTabSz="1042988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Verdana" charset="0"/>
        </a:defRPr>
      </a:lvl5pPr>
      <a:lvl6pPr marL="457200" algn="l" defTabSz="1042988" rtl="0" eaLnBrk="1" fontAlgn="base" hangingPunct="1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Verdana" charset="0"/>
        </a:defRPr>
      </a:lvl6pPr>
      <a:lvl7pPr marL="914400" algn="l" defTabSz="1042988" rtl="0" eaLnBrk="1" fontAlgn="base" hangingPunct="1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Verdana" charset="0"/>
        </a:defRPr>
      </a:lvl7pPr>
      <a:lvl8pPr marL="1371600" algn="l" defTabSz="1042988" rtl="0" eaLnBrk="1" fontAlgn="base" hangingPunct="1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Verdana" charset="0"/>
        </a:defRPr>
      </a:lvl8pPr>
      <a:lvl9pPr marL="1828800" algn="l" defTabSz="1042988" rtl="0" eaLnBrk="1" fontAlgn="base" hangingPunct="1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Verdana" charset="0"/>
        </a:defRPr>
      </a:lvl9pPr>
    </p:titleStyle>
    <p:bodyStyle>
      <a:lvl1pPr marL="204788" indent="-204788" algn="l" defTabSz="1042988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04825" indent="-209550" algn="l" defTabSz="1042988" rtl="0" fontAlgn="base">
        <a:spcBef>
          <a:spcPct val="20000"/>
        </a:spcBef>
        <a:spcAft>
          <a:spcPct val="0"/>
        </a:spcAft>
        <a:buFont typeface="Verdana" pitchFamily="34" charset="0"/>
        <a:buChar char="-"/>
        <a:defRPr sz="2000">
          <a:solidFill>
            <a:schemeClr val="tx1"/>
          </a:solidFill>
          <a:latin typeface="+mn-lt"/>
        </a:defRPr>
      </a:lvl2pPr>
      <a:lvl3pPr marL="754063" indent="-260350" algn="l" defTabSz="1042988" rtl="0" fontAlgn="base">
        <a:spcBef>
          <a:spcPts val="600"/>
        </a:spcBef>
        <a:spcAft>
          <a:spcPct val="0"/>
        </a:spcAft>
        <a:buClr>
          <a:schemeClr val="accent2"/>
        </a:buClr>
        <a:buSzPct val="90000"/>
        <a:buFont typeface="Arial" charset="0"/>
        <a:buChar char="•"/>
        <a:defRPr>
          <a:solidFill>
            <a:schemeClr val="tx1"/>
          </a:solidFill>
          <a:latin typeface="+mn-lt"/>
        </a:defRPr>
      </a:lvl3pPr>
      <a:lvl4pPr marL="1030288" indent="-261938" algn="l" defTabSz="1042988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1281113" indent="-260350" algn="l" defTabSz="1042988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1400">
          <a:solidFill>
            <a:schemeClr val="tx1"/>
          </a:solidFill>
          <a:latin typeface="+mn-lt"/>
        </a:defRPr>
      </a:lvl5pPr>
      <a:lvl6pPr marL="2803525" indent="-2603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260725" indent="-2603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717925" indent="-2603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175125" indent="-2603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0425" y="422275"/>
            <a:ext cx="8002588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52144" rIns="104287" bIns="5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bakgrundsrubriken</a:t>
            </a:r>
          </a:p>
        </p:txBody>
      </p:sp>
      <p:pic>
        <p:nvPicPr>
          <p:cNvPr id="2051" name="Bildobjekt 9" descr="kth_eng_rgb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50838"/>
            <a:ext cx="847725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2130425" y="2065338"/>
            <a:ext cx="80264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2" r:id="rId2"/>
    <p:sldLayoutId id="2147483703" r:id="rId3"/>
    <p:sldLayoutId id="2147483704" r:id="rId4"/>
    <p:sldLayoutId id="2147483705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1042988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1042988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Verdana" charset="0"/>
        </a:defRPr>
      </a:lvl2pPr>
      <a:lvl3pPr algn="l" defTabSz="1042988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Verdana" charset="0"/>
        </a:defRPr>
      </a:lvl3pPr>
      <a:lvl4pPr algn="l" defTabSz="1042988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Verdana" charset="0"/>
        </a:defRPr>
      </a:lvl4pPr>
      <a:lvl5pPr algn="l" defTabSz="1042988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Verdana" charset="0"/>
        </a:defRPr>
      </a:lvl5pPr>
      <a:lvl6pPr marL="457200" algn="l" defTabSz="1042988" rtl="0" eaLnBrk="1" fontAlgn="base" hangingPunct="1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Verdana" charset="0"/>
        </a:defRPr>
      </a:lvl6pPr>
      <a:lvl7pPr marL="914400" algn="l" defTabSz="1042988" rtl="0" eaLnBrk="1" fontAlgn="base" hangingPunct="1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Verdana" charset="0"/>
        </a:defRPr>
      </a:lvl7pPr>
      <a:lvl8pPr marL="1371600" algn="l" defTabSz="1042988" rtl="0" eaLnBrk="1" fontAlgn="base" hangingPunct="1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Verdana" charset="0"/>
        </a:defRPr>
      </a:lvl8pPr>
      <a:lvl9pPr marL="1828800" algn="l" defTabSz="1042988" rtl="0" eaLnBrk="1" fontAlgn="base" hangingPunct="1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Verdana" charset="0"/>
        </a:defRPr>
      </a:lvl9pPr>
    </p:titleStyle>
    <p:bodyStyle>
      <a:lvl1pPr marL="204788" indent="-204788" algn="l" defTabSz="1042988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04825" indent="-209550" algn="l" defTabSz="1042988" rtl="0" fontAlgn="base">
        <a:spcBef>
          <a:spcPct val="20000"/>
        </a:spcBef>
        <a:spcAft>
          <a:spcPct val="0"/>
        </a:spcAft>
        <a:buFont typeface="Verdana" pitchFamily="34" charset="0"/>
        <a:buChar char="-"/>
        <a:defRPr sz="2000">
          <a:solidFill>
            <a:schemeClr val="tx1"/>
          </a:solidFill>
          <a:latin typeface="+mn-lt"/>
        </a:defRPr>
      </a:lvl2pPr>
      <a:lvl3pPr marL="754063" indent="-260350" algn="l" defTabSz="1042988" rtl="0" fontAlgn="base">
        <a:spcBef>
          <a:spcPts val="600"/>
        </a:spcBef>
        <a:spcAft>
          <a:spcPct val="0"/>
        </a:spcAft>
        <a:buClr>
          <a:schemeClr val="accent2"/>
        </a:buClr>
        <a:buSzPct val="90000"/>
        <a:buFont typeface="Arial" charset="0"/>
        <a:buChar char="•"/>
        <a:defRPr>
          <a:solidFill>
            <a:schemeClr val="tx1"/>
          </a:solidFill>
          <a:latin typeface="+mn-lt"/>
        </a:defRPr>
      </a:lvl3pPr>
      <a:lvl4pPr marL="1030288" indent="-261938" algn="l" defTabSz="1042988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1281113" indent="-260350" algn="l" defTabSz="1042988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1400">
          <a:solidFill>
            <a:schemeClr val="tx1"/>
          </a:solidFill>
          <a:latin typeface="+mn-lt"/>
        </a:defRPr>
      </a:lvl5pPr>
      <a:lvl6pPr marL="2803525" indent="-2603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260725" indent="-2603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717925" indent="-2603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175125" indent="-2603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Fråga </a:t>
            </a:r>
            <a:r>
              <a:rPr lang="sv-SE" dirty="0" smtClean="0"/>
              <a:t>71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000" dirty="0" smtClean="0"/>
              <a:t>Hål är </a:t>
            </a:r>
            <a:r>
              <a:rPr lang="sv-SE" sz="2000" dirty="0" smtClean="0"/>
              <a:t>minoritetsbärare </a:t>
            </a:r>
            <a:r>
              <a:rPr lang="sv-SE" sz="2000" dirty="0" smtClean="0"/>
              <a:t>i ett n-typ kisel lager.</a:t>
            </a:r>
          </a:p>
          <a:p>
            <a:pPr marL="0" indent="0">
              <a:buNone/>
            </a:pPr>
            <a:r>
              <a:rPr lang="sv-SE" sz="2000" dirty="0" smtClean="0"/>
              <a:t>Hålen injeceras från en sida och diffunderar in i n-typ lagret och en koncentrationsprofil upprättshåls (steady-state)</a:t>
            </a:r>
            <a:br>
              <a:rPr lang="sv-SE" sz="2000" dirty="0" smtClean="0"/>
            </a:br>
            <a:r>
              <a:rPr lang="sv-SE" sz="2000" dirty="0" smtClean="0"/>
              <a:t>Inget ljus faller på kiselbiten och hålens driftström är försumbar. 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Skriv ner en diffrentialekvation som om den löses ger överskottskoncentrationen av hålen som funktion av x.</a:t>
            </a:r>
          </a:p>
          <a:p>
            <a:pPr marL="0" indent="0">
              <a:buNone/>
            </a:pPr>
            <a:endParaRPr lang="sv-SE" baseline="30000" dirty="0"/>
          </a:p>
          <a:p>
            <a:pPr marL="0" indent="0">
              <a:buNone/>
            </a:pPr>
            <a:endParaRPr lang="sv-SE" baseline="30000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lphaU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86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AAIOECY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83494"/>
            <a:ext cx="5503986" cy="591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684375" y="1817688"/>
            <a:ext cx="2619375" cy="2387600"/>
            <a:chOff x="5715000" y="3251200"/>
            <a:chExt cx="2619375" cy="2387600"/>
          </a:xfrm>
        </p:grpSpPr>
        <p:sp>
          <p:nvSpPr>
            <p:cNvPr id="4" name="Line 28"/>
            <p:cNvSpPr>
              <a:spLocks noChangeShapeType="1"/>
            </p:cNvSpPr>
            <p:nvPr/>
          </p:nvSpPr>
          <p:spPr bwMode="auto">
            <a:xfrm>
              <a:off x="6581775" y="3722688"/>
              <a:ext cx="854075" cy="158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" name="Rectangle 29"/>
            <p:cNvSpPr>
              <a:spLocks noChangeArrowheads="1"/>
            </p:cNvSpPr>
            <p:nvPr/>
          </p:nvSpPr>
          <p:spPr bwMode="auto">
            <a:xfrm>
              <a:off x="6886575" y="3768725"/>
              <a:ext cx="3857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2600" b="0">
                  <a:solidFill>
                    <a:srgbClr val="000000"/>
                  </a:solidFill>
                  <a:ea typeface="新細明體" pitchFamily="18" charset="-120"/>
                </a:rPr>
                <a:t>qN</a:t>
              </a:r>
              <a:endParaRPr lang="en-US" altLang="zh-TW" sz="2800">
                <a:ea typeface="新細明體" pitchFamily="18" charset="-120"/>
              </a:endParaRPr>
            </a:p>
          </p:txBody>
        </p:sp>
        <p:sp>
          <p:nvSpPr>
            <p:cNvPr id="6" name="Rectangle 30"/>
            <p:cNvSpPr>
              <a:spLocks noChangeArrowheads="1"/>
            </p:cNvSpPr>
            <p:nvPr/>
          </p:nvSpPr>
          <p:spPr bwMode="auto">
            <a:xfrm>
              <a:off x="5884863" y="3511550"/>
              <a:ext cx="334962" cy="436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2600" b="0" dirty="0">
                  <a:solidFill>
                    <a:srgbClr val="000000"/>
                  </a:solidFill>
                  <a:ea typeface="新細明體" pitchFamily="18" charset="-120"/>
                </a:rPr>
                <a:t>V</a:t>
              </a:r>
              <a:endParaRPr lang="en-US" altLang="zh-TW" sz="2800" dirty="0">
                <a:ea typeface="新細明體" pitchFamily="18" charset="-120"/>
              </a:endParaRPr>
            </a:p>
          </p:txBody>
        </p:sp>
        <p:sp>
          <p:nvSpPr>
            <p:cNvPr id="7" name="Rectangle 31"/>
            <p:cNvSpPr>
              <a:spLocks noChangeArrowheads="1"/>
            </p:cNvSpPr>
            <p:nvPr/>
          </p:nvSpPr>
          <p:spPr bwMode="auto">
            <a:xfrm>
              <a:off x="6991350" y="3506788"/>
              <a:ext cx="2635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500" b="0">
                  <a:solidFill>
                    <a:srgbClr val="000000"/>
                  </a:solidFill>
                  <a:ea typeface="新細明體" pitchFamily="18" charset="-120"/>
                </a:rPr>
                <a:t>crit</a:t>
              </a:r>
              <a:endParaRPr lang="en-US" altLang="zh-TW" sz="2800">
                <a:ea typeface="新細明體" pitchFamily="18" charset="-120"/>
              </a:endParaRPr>
            </a:p>
          </p:txBody>
        </p:sp>
        <p:sp>
          <p:nvSpPr>
            <p:cNvPr id="8" name="Rectangle 32"/>
            <p:cNvSpPr>
              <a:spLocks noChangeArrowheads="1"/>
            </p:cNvSpPr>
            <p:nvPr/>
          </p:nvSpPr>
          <p:spPr bwMode="auto">
            <a:xfrm>
              <a:off x="6765925" y="3506788"/>
              <a:ext cx="160338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500" b="0">
                  <a:solidFill>
                    <a:srgbClr val="000000"/>
                  </a:solidFill>
                  <a:ea typeface="新細明體" pitchFamily="18" charset="-120"/>
                </a:rPr>
                <a:t>s</a:t>
              </a:r>
              <a:endParaRPr lang="en-US" altLang="zh-TW" sz="2800">
                <a:ea typeface="新細明體" pitchFamily="18" charset="-120"/>
              </a:endParaRPr>
            </a:p>
          </p:txBody>
        </p:sp>
        <p:sp>
          <p:nvSpPr>
            <p:cNvPr id="9" name="Rectangle 33"/>
            <p:cNvSpPr>
              <a:spLocks noChangeArrowheads="1"/>
            </p:cNvSpPr>
            <p:nvPr/>
          </p:nvSpPr>
          <p:spPr bwMode="auto">
            <a:xfrm>
              <a:off x="6086475" y="3716338"/>
              <a:ext cx="206375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500" b="0">
                  <a:solidFill>
                    <a:srgbClr val="000000"/>
                  </a:solidFill>
                  <a:ea typeface="新細明體" pitchFamily="18" charset="-120"/>
                </a:rPr>
                <a:t>B</a:t>
              </a:r>
              <a:endParaRPr lang="en-US" altLang="zh-TW" sz="2800">
                <a:ea typeface="新細明體" pitchFamily="18" charset="-120"/>
              </a:endParaRPr>
            </a:p>
          </p:txBody>
        </p:sp>
        <p:sp>
          <p:nvSpPr>
            <p:cNvPr id="10" name="Rectangle 34"/>
            <p:cNvSpPr>
              <a:spLocks noChangeArrowheads="1"/>
            </p:cNvSpPr>
            <p:nvPr/>
          </p:nvSpPr>
          <p:spPr bwMode="auto">
            <a:xfrm>
              <a:off x="6716713" y="3768725"/>
              <a:ext cx="298450" cy="436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2600" b="0" i="0" dirty="0">
                  <a:solidFill>
                    <a:srgbClr val="000000"/>
                  </a:solidFill>
                  <a:ea typeface="新細明體" pitchFamily="18" charset="-120"/>
                </a:rPr>
                <a:t>2</a:t>
              </a:r>
              <a:endParaRPr lang="en-US" altLang="zh-TW" sz="2800" dirty="0">
                <a:ea typeface="新細明體" pitchFamily="18" charset="-120"/>
              </a:endParaRPr>
            </a:p>
          </p:txBody>
        </p:sp>
        <p:sp>
          <p:nvSpPr>
            <p:cNvPr id="11" name="Rectangle 35"/>
            <p:cNvSpPr>
              <a:spLocks noChangeArrowheads="1"/>
            </p:cNvSpPr>
            <p:nvPr/>
          </p:nvSpPr>
          <p:spPr bwMode="auto">
            <a:xfrm>
              <a:off x="7289800" y="3251200"/>
              <a:ext cx="1841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500" b="0" i="0">
                  <a:solidFill>
                    <a:srgbClr val="000000"/>
                  </a:solidFill>
                  <a:ea typeface="新細明體" pitchFamily="18" charset="-120"/>
                </a:rPr>
                <a:t>2</a:t>
              </a:r>
              <a:endParaRPr lang="en-US" altLang="zh-TW" sz="2800">
                <a:ea typeface="新細明體" pitchFamily="18" charset="-120"/>
              </a:endParaRPr>
            </a:p>
          </p:txBody>
        </p:sp>
        <p:sp>
          <p:nvSpPr>
            <p:cNvPr id="12" name="Rectangle 36"/>
            <p:cNvSpPr>
              <a:spLocks noChangeArrowheads="1"/>
            </p:cNvSpPr>
            <p:nvPr/>
          </p:nvSpPr>
          <p:spPr bwMode="auto">
            <a:xfrm>
              <a:off x="6861175" y="3328988"/>
              <a:ext cx="1397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2600" i="0">
                  <a:solidFill>
                    <a:srgbClr val="000000"/>
                  </a:solidFill>
                  <a:latin typeface="Script" pitchFamily="66"/>
                  <a:ea typeface="新細明體" pitchFamily="18" charset="-120"/>
                </a:rPr>
                <a:t>E</a:t>
              </a:r>
              <a:endParaRPr lang="en-US" altLang="zh-TW" sz="2800">
                <a:ea typeface="新細明體" pitchFamily="18" charset="-120"/>
              </a:endParaRPr>
            </a:p>
          </p:txBody>
        </p:sp>
        <p:sp>
          <p:nvSpPr>
            <p:cNvPr id="13" name="Rectangle 37"/>
            <p:cNvSpPr>
              <a:spLocks noChangeArrowheads="1"/>
            </p:cNvSpPr>
            <p:nvPr/>
          </p:nvSpPr>
          <p:spPr bwMode="auto">
            <a:xfrm>
              <a:off x="6588125" y="3263900"/>
              <a:ext cx="342900" cy="47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2600" b="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e</a:t>
              </a:r>
              <a:endParaRPr lang="en-US" altLang="zh-TW" sz="2800">
                <a:ea typeface="新細明體" pitchFamily="18" charset="-120"/>
              </a:endParaRPr>
            </a:p>
          </p:txBody>
        </p:sp>
        <p:sp>
          <p:nvSpPr>
            <p:cNvPr id="14" name="Rectangle 38"/>
            <p:cNvSpPr>
              <a:spLocks noChangeArrowheads="1"/>
            </p:cNvSpPr>
            <p:nvPr/>
          </p:nvSpPr>
          <p:spPr bwMode="auto">
            <a:xfrm>
              <a:off x="6318250" y="3473450"/>
              <a:ext cx="379413" cy="47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2600" b="0" i="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=</a:t>
              </a:r>
              <a:endParaRPr lang="en-US" altLang="zh-TW" sz="2800">
                <a:ea typeface="新細明體" pitchFamily="18" charset="-120"/>
              </a:endParaRPr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5715000" y="4343400"/>
              <a:ext cx="1143000" cy="1295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 sz="2800">
                <a:ea typeface="新細明體" pitchFamily="18" charset="-120"/>
              </a:endParaRPr>
            </a:p>
          </p:txBody>
        </p:sp>
        <p:graphicFrame>
          <p:nvGraphicFramePr>
            <p:cNvPr id="16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24749339"/>
                </p:ext>
              </p:extLst>
            </p:nvPr>
          </p:nvGraphicFramePr>
          <p:xfrm>
            <a:off x="5819775" y="4562475"/>
            <a:ext cx="2514600" cy="881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方程式" r:id="rId4" imgW="1231560" imgH="431640" progId="Equation.3">
                    <p:embed/>
                  </p:oleObj>
                </mc:Choice>
                <mc:Fallback>
                  <p:oleObj name="方程式" r:id="rId4" imgW="123156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19775" y="4562475"/>
                          <a:ext cx="2514600" cy="881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69320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AAIOEDH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602" y="1269368"/>
            <a:ext cx="661511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762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889522" y="563617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b="1" smtClean="0">
                <a:latin typeface="Arial" charset="0"/>
              </a:rPr>
              <a:t>Figure 4.34    </a:t>
            </a:r>
            <a:r>
              <a:rPr lang="en-US" smtClean="0">
                <a:latin typeface="Arial" charset="0"/>
              </a:rPr>
              <a:t>Energy band diagram of a metal–semiconductor contact. The Schottky barrier heights depend on the metal and semiconductor materials. (a) </a:t>
            </a:r>
            <a:r>
              <a:rPr lang="en-US" i="1" smtClean="0">
                <a:latin typeface="Lucida Grande" charset="0"/>
              </a:rPr>
              <a:t>ϕ</a:t>
            </a:r>
            <a:r>
              <a:rPr lang="en-US" baseline="-25000" smtClean="0">
                <a:latin typeface="Arial" charset="0"/>
              </a:rPr>
              <a:t>B</a:t>
            </a:r>
            <a:r>
              <a:rPr lang="en-US" i="1" baseline="-25000" smtClean="0">
                <a:latin typeface="Arial" charset="0"/>
              </a:rPr>
              <a:t>n</a:t>
            </a:r>
            <a:r>
              <a:rPr lang="en-US" i="1" smtClean="0">
                <a:latin typeface="Arial" charset="0"/>
              </a:rPr>
              <a:t> </a:t>
            </a:r>
            <a:r>
              <a:rPr lang="en-US" smtClean="0">
                <a:latin typeface="Arial" charset="0"/>
              </a:rPr>
              <a:t>is the barrier against electron flow between the metal and the N-type semiconductor; (b) </a:t>
            </a:r>
            <a:r>
              <a:rPr lang="en-US" i="1" smtClean="0">
                <a:latin typeface="Lucida Grande" charset="0"/>
              </a:rPr>
              <a:t>ϕ</a:t>
            </a:r>
            <a:r>
              <a:rPr lang="en-US" baseline="-25000" smtClean="0">
                <a:latin typeface="Arial" charset="0"/>
              </a:rPr>
              <a:t>B</a:t>
            </a:r>
            <a:r>
              <a:rPr lang="en-US" i="1" baseline="-25000" smtClean="0">
                <a:latin typeface="Arial" charset="0"/>
              </a:rPr>
              <a:t>p</a:t>
            </a:r>
            <a:r>
              <a:rPr lang="en-US" i="1" smtClean="0">
                <a:latin typeface="Arial" charset="0"/>
              </a:rPr>
              <a:t> </a:t>
            </a:r>
            <a:r>
              <a:rPr lang="en-US" smtClean="0">
                <a:latin typeface="Arial" charset="0"/>
              </a:rPr>
              <a:t>is the barrier against hole flow between the metal and the P-type semiconductor.</a:t>
            </a:r>
            <a:br>
              <a:rPr lang="en-US" smtClean="0">
                <a:latin typeface="Arial" charset="0"/>
              </a:rPr>
            </a:br>
            <a:endParaRPr lang="en-US" dirty="0" smtClean="0">
              <a:latin typeface="Arial" charset="0"/>
            </a:endParaRPr>
          </a:p>
        </p:txBody>
      </p:sp>
      <p:pic>
        <p:nvPicPr>
          <p:cNvPr id="5" name="Picture 4" descr="AAIOEDT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585" y="1782817"/>
            <a:ext cx="341788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300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1529482" y="1331565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b="1" smtClean="0">
                <a:latin typeface="Arial" charset="0"/>
              </a:rPr>
              <a:t>Table 4.4   </a:t>
            </a:r>
            <a:r>
              <a:rPr lang="en-US" smtClean="0">
                <a:latin typeface="Arial" charset="0"/>
              </a:rPr>
              <a:t>Measured Schottky barrier heights for electrons on N-type silicon (</a:t>
            </a:r>
            <a:r>
              <a:rPr lang="en-US" i="1" smtClean="0">
                <a:latin typeface="Lucida Grande" charset="0"/>
              </a:rPr>
              <a:t>ϕ</a:t>
            </a:r>
            <a:r>
              <a:rPr lang="en-US" baseline="-25000" smtClean="0">
                <a:latin typeface="Arial" charset="0"/>
              </a:rPr>
              <a:t>B</a:t>
            </a:r>
            <a:r>
              <a:rPr lang="en-US" i="1" baseline="-25000" smtClean="0">
                <a:latin typeface="Arial" charset="0"/>
              </a:rPr>
              <a:t>p</a:t>
            </a:r>
            <a:r>
              <a:rPr lang="en-US" smtClean="0">
                <a:latin typeface="Arial" charset="0"/>
              </a:rPr>
              <a:t>) and for holes on P-type silicon (</a:t>
            </a:r>
            <a:r>
              <a:rPr lang="en-US" i="1" smtClean="0">
                <a:latin typeface="Lucida Grande" charset="0"/>
              </a:rPr>
              <a:t>ϕ</a:t>
            </a:r>
            <a:r>
              <a:rPr lang="en-US" baseline="-25000" smtClean="0">
                <a:latin typeface="Arial" charset="0"/>
              </a:rPr>
              <a:t>B</a:t>
            </a:r>
            <a:r>
              <a:rPr lang="en-US" i="1" baseline="-25000" smtClean="0">
                <a:latin typeface="Arial" charset="0"/>
              </a:rPr>
              <a:t>p</a:t>
            </a:r>
            <a:r>
              <a:rPr lang="en-US" smtClean="0">
                <a:latin typeface="Arial" charset="0"/>
              </a:rPr>
              <a:t>). (From [7].)</a:t>
            </a:r>
            <a:endParaRPr lang="en-US" smtClean="0">
              <a:latin typeface="Arial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482" y="3312765"/>
            <a:ext cx="8229600" cy="245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845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529482" y="9144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b="1" smtClean="0">
                <a:latin typeface="Arial" charset="0"/>
              </a:rPr>
              <a:t>Figure 4.35   </a:t>
            </a:r>
            <a:r>
              <a:rPr lang="en-US" smtClean="0">
                <a:latin typeface="Arial" charset="0"/>
              </a:rPr>
              <a:t>(a) An “ideal” metal–semiconductor contact and (b) in a real metal–semiconductor contact, there is a dipole at the interface.</a:t>
            </a:r>
            <a:br>
              <a:rPr lang="en-US" smtClean="0">
                <a:latin typeface="Arial" charset="0"/>
              </a:rPr>
            </a:br>
            <a:endParaRPr lang="en-US" smtClean="0">
              <a:latin typeface="Arial" charset="0"/>
            </a:endParaRPr>
          </a:p>
        </p:txBody>
      </p:sp>
      <p:pic>
        <p:nvPicPr>
          <p:cNvPr id="5" name="Picture 4" descr="AAIOEDU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682" y="1828800"/>
            <a:ext cx="2770188" cy="480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467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313458" y="1475581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b="1" smtClean="0">
                <a:latin typeface="Arial" charset="0"/>
              </a:rPr>
              <a:t>Table 4.5   </a:t>
            </a:r>
            <a:r>
              <a:rPr lang="en-US" smtClean="0">
                <a:latin typeface="Arial" charset="0"/>
              </a:rPr>
              <a:t>Measured Schottky barrier heights of metal silicide on Si.</a:t>
            </a:r>
            <a:br>
              <a:rPr lang="en-US" smtClean="0">
                <a:latin typeface="Arial" charset="0"/>
              </a:rPr>
            </a:br>
            <a:endParaRPr lang="en-US" smtClean="0">
              <a:latin typeface="Arial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458" y="3761581"/>
            <a:ext cx="8229600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918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529482" y="9144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b="1" smtClean="0">
                <a:latin typeface="Arial" charset="0"/>
              </a:rPr>
              <a:t>Figure 4.36  </a:t>
            </a:r>
            <a:r>
              <a:rPr lang="en-US" smtClean="0">
                <a:latin typeface="Arial" charset="0"/>
              </a:rPr>
              <a:t>The potential across the depletion layer at the Schottky junction. (a) No voltage applied; (b) a negative voltage (reverse bias) is applied to the metal.</a:t>
            </a:r>
            <a:br>
              <a:rPr lang="en-US" smtClean="0">
                <a:latin typeface="Arial" charset="0"/>
              </a:rPr>
            </a:br>
            <a:endParaRPr lang="en-US" smtClean="0">
              <a:latin typeface="Arial" charset="0"/>
            </a:endParaRPr>
          </a:p>
        </p:txBody>
      </p:sp>
      <p:pic>
        <p:nvPicPr>
          <p:cNvPr id="5" name="Picture 4" descr="AAIOEDV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07" y="1981200"/>
            <a:ext cx="389255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068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Arial" charset="0"/>
              </a:rPr>
              <a:t>Figure 4.37  </a:t>
            </a:r>
            <a:r>
              <a:rPr lang="en-US" i="1" smtClean="0">
                <a:latin typeface="Lucida Grande" charset="0"/>
              </a:rPr>
              <a:t>ϕ</a:t>
            </a:r>
            <a:r>
              <a:rPr lang="en-US" baseline="-25000" smtClean="0">
                <a:latin typeface="Arial" charset="0"/>
              </a:rPr>
              <a:t>bi</a:t>
            </a:r>
            <a:r>
              <a:rPr lang="en-US" smtClean="0">
                <a:latin typeface="Arial" charset="0"/>
              </a:rPr>
              <a:t> (and hence </a:t>
            </a:r>
            <a:r>
              <a:rPr lang="en-US" i="1" smtClean="0">
                <a:latin typeface="Lucida Grande" charset="0"/>
              </a:rPr>
              <a:t>ϕ</a:t>
            </a:r>
            <a:r>
              <a:rPr lang="en-US" baseline="-25000" smtClean="0">
                <a:latin typeface="Arial" charset="0"/>
              </a:rPr>
              <a:t>B</a:t>
            </a:r>
            <a:r>
              <a:rPr lang="en-US" smtClean="0">
                <a:latin typeface="Arial" charset="0"/>
              </a:rPr>
              <a:t>) can be extracted from the </a:t>
            </a:r>
            <a:r>
              <a:rPr lang="en-US" i="1" smtClean="0">
                <a:latin typeface="Arial" charset="0"/>
              </a:rPr>
              <a:t>C–V </a:t>
            </a:r>
            <a:r>
              <a:rPr lang="en-US" smtClean="0">
                <a:latin typeface="Arial" charset="0"/>
              </a:rPr>
              <a:t>data as shown</a:t>
            </a:r>
            <a:r>
              <a:rPr lang="en-US" i="1" smtClean="0">
                <a:latin typeface="Arial" charset="0"/>
              </a:rPr>
              <a:t>.</a:t>
            </a:r>
            <a:r>
              <a:rPr lang="en-US" smtClean="0">
                <a:latin typeface="Arial" charset="0"/>
              </a:rPr>
              <a:t/>
            </a:r>
            <a:br>
              <a:rPr lang="en-US" smtClean="0">
                <a:latin typeface="Arial" charset="0"/>
              </a:rPr>
            </a:br>
            <a:endParaRPr lang="en-US" smtClean="0">
              <a:latin typeface="Arial" charset="0"/>
            </a:endParaRPr>
          </a:p>
        </p:txBody>
      </p:sp>
      <p:pic>
        <p:nvPicPr>
          <p:cNvPr id="65539" name="Picture 4" descr="AAIOEDW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39" y="1259946"/>
            <a:ext cx="8607280" cy="498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819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Arial" charset="0"/>
              </a:rPr>
              <a:t>Figure 4.38   </a:t>
            </a:r>
            <a:r>
              <a:rPr lang="en-US" smtClean="0">
                <a:latin typeface="Arial" charset="0"/>
              </a:rPr>
              <a:t>Energy band diagram of a Schottky contact with a forward bias </a:t>
            </a:r>
            <a:r>
              <a:rPr lang="en-US" i="1" smtClean="0">
                <a:latin typeface="Arial" charset="0"/>
              </a:rPr>
              <a:t>V </a:t>
            </a:r>
            <a:r>
              <a:rPr lang="en-US" smtClean="0">
                <a:latin typeface="Arial" charset="0"/>
              </a:rPr>
              <a:t>applied between the metal and the semiconductor.</a:t>
            </a:r>
            <a:br>
              <a:rPr lang="en-US" smtClean="0">
                <a:latin typeface="Arial" charset="0"/>
              </a:rPr>
            </a:br>
            <a:endParaRPr lang="en-US" smtClean="0">
              <a:latin typeface="Arial" charset="0"/>
            </a:endParaRPr>
          </a:p>
        </p:txBody>
      </p:sp>
      <p:pic>
        <p:nvPicPr>
          <p:cNvPr id="66563" name="Picture 4" descr="AAIOEDX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86" y="2099910"/>
            <a:ext cx="9088041" cy="315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090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Arial" charset="0"/>
              </a:rPr>
              <a:t>Figure 4.39   </a:t>
            </a:r>
            <a:r>
              <a:rPr lang="en-US" smtClean="0">
                <a:latin typeface="Arial" charset="0"/>
              </a:rPr>
              <a:t>Explanation of the rectifying </a:t>
            </a:r>
            <a:r>
              <a:rPr lang="en-US" i="1" smtClean="0">
                <a:latin typeface="Arial" charset="0"/>
              </a:rPr>
              <a:t>IV </a:t>
            </a:r>
            <a:r>
              <a:rPr lang="en-US" smtClean="0">
                <a:latin typeface="Arial" charset="0"/>
              </a:rPr>
              <a:t>characteristics of Schottky diodes. The arrows in the subscripts indicate the direction of electron flows.</a:t>
            </a:r>
            <a:br>
              <a:rPr lang="en-US" smtClean="0">
                <a:latin typeface="Arial" charset="0"/>
              </a:rPr>
            </a:br>
            <a:endParaRPr lang="en-US" smtClean="0">
              <a:latin typeface="Arial" charset="0"/>
            </a:endParaRPr>
          </a:p>
        </p:txBody>
      </p:sp>
      <p:pic>
        <p:nvPicPr>
          <p:cNvPr id="67587" name="Picture 4" descr="AAIOEDY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659" y="1259947"/>
            <a:ext cx="6071688" cy="529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312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Fråga </a:t>
            </a:r>
            <a:r>
              <a:rPr lang="sv-SE" dirty="0" smtClean="0"/>
              <a:t>72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 smtClean="0"/>
              <a:t> En p</a:t>
            </a:r>
            <a:r>
              <a:rPr lang="sv-SE" baseline="30000" dirty="0" smtClean="0"/>
              <a:t>+</a:t>
            </a:r>
            <a:r>
              <a:rPr lang="sv-SE" dirty="0" smtClean="0"/>
              <a:t>n övergång i kisel framspänns. Vilken strömkomponent är lättast att beräkna och bestämmer strömmen?</a:t>
            </a:r>
          </a:p>
          <a:p>
            <a:endParaRPr lang="sv-SE" dirty="0" smtClean="0"/>
          </a:p>
          <a:p>
            <a:pPr marL="457200" indent="-457200">
              <a:buAutoNum type="alphaUcParenR"/>
            </a:pPr>
            <a:r>
              <a:rPr lang="sv-SE" dirty="0" smtClean="0"/>
              <a:t>Diffusionströmmen av hål på n-sidan</a:t>
            </a:r>
            <a:endParaRPr lang="sv-SE" baseline="30000" dirty="0" smtClean="0"/>
          </a:p>
          <a:p>
            <a:pPr marL="457200" indent="-457200">
              <a:buAutoNum type="alphaUcParenR"/>
            </a:pPr>
            <a:r>
              <a:rPr lang="sv-SE" dirty="0" smtClean="0"/>
              <a:t>Driftström av elektroner på n-sidan</a:t>
            </a:r>
            <a:endParaRPr lang="sv-SE" baseline="30000" dirty="0"/>
          </a:p>
          <a:p>
            <a:pPr marL="457200" indent="-457200">
              <a:buFontTx/>
              <a:buAutoNum type="alphaUcParenR"/>
            </a:pPr>
            <a:r>
              <a:rPr lang="sv-SE" dirty="0" smtClean="0"/>
              <a:t>Driftström av hål på n-sidan</a:t>
            </a:r>
            <a:endParaRPr lang="sv-SE" baseline="30000" dirty="0" smtClean="0"/>
          </a:p>
          <a:p>
            <a:pPr marL="457200" indent="-457200">
              <a:buAutoNum type="alphaUcParenR"/>
            </a:pPr>
            <a:r>
              <a:rPr lang="sv-SE" dirty="0"/>
              <a:t>Diffusionströmmen av </a:t>
            </a:r>
            <a:r>
              <a:rPr lang="sv-SE" dirty="0" smtClean="0"/>
              <a:t>elektroner </a:t>
            </a:r>
            <a:r>
              <a:rPr lang="sv-SE" dirty="0"/>
              <a:t>på </a:t>
            </a:r>
            <a:r>
              <a:rPr lang="sv-SE" dirty="0" smtClean="0"/>
              <a:t>p-sidan</a:t>
            </a:r>
            <a:endParaRPr lang="sv-SE" baseline="30000" dirty="0"/>
          </a:p>
          <a:p>
            <a:pPr marL="457200" indent="-457200">
              <a:buAutoNum type="alphaUcParenR"/>
            </a:pPr>
            <a:endParaRPr lang="sv-SE" baseline="30000" dirty="0"/>
          </a:p>
          <a:p>
            <a:pPr marL="0" indent="0">
              <a:buNone/>
            </a:pPr>
            <a:endParaRPr lang="sv-SE" baseline="30000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lphaU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20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Arial" charset="0"/>
              </a:rPr>
              <a:t>Figure 4.40   </a:t>
            </a:r>
            <a:r>
              <a:rPr lang="en-US" smtClean="0">
                <a:latin typeface="Arial" charset="0"/>
              </a:rPr>
              <a:t>Schematic </a:t>
            </a:r>
            <a:r>
              <a:rPr lang="en-US" i="1" smtClean="0">
                <a:latin typeface="Arial" charset="0"/>
              </a:rPr>
              <a:t>IV </a:t>
            </a:r>
            <a:r>
              <a:rPr lang="en-US" smtClean="0">
                <a:latin typeface="Arial" charset="0"/>
              </a:rPr>
              <a:t>characteristics of PN and Schottky diodes having the same area.</a:t>
            </a:r>
            <a:br>
              <a:rPr lang="en-US" smtClean="0">
                <a:latin typeface="Arial" charset="0"/>
              </a:rPr>
            </a:br>
            <a:endParaRPr lang="en-US" smtClean="0">
              <a:latin typeface="Arial" charset="0"/>
            </a:endParaRPr>
          </a:p>
        </p:txBody>
      </p:sp>
      <p:pic>
        <p:nvPicPr>
          <p:cNvPr id="68611" name="Picture 4" descr="AAIOEDZ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137" y="1427939"/>
            <a:ext cx="8369684" cy="498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948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Arial" charset="0"/>
              </a:rPr>
              <a:t>Figure 4.41   </a:t>
            </a:r>
            <a:r>
              <a:rPr lang="en-US" smtClean="0">
                <a:latin typeface="Arial" charset="0"/>
              </a:rPr>
              <a:t>Block diagram of a switching power supply for electronic equipment such as PCs.</a:t>
            </a:r>
            <a:br>
              <a:rPr lang="en-US" smtClean="0">
                <a:latin typeface="Arial" charset="0"/>
              </a:rPr>
            </a:br>
            <a:endParaRPr lang="en-US" smtClean="0">
              <a:latin typeface="Arial" charset="0"/>
            </a:endParaRPr>
          </a:p>
        </p:txBody>
      </p:sp>
      <p:pic>
        <p:nvPicPr>
          <p:cNvPr id="69635" name="Picture 4" descr="AAIOEEA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86" y="2519892"/>
            <a:ext cx="9088041" cy="253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827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Arial" charset="0"/>
              </a:rPr>
              <a:t>Figure 4.42   </a:t>
            </a:r>
            <a:r>
              <a:rPr lang="en-US" smtClean="0">
                <a:latin typeface="Arial" charset="0"/>
              </a:rPr>
              <a:t>Illustration of quantum mechanical tunneling.</a:t>
            </a:r>
            <a:br>
              <a:rPr lang="en-US" smtClean="0">
                <a:latin typeface="Arial" charset="0"/>
              </a:rPr>
            </a:br>
            <a:endParaRPr lang="en-US" smtClean="0">
              <a:latin typeface="Arial" charset="0"/>
            </a:endParaRPr>
          </a:p>
        </p:txBody>
      </p:sp>
      <p:pic>
        <p:nvPicPr>
          <p:cNvPr id="70659" name="Picture 4" descr="AAIOEEB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86" y="2183907"/>
            <a:ext cx="9088041" cy="33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722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Arial" charset="0"/>
              </a:rPr>
              <a:t>Figure 4.43   </a:t>
            </a:r>
            <a:r>
              <a:rPr lang="en-US" smtClean="0">
                <a:latin typeface="Arial" charset="0"/>
              </a:rPr>
              <a:t>A contact structure. A film of metal silicide is formed before the dielectriclayer deposition and contact-hole etching. (From [11]. © 1999 IEEE.)</a:t>
            </a:r>
            <a:br>
              <a:rPr lang="en-US" smtClean="0">
                <a:latin typeface="Arial" charset="0"/>
              </a:rPr>
            </a:br>
            <a:endParaRPr lang="en-US" smtClean="0">
              <a:latin typeface="Arial" charset="0"/>
            </a:endParaRPr>
          </a:p>
        </p:txBody>
      </p:sp>
      <p:pic>
        <p:nvPicPr>
          <p:cNvPr id="71683" name="Picture 4" descr="AAIOEEC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158" y="1343943"/>
            <a:ext cx="7879643" cy="498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616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Arial" charset="0"/>
              </a:rPr>
              <a:t>Figure 4.44   </a:t>
            </a:r>
            <a:r>
              <a:rPr lang="en-US" smtClean="0">
                <a:latin typeface="Arial" charset="0"/>
              </a:rPr>
              <a:t>(a) Energy band diagram of metal–N</a:t>
            </a:r>
            <a:r>
              <a:rPr lang="en-US" baseline="30000" smtClean="0">
                <a:latin typeface="Arial" charset="0"/>
              </a:rPr>
              <a:t>+</a:t>
            </a:r>
            <a:r>
              <a:rPr lang="en-US" smtClean="0">
                <a:latin typeface="Arial" charset="0"/>
              </a:rPr>
              <a:t> Si contact with no voltage applied and (b) the same contact with a voltage, </a:t>
            </a:r>
            <a:r>
              <a:rPr lang="en-US" i="1" smtClean="0">
                <a:latin typeface="Arial" charset="0"/>
              </a:rPr>
              <a:t>V</a:t>
            </a:r>
            <a:r>
              <a:rPr lang="en-US" smtClean="0">
                <a:latin typeface="Arial" charset="0"/>
              </a:rPr>
              <a:t>, applied to the contact.</a:t>
            </a:r>
            <a:br>
              <a:rPr lang="en-US" smtClean="0">
                <a:latin typeface="Arial" charset="0"/>
              </a:rPr>
            </a:br>
            <a:endParaRPr lang="en-US" smtClean="0">
              <a:latin typeface="Arial" charset="0"/>
            </a:endParaRPr>
          </a:p>
        </p:txBody>
      </p:sp>
      <p:pic>
        <p:nvPicPr>
          <p:cNvPr id="72707" name="Picture 4" descr="AAIOEED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86" y="2015913"/>
            <a:ext cx="9088041" cy="380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190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Arial" charset="0"/>
              </a:rPr>
              <a:t>Figure 4.45   </a:t>
            </a:r>
            <a:r>
              <a:rPr lang="en-US" smtClean="0">
                <a:latin typeface="Arial" charset="0"/>
              </a:rPr>
              <a:t>The </a:t>
            </a:r>
            <a:r>
              <a:rPr lang="en-US" i="1" smtClean="0">
                <a:latin typeface="Arial" charset="0"/>
              </a:rPr>
              <a:t>IV </a:t>
            </a:r>
            <a:r>
              <a:rPr lang="en-US" smtClean="0">
                <a:latin typeface="Arial" charset="0"/>
              </a:rPr>
              <a:t>characteristics of a 0.3 µm (diameter) TiSi</a:t>
            </a:r>
            <a:r>
              <a:rPr lang="en-US" baseline="-25000" smtClean="0">
                <a:latin typeface="Arial" charset="0"/>
              </a:rPr>
              <a:t>2</a:t>
            </a:r>
            <a:r>
              <a:rPr lang="en-US" smtClean="0">
                <a:latin typeface="Arial" charset="0"/>
              </a:rPr>
              <a:t> contact on N</a:t>
            </a:r>
            <a:r>
              <a:rPr lang="en-US" baseline="30000" smtClean="0">
                <a:latin typeface="Arial" charset="0"/>
              </a:rPr>
              <a:t>+</a:t>
            </a:r>
            <a:r>
              <a:rPr lang="en-US" smtClean="0">
                <a:latin typeface="Arial" charset="0"/>
              </a:rPr>
              <a:t>-Si and P</a:t>
            </a:r>
            <a:r>
              <a:rPr lang="en-US" baseline="30000" smtClean="0">
                <a:latin typeface="Arial" charset="0"/>
              </a:rPr>
              <a:t>+</a:t>
            </a:r>
            <a:r>
              <a:rPr lang="en-US" smtClean="0">
                <a:latin typeface="Arial" charset="0"/>
              </a:rPr>
              <a:t>-Si. (From [11]. ©1999 IEEE.)</a:t>
            </a:r>
            <a:br>
              <a:rPr lang="en-US" smtClean="0">
                <a:latin typeface="Arial" charset="0"/>
              </a:rPr>
            </a:br>
            <a:endParaRPr lang="en-US" smtClean="0">
              <a:latin typeface="Arial" charset="0"/>
            </a:endParaRPr>
          </a:p>
        </p:txBody>
      </p:sp>
      <p:pic>
        <p:nvPicPr>
          <p:cNvPr id="73731" name="Picture 4" descr="AAIOEEE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530" y="1979637"/>
            <a:ext cx="6879142" cy="498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219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Arial" charset="0"/>
              </a:rPr>
              <a:t>Figure 4.46   </a:t>
            </a:r>
            <a:r>
              <a:rPr lang="en-US" smtClean="0">
                <a:latin typeface="Arial" charset="0"/>
              </a:rPr>
              <a:t>Theoretical specific contact resistance. (After [12].)</a:t>
            </a:r>
            <a:br>
              <a:rPr lang="en-US" smtClean="0">
                <a:latin typeface="Arial" charset="0"/>
              </a:rPr>
            </a:br>
            <a:endParaRPr lang="en-US" smtClean="0">
              <a:latin typeface="Arial" charset="0"/>
            </a:endParaRPr>
          </a:p>
        </p:txBody>
      </p:sp>
      <p:pic>
        <p:nvPicPr>
          <p:cNvPr id="74755" name="Picture 4" descr="AAIOEEF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371" y="1259946"/>
            <a:ext cx="5873072" cy="498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028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0425" y="107429"/>
            <a:ext cx="8002588" cy="1260475"/>
          </a:xfrm>
        </p:spPr>
        <p:txBody>
          <a:bodyPr/>
          <a:lstStyle/>
          <a:p>
            <a:r>
              <a:rPr lang="en-US" sz="1600" b="1" dirty="0" smtClean="0">
                <a:solidFill>
                  <a:schemeClr val="tx1"/>
                </a:solidFill>
                <a:latin typeface="Arial" charset="0"/>
              </a:rPr>
              <a:t>Figure 4.20   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</a:rPr>
              <a:t>(a) Total </a:t>
            </a:r>
            <a:r>
              <a:rPr lang="en-US" sz="1600" i="1" dirty="0" smtClean="0">
                <a:solidFill>
                  <a:schemeClr val="tx1"/>
                </a:solidFill>
                <a:latin typeface="Arial" charset="0"/>
              </a:rPr>
              <a:t>J 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</a:rPr>
              <a:t>can be determined by summing </a:t>
            </a:r>
            <a:r>
              <a:rPr lang="en-US" sz="1600" i="1" dirty="0" err="1" smtClean="0">
                <a:solidFill>
                  <a:schemeClr val="tx1"/>
                </a:solidFill>
                <a:latin typeface="Arial" charset="0"/>
              </a:rPr>
              <a:t>J</a:t>
            </a:r>
            <a:r>
              <a:rPr lang="en-US" sz="1600" i="1" baseline="-25000" dirty="0" err="1" smtClean="0">
                <a:solidFill>
                  <a:schemeClr val="tx1"/>
                </a:solidFill>
                <a:latin typeface="Arial" charset="0"/>
              </a:rPr>
              <a:t>n</a:t>
            </a:r>
            <a:r>
              <a:rPr lang="en-US" sz="1600" baseline="-25000" dirty="0" err="1" smtClean="0">
                <a:solidFill>
                  <a:schemeClr val="tx1"/>
                </a:solidFill>
                <a:latin typeface="Arial" charset="0"/>
              </a:rPr>
              <a:t>P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</a:rPr>
              <a:t> and </a:t>
            </a:r>
            <a:r>
              <a:rPr lang="en-US" sz="1600" i="1" dirty="0" err="1" smtClean="0">
                <a:solidFill>
                  <a:schemeClr val="tx1"/>
                </a:solidFill>
                <a:latin typeface="Arial" charset="0"/>
              </a:rPr>
              <a:t>J</a:t>
            </a:r>
            <a:r>
              <a:rPr lang="en-US" sz="1600" i="1" baseline="-25000" dirty="0" err="1" smtClean="0">
                <a:solidFill>
                  <a:schemeClr val="tx1"/>
                </a:solidFill>
                <a:latin typeface="Arial" charset="0"/>
              </a:rPr>
              <a:t>p</a:t>
            </a:r>
            <a:r>
              <a:rPr lang="en-US" sz="1600" baseline="-25000" dirty="0" err="1" smtClean="0">
                <a:solidFill>
                  <a:schemeClr val="tx1"/>
                </a:solidFill>
                <a:latin typeface="Arial" charset="0"/>
              </a:rPr>
              <a:t>N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</a:rPr>
              <a:t> at the junction where both are known; (b) the other majority current components can now be determined.</a:t>
            </a:r>
            <a:br>
              <a:rPr lang="en-US" sz="1600" dirty="0" smtClean="0">
                <a:solidFill>
                  <a:schemeClr val="tx1"/>
                </a:solidFill>
                <a:latin typeface="Arial" charset="0"/>
              </a:rPr>
            </a:br>
            <a:endParaRPr lang="en-US" sz="1600" dirty="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43011" name="Picture 7" descr="AAIOEDF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170" y="1091953"/>
            <a:ext cx="5633620" cy="554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45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AAIOECR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690" y="179437"/>
            <a:ext cx="3187979" cy="719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806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17514" y="323453"/>
            <a:ext cx="8002588" cy="1260475"/>
          </a:xfrm>
          <a:noFill/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Arial" charset="0"/>
              </a:rPr>
              <a:t>Figure 4.14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   A forward bias reduces the </a:t>
            </a:r>
            <a:r>
              <a:rPr lang="en-US" sz="1800" dirty="0" err="1" smtClean="0">
                <a:solidFill>
                  <a:schemeClr val="tx1"/>
                </a:solidFill>
                <a:latin typeface="Arial" charset="0"/>
              </a:rPr>
              <a:t>junctionbarrier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 to </a:t>
            </a:r>
            <a:r>
              <a:rPr lang="en-US" sz="1800" i="1" dirty="0" err="1" smtClean="0">
                <a:solidFill>
                  <a:schemeClr val="tx1"/>
                </a:solidFill>
                <a:latin typeface="Lucida Grande" charset="0"/>
              </a:rPr>
              <a:t>ϕ</a:t>
            </a:r>
            <a:r>
              <a:rPr lang="en-US" sz="1800" baseline="-25000" dirty="0" err="1" smtClean="0">
                <a:solidFill>
                  <a:schemeClr val="tx1"/>
                </a:solidFill>
                <a:latin typeface="Arial" charset="0"/>
              </a:rPr>
              <a:t>bi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–</a:t>
            </a:r>
            <a:r>
              <a:rPr lang="en-US" sz="1800" i="1" dirty="0" smtClean="0">
                <a:solidFill>
                  <a:schemeClr val="tx1"/>
                </a:solidFill>
                <a:latin typeface="Arial" charset="0"/>
              </a:rPr>
              <a:t>V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and allows electrons and holes to be injected over the reduced barrier.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endParaRPr lang="en-US" dirty="0" smtClean="0">
              <a:latin typeface="Arial" charset="0"/>
            </a:endParaRPr>
          </a:p>
        </p:txBody>
      </p:sp>
      <p:pic>
        <p:nvPicPr>
          <p:cNvPr id="31747" name="Picture 9" descr="AAIOECZ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86" y="1595931"/>
            <a:ext cx="9088041" cy="459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72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7814" y="215106"/>
            <a:ext cx="8002588" cy="1260475"/>
          </a:xfrm>
          <a:noFill/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Arial" charset="0"/>
              </a:rPr>
              <a:t>Figure 4.15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   </a:t>
            </a:r>
            <a:r>
              <a:rPr lang="en-US" sz="1800" i="1" dirty="0" smtClean="0">
                <a:solidFill>
                  <a:schemeClr val="tx1"/>
                </a:solidFill>
                <a:latin typeface="Arial" charset="0"/>
              </a:rPr>
              <a:t>n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at </a:t>
            </a:r>
            <a:r>
              <a:rPr lang="en-US" sz="1800" i="1" dirty="0" err="1" smtClean="0">
                <a:solidFill>
                  <a:schemeClr val="tx1"/>
                </a:solidFill>
                <a:latin typeface="Arial" charset="0"/>
              </a:rPr>
              <a:t>x</a:t>
            </a:r>
            <a:r>
              <a:rPr lang="en-US" sz="1800" baseline="-25000" dirty="0" err="1" smtClean="0">
                <a:solidFill>
                  <a:schemeClr val="tx1"/>
                </a:solidFill>
                <a:latin typeface="Arial" charset="0"/>
              </a:rPr>
              <a:t>p</a:t>
            </a:r>
            <a:r>
              <a:rPr lang="en-US" sz="1800" baseline="-250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(electron density at the edge of the neutral P region) is determined by </a:t>
            </a:r>
            <a:r>
              <a:rPr lang="en-US" sz="1800" i="1" dirty="0" err="1" smtClean="0">
                <a:solidFill>
                  <a:schemeClr val="tx1"/>
                </a:solidFill>
                <a:latin typeface="Arial" charset="0"/>
              </a:rPr>
              <a:t>E</a:t>
            </a:r>
            <a:r>
              <a:rPr lang="en-US" sz="1800" baseline="-25000" dirty="0" err="1" smtClean="0">
                <a:solidFill>
                  <a:schemeClr val="tx1"/>
                </a:solidFill>
                <a:latin typeface="Arial" charset="0"/>
              </a:rPr>
              <a:t>c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 – </a:t>
            </a:r>
            <a:r>
              <a:rPr lang="en-US" sz="1800" i="1" dirty="0" err="1" smtClean="0">
                <a:solidFill>
                  <a:schemeClr val="tx1"/>
                </a:solidFill>
                <a:latin typeface="Arial" charset="0"/>
              </a:rPr>
              <a:t>E</a:t>
            </a:r>
            <a:r>
              <a:rPr lang="en-US" sz="1800" baseline="-25000" dirty="0" err="1" smtClean="0">
                <a:solidFill>
                  <a:schemeClr val="tx1"/>
                </a:solidFill>
                <a:latin typeface="Arial" charset="0"/>
              </a:rPr>
              <a:t>F</a:t>
            </a:r>
            <a:r>
              <a:rPr lang="en-US" sz="1800" i="1" baseline="-25000" dirty="0" err="1" smtClean="0">
                <a:solidFill>
                  <a:schemeClr val="tx1"/>
                </a:solidFill>
                <a:latin typeface="Arial" charset="0"/>
              </a:rPr>
              <a:t>n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. Similarly, </a:t>
            </a:r>
            <a:r>
              <a:rPr lang="en-US" sz="1800" i="1" dirty="0" smtClean="0">
                <a:solidFill>
                  <a:schemeClr val="tx1"/>
                </a:solidFill>
                <a:latin typeface="Arial" charset="0"/>
              </a:rPr>
              <a:t>p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at </a:t>
            </a:r>
            <a:r>
              <a:rPr lang="en-US" sz="1800" i="1" dirty="0" err="1" smtClean="0">
                <a:solidFill>
                  <a:schemeClr val="tx1"/>
                </a:solidFill>
                <a:latin typeface="Arial" charset="0"/>
              </a:rPr>
              <a:t>x</a:t>
            </a:r>
            <a:r>
              <a:rPr lang="en-US" sz="1800" baseline="-25000" dirty="0" err="1" smtClean="0">
                <a:solidFill>
                  <a:schemeClr val="tx1"/>
                </a:solidFill>
                <a:latin typeface="Arial" charset="0"/>
              </a:rPr>
              <a:t>N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 is determined by </a:t>
            </a:r>
            <a:r>
              <a:rPr lang="en-US" sz="1800" i="1" dirty="0" err="1" smtClean="0">
                <a:solidFill>
                  <a:schemeClr val="tx1"/>
                </a:solidFill>
                <a:latin typeface="Arial" charset="0"/>
              </a:rPr>
              <a:t>E</a:t>
            </a:r>
            <a:r>
              <a:rPr lang="en-US" sz="1800" baseline="-25000" dirty="0" err="1" smtClean="0">
                <a:solidFill>
                  <a:schemeClr val="tx1"/>
                </a:solidFill>
                <a:latin typeface="Arial" charset="0"/>
              </a:rPr>
              <a:t>v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 – </a:t>
            </a:r>
            <a:r>
              <a:rPr lang="en-US" sz="1800" i="1" dirty="0" err="1" smtClean="0">
                <a:solidFill>
                  <a:schemeClr val="tx1"/>
                </a:solidFill>
                <a:latin typeface="Arial" charset="0"/>
              </a:rPr>
              <a:t>E</a:t>
            </a:r>
            <a:r>
              <a:rPr lang="en-US" sz="1800" baseline="-25000" dirty="0" err="1" smtClean="0">
                <a:solidFill>
                  <a:schemeClr val="tx1"/>
                </a:solidFill>
                <a:latin typeface="Arial" charset="0"/>
              </a:rPr>
              <a:t>F</a:t>
            </a:r>
            <a:r>
              <a:rPr lang="en-US" sz="1800" i="1" baseline="-25000" dirty="0" err="1" smtClean="0">
                <a:solidFill>
                  <a:schemeClr val="tx1"/>
                </a:solidFill>
                <a:latin typeface="Arial" charset="0"/>
              </a:rPr>
              <a:t>p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.</a:t>
            </a:r>
          </a:p>
        </p:txBody>
      </p:sp>
      <p:pic>
        <p:nvPicPr>
          <p:cNvPr id="33795" name="Picture 9" descr="AAIOEDA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969" y="1427939"/>
            <a:ext cx="6821600" cy="498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51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0425" y="422275"/>
            <a:ext cx="7103913" cy="1260475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Arial" charset="0"/>
              </a:rPr>
              <a:t>Figure 4.18  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Normalized </a:t>
            </a:r>
            <a:r>
              <a:rPr lang="en-US" sz="1800" i="1" dirty="0" smtClean="0">
                <a:solidFill>
                  <a:schemeClr val="tx1"/>
                </a:solidFill>
                <a:latin typeface="Arial" charset="0"/>
              </a:rPr>
              <a:t>n'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and </a:t>
            </a:r>
            <a:r>
              <a:rPr lang="en-US" sz="1800" i="1" dirty="0" smtClean="0">
                <a:solidFill>
                  <a:schemeClr val="tx1"/>
                </a:solidFill>
                <a:latin typeface="Arial" charset="0"/>
              </a:rPr>
              <a:t>p'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. </a:t>
            </a:r>
            <a:r>
              <a:rPr lang="en-US" sz="1800" i="1" dirty="0" smtClean="0">
                <a:solidFill>
                  <a:schemeClr val="tx1"/>
                </a:solidFill>
                <a:latin typeface="Arial" charset="0"/>
              </a:rPr>
              <a:t>n'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(0) = 2</a:t>
            </a:r>
            <a:r>
              <a:rPr lang="en-US" sz="1800" i="1" dirty="0" smtClean="0">
                <a:solidFill>
                  <a:schemeClr val="tx1"/>
                </a:solidFill>
                <a:latin typeface="Arial" charset="0"/>
              </a:rPr>
              <a:t>p'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(0) because </a:t>
            </a:r>
            <a:r>
              <a:rPr lang="en-US" sz="1800" i="1" dirty="0" err="1" smtClean="0">
                <a:solidFill>
                  <a:schemeClr val="tx1"/>
                </a:solidFill>
                <a:latin typeface="Arial" charset="0"/>
              </a:rPr>
              <a:t>N</a:t>
            </a:r>
            <a:r>
              <a:rPr lang="en-US" sz="1800" baseline="-25000" dirty="0" err="1" smtClean="0">
                <a:solidFill>
                  <a:schemeClr val="tx1"/>
                </a:solidFill>
                <a:latin typeface="Arial" charset="0"/>
              </a:rPr>
              <a:t>d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 = 2</a:t>
            </a:r>
            <a:r>
              <a:rPr lang="en-US" sz="1800" i="1" dirty="0" smtClean="0">
                <a:solidFill>
                  <a:schemeClr val="tx1"/>
                </a:solidFill>
                <a:latin typeface="Arial" charset="0"/>
              </a:rPr>
              <a:t>N</a:t>
            </a:r>
            <a:r>
              <a:rPr lang="en-US" sz="1800" baseline="-25000" dirty="0" smtClean="0">
                <a:solidFill>
                  <a:schemeClr val="tx1"/>
                </a:solidFill>
                <a:latin typeface="Arial" charset="0"/>
              </a:rPr>
              <a:t>a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. </a:t>
            </a:r>
            <a:r>
              <a:rPr lang="en-US" sz="1800" i="1" dirty="0" smtClean="0">
                <a:solidFill>
                  <a:schemeClr val="tx1"/>
                </a:solidFill>
                <a:latin typeface="Arial" charset="0"/>
              </a:rPr>
              <a:t>L</a:t>
            </a:r>
            <a:r>
              <a:rPr lang="en-US" sz="1800" i="1" baseline="-25000" dirty="0" smtClean="0">
                <a:solidFill>
                  <a:schemeClr val="tx1"/>
                </a:solidFill>
                <a:latin typeface="Arial" charset="0"/>
              </a:rPr>
              <a:t>n</a:t>
            </a:r>
            <a:r>
              <a:rPr lang="en-US" sz="1800" i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= 2</a:t>
            </a:r>
            <a:r>
              <a:rPr lang="en-US" sz="1800" i="1" dirty="0" smtClean="0">
                <a:solidFill>
                  <a:schemeClr val="tx1"/>
                </a:solidFill>
                <a:latin typeface="Arial" charset="0"/>
              </a:rPr>
              <a:t>L</a:t>
            </a:r>
            <a:r>
              <a:rPr lang="en-US" sz="1800" i="1" baseline="-25000" dirty="0" smtClean="0">
                <a:solidFill>
                  <a:schemeClr val="tx1"/>
                </a:solidFill>
                <a:latin typeface="Arial" charset="0"/>
              </a:rPr>
              <a:t>p</a:t>
            </a:r>
            <a:r>
              <a:rPr lang="en-US" sz="1800" i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is assumed</a:t>
            </a:r>
            <a:r>
              <a:rPr lang="en-US" dirty="0" smtClean="0">
                <a:latin typeface="Arial" charset="0"/>
              </a:rPr>
              <a:t>.</a:t>
            </a:r>
            <a:br>
              <a:rPr lang="en-US" dirty="0" smtClean="0">
                <a:latin typeface="Arial" charset="0"/>
              </a:rPr>
            </a:br>
            <a:endParaRPr lang="en-US" dirty="0" smtClean="0">
              <a:latin typeface="Arial" charset="0"/>
            </a:endParaRPr>
          </a:p>
        </p:txBody>
      </p:sp>
      <p:pic>
        <p:nvPicPr>
          <p:cNvPr id="39939" name="Picture 7" descr="AAIOEDD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86" y="1679928"/>
            <a:ext cx="9088041" cy="456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59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v-SE"/>
          </a:p>
        </p:txBody>
      </p:sp>
      <p:grpSp>
        <p:nvGrpSpPr>
          <p:cNvPr id="4" name="Group 196"/>
          <p:cNvGrpSpPr>
            <a:grpSpLocks/>
          </p:cNvGrpSpPr>
          <p:nvPr/>
        </p:nvGrpSpPr>
        <p:grpSpPr bwMode="auto">
          <a:xfrm>
            <a:off x="5219701" y="3504407"/>
            <a:ext cx="3960813" cy="993775"/>
            <a:chOff x="2929" y="1646"/>
            <a:chExt cx="2495" cy="626"/>
          </a:xfrm>
        </p:grpSpPr>
        <p:sp>
          <p:nvSpPr>
            <p:cNvPr id="5" name="Line 150"/>
            <p:cNvSpPr>
              <a:spLocks noChangeShapeType="1"/>
            </p:cNvSpPr>
            <p:nvPr/>
          </p:nvSpPr>
          <p:spPr bwMode="auto">
            <a:xfrm>
              <a:off x="3944" y="1974"/>
              <a:ext cx="37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6" name="Rectangle 151"/>
            <p:cNvSpPr>
              <a:spLocks noChangeArrowheads="1"/>
            </p:cNvSpPr>
            <p:nvPr/>
          </p:nvSpPr>
          <p:spPr bwMode="auto">
            <a:xfrm>
              <a:off x="5364" y="1646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500" b="0" i="0">
                  <a:solidFill>
                    <a:srgbClr val="000000"/>
                  </a:solidFill>
                  <a:ea typeface="新細明體" pitchFamily="18" charset="-120"/>
                </a:rPr>
                <a:t>2</a:t>
              </a:r>
              <a:endParaRPr lang="en-US" altLang="zh-TW" sz="2800">
                <a:ea typeface="新細明體" pitchFamily="18" charset="-120"/>
              </a:endParaRPr>
            </a:p>
          </p:txBody>
        </p:sp>
        <p:sp>
          <p:nvSpPr>
            <p:cNvPr id="7" name="Rectangle 152"/>
            <p:cNvSpPr>
              <a:spLocks noChangeArrowheads="1"/>
            </p:cNvSpPr>
            <p:nvPr/>
          </p:nvSpPr>
          <p:spPr bwMode="auto">
            <a:xfrm>
              <a:off x="5314" y="1646"/>
              <a:ext cx="3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500" b="0" i="0">
                  <a:solidFill>
                    <a:srgbClr val="000000"/>
                  </a:solidFill>
                  <a:ea typeface="新細明體" pitchFamily="18" charset="-120"/>
                </a:rPr>
                <a:t>/</a:t>
              </a:r>
              <a:endParaRPr lang="en-US" altLang="zh-TW" sz="2800">
                <a:ea typeface="新細明體" pitchFamily="18" charset="-120"/>
              </a:endParaRPr>
            </a:p>
          </p:txBody>
        </p:sp>
        <p:sp>
          <p:nvSpPr>
            <p:cNvPr id="8" name="Rectangle 153"/>
            <p:cNvSpPr>
              <a:spLocks noChangeArrowheads="1"/>
            </p:cNvSpPr>
            <p:nvPr/>
          </p:nvSpPr>
          <p:spPr bwMode="auto">
            <a:xfrm>
              <a:off x="5252" y="1646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500" b="0" i="0">
                  <a:solidFill>
                    <a:srgbClr val="000000"/>
                  </a:solidFill>
                  <a:ea typeface="新細明體" pitchFamily="18" charset="-120"/>
                </a:rPr>
                <a:t>1</a:t>
              </a:r>
              <a:endParaRPr lang="en-US" altLang="zh-TW" sz="2800">
                <a:ea typeface="新細明體" pitchFamily="18" charset="-120"/>
              </a:endParaRPr>
            </a:p>
          </p:txBody>
        </p:sp>
        <p:sp>
          <p:nvSpPr>
            <p:cNvPr id="9" name="Rectangle 154"/>
            <p:cNvSpPr>
              <a:spLocks noChangeArrowheads="1"/>
            </p:cNvSpPr>
            <p:nvPr/>
          </p:nvSpPr>
          <p:spPr bwMode="auto">
            <a:xfrm>
              <a:off x="5062" y="1847"/>
              <a:ext cx="10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2500" b="0" i="0">
                  <a:solidFill>
                    <a:srgbClr val="000000"/>
                  </a:solidFill>
                  <a:ea typeface="新細明體" pitchFamily="18" charset="-120"/>
                </a:rPr>
                <a:t>|)</a:t>
              </a:r>
              <a:endParaRPr lang="en-US" altLang="zh-TW" sz="2800">
                <a:ea typeface="新細明體" pitchFamily="18" charset="-120"/>
              </a:endParaRPr>
            </a:p>
          </p:txBody>
        </p:sp>
        <p:sp>
          <p:nvSpPr>
            <p:cNvPr id="10" name="Rectangle 155"/>
            <p:cNvSpPr>
              <a:spLocks noChangeArrowheads="1"/>
            </p:cNvSpPr>
            <p:nvPr/>
          </p:nvSpPr>
          <p:spPr bwMode="auto">
            <a:xfrm>
              <a:off x="4780" y="1847"/>
              <a:ext cx="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2500" b="0" i="0">
                  <a:solidFill>
                    <a:srgbClr val="000000"/>
                  </a:solidFill>
                  <a:ea typeface="新細明體" pitchFamily="18" charset="-120"/>
                </a:rPr>
                <a:t>|</a:t>
              </a:r>
              <a:endParaRPr lang="en-US" altLang="zh-TW" sz="2800">
                <a:ea typeface="新細明體" pitchFamily="18" charset="-120"/>
              </a:endParaRPr>
            </a:p>
          </p:txBody>
        </p:sp>
        <p:sp>
          <p:nvSpPr>
            <p:cNvPr id="11" name="Rectangle 156"/>
            <p:cNvSpPr>
              <a:spLocks noChangeArrowheads="1"/>
            </p:cNvSpPr>
            <p:nvPr/>
          </p:nvSpPr>
          <p:spPr bwMode="auto">
            <a:xfrm>
              <a:off x="4352" y="1847"/>
              <a:ext cx="6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2500" b="0" i="0">
                  <a:solidFill>
                    <a:srgbClr val="000000"/>
                  </a:solidFill>
                  <a:ea typeface="新細明體" pitchFamily="18" charset="-120"/>
                </a:rPr>
                <a:t>(</a:t>
              </a:r>
              <a:endParaRPr lang="en-US" altLang="zh-TW" sz="2800">
                <a:ea typeface="新細明體" pitchFamily="18" charset="-120"/>
              </a:endParaRPr>
            </a:p>
          </p:txBody>
        </p:sp>
        <p:sp>
          <p:nvSpPr>
            <p:cNvPr id="12" name="Rectangle 157"/>
            <p:cNvSpPr>
              <a:spLocks noChangeArrowheads="1"/>
            </p:cNvSpPr>
            <p:nvPr/>
          </p:nvSpPr>
          <p:spPr bwMode="auto">
            <a:xfrm>
              <a:off x="3958" y="1722"/>
              <a:ext cx="10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2500" b="0" i="0">
                  <a:solidFill>
                    <a:srgbClr val="000000"/>
                  </a:solidFill>
                  <a:ea typeface="新細明體" pitchFamily="18" charset="-120"/>
                </a:rPr>
                <a:t>2</a:t>
              </a:r>
              <a:endParaRPr lang="en-US" altLang="zh-TW" sz="2800">
                <a:ea typeface="新細明體" pitchFamily="18" charset="-120"/>
              </a:endParaRPr>
            </a:p>
          </p:txBody>
        </p:sp>
        <p:sp>
          <p:nvSpPr>
            <p:cNvPr id="13" name="Rectangle 158"/>
            <p:cNvSpPr>
              <a:spLocks noChangeArrowheads="1"/>
            </p:cNvSpPr>
            <p:nvPr/>
          </p:nvSpPr>
          <p:spPr bwMode="auto">
            <a:xfrm>
              <a:off x="3591" y="1847"/>
              <a:ext cx="6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2500" b="0" i="0">
                  <a:solidFill>
                    <a:srgbClr val="000000"/>
                  </a:solidFill>
                  <a:ea typeface="新細明體" pitchFamily="18" charset="-120"/>
                </a:rPr>
                <a:t>)</a:t>
              </a:r>
              <a:endParaRPr lang="en-US" altLang="zh-TW" sz="2800">
                <a:ea typeface="新細明體" pitchFamily="18" charset="-120"/>
              </a:endParaRPr>
            </a:p>
          </p:txBody>
        </p:sp>
        <p:sp>
          <p:nvSpPr>
            <p:cNvPr id="14" name="Rectangle 159"/>
            <p:cNvSpPr>
              <a:spLocks noChangeArrowheads="1"/>
            </p:cNvSpPr>
            <p:nvPr/>
          </p:nvSpPr>
          <p:spPr bwMode="auto">
            <a:xfrm>
              <a:off x="3492" y="1847"/>
              <a:ext cx="10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2500" b="0" i="0">
                  <a:solidFill>
                    <a:srgbClr val="000000"/>
                  </a:solidFill>
                  <a:ea typeface="新細明體" pitchFamily="18" charset="-120"/>
                </a:rPr>
                <a:t>0</a:t>
              </a:r>
              <a:endParaRPr lang="en-US" altLang="zh-TW" sz="2800">
                <a:ea typeface="新細明體" pitchFamily="18" charset="-120"/>
              </a:endParaRPr>
            </a:p>
          </p:txBody>
        </p:sp>
        <p:sp>
          <p:nvSpPr>
            <p:cNvPr id="15" name="Rectangle 160"/>
            <p:cNvSpPr>
              <a:spLocks noChangeArrowheads="1"/>
            </p:cNvSpPr>
            <p:nvPr/>
          </p:nvSpPr>
          <p:spPr bwMode="auto">
            <a:xfrm>
              <a:off x="3424" y="1847"/>
              <a:ext cx="6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2500" b="0" i="0">
                  <a:solidFill>
                    <a:srgbClr val="000000"/>
                  </a:solidFill>
                  <a:ea typeface="新細明體" pitchFamily="18" charset="-120"/>
                </a:rPr>
                <a:t>(</a:t>
              </a:r>
              <a:endParaRPr lang="en-US" altLang="zh-TW" sz="2800">
                <a:ea typeface="新細明體" pitchFamily="18" charset="-120"/>
              </a:endParaRPr>
            </a:p>
          </p:txBody>
        </p:sp>
        <p:sp>
          <p:nvSpPr>
            <p:cNvPr id="16" name="Rectangle 161"/>
            <p:cNvSpPr>
              <a:spLocks noChangeArrowheads="1"/>
            </p:cNvSpPr>
            <p:nvPr/>
          </p:nvSpPr>
          <p:spPr bwMode="auto">
            <a:xfrm>
              <a:off x="5174" y="1876"/>
              <a:ext cx="7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2500" b="0" i="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ú</a:t>
              </a:r>
              <a:endParaRPr lang="en-US" altLang="zh-TW" sz="2800">
                <a:ea typeface="新細明體" pitchFamily="18" charset="-120"/>
              </a:endParaRPr>
            </a:p>
          </p:txBody>
        </p:sp>
        <p:sp>
          <p:nvSpPr>
            <p:cNvPr id="17" name="Rectangle 162"/>
            <p:cNvSpPr>
              <a:spLocks noChangeArrowheads="1"/>
            </p:cNvSpPr>
            <p:nvPr/>
          </p:nvSpPr>
          <p:spPr bwMode="auto">
            <a:xfrm>
              <a:off x="5174" y="2032"/>
              <a:ext cx="7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2500" b="0" i="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û</a:t>
              </a:r>
              <a:endParaRPr lang="en-US" altLang="zh-TW" sz="2800">
                <a:ea typeface="新細明體" pitchFamily="18" charset="-120"/>
              </a:endParaRPr>
            </a:p>
          </p:txBody>
        </p:sp>
        <p:sp>
          <p:nvSpPr>
            <p:cNvPr id="18" name="Rectangle 163"/>
            <p:cNvSpPr>
              <a:spLocks noChangeArrowheads="1"/>
            </p:cNvSpPr>
            <p:nvPr/>
          </p:nvSpPr>
          <p:spPr bwMode="auto">
            <a:xfrm>
              <a:off x="5174" y="1686"/>
              <a:ext cx="7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2500" b="0" i="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ù</a:t>
              </a:r>
              <a:endParaRPr lang="en-US" altLang="zh-TW" sz="2800">
                <a:ea typeface="新細明體" pitchFamily="18" charset="-120"/>
              </a:endParaRPr>
            </a:p>
          </p:txBody>
        </p:sp>
        <p:sp>
          <p:nvSpPr>
            <p:cNvPr id="19" name="Rectangle 164"/>
            <p:cNvSpPr>
              <a:spLocks noChangeArrowheads="1"/>
            </p:cNvSpPr>
            <p:nvPr/>
          </p:nvSpPr>
          <p:spPr bwMode="auto">
            <a:xfrm>
              <a:off x="3860" y="1876"/>
              <a:ext cx="7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2500" b="0" i="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ê</a:t>
              </a:r>
              <a:endParaRPr lang="en-US" altLang="zh-TW" sz="2800">
                <a:ea typeface="新細明體" pitchFamily="18" charset="-120"/>
              </a:endParaRPr>
            </a:p>
          </p:txBody>
        </p:sp>
        <p:sp>
          <p:nvSpPr>
            <p:cNvPr id="20" name="Rectangle 165"/>
            <p:cNvSpPr>
              <a:spLocks noChangeArrowheads="1"/>
            </p:cNvSpPr>
            <p:nvPr/>
          </p:nvSpPr>
          <p:spPr bwMode="auto">
            <a:xfrm>
              <a:off x="3860" y="2032"/>
              <a:ext cx="7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2500" b="0" i="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ë</a:t>
              </a:r>
              <a:endParaRPr lang="en-US" altLang="zh-TW" sz="2800">
                <a:ea typeface="新細明體" pitchFamily="18" charset="-120"/>
              </a:endParaRPr>
            </a:p>
          </p:txBody>
        </p:sp>
        <p:sp>
          <p:nvSpPr>
            <p:cNvPr id="21" name="Rectangle 166"/>
            <p:cNvSpPr>
              <a:spLocks noChangeArrowheads="1"/>
            </p:cNvSpPr>
            <p:nvPr/>
          </p:nvSpPr>
          <p:spPr bwMode="auto">
            <a:xfrm>
              <a:off x="3860" y="1686"/>
              <a:ext cx="7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2500" b="0" i="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é</a:t>
              </a:r>
              <a:endParaRPr lang="en-US" altLang="zh-TW" sz="2800">
                <a:ea typeface="新細明體" pitchFamily="18" charset="-120"/>
              </a:endParaRPr>
            </a:p>
          </p:txBody>
        </p:sp>
        <p:sp>
          <p:nvSpPr>
            <p:cNvPr id="22" name="Rectangle 167"/>
            <p:cNvSpPr>
              <a:spLocks noChangeArrowheads="1"/>
            </p:cNvSpPr>
            <p:nvPr/>
          </p:nvSpPr>
          <p:spPr bwMode="auto">
            <a:xfrm>
              <a:off x="4634" y="1825"/>
              <a:ext cx="11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2500" b="0" i="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+</a:t>
              </a:r>
              <a:endParaRPr lang="en-US" altLang="zh-TW" sz="2800">
                <a:ea typeface="新細明體" pitchFamily="18" charset="-120"/>
              </a:endParaRPr>
            </a:p>
          </p:txBody>
        </p:sp>
        <p:sp>
          <p:nvSpPr>
            <p:cNvPr id="23" name="Rectangle 168"/>
            <p:cNvSpPr>
              <a:spLocks noChangeArrowheads="1"/>
            </p:cNvSpPr>
            <p:nvPr/>
          </p:nvSpPr>
          <p:spPr bwMode="auto">
            <a:xfrm>
              <a:off x="3702" y="1825"/>
              <a:ext cx="11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2500" b="0" i="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=</a:t>
              </a:r>
              <a:endParaRPr lang="en-US" altLang="zh-TW" sz="2800">
                <a:ea typeface="新細明體" pitchFamily="18" charset="-120"/>
              </a:endParaRPr>
            </a:p>
          </p:txBody>
        </p:sp>
        <p:sp>
          <p:nvSpPr>
            <p:cNvPr id="24" name="Rectangle 169"/>
            <p:cNvSpPr>
              <a:spLocks noChangeArrowheads="1"/>
            </p:cNvSpPr>
            <p:nvPr/>
          </p:nvSpPr>
          <p:spPr bwMode="auto">
            <a:xfrm>
              <a:off x="3148" y="1825"/>
              <a:ext cx="11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2500" b="0" i="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=</a:t>
              </a:r>
              <a:endParaRPr lang="en-US" altLang="zh-TW" sz="2800">
                <a:ea typeface="新細明體" pitchFamily="18" charset="-120"/>
              </a:endParaRPr>
            </a:p>
          </p:txBody>
        </p:sp>
        <p:sp>
          <p:nvSpPr>
            <p:cNvPr id="25" name="Rectangle 170"/>
            <p:cNvSpPr>
              <a:spLocks noChangeArrowheads="1"/>
            </p:cNvSpPr>
            <p:nvPr/>
          </p:nvSpPr>
          <p:spPr bwMode="auto">
            <a:xfrm>
              <a:off x="4957" y="1970"/>
              <a:ext cx="4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500" b="0">
                  <a:solidFill>
                    <a:srgbClr val="000000"/>
                  </a:solidFill>
                  <a:ea typeface="新細明體" pitchFamily="18" charset="-120"/>
                </a:rPr>
                <a:t>r</a:t>
              </a:r>
              <a:endParaRPr lang="en-US" altLang="zh-TW" sz="2800">
                <a:ea typeface="新細明體" pitchFamily="18" charset="-120"/>
              </a:endParaRPr>
            </a:p>
          </p:txBody>
        </p:sp>
        <p:sp>
          <p:nvSpPr>
            <p:cNvPr id="26" name="Rectangle 171"/>
            <p:cNvSpPr>
              <a:spLocks noChangeArrowheads="1"/>
            </p:cNvSpPr>
            <p:nvPr/>
          </p:nvSpPr>
          <p:spPr bwMode="auto">
            <a:xfrm>
              <a:off x="4515" y="1970"/>
              <a:ext cx="9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500" b="0">
                  <a:solidFill>
                    <a:srgbClr val="000000"/>
                  </a:solidFill>
                  <a:ea typeface="新細明體" pitchFamily="18" charset="-120"/>
                </a:rPr>
                <a:t>bi</a:t>
              </a:r>
              <a:endParaRPr lang="en-US" altLang="zh-TW" sz="2800">
                <a:ea typeface="新細明體" pitchFamily="18" charset="-120"/>
              </a:endParaRPr>
            </a:p>
          </p:txBody>
        </p:sp>
        <p:sp>
          <p:nvSpPr>
            <p:cNvPr id="27" name="Rectangle 172"/>
            <p:cNvSpPr>
              <a:spLocks noChangeArrowheads="1"/>
            </p:cNvSpPr>
            <p:nvPr/>
          </p:nvSpPr>
          <p:spPr bwMode="auto">
            <a:xfrm>
              <a:off x="4149" y="2125"/>
              <a:ext cx="4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500" b="0">
                  <a:solidFill>
                    <a:srgbClr val="000000"/>
                  </a:solidFill>
                  <a:ea typeface="新細明體" pitchFamily="18" charset="-120"/>
                </a:rPr>
                <a:t>s</a:t>
              </a:r>
              <a:endParaRPr lang="en-US" altLang="zh-TW" sz="2800">
                <a:ea typeface="新細明體" pitchFamily="18" charset="-120"/>
              </a:endParaRPr>
            </a:p>
          </p:txBody>
        </p:sp>
        <p:sp>
          <p:nvSpPr>
            <p:cNvPr id="28" name="Rectangle 173"/>
            <p:cNvSpPr>
              <a:spLocks noChangeArrowheads="1"/>
            </p:cNvSpPr>
            <p:nvPr/>
          </p:nvSpPr>
          <p:spPr bwMode="auto">
            <a:xfrm>
              <a:off x="3021" y="1970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500" b="0">
                  <a:solidFill>
                    <a:srgbClr val="000000"/>
                  </a:solidFill>
                  <a:ea typeface="新細明體" pitchFamily="18" charset="-120"/>
                </a:rPr>
                <a:t>p</a:t>
              </a:r>
              <a:endParaRPr lang="en-US" altLang="zh-TW" sz="2800">
                <a:ea typeface="新細明體" pitchFamily="18" charset="-120"/>
              </a:endParaRPr>
            </a:p>
          </p:txBody>
        </p:sp>
        <p:sp>
          <p:nvSpPr>
            <p:cNvPr id="29" name="Rectangle 174"/>
            <p:cNvSpPr>
              <a:spLocks noChangeArrowheads="1"/>
            </p:cNvSpPr>
            <p:nvPr/>
          </p:nvSpPr>
          <p:spPr bwMode="auto">
            <a:xfrm>
              <a:off x="4839" y="1847"/>
              <a:ext cx="12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2500" b="0">
                  <a:solidFill>
                    <a:srgbClr val="000000"/>
                  </a:solidFill>
                  <a:ea typeface="新細明體" pitchFamily="18" charset="-120"/>
                </a:rPr>
                <a:t>V</a:t>
              </a:r>
              <a:endParaRPr lang="en-US" altLang="zh-TW" sz="2800">
                <a:ea typeface="新細明體" pitchFamily="18" charset="-120"/>
              </a:endParaRPr>
            </a:p>
          </p:txBody>
        </p:sp>
        <p:sp>
          <p:nvSpPr>
            <p:cNvPr id="30" name="Rectangle 175"/>
            <p:cNvSpPr>
              <a:spLocks noChangeArrowheads="1"/>
            </p:cNvSpPr>
            <p:nvPr/>
          </p:nvSpPr>
          <p:spPr bwMode="auto">
            <a:xfrm>
              <a:off x="4060" y="1722"/>
              <a:ext cx="233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2500" b="0">
                  <a:solidFill>
                    <a:srgbClr val="000000"/>
                  </a:solidFill>
                  <a:ea typeface="新細明體" pitchFamily="18" charset="-120"/>
                </a:rPr>
                <a:t>qN</a:t>
              </a:r>
              <a:endParaRPr lang="en-US" altLang="zh-TW" sz="2800">
                <a:ea typeface="新細明體" pitchFamily="18" charset="-120"/>
              </a:endParaRPr>
            </a:p>
          </p:txBody>
        </p:sp>
        <p:sp>
          <p:nvSpPr>
            <p:cNvPr id="31" name="Rectangle 176"/>
            <p:cNvSpPr>
              <a:spLocks noChangeArrowheads="1"/>
            </p:cNvSpPr>
            <p:nvPr/>
          </p:nvSpPr>
          <p:spPr bwMode="auto">
            <a:xfrm>
              <a:off x="4408" y="1825"/>
              <a:ext cx="10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2500" b="0" dirty="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f</a:t>
              </a:r>
              <a:endParaRPr lang="en-US" altLang="zh-TW" sz="2800" dirty="0">
                <a:ea typeface="新細明體" pitchFamily="18" charset="-120"/>
              </a:endParaRPr>
            </a:p>
          </p:txBody>
        </p:sp>
        <p:sp>
          <p:nvSpPr>
            <p:cNvPr id="32" name="Rectangle 177"/>
            <p:cNvSpPr>
              <a:spLocks noChangeArrowheads="1"/>
            </p:cNvSpPr>
            <p:nvPr/>
          </p:nvSpPr>
          <p:spPr bwMode="auto">
            <a:xfrm>
              <a:off x="4042" y="1980"/>
              <a:ext cx="8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2500" b="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e</a:t>
              </a:r>
              <a:endParaRPr lang="en-US" altLang="zh-TW" sz="2800">
                <a:ea typeface="新細明體" pitchFamily="18" charset="-120"/>
              </a:endParaRPr>
            </a:p>
          </p:txBody>
        </p:sp>
        <p:sp>
          <p:nvSpPr>
            <p:cNvPr id="33" name="Rectangle 178"/>
            <p:cNvSpPr>
              <a:spLocks noChangeArrowheads="1"/>
            </p:cNvSpPr>
            <p:nvPr/>
          </p:nvSpPr>
          <p:spPr bwMode="auto">
            <a:xfrm>
              <a:off x="3320" y="1878"/>
              <a:ext cx="81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2500" i="0">
                  <a:solidFill>
                    <a:srgbClr val="000000"/>
                  </a:solidFill>
                  <a:latin typeface="Script" pitchFamily="66"/>
                  <a:ea typeface="新細明體" pitchFamily="18" charset="-120"/>
                </a:rPr>
                <a:t>E</a:t>
              </a:r>
              <a:endParaRPr lang="en-US" altLang="zh-TW" sz="2800">
                <a:ea typeface="新細明體" pitchFamily="18" charset="-120"/>
              </a:endParaRPr>
            </a:p>
          </p:txBody>
        </p:sp>
        <p:sp>
          <p:nvSpPr>
            <p:cNvPr id="34" name="Rectangle 179"/>
            <p:cNvSpPr>
              <a:spLocks noChangeArrowheads="1"/>
            </p:cNvSpPr>
            <p:nvPr/>
          </p:nvSpPr>
          <p:spPr bwMode="auto">
            <a:xfrm>
              <a:off x="2929" y="1882"/>
              <a:ext cx="81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2500" i="0">
                  <a:solidFill>
                    <a:srgbClr val="000000"/>
                  </a:solidFill>
                  <a:latin typeface="Script" pitchFamily="66"/>
                  <a:ea typeface="新細明體" pitchFamily="18" charset="-120"/>
                </a:rPr>
                <a:t>E</a:t>
              </a:r>
              <a:endParaRPr lang="en-US" altLang="zh-TW" sz="2800">
                <a:ea typeface="新細明體" pitchFamily="18" charset="-120"/>
              </a:endParaRPr>
            </a:p>
          </p:txBody>
        </p:sp>
      </p:grpSp>
      <p:grpSp>
        <p:nvGrpSpPr>
          <p:cNvPr id="35" name="Group 195"/>
          <p:cNvGrpSpPr>
            <a:grpSpLocks/>
          </p:cNvGrpSpPr>
          <p:nvPr/>
        </p:nvGrpSpPr>
        <p:grpSpPr bwMode="auto">
          <a:xfrm>
            <a:off x="6213476" y="5050632"/>
            <a:ext cx="2155825" cy="914400"/>
            <a:chOff x="2949" y="2431"/>
            <a:chExt cx="1358" cy="576"/>
          </a:xfrm>
        </p:grpSpPr>
        <p:sp>
          <p:nvSpPr>
            <p:cNvPr id="36" name="Line 17"/>
            <p:cNvSpPr>
              <a:spLocks noChangeShapeType="1"/>
            </p:cNvSpPr>
            <p:nvPr/>
          </p:nvSpPr>
          <p:spPr bwMode="auto">
            <a:xfrm>
              <a:off x="3388" y="2728"/>
              <a:ext cx="53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7" name="Rectangle 18"/>
            <p:cNvSpPr>
              <a:spLocks noChangeArrowheads="1"/>
            </p:cNvSpPr>
            <p:nvPr/>
          </p:nvSpPr>
          <p:spPr bwMode="auto">
            <a:xfrm>
              <a:off x="4214" y="2724"/>
              <a:ext cx="9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500" b="0">
                  <a:solidFill>
                    <a:srgbClr val="000000"/>
                  </a:solidFill>
                  <a:ea typeface="新細明體" pitchFamily="18" charset="-120"/>
                </a:rPr>
                <a:t>bi</a:t>
              </a:r>
              <a:endParaRPr lang="en-US" altLang="zh-TW" sz="2800">
                <a:ea typeface="新細明體" pitchFamily="18" charset="-120"/>
              </a:endParaRPr>
            </a:p>
          </p:txBody>
        </p:sp>
        <p:sp>
          <p:nvSpPr>
            <p:cNvPr id="38" name="Rectangle 19"/>
            <p:cNvSpPr>
              <a:spLocks noChangeArrowheads="1"/>
            </p:cNvSpPr>
            <p:nvPr/>
          </p:nvSpPr>
          <p:spPr bwMode="auto">
            <a:xfrm>
              <a:off x="3646" y="2592"/>
              <a:ext cx="16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500" b="0">
                  <a:solidFill>
                    <a:srgbClr val="000000"/>
                  </a:solidFill>
                  <a:ea typeface="新細明體" pitchFamily="18" charset="-120"/>
                </a:rPr>
                <a:t>crit</a:t>
              </a:r>
              <a:endParaRPr lang="en-US" altLang="zh-TW" sz="2800">
                <a:ea typeface="新細明體" pitchFamily="18" charset="-120"/>
              </a:endParaRPr>
            </a:p>
          </p:txBody>
        </p:sp>
        <p:sp>
          <p:nvSpPr>
            <p:cNvPr id="39" name="Rectangle 20"/>
            <p:cNvSpPr>
              <a:spLocks noChangeArrowheads="1"/>
            </p:cNvSpPr>
            <p:nvPr/>
          </p:nvSpPr>
          <p:spPr bwMode="auto">
            <a:xfrm>
              <a:off x="3504" y="2592"/>
              <a:ext cx="4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500" b="0">
                  <a:solidFill>
                    <a:srgbClr val="000000"/>
                  </a:solidFill>
                  <a:ea typeface="新細明體" pitchFamily="18" charset="-120"/>
                </a:rPr>
                <a:t>s</a:t>
              </a:r>
              <a:endParaRPr lang="en-US" altLang="zh-TW" sz="2800">
                <a:ea typeface="新細明體" pitchFamily="18" charset="-120"/>
              </a:endParaRPr>
            </a:p>
          </p:txBody>
        </p:sp>
        <p:sp>
          <p:nvSpPr>
            <p:cNvPr id="40" name="Rectangle 21"/>
            <p:cNvSpPr>
              <a:spLocks noChangeArrowheads="1"/>
            </p:cNvSpPr>
            <p:nvPr/>
          </p:nvSpPr>
          <p:spPr bwMode="auto">
            <a:xfrm>
              <a:off x="3076" y="2724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500" b="0">
                  <a:solidFill>
                    <a:srgbClr val="000000"/>
                  </a:solidFill>
                  <a:ea typeface="新細明體" pitchFamily="18" charset="-120"/>
                </a:rPr>
                <a:t>B</a:t>
              </a:r>
              <a:endParaRPr lang="en-US" altLang="zh-TW" sz="2800">
                <a:ea typeface="新細明體" pitchFamily="18" charset="-120"/>
              </a:endParaRPr>
            </a:p>
          </p:txBody>
        </p:sp>
        <p:sp>
          <p:nvSpPr>
            <p:cNvPr id="41" name="Rectangle 22"/>
            <p:cNvSpPr>
              <a:spLocks noChangeArrowheads="1"/>
            </p:cNvSpPr>
            <p:nvPr/>
          </p:nvSpPr>
          <p:spPr bwMode="auto">
            <a:xfrm>
              <a:off x="3580" y="2757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2600" b="0" dirty="0" err="1">
                  <a:solidFill>
                    <a:srgbClr val="000000"/>
                  </a:solidFill>
                  <a:ea typeface="新細明體" pitchFamily="18" charset="-120"/>
                </a:rPr>
                <a:t>qN</a:t>
              </a:r>
              <a:endParaRPr lang="en-US" altLang="zh-TW" sz="2800" dirty="0">
                <a:ea typeface="新細明體" pitchFamily="18" charset="-120"/>
              </a:endParaRPr>
            </a:p>
          </p:txBody>
        </p:sp>
        <p:sp>
          <p:nvSpPr>
            <p:cNvPr id="42" name="Rectangle 23"/>
            <p:cNvSpPr>
              <a:spLocks noChangeArrowheads="1"/>
            </p:cNvSpPr>
            <p:nvPr/>
          </p:nvSpPr>
          <p:spPr bwMode="auto">
            <a:xfrm>
              <a:off x="2949" y="2595"/>
              <a:ext cx="1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2600" b="0">
                  <a:solidFill>
                    <a:srgbClr val="000000"/>
                  </a:solidFill>
                  <a:ea typeface="新細明體" pitchFamily="18" charset="-120"/>
                </a:rPr>
                <a:t>V</a:t>
              </a:r>
              <a:endParaRPr lang="en-US" altLang="zh-TW" sz="2800">
                <a:ea typeface="新細明體" pitchFamily="18" charset="-120"/>
              </a:endParaRPr>
            </a:p>
          </p:txBody>
        </p:sp>
        <p:sp>
          <p:nvSpPr>
            <p:cNvPr id="43" name="Rectangle 24"/>
            <p:cNvSpPr>
              <a:spLocks noChangeArrowheads="1"/>
            </p:cNvSpPr>
            <p:nvPr/>
          </p:nvSpPr>
          <p:spPr bwMode="auto">
            <a:xfrm>
              <a:off x="4101" y="2571"/>
              <a:ext cx="1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2600" b="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f</a:t>
              </a:r>
              <a:endParaRPr lang="en-US" altLang="zh-TW" sz="2800">
                <a:ea typeface="新細明體" pitchFamily="18" charset="-120"/>
              </a:endParaRPr>
            </a:p>
          </p:txBody>
        </p:sp>
        <p:sp>
          <p:nvSpPr>
            <p:cNvPr id="44" name="Rectangle 25"/>
            <p:cNvSpPr>
              <a:spLocks noChangeArrowheads="1"/>
            </p:cNvSpPr>
            <p:nvPr/>
          </p:nvSpPr>
          <p:spPr bwMode="auto">
            <a:xfrm>
              <a:off x="3392" y="2439"/>
              <a:ext cx="9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2600" b="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e</a:t>
              </a:r>
              <a:endParaRPr lang="en-US" altLang="zh-TW" sz="2800">
                <a:ea typeface="新細明體" pitchFamily="18" charset="-120"/>
              </a:endParaRPr>
            </a:p>
          </p:txBody>
        </p:sp>
        <p:sp>
          <p:nvSpPr>
            <p:cNvPr id="45" name="Rectangle 26"/>
            <p:cNvSpPr>
              <a:spLocks noChangeArrowheads="1"/>
            </p:cNvSpPr>
            <p:nvPr/>
          </p:nvSpPr>
          <p:spPr bwMode="auto">
            <a:xfrm>
              <a:off x="3968" y="2571"/>
              <a:ext cx="1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2600" b="0" i="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-</a:t>
              </a:r>
              <a:endParaRPr lang="en-US" altLang="zh-TW" sz="2800">
                <a:ea typeface="新細明體" pitchFamily="18" charset="-120"/>
              </a:endParaRPr>
            </a:p>
          </p:txBody>
        </p:sp>
        <p:sp>
          <p:nvSpPr>
            <p:cNvPr id="46" name="Rectangle 27"/>
            <p:cNvSpPr>
              <a:spLocks noChangeArrowheads="1"/>
            </p:cNvSpPr>
            <p:nvPr/>
          </p:nvSpPr>
          <p:spPr bwMode="auto">
            <a:xfrm>
              <a:off x="3222" y="2571"/>
              <a:ext cx="1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2600" b="0" i="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=</a:t>
              </a:r>
              <a:endParaRPr lang="en-US" altLang="zh-TW" sz="2800">
                <a:ea typeface="新細明體" pitchFamily="18" charset="-120"/>
              </a:endParaRPr>
            </a:p>
          </p:txBody>
        </p:sp>
        <p:sp>
          <p:nvSpPr>
            <p:cNvPr id="47" name="Rectangle 28"/>
            <p:cNvSpPr>
              <a:spLocks noChangeArrowheads="1"/>
            </p:cNvSpPr>
            <p:nvPr/>
          </p:nvSpPr>
          <p:spPr bwMode="auto">
            <a:xfrm>
              <a:off x="3473" y="2757"/>
              <a:ext cx="1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2600" b="0" i="0">
                  <a:solidFill>
                    <a:srgbClr val="000000"/>
                  </a:solidFill>
                  <a:ea typeface="新細明體" pitchFamily="18" charset="-120"/>
                </a:rPr>
                <a:t>2</a:t>
              </a:r>
              <a:endParaRPr lang="en-US" altLang="zh-TW" sz="2800">
                <a:ea typeface="新細明體" pitchFamily="18" charset="-120"/>
              </a:endParaRPr>
            </a:p>
          </p:txBody>
        </p:sp>
        <p:sp>
          <p:nvSpPr>
            <p:cNvPr id="48" name="Rectangle 29"/>
            <p:cNvSpPr>
              <a:spLocks noChangeArrowheads="1"/>
            </p:cNvSpPr>
            <p:nvPr/>
          </p:nvSpPr>
          <p:spPr bwMode="auto">
            <a:xfrm>
              <a:off x="3834" y="2431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500" b="0" i="0">
                  <a:solidFill>
                    <a:srgbClr val="000000"/>
                  </a:solidFill>
                  <a:ea typeface="新細明體" pitchFamily="18" charset="-120"/>
                </a:rPr>
                <a:t>2</a:t>
              </a:r>
              <a:endParaRPr lang="en-US" altLang="zh-TW" sz="2800">
                <a:ea typeface="新細明體" pitchFamily="18" charset="-120"/>
              </a:endParaRPr>
            </a:p>
          </p:txBody>
        </p:sp>
        <p:sp>
          <p:nvSpPr>
            <p:cNvPr id="49" name="Rectangle 30"/>
            <p:cNvSpPr>
              <a:spLocks noChangeArrowheads="1"/>
            </p:cNvSpPr>
            <p:nvPr/>
          </p:nvSpPr>
          <p:spPr bwMode="auto">
            <a:xfrm>
              <a:off x="3558" y="2474"/>
              <a:ext cx="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2600" i="0">
                  <a:solidFill>
                    <a:srgbClr val="000000"/>
                  </a:solidFill>
                  <a:latin typeface="Script" pitchFamily="66"/>
                  <a:ea typeface="新細明體" pitchFamily="18" charset="-120"/>
                </a:rPr>
                <a:t>E</a:t>
              </a:r>
              <a:endParaRPr lang="en-US" altLang="zh-TW" sz="2800">
                <a:ea typeface="新細明體" pitchFamily="18" charset="-120"/>
              </a:endParaRPr>
            </a:p>
          </p:txBody>
        </p:sp>
      </p:grpSp>
      <p:grpSp>
        <p:nvGrpSpPr>
          <p:cNvPr id="50" name="Group 194"/>
          <p:cNvGrpSpPr>
            <a:grpSpLocks/>
          </p:cNvGrpSpPr>
          <p:nvPr/>
        </p:nvGrpSpPr>
        <p:grpSpPr bwMode="auto">
          <a:xfrm>
            <a:off x="1219201" y="2475707"/>
            <a:ext cx="3730625" cy="3829050"/>
            <a:chOff x="428" y="1024"/>
            <a:chExt cx="2350" cy="2412"/>
          </a:xfrm>
        </p:grpSpPr>
        <p:grpSp>
          <p:nvGrpSpPr>
            <p:cNvPr id="51" name="Group 193"/>
            <p:cNvGrpSpPr>
              <a:grpSpLocks/>
            </p:cNvGrpSpPr>
            <p:nvPr/>
          </p:nvGrpSpPr>
          <p:grpSpPr bwMode="auto">
            <a:xfrm>
              <a:off x="455" y="1024"/>
              <a:ext cx="2282" cy="913"/>
              <a:chOff x="525" y="815"/>
              <a:chExt cx="2282" cy="913"/>
            </a:xfrm>
          </p:grpSpPr>
          <p:sp>
            <p:nvSpPr>
              <p:cNvPr id="116" name="Rectangle 17"/>
              <p:cNvSpPr>
                <a:spLocks noChangeArrowheads="1"/>
              </p:cNvSpPr>
              <p:nvPr/>
            </p:nvSpPr>
            <p:spPr bwMode="auto">
              <a:xfrm>
                <a:off x="525" y="815"/>
                <a:ext cx="2282" cy="13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17" name="Rectangle 18"/>
              <p:cNvSpPr>
                <a:spLocks noChangeArrowheads="1"/>
              </p:cNvSpPr>
              <p:nvPr/>
            </p:nvSpPr>
            <p:spPr bwMode="auto">
              <a:xfrm>
                <a:off x="2794" y="815"/>
                <a:ext cx="13" cy="608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18" name="Rectangle 19"/>
              <p:cNvSpPr>
                <a:spLocks noChangeArrowheads="1"/>
              </p:cNvSpPr>
              <p:nvPr/>
            </p:nvSpPr>
            <p:spPr bwMode="auto">
              <a:xfrm>
                <a:off x="525" y="1411"/>
                <a:ext cx="2269" cy="12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19" name="Rectangle 20"/>
              <p:cNvSpPr>
                <a:spLocks noChangeArrowheads="1"/>
              </p:cNvSpPr>
              <p:nvPr/>
            </p:nvSpPr>
            <p:spPr bwMode="auto">
              <a:xfrm>
                <a:off x="525" y="815"/>
                <a:ext cx="13" cy="596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20" name="Rectangle 21"/>
              <p:cNvSpPr>
                <a:spLocks noChangeArrowheads="1"/>
              </p:cNvSpPr>
              <p:nvPr/>
            </p:nvSpPr>
            <p:spPr bwMode="auto">
              <a:xfrm>
                <a:off x="1170" y="815"/>
                <a:ext cx="12" cy="0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21" name="Rectangle 22"/>
              <p:cNvSpPr>
                <a:spLocks noChangeArrowheads="1"/>
              </p:cNvSpPr>
              <p:nvPr/>
            </p:nvSpPr>
            <p:spPr bwMode="auto">
              <a:xfrm>
                <a:off x="1170" y="1411"/>
                <a:ext cx="12" cy="0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22" name="Rectangle 23"/>
              <p:cNvSpPr>
                <a:spLocks noChangeArrowheads="1"/>
              </p:cNvSpPr>
              <p:nvPr/>
            </p:nvSpPr>
            <p:spPr bwMode="auto">
              <a:xfrm>
                <a:off x="1170" y="815"/>
                <a:ext cx="12" cy="596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23" name="Rectangle 24"/>
              <p:cNvSpPr>
                <a:spLocks noChangeArrowheads="1"/>
              </p:cNvSpPr>
              <p:nvPr/>
            </p:nvSpPr>
            <p:spPr bwMode="auto">
              <a:xfrm>
                <a:off x="1951" y="840"/>
                <a:ext cx="12" cy="0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24" name="Rectangle 25"/>
              <p:cNvSpPr>
                <a:spLocks noChangeArrowheads="1"/>
              </p:cNvSpPr>
              <p:nvPr/>
            </p:nvSpPr>
            <p:spPr bwMode="auto">
              <a:xfrm>
                <a:off x="1951" y="853"/>
                <a:ext cx="12" cy="0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25" name="Rectangle 26"/>
              <p:cNvSpPr>
                <a:spLocks noChangeArrowheads="1"/>
              </p:cNvSpPr>
              <p:nvPr/>
            </p:nvSpPr>
            <p:spPr bwMode="auto">
              <a:xfrm>
                <a:off x="1951" y="840"/>
                <a:ext cx="12" cy="13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26" name="Line 27"/>
              <p:cNvSpPr>
                <a:spLocks noChangeShapeType="1"/>
              </p:cNvSpPr>
              <p:nvPr/>
            </p:nvSpPr>
            <p:spPr bwMode="auto">
              <a:xfrm>
                <a:off x="1951" y="915"/>
                <a:ext cx="1" cy="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7" name="Line 28"/>
              <p:cNvSpPr>
                <a:spLocks noChangeShapeType="1"/>
              </p:cNvSpPr>
              <p:nvPr/>
            </p:nvSpPr>
            <p:spPr bwMode="auto">
              <a:xfrm>
                <a:off x="1951" y="1014"/>
                <a:ext cx="1" cy="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8" name="Line 29"/>
              <p:cNvSpPr>
                <a:spLocks noChangeShapeType="1"/>
              </p:cNvSpPr>
              <p:nvPr/>
            </p:nvSpPr>
            <p:spPr bwMode="auto">
              <a:xfrm>
                <a:off x="1951" y="1113"/>
                <a:ext cx="1" cy="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9" name="Line 30"/>
              <p:cNvSpPr>
                <a:spLocks noChangeShapeType="1"/>
              </p:cNvSpPr>
              <p:nvPr/>
            </p:nvSpPr>
            <p:spPr bwMode="auto">
              <a:xfrm>
                <a:off x="1951" y="1212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30" name="Line 31"/>
              <p:cNvSpPr>
                <a:spLocks noChangeShapeType="1"/>
              </p:cNvSpPr>
              <p:nvPr/>
            </p:nvSpPr>
            <p:spPr bwMode="auto">
              <a:xfrm>
                <a:off x="1951" y="1299"/>
                <a:ext cx="1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31" name="Rectangle 32"/>
              <p:cNvSpPr>
                <a:spLocks noChangeArrowheads="1"/>
              </p:cNvSpPr>
              <p:nvPr/>
            </p:nvSpPr>
            <p:spPr bwMode="auto">
              <a:xfrm>
                <a:off x="1951" y="1399"/>
                <a:ext cx="12" cy="0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32" name="Rectangle 33"/>
              <p:cNvSpPr>
                <a:spLocks noChangeArrowheads="1"/>
              </p:cNvSpPr>
              <p:nvPr/>
            </p:nvSpPr>
            <p:spPr bwMode="auto">
              <a:xfrm>
                <a:off x="1951" y="1423"/>
                <a:ext cx="12" cy="0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33" name="Rectangle 34"/>
              <p:cNvSpPr>
                <a:spLocks noChangeArrowheads="1"/>
              </p:cNvSpPr>
              <p:nvPr/>
            </p:nvSpPr>
            <p:spPr bwMode="auto">
              <a:xfrm>
                <a:off x="1951" y="1399"/>
                <a:ext cx="12" cy="24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34" name="Rectangle 35"/>
              <p:cNvSpPr>
                <a:spLocks noChangeArrowheads="1"/>
              </p:cNvSpPr>
              <p:nvPr/>
            </p:nvSpPr>
            <p:spPr bwMode="auto">
              <a:xfrm>
                <a:off x="600" y="1225"/>
                <a:ext cx="9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sz="1600" i="0">
                    <a:solidFill>
                      <a:schemeClr val="accent2"/>
                    </a:solidFill>
                    <a:ea typeface="新細明體" pitchFamily="18" charset="-120"/>
                  </a:rPr>
                  <a:t>N</a:t>
                </a:r>
                <a:endParaRPr lang="en-US" altLang="zh-TW" sz="2800">
                  <a:solidFill>
                    <a:schemeClr val="accent2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35" name="Rectangle 36"/>
              <p:cNvSpPr>
                <a:spLocks noChangeArrowheads="1"/>
              </p:cNvSpPr>
              <p:nvPr/>
            </p:nvSpPr>
            <p:spPr bwMode="auto">
              <a:xfrm>
                <a:off x="706" y="1205"/>
                <a:ext cx="109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zh-TW" sz="1600" i="0">
                    <a:solidFill>
                      <a:schemeClr val="accent2"/>
                    </a:solidFill>
                    <a:ea typeface="新細明體" pitchFamily="18" charset="-120"/>
                  </a:rPr>
                  <a:t>+</a:t>
                </a:r>
                <a:endParaRPr lang="en-US" altLang="zh-TW" sz="1600">
                  <a:solidFill>
                    <a:schemeClr val="accent2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36" name="Rectangle 37"/>
              <p:cNvSpPr>
                <a:spLocks noChangeArrowheads="1"/>
              </p:cNvSpPr>
              <p:nvPr/>
            </p:nvSpPr>
            <p:spPr bwMode="auto">
              <a:xfrm>
                <a:off x="2621" y="1225"/>
                <a:ext cx="7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sz="1600" i="0">
                    <a:solidFill>
                      <a:schemeClr val="accent2"/>
                    </a:solidFill>
                    <a:ea typeface="新細明體" pitchFamily="18" charset="-120"/>
                  </a:rPr>
                  <a:t>P</a:t>
                </a:r>
                <a:endParaRPr lang="en-US" altLang="zh-TW" sz="2800">
                  <a:solidFill>
                    <a:schemeClr val="accent2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37" name="Rectangle 38"/>
              <p:cNvSpPr>
                <a:spLocks noChangeArrowheads="1"/>
              </p:cNvSpPr>
              <p:nvPr/>
            </p:nvSpPr>
            <p:spPr bwMode="auto">
              <a:xfrm>
                <a:off x="1170" y="815"/>
                <a:ext cx="446" cy="596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38" name="Rectangle 39"/>
              <p:cNvSpPr>
                <a:spLocks noChangeArrowheads="1"/>
              </p:cNvSpPr>
              <p:nvPr/>
            </p:nvSpPr>
            <p:spPr bwMode="auto">
              <a:xfrm>
                <a:off x="1170" y="915"/>
                <a:ext cx="12" cy="0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39" name="Rectangle 40"/>
              <p:cNvSpPr>
                <a:spLocks noChangeArrowheads="1"/>
              </p:cNvSpPr>
              <p:nvPr/>
            </p:nvSpPr>
            <p:spPr bwMode="auto">
              <a:xfrm>
                <a:off x="1170" y="815"/>
                <a:ext cx="12" cy="100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40" name="Rectangle 41"/>
              <p:cNvSpPr>
                <a:spLocks noChangeArrowheads="1"/>
              </p:cNvSpPr>
              <p:nvPr/>
            </p:nvSpPr>
            <p:spPr bwMode="auto">
              <a:xfrm>
                <a:off x="1269" y="815"/>
                <a:ext cx="0" cy="13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41" name="Rectangle 42"/>
              <p:cNvSpPr>
                <a:spLocks noChangeArrowheads="1"/>
              </p:cNvSpPr>
              <p:nvPr/>
            </p:nvSpPr>
            <p:spPr bwMode="auto">
              <a:xfrm>
                <a:off x="1170" y="815"/>
                <a:ext cx="99" cy="13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42" name="Rectangle 43"/>
              <p:cNvSpPr>
                <a:spLocks noChangeArrowheads="1"/>
              </p:cNvSpPr>
              <p:nvPr/>
            </p:nvSpPr>
            <p:spPr bwMode="auto">
              <a:xfrm>
                <a:off x="1517" y="815"/>
                <a:ext cx="0" cy="13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43" name="Rectangle 44"/>
              <p:cNvSpPr>
                <a:spLocks noChangeArrowheads="1"/>
              </p:cNvSpPr>
              <p:nvPr/>
            </p:nvSpPr>
            <p:spPr bwMode="auto">
              <a:xfrm>
                <a:off x="1517" y="815"/>
                <a:ext cx="112" cy="13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44" name="Rectangle 45"/>
              <p:cNvSpPr>
                <a:spLocks noChangeArrowheads="1"/>
              </p:cNvSpPr>
              <p:nvPr/>
            </p:nvSpPr>
            <p:spPr bwMode="auto">
              <a:xfrm>
                <a:off x="1616" y="915"/>
                <a:ext cx="13" cy="0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45" name="Rectangle 46"/>
              <p:cNvSpPr>
                <a:spLocks noChangeArrowheads="1"/>
              </p:cNvSpPr>
              <p:nvPr/>
            </p:nvSpPr>
            <p:spPr bwMode="auto">
              <a:xfrm>
                <a:off x="1616" y="815"/>
                <a:ext cx="13" cy="100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46" name="Line 47"/>
              <p:cNvSpPr>
                <a:spLocks noChangeShapeType="1"/>
              </p:cNvSpPr>
              <p:nvPr/>
            </p:nvSpPr>
            <p:spPr bwMode="auto">
              <a:xfrm>
                <a:off x="1616" y="1026"/>
                <a:ext cx="1" cy="174"/>
              </a:xfrm>
              <a:prstGeom prst="line">
                <a:avLst/>
              </a:prstGeom>
              <a:noFill/>
              <a:ln w="19050">
                <a:solidFill>
                  <a:srgbClr val="9999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7" name="Rectangle 48"/>
              <p:cNvSpPr>
                <a:spLocks noChangeArrowheads="1"/>
              </p:cNvSpPr>
              <p:nvPr/>
            </p:nvSpPr>
            <p:spPr bwMode="auto">
              <a:xfrm>
                <a:off x="1616" y="1312"/>
                <a:ext cx="13" cy="0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48" name="Rectangle 49"/>
              <p:cNvSpPr>
                <a:spLocks noChangeArrowheads="1"/>
              </p:cNvSpPr>
              <p:nvPr/>
            </p:nvSpPr>
            <p:spPr bwMode="auto">
              <a:xfrm>
                <a:off x="1616" y="1312"/>
                <a:ext cx="13" cy="11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49" name="Rectangle 50"/>
              <p:cNvSpPr>
                <a:spLocks noChangeArrowheads="1"/>
              </p:cNvSpPr>
              <p:nvPr/>
            </p:nvSpPr>
            <p:spPr bwMode="auto">
              <a:xfrm>
                <a:off x="1517" y="1411"/>
                <a:ext cx="0" cy="1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50" name="Rectangle 51"/>
              <p:cNvSpPr>
                <a:spLocks noChangeArrowheads="1"/>
              </p:cNvSpPr>
              <p:nvPr/>
            </p:nvSpPr>
            <p:spPr bwMode="auto">
              <a:xfrm>
                <a:off x="1517" y="1411"/>
                <a:ext cx="99" cy="1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51" name="Rectangle 52"/>
              <p:cNvSpPr>
                <a:spLocks noChangeArrowheads="1"/>
              </p:cNvSpPr>
              <p:nvPr/>
            </p:nvSpPr>
            <p:spPr bwMode="auto">
              <a:xfrm>
                <a:off x="1269" y="1411"/>
                <a:ext cx="0" cy="1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52" name="Rectangle 53"/>
              <p:cNvSpPr>
                <a:spLocks noChangeArrowheads="1"/>
              </p:cNvSpPr>
              <p:nvPr/>
            </p:nvSpPr>
            <p:spPr bwMode="auto">
              <a:xfrm>
                <a:off x="1170" y="1411"/>
                <a:ext cx="99" cy="1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53" name="Rectangle 54"/>
              <p:cNvSpPr>
                <a:spLocks noChangeArrowheads="1"/>
              </p:cNvSpPr>
              <p:nvPr/>
            </p:nvSpPr>
            <p:spPr bwMode="auto">
              <a:xfrm>
                <a:off x="1170" y="1312"/>
                <a:ext cx="12" cy="0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54" name="Rectangle 55"/>
              <p:cNvSpPr>
                <a:spLocks noChangeArrowheads="1"/>
              </p:cNvSpPr>
              <p:nvPr/>
            </p:nvSpPr>
            <p:spPr bwMode="auto">
              <a:xfrm>
                <a:off x="1170" y="1312"/>
                <a:ext cx="12" cy="99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55" name="Line 56"/>
              <p:cNvSpPr>
                <a:spLocks noChangeShapeType="1"/>
              </p:cNvSpPr>
              <p:nvPr/>
            </p:nvSpPr>
            <p:spPr bwMode="auto">
              <a:xfrm flipV="1">
                <a:off x="1170" y="1026"/>
                <a:ext cx="1" cy="174"/>
              </a:xfrm>
              <a:prstGeom prst="line">
                <a:avLst/>
              </a:prstGeom>
              <a:noFill/>
              <a:ln w="19050">
                <a:solidFill>
                  <a:srgbClr val="9999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6" name="Rectangle 57"/>
              <p:cNvSpPr>
                <a:spLocks noChangeArrowheads="1"/>
              </p:cNvSpPr>
              <p:nvPr/>
            </p:nvSpPr>
            <p:spPr bwMode="auto">
              <a:xfrm>
                <a:off x="1282" y="1225"/>
                <a:ext cx="85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sz="1600" b="0">
                    <a:solidFill>
                      <a:srgbClr val="000000"/>
                    </a:solidFill>
                    <a:ea typeface="新細明體" pitchFamily="18" charset="-120"/>
                  </a:rPr>
                  <a:t>N</a:t>
                </a:r>
                <a:endParaRPr lang="en-US" altLang="zh-TW" sz="2800">
                  <a:ea typeface="新細明體" pitchFamily="18" charset="-120"/>
                </a:endParaRPr>
              </a:p>
            </p:txBody>
          </p:sp>
          <p:sp>
            <p:nvSpPr>
              <p:cNvPr id="157" name="Rectangle 58"/>
              <p:cNvSpPr>
                <a:spLocks noChangeArrowheads="1"/>
              </p:cNvSpPr>
              <p:nvPr/>
            </p:nvSpPr>
            <p:spPr bwMode="auto">
              <a:xfrm>
                <a:off x="1368" y="1299"/>
                <a:ext cx="4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sz="1100" b="0">
                    <a:solidFill>
                      <a:srgbClr val="000000"/>
                    </a:solidFill>
                    <a:ea typeface="新細明體" pitchFamily="18" charset="-120"/>
                  </a:rPr>
                  <a:t>a</a:t>
                </a:r>
                <a:endParaRPr lang="en-US" altLang="zh-TW" sz="2800">
                  <a:ea typeface="新細明體" pitchFamily="18" charset="-120"/>
                </a:endParaRPr>
              </a:p>
            </p:txBody>
          </p:sp>
          <p:sp>
            <p:nvSpPr>
              <p:cNvPr id="158" name="Rectangle 59"/>
              <p:cNvSpPr>
                <a:spLocks noChangeArrowheads="1"/>
              </p:cNvSpPr>
              <p:nvPr/>
            </p:nvSpPr>
            <p:spPr bwMode="auto">
              <a:xfrm>
                <a:off x="1170" y="815"/>
                <a:ext cx="12" cy="0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59" name="Rectangle 60"/>
              <p:cNvSpPr>
                <a:spLocks noChangeArrowheads="1"/>
              </p:cNvSpPr>
              <p:nvPr/>
            </p:nvSpPr>
            <p:spPr bwMode="auto">
              <a:xfrm>
                <a:off x="1170" y="1411"/>
                <a:ext cx="12" cy="0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60" name="Rectangle 61"/>
              <p:cNvSpPr>
                <a:spLocks noChangeArrowheads="1"/>
              </p:cNvSpPr>
              <p:nvPr/>
            </p:nvSpPr>
            <p:spPr bwMode="auto">
              <a:xfrm>
                <a:off x="1170" y="815"/>
                <a:ext cx="12" cy="596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61" name="Rectangle 62"/>
              <p:cNvSpPr>
                <a:spLocks noChangeArrowheads="1"/>
              </p:cNvSpPr>
              <p:nvPr/>
            </p:nvSpPr>
            <p:spPr bwMode="auto">
              <a:xfrm>
                <a:off x="1616" y="815"/>
                <a:ext cx="13" cy="0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62" name="Rectangle 63"/>
              <p:cNvSpPr>
                <a:spLocks noChangeArrowheads="1"/>
              </p:cNvSpPr>
              <p:nvPr/>
            </p:nvSpPr>
            <p:spPr bwMode="auto">
              <a:xfrm>
                <a:off x="1616" y="1411"/>
                <a:ext cx="13" cy="0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63" name="Rectangle 64"/>
              <p:cNvSpPr>
                <a:spLocks noChangeArrowheads="1"/>
              </p:cNvSpPr>
              <p:nvPr/>
            </p:nvSpPr>
            <p:spPr bwMode="auto">
              <a:xfrm>
                <a:off x="1616" y="815"/>
                <a:ext cx="13" cy="596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64" name="Rectangle 65"/>
              <p:cNvSpPr>
                <a:spLocks noChangeArrowheads="1"/>
              </p:cNvSpPr>
              <p:nvPr/>
            </p:nvSpPr>
            <p:spPr bwMode="auto">
              <a:xfrm>
                <a:off x="848" y="815"/>
                <a:ext cx="0" cy="13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65" name="Rectangle 66"/>
              <p:cNvSpPr>
                <a:spLocks noChangeArrowheads="1"/>
              </p:cNvSpPr>
              <p:nvPr/>
            </p:nvSpPr>
            <p:spPr bwMode="auto">
              <a:xfrm>
                <a:off x="1815" y="815"/>
                <a:ext cx="0" cy="13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66" name="Rectangle 67"/>
              <p:cNvSpPr>
                <a:spLocks noChangeArrowheads="1"/>
              </p:cNvSpPr>
              <p:nvPr/>
            </p:nvSpPr>
            <p:spPr bwMode="auto">
              <a:xfrm>
                <a:off x="848" y="815"/>
                <a:ext cx="967" cy="13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67" name="Rectangle 68"/>
              <p:cNvSpPr>
                <a:spLocks noChangeArrowheads="1"/>
              </p:cNvSpPr>
              <p:nvPr/>
            </p:nvSpPr>
            <p:spPr bwMode="auto">
              <a:xfrm>
                <a:off x="835" y="877"/>
                <a:ext cx="22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TW" altLang="en-US" sz="1100" b="0" i="0">
                    <a:solidFill>
                      <a:srgbClr val="000000"/>
                    </a:solidFill>
                    <a:ea typeface="新細明體" pitchFamily="18" charset="-120"/>
                  </a:rPr>
                  <a:t> </a:t>
                </a:r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68" name="Rectangle 69"/>
              <p:cNvSpPr>
                <a:spLocks noChangeArrowheads="1"/>
              </p:cNvSpPr>
              <p:nvPr/>
            </p:nvSpPr>
            <p:spPr bwMode="auto">
              <a:xfrm>
                <a:off x="2013" y="877"/>
                <a:ext cx="71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sz="1400" b="0" i="0">
                    <a:solidFill>
                      <a:srgbClr val="000000"/>
                    </a:solidFill>
                    <a:ea typeface="新細明體" pitchFamily="18" charset="-120"/>
                  </a:rPr>
                  <a:t>Neutral Region</a:t>
                </a:r>
                <a:r>
                  <a:rPr lang="en-US" altLang="zh-TW" sz="1100" b="0" i="0">
                    <a:solidFill>
                      <a:srgbClr val="000000"/>
                    </a:solidFill>
                    <a:ea typeface="新細明體" pitchFamily="18" charset="-120"/>
                  </a:rPr>
                  <a:t> </a:t>
                </a:r>
                <a:endParaRPr lang="en-US" altLang="zh-TW" sz="2800">
                  <a:ea typeface="新細明體" pitchFamily="18" charset="-120"/>
                </a:endParaRPr>
              </a:p>
            </p:txBody>
          </p:sp>
          <p:sp>
            <p:nvSpPr>
              <p:cNvPr id="169" name="Rectangle 70"/>
              <p:cNvSpPr>
                <a:spLocks noChangeArrowheads="1"/>
              </p:cNvSpPr>
              <p:nvPr/>
            </p:nvSpPr>
            <p:spPr bwMode="auto">
              <a:xfrm>
                <a:off x="1113" y="1409"/>
                <a:ext cx="8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TW" altLang="en-US" sz="1400" b="0" i="0">
                    <a:solidFill>
                      <a:srgbClr val="000000"/>
                    </a:solidFill>
                    <a:ea typeface="新細明體" pitchFamily="18" charset="-120"/>
                  </a:rPr>
                  <a:t> </a:t>
                </a:r>
                <a:r>
                  <a:rPr lang="en-US" altLang="zh-TW" sz="1400" b="0" i="0">
                    <a:solidFill>
                      <a:srgbClr val="000000"/>
                    </a:solidFill>
                    <a:ea typeface="新細明體" pitchFamily="18" charset="-120"/>
                  </a:rPr>
                  <a:t>0</a:t>
                </a:r>
                <a:endParaRPr lang="en-US" altLang="zh-TW" sz="2800">
                  <a:ea typeface="新細明體" pitchFamily="18" charset="-120"/>
                </a:endParaRPr>
              </a:p>
            </p:txBody>
          </p:sp>
          <p:sp>
            <p:nvSpPr>
              <p:cNvPr id="170" name="Rectangle 71"/>
              <p:cNvSpPr>
                <a:spLocks noChangeArrowheads="1"/>
              </p:cNvSpPr>
              <p:nvPr/>
            </p:nvSpPr>
            <p:spPr bwMode="auto">
              <a:xfrm>
                <a:off x="1505" y="1374"/>
                <a:ext cx="2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TW" altLang="en-US" sz="1400" b="0" i="0">
                    <a:solidFill>
                      <a:srgbClr val="000000"/>
                    </a:solidFill>
                    <a:ea typeface="新細明體" pitchFamily="18" charset="-120"/>
                  </a:rPr>
                  <a:t> </a:t>
                </a:r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71" name="Rectangle 72"/>
              <p:cNvSpPr>
                <a:spLocks noChangeArrowheads="1"/>
              </p:cNvSpPr>
              <p:nvPr/>
            </p:nvSpPr>
            <p:spPr bwMode="auto">
              <a:xfrm>
                <a:off x="1530" y="1374"/>
                <a:ext cx="5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sz="1600" b="0">
                    <a:solidFill>
                      <a:srgbClr val="000000"/>
                    </a:solidFill>
                    <a:ea typeface="新細明體" pitchFamily="18" charset="-120"/>
                  </a:rPr>
                  <a:t>x</a:t>
                </a:r>
                <a:endParaRPr lang="en-US" altLang="zh-TW" sz="2800">
                  <a:ea typeface="新細明體" pitchFamily="18" charset="-120"/>
                </a:endParaRPr>
              </a:p>
            </p:txBody>
          </p:sp>
          <p:sp>
            <p:nvSpPr>
              <p:cNvPr id="172" name="Rectangle 73"/>
              <p:cNvSpPr>
                <a:spLocks noChangeArrowheads="1"/>
              </p:cNvSpPr>
              <p:nvPr/>
            </p:nvSpPr>
            <p:spPr bwMode="auto">
              <a:xfrm>
                <a:off x="1592" y="1461"/>
                <a:ext cx="4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sz="1100" b="0">
                    <a:solidFill>
                      <a:srgbClr val="000000"/>
                    </a:solidFill>
                    <a:ea typeface="新細明體" pitchFamily="18" charset="-120"/>
                  </a:rPr>
                  <a:t>p</a:t>
                </a:r>
                <a:endParaRPr lang="en-US" altLang="zh-TW" sz="2800">
                  <a:ea typeface="新細明體" pitchFamily="18" charset="-120"/>
                </a:endParaRPr>
              </a:p>
            </p:txBody>
          </p:sp>
          <p:sp>
            <p:nvSpPr>
              <p:cNvPr id="173" name="Rectangle 95"/>
              <p:cNvSpPr>
                <a:spLocks noChangeArrowheads="1"/>
              </p:cNvSpPr>
              <p:nvPr/>
            </p:nvSpPr>
            <p:spPr bwMode="auto">
              <a:xfrm>
                <a:off x="1096" y="1622"/>
                <a:ext cx="396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TW" altLang="en-US" sz="1100" b="0" i="0">
                    <a:solidFill>
                      <a:srgbClr val="000000"/>
                    </a:solidFill>
                    <a:ea typeface="新細明體" pitchFamily="18" charset="-120"/>
                  </a:rPr>
                  <a:t>                  </a:t>
                </a:r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74" name="Rectangle 96"/>
              <p:cNvSpPr>
                <a:spLocks noChangeArrowheads="1"/>
              </p:cNvSpPr>
              <p:nvPr/>
            </p:nvSpPr>
            <p:spPr bwMode="auto">
              <a:xfrm>
                <a:off x="1530" y="1548"/>
                <a:ext cx="12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sz="1400" b="0" i="0">
                    <a:solidFill>
                      <a:srgbClr val="000000"/>
                    </a:solidFill>
                    <a:ea typeface="新細明體" pitchFamily="18" charset="-120"/>
                  </a:rPr>
                  <a:t>(a)</a:t>
                </a:r>
                <a:endParaRPr lang="en-US" altLang="zh-TW" sz="2800">
                  <a:ea typeface="新細明體" pitchFamily="18" charset="-120"/>
                </a:endParaRPr>
              </a:p>
            </p:txBody>
          </p:sp>
          <p:sp>
            <p:nvSpPr>
              <p:cNvPr id="175" name="Rectangle 99"/>
              <p:cNvSpPr>
                <a:spLocks noChangeArrowheads="1"/>
              </p:cNvSpPr>
              <p:nvPr/>
            </p:nvSpPr>
            <p:spPr bwMode="auto">
              <a:xfrm>
                <a:off x="1554" y="1014"/>
                <a:ext cx="461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sz="1400" b="0" i="0">
                    <a:solidFill>
                      <a:srgbClr val="000000"/>
                    </a:solidFill>
                    <a:ea typeface="新細明體" pitchFamily="18" charset="-120"/>
                  </a:rPr>
                  <a:t>increasing</a:t>
                </a:r>
                <a:endParaRPr lang="en-US" altLang="zh-TW" sz="2800">
                  <a:ea typeface="新細明體" pitchFamily="18" charset="-120"/>
                </a:endParaRPr>
              </a:p>
            </p:txBody>
          </p:sp>
          <p:sp>
            <p:nvSpPr>
              <p:cNvPr id="176" name="Rectangle 100"/>
              <p:cNvSpPr>
                <a:spLocks noChangeArrowheads="1"/>
              </p:cNvSpPr>
              <p:nvPr/>
            </p:nvSpPr>
            <p:spPr bwMode="auto">
              <a:xfrm>
                <a:off x="1517" y="1138"/>
                <a:ext cx="561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TW" altLang="en-US" sz="1400" b="0" i="0" dirty="0">
                    <a:solidFill>
                      <a:srgbClr val="000000"/>
                    </a:solidFill>
                    <a:ea typeface="新細明體" pitchFamily="18" charset="-120"/>
                  </a:rPr>
                  <a:t> </a:t>
                </a:r>
                <a:r>
                  <a:rPr lang="en-US" altLang="zh-TW" sz="1400" b="0" i="0" dirty="0">
                    <a:solidFill>
                      <a:srgbClr val="000000"/>
                    </a:solidFill>
                    <a:ea typeface="新細明體" pitchFamily="18" charset="-120"/>
                  </a:rPr>
                  <a:t>reverse bias</a:t>
                </a:r>
                <a:endParaRPr lang="en-US" altLang="zh-TW" sz="2800" dirty="0">
                  <a:ea typeface="新細明體" pitchFamily="18" charset="-120"/>
                </a:endParaRPr>
              </a:p>
            </p:txBody>
          </p:sp>
          <p:sp>
            <p:nvSpPr>
              <p:cNvPr id="177" name="Rectangle 129"/>
              <p:cNvSpPr>
                <a:spLocks noChangeArrowheads="1"/>
              </p:cNvSpPr>
              <p:nvPr/>
            </p:nvSpPr>
            <p:spPr bwMode="auto">
              <a:xfrm>
                <a:off x="1802" y="1014"/>
                <a:ext cx="25" cy="12"/>
              </a:xfrm>
              <a:prstGeom prst="rect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78" name="Freeform 130"/>
              <p:cNvSpPr>
                <a:spLocks/>
              </p:cNvSpPr>
              <p:nvPr/>
            </p:nvSpPr>
            <p:spPr bwMode="auto">
              <a:xfrm>
                <a:off x="1815" y="989"/>
                <a:ext cx="148" cy="75"/>
              </a:xfrm>
              <a:custGeom>
                <a:avLst/>
                <a:gdLst>
                  <a:gd name="T0" fmla="*/ 2147483647 w 148"/>
                  <a:gd name="T1" fmla="*/ 2147483647 h 75"/>
                  <a:gd name="T2" fmla="*/ 0 w 148"/>
                  <a:gd name="T3" fmla="*/ 0 h 75"/>
                  <a:gd name="T4" fmla="*/ 0 w 148"/>
                  <a:gd name="T5" fmla="*/ 0 h 75"/>
                  <a:gd name="T6" fmla="*/ 0 w 148"/>
                  <a:gd name="T7" fmla="*/ 0 h 75"/>
                  <a:gd name="T8" fmla="*/ 2147483647 w 148"/>
                  <a:gd name="T9" fmla="*/ 2147483647 h 75"/>
                  <a:gd name="T10" fmla="*/ 2147483647 w 148"/>
                  <a:gd name="T11" fmla="*/ 2147483647 h 75"/>
                  <a:gd name="T12" fmla="*/ 2147483647 w 148"/>
                  <a:gd name="T13" fmla="*/ 2147483647 h 75"/>
                  <a:gd name="T14" fmla="*/ 0 w 148"/>
                  <a:gd name="T15" fmla="*/ 2147483647 h 75"/>
                  <a:gd name="T16" fmla="*/ 0 w 148"/>
                  <a:gd name="T17" fmla="*/ 2147483647 h 75"/>
                  <a:gd name="T18" fmla="*/ 0 w 148"/>
                  <a:gd name="T19" fmla="*/ 2147483647 h 75"/>
                  <a:gd name="T20" fmla="*/ 0 w 148"/>
                  <a:gd name="T21" fmla="*/ 2147483647 h 75"/>
                  <a:gd name="T22" fmla="*/ 2147483647 w 148"/>
                  <a:gd name="T23" fmla="*/ 2147483647 h 75"/>
                  <a:gd name="T24" fmla="*/ 2147483647 w 148"/>
                  <a:gd name="T25" fmla="*/ 2147483647 h 75"/>
                  <a:gd name="T26" fmla="*/ 2147483647 w 148"/>
                  <a:gd name="T27" fmla="*/ 2147483647 h 75"/>
                  <a:gd name="T28" fmla="*/ 0 w 148"/>
                  <a:gd name="T29" fmla="*/ 2147483647 h 75"/>
                  <a:gd name="T30" fmla="*/ 0 w 148"/>
                  <a:gd name="T31" fmla="*/ 0 h 75"/>
                  <a:gd name="T32" fmla="*/ 2147483647 w 148"/>
                  <a:gd name="T33" fmla="*/ 0 h 75"/>
                  <a:gd name="T34" fmla="*/ 2147483647 w 148"/>
                  <a:gd name="T35" fmla="*/ 2147483647 h 75"/>
                  <a:gd name="T36" fmla="*/ 2147483647 w 148"/>
                  <a:gd name="T37" fmla="*/ 2147483647 h 7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8"/>
                  <a:gd name="T58" fmla="*/ 0 h 75"/>
                  <a:gd name="T59" fmla="*/ 148 w 148"/>
                  <a:gd name="T60" fmla="*/ 75 h 7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8" h="75">
                    <a:moveTo>
                      <a:pt x="12" y="25"/>
                    </a:moveTo>
                    <a:lnTo>
                      <a:pt x="0" y="0"/>
                    </a:lnTo>
                    <a:lnTo>
                      <a:pt x="111" y="25"/>
                    </a:lnTo>
                    <a:lnTo>
                      <a:pt x="148" y="25"/>
                    </a:lnTo>
                    <a:lnTo>
                      <a:pt x="111" y="37"/>
                    </a:lnTo>
                    <a:lnTo>
                      <a:pt x="0" y="75"/>
                    </a:lnTo>
                    <a:lnTo>
                      <a:pt x="0" y="62"/>
                    </a:lnTo>
                    <a:lnTo>
                      <a:pt x="111" y="25"/>
                    </a:lnTo>
                    <a:lnTo>
                      <a:pt x="111" y="37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4" y="25"/>
                    </a:lnTo>
                    <a:lnTo>
                      <a:pt x="12" y="25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79" name="Freeform 131"/>
              <p:cNvSpPr>
                <a:spLocks/>
              </p:cNvSpPr>
              <p:nvPr/>
            </p:nvSpPr>
            <p:spPr bwMode="auto">
              <a:xfrm>
                <a:off x="1815" y="1014"/>
                <a:ext cx="24" cy="37"/>
              </a:xfrm>
              <a:custGeom>
                <a:avLst/>
                <a:gdLst>
                  <a:gd name="T0" fmla="*/ 0 w 24"/>
                  <a:gd name="T1" fmla="*/ 2147483647 h 37"/>
                  <a:gd name="T2" fmla="*/ 2147483647 w 24"/>
                  <a:gd name="T3" fmla="*/ 0 h 37"/>
                  <a:gd name="T4" fmla="*/ 2147483647 w 24"/>
                  <a:gd name="T5" fmla="*/ 0 h 37"/>
                  <a:gd name="T6" fmla="*/ 2147483647 w 24"/>
                  <a:gd name="T7" fmla="*/ 0 h 37"/>
                  <a:gd name="T8" fmla="*/ 2147483647 w 24"/>
                  <a:gd name="T9" fmla="*/ 0 h 37"/>
                  <a:gd name="T10" fmla="*/ 2147483647 w 24"/>
                  <a:gd name="T11" fmla="*/ 2147483647 h 37"/>
                  <a:gd name="T12" fmla="*/ 0 w 24"/>
                  <a:gd name="T13" fmla="*/ 2147483647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37"/>
                  <a:gd name="T23" fmla="*/ 24 w 24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37">
                    <a:moveTo>
                      <a:pt x="0" y="37"/>
                    </a:moveTo>
                    <a:lnTo>
                      <a:pt x="12" y="0"/>
                    </a:lnTo>
                    <a:lnTo>
                      <a:pt x="24" y="0"/>
                    </a:lnTo>
                    <a:lnTo>
                      <a:pt x="12" y="37"/>
                    </a:lnTo>
                    <a:lnTo>
                      <a:pt x="0" y="37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80" name="Freeform 132"/>
              <p:cNvSpPr>
                <a:spLocks/>
              </p:cNvSpPr>
              <p:nvPr/>
            </p:nvSpPr>
            <p:spPr bwMode="auto">
              <a:xfrm>
                <a:off x="1815" y="989"/>
                <a:ext cx="111" cy="62"/>
              </a:xfrm>
              <a:custGeom>
                <a:avLst/>
                <a:gdLst>
                  <a:gd name="T0" fmla="*/ 2147483647 w 111"/>
                  <a:gd name="T1" fmla="*/ 2147483647 h 62"/>
                  <a:gd name="T2" fmla="*/ 0 w 111"/>
                  <a:gd name="T3" fmla="*/ 0 h 62"/>
                  <a:gd name="T4" fmla="*/ 2147483647 w 111"/>
                  <a:gd name="T5" fmla="*/ 2147483647 h 62"/>
                  <a:gd name="T6" fmla="*/ 0 w 111"/>
                  <a:gd name="T7" fmla="*/ 2147483647 h 62"/>
                  <a:gd name="T8" fmla="*/ 2147483647 w 111"/>
                  <a:gd name="T9" fmla="*/ 214748364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"/>
                  <a:gd name="T16" fmla="*/ 0 h 62"/>
                  <a:gd name="T17" fmla="*/ 111 w 111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" h="62">
                    <a:moveTo>
                      <a:pt x="12" y="25"/>
                    </a:moveTo>
                    <a:lnTo>
                      <a:pt x="0" y="0"/>
                    </a:lnTo>
                    <a:lnTo>
                      <a:pt x="111" y="25"/>
                    </a:lnTo>
                    <a:lnTo>
                      <a:pt x="0" y="62"/>
                    </a:lnTo>
                    <a:lnTo>
                      <a:pt x="12" y="25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81" name="Rectangle 133"/>
              <p:cNvSpPr>
                <a:spLocks noChangeArrowheads="1"/>
              </p:cNvSpPr>
              <p:nvPr/>
            </p:nvSpPr>
            <p:spPr bwMode="auto">
              <a:xfrm>
                <a:off x="1616" y="1014"/>
                <a:ext cx="0" cy="12"/>
              </a:xfrm>
              <a:prstGeom prst="rect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82" name="Rectangle 134"/>
              <p:cNvSpPr>
                <a:spLocks noChangeArrowheads="1"/>
              </p:cNvSpPr>
              <p:nvPr/>
            </p:nvSpPr>
            <p:spPr bwMode="auto">
              <a:xfrm>
                <a:off x="1802" y="1014"/>
                <a:ext cx="0" cy="12"/>
              </a:xfrm>
              <a:prstGeom prst="rect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83" name="Rectangle 135"/>
              <p:cNvSpPr>
                <a:spLocks noChangeArrowheads="1"/>
              </p:cNvSpPr>
              <p:nvPr/>
            </p:nvSpPr>
            <p:spPr bwMode="auto">
              <a:xfrm>
                <a:off x="1616" y="1014"/>
                <a:ext cx="186" cy="12"/>
              </a:xfrm>
              <a:prstGeom prst="rect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84" name="Line 185"/>
              <p:cNvSpPr>
                <a:spLocks noChangeShapeType="1"/>
              </p:cNvSpPr>
              <p:nvPr/>
            </p:nvSpPr>
            <p:spPr bwMode="auto">
              <a:xfrm flipH="1">
                <a:off x="1167" y="819"/>
                <a:ext cx="5" cy="6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5" name="Line 187"/>
              <p:cNvSpPr>
                <a:spLocks noChangeShapeType="1"/>
              </p:cNvSpPr>
              <p:nvPr/>
            </p:nvSpPr>
            <p:spPr bwMode="auto">
              <a:xfrm>
                <a:off x="531" y="1415"/>
                <a:ext cx="227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6" name="Rectangle 189"/>
              <p:cNvSpPr>
                <a:spLocks noChangeArrowheads="1"/>
              </p:cNvSpPr>
              <p:nvPr/>
            </p:nvSpPr>
            <p:spPr bwMode="auto">
              <a:xfrm>
                <a:off x="1500" y="1579"/>
                <a:ext cx="188" cy="1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52" name="Group 192"/>
            <p:cNvGrpSpPr>
              <a:grpSpLocks/>
            </p:cNvGrpSpPr>
            <p:nvPr/>
          </p:nvGrpSpPr>
          <p:grpSpPr bwMode="auto">
            <a:xfrm>
              <a:off x="428" y="1912"/>
              <a:ext cx="2350" cy="1524"/>
              <a:chOff x="428" y="1912"/>
              <a:chExt cx="2350" cy="1524"/>
            </a:xfrm>
          </p:grpSpPr>
          <p:sp>
            <p:nvSpPr>
              <p:cNvPr id="53" name="Rectangle 74"/>
              <p:cNvSpPr>
                <a:spLocks noChangeArrowheads="1"/>
              </p:cNvSpPr>
              <p:nvPr/>
            </p:nvSpPr>
            <p:spPr bwMode="auto">
              <a:xfrm>
                <a:off x="2313" y="3029"/>
                <a:ext cx="12" cy="13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54" name="Freeform 75"/>
              <p:cNvSpPr>
                <a:spLocks/>
              </p:cNvSpPr>
              <p:nvPr/>
            </p:nvSpPr>
            <p:spPr bwMode="auto">
              <a:xfrm>
                <a:off x="2313" y="3004"/>
                <a:ext cx="124" cy="75"/>
              </a:xfrm>
              <a:custGeom>
                <a:avLst/>
                <a:gdLst>
                  <a:gd name="T0" fmla="*/ 2147483647 w 124"/>
                  <a:gd name="T1" fmla="*/ 2147483647 h 75"/>
                  <a:gd name="T2" fmla="*/ 0 w 124"/>
                  <a:gd name="T3" fmla="*/ 0 h 75"/>
                  <a:gd name="T4" fmla="*/ 0 w 124"/>
                  <a:gd name="T5" fmla="*/ 0 h 75"/>
                  <a:gd name="T6" fmla="*/ 0 w 124"/>
                  <a:gd name="T7" fmla="*/ 0 h 75"/>
                  <a:gd name="T8" fmla="*/ 2147483647 w 124"/>
                  <a:gd name="T9" fmla="*/ 2147483647 h 75"/>
                  <a:gd name="T10" fmla="*/ 2147483647 w 124"/>
                  <a:gd name="T11" fmla="*/ 2147483647 h 75"/>
                  <a:gd name="T12" fmla="*/ 2147483647 w 124"/>
                  <a:gd name="T13" fmla="*/ 2147483647 h 75"/>
                  <a:gd name="T14" fmla="*/ 0 w 124"/>
                  <a:gd name="T15" fmla="*/ 2147483647 h 75"/>
                  <a:gd name="T16" fmla="*/ 0 w 124"/>
                  <a:gd name="T17" fmla="*/ 2147483647 h 75"/>
                  <a:gd name="T18" fmla="*/ 0 w 124"/>
                  <a:gd name="T19" fmla="*/ 2147483647 h 75"/>
                  <a:gd name="T20" fmla="*/ 0 w 124"/>
                  <a:gd name="T21" fmla="*/ 2147483647 h 75"/>
                  <a:gd name="T22" fmla="*/ 2147483647 w 124"/>
                  <a:gd name="T23" fmla="*/ 2147483647 h 75"/>
                  <a:gd name="T24" fmla="*/ 2147483647 w 124"/>
                  <a:gd name="T25" fmla="*/ 2147483647 h 75"/>
                  <a:gd name="T26" fmla="*/ 2147483647 w 124"/>
                  <a:gd name="T27" fmla="*/ 2147483647 h 75"/>
                  <a:gd name="T28" fmla="*/ 0 w 124"/>
                  <a:gd name="T29" fmla="*/ 2147483647 h 75"/>
                  <a:gd name="T30" fmla="*/ 0 w 124"/>
                  <a:gd name="T31" fmla="*/ 0 h 75"/>
                  <a:gd name="T32" fmla="*/ 2147483647 w 124"/>
                  <a:gd name="T33" fmla="*/ 0 h 75"/>
                  <a:gd name="T34" fmla="*/ 2147483647 w 124"/>
                  <a:gd name="T35" fmla="*/ 2147483647 h 75"/>
                  <a:gd name="T36" fmla="*/ 2147483647 w 124"/>
                  <a:gd name="T37" fmla="*/ 2147483647 h 7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75"/>
                  <a:gd name="T59" fmla="*/ 124 w 124"/>
                  <a:gd name="T60" fmla="*/ 75 h 7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75">
                    <a:moveTo>
                      <a:pt x="12" y="25"/>
                    </a:moveTo>
                    <a:lnTo>
                      <a:pt x="0" y="0"/>
                    </a:lnTo>
                    <a:lnTo>
                      <a:pt x="124" y="25"/>
                    </a:lnTo>
                    <a:lnTo>
                      <a:pt x="124" y="38"/>
                    </a:lnTo>
                    <a:lnTo>
                      <a:pt x="0" y="75"/>
                    </a:lnTo>
                    <a:lnTo>
                      <a:pt x="0" y="62"/>
                    </a:lnTo>
                    <a:lnTo>
                      <a:pt x="124" y="25"/>
                    </a:lnTo>
                    <a:lnTo>
                      <a:pt x="124" y="3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5" y="25"/>
                    </a:lnTo>
                    <a:lnTo>
                      <a:pt x="12" y="25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55" name="Freeform 76"/>
              <p:cNvSpPr>
                <a:spLocks/>
              </p:cNvSpPr>
              <p:nvPr/>
            </p:nvSpPr>
            <p:spPr bwMode="auto">
              <a:xfrm>
                <a:off x="2313" y="3029"/>
                <a:ext cx="25" cy="37"/>
              </a:xfrm>
              <a:custGeom>
                <a:avLst/>
                <a:gdLst>
                  <a:gd name="T0" fmla="*/ 0 w 25"/>
                  <a:gd name="T1" fmla="*/ 2147483647 h 37"/>
                  <a:gd name="T2" fmla="*/ 2147483647 w 25"/>
                  <a:gd name="T3" fmla="*/ 0 h 37"/>
                  <a:gd name="T4" fmla="*/ 2147483647 w 25"/>
                  <a:gd name="T5" fmla="*/ 0 h 37"/>
                  <a:gd name="T6" fmla="*/ 2147483647 w 25"/>
                  <a:gd name="T7" fmla="*/ 0 h 37"/>
                  <a:gd name="T8" fmla="*/ 2147483647 w 25"/>
                  <a:gd name="T9" fmla="*/ 0 h 37"/>
                  <a:gd name="T10" fmla="*/ 2147483647 w 25"/>
                  <a:gd name="T11" fmla="*/ 2147483647 h 37"/>
                  <a:gd name="T12" fmla="*/ 0 w 25"/>
                  <a:gd name="T13" fmla="*/ 2147483647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37"/>
                  <a:gd name="T23" fmla="*/ 25 w 25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37">
                    <a:moveTo>
                      <a:pt x="0" y="37"/>
                    </a:moveTo>
                    <a:lnTo>
                      <a:pt x="12" y="0"/>
                    </a:lnTo>
                    <a:lnTo>
                      <a:pt x="25" y="0"/>
                    </a:lnTo>
                    <a:lnTo>
                      <a:pt x="12" y="37"/>
                    </a:lnTo>
                    <a:lnTo>
                      <a:pt x="0" y="37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56" name="Freeform 77"/>
              <p:cNvSpPr>
                <a:spLocks/>
              </p:cNvSpPr>
              <p:nvPr/>
            </p:nvSpPr>
            <p:spPr bwMode="auto">
              <a:xfrm>
                <a:off x="2313" y="3004"/>
                <a:ext cx="124" cy="62"/>
              </a:xfrm>
              <a:custGeom>
                <a:avLst/>
                <a:gdLst>
                  <a:gd name="T0" fmla="*/ 2147483647 w 124"/>
                  <a:gd name="T1" fmla="*/ 2147483647 h 62"/>
                  <a:gd name="T2" fmla="*/ 0 w 124"/>
                  <a:gd name="T3" fmla="*/ 0 h 62"/>
                  <a:gd name="T4" fmla="*/ 2147483647 w 124"/>
                  <a:gd name="T5" fmla="*/ 2147483647 h 62"/>
                  <a:gd name="T6" fmla="*/ 0 w 124"/>
                  <a:gd name="T7" fmla="*/ 2147483647 h 62"/>
                  <a:gd name="T8" fmla="*/ 2147483647 w 124"/>
                  <a:gd name="T9" fmla="*/ 214748364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"/>
                  <a:gd name="T16" fmla="*/ 0 h 62"/>
                  <a:gd name="T17" fmla="*/ 124 w 124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" h="62">
                    <a:moveTo>
                      <a:pt x="12" y="25"/>
                    </a:moveTo>
                    <a:lnTo>
                      <a:pt x="0" y="0"/>
                    </a:lnTo>
                    <a:lnTo>
                      <a:pt x="124" y="25"/>
                    </a:lnTo>
                    <a:lnTo>
                      <a:pt x="0" y="62"/>
                    </a:lnTo>
                    <a:lnTo>
                      <a:pt x="12" y="25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57" name="Rectangle 78"/>
              <p:cNvSpPr>
                <a:spLocks noChangeArrowheads="1"/>
              </p:cNvSpPr>
              <p:nvPr/>
            </p:nvSpPr>
            <p:spPr bwMode="auto">
              <a:xfrm>
                <a:off x="428" y="3029"/>
                <a:ext cx="0" cy="13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58" name="Rectangle 79"/>
              <p:cNvSpPr>
                <a:spLocks noChangeArrowheads="1"/>
              </p:cNvSpPr>
              <p:nvPr/>
            </p:nvSpPr>
            <p:spPr bwMode="auto">
              <a:xfrm>
                <a:off x="2313" y="3029"/>
                <a:ext cx="0" cy="13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59" name="Rectangle 80"/>
              <p:cNvSpPr>
                <a:spLocks noChangeArrowheads="1"/>
              </p:cNvSpPr>
              <p:nvPr/>
            </p:nvSpPr>
            <p:spPr bwMode="auto">
              <a:xfrm>
                <a:off x="428" y="3029"/>
                <a:ext cx="1885" cy="13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60" name="Rectangle 81"/>
              <p:cNvSpPr>
                <a:spLocks noChangeArrowheads="1"/>
              </p:cNvSpPr>
              <p:nvPr/>
            </p:nvSpPr>
            <p:spPr bwMode="auto">
              <a:xfrm>
                <a:off x="1098" y="2086"/>
                <a:ext cx="12" cy="13"/>
              </a:xfrm>
              <a:prstGeom prst="rect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61" name="Freeform 82"/>
              <p:cNvSpPr>
                <a:spLocks/>
              </p:cNvSpPr>
              <p:nvPr/>
            </p:nvSpPr>
            <p:spPr bwMode="auto">
              <a:xfrm>
                <a:off x="1061" y="1937"/>
                <a:ext cx="87" cy="162"/>
              </a:xfrm>
              <a:custGeom>
                <a:avLst/>
                <a:gdLst>
                  <a:gd name="T0" fmla="*/ 2147483647 w 87"/>
                  <a:gd name="T1" fmla="*/ 2147483647 h 162"/>
                  <a:gd name="T2" fmla="*/ 0 w 87"/>
                  <a:gd name="T3" fmla="*/ 2147483647 h 162"/>
                  <a:gd name="T4" fmla="*/ 0 w 87"/>
                  <a:gd name="T5" fmla="*/ 2147483647 h 162"/>
                  <a:gd name="T6" fmla="*/ 0 w 87"/>
                  <a:gd name="T7" fmla="*/ 2147483647 h 162"/>
                  <a:gd name="T8" fmla="*/ 2147483647 w 87"/>
                  <a:gd name="T9" fmla="*/ 2147483647 h 162"/>
                  <a:gd name="T10" fmla="*/ 2147483647 w 87"/>
                  <a:gd name="T11" fmla="*/ 0 h 162"/>
                  <a:gd name="T12" fmla="*/ 2147483647 w 87"/>
                  <a:gd name="T13" fmla="*/ 2147483647 h 162"/>
                  <a:gd name="T14" fmla="*/ 2147483647 w 87"/>
                  <a:gd name="T15" fmla="*/ 2147483647 h 162"/>
                  <a:gd name="T16" fmla="*/ 2147483647 w 87"/>
                  <a:gd name="T17" fmla="*/ 2147483647 h 162"/>
                  <a:gd name="T18" fmla="*/ 2147483647 w 87"/>
                  <a:gd name="T19" fmla="*/ 2147483647 h 162"/>
                  <a:gd name="T20" fmla="*/ 2147483647 w 87"/>
                  <a:gd name="T21" fmla="*/ 2147483647 h 162"/>
                  <a:gd name="T22" fmla="*/ 2147483647 w 87"/>
                  <a:gd name="T23" fmla="*/ 2147483647 h 162"/>
                  <a:gd name="T24" fmla="*/ 2147483647 w 87"/>
                  <a:gd name="T25" fmla="*/ 2147483647 h 162"/>
                  <a:gd name="T26" fmla="*/ 2147483647 w 87"/>
                  <a:gd name="T27" fmla="*/ 2147483647 h 162"/>
                  <a:gd name="T28" fmla="*/ 2147483647 w 87"/>
                  <a:gd name="T29" fmla="*/ 2147483647 h 162"/>
                  <a:gd name="T30" fmla="*/ 0 w 87"/>
                  <a:gd name="T31" fmla="*/ 2147483647 h 162"/>
                  <a:gd name="T32" fmla="*/ 0 w 87"/>
                  <a:gd name="T33" fmla="*/ 2147483647 h 162"/>
                  <a:gd name="T34" fmla="*/ 2147483647 w 87"/>
                  <a:gd name="T35" fmla="*/ 2147483647 h 162"/>
                  <a:gd name="T36" fmla="*/ 2147483647 w 87"/>
                  <a:gd name="T37" fmla="*/ 2147483647 h 1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7"/>
                  <a:gd name="T58" fmla="*/ 0 h 162"/>
                  <a:gd name="T59" fmla="*/ 87 w 87"/>
                  <a:gd name="T60" fmla="*/ 162 h 1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7" h="162">
                    <a:moveTo>
                      <a:pt x="37" y="149"/>
                    </a:moveTo>
                    <a:lnTo>
                      <a:pt x="0" y="162"/>
                    </a:lnTo>
                    <a:lnTo>
                      <a:pt x="37" y="37"/>
                    </a:lnTo>
                    <a:lnTo>
                      <a:pt x="37" y="0"/>
                    </a:lnTo>
                    <a:lnTo>
                      <a:pt x="49" y="37"/>
                    </a:lnTo>
                    <a:lnTo>
                      <a:pt x="87" y="162"/>
                    </a:lnTo>
                    <a:lnTo>
                      <a:pt x="74" y="162"/>
                    </a:lnTo>
                    <a:lnTo>
                      <a:pt x="37" y="37"/>
                    </a:lnTo>
                    <a:lnTo>
                      <a:pt x="49" y="37"/>
                    </a:lnTo>
                    <a:lnTo>
                      <a:pt x="12" y="162"/>
                    </a:lnTo>
                    <a:lnTo>
                      <a:pt x="0" y="162"/>
                    </a:lnTo>
                    <a:lnTo>
                      <a:pt x="0" y="149"/>
                    </a:lnTo>
                    <a:lnTo>
                      <a:pt x="37" y="137"/>
                    </a:lnTo>
                    <a:lnTo>
                      <a:pt x="37" y="149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62" name="Freeform 83"/>
              <p:cNvSpPr>
                <a:spLocks/>
              </p:cNvSpPr>
              <p:nvPr/>
            </p:nvSpPr>
            <p:spPr bwMode="auto">
              <a:xfrm>
                <a:off x="1098" y="2074"/>
                <a:ext cx="37" cy="25"/>
              </a:xfrm>
              <a:custGeom>
                <a:avLst/>
                <a:gdLst>
                  <a:gd name="T0" fmla="*/ 2147483647 w 37"/>
                  <a:gd name="T1" fmla="*/ 2147483647 h 25"/>
                  <a:gd name="T2" fmla="*/ 0 w 37"/>
                  <a:gd name="T3" fmla="*/ 2147483647 h 25"/>
                  <a:gd name="T4" fmla="*/ 0 w 37"/>
                  <a:gd name="T5" fmla="*/ 0 h 25"/>
                  <a:gd name="T6" fmla="*/ 0 w 37"/>
                  <a:gd name="T7" fmla="*/ 0 h 25"/>
                  <a:gd name="T8" fmla="*/ 0 w 37"/>
                  <a:gd name="T9" fmla="*/ 0 h 25"/>
                  <a:gd name="T10" fmla="*/ 2147483647 w 37"/>
                  <a:gd name="T11" fmla="*/ 2147483647 h 25"/>
                  <a:gd name="T12" fmla="*/ 2147483647 w 37"/>
                  <a:gd name="T13" fmla="*/ 2147483647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25"/>
                  <a:gd name="T23" fmla="*/ 37 w 37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25">
                    <a:moveTo>
                      <a:pt x="37" y="25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37" y="12"/>
                    </a:lnTo>
                    <a:lnTo>
                      <a:pt x="37" y="25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63" name="Freeform 84"/>
              <p:cNvSpPr>
                <a:spLocks/>
              </p:cNvSpPr>
              <p:nvPr/>
            </p:nvSpPr>
            <p:spPr bwMode="auto">
              <a:xfrm>
                <a:off x="1061" y="1974"/>
                <a:ext cx="74" cy="125"/>
              </a:xfrm>
              <a:custGeom>
                <a:avLst/>
                <a:gdLst>
                  <a:gd name="T0" fmla="*/ 2147483647 w 74"/>
                  <a:gd name="T1" fmla="*/ 2147483647 h 125"/>
                  <a:gd name="T2" fmla="*/ 0 w 74"/>
                  <a:gd name="T3" fmla="*/ 2147483647 h 125"/>
                  <a:gd name="T4" fmla="*/ 2147483647 w 74"/>
                  <a:gd name="T5" fmla="*/ 0 h 125"/>
                  <a:gd name="T6" fmla="*/ 2147483647 w 74"/>
                  <a:gd name="T7" fmla="*/ 2147483647 h 125"/>
                  <a:gd name="T8" fmla="*/ 2147483647 w 74"/>
                  <a:gd name="T9" fmla="*/ 2147483647 h 1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125"/>
                  <a:gd name="T17" fmla="*/ 74 w 74"/>
                  <a:gd name="T18" fmla="*/ 125 h 1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125">
                    <a:moveTo>
                      <a:pt x="37" y="112"/>
                    </a:moveTo>
                    <a:lnTo>
                      <a:pt x="0" y="125"/>
                    </a:lnTo>
                    <a:lnTo>
                      <a:pt x="37" y="0"/>
                    </a:lnTo>
                    <a:lnTo>
                      <a:pt x="74" y="125"/>
                    </a:lnTo>
                    <a:lnTo>
                      <a:pt x="37" y="112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64" name="Rectangle 85"/>
              <p:cNvSpPr>
                <a:spLocks noChangeArrowheads="1"/>
              </p:cNvSpPr>
              <p:nvPr/>
            </p:nvSpPr>
            <p:spPr bwMode="auto">
              <a:xfrm>
                <a:off x="1098" y="3091"/>
                <a:ext cx="12" cy="0"/>
              </a:xfrm>
              <a:prstGeom prst="rect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65" name="Rectangle 86"/>
              <p:cNvSpPr>
                <a:spLocks noChangeArrowheads="1"/>
              </p:cNvSpPr>
              <p:nvPr/>
            </p:nvSpPr>
            <p:spPr bwMode="auto">
              <a:xfrm>
                <a:off x="1098" y="2099"/>
                <a:ext cx="12" cy="0"/>
              </a:xfrm>
              <a:prstGeom prst="rect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66" name="Rectangle 87"/>
              <p:cNvSpPr>
                <a:spLocks noChangeArrowheads="1"/>
              </p:cNvSpPr>
              <p:nvPr/>
            </p:nvSpPr>
            <p:spPr bwMode="auto">
              <a:xfrm>
                <a:off x="1098" y="2099"/>
                <a:ext cx="12" cy="992"/>
              </a:xfrm>
              <a:prstGeom prst="rect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67" name="Rectangle 88"/>
              <p:cNvSpPr>
                <a:spLocks noChangeArrowheads="1"/>
              </p:cNvSpPr>
              <p:nvPr/>
            </p:nvSpPr>
            <p:spPr bwMode="auto">
              <a:xfrm>
                <a:off x="2536" y="2930"/>
                <a:ext cx="5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sz="1600" b="0">
                    <a:solidFill>
                      <a:srgbClr val="000000"/>
                    </a:solidFill>
                    <a:ea typeface="新細明體" pitchFamily="18" charset="-120"/>
                  </a:rPr>
                  <a:t>x</a:t>
                </a:r>
                <a:endParaRPr lang="en-US" altLang="zh-TW" sz="2800">
                  <a:ea typeface="新細明體" pitchFamily="18" charset="-120"/>
                </a:endParaRPr>
              </a:p>
            </p:txBody>
          </p:sp>
          <p:sp>
            <p:nvSpPr>
              <p:cNvPr id="68" name="Rectangle 89"/>
              <p:cNvSpPr>
                <a:spLocks noChangeArrowheads="1"/>
              </p:cNvSpPr>
              <p:nvPr/>
            </p:nvSpPr>
            <p:spPr bwMode="auto">
              <a:xfrm>
                <a:off x="850" y="1912"/>
                <a:ext cx="2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TW" altLang="en-US" sz="1400" b="0" i="0">
                    <a:solidFill>
                      <a:srgbClr val="000000"/>
                    </a:solidFill>
                    <a:ea typeface="新細明體" pitchFamily="18" charset="-120"/>
                  </a:rPr>
                  <a:t> </a:t>
                </a:r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69" name="Rectangle 90"/>
              <p:cNvSpPr>
                <a:spLocks noChangeArrowheads="1"/>
              </p:cNvSpPr>
              <p:nvPr/>
            </p:nvSpPr>
            <p:spPr bwMode="auto">
              <a:xfrm>
                <a:off x="887" y="1925"/>
                <a:ext cx="2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TW" altLang="en-US" sz="1400" b="0" i="0">
                    <a:solidFill>
                      <a:srgbClr val="000000"/>
                    </a:solidFill>
                    <a:latin typeface="Symbol" pitchFamily="18" charset="2"/>
                    <a:ea typeface="新細明體" pitchFamily="18" charset="-120"/>
                  </a:rPr>
                  <a:t> </a:t>
                </a:r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70" name="Rectangle 91"/>
              <p:cNvSpPr>
                <a:spLocks noChangeArrowheads="1"/>
              </p:cNvSpPr>
              <p:nvPr/>
            </p:nvSpPr>
            <p:spPr bwMode="auto">
              <a:xfrm>
                <a:off x="912" y="1950"/>
                <a:ext cx="5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sz="1600" i="0">
                    <a:solidFill>
                      <a:srgbClr val="000000"/>
                    </a:solidFill>
                    <a:latin typeface="Script" pitchFamily="66"/>
                    <a:ea typeface="新細明體" pitchFamily="18" charset="-120"/>
                  </a:rPr>
                  <a:t>E</a:t>
                </a:r>
                <a:endParaRPr lang="en-US" altLang="zh-TW" sz="2800">
                  <a:ea typeface="新細明體" pitchFamily="18" charset="-120"/>
                </a:endParaRPr>
              </a:p>
            </p:txBody>
          </p:sp>
          <p:sp>
            <p:nvSpPr>
              <p:cNvPr id="71" name="Rectangle 92"/>
              <p:cNvSpPr>
                <a:spLocks noChangeArrowheads="1"/>
              </p:cNvSpPr>
              <p:nvPr/>
            </p:nvSpPr>
            <p:spPr bwMode="auto">
              <a:xfrm>
                <a:off x="1433" y="3104"/>
                <a:ext cx="66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TW" altLang="en-US" sz="1100" b="0" i="0">
                    <a:solidFill>
                      <a:srgbClr val="000000"/>
                    </a:solidFill>
                    <a:ea typeface="新細明體" pitchFamily="18" charset="-120"/>
                  </a:rPr>
                  <a:t>   </a:t>
                </a:r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72" name="Rectangle 93"/>
              <p:cNvSpPr>
                <a:spLocks noChangeArrowheads="1"/>
              </p:cNvSpPr>
              <p:nvPr/>
            </p:nvSpPr>
            <p:spPr bwMode="auto">
              <a:xfrm>
                <a:off x="1507" y="3029"/>
                <a:ext cx="5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sz="1600" b="0">
                    <a:solidFill>
                      <a:srgbClr val="000000"/>
                    </a:solidFill>
                    <a:ea typeface="新細明體" pitchFamily="18" charset="-120"/>
                  </a:rPr>
                  <a:t>x</a:t>
                </a:r>
                <a:endParaRPr lang="en-US" altLang="zh-TW" sz="2800">
                  <a:ea typeface="新細明體" pitchFamily="18" charset="-120"/>
                </a:endParaRPr>
              </a:p>
            </p:txBody>
          </p:sp>
          <p:sp>
            <p:nvSpPr>
              <p:cNvPr id="73" name="Rectangle 94"/>
              <p:cNvSpPr>
                <a:spLocks noChangeArrowheads="1"/>
              </p:cNvSpPr>
              <p:nvPr/>
            </p:nvSpPr>
            <p:spPr bwMode="auto">
              <a:xfrm>
                <a:off x="1557" y="3104"/>
                <a:ext cx="4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sz="1100" b="0">
                    <a:solidFill>
                      <a:srgbClr val="000000"/>
                    </a:solidFill>
                    <a:ea typeface="新細明體" pitchFamily="18" charset="-120"/>
                  </a:rPr>
                  <a:t>p</a:t>
                </a:r>
                <a:endParaRPr lang="en-US" altLang="zh-TW" sz="2800">
                  <a:ea typeface="新細明體" pitchFamily="18" charset="-120"/>
                </a:endParaRPr>
              </a:p>
            </p:txBody>
          </p:sp>
          <p:sp>
            <p:nvSpPr>
              <p:cNvPr id="74" name="Rectangle 97"/>
              <p:cNvSpPr>
                <a:spLocks noChangeArrowheads="1"/>
              </p:cNvSpPr>
              <p:nvPr/>
            </p:nvSpPr>
            <p:spPr bwMode="auto">
              <a:xfrm>
                <a:off x="986" y="3327"/>
                <a:ext cx="440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TW" altLang="en-US" sz="1100" b="0" i="0">
                    <a:solidFill>
                      <a:srgbClr val="000000"/>
                    </a:solidFill>
                    <a:ea typeface="新細明體" pitchFamily="18" charset="-120"/>
                  </a:rPr>
                  <a:t>                    </a:t>
                </a:r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75" name="Rectangle 98"/>
              <p:cNvSpPr>
                <a:spLocks noChangeArrowheads="1"/>
              </p:cNvSpPr>
              <p:nvPr/>
            </p:nvSpPr>
            <p:spPr bwMode="auto">
              <a:xfrm>
                <a:off x="1470" y="3252"/>
                <a:ext cx="13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sz="1400" b="0" i="0">
                    <a:solidFill>
                      <a:srgbClr val="000000"/>
                    </a:solidFill>
                    <a:ea typeface="新細明體" pitchFamily="18" charset="-120"/>
                  </a:rPr>
                  <a:t>(b)</a:t>
                </a:r>
                <a:endParaRPr lang="en-US" altLang="zh-TW" sz="2800">
                  <a:ea typeface="新細明體" pitchFamily="18" charset="-120"/>
                </a:endParaRPr>
              </a:p>
            </p:txBody>
          </p:sp>
          <p:sp>
            <p:nvSpPr>
              <p:cNvPr id="76" name="Freeform 101"/>
              <p:cNvSpPr>
                <a:spLocks/>
              </p:cNvSpPr>
              <p:nvPr/>
            </p:nvSpPr>
            <p:spPr bwMode="auto">
              <a:xfrm>
                <a:off x="1098" y="2508"/>
                <a:ext cx="12" cy="12"/>
              </a:xfrm>
              <a:custGeom>
                <a:avLst/>
                <a:gdLst>
                  <a:gd name="T0" fmla="*/ 2147483647 w 12"/>
                  <a:gd name="T1" fmla="*/ 0 h 12"/>
                  <a:gd name="T2" fmla="*/ 2147483647 w 12"/>
                  <a:gd name="T3" fmla="*/ 0 h 12"/>
                  <a:gd name="T4" fmla="*/ 0 w 12"/>
                  <a:gd name="T5" fmla="*/ 2147483647 h 12"/>
                  <a:gd name="T6" fmla="*/ 0 w 12"/>
                  <a:gd name="T7" fmla="*/ 2147483647 h 12"/>
                  <a:gd name="T8" fmla="*/ 2147483647 w 12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2"/>
                  <a:gd name="T17" fmla="*/ 12 w 12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77" name="Freeform 102"/>
              <p:cNvSpPr>
                <a:spLocks/>
              </p:cNvSpPr>
              <p:nvPr/>
            </p:nvSpPr>
            <p:spPr bwMode="auto">
              <a:xfrm>
                <a:off x="1557" y="3029"/>
                <a:ext cx="12" cy="13"/>
              </a:xfrm>
              <a:custGeom>
                <a:avLst/>
                <a:gdLst>
                  <a:gd name="T0" fmla="*/ 2147483647 w 12"/>
                  <a:gd name="T1" fmla="*/ 0 h 13"/>
                  <a:gd name="T2" fmla="*/ 2147483647 w 12"/>
                  <a:gd name="T3" fmla="*/ 0 h 13"/>
                  <a:gd name="T4" fmla="*/ 0 w 12"/>
                  <a:gd name="T5" fmla="*/ 2147483647 h 13"/>
                  <a:gd name="T6" fmla="*/ 0 w 12"/>
                  <a:gd name="T7" fmla="*/ 2147483647 h 13"/>
                  <a:gd name="T8" fmla="*/ 2147483647 w 12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3"/>
                  <a:gd name="T17" fmla="*/ 12 w 12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3">
                    <a:moveTo>
                      <a:pt x="12" y="0"/>
                    </a:moveTo>
                    <a:lnTo>
                      <a:pt x="12" y="0"/>
                    </a:lnTo>
                    <a:lnTo>
                      <a:pt x="0" y="13"/>
                    </a:lnTo>
                    <a:lnTo>
                      <a:pt x="12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78" name="Freeform 103"/>
              <p:cNvSpPr>
                <a:spLocks/>
              </p:cNvSpPr>
              <p:nvPr/>
            </p:nvSpPr>
            <p:spPr bwMode="auto">
              <a:xfrm>
                <a:off x="1098" y="2508"/>
                <a:ext cx="471" cy="534"/>
              </a:xfrm>
              <a:custGeom>
                <a:avLst/>
                <a:gdLst>
                  <a:gd name="T0" fmla="*/ 2147483647 w 471"/>
                  <a:gd name="T1" fmla="*/ 0 h 534"/>
                  <a:gd name="T2" fmla="*/ 0 w 471"/>
                  <a:gd name="T3" fmla="*/ 2147483647 h 534"/>
                  <a:gd name="T4" fmla="*/ 2147483647 w 471"/>
                  <a:gd name="T5" fmla="*/ 2147483647 h 534"/>
                  <a:gd name="T6" fmla="*/ 2147483647 w 471"/>
                  <a:gd name="T7" fmla="*/ 2147483647 h 534"/>
                  <a:gd name="T8" fmla="*/ 2147483647 w 471"/>
                  <a:gd name="T9" fmla="*/ 0 h 5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1"/>
                  <a:gd name="T16" fmla="*/ 0 h 534"/>
                  <a:gd name="T17" fmla="*/ 471 w 471"/>
                  <a:gd name="T18" fmla="*/ 534 h 5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1" h="534">
                    <a:moveTo>
                      <a:pt x="12" y="0"/>
                    </a:moveTo>
                    <a:lnTo>
                      <a:pt x="0" y="12"/>
                    </a:lnTo>
                    <a:lnTo>
                      <a:pt x="459" y="534"/>
                    </a:lnTo>
                    <a:lnTo>
                      <a:pt x="471" y="521"/>
                    </a:lnTo>
                    <a:lnTo>
                      <a:pt x="12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79" name="Freeform 104"/>
              <p:cNvSpPr>
                <a:spLocks/>
              </p:cNvSpPr>
              <p:nvPr/>
            </p:nvSpPr>
            <p:spPr bwMode="auto">
              <a:xfrm>
                <a:off x="1929" y="3029"/>
                <a:ext cx="12" cy="13"/>
              </a:xfrm>
              <a:custGeom>
                <a:avLst/>
                <a:gdLst>
                  <a:gd name="T0" fmla="*/ 0 w 12"/>
                  <a:gd name="T1" fmla="*/ 2147483647 h 13"/>
                  <a:gd name="T2" fmla="*/ 0 w 12"/>
                  <a:gd name="T3" fmla="*/ 2147483647 h 13"/>
                  <a:gd name="T4" fmla="*/ 2147483647 w 12"/>
                  <a:gd name="T5" fmla="*/ 0 h 13"/>
                  <a:gd name="T6" fmla="*/ 2147483647 w 12"/>
                  <a:gd name="T7" fmla="*/ 0 h 13"/>
                  <a:gd name="T8" fmla="*/ 0 w 12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3"/>
                  <a:gd name="T17" fmla="*/ 12 w 12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3">
                    <a:moveTo>
                      <a:pt x="0" y="13"/>
                    </a:moveTo>
                    <a:lnTo>
                      <a:pt x="0" y="13"/>
                    </a:lnTo>
                    <a:lnTo>
                      <a:pt x="12" y="0"/>
                    </a:lnTo>
                    <a:lnTo>
                      <a:pt x="0" y="13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80" name="Freeform 105"/>
              <p:cNvSpPr>
                <a:spLocks/>
              </p:cNvSpPr>
              <p:nvPr/>
            </p:nvSpPr>
            <p:spPr bwMode="auto">
              <a:xfrm>
                <a:off x="1904" y="3004"/>
                <a:ext cx="12" cy="13"/>
              </a:xfrm>
              <a:custGeom>
                <a:avLst/>
                <a:gdLst>
                  <a:gd name="T0" fmla="*/ 0 w 12"/>
                  <a:gd name="T1" fmla="*/ 2147483647 h 13"/>
                  <a:gd name="T2" fmla="*/ 0 w 12"/>
                  <a:gd name="T3" fmla="*/ 2147483647 h 13"/>
                  <a:gd name="T4" fmla="*/ 2147483647 w 12"/>
                  <a:gd name="T5" fmla="*/ 0 h 13"/>
                  <a:gd name="T6" fmla="*/ 2147483647 w 12"/>
                  <a:gd name="T7" fmla="*/ 0 h 13"/>
                  <a:gd name="T8" fmla="*/ 0 w 12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3"/>
                  <a:gd name="T17" fmla="*/ 12 w 12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3">
                    <a:moveTo>
                      <a:pt x="0" y="13"/>
                    </a:moveTo>
                    <a:lnTo>
                      <a:pt x="0" y="13"/>
                    </a:lnTo>
                    <a:lnTo>
                      <a:pt x="12" y="0"/>
                    </a:lnTo>
                    <a:lnTo>
                      <a:pt x="0" y="13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81" name="Freeform 106"/>
              <p:cNvSpPr>
                <a:spLocks/>
              </p:cNvSpPr>
              <p:nvPr/>
            </p:nvSpPr>
            <p:spPr bwMode="auto">
              <a:xfrm>
                <a:off x="1904" y="3004"/>
                <a:ext cx="37" cy="38"/>
              </a:xfrm>
              <a:custGeom>
                <a:avLst/>
                <a:gdLst>
                  <a:gd name="T0" fmla="*/ 2147483647 w 37"/>
                  <a:gd name="T1" fmla="*/ 2147483647 h 38"/>
                  <a:gd name="T2" fmla="*/ 2147483647 w 37"/>
                  <a:gd name="T3" fmla="*/ 2147483647 h 38"/>
                  <a:gd name="T4" fmla="*/ 2147483647 w 37"/>
                  <a:gd name="T5" fmla="*/ 0 h 38"/>
                  <a:gd name="T6" fmla="*/ 0 w 37"/>
                  <a:gd name="T7" fmla="*/ 2147483647 h 38"/>
                  <a:gd name="T8" fmla="*/ 2147483647 w 37"/>
                  <a:gd name="T9" fmla="*/ 2147483647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38"/>
                  <a:gd name="T17" fmla="*/ 37 w 37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38">
                    <a:moveTo>
                      <a:pt x="25" y="38"/>
                    </a:moveTo>
                    <a:lnTo>
                      <a:pt x="37" y="25"/>
                    </a:lnTo>
                    <a:lnTo>
                      <a:pt x="12" y="0"/>
                    </a:lnTo>
                    <a:lnTo>
                      <a:pt x="0" y="13"/>
                    </a:lnTo>
                    <a:lnTo>
                      <a:pt x="25" y="38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82" name="Line 107"/>
              <p:cNvSpPr>
                <a:spLocks noChangeShapeType="1"/>
              </p:cNvSpPr>
              <p:nvPr/>
            </p:nvSpPr>
            <p:spPr bwMode="auto">
              <a:xfrm flipH="1" flipV="1">
                <a:off x="1780" y="2868"/>
                <a:ext cx="62" cy="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3" name="Line 108"/>
              <p:cNvSpPr>
                <a:spLocks noChangeShapeType="1"/>
              </p:cNvSpPr>
              <p:nvPr/>
            </p:nvSpPr>
            <p:spPr bwMode="auto">
              <a:xfrm flipH="1" flipV="1">
                <a:off x="1656" y="2731"/>
                <a:ext cx="62" cy="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4" name="Line 109"/>
              <p:cNvSpPr>
                <a:spLocks noChangeShapeType="1"/>
              </p:cNvSpPr>
              <p:nvPr/>
            </p:nvSpPr>
            <p:spPr bwMode="auto">
              <a:xfrm flipH="1" flipV="1">
                <a:off x="1544" y="2607"/>
                <a:ext cx="62" cy="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5" name="Line 110"/>
              <p:cNvSpPr>
                <a:spLocks noChangeShapeType="1"/>
              </p:cNvSpPr>
              <p:nvPr/>
            </p:nvSpPr>
            <p:spPr bwMode="auto">
              <a:xfrm flipH="1" flipV="1">
                <a:off x="1420" y="2471"/>
                <a:ext cx="62" cy="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6" name="Line 111"/>
              <p:cNvSpPr>
                <a:spLocks noChangeShapeType="1"/>
              </p:cNvSpPr>
              <p:nvPr/>
            </p:nvSpPr>
            <p:spPr bwMode="auto">
              <a:xfrm flipH="1" flipV="1">
                <a:off x="1309" y="2334"/>
                <a:ext cx="62" cy="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7" name="Line 112"/>
              <p:cNvSpPr>
                <a:spLocks noChangeShapeType="1"/>
              </p:cNvSpPr>
              <p:nvPr/>
            </p:nvSpPr>
            <p:spPr bwMode="auto">
              <a:xfrm flipH="1" flipV="1">
                <a:off x="1185" y="2198"/>
                <a:ext cx="62" cy="7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8" name="Freeform 113"/>
              <p:cNvSpPr>
                <a:spLocks/>
              </p:cNvSpPr>
              <p:nvPr/>
            </p:nvSpPr>
            <p:spPr bwMode="auto">
              <a:xfrm>
                <a:off x="1123" y="2136"/>
                <a:ext cx="12" cy="12"/>
              </a:xfrm>
              <a:custGeom>
                <a:avLst/>
                <a:gdLst>
                  <a:gd name="T0" fmla="*/ 0 w 12"/>
                  <a:gd name="T1" fmla="*/ 2147483647 h 12"/>
                  <a:gd name="T2" fmla="*/ 0 w 12"/>
                  <a:gd name="T3" fmla="*/ 2147483647 h 12"/>
                  <a:gd name="T4" fmla="*/ 2147483647 w 12"/>
                  <a:gd name="T5" fmla="*/ 0 h 12"/>
                  <a:gd name="T6" fmla="*/ 2147483647 w 12"/>
                  <a:gd name="T7" fmla="*/ 0 h 12"/>
                  <a:gd name="T8" fmla="*/ 0 w 12"/>
                  <a:gd name="T9" fmla="*/ 2147483647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2"/>
                  <a:gd name="T17" fmla="*/ 12 w 12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2">
                    <a:moveTo>
                      <a:pt x="0" y="12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89" name="Freeform 114"/>
              <p:cNvSpPr>
                <a:spLocks/>
              </p:cNvSpPr>
              <p:nvPr/>
            </p:nvSpPr>
            <p:spPr bwMode="auto">
              <a:xfrm>
                <a:off x="1098" y="2099"/>
                <a:ext cx="12" cy="12"/>
              </a:xfrm>
              <a:custGeom>
                <a:avLst/>
                <a:gdLst>
                  <a:gd name="T0" fmla="*/ 0 w 12"/>
                  <a:gd name="T1" fmla="*/ 2147483647 h 12"/>
                  <a:gd name="T2" fmla="*/ 0 w 12"/>
                  <a:gd name="T3" fmla="*/ 2147483647 h 12"/>
                  <a:gd name="T4" fmla="*/ 2147483647 w 12"/>
                  <a:gd name="T5" fmla="*/ 0 h 12"/>
                  <a:gd name="T6" fmla="*/ 2147483647 w 12"/>
                  <a:gd name="T7" fmla="*/ 0 h 12"/>
                  <a:gd name="T8" fmla="*/ 0 w 12"/>
                  <a:gd name="T9" fmla="*/ 2147483647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2"/>
                  <a:gd name="T17" fmla="*/ 12 w 12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2">
                    <a:moveTo>
                      <a:pt x="0" y="12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90" name="Freeform 115"/>
              <p:cNvSpPr>
                <a:spLocks/>
              </p:cNvSpPr>
              <p:nvPr/>
            </p:nvSpPr>
            <p:spPr bwMode="auto">
              <a:xfrm>
                <a:off x="1098" y="2099"/>
                <a:ext cx="37" cy="49"/>
              </a:xfrm>
              <a:custGeom>
                <a:avLst/>
                <a:gdLst>
                  <a:gd name="T0" fmla="*/ 2147483647 w 37"/>
                  <a:gd name="T1" fmla="*/ 2147483647 h 49"/>
                  <a:gd name="T2" fmla="*/ 2147483647 w 37"/>
                  <a:gd name="T3" fmla="*/ 2147483647 h 49"/>
                  <a:gd name="T4" fmla="*/ 2147483647 w 37"/>
                  <a:gd name="T5" fmla="*/ 0 h 49"/>
                  <a:gd name="T6" fmla="*/ 0 w 37"/>
                  <a:gd name="T7" fmla="*/ 2147483647 h 49"/>
                  <a:gd name="T8" fmla="*/ 2147483647 w 37"/>
                  <a:gd name="T9" fmla="*/ 214748364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49"/>
                  <a:gd name="T17" fmla="*/ 37 w 37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49">
                    <a:moveTo>
                      <a:pt x="25" y="49"/>
                    </a:moveTo>
                    <a:lnTo>
                      <a:pt x="37" y="37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25" y="49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91" name="Freeform 116"/>
              <p:cNvSpPr>
                <a:spLocks/>
              </p:cNvSpPr>
              <p:nvPr/>
            </p:nvSpPr>
            <p:spPr bwMode="auto">
              <a:xfrm>
                <a:off x="1557" y="2620"/>
                <a:ext cx="25" cy="24"/>
              </a:xfrm>
              <a:custGeom>
                <a:avLst/>
                <a:gdLst>
                  <a:gd name="T0" fmla="*/ 0 w 25"/>
                  <a:gd name="T1" fmla="*/ 2147483647 h 24"/>
                  <a:gd name="T2" fmla="*/ 2147483647 w 25"/>
                  <a:gd name="T3" fmla="*/ 2147483647 h 24"/>
                  <a:gd name="T4" fmla="*/ 2147483647 w 25"/>
                  <a:gd name="T5" fmla="*/ 2147483647 h 24"/>
                  <a:gd name="T6" fmla="*/ 2147483647 w 25"/>
                  <a:gd name="T7" fmla="*/ 0 h 24"/>
                  <a:gd name="T8" fmla="*/ 0 w 25"/>
                  <a:gd name="T9" fmla="*/ 2147483647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4"/>
                  <a:gd name="T17" fmla="*/ 25 w 25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4">
                    <a:moveTo>
                      <a:pt x="0" y="12"/>
                    </a:moveTo>
                    <a:lnTo>
                      <a:pt x="12" y="24"/>
                    </a:lnTo>
                    <a:lnTo>
                      <a:pt x="25" y="12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92" name="Freeform 118"/>
              <p:cNvSpPr>
                <a:spLocks/>
              </p:cNvSpPr>
              <p:nvPr/>
            </p:nvSpPr>
            <p:spPr bwMode="auto">
              <a:xfrm>
                <a:off x="1569" y="2607"/>
                <a:ext cx="25" cy="37"/>
              </a:xfrm>
              <a:custGeom>
                <a:avLst/>
                <a:gdLst>
                  <a:gd name="T0" fmla="*/ 2147483647 w 25"/>
                  <a:gd name="T1" fmla="*/ 2147483647 h 37"/>
                  <a:gd name="T2" fmla="*/ 0 w 25"/>
                  <a:gd name="T3" fmla="*/ 2147483647 h 37"/>
                  <a:gd name="T4" fmla="*/ 2147483647 w 25"/>
                  <a:gd name="T5" fmla="*/ 0 h 37"/>
                  <a:gd name="T6" fmla="*/ 2147483647 w 25"/>
                  <a:gd name="T7" fmla="*/ 0 h 37"/>
                  <a:gd name="T8" fmla="*/ 2147483647 w 25"/>
                  <a:gd name="T9" fmla="*/ 0 h 37"/>
                  <a:gd name="T10" fmla="*/ 2147483647 w 25"/>
                  <a:gd name="T11" fmla="*/ 2147483647 h 37"/>
                  <a:gd name="T12" fmla="*/ 2147483647 w 25"/>
                  <a:gd name="T13" fmla="*/ 2147483647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37"/>
                  <a:gd name="T23" fmla="*/ 25 w 25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37">
                    <a:moveTo>
                      <a:pt x="13" y="37"/>
                    </a:moveTo>
                    <a:lnTo>
                      <a:pt x="0" y="13"/>
                    </a:lnTo>
                    <a:lnTo>
                      <a:pt x="13" y="0"/>
                    </a:lnTo>
                    <a:lnTo>
                      <a:pt x="25" y="25"/>
                    </a:lnTo>
                    <a:lnTo>
                      <a:pt x="13" y="37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93" name="Freeform 119"/>
              <p:cNvSpPr>
                <a:spLocks/>
              </p:cNvSpPr>
              <p:nvPr/>
            </p:nvSpPr>
            <p:spPr bwMode="auto">
              <a:xfrm>
                <a:off x="1549" y="2539"/>
                <a:ext cx="111" cy="99"/>
              </a:xfrm>
              <a:custGeom>
                <a:avLst/>
                <a:gdLst>
                  <a:gd name="T0" fmla="*/ 2147483647 w 111"/>
                  <a:gd name="T1" fmla="*/ 2147483647 h 99"/>
                  <a:gd name="T2" fmla="*/ 0 w 111"/>
                  <a:gd name="T3" fmla="*/ 2147483647 h 99"/>
                  <a:gd name="T4" fmla="*/ 2147483647 w 111"/>
                  <a:gd name="T5" fmla="*/ 0 h 99"/>
                  <a:gd name="T6" fmla="*/ 2147483647 w 111"/>
                  <a:gd name="T7" fmla="*/ 2147483647 h 99"/>
                  <a:gd name="T8" fmla="*/ 2147483647 w 111"/>
                  <a:gd name="T9" fmla="*/ 2147483647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"/>
                  <a:gd name="T16" fmla="*/ 0 h 99"/>
                  <a:gd name="T17" fmla="*/ 111 w 111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" h="99">
                    <a:moveTo>
                      <a:pt x="37" y="75"/>
                    </a:moveTo>
                    <a:lnTo>
                      <a:pt x="0" y="62"/>
                    </a:lnTo>
                    <a:lnTo>
                      <a:pt x="111" y="0"/>
                    </a:lnTo>
                    <a:lnTo>
                      <a:pt x="50" y="99"/>
                    </a:lnTo>
                    <a:lnTo>
                      <a:pt x="37" y="75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94" name="Freeform 120"/>
              <p:cNvSpPr>
                <a:spLocks/>
              </p:cNvSpPr>
              <p:nvPr/>
            </p:nvSpPr>
            <p:spPr bwMode="auto">
              <a:xfrm>
                <a:off x="1321" y="2868"/>
                <a:ext cx="13" cy="12"/>
              </a:xfrm>
              <a:custGeom>
                <a:avLst/>
                <a:gdLst>
                  <a:gd name="T0" fmla="*/ 0 w 13"/>
                  <a:gd name="T1" fmla="*/ 0 h 12"/>
                  <a:gd name="T2" fmla="*/ 0 w 13"/>
                  <a:gd name="T3" fmla="*/ 0 h 12"/>
                  <a:gd name="T4" fmla="*/ 2147483647 w 13"/>
                  <a:gd name="T5" fmla="*/ 2147483647 h 12"/>
                  <a:gd name="T6" fmla="*/ 2147483647 w 13"/>
                  <a:gd name="T7" fmla="*/ 2147483647 h 12"/>
                  <a:gd name="T8" fmla="*/ 0 w 13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2"/>
                  <a:gd name="T17" fmla="*/ 13 w 1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2">
                    <a:moveTo>
                      <a:pt x="0" y="0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95" name="Freeform 121"/>
              <p:cNvSpPr>
                <a:spLocks/>
              </p:cNvSpPr>
              <p:nvPr/>
            </p:nvSpPr>
            <p:spPr bwMode="auto">
              <a:xfrm>
                <a:off x="1557" y="2632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2147483647 w 12"/>
                  <a:gd name="T5" fmla="*/ 2147483647 h 12"/>
                  <a:gd name="T6" fmla="*/ 2147483647 w 12"/>
                  <a:gd name="T7" fmla="*/ 2147483647 h 12"/>
                  <a:gd name="T8" fmla="*/ 0 w 12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2"/>
                  <a:gd name="T17" fmla="*/ 12 w 12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96" name="Freeform 122"/>
              <p:cNvSpPr>
                <a:spLocks/>
              </p:cNvSpPr>
              <p:nvPr/>
            </p:nvSpPr>
            <p:spPr bwMode="auto">
              <a:xfrm>
                <a:off x="1321" y="2632"/>
                <a:ext cx="248" cy="248"/>
              </a:xfrm>
              <a:custGeom>
                <a:avLst/>
                <a:gdLst>
                  <a:gd name="T0" fmla="*/ 0 w 248"/>
                  <a:gd name="T1" fmla="*/ 2147483647 h 248"/>
                  <a:gd name="T2" fmla="*/ 2147483647 w 248"/>
                  <a:gd name="T3" fmla="*/ 2147483647 h 248"/>
                  <a:gd name="T4" fmla="*/ 2147483647 w 248"/>
                  <a:gd name="T5" fmla="*/ 2147483647 h 248"/>
                  <a:gd name="T6" fmla="*/ 2147483647 w 248"/>
                  <a:gd name="T7" fmla="*/ 0 h 248"/>
                  <a:gd name="T8" fmla="*/ 0 w 248"/>
                  <a:gd name="T9" fmla="*/ 2147483647 h 2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8"/>
                  <a:gd name="T16" fmla="*/ 0 h 248"/>
                  <a:gd name="T17" fmla="*/ 248 w 248"/>
                  <a:gd name="T18" fmla="*/ 248 h 2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8" h="248">
                    <a:moveTo>
                      <a:pt x="0" y="236"/>
                    </a:moveTo>
                    <a:lnTo>
                      <a:pt x="13" y="248"/>
                    </a:lnTo>
                    <a:lnTo>
                      <a:pt x="248" y="12"/>
                    </a:lnTo>
                    <a:lnTo>
                      <a:pt x="236" y="0"/>
                    </a:lnTo>
                    <a:lnTo>
                      <a:pt x="0" y="236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97" name="Rectangle 123"/>
              <p:cNvSpPr>
                <a:spLocks noChangeArrowheads="1"/>
              </p:cNvSpPr>
              <p:nvPr/>
            </p:nvSpPr>
            <p:spPr bwMode="auto">
              <a:xfrm>
                <a:off x="1466" y="2295"/>
                <a:ext cx="131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sz="1800" b="0" i="0">
                    <a:solidFill>
                      <a:schemeClr val="accent2"/>
                    </a:solidFill>
                    <a:ea typeface="新細明體" pitchFamily="18" charset="-120"/>
                  </a:rPr>
                  <a:t>increasing reverse bias</a:t>
                </a:r>
                <a:endParaRPr lang="en-US" altLang="zh-TW" sz="1800">
                  <a:solidFill>
                    <a:schemeClr val="accent2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98" name="Rectangle 124"/>
              <p:cNvSpPr>
                <a:spLocks noChangeArrowheads="1"/>
              </p:cNvSpPr>
              <p:nvPr/>
            </p:nvSpPr>
            <p:spPr bwMode="auto">
              <a:xfrm>
                <a:off x="1098" y="2099"/>
                <a:ext cx="12" cy="0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99" name="Rectangle 125"/>
              <p:cNvSpPr>
                <a:spLocks noChangeArrowheads="1"/>
              </p:cNvSpPr>
              <p:nvPr/>
            </p:nvSpPr>
            <p:spPr bwMode="auto">
              <a:xfrm>
                <a:off x="1098" y="3029"/>
                <a:ext cx="12" cy="0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00" name="Rectangle 126"/>
              <p:cNvSpPr>
                <a:spLocks noChangeArrowheads="1"/>
              </p:cNvSpPr>
              <p:nvPr/>
            </p:nvSpPr>
            <p:spPr bwMode="auto">
              <a:xfrm>
                <a:off x="1098" y="2099"/>
                <a:ext cx="12" cy="930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01" name="Rectangle 127"/>
              <p:cNvSpPr>
                <a:spLocks noChangeArrowheads="1"/>
              </p:cNvSpPr>
              <p:nvPr/>
            </p:nvSpPr>
            <p:spPr bwMode="auto">
              <a:xfrm>
                <a:off x="540" y="2148"/>
                <a:ext cx="5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sz="1800" i="0">
                    <a:solidFill>
                      <a:schemeClr val="accent2"/>
                    </a:solidFill>
                    <a:latin typeface="Script" pitchFamily="66"/>
                    <a:ea typeface="新細明體" pitchFamily="18" charset="-120"/>
                  </a:rPr>
                  <a:t>E</a:t>
                </a:r>
                <a:endParaRPr lang="en-US" altLang="zh-TW" sz="1800">
                  <a:solidFill>
                    <a:schemeClr val="accent2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02" name="Rectangle 128"/>
              <p:cNvSpPr>
                <a:spLocks noChangeArrowheads="1"/>
              </p:cNvSpPr>
              <p:nvPr/>
            </p:nvSpPr>
            <p:spPr bwMode="auto">
              <a:xfrm>
                <a:off x="614" y="2198"/>
                <a:ext cx="5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sz="1400">
                    <a:solidFill>
                      <a:schemeClr val="accent2"/>
                    </a:solidFill>
                    <a:ea typeface="新細明體" pitchFamily="18" charset="-120"/>
                  </a:rPr>
                  <a:t>p</a:t>
                </a:r>
              </a:p>
            </p:txBody>
          </p:sp>
          <p:sp>
            <p:nvSpPr>
              <p:cNvPr id="103" name="Rectangle 136"/>
              <p:cNvSpPr>
                <a:spLocks noChangeArrowheads="1"/>
              </p:cNvSpPr>
              <p:nvPr/>
            </p:nvSpPr>
            <p:spPr bwMode="auto">
              <a:xfrm>
                <a:off x="962" y="2136"/>
                <a:ext cx="12" cy="12"/>
              </a:xfrm>
              <a:prstGeom prst="rect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04" name="Freeform 137"/>
              <p:cNvSpPr>
                <a:spLocks/>
              </p:cNvSpPr>
              <p:nvPr/>
            </p:nvSpPr>
            <p:spPr bwMode="auto">
              <a:xfrm>
                <a:off x="962" y="2099"/>
                <a:ext cx="111" cy="74"/>
              </a:xfrm>
              <a:custGeom>
                <a:avLst/>
                <a:gdLst>
                  <a:gd name="T0" fmla="*/ 2147483647 w 111"/>
                  <a:gd name="T1" fmla="*/ 2147483647 h 74"/>
                  <a:gd name="T2" fmla="*/ 0 w 111"/>
                  <a:gd name="T3" fmla="*/ 0 h 74"/>
                  <a:gd name="T4" fmla="*/ 0 w 111"/>
                  <a:gd name="T5" fmla="*/ 0 h 74"/>
                  <a:gd name="T6" fmla="*/ 0 w 111"/>
                  <a:gd name="T7" fmla="*/ 0 h 74"/>
                  <a:gd name="T8" fmla="*/ 2147483647 w 111"/>
                  <a:gd name="T9" fmla="*/ 2147483647 h 74"/>
                  <a:gd name="T10" fmla="*/ 2147483647 w 111"/>
                  <a:gd name="T11" fmla="*/ 2147483647 h 74"/>
                  <a:gd name="T12" fmla="*/ 2147483647 w 111"/>
                  <a:gd name="T13" fmla="*/ 2147483647 h 74"/>
                  <a:gd name="T14" fmla="*/ 2147483647 w 111"/>
                  <a:gd name="T15" fmla="*/ 2147483647 h 74"/>
                  <a:gd name="T16" fmla="*/ 2147483647 w 111"/>
                  <a:gd name="T17" fmla="*/ 2147483647 h 74"/>
                  <a:gd name="T18" fmla="*/ 2147483647 w 111"/>
                  <a:gd name="T19" fmla="*/ 2147483647 h 74"/>
                  <a:gd name="T20" fmla="*/ 2147483647 w 111"/>
                  <a:gd name="T21" fmla="*/ 2147483647 h 74"/>
                  <a:gd name="T22" fmla="*/ 2147483647 w 111"/>
                  <a:gd name="T23" fmla="*/ 2147483647 h 74"/>
                  <a:gd name="T24" fmla="*/ 2147483647 w 111"/>
                  <a:gd name="T25" fmla="*/ 2147483647 h 74"/>
                  <a:gd name="T26" fmla="*/ 2147483647 w 111"/>
                  <a:gd name="T27" fmla="*/ 2147483647 h 74"/>
                  <a:gd name="T28" fmla="*/ 0 w 111"/>
                  <a:gd name="T29" fmla="*/ 2147483647 h 74"/>
                  <a:gd name="T30" fmla="*/ 0 w 111"/>
                  <a:gd name="T31" fmla="*/ 0 h 74"/>
                  <a:gd name="T32" fmla="*/ 2147483647 w 111"/>
                  <a:gd name="T33" fmla="*/ 0 h 74"/>
                  <a:gd name="T34" fmla="*/ 2147483647 w 111"/>
                  <a:gd name="T35" fmla="*/ 2147483647 h 74"/>
                  <a:gd name="T36" fmla="*/ 2147483647 w 111"/>
                  <a:gd name="T37" fmla="*/ 2147483647 h 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1"/>
                  <a:gd name="T58" fmla="*/ 0 h 74"/>
                  <a:gd name="T59" fmla="*/ 111 w 111"/>
                  <a:gd name="T60" fmla="*/ 74 h 7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1" h="74">
                    <a:moveTo>
                      <a:pt x="12" y="37"/>
                    </a:moveTo>
                    <a:lnTo>
                      <a:pt x="0" y="0"/>
                    </a:lnTo>
                    <a:lnTo>
                      <a:pt x="111" y="12"/>
                    </a:lnTo>
                    <a:lnTo>
                      <a:pt x="111" y="24"/>
                    </a:lnTo>
                    <a:lnTo>
                      <a:pt x="12" y="74"/>
                    </a:lnTo>
                    <a:lnTo>
                      <a:pt x="12" y="62"/>
                    </a:lnTo>
                    <a:lnTo>
                      <a:pt x="111" y="12"/>
                    </a:lnTo>
                    <a:lnTo>
                      <a:pt x="111" y="24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4" y="37"/>
                    </a:lnTo>
                    <a:lnTo>
                      <a:pt x="12" y="37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05" name="Freeform 138"/>
              <p:cNvSpPr>
                <a:spLocks/>
              </p:cNvSpPr>
              <p:nvPr/>
            </p:nvSpPr>
            <p:spPr bwMode="auto">
              <a:xfrm>
                <a:off x="974" y="2136"/>
                <a:ext cx="12" cy="25"/>
              </a:xfrm>
              <a:custGeom>
                <a:avLst/>
                <a:gdLst>
                  <a:gd name="T0" fmla="*/ 0 w 12"/>
                  <a:gd name="T1" fmla="*/ 2147483647 h 25"/>
                  <a:gd name="T2" fmla="*/ 0 w 12"/>
                  <a:gd name="T3" fmla="*/ 0 h 25"/>
                  <a:gd name="T4" fmla="*/ 2147483647 w 12"/>
                  <a:gd name="T5" fmla="*/ 0 h 25"/>
                  <a:gd name="T6" fmla="*/ 2147483647 w 12"/>
                  <a:gd name="T7" fmla="*/ 0 h 25"/>
                  <a:gd name="T8" fmla="*/ 2147483647 w 12"/>
                  <a:gd name="T9" fmla="*/ 0 h 25"/>
                  <a:gd name="T10" fmla="*/ 2147483647 w 12"/>
                  <a:gd name="T11" fmla="*/ 2147483647 h 25"/>
                  <a:gd name="T12" fmla="*/ 0 w 12"/>
                  <a:gd name="T13" fmla="*/ 2147483647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25"/>
                  <a:gd name="T23" fmla="*/ 12 w 12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25">
                    <a:moveTo>
                      <a:pt x="0" y="25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12" y="25"/>
                    </a:lnTo>
                    <a:lnTo>
                      <a:pt x="0" y="25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06" name="Freeform 139"/>
              <p:cNvSpPr>
                <a:spLocks/>
              </p:cNvSpPr>
              <p:nvPr/>
            </p:nvSpPr>
            <p:spPr bwMode="auto">
              <a:xfrm>
                <a:off x="962" y="2099"/>
                <a:ext cx="111" cy="62"/>
              </a:xfrm>
              <a:custGeom>
                <a:avLst/>
                <a:gdLst>
                  <a:gd name="T0" fmla="*/ 2147483647 w 111"/>
                  <a:gd name="T1" fmla="*/ 2147483647 h 62"/>
                  <a:gd name="T2" fmla="*/ 0 w 111"/>
                  <a:gd name="T3" fmla="*/ 0 h 62"/>
                  <a:gd name="T4" fmla="*/ 2147483647 w 111"/>
                  <a:gd name="T5" fmla="*/ 2147483647 h 62"/>
                  <a:gd name="T6" fmla="*/ 2147483647 w 111"/>
                  <a:gd name="T7" fmla="*/ 2147483647 h 62"/>
                  <a:gd name="T8" fmla="*/ 2147483647 w 111"/>
                  <a:gd name="T9" fmla="*/ 214748364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"/>
                  <a:gd name="T16" fmla="*/ 0 h 62"/>
                  <a:gd name="T17" fmla="*/ 111 w 111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" h="62">
                    <a:moveTo>
                      <a:pt x="12" y="37"/>
                    </a:moveTo>
                    <a:lnTo>
                      <a:pt x="0" y="0"/>
                    </a:lnTo>
                    <a:lnTo>
                      <a:pt x="111" y="12"/>
                    </a:lnTo>
                    <a:lnTo>
                      <a:pt x="12" y="62"/>
                    </a:lnTo>
                    <a:lnTo>
                      <a:pt x="12" y="37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07" name="Rectangle 140"/>
              <p:cNvSpPr>
                <a:spLocks noChangeArrowheads="1"/>
              </p:cNvSpPr>
              <p:nvPr/>
            </p:nvSpPr>
            <p:spPr bwMode="auto">
              <a:xfrm>
                <a:off x="763" y="2185"/>
                <a:ext cx="0" cy="13"/>
              </a:xfrm>
              <a:prstGeom prst="rect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08" name="Rectangle 141"/>
              <p:cNvSpPr>
                <a:spLocks noChangeArrowheads="1"/>
              </p:cNvSpPr>
              <p:nvPr/>
            </p:nvSpPr>
            <p:spPr bwMode="auto">
              <a:xfrm>
                <a:off x="962" y="2136"/>
                <a:ext cx="0" cy="12"/>
              </a:xfrm>
              <a:prstGeom prst="rect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09" name="Freeform 142"/>
              <p:cNvSpPr>
                <a:spLocks/>
              </p:cNvSpPr>
              <p:nvPr/>
            </p:nvSpPr>
            <p:spPr bwMode="auto">
              <a:xfrm>
                <a:off x="763" y="2136"/>
                <a:ext cx="199" cy="62"/>
              </a:xfrm>
              <a:custGeom>
                <a:avLst/>
                <a:gdLst>
                  <a:gd name="T0" fmla="*/ 0 w 199"/>
                  <a:gd name="T1" fmla="*/ 2147483647 h 62"/>
                  <a:gd name="T2" fmla="*/ 0 w 199"/>
                  <a:gd name="T3" fmla="*/ 2147483647 h 62"/>
                  <a:gd name="T4" fmla="*/ 2147483647 w 199"/>
                  <a:gd name="T5" fmla="*/ 2147483647 h 62"/>
                  <a:gd name="T6" fmla="*/ 2147483647 w 199"/>
                  <a:gd name="T7" fmla="*/ 0 h 62"/>
                  <a:gd name="T8" fmla="*/ 0 w 199"/>
                  <a:gd name="T9" fmla="*/ 214748364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9"/>
                  <a:gd name="T16" fmla="*/ 0 h 62"/>
                  <a:gd name="T17" fmla="*/ 199 w 1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9" h="62">
                    <a:moveTo>
                      <a:pt x="0" y="49"/>
                    </a:moveTo>
                    <a:lnTo>
                      <a:pt x="0" y="62"/>
                    </a:lnTo>
                    <a:lnTo>
                      <a:pt x="199" y="12"/>
                    </a:lnTo>
                    <a:lnTo>
                      <a:pt x="199" y="0"/>
                    </a:lnTo>
                    <a:lnTo>
                      <a:pt x="0" y="49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10" name="Rectangle 143"/>
              <p:cNvSpPr>
                <a:spLocks noChangeArrowheads="1"/>
              </p:cNvSpPr>
              <p:nvPr/>
            </p:nvSpPr>
            <p:spPr bwMode="auto">
              <a:xfrm>
                <a:off x="974" y="2446"/>
                <a:ext cx="25" cy="12"/>
              </a:xfrm>
              <a:prstGeom prst="rect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11" name="Freeform 146"/>
              <p:cNvSpPr>
                <a:spLocks/>
              </p:cNvSpPr>
              <p:nvPr/>
            </p:nvSpPr>
            <p:spPr bwMode="auto">
              <a:xfrm>
                <a:off x="951" y="2421"/>
                <a:ext cx="124" cy="87"/>
              </a:xfrm>
              <a:custGeom>
                <a:avLst/>
                <a:gdLst>
                  <a:gd name="T0" fmla="*/ 2147483647 w 124"/>
                  <a:gd name="T1" fmla="*/ 2147483647 h 87"/>
                  <a:gd name="T2" fmla="*/ 2147483647 w 124"/>
                  <a:gd name="T3" fmla="*/ 0 h 87"/>
                  <a:gd name="T4" fmla="*/ 2147483647 w 124"/>
                  <a:gd name="T5" fmla="*/ 2147483647 h 87"/>
                  <a:gd name="T6" fmla="*/ 0 w 124"/>
                  <a:gd name="T7" fmla="*/ 2147483647 h 87"/>
                  <a:gd name="T8" fmla="*/ 2147483647 w 124"/>
                  <a:gd name="T9" fmla="*/ 2147483647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"/>
                  <a:gd name="T16" fmla="*/ 0 h 87"/>
                  <a:gd name="T17" fmla="*/ 124 w 124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" h="87">
                    <a:moveTo>
                      <a:pt x="37" y="25"/>
                    </a:moveTo>
                    <a:lnTo>
                      <a:pt x="37" y="0"/>
                    </a:lnTo>
                    <a:lnTo>
                      <a:pt x="124" y="87"/>
                    </a:lnTo>
                    <a:lnTo>
                      <a:pt x="0" y="50"/>
                    </a:lnTo>
                    <a:lnTo>
                      <a:pt x="37" y="25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12" name="Freeform 147"/>
              <p:cNvSpPr>
                <a:spLocks/>
              </p:cNvSpPr>
              <p:nvPr/>
            </p:nvSpPr>
            <p:spPr bwMode="auto">
              <a:xfrm>
                <a:off x="763" y="2297"/>
                <a:ext cx="13" cy="12"/>
              </a:xfrm>
              <a:custGeom>
                <a:avLst/>
                <a:gdLst>
                  <a:gd name="T0" fmla="*/ 2147483647 w 13"/>
                  <a:gd name="T1" fmla="*/ 0 h 12"/>
                  <a:gd name="T2" fmla="*/ 2147483647 w 13"/>
                  <a:gd name="T3" fmla="*/ 0 h 12"/>
                  <a:gd name="T4" fmla="*/ 0 w 13"/>
                  <a:gd name="T5" fmla="*/ 2147483647 h 12"/>
                  <a:gd name="T6" fmla="*/ 0 w 13"/>
                  <a:gd name="T7" fmla="*/ 2147483647 h 12"/>
                  <a:gd name="T8" fmla="*/ 2147483647 w 13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2"/>
                  <a:gd name="T17" fmla="*/ 13 w 1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2">
                    <a:moveTo>
                      <a:pt x="13" y="0"/>
                    </a:moveTo>
                    <a:lnTo>
                      <a:pt x="13" y="0"/>
                    </a:lnTo>
                    <a:lnTo>
                      <a:pt x="0" y="12"/>
                    </a:lnTo>
                    <a:lnTo>
                      <a:pt x="13" y="0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13" name="Freeform 148"/>
              <p:cNvSpPr>
                <a:spLocks/>
              </p:cNvSpPr>
              <p:nvPr/>
            </p:nvSpPr>
            <p:spPr bwMode="auto">
              <a:xfrm>
                <a:off x="974" y="2446"/>
                <a:ext cx="12" cy="12"/>
              </a:xfrm>
              <a:custGeom>
                <a:avLst/>
                <a:gdLst>
                  <a:gd name="T0" fmla="*/ 2147483647 w 12"/>
                  <a:gd name="T1" fmla="*/ 0 h 12"/>
                  <a:gd name="T2" fmla="*/ 2147483647 w 12"/>
                  <a:gd name="T3" fmla="*/ 0 h 12"/>
                  <a:gd name="T4" fmla="*/ 0 w 12"/>
                  <a:gd name="T5" fmla="*/ 2147483647 h 12"/>
                  <a:gd name="T6" fmla="*/ 0 w 12"/>
                  <a:gd name="T7" fmla="*/ 2147483647 h 12"/>
                  <a:gd name="T8" fmla="*/ 2147483647 w 12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2"/>
                  <a:gd name="T17" fmla="*/ 12 w 12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14" name="Freeform 149"/>
              <p:cNvSpPr>
                <a:spLocks/>
              </p:cNvSpPr>
              <p:nvPr/>
            </p:nvSpPr>
            <p:spPr bwMode="auto">
              <a:xfrm>
                <a:off x="763" y="2297"/>
                <a:ext cx="223" cy="161"/>
              </a:xfrm>
              <a:custGeom>
                <a:avLst/>
                <a:gdLst>
                  <a:gd name="T0" fmla="*/ 2147483647 w 223"/>
                  <a:gd name="T1" fmla="*/ 0 h 161"/>
                  <a:gd name="T2" fmla="*/ 0 w 223"/>
                  <a:gd name="T3" fmla="*/ 2147483647 h 161"/>
                  <a:gd name="T4" fmla="*/ 2147483647 w 223"/>
                  <a:gd name="T5" fmla="*/ 2147483647 h 161"/>
                  <a:gd name="T6" fmla="*/ 2147483647 w 223"/>
                  <a:gd name="T7" fmla="*/ 2147483647 h 161"/>
                  <a:gd name="T8" fmla="*/ 2147483647 w 223"/>
                  <a:gd name="T9" fmla="*/ 0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3"/>
                  <a:gd name="T16" fmla="*/ 0 h 161"/>
                  <a:gd name="T17" fmla="*/ 223 w 223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3" h="161">
                    <a:moveTo>
                      <a:pt x="13" y="0"/>
                    </a:moveTo>
                    <a:lnTo>
                      <a:pt x="0" y="12"/>
                    </a:lnTo>
                    <a:lnTo>
                      <a:pt x="211" y="161"/>
                    </a:lnTo>
                    <a:lnTo>
                      <a:pt x="223" y="149"/>
                    </a:lnTo>
                    <a:lnTo>
                      <a:pt x="13" y="0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2800">
                  <a:ea typeface="新細明體" pitchFamily="18" charset="-120"/>
                </a:endParaRPr>
              </a:p>
            </p:txBody>
          </p:sp>
          <p:sp>
            <p:nvSpPr>
              <p:cNvPr id="115" name="Rectangle 191"/>
              <p:cNvSpPr>
                <a:spLocks noChangeArrowheads="1"/>
              </p:cNvSpPr>
              <p:nvPr/>
            </p:nvSpPr>
            <p:spPr bwMode="auto">
              <a:xfrm>
                <a:off x="1440" y="3242"/>
                <a:ext cx="184" cy="1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8848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AAIOECX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990601"/>
            <a:ext cx="2203450" cy="502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60"/>
          <p:cNvGrpSpPr>
            <a:grpSpLocks/>
          </p:cNvGrpSpPr>
          <p:nvPr/>
        </p:nvGrpSpPr>
        <p:grpSpPr bwMode="auto">
          <a:xfrm>
            <a:off x="6884331" y="3823097"/>
            <a:ext cx="2830513" cy="506412"/>
            <a:chOff x="3192" y="2869"/>
            <a:chExt cx="1783" cy="319"/>
          </a:xfrm>
        </p:grpSpPr>
        <p:sp>
          <p:nvSpPr>
            <p:cNvPr id="4" name="Rectangle 31"/>
            <p:cNvSpPr>
              <a:spLocks noChangeArrowheads="1"/>
            </p:cNvSpPr>
            <p:nvPr/>
          </p:nvSpPr>
          <p:spPr bwMode="auto">
            <a:xfrm>
              <a:off x="4478" y="2895"/>
              <a:ext cx="497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2800" b="0" i="0">
                  <a:solidFill>
                    <a:srgbClr val="000000"/>
                  </a:solidFill>
                  <a:ea typeface="新細明體" pitchFamily="18" charset="-120"/>
                </a:rPr>
                <a:t>V/cm</a:t>
              </a:r>
              <a:endParaRPr lang="en-US" altLang="zh-TW" sz="2800">
                <a:ea typeface="新細明體" pitchFamily="18" charset="-120"/>
              </a:endParaRPr>
            </a:p>
          </p:txBody>
        </p:sp>
        <p:sp>
          <p:nvSpPr>
            <p:cNvPr id="5" name="Rectangle 32"/>
            <p:cNvSpPr>
              <a:spLocks noChangeArrowheads="1"/>
            </p:cNvSpPr>
            <p:nvPr/>
          </p:nvSpPr>
          <p:spPr bwMode="auto">
            <a:xfrm>
              <a:off x="4425" y="2895"/>
              <a:ext cx="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TW" altLang="en-US" sz="2800" b="0" i="0">
                  <a:solidFill>
                    <a:srgbClr val="000000"/>
                  </a:solidFill>
                  <a:ea typeface="新細明體" pitchFamily="18" charset="-120"/>
                </a:rPr>
                <a:t> </a:t>
              </a:r>
              <a:endParaRPr lang="zh-TW" altLang="en-US" sz="2800">
                <a:ea typeface="新細明體" pitchFamily="18" charset="-120"/>
              </a:endParaRPr>
            </a:p>
          </p:txBody>
        </p:sp>
        <p:sp>
          <p:nvSpPr>
            <p:cNvPr id="6" name="Rectangle 33"/>
            <p:cNvSpPr>
              <a:spLocks noChangeArrowheads="1"/>
            </p:cNvSpPr>
            <p:nvPr/>
          </p:nvSpPr>
          <p:spPr bwMode="auto">
            <a:xfrm>
              <a:off x="4115" y="2895"/>
              <a:ext cx="22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2800" b="0" i="0">
                  <a:solidFill>
                    <a:srgbClr val="000000"/>
                  </a:solidFill>
                  <a:ea typeface="新細明體" pitchFamily="18" charset="-120"/>
                </a:rPr>
                <a:t>10</a:t>
              </a:r>
              <a:endParaRPr lang="en-US" altLang="zh-TW" sz="2800">
                <a:ea typeface="新細明體" pitchFamily="18" charset="-120"/>
              </a:endParaRPr>
            </a:p>
          </p:txBody>
        </p:sp>
        <p:sp>
          <p:nvSpPr>
            <p:cNvPr id="7" name="Rectangle 34"/>
            <p:cNvSpPr>
              <a:spLocks noChangeArrowheads="1"/>
            </p:cNvSpPr>
            <p:nvPr/>
          </p:nvSpPr>
          <p:spPr bwMode="auto">
            <a:xfrm>
              <a:off x="4345" y="2878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600" b="0" i="0">
                  <a:solidFill>
                    <a:srgbClr val="000000"/>
                  </a:solidFill>
                  <a:ea typeface="新細明體" pitchFamily="18" charset="-120"/>
                </a:rPr>
                <a:t>6</a:t>
              </a:r>
              <a:endParaRPr lang="en-US" altLang="zh-TW" sz="2800">
                <a:ea typeface="新細明體" pitchFamily="18" charset="-120"/>
              </a:endParaRPr>
            </a:p>
          </p:txBody>
        </p:sp>
        <p:sp>
          <p:nvSpPr>
            <p:cNvPr id="8" name="Rectangle 35"/>
            <p:cNvSpPr>
              <a:spLocks noChangeArrowheads="1"/>
            </p:cNvSpPr>
            <p:nvPr/>
          </p:nvSpPr>
          <p:spPr bwMode="auto">
            <a:xfrm>
              <a:off x="3964" y="2869"/>
              <a:ext cx="12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2800" b="0" i="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»</a:t>
              </a:r>
              <a:endParaRPr lang="en-US" altLang="zh-TW" sz="2800">
                <a:ea typeface="新細明體" pitchFamily="18" charset="-120"/>
              </a:endParaRPr>
            </a:p>
          </p:txBody>
        </p:sp>
        <p:sp>
          <p:nvSpPr>
            <p:cNvPr id="9" name="Rectangle 36"/>
            <p:cNvSpPr>
              <a:spLocks noChangeArrowheads="1"/>
            </p:cNvSpPr>
            <p:nvPr/>
          </p:nvSpPr>
          <p:spPr bwMode="auto">
            <a:xfrm>
              <a:off x="3438" y="2869"/>
              <a:ext cx="12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2800" b="0" i="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=</a:t>
              </a:r>
              <a:endParaRPr lang="en-US" altLang="zh-TW" sz="2800">
                <a:ea typeface="新細明體" pitchFamily="18" charset="-120"/>
              </a:endParaRPr>
            </a:p>
          </p:txBody>
        </p:sp>
        <p:sp>
          <p:nvSpPr>
            <p:cNvPr id="10" name="Rectangle 37"/>
            <p:cNvSpPr>
              <a:spLocks noChangeArrowheads="1"/>
            </p:cNvSpPr>
            <p:nvPr/>
          </p:nvSpPr>
          <p:spPr bwMode="auto">
            <a:xfrm>
              <a:off x="3700" y="3034"/>
              <a:ext cx="17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600" b="0">
                  <a:solidFill>
                    <a:srgbClr val="000000"/>
                  </a:solidFill>
                  <a:ea typeface="新細明體" pitchFamily="18" charset="-120"/>
                </a:rPr>
                <a:t>crit</a:t>
              </a:r>
              <a:endParaRPr lang="en-US" altLang="zh-TW" sz="2800">
                <a:ea typeface="新細明體" pitchFamily="18" charset="-120"/>
              </a:endParaRPr>
            </a:p>
          </p:txBody>
        </p:sp>
        <p:sp>
          <p:nvSpPr>
            <p:cNvPr id="11" name="Rectangle 38"/>
            <p:cNvSpPr>
              <a:spLocks noChangeArrowheads="1"/>
            </p:cNvSpPr>
            <p:nvPr/>
          </p:nvSpPr>
          <p:spPr bwMode="auto">
            <a:xfrm>
              <a:off x="3294" y="3034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600" b="0">
                  <a:solidFill>
                    <a:srgbClr val="000000"/>
                  </a:solidFill>
                  <a:ea typeface="新細明體" pitchFamily="18" charset="-120"/>
                </a:rPr>
                <a:t>p</a:t>
              </a:r>
              <a:endParaRPr lang="en-US" altLang="zh-TW" sz="2800">
                <a:ea typeface="新細明體" pitchFamily="18" charset="-120"/>
              </a:endParaRPr>
            </a:p>
          </p:txBody>
        </p:sp>
        <p:sp>
          <p:nvSpPr>
            <p:cNvPr id="12" name="Rectangle 39"/>
            <p:cNvSpPr>
              <a:spLocks noChangeArrowheads="1"/>
            </p:cNvSpPr>
            <p:nvPr/>
          </p:nvSpPr>
          <p:spPr bwMode="auto">
            <a:xfrm>
              <a:off x="3604" y="2894"/>
              <a:ext cx="91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2800" i="0">
                  <a:solidFill>
                    <a:srgbClr val="000000"/>
                  </a:solidFill>
                  <a:latin typeface="Script" pitchFamily="66"/>
                  <a:ea typeface="新細明體" pitchFamily="18" charset="-120"/>
                </a:rPr>
                <a:t>E</a:t>
              </a:r>
              <a:endParaRPr lang="en-US" altLang="zh-TW" sz="2800">
                <a:ea typeface="新細明體" pitchFamily="18" charset="-120"/>
              </a:endParaRPr>
            </a:p>
          </p:txBody>
        </p:sp>
        <p:sp>
          <p:nvSpPr>
            <p:cNvPr id="13" name="Rectangle 40"/>
            <p:cNvSpPr>
              <a:spLocks noChangeArrowheads="1"/>
            </p:cNvSpPr>
            <p:nvPr/>
          </p:nvSpPr>
          <p:spPr bwMode="auto">
            <a:xfrm>
              <a:off x="3192" y="2894"/>
              <a:ext cx="91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2800" i="0">
                  <a:solidFill>
                    <a:srgbClr val="000000"/>
                  </a:solidFill>
                  <a:latin typeface="Script" pitchFamily="66"/>
                  <a:ea typeface="新細明體" pitchFamily="18" charset="-120"/>
                </a:rPr>
                <a:t>E</a:t>
              </a:r>
              <a:endParaRPr lang="en-US" altLang="zh-TW" sz="2800">
                <a:ea typeface="新細明體" pitchFamily="18" charset="-120"/>
              </a:endParaRPr>
            </a:p>
          </p:txBody>
        </p:sp>
      </p:grpSp>
      <p:graphicFrame>
        <p:nvGraphicFramePr>
          <p:cNvPr id="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926188"/>
              </p:ext>
            </p:extLst>
          </p:nvPr>
        </p:nvGraphicFramePr>
        <p:xfrm>
          <a:off x="6957356" y="2627709"/>
          <a:ext cx="1731963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方程式" r:id="rId4" imgW="774360" imgH="228600" progId="Equation.3">
                  <p:embed/>
                </p:oleObj>
              </mc:Choice>
              <mc:Fallback>
                <p:oleObj name="方程式" r:id="rId4" imgW="774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7356" y="2627709"/>
                        <a:ext cx="1731963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487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TH Eng Logo">
  <a:themeElements>
    <a:clrScheme name="KTH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FFFFFF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TH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TH - without footer">
  <a:themeElements>
    <a:clrScheme name="KTH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FFFFFF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TH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6339</TotalTime>
  <Words>668</Words>
  <Application>Microsoft Office PowerPoint</Application>
  <PresentationFormat>Custom</PresentationFormat>
  <Paragraphs>124</Paragraphs>
  <Slides>26</Slides>
  <Notes>4</Notes>
  <HiddenSlides>1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KTH Eng Logo</vt:lpstr>
      <vt:lpstr>KTH - without footer</vt:lpstr>
      <vt:lpstr>Microsoft 方程式編輯器 3.0</vt:lpstr>
      <vt:lpstr>Microsoft Equation 3.0</vt:lpstr>
      <vt:lpstr>Fråga 71</vt:lpstr>
      <vt:lpstr>Fråga 72</vt:lpstr>
      <vt:lpstr>Figure 4.20   (a) Total J can be determined by summing JnP and JpN at the junction where both are known; (b) the other majority current components can now be determined. </vt:lpstr>
      <vt:lpstr>PowerPoint Presentation</vt:lpstr>
      <vt:lpstr>Figure 4.14   A forward bias reduces the junctionbarrier to ϕbi–V and allows electrons and holes to be injected over the reduced barrier. </vt:lpstr>
      <vt:lpstr>Figure 4.15   n at xp (electron density at the edge of the neutral P region) is determined by Ec – EFn. Similarly, p at xN is determined by Ev – EFp.</vt:lpstr>
      <vt:lpstr>Figure 4.18   Normalized n' and p'. n'(0) = 2p'(0) because Nd = 2Na. Ln = 2Lp is assumed.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Figure 4.37  ϕbi (and hence ϕB) can be extracted from the C–V data as shown. </vt:lpstr>
      <vt:lpstr>Figure 4.38   Energy band diagram of a Schottky contact with a forward bias V applied between the metal and the semiconductor. </vt:lpstr>
      <vt:lpstr>Figure 4.39   Explanation of the rectifying IV characteristics of Schottky diodes. The arrows in the subscripts indicate the direction of electron flows. </vt:lpstr>
      <vt:lpstr>Figure 4.40   Schematic IV characteristics of PN and Schottky diodes having the same area. </vt:lpstr>
      <vt:lpstr>Figure 4.41   Block diagram of a switching power supply for electronic equipment such as PCs. </vt:lpstr>
      <vt:lpstr>Figure 4.42   Illustration of quantum mechanical tunneling. </vt:lpstr>
      <vt:lpstr>Figure 4.43   A contact structure. A film of metal silicide is formed before the dielectriclayer deposition and contact-hole etching. (From [11]. © 1999 IEEE.) </vt:lpstr>
      <vt:lpstr>Figure 4.44   (a) Energy band diagram of metal–N+ Si contact with no voltage applied and (b) the same contact with a voltage, V, applied to the contact. </vt:lpstr>
      <vt:lpstr>Figure 4.45   The IV characteristics of a 0.3 µm (diameter) TiSi2 contact on N+-Si and P+-Si. (From [11]. ©1999 IEEE.) </vt:lpstr>
      <vt:lpstr>Figure 4.46   Theoretical specific contact resistance. (After [12].) </vt:lpstr>
    </vt:vector>
  </TitlesOfParts>
  <Company>Kungliga Tekniska Högskolan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mariaq</dc:creator>
  <cp:lastModifiedBy>gunta</cp:lastModifiedBy>
  <cp:revision>24</cp:revision>
  <cp:lastPrinted>2011-03-23T07:40:22Z</cp:lastPrinted>
  <dcterms:created xsi:type="dcterms:W3CDTF">2010-08-19T10:37:05Z</dcterms:created>
  <dcterms:modified xsi:type="dcterms:W3CDTF">2012-04-25T07:40:14Z</dcterms:modified>
</cp:coreProperties>
</file>