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34"/>
  </p:notesMasterIdLst>
  <p:handoutMasterIdLst>
    <p:handoutMasterId r:id="rId35"/>
  </p:handoutMasterIdLst>
  <p:sldIdLst>
    <p:sldId id="310" r:id="rId3"/>
    <p:sldId id="311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89C"/>
    <a:srgbClr val="437A9F"/>
    <a:srgbClr val="6A2D36"/>
    <a:srgbClr val="A34F1B"/>
    <a:srgbClr val="791F23"/>
    <a:srgbClr val="8D3C48"/>
    <a:srgbClr val="E28247"/>
    <a:srgbClr val="7B4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2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4" y="29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310720" y="10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8B75CD-C75E-4D83-9A0A-3463BEF9F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62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4C6BD3-4A9C-44B5-851C-623A24069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2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CE6C-9C46-41DB-ABD6-BDC083D10D81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5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CE6C-9C46-41DB-ABD6-BDC083D10D81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5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8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kth_eng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0" y="2134305"/>
            <a:ext cx="1109227" cy="148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05960" y="2132855"/>
            <a:ext cx="6170715" cy="1016743"/>
          </a:xfrm>
          <a:noFill/>
        </p:spPr>
        <p:txBody>
          <a:bodyPr/>
          <a:lstStyle>
            <a:lvl1pPr algn="l">
              <a:defRPr sz="3500" b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05959" y="3166902"/>
            <a:ext cx="6169999" cy="845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00827" indent="0" algn="ctr">
              <a:buNone/>
              <a:defRPr/>
            </a:lvl2pPr>
            <a:lvl3pPr marL="801654" indent="0" algn="ctr">
              <a:buNone/>
              <a:defRPr/>
            </a:lvl3pPr>
            <a:lvl4pPr marL="1202482" indent="0" algn="ctr">
              <a:buNone/>
              <a:defRPr/>
            </a:lvl4pPr>
            <a:lvl5pPr marL="1603309" indent="0" algn="ctr">
              <a:buNone/>
              <a:defRPr/>
            </a:lvl5pPr>
            <a:lvl6pPr marL="2004136" indent="0" algn="ctr">
              <a:buNone/>
              <a:defRPr/>
            </a:lvl6pPr>
            <a:lvl7pPr marL="2404963" indent="0" algn="ctr">
              <a:buNone/>
              <a:defRPr/>
            </a:lvl7pPr>
            <a:lvl8pPr marL="2805791" indent="0" algn="ctr">
              <a:buNone/>
              <a:defRPr/>
            </a:lvl8pPr>
            <a:lvl9pPr marL="3206618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4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7"/>
          <p:cNvCxnSpPr/>
          <p:nvPr/>
        </p:nvCxnSpPr>
        <p:spPr bwMode="auto">
          <a:xfrm>
            <a:off x="293260" y="6433156"/>
            <a:ext cx="8588707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822012" y="1874601"/>
            <a:ext cx="6862738" cy="405945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1F497D"/>
                </a:solidFill>
              </a:rPr>
              <a:t>2009-11-18</a:t>
            </a:r>
            <a:endParaRPr lang="sv-SE" dirty="0">
              <a:solidFill>
                <a:srgbClr val="1F497D"/>
              </a:solidFill>
            </a:endParaRPr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1F497D"/>
              </a:solidFill>
            </a:endParaRPr>
          </a:p>
        </p:txBody>
      </p:sp>
      <p:sp>
        <p:nvSpPr>
          <p:cNvPr id="8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F4D0-92CF-4FFA-A4F2-6490970AEC6F}" type="slidenum">
              <a:rPr lang="sv-SE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1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7"/>
          <p:cNvCxnSpPr/>
          <p:nvPr/>
        </p:nvCxnSpPr>
        <p:spPr bwMode="auto">
          <a:xfrm>
            <a:off x="293260" y="6433156"/>
            <a:ext cx="8588707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1F497D"/>
                </a:solidFill>
              </a:rPr>
              <a:t>2009-11-18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1F497D"/>
              </a:solidFill>
            </a:endParaRPr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B1EA-06B2-4581-AF01-55D1329E0817}" type="slidenum">
              <a:rPr lang="sv-SE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2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amarbets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7"/>
          <p:cNvCxnSpPr/>
          <p:nvPr/>
        </p:nvCxnSpPr>
        <p:spPr bwMode="auto">
          <a:xfrm>
            <a:off x="293260" y="6433156"/>
            <a:ext cx="5942582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6"/>
          </p:nvPr>
        </p:nvSpPr>
        <p:spPr>
          <a:xfrm>
            <a:off x="1822012" y="1874601"/>
            <a:ext cx="6862738" cy="405945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04885" y="6086098"/>
            <a:ext cx="610962" cy="648064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07496" y="6086098"/>
            <a:ext cx="610962" cy="648064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810106" y="6086098"/>
            <a:ext cx="610962" cy="648064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1" name="Platshållare för datum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1F497D"/>
                </a:solidFill>
              </a:rPr>
              <a:t>2009-11-18</a:t>
            </a:r>
          </a:p>
        </p:txBody>
      </p:sp>
      <p:sp>
        <p:nvSpPr>
          <p:cNvPr id="12" name="Platshållare för sidfot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1F497D"/>
              </a:solidFill>
            </a:endParaRPr>
          </a:p>
        </p:txBody>
      </p:sp>
      <p:sp>
        <p:nvSpPr>
          <p:cNvPr id="13" name="Platshållare för bild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3037-A16F-438A-A8C4-2903EEED094E}" type="slidenum">
              <a:rPr lang="sv-SE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0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7"/>
          <p:cNvCxnSpPr/>
          <p:nvPr/>
        </p:nvCxnSpPr>
        <p:spPr bwMode="auto">
          <a:xfrm>
            <a:off x="293260" y="6433156"/>
            <a:ext cx="8588707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1F497D"/>
                </a:solidFill>
              </a:rPr>
              <a:t>2009-11-18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1F497D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24D80-A8F0-425E-A321-B6E0BE9C9E7F}" type="slidenum">
              <a:rPr lang="sv-SE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6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3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4B23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28247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4B23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28247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B4B23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011" y="383081"/>
            <a:ext cx="6844084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pic>
        <p:nvPicPr>
          <p:cNvPr id="1027" name="Bildobjekt 9" descr="kth_eng_rg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18" y="318274"/>
            <a:ext cx="725003" cy="97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1822011" y="1873638"/>
            <a:ext cx="6864449" cy="405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215872" y="6499403"/>
            <a:ext cx="934086" cy="364358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 eaLnBrk="0" hangingPunct="0">
              <a:defRPr sz="9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sv-SE">
                <a:solidFill>
                  <a:srgbClr val="1F497D"/>
                </a:solidFill>
                <a:ea typeface="+mn-ea"/>
              </a:rPr>
              <a:t>2009-11-18</a:t>
            </a:r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3"/>
          </p:nvPr>
        </p:nvSpPr>
        <p:spPr>
          <a:xfrm>
            <a:off x="1822012" y="6499403"/>
            <a:ext cx="3956290" cy="364358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 eaLnBrk="0" hangingPunct="0">
              <a:defRPr sz="900" dirty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sv-SE">
              <a:solidFill>
                <a:srgbClr val="1F497D"/>
              </a:solidFill>
              <a:ea typeface="+mn-ea"/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8482808" y="6499403"/>
            <a:ext cx="450751" cy="364358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r" eaLnBrk="0" hangingPunct="0">
              <a:defRPr sz="9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3D056CD-377E-4012-AC6C-DD4CE0B73B53}" type="slidenum">
              <a:rPr lang="sv-SE">
                <a:solidFill>
                  <a:srgbClr val="1F497D"/>
                </a:solidFill>
                <a:ea typeface="+mn-ea"/>
              </a:rPr>
              <a:pPr>
                <a:defRPr/>
              </a:pPr>
              <a:t>‹#›</a:t>
            </a:fld>
            <a:endParaRPr lang="sv-SE">
              <a:solidFill>
                <a:srgbClr val="1F497D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721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88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4388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charset="0"/>
        </a:defRPr>
      </a:lvl2pPr>
      <a:lvl3pPr algn="l" defTabSz="914388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charset="0"/>
        </a:defRPr>
      </a:lvl3pPr>
      <a:lvl4pPr algn="l" defTabSz="914388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charset="0"/>
        </a:defRPr>
      </a:lvl4pPr>
      <a:lvl5pPr algn="l" defTabSz="914388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charset="0"/>
        </a:defRPr>
      </a:lvl5pPr>
      <a:lvl6pPr marL="400827" algn="l" defTabSz="914388" rtl="0" eaLnBrk="1" fontAlgn="base" hangingPunct="1">
        <a:spcBef>
          <a:spcPct val="0"/>
        </a:spcBef>
        <a:spcAft>
          <a:spcPct val="0"/>
        </a:spcAft>
        <a:defRPr sz="3200">
          <a:solidFill>
            <a:srgbClr val="B81100"/>
          </a:solidFill>
          <a:latin typeface="Verdana" charset="0"/>
        </a:defRPr>
      </a:lvl6pPr>
      <a:lvl7pPr marL="801654" algn="l" defTabSz="914388" rtl="0" eaLnBrk="1" fontAlgn="base" hangingPunct="1">
        <a:spcBef>
          <a:spcPct val="0"/>
        </a:spcBef>
        <a:spcAft>
          <a:spcPct val="0"/>
        </a:spcAft>
        <a:defRPr sz="3200">
          <a:solidFill>
            <a:srgbClr val="B81100"/>
          </a:solidFill>
          <a:latin typeface="Verdana" charset="0"/>
        </a:defRPr>
      </a:lvl7pPr>
      <a:lvl8pPr marL="1202482" algn="l" defTabSz="914388" rtl="0" eaLnBrk="1" fontAlgn="base" hangingPunct="1">
        <a:spcBef>
          <a:spcPct val="0"/>
        </a:spcBef>
        <a:spcAft>
          <a:spcPct val="0"/>
        </a:spcAft>
        <a:defRPr sz="3200">
          <a:solidFill>
            <a:srgbClr val="B81100"/>
          </a:solidFill>
          <a:latin typeface="Verdana" charset="0"/>
        </a:defRPr>
      </a:lvl8pPr>
      <a:lvl9pPr marL="1603309" algn="l" defTabSz="914388" rtl="0" eaLnBrk="1" fontAlgn="base" hangingPunct="1">
        <a:spcBef>
          <a:spcPct val="0"/>
        </a:spcBef>
        <a:spcAft>
          <a:spcPct val="0"/>
        </a:spcAft>
        <a:defRPr sz="3200">
          <a:solidFill>
            <a:srgbClr val="B81100"/>
          </a:solidFill>
          <a:latin typeface="Verdana" charset="0"/>
        </a:defRPr>
      </a:lvl9pPr>
    </p:titleStyle>
    <p:bodyStyle>
      <a:lvl1pPr marL="179538" indent="-179538" algn="l" defTabSz="914388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42580" indent="-183712" algn="l" defTabSz="914388" rtl="0" fontAlgn="base">
        <a:spcBef>
          <a:spcPct val="20000"/>
        </a:spcBef>
        <a:spcAft>
          <a:spcPct val="0"/>
        </a:spcAft>
        <a:buFont typeface="Verdana" pitchFamily="34" charset="0"/>
        <a:buChar char="-"/>
        <a:defRPr sz="1800">
          <a:solidFill>
            <a:schemeClr val="tx1"/>
          </a:solidFill>
          <a:latin typeface="+mn-lt"/>
        </a:defRPr>
      </a:lvl2pPr>
      <a:lvl3pPr marL="661087" indent="-228249" algn="l" defTabSz="914388" rtl="0" fontAlgn="base">
        <a:spcBef>
          <a:spcPts val="526"/>
        </a:spcBef>
        <a:spcAft>
          <a:spcPct val="0"/>
        </a:spcAft>
        <a:buClr>
          <a:schemeClr val="accent2"/>
        </a:buClr>
        <a:buSzPct val="90000"/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903253" indent="-229641" algn="l" defTabSz="914388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123152" indent="-228249" algn="l" defTabSz="914388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>
          <a:solidFill>
            <a:schemeClr val="tx1"/>
          </a:solidFill>
          <a:latin typeface="+mn-lt"/>
        </a:defRPr>
      </a:lvl5pPr>
      <a:lvl6pPr marL="2457850" indent="-228249" algn="l" defTabSz="91438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8678" indent="-228249" algn="l" defTabSz="91438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9505" indent="-228249" algn="l" defTabSz="91438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60332" indent="-228249" algn="l" defTabSz="91438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Fråga </a:t>
            </a:r>
            <a:r>
              <a:rPr lang="sv-SE" dirty="0" smtClean="0"/>
              <a:t>12.1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6862738" cy="4059457"/>
          </a:xfrm>
        </p:spPr>
        <p:txBody>
          <a:bodyPr/>
          <a:lstStyle/>
          <a:p>
            <a:r>
              <a:rPr lang="sv-SE" dirty="0" smtClean="0"/>
              <a:t>Vilket randvillkor gäller vid x=L</a:t>
            </a:r>
            <a:r>
              <a:rPr lang="sv-SE" baseline="-25000" dirty="0" smtClean="0"/>
              <a:t>2</a:t>
            </a:r>
            <a:r>
              <a:rPr lang="sv-SE" dirty="0" smtClean="0"/>
              <a:t> om diffusionskonstanten är 18 cm</a:t>
            </a:r>
            <a:r>
              <a:rPr lang="sv-SE" baseline="30000" dirty="0" smtClean="0"/>
              <a:t>2</a:t>
            </a:r>
            <a:r>
              <a:rPr lang="sv-SE" dirty="0" smtClean="0"/>
              <a:t>/s</a:t>
            </a:r>
            <a:endParaRPr lang="sv-SE" dirty="0" smtClean="0"/>
          </a:p>
          <a:p>
            <a:pPr marL="400777" indent="-400777">
              <a:buAutoNum type="alphaUcParenR"/>
            </a:pPr>
            <a:endParaRPr lang="sv-SE" baseline="30000" dirty="0" smtClean="0"/>
          </a:p>
          <a:p>
            <a:pPr marL="400777" indent="-400777">
              <a:buAutoNum type="alphaUcParenR"/>
            </a:pPr>
            <a:r>
              <a:rPr lang="sv-SE" dirty="0" smtClean="0"/>
              <a:t>p’(x=L</a:t>
            </a:r>
            <a:r>
              <a:rPr lang="sv-SE" baseline="-25000" dirty="0" smtClean="0"/>
              <a:t>2</a:t>
            </a:r>
            <a:r>
              <a:rPr lang="sv-SE" dirty="0" smtClean="0"/>
              <a:t>)=0</a:t>
            </a:r>
          </a:p>
          <a:p>
            <a:pPr marL="400777" indent="-400777">
              <a:buFontTx/>
              <a:buAutoNum type="alphaUcParenR"/>
            </a:pPr>
            <a:r>
              <a:rPr lang="sv-SE" dirty="0"/>
              <a:t>p’(</a:t>
            </a:r>
            <a:r>
              <a:rPr lang="sv-SE" dirty="0" smtClean="0"/>
              <a:t>x=</a:t>
            </a:r>
            <a:r>
              <a:rPr lang="sv-SE" dirty="0" smtClean="0">
                <a:sym typeface="Symbol"/>
              </a:rPr>
              <a:t></a:t>
            </a:r>
            <a:r>
              <a:rPr lang="sv-SE" dirty="0" smtClean="0"/>
              <a:t>)=</a:t>
            </a:r>
            <a:r>
              <a:rPr lang="sv-SE" dirty="0"/>
              <a:t>0</a:t>
            </a:r>
          </a:p>
          <a:p>
            <a:pPr marL="400777" indent="-400777">
              <a:buFontTx/>
              <a:buAutoNum type="alphaUcParenR"/>
            </a:pPr>
            <a:r>
              <a:rPr lang="sv-SE" dirty="0" smtClean="0"/>
              <a:t>n’(</a:t>
            </a:r>
            <a:r>
              <a:rPr lang="sv-SE" dirty="0"/>
              <a:t>x=L</a:t>
            </a:r>
            <a:r>
              <a:rPr lang="sv-SE" baseline="-25000" dirty="0"/>
              <a:t>2</a:t>
            </a:r>
            <a:r>
              <a:rPr lang="sv-SE" dirty="0"/>
              <a:t>)=0</a:t>
            </a:r>
          </a:p>
          <a:p>
            <a:pPr marL="400777" indent="-400777">
              <a:buFontTx/>
              <a:buAutoNum type="alphaUcParenR"/>
            </a:pPr>
            <a:r>
              <a:rPr lang="sv-SE" dirty="0" smtClean="0"/>
              <a:t>n’(x=</a:t>
            </a:r>
            <a:r>
              <a:rPr lang="sv-SE" dirty="0">
                <a:sym typeface="Symbol"/>
              </a:rPr>
              <a:t> </a:t>
            </a:r>
            <a:r>
              <a:rPr lang="sv-SE" dirty="0" smtClean="0"/>
              <a:t>)=</a:t>
            </a:r>
            <a:r>
              <a:rPr lang="sv-SE" dirty="0"/>
              <a:t>0</a:t>
            </a:r>
          </a:p>
          <a:p>
            <a:pPr marL="400777" indent="-400777">
              <a:buAutoNum type="alphaUcParenR"/>
            </a:pPr>
            <a:endParaRPr lang="sv-SE" dirty="0" smtClean="0"/>
          </a:p>
          <a:p>
            <a:pPr marL="400777" indent="-400777">
              <a:buAutoNum type="alphaUcParenR"/>
            </a:pPr>
            <a:endParaRPr lang="sv-SE" dirty="0" smtClean="0"/>
          </a:p>
          <a:p>
            <a:pPr marL="400777" indent="-400777">
              <a:buAutoNum type="alphaUcParenR"/>
            </a:pPr>
            <a:endParaRPr lang="sv-SE" dirty="0" smtClean="0"/>
          </a:p>
          <a:p>
            <a:pPr marL="400777" indent="-400777">
              <a:buAutoNum type="alphaUcParenR"/>
            </a:pPr>
            <a:endParaRPr lang="sv-SE" baseline="30000" dirty="0"/>
          </a:p>
          <a:p>
            <a:pPr marL="400777" indent="-400777">
              <a:buAutoNum type="alphaUcParenR"/>
            </a:pPr>
            <a:endParaRPr lang="sv-SE" baseline="30000" dirty="0"/>
          </a:p>
          <a:p>
            <a:pPr marL="0" indent="0">
              <a:buNone/>
            </a:pPr>
            <a:endParaRPr lang="sv-SE" baseline="30000" dirty="0"/>
          </a:p>
          <a:p>
            <a:pPr marL="0" indent="0">
              <a:buNone/>
            </a:pPr>
            <a:endParaRPr lang="en-US" dirty="0"/>
          </a:p>
          <a:p>
            <a:pPr marL="400777" indent="-400777">
              <a:buAutoNum type="alphaUcParenR"/>
            </a:pP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7062767" cy="242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8.8 </a:t>
            </a:r>
            <a:r>
              <a:rPr lang="en-US" smtClean="0">
                <a:latin typeface="Arial" charset="0"/>
              </a:rPr>
              <a:t>  Gummel plot of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and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 indicates that β</a:t>
            </a:r>
            <a:r>
              <a:rPr lang="en-US" baseline="-25000" smtClean="0">
                <a:latin typeface="Arial" charset="0"/>
              </a:rPr>
              <a:t>F</a:t>
            </a:r>
            <a:r>
              <a:rPr lang="en-US" smtClean="0">
                <a:latin typeface="Arial" charset="0"/>
              </a:rPr>
              <a:t> (</a:t>
            </a:r>
            <a:r>
              <a:rPr lang="en-US" i="1" smtClean="0">
                <a:latin typeface="Arial" charset="0"/>
              </a:rPr>
              <a:t>= 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/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) decreases at high and low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.</a:t>
            </a:r>
          </a:p>
        </p:txBody>
      </p:sp>
      <p:pic>
        <p:nvPicPr>
          <p:cNvPr id="19459" name="Picture 16" descr="AAIOEJH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3736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8.9</a:t>
            </a:r>
            <a:r>
              <a:rPr lang="en-US" smtClean="0">
                <a:latin typeface="Arial" charset="0"/>
              </a:rPr>
              <a:t>   Fall-off of current gain at high- and low-current regions. </a:t>
            </a:r>
            <a:r>
              <a:rPr lang="en-US" i="1" smtClean="0">
                <a:latin typeface="Arial" charset="0"/>
              </a:rPr>
              <a:t>A</a:t>
            </a:r>
            <a:r>
              <a:rPr lang="en-US" baseline="-25000" smtClean="0">
                <a:latin typeface="Arial" charset="0"/>
              </a:rPr>
              <a:t>E</a:t>
            </a:r>
            <a:r>
              <a:rPr lang="en-US" smtClean="0">
                <a:latin typeface="Arial" charset="0"/>
              </a:rPr>
              <a:t> = 0.6 × 4.8 µm2. From top to bottom: </a:t>
            </a:r>
            <a:r>
              <a:rPr lang="en-US" i="1" smtClean="0">
                <a:latin typeface="Arial" charset="0"/>
              </a:rPr>
              <a:t>V</a:t>
            </a:r>
            <a:r>
              <a:rPr lang="en-US" baseline="-25000" smtClean="0">
                <a:latin typeface="Arial" charset="0"/>
              </a:rPr>
              <a:t>BC</a:t>
            </a:r>
            <a:r>
              <a:rPr lang="en-US" smtClean="0">
                <a:latin typeface="Arial" charset="0"/>
              </a:rPr>
              <a:t> = 2, 1 and 0 V. Symbols are data. Lines are from a BJT model for circuit simulation. (From [3].)</a:t>
            </a:r>
          </a:p>
        </p:txBody>
      </p:sp>
      <p:pic>
        <p:nvPicPr>
          <p:cNvPr id="21507" name="Picture 16" descr="AAIOEJI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295400"/>
            <a:ext cx="6049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8.10</a:t>
            </a:r>
            <a:r>
              <a:rPr lang="en-US" smtClean="0">
                <a:latin typeface="Arial" charset="0"/>
              </a:rPr>
              <a:t>    BJT output conductance: (a) measured BJT characteristics.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 = 4, 8, 12, 16, and 20 µA. (From [3].);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(b) schematic drawing illustrates the definition of Early voltage, </a:t>
            </a:r>
            <a:r>
              <a:rPr lang="en-US" i="1" smtClean="0">
                <a:latin typeface="Arial" charset="0"/>
              </a:rPr>
              <a:t>V</a:t>
            </a:r>
            <a:r>
              <a:rPr lang="en-US" baseline="-25000" smtClean="0">
                <a:latin typeface="Arial" charset="0"/>
              </a:rPr>
              <a:t>A</a:t>
            </a:r>
            <a:r>
              <a:rPr lang="en-US" smtClean="0">
                <a:latin typeface="Arial" charset="0"/>
              </a:rPr>
              <a:t>.</a:t>
            </a:r>
          </a:p>
        </p:txBody>
      </p:sp>
      <p:pic>
        <p:nvPicPr>
          <p:cNvPr id="23555" name="Picture 16" descr="AAIOEJJ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195763" cy="48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8.11   </a:t>
            </a:r>
            <a:r>
              <a:rPr lang="en-US" i="1" smtClean="0">
                <a:latin typeface="Arial" charset="0"/>
                <a:sym typeface="Symbol" charset="2"/>
              </a:rPr>
              <a:t>As V</a:t>
            </a:r>
            <a:r>
              <a:rPr lang="en-US" baseline="-25000" smtClean="0">
                <a:latin typeface="Arial" charset="0"/>
                <a:sym typeface="Symbol" charset="2"/>
              </a:rPr>
              <a:t>C</a:t>
            </a:r>
            <a:r>
              <a:rPr lang="en-US" smtClean="0">
                <a:latin typeface="Arial" charset="0"/>
                <a:sym typeface="Symbol" charset="2"/>
              </a:rPr>
              <a:t> </a:t>
            </a:r>
            <a:r>
              <a:rPr lang="en-US" i="1" smtClean="0">
                <a:latin typeface="Arial" charset="0"/>
                <a:sym typeface="Symbol" charset="2"/>
              </a:rPr>
              <a:t>increases, the BC depletion layer width increases and W</a:t>
            </a:r>
            <a:r>
              <a:rPr lang="en-US" baseline="-25000" smtClean="0">
                <a:latin typeface="Arial" charset="0"/>
                <a:sym typeface="Symbol" charset="2"/>
              </a:rPr>
              <a:t>B</a:t>
            </a:r>
            <a:r>
              <a:rPr lang="en-US" smtClean="0">
                <a:latin typeface="Arial" charset="0"/>
                <a:sym typeface="Symbol" charset="2"/>
              </a:rPr>
              <a:t> </a:t>
            </a:r>
            <a:r>
              <a:rPr lang="en-US" i="1" smtClean="0">
                <a:latin typeface="Arial" charset="0"/>
                <a:sym typeface="Symbol" charset="2"/>
              </a:rPr>
              <a:t>decreases causing </a:t>
            </a:r>
            <a:r>
              <a:rPr lang="en-US" smtClean="0">
                <a:latin typeface="Arial" charset="0"/>
                <a:sym typeface="Symbol" charset="2"/>
              </a:rPr>
              <a:t>d</a:t>
            </a:r>
            <a:r>
              <a:rPr lang="en-US" i="1" smtClean="0">
                <a:latin typeface="Arial" charset="0"/>
                <a:sym typeface="Symbol" charset="2"/>
              </a:rPr>
              <a:t>n’/</a:t>
            </a:r>
            <a:r>
              <a:rPr lang="en-US" smtClean="0">
                <a:latin typeface="Arial" charset="0"/>
                <a:sym typeface="Symbol" charset="2"/>
              </a:rPr>
              <a:t>d</a:t>
            </a:r>
            <a:r>
              <a:rPr lang="en-US" i="1" smtClean="0">
                <a:latin typeface="Arial" charset="0"/>
                <a:sym typeface="Symbol" charset="2"/>
              </a:rPr>
              <a:t>x and I</a:t>
            </a:r>
            <a:r>
              <a:rPr lang="en-US" baseline="-25000" smtClean="0">
                <a:latin typeface="Arial" charset="0"/>
                <a:sym typeface="Symbol" charset="2"/>
              </a:rPr>
              <a:t>C</a:t>
            </a:r>
            <a:r>
              <a:rPr lang="en-US" smtClean="0">
                <a:latin typeface="Arial" charset="0"/>
                <a:sym typeface="Symbol" charset="2"/>
              </a:rPr>
              <a:t> </a:t>
            </a:r>
            <a:r>
              <a:rPr lang="en-US" i="1" smtClean="0">
                <a:latin typeface="Arial" charset="0"/>
                <a:sym typeface="Symbol" charset="2"/>
              </a:rPr>
              <a:t>to increase</a:t>
            </a:r>
            <a:r>
              <a:rPr lang="en-US" smtClean="0">
                <a:latin typeface="Arial" charset="0"/>
                <a:sym typeface="Symbol" charset="2"/>
              </a:rPr>
              <a:t>. In reality, the depletion layer in the collector is usually much wider than that in the base.</a:t>
            </a:r>
          </a:p>
        </p:txBody>
      </p:sp>
      <p:pic>
        <p:nvPicPr>
          <p:cNvPr id="25603" name="Picture 16" descr="AAIOEJK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143000"/>
            <a:ext cx="578643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8.12   </a:t>
            </a:r>
            <a:r>
              <a:rPr lang="en-US" smtClean="0">
                <a:latin typeface="Arial" charset="0"/>
              </a:rPr>
              <a:t>In the saturation region,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drops because the collector–base junction is significantly forward biased.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27651" name="Picture 16" descr="AAIOEJL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8.13</a:t>
            </a:r>
            <a:r>
              <a:rPr lang="en-US" smtClean="0">
                <a:latin typeface="Arial" charset="0"/>
              </a:rPr>
              <a:t>  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is driven by two voltage sources, </a:t>
            </a:r>
            <a:r>
              <a:rPr lang="en-US" i="1" smtClean="0">
                <a:latin typeface="Arial" charset="0"/>
              </a:rPr>
              <a:t>V</a:t>
            </a:r>
            <a:r>
              <a:rPr lang="en-US" baseline="-25000" smtClean="0">
                <a:latin typeface="Arial" charset="0"/>
              </a:rPr>
              <a:t>BE</a:t>
            </a:r>
            <a:r>
              <a:rPr lang="en-US" smtClean="0">
                <a:latin typeface="Arial" charset="0"/>
              </a:rPr>
              <a:t> and </a:t>
            </a:r>
            <a:r>
              <a:rPr lang="en-US" i="1" smtClean="0">
                <a:latin typeface="Arial" charset="0"/>
              </a:rPr>
              <a:t>V</a:t>
            </a:r>
            <a:r>
              <a:rPr lang="en-US" baseline="-25000" smtClean="0">
                <a:latin typeface="Arial" charset="0"/>
              </a:rPr>
              <a:t>BC</a:t>
            </a:r>
            <a:r>
              <a:rPr lang="en-US" smtClean="0">
                <a:latin typeface="Arial" charset="0"/>
              </a:rPr>
              <a:t>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29699" name="Picture 15" descr="AAIOEJM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8.14</a:t>
            </a:r>
            <a:r>
              <a:rPr lang="en-US" smtClean="0">
                <a:latin typeface="Arial" charset="0"/>
              </a:rPr>
              <a:t>   Ebers–Moll model (line) agrees with the measured data (symbols) in both the saturation and linear regions.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 = 4.3, 11, 17, 28, and 43 µA. High-speed SiGe-base BJT. </a:t>
            </a:r>
            <a:r>
              <a:rPr lang="en-US" i="1" smtClean="0">
                <a:latin typeface="Arial" charset="0"/>
              </a:rPr>
              <a:t>A</a:t>
            </a:r>
            <a:r>
              <a:rPr lang="en-US" baseline="-25000" smtClean="0">
                <a:latin typeface="Arial" charset="0"/>
              </a:rPr>
              <a:t>E</a:t>
            </a:r>
            <a:r>
              <a:rPr lang="en-US" smtClean="0">
                <a:latin typeface="Arial" charset="0"/>
              </a:rPr>
              <a:t> = 0.25 × 5.75 µm</a:t>
            </a:r>
            <a:r>
              <a:rPr lang="en-US" baseline="30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. (From [3].)</a:t>
            </a:r>
          </a:p>
        </p:txBody>
      </p:sp>
      <p:pic>
        <p:nvPicPr>
          <p:cNvPr id="31747" name="Picture 18" descr="AAIOEJN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06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8.15</a:t>
            </a:r>
            <a:r>
              <a:rPr lang="en-US" smtClean="0">
                <a:latin typeface="Arial" charset="0"/>
              </a:rPr>
              <a:t>   Excess hole and electron concentrations in the base. They are equal due to charge neutrality [Eq. (2.6.2)].</a:t>
            </a:r>
          </a:p>
        </p:txBody>
      </p:sp>
      <p:pic>
        <p:nvPicPr>
          <p:cNvPr id="33795" name="Picture 15" descr="AAIOEJO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295400"/>
            <a:ext cx="74517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8.16   </a:t>
            </a:r>
            <a:r>
              <a:rPr lang="en-US" smtClean="0">
                <a:latin typeface="Arial" charset="0"/>
              </a:rPr>
              <a:t>Two ways of building d</a:t>
            </a:r>
            <a:r>
              <a:rPr lang="en-US" i="1" smtClean="0">
                <a:latin typeface="Arial" charset="0"/>
              </a:rPr>
              <a:t>E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i="1" smtClean="0">
                <a:latin typeface="Arial" charset="0"/>
              </a:rPr>
              <a:t>/</a:t>
            </a:r>
            <a:r>
              <a:rPr lang="en-US" smtClean="0">
                <a:latin typeface="Arial" charset="0"/>
              </a:rPr>
              <a:t>d</a:t>
            </a:r>
            <a:r>
              <a:rPr lang="en-US" i="1" smtClean="0">
                <a:latin typeface="Arial" charset="0"/>
              </a:rPr>
              <a:t>x </a:t>
            </a:r>
            <a:r>
              <a:rPr lang="en-US" smtClean="0">
                <a:latin typeface="Arial" charset="0"/>
              </a:rPr>
              <a:t>into the base. (a) </a:t>
            </a:r>
            <a:r>
              <a:rPr lang="en-US" i="1" smtClean="0">
                <a:latin typeface="Arial" charset="0"/>
              </a:rPr>
              <a:t>E</a:t>
            </a:r>
            <a:r>
              <a:rPr lang="en-US" baseline="-25000" smtClean="0">
                <a:latin typeface="Arial" charset="0"/>
              </a:rPr>
              <a:t>gB</a:t>
            </a:r>
            <a:r>
              <a:rPr lang="en-US" smtClean="0">
                <a:latin typeface="Arial" charset="0"/>
              </a:rPr>
              <a:t> fixed, </a:t>
            </a:r>
            <a:r>
              <a:rPr lang="en-US" i="1" smtClean="0">
                <a:latin typeface="Arial" charset="0"/>
              </a:rPr>
              <a:t>N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 decreasing from emitter end to collector end; (b) </a:t>
            </a:r>
            <a:r>
              <a:rPr lang="en-US" i="1" smtClean="0">
                <a:latin typeface="Arial" charset="0"/>
              </a:rPr>
              <a:t>N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 fixed, </a:t>
            </a:r>
            <a:r>
              <a:rPr lang="en-US" i="1" smtClean="0">
                <a:latin typeface="Arial" charset="0"/>
              </a:rPr>
              <a:t>E</a:t>
            </a:r>
            <a:r>
              <a:rPr lang="en-US" baseline="-25000" smtClean="0">
                <a:latin typeface="Arial" charset="0"/>
              </a:rPr>
              <a:t>gB</a:t>
            </a:r>
            <a:r>
              <a:rPr lang="en-US" smtClean="0">
                <a:latin typeface="Arial" charset="0"/>
              </a:rPr>
              <a:t> decreasing from emitter end to collector end.</a:t>
            </a:r>
          </a:p>
        </p:txBody>
      </p:sp>
      <p:pic>
        <p:nvPicPr>
          <p:cNvPr id="35843" name="Picture 15" descr="AAIOEJP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295400"/>
            <a:ext cx="40449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6858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8.17   </a:t>
            </a:r>
            <a:r>
              <a:rPr lang="en-US" smtClean="0">
                <a:latin typeface="Arial" charset="0"/>
              </a:rPr>
              <a:t>Transit time vs.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/</a:t>
            </a:r>
            <a:r>
              <a:rPr lang="en-US" i="1" smtClean="0">
                <a:latin typeface="Arial" charset="0"/>
              </a:rPr>
              <a:t>A</a:t>
            </a:r>
            <a:r>
              <a:rPr lang="en-US" baseline="-25000" smtClean="0">
                <a:latin typeface="Arial" charset="0"/>
              </a:rPr>
              <a:t>E</a:t>
            </a:r>
            <a:r>
              <a:rPr lang="en-US" smtClean="0">
                <a:latin typeface="Arial" charset="0"/>
              </a:rPr>
              <a:t>. From top to bottom: </a:t>
            </a:r>
            <a:r>
              <a:rPr lang="en-US" i="1" smtClean="0">
                <a:latin typeface="Arial" charset="0"/>
              </a:rPr>
              <a:t>V</a:t>
            </a:r>
            <a:r>
              <a:rPr lang="en-US" baseline="-25000" smtClean="0">
                <a:latin typeface="Arial" charset="0"/>
              </a:rPr>
              <a:t>CE</a:t>
            </a:r>
            <a:r>
              <a:rPr lang="en-US" smtClean="0">
                <a:latin typeface="Arial" charset="0"/>
              </a:rPr>
              <a:t> = 0.5, 0.8, 1.5, and 3 V. The rise at high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is due to base widening (Kirk effect). (From [3].)</a:t>
            </a:r>
          </a:p>
        </p:txBody>
      </p:sp>
      <p:pic>
        <p:nvPicPr>
          <p:cNvPr id="37891" name="Picture 18" descr="AAIOEJQ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9008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Fråga </a:t>
            </a:r>
            <a:r>
              <a:rPr lang="sv-SE" dirty="0" smtClean="0"/>
              <a:t>12.2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r>
              <a:rPr lang="sv-SE" dirty="0" smtClean="0"/>
              <a:t>Vad är sant för en struktur med n-p-n dopning. När går en stor ström från första n- till andra n-området?</a:t>
            </a:r>
            <a:endParaRPr lang="sv-SE" dirty="0" smtClean="0"/>
          </a:p>
          <a:p>
            <a:pPr marL="400777" indent="-400777">
              <a:buAutoNum type="alphaUcParenR"/>
            </a:pPr>
            <a:endParaRPr lang="sv-SE" baseline="30000" dirty="0" smtClean="0"/>
          </a:p>
          <a:p>
            <a:pPr marL="400777" indent="-400777">
              <a:buAutoNum type="alphaUcParenR"/>
            </a:pPr>
            <a:r>
              <a:rPr lang="sv-SE" dirty="0" smtClean="0"/>
              <a:t>Om det första n-området ansluts till positiv potential och det andra till negativ.</a:t>
            </a:r>
            <a:endParaRPr lang="sv-SE" baseline="30000" dirty="0"/>
          </a:p>
          <a:p>
            <a:pPr marL="400777" indent="-400777">
              <a:buAutoNum type="alphaUcParenR"/>
            </a:pPr>
            <a:r>
              <a:rPr lang="sv-SE" dirty="0"/>
              <a:t>Om det första n-området ansluts till </a:t>
            </a:r>
            <a:r>
              <a:rPr lang="sv-SE" dirty="0" smtClean="0"/>
              <a:t>negativ potential </a:t>
            </a:r>
            <a:r>
              <a:rPr lang="sv-SE" dirty="0"/>
              <a:t>och det andra till </a:t>
            </a:r>
            <a:r>
              <a:rPr lang="sv-SE" dirty="0" smtClean="0"/>
              <a:t>positiv.</a:t>
            </a:r>
            <a:endParaRPr lang="sv-SE" baseline="30000" dirty="0"/>
          </a:p>
          <a:p>
            <a:pPr marL="400777" indent="-400777">
              <a:buFontTx/>
              <a:buAutoNum type="alphaUcParenR"/>
            </a:pPr>
            <a:r>
              <a:rPr lang="sv-SE" dirty="0"/>
              <a:t>Om </a:t>
            </a:r>
            <a:r>
              <a:rPr lang="sv-SE" dirty="0" smtClean="0"/>
              <a:t>p-området </a:t>
            </a:r>
            <a:r>
              <a:rPr lang="sv-SE" dirty="0"/>
              <a:t>ansluts till </a:t>
            </a:r>
            <a:r>
              <a:rPr lang="sv-SE" dirty="0" smtClean="0"/>
              <a:t>positiv </a:t>
            </a:r>
            <a:r>
              <a:rPr lang="sv-SE" dirty="0"/>
              <a:t>potential och det andra </a:t>
            </a:r>
            <a:r>
              <a:rPr lang="sv-SE" dirty="0" smtClean="0"/>
              <a:t>n-området till negativ.</a:t>
            </a:r>
          </a:p>
          <a:p>
            <a:pPr marL="400777" indent="-400777">
              <a:buFontTx/>
              <a:buAutoNum type="alphaUcParenR"/>
            </a:pPr>
            <a:r>
              <a:rPr lang="sv-SE" dirty="0" smtClean="0"/>
              <a:t>Om p-området </a:t>
            </a:r>
            <a:r>
              <a:rPr lang="sv-SE" dirty="0"/>
              <a:t>ansluts till positiv potential och det andra n-området till </a:t>
            </a:r>
            <a:r>
              <a:rPr lang="sv-SE" dirty="0" err="1" smtClean="0"/>
              <a:t>postiv</a:t>
            </a:r>
            <a:r>
              <a:rPr lang="sv-SE" dirty="0" smtClean="0"/>
              <a:t>.</a:t>
            </a:r>
            <a:endParaRPr lang="sv-SE" dirty="0"/>
          </a:p>
          <a:p>
            <a:pPr marL="0" indent="0">
              <a:buNone/>
            </a:pPr>
            <a:endParaRPr lang="sv-SE" baseline="30000" dirty="0"/>
          </a:p>
          <a:p>
            <a:pPr marL="400777" indent="-400777">
              <a:buAutoNum type="alphaUcParenR"/>
            </a:pPr>
            <a:endParaRPr lang="sv-SE" baseline="30000" dirty="0"/>
          </a:p>
          <a:p>
            <a:pPr marL="0" indent="0">
              <a:buNone/>
            </a:pPr>
            <a:endParaRPr lang="sv-SE" baseline="30000" dirty="0"/>
          </a:p>
          <a:p>
            <a:pPr marL="0" indent="0">
              <a:buNone/>
            </a:pPr>
            <a:endParaRPr lang="en-US" dirty="0"/>
          </a:p>
          <a:p>
            <a:pPr marL="400777" indent="-400777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8.18   </a:t>
            </a:r>
            <a:r>
              <a:rPr lang="en-US" smtClean="0">
                <a:latin typeface="Arial" charset="0"/>
              </a:rPr>
              <a:t>Electric field </a:t>
            </a:r>
            <a:r>
              <a:rPr lang="en-US" smtClean="0">
                <a:latin typeface="Edwardian Script ITC" charset="0"/>
              </a:rPr>
              <a:t>E </a:t>
            </a:r>
            <a:r>
              <a:rPr lang="en-US" smtClean="0">
                <a:latin typeface="Arial" charset="0"/>
              </a:rPr>
              <a:t>(</a:t>
            </a:r>
            <a:r>
              <a:rPr lang="en-US" i="1" smtClean="0">
                <a:latin typeface="Arial" charset="0"/>
              </a:rPr>
              <a:t>x</a:t>
            </a:r>
            <a:r>
              <a:rPr lang="en-US" smtClean="0">
                <a:latin typeface="Arial" charset="0"/>
              </a:rPr>
              <a:t>), location of the depletion layer, and base width at (a) low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such as 0.1 mA/µm</a:t>
            </a:r>
            <a:r>
              <a:rPr lang="en-US" baseline="30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 in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Fig. 8–17; (b) larger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; (c) even larger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(such as 1 mA/µm</a:t>
            </a:r>
            <a:r>
              <a:rPr lang="en-US" baseline="30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) and base widening is evident; and (d) very large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with severe base widening.</a:t>
            </a:r>
          </a:p>
        </p:txBody>
      </p:sp>
      <p:pic>
        <p:nvPicPr>
          <p:cNvPr id="39939" name="Picture 10" descr="AAIOEJR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92175"/>
            <a:ext cx="4724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8.19   </a:t>
            </a:r>
            <a:r>
              <a:rPr lang="en-US" smtClean="0">
                <a:latin typeface="Arial" charset="0"/>
              </a:rPr>
              <a:t>A basic small-signal model of the BJT.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40963" name="Picture 16" descr="AAIOEJS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1950"/>
            <a:ext cx="77724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8.20   </a:t>
            </a:r>
            <a:r>
              <a:rPr lang="en-US" smtClean="0">
                <a:latin typeface="Arial" charset="0"/>
              </a:rPr>
              <a:t>(a) The small-signal model can be used to analyze a BJT circuit by hand; (b) a small-signal model for circuit simulation by computer.</a:t>
            </a:r>
          </a:p>
        </p:txBody>
      </p:sp>
      <p:pic>
        <p:nvPicPr>
          <p:cNvPr id="41987" name="Picture 19" descr="AAIOEJT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65238"/>
            <a:ext cx="414178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8.21    </a:t>
            </a:r>
            <a:r>
              <a:rPr lang="en-US" smtClean="0">
                <a:latin typeface="Arial" charset="0"/>
              </a:rPr>
              <a:t>Cutoff frequency of a SiGe bipolar transistor. A compact BJT model matches the measured </a:t>
            </a:r>
            <a:r>
              <a:rPr lang="en-US" i="1" smtClean="0">
                <a:latin typeface="Arial" charset="0"/>
              </a:rPr>
              <a:t>f</a:t>
            </a:r>
            <a:r>
              <a:rPr lang="en-US" i="1" baseline="-25000" smtClean="0">
                <a:latin typeface="Arial" charset="0"/>
              </a:rPr>
              <a:t>T</a:t>
            </a:r>
            <a:r>
              <a:rPr lang="en-US" i="1" smtClean="0"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well.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(From [6]. © 1997 IEEE.)</a:t>
            </a:r>
          </a:p>
        </p:txBody>
      </p:sp>
      <p:pic>
        <p:nvPicPr>
          <p:cNvPr id="43011" name="Picture 13" descr="AAIOEJU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295400"/>
            <a:ext cx="68643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8.22    </a:t>
            </a:r>
            <a:r>
              <a:rPr lang="en-US" smtClean="0">
                <a:latin typeface="Arial" charset="0"/>
              </a:rPr>
              <a:t>Schematic of a BJT with poly-Si emitter, self-aligned base, and deep-trench isolation. The darker areas represent electrical insulator regions.</a:t>
            </a:r>
          </a:p>
        </p:txBody>
      </p:sp>
      <p:pic>
        <p:nvPicPr>
          <p:cNvPr id="44035" name="Picture 13" descr="AAIOEJV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8.23   </a:t>
            </a:r>
            <a:r>
              <a:rPr lang="en-US" smtClean="0">
                <a:latin typeface="Arial" charset="0"/>
              </a:rPr>
              <a:t>Water analogy of the charge control model. Excess hole charge (</a:t>
            </a:r>
            <a:r>
              <a:rPr lang="en-US" i="1" smtClean="0">
                <a:latin typeface="Arial" charset="0"/>
              </a:rPr>
              <a:t>Q</a:t>
            </a:r>
            <a:r>
              <a:rPr lang="en-US" baseline="-25000" smtClean="0">
                <a:latin typeface="Arial" charset="0"/>
              </a:rPr>
              <a:t>F</a:t>
            </a:r>
            <a:r>
              <a:rPr lang="en-US" smtClean="0">
                <a:latin typeface="Arial" charset="0"/>
              </a:rPr>
              <a:t>) rises (or falls) at the rate of supply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(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) minus loss (</a:t>
            </a:r>
            <a:r>
              <a:rPr lang="en-US" smtClean="0">
                <a:latin typeface="Arial" charset="0"/>
                <a:ea typeface="ヒラギノ角ゴ Pro W3" charset="-128"/>
              </a:rPr>
              <a:t>∝</a:t>
            </a:r>
            <a:r>
              <a:rPr lang="en-US" smtClean="0">
                <a:latin typeface="Arial" charset="0"/>
              </a:rPr>
              <a:t> </a:t>
            </a:r>
            <a:r>
              <a:rPr lang="en-US" i="1" smtClean="0">
                <a:latin typeface="Arial" charset="0"/>
              </a:rPr>
              <a:t>Q</a:t>
            </a:r>
            <a:r>
              <a:rPr lang="en-US" baseline="-25000" smtClean="0">
                <a:latin typeface="Arial" charset="0"/>
              </a:rPr>
              <a:t>F</a:t>
            </a:r>
            <a:r>
              <a:rPr lang="en-US" smtClean="0">
                <a:latin typeface="Arial" charset="0"/>
              </a:rPr>
              <a:t>).</a:t>
            </a:r>
          </a:p>
        </p:txBody>
      </p:sp>
      <p:pic>
        <p:nvPicPr>
          <p:cNvPr id="45059" name="Picture 14" descr="AAIOEJW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219200"/>
            <a:ext cx="3124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8.24    </a:t>
            </a:r>
            <a:r>
              <a:rPr lang="en-US" smtClean="0">
                <a:latin typeface="Arial" charset="0"/>
              </a:rPr>
              <a:t>From the given step-function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(</a:t>
            </a:r>
            <a:r>
              <a:rPr lang="en-US" i="1" smtClean="0">
                <a:latin typeface="Arial" charset="0"/>
              </a:rPr>
              <a:t>t</a:t>
            </a:r>
            <a:r>
              <a:rPr lang="en-US" smtClean="0">
                <a:latin typeface="Arial" charset="0"/>
              </a:rPr>
              <a:t>), charge control analysis can predict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(</a:t>
            </a:r>
            <a:r>
              <a:rPr lang="en-US" i="1" smtClean="0">
                <a:latin typeface="Arial" charset="0"/>
              </a:rPr>
              <a:t>t</a:t>
            </a:r>
            <a:r>
              <a:rPr lang="en-US" smtClean="0">
                <a:latin typeface="Arial" charset="0"/>
              </a:rPr>
              <a:t>).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46083" name="Picture 13" descr="AAIOEJX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066800"/>
            <a:ext cx="77263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8.25   </a:t>
            </a:r>
            <a:r>
              <a:rPr lang="en-US" smtClean="0">
                <a:latin typeface="Arial" charset="0"/>
              </a:rPr>
              <a:t>Illustration of a BJT model used for circuit simulation.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47107" name="Picture 16" descr="AAIOEJY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990600"/>
            <a:ext cx="52260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8.26</a:t>
            </a:r>
            <a:endParaRPr lang="en-US" smtClean="0">
              <a:latin typeface="Arial" charset="0"/>
            </a:endParaRPr>
          </a:p>
        </p:txBody>
      </p:sp>
      <p:pic>
        <p:nvPicPr>
          <p:cNvPr id="48131" name="Picture 14" descr="AAIOEJZ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8.27</a:t>
            </a:r>
            <a:endParaRPr lang="en-US" smtClean="0">
              <a:latin typeface="Arial" charset="0"/>
            </a:endParaRPr>
          </a:p>
        </p:txBody>
      </p:sp>
      <p:pic>
        <p:nvPicPr>
          <p:cNvPr id="49155" name="Picture 11" descr="AAIOEKA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2562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8.1</a:t>
            </a:r>
            <a:r>
              <a:rPr lang="en-US" smtClean="0">
                <a:latin typeface="Arial" charset="0"/>
              </a:rPr>
              <a:t>   (a) Schematic NPN BJT and normal voltage polarities; (b) electron injection from emitter into base produces and determines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; and (c)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is basically determined by </a:t>
            </a:r>
            <a:r>
              <a:rPr lang="en-US" i="1" smtClean="0">
                <a:latin typeface="Arial" charset="0"/>
              </a:rPr>
              <a:t>V</a:t>
            </a:r>
            <a:r>
              <a:rPr lang="en-US" baseline="-25000" smtClean="0">
                <a:latin typeface="Arial" charset="0"/>
              </a:rPr>
              <a:t>BE</a:t>
            </a:r>
            <a:r>
              <a:rPr lang="en-US" smtClean="0">
                <a:latin typeface="Arial" charset="0"/>
              </a:rPr>
              <a:t> and is insensitive to </a:t>
            </a:r>
            <a:r>
              <a:rPr lang="en-US" i="1" smtClean="0">
                <a:latin typeface="Arial" charset="0"/>
              </a:rPr>
              <a:t>V</a:t>
            </a:r>
            <a:r>
              <a:rPr lang="en-US" baseline="-25000" smtClean="0">
                <a:latin typeface="Arial" charset="0"/>
              </a:rPr>
              <a:t>CB</a:t>
            </a:r>
            <a:r>
              <a:rPr lang="en-US" smtClean="0">
                <a:latin typeface="Arial" charset="0"/>
              </a:rPr>
              <a:t>.</a:t>
            </a:r>
          </a:p>
        </p:txBody>
      </p:sp>
      <p:pic>
        <p:nvPicPr>
          <p:cNvPr id="5123" name="Picture 20" descr="AAIOEJA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143000"/>
            <a:ext cx="3271837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8.28</a:t>
            </a:r>
            <a:endParaRPr lang="en-US" smtClean="0">
              <a:latin typeface="Arial" charset="0"/>
            </a:endParaRPr>
          </a:p>
        </p:txBody>
      </p:sp>
      <p:pic>
        <p:nvPicPr>
          <p:cNvPr id="50179" name="Picture 11" descr="AAIOEK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7025"/>
            <a:ext cx="7772400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8.29</a:t>
            </a:r>
            <a:endParaRPr lang="en-US" smtClean="0">
              <a:latin typeface="Arial" charset="0"/>
            </a:endParaRPr>
          </a:p>
        </p:txBody>
      </p:sp>
      <p:pic>
        <p:nvPicPr>
          <p:cNvPr id="51203" name="Picture 11" descr="AAIOEKC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8.2</a:t>
            </a:r>
            <a:r>
              <a:rPr lang="en-US" smtClean="0">
                <a:latin typeface="Arial" charset="0"/>
              </a:rPr>
              <a:t>   (a) Common-emitter convention; (b)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vs. </a:t>
            </a:r>
            <a:r>
              <a:rPr lang="en-US" i="1" smtClean="0">
                <a:latin typeface="Arial" charset="0"/>
              </a:rPr>
              <a:t>V</a:t>
            </a:r>
            <a:r>
              <a:rPr lang="en-US" baseline="-25000" smtClean="0">
                <a:latin typeface="Arial" charset="0"/>
              </a:rPr>
              <a:t>CE</a:t>
            </a:r>
            <a:r>
              <a:rPr lang="en-US" smtClean="0">
                <a:latin typeface="Arial" charset="0"/>
              </a:rPr>
              <a:t>; (c)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 may be used as the parameter instead of </a:t>
            </a:r>
            <a:r>
              <a:rPr lang="en-US" i="1" smtClean="0">
                <a:latin typeface="Arial" charset="0"/>
              </a:rPr>
              <a:t>V</a:t>
            </a:r>
            <a:r>
              <a:rPr lang="en-US" baseline="-25000" smtClean="0">
                <a:latin typeface="Arial" charset="0"/>
              </a:rPr>
              <a:t>BE</a:t>
            </a:r>
            <a:r>
              <a:rPr lang="en-US" smtClean="0">
                <a:latin typeface="Arial" charset="0"/>
              </a:rPr>
              <a:t>; and (d) circuit symbol of an NPN BJT and an inverter circuit.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7171" name="Picture 17" descr="AAIOEJB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295400"/>
            <a:ext cx="58864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8.3</a:t>
            </a:r>
            <a:r>
              <a:rPr lang="en-US" smtClean="0">
                <a:latin typeface="Arial" charset="0"/>
              </a:rPr>
              <a:t>   </a:t>
            </a:r>
            <a:r>
              <a:rPr lang="en-US" i="1" smtClean="0">
                <a:latin typeface="Arial" charset="0"/>
              </a:rPr>
              <a:t>x </a:t>
            </a:r>
            <a:r>
              <a:rPr lang="en-US" smtClean="0">
                <a:latin typeface="Arial" charset="0"/>
              </a:rPr>
              <a:t>= 0 is the edge of the BE junction depletion layer. </a:t>
            </a:r>
            <a:r>
              <a:rPr lang="en-US" i="1" smtClean="0">
                <a:latin typeface="Arial" charset="0"/>
              </a:rPr>
              <a:t>W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 is the width of the base neutral region.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9219" name="Picture 16" descr="AAIOEJC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7240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 8.4</a:t>
            </a:r>
            <a:r>
              <a:rPr lang="en-US" smtClean="0">
                <a:latin typeface="Arial" charset="0"/>
              </a:rPr>
              <a:t>    When </a:t>
            </a:r>
            <a:r>
              <a:rPr lang="en-US" i="1" smtClean="0">
                <a:latin typeface="Arial" charset="0"/>
              </a:rPr>
              <a:t>W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 &lt;&lt; </a:t>
            </a:r>
            <a:r>
              <a:rPr lang="en-US" i="1" smtClean="0">
                <a:latin typeface="Arial" charset="0"/>
              </a:rPr>
              <a:t>L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, the excess minority carrier concentration in the base is approximately a linear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function of </a:t>
            </a:r>
            <a:r>
              <a:rPr lang="en-US" i="1" smtClean="0">
                <a:latin typeface="Arial" charset="0"/>
              </a:rPr>
              <a:t>x</a:t>
            </a:r>
            <a:r>
              <a:rPr lang="en-US" smtClean="0">
                <a:latin typeface="Arial" charset="0"/>
              </a:rPr>
              <a:t>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11267" name="Picture 16" descr="AAIOEJD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502275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8.5</a:t>
            </a:r>
            <a:r>
              <a:rPr lang="en-US" smtClean="0">
                <a:latin typeface="Arial" charset="0"/>
              </a:rPr>
              <a:t>   </a:t>
            </a:r>
            <a:r>
              <a:rPr lang="en-US" i="1" smtClean="0">
                <a:latin typeface="Arial" charset="0"/>
              </a:rPr>
              <a:t>I</a:t>
            </a:r>
            <a:r>
              <a:rPr lang="en-US" baseline="-25000" smtClean="0">
                <a:latin typeface="Arial" charset="0"/>
              </a:rPr>
              <a:t>C</a:t>
            </a:r>
            <a:r>
              <a:rPr lang="en-US" smtClean="0">
                <a:latin typeface="Arial" charset="0"/>
              </a:rPr>
              <a:t> is an exponential function of </a:t>
            </a:r>
            <a:r>
              <a:rPr lang="en-US" i="1" smtClean="0">
                <a:latin typeface="Arial" charset="0"/>
              </a:rPr>
              <a:t>V</a:t>
            </a:r>
            <a:r>
              <a:rPr lang="en-US" baseline="-25000" smtClean="0">
                <a:latin typeface="Arial" charset="0"/>
              </a:rPr>
              <a:t>BE</a:t>
            </a:r>
            <a:r>
              <a:rPr lang="en-US" smtClean="0">
                <a:latin typeface="Arial" charset="0"/>
              </a:rPr>
              <a:t>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13315" name="Picture 16" descr="AAIOEJE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1260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8.6</a:t>
            </a:r>
            <a:r>
              <a:rPr lang="en-US" smtClean="0">
                <a:latin typeface="Arial" charset="0"/>
              </a:rPr>
              <a:t>   (a) Schematic of electron and hole flow paths in BJT; (b) hole injection into emitter closely parallels electron injection into base.</a:t>
            </a:r>
            <a:r>
              <a:rPr lang="en-US" baseline="30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15363" name="Picture 16" descr="AAIOEJF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295400"/>
            <a:ext cx="55784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8"/>
          <p:cNvSpPr txBox="1">
            <a:spLocks noChangeArrowheads="1"/>
          </p:cNvSpPr>
          <p:nvPr/>
        </p:nvSpPr>
        <p:spPr bwMode="auto">
          <a:xfrm>
            <a:off x="457200" y="5927725"/>
            <a:ext cx="830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000" baseline="30000"/>
              <a:t>1</a:t>
            </a:r>
            <a:r>
              <a:rPr lang="en-US" sz="1000"/>
              <a:t> A good metal–semiconductor ohmic contact (at the end of the emitter) is an excellent source and sink of carriers. Therefore, the  excess carrier concentration is assumed to be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latin typeface="Arial" charset="0"/>
              </a:rPr>
              <a:t>Figure 8.7</a:t>
            </a:r>
            <a:r>
              <a:rPr lang="en-US" smtClean="0">
                <a:latin typeface="Arial" charset="0"/>
              </a:rPr>
              <a:t>   Schematic illustration of a poly-Si emitter, a common feature of high-performance BJTs.</a:t>
            </a:r>
          </a:p>
        </p:txBody>
      </p:sp>
      <p:pic>
        <p:nvPicPr>
          <p:cNvPr id="17411" name="Picture 16" descr="AAIOEJG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143000"/>
            <a:ext cx="36099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H Eng Logo">
  <a:themeElements>
    <a:clrScheme name="KT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FFF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HD:Thomas:work:PPT:ESM:Hu_PPT:hu.pot</Template>
  <TotalTime>363</TotalTime>
  <Words>855</Words>
  <Application>Microsoft Office PowerPoint</Application>
  <PresentationFormat>On-screen Show (4:3)</PresentationFormat>
  <Paragraphs>55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ＭＳ Ｐゴシック</vt:lpstr>
      <vt:lpstr>Times</vt:lpstr>
      <vt:lpstr>Wingdings</vt:lpstr>
      <vt:lpstr>Symbol</vt:lpstr>
      <vt:lpstr>Edwardian Script ITC</vt:lpstr>
      <vt:lpstr>ヒラギノ角ゴ Pro W3</vt:lpstr>
      <vt:lpstr>hu</vt:lpstr>
      <vt:lpstr>KTH Eng Logo</vt:lpstr>
      <vt:lpstr>Fråga 12.1</vt:lpstr>
      <vt:lpstr>Fråga 12.2</vt:lpstr>
      <vt:lpstr>Figure 8.1   (a) Schematic NPN BJT and normal voltage polarities; (b) electron injection from emitter into base produces and determines IC ; and (c) IC is basically determined by VBE and is insensitive to VCB.</vt:lpstr>
      <vt:lpstr>Figure 8.2   (a) Common-emitter convention; (b) IC vs. VCE; (c) IB may be used as the parameter instead of VBE; and (d) circuit symbol of an NPN BJT and an inverter circuit. </vt:lpstr>
      <vt:lpstr>Figure 8.3   x = 0 is the edge of the BE junction depletion layer. WB is the width of the base neutral region. </vt:lpstr>
      <vt:lpstr>Figure  8.4    When WB &lt;&lt; LB, the excess minority carrier concentration in the base is approximately a linear  function of x. </vt:lpstr>
      <vt:lpstr>Figure 8.5   IC is an exponential function of VBE. </vt:lpstr>
      <vt:lpstr>Figure 8.6   (a) Schematic of electron and hole flow paths in BJT; (b) hole injection into emitter closely parallels electron injection into base.2 </vt:lpstr>
      <vt:lpstr>Figure 8.7   Schematic illustration of a poly-Si emitter, a common feature of high-performance BJTs.</vt:lpstr>
      <vt:lpstr>Figure 8.8   Gummel plot of IC and IB indicates that βF (= IC/IB) decreases at high and low IC.</vt:lpstr>
      <vt:lpstr>Figure 8.9   Fall-off of current gain at high- and low-current regions. AE = 0.6 × 4.8 µm2. From top to bottom: VBC = 2, 1 and 0 V. Symbols are data. Lines are from a BJT model for circuit simulation. (From [3].)</vt:lpstr>
      <vt:lpstr>Figure 8.10    BJT output conductance: (a) measured BJT characteristics. IB = 4, 8, 12, 16, and 20 µA. (From [3].);  (b) schematic drawing illustrates the definition of Early voltage, VA.</vt:lpstr>
      <vt:lpstr>Figure 8.11   As VC increases, the BC depletion layer width increases and WB decreases causing dn’/dx and IC to increase. In reality, the depletion layer in the collector is usually much wider than that in the base.</vt:lpstr>
      <vt:lpstr>Figure 8.12   In the saturation region, IC drops because the collector–base junction is significantly forward biased. </vt:lpstr>
      <vt:lpstr>Figure 8.13   IC is driven by two voltage sources, VBE and VBC. </vt:lpstr>
      <vt:lpstr>Figure 8.14   Ebers–Moll model (line) agrees with the measured data (symbols) in both the saturation and linear regions. IB = 4.3, 11, 17, 28, and 43 µA. High-speed SiGe-base BJT. AE = 0.25 × 5.75 µm2. (From [3].)</vt:lpstr>
      <vt:lpstr>Figure 8.15   Excess hole and electron concentrations in the base. They are equal due to charge neutrality [Eq. (2.6.2)].</vt:lpstr>
      <vt:lpstr>Figure 8.16   Two ways of building dEC/dx into the base. (a) EgB fixed, NB decreasing from emitter end to collector end; (b) NB fixed, EgB decreasing from emitter end to collector end.</vt:lpstr>
      <vt:lpstr>Figure 8.17   Transit time vs. IC/AE. From top to bottom: VCE = 0.5, 0.8, 1.5, and 3 V. The rise at high IC is due to base widening (Kirk effect). (From [3].)</vt:lpstr>
      <vt:lpstr>Figure 8.18   Electric field E (x), location of the depletion layer, and base width at (a) low IC such as 0.1 mA/µm2 in  Fig. 8–17; (b) larger IC; (c) even larger IC (such as 1 mA/µm2) and base widening is evident; and (d) very large IC with severe base widening.</vt:lpstr>
      <vt:lpstr>Figure 8.19   A basic small-signal model of the BJT. </vt:lpstr>
      <vt:lpstr>Figure 8.20   (a) The small-signal model can be used to analyze a BJT circuit by hand; (b) a small-signal model for circuit simulation by computer.</vt:lpstr>
      <vt:lpstr>Figure 8.21    Cutoff frequency of a SiGe bipolar transistor. A compact BJT model matches the measured fT well.  (From [6]. © 1997 IEEE.)</vt:lpstr>
      <vt:lpstr>Figure 8.22    Schematic of a BJT with poly-Si emitter, self-aligned base, and deep-trench isolation. The darker areas represent electrical insulator regions.</vt:lpstr>
      <vt:lpstr>Figure 8.23   Water analogy of the charge control model. Excess hole charge (QF) rises (or falls) at the rate of supply  (IB) minus loss (∝ QF).</vt:lpstr>
      <vt:lpstr>Figure 8.24    From the given step-function IB(t), charge control analysis can predict IC(t). </vt:lpstr>
      <vt:lpstr>Figure 8.25   Illustration of a BJT model used for circuit simulation. </vt:lpstr>
      <vt:lpstr>Figure 8.26</vt:lpstr>
      <vt:lpstr>Figure 8.27</vt:lpstr>
      <vt:lpstr>Figure 8.28</vt:lpstr>
      <vt:lpstr>Figure 8.29</vt:lpstr>
    </vt:vector>
  </TitlesOfParts>
  <Company>Workflow Data Systems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1.1   Transistor inventors John Bardeen, William Shockley, and Walter Brattain (left to right) at Bell Telephone Laboratories. (Courtesy of Corbis/Bettmann.)</dc:title>
  <dc:creator>James Ramsey</dc:creator>
  <cp:lastModifiedBy>gunta</cp:lastModifiedBy>
  <cp:revision>214</cp:revision>
  <dcterms:created xsi:type="dcterms:W3CDTF">2009-03-13T16:49:33Z</dcterms:created>
  <dcterms:modified xsi:type="dcterms:W3CDTF">2012-05-15T07:29:45Z</dcterms:modified>
</cp:coreProperties>
</file>