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handoutMasterIdLst>
    <p:handoutMasterId r:id="rId31"/>
  </p:handoutMasterIdLst>
  <p:sldIdLst>
    <p:sldId id="256" r:id="rId2"/>
    <p:sldId id="288" r:id="rId3"/>
    <p:sldId id="275" r:id="rId4"/>
    <p:sldId id="258" r:id="rId5"/>
    <p:sldId id="257" r:id="rId6"/>
    <p:sldId id="259" r:id="rId7"/>
    <p:sldId id="261" r:id="rId8"/>
    <p:sldId id="263" r:id="rId9"/>
    <p:sldId id="260" r:id="rId10"/>
    <p:sldId id="265" r:id="rId11"/>
    <p:sldId id="262" r:id="rId12"/>
    <p:sldId id="278" r:id="rId13"/>
    <p:sldId id="302" r:id="rId14"/>
    <p:sldId id="303" r:id="rId15"/>
    <p:sldId id="270" r:id="rId16"/>
    <p:sldId id="295" r:id="rId17"/>
    <p:sldId id="304" r:id="rId18"/>
    <p:sldId id="307" r:id="rId19"/>
    <p:sldId id="305" r:id="rId20"/>
    <p:sldId id="306" r:id="rId21"/>
    <p:sldId id="300" r:id="rId22"/>
    <p:sldId id="293" r:id="rId23"/>
    <p:sldId id="282" r:id="rId24"/>
    <p:sldId id="266" r:id="rId25"/>
    <p:sldId id="289" r:id="rId26"/>
    <p:sldId id="283" r:id="rId27"/>
    <p:sldId id="301" r:id="rId28"/>
    <p:sldId id="292" r:id="rId29"/>
    <p:sldId id="294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9933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43" autoAdjust="0"/>
    <p:restoredTop sz="94681" autoAdjust="0"/>
  </p:normalViewPr>
  <p:slideViewPr>
    <p:cSldViewPr>
      <p:cViewPr>
        <p:scale>
          <a:sx n="71" d="100"/>
          <a:sy n="71" d="100"/>
        </p:scale>
        <p:origin x="-738" y="-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9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fld id="{85E65CF3-B7C6-4921-BB2B-5210F91247D1}" type="datetimeFigureOut">
              <a:rPr lang="sv-SE"/>
              <a:pPr>
                <a:defRPr/>
              </a:pPr>
              <a:t>2012-09-24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fld id="{82F43D99-0230-4572-91B8-4B73826E5D4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5963" y="1730375"/>
            <a:ext cx="3014662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3025" y="1730375"/>
            <a:ext cx="3014663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3050" y="423863"/>
            <a:ext cx="1544638" cy="56975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5963" y="423863"/>
            <a:ext cx="4484687" cy="56975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0825" cy="488950"/>
          </a:xfrm>
          <a:prstGeom prst="rect">
            <a:avLst/>
          </a:prstGeom>
          <a:solidFill>
            <a:srgbClr val="A6A3A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3988" tIns="41994" rIns="83988" bIns="41994" anchor="ctr"/>
          <a:lstStyle/>
          <a:p>
            <a:pPr algn="ctr" defTabSz="839788" eaLnBrk="0" hangingPunct="0">
              <a:defRPr/>
            </a:pPr>
            <a:endParaRPr lang="sv-SE" sz="2200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175" y="6369050"/>
            <a:ext cx="9140825" cy="488950"/>
          </a:xfrm>
          <a:prstGeom prst="rect">
            <a:avLst/>
          </a:prstGeom>
          <a:solidFill>
            <a:srgbClr val="A6A6A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3988" tIns="41994" rIns="83988" bIns="41994" anchor="ctr"/>
          <a:lstStyle/>
          <a:p>
            <a:pPr algn="ctr" defTabSz="839788" eaLnBrk="0" hangingPunct="0">
              <a:defRPr/>
            </a:pPr>
            <a:endParaRPr lang="sv-SE" sz="2200">
              <a:solidFill>
                <a:srgbClr val="A6A3A6"/>
              </a:solidFill>
            </a:endParaRPr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1985963" y="293688"/>
            <a:ext cx="6278562" cy="6105525"/>
          </a:xfrm>
          <a:prstGeom prst="roundRect">
            <a:avLst>
              <a:gd name="adj" fmla="val 3176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lIns="83988" tIns="41994" rIns="83988" bIns="41994" anchor="ctr"/>
          <a:lstStyle/>
          <a:p>
            <a:pPr algn="ctr" defTabSz="839788">
              <a:defRPr/>
            </a:pPr>
            <a:endParaRPr lang="sv-SE" sz="330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7038975" y="6497638"/>
            <a:ext cx="190500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88" tIns="47894" rIns="95788" bIns="47894"/>
          <a:lstStyle/>
          <a:p>
            <a:pPr algn="r" defTabSz="957263" eaLnBrk="0" hangingPunct="0">
              <a:defRPr/>
            </a:pPr>
            <a:fld id="{C4FBF7D5-23F1-49D0-B51D-AE5948793486}" type="slidenum">
              <a:rPr lang="sv-SE" sz="900">
                <a:latin typeface="Verdana" pitchFamily="34" charset="0"/>
              </a:rPr>
              <a:pPr algn="r" defTabSz="957263" eaLnBrk="0" hangingPunct="0">
                <a:defRPr/>
              </a:pPr>
              <a:t>‹#›</a:t>
            </a:fld>
            <a:endParaRPr lang="sv-SE" sz="1500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85963" y="423863"/>
            <a:ext cx="6181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8" tIns="47894" rIns="95788" bIns="478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bakgrundsrubriken</a:t>
            </a:r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5963" y="1730375"/>
            <a:ext cx="6181725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8" tIns="47894" rIns="95788" bIns="478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3994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08300" y="6434138"/>
            <a:ext cx="332740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8" tIns="47894" rIns="95788" bIns="47894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300">
                <a:latin typeface="Verdana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3300">
          <a:solidFill>
            <a:srgbClr val="B81100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3300">
          <a:solidFill>
            <a:srgbClr val="B81100"/>
          </a:solidFill>
          <a:latin typeface="Verdana" pitchFamily="34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3300">
          <a:solidFill>
            <a:srgbClr val="B81100"/>
          </a:solidFill>
          <a:latin typeface="Verdana" pitchFamily="34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3300">
          <a:solidFill>
            <a:srgbClr val="B81100"/>
          </a:solidFill>
          <a:latin typeface="Verdana" pitchFamily="34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3300">
          <a:solidFill>
            <a:srgbClr val="B81100"/>
          </a:solidFill>
          <a:latin typeface="Verdana" pitchFamily="34" charset="0"/>
        </a:defRPr>
      </a:lvl5pPr>
      <a:lvl6pPr marL="457200" algn="l" defTabSz="957263" rtl="0" fontAlgn="base">
        <a:spcBef>
          <a:spcPct val="0"/>
        </a:spcBef>
        <a:spcAft>
          <a:spcPct val="0"/>
        </a:spcAft>
        <a:defRPr sz="3300">
          <a:solidFill>
            <a:srgbClr val="B81100"/>
          </a:solidFill>
          <a:latin typeface="Verdana" pitchFamily="34" charset="0"/>
        </a:defRPr>
      </a:lvl6pPr>
      <a:lvl7pPr marL="914400" algn="l" defTabSz="957263" rtl="0" fontAlgn="base">
        <a:spcBef>
          <a:spcPct val="0"/>
        </a:spcBef>
        <a:spcAft>
          <a:spcPct val="0"/>
        </a:spcAft>
        <a:defRPr sz="3300">
          <a:solidFill>
            <a:srgbClr val="B81100"/>
          </a:solidFill>
          <a:latin typeface="Verdana" pitchFamily="34" charset="0"/>
        </a:defRPr>
      </a:lvl7pPr>
      <a:lvl8pPr marL="1371600" algn="l" defTabSz="957263" rtl="0" fontAlgn="base">
        <a:spcBef>
          <a:spcPct val="0"/>
        </a:spcBef>
        <a:spcAft>
          <a:spcPct val="0"/>
        </a:spcAft>
        <a:defRPr sz="3300">
          <a:solidFill>
            <a:srgbClr val="B81100"/>
          </a:solidFill>
          <a:latin typeface="Verdana" pitchFamily="34" charset="0"/>
        </a:defRPr>
      </a:lvl8pPr>
      <a:lvl9pPr marL="1828800" algn="l" defTabSz="957263" rtl="0" fontAlgn="base">
        <a:spcBef>
          <a:spcPct val="0"/>
        </a:spcBef>
        <a:spcAft>
          <a:spcPct val="0"/>
        </a:spcAft>
        <a:defRPr sz="3300">
          <a:solidFill>
            <a:srgbClr val="B81100"/>
          </a:solidFill>
          <a:latin typeface="Verdana" pitchFamily="34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lr>
          <a:srgbClr val="C01900"/>
        </a:buClr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7263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1300">
          <a:solidFill>
            <a:schemeClr val="tx1"/>
          </a:solidFill>
          <a:latin typeface="+mn-lt"/>
        </a:defRPr>
      </a:lvl4pPr>
      <a:lvl5pPr marL="2155825" indent="-239713" algn="l" defTabSz="957263" rtl="0" eaLnBrk="0" fontAlgn="base" hangingPunct="0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5pPr>
      <a:lvl6pPr marL="2613025" indent="-239713" algn="l" defTabSz="957263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6pPr>
      <a:lvl7pPr marL="3070225" indent="-239713" algn="l" defTabSz="957263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7pPr>
      <a:lvl8pPr marL="3527425" indent="-239713" algn="l" defTabSz="957263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8pPr>
      <a:lvl9pPr marL="3984625" indent="-239713" algn="l" defTabSz="957263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549275"/>
            <a:ext cx="7848600" cy="838200"/>
          </a:xfrm>
        </p:spPr>
        <p:txBody>
          <a:bodyPr lIns="91428" tIns="45715" rIns="91428" bIns="45715"/>
          <a:lstStyle/>
          <a:p>
            <a:pPr algn="ctr" eaLnBrk="1" hangingPunct="1"/>
            <a:r>
              <a:rPr lang="en-US" sz="4100" smtClean="0"/>
              <a:t>EP2210 Fairness </a:t>
            </a:r>
            <a:endParaRPr lang="en-US" sz="4500" smtClean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71550" y="1989138"/>
            <a:ext cx="7196138" cy="4132262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2400" smtClean="0"/>
              <a:t>Lecture material:</a:t>
            </a:r>
          </a:p>
          <a:p>
            <a:pPr lvl="1" eaLnBrk="1" hangingPunct="1"/>
            <a:r>
              <a:rPr lang="en-US" sz="1900" smtClean="0"/>
              <a:t>Bertsekas, Gallager, </a:t>
            </a:r>
            <a:r>
              <a:rPr lang="en-US" sz="1900" i="1" smtClean="0"/>
              <a:t>Data networks</a:t>
            </a:r>
            <a:r>
              <a:rPr lang="en-US" sz="1900" smtClean="0"/>
              <a:t>, 6.5</a:t>
            </a:r>
          </a:p>
          <a:p>
            <a:pPr lvl="1" eaLnBrk="1" hangingPunct="1"/>
            <a:r>
              <a:rPr lang="en-US" sz="1900" smtClean="0"/>
              <a:t>L. Massoulie, J. Roberts, "Bandwidth sharing: objectives and algorithms,“ IEEE Infocom 2000, Sec. II.B.1, III.C.3.</a:t>
            </a:r>
            <a:endParaRPr lang="en-US" smtClean="0"/>
          </a:p>
          <a:p>
            <a:pPr lvl="1" eaLnBrk="1" hangingPunct="1"/>
            <a:r>
              <a:rPr lang="en-US" sz="1900" smtClean="0"/>
              <a:t>J-Y Le Boudec, “Rate adaptation, congestion control and fairness: a tutorial,” Nov. 2005, 1.2.1, 1.4.</a:t>
            </a:r>
          </a:p>
          <a:p>
            <a:pPr lvl="1" eaLnBrk="1" hangingPunct="1"/>
            <a:r>
              <a:rPr lang="en-US" sz="1900" smtClean="0"/>
              <a:t>MIT OpenCourseWare, 6.829</a:t>
            </a:r>
          </a:p>
          <a:p>
            <a:pPr eaLnBrk="1" hangingPunct="1"/>
            <a:r>
              <a:rPr lang="en-US" sz="2400" smtClean="0"/>
              <a:t>Reading for next lecture:</a:t>
            </a:r>
          </a:p>
          <a:p>
            <a:pPr lvl="1" eaLnBrk="1" hangingPunct="1"/>
            <a:r>
              <a:rPr lang="en-US" sz="1900" smtClean="0"/>
              <a:t>L. Massoulie, J. Roberts, "Bandwidth sharing: objectives and algorithms,“ IEEE Infocom 2000.</a:t>
            </a:r>
            <a:endParaRPr lang="en-US" smtClean="0"/>
          </a:p>
          <a:p>
            <a:pPr eaLnBrk="1" hangingPunct="1"/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549275"/>
            <a:ext cx="7772400" cy="9144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2900" smtClean="0"/>
              <a:t>Control functions in communication networks</a:t>
            </a:r>
            <a:endParaRPr lang="en-US" sz="4100" smtClean="0"/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3171825" y="2925763"/>
            <a:ext cx="288925" cy="280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X</a:t>
            </a: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4179888" y="2278063"/>
            <a:ext cx="288925" cy="280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X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4322763" y="3573463"/>
            <a:ext cx="288925" cy="280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X</a:t>
            </a:r>
          </a:p>
        </p:txBody>
      </p:sp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5835650" y="2925763"/>
            <a:ext cx="288925" cy="280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X</a:t>
            </a:r>
          </a:p>
        </p:txBody>
      </p:sp>
      <p:sp>
        <p:nvSpPr>
          <p:cNvPr id="15366" name="Oval 7"/>
          <p:cNvSpPr>
            <a:spLocks noChangeArrowheads="1"/>
          </p:cNvSpPr>
          <p:nvPr/>
        </p:nvSpPr>
        <p:spPr bwMode="auto">
          <a:xfrm>
            <a:off x="2451100" y="2133600"/>
            <a:ext cx="4248150" cy="18319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sv-SE"/>
          </a:p>
        </p:txBody>
      </p:sp>
      <p:sp>
        <p:nvSpPr>
          <p:cNvPr id="15367" name="Line 8"/>
          <p:cNvSpPr>
            <a:spLocks noChangeShapeType="1"/>
          </p:cNvSpPr>
          <p:nvPr/>
        </p:nvSpPr>
        <p:spPr bwMode="auto">
          <a:xfrm flipV="1">
            <a:off x="3459163" y="2422525"/>
            <a:ext cx="720725" cy="561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8" name="Line 9"/>
          <p:cNvSpPr>
            <a:spLocks noChangeShapeType="1"/>
          </p:cNvSpPr>
          <p:nvPr/>
        </p:nvSpPr>
        <p:spPr bwMode="auto">
          <a:xfrm>
            <a:off x="4467225" y="2422525"/>
            <a:ext cx="1368425" cy="561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9" name="Line 10"/>
          <p:cNvSpPr>
            <a:spLocks noChangeShapeType="1"/>
          </p:cNvSpPr>
          <p:nvPr/>
        </p:nvSpPr>
        <p:spPr bwMode="auto">
          <a:xfrm>
            <a:off x="4322763" y="2565400"/>
            <a:ext cx="144462" cy="98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0" name="Line 11"/>
          <p:cNvSpPr>
            <a:spLocks noChangeShapeType="1"/>
          </p:cNvSpPr>
          <p:nvPr/>
        </p:nvSpPr>
        <p:spPr bwMode="auto">
          <a:xfrm>
            <a:off x="3459163" y="3141663"/>
            <a:ext cx="863600" cy="563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1" name="Line 12"/>
          <p:cNvSpPr>
            <a:spLocks noChangeShapeType="1"/>
          </p:cNvSpPr>
          <p:nvPr/>
        </p:nvSpPr>
        <p:spPr bwMode="auto">
          <a:xfrm flipV="1">
            <a:off x="4611688" y="3070225"/>
            <a:ext cx="1223962" cy="633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2" name="Oval 13"/>
          <p:cNvSpPr>
            <a:spLocks noChangeArrowheads="1"/>
          </p:cNvSpPr>
          <p:nvPr/>
        </p:nvSpPr>
        <p:spPr bwMode="auto">
          <a:xfrm>
            <a:off x="1730375" y="2493963"/>
            <a:ext cx="360363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sv-SE"/>
          </a:p>
        </p:txBody>
      </p:sp>
      <p:sp>
        <p:nvSpPr>
          <p:cNvPr id="15373" name="Oval 14"/>
          <p:cNvSpPr>
            <a:spLocks noChangeArrowheads="1"/>
          </p:cNvSpPr>
          <p:nvPr/>
        </p:nvSpPr>
        <p:spPr bwMode="auto">
          <a:xfrm>
            <a:off x="7275513" y="3646488"/>
            <a:ext cx="360362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sv-SE"/>
          </a:p>
        </p:txBody>
      </p:sp>
      <p:sp>
        <p:nvSpPr>
          <p:cNvPr id="15374" name="Oval 15"/>
          <p:cNvSpPr>
            <a:spLocks noChangeArrowheads="1"/>
          </p:cNvSpPr>
          <p:nvPr/>
        </p:nvSpPr>
        <p:spPr bwMode="auto">
          <a:xfrm>
            <a:off x="7059613" y="2062163"/>
            <a:ext cx="360362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sv-SE"/>
          </a:p>
        </p:txBody>
      </p:sp>
      <p:sp>
        <p:nvSpPr>
          <p:cNvPr id="15375" name="Line 16"/>
          <p:cNvSpPr>
            <a:spLocks noChangeShapeType="1"/>
          </p:cNvSpPr>
          <p:nvPr/>
        </p:nvSpPr>
        <p:spPr bwMode="auto">
          <a:xfrm>
            <a:off x="2090738" y="2709863"/>
            <a:ext cx="1081087" cy="352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6" name="Line 17"/>
          <p:cNvSpPr>
            <a:spLocks noChangeShapeType="1"/>
          </p:cNvSpPr>
          <p:nvPr/>
        </p:nvSpPr>
        <p:spPr bwMode="auto">
          <a:xfrm flipV="1">
            <a:off x="6122988" y="2278063"/>
            <a:ext cx="936625" cy="703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Line 18"/>
          <p:cNvSpPr>
            <a:spLocks noChangeShapeType="1"/>
          </p:cNvSpPr>
          <p:nvPr/>
        </p:nvSpPr>
        <p:spPr bwMode="auto">
          <a:xfrm>
            <a:off x="6122988" y="3141663"/>
            <a:ext cx="1152525" cy="633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8" name="Text Box 19"/>
          <p:cNvSpPr txBox="1">
            <a:spLocks noChangeArrowheads="1"/>
          </p:cNvSpPr>
          <p:nvPr/>
        </p:nvSpPr>
        <p:spPr bwMode="auto">
          <a:xfrm>
            <a:off x="1227138" y="3862388"/>
            <a:ext cx="1889125" cy="1474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solidFill>
                  <a:srgbClr val="CC3300"/>
                </a:solidFill>
              </a:rPr>
              <a:t>congestion control</a:t>
            </a:r>
          </a:p>
          <a:p>
            <a:pPr eaLnBrk="0" hangingPunct="0"/>
            <a:r>
              <a:rPr lang="en-US" sz="1800">
                <a:solidFill>
                  <a:srgbClr val="CC3300"/>
                </a:solidFill>
              </a:rPr>
              <a:t>rate control</a:t>
            </a:r>
          </a:p>
          <a:p>
            <a:pPr eaLnBrk="0" hangingPunct="0"/>
            <a:r>
              <a:rPr lang="en-US" sz="1800">
                <a:solidFill>
                  <a:srgbClr val="CC3300"/>
                </a:solidFill>
              </a:rPr>
              <a:t>admission control</a:t>
            </a:r>
          </a:p>
          <a:p>
            <a:pPr eaLnBrk="0" hangingPunct="0"/>
            <a:r>
              <a:rPr lang="en-US" sz="1800"/>
              <a:t>error control</a:t>
            </a:r>
          </a:p>
          <a:p>
            <a:pPr eaLnBrk="0" hangingPunct="0"/>
            <a:r>
              <a:rPr lang="en-US" sz="1800"/>
              <a:t>delay control</a:t>
            </a:r>
          </a:p>
        </p:txBody>
      </p:sp>
      <p:sp>
        <p:nvSpPr>
          <p:cNvPr id="15379" name="Text Box 20"/>
          <p:cNvSpPr txBox="1">
            <a:spLocks noChangeArrowheads="1"/>
          </p:cNvSpPr>
          <p:nvPr/>
        </p:nvSpPr>
        <p:spPr bwMode="auto">
          <a:xfrm>
            <a:off x="5907088" y="4581525"/>
            <a:ext cx="2705100" cy="1474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800"/>
              <a:t>medium access control</a:t>
            </a:r>
          </a:p>
          <a:p>
            <a:pPr eaLnBrk="0" hangingPunct="0"/>
            <a:r>
              <a:rPr lang="en-US" sz="1800">
                <a:solidFill>
                  <a:srgbClr val="CC3300"/>
                </a:solidFill>
              </a:rPr>
              <a:t>scheduling</a:t>
            </a:r>
            <a:endParaRPr lang="en-US" sz="1800"/>
          </a:p>
          <a:p>
            <a:pPr eaLnBrk="0" hangingPunct="0"/>
            <a:r>
              <a:rPr lang="en-US" sz="1800"/>
              <a:t>(congestion control)</a:t>
            </a:r>
          </a:p>
          <a:p>
            <a:pPr eaLnBrk="0" hangingPunct="0"/>
            <a:r>
              <a:rPr lang="en-US" sz="1800"/>
              <a:t>(error control)</a:t>
            </a:r>
          </a:p>
          <a:p>
            <a:pPr eaLnBrk="0" hangingPunct="0"/>
            <a:r>
              <a:rPr lang="en-US" sz="1800"/>
              <a:t>(admission control)</a:t>
            </a:r>
          </a:p>
        </p:txBody>
      </p:sp>
      <p:sp>
        <p:nvSpPr>
          <p:cNvPr id="15380" name="Line 21"/>
          <p:cNvSpPr>
            <a:spLocks noChangeShapeType="1"/>
          </p:cNvSpPr>
          <p:nvPr/>
        </p:nvSpPr>
        <p:spPr bwMode="auto">
          <a:xfrm flipV="1">
            <a:off x="1874838" y="2997200"/>
            <a:ext cx="1587" cy="774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81" name="Line 22"/>
          <p:cNvSpPr>
            <a:spLocks noChangeShapeType="1"/>
          </p:cNvSpPr>
          <p:nvPr/>
        </p:nvSpPr>
        <p:spPr bwMode="auto">
          <a:xfrm flipV="1">
            <a:off x="3171825" y="3933825"/>
            <a:ext cx="4032250" cy="6334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82" name="Line 23"/>
          <p:cNvSpPr>
            <a:spLocks noChangeShapeType="1"/>
          </p:cNvSpPr>
          <p:nvPr/>
        </p:nvSpPr>
        <p:spPr bwMode="auto">
          <a:xfrm flipH="1" flipV="1">
            <a:off x="6051550" y="3286125"/>
            <a:ext cx="720725" cy="105727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83" name="Line 24"/>
          <p:cNvSpPr>
            <a:spLocks noChangeShapeType="1"/>
          </p:cNvSpPr>
          <p:nvPr/>
        </p:nvSpPr>
        <p:spPr bwMode="auto">
          <a:xfrm flipH="1" flipV="1">
            <a:off x="4754563" y="3789363"/>
            <a:ext cx="1728787" cy="635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84" name="AutoShape 25"/>
          <p:cNvSpPr>
            <a:spLocks/>
          </p:cNvSpPr>
          <p:nvPr/>
        </p:nvSpPr>
        <p:spPr bwMode="auto">
          <a:xfrm rot="-5400000">
            <a:off x="4434682" y="-1505744"/>
            <a:ext cx="317500" cy="6373813"/>
          </a:xfrm>
          <a:prstGeom prst="rightBrace">
            <a:avLst>
              <a:gd name="adj1" fmla="val 16729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sv-SE"/>
          </a:p>
        </p:txBody>
      </p:sp>
      <p:sp>
        <p:nvSpPr>
          <p:cNvPr id="15385" name="Text Box 26"/>
          <p:cNvSpPr txBox="1">
            <a:spLocks noChangeArrowheads="1"/>
          </p:cNvSpPr>
          <p:nvPr/>
        </p:nvSpPr>
        <p:spPr bwMode="auto">
          <a:xfrm>
            <a:off x="3746500" y="1095375"/>
            <a:ext cx="1924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CC3300"/>
                </a:solidFill>
              </a:rPr>
              <a:t>fairness concept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549275"/>
            <a:ext cx="7848600" cy="838200"/>
          </a:xfrm>
        </p:spPr>
        <p:txBody>
          <a:bodyPr lIns="91428" tIns="45715" rIns="91428" bIns="45715"/>
          <a:lstStyle/>
          <a:p>
            <a:pPr algn="ctr" eaLnBrk="1" hangingPunct="1"/>
            <a:r>
              <a:rPr lang="en-US" sz="4100" smtClean="0"/>
              <a:t>Fairness </a:t>
            </a:r>
            <a:endParaRPr lang="en-US" sz="4500" smtClean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71550" y="1989138"/>
            <a:ext cx="7196138" cy="4132262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2400" smtClean="0"/>
              <a:t>Scheduling: means to achieve fairness on a single link</a:t>
            </a:r>
          </a:p>
          <a:p>
            <a:pPr lvl="1" eaLnBrk="1" hangingPunct="1"/>
            <a:r>
              <a:rPr lang="en-US" sz="2100" smtClean="0"/>
              <a:t>E.g., GPS provides max-min fairness</a:t>
            </a:r>
          </a:p>
          <a:p>
            <a:pPr eaLnBrk="1" hangingPunct="1"/>
            <a:r>
              <a:rPr lang="en-US" sz="2400" smtClean="0"/>
              <a:t>Networks?</a:t>
            </a:r>
          </a:p>
          <a:p>
            <a:pPr lvl="1" eaLnBrk="1" hangingPunct="1"/>
            <a:r>
              <a:rPr lang="en-US" sz="2100" smtClean="0"/>
              <a:t>How to define fairness</a:t>
            </a:r>
          </a:p>
          <a:p>
            <a:pPr lvl="1" eaLnBrk="1" hangingPunct="1"/>
            <a:r>
              <a:rPr lang="en-US" sz="2100" smtClean="0"/>
              <a:t>How to achieve fairness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5963" y="423863"/>
            <a:ext cx="618172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Fairness - objectives</a:t>
            </a:r>
            <a:endParaRPr lang="en-US" sz="4500" smtClean="0"/>
          </a:p>
        </p:txBody>
      </p:sp>
      <p:sp>
        <p:nvSpPr>
          <p:cNvPr id="10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24000"/>
            <a:ext cx="7772400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2400" smtClean="0"/>
              <a:t>How to share the network resources among the competing flows? (“parking lot scenario”)</a:t>
            </a:r>
          </a:p>
        </p:txBody>
      </p:sp>
      <p:sp>
        <p:nvSpPr>
          <p:cNvPr id="4118" name="Rectangle 22"/>
          <p:cNvSpPr>
            <a:spLocks noChangeArrowheads="1"/>
          </p:cNvSpPr>
          <p:nvPr/>
        </p:nvSpPr>
        <p:spPr bwMode="auto">
          <a:xfrm>
            <a:off x="2700338" y="3573463"/>
            <a:ext cx="3124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800">
                <a:latin typeface="Verdana" pitchFamily="34" charset="0"/>
              </a:rPr>
              <a:t>	Maximum network</a:t>
            </a:r>
            <a:br>
              <a:rPr lang="en-US" sz="1800">
                <a:latin typeface="Verdana" pitchFamily="34" charset="0"/>
              </a:rPr>
            </a:br>
            <a:r>
              <a:rPr lang="en-US" sz="1800">
                <a:latin typeface="Verdana" pitchFamily="34" charset="0"/>
              </a:rPr>
              <a:t>throughput (Th=n would be nice):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endParaRPr lang="en-US" sz="1800">
              <a:latin typeface="Verdana" pitchFamily="34" charset="0"/>
            </a:endParaRPr>
          </a:p>
        </p:txBody>
      </p:sp>
      <p:graphicFrame>
        <p:nvGraphicFramePr>
          <p:cNvPr id="4119" name="Object 11"/>
          <p:cNvGraphicFramePr>
            <a:graphicFrameLocks noChangeAspect="1"/>
          </p:cNvGraphicFramePr>
          <p:nvPr/>
        </p:nvGraphicFramePr>
        <p:xfrm>
          <a:off x="3348038" y="4581525"/>
          <a:ext cx="1495425" cy="1474788"/>
        </p:xfrm>
        <a:graphic>
          <a:graphicData uri="http://schemas.openxmlformats.org/presentationml/2006/ole">
            <p:oleObj spid="_x0000_s1035" name="Equation" r:id="rId3" imgW="914400" imgH="901700" progId="">
              <p:embed/>
            </p:oleObj>
          </a:graphicData>
        </a:graphic>
      </p:graphicFrame>
      <p:grpSp>
        <p:nvGrpSpPr>
          <p:cNvPr id="1041" name="Group 31"/>
          <p:cNvGrpSpPr>
            <a:grpSpLocks/>
          </p:cNvGrpSpPr>
          <p:nvPr/>
        </p:nvGrpSpPr>
        <p:grpSpPr bwMode="auto">
          <a:xfrm>
            <a:off x="1905000" y="2438400"/>
            <a:ext cx="5943600" cy="1022350"/>
            <a:chOff x="1200" y="1536"/>
            <a:chExt cx="3744" cy="644"/>
          </a:xfrm>
        </p:grpSpPr>
        <p:grpSp>
          <p:nvGrpSpPr>
            <p:cNvPr id="1044" name="Group 4"/>
            <p:cNvGrpSpPr>
              <a:grpSpLocks/>
            </p:cNvGrpSpPr>
            <p:nvPr/>
          </p:nvGrpSpPr>
          <p:grpSpPr bwMode="auto">
            <a:xfrm>
              <a:off x="1200" y="1632"/>
              <a:ext cx="3744" cy="528"/>
              <a:chOff x="864" y="1584"/>
              <a:chExt cx="3744" cy="528"/>
            </a:xfrm>
          </p:grpSpPr>
          <p:sp>
            <p:nvSpPr>
              <p:cNvPr id="1048" name="Oval 5"/>
              <p:cNvSpPr>
                <a:spLocks noChangeArrowheads="1"/>
              </p:cNvSpPr>
              <p:nvPr/>
            </p:nvSpPr>
            <p:spPr bwMode="auto">
              <a:xfrm>
                <a:off x="1008" y="1728"/>
                <a:ext cx="240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sv-SE"/>
              </a:p>
            </p:txBody>
          </p:sp>
          <p:sp>
            <p:nvSpPr>
              <p:cNvPr id="1049" name="Oval 6"/>
              <p:cNvSpPr>
                <a:spLocks noChangeArrowheads="1"/>
              </p:cNvSpPr>
              <p:nvPr/>
            </p:nvSpPr>
            <p:spPr bwMode="auto">
              <a:xfrm>
                <a:off x="3216" y="1728"/>
                <a:ext cx="240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sv-SE"/>
              </a:p>
            </p:txBody>
          </p:sp>
          <p:sp>
            <p:nvSpPr>
              <p:cNvPr id="1050" name="Oval 7"/>
              <p:cNvSpPr>
                <a:spLocks noChangeArrowheads="1"/>
              </p:cNvSpPr>
              <p:nvPr/>
            </p:nvSpPr>
            <p:spPr bwMode="auto">
              <a:xfrm>
                <a:off x="2064" y="1728"/>
                <a:ext cx="240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sv-SE"/>
              </a:p>
            </p:txBody>
          </p:sp>
          <p:sp>
            <p:nvSpPr>
              <p:cNvPr id="1051" name="Oval 8"/>
              <p:cNvSpPr>
                <a:spLocks noChangeArrowheads="1"/>
              </p:cNvSpPr>
              <p:nvPr/>
            </p:nvSpPr>
            <p:spPr bwMode="auto">
              <a:xfrm>
                <a:off x="4272" y="1728"/>
                <a:ext cx="240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sv-SE"/>
              </a:p>
            </p:txBody>
          </p:sp>
          <p:sp>
            <p:nvSpPr>
              <p:cNvPr id="1052" name="Line 9"/>
              <p:cNvSpPr>
                <a:spLocks noChangeShapeType="1"/>
              </p:cNvSpPr>
              <p:nvPr/>
            </p:nvSpPr>
            <p:spPr bwMode="auto">
              <a:xfrm>
                <a:off x="864" y="1776"/>
                <a:ext cx="37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3" name="Line 10"/>
              <p:cNvSpPr>
                <a:spLocks noChangeShapeType="1"/>
              </p:cNvSpPr>
              <p:nvPr/>
            </p:nvSpPr>
            <p:spPr bwMode="auto">
              <a:xfrm>
                <a:off x="864" y="158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4" name="Line 11"/>
              <p:cNvSpPr>
                <a:spLocks noChangeShapeType="1"/>
              </p:cNvSpPr>
              <p:nvPr/>
            </p:nvSpPr>
            <p:spPr bwMode="auto">
              <a:xfrm flipV="1">
                <a:off x="4608" y="158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5" name="Line 12"/>
              <p:cNvSpPr>
                <a:spLocks noChangeShapeType="1"/>
              </p:cNvSpPr>
              <p:nvPr/>
            </p:nvSpPr>
            <p:spPr bwMode="auto">
              <a:xfrm>
                <a:off x="864" y="1872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6" name="Line 13"/>
              <p:cNvSpPr>
                <a:spLocks noChangeShapeType="1"/>
              </p:cNvSpPr>
              <p:nvPr/>
            </p:nvSpPr>
            <p:spPr bwMode="auto">
              <a:xfrm>
                <a:off x="2208" y="1872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7" name="Line 14"/>
              <p:cNvSpPr>
                <a:spLocks noChangeShapeType="1"/>
              </p:cNvSpPr>
              <p:nvPr/>
            </p:nvSpPr>
            <p:spPr bwMode="auto">
              <a:xfrm>
                <a:off x="3360" y="1872"/>
                <a:ext cx="12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8" name="Line 15"/>
              <p:cNvSpPr>
                <a:spLocks noChangeShapeType="1"/>
              </p:cNvSpPr>
              <p:nvPr/>
            </p:nvSpPr>
            <p:spPr bwMode="auto">
              <a:xfrm flipV="1">
                <a:off x="864" y="187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9" name="Line 16"/>
              <p:cNvSpPr>
                <a:spLocks noChangeShapeType="1"/>
              </p:cNvSpPr>
              <p:nvPr/>
            </p:nvSpPr>
            <p:spPr bwMode="auto">
              <a:xfrm flipV="1">
                <a:off x="2208" y="187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0" name="Line 17"/>
              <p:cNvSpPr>
                <a:spLocks noChangeShapeType="1"/>
              </p:cNvSpPr>
              <p:nvPr/>
            </p:nvSpPr>
            <p:spPr bwMode="auto">
              <a:xfrm flipV="1">
                <a:off x="3360" y="187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1" name="Line 18"/>
              <p:cNvSpPr>
                <a:spLocks noChangeShapeType="1"/>
              </p:cNvSpPr>
              <p:nvPr/>
            </p:nvSpPr>
            <p:spPr bwMode="auto">
              <a:xfrm>
                <a:off x="2160" y="18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2" name="Line 19"/>
              <p:cNvSpPr>
                <a:spLocks noChangeShapeType="1"/>
              </p:cNvSpPr>
              <p:nvPr/>
            </p:nvSpPr>
            <p:spPr bwMode="auto">
              <a:xfrm>
                <a:off x="4608" y="18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3" name="Line 20"/>
              <p:cNvSpPr>
                <a:spLocks noChangeShapeType="1"/>
              </p:cNvSpPr>
              <p:nvPr/>
            </p:nvSpPr>
            <p:spPr bwMode="auto">
              <a:xfrm>
                <a:off x="3312" y="18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45" name="Text Box 24"/>
            <p:cNvSpPr txBox="1">
              <a:spLocks noChangeArrowheads="1"/>
            </p:cNvSpPr>
            <p:nvPr/>
          </p:nvSpPr>
          <p:spPr bwMode="auto">
            <a:xfrm>
              <a:off x="1200" y="1968"/>
              <a:ext cx="2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1046" name="Text Box 25"/>
            <p:cNvSpPr txBox="1">
              <a:spLocks noChangeArrowheads="1"/>
            </p:cNvSpPr>
            <p:nvPr/>
          </p:nvSpPr>
          <p:spPr bwMode="auto">
            <a:xfrm>
              <a:off x="1200" y="1536"/>
              <a:ext cx="2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1047" name="Text Box 26"/>
            <p:cNvSpPr txBox="1">
              <a:spLocks noChangeArrowheads="1"/>
            </p:cNvSpPr>
            <p:nvPr/>
          </p:nvSpPr>
          <p:spPr bwMode="auto">
            <a:xfrm>
              <a:off x="3696" y="1968"/>
              <a:ext cx="2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n</a:t>
              </a:r>
            </a:p>
          </p:txBody>
        </p:sp>
      </p:grpSp>
      <p:sp>
        <p:nvSpPr>
          <p:cNvPr id="4123" name="Rectangle 27"/>
          <p:cNvSpPr>
            <a:spLocks noChangeArrowheads="1"/>
          </p:cNvSpPr>
          <p:nvPr/>
        </p:nvSpPr>
        <p:spPr bwMode="auto">
          <a:xfrm>
            <a:off x="827088" y="3573463"/>
            <a:ext cx="2286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800">
                <a:latin typeface="Verdana" pitchFamily="34" charset="0"/>
              </a:rPr>
              <a:t>Equal rate: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endParaRPr lang="en-US" sz="1800">
              <a:latin typeface="Verdana" pitchFamily="34" charset="0"/>
            </a:endParaRPr>
          </a:p>
        </p:txBody>
      </p:sp>
      <p:graphicFrame>
        <p:nvGraphicFramePr>
          <p:cNvPr id="4124" name="Object 12"/>
          <p:cNvGraphicFramePr>
            <a:graphicFrameLocks noChangeAspect="1"/>
          </p:cNvGraphicFramePr>
          <p:nvPr/>
        </p:nvGraphicFramePr>
        <p:xfrm>
          <a:off x="900113" y="4437063"/>
          <a:ext cx="1673225" cy="1314450"/>
        </p:xfrm>
        <a:graphic>
          <a:graphicData uri="http://schemas.openxmlformats.org/presentationml/2006/ole">
            <p:oleObj spid="_x0000_s1036" name="Equation" r:id="rId4" imgW="1066800" imgH="838200" progId="">
              <p:embed/>
            </p:oleObj>
          </a:graphicData>
        </a:graphic>
      </p:graphicFrame>
      <p:sp>
        <p:nvSpPr>
          <p:cNvPr id="4125" name="Rectangle 29"/>
          <p:cNvSpPr>
            <a:spLocks noChangeArrowheads="1"/>
          </p:cNvSpPr>
          <p:nvPr/>
        </p:nvSpPr>
        <p:spPr bwMode="auto">
          <a:xfrm>
            <a:off x="5651500" y="3573463"/>
            <a:ext cx="33369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800">
                <a:latin typeface="Verdana" pitchFamily="34" charset="0"/>
              </a:rPr>
              <a:t>Equal network resource: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600">
                <a:latin typeface="Verdana" pitchFamily="34" charset="0"/>
              </a:rPr>
              <a:t>l</a:t>
            </a:r>
            <a:r>
              <a:rPr lang="en-US" sz="1600" baseline="-25000">
                <a:latin typeface="Verdana" pitchFamily="34" charset="0"/>
              </a:rPr>
              <a:t>0</a:t>
            </a:r>
            <a:r>
              <a:rPr lang="en-US" sz="1600">
                <a:latin typeface="Verdana" pitchFamily="34" charset="0"/>
              </a:rPr>
              <a:t>*r</a:t>
            </a:r>
            <a:r>
              <a:rPr lang="en-US" sz="1600" baseline="-25000">
                <a:latin typeface="Verdana" pitchFamily="34" charset="0"/>
              </a:rPr>
              <a:t>0</a:t>
            </a:r>
            <a:r>
              <a:rPr lang="en-US" sz="1600">
                <a:latin typeface="Verdana" pitchFamily="34" charset="0"/>
              </a:rPr>
              <a:t>=l</a:t>
            </a:r>
            <a:r>
              <a:rPr lang="en-US" sz="1600" baseline="-25000">
                <a:latin typeface="Verdana" pitchFamily="34" charset="0"/>
              </a:rPr>
              <a:t>i</a:t>
            </a:r>
            <a:r>
              <a:rPr lang="en-US" sz="1600">
                <a:latin typeface="Verdana" pitchFamily="34" charset="0"/>
              </a:rPr>
              <a:t>*r</a:t>
            </a:r>
            <a:r>
              <a:rPr lang="en-US" sz="1600" baseline="-25000">
                <a:latin typeface="Verdana" pitchFamily="34" charset="0"/>
              </a:rPr>
              <a:t>i</a:t>
            </a:r>
            <a:r>
              <a:rPr lang="en-US" sz="1600">
                <a:latin typeface="Verdana" pitchFamily="34" charset="0"/>
              </a:rPr>
              <a:t>, l</a:t>
            </a:r>
            <a:r>
              <a:rPr lang="en-US" sz="1600" baseline="-25000">
                <a:latin typeface="Verdana" pitchFamily="34" charset="0"/>
              </a:rPr>
              <a:t>i</a:t>
            </a:r>
            <a:r>
              <a:rPr lang="en-US" sz="1600">
                <a:latin typeface="Verdana" pitchFamily="34" charset="0"/>
              </a:rPr>
              <a:t> is the path length</a:t>
            </a:r>
          </a:p>
        </p:txBody>
      </p:sp>
      <p:graphicFrame>
        <p:nvGraphicFramePr>
          <p:cNvPr id="4126" name="Object 13"/>
          <p:cNvGraphicFramePr>
            <a:graphicFrameLocks noChangeAspect="1"/>
          </p:cNvGraphicFramePr>
          <p:nvPr/>
        </p:nvGraphicFramePr>
        <p:xfrm>
          <a:off x="6156325" y="4292600"/>
          <a:ext cx="1131888" cy="1981200"/>
        </p:xfrm>
        <a:graphic>
          <a:graphicData uri="http://schemas.openxmlformats.org/presentationml/2006/ole">
            <p:oleObj spid="_x0000_s1037" name="Equation" r:id="rId5" imgW="711200" imgH="12446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8" grpId="0" autoUpdateAnimBg="0"/>
      <p:bldP spid="4123" grpId="0" autoUpdateAnimBg="0"/>
      <p:bldP spid="412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5963" y="423863"/>
            <a:ext cx="618172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Fairness - objectives and algorithms</a:t>
            </a:r>
            <a:endParaRPr lang="en-US" sz="4500" smtClean="0"/>
          </a:p>
        </p:txBody>
      </p:sp>
      <p:sp>
        <p:nvSpPr>
          <p:cNvPr id="19458" name="Rectangle 21"/>
          <p:cNvSpPr>
            <a:spLocks noChangeArrowheads="1"/>
          </p:cNvSpPr>
          <p:nvPr/>
        </p:nvSpPr>
        <p:spPr bwMode="auto">
          <a:xfrm>
            <a:off x="762000" y="1676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Step 1: what is the “optimal” share?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What is optimal – a design decision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Fairness definitions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Centralized algorithms to calculate fair shares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Step 2: how to ensure fair shares?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Traffic control at the network edges (congestion or rate control)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Scheduling at the network nodes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This lecture: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max-min fairness definition and allocation algorithm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proportional fairness, other fairness definitions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Student presentation: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distributed control for fairness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Max-Min Fairness</a:t>
            </a:r>
            <a:endParaRPr lang="en-US" sz="4500" smtClean="0"/>
          </a:p>
        </p:txBody>
      </p:sp>
      <p:sp>
        <p:nvSpPr>
          <p:cNvPr id="2055" name="Rectangle 3"/>
          <p:cNvSpPr>
            <a:spLocks noChangeArrowheads="1"/>
          </p:cNvSpPr>
          <p:nvPr/>
        </p:nvSpPr>
        <p:spPr bwMode="auto">
          <a:xfrm>
            <a:off x="762000" y="1676400"/>
            <a:ext cx="7772400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Simplest case: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without requirements on minimum or maximum rate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constraints are the link bandwidths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Definition: Maximize the allocation for the most poorly treated sessions, i.e., </a:t>
            </a:r>
            <a:r>
              <a:rPr lang="en-US" sz="1800" i="1">
                <a:latin typeface="Verdana" pitchFamily="34" charset="0"/>
              </a:rPr>
              <a:t>maximize the minimum</a:t>
            </a:r>
            <a:r>
              <a:rPr lang="en-US" sz="1800">
                <a:latin typeface="Verdana" pitchFamily="34" charset="0"/>
              </a:rPr>
              <a:t>.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Equivalent definition: allocation is max-min fair if no rates can be increased without decreasing an already smaller rate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800">
              <a:latin typeface="Verdana" pitchFamily="34" charset="0"/>
            </a:endParaRPr>
          </a:p>
        </p:txBody>
      </p:sp>
      <p:grpSp>
        <p:nvGrpSpPr>
          <p:cNvPr id="2056" name="Group 45"/>
          <p:cNvGrpSpPr>
            <a:grpSpLocks/>
          </p:cNvGrpSpPr>
          <p:nvPr/>
        </p:nvGrpSpPr>
        <p:grpSpPr bwMode="auto">
          <a:xfrm>
            <a:off x="1331913" y="4292600"/>
            <a:ext cx="6448425" cy="2033588"/>
            <a:chOff x="793" y="2160"/>
            <a:chExt cx="4062" cy="1281"/>
          </a:xfrm>
        </p:grpSpPr>
        <p:sp>
          <p:nvSpPr>
            <p:cNvPr id="2057" name="Oval 23"/>
            <p:cNvSpPr>
              <a:spLocks noChangeArrowheads="1"/>
            </p:cNvSpPr>
            <p:nvPr/>
          </p:nvSpPr>
          <p:spPr bwMode="auto">
            <a:xfrm>
              <a:off x="1255" y="2400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sv-SE"/>
            </a:p>
          </p:txBody>
        </p:sp>
        <p:sp>
          <p:nvSpPr>
            <p:cNvPr id="2058" name="Oval 24"/>
            <p:cNvSpPr>
              <a:spLocks noChangeArrowheads="1"/>
            </p:cNvSpPr>
            <p:nvPr/>
          </p:nvSpPr>
          <p:spPr bwMode="auto">
            <a:xfrm>
              <a:off x="2880" y="2387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sv-SE"/>
            </a:p>
          </p:txBody>
        </p:sp>
        <p:sp>
          <p:nvSpPr>
            <p:cNvPr id="2059" name="Oval 26"/>
            <p:cNvSpPr>
              <a:spLocks noChangeArrowheads="1"/>
            </p:cNvSpPr>
            <p:nvPr/>
          </p:nvSpPr>
          <p:spPr bwMode="auto">
            <a:xfrm>
              <a:off x="4519" y="2400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sv-SE"/>
            </a:p>
          </p:txBody>
        </p:sp>
        <p:sp>
          <p:nvSpPr>
            <p:cNvPr id="2060" name="Line 27"/>
            <p:cNvSpPr>
              <a:spLocks noChangeShapeType="1"/>
            </p:cNvSpPr>
            <p:nvPr/>
          </p:nvSpPr>
          <p:spPr bwMode="auto">
            <a:xfrm>
              <a:off x="1111" y="2448"/>
              <a:ext cx="37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1" name="Line 28"/>
            <p:cNvSpPr>
              <a:spLocks noChangeShapeType="1"/>
            </p:cNvSpPr>
            <p:nvPr/>
          </p:nvSpPr>
          <p:spPr bwMode="auto">
            <a:xfrm>
              <a:off x="1111" y="225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Line 29"/>
            <p:cNvSpPr>
              <a:spLocks noChangeShapeType="1"/>
            </p:cNvSpPr>
            <p:nvPr/>
          </p:nvSpPr>
          <p:spPr bwMode="auto">
            <a:xfrm flipV="1">
              <a:off x="4855" y="225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Line 30"/>
            <p:cNvSpPr>
              <a:spLocks noChangeShapeType="1"/>
            </p:cNvSpPr>
            <p:nvPr/>
          </p:nvSpPr>
          <p:spPr bwMode="auto">
            <a:xfrm flipV="1">
              <a:off x="1111" y="2523"/>
              <a:ext cx="1860" cy="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Line 31"/>
            <p:cNvSpPr>
              <a:spLocks noChangeShapeType="1"/>
            </p:cNvSpPr>
            <p:nvPr/>
          </p:nvSpPr>
          <p:spPr bwMode="auto">
            <a:xfrm>
              <a:off x="1202" y="2568"/>
              <a:ext cx="17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5" name="Line 32"/>
            <p:cNvSpPr>
              <a:spLocks noChangeShapeType="1"/>
            </p:cNvSpPr>
            <p:nvPr/>
          </p:nvSpPr>
          <p:spPr bwMode="auto">
            <a:xfrm>
              <a:off x="3061" y="2523"/>
              <a:ext cx="1794" cy="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6" name="Line 33"/>
            <p:cNvSpPr>
              <a:spLocks noChangeShapeType="1"/>
            </p:cNvSpPr>
            <p:nvPr/>
          </p:nvSpPr>
          <p:spPr bwMode="auto">
            <a:xfrm flipV="1">
              <a:off x="1111" y="254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7" name="Line 34"/>
            <p:cNvSpPr>
              <a:spLocks noChangeShapeType="1"/>
            </p:cNvSpPr>
            <p:nvPr/>
          </p:nvSpPr>
          <p:spPr bwMode="auto">
            <a:xfrm flipV="1">
              <a:off x="1202" y="256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8" name="Line 35"/>
            <p:cNvSpPr>
              <a:spLocks noChangeShapeType="1"/>
            </p:cNvSpPr>
            <p:nvPr/>
          </p:nvSpPr>
          <p:spPr bwMode="auto">
            <a:xfrm flipV="1">
              <a:off x="3061" y="2523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9" name="Line 36"/>
            <p:cNvSpPr>
              <a:spLocks noChangeShapeType="1"/>
            </p:cNvSpPr>
            <p:nvPr/>
          </p:nvSpPr>
          <p:spPr bwMode="auto">
            <a:xfrm>
              <a:off x="2971" y="2523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0" name="Line 37"/>
            <p:cNvSpPr>
              <a:spLocks noChangeShapeType="1"/>
            </p:cNvSpPr>
            <p:nvPr/>
          </p:nvSpPr>
          <p:spPr bwMode="auto">
            <a:xfrm>
              <a:off x="4855" y="254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1" name="Line 38"/>
            <p:cNvSpPr>
              <a:spLocks noChangeShapeType="1"/>
            </p:cNvSpPr>
            <p:nvPr/>
          </p:nvSpPr>
          <p:spPr bwMode="auto">
            <a:xfrm>
              <a:off x="2925" y="256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2" name="Text Box 39"/>
            <p:cNvSpPr txBox="1">
              <a:spLocks noChangeArrowheads="1"/>
            </p:cNvSpPr>
            <p:nvPr/>
          </p:nvSpPr>
          <p:spPr bwMode="auto">
            <a:xfrm flipH="1">
              <a:off x="930" y="2614"/>
              <a:ext cx="2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2073" name="Text Box 40"/>
            <p:cNvSpPr txBox="1">
              <a:spLocks noChangeArrowheads="1"/>
            </p:cNvSpPr>
            <p:nvPr/>
          </p:nvSpPr>
          <p:spPr bwMode="auto">
            <a:xfrm>
              <a:off x="1111" y="2160"/>
              <a:ext cx="2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2074" name="Text Box 41"/>
            <p:cNvSpPr txBox="1">
              <a:spLocks noChangeArrowheads="1"/>
            </p:cNvSpPr>
            <p:nvPr/>
          </p:nvSpPr>
          <p:spPr bwMode="auto">
            <a:xfrm>
              <a:off x="3787" y="2568"/>
              <a:ext cx="2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2075" name="Text Box 42"/>
            <p:cNvSpPr txBox="1">
              <a:spLocks noChangeArrowheads="1"/>
            </p:cNvSpPr>
            <p:nvPr/>
          </p:nvSpPr>
          <p:spPr bwMode="auto">
            <a:xfrm flipH="1">
              <a:off x="1202" y="2659"/>
              <a:ext cx="2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2</a:t>
              </a:r>
            </a:p>
          </p:txBody>
        </p:sp>
        <p:graphicFrame>
          <p:nvGraphicFramePr>
            <p:cNvPr id="2053" name="Object 5"/>
            <p:cNvGraphicFramePr>
              <a:graphicFrameLocks noChangeAspect="1"/>
            </p:cNvGraphicFramePr>
            <p:nvPr/>
          </p:nvGraphicFramePr>
          <p:xfrm>
            <a:off x="793" y="2976"/>
            <a:ext cx="1724" cy="465"/>
          </p:xfrm>
          <a:graphic>
            <a:graphicData uri="http://schemas.openxmlformats.org/presentationml/2006/ole">
              <p:oleObj spid="_x0000_s2053" name="Equation" r:id="rId3" imgW="1459866" imgH="393529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5963" y="423863"/>
            <a:ext cx="618172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Max-Min Fairness</a:t>
            </a:r>
            <a:endParaRPr lang="en-US" sz="4500" smtClean="0"/>
          </a:p>
        </p:txBody>
      </p:sp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762000" y="1676400"/>
            <a:ext cx="798671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Formal description: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allocated rate for session p: r</a:t>
            </a:r>
            <a:r>
              <a:rPr lang="en-US" sz="1600" baseline="-25000">
                <a:latin typeface="Verdana" pitchFamily="34" charset="0"/>
              </a:rPr>
              <a:t>p</a:t>
            </a:r>
            <a:r>
              <a:rPr lang="en-US" sz="1600">
                <a:latin typeface="Verdana" pitchFamily="34" charset="0"/>
              </a:rPr>
              <a:t>, </a:t>
            </a:r>
            <a:r>
              <a:rPr lang="en-US" sz="1600" b="1">
                <a:latin typeface="Verdana" pitchFamily="34" charset="0"/>
              </a:rPr>
              <a:t>r</a:t>
            </a:r>
            <a:r>
              <a:rPr lang="en-US" sz="1600">
                <a:latin typeface="Verdana" pitchFamily="34" charset="0"/>
              </a:rPr>
              <a:t>={r</a:t>
            </a:r>
            <a:r>
              <a:rPr lang="en-US" sz="1600" baseline="-25000">
                <a:latin typeface="Verdana" pitchFamily="34" charset="0"/>
              </a:rPr>
              <a:t>p</a:t>
            </a:r>
            <a:r>
              <a:rPr lang="en-US" sz="1600">
                <a:latin typeface="Verdana" pitchFamily="34" charset="0"/>
              </a:rPr>
              <a:t>}</a:t>
            </a:r>
            <a:br>
              <a:rPr lang="en-US" sz="1600">
                <a:latin typeface="Verdana" pitchFamily="34" charset="0"/>
              </a:rPr>
            </a:br>
            <a:r>
              <a:rPr lang="en-US" sz="1600">
                <a:latin typeface="Verdana" pitchFamily="34" charset="0"/>
              </a:rPr>
              <a:t>(maximum and minimum rate requirements not considered)</a:t>
            </a:r>
            <a:endParaRPr lang="en-US" sz="1600" baseline="-25000">
              <a:latin typeface="Verdana" pitchFamily="34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allocated flow on link a: F</a:t>
            </a:r>
            <a:r>
              <a:rPr lang="en-US" sz="1600" baseline="-25000">
                <a:latin typeface="Verdana" pitchFamily="34" charset="0"/>
              </a:rPr>
              <a:t>a</a:t>
            </a:r>
            <a:r>
              <a:rPr lang="en-US" sz="1600">
                <a:latin typeface="Verdana" pitchFamily="34" charset="0"/>
              </a:rPr>
              <a:t>=∑</a:t>
            </a:r>
            <a:r>
              <a:rPr lang="en-US" sz="1600" baseline="-25000">
                <a:latin typeface="Verdana" pitchFamily="34" charset="0"/>
              </a:rPr>
              <a:t>p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a</a:t>
            </a:r>
            <a:r>
              <a:rPr lang="en-US" sz="1600">
                <a:latin typeface="Verdana" pitchFamily="34" charset="0"/>
              </a:rPr>
              <a:t>r</a:t>
            </a:r>
            <a:r>
              <a:rPr lang="en-US" sz="1600" baseline="-25000">
                <a:latin typeface="Verdana" pitchFamily="34" charset="0"/>
              </a:rPr>
              <a:t>p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capacity of link a: C</a:t>
            </a:r>
            <a:r>
              <a:rPr lang="en-US" sz="1600" baseline="-25000">
                <a:latin typeface="Verdana" pitchFamily="34" charset="0"/>
              </a:rPr>
              <a:t>a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800">
                <a:latin typeface="Verdana" pitchFamily="34" charset="0"/>
              </a:rPr>
              <a:t>	Feasible allocation r: r</a:t>
            </a:r>
            <a:r>
              <a:rPr lang="en-US" sz="1800" baseline="-25000">
                <a:latin typeface="Verdana" pitchFamily="34" charset="0"/>
              </a:rPr>
              <a:t>p</a:t>
            </a:r>
            <a:r>
              <a:rPr lang="en-US" sz="1800">
                <a:latin typeface="Verdana" pitchFamily="34" charset="0"/>
                <a:sym typeface="Symbol" pitchFamily="18" charset="2"/>
              </a:rPr>
              <a:t>0, F</a:t>
            </a:r>
            <a:r>
              <a:rPr lang="en-US" sz="1800" baseline="-25000">
                <a:latin typeface="Verdana" pitchFamily="34" charset="0"/>
                <a:sym typeface="Symbol" pitchFamily="18" charset="2"/>
              </a:rPr>
              <a:t>a</a:t>
            </a:r>
            <a:r>
              <a:rPr lang="en-US" sz="1800">
                <a:latin typeface="Verdana" pitchFamily="34" charset="0"/>
                <a:sym typeface="Symbol" pitchFamily="18" charset="2"/>
              </a:rPr>
              <a:t>≤C</a:t>
            </a:r>
            <a:r>
              <a:rPr lang="en-US" sz="1800" baseline="-25000">
                <a:latin typeface="Verdana" pitchFamily="34" charset="0"/>
                <a:sym typeface="Symbol" pitchFamily="18" charset="2"/>
              </a:rPr>
              <a:t>a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800">
                <a:latin typeface="Verdana" pitchFamily="34" charset="0"/>
                <a:sym typeface="Symbol" pitchFamily="18" charset="2"/>
              </a:rPr>
              <a:t>	Max-min fair allocation r: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  <a:sym typeface="Symbol" pitchFamily="18" charset="2"/>
              </a:rPr>
              <a:t>consider</a:t>
            </a:r>
            <a:r>
              <a:rPr lang="en-US" sz="1600" b="1">
                <a:latin typeface="Verdana" pitchFamily="34" charset="0"/>
                <a:sym typeface="Symbol" pitchFamily="18" charset="2"/>
              </a:rPr>
              <a:t> r</a:t>
            </a:r>
            <a:r>
              <a:rPr lang="en-US" sz="1600">
                <a:latin typeface="Verdana" pitchFamily="34" charset="0"/>
                <a:sym typeface="Symbol" pitchFamily="18" charset="2"/>
              </a:rPr>
              <a:t> max-min fair allocation and </a:t>
            </a:r>
            <a:r>
              <a:rPr lang="en-US" sz="1600" b="1">
                <a:latin typeface="Verdana" pitchFamily="34" charset="0"/>
                <a:sym typeface="Symbol" pitchFamily="18" charset="2"/>
              </a:rPr>
              <a:t>r*</a:t>
            </a:r>
            <a:r>
              <a:rPr lang="en-US" sz="1600">
                <a:latin typeface="Verdana" pitchFamily="34" charset="0"/>
                <a:sym typeface="Symbol" pitchFamily="18" charset="2"/>
              </a:rPr>
              <a:t> any feasible allocation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  <a:sym typeface="Symbol" pitchFamily="18" charset="2"/>
              </a:rPr>
              <a:t>for any feasible </a:t>
            </a:r>
            <a:r>
              <a:rPr lang="en-US" sz="1600" b="1">
                <a:latin typeface="Verdana" pitchFamily="34" charset="0"/>
                <a:sym typeface="Symbol" pitchFamily="18" charset="2"/>
              </a:rPr>
              <a:t>r*</a:t>
            </a:r>
            <a:r>
              <a:rPr lang="en-US" sz="1600">
                <a:latin typeface="Verdana" pitchFamily="34" charset="0"/>
                <a:sym typeface="Symbol" pitchFamily="18" charset="2"/>
              </a:rPr>
              <a:t></a:t>
            </a:r>
            <a:r>
              <a:rPr lang="en-US" sz="1600" b="1">
                <a:latin typeface="Verdana" pitchFamily="34" charset="0"/>
                <a:sym typeface="Symbol" pitchFamily="18" charset="2"/>
              </a:rPr>
              <a:t>r</a:t>
            </a:r>
            <a:r>
              <a:rPr lang="en-US" sz="1600">
                <a:latin typeface="Verdana" pitchFamily="34" charset="0"/>
                <a:sym typeface="Symbol" pitchFamily="18" charset="2"/>
              </a:rPr>
              <a:t> for which r*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p</a:t>
            </a:r>
            <a:r>
              <a:rPr lang="en-US" sz="1600">
                <a:latin typeface="Verdana" pitchFamily="34" charset="0"/>
                <a:sym typeface="Symbol" pitchFamily="18" charset="2"/>
              </a:rPr>
              <a:t>&gt;r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p </a:t>
            </a:r>
            <a:r>
              <a:rPr lang="en-US" sz="1600">
                <a:latin typeface="Verdana" pitchFamily="34" charset="0"/>
                <a:sym typeface="Symbol" pitchFamily="18" charset="2"/>
              </a:rPr>
              <a:t> </a:t>
            </a:r>
            <a:br>
              <a:rPr lang="en-US" sz="1600">
                <a:latin typeface="Verdana" pitchFamily="34" charset="0"/>
                <a:sym typeface="Symbol" pitchFamily="18" charset="2"/>
              </a:rPr>
            </a:br>
            <a:r>
              <a:rPr lang="en-US" sz="1600" i="1">
                <a:latin typeface="Verdana" pitchFamily="34" charset="0"/>
                <a:sym typeface="Symbol" pitchFamily="18" charset="2"/>
              </a:rPr>
              <a:t>(if in </a:t>
            </a:r>
            <a:r>
              <a:rPr lang="en-US" sz="1600" b="1" i="1">
                <a:latin typeface="Verdana" pitchFamily="34" charset="0"/>
                <a:sym typeface="Symbol" pitchFamily="18" charset="2"/>
              </a:rPr>
              <a:t>r*</a:t>
            </a:r>
            <a:r>
              <a:rPr lang="en-US" sz="1600" i="1">
                <a:latin typeface="Verdana" pitchFamily="34" charset="0"/>
                <a:sym typeface="Symbol" pitchFamily="18" charset="2"/>
              </a:rPr>
              <a:t> there is a session that gets higher rate)</a:t>
            </a:r>
            <a:endParaRPr lang="en-US" sz="1600" i="1" baseline="-25000">
              <a:latin typeface="Verdana" pitchFamily="34" charset="0"/>
              <a:sym typeface="Symbol" pitchFamily="18" charset="2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  <a:sym typeface="Symbol" pitchFamily="18" charset="2"/>
              </a:rPr>
              <a:t>there is a p’ with r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p’</a:t>
            </a:r>
            <a:r>
              <a:rPr lang="en-US" sz="1600">
                <a:latin typeface="Verdana" pitchFamily="34" charset="0"/>
                <a:sym typeface="Symbol" pitchFamily="18" charset="2"/>
              </a:rPr>
              <a:t>≤r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p</a:t>
            </a:r>
            <a:r>
              <a:rPr lang="en-US" sz="1600">
                <a:latin typeface="Verdana" pitchFamily="34" charset="0"/>
                <a:sym typeface="Symbol" pitchFamily="18" charset="2"/>
              </a:rPr>
              <a:t> and r*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p’</a:t>
            </a:r>
            <a:r>
              <a:rPr lang="en-US" sz="1600">
                <a:latin typeface="Verdana" pitchFamily="34" charset="0"/>
                <a:sym typeface="Symbol" pitchFamily="18" charset="2"/>
              </a:rPr>
              <a:t>&lt;r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p’</a:t>
            </a:r>
            <a:r>
              <a:rPr lang="en-US" sz="1600" b="1" baseline="-25000">
                <a:latin typeface="Verdana" pitchFamily="34" charset="0"/>
                <a:sym typeface="Symbol" pitchFamily="18" charset="2"/>
              </a:rPr>
              <a:t/>
            </a:r>
            <a:br>
              <a:rPr lang="en-US" sz="1600" b="1" baseline="-25000">
                <a:latin typeface="Verdana" pitchFamily="34" charset="0"/>
                <a:sym typeface="Symbol" pitchFamily="18" charset="2"/>
              </a:rPr>
            </a:br>
            <a:r>
              <a:rPr lang="en-US" sz="1600" i="1">
                <a:latin typeface="Verdana" pitchFamily="34" charset="0"/>
                <a:sym typeface="Symbol" pitchFamily="18" charset="2"/>
              </a:rPr>
              <a:t>(then there is a session that has minimum rate in </a:t>
            </a:r>
            <a:r>
              <a:rPr lang="en-US" sz="1600" b="1" i="1">
                <a:latin typeface="Verdana" pitchFamily="34" charset="0"/>
                <a:sym typeface="Symbol" pitchFamily="18" charset="2"/>
              </a:rPr>
              <a:t>r</a:t>
            </a:r>
            <a:r>
              <a:rPr lang="en-US" sz="1600" i="1">
                <a:latin typeface="Verdana" pitchFamily="34" charset="0"/>
                <a:sym typeface="Symbol" pitchFamily="18" charset="2"/>
              </a:rPr>
              <a:t> and has even smaller rate in </a:t>
            </a:r>
            <a:r>
              <a:rPr lang="en-US" sz="1600" b="1" i="1">
                <a:latin typeface="Verdana" pitchFamily="34" charset="0"/>
                <a:sym typeface="Symbol" pitchFamily="18" charset="2"/>
              </a:rPr>
              <a:t>r*</a:t>
            </a:r>
            <a:r>
              <a:rPr lang="en-US" sz="1600" i="1">
                <a:latin typeface="Verdana" pitchFamily="34" charset="0"/>
                <a:sym typeface="Symbol" pitchFamily="18" charset="2"/>
              </a:rPr>
              <a:t>.)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800">
                <a:latin typeface="Verdana" pitchFamily="34" charset="0"/>
              </a:rPr>
              <a:t>	</a:t>
            </a:r>
            <a:endParaRPr lang="en-US" sz="1800" baseline="-250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800" baseline="-25000">
                <a:latin typeface="Verdana" pitchFamily="34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5963" y="423863"/>
            <a:ext cx="618172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Max-Min Fairness</a:t>
            </a:r>
            <a:endParaRPr lang="en-US" sz="4500" smtClean="0"/>
          </a:p>
        </p:txBody>
      </p:sp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762000" y="1676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2000">
                <a:latin typeface="Verdana" pitchFamily="34" charset="0"/>
              </a:rPr>
              <a:t>Simple algorithm to compute max-min fair rate vector r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800">
                <a:latin typeface="Verdana" pitchFamily="34" charset="0"/>
              </a:rPr>
              <a:t>Idea: filling procedure</a:t>
            </a:r>
          </a:p>
          <a:p>
            <a:pPr marL="1181100" lvl="2" indent="-266700">
              <a:spcBef>
                <a:spcPct val="20000"/>
              </a:spcBef>
              <a:buFontTx/>
              <a:buAutoNum type="arabicPeriod"/>
            </a:pPr>
            <a:r>
              <a:rPr lang="en-US" sz="1600">
                <a:latin typeface="Verdana" pitchFamily="34" charset="0"/>
              </a:rPr>
              <a:t>increase rates for all sessions until one link gets saturated</a:t>
            </a:r>
            <a:br>
              <a:rPr lang="en-US" sz="1600">
                <a:latin typeface="Verdana" pitchFamily="34" charset="0"/>
              </a:rPr>
            </a:br>
            <a:r>
              <a:rPr lang="en-US" sz="1600">
                <a:latin typeface="Verdana" pitchFamily="34" charset="0"/>
              </a:rPr>
              <a:t>(the link with highest number of sessions if there are no max. rates)</a:t>
            </a:r>
          </a:p>
          <a:p>
            <a:pPr marL="1181100" lvl="2" indent="-266700">
              <a:spcBef>
                <a:spcPct val="20000"/>
              </a:spcBef>
            </a:pPr>
            <a:r>
              <a:rPr lang="en-US" sz="1600">
                <a:latin typeface="Verdana" pitchFamily="34" charset="0"/>
              </a:rPr>
              <a:t>2. consider only sessions not crossing saturated links, </a:t>
            </a:r>
            <a:br>
              <a:rPr lang="en-US" sz="1600">
                <a:latin typeface="Verdana" pitchFamily="34" charset="0"/>
              </a:rPr>
            </a:br>
            <a:r>
              <a:rPr lang="en-US" sz="1600">
                <a:latin typeface="Verdana" pitchFamily="34" charset="0"/>
              </a:rPr>
              <a:t>go back to 1</a:t>
            </a:r>
          </a:p>
          <a:p>
            <a:pPr marL="762000" lvl="1" indent="-304800">
              <a:spcBef>
                <a:spcPct val="20000"/>
              </a:spcBef>
              <a:buClr>
                <a:srgbClr val="CC3300"/>
              </a:buClr>
              <a:buFontTx/>
              <a:buChar char="–"/>
            </a:pPr>
            <a:r>
              <a:rPr lang="en-US" sz="1800">
                <a:latin typeface="Verdana" pitchFamily="34" charset="0"/>
              </a:rPr>
              <a:t>Formal algorithm in B-G p.527</a:t>
            </a:r>
          </a:p>
          <a:p>
            <a:pPr marL="762000" lvl="1" indent="-304800">
              <a:spcBef>
                <a:spcPct val="20000"/>
              </a:spcBef>
              <a:buClr>
                <a:srgbClr val="CC3300"/>
              </a:buClr>
              <a:buFontTx/>
              <a:buChar char="–"/>
            </a:pPr>
            <a:r>
              <a:rPr lang="en-US" sz="1800">
                <a:latin typeface="Verdana" pitchFamily="34" charset="0"/>
              </a:rPr>
              <a:t>Note, it is a centralized algorithm, it requires information about all sessions.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20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5963" y="423863"/>
            <a:ext cx="618172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Max-Min Fairness</a:t>
            </a:r>
            <a:endParaRPr lang="en-US" sz="4500" smtClean="0"/>
          </a:p>
        </p:txBody>
      </p:sp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762000" y="3789363"/>
            <a:ext cx="7772400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AutoNum type="arabicPeriod"/>
            </a:pPr>
            <a:endParaRPr lang="sv-SE" sz="1800">
              <a:latin typeface="Verdana" pitchFamily="34" charset="0"/>
            </a:endParaRPr>
          </a:p>
        </p:txBody>
      </p:sp>
      <p:sp>
        <p:nvSpPr>
          <p:cNvPr id="24579" name="Oval 4"/>
          <p:cNvSpPr>
            <a:spLocks noChangeArrowheads="1"/>
          </p:cNvSpPr>
          <p:nvPr/>
        </p:nvSpPr>
        <p:spPr bwMode="auto">
          <a:xfrm>
            <a:off x="2987675" y="1844675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1</a:t>
            </a:r>
          </a:p>
        </p:txBody>
      </p:sp>
      <p:sp>
        <p:nvSpPr>
          <p:cNvPr id="24580" name="Oval 5"/>
          <p:cNvSpPr>
            <a:spLocks noChangeArrowheads="1"/>
          </p:cNvSpPr>
          <p:nvPr/>
        </p:nvSpPr>
        <p:spPr bwMode="auto">
          <a:xfrm>
            <a:off x="3059113" y="3068638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2</a:t>
            </a:r>
          </a:p>
        </p:txBody>
      </p:sp>
      <p:sp>
        <p:nvSpPr>
          <p:cNvPr id="24581" name="Oval 6"/>
          <p:cNvSpPr>
            <a:spLocks noChangeArrowheads="1"/>
          </p:cNvSpPr>
          <p:nvPr/>
        </p:nvSpPr>
        <p:spPr bwMode="auto">
          <a:xfrm>
            <a:off x="4787900" y="1844675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4</a:t>
            </a:r>
          </a:p>
        </p:txBody>
      </p:sp>
      <p:sp>
        <p:nvSpPr>
          <p:cNvPr id="24582" name="Oval 7"/>
          <p:cNvSpPr>
            <a:spLocks noChangeArrowheads="1"/>
          </p:cNvSpPr>
          <p:nvPr/>
        </p:nvSpPr>
        <p:spPr bwMode="auto">
          <a:xfrm>
            <a:off x="4859338" y="3068638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3</a:t>
            </a:r>
          </a:p>
        </p:txBody>
      </p:sp>
      <p:sp>
        <p:nvSpPr>
          <p:cNvPr id="24583" name="Oval 8"/>
          <p:cNvSpPr>
            <a:spLocks noChangeArrowheads="1"/>
          </p:cNvSpPr>
          <p:nvPr/>
        </p:nvSpPr>
        <p:spPr bwMode="auto">
          <a:xfrm>
            <a:off x="6299200" y="2420938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5</a:t>
            </a:r>
          </a:p>
        </p:txBody>
      </p:sp>
      <p:sp>
        <p:nvSpPr>
          <p:cNvPr id="24584" name="Line 9"/>
          <p:cNvSpPr>
            <a:spLocks noChangeShapeType="1"/>
          </p:cNvSpPr>
          <p:nvPr/>
        </p:nvSpPr>
        <p:spPr bwMode="auto">
          <a:xfrm>
            <a:off x="2338388" y="1916113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Line 10"/>
          <p:cNvSpPr>
            <a:spLocks noChangeShapeType="1"/>
          </p:cNvSpPr>
          <p:nvPr/>
        </p:nvSpPr>
        <p:spPr bwMode="auto">
          <a:xfrm>
            <a:off x="3203575" y="1916113"/>
            <a:ext cx="1871663" cy="1225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Line 11"/>
          <p:cNvSpPr>
            <a:spLocks noChangeShapeType="1"/>
          </p:cNvSpPr>
          <p:nvPr/>
        </p:nvSpPr>
        <p:spPr bwMode="auto">
          <a:xfrm flipV="1">
            <a:off x="5075238" y="2276475"/>
            <a:ext cx="1871662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Line 12"/>
          <p:cNvSpPr>
            <a:spLocks noChangeShapeType="1"/>
          </p:cNvSpPr>
          <p:nvPr/>
        </p:nvSpPr>
        <p:spPr bwMode="auto">
          <a:xfrm>
            <a:off x="2338388" y="3213100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8" name="Line 14"/>
          <p:cNvSpPr>
            <a:spLocks noChangeShapeType="1"/>
          </p:cNvSpPr>
          <p:nvPr/>
        </p:nvSpPr>
        <p:spPr bwMode="auto">
          <a:xfrm flipV="1">
            <a:off x="5146675" y="2349500"/>
            <a:ext cx="1800225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Line 15"/>
          <p:cNvSpPr>
            <a:spLocks noChangeShapeType="1"/>
          </p:cNvSpPr>
          <p:nvPr/>
        </p:nvSpPr>
        <p:spPr bwMode="auto">
          <a:xfrm>
            <a:off x="2338388" y="3284538"/>
            <a:ext cx="3313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Line 17"/>
          <p:cNvSpPr>
            <a:spLocks noChangeShapeType="1"/>
          </p:cNvSpPr>
          <p:nvPr/>
        </p:nvSpPr>
        <p:spPr bwMode="auto">
          <a:xfrm>
            <a:off x="2338388" y="3357563"/>
            <a:ext cx="3313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91" name="Line 18"/>
          <p:cNvSpPr>
            <a:spLocks noChangeShapeType="1"/>
          </p:cNvSpPr>
          <p:nvPr/>
        </p:nvSpPr>
        <p:spPr bwMode="auto">
          <a:xfrm>
            <a:off x="4354513" y="1628775"/>
            <a:ext cx="2665412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Text Box 22"/>
          <p:cNvSpPr txBox="1">
            <a:spLocks noChangeArrowheads="1"/>
          </p:cNvSpPr>
          <p:nvPr/>
        </p:nvSpPr>
        <p:spPr bwMode="auto">
          <a:xfrm>
            <a:off x="4354513" y="1341438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/>
              <a:t>4</a:t>
            </a:r>
          </a:p>
        </p:txBody>
      </p:sp>
      <p:sp>
        <p:nvSpPr>
          <p:cNvPr id="24593" name="Text Box 23"/>
          <p:cNvSpPr txBox="1">
            <a:spLocks noChangeArrowheads="1"/>
          </p:cNvSpPr>
          <p:nvPr/>
        </p:nvSpPr>
        <p:spPr bwMode="auto">
          <a:xfrm>
            <a:off x="1979613" y="2781300"/>
            <a:ext cx="311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/>
              <a:t>5</a:t>
            </a:r>
          </a:p>
          <a:p>
            <a:pPr eaLnBrk="0" hangingPunct="0"/>
            <a:r>
              <a:rPr lang="en-US" sz="2000"/>
              <a:t>3</a:t>
            </a:r>
          </a:p>
          <a:p>
            <a:pPr eaLnBrk="0" hangingPunct="0"/>
            <a:r>
              <a:rPr lang="en-US" sz="2000"/>
              <a:t>2</a:t>
            </a:r>
          </a:p>
        </p:txBody>
      </p:sp>
      <p:sp>
        <p:nvSpPr>
          <p:cNvPr id="24594" name="Text Box 24"/>
          <p:cNvSpPr txBox="1">
            <a:spLocks noChangeArrowheads="1"/>
          </p:cNvSpPr>
          <p:nvPr/>
        </p:nvSpPr>
        <p:spPr bwMode="auto">
          <a:xfrm>
            <a:off x="2122488" y="1628775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/>
              <a:t>1</a:t>
            </a:r>
          </a:p>
        </p:txBody>
      </p:sp>
      <p:sp>
        <p:nvSpPr>
          <p:cNvPr id="24595" name="Rectangle 31"/>
          <p:cNvSpPr>
            <a:spLocks noChangeArrowheads="1"/>
          </p:cNvSpPr>
          <p:nvPr/>
        </p:nvSpPr>
        <p:spPr bwMode="auto">
          <a:xfrm>
            <a:off x="395288" y="3933825"/>
            <a:ext cx="81375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lvl="1" indent="-457200" eaLnBrk="0" hangingPunct="0"/>
            <a:endParaRPr lang="en-US" sz="2000">
              <a:solidFill>
                <a:srgbClr val="CC3300"/>
              </a:solidFill>
            </a:endParaRPr>
          </a:p>
          <a:p>
            <a:pPr marL="914400" lvl="1" indent="-457200" eaLnBrk="0" hangingPunct="0"/>
            <a:r>
              <a:rPr lang="en-US" sz="2000"/>
              <a:t>Filling procedure:</a:t>
            </a:r>
          </a:p>
          <a:p>
            <a:pPr marL="914400" lvl="1" indent="-457200" eaLnBrk="0" hangingPunct="0">
              <a:buFontTx/>
              <a:buAutoNum type="arabicPeriod"/>
            </a:pPr>
            <a:r>
              <a:rPr lang="en-US" sz="2000"/>
              <a:t> increase rates for all sessions until one link gets saturated</a:t>
            </a:r>
            <a:br>
              <a:rPr lang="en-US" sz="2000"/>
            </a:br>
            <a:r>
              <a:rPr lang="en-US" sz="2000"/>
              <a:t>(the link with highest number of sessions if there are no max. rates)</a:t>
            </a:r>
          </a:p>
          <a:p>
            <a:pPr marL="914400" lvl="1" indent="-457200" eaLnBrk="0" hangingPunct="0">
              <a:buFontTx/>
              <a:buAutoNum type="arabicPeriod"/>
            </a:pPr>
            <a:r>
              <a:rPr lang="en-US" sz="2000"/>
              <a:t> consider only sessions not crossing saturated links,  go back to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5963" y="423863"/>
            <a:ext cx="618172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Max-Min Fairness</a:t>
            </a:r>
            <a:endParaRPr lang="en-US" sz="4500" smtClean="0"/>
          </a:p>
        </p:txBody>
      </p:sp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762000" y="3789363"/>
            <a:ext cx="7772400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AutoNum type="arabicPeriod"/>
            </a:pPr>
            <a:r>
              <a:rPr lang="en-US" sz="1800">
                <a:latin typeface="Verdana" pitchFamily="34" charset="0"/>
              </a:rPr>
              <a:t>All sessions get rate of 1/3, link(2,3) saturated, r2=r3=r5=1/3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AutoNum type="arabicPeriod"/>
            </a:pPr>
            <a:r>
              <a:rPr lang="en-US" sz="1800">
                <a:latin typeface="Verdana" pitchFamily="34" charset="0"/>
              </a:rPr>
              <a:t>Sessions 1 and 4 get rate increment of 1/3, link(3,5) saturated, r1=2/3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AutoNum type="arabicPeriod"/>
            </a:pPr>
            <a:r>
              <a:rPr lang="en-US" sz="1800">
                <a:latin typeface="Verdana" pitchFamily="34" charset="0"/>
              </a:rPr>
              <a:t>Session 4 gets rate increment of 1/3, link(4,5) saturated, r4=1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AutoNum type="arabicPeriod"/>
            </a:pPr>
            <a:endParaRPr lang="en-US" sz="18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800">
                <a:latin typeface="Verdana" pitchFamily="34" charset="0"/>
              </a:rPr>
              <a:t>What happens with the rates if session 2 leaves?</a:t>
            </a:r>
          </a:p>
        </p:txBody>
      </p:sp>
      <p:sp>
        <p:nvSpPr>
          <p:cNvPr id="25603" name="Oval 5"/>
          <p:cNvSpPr>
            <a:spLocks noChangeArrowheads="1"/>
          </p:cNvSpPr>
          <p:nvPr/>
        </p:nvSpPr>
        <p:spPr bwMode="auto">
          <a:xfrm>
            <a:off x="2987675" y="1844675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1</a:t>
            </a:r>
          </a:p>
        </p:txBody>
      </p:sp>
      <p:sp>
        <p:nvSpPr>
          <p:cNvPr id="25604" name="Oval 6"/>
          <p:cNvSpPr>
            <a:spLocks noChangeArrowheads="1"/>
          </p:cNvSpPr>
          <p:nvPr/>
        </p:nvSpPr>
        <p:spPr bwMode="auto">
          <a:xfrm>
            <a:off x="3059113" y="3068638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2</a:t>
            </a:r>
          </a:p>
        </p:txBody>
      </p:sp>
      <p:sp>
        <p:nvSpPr>
          <p:cNvPr id="25605" name="Oval 7"/>
          <p:cNvSpPr>
            <a:spLocks noChangeArrowheads="1"/>
          </p:cNvSpPr>
          <p:nvPr/>
        </p:nvSpPr>
        <p:spPr bwMode="auto">
          <a:xfrm>
            <a:off x="4787900" y="1844675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4</a:t>
            </a:r>
          </a:p>
        </p:txBody>
      </p:sp>
      <p:sp>
        <p:nvSpPr>
          <p:cNvPr id="25606" name="Oval 8"/>
          <p:cNvSpPr>
            <a:spLocks noChangeArrowheads="1"/>
          </p:cNvSpPr>
          <p:nvPr/>
        </p:nvSpPr>
        <p:spPr bwMode="auto">
          <a:xfrm>
            <a:off x="4859338" y="3068638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3</a:t>
            </a:r>
          </a:p>
        </p:txBody>
      </p:sp>
      <p:sp>
        <p:nvSpPr>
          <p:cNvPr id="25607" name="Oval 9"/>
          <p:cNvSpPr>
            <a:spLocks noChangeArrowheads="1"/>
          </p:cNvSpPr>
          <p:nvPr/>
        </p:nvSpPr>
        <p:spPr bwMode="auto">
          <a:xfrm>
            <a:off x="6299200" y="2420938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5</a:t>
            </a:r>
          </a:p>
        </p:txBody>
      </p:sp>
      <p:sp>
        <p:nvSpPr>
          <p:cNvPr id="25608" name="Line 10"/>
          <p:cNvSpPr>
            <a:spLocks noChangeShapeType="1"/>
          </p:cNvSpPr>
          <p:nvPr/>
        </p:nvSpPr>
        <p:spPr bwMode="auto">
          <a:xfrm>
            <a:off x="2338388" y="1916113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9" name="Line 11"/>
          <p:cNvSpPr>
            <a:spLocks noChangeShapeType="1"/>
          </p:cNvSpPr>
          <p:nvPr/>
        </p:nvSpPr>
        <p:spPr bwMode="auto">
          <a:xfrm>
            <a:off x="3203575" y="1916113"/>
            <a:ext cx="1871663" cy="1225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0" name="Line 12"/>
          <p:cNvSpPr>
            <a:spLocks noChangeShapeType="1"/>
          </p:cNvSpPr>
          <p:nvPr/>
        </p:nvSpPr>
        <p:spPr bwMode="auto">
          <a:xfrm flipV="1">
            <a:off x="5075238" y="2276475"/>
            <a:ext cx="1871662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1" name="Line 13"/>
          <p:cNvSpPr>
            <a:spLocks noChangeShapeType="1"/>
          </p:cNvSpPr>
          <p:nvPr/>
        </p:nvSpPr>
        <p:spPr bwMode="auto">
          <a:xfrm>
            <a:off x="2338388" y="3213100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2" name="Line 14"/>
          <p:cNvSpPr>
            <a:spLocks noChangeShapeType="1"/>
          </p:cNvSpPr>
          <p:nvPr/>
        </p:nvSpPr>
        <p:spPr bwMode="auto">
          <a:xfrm flipV="1">
            <a:off x="5146675" y="2349500"/>
            <a:ext cx="1800225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3" name="Line 15"/>
          <p:cNvSpPr>
            <a:spLocks noChangeShapeType="1"/>
          </p:cNvSpPr>
          <p:nvPr/>
        </p:nvSpPr>
        <p:spPr bwMode="auto">
          <a:xfrm>
            <a:off x="2338388" y="3284538"/>
            <a:ext cx="3313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4" name="Line 16"/>
          <p:cNvSpPr>
            <a:spLocks noChangeShapeType="1"/>
          </p:cNvSpPr>
          <p:nvPr/>
        </p:nvSpPr>
        <p:spPr bwMode="auto">
          <a:xfrm>
            <a:off x="2338388" y="3357563"/>
            <a:ext cx="3313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5" name="Line 17"/>
          <p:cNvSpPr>
            <a:spLocks noChangeShapeType="1"/>
          </p:cNvSpPr>
          <p:nvPr/>
        </p:nvSpPr>
        <p:spPr bwMode="auto">
          <a:xfrm>
            <a:off x="4354513" y="1628775"/>
            <a:ext cx="2665412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6" name="Text Box 18"/>
          <p:cNvSpPr txBox="1">
            <a:spLocks noChangeArrowheads="1"/>
          </p:cNvSpPr>
          <p:nvPr/>
        </p:nvSpPr>
        <p:spPr bwMode="auto">
          <a:xfrm>
            <a:off x="4354513" y="1341438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/>
              <a:t>4</a:t>
            </a:r>
          </a:p>
        </p:txBody>
      </p:sp>
      <p:sp>
        <p:nvSpPr>
          <p:cNvPr id="25617" name="Text Box 19"/>
          <p:cNvSpPr txBox="1">
            <a:spLocks noChangeArrowheads="1"/>
          </p:cNvSpPr>
          <p:nvPr/>
        </p:nvSpPr>
        <p:spPr bwMode="auto">
          <a:xfrm>
            <a:off x="1979613" y="2781300"/>
            <a:ext cx="311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/>
              <a:t>5</a:t>
            </a:r>
          </a:p>
          <a:p>
            <a:pPr eaLnBrk="0" hangingPunct="0"/>
            <a:r>
              <a:rPr lang="en-US" sz="2000"/>
              <a:t>3</a:t>
            </a:r>
          </a:p>
          <a:p>
            <a:pPr eaLnBrk="0" hangingPunct="0"/>
            <a:r>
              <a:rPr lang="en-US" sz="2000"/>
              <a:t>2</a:t>
            </a:r>
          </a:p>
        </p:txBody>
      </p:sp>
      <p:sp>
        <p:nvSpPr>
          <p:cNvPr id="25618" name="Text Box 20"/>
          <p:cNvSpPr txBox="1">
            <a:spLocks noChangeArrowheads="1"/>
          </p:cNvSpPr>
          <p:nvPr/>
        </p:nvSpPr>
        <p:spPr bwMode="auto">
          <a:xfrm>
            <a:off x="2122488" y="1628775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5963" y="423863"/>
            <a:ext cx="618172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Max-Min Fairness</a:t>
            </a:r>
            <a:endParaRPr lang="en-US" sz="4500" smtClean="0"/>
          </a:p>
        </p:txBody>
      </p:sp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762000" y="1676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Proposition: Allocation is max-min fair if and only if each session has a bottleneck link 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Def: </a:t>
            </a:r>
            <a:r>
              <a:rPr lang="en-US" sz="1800" i="1">
                <a:latin typeface="Verdana" pitchFamily="34" charset="0"/>
              </a:rPr>
              <a:t>a</a:t>
            </a:r>
            <a:r>
              <a:rPr lang="en-US" sz="1800">
                <a:latin typeface="Verdana" pitchFamily="34" charset="0"/>
              </a:rPr>
              <a:t> is a bottleneck link for p if F</a:t>
            </a:r>
            <a:r>
              <a:rPr lang="en-US" sz="1800" baseline="-25000">
                <a:latin typeface="Verdana" pitchFamily="34" charset="0"/>
              </a:rPr>
              <a:t>a</a:t>
            </a:r>
            <a:r>
              <a:rPr lang="en-US" sz="1800">
                <a:latin typeface="Verdana" pitchFamily="34" charset="0"/>
              </a:rPr>
              <a:t>=C</a:t>
            </a:r>
            <a:r>
              <a:rPr lang="en-US" sz="1800" baseline="-25000">
                <a:latin typeface="Verdana" pitchFamily="34" charset="0"/>
              </a:rPr>
              <a:t>a </a:t>
            </a:r>
            <a:r>
              <a:rPr lang="en-US" sz="1800">
                <a:latin typeface="Verdana" pitchFamily="34" charset="0"/>
              </a:rPr>
              <a:t>and r</a:t>
            </a:r>
            <a:r>
              <a:rPr lang="en-US" sz="1800" baseline="-25000">
                <a:latin typeface="Verdana" pitchFamily="34" charset="0"/>
              </a:rPr>
              <a:t>p</a:t>
            </a:r>
            <a:r>
              <a:rPr lang="en-US" sz="1800">
                <a:latin typeface="Verdana" pitchFamily="34" charset="0"/>
                <a:sym typeface="Symbol" pitchFamily="18" charset="2"/>
              </a:rPr>
              <a:t>r</a:t>
            </a:r>
            <a:r>
              <a:rPr lang="en-US" sz="1800" baseline="-25000">
                <a:latin typeface="Verdana" pitchFamily="34" charset="0"/>
                <a:sym typeface="Symbol" pitchFamily="18" charset="2"/>
              </a:rPr>
              <a:t>p’ </a:t>
            </a:r>
            <a:r>
              <a:rPr lang="en-US" sz="1800">
                <a:latin typeface="Verdana" pitchFamily="34" charset="0"/>
                <a:sym typeface="Math1"/>
              </a:rPr>
              <a:t>for all p’≠p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  <a:sym typeface="Symbol" pitchFamily="18" charset="2"/>
              </a:rPr>
              <a:t>Find the bottleneck links for p1,p2,p3,p4,p5.</a:t>
            </a:r>
          </a:p>
        </p:txBody>
      </p:sp>
      <p:grpSp>
        <p:nvGrpSpPr>
          <p:cNvPr id="26627" name="Group 27"/>
          <p:cNvGrpSpPr>
            <a:grpSpLocks/>
          </p:cNvGrpSpPr>
          <p:nvPr/>
        </p:nvGrpSpPr>
        <p:grpSpPr bwMode="auto">
          <a:xfrm>
            <a:off x="1979613" y="2997200"/>
            <a:ext cx="5040312" cy="2446338"/>
            <a:chOff x="1247" y="1888"/>
            <a:chExt cx="3175" cy="1541"/>
          </a:xfrm>
        </p:grpSpPr>
        <p:sp>
          <p:nvSpPr>
            <p:cNvPr id="26629" name="Oval 6"/>
            <p:cNvSpPr>
              <a:spLocks noChangeArrowheads="1"/>
            </p:cNvSpPr>
            <p:nvPr/>
          </p:nvSpPr>
          <p:spPr bwMode="auto">
            <a:xfrm>
              <a:off x="1882" y="2205"/>
              <a:ext cx="272" cy="2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1</a:t>
              </a:r>
            </a:p>
          </p:txBody>
        </p:sp>
        <p:sp>
          <p:nvSpPr>
            <p:cNvPr id="26630" name="Oval 7"/>
            <p:cNvSpPr>
              <a:spLocks noChangeArrowheads="1"/>
            </p:cNvSpPr>
            <p:nvPr/>
          </p:nvSpPr>
          <p:spPr bwMode="auto">
            <a:xfrm>
              <a:off x="1927" y="2976"/>
              <a:ext cx="272" cy="2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2</a:t>
              </a:r>
            </a:p>
          </p:txBody>
        </p:sp>
        <p:sp>
          <p:nvSpPr>
            <p:cNvPr id="26631" name="Oval 8"/>
            <p:cNvSpPr>
              <a:spLocks noChangeArrowheads="1"/>
            </p:cNvSpPr>
            <p:nvPr/>
          </p:nvSpPr>
          <p:spPr bwMode="auto">
            <a:xfrm>
              <a:off x="3016" y="2205"/>
              <a:ext cx="272" cy="2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4</a:t>
              </a:r>
            </a:p>
          </p:txBody>
        </p:sp>
        <p:sp>
          <p:nvSpPr>
            <p:cNvPr id="26632" name="Oval 9"/>
            <p:cNvSpPr>
              <a:spLocks noChangeArrowheads="1"/>
            </p:cNvSpPr>
            <p:nvPr/>
          </p:nvSpPr>
          <p:spPr bwMode="auto">
            <a:xfrm>
              <a:off x="3061" y="2976"/>
              <a:ext cx="272" cy="2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3</a:t>
              </a:r>
            </a:p>
          </p:txBody>
        </p:sp>
        <p:sp>
          <p:nvSpPr>
            <p:cNvPr id="26633" name="Oval 10"/>
            <p:cNvSpPr>
              <a:spLocks noChangeArrowheads="1"/>
            </p:cNvSpPr>
            <p:nvPr/>
          </p:nvSpPr>
          <p:spPr bwMode="auto">
            <a:xfrm>
              <a:off x="3968" y="2568"/>
              <a:ext cx="272" cy="2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5</a:t>
              </a:r>
            </a:p>
          </p:txBody>
        </p:sp>
        <p:sp>
          <p:nvSpPr>
            <p:cNvPr id="26634" name="Line 11"/>
            <p:cNvSpPr>
              <a:spLocks noChangeShapeType="1"/>
            </p:cNvSpPr>
            <p:nvPr/>
          </p:nvSpPr>
          <p:spPr bwMode="auto">
            <a:xfrm>
              <a:off x="1473" y="2250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35" name="Line 12"/>
            <p:cNvSpPr>
              <a:spLocks noChangeShapeType="1"/>
            </p:cNvSpPr>
            <p:nvPr/>
          </p:nvSpPr>
          <p:spPr bwMode="auto">
            <a:xfrm>
              <a:off x="2018" y="2250"/>
              <a:ext cx="1179" cy="7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36" name="Line 13"/>
            <p:cNvSpPr>
              <a:spLocks noChangeShapeType="1"/>
            </p:cNvSpPr>
            <p:nvPr/>
          </p:nvSpPr>
          <p:spPr bwMode="auto">
            <a:xfrm flipV="1">
              <a:off x="3197" y="2477"/>
              <a:ext cx="1179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37" name="Line 14"/>
            <p:cNvSpPr>
              <a:spLocks noChangeShapeType="1"/>
            </p:cNvSpPr>
            <p:nvPr/>
          </p:nvSpPr>
          <p:spPr bwMode="auto">
            <a:xfrm>
              <a:off x="1473" y="3067"/>
              <a:ext cx="17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38" name="Line 15"/>
            <p:cNvSpPr>
              <a:spLocks noChangeShapeType="1"/>
            </p:cNvSpPr>
            <p:nvPr/>
          </p:nvSpPr>
          <p:spPr bwMode="auto">
            <a:xfrm flipV="1">
              <a:off x="3242" y="2523"/>
              <a:ext cx="1134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39" name="Line 16"/>
            <p:cNvSpPr>
              <a:spLocks noChangeShapeType="1"/>
            </p:cNvSpPr>
            <p:nvPr/>
          </p:nvSpPr>
          <p:spPr bwMode="auto">
            <a:xfrm>
              <a:off x="1473" y="3112"/>
              <a:ext cx="20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40" name="Line 17"/>
            <p:cNvSpPr>
              <a:spLocks noChangeShapeType="1"/>
            </p:cNvSpPr>
            <p:nvPr/>
          </p:nvSpPr>
          <p:spPr bwMode="auto">
            <a:xfrm>
              <a:off x="1473" y="3158"/>
              <a:ext cx="20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41" name="Line 18"/>
            <p:cNvSpPr>
              <a:spLocks noChangeShapeType="1"/>
            </p:cNvSpPr>
            <p:nvPr/>
          </p:nvSpPr>
          <p:spPr bwMode="auto">
            <a:xfrm>
              <a:off x="2743" y="2069"/>
              <a:ext cx="1679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42" name="Text Box 19"/>
            <p:cNvSpPr txBox="1">
              <a:spLocks noChangeArrowheads="1"/>
            </p:cNvSpPr>
            <p:nvPr/>
          </p:nvSpPr>
          <p:spPr bwMode="auto">
            <a:xfrm>
              <a:off x="2743" y="1888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4</a:t>
              </a:r>
            </a:p>
          </p:txBody>
        </p:sp>
        <p:sp>
          <p:nvSpPr>
            <p:cNvPr id="26643" name="Text Box 20"/>
            <p:cNvSpPr txBox="1">
              <a:spLocks noChangeArrowheads="1"/>
            </p:cNvSpPr>
            <p:nvPr/>
          </p:nvSpPr>
          <p:spPr bwMode="auto">
            <a:xfrm>
              <a:off x="1247" y="2795"/>
              <a:ext cx="19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5</a:t>
              </a:r>
            </a:p>
            <a:p>
              <a:pPr eaLnBrk="0" hangingPunct="0"/>
              <a:r>
                <a:rPr lang="en-US" sz="2000"/>
                <a:t>3</a:t>
              </a:r>
            </a:p>
            <a:p>
              <a:pPr eaLnBrk="0" hangingPunct="0"/>
              <a:r>
                <a:rPr lang="en-US" sz="2000"/>
                <a:t>2</a:t>
              </a:r>
            </a:p>
          </p:txBody>
        </p:sp>
        <p:sp>
          <p:nvSpPr>
            <p:cNvPr id="26644" name="Text Box 21"/>
            <p:cNvSpPr txBox="1">
              <a:spLocks noChangeArrowheads="1"/>
            </p:cNvSpPr>
            <p:nvPr/>
          </p:nvSpPr>
          <p:spPr bwMode="auto">
            <a:xfrm>
              <a:off x="1337" y="2069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1</a:t>
              </a:r>
            </a:p>
          </p:txBody>
        </p:sp>
        <p:sp>
          <p:nvSpPr>
            <p:cNvPr id="11286" name="AutoShape 22"/>
            <p:cNvSpPr>
              <a:spLocks noChangeArrowheads="1"/>
            </p:cNvSpPr>
            <p:nvPr/>
          </p:nvSpPr>
          <p:spPr bwMode="auto">
            <a:xfrm>
              <a:off x="3606" y="2387"/>
              <a:ext cx="91" cy="91"/>
            </a:xfrm>
            <a:prstGeom prst="star5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sv-SE"/>
            </a:p>
          </p:txBody>
        </p:sp>
        <p:sp>
          <p:nvSpPr>
            <p:cNvPr id="11287" name="AutoShape 23"/>
            <p:cNvSpPr>
              <a:spLocks noChangeArrowheads="1"/>
            </p:cNvSpPr>
            <p:nvPr/>
          </p:nvSpPr>
          <p:spPr bwMode="auto">
            <a:xfrm>
              <a:off x="3606" y="2749"/>
              <a:ext cx="91" cy="91"/>
            </a:xfrm>
            <a:prstGeom prst="star5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sv-SE"/>
            </a:p>
          </p:txBody>
        </p:sp>
        <p:sp>
          <p:nvSpPr>
            <p:cNvPr id="11288" name="AutoShape 24"/>
            <p:cNvSpPr>
              <a:spLocks noChangeArrowheads="1"/>
            </p:cNvSpPr>
            <p:nvPr/>
          </p:nvSpPr>
          <p:spPr bwMode="auto">
            <a:xfrm>
              <a:off x="2426" y="3022"/>
              <a:ext cx="91" cy="91"/>
            </a:xfrm>
            <a:prstGeom prst="star5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sv-SE"/>
            </a:p>
          </p:txBody>
        </p:sp>
        <p:sp>
          <p:nvSpPr>
            <p:cNvPr id="11289" name="AutoShape 25"/>
            <p:cNvSpPr>
              <a:spLocks noChangeArrowheads="1"/>
            </p:cNvSpPr>
            <p:nvPr/>
          </p:nvSpPr>
          <p:spPr bwMode="auto">
            <a:xfrm>
              <a:off x="2517" y="3067"/>
              <a:ext cx="91" cy="91"/>
            </a:xfrm>
            <a:prstGeom prst="star5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sv-SE"/>
            </a:p>
          </p:txBody>
        </p:sp>
        <p:sp>
          <p:nvSpPr>
            <p:cNvPr id="11290" name="AutoShape 26"/>
            <p:cNvSpPr>
              <a:spLocks noChangeArrowheads="1"/>
            </p:cNvSpPr>
            <p:nvPr/>
          </p:nvSpPr>
          <p:spPr bwMode="auto">
            <a:xfrm>
              <a:off x="2653" y="3112"/>
              <a:ext cx="91" cy="91"/>
            </a:xfrm>
            <a:prstGeom prst="star5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sv-SE"/>
            </a:p>
          </p:txBody>
        </p:sp>
      </p:grpSp>
      <p:sp>
        <p:nvSpPr>
          <p:cNvPr id="26628" name="Rectangle 27"/>
          <p:cNvSpPr>
            <a:spLocks noChangeArrowheads="1"/>
          </p:cNvSpPr>
          <p:nvPr/>
        </p:nvSpPr>
        <p:spPr bwMode="auto">
          <a:xfrm>
            <a:off x="684213" y="5589588"/>
            <a:ext cx="77724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800">
                <a:latin typeface="Verdana" pitchFamily="34" charset="0"/>
              </a:rPr>
              <a:t>r2=r3=r5=1/3, r1=2/3, r4=1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800" b="1">
                <a:solidFill>
                  <a:srgbClr val="CC3300"/>
                </a:solidFill>
                <a:latin typeface="Verdana" pitchFamily="34" charset="0"/>
              </a:rPr>
              <a:t>*</a:t>
            </a:r>
            <a:r>
              <a:rPr lang="en-US" sz="1800">
                <a:latin typeface="Verdana" pitchFamily="34" charset="0"/>
              </a:rPr>
              <a:t> : bottleneck link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5963" y="423863"/>
            <a:ext cx="618172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Max-Min Fairness</a:t>
            </a:r>
            <a:endParaRPr lang="en-US" sz="4500" smtClean="0"/>
          </a:p>
        </p:txBody>
      </p:sp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762000" y="1676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 noProof="1">
                <a:latin typeface="Verdana" pitchFamily="34" charset="0"/>
              </a:rPr>
              <a:t>Proposition: Allocation is max-min fair </a:t>
            </a:r>
            <a:r>
              <a:rPr lang="en-US" sz="1800" i="1" noProof="1">
                <a:latin typeface="Verdana" pitchFamily="34" charset="0"/>
              </a:rPr>
              <a:t>if and only if </a:t>
            </a:r>
            <a:r>
              <a:rPr lang="en-US" sz="1800" noProof="1">
                <a:latin typeface="Verdana" pitchFamily="34" charset="0"/>
              </a:rPr>
              <a:t>each session has a bottleneck link </a:t>
            </a:r>
            <a:endParaRPr lang="sv-SE" sz="18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AutoNum type="arabicPeriod"/>
            </a:pPr>
            <a:r>
              <a:rPr lang="sv-SE" sz="1800" i="1" noProof="1">
                <a:latin typeface="Verdana" pitchFamily="34" charset="0"/>
              </a:rPr>
              <a:t>If </a:t>
            </a:r>
            <a:r>
              <a:rPr lang="sv-SE" sz="1800" b="1" i="1" noProof="1">
                <a:latin typeface="Verdana" pitchFamily="34" charset="0"/>
              </a:rPr>
              <a:t>r</a:t>
            </a:r>
            <a:r>
              <a:rPr lang="sv-SE" sz="1800" i="1" noProof="1">
                <a:latin typeface="Verdana" pitchFamily="34" charset="0"/>
              </a:rPr>
              <a:t> is max-min fair then each session has a bottleneck link</a:t>
            </a:r>
            <a:endParaRPr lang="sv-SE" sz="1800" i="1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AutoNum type="arabicPeriod"/>
            </a:pPr>
            <a:r>
              <a:rPr lang="sv-SE" sz="1800" i="1" noProof="1">
                <a:latin typeface="Verdana" pitchFamily="34" charset="0"/>
              </a:rPr>
              <a:t>If each session has a bottleneck link then </a:t>
            </a:r>
            <a:r>
              <a:rPr lang="sv-SE" sz="1800" b="1" i="1" noProof="1">
                <a:latin typeface="Verdana" pitchFamily="34" charset="0"/>
              </a:rPr>
              <a:t>r</a:t>
            </a:r>
            <a:r>
              <a:rPr lang="sv-SE" sz="1800" i="1" noProof="1">
                <a:latin typeface="Verdana" pitchFamily="34" charset="0"/>
              </a:rPr>
              <a:t> is max-min fair</a:t>
            </a:r>
            <a:endParaRPr lang="en-US" sz="1800" i="1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AutoNum type="arabicPeriod"/>
            </a:pPr>
            <a:endParaRPr lang="en-US" sz="1800" i="1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AutoNum type="arabicPeriod"/>
            </a:pPr>
            <a:endParaRPr lang="en-US" sz="1800" i="1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Why do we like this proposition: given allocation </a:t>
            </a:r>
            <a:r>
              <a:rPr lang="en-US" sz="1800" b="1">
                <a:latin typeface="Verdana" pitchFamily="34" charset="0"/>
              </a:rPr>
              <a:t>r</a:t>
            </a:r>
            <a:r>
              <a:rPr lang="en-US" sz="1800">
                <a:latin typeface="Verdana" pitchFamily="34" charset="0"/>
              </a:rPr>
              <a:t> it is easy to check if a session has a bottleneck link or not, and this way we can see if </a:t>
            </a:r>
            <a:r>
              <a:rPr lang="en-US" sz="1800" b="1">
                <a:latin typeface="Verdana" pitchFamily="34" charset="0"/>
              </a:rPr>
              <a:t>r</a:t>
            </a:r>
            <a:r>
              <a:rPr lang="en-US" sz="1800">
                <a:latin typeface="Verdana" pitchFamily="34" charset="0"/>
              </a:rPr>
              <a:t> is max-min fair or not.</a:t>
            </a:r>
            <a:endParaRPr lang="en-US" sz="1800" noProof="1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5963" y="423863"/>
            <a:ext cx="618172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Max-Min Fairness</a:t>
            </a:r>
            <a:endParaRPr lang="en-US" sz="4500" smtClean="0"/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539750" y="1268413"/>
            <a:ext cx="79946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800">
                <a:latin typeface="Verdana" pitchFamily="34" charset="0"/>
                <a:sym typeface="Symbol" pitchFamily="18" charset="2"/>
              </a:rPr>
              <a:t>Proof: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AutoNum type="arabicPeriod"/>
            </a:pPr>
            <a:r>
              <a:rPr lang="en-US" sz="1800" i="1">
                <a:latin typeface="Verdana" pitchFamily="34" charset="0"/>
              </a:rPr>
              <a:t>If </a:t>
            </a:r>
            <a:r>
              <a:rPr lang="en-US" sz="1800" b="1" i="1">
                <a:latin typeface="Verdana" pitchFamily="34" charset="0"/>
              </a:rPr>
              <a:t>r</a:t>
            </a:r>
            <a:r>
              <a:rPr lang="en-US" sz="1800" i="1">
                <a:latin typeface="Verdana" pitchFamily="34" charset="0"/>
              </a:rPr>
              <a:t> is max-min fair then each session has a bottleneck link</a:t>
            </a:r>
            <a:endParaRPr lang="en-US" sz="1600">
              <a:latin typeface="Verdana" pitchFamily="34" charset="0"/>
            </a:endParaRPr>
          </a:p>
          <a:p>
            <a:pPr marL="762000" lvl="1" indent="-304800">
              <a:spcBef>
                <a:spcPct val="20000"/>
              </a:spcBef>
            </a:pPr>
            <a:r>
              <a:rPr lang="en-US" sz="1600">
                <a:latin typeface="Verdana" pitchFamily="34" charset="0"/>
              </a:rPr>
              <a:t>Def: </a:t>
            </a:r>
            <a:r>
              <a:rPr lang="en-US" sz="1600" i="1">
                <a:latin typeface="Verdana" pitchFamily="34" charset="0"/>
              </a:rPr>
              <a:t>a</a:t>
            </a:r>
            <a:r>
              <a:rPr lang="en-US" sz="1600">
                <a:latin typeface="Verdana" pitchFamily="34" charset="0"/>
              </a:rPr>
              <a:t> is a bottleneck link for p if F</a:t>
            </a:r>
            <a:r>
              <a:rPr lang="en-US" sz="1600" baseline="-25000">
                <a:latin typeface="Verdana" pitchFamily="34" charset="0"/>
              </a:rPr>
              <a:t>a</a:t>
            </a:r>
            <a:r>
              <a:rPr lang="en-US" sz="1600">
                <a:latin typeface="Verdana" pitchFamily="34" charset="0"/>
              </a:rPr>
              <a:t>=C</a:t>
            </a:r>
            <a:r>
              <a:rPr lang="en-US" sz="1600" baseline="-25000">
                <a:latin typeface="Verdana" pitchFamily="34" charset="0"/>
              </a:rPr>
              <a:t>a </a:t>
            </a:r>
            <a:r>
              <a:rPr lang="en-US" sz="1600">
                <a:latin typeface="Verdana" pitchFamily="34" charset="0"/>
              </a:rPr>
              <a:t>and r</a:t>
            </a:r>
            <a:r>
              <a:rPr lang="en-US" sz="1600" baseline="-25000">
                <a:latin typeface="Verdana" pitchFamily="34" charset="0"/>
              </a:rPr>
              <a:t>p</a:t>
            </a:r>
            <a:r>
              <a:rPr lang="en-US" sz="1600">
                <a:latin typeface="Verdana" pitchFamily="34" charset="0"/>
                <a:sym typeface="Symbol" pitchFamily="18" charset="2"/>
              </a:rPr>
              <a:t>r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p’ </a:t>
            </a:r>
            <a:r>
              <a:rPr lang="en-US" sz="1600">
                <a:latin typeface="Verdana" pitchFamily="34" charset="0"/>
                <a:sym typeface="Math1"/>
              </a:rPr>
              <a:t>for all p’≠p</a:t>
            </a:r>
            <a:endParaRPr lang="en-US" sz="1600">
              <a:latin typeface="Verdana" pitchFamily="34" charset="0"/>
            </a:endParaRPr>
          </a:p>
          <a:p>
            <a:pPr marL="762000" lvl="1" indent="-304800">
              <a:spcBef>
                <a:spcPct val="20000"/>
              </a:spcBef>
            </a:pPr>
            <a:r>
              <a:rPr lang="en-US" sz="1600">
                <a:latin typeface="Verdana" pitchFamily="34" charset="0"/>
              </a:rPr>
              <a:t>Proof with contradiction: assume max-min, but p does not have bottleneck link.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  <a:sym typeface="Symbol" pitchFamily="18" charset="2"/>
              </a:rPr>
              <a:t>For all link </a:t>
            </a:r>
            <a:r>
              <a:rPr lang="en-US" sz="1600" i="1">
                <a:latin typeface="Verdana" pitchFamily="34" charset="0"/>
                <a:sym typeface="Symbol" pitchFamily="18" charset="2"/>
              </a:rPr>
              <a:t>a</a:t>
            </a:r>
            <a:r>
              <a:rPr lang="en-US" sz="1600">
                <a:latin typeface="Verdana" pitchFamily="34" charset="0"/>
                <a:sym typeface="Symbol" pitchFamily="18" charset="2"/>
              </a:rPr>
              <a:t> on the path, define 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a</a:t>
            </a:r>
            <a:r>
              <a:rPr lang="en-US" sz="1600">
                <a:latin typeface="Verdana" pitchFamily="34" charset="0"/>
                <a:sym typeface="Symbol" pitchFamily="18" charset="2"/>
              </a:rPr>
              <a:t>: 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  <a:sym typeface="Symbol" pitchFamily="18" charset="2"/>
              </a:rPr>
              <a:t>if </a:t>
            </a:r>
            <a:r>
              <a:rPr lang="en-US" sz="1600">
                <a:latin typeface="Verdana" pitchFamily="34" charset="0"/>
              </a:rPr>
              <a:t>F</a:t>
            </a:r>
            <a:r>
              <a:rPr lang="en-US" sz="1600" baseline="-25000">
                <a:latin typeface="Verdana" pitchFamily="34" charset="0"/>
              </a:rPr>
              <a:t>a</a:t>
            </a:r>
            <a:r>
              <a:rPr lang="en-US" sz="1600">
                <a:latin typeface="Verdana" pitchFamily="34" charset="0"/>
              </a:rPr>
              <a:t>=C</a:t>
            </a:r>
            <a:r>
              <a:rPr lang="en-US" sz="1600" baseline="-25000">
                <a:latin typeface="Verdana" pitchFamily="34" charset="0"/>
              </a:rPr>
              <a:t>a</a:t>
            </a:r>
            <a:r>
              <a:rPr lang="en-US" sz="1600">
                <a:latin typeface="Verdana" pitchFamily="34" charset="0"/>
              </a:rPr>
              <a:t>, then there is at least one  session with rate r</a:t>
            </a:r>
            <a:r>
              <a:rPr lang="en-US" sz="1600" baseline="-25000">
                <a:latin typeface="Verdana" pitchFamily="34" charset="0"/>
              </a:rPr>
              <a:t>pa </a:t>
            </a:r>
            <a:r>
              <a:rPr lang="en-US" sz="1600">
                <a:latin typeface="Verdana" pitchFamily="34" charset="0"/>
              </a:rPr>
              <a:t>higher than r</a:t>
            </a:r>
            <a:r>
              <a:rPr lang="en-US" sz="1600" baseline="-25000">
                <a:latin typeface="Verdana" pitchFamily="34" charset="0"/>
              </a:rPr>
              <a:t>p</a:t>
            </a:r>
            <a:r>
              <a:rPr lang="en-US" sz="1600">
                <a:latin typeface="Verdana" pitchFamily="34" charset="0"/>
              </a:rPr>
              <a:t>, and let </a:t>
            </a:r>
            <a:r>
              <a:rPr lang="en-US" sz="1600" baseline="-25000">
                <a:latin typeface="Verdana" pitchFamily="34" charset="0"/>
              </a:rPr>
              <a:t> </a:t>
            </a:r>
            <a:r>
              <a:rPr lang="en-US" sz="1600">
                <a:latin typeface="Verdana" pitchFamily="34" charset="0"/>
                <a:sym typeface="Symbol" pitchFamily="18" charset="2"/>
              </a:rPr>
              <a:t>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a</a:t>
            </a:r>
            <a:r>
              <a:rPr lang="en-US" sz="1600">
                <a:latin typeface="Verdana" pitchFamily="34" charset="0"/>
                <a:sym typeface="Symbol" pitchFamily="18" charset="2"/>
              </a:rPr>
              <a:t> = </a:t>
            </a:r>
            <a:r>
              <a:rPr lang="en-US" sz="1600">
                <a:latin typeface="Verdana" pitchFamily="34" charset="0"/>
              </a:rPr>
              <a:t>r</a:t>
            </a:r>
            <a:r>
              <a:rPr lang="en-US" sz="1600" baseline="-25000">
                <a:latin typeface="Verdana" pitchFamily="34" charset="0"/>
              </a:rPr>
              <a:t>pa</a:t>
            </a:r>
            <a:r>
              <a:rPr lang="en-US" sz="1600">
                <a:latin typeface="Verdana" pitchFamily="34" charset="0"/>
                <a:sym typeface="Symbol" pitchFamily="18" charset="2"/>
              </a:rPr>
              <a:t>-r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p </a:t>
            </a:r>
            <a:r>
              <a:rPr lang="en-US" sz="1600">
                <a:latin typeface="Verdana" pitchFamily="34" charset="0"/>
              </a:rPr>
              <a:t>and 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  <a:sym typeface="Symbol" pitchFamily="18" charset="2"/>
              </a:rPr>
              <a:t>if </a:t>
            </a:r>
            <a:r>
              <a:rPr lang="en-US" sz="1600">
                <a:latin typeface="Verdana" pitchFamily="34" charset="0"/>
              </a:rPr>
              <a:t>F</a:t>
            </a:r>
            <a:r>
              <a:rPr lang="en-US" sz="1600" baseline="-25000">
                <a:latin typeface="Verdana" pitchFamily="34" charset="0"/>
              </a:rPr>
              <a:t>a</a:t>
            </a:r>
            <a:r>
              <a:rPr lang="en-US" sz="1600">
                <a:latin typeface="Verdana" pitchFamily="34" charset="0"/>
              </a:rPr>
              <a:t>&lt;C</a:t>
            </a:r>
            <a:r>
              <a:rPr lang="en-US" sz="1600" baseline="-25000">
                <a:latin typeface="Verdana" pitchFamily="34" charset="0"/>
              </a:rPr>
              <a:t>a</a:t>
            </a:r>
            <a:r>
              <a:rPr lang="en-US" sz="1600">
                <a:latin typeface="Verdana" pitchFamily="34" charset="0"/>
              </a:rPr>
              <a:t>, then the link is not saturated, and let</a:t>
            </a:r>
            <a:r>
              <a:rPr lang="en-US" sz="1600">
                <a:latin typeface="Verdana" pitchFamily="34" charset="0"/>
                <a:sym typeface="Symbol" pitchFamily="18" charset="2"/>
              </a:rPr>
              <a:t> 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a</a:t>
            </a:r>
            <a:r>
              <a:rPr lang="en-US" sz="1600">
                <a:latin typeface="Verdana" pitchFamily="34" charset="0"/>
                <a:sym typeface="Symbol" pitchFamily="18" charset="2"/>
              </a:rPr>
              <a:t> = </a:t>
            </a:r>
            <a:r>
              <a:rPr lang="en-US" sz="1600">
                <a:latin typeface="Verdana" pitchFamily="34" charset="0"/>
              </a:rPr>
              <a:t>C</a:t>
            </a:r>
            <a:r>
              <a:rPr lang="en-US" sz="1600" baseline="-25000">
                <a:latin typeface="Verdana" pitchFamily="34" charset="0"/>
              </a:rPr>
              <a:t>a</a:t>
            </a:r>
            <a:r>
              <a:rPr lang="en-US" sz="1600">
                <a:latin typeface="Verdana" pitchFamily="34" charset="0"/>
              </a:rPr>
              <a:t>-F</a:t>
            </a:r>
            <a:r>
              <a:rPr lang="en-US" sz="1600" baseline="-25000">
                <a:latin typeface="Verdana" pitchFamily="34" charset="0"/>
              </a:rPr>
              <a:t>a.</a:t>
            </a:r>
          </a:p>
          <a:p>
            <a:pPr marL="762000" lvl="1" indent="-304800">
              <a:spcBef>
                <a:spcPct val="20000"/>
              </a:spcBef>
            </a:pPr>
            <a:r>
              <a:rPr lang="en-US" sz="1600">
                <a:latin typeface="Verdana" pitchFamily="34" charset="0"/>
              </a:rPr>
              <a:t>Possible to increase r</a:t>
            </a:r>
            <a:r>
              <a:rPr lang="en-US" sz="1600" baseline="-25000">
                <a:latin typeface="Verdana" pitchFamily="34" charset="0"/>
              </a:rPr>
              <a:t>p</a:t>
            </a:r>
            <a:r>
              <a:rPr lang="en-US" sz="1600">
                <a:latin typeface="Verdana" pitchFamily="34" charset="0"/>
              </a:rPr>
              <a:t> with min(</a:t>
            </a:r>
            <a:r>
              <a:rPr lang="en-US" sz="1600">
                <a:latin typeface="Verdana" pitchFamily="34" charset="0"/>
                <a:sym typeface="Symbol" pitchFamily="18" charset="2"/>
              </a:rPr>
              <a:t>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a</a:t>
            </a:r>
            <a:r>
              <a:rPr lang="en-US" sz="1600">
                <a:latin typeface="Verdana" pitchFamily="34" charset="0"/>
                <a:sym typeface="Symbol" pitchFamily="18" charset="2"/>
              </a:rPr>
              <a:t>) without decreasing rates lower than r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p</a:t>
            </a:r>
            <a:r>
              <a:rPr lang="en-US" sz="1600">
                <a:latin typeface="Verdana" pitchFamily="34" charset="0"/>
                <a:sym typeface="Symbol" pitchFamily="18" charset="2"/>
              </a:rPr>
              <a:t>. This contradicts the max-min fairness definition.</a:t>
            </a:r>
          </a:p>
          <a:p>
            <a:pPr marL="762000" lvl="1" indent="-304800">
              <a:spcBef>
                <a:spcPct val="20000"/>
              </a:spcBef>
            </a:pPr>
            <a:endParaRPr lang="en-US" sz="1600">
              <a:latin typeface="Verdana" pitchFamily="34" charset="0"/>
            </a:endParaRPr>
          </a:p>
        </p:txBody>
      </p:sp>
      <p:sp>
        <p:nvSpPr>
          <p:cNvPr id="28675" name="Oval 6"/>
          <p:cNvSpPr>
            <a:spLocks noChangeArrowheads="1"/>
          </p:cNvSpPr>
          <p:nvPr/>
        </p:nvSpPr>
        <p:spPr bwMode="auto">
          <a:xfrm>
            <a:off x="2987675" y="4724400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1</a:t>
            </a:r>
          </a:p>
        </p:txBody>
      </p:sp>
      <p:sp>
        <p:nvSpPr>
          <p:cNvPr id="28676" name="Oval 7"/>
          <p:cNvSpPr>
            <a:spLocks noChangeArrowheads="1"/>
          </p:cNvSpPr>
          <p:nvPr/>
        </p:nvSpPr>
        <p:spPr bwMode="auto">
          <a:xfrm>
            <a:off x="3059113" y="5948363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2</a:t>
            </a:r>
          </a:p>
        </p:txBody>
      </p:sp>
      <p:sp>
        <p:nvSpPr>
          <p:cNvPr id="28677" name="Oval 8"/>
          <p:cNvSpPr>
            <a:spLocks noChangeArrowheads="1"/>
          </p:cNvSpPr>
          <p:nvPr/>
        </p:nvSpPr>
        <p:spPr bwMode="auto">
          <a:xfrm>
            <a:off x="4787900" y="4724400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4</a:t>
            </a:r>
          </a:p>
        </p:txBody>
      </p:sp>
      <p:sp>
        <p:nvSpPr>
          <p:cNvPr id="28678" name="Oval 9"/>
          <p:cNvSpPr>
            <a:spLocks noChangeArrowheads="1"/>
          </p:cNvSpPr>
          <p:nvPr/>
        </p:nvSpPr>
        <p:spPr bwMode="auto">
          <a:xfrm>
            <a:off x="4859338" y="5948363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3</a:t>
            </a:r>
          </a:p>
        </p:txBody>
      </p:sp>
      <p:sp>
        <p:nvSpPr>
          <p:cNvPr id="28679" name="Oval 10"/>
          <p:cNvSpPr>
            <a:spLocks noChangeArrowheads="1"/>
          </p:cNvSpPr>
          <p:nvPr/>
        </p:nvSpPr>
        <p:spPr bwMode="auto">
          <a:xfrm>
            <a:off x="6299200" y="5300663"/>
            <a:ext cx="431800" cy="431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/>
              <a:t>5</a:t>
            </a:r>
          </a:p>
        </p:txBody>
      </p:sp>
      <p:sp>
        <p:nvSpPr>
          <p:cNvPr id="28680" name="Line 11"/>
          <p:cNvSpPr>
            <a:spLocks noChangeShapeType="1"/>
          </p:cNvSpPr>
          <p:nvPr/>
        </p:nvSpPr>
        <p:spPr bwMode="auto">
          <a:xfrm>
            <a:off x="2338388" y="4795838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1" name="Line 12"/>
          <p:cNvSpPr>
            <a:spLocks noChangeShapeType="1"/>
          </p:cNvSpPr>
          <p:nvPr/>
        </p:nvSpPr>
        <p:spPr bwMode="auto">
          <a:xfrm>
            <a:off x="3203575" y="4795838"/>
            <a:ext cx="1871663" cy="1225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2" name="Line 13"/>
          <p:cNvSpPr>
            <a:spLocks noChangeShapeType="1"/>
          </p:cNvSpPr>
          <p:nvPr/>
        </p:nvSpPr>
        <p:spPr bwMode="auto">
          <a:xfrm flipV="1">
            <a:off x="5075238" y="5156200"/>
            <a:ext cx="1871662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3" name="Line 14"/>
          <p:cNvSpPr>
            <a:spLocks noChangeShapeType="1"/>
          </p:cNvSpPr>
          <p:nvPr/>
        </p:nvSpPr>
        <p:spPr bwMode="auto">
          <a:xfrm>
            <a:off x="2338388" y="6092825"/>
            <a:ext cx="280828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4" name="Line 15"/>
          <p:cNvSpPr>
            <a:spLocks noChangeShapeType="1"/>
          </p:cNvSpPr>
          <p:nvPr/>
        </p:nvSpPr>
        <p:spPr bwMode="auto">
          <a:xfrm flipV="1">
            <a:off x="5146675" y="5229225"/>
            <a:ext cx="1800225" cy="86360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5" name="Line 16"/>
          <p:cNvSpPr>
            <a:spLocks noChangeShapeType="1"/>
          </p:cNvSpPr>
          <p:nvPr/>
        </p:nvSpPr>
        <p:spPr bwMode="auto">
          <a:xfrm>
            <a:off x="2338388" y="6164263"/>
            <a:ext cx="3313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6" name="Line 17"/>
          <p:cNvSpPr>
            <a:spLocks noChangeShapeType="1"/>
          </p:cNvSpPr>
          <p:nvPr/>
        </p:nvSpPr>
        <p:spPr bwMode="auto">
          <a:xfrm>
            <a:off x="2338388" y="6237288"/>
            <a:ext cx="3313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7" name="Line 18"/>
          <p:cNvSpPr>
            <a:spLocks noChangeShapeType="1"/>
          </p:cNvSpPr>
          <p:nvPr/>
        </p:nvSpPr>
        <p:spPr bwMode="auto">
          <a:xfrm>
            <a:off x="4354513" y="4508500"/>
            <a:ext cx="2665412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6" name="AutoShape 22"/>
          <p:cNvSpPr>
            <a:spLocks noChangeArrowheads="1"/>
          </p:cNvSpPr>
          <p:nvPr/>
        </p:nvSpPr>
        <p:spPr bwMode="auto">
          <a:xfrm>
            <a:off x="5724525" y="5013325"/>
            <a:ext cx="144463" cy="144463"/>
          </a:xfrm>
          <a:prstGeom prst="star5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sv-SE"/>
          </a:p>
        </p:txBody>
      </p:sp>
      <p:sp>
        <p:nvSpPr>
          <p:cNvPr id="11289" name="AutoShape 25"/>
          <p:cNvSpPr>
            <a:spLocks noChangeArrowheads="1"/>
          </p:cNvSpPr>
          <p:nvPr/>
        </p:nvSpPr>
        <p:spPr bwMode="auto">
          <a:xfrm>
            <a:off x="3995738" y="6092825"/>
            <a:ext cx="144462" cy="144463"/>
          </a:xfrm>
          <a:prstGeom prst="star5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sv-SE"/>
          </a:p>
        </p:txBody>
      </p:sp>
      <p:sp>
        <p:nvSpPr>
          <p:cNvPr id="11290" name="AutoShape 26"/>
          <p:cNvSpPr>
            <a:spLocks noChangeArrowheads="1"/>
          </p:cNvSpPr>
          <p:nvPr/>
        </p:nvSpPr>
        <p:spPr bwMode="auto">
          <a:xfrm>
            <a:off x="4211638" y="6164263"/>
            <a:ext cx="144462" cy="144462"/>
          </a:xfrm>
          <a:prstGeom prst="star5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sv-SE"/>
          </a:p>
        </p:txBody>
      </p:sp>
      <p:sp>
        <p:nvSpPr>
          <p:cNvPr id="2" name="AutoShape 25"/>
          <p:cNvSpPr>
            <a:spLocks noChangeArrowheads="1"/>
          </p:cNvSpPr>
          <p:nvPr/>
        </p:nvSpPr>
        <p:spPr bwMode="auto">
          <a:xfrm>
            <a:off x="3995738" y="5229225"/>
            <a:ext cx="144462" cy="144463"/>
          </a:xfrm>
          <a:prstGeom prst="star5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sv-SE"/>
          </a:p>
        </p:txBody>
      </p:sp>
      <p:sp>
        <p:nvSpPr>
          <p:cNvPr id="28692" name="Text Box 29"/>
          <p:cNvSpPr txBox="1">
            <a:spLocks noChangeArrowheads="1"/>
          </p:cNvSpPr>
          <p:nvPr/>
        </p:nvSpPr>
        <p:spPr bwMode="auto">
          <a:xfrm>
            <a:off x="900113" y="5373688"/>
            <a:ext cx="2335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F</a:t>
            </a:r>
            <a:r>
              <a:rPr lang="en-US" baseline="-25000"/>
              <a:t>a</a:t>
            </a:r>
            <a:r>
              <a:rPr lang="en-US"/>
              <a:t>=C</a:t>
            </a:r>
            <a:r>
              <a:rPr lang="en-US" baseline="-25000"/>
              <a:t>a</a:t>
            </a:r>
            <a:r>
              <a:rPr lang="en-US"/>
              <a:t>, </a:t>
            </a:r>
            <a:r>
              <a:rPr lang="en-US">
                <a:sym typeface="Symbol" pitchFamily="18" charset="2"/>
              </a:rPr>
              <a:t></a:t>
            </a:r>
            <a:r>
              <a:rPr lang="en-US" baseline="-25000">
                <a:sym typeface="Symbol" pitchFamily="18" charset="2"/>
              </a:rPr>
              <a:t>a</a:t>
            </a:r>
            <a:r>
              <a:rPr lang="en-US">
                <a:sym typeface="Symbol" pitchFamily="18" charset="2"/>
              </a:rPr>
              <a:t> = </a:t>
            </a:r>
            <a:r>
              <a:rPr lang="en-US"/>
              <a:t>r</a:t>
            </a:r>
            <a:r>
              <a:rPr lang="en-US" baseline="-25000"/>
              <a:t>pa</a:t>
            </a:r>
            <a:r>
              <a:rPr lang="en-US">
                <a:sym typeface="Symbol" pitchFamily="18" charset="2"/>
              </a:rPr>
              <a:t>-r</a:t>
            </a:r>
            <a:r>
              <a:rPr lang="en-US" baseline="-25000">
                <a:sym typeface="Symbol" pitchFamily="18" charset="2"/>
              </a:rPr>
              <a:t>p</a:t>
            </a:r>
            <a:r>
              <a:rPr lang="en-US"/>
              <a:t> </a:t>
            </a:r>
          </a:p>
        </p:txBody>
      </p:sp>
      <p:sp>
        <p:nvSpPr>
          <p:cNvPr id="28693" name="Text Box 30"/>
          <p:cNvSpPr txBox="1">
            <a:spLocks noChangeArrowheads="1"/>
          </p:cNvSpPr>
          <p:nvPr/>
        </p:nvSpPr>
        <p:spPr bwMode="auto">
          <a:xfrm>
            <a:off x="6011863" y="5734050"/>
            <a:ext cx="2392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F</a:t>
            </a:r>
            <a:r>
              <a:rPr lang="en-US" baseline="-25000"/>
              <a:t>a</a:t>
            </a:r>
            <a:r>
              <a:rPr lang="en-US"/>
              <a:t>&lt;C</a:t>
            </a:r>
            <a:r>
              <a:rPr lang="en-US" baseline="-25000"/>
              <a:t>a</a:t>
            </a:r>
            <a:r>
              <a:rPr lang="en-US"/>
              <a:t>, </a:t>
            </a:r>
            <a:r>
              <a:rPr lang="en-US">
                <a:sym typeface="Symbol" pitchFamily="18" charset="2"/>
              </a:rPr>
              <a:t></a:t>
            </a:r>
            <a:r>
              <a:rPr lang="en-US" baseline="-25000">
                <a:sym typeface="Symbol" pitchFamily="18" charset="2"/>
              </a:rPr>
              <a:t>a</a:t>
            </a:r>
            <a:r>
              <a:rPr lang="en-US">
                <a:sym typeface="Symbol" pitchFamily="18" charset="2"/>
              </a:rPr>
              <a:t> = </a:t>
            </a:r>
            <a:r>
              <a:rPr lang="en-US"/>
              <a:t>C</a:t>
            </a:r>
            <a:r>
              <a:rPr lang="en-US" baseline="-25000"/>
              <a:t>a</a:t>
            </a:r>
            <a:r>
              <a:rPr lang="en-US">
                <a:sym typeface="Symbol" pitchFamily="18" charset="2"/>
              </a:rPr>
              <a:t>-F</a:t>
            </a:r>
            <a:r>
              <a:rPr lang="en-US" baseline="-25000">
                <a:sym typeface="Symbol" pitchFamily="18" charset="2"/>
              </a:rPr>
              <a:t>a</a:t>
            </a:r>
            <a:r>
              <a:rPr lang="en-US"/>
              <a:t> </a:t>
            </a:r>
          </a:p>
        </p:txBody>
      </p:sp>
      <p:sp>
        <p:nvSpPr>
          <p:cNvPr id="28694" name="Line 31"/>
          <p:cNvSpPr>
            <a:spLocks noChangeShapeType="1"/>
          </p:cNvSpPr>
          <p:nvPr/>
        </p:nvSpPr>
        <p:spPr bwMode="auto">
          <a:xfrm>
            <a:off x="3203575" y="5661025"/>
            <a:ext cx="5048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95" name="Line 32"/>
          <p:cNvSpPr>
            <a:spLocks noChangeShapeType="1"/>
          </p:cNvSpPr>
          <p:nvPr/>
        </p:nvSpPr>
        <p:spPr bwMode="auto">
          <a:xfrm flipH="1" flipV="1">
            <a:off x="5867400" y="5876925"/>
            <a:ext cx="144463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5963" y="423863"/>
            <a:ext cx="618172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Max-Min Fairness</a:t>
            </a:r>
            <a:endParaRPr lang="en-US" sz="4500" smtClean="0"/>
          </a:p>
        </p:txBody>
      </p:sp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762000" y="1676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r>
              <a:rPr lang="en-US" sz="1800">
                <a:latin typeface="Verdana" pitchFamily="34" charset="0"/>
                <a:sym typeface="Symbol" pitchFamily="18" charset="2"/>
              </a:rPr>
              <a:t>Proof: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AutoNum type="arabicPeriod" startAt="2"/>
            </a:pPr>
            <a:r>
              <a:rPr lang="en-US" sz="1800" i="1">
                <a:latin typeface="Verdana" pitchFamily="34" charset="0"/>
              </a:rPr>
              <a:t>If each session has a bottleneck link then </a:t>
            </a:r>
            <a:r>
              <a:rPr lang="en-US" sz="1800" b="1" i="1">
                <a:latin typeface="Verdana" pitchFamily="34" charset="0"/>
              </a:rPr>
              <a:t>r</a:t>
            </a:r>
            <a:r>
              <a:rPr lang="en-US" sz="1800" i="1">
                <a:latin typeface="Verdana" pitchFamily="34" charset="0"/>
              </a:rPr>
              <a:t> is max-min fair</a:t>
            </a:r>
          </a:p>
          <a:p>
            <a:pPr marL="762000" lvl="1" indent="-304800">
              <a:spcBef>
                <a:spcPct val="20000"/>
              </a:spcBef>
            </a:pPr>
            <a:r>
              <a:rPr lang="en-US" sz="1600">
                <a:latin typeface="Verdana" pitchFamily="34" charset="0"/>
              </a:rPr>
              <a:t>Proof: consider the following for each session.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Consider session p with bottleneck link </a:t>
            </a:r>
            <a:r>
              <a:rPr lang="en-US" sz="1600" i="1">
                <a:latin typeface="Verdana" pitchFamily="34" charset="0"/>
              </a:rPr>
              <a:t>a</a:t>
            </a:r>
            <a:r>
              <a:rPr lang="en-US" sz="1600">
                <a:latin typeface="Verdana" pitchFamily="34" charset="0"/>
              </a:rPr>
              <a:t> (F</a:t>
            </a:r>
            <a:r>
              <a:rPr lang="en-US" sz="1600" baseline="-25000">
                <a:latin typeface="Verdana" pitchFamily="34" charset="0"/>
              </a:rPr>
              <a:t>a</a:t>
            </a:r>
            <a:r>
              <a:rPr lang="en-US" sz="1600">
                <a:latin typeface="Verdana" pitchFamily="34" charset="0"/>
              </a:rPr>
              <a:t>=C</a:t>
            </a:r>
            <a:r>
              <a:rPr lang="en-US" sz="1600" baseline="-25000">
                <a:latin typeface="Verdana" pitchFamily="34" charset="0"/>
              </a:rPr>
              <a:t>a</a:t>
            </a:r>
            <a:r>
              <a:rPr lang="en-US" sz="1600">
                <a:latin typeface="Verdana" pitchFamily="34" charset="0"/>
              </a:rPr>
              <a:t>)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 Due to the definition of bottleneck link r</a:t>
            </a:r>
            <a:r>
              <a:rPr lang="en-US" sz="1600" baseline="-25000">
                <a:latin typeface="Verdana" pitchFamily="34" charset="0"/>
              </a:rPr>
              <a:t>pa </a:t>
            </a:r>
            <a:r>
              <a:rPr lang="en-US" sz="1600">
                <a:latin typeface="Verdana" pitchFamily="34" charset="0"/>
                <a:sym typeface="Symbol" pitchFamily="18" charset="2"/>
              </a:rPr>
              <a:t> r</a:t>
            </a:r>
            <a:r>
              <a:rPr lang="en-US" sz="1600" baseline="-25000">
                <a:latin typeface="Verdana" pitchFamily="34" charset="0"/>
                <a:sym typeface="Symbol" pitchFamily="18" charset="2"/>
              </a:rPr>
              <a:t>p </a:t>
            </a:r>
            <a:r>
              <a:rPr lang="en-US" sz="1600">
                <a:latin typeface="Verdana" pitchFamily="34" charset="0"/>
              </a:rPr>
              <a:t>and consequently r</a:t>
            </a:r>
            <a:r>
              <a:rPr lang="en-US" sz="1600" baseline="-25000">
                <a:latin typeface="Verdana" pitchFamily="34" charset="0"/>
              </a:rPr>
              <a:t>p</a:t>
            </a:r>
            <a:r>
              <a:rPr lang="en-US" sz="1600">
                <a:latin typeface="Verdana" pitchFamily="34" charset="0"/>
              </a:rPr>
              <a:t> can not be increased without decreasing a session with lower rate.  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This is true for all sessions, thus the allocation is max-min fair.</a:t>
            </a:r>
          </a:p>
          <a:p>
            <a:pPr marL="762000" lvl="1" indent="-304800">
              <a:spcBef>
                <a:spcPct val="20000"/>
              </a:spcBef>
            </a:pPr>
            <a:endParaRPr lang="en-US" sz="1600">
              <a:latin typeface="Verdana" pitchFamily="34" charset="0"/>
            </a:endParaRPr>
          </a:p>
        </p:txBody>
      </p:sp>
      <p:grpSp>
        <p:nvGrpSpPr>
          <p:cNvPr id="29699" name="Group 5"/>
          <p:cNvGrpSpPr>
            <a:grpSpLocks/>
          </p:cNvGrpSpPr>
          <p:nvPr/>
        </p:nvGrpSpPr>
        <p:grpSpPr bwMode="auto">
          <a:xfrm>
            <a:off x="2411413" y="3860800"/>
            <a:ext cx="5040312" cy="2446338"/>
            <a:chOff x="1247" y="1888"/>
            <a:chExt cx="3175" cy="1541"/>
          </a:xfrm>
        </p:grpSpPr>
        <p:sp>
          <p:nvSpPr>
            <p:cNvPr id="29700" name="Oval 6"/>
            <p:cNvSpPr>
              <a:spLocks noChangeArrowheads="1"/>
            </p:cNvSpPr>
            <p:nvPr/>
          </p:nvSpPr>
          <p:spPr bwMode="auto">
            <a:xfrm>
              <a:off x="1882" y="2205"/>
              <a:ext cx="272" cy="2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1</a:t>
              </a:r>
            </a:p>
          </p:txBody>
        </p:sp>
        <p:sp>
          <p:nvSpPr>
            <p:cNvPr id="29701" name="Oval 7"/>
            <p:cNvSpPr>
              <a:spLocks noChangeArrowheads="1"/>
            </p:cNvSpPr>
            <p:nvPr/>
          </p:nvSpPr>
          <p:spPr bwMode="auto">
            <a:xfrm>
              <a:off x="1927" y="2976"/>
              <a:ext cx="272" cy="2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2</a:t>
              </a:r>
            </a:p>
          </p:txBody>
        </p:sp>
        <p:sp>
          <p:nvSpPr>
            <p:cNvPr id="29702" name="Oval 8"/>
            <p:cNvSpPr>
              <a:spLocks noChangeArrowheads="1"/>
            </p:cNvSpPr>
            <p:nvPr/>
          </p:nvSpPr>
          <p:spPr bwMode="auto">
            <a:xfrm>
              <a:off x="3016" y="2205"/>
              <a:ext cx="272" cy="2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4</a:t>
              </a:r>
            </a:p>
          </p:txBody>
        </p:sp>
        <p:sp>
          <p:nvSpPr>
            <p:cNvPr id="29703" name="Oval 9"/>
            <p:cNvSpPr>
              <a:spLocks noChangeArrowheads="1"/>
            </p:cNvSpPr>
            <p:nvPr/>
          </p:nvSpPr>
          <p:spPr bwMode="auto">
            <a:xfrm>
              <a:off x="3061" y="2976"/>
              <a:ext cx="272" cy="2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3</a:t>
              </a:r>
            </a:p>
          </p:txBody>
        </p:sp>
        <p:sp>
          <p:nvSpPr>
            <p:cNvPr id="29704" name="Oval 10"/>
            <p:cNvSpPr>
              <a:spLocks noChangeArrowheads="1"/>
            </p:cNvSpPr>
            <p:nvPr/>
          </p:nvSpPr>
          <p:spPr bwMode="auto">
            <a:xfrm>
              <a:off x="3968" y="2568"/>
              <a:ext cx="272" cy="2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/>
                <a:t>5</a:t>
              </a:r>
            </a:p>
          </p:txBody>
        </p:sp>
        <p:sp>
          <p:nvSpPr>
            <p:cNvPr id="29705" name="Line 11"/>
            <p:cNvSpPr>
              <a:spLocks noChangeShapeType="1"/>
            </p:cNvSpPr>
            <p:nvPr/>
          </p:nvSpPr>
          <p:spPr bwMode="auto">
            <a:xfrm>
              <a:off x="1473" y="2250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6" name="Line 12"/>
            <p:cNvSpPr>
              <a:spLocks noChangeShapeType="1"/>
            </p:cNvSpPr>
            <p:nvPr/>
          </p:nvSpPr>
          <p:spPr bwMode="auto">
            <a:xfrm>
              <a:off x="2018" y="2250"/>
              <a:ext cx="1179" cy="7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7" name="Line 13"/>
            <p:cNvSpPr>
              <a:spLocks noChangeShapeType="1"/>
            </p:cNvSpPr>
            <p:nvPr/>
          </p:nvSpPr>
          <p:spPr bwMode="auto">
            <a:xfrm flipV="1">
              <a:off x="3197" y="2477"/>
              <a:ext cx="1179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8" name="Line 14"/>
            <p:cNvSpPr>
              <a:spLocks noChangeShapeType="1"/>
            </p:cNvSpPr>
            <p:nvPr/>
          </p:nvSpPr>
          <p:spPr bwMode="auto">
            <a:xfrm>
              <a:off x="1473" y="3067"/>
              <a:ext cx="17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9" name="Line 15"/>
            <p:cNvSpPr>
              <a:spLocks noChangeShapeType="1"/>
            </p:cNvSpPr>
            <p:nvPr/>
          </p:nvSpPr>
          <p:spPr bwMode="auto">
            <a:xfrm flipV="1">
              <a:off x="3242" y="2523"/>
              <a:ext cx="1134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10" name="Line 16"/>
            <p:cNvSpPr>
              <a:spLocks noChangeShapeType="1"/>
            </p:cNvSpPr>
            <p:nvPr/>
          </p:nvSpPr>
          <p:spPr bwMode="auto">
            <a:xfrm>
              <a:off x="1473" y="3112"/>
              <a:ext cx="20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11" name="Line 17"/>
            <p:cNvSpPr>
              <a:spLocks noChangeShapeType="1"/>
            </p:cNvSpPr>
            <p:nvPr/>
          </p:nvSpPr>
          <p:spPr bwMode="auto">
            <a:xfrm>
              <a:off x="1473" y="3158"/>
              <a:ext cx="20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12" name="Line 18"/>
            <p:cNvSpPr>
              <a:spLocks noChangeShapeType="1"/>
            </p:cNvSpPr>
            <p:nvPr/>
          </p:nvSpPr>
          <p:spPr bwMode="auto">
            <a:xfrm>
              <a:off x="2743" y="2069"/>
              <a:ext cx="1679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13" name="Text Box 19"/>
            <p:cNvSpPr txBox="1">
              <a:spLocks noChangeArrowheads="1"/>
            </p:cNvSpPr>
            <p:nvPr/>
          </p:nvSpPr>
          <p:spPr bwMode="auto">
            <a:xfrm>
              <a:off x="2743" y="1888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4</a:t>
              </a:r>
            </a:p>
          </p:txBody>
        </p:sp>
        <p:sp>
          <p:nvSpPr>
            <p:cNvPr id="29714" name="Text Box 20"/>
            <p:cNvSpPr txBox="1">
              <a:spLocks noChangeArrowheads="1"/>
            </p:cNvSpPr>
            <p:nvPr/>
          </p:nvSpPr>
          <p:spPr bwMode="auto">
            <a:xfrm>
              <a:off x="1247" y="2795"/>
              <a:ext cx="19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5</a:t>
              </a:r>
            </a:p>
            <a:p>
              <a:pPr eaLnBrk="0" hangingPunct="0"/>
              <a:r>
                <a:rPr lang="en-US" sz="2000"/>
                <a:t>3</a:t>
              </a:r>
            </a:p>
            <a:p>
              <a:pPr eaLnBrk="0" hangingPunct="0"/>
              <a:r>
                <a:rPr lang="en-US" sz="2000"/>
                <a:t>2</a:t>
              </a:r>
            </a:p>
          </p:txBody>
        </p:sp>
        <p:sp>
          <p:nvSpPr>
            <p:cNvPr id="29715" name="Text Box 21"/>
            <p:cNvSpPr txBox="1">
              <a:spLocks noChangeArrowheads="1"/>
            </p:cNvSpPr>
            <p:nvPr/>
          </p:nvSpPr>
          <p:spPr bwMode="auto">
            <a:xfrm>
              <a:off x="1337" y="2069"/>
              <a:ext cx="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1</a:t>
              </a:r>
            </a:p>
          </p:txBody>
        </p:sp>
        <p:sp>
          <p:nvSpPr>
            <p:cNvPr id="11286" name="AutoShape 22"/>
            <p:cNvSpPr>
              <a:spLocks noChangeArrowheads="1"/>
            </p:cNvSpPr>
            <p:nvPr/>
          </p:nvSpPr>
          <p:spPr bwMode="auto">
            <a:xfrm>
              <a:off x="3606" y="2387"/>
              <a:ext cx="91" cy="91"/>
            </a:xfrm>
            <a:prstGeom prst="star5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sv-SE"/>
            </a:p>
          </p:txBody>
        </p:sp>
        <p:sp>
          <p:nvSpPr>
            <p:cNvPr id="11287" name="AutoShape 23"/>
            <p:cNvSpPr>
              <a:spLocks noChangeArrowheads="1"/>
            </p:cNvSpPr>
            <p:nvPr/>
          </p:nvSpPr>
          <p:spPr bwMode="auto">
            <a:xfrm>
              <a:off x="3606" y="2749"/>
              <a:ext cx="91" cy="91"/>
            </a:xfrm>
            <a:prstGeom prst="star5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sv-SE"/>
            </a:p>
          </p:txBody>
        </p:sp>
        <p:sp>
          <p:nvSpPr>
            <p:cNvPr id="11288" name="AutoShape 24"/>
            <p:cNvSpPr>
              <a:spLocks noChangeArrowheads="1"/>
            </p:cNvSpPr>
            <p:nvPr/>
          </p:nvSpPr>
          <p:spPr bwMode="auto">
            <a:xfrm>
              <a:off x="2426" y="3022"/>
              <a:ext cx="91" cy="91"/>
            </a:xfrm>
            <a:prstGeom prst="star5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sv-SE"/>
            </a:p>
          </p:txBody>
        </p:sp>
        <p:sp>
          <p:nvSpPr>
            <p:cNvPr id="11289" name="AutoShape 25"/>
            <p:cNvSpPr>
              <a:spLocks noChangeArrowheads="1"/>
            </p:cNvSpPr>
            <p:nvPr/>
          </p:nvSpPr>
          <p:spPr bwMode="auto">
            <a:xfrm>
              <a:off x="2517" y="3067"/>
              <a:ext cx="91" cy="91"/>
            </a:xfrm>
            <a:prstGeom prst="star5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sv-SE"/>
            </a:p>
          </p:txBody>
        </p:sp>
        <p:sp>
          <p:nvSpPr>
            <p:cNvPr id="11290" name="AutoShape 26"/>
            <p:cNvSpPr>
              <a:spLocks noChangeArrowheads="1"/>
            </p:cNvSpPr>
            <p:nvPr/>
          </p:nvSpPr>
          <p:spPr bwMode="auto">
            <a:xfrm>
              <a:off x="2653" y="3112"/>
              <a:ext cx="91" cy="91"/>
            </a:xfrm>
            <a:prstGeom prst="star5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sv-SE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423863"/>
            <a:ext cx="7124700" cy="11430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Utility function</a:t>
            </a:r>
          </a:p>
        </p:txBody>
      </p:sp>
      <p:sp>
        <p:nvSpPr>
          <p:cNvPr id="30722" name="Rectangle 3"/>
          <p:cNvSpPr>
            <a:spLocks noChangeArrowheads="1"/>
          </p:cNvSpPr>
          <p:nvPr/>
        </p:nvSpPr>
        <p:spPr bwMode="auto">
          <a:xfrm>
            <a:off x="762000" y="1676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  <a:sym typeface="Symbol" pitchFamily="18" charset="2"/>
              </a:rPr>
              <a:t>Utility function: to describe the value of a resource.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  <a:sym typeface="Symbol" pitchFamily="18" charset="2"/>
              </a:rPr>
              <a:t>E.g.,</a:t>
            </a:r>
          </a:p>
          <a:p>
            <a:pPr marL="800100" lvl="1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  <a:sym typeface="Symbol" pitchFamily="18" charset="2"/>
              </a:rPr>
              <a:t>Application requires fixed rate: </a:t>
            </a:r>
            <a:r>
              <a:rPr lang="en-US" sz="1800" i="1">
                <a:latin typeface="Verdana" pitchFamily="34" charset="0"/>
                <a:sym typeface="Symbol" pitchFamily="18" charset="2"/>
              </a:rPr>
              <a:t>r*</a:t>
            </a:r>
          </a:p>
          <a:p>
            <a:pPr marL="800100" lvl="1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  <a:sym typeface="Symbol" pitchFamily="18" charset="2"/>
              </a:rPr>
              <a:t>Allocated rate: r</a:t>
            </a:r>
          </a:p>
          <a:p>
            <a:pPr marL="800100" lvl="1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  <a:sym typeface="Symbol" pitchFamily="18" charset="2"/>
              </a:rPr>
              <a:t>Utility of allocated rate:</a:t>
            </a:r>
            <a:br>
              <a:rPr lang="en-US" sz="1800">
                <a:latin typeface="Verdana" pitchFamily="34" charset="0"/>
                <a:sym typeface="Symbol" pitchFamily="18" charset="2"/>
              </a:rPr>
            </a:br>
            <a:r>
              <a:rPr lang="en-US" sz="1800">
                <a:latin typeface="Verdana" pitchFamily="34" charset="0"/>
                <a:sym typeface="Symbol" pitchFamily="18" charset="2"/>
              </a:rPr>
              <a:t>u(r)=0 if r&lt;r*</a:t>
            </a:r>
            <a:br>
              <a:rPr lang="en-US" sz="1800">
                <a:latin typeface="Verdana" pitchFamily="34" charset="0"/>
                <a:sym typeface="Symbol" pitchFamily="18" charset="2"/>
              </a:rPr>
            </a:br>
            <a:r>
              <a:rPr lang="en-US" sz="1800">
                <a:latin typeface="Verdana" pitchFamily="34" charset="0"/>
                <a:sym typeface="Symbol" pitchFamily="18" charset="2"/>
              </a:rPr>
              <a:t>u(r)=1 if r&gt;=r*</a:t>
            </a:r>
          </a:p>
          <a:p>
            <a:pPr marL="800100" lvl="1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800">
              <a:latin typeface="Verdana" pitchFamily="34" charset="0"/>
              <a:sym typeface="Symbol" pitchFamily="18" charset="2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  <a:sym typeface="Symbol" pitchFamily="18" charset="2"/>
              </a:rPr>
              <a:t>Typical utility functions:</a:t>
            </a:r>
          </a:p>
          <a:p>
            <a:pPr marL="800100" lvl="1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  <a:sym typeface="Symbol" pitchFamily="18" charset="2"/>
              </a:rPr>
              <a:t>Linear  u(r)=r</a:t>
            </a:r>
          </a:p>
          <a:p>
            <a:pPr marL="800100" lvl="1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  <a:sym typeface="Symbol" pitchFamily="18" charset="2"/>
              </a:rPr>
              <a:t>Logarithmic u(r)=log r</a:t>
            </a:r>
          </a:p>
          <a:p>
            <a:pPr marL="800100" lvl="1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  <a:sym typeface="Symbol" pitchFamily="18" charset="2"/>
              </a:rPr>
              <a:t>Step function – as above</a:t>
            </a:r>
          </a:p>
          <a:p>
            <a:pPr marL="800100" lvl="1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800">
              <a:latin typeface="Verdana" pitchFamily="34" charset="0"/>
              <a:sym typeface="Symbol" pitchFamily="18" charset="2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endParaRPr lang="en-US" sz="1800">
              <a:latin typeface="Verdana" pitchFamily="34" charset="0"/>
              <a:sym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423863"/>
            <a:ext cx="7124700" cy="11430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3700" smtClean="0"/>
              <a:t>Rate-proportional fairness</a:t>
            </a:r>
            <a:endParaRPr lang="en-US" sz="4100" smtClean="0"/>
          </a:p>
        </p:txBody>
      </p:sp>
      <p:sp>
        <p:nvSpPr>
          <p:cNvPr id="40967" name="Rectangle 3"/>
          <p:cNvSpPr>
            <a:spLocks noChangeArrowheads="1"/>
          </p:cNvSpPr>
          <p:nvPr/>
        </p:nvSpPr>
        <p:spPr bwMode="auto">
          <a:xfrm>
            <a:off x="762000" y="1676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Name: rate proportional or proportional fairness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Note! Change in notation! Rate: </a:t>
            </a:r>
            <a:r>
              <a:rPr lang="en-US" sz="1800">
                <a:latin typeface="Verdana" pitchFamily="34" charset="0"/>
                <a:sym typeface="Symbol" pitchFamily="18" charset="2"/>
              </a:rPr>
              <a:t>, flow: r, set of flows: R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Def1: Allocation </a:t>
            </a:r>
            <a:r>
              <a:rPr lang="en-US" sz="1800">
                <a:latin typeface="Verdana" pitchFamily="34" charset="0"/>
                <a:sym typeface="Symbol" pitchFamily="18" charset="2"/>
              </a:rPr>
              <a:t> </a:t>
            </a:r>
            <a:r>
              <a:rPr lang="en-US" sz="1800">
                <a:latin typeface="Verdana" pitchFamily="34" charset="0"/>
              </a:rPr>
              <a:t>={</a:t>
            </a:r>
            <a:r>
              <a:rPr lang="en-US" sz="1800">
                <a:latin typeface="Verdana" pitchFamily="34" charset="0"/>
                <a:sym typeface="Symbol" pitchFamily="18" charset="2"/>
              </a:rPr>
              <a:t></a:t>
            </a:r>
            <a:r>
              <a:rPr lang="en-US" sz="1800" baseline="-25000">
                <a:latin typeface="Verdana" pitchFamily="34" charset="0"/>
              </a:rPr>
              <a:t>r</a:t>
            </a:r>
            <a:r>
              <a:rPr lang="en-US" sz="1800">
                <a:latin typeface="Verdana" pitchFamily="34" charset="0"/>
              </a:rPr>
              <a:t>} is proportionally fair if for any </a:t>
            </a:r>
            <a:r>
              <a:rPr lang="en-US" sz="1800">
                <a:latin typeface="Verdana" pitchFamily="34" charset="0"/>
                <a:sym typeface="Symbol" pitchFamily="18" charset="2"/>
              </a:rPr>
              <a:t>’ </a:t>
            </a:r>
            <a:r>
              <a:rPr lang="en-US" sz="1800">
                <a:latin typeface="Verdana" pitchFamily="34" charset="0"/>
              </a:rPr>
              <a:t>={</a:t>
            </a:r>
            <a:r>
              <a:rPr lang="en-US" sz="1800">
                <a:latin typeface="Verdana" pitchFamily="34" charset="0"/>
                <a:sym typeface="Symbol" pitchFamily="18" charset="2"/>
              </a:rPr>
              <a:t></a:t>
            </a:r>
            <a:r>
              <a:rPr lang="en-US" sz="1800">
                <a:latin typeface="Verdana" pitchFamily="34" charset="0"/>
              </a:rPr>
              <a:t>’</a:t>
            </a:r>
            <a:r>
              <a:rPr lang="en-US" sz="1800" baseline="-25000">
                <a:latin typeface="Verdana" pitchFamily="34" charset="0"/>
              </a:rPr>
              <a:t>r</a:t>
            </a:r>
            <a:r>
              <a:rPr lang="en-US" sz="1800">
                <a:latin typeface="Verdana" pitchFamily="34" charset="0"/>
              </a:rPr>
              <a:t>} :</a:t>
            </a:r>
            <a:br>
              <a:rPr lang="en-US" sz="1800">
                <a:latin typeface="Verdana" pitchFamily="34" charset="0"/>
              </a:rPr>
            </a:br>
            <a:r>
              <a:rPr lang="en-US" sz="1800">
                <a:latin typeface="Verdana" pitchFamily="34" charset="0"/>
              </a:rPr>
              <a:t/>
            </a:r>
            <a:br>
              <a:rPr lang="en-US" sz="1800">
                <a:latin typeface="Verdana" pitchFamily="34" charset="0"/>
              </a:rPr>
            </a:br>
            <a:r>
              <a:rPr lang="en-US" sz="1800">
                <a:latin typeface="Verdana" pitchFamily="34" charset="0"/>
              </a:rPr>
              <a:t/>
            </a:r>
            <a:br>
              <a:rPr lang="en-US" sz="1800">
                <a:latin typeface="Verdana" pitchFamily="34" charset="0"/>
              </a:rPr>
            </a:br>
            <a:endParaRPr lang="en-US" sz="18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8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thus, for all other allocation the sum of </a:t>
            </a:r>
            <a:r>
              <a:rPr lang="en-US" sz="1800" i="1">
                <a:latin typeface="Verdana" pitchFamily="34" charset="0"/>
              </a:rPr>
              <a:t>proportional rate changes</a:t>
            </a:r>
            <a:r>
              <a:rPr lang="en-US" sz="1800">
                <a:latin typeface="Verdana" pitchFamily="34" charset="0"/>
              </a:rPr>
              <a:t> with respect to </a:t>
            </a:r>
            <a:r>
              <a:rPr lang="en-US" sz="1800">
                <a:latin typeface="Verdana" pitchFamily="34" charset="0"/>
                <a:sym typeface="Symbol" pitchFamily="18" charset="2"/>
              </a:rPr>
              <a:t> are negative.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Def2: The proportionally far allocation maximizes ∑</a:t>
            </a:r>
            <a:r>
              <a:rPr lang="en-US" sz="1800" baseline="-25000">
                <a:latin typeface="Verdana" pitchFamily="34" charset="0"/>
              </a:rPr>
              <a:t>R</a:t>
            </a:r>
            <a:r>
              <a:rPr lang="en-US" sz="1800">
                <a:latin typeface="Verdana" pitchFamily="34" charset="0"/>
              </a:rPr>
              <a:t>log</a:t>
            </a:r>
            <a:r>
              <a:rPr lang="en-US" sz="1800">
                <a:latin typeface="Verdana" pitchFamily="34" charset="0"/>
                <a:sym typeface="Symbol" pitchFamily="18" charset="2"/>
              </a:rPr>
              <a:t></a:t>
            </a:r>
            <a:r>
              <a:rPr lang="en-US" sz="1800" baseline="-25000">
                <a:latin typeface="Verdana" pitchFamily="34" charset="0"/>
                <a:sym typeface="Symbol" pitchFamily="18" charset="2"/>
              </a:rPr>
              <a:t>r </a:t>
            </a:r>
            <a:r>
              <a:rPr lang="en-US" sz="1800">
                <a:latin typeface="Verdana" pitchFamily="34" charset="0"/>
                <a:sym typeface="Symbol" pitchFamily="18" charset="2"/>
              </a:rPr>
              <a:t>– maximizes the overall utility of rate allocations with a </a:t>
            </a:r>
            <a:r>
              <a:rPr lang="en-US" sz="1800" i="1">
                <a:latin typeface="Verdana" pitchFamily="34" charset="0"/>
                <a:sym typeface="Symbol" pitchFamily="18" charset="2"/>
              </a:rPr>
              <a:t>logarithmic utility function</a:t>
            </a:r>
            <a:r>
              <a:rPr lang="en-US" sz="1800">
                <a:latin typeface="Verdana" pitchFamily="34" charset="0"/>
                <a:sym typeface="Symbol" pitchFamily="18" charset="2"/>
              </a:rPr>
              <a:t>. 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800">
              <a:latin typeface="Verdana" pitchFamily="34" charset="0"/>
              <a:sym typeface="Symbol" pitchFamily="18" charset="2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endParaRPr lang="en-US" sz="1800">
              <a:latin typeface="Verdana" pitchFamily="34" charset="0"/>
              <a:sym typeface="Symbol" pitchFamily="18" charset="2"/>
            </a:endParaRPr>
          </a:p>
        </p:txBody>
      </p:sp>
      <p:graphicFrame>
        <p:nvGraphicFramePr>
          <p:cNvPr id="40965" name="Object 5"/>
          <p:cNvGraphicFramePr>
            <a:graphicFrameLocks noGrp="1" noChangeAspect="1"/>
          </p:cNvGraphicFramePr>
          <p:nvPr>
            <p:ph idx="4294967295"/>
          </p:nvPr>
        </p:nvGraphicFramePr>
        <p:xfrm>
          <a:off x="2987675" y="2852738"/>
          <a:ext cx="1584325" cy="814387"/>
        </p:xfrm>
        <a:graphic>
          <a:graphicData uri="http://schemas.openxmlformats.org/presentationml/2006/ole">
            <p:oleObj spid="_x0000_s40965" name="Equation" r:id="rId3" imgW="889000" imgH="457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423863"/>
            <a:ext cx="7124700" cy="11430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3700" smtClean="0"/>
              <a:t>Rate-proportional fairness</a:t>
            </a:r>
            <a:endParaRPr lang="en-US" sz="4100" smtClean="0"/>
          </a:p>
        </p:txBody>
      </p:sp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762000" y="1676400"/>
            <a:ext cx="77724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Example: parking lot scneario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L links, R</a:t>
            </a:r>
            <a:r>
              <a:rPr lang="en-US" sz="1800" baseline="-25000">
                <a:latin typeface="Verdana" pitchFamily="34" charset="0"/>
              </a:rPr>
              <a:t>0</a:t>
            </a:r>
            <a:r>
              <a:rPr lang="en-US" sz="1800">
                <a:latin typeface="Verdana" pitchFamily="34" charset="0"/>
              </a:rPr>
              <a:t> crosses all links, others only one link</a:t>
            </a:r>
            <a:br>
              <a:rPr lang="en-US" sz="1800">
                <a:latin typeface="Verdana" pitchFamily="34" charset="0"/>
              </a:rPr>
            </a:br>
            <a:r>
              <a:rPr lang="en-US" sz="1800">
                <a:latin typeface="Verdana" pitchFamily="34" charset="0"/>
              </a:rPr>
              <a:t/>
            </a:r>
            <a:br>
              <a:rPr lang="en-US" sz="1800">
                <a:latin typeface="Verdana" pitchFamily="34" charset="0"/>
              </a:rPr>
            </a:br>
            <a:r>
              <a:rPr lang="en-US" sz="1800">
                <a:latin typeface="Verdana" pitchFamily="34" charset="0"/>
              </a:rPr>
              <a:t/>
            </a:r>
            <a:br>
              <a:rPr lang="en-US" sz="1800">
                <a:latin typeface="Verdana" pitchFamily="34" charset="0"/>
              </a:rPr>
            </a:br>
            <a:endParaRPr lang="en-US" sz="18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8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800">
              <a:latin typeface="Verdana" pitchFamily="34" charset="0"/>
              <a:sym typeface="Symbol" pitchFamily="18" charset="2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800">
              <a:latin typeface="Verdana" pitchFamily="34" charset="0"/>
              <a:sym typeface="Symbol" pitchFamily="18" charset="2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endParaRPr lang="en-US" sz="1800">
              <a:latin typeface="Verdana" pitchFamily="34" charset="0"/>
              <a:sym typeface="Symbol" pitchFamily="18" charset="2"/>
            </a:endParaRPr>
          </a:p>
        </p:txBody>
      </p:sp>
      <p:grpSp>
        <p:nvGrpSpPr>
          <p:cNvPr id="41987" name="Group 31"/>
          <p:cNvGrpSpPr>
            <a:grpSpLocks/>
          </p:cNvGrpSpPr>
          <p:nvPr/>
        </p:nvGrpSpPr>
        <p:grpSpPr bwMode="auto">
          <a:xfrm>
            <a:off x="1403350" y="5157788"/>
            <a:ext cx="5943600" cy="1022350"/>
            <a:chOff x="1200" y="1536"/>
            <a:chExt cx="3744" cy="644"/>
          </a:xfrm>
        </p:grpSpPr>
        <p:grpSp>
          <p:nvGrpSpPr>
            <p:cNvPr id="41989" name="Group 4"/>
            <p:cNvGrpSpPr>
              <a:grpSpLocks/>
            </p:cNvGrpSpPr>
            <p:nvPr/>
          </p:nvGrpSpPr>
          <p:grpSpPr bwMode="auto">
            <a:xfrm>
              <a:off x="1200" y="1632"/>
              <a:ext cx="3744" cy="528"/>
              <a:chOff x="864" y="1584"/>
              <a:chExt cx="3744" cy="528"/>
            </a:xfrm>
          </p:grpSpPr>
          <p:sp>
            <p:nvSpPr>
              <p:cNvPr id="41993" name="Oval 5"/>
              <p:cNvSpPr>
                <a:spLocks noChangeArrowheads="1"/>
              </p:cNvSpPr>
              <p:nvPr/>
            </p:nvSpPr>
            <p:spPr bwMode="auto">
              <a:xfrm>
                <a:off x="1008" y="1728"/>
                <a:ext cx="240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sv-SE"/>
              </a:p>
            </p:txBody>
          </p:sp>
          <p:sp>
            <p:nvSpPr>
              <p:cNvPr id="41994" name="Oval 6"/>
              <p:cNvSpPr>
                <a:spLocks noChangeArrowheads="1"/>
              </p:cNvSpPr>
              <p:nvPr/>
            </p:nvSpPr>
            <p:spPr bwMode="auto">
              <a:xfrm>
                <a:off x="3216" y="1728"/>
                <a:ext cx="240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sv-SE"/>
              </a:p>
            </p:txBody>
          </p:sp>
          <p:sp>
            <p:nvSpPr>
              <p:cNvPr id="41995" name="Oval 7"/>
              <p:cNvSpPr>
                <a:spLocks noChangeArrowheads="1"/>
              </p:cNvSpPr>
              <p:nvPr/>
            </p:nvSpPr>
            <p:spPr bwMode="auto">
              <a:xfrm>
                <a:off x="2064" y="1728"/>
                <a:ext cx="240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sv-SE"/>
              </a:p>
            </p:txBody>
          </p:sp>
          <p:sp>
            <p:nvSpPr>
              <p:cNvPr id="41996" name="Oval 8"/>
              <p:cNvSpPr>
                <a:spLocks noChangeArrowheads="1"/>
              </p:cNvSpPr>
              <p:nvPr/>
            </p:nvSpPr>
            <p:spPr bwMode="auto">
              <a:xfrm>
                <a:off x="4272" y="1728"/>
                <a:ext cx="240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sv-SE"/>
              </a:p>
            </p:txBody>
          </p:sp>
          <p:sp>
            <p:nvSpPr>
              <p:cNvPr id="41997" name="Line 9"/>
              <p:cNvSpPr>
                <a:spLocks noChangeShapeType="1"/>
              </p:cNvSpPr>
              <p:nvPr/>
            </p:nvSpPr>
            <p:spPr bwMode="auto">
              <a:xfrm>
                <a:off x="864" y="1776"/>
                <a:ext cx="37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98" name="Line 10"/>
              <p:cNvSpPr>
                <a:spLocks noChangeShapeType="1"/>
              </p:cNvSpPr>
              <p:nvPr/>
            </p:nvSpPr>
            <p:spPr bwMode="auto">
              <a:xfrm>
                <a:off x="864" y="158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99" name="Line 11"/>
              <p:cNvSpPr>
                <a:spLocks noChangeShapeType="1"/>
              </p:cNvSpPr>
              <p:nvPr/>
            </p:nvSpPr>
            <p:spPr bwMode="auto">
              <a:xfrm flipV="1">
                <a:off x="4608" y="158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0" name="Line 12"/>
              <p:cNvSpPr>
                <a:spLocks noChangeShapeType="1"/>
              </p:cNvSpPr>
              <p:nvPr/>
            </p:nvSpPr>
            <p:spPr bwMode="auto">
              <a:xfrm>
                <a:off x="864" y="1872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1" name="Line 13"/>
              <p:cNvSpPr>
                <a:spLocks noChangeShapeType="1"/>
              </p:cNvSpPr>
              <p:nvPr/>
            </p:nvSpPr>
            <p:spPr bwMode="auto">
              <a:xfrm>
                <a:off x="2208" y="1872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2" name="Line 14"/>
              <p:cNvSpPr>
                <a:spLocks noChangeShapeType="1"/>
              </p:cNvSpPr>
              <p:nvPr/>
            </p:nvSpPr>
            <p:spPr bwMode="auto">
              <a:xfrm>
                <a:off x="3360" y="1872"/>
                <a:ext cx="12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3" name="Line 15"/>
              <p:cNvSpPr>
                <a:spLocks noChangeShapeType="1"/>
              </p:cNvSpPr>
              <p:nvPr/>
            </p:nvSpPr>
            <p:spPr bwMode="auto">
              <a:xfrm flipV="1">
                <a:off x="864" y="187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4" name="Line 16"/>
              <p:cNvSpPr>
                <a:spLocks noChangeShapeType="1"/>
              </p:cNvSpPr>
              <p:nvPr/>
            </p:nvSpPr>
            <p:spPr bwMode="auto">
              <a:xfrm flipV="1">
                <a:off x="2208" y="187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5" name="Line 17"/>
              <p:cNvSpPr>
                <a:spLocks noChangeShapeType="1"/>
              </p:cNvSpPr>
              <p:nvPr/>
            </p:nvSpPr>
            <p:spPr bwMode="auto">
              <a:xfrm flipV="1">
                <a:off x="3360" y="187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6" name="Line 18"/>
              <p:cNvSpPr>
                <a:spLocks noChangeShapeType="1"/>
              </p:cNvSpPr>
              <p:nvPr/>
            </p:nvSpPr>
            <p:spPr bwMode="auto">
              <a:xfrm>
                <a:off x="2160" y="18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7" name="Line 19"/>
              <p:cNvSpPr>
                <a:spLocks noChangeShapeType="1"/>
              </p:cNvSpPr>
              <p:nvPr/>
            </p:nvSpPr>
            <p:spPr bwMode="auto">
              <a:xfrm>
                <a:off x="4608" y="18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8" name="Line 20"/>
              <p:cNvSpPr>
                <a:spLocks noChangeShapeType="1"/>
              </p:cNvSpPr>
              <p:nvPr/>
            </p:nvSpPr>
            <p:spPr bwMode="auto">
              <a:xfrm>
                <a:off x="3312" y="18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990" name="Text Box 24"/>
            <p:cNvSpPr txBox="1">
              <a:spLocks noChangeArrowheads="1"/>
            </p:cNvSpPr>
            <p:nvPr/>
          </p:nvSpPr>
          <p:spPr bwMode="auto">
            <a:xfrm>
              <a:off x="1200" y="1968"/>
              <a:ext cx="2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41991" name="Text Box 25"/>
            <p:cNvSpPr txBox="1">
              <a:spLocks noChangeArrowheads="1"/>
            </p:cNvSpPr>
            <p:nvPr/>
          </p:nvSpPr>
          <p:spPr bwMode="auto">
            <a:xfrm>
              <a:off x="1200" y="1536"/>
              <a:ext cx="2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41992" name="Text Box 26"/>
            <p:cNvSpPr txBox="1">
              <a:spLocks noChangeArrowheads="1"/>
            </p:cNvSpPr>
            <p:nvPr/>
          </p:nvSpPr>
          <p:spPr bwMode="auto">
            <a:xfrm>
              <a:off x="3696" y="1968"/>
              <a:ext cx="2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>
                  <a:latin typeface="Times New Roman" pitchFamily="18" charset="0"/>
                </a:rPr>
                <a:t>L</a:t>
              </a:r>
            </a:p>
          </p:txBody>
        </p:sp>
      </p:grpSp>
      <p:pic>
        <p:nvPicPr>
          <p:cNvPr id="41988" name="Picture 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2565400"/>
            <a:ext cx="7129462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423863"/>
            <a:ext cx="7124700" cy="11430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3700" smtClean="0"/>
              <a:t>Rate-proportional fairness</a:t>
            </a:r>
            <a:endParaRPr lang="en-US" sz="4100" smtClean="0"/>
          </a:p>
        </p:txBody>
      </p:sp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755650" y="4508500"/>
            <a:ext cx="77724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Long routes are penalized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The same as the “equal resources scenario on the first slides.</a:t>
            </a:r>
            <a:endParaRPr lang="en-US" sz="1800">
              <a:latin typeface="Verdana" pitchFamily="34" charset="0"/>
              <a:sym typeface="Symbol" pitchFamily="18" charset="2"/>
            </a:endParaRPr>
          </a:p>
        </p:txBody>
      </p:sp>
      <p:pic>
        <p:nvPicPr>
          <p:cNvPr id="43011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773238"/>
            <a:ext cx="7129462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423863"/>
            <a:ext cx="7124700" cy="11430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mtClean="0"/>
              <a:t>Rate-proportional fairness – equivalence of definitions</a:t>
            </a:r>
            <a:endParaRPr lang="en-US" sz="3700" smtClean="0"/>
          </a:p>
        </p:txBody>
      </p:sp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762000" y="1676400"/>
            <a:ext cx="77724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Let {</a:t>
            </a:r>
            <a:r>
              <a:rPr lang="en-US" sz="1800">
                <a:latin typeface="Verdana" pitchFamily="34" charset="0"/>
                <a:sym typeface="Symbol" pitchFamily="18" charset="2"/>
              </a:rPr>
              <a:t></a:t>
            </a:r>
            <a:r>
              <a:rPr lang="en-US" sz="1800" baseline="-25000">
                <a:latin typeface="Verdana" pitchFamily="34" charset="0"/>
                <a:sym typeface="Symbol" pitchFamily="18" charset="2"/>
              </a:rPr>
              <a:t>i</a:t>
            </a:r>
            <a:r>
              <a:rPr lang="en-US" sz="1800">
                <a:latin typeface="Verdana" pitchFamily="34" charset="0"/>
                <a:sym typeface="Symbol" pitchFamily="18" charset="2"/>
              </a:rPr>
              <a:t>*} be the optimal rate allocation and an other </a:t>
            </a:r>
            <a:r>
              <a:rPr lang="en-US" sz="1800">
                <a:latin typeface="Verdana" pitchFamily="34" charset="0"/>
              </a:rPr>
              <a:t>{</a:t>
            </a:r>
            <a:r>
              <a:rPr lang="en-US" sz="1800">
                <a:latin typeface="Verdana" pitchFamily="34" charset="0"/>
                <a:sym typeface="Symbol" pitchFamily="18" charset="2"/>
              </a:rPr>
              <a:t></a:t>
            </a:r>
            <a:r>
              <a:rPr lang="en-US" sz="1800" baseline="-25000">
                <a:latin typeface="Verdana" pitchFamily="34" charset="0"/>
                <a:sym typeface="Symbol" pitchFamily="18" charset="2"/>
              </a:rPr>
              <a:t>i</a:t>
            </a:r>
            <a:r>
              <a:rPr lang="en-US" sz="1800">
                <a:latin typeface="Verdana" pitchFamily="34" charset="0"/>
                <a:sym typeface="Symbol" pitchFamily="18" charset="2"/>
              </a:rPr>
              <a:t>’} allocation.</a:t>
            </a:r>
            <a:r>
              <a:rPr lang="en-US" sz="1800">
                <a:latin typeface="Verdana" pitchFamily="34" charset="0"/>
              </a:rPr>
              <a:t/>
            </a:r>
            <a:br>
              <a:rPr lang="en-US" sz="1800">
                <a:latin typeface="Verdana" pitchFamily="34" charset="0"/>
              </a:rPr>
            </a:br>
            <a:endParaRPr lang="en-US" sz="18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8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800">
              <a:latin typeface="Verdana" pitchFamily="34" charset="0"/>
              <a:sym typeface="Symbol" pitchFamily="18" charset="2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800">
              <a:latin typeface="Verdana" pitchFamily="34" charset="0"/>
              <a:sym typeface="Symbol" pitchFamily="18" charset="2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endParaRPr lang="en-US" sz="1800">
              <a:latin typeface="Verdana" pitchFamily="34" charset="0"/>
              <a:sym typeface="Symbol" pitchFamily="18" charset="2"/>
            </a:endParaRPr>
          </a:p>
        </p:txBody>
      </p:sp>
      <p:pic>
        <p:nvPicPr>
          <p:cNvPr id="44035" name="Picture 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2349500"/>
            <a:ext cx="5883275" cy="36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5963" y="423863"/>
            <a:ext cx="618172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Other fairness definitions</a:t>
            </a:r>
            <a:endParaRPr lang="en-US" sz="4500" smtClean="0"/>
          </a:p>
        </p:txBody>
      </p:sp>
      <p:sp>
        <p:nvSpPr>
          <p:cNvPr id="45058" name="Rectangle 21"/>
          <p:cNvSpPr>
            <a:spLocks noChangeArrowheads="1"/>
          </p:cNvSpPr>
          <p:nvPr/>
        </p:nvSpPr>
        <p:spPr bwMode="auto">
          <a:xfrm>
            <a:off x="762000" y="1676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600">
              <a:latin typeface="Verdana" pitchFamily="34" charset="0"/>
            </a:endParaRPr>
          </a:p>
        </p:txBody>
      </p:sp>
      <p:sp>
        <p:nvSpPr>
          <p:cNvPr id="45059" name="Rectangle 21"/>
          <p:cNvSpPr>
            <a:spLocks noChangeArrowheads="1"/>
          </p:cNvSpPr>
          <p:nvPr/>
        </p:nvSpPr>
        <p:spPr bwMode="auto">
          <a:xfrm>
            <a:off x="977900" y="18923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/>
              <a:t>L. Massoulie, J. Roberts, "Bandwidth sharing: objectives and algorithms,“ IEEE Infocom 2000, sections I and II.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/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i="1"/>
              <a:t>Max-min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i="1"/>
              <a:t>Proportional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/>
              <a:t>Potential delay minimization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/>
              <a:t>Weighted shares for various fairness definitions</a:t>
            </a:r>
            <a:endParaRPr lang="en-US" sz="16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5963" y="423863"/>
            <a:ext cx="618172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4100" smtClean="0"/>
              <a:t>Fairness - summary</a:t>
            </a:r>
            <a:endParaRPr lang="en-US" sz="4500" smtClean="0"/>
          </a:p>
        </p:txBody>
      </p:sp>
      <p:sp>
        <p:nvSpPr>
          <p:cNvPr id="46082" name="Rectangle 21"/>
          <p:cNvSpPr>
            <a:spLocks noChangeArrowheads="1"/>
          </p:cNvSpPr>
          <p:nvPr/>
        </p:nvSpPr>
        <p:spPr bwMode="auto">
          <a:xfrm>
            <a:off x="762000" y="1676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What is a fair allocation?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E.g., max throughput allocation may be very unfair, equal rate allocation may lead to low throughput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Max-min fairness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Definition 1: Maximize the smallest allocated rate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Definition 2: No rates can be increased without decreasing an already smaller one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Proposition: allocation max-min fair iff all sessions have a </a:t>
            </a:r>
            <a:r>
              <a:rPr lang="en-US" sz="1600" i="1">
                <a:latin typeface="Verdana" pitchFamily="34" charset="0"/>
              </a:rPr>
              <a:t>bottleneck link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Utility based fairness definitions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Rate proportional fairness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for all other allocation the some of relative changes is negative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maximizes the sum of log(r)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423863"/>
            <a:ext cx="7124700" cy="11430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3700" smtClean="0"/>
              <a:t>Home reading</a:t>
            </a:r>
            <a:endParaRPr lang="en-US" sz="4100" smtClean="0"/>
          </a:p>
        </p:txBody>
      </p:sp>
      <p:sp>
        <p:nvSpPr>
          <p:cNvPr id="47106" name="Rectangle 3"/>
          <p:cNvSpPr>
            <a:spLocks noChangeArrowheads="1"/>
          </p:cNvSpPr>
          <p:nvPr/>
        </p:nvSpPr>
        <p:spPr bwMode="auto">
          <a:xfrm>
            <a:off x="762000" y="1676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/>
              <a:t>Bertsekas, Gallager, </a:t>
            </a:r>
            <a:r>
              <a:rPr lang="en-US" i="1"/>
              <a:t>Data networks</a:t>
            </a:r>
            <a:r>
              <a:rPr lang="en-US"/>
              <a:t>, 6.5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/>
              <a:t>L. Massoulie, J. Roberts, "Bandwidth sharing: objectives and algorithms,“ IEEE Infocom 2000, sections I and II.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423863"/>
            <a:ext cx="7340600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3700" smtClean="0"/>
              <a:t>Fairness – distributed control</a:t>
            </a:r>
            <a:endParaRPr lang="en-US" sz="4100" smtClean="0"/>
          </a:p>
        </p:txBody>
      </p:sp>
      <p:sp>
        <p:nvSpPr>
          <p:cNvPr id="48130" name="Rectangle 3"/>
          <p:cNvSpPr>
            <a:spLocks noChangeArrowheads="1"/>
          </p:cNvSpPr>
          <p:nvPr/>
        </p:nvSpPr>
        <p:spPr bwMode="auto">
          <a:xfrm>
            <a:off x="762000" y="1676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We have seen a number of fairness definitions.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Fair allocation for a given set of flows can be calculated (filling, or solving the related optimization problem).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How can fair allocation be provided in a distributed way?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endParaRPr lang="en-US" sz="18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endParaRPr lang="en-US" sz="1800">
              <a:latin typeface="Verdana" pitchFamily="34" charset="0"/>
            </a:endParaRPr>
          </a:p>
          <a:p>
            <a:pPr marL="762000" lvl="1" indent="-304800">
              <a:spcBef>
                <a:spcPct val="20000"/>
              </a:spcBef>
            </a:pPr>
            <a:endParaRPr lang="en-US" sz="16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423863"/>
            <a:ext cx="748347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mtClean="0"/>
              <a:t>Traffic control for max-min fairness</a:t>
            </a:r>
          </a:p>
        </p:txBody>
      </p:sp>
      <p:sp>
        <p:nvSpPr>
          <p:cNvPr id="49154" name="Rectangle 3"/>
          <p:cNvSpPr>
            <a:spLocks noChangeArrowheads="1"/>
          </p:cNvSpPr>
          <p:nvPr/>
        </p:nvSpPr>
        <p:spPr bwMode="auto">
          <a:xfrm>
            <a:off x="755650" y="1268413"/>
            <a:ext cx="77724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GPS provides max-min fairness for a single node.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What happens in networks with GPS nodes but without any end-to-end control? Is max-min fairness achieved?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Multiple node example: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1 flow from S1 to D1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10 flows from S2 to D2</a:t>
            </a:r>
          </a:p>
        </p:txBody>
      </p:sp>
      <p:sp>
        <p:nvSpPr>
          <p:cNvPr id="19462" name="Rectangle 19"/>
          <p:cNvSpPr>
            <a:spLocks noChangeArrowheads="1"/>
          </p:cNvSpPr>
          <p:nvPr/>
        </p:nvSpPr>
        <p:spPr bwMode="auto">
          <a:xfrm>
            <a:off x="5076825" y="2997200"/>
            <a:ext cx="352742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Calculate the max-min fair rates for the entire network.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endParaRPr lang="en-US" sz="18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Flow to D1: 10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Flows to D2: 0.1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</a:pPr>
            <a:endParaRPr lang="en-US" sz="1800">
              <a:latin typeface="Verdana" pitchFamily="34" charset="0"/>
            </a:endParaRPr>
          </a:p>
        </p:txBody>
      </p:sp>
      <p:grpSp>
        <p:nvGrpSpPr>
          <p:cNvPr id="49156" name="Group 30"/>
          <p:cNvGrpSpPr>
            <a:grpSpLocks/>
          </p:cNvGrpSpPr>
          <p:nvPr/>
        </p:nvGrpSpPr>
        <p:grpSpPr bwMode="auto">
          <a:xfrm>
            <a:off x="971550" y="3740150"/>
            <a:ext cx="3673475" cy="1970088"/>
            <a:chOff x="971550" y="3740150"/>
            <a:chExt cx="3673475" cy="1970385"/>
          </a:xfrm>
        </p:grpSpPr>
        <p:grpSp>
          <p:nvGrpSpPr>
            <p:cNvPr id="49157" name="Group 25"/>
            <p:cNvGrpSpPr>
              <a:grpSpLocks/>
            </p:cNvGrpSpPr>
            <p:nvPr/>
          </p:nvGrpSpPr>
          <p:grpSpPr bwMode="auto">
            <a:xfrm>
              <a:off x="971550" y="3740150"/>
              <a:ext cx="3673475" cy="1778000"/>
              <a:chOff x="612" y="2356"/>
              <a:chExt cx="2314" cy="1120"/>
            </a:xfrm>
          </p:grpSpPr>
          <p:sp>
            <p:nvSpPr>
              <p:cNvPr id="49165" name="Oval 5"/>
              <p:cNvSpPr>
                <a:spLocks noChangeArrowheads="1"/>
              </p:cNvSpPr>
              <p:nvPr/>
            </p:nvSpPr>
            <p:spPr bwMode="auto">
              <a:xfrm>
                <a:off x="612" y="2387"/>
                <a:ext cx="227" cy="227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sz="2000"/>
                  <a:t>S1</a:t>
                </a:r>
              </a:p>
            </p:txBody>
          </p:sp>
          <p:sp>
            <p:nvSpPr>
              <p:cNvPr id="49166" name="Oval 6"/>
              <p:cNvSpPr>
                <a:spLocks noChangeArrowheads="1"/>
              </p:cNvSpPr>
              <p:nvPr/>
            </p:nvSpPr>
            <p:spPr bwMode="auto">
              <a:xfrm>
                <a:off x="612" y="3249"/>
                <a:ext cx="227" cy="227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sz="2000"/>
                  <a:t>S2</a:t>
                </a:r>
              </a:p>
            </p:txBody>
          </p:sp>
          <p:sp>
            <p:nvSpPr>
              <p:cNvPr id="49167" name="Oval 7"/>
              <p:cNvSpPr>
                <a:spLocks noChangeArrowheads="1"/>
              </p:cNvSpPr>
              <p:nvPr/>
            </p:nvSpPr>
            <p:spPr bwMode="auto">
              <a:xfrm>
                <a:off x="1247" y="2795"/>
                <a:ext cx="227" cy="227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sz="2000"/>
                  <a:t>X</a:t>
                </a:r>
              </a:p>
            </p:txBody>
          </p:sp>
          <p:sp>
            <p:nvSpPr>
              <p:cNvPr id="49168" name="Oval 8"/>
              <p:cNvSpPr>
                <a:spLocks noChangeArrowheads="1"/>
              </p:cNvSpPr>
              <p:nvPr/>
            </p:nvSpPr>
            <p:spPr bwMode="auto">
              <a:xfrm>
                <a:off x="1973" y="2795"/>
                <a:ext cx="227" cy="227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sz="2000"/>
                  <a:t>Y</a:t>
                </a:r>
              </a:p>
            </p:txBody>
          </p:sp>
          <p:sp>
            <p:nvSpPr>
              <p:cNvPr id="49169" name="Oval 9"/>
              <p:cNvSpPr>
                <a:spLocks noChangeArrowheads="1"/>
              </p:cNvSpPr>
              <p:nvPr/>
            </p:nvSpPr>
            <p:spPr bwMode="auto">
              <a:xfrm>
                <a:off x="2699" y="3203"/>
                <a:ext cx="227" cy="227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sz="2000"/>
                  <a:t>D2</a:t>
                </a:r>
              </a:p>
            </p:txBody>
          </p:sp>
          <p:sp>
            <p:nvSpPr>
              <p:cNvPr id="49170" name="Oval 10"/>
              <p:cNvSpPr>
                <a:spLocks noChangeArrowheads="1"/>
              </p:cNvSpPr>
              <p:nvPr/>
            </p:nvSpPr>
            <p:spPr bwMode="auto">
              <a:xfrm>
                <a:off x="2699" y="2387"/>
                <a:ext cx="227" cy="227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sz="2000"/>
                  <a:t>D1</a:t>
                </a:r>
              </a:p>
            </p:txBody>
          </p:sp>
          <p:sp>
            <p:nvSpPr>
              <p:cNvPr id="49171" name="Line 11"/>
              <p:cNvSpPr>
                <a:spLocks noChangeShapeType="1"/>
              </p:cNvSpPr>
              <p:nvPr/>
            </p:nvSpPr>
            <p:spPr bwMode="auto">
              <a:xfrm>
                <a:off x="839" y="2568"/>
                <a:ext cx="408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2" name="Line 12"/>
              <p:cNvSpPr>
                <a:spLocks noChangeShapeType="1"/>
              </p:cNvSpPr>
              <p:nvPr/>
            </p:nvSpPr>
            <p:spPr bwMode="auto">
              <a:xfrm flipV="1">
                <a:off x="839" y="2976"/>
                <a:ext cx="408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3" name="Line 13"/>
              <p:cNvSpPr>
                <a:spLocks noChangeShapeType="1"/>
              </p:cNvSpPr>
              <p:nvPr/>
            </p:nvSpPr>
            <p:spPr bwMode="auto">
              <a:xfrm>
                <a:off x="1474" y="2931"/>
                <a:ext cx="4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4" name="Line 14"/>
              <p:cNvSpPr>
                <a:spLocks noChangeShapeType="1"/>
              </p:cNvSpPr>
              <p:nvPr/>
            </p:nvSpPr>
            <p:spPr bwMode="auto">
              <a:xfrm flipV="1">
                <a:off x="2200" y="2568"/>
                <a:ext cx="499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5" name="Line 15"/>
              <p:cNvSpPr>
                <a:spLocks noChangeShapeType="1"/>
              </p:cNvSpPr>
              <p:nvPr/>
            </p:nvSpPr>
            <p:spPr bwMode="auto">
              <a:xfrm>
                <a:off x="2154" y="2976"/>
                <a:ext cx="545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76" name="Text Box 16"/>
              <p:cNvSpPr txBox="1">
                <a:spLocks noChangeArrowheads="1"/>
              </p:cNvSpPr>
              <p:nvPr/>
            </p:nvSpPr>
            <p:spPr bwMode="auto">
              <a:xfrm>
                <a:off x="1519" y="2614"/>
                <a:ext cx="47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/>
                  <a:t>C=11</a:t>
                </a:r>
              </a:p>
            </p:txBody>
          </p:sp>
          <p:sp>
            <p:nvSpPr>
              <p:cNvPr id="49177" name="Text Box 17"/>
              <p:cNvSpPr txBox="1">
                <a:spLocks noChangeArrowheads="1"/>
              </p:cNvSpPr>
              <p:nvPr/>
            </p:nvSpPr>
            <p:spPr bwMode="auto">
              <a:xfrm>
                <a:off x="2109" y="2387"/>
                <a:ext cx="47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/>
                  <a:t>C=10</a:t>
                </a:r>
              </a:p>
            </p:txBody>
          </p:sp>
          <p:sp>
            <p:nvSpPr>
              <p:cNvPr id="49178" name="Text Box 18"/>
              <p:cNvSpPr txBox="1">
                <a:spLocks noChangeArrowheads="1"/>
              </p:cNvSpPr>
              <p:nvPr/>
            </p:nvSpPr>
            <p:spPr bwMode="auto">
              <a:xfrm>
                <a:off x="2336" y="2886"/>
                <a:ext cx="39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/>
                  <a:t>C=1</a:t>
                </a:r>
              </a:p>
            </p:txBody>
          </p:sp>
          <p:sp>
            <p:nvSpPr>
              <p:cNvPr id="49179" name="Text Box 20"/>
              <p:cNvSpPr txBox="1">
                <a:spLocks noChangeArrowheads="1"/>
              </p:cNvSpPr>
              <p:nvPr/>
            </p:nvSpPr>
            <p:spPr bwMode="auto">
              <a:xfrm>
                <a:off x="930" y="2478"/>
                <a:ext cx="42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/>
                  <a:t>C=∞</a:t>
                </a:r>
              </a:p>
            </p:txBody>
          </p:sp>
          <p:sp>
            <p:nvSpPr>
              <p:cNvPr id="49180" name="Text Box 21"/>
              <p:cNvSpPr txBox="1">
                <a:spLocks noChangeArrowheads="1"/>
              </p:cNvSpPr>
              <p:nvPr/>
            </p:nvSpPr>
            <p:spPr bwMode="auto">
              <a:xfrm>
                <a:off x="930" y="3113"/>
                <a:ext cx="42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/>
                  <a:t>C=∞</a:t>
                </a:r>
              </a:p>
            </p:txBody>
          </p:sp>
          <p:sp>
            <p:nvSpPr>
              <p:cNvPr id="49181" name="Freeform 38"/>
              <p:cNvSpPr>
                <a:spLocks/>
              </p:cNvSpPr>
              <p:nvPr/>
            </p:nvSpPr>
            <p:spPr bwMode="auto">
              <a:xfrm>
                <a:off x="793" y="2356"/>
                <a:ext cx="2064" cy="530"/>
              </a:xfrm>
              <a:custGeom>
                <a:avLst/>
                <a:gdLst>
                  <a:gd name="T0" fmla="*/ 0 w 2064"/>
                  <a:gd name="T1" fmla="*/ 66 h 598"/>
                  <a:gd name="T2" fmla="*/ 545 w 2064"/>
                  <a:gd name="T3" fmla="*/ 265 h 598"/>
                  <a:gd name="T4" fmla="*/ 1316 w 2064"/>
                  <a:gd name="T5" fmla="*/ 291 h 598"/>
                  <a:gd name="T6" fmla="*/ 1951 w 2064"/>
                  <a:gd name="T7" fmla="*/ 41 h 598"/>
                  <a:gd name="T8" fmla="*/ 1996 w 2064"/>
                  <a:gd name="T9" fmla="*/ 41 h 5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64"/>
                  <a:gd name="T16" fmla="*/ 0 h 598"/>
                  <a:gd name="T17" fmla="*/ 2064 w 2064"/>
                  <a:gd name="T18" fmla="*/ 598 h 5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64" h="598">
                    <a:moveTo>
                      <a:pt x="0" y="122"/>
                    </a:moveTo>
                    <a:cubicBezTo>
                      <a:pt x="163" y="269"/>
                      <a:pt x="326" y="416"/>
                      <a:pt x="545" y="484"/>
                    </a:cubicBezTo>
                    <a:cubicBezTo>
                      <a:pt x="764" y="552"/>
                      <a:pt x="1082" y="598"/>
                      <a:pt x="1316" y="530"/>
                    </a:cubicBezTo>
                    <a:cubicBezTo>
                      <a:pt x="1550" y="462"/>
                      <a:pt x="1838" y="152"/>
                      <a:pt x="1951" y="76"/>
                    </a:cubicBezTo>
                    <a:cubicBezTo>
                      <a:pt x="2064" y="0"/>
                      <a:pt x="2030" y="38"/>
                      <a:pt x="1996" y="76"/>
                    </a:cubicBezTo>
                  </a:path>
                </a:pathLst>
              </a:custGeom>
              <a:noFill/>
              <a:ln w="9525">
                <a:solidFill>
                  <a:srgbClr val="CC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sv-SE"/>
              </a:p>
            </p:txBody>
          </p:sp>
        </p:grpSp>
        <p:sp>
          <p:nvSpPr>
            <p:cNvPr id="49158" name="Freeform 38"/>
            <p:cNvSpPr>
              <a:spLocks/>
            </p:cNvSpPr>
            <p:nvPr/>
          </p:nvSpPr>
          <p:spPr bwMode="auto">
            <a:xfrm flipV="1">
              <a:off x="1259632" y="4725144"/>
              <a:ext cx="3276600" cy="841375"/>
            </a:xfrm>
            <a:custGeom>
              <a:avLst/>
              <a:gdLst>
                <a:gd name="T0" fmla="*/ 0 w 2064"/>
                <a:gd name="T1" fmla="*/ 2147483647 h 598"/>
                <a:gd name="T2" fmla="*/ 2147483647 w 2064"/>
                <a:gd name="T3" fmla="*/ 2147483647 h 598"/>
                <a:gd name="T4" fmla="*/ 2147483647 w 2064"/>
                <a:gd name="T5" fmla="*/ 2147483647 h 598"/>
                <a:gd name="T6" fmla="*/ 2147483647 w 2064"/>
                <a:gd name="T7" fmla="*/ 2147483647 h 598"/>
                <a:gd name="T8" fmla="*/ 2147483647 w 2064"/>
                <a:gd name="T9" fmla="*/ 2147483647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64"/>
                <a:gd name="T16" fmla="*/ 0 h 598"/>
                <a:gd name="T17" fmla="*/ 2064 w 2064"/>
                <a:gd name="T18" fmla="*/ 598 h 5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64" h="598">
                  <a:moveTo>
                    <a:pt x="0" y="122"/>
                  </a:moveTo>
                  <a:cubicBezTo>
                    <a:pt x="163" y="269"/>
                    <a:pt x="326" y="416"/>
                    <a:pt x="545" y="484"/>
                  </a:cubicBezTo>
                  <a:cubicBezTo>
                    <a:pt x="764" y="552"/>
                    <a:pt x="1082" y="598"/>
                    <a:pt x="1316" y="530"/>
                  </a:cubicBezTo>
                  <a:cubicBezTo>
                    <a:pt x="1550" y="462"/>
                    <a:pt x="1838" y="152"/>
                    <a:pt x="1951" y="76"/>
                  </a:cubicBezTo>
                  <a:cubicBezTo>
                    <a:pt x="2064" y="0"/>
                    <a:pt x="2030" y="38"/>
                    <a:pt x="1996" y="76"/>
                  </a:cubicBezTo>
                </a:path>
              </a:pathLst>
            </a:custGeom>
            <a:no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sv-SE"/>
            </a:p>
          </p:txBody>
        </p:sp>
        <p:sp>
          <p:nvSpPr>
            <p:cNvPr id="49159" name="Freeform 38"/>
            <p:cNvSpPr>
              <a:spLocks/>
            </p:cNvSpPr>
            <p:nvPr/>
          </p:nvSpPr>
          <p:spPr bwMode="auto">
            <a:xfrm flipV="1">
              <a:off x="1331640" y="4797152"/>
              <a:ext cx="3276600" cy="841375"/>
            </a:xfrm>
            <a:custGeom>
              <a:avLst/>
              <a:gdLst>
                <a:gd name="T0" fmla="*/ 0 w 2064"/>
                <a:gd name="T1" fmla="*/ 2147483647 h 598"/>
                <a:gd name="T2" fmla="*/ 2147483647 w 2064"/>
                <a:gd name="T3" fmla="*/ 2147483647 h 598"/>
                <a:gd name="T4" fmla="*/ 2147483647 w 2064"/>
                <a:gd name="T5" fmla="*/ 2147483647 h 598"/>
                <a:gd name="T6" fmla="*/ 2147483647 w 2064"/>
                <a:gd name="T7" fmla="*/ 2147483647 h 598"/>
                <a:gd name="T8" fmla="*/ 2147483647 w 2064"/>
                <a:gd name="T9" fmla="*/ 2147483647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64"/>
                <a:gd name="T16" fmla="*/ 0 h 598"/>
                <a:gd name="T17" fmla="*/ 2064 w 2064"/>
                <a:gd name="T18" fmla="*/ 598 h 5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64" h="598">
                  <a:moveTo>
                    <a:pt x="0" y="122"/>
                  </a:moveTo>
                  <a:cubicBezTo>
                    <a:pt x="163" y="269"/>
                    <a:pt x="326" y="416"/>
                    <a:pt x="545" y="484"/>
                  </a:cubicBezTo>
                  <a:cubicBezTo>
                    <a:pt x="764" y="552"/>
                    <a:pt x="1082" y="598"/>
                    <a:pt x="1316" y="530"/>
                  </a:cubicBezTo>
                  <a:cubicBezTo>
                    <a:pt x="1550" y="462"/>
                    <a:pt x="1838" y="152"/>
                    <a:pt x="1951" y="76"/>
                  </a:cubicBezTo>
                  <a:cubicBezTo>
                    <a:pt x="2064" y="0"/>
                    <a:pt x="2030" y="38"/>
                    <a:pt x="1996" y="76"/>
                  </a:cubicBezTo>
                </a:path>
              </a:pathLst>
            </a:custGeom>
            <a:no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sv-SE"/>
            </a:p>
          </p:txBody>
        </p:sp>
        <p:sp>
          <p:nvSpPr>
            <p:cNvPr id="49160" name="Freeform 38"/>
            <p:cNvSpPr>
              <a:spLocks/>
            </p:cNvSpPr>
            <p:nvPr/>
          </p:nvSpPr>
          <p:spPr bwMode="auto">
            <a:xfrm flipV="1">
              <a:off x="1259632" y="4653136"/>
              <a:ext cx="3276600" cy="841375"/>
            </a:xfrm>
            <a:custGeom>
              <a:avLst/>
              <a:gdLst>
                <a:gd name="T0" fmla="*/ 0 w 2064"/>
                <a:gd name="T1" fmla="*/ 2147483647 h 598"/>
                <a:gd name="T2" fmla="*/ 2147483647 w 2064"/>
                <a:gd name="T3" fmla="*/ 2147483647 h 598"/>
                <a:gd name="T4" fmla="*/ 2147483647 w 2064"/>
                <a:gd name="T5" fmla="*/ 2147483647 h 598"/>
                <a:gd name="T6" fmla="*/ 2147483647 w 2064"/>
                <a:gd name="T7" fmla="*/ 2147483647 h 598"/>
                <a:gd name="T8" fmla="*/ 2147483647 w 2064"/>
                <a:gd name="T9" fmla="*/ 2147483647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64"/>
                <a:gd name="T16" fmla="*/ 0 h 598"/>
                <a:gd name="T17" fmla="*/ 2064 w 2064"/>
                <a:gd name="T18" fmla="*/ 598 h 5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64" h="598">
                  <a:moveTo>
                    <a:pt x="0" y="122"/>
                  </a:moveTo>
                  <a:cubicBezTo>
                    <a:pt x="163" y="269"/>
                    <a:pt x="326" y="416"/>
                    <a:pt x="545" y="484"/>
                  </a:cubicBezTo>
                  <a:cubicBezTo>
                    <a:pt x="764" y="552"/>
                    <a:pt x="1082" y="598"/>
                    <a:pt x="1316" y="530"/>
                  </a:cubicBezTo>
                  <a:cubicBezTo>
                    <a:pt x="1550" y="462"/>
                    <a:pt x="1838" y="152"/>
                    <a:pt x="1951" y="76"/>
                  </a:cubicBezTo>
                  <a:cubicBezTo>
                    <a:pt x="2064" y="0"/>
                    <a:pt x="2030" y="38"/>
                    <a:pt x="1996" y="76"/>
                  </a:cubicBezTo>
                </a:path>
              </a:pathLst>
            </a:custGeom>
            <a:no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sv-SE"/>
            </a:p>
          </p:txBody>
        </p:sp>
        <p:sp>
          <p:nvSpPr>
            <p:cNvPr id="49161" name="Freeform 38"/>
            <p:cNvSpPr>
              <a:spLocks/>
            </p:cNvSpPr>
            <p:nvPr/>
          </p:nvSpPr>
          <p:spPr bwMode="auto">
            <a:xfrm flipV="1">
              <a:off x="1331640" y="4869160"/>
              <a:ext cx="3276600" cy="841375"/>
            </a:xfrm>
            <a:custGeom>
              <a:avLst/>
              <a:gdLst>
                <a:gd name="T0" fmla="*/ 0 w 2064"/>
                <a:gd name="T1" fmla="*/ 2147483647 h 598"/>
                <a:gd name="T2" fmla="*/ 2147483647 w 2064"/>
                <a:gd name="T3" fmla="*/ 2147483647 h 598"/>
                <a:gd name="T4" fmla="*/ 2147483647 w 2064"/>
                <a:gd name="T5" fmla="*/ 2147483647 h 598"/>
                <a:gd name="T6" fmla="*/ 2147483647 w 2064"/>
                <a:gd name="T7" fmla="*/ 2147483647 h 598"/>
                <a:gd name="T8" fmla="*/ 2147483647 w 2064"/>
                <a:gd name="T9" fmla="*/ 2147483647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64"/>
                <a:gd name="T16" fmla="*/ 0 h 598"/>
                <a:gd name="T17" fmla="*/ 2064 w 2064"/>
                <a:gd name="T18" fmla="*/ 598 h 5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64" h="598">
                  <a:moveTo>
                    <a:pt x="0" y="122"/>
                  </a:moveTo>
                  <a:cubicBezTo>
                    <a:pt x="163" y="269"/>
                    <a:pt x="326" y="416"/>
                    <a:pt x="545" y="484"/>
                  </a:cubicBezTo>
                  <a:cubicBezTo>
                    <a:pt x="764" y="552"/>
                    <a:pt x="1082" y="598"/>
                    <a:pt x="1316" y="530"/>
                  </a:cubicBezTo>
                  <a:cubicBezTo>
                    <a:pt x="1550" y="462"/>
                    <a:pt x="1838" y="152"/>
                    <a:pt x="1951" y="76"/>
                  </a:cubicBezTo>
                  <a:cubicBezTo>
                    <a:pt x="2064" y="0"/>
                    <a:pt x="2030" y="38"/>
                    <a:pt x="1996" y="76"/>
                  </a:cubicBezTo>
                </a:path>
              </a:pathLst>
            </a:custGeom>
            <a:no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sv-SE"/>
            </a:p>
          </p:txBody>
        </p:sp>
        <p:sp>
          <p:nvSpPr>
            <p:cNvPr id="49162" name="Freeform 38"/>
            <p:cNvSpPr>
              <a:spLocks/>
            </p:cNvSpPr>
            <p:nvPr/>
          </p:nvSpPr>
          <p:spPr bwMode="auto">
            <a:xfrm flipV="1">
              <a:off x="1259632" y="4797152"/>
              <a:ext cx="3276600" cy="841375"/>
            </a:xfrm>
            <a:custGeom>
              <a:avLst/>
              <a:gdLst>
                <a:gd name="T0" fmla="*/ 0 w 2064"/>
                <a:gd name="T1" fmla="*/ 2147483647 h 598"/>
                <a:gd name="T2" fmla="*/ 2147483647 w 2064"/>
                <a:gd name="T3" fmla="*/ 2147483647 h 598"/>
                <a:gd name="T4" fmla="*/ 2147483647 w 2064"/>
                <a:gd name="T5" fmla="*/ 2147483647 h 598"/>
                <a:gd name="T6" fmla="*/ 2147483647 w 2064"/>
                <a:gd name="T7" fmla="*/ 2147483647 h 598"/>
                <a:gd name="T8" fmla="*/ 2147483647 w 2064"/>
                <a:gd name="T9" fmla="*/ 2147483647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64"/>
                <a:gd name="T16" fmla="*/ 0 h 598"/>
                <a:gd name="T17" fmla="*/ 2064 w 2064"/>
                <a:gd name="T18" fmla="*/ 598 h 5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64" h="598">
                  <a:moveTo>
                    <a:pt x="0" y="122"/>
                  </a:moveTo>
                  <a:cubicBezTo>
                    <a:pt x="163" y="269"/>
                    <a:pt x="326" y="416"/>
                    <a:pt x="545" y="484"/>
                  </a:cubicBezTo>
                  <a:cubicBezTo>
                    <a:pt x="764" y="552"/>
                    <a:pt x="1082" y="598"/>
                    <a:pt x="1316" y="530"/>
                  </a:cubicBezTo>
                  <a:cubicBezTo>
                    <a:pt x="1550" y="462"/>
                    <a:pt x="1838" y="152"/>
                    <a:pt x="1951" y="76"/>
                  </a:cubicBezTo>
                  <a:cubicBezTo>
                    <a:pt x="2064" y="0"/>
                    <a:pt x="2030" y="38"/>
                    <a:pt x="1996" y="76"/>
                  </a:cubicBezTo>
                </a:path>
              </a:pathLst>
            </a:custGeom>
            <a:no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sv-SE"/>
            </a:p>
          </p:txBody>
        </p:sp>
        <p:sp>
          <p:nvSpPr>
            <p:cNvPr id="49163" name="Freeform 38"/>
            <p:cNvSpPr>
              <a:spLocks/>
            </p:cNvSpPr>
            <p:nvPr/>
          </p:nvSpPr>
          <p:spPr bwMode="auto">
            <a:xfrm flipV="1">
              <a:off x="1187624" y="4725144"/>
              <a:ext cx="3276600" cy="841375"/>
            </a:xfrm>
            <a:custGeom>
              <a:avLst/>
              <a:gdLst>
                <a:gd name="T0" fmla="*/ 0 w 2064"/>
                <a:gd name="T1" fmla="*/ 2147483647 h 598"/>
                <a:gd name="T2" fmla="*/ 2147483647 w 2064"/>
                <a:gd name="T3" fmla="*/ 2147483647 h 598"/>
                <a:gd name="T4" fmla="*/ 2147483647 w 2064"/>
                <a:gd name="T5" fmla="*/ 2147483647 h 598"/>
                <a:gd name="T6" fmla="*/ 2147483647 w 2064"/>
                <a:gd name="T7" fmla="*/ 2147483647 h 598"/>
                <a:gd name="T8" fmla="*/ 2147483647 w 2064"/>
                <a:gd name="T9" fmla="*/ 2147483647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64"/>
                <a:gd name="T16" fmla="*/ 0 h 598"/>
                <a:gd name="T17" fmla="*/ 2064 w 2064"/>
                <a:gd name="T18" fmla="*/ 598 h 5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64" h="598">
                  <a:moveTo>
                    <a:pt x="0" y="122"/>
                  </a:moveTo>
                  <a:cubicBezTo>
                    <a:pt x="163" y="269"/>
                    <a:pt x="326" y="416"/>
                    <a:pt x="545" y="484"/>
                  </a:cubicBezTo>
                  <a:cubicBezTo>
                    <a:pt x="764" y="552"/>
                    <a:pt x="1082" y="598"/>
                    <a:pt x="1316" y="530"/>
                  </a:cubicBezTo>
                  <a:cubicBezTo>
                    <a:pt x="1550" y="462"/>
                    <a:pt x="1838" y="152"/>
                    <a:pt x="1951" y="76"/>
                  </a:cubicBezTo>
                  <a:cubicBezTo>
                    <a:pt x="2064" y="0"/>
                    <a:pt x="2030" y="38"/>
                    <a:pt x="1996" y="76"/>
                  </a:cubicBezTo>
                </a:path>
              </a:pathLst>
            </a:custGeom>
            <a:no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sv-SE"/>
            </a:p>
          </p:txBody>
        </p:sp>
        <p:sp>
          <p:nvSpPr>
            <p:cNvPr id="49164" name="Freeform 38"/>
            <p:cNvSpPr>
              <a:spLocks/>
            </p:cNvSpPr>
            <p:nvPr/>
          </p:nvSpPr>
          <p:spPr bwMode="auto">
            <a:xfrm flipV="1">
              <a:off x="1187624" y="4725144"/>
              <a:ext cx="3276600" cy="841375"/>
            </a:xfrm>
            <a:custGeom>
              <a:avLst/>
              <a:gdLst>
                <a:gd name="T0" fmla="*/ 0 w 2064"/>
                <a:gd name="T1" fmla="*/ 2147483647 h 598"/>
                <a:gd name="T2" fmla="*/ 2147483647 w 2064"/>
                <a:gd name="T3" fmla="*/ 2147483647 h 598"/>
                <a:gd name="T4" fmla="*/ 2147483647 w 2064"/>
                <a:gd name="T5" fmla="*/ 2147483647 h 598"/>
                <a:gd name="T6" fmla="*/ 2147483647 w 2064"/>
                <a:gd name="T7" fmla="*/ 2147483647 h 598"/>
                <a:gd name="T8" fmla="*/ 2147483647 w 2064"/>
                <a:gd name="T9" fmla="*/ 2147483647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64"/>
                <a:gd name="T16" fmla="*/ 0 h 598"/>
                <a:gd name="T17" fmla="*/ 2064 w 2064"/>
                <a:gd name="T18" fmla="*/ 598 h 5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64" h="598">
                  <a:moveTo>
                    <a:pt x="0" y="122"/>
                  </a:moveTo>
                  <a:cubicBezTo>
                    <a:pt x="163" y="269"/>
                    <a:pt x="326" y="416"/>
                    <a:pt x="545" y="484"/>
                  </a:cubicBezTo>
                  <a:cubicBezTo>
                    <a:pt x="764" y="552"/>
                    <a:pt x="1082" y="598"/>
                    <a:pt x="1316" y="530"/>
                  </a:cubicBezTo>
                  <a:cubicBezTo>
                    <a:pt x="1550" y="462"/>
                    <a:pt x="1838" y="152"/>
                    <a:pt x="1951" y="76"/>
                  </a:cubicBezTo>
                  <a:cubicBezTo>
                    <a:pt x="2064" y="0"/>
                    <a:pt x="2030" y="38"/>
                    <a:pt x="1996" y="76"/>
                  </a:cubicBezTo>
                </a:path>
              </a:pathLst>
            </a:custGeom>
            <a:no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sv-S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423863"/>
            <a:ext cx="748347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mtClean="0"/>
              <a:t>Traffic control for max-min fairness</a:t>
            </a:r>
          </a:p>
        </p:txBody>
      </p:sp>
      <p:sp>
        <p:nvSpPr>
          <p:cNvPr id="50178" name="Rectangle 3"/>
          <p:cNvSpPr>
            <a:spLocks noChangeArrowheads="1"/>
          </p:cNvSpPr>
          <p:nvPr/>
        </p:nvSpPr>
        <p:spPr bwMode="auto">
          <a:xfrm>
            <a:off x="755650" y="1268413"/>
            <a:ext cx="77724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GPS provides max-min fairness for a single node.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What happens in networks with GPS nodes but without any rate control? Is max-min fairness achieved?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Multiple node example: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1 flow from S1 to D1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10 flows from S2 to D2</a:t>
            </a:r>
          </a:p>
        </p:txBody>
      </p:sp>
      <p:sp>
        <p:nvSpPr>
          <p:cNvPr id="50179" name="Rectangle 19"/>
          <p:cNvSpPr>
            <a:spLocks noChangeArrowheads="1"/>
          </p:cNvSpPr>
          <p:nvPr/>
        </p:nvSpPr>
        <p:spPr bwMode="auto">
          <a:xfrm>
            <a:off x="5148263" y="2997200"/>
            <a:ext cx="345598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Calculate the per flow rates on the links when node X and Y provides GPS, independently from each other. </a:t>
            </a:r>
            <a:br>
              <a:rPr lang="en-US" sz="1800">
                <a:latin typeface="Verdana" pitchFamily="34" charset="0"/>
              </a:rPr>
            </a:br>
            <a:r>
              <a:rPr lang="en-US" sz="1800">
                <a:latin typeface="Verdana" pitchFamily="34" charset="0"/>
              </a:rPr>
              <a:t>(X considers the traffic that arrives to it from S1 and S2, Y considers the traffic arriving from X.)</a:t>
            </a:r>
          </a:p>
        </p:txBody>
      </p:sp>
      <p:grpSp>
        <p:nvGrpSpPr>
          <p:cNvPr id="50180" name="Group 5"/>
          <p:cNvGrpSpPr>
            <a:grpSpLocks/>
          </p:cNvGrpSpPr>
          <p:nvPr/>
        </p:nvGrpSpPr>
        <p:grpSpPr bwMode="auto">
          <a:xfrm>
            <a:off x="971550" y="3740150"/>
            <a:ext cx="3673475" cy="1778000"/>
            <a:chOff x="612" y="2356"/>
            <a:chExt cx="2314" cy="1120"/>
          </a:xfrm>
        </p:grpSpPr>
        <p:sp>
          <p:nvSpPr>
            <p:cNvPr id="50189" name="Oval 5"/>
            <p:cNvSpPr>
              <a:spLocks noChangeArrowheads="1"/>
            </p:cNvSpPr>
            <p:nvPr/>
          </p:nvSpPr>
          <p:spPr bwMode="auto">
            <a:xfrm>
              <a:off x="612" y="2387"/>
              <a:ext cx="227" cy="22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/>
                <a:t>S1</a:t>
              </a:r>
            </a:p>
          </p:txBody>
        </p:sp>
        <p:sp>
          <p:nvSpPr>
            <p:cNvPr id="50190" name="Oval 6"/>
            <p:cNvSpPr>
              <a:spLocks noChangeArrowheads="1"/>
            </p:cNvSpPr>
            <p:nvPr/>
          </p:nvSpPr>
          <p:spPr bwMode="auto">
            <a:xfrm>
              <a:off x="612" y="3249"/>
              <a:ext cx="227" cy="22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/>
                <a:t>S2</a:t>
              </a:r>
            </a:p>
          </p:txBody>
        </p:sp>
        <p:sp>
          <p:nvSpPr>
            <p:cNvPr id="50191" name="Oval 7"/>
            <p:cNvSpPr>
              <a:spLocks noChangeArrowheads="1"/>
            </p:cNvSpPr>
            <p:nvPr/>
          </p:nvSpPr>
          <p:spPr bwMode="auto">
            <a:xfrm>
              <a:off x="1247" y="2795"/>
              <a:ext cx="227" cy="22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/>
                <a:t>X</a:t>
              </a:r>
            </a:p>
          </p:txBody>
        </p:sp>
        <p:sp>
          <p:nvSpPr>
            <p:cNvPr id="50192" name="Oval 8"/>
            <p:cNvSpPr>
              <a:spLocks noChangeArrowheads="1"/>
            </p:cNvSpPr>
            <p:nvPr/>
          </p:nvSpPr>
          <p:spPr bwMode="auto">
            <a:xfrm>
              <a:off x="1973" y="2795"/>
              <a:ext cx="227" cy="22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/>
                <a:t>Y</a:t>
              </a:r>
            </a:p>
          </p:txBody>
        </p:sp>
        <p:sp>
          <p:nvSpPr>
            <p:cNvPr id="50193" name="Oval 9"/>
            <p:cNvSpPr>
              <a:spLocks noChangeArrowheads="1"/>
            </p:cNvSpPr>
            <p:nvPr/>
          </p:nvSpPr>
          <p:spPr bwMode="auto">
            <a:xfrm>
              <a:off x="2699" y="3203"/>
              <a:ext cx="227" cy="22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/>
                <a:t>D2</a:t>
              </a:r>
            </a:p>
          </p:txBody>
        </p:sp>
        <p:sp>
          <p:nvSpPr>
            <p:cNvPr id="50194" name="Oval 10"/>
            <p:cNvSpPr>
              <a:spLocks noChangeArrowheads="1"/>
            </p:cNvSpPr>
            <p:nvPr/>
          </p:nvSpPr>
          <p:spPr bwMode="auto">
            <a:xfrm>
              <a:off x="2699" y="2387"/>
              <a:ext cx="227" cy="22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/>
                <a:t>D1</a:t>
              </a:r>
            </a:p>
          </p:txBody>
        </p:sp>
        <p:sp>
          <p:nvSpPr>
            <p:cNvPr id="50195" name="Line 11"/>
            <p:cNvSpPr>
              <a:spLocks noChangeShapeType="1"/>
            </p:cNvSpPr>
            <p:nvPr/>
          </p:nvSpPr>
          <p:spPr bwMode="auto">
            <a:xfrm>
              <a:off x="839" y="2568"/>
              <a:ext cx="408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6" name="Line 12"/>
            <p:cNvSpPr>
              <a:spLocks noChangeShapeType="1"/>
            </p:cNvSpPr>
            <p:nvPr/>
          </p:nvSpPr>
          <p:spPr bwMode="auto">
            <a:xfrm flipV="1">
              <a:off x="839" y="2976"/>
              <a:ext cx="408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7" name="Line 13"/>
            <p:cNvSpPr>
              <a:spLocks noChangeShapeType="1"/>
            </p:cNvSpPr>
            <p:nvPr/>
          </p:nvSpPr>
          <p:spPr bwMode="auto">
            <a:xfrm>
              <a:off x="1474" y="2931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8" name="Line 14"/>
            <p:cNvSpPr>
              <a:spLocks noChangeShapeType="1"/>
            </p:cNvSpPr>
            <p:nvPr/>
          </p:nvSpPr>
          <p:spPr bwMode="auto">
            <a:xfrm flipV="1">
              <a:off x="2200" y="2568"/>
              <a:ext cx="499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9" name="Line 15"/>
            <p:cNvSpPr>
              <a:spLocks noChangeShapeType="1"/>
            </p:cNvSpPr>
            <p:nvPr/>
          </p:nvSpPr>
          <p:spPr bwMode="auto">
            <a:xfrm>
              <a:off x="2154" y="2976"/>
              <a:ext cx="545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0" name="Text Box 16"/>
            <p:cNvSpPr txBox="1">
              <a:spLocks noChangeArrowheads="1"/>
            </p:cNvSpPr>
            <p:nvPr/>
          </p:nvSpPr>
          <p:spPr bwMode="auto">
            <a:xfrm>
              <a:off x="1519" y="2614"/>
              <a:ext cx="4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C=11</a:t>
              </a:r>
            </a:p>
          </p:txBody>
        </p:sp>
        <p:sp>
          <p:nvSpPr>
            <p:cNvPr id="50201" name="Text Box 17"/>
            <p:cNvSpPr txBox="1">
              <a:spLocks noChangeArrowheads="1"/>
            </p:cNvSpPr>
            <p:nvPr/>
          </p:nvSpPr>
          <p:spPr bwMode="auto">
            <a:xfrm>
              <a:off x="2109" y="2387"/>
              <a:ext cx="4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C=10</a:t>
              </a:r>
            </a:p>
          </p:txBody>
        </p:sp>
        <p:sp>
          <p:nvSpPr>
            <p:cNvPr id="50202" name="Text Box 18"/>
            <p:cNvSpPr txBox="1">
              <a:spLocks noChangeArrowheads="1"/>
            </p:cNvSpPr>
            <p:nvPr/>
          </p:nvSpPr>
          <p:spPr bwMode="auto">
            <a:xfrm>
              <a:off x="2336" y="2886"/>
              <a:ext cx="39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C=1</a:t>
              </a:r>
            </a:p>
          </p:txBody>
        </p:sp>
        <p:sp>
          <p:nvSpPr>
            <p:cNvPr id="50203" name="Text Box 20"/>
            <p:cNvSpPr txBox="1">
              <a:spLocks noChangeArrowheads="1"/>
            </p:cNvSpPr>
            <p:nvPr/>
          </p:nvSpPr>
          <p:spPr bwMode="auto">
            <a:xfrm>
              <a:off x="930" y="2478"/>
              <a:ext cx="4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C=∞</a:t>
              </a:r>
            </a:p>
          </p:txBody>
        </p:sp>
        <p:sp>
          <p:nvSpPr>
            <p:cNvPr id="50204" name="Text Box 21"/>
            <p:cNvSpPr txBox="1">
              <a:spLocks noChangeArrowheads="1"/>
            </p:cNvSpPr>
            <p:nvPr/>
          </p:nvSpPr>
          <p:spPr bwMode="auto">
            <a:xfrm>
              <a:off x="930" y="3113"/>
              <a:ext cx="4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C=∞</a:t>
              </a:r>
            </a:p>
          </p:txBody>
        </p:sp>
        <p:sp>
          <p:nvSpPr>
            <p:cNvPr id="50205" name="Freeform 38"/>
            <p:cNvSpPr>
              <a:spLocks/>
            </p:cNvSpPr>
            <p:nvPr/>
          </p:nvSpPr>
          <p:spPr bwMode="auto">
            <a:xfrm>
              <a:off x="793" y="2356"/>
              <a:ext cx="2064" cy="530"/>
            </a:xfrm>
            <a:custGeom>
              <a:avLst/>
              <a:gdLst>
                <a:gd name="T0" fmla="*/ 0 w 2064"/>
                <a:gd name="T1" fmla="*/ 66 h 598"/>
                <a:gd name="T2" fmla="*/ 545 w 2064"/>
                <a:gd name="T3" fmla="*/ 265 h 598"/>
                <a:gd name="T4" fmla="*/ 1316 w 2064"/>
                <a:gd name="T5" fmla="*/ 291 h 598"/>
                <a:gd name="T6" fmla="*/ 1951 w 2064"/>
                <a:gd name="T7" fmla="*/ 41 h 598"/>
                <a:gd name="T8" fmla="*/ 1996 w 2064"/>
                <a:gd name="T9" fmla="*/ 41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64"/>
                <a:gd name="T16" fmla="*/ 0 h 598"/>
                <a:gd name="T17" fmla="*/ 2064 w 2064"/>
                <a:gd name="T18" fmla="*/ 598 h 5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64" h="598">
                  <a:moveTo>
                    <a:pt x="0" y="122"/>
                  </a:moveTo>
                  <a:cubicBezTo>
                    <a:pt x="163" y="269"/>
                    <a:pt x="326" y="416"/>
                    <a:pt x="545" y="484"/>
                  </a:cubicBezTo>
                  <a:cubicBezTo>
                    <a:pt x="764" y="552"/>
                    <a:pt x="1082" y="598"/>
                    <a:pt x="1316" y="530"/>
                  </a:cubicBezTo>
                  <a:cubicBezTo>
                    <a:pt x="1550" y="462"/>
                    <a:pt x="1838" y="152"/>
                    <a:pt x="1951" y="76"/>
                  </a:cubicBezTo>
                  <a:cubicBezTo>
                    <a:pt x="2064" y="0"/>
                    <a:pt x="2030" y="38"/>
                    <a:pt x="1996" y="76"/>
                  </a:cubicBezTo>
                </a:path>
              </a:pathLst>
            </a:custGeom>
            <a:no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sv-SE"/>
            </a:p>
          </p:txBody>
        </p:sp>
      </p:grpSp>
      <p:sp>
        <p:nvSpPr>
          <p:cNvPr id="50181" name="Freeform 38"/>
          <p:cNvSpPr>
            <a:spLocks/>
          </p:cNvSpPr>
          <p:nvPr/>
        </p:nvSpPr>
        <p:spPr bwMode="auto">
          <a:xfrm flipV="1">
            <a:off x="1258888" y="4724400"/>
            <a:ext cx="3276600" cy="841375"/>
          </a:xfrm>
          <a:custGeom>
            <a:avLst/>
            <a:gdLst>
              <a:gd name="T0" fmla="*/ 0 w 2064"/>
              <a:gd name="T1" fmla="*/ 2147483647 h 598"/>
              <a:gd name="T2" fmla="*/ 2147483647 w 2064"/>
              <a:gd name="T3" fmla="*/ 2147483647 h 598"/>
              <a:gd name="T4" fmla="*/ 2147483647 w 2064"/>
              <a:gd name="T5" fmla="*/ 2147483647 h 598"/>
              <a:gd name="T6" fmla="*/ 2147483647 w 2064"/>
              <a:gd name="T7" fmla="*/ 2147483647 h 598"/>
              <a:gd name="T8" fmla="*/ 2147483647 w 2064"/>
              <a:gd name="T9" fmla="*/ 2147483647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64"/>
              <a:gd name="T16" fmla="*/ 0 h 598"/>
              <a:gd name="T17" fmla="*/ 2064 w 2064"/>
              <a:gd name="T18" fmla="*/ 598 h 5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64" h="598">
                <a:moveTo>
                  <a:pt x="0" y="122"/>
                </a:moveTo>
                <a:cubicBezTo>
                  <a:pt x="163" y="269"/>
                  <a:pt x="326" y="416"/>
                  <a:pt x="545" y="484"/>
                </a:cubicBezTo>
                <a:cubicBezTo>
                  <a:pt x="764" y="552"/>
                  <a:pt x="1082" y="598"/>
                  <a:pt x="1316" y="530"/>
                </a:cubicBezTo>
                <a:cubicBezTo>
                  <a:pt x="1550" y="462"/>
                  <a:pt x="1838" y="152"/>
                  <a:pt x="1951" y="76"/>
                </a:cubicBezTo>
                <a:cubicBezTo>
                  <a:pt x="2064" y="0"/>
                  <a:pt x="2030" y="38"/>
                  <a:pt x="1996" y="76"/>
                </a:cubicBezTo>
              </a:path>
            </a:pathLst>
          </a:cu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sv-SE"/>
          </a:p>
        </p:txBody>
      </p:sp>
      <p:sp>
        <p:nvSpPr>
          <p:cNvPr id="50182" name="Freeform 38"/>
          <p:cNvSpPr>
            <a:spLocks/>
          </p:cNvSpPr>
          <p:nvPr/>
        </p:nvSpPr>
        <p:spPr bwMode="auto">
          <a:xfrm flipV="1">
            <a:off x="1411288" y="4876800"/>
            <a:ext cx="3276600" cy="841375"/>
          </a:xfrm>
          <a:custGeom>
            <a:avLst/>
            <a:gdLst>
              <a:gd name="T0" fmla="*/ 0 w 2064"/>
              <a:gd name="T1" fmla="*/ 2147483647 h 598"/>
              <a:gd name="T2" fmla="*/ 2147483647 w 2064"/>
              <a:gd name="T3" fmla="*/ 2147483647 h 598"/>
              <a:gd name="T4" fmla="*/ 2147483647 w 2064"/>
              <a:gd name="T5" fmla="*/ 2147483647 h 598"/>
              <a:gd name="T6" fmla="*/ 2147483647 w 2064"/>
              <a:gd name="T7" fmla="*/ 2147483647 h 598"/>
              <a:gd name="T8" fmla="*/ 2147483647 w 2064"/>
              <a:gd name="T9" fmla="*/ 2147483647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64"/>
              <a:gd name="T16" fmla="*/ 0 h 598"/>
              <a:gd name="T17" fmla="*/ 2064 w 2064"/>
              <a:gd name="T18" fmla="*/ 598 h 5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64" h="598">
                <a:moveTo>
                  <a:pt x="0" y="122"/>
                </a:moveTo>
                <a:cubicBezTo>
                  <a:pt x="163" y="269"/>
                  <a:pt x="326" y="416"/>
                  <a:pt x="545" y="484"/>
                </a:cubicBezTo>
                <a:cubicBezTo>
                  <a:pt x="764" y="552"/>
                  <a:pt x="1082" y="598"/>
                  <a:pt x="1316" y="530"/>
                </a:cubicBezTo>
                <a:cubicBezTo>
                  <a:pt x="1550" y="462"/>
                  <a:pt x="1838" y="152"/>
                  <a:pt x="1951" y="76"/>
                </a:cubicBezTo>
                <a:cubicBezTo>
                  <a:pt x="2064" y="0"/>
                  <a:pt x="2030" y="38"/>
                  <a:pt x="1996" y="76"/>
                </a:cubicBezTo>
              </a:path>
            </a:pathLst>
          </a:cu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sv-SE"/>
          </a:p>
        </p:txBody>
      </p:sp>
      <p:sp>
        <p:nvSpPr>
          <p:cNvPr id="50183" name="Freeform 38"/>
          <p:cNvSpPr>
            <a:spLocks/>
          </p:cNvSpPr>
          <p:nvPr/>
        </p:nvSpPr>
        <p:spPr bwMode="auto">
          <a:xfrm flipV="1">
            <a:off x="1331913" y="4797425"/>
            <a:ext cx="3276600" cy="841375"/>
          </a:xfrm>
          <a:custGeom>
            <a:avLst/>
            <a:gdLst>
              <a:gd name="T0" fmla="*/ 0 w 2064"/>
              <a:gd name="T1" fmla="*/ 2147483647 h 598"/>
              <a:gd name="T2" fmla="*/ 2147483647 w 2064"/>
              <a:gd name="T3" fmla="*/ 2147483647 h 598"/>
              <a:gd name="T4" fmla="*/ 2147483647 w 2064"/>
              <a:gd name="T5" fmla="*/ 2147483647 h 598"/>
              <a:gd name="T6" fmla="*/ 2147483647 w 2064"/>
              <a:gd name="T7" fmla="*/ 2147483647 h 598"/>
              <a:gd name="T8" fmla="*/ 2147483647 w 2064"/>
              <a:gd name="T9" fmla="*/ 2147483647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64"/>
              <a:gd name="T16" fmla="*/ 0 h 598"/>
              <a:gd name="T17" fmla="*/ 2064 w 2064"/>
              <a:gd name="T18" fmla="*/ 598 h 5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64" h="598">
                <a:moveTo>
                  <a:pt x="0" y="122"/>
                </a:moveTo>
                <a:cubicBezTo>
                  <a:pt x="163" y="269"/>
                  <a:pt x="326" y="416"/>
                  <a:pt x="545" y="484"/>
                </a:cubicBezTo>
                <a:cubicBezTo>
                  <a:pt x="764" y="552"/>
                  <a:pt x="1082" y="598"/>
                  <a:pt x="1316" y="530"/>
                </a:cubicBezTo>
                <a:cubicBezTo>
                  <a:pt x="1550" y="462"/>
                  <a:pt x="1838" y="152"/>
                  <a:pt x="1951" y="76"/>
                </a:cubicBezTo>
                <a:cubicBezTo>
                  <a:pt x="2064" y="0"/>
                  <a:pt x="2030" y="38"/>
                  <a:pt x="1996" y="76"/>
                </a:cubicBezTo>
              </a:path>
            </a:pathLst>
          </a:cu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sv-SE"/>
          </a:p>
        </p:txBody>
      </p:sp>
      <p:sp>
        <p:nvSpPr>
          <p:cNvPr id="50184" name="Freeform 38"/>
          <p:cNvSpPr>
            <a:spLocks/>
          </p:cNvSpPr>
          <p:nvPr/>
        </p:nvSpPr>
        <p:spPr bwMode="auto">
          <a:xfrm flipV="1">
            <a:off x="1187450" y="4797425"/>
            <a:ext cx="3276600" cy="841375"/>
          </a:xfrm>
          <a:custGeom>
            <a:avLst/>
            <a:gdLst>
              <a:gd name="T0" fmla="*/ 0 w 2064"/>
              <a:gd name="T1" fmla="*/ 2147483647 h 598"/>
              <a:gd name="T2" fmla="*/ 2147483647 w 2064"/>
              <a:gd name="T3" fmla="*/ 2147483647 h 598"/>
              <a:gd name="T4" fmla="*/ 2147483647 w 2064"/>
              <a:gd name="T5" fmla="*/ 2147483647 h 598"/>
              <a:gd name="T6" fmla="*/ 2147483647 w 2064"/>
              <a:gd name="T7" fmla="*/ 2147483647 h 598"/>
              <a:gd name="T8" fmla="*/ 2147483647 w 2064"/>
              <a:gd name="T9" fmla="*/ 2147483647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64"/>
              <a:gd name="T16" fmla="*/ 0 h 598"/>
              <a:gd name="T17" fmla="*/ 2064 w 2064"/>
              <a:gd name="T18" fmla="*/ 598 h 5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64" h="598">
                <a:moveTo>
                  <a:pt x="0" y="122"/>
                </a:moveTo>
                <a:cubicBezTo>
                  <a:pt x="163" y="269"/>
                  <a:pt x="326" y="416"/>
                  <a:pt x="545" y="484"/>
                </a:cubicBezTo>
                <a:cubicBezTo>
                  <a:pt x="764" y="552"/>
                  <a:pt x="1082" y="598"/>
                  <a:pt x="1316" y="530"/>
                </a:cubicBezTo>
                <a:cubicBezTo>
                  <a:pt x="1550" y="462"/>
                  <a:pt x="1838" y="152"/>
                  <a:pt x="1951" y="76"/>
                </a:cubicBezTo>
                <a:cubicBezTo>
                  <a:pt x="2064" y="0"/>
                  <a:pt x="2030" y="38"/>
                  <a:pt x="1996" y="76"/>
                </a:cubicBezTo>
              </a:path>
            </a:pathLst>
          </a:cu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sv-SE"/>
          </a:p>
        </p:txBody>
      </p:sp>
      <p:sp>
        <p:nvSpPr>
          <p:cNvPr id="50185" name="Freeform 38"/>
          <p:cNvSpPr>
            <a:spLocks/>
          </p:cNvSpPr>
          <p:nvPr/>
        </p:nvSpPr>
        <p:spPr bwMode="auto">
          <a:xfrm flipV="1">
            <a:off x="1258888" y="4724400"/>
            <a:ext cx="3276600" cy="841375"/>
          </a:xfrm>
          <a:custGeom>
            <a:avLst/>
            <a:gdLst>
              <a:gd name="T0" fmla="*/ 0 w 2064"/>
              <a:gd name="T1" fmla="*/ 2147483647 h 598"/>
              <a:gd name="T2" fmla="*/ 2147483647 w 2064"/>
              <a:gd name="T3" fmla="*/ 2147483647 h 598"/>
              <a:gd name="T4" fmla="*/ 2147483647 w 2064"/>
              <a:gd name="T5" fmla="*/ 2147483647 h 598"/>
              <a:gd name="T6" fmla="*/ 2147483647 w 2064"/>
              <a:gd name="T7" fmla="*/ 2147483647 h 598"/>
              <a:gd name="T8" fmla="*/ 2147483647 w 2064"/>
              <a:gd name="T9" fmla="*/ 2147483647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64"/>
              <a:gd name="T16" fmla="*/ 0 h 598"/>
              <a:gd name="T17" fmla="*/ 2064 w 2064"/>
              <a:gd name="T18" fmla="*/ 598 h 5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64" h="598">
                <a:moveTo>
                  <a:pt x="0" y="122"/>
                </a:moveTo>
                <a:cubicBezTo>
                  <a:pt x="163" y="269"/>
                  <a:pt x="326" y="416"/>
                  <a:pt x="545" y="484"/>
                </a:cubicBezTo>
                <a:cubicBezTo>
                  <a:pt x="764" y="552"/>
                  <a:pt x="1082" y="598"/>
                  <a:pt x="1316" y="530"/>
                </a:cubicBezTo>
                <a:cubicBezTo>
                  <a:pt x="1550" y="462"/>
                  <a:pt x="1838" y="152"/>
                  <a:pt x="1951" y="76"/>
                </a:cubicBezTo>
                <a:cubicBezTo>
                  <a:pt x="2064" y="0"/>
                  <a:pt x="2030" y="38"/>
                  <a:pt x="1996" y="76"/>
                </a:cubicBezTo>
              </a:path>
            </a:pathLst>
          </a:cu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sv-SE"/>
          </a:p>
        </p:txBody>
      </p:sp>
      <p:sp>
        <p:nvSpPr>
          <p:cNvPr id="50186" name="Freeform 38"/>
          <p:cNvSpPr>
            <a:spLocks/>
          </p:cNvSpPr>
          <p:nvPr/>
        </p:nvSpPr>
        <p:spPr bwMode="auto">
          <a:xfrm flipV="1">
            <a:off x="1187450" y="4652963"/>
            <a:ext cx="3276600" cy="841375"/>
          </a:xfrm>
          <a:custGeom>
            <a:avLst/>
            <a:gdLst>
              <a:gd name="T0" fmla="*/ 0 w 2064"/>
              <a:gd name="T1" fmla="*/ 2147483647 h 598"/>
              <a:gd name="T2" fmla="*/ 2147483647 w 2064"/>
              <a:gd name="T3" fmla="*/ 2147483647 h 598"/>
              <a:gd name="T4" fmla="*/ 2147483647 w 2064"/>
              <a:gd name="T5" fmla="*/ 2147483647 h 598"/>
              <a:gd name="T6" fmla="*/ 2147483647 w 2064"/>
              <a:gd name="T7" fmla="*/ 2147483647 h 598"/>
              <a:gd name="T8" fmla="*/ 2147483647 w 2064"/>
              <a:gd name="T9" fmla="*/ 2147483647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64"/>
              <a:gd name="T16" fmla="*/ 0 h 598"/>
              <a:gd name="T17" fmla="*/ 2064 w 2064"/>
              <a:gd name="T18" fmla="*/ 598 h 5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64" h="598">
                <a:moveTo>
                  <a:pt x="0" y="122"/>
                </a:moveTo>
                <a:cubicBezTo>
                  <a:pt x="163" y="269"/>
                  <a:pt x="326" y="416"/>
                  <a:pt x="545" y="484"/>
                </a:cubicBezTo>
                <a:cubicBezTo>
                  <a:pt x="764" y="552"/>
                  <a:pt x="1082" y="598"/>
                  <a:pt x="1316" y="530"/>
                </a:cubicBezTo>
                <a:cubicBezTo>
                  <a:pt x="1550" y="462"/>
                  <a:pt x="1838" y="152"/>
                  <a:pt x="1951" y="76"/>
                </a:cubicBezTo>
                <a:cubicBezTo>
                  <a:pt x="2064" y="0"/>
                  <a:pt x="2030" y="38"/>
                  <a:pt x="1996" y="76"/>
                </a:cubicBezTo>
              </a:path>
            </a:pathLst>
          </a:cu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sv-SE"/>
          </a:p>
        </p:txBody>
      </p:sp>
      <p:sp>
        <p:nvSpPr>
          <p:cNvPr id="50187" name="Freeform 38"/>
          <p:cNvSpPr>
            <a:spLocks/>
          </p:cNvSpPr>
          <p:nvPr/>
        </p:nvSpPr>
        <p:spPr bwMode="auto">
          <a:xfrm flipV="1">
            <a:off x="1403350" y="4652963"/>
            <a:ext cx="3276600" cy="841375"/>
          </a:xfrm>
          <a:custGeom>
            <a:avLst/>
            <a:gdLst>
              <a:gd name="T0" fmla="*/ 0 w 2064"/>
              <a:gd name="T1" fmla="*/ 2147483647 h 598"/>
              <a:gd name="T2" fmla="*/ 2147483647 w 2064"/>
              <a:gd name="T3" fmla="*/ 2147483647 h 598"/>
              <a:gd name="T4" fmla="*/ 2147483647 w 2064"/>
              <a:gd name="T5" fmla="*/ 2147483647 h 598"/>
              <a:gd name="T6" fmla="*/ 2147483647 w 2064"/>
              <a:gd name="T7" fmla="*/ 2147483647 h 598"/>
              <a:gd name="T8" fmla="*/ 2147483647 w 2064"/>
              <a:gd name="T9" fmla="*/ 2147483647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64"/>
              <a:gd name="T16" fmla="*/ 0 h 598"/>
              <a:gd name="T17" fmla="*/ 2064 w 2064"/>
              <a:gd name="T18" fmla="*/ 598 h 5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64" h="598">
                <a:moveTo>
                  <a:pt x="0" y="122"/>
                </a:moveTo>
                <a:cubicBezTo>
                  <a:pt x="163" y="269"/>
                  <a:pt x="326" y="416"/>
                  <a:pt x="545" y="484"/>
                </a:cubicBezTo>
                <a:cubicBezTo>
                  <a:pt x="764" y="552"/>
                  <a:pt x="1082" y="598"/>
                  <a:pt x="1316" y="530"/>
                </a:cubicBezTo>
                <a:cubicBezTo>
                  <a:pt x="1550" y="462"/>
                  <a:pt x="1838" y="152"/>
                  <a:pt x="1951" y="76"/>
                </a:cubicBezTo>
                <a:cubicBezTo>
                  <a:pt x="2064" y="0"/>
                  <a:pt x="2030" y="38"/>
                  <a:pt x="1996" y="76"/>
                </a:cubicBezTo>
              </a:path>
            </a:pathLst>
          </a:cu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sv-SE"/>
          </a:p>
        </p:txBody>
      </p:sp>
      <p:sp>
        <p:nvSpPr>
          <p:cNvPr id="50188" name="Freeform 38"/>
          <p:cNvSpPr>
            <a:spLocks/>
          </p:cNvSpPr>
          <p:nvPr/>
        </p:nvSpPr>
        <p:spPr bwMode="auto">
          <a:xfrm flipV="1">
            <a:off x="1258888" y="4797425"/>
            <a:ext cx="3276600" cy="841375"/>
          </a:xfrm>
          <a:custGeom>
            <a:avLst/>
            <a:gdLst>
              <a:gd name="T0" fmla="*/ 0 w 2064"/>
              <a:gd name="T1" fmla="*/ 2147483647 h 598"/>
              <a:gd name="T2" fmla="*/ 2147483647 w 2064"/>
              <a:gd name="T3" fmla="*/ 2147483647 h 598"/>
              <a:gd name="T4" fmla="*/ 2147483647 w 2064"/>
              <a:gd name="T5" fmla="*/ 2147483647 h 598"/>
              <a:gd name="T6" fmla="*/ 2147483647 w 2064"/>
              <a:gd name="T7" fmla="*/ 2147483647 h 598"/>
              <a:gd name="T8" fmla="*/ 2147483647 w 2064"/>
              <a:gd name="T9" fmla="*/ 2147483647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64"/>
              <a:gd name="T16" fmla="*/ 0 h 598"/>
              <a:gd name="T17" fmla="*/ 2064 w 2064"/>
              <a:gd name="T18" fmla="*/ 598 h 5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64" h="598">
                <a:moveTo>
                  <a:pt x="0" y="122"/>
                </a:moveTo>
                <a:cubicBezTo>
                  <a:pt x="163" y="269"/>
                  <a:pt x="326" y="416"/>
                  <a:pt x="545" y="484"/>
                </a:cubicBezTo>
                <a:cubicBezTo>
                  <a:pt x="764" y="552"/>
                  <a:pt x="1082" y="598"/>
                  <a:pt x="1316" y="530"/>
                </a:cubicBezTo>
                <a:cubicBezTo>
                  <a:pt x="1550" y="462"/>
                  <a:pt x="1838" y="152"/>
                  <a:pt x="1951" y="76"/>
                </a:cubicBezTo>
                <a:cubicBezTo>
                  <a:pt x="2064" y="0"/>
                  <a:pt x="2030" y="38"/>
                  <a:pt x="1996" y="76"/>
                </a:cubicBezTo>
              </a:path>
            </a:pathLst>
          </a:custGeom>
          <a:noFill/>
          <a:ln w="9525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423863"/>
            <a:ext cx="748347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mtClean="0"/>
              <a:t>Traffic control for max-min fairness</a:t>
            </a:r>
          </a:p>
        </p:txBody>
      </p:sp>
      <p:sp>
        <p:nvSpPr>
          <p:cNvPr id="51202" name="Rectangle 3"/>
          <p:cNvSpPr>
            <a:spLocks noChangeArrowheads="1"/>
          </p:cNvSpPr>
          <p:nvPr/>
        </p:nvSpPr>
        <p:spPr bwMode="auto">
          <a:xfrm>
            <a:off x="755650" y="1268413"/>
            <a:ext cx="77724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GPS provides max-min fairness for a single node.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What happens in networks with GPS nodes but without any rate control? Is max-min fairness achieved?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Multiple node example: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1 flow from S1 to D1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10 flows from S2 to D2</a:t>
            </a:r>
          </a:p>
        </p:txBody>
      </p:sp>
      <p:sp>
        <p:nvSpPr>
          <p:cNvPr id="20486" name="Rectangle 19"/>
          <p:cNvSpPr>
            <a:spLocks noChangeArrowheads="1"/>
          </p:cNvSpPr>
          <p:nvPr/>
        </p:nvSpPr>
        <p:spPr bwMode="auto">
          <a:xfrm>
            <a:off x="4932363" y="2349500"/>
            <a:ext cx="3671887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Without rate control: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X: rate 1 to all flows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Y: rate 0.1 to flows to D2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Result:</a:t>
            </a:r>
          </a:p>
          <a:p>
            <a:pPr marL="1219200" lvl="2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Flow to D1: 1</a:t>
            </a:r>
          </a:p>
          <a:p>
            <a:pPr marL="1219200" lvl="2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Flows to D2: 0.1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Fair rates would be: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Flows to D1: 10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Flows to D2: 0.1</a:t>
            </a:r>
          </a:p>
        </p:txBody>
      </p:sp>
      <p:grpSp>
        <p:nvGrpSpPr>
          <p:cNvPr id="51204" name="Group 25"/>
          <p:cNvGrpSpPr>
            <a:grpSpLocks/>
          </p:cNvGrpSpPr>
          <p:nvPr/>
        </p:nvGrpSpPr>
        <p:grpSpPr bwMode="auto">
          <a:xfrm>
            <a:off x="971550" y="3740150"/>
            <a:ext cx="3673475" cy="1778000"/>
            <a:chOff x="612" y="2356"/>
            <a:chExt cx="2314" cy="1120"/>
          </a:xfrm>
        </p:grpSpPr>
        <p:sp>
          <p:nvSpPr>
            <p:cNvPr id="51206" name="Freeform 39"/>
            <p:cNvSpPr>
              <a:spLocks/>
            </p:cNvSpPr>
            <p:nvPr/>
          </p:nvSpPr>
          <p:spPr bwMode="auto">
            <a:xfrm flipV="1">
              <a:off x="793" y="2976"/>
              <a:ext cx="2041" cy="499"/>
            </a:xfrm>
            <a:custGeom>
              <a:avLst/>
              <a:gdLst>
                <a:gd name="T0" fmla="*/ 0 w 2064"/>
                <a:gd name="T1" fmla="*/ 49 h 598"/>
                <a:gd name="T2" fmla="*/ 515 w 2064"/>
                <a:gd name="T3" fmla="*/ 195 h 598"/>
                <a:gd name="T4" fmla="*/ 1245 w 2064"/>
                <a:gd name="T5" fmla="*/ 214 h 598"/>
                <a:gd name="T6" fmla="*/ 1845 w 2064"/>
                <a:gd name="T7" fmla="*/ 31 h 598"/>
                <a:gd name="T8" fmla="*/ 1887 w 2064"/>
                <a:gd name="T9" fmla="*/ 31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64"/>
                <a:gd name="T16" fmla="*/ 0 h 598"/>
                <a:gd name="T17" fmla="*/ 2064 w 2064"/>
                <a:gd name="T18" fmla="*/ 598 h 5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64" h="598">
                  <a:moveTo>
                    <a:pt x="0" y="122"/>
                  </a:moveTo>
                  <a:cubicBezTo>
                    <a:pt x="163" y="269"/>
                    <a:pt x="326" y="416"/>
                    <a:pt x="545" y="484"/>
                  </a:cubicBezTo>
                  <a:cubicBezTo>
                    <a:pt x="764" y="552"/>
                    <a:pt x="1082" y="598"/>
                    <a:pt x="1316" y="530"/>
                  </a:cubicBezTo>
                  <a:cubicBezTo>
                    <a:pt x="1550" y="462"/>
                    <a:pt x="1838" y="152"/>
                    <a:pt x="1951" y="76"/>
                  </a:cubicBezTo>
                  <a:cubicBezTo>
                    <a:pt x="2064" y="0"/>
                    <a:pt x="2030" y="38"/>
                    <a:pt x="1996" y="76"/>
                  </a:cubicBezTo>
                </a:path>
              </a:pathLst>
            </a:custGeom>
            <a:noFill/>
            <a:ln w="57150">
              <a:pattFill prst="narHorz">
                <a:fgClr>
                  <a:srgbClr val="CC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sv-SE"/>
            </a:p>
          </p:txBody>
        </p:sp>
        <p:sp>
          <p:nvSpPr>
            <p:cNvPr id="51207" name="Oval 5"/>
            <p:cNvSpPr>
              <a:spLocks noChangeArrowheads="1"/>
            </p:cNvSpPr>
            <p:nvPr/>
          </p:nvSpPr>
          <p:spPr bwMode="auto">
            <a:xfrm>
              <a:off x="612" y="2387"/>
              <a:ext cx="227" cy="22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/>
                <a:t>S1</a:t>
              </a:r>
            </a:p>
          </p:txBody>
        </p:sp>
        <p:sp>
          <p:nvSpPr>
            <p:cNvPr id="51208" name="Oval 6"/>
            <p:cNvSpPr>
              <a:spLocks noChangeArrowheads="1"/>
            </p:cNvSpPr>
            <p:nvPr/>
          </p:nvSpPr>
          <p:spPr bwMode="auto">
            <a:xfrm>
              <a:off x="612" y="3249"/>
              <a:ext cx="227" cy="22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/>
                <a:t>S2</a:t>
              </a:r>
            </a:p>
          </p:txBody>
        </p:sp>
        <p:sp>
          <p:nvSpPr>
            <p:cNvPr id="51209" name="Oval 7"/>
            <p:cNvSpPr>
              <a:spLocks noChangeArrowheads="1"/>
            </p:cNvSpPr>
            <p:nvPr/>
          </p:nvSpPr>
          <p:spPr bwMode="auto">
            <a:xfrm>
              <a:off x="1247" y="2795"/>
              <a:ext cx="227" cy="22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/>
                <a:t>X</a:t>
              </a:r>
            </a:p>
          </p:txBody>
        </p:sp>
        <p:sp>
          <p:nvSpPr>
            <p:cNvPr id="51210" name="Oval 8"/>
            <p:cNvSpPr>
              <a:spLocks noChangeArrowheads="1"/>
            </p:cNvSpPr>
            <p:nvPr/>
          </p:nvSpPr>
          <p:spPr bwMode="auto">
            <a:xfrm>
              <a:off x="1973" y="2795"/>
              <a:ext cx="227" cy="22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/>
                <a:t>Y</a:t>
              </a:r>
            </a:p>
          </p:txBody>
        </p:sp>
        <p:sp>
          <p:nvSpPr>
            <p:cNvPr id="51211" name="Oval 9"/>
            <p:cNvSpPr>
              <a:spLocks noChangeArrowheads="1"/>
            </p:cNvSpPr>
            <p:nvPr/>
          </p:nvSpPr>
          <p:spPr bwMode="auto">
            <a:xfrm>
              <a:off x="2699" y="3203"/>
              <a:ext cx="227" cy="22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/>
                <a:t>D2</a:t>
              </a:r>
            </a:p>
          </p:txBody>
        </p:sp>
        <p:sp>
          <p:nvSpPr>
            <p:cNvPr id="51212" name="Oval 10"/>
            <p:cNvSpPr>
              <a:spLocks noChangeArrowheads="1"/>
            </p:cNvSpPr>
            <p:nvPr/>
          </p:nvSpPr>
          <p:spPr bwMode="auto">
            <a:xfrm>
              <a:off x="2699" y="2387"/>
              <a:ext cx="227" cy="22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/>
                <a:t>D1</a:t>
              </a:r>
            </a:p>
          </p:txBody>
        </p:sp>
        <p:sp>
          <p:nvSpPr>
            <p:cNvPr id="51213" name="Line 11"/>
            <p:cNvSpPr>
              <a:spLocks noChangeShapeType="1"/>
            </p:cNvSpPr>
            <p:nvPr/>
          </p:nvSpPr>
          <p:spPr bwMode="auto">
            <a:xfrm>
              <a:off x="839" y="2568"/>
              <a:ext cx="408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4" name="Line 12"/>
            <p:cNvSpPr>
              <a:spLocks noChangeShapeType="1"/>
            </p:cNvSpPr>
            <p:nvPr/>
          </p:nvSpPr>
          <p:spPr bwMode="auto">
            <a:xfrm flipV="1">
              <a:off x="839" y="2976"/>
              <a:ext cx="408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5" name="Line 13"/>
            <p:cNvSpPr>
              <a:spLocks noChangeShapeType="1"/>
            </p:cNvSpPr>
            <p:nvPr/>
          </p:nvSpPr>
          <p:spPr bwMode="auto">
            <a:xfrm>
              <a:off x="1474" y="2931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6" name="Line 14"/>
            <p:cNvSpPr>
              <a:spLocks noChangeShapeType="1"/>
            </p:cNvSpPr>
            <p:nvPr/>
          </p:nvSpPr>
          <p:spPr bwMode="auto">
            <a:xfrm flipV="1">
              <a:off x="2200" y="2568"/>
              <a:ext cx="499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7" name="Line 15"/>
            <p:cNvSpPr>
              <a:spLocks noChangeShapeType="1"/>
            </p:cNvSpPr>
            <p:nvPr/>
          </p:nvSpPr>
          <p:spPr bwMode="auto">
            <a:xfrm>
              <a:off x="2154" y="2976"/>
              <a:ext cx="545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8" name="Text Box 16"/>
            <p:cNvSpPr txBox="1">
              <a:spLocks noChangeArrowheads="1"/>
            </p:cNvSpPr>
            <p:nvPr/>
          </p:nvSpPr>
          <p:spPr bwMode="auto">
            <a:xfrm>
              <a:off x="1519" y="2614"/>
              <a:ext cx="4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C=11</a:t>
              </a:r>
            </a:p>
          </p:txBody>
        </p:sp>
        <p:sp>
          <p:nvSpPr>
            <p:cNvPr id="51219" name="Text Box 17"/>
            <p:cNvSpPr txBox="1">
              <a:spLocks noChangeArrowheads="1"/>
            </p:cNvSpPr>
            <p:nvPr/>
          </p:nvSpPr>
          <p:spPr bwMode="auto">
            <a:xfrm>
              <a:off x="2109" y="2387"/>
              <a:ext cx="4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C=10</a:t>
              </a:r>
            </a:p>
          </p:txBody>
        </p:sp>
        <p:sp>
          <p:nvSpPr>
            <p:cNvPr id="51220" name="Text Box 18"/>
            <p:cNvSpPr txBox="1">
              <a:spLocks noChangeArrowheads="1"/>
            </p:cNvSpPr>
            <p:nvPr/>
          </p:nvSpPr>
          <p:spPr bwMode="auto">
            <a:xfrm>
              <a:off x="2336" y="2886"/>
              <a:ext cx="39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C=1</a:t>
              </a:r>
            </a:p>
          </p:txBody>
        </p:sp>
        <p:sp>
          <p:nvSpPr>
            <p:cNvPr id="51221" name="Text Box 20"/>
            <p:cNvSpPr txBox="1">
              <a:spLocks noChangeArrowheads="1"/>
            </p:cNvSpPr>
            <p:nvPr/>
          </p:nvSpPr>
          <p:spPr bwMode="auto">
            <a:xfrm>
              <a:off x="930" y="2478"/>
              <a:ext cx="4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C=∞</a:t>
              </a:r>
            </a:p>
          </p:txBody>
        </p:sp>
        <p:sp>
          <p:nvSpPr>
            <p:cNvPr id="51222" name="Text Box 21"/>
            <p:cNvSpPr txBox="1">
              <a:spLocks noChangeArrowheads="1"/>
            </p:cNvSpPr>
            <p:nvPr/>
          </p:nvSpPr>
          <p:spPr bwMode="auto">
            <a:xfrm>
              <a:off x="930" y="3113"/>
              <a:ext cx="4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/>
                <a:t>C=∞</a:t>
              </a:r>
            </a:p>
          </p:txBody>
        </p:sp>
        <p:sp>
          <p:nvSpPr>
            <p:cNvPr id="51223" name="Freeform 38"/>
            <p:cNvSpPr>
              <a:spLocks/>
            </p:cNvSpPr>
            <p:nvPr/>
          </p:nvSpPr>
          <p:spPr bwMode="auto">
            <a:xfrm>
              <a:off x="793" y="2356"/>
              <a:ext cx="2064" cy="530"/>
            </a:xfrm>
            <a:custGeom>
              <a:avLst/>
              <a:gdLst>
                <a:gd name="T0" fmla="*/ 0 w 2064"/>
                <a:gd name="T1" fmla="*/ 66 h 598"/>
                <a:gd name="T2" fmla="*/ 545 w 2064"/>
                <a:gd name="T3" fmla="*/ 265 h 598"/>
                <a:gd name="T4" fmla="*/ 1316 w 2064"/>
                <a:gd name="T5" fmla="*/ 291 h 598"/>
                <a:gd name="T6" fmla="*/ 1951 w 2064"/>
                <a:gd name="T7" fmla="*/ 41 h 598"/>
                <a:gd name="T8" fmla="*/ 1996 w 2064"/>
                <a:gd name="T9" fmla="*/ 41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64"/>
                <a:gd name="T16" fmla="*/ 0 h 598"/>
                <a:gd name="T17" fmla="*/ 2064 w 2064"/>
                <a:gd name="T18" fmla="*/ 598 h 5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64" h="598">
                  <a:moveTo>
                    <a:pt x="0" y="122"/>
                  </a:moveTo>
                  <a:cubicBezTo>
                    <a:pt x="163" y="269"/>
                    <a:pt x="326" y="416"/>
                    <a:pt x="545" y="484"/>
                  </a:cubicBezTo>
                  <a:cubicBezTo>
                    <a:pt x="764" y="552"/>
                    <a:pt x="1082" y="598"/>
                    <a:pt x="1316" y="530"/>
                  </a:cubicBezTo>
                  <a:cubicBezTo>
                    <a:pt x="1550" y="462"/>
                    <a:pt x="1838" y="152"/>
                    <a:pt x="1951" y="76"/>
                  </a:cubicBezTo>
                  <a:cubicBezTo>
                    <a:pt x="2064" y="0"/>
                    <a:pt x="2030" y="38"/>
                    <a:pt x="1996" y="76"/>
                  </a:cubicBezTo>
                </a:path>
              </a:pathLst>
            </a:custGeom>
            <a:no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sv-SE"/>
            </a:p>
          </p:txBody>
        </p:sp>
      </p:grpSp>
      <p:sp>
        <p:nvSpPr>
          <p:cNvPr id="20506" name="Rectangle 19"/>
          <p:cNvSpPr>
            <a:spLocks noChangeArrowheads="1"/>
          </p:cNvSpPr>
          <p:nvPr/>
        </p:nvSpPr>
        <p:spPr bwMode="auto">
          <a:xfrm>
            <a:off x="684213" y="5876925"/>
            <a:ext cx="7848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solidFill>
                  <a:srgbClr val="CC3300"/>
                </a:solidFill>
                <a:latin typeface="Verdana" pitchFamily="34" charset="0"/>
              </a:rPr>
              <a:t>Thus, max-min fairness is not achieved without end-to-end control.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423863"/>
            <a:ext cx="748347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mtClean="0"/>
              <a:t>Traffic control for fairness</a:t>
            </a:r>
          </a:p>
        </p:txBody>
      </p:sp>
      <p:sp>
        <p:nvSpPr>
          <p:cNvPr id="52226" name="Rectangle 3"/>
          <p:cNvSpPr>
            <a:spLocks noChangeArrowheads="1"/>
          </p:cNvSpPr>
          <p:nvPr/>
        </p:nvSpPr>
        <p:spPr bwMode="auto">
          <a:xfrm>
            <a:off x="539750" y="1341438"/>
            <a:ext cx="806450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2000">
                <a:latin typeface="Verdana" pitchFamily="34" charset="0"/>
              </a:rPr>
              <a:t>Student presentation on how to achieve fairness with distributed control –</a:t>
            </a:r>
            <a:br>
              <a:rPr lang="en-US" sz="2000">
                <a:latin typeface="Verdana" pitchFamily="34" charset="0"/>
              </a:rPr>
            </a:br>
            <a:endParaRPr lang="en-US" sz="16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423863"/>
            <a:ext cx="748347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mtClean="0"/>
              <a:t>Traffic control for fairness</a:t>
            </a:r>
          </a:p>
        </p:txBody>
      </p:sp>
      <p:sp>
        <p:nvSpPr>
          <p:cNvPr id="53250" name="Rectangle 3"/>
          <p:cNvSpPr>
            <a:spLocks noChangeArrowheads="1"/>
          </p:cNvSpPr>
          <p:nvPr/>
        </p:nvSpPr>
        <p:spPr bwMode="auto">
          <a:xfrm>
            <a:off x="539750" y="1341438"/>
            <a:ext cx="806450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2000">
                <a:latin typeface="Verdana" pitchFamily="34" charset="0"/>
              </a:rPr>
              <a:t>How to achieve fairness with distributed control –</a:t>
            </a:r>
            <a:br>
              <a:rPr lang="en-US" sz="2000">
                <a:latin typeface="Verdana" pitchFamily="34" charset="0"/>
              </a:rPr>
            </a:br>
            <a:r>
              <a:rPr lang="en-US" sz="2000">
                <a:latin typeface="Verdana" pitchFamily="34" charset="0"/>
              </a:rPr>
              <a:t>other results from Massoulie and Roberts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2000">
                <a:latin typeface="Verdana" pitchFamily="34" charset="0"/>
              </a:rPr>
              <a:t>With fixed window size: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800">
                <a:latin typeface="Verdana" pitchFamily="34" charset="0"/>
              </a:rPr>
              <a:t>FIFO achieves proportional fairness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800">
                <a:latin typeface="Verdana" pitchFamily="34" charset="0"/>
              </a:rPr>
              <a:t>longest queue first achieves maximum throughput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800">
                <a:latin typeface="Verdana" pitchFamily="34" charset="0"/>
              </a:rPr>
              <a:t>service proportional to the square root of the buffer content achieves minimum potential delay</a:t>
            </a:r>
          </a:p>
          <a:p>
            <a:pPr marL="342900" indent="-342900">
              <a:spcBef>
                <a:spcPct val="20000"/>
              </a:spcBef>
              <a:buClr>
                <a:srgbClr val="CC0000"/>
              </a:buClr>
              <a:buFontTx/>
              <a:buChar char="•"/>
            </a:pPr>
            <a:r>
              <a:rPr lang="en-US" sz="2000">
                <a:latin typeface="Verdana" pitchFamily="34" charset="0"/>
              </a:rPr>
              <a:t>With dynamic window: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800">
                <a:latin typeface="Verdana" pitchFamily="34" charset="0"/>
              </a:rPr>
              <a:t>additive increase multiplicative decrease achieves proportional fair allocation (case of TCP)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800">
                <a:latin typeface="Verdana" pitchFamily="34" charset="0"/>
              </a:rPr>
              <a:t>logarithmic increase multiplicative decrease achieves minimum potential delay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r>
              <a:rPr lang="en-US" sz="1800">
                <a:latin typeface="Verdana" pitchFamily="34" charset="0"/>
              </a:rPr>
              <a:t>max-min fair rate can not be achieved with increase-decrease algorithms</a:t>
            </a: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endParaRPr lang="en-US" sz="1800">
              <a:latin typeface="Verdana" pitchFamily="34" charset="0"/>
            </a:endParaRPr>
          </a:p>
          <a:p>
            <a:pPr marL="762000" lvl="1" indent="-304800">
              <a:spcBef>
                <a:spcPct val="20000"/>
              </a:spcBef>
              <a:buFontTx/>
              <a:buChar char="–"/>
            </a:pPr>
            <a:endParaRPr lang="en-US" sz="16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23863"/>
            <a:ext cx="7699375" cy="838200"/>
          </a:xfrm>
        </p:spPr>
        <p:txBody>
          <a:bodyPr lIns="91428" tIns="45715" rIns="91428" bIns="45715"/>
          <a:lstStyle/>
          <a:p>
            <a:pPr eaLnBrk="1" hangingPunct="1"/>
            <a:r>
              <a:rPr lang="en-US" sz="3700" smtClean="0"/>
              <a:t>Fairness - objectives and algorithms - summary</a:t>
            </a:r>
            <a:endParaRPr lang="en-US" sz="4100" smtClean="0"/>
          </a:p>
        </p:txBody>
      </p:sp>
      <p:sp>
        <p:nvSpPr>
          <p:cNvPr id="54274" name="Rectangle 21"/>
          <p:cNvSpPr>
            <a:spLocks noChangeArrowheads="1"/>
          </p:cNvSpPr>
          <p:nvPr/>
        </p:nvSpPr>
        <p:spPr bwMode="auto">
          <a:xfrm>
            <a:off x="762000" y="16764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Step 1: what is the “optimal” share?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What is optimal – a design decision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Fairness definitions: max-min, proportional fair, etc.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Centralized algorithms to calculate fair shares</a:t>
            </a:r>
          </a:p>
          <a:p>
            <a:pPr marL="342900" indent="-342900">
              <a:spcBef>
                <a:spcPct val="20000"/>
              </a:spcBef>
              <a:buClr>
                <a:srgbClr val="C01900"/>
              </a:buClr>
              <a:buFontTx/>
              <a:buChar char="•"/>
            </a:pPr>
            <a:r>
              <a:rPr lang="en-US" sz="1800">
                <a:latin typeface="Verdana" pitchFamily="34" charset="0"/>
              </a:rPr>
              <a:t>Step 2: how to ensure fair shares?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Traffic control at the network edges (congestion or rate control)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Scheduling at the network nodes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E.g:</a:t>
            </a:r>
          </a:p>
          <a:p>
            <a:pPr marL="1143000" lvl="2" indent="-2286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fixed window based congestion control + GPS: max-min</a:t>
            </a:r>
          </a:p>
          <a:p>
            <a:pPr marL="1143000" lvl="2" indent="-2286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Verdana" pitchFamily="34" charset="0"/>
              </a:rPr>
              <a:t>AIMD + FIFO: proportional fair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ptmall">
  <a:themeElements>
    <a:clrScheme name="1_pptmal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pptmal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1_pptmal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ptmal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ptmal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ptmal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ptmal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ptmal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ptmal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ptmal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ptmal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ptmal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ptmal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ptmal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lcn-template</Template>
  <TotalTime>2568</TotalTime>
  <Words>1612</Words>
  <Application>Microsoft Office PowerPoint</Application>
  <PresentationFormat>On-screen Show (4:3)</PresentationFormat>
  <Paragraphs>316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Times</vt:lpstr>
      <vt:lpstr>Arial</vt:lpstr>
      <vt:lpstr>Verdana</vt:lpstr>
      <vt:lpstr>Calibri</vt:lpstr>
      <vt:lpstr>Times New Roman</vt:lpstr>
      <vt:lpstr>Symbol</vt:lpstr>
      <vt:lpstr>Math1</vt:lpstr>
      <vt:lpstr>1_pptmall</vt:lpstr>
      <vt:lpstr>Equation</vt:lpstr>
      <vt:lpstr>EP2210 Fairness </vt:lpstr>
      <vt:lpstr>Control functions in communication networks</vt:lpstr>
      <vt:lpstr>Fairness </vt:lpstr>
      <vt:lpstr>Fairness - objectives</vt:lpstr>
      <vt:lpstr>Fairness - objectives and algorithms</vt:lpstr>
      <vt:lpstr>Max-Min Fairness</vt:lpstr>
      <vt:lpstr>Max-Min Fairness</vt:lpstr>
      <vt:lpstr>Max-Min Fairness</vt:lpstr>
      <vt:lpstr>Max-Min Fairness</vt:lpstr>
      <vt:lpstr>Max-Min Fairness</vt:lpstr>
      <vt:lpstr>Max-Min Fairness</vt:lpstr>
      <vt:lpstr>Max-Min Fairness</vt:lpstr>
      <vt:lpstr>Max-Min Fairness</vt:lpstr>
      <vt:lpstr>Max-Min Fairness</vt:lpstr>
      <vt:lpstr>Utility function</vt:lpstr>
      <vt:lpstr>Rate-proportional fairness</vt:lpstr>
      <vt:lpstr>Rate-proportional fairness</vt:lpstr>
      <vt:lpstr>Rate-proportional fairness</vt:lpstr>
      <vt:lpstr>Rate-proportional fairness – equivalence of definitions</vt:lpstr>
      <vt:lpstr>Other fairness definitions</vt:lpstr>
      <vt:lpstr>Fairness - summary</vt:lpstr>
      <vt:lpstr>Home reading</vt:lpstr>
      <vt:lpstr>Fairness – distributed control</vt:lpstr>
      <vt:lpstr>Traffic control for max-min fairness</vt:lpstr>
      <vt:lpstr>Traffic control for max-min fairness</vt:lpstr>
      <vt:lpstr>Traffic control for max-min fairness</vt:lpstr>
      <vt:lpstr>Traffic control for fairness</vt:lpstr>
      <vt:lpstr>Traffic control for fairness</vt:lpstr>
      <vt:lpstr>Fairness - objectives and algorithms - summary</vt:lpstr>
    </vt:vector>
  </TitlesOfParts>
  <Company>Ericsson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Fairness - definition</dc:title>
  <dc:creator>Gabor Fodor</dc:creator>
  <cp:lastModifiedBy>Viktoria Fodor</cp:lastModifiedBy>
  <cp:revision>131</cp:revision>
  <dcterms:created xsi:type="dcterms:W3CDTF">2005-09-08T07:05:18Z</dcterms:created>
  <dcterms:modified xsi:type="dcterms:W3CDTF">2012-09-24T09:58:55Z</dcterms:modified>
</cp:coreProperties>
</file>