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Override PartName="/ppt/slides/slide11.xml" ContentType="application/vnd.openxmlformats-officedocument.presentationml.slide+xml"/>
  <Default Extension="xml" ContentType="application/xml"/>
  <Override PartName="/ppt/slides/slide9.xml" ContentType="application/vnd.openxmlformats-officedocument.presentationml.slide+xml"/>
  <Override PartName="/ppt/notesSlides/notesSlide3.xml" ContentType="application/vnd.openxmlformats-officedocument.presentationml.notesSlide+xml"/>
  <Default Extension="jpeg" ContentType="image/jpeg"/>
  <Override PartName="/ppt/notesSlides/notesSlide10.xml" ContentType="application/vnd.openxmlformats-officedocument.presentationml.notesSlide+xml"/>
  <Override PartName="/ppt/tableStyles.xml" ContentType="application/vnd.openxmlformats-officedocument.presentationml.tableStyles+xml"/>
  <Override PartName="/ppt/slides/slide7.xml" ContentType="application/vnd.openxmlformats-officedocument.presentationml.slide+xml"/>
  <Override PartName="/ppt/notesSlides/notesSlide1.xml" ContentType="application/vnd.openxmlformats-officedocument.presentationml.notesSlide+xml"/>
  <Override PartName="/ppt/notesSlides/notesSlide8.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notesSlides/notesSlide11.xml" ContentType="application/vnd.openxmlformats-officedocument.presentationml.notesSlide+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notesSlides/notesSlide9.xml" ContentType="application/vnd.openxmlformats-officedocument.presentationml.notesSlide+xml"/>
  <Override PartName="/ppt/handoutMasters/handoutMaster1.xml" ContentType="application/vnd.openxmlformats-officedocument.presentationml.handoutMaster+xml"/>
  <Override PartName="/ppt/slides/slide6.xml" ContentType="application/vnd.openxmlformats-officedocument.presentationml.slide+xml"/>
  <Override PartName="/ppt/slides/slide17.xml" ContentType="application/vnd.openxmlformats-officedocument.presentationml.slide+xml"/>
  <Override PartName="/ppt/theme/theme3.xml" ContentType="application/vnd.openxmlformats-officedocument.them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notesSlides/notesSlide12.xml" ContentType="application/vnd.openxmlformats-officedocument.presentationml.notesSlide+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60" r:id="rId1"/>
  </p:sldMasterIdLst>
  <p:notesMasterIdLst>
    <p:notesMasterId r:id="rId19"/>
  </p:notesMasterIdLst>
  <p:handoutMasterIdLst>
    <p:handoutMasterId r:id="rId20"/>
  </p:handoutMasterIdLst>
  <p:sldIdLst>
    <p:sldId id="257" r:id="rId2"/>
    <p:sldId id="280" r:id="rId3"/>
    <p:sldId id="281" r:id="rId4"/>
    <p:sldId id="268" r:id="rId5"/>
    <p:sldId id="276" r:id="rId6"/>
    <p:sldId id="278" r:id="rId7"/>
    <p:sldId id="279" r:id="rId8"/>
    <p:sldId id="269" r:id="rId9"/>
    <p:sldId id="270" r:id="rId10"/>
    <p:sldId id="272" r:id="rId11"/>
    <p:sldId id="273" r:id="rId12"/>
    <p:sldId id="274" r:id="rId13"/>
    <p:sldId id="275" r:id="rId14"/>
    <p:sldId id="271" r:id="rId15"/>
    <p:sldId id="282" r:id="rId16"/>
    <p:sldId id="283" r:id="rId17"/>
    <p:sldId id="267" r:id="rId18"/>
  </p:sldIdLst>
  <p:sldSz cx="9144000" cy="6858000" type="screen4x3"/>
  <p:notesSz cx="6858000" cy="9144000"/>
  <p:defaultText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hiddenSlides="1"/>
  <p:clrMru>
    <a:srgbClr val="1B3367"/>
    <a:srgbClr val="24285E"/>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SorterView">
  <p:normalViewPr>
    <p:restoredLeft sz="10630" autoAdjust="0"/>
    <p:restoredTop sz="96014" autoAdjust="0"/>
  </p:normalViewPr>
  <p:slideViewPr>
    <p:cSldViewPr snapToGrid="0" snapToObjects="1" showGuides="1">
      <p:cViewPr>
        <p:scale>
          <a:sx n="90" d="100"/>
          <a:sy n="90" d="100"/>
        </p:scale>
        <p:origin x="-1392" y="-176"/>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125" d="100"/>
        <a:sy n="125" d="100"/>
      </p:scale>
      <p:origin x="0" y="6456"/>
    </p:cViewPr>
  </p:sorter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_rels/viewProps.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Platshållare fö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60FD0D8-6B86-5140-82CA-A0758894CB93}" type="datetimeFigureOut">
              <a:rPr lang="sv-SE" smtClean="0"/>
              <a:pPr/>
              <a:t>12-10-10</a:t>
            </a:fld>
            <a:endParaRPr lang="en-GB"/>
          </a:p>
        </p:txBody>
      </p:sp>
      <p:sp>
        <p:nvSpPr>
          <p:cNvPr id="4" name="Platshållare för sidfo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Platshållare för bild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A4CA6DB-4A59-5A46-9611-B27B68ADCB30}" type="slidenum">
              <a:rPr lang="en-GB" smtClean="0"/>
              <a:pPr/>
              <a:t>‹Nr.›</a:t>
            </a:fld>
            <a:endParaRPr lang="en-GB"/>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595807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BB4EC5-6EB3-B349-AF8F-6FCEFFD33492}" type="datetimeFigureOut">
              <a:rPr lang="sv-SE" smtClean="0"/>
              <a:pPr/>
              <a:t>12-10-10</a:t>
            </a:fld>
            <a:endParaRPr lang="en-GB"/>
          </a:p>
        </p:txBody>
      </p:sp>
      <p:sp>
        <p:nvSpPr>
          <p:cNvPr id="4" name="Platshållare för bildobjekt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3B5779-EA7A-3747-80F9-AB75E84755A2}" type="slidenum">
              <a:rPr lang="en-GB" smtClean="0"/>
              <a:pPr/>
              <a:t>‹Nr.›</a:t>
            </a:fld>
            <a:endParaRPr lang="en-GB"/>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970028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CC14EFB0-EE11-2B4B-A7F5-F0AECB17C09F}" type="slidenum">
              <a:rPr lang="en-GB"/>
              <a:pPr/>
              <a:t>2</a:t>
            </a:fld>
            <a:endParaRPr lang="en-GB"/>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CC14EFB0-EE11-2B4B-A7F5-F0AECB17C09F}" type="slidenum">
              <a:rPr lang="en-GB"/>
              <a:pPr/>
              <a:t>4</a:t>
            </a:fld>
            <a:endParaRPr lang="en-GB"/>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A96812-03EE-764C-9D8E-48FCE9DF13BC}" type="slidenum">
              <a:rPr lang="en-GB"/>
              <a:pPr/>
              <a:t>5</a:t>
            </a:fld>
            <a:endParaRPr lang="en-GB"/>
          </a:p>
        </p:txBody>
      </p:sp>
      <p:sp>
        <p:nvSpPr>
          <p:cNvPr id="897026" name="Rectangle 2"/>
          <p:cNvSpPr>
            <a:spLocks noGrp="1" noRot="1" noChangeAspect="1" noChangeArrowheads="1" noTextEdit="1"/>
          </p:cNvSpPr>
          <p:nvPr>
            <p:ph type="sldImg"/>
          </p:nvPr>
        </p:nvSpPr>
        <p:spPr>
          <a:ln/>
        </p:spPr>
      </p:sp>
      <p:sp>
        <p:nvSpPr>
          <p:cNvPr id="897027" name="Rectangle 3"/>
          <p:cNvSpPr>
            <a:spLocks noGrp="1" noChangeArrowheads="1"/>
          </p:cNvSpPr>
          <p:nvPr>
            <p:ph type="body" idx="1"/>
          </p:nvPr>
        </p:nvSpPr>
        <p:spPr>
          <a:xfrm>
            <a:off x="915982" y="4350174"/>
            <a:ext cx="5049766" cy="4135792"/>
          </a:xfrm>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15ABD1-100F-A847-B8CB-FAA4B97BD3BB}" type="slidenum">
              <a:rPr lang="en-GB"/>
              <a:pPr/>
              <a:t>6</a:t>
            </a:fld>
            <a:endParaRPr lang="en-GB"/>
          </a:p>
        </p:txBody>
      </p:sp>
      <p:sp>
        <p:nvSpPr>
          <p:cNvPr id="903170" name="Rectangle 2"/>
          <p:cNvSpPr>
            <a:spLocks noGrp="1" noRot="1" noChangeAspect="1" noChangeArrowheads="1" noTextEdit="1"/>
          </p:cNvSpPr>
          <p:nvPr>
            <p:ph type="sldImg"/>
          </p:nvPr>
        </p:nvSpPr>
        <p:spPr>
          <a:ln/>
        </p:spPr>
      </p:sp>
      <p:sp>
        <p:nvSpPr>
          <p:cNvPr id="903171" name="Rectangle 3"/>
          <p:cNvSpPr>
            <a:spLocks noGrp="1" noChangeArrowheads="1"/>
          </p:cNvSpPr>
          <p:nvPr>
            <p:ph type="body" idx="1"/>
          </p:nvPr>
        </p:nvSpPr>
        <p:spPr>
          <a:xfrm>
            <a:off x="915982" y="4350174"/>
            <a:ext cx="5049766" cy="4135792"/>
          </a:xfrm>
        </p:spPr>
        <p:txBody>
          <a:bodyPr lIns="87963" tIns="43982" rIns="87963" bIns="43982"/>
          <a:lstStyle/>
          <a:p>
            <a:r>
              <a:rPr lang="sv-SE"/>
              <a:t>USA hade en workshop i dec 2001 sponsrade av Directory of Commerce och National Science Foundation.</a:t>
            </a:r>
          </a:p>
          <a:p>
            <a:endParaRPr lang="sv-SE"/>
          </a:p>
          <a:p>
            <a:r>
              <a:rPr lang="sv-SE"/>
              <a:t>Nano är längder mindre än 100 nm.</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D1785B-5D8D-6340-B68A-4F5345870411}" type="slidenum">
              <a:rPr lang="en-GB"/>
              <a:pPr/>
              <a:t>7</a:t>
            </a:fld>
            <a:endParaRPr lang="en-GB"/>
          </a:p>
        </p:txBody>
      </p:sp>
      <p:sp>
        <p:nvSpPr>
          <p:cNvPr id="901122" name="Rectangle 2"/>
          <p:cNvSpPr>
            <a:spLocks noGrp="1" noRot="1" noChangeAspect="1" noChangeArrowheads="1" noTextEdit="1"/>
          </p:cNvSpPr>
          <p:nvPr>
            <p:ph type="sldImg"/>
          </p:nvPr>
        </p:nvSpPr>
        <p:spPr>
          <a:ln/>
        </p:spPr>
      </p:sp>
      <p:sp>
        <p:nvSpPr>
          <p:cNvPr id="901123" name="Rectangle 3"/>
          <p:cNvSpPr>
            <a:spLocks noGrp="1" noChangeArrowheads="1"/>
          </p:cNvSpPr>
          <p:nvPr>
            <p:ph type="body" idx="1"/>
          </p:nvPr>
        </p:nvSpPr>
        <p:spPr>
          <a:xfrm>
            <a:off x="915982" y="4350174"/>
            <a:ext cx="5049766" cy="4135792"/>
          </a:xfrm>
        </p:spPr>
        <p:txBody>
          <a:bodyPr lIns="87963" tIns="43982" rIns="87963" bIns="43982"/>
          <a:lstStyle/>
          <a:p>
            <a:r>
              <a:rPr lang="sv-SE"/>
              <a:t>USA hade en workshop i dec 2001 sponsrade av Directory of Commerce och National Science Foundation.</a:t>
            </a:r>
          </a:p>
          <a:p>
            <a:endParaRPr lang="sv-SE"/>
          </a:p>
          <a:p>
            <a:r>
              <a:rPr lang="sv-SE"/>
              <a:t>Nano är längder mindre än 100 nm.</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24B657B1-5126-844D-9CC7-4F0A8F4698DB}" type="slidenum">
              <a:rPr lang="en-GB"/>
              <a:pPr/>
              <a:t>8</a:t>
            </a:fld>
            <a:endParaRPr lang="en-GB"/>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marL="183280" indent="-183280"/>
            <a:r>
              <a:rPr lang="sv-SE" sz="800" dirty="0">
                <a:ea typeface="Times New Roman" pitchFamily="-112" charset="0"/>
                <a:cs typeface="Times New Roman" pitchFamily="-112" charset="0"/>
              </a:rPr>
              <a:t>Economist har en </a:t>
            </a:r>
            <a:r>
              <a:rPr lang="sv-SE" sz="800" dirty="0" err="1">
                <a:ea typeface="Times New Roman" pitchFamily="-112" charset="0"/>
                <a:cs typeface="Times New Roman" pitchFamily="-112" charset="0"/>
              </a:rPr>
              <a:t>liknanade</a:t>
            </a:r>
            <a:r>
              <a:rPr lang="sv-SE" sz="800" dirty="0">
                <a:ea typeface="Times New Roman" pitchFamily="-112" charset="0"/>
                <a:cs typeface="Times New Roman" pitchFamily="-112" charset="0"/>
              </a:rPr>
              <a:t> analys. Denna figur visar uppbyggnaden av användare för olika teknologier.</a:t>
            </a:r>
          </a:p>
          <a:p>
            <a:pPr marL="183280" indent="-183280"/>
            <a:endParaRPr lang="sv-SE" sz="800" dirty="0">
              <a:ea typeface="Times New Roman" pitchFamily="-112" charset="0"/>
              <a:cs typeface="Times New Roman" pitchFamily="-112" charset="0"/>
            </a:endParaRPr>
          </a:p>
          <a:p>
            <a:pPr marL="183280" indent="-183280"/>
            <a:r>
              <a:rPr lang="sv-SE" sz="800" dirty="0">
                <a:ea typeface="Times New Roman" pitchFamily="-112" charset="0"/>
                <a:cs typeface="Times New Roman" pitchFamily="-112" charset="0"/>
              </a:rPr>
              <a:t>Nästa våg kommer att innefatta 3 miljarder användare, mycket tack vare mobila plattformar.</a:t>
            </a:r>
          </a:p>
          <a:p>
            <a:pPr marL="183280" indent="-183280"/>
            <a:endParaRPr lang="sv-SE" sz="800" dirty="0">
              <a:ea typeface="Times New Roman" pitchFamily="-112" charset="0"/>
              <a:cs typeface="Times New Roman" pitchFamily="-112" charset="0"/>
            </a:endParaRPr>
          </a:p>
          <a:p>
            <a:pPr marL="183280" indent="-183280"/>
            <a:r>
              <a:rPr lang="sv-SE" sz="800" dirty="0">
                <a:ea typeface="Times New Roman" pitchFamily="-112" charset="0"/>
                <a:cs typeface="Times New Roman" pitchFamily="-112" charset="0"/>
              </a:rPr>
              <a:t>Deras analys säger att nästa våg kommer att vara centrerad kring kunden. Samma analys känns igen</a:t>
            </a:r>
          </a:p>
          <a:p>
            <a:pPr marL="183280" indent="-183280"/>
            <a:r>
              <a:rPr lang="sv-SE" sz="800" dirty="0">
                <a:ea typeface="Times New Roman" pitchFamily="-112" charset="0"/>
                <a:cs typeface="Times New Roman" pitchFamily="-112" charset="0"/>
              </a:rPr>
              <a:t>Från början av 90 talet. Då sades inget om att Internet skulle generera en ny våg utan även då</a:t>
            </a:r>
          </a:p>
          <a:p>
            <a:pPr marL="183280" indent="-183280"/>
            <a:r>
              <a:rPr lang="sv-SE" sz="800" dirty="0">
                <a:ea typeface="Times New Roman" pitchFamily="-112" charset="0"/>
                <a:cs typeface="Times New Roman" pitchFamily="-112" charset="0"/>
              </a:rPr>
              <a:t>Fanns ingen framtid i tillverkning av hårdvara, utan i framtiden skulle kundanpassningen vara styrande.</a:t>
            </a:r>
          </a:p>
          <a:p>
            <a:pPr marL="183280" indent="-183280"/>
            <a:endParaRPr lang="sv-SE" sz="800" dirty="0">
              <a:ea typeface="Times New Roman" pitchFamily="-112" charset="0"/>
              <a:cs typeface="Times New Roman" pitchFamily="-112" charset="0"/>
            </a:endParaRPr>
          </a:p>
          <a:p>
            <a:pPr marL="183280" indent="-183280"/>
            <a:r>
              <a:rPr lang="sv-SE" sz="800" dirty="0">
                <a:ea typeface="Times New Roman" pitchFamily="-112" charset="0"/>
                <a:cs typeface="Times New Roman" pitchFamily="-112" charset="0"/>
              </a:rPr>
              <a:t>Det har varit sant sedan </a:t>
            </a:r>
            <a:r>
              <a:rPr lang="sv-SE" sz="800" dirty="0" err="1">
                <a:ea typeface="Times New Roman" pitchFamily="-112" charset="0"/>
                <a:cs typeface="Times New Roman" pitchFamily="-112" charset="0"/>
              </a:rPr>
              <a:t>PC-n</a:t>
            </a:r>
            <a:r>
              <a:rPr lang="sv-SE" sz="800" dirty="0">
                <a:ea typeface="Times New Roman" pitchFamily="-112" charset="0"/>
                <a:cs typeface="Times New Roman" pitchFamily="-112" charset="0"/>
              </a:rPr>
              <a:t> och tillför egentligen inget nytt. Frågan kvarstår därför: Vilka teknologier</a:t>
            </a:r>
          </a:p>
          <a:p>
            <a:pPr marL="183280" indent="-183280"/>
            <a:r>
              <a:rPr lang="sv-SE" sz="800" dirty="0">
                <a:ea typeface="Times New Roman" pitchFamily="-112" charset="0"/>
                <a:cs typeface="Times New Roman" pitchFamily="-112" charset="0"/>
              </a:rPr>
              <a:t>Kommer att vara </a:t>
            </a:r>
            <a:r>
              <a:rPr lang="sv-SE" sz="800" dirty="0" err="1">
                <a:ea typeface="Times New Roman" pitchFamily="-112" charset="0"/>
                <a:cs typeface="Times New Roman" pitchFamily="-112" charset="0"/>
              </a:rPr>
              <a:t>cntrala</a:t>
            </a:r>
            <a:r>
              <a:rPr lang="sv-SE" sz="800" dirty="0">
                <a:ea typeface="Times New Roman" pitchFamily="-112" charset="0"/>
                <a:cs typeface="Times New Roman" pitchFamily="-112" charset="0"/>
              </a:rPr>
              <a:t> i nästa expansion i ICT industrin!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DF5796DA-E4C3-D740-A375-C03EE5D2AE96}" type="slidenum">
              <a:rPr lang="en-GB"/>
              <a:pPr/>
              <a:t>9</a:t>
            </a:fld>
            <a:endParaRPr lang="en-GB"/>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marL="219936" indent="-219936"/>
            <a:r>
              <a:rPr lang="sv-SE" sz="800" dirty="0"/>
              <a:t>Inspirerade från en talare från COMDEX: Brian Halla, Ledare för National </a:t>
            </a:r>
            <a:r>
              <a:rPr lang="sv-SE" sz="800" dirty="0" err="1"/>
              <a:t>Semiconductor</a:t>
            </a:r>
            <a:r>
              <a:rPr lang="sv-SE" sz="800" dirty="0"/>
              <a:t>, </a:t>
            </a:r>
          </a:p>
          <a:p>
            <a:pPr marL="219936" indent="-219936"/>
            <a:r>
              <a:rPr lang="sv-SE" sz="800" dirty="0"/>
              <a:t>som beskrev utvecklingskurvan av intäkterna från  Kretskortsindustrin, och som är drivare i all typ av elektronisk utrustning.</a:t>
            </a:r>
          </a:p>
          <a:p>
            <a:pPr marL="219936" indent="-219936"/>
            <a:endParaRPr lang="sv-SE" sz="800" dirty="0"/>
          </a:p>
          <a:p>
            <a:pPr marL="219936" indent="-219936"/>
            <a:r>
              <a:rPr lang="sv-SE" sz="800" dirty="0"/>
              <a:t>Halla beskrev 3 </a:t>
            </a:r>
            <a:r>
              <a:rPr lang="sv-SE" sz="800" dirty="0" err="1"/>
              <a:t>bust</a:t>
            </a:r>
            <a:r>
              <a:rPr lang="sv-SE" sz="800" dirty="0"/>
              <a:t>, boom and </a:t>
            </a:r>
            <a:r>
              <a:rPr lang="sv-SE" sz="800" dirty="0" err="1"/>
              <a:t>built</a:t>
            </a:r>
            <a:r>
              <a:rPr lang="sv-SE" sz="800" dirty="0"/>
              <a:t> . Samma förlopp</a:t>
            </a:r>
          </a:p>
          <a:p>
            <a:pPr marL="219936" indent="-219936"/>
            <a:r>
              <a:rPr lang="sv-SE" sz="800" dirty="0"/>
              <a:t>Boom:  Teknikdrivet, Stora förväntningar, Många satsar  </a:t>
            </a:r>
          </a:p>
          <a:p>
            <a:pPr marL="219936" indent="-219936"/>
            <a:r>
              <a:rPr lang="sv-SE" sz="800" dirty="0" err="1"/>
              <a:t>Bust</a:t>
            </a:r>
            <a:r>
              <a:rPr lang="sv-SE" sz="800" dirty="0"/>
              <a:t>: Överetablering, Marknaden mätt</a:t>
            </a:r>
          </a:p>
          <a:p>
            <a:pPr marL="219936" indent="-219936"/>
            <a:r>
              <a:rPr lang="sv-SE" sz="800" dirty="0" err="1"/>
              <a:t>Built</a:t>
            </a:r>
            <a:r>
              <a:rPr lang="sv-SE" sz="800" dirty="0"/>
              <a:t> up: Billig teknik och arbetskraft</a:t>
            </a:r>
          </a:p>
          <a:p>
            <a:pPr marL="219936" indent="-219936"/>
            <a:endParaRPr lang="sv-SE" sz="800" dirty="0"/>
          </a:p>
          <a:p>
            <a:pPr marL="219936" indent="-219936">
              <a:buFontTx/>
              <a:buAutoNum type="arabicPeriod"/>
            </a:pPr>
            <a:r>
              <a:rPr lang="sv-SE" sz="800" dirty="0"/>
              <a:t>Övergång till </a:t>
            </a:r>
            <a:r>
              <a:rPr lang="sv-SE" sz="800" dirty="0" err="1"/>
              <a:t>Mainframedatorer</a:t>
            </a:r>
            <a:r>
              <a:rPr lang="sv-SE" sz="800" dirty="0"/>
              <a:t> – konvertering till DRAM och </a:t>
            </a:r>
            <a:r>
              <a:rPr lang="sv-SE" sz="800" dirty="0" err="1"/>
              <a:t>timesharing</a:t>
            </a:r>
            <a:r>
              <a:rPr lang="sv-SE" sz="800" dirty="0"/>
              <a:t> </a:t>
            </a:r>
            <a:br>
              <a:rPr lang="sv-SE" sz="800" dirty="0"/>
            </a:br>
            <a:r>
              <a:rPr lang="sv-SE" sz="800" dirty="0"/>
              <a:t>(Minnesrevolution!)      - AMD, </a:t>
            </a:r>
            <a:r>
              <a:rPr lang="sv-SE" sz="800" dirty="0" err="1"/>
              <a:t>Fairchild</a:t>
            </a:r>
            <a:r>
              <a:rPr lang="sv-SE" sz="800" dirty="0"/>
              <a:t>, Motorola </a:t>
            </a:r>
          </a:p>
          <a:p>
            <a:pPr marL="659808" lvl="1" indent="-219936"/>
            <a:r>
              <a:rPr lang="sv-SE" sz="800" dirty="0"/>
              <a:t>- 1975, Marknaden 6 </a:t>
            </a:r>
            <a:r>
              <a:rPr lang="sv-SE" sz="800" dirty="0" err="1"/>
              <a:t>B$.(Processor</a:t>
            </a:r>
            <a:r>
              <a:rPr lang="sv-SE" sz="800" dirty="0"/>
              <a:t> revolution!) </a:t>
            </a:r>
          </a:p>
          <a:p>
            <a:pPr marL="219936" indent="-219936">
              <a:buFontTx/>
              <a:buAutoNum type="arabicPeriod"/>
            </a:pPr>
            <a:r>
              <a:rPr lang="sv-SE" sz="800" dirty="0"/>
              <a:t>200 PC ville ha 20% av marknaden. </a:t>
            </a:r>
          </a:p>
          <a:p>
            <a:pPr marL="659808" lvl="1" indent="-219936">
              <a:buFontTx/>
              <a:buChar char="-"/>
            </a:pPr>
            <a:r>
              <a:rPr lang="sv-SE" sz="800" dirty="0"/>
              <a:t>1985, Marknaden 26 B$. </a:t>
            </a:r>
          </a:p>
          <a:p>
            <a:pPr marL="219936" indent="-219936">
              <a:buFontTx/>
              <a:buAutoNum type="arabicPeriod"/>
            </a:pPr>
            <a:r>
              <a:rPr lang="sv-SE" sz="800" dirty="0"/>
              <a:t>Internetboomen. (kommunikationsrevolution!)</a:t>
            </a:r>
          </a:p>
          <a:p>
            <a:pPr marL="659808" lvl="1" indent="-219936">
              <a:buFontTx/>
              <a:buChar char="-"/>
            </a:pPr>
            <a:r>
              <a:rPr lang="sv-SE" sz="800" dirty="0"/>
              <a:t>2000, Marknaden 210 B$.</a:t>
            </a:r>
          </a:p>
          <a:p>
            <a:pPr marL="659808" lvl="1" indent="-219936">
              <a:buFontTx/>
              <a:buChar char="-"/>
            </a:pPr>
            <a:endParaRPr lang="sv-SE" sz="800" dirty="0"/>
          </a:p>
          <a:p>
            <a:pPr marL="219936" indent="-219936">
              <a:buFontTx/>
              <a:buAutoNum type="arabicPeriod" startAt="4"/>
            </a:pPr>
            <a:r>
              <a:rPr lang="sv-SE" sz="800" dirty="0"/>
              <a:t>4:e vågen – </a:t>
            </a:r>
            <a:r>
              <a:rPr lang="sv-SE" sz="800" dirty="0" err="1"/>
              <a:t>built</a:t>
            </a:r>
            <a:r>
              <a:rPr lang="sv-SE" sz="800" dirty="0"/>
              <a:t> up</a:t>
            </a:r>
          </a:p>
          <a:p>
            <a:pPr marL="659808" lvl="1" indent="-219936"/>
            <a:r>
              <a:rPr lang="sv-SE" sz="800" dirty="0"/>
              <a:t>-   Med erfarenhet från 2000 och historiens likhet med de andra (och andra områdens likartade utvecklingskurvor) så lär uppbyggnaden. </a:t>
            </a:r>
          </a:p>
          <a:p>
            <a:pPr marL="219936" indent="-219936"/>
            <a:endParaRPr lang="sv-SE" sz="800" dirty="0"/>
          </a:p>
          <a:p>
            <a:pPr marL="219936" indent="-219936"/>
            <a:r>
              <a:rPr lang="sv-SE" sz="800" dirty="0"/>
              <a:t>Minne, processor och kommunikation har förbättrats radikalt!</a:t>
            </a:r>
          </a:p>
          <a:p>
            <a:pPr marL="219936" indent="-219936"/>
            <a:endParaRPr lang="sv-SE" sz="800" dirty="0"/>
          </a:p>
          <a:p>
            <a:pPr marL="219936" indent="-219936"/>
            <a:r>
              <a:rPr lang="sv-SE" sz="800" dirty="0"/>
              <a:t>Minne: Kan tillverkas billigt även i små enheter</a:t>
            </a:r>
          </a:p>
          <a:p>
            <a:pPr marL="219936" indent="-219936"/>
            <a:r>
              <a:rPr lang="sv-SE" sz="800" dirty="0"/>
              <a:t>Processor Kan även nu tillverkas billigt</a:t>
            </a:r>
          </a:p>
          <a:p>
            <a:pPr marL="219936" indent="-219936"/>
            <a:r>
              <a:rPr lang="sv-SE" sz="800" dirty="0"/>
              <a:t>Kommunikation. Kan göras trådlös. Bredband när fast anslutning finns.</a:t>
            </a:r>
          </a:p>
          <a:p>
            <a:pPr marL="219936" indent="-219936"/>
            <a:endParaRPr lang="sv-SE" sz="800" dirty="0"/>
          </a:p>
          <a:p>
            <a:pPr marL="219936" indent="-219936"/>
            <a:r>
              <a:rPr lang="sv-SE" sz="800" dirty="0"/>
              <a:t>Vad blir utmärkande för nästa våg?</a:t>
            </a:r>
          </a:p>
          <a:p>
            <a:pPr marL="219936" indent="-219936"/>
            <a:r>
              <a:rPr lang="sv-SE" sz="800" dirty="0" err="1"/>
              <a:t>Integratioin</a:t>
            </a:r>
            <a:r>
              <a:rPr lang="sv-SE" sz="800" dirty="0"/>
              <a:t> av minne, processor och kommunikation</a:t>
            </a:r>
          </a:p>
          <a:p>
            <a:pPr marL="219936" indent="-219936"/>
            <a:r>
              <a:rPr lang="sv-SE" sz="800" dirty="0"/>
              <a:t>Bättre av alla tre</a:t>
            </a:r>
          </a:p>
          <a:p>
            <a:pPr marL="219936" indent="-219936"/>
            <a:r>
              <a:rPr lang="sv-SE" sz="800" dirty="0"/>
              <a:t>Bättre </a:t>
            </a:r>
            <a:r>
              <a:rPr lang="sv-SE" sz="800" dirty="0" err="1"/>
              <a:t>kommunikatioin</a:t>
            </a:r>
            <a:r>
              <a:rPr lang="sv-SE" sz="800" dirty="0"/>
              <a:t> med människan</a:t>
            </a:r>
          </a:p>
          <a:p>
            <a:pPr marL="219936" indent="-219936"/>
            <a:endParaRPr lang="sv-SE" sz="8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5751B34A-C63F-F045-A5F2-B04FDB011B41}" type="slidenum">
              <a:rPr lang="en-GB"/>
              <a:pPr/>
              <a:t>10</a:t>
            </a:fld>
            <a:endParaRPr lang="en-GB"/>
          </a:p>
        </p:txBody>
      </p:sp>
      <p:sp>
        <p:nvSpPr>
          <p:cNvPr id="117763" name="Rectangle 2"/>
          <p:cNvSpPr>
            <a:spLocks noGrp="1" noRot="1" noChangeAspect="1" noChangeArrowheads="1" noTextEdit="1"/>
          </p:cNvSpPr>
          <p:nvPr>
            <p:ph type="sldImg"/>
          </p:nvPr>
        </p:nvSpPr>
        <p:spPr>
          <a:xfrm>
            <a:off x="1015649" y="713119"/>
            <a:ext cx="4848851" cy="3422672"/>
          </a:xfrm>
          <a:ln/>
        </p:spPr>
      </p:sp>
      <p:sp>
        <p:nvSpPr>
          <p:cNvPr id="117764" name="Rectangle 3"/>
          <p:cNvSpPr>
            <a:spLocks noGrp="1" noChangeArrowheads="1"/>
          </p:cNvSpPr>
          <p:nvPr>
            <p:ph type="body" idx="1"/>
          </p:nvPr>
        </p:nvSpPr>
        <p:spPr>
          <a:xfrm>
            <a:off x="917564" y="4348686"/>
            <a:ext cx="5046602" cy="4135792"/>
          </a:xfrm>
          <a:noFill/>
          <a:ln/>
        </p:spPr>
        <p:txBody>
          <a:bodyPr/>
          <a:lstStyle/>
          <a:p>
            <a:pPr eaLnBrk="1" hangingPunct="1"/>
            <a:r>
              <a:rPr lang="sv-SE">
                <a:latin typeface="Times New Roman" pitchFamily="-112" charset="0"/>
              </a:rPr>
              <a:t>Growth is important because companies create shareholder value through profitable growth</a:t>
            </a:r>
          </a:p>
          <a:p>
            <a:pPr eaLnBrk="1" hangingPunct="1"/>
            <a:r>
              <a:rPr lang="sv-SE">
                <a:latin typeface="Times New Roman" pitchFamily="-112" charset="0"/>
              </a:rPr>
              <a:t>Equity markets demand that companies grow, but it is hard to know how to grow.</a:t>
            </a:r>
          </a:p>
          <a:p>
            <a:pPr eaLnBrk="1" hangingPunct="1"/>
            <a:r>
              <a:rPr lang="sv-SE">
                <a:latin typeface="Times New Roman" pitchFamily="-112" charset="0"/>
              </a:rPr>
              <a:t>A company must deliver the rate of growth that the market is projecting just to keep its stock price from falling. It must exceed the consensus forecast rate of growth in order to boost its share price</a:t>
            </a:r>
            <a:endParaRPr lang="en-US">
              <a:latin typeface="Times New Roman" pitchFamily="-112" charset="0"/>
            </a:endParaRPr>
          </a:p>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58C412FE-4784-E549-A64D-864831838426}" type="slidenum">
              <a:rPr lang="en-GB"/>
              <a:pPr/>
              <a:t>11</a:t>
            </a:fld>
            <a:endParaRPr lang="en-GB"/>
          </a:p>
        </p:txBody>
      </p:sp>
      <p:sp>
        <p:nvSpPr>
          <p:cNvPr id="119811" name="Rectangle 2"/>
          <p:cNvSpPr>
            <a:spLocks noGrp="1" noRot="1" noChangeAspect="1" noChangeArrowheads="1" noTextEdit="1"/>
          </p:cNvSpPr>
          <p:nvPr>
            <p:ph type="sldImg"/>
          </p:nvPr>
        </p:nvSpPr>
        <p:spPr>
          <a:xfrm>
            <a:off x="999828" y="684832"/>
            <a:ext cx="4859925" cy="3430117"/>
          </a:xfrm>
          <a:ln/>
        </p:spPr>
      </p:sp>
      <p:sp>
        <p:nvSpPr>
          <p:cNvPr id="119812" name="Rectangle 3"/>
          <p:cNvSpPr>
            <a:spLocks noGrp="1" noChangeArrowheads="1"/>
          </p:cNvSpPr>
          <p:nvPr>
            <p:ph type="body" idx="1"/>
          </p:nvPr>
        </p:nvSpPr>
        <p:spPr>
          <a:xfrm>
            <a:off x="914400" y="4345708"/>
            <a:ext cx="5029200" cy="4113460"/>
          </a:xfrm>
          <a:noFill/>
          <a:ln/>
        </p:spPr>
        <p:txBody>
          <a:bodyPr/>
          <a:lstStyle/>
          <a:p>
            <a:pPr eaLnBrk="1" hangingPunct="1">
              <a:lnSpc>
                <a:spcPct val="90000"/>
              </a:lnSpc>
            </a:pPr>
            <a:r>
              <a:rPr lang="en-US" sz="800" dirty="0"/>
              <a:t>Basic Parts of the Model – Understanding the Interaction between innovation and market needs</a:t>
            </a:r>
          </a:p>
          <a:p>
            <a:pPr eaLnBrk="1" hangingPunct="1">
              <a:lnSpc>
                <a:spcPct val="90000"/>
              </a:lnSpc>
              <a:buFontTx/>
              <a:buChar char="-"/>
            </a:pPr>
            <a:r>
              <a:rPr lang="en-US" sz="800" dirty="0"/>
              <a:t>Ability to absorb</a:t>
            </a:r>
          </a:p>
          <a:p>
            <a:pPr eaLnBrk="1" hangingPunct="1">
              <a:lnSpc>
                <a:spcPct val="90000"/>
              </a:lnSpc>
              <a:buFontTx/>
              <a:buChar char="-"/>
            </a:pPr>
            <a:r>
              <a:rPr lang="en-US" sz="800" dirty="0"/>
              <a:t>Pace of Technological Progress – improvement cycle  _ companies overshoot, becoming vulnerable to down-market competition.</a:t>
            </a:r>
          </a:p>
          <a:p>
            <a:pPr eaLnBrk="1" hangingPunct="1">
              <a:lnSpc>
                <a:spcPct val="90000"/>
              </a:lnSpc>
              <a:buFontTx/>
              <a:buChar char="-"/>
            </a:pPr>
            <a:r>
              <a:rPr lang="en-US" sz="800" dirty="0"/>
              <a:t>An innovation which brings about a new business model</a:t>
            </a:r>
          </a:p>
          <a:p>
            <a:pPr eaLnBrk="1" hangingPunct="1">
              <a:lnSpc>
                <a:spcPct val="90000"/>
              </a:lnSpc>
            </a:pPr>
            <a:r>
              <a:rPr lang="en-US" sz="800" dirty="0"/>
              <a:t>Disruptive Innovation Examples</a:t>
            </a:r>
          </a:p>
          <a:p>
            <a:pPr lvl="1" eaLnBrk="1" hangingPunct="1">
              <a:lnSpc>
                <a:spcPct val="90000"/>
              </a:lnSpc>
              <a:buFontTx/>
              <a:buChar char="-"/>
            </a:pPr>
            <a:r>
              <a:rPr lang="en-US" sz="800" dirty="0"/>
              <a:t>Table Top Copiers</a:t>
            </a:r>
          </a:p>
          <a:p>
            <a:pPr lvl="1" eaLnBrk="1" hangingPunct="1">
              <a:lnSpc>
                <a:spcPct val="90000"/>
              </a:lnSpc>
              <a:buFontTx/>
              <a:buChar char="-"/>
            </a:pPr>
            <a:r>
              <a:rPr lang="en-US" sz="800" dirty="0"/>
              <a:t>Mechanical Excavator</a:t>
            </a:r>
          </a:p>
          <a:p>
            <a:pPr lvl="1" eaLnBrk="1" hangingPunct="1">
              <a:lnSpc>
                <a:spcPct val="90000"/>
              </a:lnSpc>
              <a:buFontTx/>
              <a:buChar char="-"/>
            </a:pPr>
            <a:r>
              <a:rPr lang="en-US" sz="800" dirty="0"/>
              <a:t>Personal Computer</a:t>
            </a:r>
          </a:p>
          <a:p>
            <a:pPr lvl="1" eaLnBrk="1" hangingPunct="1">
              <a:lnSpc>
                <a:spcPct val="90000"/>
              </a:lnSpc>
              <a:buFontTx/>
              <a:buChar char="-"/>
            </a:pPr>
            <a:endParaRPr lang="sv-SE" sz="800" dirty="0"/>
          </a:p>
          <a:p>
            <a:pPr eaLnBrk="1" hangingPunct="1">
              <a:lnSpc>
                <a:spcPct val="90000"/>
              </a:lnSpc>
            </a:pPr>
            <a:r>
              <a:rPr lang="en-US" sz="900" dirty="0"/>
              <a:t>#1: Companies depend on customers and investors for resources</a:t>
            </a:r>
          </a:p>
          <a:p>
            <a:pPr eaLnBrk="1" hangingPunct="1">
              <a:lnSpc>
                <a:spcPct val="90000"/>
              </a:lnSpc>
            </a:pPr>
            <a:r>
              <a:rPr lang="en-US" sz="900" dirty="0"/>
              <a:t>#2: Small markets don’t solve the growth needs of large companies</a:t>
            </a:r>
          </a:p>
          <a:p>
            <a:pPr eaLnBrk="1" hangingPunct="1">
              <a:lnSpc>
                <a:spcPct val="90000"/>
              </a:lnSpc>
            </a:pPr>
            <a:r>
              <a:rPr lang="en-US" sz="900" dirty="0"/>
              <a:t>#3: Markets that don’t exist can’t be analyzed</a:t>
            </a:r>
          </a:p>
          <a:p>
            <a:pPr eaLnBrk="1" hangingPunct="1">
              <a:lnSpc>
                <a:spcPct val="90000"/>
              </a:lnSpc>
            </a:pPr>
            <a:r>
              <a:rPr lang="en-US" sz="900" dirty="0"/>
              <a:t>#4: Technology supply may not equal market demand</a:t>
            </a:r>
          </a:p>
          <a:p>
            <a:pPr eaLnBrk="1" hangingPunct="1">
              <a:lnSpc>
                <a:spcPct val="90000"/>
              </a:lnSpc>
            </a:pPr>
            <a:endParaRPr lang="sv-SE" sz="900" dirty="0"/>
          </a:p>
          <a:p>
            <a:pPr eaLnBrk="1" hangingPunct="1">
              <a:lnSpc>
                <a:spcPct val="90000"/>
              </a:lnSpc>
            </a:pPr>
            <a:r>
              <a:rPr lang="en-US" sz="900" dirty="0"/>
              <a:t>- The pace of progress that markets demand or can absorb may be different from the progress offered by technology. </a:t>
            </a:r>
          </a:p>
          <a:p>
            <a:pPr eaLnBrk="1" hangingPunct="1">
              <a:lnSpc>
                <a:spcPct val="90000"/>
              </a:lnSpc>
            </a:pPr>
            <a:r>
              <a:rPr lang="en-US" sz="900" dirty="0"/>
              <a:t>- Do not expect your customers to lead you toward innovations that they do not need.</a:t>
            </a:r>
          </a:p>
          <a:p>
            <a:pPr eaLnBrk="1" hangingPunct="1">
              <a:lnSpc>
                <a:spcPct val="90000"/>
              </a:lnSpc>
            </a:pPr>
            <a:r>
              <a:rPr lang="en-US" sz="900" dirty="0"/>
              <a:t>- Managing innovation mirrors the resource allocation process</a:t>
            </a:r>
          </a:p>
          <a:p>
            <a:pPr eaLnBrk="1" hangingPunct="1">
              <a:lnSpc>
                <a:spcPct val="90000"/>
              </a:lnSpc>
            </a:pPr>
            <a:r>
              <a:rPr lang="en-US" sz="900" dirty="0"/>
              <a:t>- Matching the market to the technology</a:t>
            </a:r>
          </a:p>
          <a:p>
            <a:pPr eaLnBrk="1" hangingPunct="1">
              <a:lnSpc>
                <a:spcPct val="90000"/>
              </a:lnSpc>
            </a:pPr>
            <a:r>
              <a:rPr lang="en-US" sz="900" dirty="0"/>
              <a:t>- Disruptive technology should be framed as a marketing challenge, not a technological one</a:t>
            </a:r>
          </a:p>
          <a:p>
            <a:pPr eaLnBrk="1" hangingPunct="1">
              <a:lnSpc>
                <a:spcPct val="90000"/>
              </a:lnSpc>
            </a:pPr>
            <a:r>
              <a:rPr lang="en-US" sz="900" dirty="0"/>
              <a:t>- The capabilities of most organizations are far more specialized and context specific than most managers are inclined to believe.</a:t>
            </a:r>
          </a:p>
          <a:p>
            <a:pPr eaLnBrk="1" hangingPunct="1">
              <a:lnSpc>
                <a:spcPct val="90000"/>
              </a:lnSpc>
            </a:pPr>
            <a:r>
              <a:rPr lang="en-US" sz="900" dirty="0"/>
              <a:t>-  The information required to make large and decisive investments in the face of disruptive technology does not exit in many instances</a:t>
            </a:r>
          </a:p>
          <a:p>
            <a:pPr eaLnBrk="1" hangingPunct="1">
              <a:lnSpc>
                <a:spcPct val="90000"/>
              </a:lnSpc>
            </a:pPr>
            <a:r>
              <a:rPr lang="en-US" sz="900" dirty="0"/>
              <a:t>- Do not adopt a technology strategy to be always a leader or always a follower</a:t>
            </a:r>
          </a:p>
          <a:p>
            <a:pPr eaLnBrk="1" hangingPunct="1">
              <a:lnSpc>
                <a:spcPct val="90000"/>
              </a:lnSpc>
            </a:pPr>
            <a:r>
              <a:rPr lang="en-US" sz="900" dirty="0"/>
              <a:t>- here are powerful barrier to entry and mobility. The most powerful protection for small firms is that they are doing something that it simply does not make sense for the established leader to do.</a:t>
            </a:r>
          </a:p>
          <a:p>
            <a:pPr eaLnBrk="1" hangingPunct="1">
              <a:lnSpc>
                <a:spcPct val="90000"/>
              </a:lnSpc>
            </a:pPr>
            <a:endParaRPr lang="en-US" sz="900" dirty="0"/>
          </a:p>
          <a:p>
            <a:pPr eaLnBrk="1" hangingPunct="1">
              <a:lnSpc>
                <a:spcPct val="90000"/>
              </a:lnSpc>
            </a:pPr>
            <a:endParaRPr lang="en-US" sz="9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33CE349B-548D-154F-991A-4BC665CBF848}" type="slidenum">
              <a:rPr lang="en-GB"/>
              <a:pPr/>
              <a:t>12</a:t>
            </a:fld>
            <a:endParaRPr lang="en-GB"/>
          </a:p>
        </p:txBody>
      </p:sp>
      <p:sp>
        <p:nvSpPr>
          <p:cNvPr id="121859" name="Rectangle 2"/>
          <p:cNvSpPr>
            <a:spLocks noGrp="1" noRot="1" noChangeAspect="1" noChangeArrowheads="1" noTextEdit="1"/>
          </p:cNvSpPr>
          <p:nvPr>
            <p:ph type="sldImg"/>
          </p:nvPr>
        </p:nvSpPr>
        <p:spPr>
          <a:xfrm>
            <a:off x="1144588" y="685800"/>
            <a:ext cx="4572000" cy="3429000"/>
          </a:xfrm>
          <a:ln/>
        </p:spPr>
      </p:sp>
      <p:sp>
        <p:nvSpPr>
          <p:cNvPr id="121860" name="Rectangle 3"/>
          <p:cNvSpPr>
            <a:spLocks noGrp="1" noChangeArrowheads="1"/>
          </p:cNvSpPr>
          <p:nvPr>
            <p:ph type="body" idx="1"/>
          </p:nvPr>
        </p:nvSpPr>
        <p:spPr>
          <a:xfrm>
            <a:off x="914400" y="4342730"/>
            <a:ext cx="5029200" cy="4114949"/>
          </a:xfrm>
          <a:noFill/>
          <a:ln/>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4EFA3AE0-D929-8F4F-BC7C-BA035CD7D1E1}" type="slidenum">
              <a:rPr lang="en-GB"/>
              <a:pPr/>
              <a:t>13</a:t>
            </a:fld>
            <a:endParaRPr lang="en-GB"/>
          </a:p>
        </p:txBody>
      </p:sp>
      <p:sp>
        <p:nvSpPr>
          <p:cNvPr id="123907" name="Rectangle 2"/>
          <p:cNvSpPr>
            <a:spLocks noGrp="1" noRot="1" noChangeAspect="1" noChangeArrowheads="1" noTextEdit="1"/>
          </p:cNvSpPr>
          <p:nvPr>
            <p:ph type="sldImg"/>
          </p:nvPr>
        </p:nvSpPr>
        <p:spPr>
          <a:xfrm>
            <a:off x="1157288" y="711200"/>
            <a:ext cx="4567237" cy="3424238"/>
          </a:xfrm>
          <a:ln/>
        </p:spPr>
      </p:sp>
      <p:sp>
        <p:nvSpPr>
          <p:cNvPr id="123908" name="Rectangle 3"/>
          <p:cNvSpPr>
            <a:spLocks noGrp="1" noChangeArrowheads="1"/>
          </p:cNvSpPr>
          <p:nvPr>
            <p:ph type="body" idx="1"/>
          </p:nvPr>
        </p:nvSpPr>
        <p:spPr>
          <a:xfrm>
            <a:off x="917564" y="4348686"/>
            <a:ext cx="5046602" cy="4135792"/>
          </a:xfrm>
          <a:noFill/>
          <a:ln/>
        </p:spPr>
        <p:txBody>
          <a:bodyPr/>
          <a:lstStyle/>
          <a:p>
            <a:pPr eaLnBrk="1" hangingPunct="1"/>
            <a:endParaRPr lang="sv-SE"/>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757CAA29-9CA3-4D41-BC08-1E40F1F11CF6}" type="slidenum">
              <a:rPr lang="en-GB"/>
              <a:pPr/>
              <a:t>14</a:t>
            </a:fld>
            <a:endParaRPr lang="en-GB"/>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xfrm>
            <a:off x="917564" y="4350174"/>
            <a:ext cx="5046602" cy="4134303"/>
          </a:xfrm>
          <a:noFill/>
          <a:ln/>
        </p:spPr>
        <p:txBody>
          <a:bodyPr lIns="87956" tIns="43979" rIns="87956" bIns="43979"/>
          <a:lstStyle/>
          <a:p>
            <a:pPr eaLnBrk="1" hangingPunct="1"/>
            <a:r>
              <a:rPr kumimoji="0" lang="sv-SE">
                <a:solidFill>
                  <a:srgbClr val="000000"/>
                </a:solidFill>
              </a:rPr>
              <a:t>Utvecklat på </a:t>
            </a:r>
            <a:r>
              <a:rPr kumimoji="0" lang="sv-SE" b="1">
                <a:solidFill>
                  <a:srgbClr val="0066FF"/>
                </a:solidFill>
              </a:rPr>
              <a:t>Cambridge University.</a:t>
            </a:r>
            <a:r>
              <a:rPr kumimoji="0" lang="sv-SE">
                <a:solidFill>
                  <a:srgbClr val="000000"/>
                </a:solidFill>
              </a:rPr>
              <a:t> Är en del av ett 3 års forskningsarbete hos</a:t>
            </a:r>
            <a:r>
              <a:rPr kumimoji="0" lang="sv-SE"/>
              <a:t> </a:t>
            </a:r>
            <a:r>
              <a:rPr kumimoji="0" lang="sv-SE">
                <a:solidFill>
                  <a:srgbClr val="000000"/>
                </a:solidFill>
              </a:rPr>
              <a:t>UK Engineering and Physical Science research Council som påbörjades </a:t>
            </a:r>
            <a:r>
              <a:rPr kumimoji="0" lang="sv-SE" b="1">
                <a:solidFill>
                  <a:srgbClr val="0066FF"/>
                </a:solidFill>
              </a:rPr>
              <a:t>1998</a:t>
            </a:r>
            <a:r>
              <a:rPr kumimoji="0" lang="sv-SE">
                <a:solidFill>
                  <a:srgbClr val="000000"/>
                </a:solidFill>
              </a:rPr>
              <a:t>. </a:t>
            </a:r>
          </a:p>
          <a:p>
            <a:pPr eaLnBrk="1" hangingPunct="1"/>
            <a:endParaRPr kumimoji="0" lang="sv-SE"/>
          </a:p>
          <a:p>
            <a:pPr eaLnBrk="1" hangingPunct="1"/>
            <a:r>
              <a:rPr kumimoji="0" lang="sv-SE">
                <a:solidFill>
                  <a:srgbClr val="000000"/>
                </a:solidFill>
              </a:rPr>
              <a:t>Stöd i programvara finns från bland annat ett Amerikanskt företag:  </a:t>
            </a:r>
            <a:r>
              <a:rPr kumimoji="0" lang="sv-SE" b="1">
                <a:solidFill>
                  <a:srgbClr val="0066FF"/>
                </a:solidFill>
              </a:rPr>
              <a:t>LearningTrust, </a:t>
            </a:r>
            <a:r>
              <a:rPr kumimoji="0" lang="sv-SE">
                <a:solidFill>
                  <a:srgbClr val="000000"/>
                </a:solidFill>
              </a:rPr>
              <a:t>med t.ex. Motorola som kund.</a:t>
            </a:r>
            <a:endParaRPr kumimoji="0" lang="sv-SE" b="1">
              <a:solidFill>
                <a:srgbClr val="0066FF"/>
              </a:solidFill>
            </a:endParaRPr>
          </a:p>
          <a:p>
            <a:pPr eaLnBrk="1" hangingPunct="1"/>
            <a:endParaRPr kumimoji="0" lang="sv-SE" b="1">
              <a:solidFill>
                <a:schemeClr val="folHlink"/>
              </a:solidFill>
            </a:endParaRPr>
          </a:p>
          <a:p>
            <a:pPr eaLnBrk="1" hangingPunct="1"/>
            <a:r>
              <a:rPr kumimoji="0" lang="sv-SE">
                <a:solidFill>
                  <a:srgbClr val="000000"/>
                </a:solidFill>
              </a:rPr>
              <a:t>Ursprungligen utvecklad för </a:t>
            </a:r>
            <a:r>
              <a:rPr kumimoji="0" lang="sv-SE" b="1">
                <a:solidFill>
                  <a:srgbClr val="0066FF"/>
                </a:solidFill>
              </a:rPr>
              <a:t>tillverkande industri</a:t>
            </a:r>
            <a:r>
              <a:rPr kumimoji="0" lang="sv-SE">
                <a:solidFill>
                  <a:srgbClr val="000000"/>
                </a:solidFill>
              </a:rPr>
              <a:t> ; Är nu anpassad för många andra branscher!</a:t>
            </a:r>
          </a:p>
          <a:p>
            <a:pPr eaLnBrk="1" hangingPunct="1"/>
            <a:endParaRPr kumimoji="0" lang="sv-SE">
              <a:solidFill>
                <a:srgbClr val="000000"/>
              </a:solidFill>
            </a:endParaRPr>
          </a:p>
          <a:p>
            <a:pPr eaLnBrk="1" hangingPunct="1"/>
            <a:r>
              <a:rPr kumimoji="0" lang="sv-SE">
                <a:solidFill>
                  <a:srgbClr val="000000"/>
                </a:solidFill>
              </a:rPr>
              <a:t>Testats hos över ett</a:t>
            </a:r>
            <a:r>
              <a:rPr kumimoji="0" lang="sv-SE">
                <a:solidFill>
                  <a:srgbClr val="0066FF"/>
                </a:solidFill>
              </a:rPr>
              <a:t> </a:t>
            </a:r>
            <a:r>
              <a:rPr kumimoji="0" lang="sv-SE" b="1">
                <a:solidFill>
                  <a:srgbClr val="0066FF"/>
                </a:solidFill>
              </a:rPr>
              <a:t>tjugotal </a:t>
            </a:r>
            <a:r>
              <a:rPr kumimoji="0" lang="sv-SE">
                <a:solidFill>
                  <a:srgbClr val="000000"/>
                </a:solidFill>
              </a:rPr>
              <a:t>industriapplikationer med olika inriktningar.</a:t>
            </a:r>
          </a:p>
          <a:p>
            <a:pPr eaLnBrk="1" hangingPunct="1">
              <a:spcBef>
                <a:spcPct val="50000"/>
              </a:spcBef>
              <a:buClr>
                <a:srgbClr val="FF0000"/>
              </a:buClr>
              <a:buFont typeface="Wingdings" pitchFamily="-112" charset="2"/>
              <a:buNone/>
            </a:pPr>
            <a:r>
              <a:rPr kumimoji="0" lang="sv-SE"/>
              <a:t>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Rubrikbild">
    <p:spTree>
      <p:nvGrpSpPr>
        <p:cNvPr id="1" name=""/>
        <p:cNvGrpSpPr/>
        <p:nvPr/>
      </p:nvGrpSpPr>
      <p:grpSpPr>
        <a:xfrm>
          <a:off x="0" y="0"/>
          <a:ext cx="0" cy="0"/>
          <a:chOff x="0" y="0"/>
          <a:chExt cx="0" cy="0"/>
        </a:xfrm>
      </p:grpSpPr>
      <p:sp>
        <p:nvSpPr>
          <p:cNvPr id="10" name="Rektangel 9"/>
          <p:cNvSpPr/>
          <p:nvPr/>
        </p:nvSpPr>
        <p:spPr>
          <a:xfrm>
            <a:off x="0" y="0"/>
            <a:ext cx="9144000" cy="6858000"/>
          </a:xfrm>
          <a:prstGeom prst="rect">
            <a:avLst/>
          </a:prstGeom>
          <a:solidFill>
            <a:srgbClr val="F2E4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ctrTitle"/>
          </p:nvPr>
        </p:nvSpPr>
        <p:spPr>
          <a:xfrm>
            <a:off x="855663" y="3429000"/>
            <a:ext cx="7078662" cy="1567543"/>
          </a:xfrm>
        </p:spPr>
        <p:txBody>
          <a:bodyPr/>
          <a:lstStyle>
            <a:lvl1pPr algn="r">
              <a:defRPr b="1" i="0">
                <a:solidFill>
                  <a:schemeClr val="tx1"/>
                </a:solidFill>
                <a:latin typeface="Arial"/>
                <a:cs typeface="Arial"/>
              </a:defRPr>
            </a:lvl1pPr>
          </a:lstStyle>
          <a:p>
            <a:r>
              <a:rPr lang="sv-SE" smtClean="0"/>
              <a:t>Klicka här för att ändra format</a:t>
            </a:r>
            <a:endParaRPr lang="sv-SE" dirty="0"/>
          </a:p>
        </p:txBody>
      </p:sp>
      <p:sp>
        <p:nvSpPr>
          <p:cNvPr id="3" name="Underrubrik 2"/>
          <p:cNvSpPr>
            <a:spLocks noGrp="1"/>
          </p:cNvSpPr>
          <p:nvPr>
            <p:ph type="subTitle" idx="1"/>
          </p:nvPr>
        </p:nvSpPr>
        <p:spPr>
          <a:xfrm>
            <a:off x="863600" y="5037374"/>
            <a:ext cx="7047594" cy="544286"/>
          </a:xfrm>
        </p:spPr>
        <p:txBody>
          <a:bodyPr>
            <a:normAutofit/>
          </a:bodyPr>
          <a:lstStyle>
            <a:lvl1pPr marL="0" indent="0" algn="r">
              <a:buNone/>
              <a:defRPr sz="1200" b="0" i="0">
                <a:solidFill>
                  <a:srgbClr val="00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20" name="Rektangel 19"/>
          <p:cNvSpPr/>
          <p:nvPr/>
        </p:nvSpPr>
        <p:spPr>
          <a:xfrm>
            <a:off x="0" y="0"/>
            <a:ext cx="9144000" cy="3407221"/>
          </a:xfrm>
          <a:prstGeom prst="rect">
            <a:avLst/>
          </a:prstGeom>
          <a:solidFill>
            <a:srgbClr val="253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dirty="0" err="1" smtClean="0"/>
          </a:p>
        </p:txBody>
      </p:sp>
      <p:pic>
        <p:nvPicPr>
          <p:cNvPr id="21" name="Bildobjekt 20" descr="Plingm_bl_RGB_white_orange.png"/>
          <p:cNvPicPr>
            <a:picLocks noChangeAspect="1"/>
          </p:cNvPicPr>
          <p:nvPr/>
        </p:nvPicPr>
        <p:blipFill>
          <a:blip r:embed="rId2"/>
          <a:stretch>
            <a:fillRect/>
          </a:stretch>
        </p:blipFill>
        <p:spPr>
          <a:xfrm>
            <a:off x="5104177" y="1388533"/>
            <a:ext cx="3277823" cy="137457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10" name="Platshållare för datum 3"/>
          <p:cNvSpPr>
            <a:spLocks noGrp="1"/>
          </p:cNvSpPr>
          <p:nvPr>
            <p:ph type="dt" sz="half" idx="10"/>
          </p:nvPr>
        </p:nvSpPr>
        <p:spPr>
          <a:xfrm>
            <a:off x="7585075" y="304801"/>
            <a:ext cx="695098" cy="105270"/>
          </a:xfrm>
        </p:spPr>
        <p:txBody>
          <a:bodyPr/>
          <a:lstStyle/>
          <a:p>
            <a:fld id="{A63ED7B1-B221-CD41-8918-17488DCEF4D9}" type="datetimeFigureOut">
              <a:rPr lang="sv-SE" smtClean="0"/>
              <a:pPr/>
              <a:t>12-10-10</a:t>
            </a:fld>
            <a:endParaRPr lang="en-GB"/>
          </a:p>
        </p:txBody>
      </p:sp>
      <p:sp>
        <p:nvSpPr>
          <p:cNvPr id="11" name="Platshållare för sidfot 4"/>
          <p:cNvSpPr>
            <a:spLocks noGrp="1"/>
          </p:cNvSpPr>
          <p:nvPr>
            <p:ph type="ftr" sz="quarter" idx="11"/>
          </p:nvPr>
        </p:nvSpPr>
        <p:spPr>
          <a:xfrm>
            <a:off x="4451350" y="304785"/>
            <a:ext cx="2895600" cy="108000"/>
          </a:xfrm>
        </p:spPr>
        <p:txBody>
          <a:bodyPr/>
          <a:lstStyle/>
          <a:p>
            <a:endParaRPr lang="en-GB"/>
          </a:p>
        </p:txBody>
      </p:sp>
      <p:sp>
        <p:nvSpPr>
          <p:cNvPr id="12" name="Platshållare för bildnummer 5"/>
          <p:cNvSpPr>
            <a:spLocks noGrp="1"/>
          </p:cNvSpPr>
          <p:nvPr>
            <p:ph type="sldNum" sz="quarter" idx="12"/>
          </p:nvPr>
        </p:nvSpPr>
        <p:spPr>
          <a:xfrm>
            <a:off x="7376433" y="304800"/>
            <a:ext cx="180000" cy="105270"/>
          </a:xfrm>
        </p:spPr>
        <p:txBody>
          <a:bodyPr/>
          <a:lstStyle/>
          <a:p>
            <a:fld id="{CC599C99-1968-044F-8005-D0BCF2C39955}" type="slidenum">
              <a:rPr lang="en-GB" smtClean="0"/>
              <a:pPr/>
              <a:t>‹Nr.›</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Rubrik och text i två spalte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a:xfrm>
            <a:off x="865411" y="1885949"/>
            <a:ext cx="3641276" cy="4256542"/>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A63ED7B1-B221-CD41-8918-17488DCEF4D9}" type="datetimeFigureOut">
              <a:rPr lang="sv-SE" smtClean="0"/>
              <a:pPr/>
              <a:t>12-10-10</a:t>
            </a:fld>
            <a:endParaRPr lang="en-GB"/>
          </a:p>
        </p:txBody>
      </p:sp>
      <p:sp>
        <p:nvSpPr>
          <p:cNvPr id="5" name="Platshållare för sidfot 4"/>
          <p:cNvSpPr>
            <a:spLocks noGrp="1"/>
          </p:cNvSpPr>
          <p:nvPr>
            <p:ph type="ftr" sz="quarter" idx="11"/>
          </p:nvPr>
        </p:nvSpPr>
        <p:spPr/>
        <p:txBody>
          <a:bodyPr/>
          <a:lstStyle/>
          <a:p>
            <a:endParaRPr lang="en-GB"/>
          </a:p>
        </p:txBody>
      </p:sp>
      <p:sp>
        <p:nvSpPr>
          <p:cNvPr id="6" name="Platshållare för bildnummer 5"/>
          <p:cNvSpPr>
            <a:spLocks noGrp="1"/>
          </p:cNvSpPr>
          <p:nvPr>
            <p:ph type="sldNum" sz="quarter" idx="12"/>
          </p:nvPr>
        </p:nvSpPr>
        <p:spPr/>
        <p:txBody>
          <a:bodyPr/>
          <a:lstStyle/>
          <a:p>
            <a:fld id="{CC599C99-1968-044F-8005-D0BCF2C39955}" type="slidenum">
              <a:rPr lang="en-GB" smtClean="0"/>
              <a:pPr/>
              <a:t>‹Nr.›</a:t>
            </a:fld>
            <a:endParaRPr lang="en-GB"/>
          </a:p>
        </p:txBody>
      </p:sp>
      <p:sp>
        <p:nvSpPr>
          <p:cNvPr id="9" name="Platshållare för innehåll 2"/>
          <p:cNvSpPr>
            <a:spLocks noGrp="1"/>
          </p:cNvSpPr>
          <p:nvPr>
            <p:ph idx="13"/>
          </p:nvPr>
        </p:nvSpPr>
        <p:spPr>
          <a:xfrm>
            <a:off x="4651824" y="1885949"/>
            <a:ext cx="3641276" cy="4256542"/>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tor text">
    <p:spTree>
      <p:nvGrpSpPr>
        <p:cNvPr id="1" name=""/>
        <p:cNvGrpSpPr/>
        <p:nvPr/>
      </p:nvGrpSpPr>
      <p:grpSpPr>
        <a:xfrm>
          <a:off x="0" y="0"/>
          <a:ext cx="0" cy="0"/>
          <a:chOff x="0" y="0"/>
          <a:chExt cx="0" cy="0"/>
        </a:xfrm>
      </p:grpSpPr>
      <p:sp>
        <p:nvSpPr>
          <p:cNvPr id="2" name="Rubrik 1"/>
          <p:cNvSpPr>
            <a:spLocks noGrp="1"/>
          </p:cNvSpPr>
          <p:nvPr>
            <p:ph type="title"/>
          </p:nvPr>
        </p:nvSpPr>
        <p:spPr>
          <a:xfrm>
            <a:off x="977899" y="4496704"/>
            <a:ext cx="7185025" cy="1362075"/>
          </a:xfrm>
        </p:spPr>
        <p:txBody>
          <a:bodyPr lIns="0" anchor="t"/>
          <a:lstStyle>
            <a:lvl1pPr algn="l">
              <a:defRPr sz="1600" b="0" cap="none" baseline="0"/>
            </a:lvl1pPr>
          </a:lstStyle>
          <a:p>
            <a:r>
              <a:rPr lang="sv-SE" smtClean="0"/>
              <a:t>Klicka här för att ändra format</a:t>
            </a:r>
            <a:endParaRPr lang="sv-SE" dirty="0"/>
          </a:p>
        </p:txBody>
      </p:sp>
      <p:sp>
        <p:nvSpPr>
          <p:cNvPr id="3" name="Platshållare för text 2"/>
          <p:cNvSpPr>
            <a:spLocks noGrp="1"/>
          </p:cNvSpPr>
          <p:nvPr>
            <p:ph type="body" idx="1"/>
          </p:nvPr>
        </p:nvSpPr>
        <p:spPr>
          <a:xfrm>
            <a:off x="977899" y="1306278"/>
            <a:ext cx="7185026" cy="3094272"/>
          </a:xfrm>
        </p:spPr>
        <p:txBody>
          <a:bodyPr anchor="b">
            <a:noAutofit/>
          </a:bodyPr>
          <a:lstStyle>
            <a:lvl1pPr marL="0" indent="0">
              <a:buNone/>
              <a:defRPr sz="7500" b="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p>
            <a:fld id="{A63ED7B1-B221-CD41-8918-17488DCEF4D9}" type="datetimeFigureOut">
              <a:rPr lang="sv-SE" smtClean="0"/>
              <a:pPr/>
              <a:t>12-10-10</a:t>
            </a:fld>
            <a:endParaRPr lang="en-GB"/>
          </a:p>
        </p:txBody>
      </p:sp>
      <p:sp>
        <p:nvSpPr>
          <p:cNvPr id="5" name="Platshållare för sidfot 4"/>
          <p:cNvSpPr>
            <a:spLocks noGrp="1"/>
          </p:cNvSpPr>
          <p:nvPr>
            <p:ph type="ftr" sz="quarter" idx="11"/>
          </p:nvPr>
        </p:nvSpPr>
        <p:spPr/>
        <p:txBody>
          <a:bodyPr/>
          <a:lstStyle/>
          <a:p>
            <a:endParaRPr lang="en-GB"/>
          </a:p>
        </p:txBody>
      </p:sp>
      <p:sp>
        <p:nvSpPr>
          <p:cNvPr id="6" name="Platshållare för bildnummer 5"/>
          <p:cNvSpPr>
            <a:spLocks noGrp="1"/>
          </p:cNvSpPr>
          <p:nvPr>
            <p:ph type="sldNum" sz="quarter" idx="12"/>
          </p:nvPr>
        </p:nvSpPr>
        <p:spPr/>
        <p:txBody>
          <a:bodyPr/>
          <a:lstStyle/>
          <a:p>
            <a:fld id="{CC599C99-1968-044F-8005-D0BCF2C39955}" type="slidenum">
              <a:rPr lang="en-GB" smtClean="0"/>
              <a:pPr/>
              <a:t>‹Nr.›</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A63ED7B1-B221-CD41-8918-17488DCEF4D9}" type="datetimeFigureOut">
              <a:rPr lang="sv-SE" smtClean="0"/>
              <a:pPr/>
              <a:t>12-10-10</a:t>
            </a:fld>
            <a:endParaRPr lang="en-GB"/>
          </a:p>
        </p:txBody>
      </p:sp>
      <p:sp>
        <p:nvSpPr>
          <p:cNvPr id="4" name="Platshållare för sidfot 3"/>
          <p:cNvSpPr>
            <a:spLocks noGrp="1"/>
          </p:cNvSpPr>
          <p:nvPr>
            <p:ph type="ftr" sz="quarter" idx="11"/>
          </p:nvPr>
        </p:nvSpPr>
        <p:spPr/>
        <p:txBody>
          <a:bodyPr/>
          <a:lstStyle/>
          <a:p>
            <a:endParaRPr lang="en-GB"/>
          </a:p>
        </p:txBody>
      </p:sp>
      <p:sp>
        <p:nvSpPr>
          <p:cNvPr id="5" name="Platshållare för bildnummer 4"/>
          <p:cNvSpPr>
            <a:spLocks noGrp="1"/>
          </p:cNvSpPr>
          <p:nvPr>
            <p:ph type="sldNum" sz="quarter" idx="12"/>
          </p:nvPr>
        </p:nvSpPr>
        <p:spPr/>
        <p:txBody>
          <a:bodyPr/>
          <a:lstStyle/>
          <a:p>
            <a:fld id="{CC599C99-1968-044F-8005-D0BCF2C39955}" type="slidenum">
              <a:rPr lang="en-GB" smtClean="0"/>
              <a:pPr/>
              <a:t>‹Nr.›</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A63ED7B1-B221-CD41-8918-17488DCEF4D9}" type="datetimeFigureOut">
              <a:rPr lang="sv-SE" smtClean="0"/>
              <a:pPr/>
              <a:t>12-10-10</a:t>
            </a:fld>
            <a:endParaRPr lang="en-GB"/>
          </a:p>
        </p:txBody>
      </p:sp>
      <p:sp>
        <p:nvSpPr>
          <p:cNvPr id="3" name="Platshållare för sidfot 2"/>
          <p:cNvSpPr>
            <a:spLocks noGrp="1"/>
          </p:cNvSpPr>
          <p:nvPr>
            <p:ph type="ftr" sz="quarter" idx="11"/>
          </p:nvPr>
        </p:nvSpPr>
        <p:spPr/>
        <p:txBody>
          <a:bodyPr/>
          <a:lstStyle/>
          <a:p>
            <a:endParaRPr lang="en-GB"/>
          </a:p>
        </p:txBody>
      </p:sp>
      <p:sp>
        <p:nvSpPr>
          <p:cNvPr id="4" name="Platshållare för bildnummer 3"/>
          <p:cNvSpPr>
            <a:spLocks noGrp="1"/>
          </p:cNvSpPr>
          <p:nvPr>
            <p:ph type="sldNum" sz="quarter" idx="12"/>
          </p:nvPr>
        </p:nvSpPr>
        <p:spPr/>
        <p:txBody>
          <a:bodyPr/>
          <a:lstStyle/>
          <a:p>
            <a:fld id="{CC599C99-1968-044F-8005-D0BCF2C39955}" type="slidenum">
              <a:rPr lang="en-GB" smtClean="0"/>
              <a:pPr/>
              <a:t>‹Nr.›</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8" name="Rektangel 7"/>
          <p:cNvSpPr/>
          <p:nvPr/>
        </p:nvSpPr>
        <p:spPr>
          <a:xfrm>
            <a:off x="0" y="0"/>
            <a:ext cx="9144000" cy="595993"/>
          </a:xfrm>
          <a:prstGeom prst="rect">
            <a:avLst/>
          </a:prstGeom>
          <a:solidFill>
            <a:srgbClr val="253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rubrik 1"/>
          <p:cNvSpPr>
            <a:spLocks noGrp="1"/>
          </p:cNvSpPr>
          <p:nvPr>
            <p:ph type="title"/>
          </p:nvPr>
        </p:nvSpPr>
        <p:spPr>
          <a:xfrm>
            <a:off x="863600" y="677636"/>
            <a:ext cx="7413625" cy="911446"/>
          </a:xfrm>
          <a:prstGeom prst="rect">
            <a:avLst/>
          </a:prstGeom>
        </p:spPr>
        <p:txBody>
          <a:bodyPr vert="horz" lIns="244800" tIns="0" rIns="0" bIns="0" rtlCol="0" anchor="b" anchorCtr="0">
            <a:noAutofit/>
          </a:bodyPr>
          <a:lstStyle/>
          <a:p>
            <a:r>
              <a:rPr lang="sv-SE" dirty="0" smtClean="0"/>
              <a:t>Klicka här för att ändra format</a:t>
            </a:r>
            <a:endParaRPr lang="sv-SE" dirty="0"/>
          </a:p>
        </p:txBody>
      </p:sp>
      <p:sp>
        <p:nvSpPr>
          <p:cNvPr id="3" name="Platshållare för text 2"/>
          <p:cNvSpPr>
            <a:spLocks noGrp="1"/>
          </p:cNvSpPr>
          <p:nvPr>
            <p:ph type="body" idx="1"/>
          </p:nvPr>
        </p:nvSpPr>
        <p:spPr>
          <a:xfrm>
            <a:off x="865410" y="1885949"/>
            <a:ext cx="7411816" cy="4256542"/>
          </a:xfrm>
          <a:prstGeom prst="rect">
            <a:avLst/>
          </a:prstGeom>
        </p:spPr>
        <p:txBody>
          <a:bodyPr vert="horz" lIns="0" tIns="0" rIns="0" bIns="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4" name="Platshållare för datum 3"/>
          <p:cNvSpPr>
            <a:spLocks noGrp="1"/>
          </p:cNvSpPr>
          <p:nvPr>
            <p:ph type="dt" sz="half" idx="2"/>
          </p:nvPr>
        </p:nvSpPr>
        <p:spPr>
          <a:xfrm>
            <a:off x="7585075" y="304801"/>
            <a:ext cx="695098" cy="105270"/>
          </a:xfrm>
          <a:prstGeom prst="rect">
            <a:avLst/>
          </a:prstGeom>
        </p:spPr>
        <p:txBody>
          <a:bodyPr vert="horz" lIns="0" tIns="0" rIns="0" bIns="0" rtlCol="0" anchor="ctr"/>
          <a:lstStyle>
            <a:lvl1pPr algn="r">
              <a:defRPr sz="800">
                <a:solidFill>
                  <a:schemeClr val="bg1"/>
                </a:solidFill>
                <a:latin typeface="Arial"/>
                <a:ea typeface="Verdana" pitchFamily="34" charset="0"/>
                <a:cs typeface="Arial"/>
              </a:defRPr>
            </a:lvl1pPr>
          </a:lstStyle>
          <a:p>
            <a:fld id="{A63ED7B1-B221-CD41-8918-17488DCEF4D9}" type="datetimeFigureOut">
              <a:rPr lang="sv-SE" smtClean="0"/>
              <a:pPr/>
              <a:t>12-10-10</a:t>
            </a:fld>
            <a:endParaRPr lang="en-GB"/>
          </a:p>
        </p:txBody>
      </p:sp>
      <p:sp>
        <p:nvSpPr>
          <p:cNvPr id="5" name="Platshållare för sidfot 4"/>
          <p:cNvSpPr>
            <a:spLocks noGrp="1"/>
          </p:cNvSpPr>
          <p:nvPr>
            <p:ph type="ftr" sz="quarter" idx="3"/>
          </p:nvPr>
        </p:nvSpPr>
        <p:spPr>
          <a:xfrm>
            <a:off x="4451350" y="304785"/>
            <a:ext cx="2895600" cy="108000"/>
          </a:xfrm>
          <a:prstGeom prst="rect">
            <a:avLst/>
          </a:prstGeom>
        </p:spPr>
        <p:txBody>
          <a:bodyPr vert="horz" lIns="0" tIns="0" rIns="0" bIns="0" rtlCol="0" anchor="ctr"/>
          <a:lstStyle>
            <a:lvl1pPr algn="r">
              <a:defRPr sz="800">
                <a:solidFill>
                  <a:schemeClr val="bg1"/>
                </a:solidFill>
                <a:latin typeface="Arial"/>
                <a:ea typeface="Verdana" pitchFamily="34" charset="0"/>
                <a:cs typeface="Arial"/>
              </a:defRPr>
            </a:lvl1pPr>
          </a:lstStyle>
          <a:p>
            <a:endParaRPr lang="en-GB"/>
          </a:p>
        </p:txBody>
      </p:sp>
      <p:sp>
        <p:nvSpPr>
          <p:cNvPr id="6" name="Platshållare för bildnummer 5"/>
          <p:cNvSpPr>
            <a:spLocks noGrp="1"/>
          </p:cNvSpPr>
          <p:nvPr>
            <p:ph type="sldNum" sz="quarter" idx="4"/>
          </p:nvPr>
        </p:nvSpPr>
        <p:spPr>
          <a:xfrm>
            <a:off x="7376433" y="304800"/>
            <a:ext cx="180000" cy="105270"/>
          </a:xfrm>
          <a:prstGeom prst="rect">
            <a:avLst/>
          </a:prstGeom>
        </p:spPr>
        <p:txBody>
          <a:bodyPr vert="horz" lIns="0" tIns="0" rIns="0" bIns="0" rtlCol="0" anchor="ctr"/>
          <a:lstStyle>
            <a:lvl1pPr algn="l">
              <a:defRPr sz="800">
                <a:solidFill>
                  <a:schemeClr val="bg1"/>
                </a:solidFill>
                <a:latin typeface="Verdana" pitchFamily="34" charset="0"/>
                <a:ea typeface="Verdana" pitchFamily="34" charset="0"/>
                <a:cs typeface="Verdana" pitchFamily="34" charset="0"/>
              </a:defRPr>
            </a:lvl1pPr>
          </a:lstStyle>
          <a:p>
            <a:fld id="{CC599C99-1968-044F-8005-D0BCF2C39955}" type="slidenum">
              <a:rPr lang="en-GB" smtClean="0"/>
              <a:pPr/>
              <a:t>‹Nr.›</a:t>
            </a:fld>
            <a:endParaRPr lang="en-GB"/>
          </a:p>
        </p:txBody>
      </p:sp>
      <p:pic>
        <p:nvPicPr>
          <p:cNvPr id="11" name="Bildobjekt 10" descr="Plingm_RGB_white_orange.png"/>
          <p:cNvPicPr>
            <a:picLocks noChangeAspect="1"/>
          </p:cNvPicPr>
          <p:nvPr/>
        </p:nvPicPr>
        <p:blipFill>
          <a:blip r:embed="rId8"/>
          <a:stretch>
            <a:fillRect/>
          </a:stretch>
        </p:blipFill>
        <p:spPr>
          <a:xfrm>
            <a:off x="1147763" y="166431"/>
            <a:ext cx="1200150" cy="35516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defTabSz="914400" rtl="0" eaLnBrk="1" latinLnBrk="0" hangingPunct="1">
        <a:spcBef>
          <a:spcPct val="0"/>
        </a:spcBef>
        <a:buNone/>
        <a:defRPr sz="2800" b="1" i="0" kern="1200">
          <a:solidFill>
            <a:schemeClr val="tx1"/>
          </a:solidFill>
          <a:latin typeface="Arial"/>
          <a:ea typeface="Verdana" pitchFamily="34" charset="0"/>
          <a:cs typeface="Arial"/>
        </a:defRPr>
      </a:lvl1pPr>
    </p:titleStyle>
    <p:bodyStyle>
      <a:lvl1pPr marL="259200" indent="-263525" algn="l" defTabSz="914400" rtl="0" eaLnBrk="1" latinLnBrk="0" hangingPunct="1">
        <a:spcBef>
          <a:spcPct val="20000"/>
        </a:spcBef>
        <a:buSzPct val="110000"/>
        <a:buFont typeface="Verdana" pitchFamily="34" charset="0"/>
        <a:buChar char="●"/>
        <a:defRPr sz="1600" b="1" i="0" kern="1200">
          <a:solidFill>
            <a:schemeClr val="tx1"/>
          </a:solidFill>
          <a:latin typeface="Arial"/>
          <a:ea typeface="Verdana" pitchFamily="34" charset="0"/>
          <a:cs typeface="Arial"/>
        </a:defRPr>
      </a:lvl1pPr>
      <a:lvl2pPr marL="449263" indent="-233363" algn="l" defTabSz="914400" rtl="0" eaLnBrk="1" latinLnBrk="0" hangingPunct="1">
        <a:spcBef>
          <a:spcPts val="200"/>
        </a:spcBef>
        <a:buFont typeface="Verdana" pitchFamily="34" charset="0"/>
        <a:buChar char="-"/>
        <a:defRPr sz="1500" b="0" i="0" kern="1200">
          <a:solidFill>
            <a:schemeClr val="tx1"/>
          </a:solidFill>
          <a:latin typeface="Arial"/>
          <a:ea typeface="Verdana" pitchFamily="34" charset="0"/>
          <a:cs typeface="Arial"/>
        </a:defRPr>
      </a:lvl2pPr>
      <a:lvl3pPr marL="898525" indent="-269875" algn="l" defTabSz="914400" rtl="0" eaLnBrk="1" latinLnBrk="0" hangingPunct="1">
        <a:spcBef>
          <a:spcPts val="200"/>
        </a:spcBef>
        <a:buFont typeface="Verdana" pitchFamily="34" charset="0"/>
        <a:buChar char="-"/>
        <a:defRPr sz="1500" b="0" i="0" kern="1200">
          <a:solidFill>
            <a:schemeClr val="tx1"/>
          </a:solidFill>
          <a:latin typeface="Arial"/>
          <a:ea typeface="Verdana" pitchFamily="34" charset="0"/>
          <a:cs typeface="Arial"/>
        </a:defRPr>
      </a:lvl3pPr>
      <a:lvl4pPr marL="1347788" indent="-269875" algn="l" defTabSz="914400" rtl="0" eaLnBrk="1" latinLnBrk="0" hangingPunct="1">
        <a:spcBef>
          <a:spcPts val="200"/>
        </a:spcBef>
        <a:buFont typeface="Verdana" pitchFamily="34" charset="0"/>
        <a:buChar char="-"/>
        <a:defRPr sz="1500" b="0" i="0" kern="1200">
          <a:solidFill>
            <a:schemeClr val="tx1"/>
          </a:solidFill>
          <a:latin typeface="Arial"/>
          <a:ea typeface="Verdana" pitchFamily="34" charset="0"/>
          <a:cs typeface="Arial"/>
        </a:defRPr>
      </a:lvl4pPr>
      <a:lvl5pPr marL="1795463" indent="-268288" algn="l" defTabSz="914400" rtl="0" eaLnBrk="1" latinLnBrk="0" hangingPunct="1">
        <a:spcBef>
          <a:spcPts val="200"/>
        </a:spcBef>
        <a:buFont typeface="Verdana" pitchFamily="34" charset="0"/>
        <a:buChar char="-"/>
        <a:defRPr sz="1500" b="0" i="0" kern="1200">
          <a:solidFill>
            <a:schemeClr val="tx1"/>
          </a:solidFill>
          <a:latin typeface="Arial"/>
          <a:ea typeface="Verdana" pitchFamily="34" charset="0"/>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ubrik 3"/>
          <p:cNvSpPr>
            <a:spLocks noGrp="1"/>
          </p:cNvSpPr>
          <p:nvPr>
            <p:ph type="ctrTitle"/>
          </p:nvPr>
        </p:nvSpPr>
        <p:spPr/>
        <p:txBody>
          <a:bodyPr/>
          <a:lstStyle/>
          <a:p>
            <a:r>
              <a:rPr lang="en-GB" dirty="0" smtClean="0"/>
              <a:t>Innovation and Product Management</a:t>
            </a:r>
            <a:endParaRPr lang="en-GB" dirty="0"/>
          </a:p>
        </p:txBody>
      </p:sp>
      <p:sp>
        <p:nvSpPr>
          <p:cNvPr id="15363" name="Subtitle 4"/>
          <p:cNvSpPr>
            <a:spLocks noGrp="1"/>
          </p:cNvSpPr>
          <p:nvPr>
            <p:ph type="subTitle" idx="1"/>
          </p:nvPr>
        </p:nvSpPr>
        <p:spPr/>
        <p:txBody>
          <a:bodyPr/>
          <a:lstStyle/>
          <a:p>
            <a:pPr eaLnBrk="1" hangingPunct="1"/>
            <a:r>
              <a:rPr lang="en-US" dirty="0" smtClean="0">
                <a:solidFill>
                  <a:srgbClr val="898989"/>
                </a:solidFill>
                <a:ea typeface="ＭＳ Ｐゴシック" pitchFamily="-65" charset="-128"/>
                <a:cs typeface="ＭＳ Ｐゴシック" pitchFamily="-65" charset="-128"/>
              </a:rPr>
              <a:t>October 2012</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8"/>
          <p:cNvSpPr>
            <a:spLocks noGrp="1" noChangeArrowheads="1"/>
          </p:cNvSpPr>
          <p:nvPr>
            <p:ph type="title"/>
          </p:nvPr>
        </p:nvSpPr>
        <p:spPr bwMode="auto">
          <a:xfrm>
            <a:off x="468313" y="873125"/>
            <a:ext cx="5543550" cy="647700"/>
          </a:xfrm>
          <a:solidFill>
            <a:srgbClr val="FFFFFF"/>
          </a:solidFill>
          <a:ln>
            <a:miter lim="800000"/>
            <a:headEnd/>
            <a:tailEnd/>
          </a:ln>
        </p:spPr>
        <p:txBody>
          <a:bodyPr wrap="square" lIns="91440" tIns="45720" rIns="91440" bIns="45720" numCol="1" anchor="t" anchorCtr="0" compatLnSpc="1">
            <a:prstTxWarp prst="textNoShape">
              <a:avLst/>
            </a:prstTxWarp>
          </a:bodyPr>
          <a:lstStyle/>
          <a:p>
            <a:pPr eaLnBrk="1" hangingPunct="1"/>
            <a:r>
              <a:rPr lang="en-GB">
                <a:solidFill>
                  <a:srgbClr val="6699FF"/>
                </a:solidFill>
                <a:latin typeface="Arial" pitchFamily="-112" charset="0"/>
              </a:rPr>
              <a:t>My background</a:t>
            </a:r>
          </a:p>
        </p:txBody>
      </p:sp>
      <p:sp>
        <p:nvSpPr>
          <p:cNvPr id="24579" name="Rectangle 6"/>
          <p:cNvSpPr>
            <a:spLocks noChangeArrowheads="1"/>
          </p:cNvSpPr>
          <p:nvPr/>
        </p:nvSpPr>
        <p:spPr bwMode="auto">
          <a:xfrm>
            <a:off x="468313" y="1715558"/>
            <a:ext cx="8229600" cy="4525963"/>
          </a:xfrm>
          <a:prstGeom prst="rect">
            <a:avLst/>
          </a:prstGeom>
          <a:noFill/>
          <a:ln w="9525">
            <a:noFill/>
            <a:miter lim="800000"/>
            <a:headEnd/>
            <a:tailEnd/>
          </a:ln>
        </p:spPr>
        <p:txBody>
          <a:bodyPr>
            <a:prstTxWarp prst="textNoShape">
              <a:avLst/>
            </a:prstTxWarp>
          </a:bodyPr>
          <a:lstStyle/>
          <a:p>
            <a:pPr marL="342900" indent="-342900">
              <a:lnSpc>
                <a:spcPct val="90000"/>
              </a:lnSpc>
              <a:spcBef>
                <a:spcPct val="20000"/>
              </a:spcBef>
              <a:buClr>
                <a:srgbClr val="6699FF"/>
              </a:buClr>
              <a:buSzPct val="60000"/>
              <a:buFont typeface="Wingdings" pitchFamily="-112" charset="2"/>
              <a:buChar char="n"/>
            </a:pPr>
            <a:r>
              <a:rPr lang="sv-SE" sz="1800" dirty="0">
                <a:solidFill>
                  <a:srgbClr val="000000"/>
                </a:solidFill>
                <a:latin typeface="Arial" pitchFamily="-112" charset="0"/>
                <a:ea typeface="Arial Unicode MS" pitchFamily="-112" charset="0"/>
                <a:cs typeface="Arial Unicode MS" pitchFamily="-112" charset="0"/>
              </a:rPr>
              <a:t>Magnus</a:t>
            </a:r>
            <a:r>
              <a:rPr lang="sv-SE" sz="1800" dirty="0">
                <a:latin typeface="Garamond" pitchFamily="-112" charset="0"/>
              </a:rPr>
              <a:t> </a:t>
            </a:r>
            <a:r>
              <a:rPr lang="sv-SE" sz="1800" dirty="0" smtClean="0">
                <a:solidFill>
                  <a:srgbClr val="000000"/>
                </a:solidFill>
                <a:latin typeface="Arial" pitchFamily="-112" charset="0"/>
                <a:ea typeface="Arial Unicode MS" pitchFamily="-112" charset="0"/>
                <a:cs typeface="Arial Unicode MS" pitchFamily="-112" charset="0"/>
              </a:rPr>
              <a:t>Bergman</a:t>
            </a:r>
          </a:p>
          <a:p>
            <a:pPr marL="742950" lvl="1" indent="-285750">
              <a:lnSpc>
                <a:spcPct val="90000"/>
              </a:lnSpc>
              <a:spcBef>
                <a:spcPct val="20000"/>
              </a:spcBef>
              <a:buClr>
                <a:schemeClr val="hlink"/>
              </a:buClr>
              <a:buSzPct val="55000"/>
              <a:buFont typeface="Wingdings" pitchFamily="-112" charset="2"/>
              <a:buChar char="n"/>
            </a:pPr>
            <a:r>
              <a:rPr lang="sv-SE" sz="1600" dirty="0" err="1">
                <a:solidFill>
                  <a:srgbClr val="000000"/>
                </a:solidFill>
                <a:latin typeface="Arial" pitchFamily="-112" charset="0"/>
                <a:ea typeface="Arial Unicode MS" pitchFamily="-112" charset="0"/>
                <a:cs typeface="Arial Unicode MS" pitchFamily="-112" charset="0"/>
              </a:rPr>
              <a:t>M.Sc</a:t>
            </a:r>
            <a:r>
              <a:rPr lang="sv-SE" sz="1600" dirty="0">
                <a:solidFill>
                  <a:srgbClr val="000000"/>
                </a:solidFill>
                <a:latin typeface="Arial" pitchFamily="-112" charset="0"/>
                <a:ea typeface="Arial Unicode MS" pitchFamily="-112" charset="0"/>
                <a:cs typeface="Arial Unicode MS" pitchFamily="-112" charset="0"/>
              </a:rPr>
              <a:t>. KTH, Aerospace </a:t>
            </a:r>
            <a:r>
              <a:rPr lang="sv-SE" sz="1600" dirty="0" err="1">
                <a:solidFill>
                  <a:srgbClr val="000000"/>
                </a:solidFill>
                <a:latin typeface="Arial" pitchFamily="-112" charset="0"/>
                <a:ea typeface="Arial Unicode MS" pitchFamily="-112" charset="0"/>
                <a:cs typeface="Arial Unicode MS" pitchFamily="-112" charset="0"/>
              </a:rPr>
              <a:t>Engineering</a:t>
            </a:r>
            <a:r>
              <a:rPr lang="sv-SE" sz="1600" dirty="0">
                <a:solidFill>
                  <a:srgbClr val="000000"/>
                </a:solidFill>
                <a:latin typeface="Arial" pitchFamily="-112" charset="0"/>
                <a:ea typeface="Arial Unicode MS" pitchFamily="-112" charset="0"/>
                <a:cs typeface="Arial Unicode MS" pitchFamily="-112" charset="0"/>
              </a:rPr>
              <a:t>, 1987</a:t>
            </a:r>
          </a:p>
          <a:p>
            <a:pPr marL="742950" lvl="1" indent="-285750">
              <a:lnSpc>
                <a:spcPct val="90000"/>
              </a:lnSpc>
              <a:spcBef>
                <a:spcPct val="20000"/>
              </a:spcBef>
              <a:buClr>
                <a:schemeClr val="hlink"/>
              </a:buClr>
              <a:buSzPct val="55000"/>
              <a:buFont typeface="Wingdings" pitchFamily="-112" charset="2"/>
              <a:buChar char="n"/>
            </a:pPr>
            <a:r>
              <a:rPr lang="sv-SE" sz="1600" dirty="0" err="1">
                <a:solidFill>
                  <a:srgbClr val="000000"/>
                </a:solidFill>
                <a:latin typeface="Arial" pitchFamily="-112" charset="0"/>
                <a:ea typeface="Arial Unicode MS" pitchFamily="-112" charset="0"/>
                <a:cs typeface="Arial Unicode MS" pitchFamily="-112" charset="0"/>
              </a:rPr>
              <a:t>Ph.D</a:t>
            </a:r>
            <a:r>
              <a:rPr lang="sv-SE" sz="1600" dirty="0">
                <a:solidFill>
                  <a:srgbClr val="000000"/>
                </a:solidFill>
                <a:latin typeface="Arial" pitchFamily="-112" charset="0"/>
                <a:ea typeface="Arial Unicode MS" pitchFamily="-112" charset="0"/>
                <a:cs typeface="Arial Unicode MS" pitchFamily="-112" charset="0"/>
              </a:rPr>
              <a:t> in </a:t>
            </a:r>
            <a:r>
              <a:rPr lang="sv-SE" sz="1600" dirty="0" err="1">
                <a:solidFill>
                  <a:srgbClr val="000000"/>
                </a:solidFill>
                <a:latin typeface="Arial" pitchFamily="-112" charset="0"/>
                <a:ea typeface="Arial Unicode MS" pitchFamily="-112" charset="0"/>
                <a:cs typeface="Arial Unicode MS" pitchFamily="-112" charset="0"/>
              </a:rPr>
              <a:t>Physics</a:t>
            </a:r>
            <a:r>
              <a:rPr lang="sv-SE" sz="1600" dirty="0">
                <a:solidFill>
                  <a:srgbClr val="000000"/>
                </a:solidFill>
                <a:latin typeface="Arial" pitchFamily="-112" charset="0"/>
                <a:ea typeface="Arial Unicode MS" pitchFamily="-112" charset="0"/>
                <a:cs typeface="Arial Unicode MS" pitchFamily="-112" charset="0"/>
              </a:rPr>
              <a:t>, INP Toulouse, 1990</a:t>
            </a:r>
          </a:p>
          <a:p>
            <a:pPr marL="742950" lvl="1" indent="-285750">
              <a:lnSpc>
                <a:spcPct val="90000"/>
              </a:lnSpc>
              <a:spcBef>
                <a:spcPct val="20000"/>
              </a:spcBef>
              <a:buClr>
                <a:schemeClr val="hlink"/>
              </a:buClr>
              <a:buSzPct val="55000"/>
              <a:buFont typeface="Wingdings" pitchFamily="-112" charset="2"/>
              <a:buChar char="n"/>
            </a:pPr>
            <a:r>
              <a:rPr lang="sv-SE" sz="1600" dirty="0" err="1">
                <a:solidFill>
                  <a:srgbClr val="000000"/>
                </a:solidFill>
                <a:latin typeface="Arial" pitchFamily="-112" charset="0"/>
                <a:ea typeface="Arial Unicode MS" pitchFamily="-112" charset="0"/>
                <a:cs typeface="Arial Unicode MS" pitchFamily="-112" charset="0"/>
              </a:rPr>
              <a:t>Post-Doc</a:t>
            </a:r>
            <a:r>
              <a:rPr lang="sv-SE" sz="1600" dirty="0">
                <a:solidFill>
                  <a:srgbClr val="000000"/>
                </a:solidFill>
                <a:latin typeface="Arial" pitchFamily="-112" charset="0"/>
                <a:ea typeface="Arial Unicode MS" pitchFamily="-112" charset="0"/>
                <a:cs typeface="Arial Unicode MS" pitchFamily="-112" charset="0"/>
              </a:rPr>
              <a:t> KTH NADA, 1990-1994</a:t>
            </a:r>
          </a:p>
          <a:p>
            <a:pPr marL="742950" lvl="1" indent="-285750">
              <a:lnSpc>
                <a:spcPct val="90000"/>
              </a:lnSpc>
              <a:spcBef>
                <a:spcPct val="20000"/>
              </a:spcBef>
              <a:buClr>
                <a:schemeClr val="hlink"/>
              </a:buClr>
              <a:buSzPct val="55000"/>
              <a:buFont typeface="Wingdings" pitchFamily="-112" charset="2"/>
              <a:buChar char="n"/>
            </a:pPr>
            <a:r>
              <a:rPr lang="sv-SE" sz="1600" dirty="0" err="1">
                <a:solidFill>
                  <a:srgbClr val="000000"/>
                </a:solidFill>
                <a:latin typeface="Arial" pitchFamily="-112" charset="0"/>
                <a:ea typeface="Arial Unicode MS" pitchFamily="-112" charset="0"/>
                <a:cs typeface="Arial Unicode MS" pitchFamily="-112" charset="0"/>
              </a:rPr>
              <a:t>Co-founder</a:t>
            </a:r>
            <a:r>
              <a:rPr lang="sv-SE" sz="1600" dirty="0">
                <a:solidFill>
                  <a:srgbClr val="000000"/>
                </a:solidFill>
                <a:latin typeface="Arial" pitchFamily="-112" charset="0"/>
                <a:ea typeface="Arial Unicode MS" pitchFamily="-112" charset="0"/>
                <a:cs typeface="Arial Unicode MS" pitchFamily="-112" charset="0"/>
              </a:rPr>
              <a:t>, </a:t>
            </a:r>
            <a:r>
              <a:rPr lang="sv-SE" sz="1600" dirty="0" err="1">
                <a:solidFill>
                  <a:srgbClr val="000000"/>
                </a:solidFill>
                <a:latin typeface="Arial" pitchFamily="-112" charset="0"/>
                <a:ea typeface="Arial Unicode MS" pitchFamily="-112" charset="0"/>
                <a:cs typeface="Arial Unicode MS" pitchFamily="-112" charset="0"/>
              </a:rPr>
              <a:t>Parallel</a:t>
            </a:r>
            <a:r>
              <a:rPr lang="sv-SE" sz="1600" dirty="0">
                <a:solidFill>
                  <a:srgbClr val="000000"/>
                </a:solidFill>
                <a:latin typeface="Arial" pitchFamily="-112" charset="0"/>
                <a:ea typeface="Arial Unicode MS" pitchFamily="-112" charset="0"/>
                <a:cs typeface="Arial Unicode MS" pitchFamily="-112" charset="0"/>
              </a:rPr>
              <a:t> Consulting Group, 1992 (</a:t>
            </a:r>
            <a:r>
              <a:rPr lang="sv-SE" sz="1600" dirty="0" err="1">
                <a:solidFill>
                  <a:srgbClr val="000000"/>
                </a:solidFill>
                <a:latin typeface="Arial" pitchFamily="-112" charset="0"/>
                <a:ea typeface="Arial Unicode MS" pitchFamily="-112" charset="0"/>
                <a:cs typeface="Arial Unicode MS" pitchFamily="-112" charset="0"/>
              </a:rPr>
              <a:t>acquired</a:t>
            </a:r>
            <a:r>
              <a:rPr lang="sv-SE" sz="1600" dirty="0">
                <a:solidFill>
                  <a:srgbClr val="000000"/>
                </a:solidFill>
                <a:latin typeface="Arial" pitchFamily="-112" charset="0"/>
                <a:ea typeface="Arial Unicode MS" pitchFamily="-112" charset="0"/>
                <a:cs typeface="Arial Unicode MS" pitchFamily="-112" charset="0"/>
              </a:rPr>
              <a:t> by </a:t>
            </a:r>
            <a:r>
              <a:rPr lang="sv-SE" sz="1600" dirty="0" err="1">
                <a:solidFill>
                  <a:srgbClr val="000000"/>
                </a:solidFill>
                <a:latin typeface="Arial" pitchFamily="-112" charset="0"/>
                <a:ea typeface="Arial Unicode MS" pitchFamily="-112" charset="0"/>
                <a:cs typeface="Arial Unicode MS" pitchFamily="-112" charset="0"/>
              </a:rPr>
              <a:t>IconMedialab</a:t>
            </a:r>
            <a:r>
              <a:rPr lang="sv-SE" sz="1600" dirty="0">
                <a:solidFill>
                  <a:srgbClr val="000000"/>
                </a:solidFill>
                <a:latin typeface="Arial" pitchFamily="-112" charset="0"/>
                <a:ea typeface="Arial Unicode MS" pitchFamily="-112" charset="0"/>
                <a:cs typeface="Arial Unicode MS" pitchFamily="-112" charset="0"/>
              </a:rPr>
              <a:t>, 1999)</a:t>
            </a:r>
          </a:p>
          <a:p>
            <a:pPr marL="742950" lvl="1" indent="-285750">
              <a:lnSpc>
                <a:spcPct val="90000"/>
              </a:lnSpc>
              <a:spcBef>
                <a:spcPct val="20000"/>
              </a:spcBef>
              <a:buClr>
                <a:schemeClr val="hlink"/>
              </a:buClr>
              <a:buSzPct val="55000"/>
              <a:buFont typeface="Wingdings" pitchFamily="-112" charset="2"/>
              <a:buChar char="n"/>
            </a:pPr>
            <a:r>
              <a:rPr lang="sv-SE" sz="1600" dirty="0" err="1">
                <a:solidFill>
                  <a:srgbClr val="000000"/>
                </a:solidFill>
                <a:latin typeface="Arial" pitchFamily="-112" charset="0"/>
                <a:ea typeface="Arial Unicode MS" pitchFamily="-112" charset="0"/>
                <a:cs typeface="Arial Unicode MS" pitchFamily="-112" charset="0"/>
              </a:rPr>
              <a:t>Co-founder</a:t>
            </a:r>
            <a:r>
              <a:rPr lang="sv-SE" sz="1600" dirty="0">
                <a:solidFill>
                  <a:srgbClr val="000000"/>
                </a:solidFill>
                <a:latin typeface="Arial" pitchFamily="-112" charset="0"/>
                <a:ea typeface="Arial Unicode MS" pitchFamily="-112" charset="0"/>
                <a:cs typeface="Arial Unicode MS" pitchFamily="-112" charset="0"/>
              </a:rPr>
              <a:t> of </a:t>
            </a:r>
            <a:r>
              <a:rPr lang="sv-SE" sz="1600" dirty="0" err="1">
                <a:solidFill>
                  <a:srgbClr val="000000"/>
                </a:solidFill>
                <a:latin typeface="Arial" pitchFamily="-112" charset="0"/>
                <a:ea typeface="Arial Unicode MS" pitchFamily="-112" charset="0"/>
                <a:cs typeface="Arial Unicode MS" pitchFamily="-112" charset="0"/>
              </a:rPr>
              <a:t>Coin</a:t>
            </a:r>
            <a:r>
              <a:rPr lang="sv-SE" sz="1600" dirty="0">
                <a:solidFill>
                  <a:srgbClr val="000000"/>
                </a:solidFill>
                <a:latin typeface="Arial" pitchFamily="-112" charset="0"/>
                <a:ea typeface="Arial Unicode MS" pitchFamily="-112" charset="0"/>
                <a:cs typeface="Arial Unicode MS" pitchFamily="-112" charset="0"/>
              </a:rPr>
              <a:t>, 1996 (</a:t>
            </a:r>
            <a:r>
              <a:rPr lang="sv-SE" sz="1600" dirty="0" err="1">
                <a:solidFill>
                  <a:srgbClr val="000000"/>
                </a:solidFill>
                <a:latin typeface="Arial" pitchFamily="-112" charset="0"/>
                <a:ea typeface="Arial Unicode MS" pitchFamily="-112" charset="0"/>
                <a:cs typeface="Arial Unicode MS" pitchFamily="-112" charset="0"/>
              </a:rPr>
              <a:t>aquired</a:t>
            </a:r>
            <a:r>
              <a:rPr lang="sv-SE" sz="1600" dirty="0">
                <a:solidFill>
                  <a:srgbClr val="000000"/>
                </a:solidFill>
                <a:latin typeface="Arial" pitchFamily="-112" charset="0"/>
                <a:ea typeface="Arial Unicode MS" pitchFamily="-112" charset="0"/>
                <a:cs typeface="Arial Unicode MS" pitchFamily="-112" charset="0"/>
              </a:rPr>
              <a:t> by Framtidsfabriken 1997)</a:t>
            </a:r>
          </a:p>
          <a:p>
            <a:pPr marL="742950" lvl="1" indent="-285750">
              <a:lnSpc>
                <a:spcPct val="90000"/>
              </a:lnSpc>
              <a:spcBef>
                <a:spcPct val="20000"/>
              </a:spcBef>
              <a:buClr>
                <a:schemeClr val="hlink"/>
              </a:buClr>
              <a:buSzPct val="55000"/>
              <a:buFont typeface="Wingdings" pitchFamily="-112" charset="2"/>
              <a:buChar char="n"/>
            </a:pPr>
            <a:r>
              <a:rPr lang="sv-SE" sz="1600" dirty="0" err="1">
                <a:solidFill>
                  <a:srgbClr val="000000"/>
                </a:solidFill>
                <a:latin typeface="Arial" pitchFamily="-112" charset="0"/>
                <a:ea typeface="Arial Unicode MS" pitchFamily="-112" charset="0"/>
                <a:cs typeface="Arial Unicode MS" pitchFamily="-112" charset="0"/>
              </a:rPr>
              <a:t>Chief</a:t>
            </a:r>
            <a:r>
              <a:rPr lang="sv-SE" sz="1600" dirty="0">
                <a:solidFill>
                  <a:srgbClr val="000000"/>
                </a:solidFill>
                <a:latin typeface="Arial" pitchFamily="-112" charset="0"/>
                <a:ea typeface="Arial Unicode MS" pitchFamily="-112" charset="0"/>
                <a:cs typeface="Arial Unicode MS" pitchFamily="-112" charset="0"/>
              </a:rPr>
              <a:t> Operating Officer, </a:t>
            </a:r>
            <a:r>
              <a:rPr lang="sv-SE" sz="1600" dirty="0" err="1">
                <a:solidFill>
                  <a:srgbClr val="000000"/>
                </a:solidFill>
                <a:latin typeface="Arial" pitchFamily="-112" charset="0"/>
                <a:ea typeface="Arial Unicode MS" pitchFamily="-112" charset="0"/>
                <a:cs typeface="Arial Unicode MS" pitchFamily="-112" charset="0"/>
              </a:rPr>
              <a:t>IconMedialab</a:t>
            </a:r>
            <a:r>
              <a:rPr lang="sv-SE" sz="1600" dirty="0">
                <a:solidFill>
                  <a:srgbClr val="000000"/>
                </a:solidFill>
                <a:latin typeface="Arial" pitchFamily="-112" charset="0"/>
                <a:ea typeface="Arial Unicode MS" pitchFamily="-112" charset="0"/>
                <a:cs typeface="Arial Unicode MS" pitchFamily="-112" charset="0"/>
              </a:rPr>
              <a:t> </a:t>
            </a:r>
            <a:r>
              <a:rPr lang="sv-SE" sz="1600" dirty="0" err="1">
                <a:solidFill>
                  <a:srgbClr val="000000"/>
                </a:solidFill>
                <a:latin typeface="Arial" pitchFamily="-112" charset="0"/>
                <a:ea typeface="Arial Unicode MS" pitchFamily="-112" charset="0"/>
                <a:cs typeface="Arial Unicode MS" pitchFamily="-112" charset="0"/>
              </a:rPr>
              <a:t>Intl</a:t>
            </a:r>
            <a:r>
              <a:rPr lang="sv-SE" sz="1600" dirty="0">
                <a:solidFill>
                  <a:srgbClr val="000000"/>
                </a:solidFill>
                <a:latin typeface="Arial" pitchFamily="-112" charset="0"/>
                <a:ea typeface="Arial Unicode MS" pitchFamily="-112" charset="0"/>
                <a:cs typeface="Arial Unicode MS" pitchFamily="-112" charset="0"/>
              </a:rPr>
              <a:t> AB, 1999</a:t>
            </a:r>
          </a:p>
          <a:p>
            <a:pPr marL="742950" lvl="1" indent="-285750">
              <a:lnSpc>
                <a:spcPct val="90000"/>
              </a:lnSpc>
              <a:spcBef>
                <a:spcPct val="20000"/>
              </a:spcBef>
              <a:buClr>
                <a:schemeClr val="hlink"/>
              </a:buClr>
              <a:buSzPct val="55000"/>
              <a:buFont typeface="Wingdings" pitchFamily="-112" charset="2"/>
              <a:buChar char="n"/>
            </a:pPr>
            <a:r>
              <a:rPr lang="sv-SE" sz="1600" dirty="0" err="1">
                <a:solidFill>
                  <a:srgbClr val="000000"/>
                </a:solidFill>
                <a:latin typeface="Arial" pitchFamily="-112" charset="0"/>
                <a:ea typeface="Arial Unicode MS" pitchFamily="-112" charset="0"/>
                <a:cs typeface="Arial Unicode MS" pitchFamily="-112" charset="0"/>
              </a:rPr>
              <a:t>Chief</a:t>
            </a:r>
            <a:r>
              <a:rPr lang="sv-SE" sz="1600" dirty="0">
                <a:solidFill>
                  <a:srgbClr val="000000"/>
                </a:solidFill>
                <a:latin typeface="Arial" pitchFamily="-112" charset="0"/>
                <a:ea typeface="Arial Unicode MS" pitchFamily="-112" charset="0"/>
                <a:cs typeface="Arial Unicode MS" pitchFamily="-112" charset="0"/>
              </a:rPr>
              <a:t> Operating Officer </a:t>
            </a:r>
            <a:r>
              <a:rPr lang="sv-SE" sz="1600" dirty="0" err="1">
                <a:solidFill>
                  <a:srgbClr val="000000"/>
                </a:solidFill>
                <a:latin typeface="Arial" pitchFamily="-112" charset="0"/>
                <a:ea typeface="Arial Unicode MS" pitchFamily="-112" charset="0"/>
                <a:cs typeface="Arial Unicode MS" pitchFamily="-112" charset="0"/>
              </a:rPr>
              <a:t>IconMedialab</a:t>
            </a:r>
            <a:r>
              <a:rPr lang="sv-SE" sz="1600" dirty="0">
                <a:solidFill>
                  <a:srgbClr val="000000"/>
                </a:solidFill>
                <a:latin typeface="Arial" pitchFamily="-112" charset="0"/>
                <a:ea typeface="Arial Unicode MS" pitchFamily="-112" charset="0"/>
                <a:cs typeface="Arial Unicode MS" pitchFamily="-112" charset="0"/>
              </a:rPr>
              <a:t> </a:t>
            </a:r>
            <a:r>
              <a:rPr lang="sv-SE" sz="1600" dirty="0" err="1">
                <a:solidFill>
                  <a:srgbClr val="000000"/>
                </a:solidFill>
                <a:latin typeface="Arial" pitchFamily="-112" charset="0"/>
                <a:ea typeface="Arial Unicode MS" pitchFamily="-112" charset="0"/>
                <a:cs typeface="Arial Unicode MS" pitchFamily="-112" charset="0"/>
              </a:rPr>
              <a:t>Asia</a:t>
            </a:r>
            <a:r>
              <a:rPr lang="sv-SE" sz="1600" dirty="0">
                <a:solidFill>
                  <a:srgbClr val="000000"/>
                </a:solidFill>
                <a:latin typeface="Arial" pitchFamily="-112" charset="0"/>
                <a:ea typeface="Arial Unicode MS" pitchFamily="-112" charset="0"/>
                <a:cs typeface="Arial Unicode MS" pitchFamily="-112" charset="0"/>
              </a:rPr>
              <a:t> </a:t>
            </a:r>
            <a:r>
              <a:rPr lang="sv-SE" sz="1600" dirty="0" err="1">
                <a:solidFill>
                  <a:srgbClr val="000000"/>
                </a:solidFill>
                <a:latin typeface="Arial" pitchFamily="-112" charset="0"/>
                <a:ea typeface="Arial Unicode MS" pitchFamily="-112" charset="0"/>
                <a:cs typeface="Arial Unicode MS" pitchFamily="-112" charset="0"/>
              </a:rPr>
              <a:t>Pty</a:t>
            </a:r>
            <a:r>
              <a:rPr lang="sv-SE" sz="1600" dirty="0">
                <a:solidFill>
                  <a:srgbClr val="000000"/>
                </a:solidFill>
                <a:latin typeface="Arial" pitchFamily="-112" charset="0"/>
                <a:ea typeface="Arial Unicode MS" pitchFamily="-112" charset="0"/>
                <a:cs typeface="Arial Unicode MS" pitchFamily="-112" charset="0"/>
              </a:rPr>
              <a:t>, 2000</a:t>
            </a:r>
          </a:p>
          <a:p>
            <a:pPr marL="742950" lvl="1" indent="-285750">
              <a:lnSpc>
                <a:spcPct val="90000"/>
              </a:lnSpc>
              <a:spcBef>
                <a:spcPct val="20000"/>
              </a:spcBef>
              <a:buClr>
                <a:schemeClr val="hlink"/>
              </a:buClr>
              <a:buSzPct val="55000"/>
              <a:buFont typeface="Wingdings" pitchFamily="-112" charset="2"/>
              <a:buChar char="n"/>
            </a:pPr>
            <a:r>
              <a:rPr lang="sv-SE" sz="1600" dirty="0" err="1">
                <a:solidFill>
                  <a:srgbClr val="000000"/>
                </a:solidFill>
                <a:latin typeface="Arial" pitchFamily="-112" charset="0"/>
                <a:ea typeface="Arial Unicode MS" pitchFamily="-112" charset="0"/>
                <a:cs typeface="Arial Unicode MS" pitchFamily="-112" charset="0"/>
              </a:rPr>
              <a:t>Co-founder</a:t>
            </a:r>
            <a:r>
              <a:rPr lang="sv-SE" sz="1600" dirty="0">
                <a:solidFill>
                  <a:srgbClr val="000000"/>
                </a:solidFill>
                <a:latin typeface="Arial" pitchFamily="-112" charset="0"/>
                <a:ea typeface="Arial Unicode MS" pitchFamily="-112" charset="0"/>
                <a:cs typeface="Arial Unicode MS" pitchFamily="-112" charset="0"/>
              </a:rPr>
              <a:t> of Venture Capital </a:t>
            </a:r>
            <a:r>
              <a:rPr lang="sv-SE" sz="1600" dirty="0" err="1">
                <a:solidFill>
                  <a:srgbClr val="000000"/>
                </a:solidFill>
                <a:latin typeface="Arial" pitchFamily="-112" charset="0"/>
                <a:ea typeface="Arial Unicode MS" pitchFamily="-112" charset="0"/>
                <a:cs typeface="Arial Unicode MS" pitchFamily="-112" charset="0"/>
              </a:rPr>
              <a:t>firms</a:t>
            </a:r>
            <a:r>
              <a:rPr lang="sv-SE" sz="1600" dirty="0">
                <a:solidFill>
                  <a:srgbClr val="000000"/>
                </a:solidFill>
                <a:latin typeface="Arial" pitchFamily="-112" charset="0"/>
                <a:ea typeface="Arial Unicode MS" pitchFamily="-112" charset="0"/>
                <a:cs typeface="Arial Unicode MS" pitchFamily="-112" charset="0"/>
              </a:rPr>
              <a:t> </a:t>
            </a:r>
            <a:r>
              <a:rPr lang="sv-SE" sz="1600" dirty="0" err="1">
                <a:solidFill>
                  <a:srgbClr val="000000"/>
                </a:solidFill>
                <a:latin typeface="Arial" pitchFamily="-112" charset="0"/>
                <a:ea typeface="Arial Unicode MS" pitchFamily="-112" charset="0"/>
                <a:cs typeface="Arial Unicode MS" pitchFamily="-112" charset="0"/>
              </a:rPr>
              <a:t>Springboard</a:t>
            </a:r>
            <a:r>
              <a:rPr lang="sv-SE" sz="1600" dirty="0">
                <a:solidFill>
                  <a:srgbClr val="000000"/>
                </a:solidFill>
                <a:latin typeface="Arial" pitchFamily="-112" charset="0"/>
                <a:ea typeface="Arial Unicode MS" pitchFamily="-112" charset="0"/>
                <a:cs typeface="Arial Unicode MS" pitchFamily="-112" charset="0"/>
              </a:rPr>
              <a:t> (1999), SOHO (2000) and </a:t>
            </a:r>
            <a:r>
              <a:rPr lang="sv-SE" sz="1600" dirty="0" err="1">
                <a:solidFill>
                  <a:srgbClr val="000000"/>
                </a:solidFill>
                <a:latin typeface="Arial" pitchFamily="-112" charset="0"/>
                <a:ea typeface="Arial Unicode MS" pitchFamily="-112" charset="0"/>
                <a:cs typeface="Arial Unicode MS" pitchFamily="-112" charset="0"/>
              </a:rPr>
              <a:t>Boathouse</a:t>
            </a:r>
            <a:r>
              <a:rPr lang="sv-SE" sz="1600" dirty="0">
                <a:solidFill>
                  <a:srgbClr val="000000"/>
                </a:solidFill>
                <a:latin typeface="Arial" pitchFamily="-112" charset="0"/>
                <a:ea typeface="Arial Unicode MS" pitchFamily="-112" charset="0"/>
                <a:cs typeface="Arial Unicode MS" pitchFamily="-112" charset="0"/>
              </a:rPr>
              <a:t> (2000) </a:t>
            </a:r>
          </a:p>
          <a:p>
            <a:pPr marL="742950" lvl="1" indent="-285750">
              <a:lnSpc>
                <a:spcPct val="90000"/>
              </a:lnSpc>
              <a:spcBef>
                <a:spcPct val="20000"/>
              </a:spcBef>
              <a:buClr>
                <a:schemeClr val="hlink"/>
              </a:buClr>
              <a:buSzPct val="55000"/>
              <a:buFont typeface="Wingdings" pitchFamily="-112" charset="2"/>
              <a:buChar char="n"/>
            </a:pPr>
            <a:r>
              <a:rPr lang="sv-SE" sz="1600" dirty="0" err="1">
                <a:solidFill>
                  <a:srgbClr val="000000"/>
                </a:solidFill>
                <a:latin typeface="Arial" pitchFamily="-112" charset="0"/>
                <a:ea typeface="Arial Unicode MS" pitchFamily="-112" charset="0"/>
                <a:cs typeface="Arial Unicode MS" pitchFamily="-112" charset="0"/>
              </a:rPr>
              <a:t>Co-founder</a:t>
            </a:r>
            <a:r>
              <a:rPr lang="sv-SE" sz="1600" dirty="0">
                <a:solidFill>
                  <a:srgbClr val="000000"/>
                </a:solidFill>
                <a:latin typeface="Arial" pitchFamily="-112" charset="0"/>
                <a:ea typeface="Arial Unicode MS" pitchFamily="-112" charset="0"/>
                <a:cs typeface="Arial Unicode MS" pitchFamily="-112" charset="0"/>
              </a:rPr>
              <a:t> of CrossConnect Network Group, 2003</a:t>
            </a:r>
          </a:p>
          <a:p>
            <a:pPr marL="742950" lvl="1" indent="-285750">
              <a:lnSpc>
                <a:spcPct val="90000"/>
              </a:lnSpc>
              <a:spcBef>
                <a:spcPct val="20000"/>
              </a:spcBef>
              <a:buClr>
                <a:schemeClr val="hlink"/>
              </a:buClr>
              <a:buSzPct val="55000"/>
              <a:buFont typeface="Wingdings" pitchFamily="-112" charset="2"/>
              <a:buChar char="n"/>
            </a:pPr>
            <a:r>
              <a:rPr lang="sv-SE" sz="1600" dirty="0" err="1">
                <a:solidFill>
                  <a:srgbClr val="000000"/>
                </a:solidFill>
                <a:latin typeface="Arial" pitchFamily="-112" charset="0"/>
                <a:ea typeface="Arial Unicode MS" pitchFamily="-112" charset="0"/>
                <a:cs typeface="Arial Unicode MS" pitchFamily="-112" charset="0"/>
              </a:rPr>
              <a:t>Member</a:t>
            </a:r>
            <a:r>
              <a:rPr lang="sv-SE" sz="1600" dirty="0">
                <a:solidFill>
                  <a:srgbClr val="000000"/>
                </a:solidFill>
                <a:latin typeface="Arial" pitchFamily="-112" charset="0"/>
                <a:ea typeface="Arial Unicode MS" pitchFamily="-112" charset="0"/>
                <a:cs typeface="Arial Unicode MS" pitchFamily="-112" charset="0"/>
              </a:rPr>
              <a:t> at STING Business Angel Network, 2003</a:t>
            </a:r>
          </a:p>
          <a:p>
            <a:pPr marL="742950" lvl="1" indent="-285750">
              <a:lnSpc>
                <a:spcPct val="90000"/>
              </a:lnSpc>
              <a:spcBef>
                <a:spcPct val="20000"/>
              </a:spcBef>
              <a:buClr>
                <a:schemeClr val="hlink"/>
              </a:buClr>
              <a:buSzPct val="55000"/>
              <a:buFont typeface="Wingdings" pitchFamily="-112" charset="2"/>
              <a:buChar char="n"/>
            </a:pPr>
            <a:r>
              <a:rPr lang="sv-SE" sz="1600" dirty="0" err="1">
                <a:solidFill>
                  <a:srgbClr val="000000"/>
                </a:solidFill>
                <a:latin typeface="Arial" pitchFamily="-112" charset="0"/>
                <a:ea typeface="Arial Unicode MS" pitchFamily="-112" charset="0"/>
                <a:cs typeface="Arial Unicode MS" pitchFamily="-112" charset="0"/>
              </a:rPr>
              <a:t>Owner</a:t>
            </a:r>
            <a:r>
              <a:rPr lang="sv-SE" sz="1600" dirty="0">
                <a:solidFill>
                  <a:srgbClr val="000000"/>
                </a:solidFill>
                <a:latin typeface="Arial" pitchFamily="-112" charset="0"/>
                <a:ea typeface="Arial Unicode MS" pitchFamily="-112" charset="0"/>
                <a:cs typeface="Arial Unicode MS" pitchFamily="-112" charset="0"/>
              </a:rPr>
              <a:t> and Board </a:t>
            </a:r>
            <a:r>
              <a:rPr lang="sv-SE" sz="1600" dirty="0" err="1">
                <a:solidFill>
                  <a:srgbClr val="000000"/>
                </a:solidFill>
                <a:latin typeface="Arial" pitchFamily="-112" charset="0"/>
                <a:ea typeface="Arial Unicode MS" pitchFamily="-112" charset="0"/>
                <a:cs typeface="Arial Unicode MS" pitchFamily="-112" charset="0"/>
              </a:rPr>
              <a:t>Member</a:t>
            </a:r>
            <a:r>
              <a:rPr lang="sv-SE" sz="1600" dirty="0">
                <a:solidFill>
                  <a:srgbClr val="000000"/>
                </a:solidFill>
                <a:latin typeface="Arial" pitchFamily="-112" charset="0"/>
                <a:ea typeface="Arial Unicode MS" pitchFamily="-112" charset="0"/>
                <a:cs typeface="Arial Unicode MS" pitchFamily="-112" charset="0"/>
              </a:rPr>
              <a:t> of </a:t>
            </a:r>
            <a:r>
              <a:rPr lang="sv-SE" sz="1600" dirty="0" err="1">
                <a:solidFill>
                  <a:srgbClr val="000000"/>
                </a:solidFill>
                <a:latin typeface="Arial" pitchFamily="-112" charset="0"/>
                <a:ea typeface="Arial Unicode MS" pitchFamily="-112" charset="0"/>
                <a:cs typeface="Arial Unicode MS" pitchFamily="-112" charset="0"/>
              </a:rPr>
              <a:t>several</a:t>
            </a:r>
            <a:r>
              <a:rPr lang="sv-SE" sz="1600" dirty="0">
                <a:solidFill>
                  <a:srgbClr val="000000"/>
                </a:solidFill>
                <a:latin typeface="Arial" pitchFamily="-112" charset="0"/>
                <a:ea typeface="Arial Unicode MS" pitchFamily="-112" charset="0"/>
                <a:cs typeface="Arial Unicode MS" pitchFamily="-112" charset="0"/>
              </a:rPr>
              <a:t> high-tech IT </a:t>
            </a:r>
            <a:r>
              <a:rPr lang="sv-SE" sz="1600" dirty="0" err="1">
                <a:solidFill>
                  <a:srgbClr val="000000"/>
                </a:solidFill>
                <a:latin typeface="Arial" pitchFamily="-112" charset="0"/>
                <a:ea typeface="Arial Unicode MS" pitchFamily="-112" charset="0"/>
                <a:cs typeface="Arial Unicode MS" pitchFamily="-112" charset="0"/>
              </a:rPr>
              <a:t>companies</a:t>
            </a:r>
            <a:endParaRPr lang="sv-SE" sz="1600" dirty="0" smtClean="0">
              <a:solidFill>
                <a:srgbClr val="000000"/>
              </a:solidFill>
              <a:latin typeface="Arial" pitchFamily="-112" charset="0"/>
              <a:ea typeface="Arial Unicode MS" pitchFamily="-112" charset="0"/>
              <a:cs typeface="Arial Unicode MS" pitchFamily="-112" charset="0"/>
            </a:endParaRPr>
          </a:p>
          <a:p>
            <a:pPr marL="742950" lvl="1" indent="-285750">
              <a:lnSpc>
                <a:spcPct val="90000"/>
              </a:lnSpc>
              <a:spcBef>
                <a:spcPct val="20000"/>
              </a:spcBef>
              <a:buClr>
                <a:schemeClr val="hlink"/>
              </a:buClr>
              <a:buSzPct val="55000"/>
              <a:buFont typeface="Wingdings" pitchFamily="-112" charset="2"/>
              <a:buChar char="n"/>
            </a:pPr>
            <a:r>
              <a:rPr lang="sv-SE" sz="1600" dirty="0" err="1" smtClean="0">
                <a:solidFill>
                  <a:srgbClr val="000000"/>
                </a:solidFill>
                <a:latin typeface="Arial" pitchFamily="-112" charset="0"/>
                <a:ea typeface="Arial Unicode MS" pitchFamily="-112" charset="0"/>
                <a:cs typeface="Arial Unicode MS" pitchFamily="-112" charset="0"/>
              </a:rPr>
              <a:t>Co-founder</a:t>
            </a:r>
            <a:r>
              <a:rPr lang="sv-SE" sz="1600" dirty="0" smtClean="0">
                <a:solidFill>
                  <a:srgbClr val="000000"/>
                </a:solidFill>
                <a:latin typeface="Arial" pitchFamily="-112" charset="0"/>
                <a:ea typeface="Arial Unicode MS" pitchFamily="-112" charset="0"/>
                <a:cs typeface="Arial Unicode MS" pitchFamily="-112" charset="0"/>
              </a:rPr>
              <a:t> and CEO of NASP </a:t>
            </a:r>
            <a:r>
              <a:rPr lang="sv-SE" sz="1600" dirty="0" err="1" smtClean="0">
                <a:solidFill>
                  <a:srgbClr val="000000"/>
                </a:solidFill>
                <a:latin typeface="Arial" pitchFamily="-112" charset="0"/>
                <a:ea typeface="Arial Unicode MS" pitchFamily="-112" charset="0"/>
                <a:cs typeface="Arial Unicode MS" pitchFamily="-112" charset="0"/>
              </a:rPr>
              <a:t>Plingm</a:t>
            </a:r>
            <a:endParaRPr lang="sv-SE" sz="1600" dirty="0" smtClean="0">
              <a:solidFill>
                <a:srgbClr val="000000"/>
              </a:solidFill>
              <a:latin typeface="Arial" pitchFamily="-112" charset="0"/>
              <a:ea typeface="Arial Unicode MS" pitchFamily="-112" charset="0"/>
              <a:cs typeface="Arial Unicode MS" pitchFamily="-112" charset="0"/>
            </a:endParaRPr>
          </a:p>
          <a:p>
            <a:pPr marL="742950" lvl="1" indent="-285750">
              <a:lnSpc>
                <a:spcPct val="90000"/>
              </a:lnSpc>
              <a:spcBef>
                <a:spcPct val="20000"/>
              </a:spcBef>
              <a:buClr>
                <a:schemeClr val="hlink"/>
              </a:buClr>
              <a:buSzPct val="55000"/>
              <a:buFont typeface="Wingdings" pitchFamily="-112" charset="2"/>
              <a:buChar char="n"/>
            </a:pPr>
            <a:endParaRPr lang="sv-SE" sz="1600" dirty="0">
              <a:solidFill>
                <a:srgbClr val="000000"/>
              </a:solidFill>
              <a:latin typeface="Arial" pitchFamily="-112" charset="0"/>
              <a:ea typeface="Arial Unicode MS" pitchFamily="-112" charset="0"/>
              <a:cs typeface="Arial Unicode MS" pitchFamily="-112"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ubrik 1"/>
          <p:cNvSpPr>
            <a:spLocks noGrp="1"/>
          </p:cNvSpPr>
          <p:nvPr>
            <p:ph type="title"/>
          </p:nvPr>
        </p:nvSpPr>
        <p:spPr>
          <a:xfrm>
            <a:off x="614120" y="598256"/>
            <a:ext cx="7413625" cy="911446"/>
          </a:xfrm>
        </p:spPr>
        <p:txBody>
          <a:bodyPr/>
          <a:lstStyle/>
          <a:p>
            <a:r>
              <a:rPr lang="en-GB" sz="3200" dirty="0" smtClean="0"/>
              <a:t>Company background</a:t>
            </a:r>
            <a:endParaRPr lang="en-GB" sz="3200" dirty="0"/>
          </a:p>
        </p:txBody>
      </p:sp>
      <p:sp>
        <p:nvSpPr>
          <p:cNvPr id="3" name="Platshållare för innehåll 2"/>
          <p:cNvSpPr txBox="1">
            <a:spLocks/>
          </p:cNvSpPr>
          <p:nvPr/>
        </p:nvSpPr>
        <p:spPr>
          <a:xfrm>
            <a:off x="865410" y="1885949"/>
            <a:ext cx="7411816" cy="4256542"/>
          </a:xfrm>
          <a:prstGeom prst="rect">
            <a:avLst/>
          </a:prstGeom>
        </p:spPr>
        <p:txBody>
          <a:bodyPr vert="horz" lIns="0" tIns="0" rIns="0" bIns="0" rtlCol="0">
            <a:normAutofit/>
          </a:bodyPr>
          <a:lstStyle/>
          <a:p>
            <a:pPr marL="259200" indent="-263525" defTabSz="914400">
              <a:spcBef>
                <a:spcPct val="20000"/>
              </a:spcBef>
              <a:buSzPct val="110000"/>
            </a:pPr>
            <a:r>
              <a:rPr lang="en-GB" sz="1600" dirty="0" smtClean="0">
                <a:latin typeface="Arial"/>
                <a:ea typeface="Verdana" pitchFamily="34" charset="0"/>
                <a:cs typeface="Arial"/>
              </a:rPr>
              <a:t>Plingm is a Swedish company with its HQ in Stockholm Sweden. Plingm has 25 employees and local representatives in China, US, India, Japan and Singapore. The Plingm staff consists of ten different nationalities</a:t>
            </a:r>
          </a:p>
          <a:p>
            <a:pPr marL="259200" indent="-263525" defTabSz="914400">
              <a:spcBef>
                <a:spcPct val="20000"/>
              </a:spcBef>
              <a:buSzPct val="110000"/>
            </a:pPr>
            <a:r>
              <a:rPr lang="en-GB" sz="1600" dirty="0" smtClean="0">
                <a:latin typeface="Arial"/>
                <a:ea typeface="Verdana" pitchFamily="34" charset="0"/>
                <a:cs typeface="Arial"/>
              </a:rPr>
              <a:t> </a:t>
            </a:r>
          </a:p>
          <a:p>
            <a:pPr marL="259200" indent="-263525" defTabSz="914400">
              <a:spcBef>
                <a:spcPct val="20000"/>
              </a:spcBef>
              <a:buSzPct val="110000"/>
              <a:buFont typeface="Verdana" pitchFamily="34" charset="0"/>
              <a:buNone/>
              <a:defRPr/>
            </a:pPr>
            <a:r>
              <a:rPr lang="en-GB" sz="1600" dirty="0" smtClean="0">
                <a:latin typeface="Arial"/>
                <a:ea typeface="Verdana" pitchFamily="34" charset="0"/>
                <a:cs typeface="Arial"/>
              </a:rPr>
              <a:t>The company was founded by successful entrepreneurs with expertise in three different areas, the Telecommunication, Internet and Online Gaming industry and the company has a long list of successful entrepreneurs as investors and advisors</a:t>
            </a:r>
          </a:p>
          <a:p>
            <a:pPr marL="259200" indent="-263525" defTabSz="914400">
              <a:spcBef>
                <a:spcPct val="20000"/>
              </a:spcBef>
              <a:buSzPct val="110000"/>
              <a:buFont typeface="Verdana" pitchFamily="34" charset="0"/>
              <a:buNone/>
              <a:defRPr/>
            </a:pPr>
            <a:endParaRPr lang="en-GB" sz="1600" dirty="0" smtClean="0">
              <a:latin typeface="Arial"/>
              <a:ea typeface="Verdana" pitchFamily="34" charset="0"/>
              <a:cs typeface="Arial"/>
            </a:endParaRPr>
          </a:p>
          <a:p>
            <a:pPr marL="259200" indent="-263525" defTabSz="914400">
              <a:spcBef>
                <a:spcPct val="20000"/>
              </a:spcBef>
              <a:buSzPct val="110000"/>
              <a:buFont typeface="Verdana" pitchFamily="34" charset="0"/>
              <a:buNone/>
              <a:defRPr/>
            </a:pPr>
            <a:r>
              <a:rPr lang="en-GB" sz="1600" dirty="0" smtClean="0">
                <a:latin typeface="Arial"/>
                <a:ea typeface="Verdana" pitchFamily="34" charset="0"/>
                <a:cs typeface="Arial"/>
              </a:rPr>
              <a:t>The company has reached a position as technology leader in the emerging field of mobile communication and passed 1 million downloads in August 2012</a:t>
            </a:r>
          </a:p>
          <a:p>
            <a:pPr marL="259200" marR="0" lvl="0" indent="-263525" algn="l" defTabSz="914400" rtl="0" eaLnBrk="1" fontAlgn="auto" latinLnBrk="0" hangingPunct="1">
              <a:lnSpc>
                <a:spcPct val="100000"/>
              </a:lnSpc>
              <a:spcBef>
                <a:spcPct val="20000"/>
              </a:spcBef>
              <a:spcAft>
                <a:spcPts val="0"/>
              </a:spcAft>
              <a:buClrTx/>
              <a:buSzPct val="110000"/>
              <a:buFont typeface="Verdana" pitchFamily="34" charset="0"/>
              <a:buNone/>
              <a:tabLst/>
              <a:defRPr/>
            </a:pPr>
            <a:r>
              <a:rPr lang="en-GB" sz="1600" dirty="0" smtClean="0">
                <a:latin typeface="Arial"/>
                <a:ea typeface="Verdana" pitchFamily="34" charset="0"/>
                <a:cs typeface="Arial"/>
              </a:rPr>
              <a:t> </a:t>
            </a:r>
            <a:endParaRPr lang="en-GB" sz="1600" noProof="0" dirty="0" smtClean="0">
              <a:latin typeface="Arial"/>
              <a:ea typeface="Verdana" pitchFamily="34" charset="0"/>
              <a:cs typeface="Arial"/>
            </a:endParaRPr>
          </a:p>
          <a:p>
            <a:pPr marL="259200" marR="0" lvl="0" indent="-263525" algn="l" defTabSz="914400" rtl="0" eaLnBrk="1" fontAlgn="auto" latinLnBrk="0" hangingPunct="1">
              <a:lnSpc>
                <a:spcPct val="100000"/>
              </a:lnSpc>
              <a:spcBef>
                <a:spcPct val="20000"/>
              </a:spcBef>
              <a:spcAft>
                <a:spcPts val="0"/>
              </a:spcAft>
              <a:buClrTx/>
              <a:buSzPct val="110000"/>
              <a:buFont typeface="Verdana" pitchFamily="34" charset="0"/>
              <a:buNone/>
              <a:tabLst/>
              <a:defRPr/>
            </a:pPr>
            <a:r>
              <a:rPr kumimoji="0" lang="en-GB" sz="1600" u="none" strike="noStrike" kern="1200" cap="none" spc="0" normalizeH="0" baseline="0" noProof="0" dirty="0" smtClean="0">
                <a:ln>
                  <a:noFill/>
                </a:ln>
                <a:solidFill>
                  <a:schemeClr val="tx1"/>
                </a:solidFill>
                <a:effectLst/>
                <a:uLnTx/>
                <a:uFillTx/>
                <a:latin typeface="Arial"/>
                <a:ea typeface="Verdana" pitchFamily="34" charset="0"/>
                <a:cs typeface="Arial"/>
              </a:rPr>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8"/>
          <p:cNvSpPr>
            <a:spLocks noGrp="1" noChangeArrowheads="1"/>
          </p:cNvSpPr>
          <p:nvPr>
            <p:ph type="title"/>
          </p:nvPr>
        </p:nvSpPr>
        <p:spPr bwMode="auto">
          <a:xfrm>
            <a:off x="468313" y="873125"/>
            <a:ext cx="5543550" cy="647700"/>
          </a:xfrm>
          <a:solidFill>
            <a:srgbClr val="FFFFFF"/>
          </a:solidFill>
          <a:ln>
            <a:miter lim="800000"/>
            <a:headEnd/>
            <a:tailEnd/>
          </a:ln>
        </p:spPr>
        <p:txBody>
          <a:bodyPr wrap="square" lIns="91440" tIns="45720" rIns="91440" bIns="45720" numCol="1" anchor="t" anchorCtr="0" compatLnSpc="1">
            <a:prstTxWarp prst="textNoShape">
              <a:avLst/>
            </a:prstTxWarp>
          </a:bodyPr>
          <a:lstStyle/>
          <a:p>
            <a:pPr eaLnBrk="1" hangingPunct="1"/>
            <a:r>
              <a:rPr lang="en-GB" dirty="0" err="1" smtClean="0">
                <a:solidFill>
                  <a:srgbClr val="6699FF"/>
                </a:solidFill>
                <a:latin typeface="Arial" pitchFamily="-112" charset="0"/>
              </a:rPr>
              <a:t>Dagens</a:t>
            </a:r>
            <a:r>
              <a:rPr lang="en-GB" dirty="0" smtClean="0">
                <a:solidFill>
                  <a:srgbClr val="6699FF"/>
                </a:solidFill>
                <a:latin typeface="Arial" pitchFamily="-112" charset="0"/>
              </a:rPr>
              <a:t> </a:t>
            </a:r>
            <a:r>
              <a:rPr lang="en-GB" dirty="0" err="1" smtClean="0">
                <a:solidFill>
                  <a:srgbClr val="6699FF"/>
                </a:solidFill>
                <a:latin typeface="Arial" pitchFamily="-112" charset="0"/>
              </a:rPr>
              <a:t>teman</a:t>
            </a:r>
            <a:endParaRPr lang="en-GB" dirty="0">
              <a:solidFill>
                <a:srgbClr val="6699FF"/>
              </a:solidFill>
              <a:latin typeface="Arial" pitchFamily="-112" charset="0"/>
            </a:endParaRPr>
          </a:p>
        </p:txBody>
      </p:sp>
      <p:sp>
        <p:nvSpPr>
          <p:cNvPr id="24579" name="Rectangle 6"/>
          <p:cNvSpPr>
            <a:spLocks noChangeArrowheads="1"/>
          </p:cNvSpPr>
          <p:nvPr/>
        </p:nvSpPr>
        <p:spPr bwMode="auto">
          <a:xfrm>
            <a:off x="468313" y="1715558"/>
            <a:ext cx="8229600" cy="4525963"/>
          </a:xfrm>
          <a:prstGeom prst="rect">
            <a:avLst/>
          </a:prstGeom>
          <a:noFill/>
          <a:ln w="9525">
            <a:noFill/>
            <a:miter lim="800000"/>
            <a:headEnd/>
            <a:tailEnd/>
          </a:ln>
        </p:spPr>
        <p:txBody>
          <a:bodyPr>
            <a:prstTxWarp prst="textNoShape">
              <a:avLst/>
            </a:prstTxWarp>
          </a:bodyPr>
          <a:lstStyle/>
          <a:p>
            <a:pPr marL="342900" indent="-342900">
              <a:lnSpc>
                <a:spcPct val="90000"/>
              </a:lnSpc>
              <a:spcBef>
                <a:spcPct val="20000"/>
              </a:spcBef>
              <a:buClr>
                <a:srgbClr val="6699FF"/>
              </a:buClr>
              <a:buSzPct val="60000"/>
              <a:buFont typeface="Wingdings" pitchFamily="-112" charset="2"/>
              <a:buChar char="n"/>
            </a:pPr>
            <a:r>
              <a:rPr lang="sv-SE" dirty="0" smtClean="0"/>
              <a:t>Omvärld, en värld i allt snabbare förändring, vad betyder det</a:t>
            </a:r>
          </a:p>
          <a:p>
            <a:pPr marL="342900" indent="-342900">
              <a:lnSpc>
                <a:spcPct val="90000"/>
              </a:lnSpc>
              <a:spcBef>
                <a:spcPct val="20000"/>
              </a:spcBef>
              <a:buClr>
                <a:srgbClr val="6699FF"/>
              </a:buClr>
              <a:buSzPct val="60000"/>
              <a:buFont typeface="Wingdings" pitchFamily="-112" charset="2"/>
              <a:buChar char="n"/>
            </a:pPr>
            <a:r>
              <a:rPr lang="sv-SE" dirty="0" err="1" smtClean="0"/>
              <a:t>Entrepenörskap</a:t>
            </a:r>
            <a:r>
              <a:rPr lang="sv-SE" dirty="0" smtClean="0"/>
              <a:t>, i företag eller </a:t>
            </a:r>
            <a:r>
              <a:rPr lang="sv-SE" dirty="0" err="1" smtClean="0"/>
              <a:t>start-up</a:t>
            </a:r>
            <a:r>
              <a:rPr lang="sv-SE" dirty="0" smtClean="0"/>
              <a:t>, vad innebär det, vilka drivkrafter finns det</a:t>
            </a:r>
          </a:p>
          <a:p>
            <a:pPr marL="342900" indent="-342900">
              <a:lnSpc>
                <a:spcPct val="90000"/>
              </a:lnSpc>
              <a:spcBef>
                <a:spcPct val="20000"/>
              </a:spcBef>
              <a:buClr>
                <a:srgbClr val="6699FF"/>
              </a:buClr>
              <a:buSzPct val="60000"/>
              <a:buFont typeface="Wingdings" pitchFamily="-112" charset="2"/>
              <a:buChar char="n"/>
            </a:pPr>
            <a:r>
              <a:rPr lang="sv-SE" dirty="0" smtClean="0"/>
              <a:t>Nya produkter eller tjänster, hur planerar man dessa, vilka metoder </a:t>
            </a:r>
            <a:r>
              <a:rPr lang="sv-SE" dirty="0" smtClean="0"/>
              <a:t>finns</a:t>
            </a:r>
          </a:p>
          <a:p>
            <a:pPr marL="342900" indent="-342900">
              <a:lnSpc>
                <a:spcPct val="90000"/>
              </a:lnSpc>
              <a:spcBef>
                <a:spcPct val="20000"/>
              </a:spcBef>
              <a:buClr>
                <a:srgbClr val="6699FF"/>
              </a:buClr>
              <a:buSzPct val="60000"/>
              <a:buFont typeface="Wingdings" pitchFamily="-112" charset="2"/>
              <a:buChar char="n"/>
            </a:pPr>
            <a:r>
              <a:rPr lang="sv-SE" dirty="0" smtClean="0"/>
              <a:t>Framgångsfaktorer, produkter som gör livet enklare, roligare eller billigare?</a:t>
            </a:r>
          </a:p>
          <a:p>
            <a:pPr marL="342900" indent="-342900">
              <a:lnSpc>
                <a:spcPct val="90000"/>
              </a:lnSpc>
              <a:spcBef>
                <a:spcPct val="20000"/>
              </a:spcBef>
              <a:buClr>
                <a:srgbClr val="6699FF"/>
              </a:buClr>
              <a:buSzPct val="60000"/>
              <a:buFont typeface="Wingdings" pitchFamily="-112" charset="2"/>
              <a:buChar char="n"/>
            </a:pPr>
            <a:r>
              <a:rPr lang="sv-SE" dirty="0" smtClean="0"/>
              <a:t>Ett antal exempel</a:t>
            </a:r>
            <a:endParaRPr lang="sv-SE" sz="1600" dirty="0" smtClean="0">
              <a:solidFill>
                <a:srgbClr val="000000"/>
              </a:solidFill>
              <a:latin typeface="Arial" pitchFamily="-112" charset="0"/>
              <a:ea typeface="Arial Unicode MS" pitchFamily="-112" charset="0"/>
              <a:cs typeface="Arial Unicode MS" pitchFamily="-112"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96002" name="Rectangle 2"/>
          <p:cNvSpPr>
            <a:spLocks noGrp="1" noChangeArrowheads="1"/>
          </p:cNvSpPr>
          <p:nvPr>
            <p:ph type="body" idx="1"/>
          </p:nvPr>
        </p:nvSpPr>
        <p:spPr>
          <a:xfrm>
            <a:off x="914400" y="1828800"/>
            <a:ext cx="7772400" cy="2133600"/>
          </a:xfrm>
          <a:noFill/>
          <a:ln/>
        </p:spPr>
        <p:txBody>
          <a:bodyPr/>
          <a:lstStyle/>
          <a:p>
            <a:pPr>
              <a:lnSpc>
                <a:spcPct val="90000"/>
              </a:lnSpc>
            </a:pPr>
            <a:endParaRPr lang="sv-SE" sz="2000" b="1">
              <a:solidFill>
                <a:srgbClr val="000000"/>
              </a:solidFill>
              <a:latin typeface="Arial" pitchFamily="-112" charset="0"/>
              <a:ea typeface="Arial Unicode MS" pitchFamily="-112" charset="0"/>
              <a:cs typeface="Arial Unicode MS" pitchFamily="-112" charset="0"/>
            </a:endParaRPr>
          </a:p>
          <a:p>
            <a:pPr>
              <a:lnSpc>
                <a:spcPct val="90000"/>
              </a:lnSpc>
            </a:pPr>
            <a:r>
              <a:rPr lang="sv-SE" sz="3200" b="1">
                <a:solidFill>
                  <a:srgbClr val="000000"/>
                </a:solidFill>
                <a:latin typeface="Arial" pitchFamily="-112" charset="0"/>
                <a:ea typeface="Arial Unicode MS" pitchFamily="-112" charset="0"/>
                <a:cs typeface="Arial Unicode MS" pitchFamily="-112" charset="0"/>
              </a:rPr>
              <a:t>Overview of the technology area</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02146" name="Rectangle 2"/>
          <p:cNvSpPr>
            <a:spLocks noGrp="1" noChangeArrowheads="1"/>
          </p:cNvSpPr>
          <p:nvPr>
            <p:ph type="title"/>
          </p:nvPr>
        </p:nvSpPr>
        <p:spPr bwMode="auto">
          <a:xfrm>
            <a:off x="250825" y="908050"/>
            <a:ext cx="7200900" cy="649288"/>
          </a:xfrm>
          <a:solidFill>
            <a:srgbClr val="FFFFFF"/>
          </a:solidFill>
          <a:ln>
            <a:miter lim="800000"/>
            <a:headEnd/>
            <a:tailEnd/>
          </a:ln>
        </p:spPr>
        <p:txBody>
          <a:bodyPr wrap="square" lIns="91440" tIns="45720" rIns="91440" bIns="45720" numCol="1" anchor="t" anchorCtr="0" compatLnSpc="1">
            <a:prstTxWarp prst="textNoShape">
              <a:avLst/>
            </a:prstTxWarp>
          </a:bodyPr>
          <a:lstStyle/>
          <a:p>
            <a:r>
              <a:rPr lang="sv-SE" sz="3200">
                <a:solidFill>
                  <a:srgbClr val="6699FF"/>
                </a:solidFill>
                <a:latin typeface="Arial" pitchFamily="-112" charset="0"/>
              </a:rPr>
              <a:t>The Law of Accelerating Returns</a:t>
            </a:r>
          </a:p>
        </p:txBody>
      </p:sp>
      <p:pic>
        <p:nvPicPr>
          <p:cNvPr id="902151" name="Picture 7" descr="PPTParadigmShiftsFrr15Events"/>
          <p:cNvPicPr>
            <a:picLocks noChangeAspect="1" noChangeArrowheads="1"/>
          </p:cNvPicPr>
          <p:nvPr/>
        </p:nvPicPr>
        <p:blipFill>
          <a:blip r:embed="rId3"/>
          <a:srcRect/>
          <a:stretch>
            <a:fillRect/>
          </a:stretch>
        </p:blipFill>
        <p:spPr bwMode="auto">
          <a:xfrm>
            <a:off x="1403350" y="1557338"/>
            <a:ext cx="6264275" cy="4867275"/>
          </a:xfrm>
          <a:prstGeom prst="rect">
            <a:avLst/>
          </a:prstGeom>
          <a:noFill/>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00098" name="Rectangle 2"/>
          <p:cNvSpPr>
            <a:spLocks noGrp="1" noChangeArrowheads="1"/>
          </p:cNvSpPr>
          <p:nvPr>
            <p:ph type="title"/>
          </p:nvPr>
        </p:nvSpPr>
        <p:spPr bwMode="auto">
          <a:xfrm>
            <a:off x="685800" y="838200"/>
            <a:ext cx="6981825" cy="646113"/>
          </a:xfrm>
          <a:solidFill>
            <a:srgbClr val="FFFFFF"/>
          </a:solidFill>
          <a:ln>
            <a:miter lim="800000"/>
            <a:headEnd/>
            <a:tailEnd/>
          </a:ln>
        </p:spPr>
        <p:txBody>
          <a:bodyPr wrap="square" lIns="91440" tIns="45720" rIns="91440" bIns="45720" numCol="1" anchor="t" anchorCtr="0" compatLnSpc="1">
            <a:prstTxWarp prst="textNoShape">
              <a:avLst/>
            </a:prstTxWarp>
          </a:bodyPr>
          <a:lstStyle/>
          <a:p>
            <a:r>
              <a:rPr lang="sv-SE" sz="3200">
                <a:solidFill>
                  <a:srgbClr val="6699FF"/>
                </a:solidFill>
                <a:latin typeface="Arial" pitchFamily="-112" charset="0"/>
              </a:rPr>
              <a:t> The Singularity – Ray Kurzweil</a:t>
            </a:r>
          </a:p>
        </p:txBody>
      </p:sp>
      <p:pic>
        <p:nvPicPr>
          <p:cNvPr id="900101" name="Picture 5" descr="PPTMooresLawai"/>
          <p:cNvPicPr>
            <a:picLocks noChangeAspect="1" noChangeArrowheads="1"/>
          </p:cNvPicPr>
          <p:nvPr/>
        </p:nvPicPr>
        <p:blipFill>
          <a:blip r:embed="rId3"/>
          <a:srcRect/>
          <a:stretch>
            <a:fillRect/>
          </a:stretch>
        </p:blipFill>
        <p:spPr bwMode="auto">
          <a:xfrm>
            <a:off x="538163" y="1557338"/>
            <a:ext cx="3436937" cy="3455987"/>
          </a:xfrm>
          <a:prstGeom prst="rect">
            <a:avLst/>
          </a:prstGeom>
          <a:noFill/>
        </p:spPr>
      </p:pic>
      <p:pic>
        <p:nvPicPr>
          <p:cNvPr id="900104" name="Picture 8" descr="PPTMASSuseInventionsLogPRINT"/>
          <p:cNvPicPr>
            <a:picLocks noChangeAspect="1" noChangeArrowheads="1"/>
          </p:cNvPicPr>
          <p:nvPr/>
        </p:nvPicPr>
        <p:blipFill>
          <a:blip r:embed="rId4"/>
          <a:srcRect/>
          <a:stretch>
            <a:fillRect/>
          </a:stretch>
        </p:blipFill>
        <p:spPr bwMode="auto">
          <a:xfrm>
            <a:off x="2987675" y="3860800"/>
            <a:ext cx="3529013" cy="2816225"/>
          </a:xfrm>
          <a:prstGeom prst="rect">
            <a:avLst/>
          </a:prstGeom>
          <a:noFill/>
        </p:spPr>
      </p:pic>
      <p:pic>
        <p:nvPicPr>
          <p:cNvPr id="900103" name="Picture 7" descr="PPTExponentialGrowthof_Computing"/>
          <p:cNvPicPr>
            <a:picLocks noChangeAspect="1" noChangeArrowheads="1"/>
          </p:cNvPicPr>
          <p:nvPr/>
        </p:nvPicPr>
        <p:blipFill>
          <a:blip r:embed="rId5"/>
          <a:srcRect/>
          <a:stretch>
            <a:fillRect/>
          </a:stretch>
        </p:blipFill>
        <p:spPr bwMode="auto">
          <a:xfrm>
            <a:off x="5003800" y="1568450"/>
            <a:ext cx="3671888" cy="3130550"/>
          </a:xfrm>
          <a:prstGeom prst="rect">
            <a:avLst/>
          </a:prstGeom>
          <a:noFill/>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bwMode="auto">
          <a:xfrm>
            <a:off x="762000" y="914400"/>
            <a:ext cx="6019800" cy="457200"/>
          </a:xfrm>
          <a:solidFill>
            <a:srgbClr val="FFFFFF"/>
          </a:solidFill>
          <a:ln>
            <a:miter lim="800000"/>
            <a:headEnd/>
            <a:tailEnd/>
          </a:ln>
        </p:spPr>
        <p:txBody>
          <a:bodyPr wrap="square" lIns="91440" tIns="45720" rIns="91440" bIns="45720" numCol="1" anchor="t" anchorCtr="0" compatLnSpc="1">
            <a:prstTxWarp prst="textNoShape">
              <a:avLst/>
            </a:prstTxWarp>
          </a:bodyPr>
          <a:lstStyle/>
          <a:p>
            <a:pPr eaLnBrk="1" hangingPunct="1"/>
            <a:r>
              <a:rPr lang="en-GB">
                <a:solidFill>
                  <a:srgbClr val="6699FF"/>
                </a:solidFill>
                <a:latin typeface="Arial" pitchFamily="-112" charset="0"/>
              </a:rPr>
              <a:t>The Economist</a:t>
            </a:r>
            <a:r>
              <a:rPr lang="en-GB">
                <a:solidFill>
                  <a:srgbClr val="6699FF"/>
                </a:solidFill>
              </a:rPr>
              <a:t> analysis</a:t>
            </a:r>
          </a:p>
        </p:txBody>
      </p:sp>
      <p:pic>
        <p:nvPicPr>
          <p:cNvPr id="40963" name="Picture 3" descr="Economist-2"/>
          <p:cNvPicPr>
            <a:picLocks noChangeAspect="1" noChangeArrowheads="1"/>
          </p:cNvPicPr>
          <p:nvPr/>
        </p:nvPicPr>
        <p:blipFill>
          <a:blip r:embed="rId3"/>
          <a:srcRect/>
          <a:stretch>
            <a:fillRect/>
          </a:stretch>
        </p:blipFill>
        <p:spPr bwMode="auto">
          <a:xfrm>
            <a:off x="838200" y="1905000"/>
            <a:ext cx="7696200" cy="33543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bwMode="auto">
          <a:xfrm>
            <a:off x="609600" y="990600"/>
            <a:ext cx="6770688" cy="381000"/>
          </a:xfrm>
          <a:solidFill>
            <a:srgbClr val="FFFFFF"/>
          </a:solidFill>
          <a:ln>
            <a:miter lim="800000"/>
            <a:headEnd/>
            <a:tailEnd/>
          </a:ln>
        </p:spPr>
        <p:txBody>
          <a:bodyPr wrap="square" lIns="91440" tIns="45720" rIns="91440" bIns="45720" numCol="1" anchor="t" anchorCtr="0" compatLnSpc="1">
            <a:prstTxWarp prst="textNoShape">
              <a:avLst/>
            </a:prstTxWarp>
          </a:bodyPr>
          <a:lstStyle/>
          <a:p>
            <a:pPr eaLnBrk="1" hangingPunct="1"/>
            <a:r>
              <a:rPr lang="sv-SE" sz="2400">
                <a:solidFill>
                  <a:srgbClr val="6699FF"/>
                </a:solidFill>
                <a:latin typeface="Arial" pitchFamily="-112" charset="0"/>
              </a:rPr>
              <a:t>IT Spending Outlook: 2004 To 2008 And Beyond</a:t>
            </a:r>
            <a:endParaRPr lang="en-GB">
              <a:solidFill>
                <a:srgbClr val="6699FF"/>
              </a:solidFill>
            </a:endParaRPr>
          </a:p>
        </p:txBody>
      </p:sp>
      <p:pic>
        <p:nvPicPr>
          <p:cNvPr id="45059" name="Picture 3"/>
          <p:cNvPicPr>
            <a:picLocks noChangeAspect="1" noChangeArrowheads="1"/>
          </p:cNvPicPr>
          <p:nvPr/>
        </p:nvPicPr>
        <p:blipFill>
          <a:blip r:embed="rId3"/>
          <a:srcRect/>
          <a:stretch>
            <a:fillRect/>
          </a:stretch>
        </p:blipFill>
        <p:spPr bwMode="auto">
          <a:xfrm>
            <a:off x="755650" y="1773238"/>
            <a:ext cx="7488238" cy="4271962"/>
          </a:xfrm>
          <a:prstGeom prst="rect">
            <a:avLst/>
          </a:prstGeom>
          <a:noFill/>
          <a:ln w="9525">
            <a:noFill/>
            <a:miter lim="800000"/>
            <a:headEnd/>
            <a:tailEnd/>
          </a:ln>
        </p:spPr>
      </p:pic>
      <p:pic>
        <p:nvPicPr>
          <p:cNvPr id="45060" name="Picture 4"/>
          <p:cNvPicPr>
            <a:picLocks noChangeAspect="1" noChangeArrowheads="1"/>
          </p:cNvPicPr>
          <p:nvPr/>
        </p:nvPicPr>
        <p:blipFill>
          <a:blip r:embed="rId4">
            <a:clrChange>
              <a:clrFrom>
                <a:srgbClr val="FEFEFE"/>
              </a:clrFrom>
              <a:clrTo>
                <a:srgbClr val="FEFEFE">
                  <a:alpha val="0"/>
                </a:srgbClr>
              </a:clrTo>
            </a:clrChange>
          </a:blip>
          <a:srcRect/>
          <a:stretch>
            <a:fillRect/>
          </a:stretch>
        </p:blipFill>
        <p:spPr bwMode="auto">
          <a:xfrm>
            <a:off x="1042988" y="404813"/>
            <a:ext cx="1109662" cy="361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bwMode="auto">
          <a:xfrm>
            <a:off x="685800" y="609600"/>
            <a:ext cx="7772400" cy="1143000"/>
          </a:xfrm>
          <a:noFill/>
          <a:ln>
            <a:miter lim="800000"/>
            <a:headEnd/>
            <a:tailEnd/>
          </a:ln>
        </p:spPr>
        <p:txBody>
          <a:bodyPr wrap="none" lIns="91440" tIns="45720" rIns="91440" bIns="45720" numCol="1" anchor="ctr" anchorCtr="0" compatLnSpc="1">
            <a:prstTxWarp prst="textNoShape">
              <a:avLst/>
            </a:prstTxWarp>
          </a:bodyPr>
          <a:lstStyle/>
          <a:p>
            <a:pPr eaLnBrk="1" hangingPunct="1"/>
            <a:r>
              <a:rPr lang="en-US">
                <a:solidFill>
                  <a:srgbClr val="6699FF"/>
                </a:solidFill>
              </a:rPr>
              <a:t>Innovator’s Dilemma</a:t>
            </a:r>
          </a:p>
        </p:txBody>
      </p:sp>
      <p:sp>
        <p:nvSpPr>
          <p:cNvPr id="116739" name="Rectangle 3"/>
          <p:cNvSpPr>
            <a:spLocks noGrp="1" noChangeArrowheads="1"/>
          </p:cNvSpPr>
          <p:nvPr>
            <p:ph type="body" idx="1"/>
          </p:nvPr>
        </p:nvSpPr>
        <p:spPr>
          <a:xfrm>
            <a:off x="684213" y="2017713"/>
            <a:ext cx="7772400" cy="4114800"/>
          </a:xfrm>
        </p:spPr>
        <p:txBody>
          <a:bodyPr>
            <a:normAutofit fontScale="92500" lnSpcReduction="10000"/>
          </a:bodyPr>
          <a:lstStyle/>
          <a:p>
            <a:pPr eaLnBrk="1" hangingPunct="1">
              <a:buFont typeface="Wingdings" pitchFamily="-112" charset="2"/>
              <a:buNone/>
            </a:pPr>
            <a:r>
              <a:rPr lang="en-US" sz="2800" i="1"/>
              <a:t>	“Good management was the most powerful reason that they failed to stay atop of their industries. Precisely because these firms listened to their customers, invested aggressively in new technologies that would provide their customers more and better products of the sort they wanted, and because they carefully studied market trends and systematically allocated investment capital to innovations that promised best returns, they lost their position of leadership.”</a:t>
            </a:r>
            <a:endParaRPr lang="en-US" sz="2800"/>
          </a:p>
        </p:txBody>
      </p:sp>
      <p:sp>
        <p:nvSpPr>
          <p:cNvPr id="116740" name="Text Box 4"/>
          <p:cNvSpPr txBox="1">
            <a:spLocks noChangeArrowheads="1"/>
          </p:cNvSpPr>
          <p:nvPr/>
        </p:nvSpPr>
        <p:spPr bwMode="auto">
          <a:xfrm>
            <a:off x="6337300" y="6019800"/>
            <a:ext cx="2806700" cy="244475"/>
          </a:xfrm>
          <a:prstGeom prst="rect">
            <a:avLst/>
          </a:prstGeom>
          <a:noFill/>
          <a:ln w="9525">
            <a:noFill/>
            <a:miter lim="800000"/>
            <a:headEnd/>
            <a:tailEnd/>
          </a:ln>
        </p:spPr>
        <p:txBody>
          <a:bodyPr wrap="none" anchor="ctr">
            <a:prstTxWarp prst="textNoShape">
              <a:avLst/>
            </a:prstTxWarp>
            <a:spAutoFit/>
          </a:bodyPr>
          <a:lstStyle/>
          <a:p>
            <a:pPr algn="ctr"/>
            <a:r>
              <a:rPr lang="en-US" sz="1000"/>
              <a:t>C.Christensen: The Innovator’s Dilemma, 1997</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65150" y="2324100"/>
            <a:ext cx="7607300" cy="3890963"/>
            <a:chOff x="296" y="1464"/>
            <a:chExt cx="4792" cy="2451"/>
          </a:xfrm>
        </p:grpSpPr>
        <p:sp>
          <p:nvSpPr>
            <p:cNvPr id="118814" name="Freeform 3"/>
            <p:cNvSpPr>
              <a:spLocks/>
            </p:cNvSpPr>
            <p:nvPr/>
          </p:nvSpPr>
          <p:spPr bwMode="auto">
            <a:xfrm>
              <a:off x="560" y="1488"/>
              <a:ext cx="4501" cy="2225"/>
            </a:xfrm>
            <a:custGeom>
              <a:avLst/>
              <a:gdLst>
                <a:gd name="T0" fmla="*/ 0 w 4501"/>
                <a:gd name="T1" fmla="*/ 0 h 2225"/>
                <a:gd name="T2" fmla="*/ 0 w 4501"/>
                <a:gd name="T3" fmla="*/ 2224 h 2225"/>
                <a:gd name="T4" fmla="*/ 4500 w 4501"/>
                <a:gd name="T5" fmla="*/ 2224 h 2225"/>
                <a:gd name="T6" fmla="*/ 0 60000 65536"/>
                <a:gd name="T7" fmla="*/ 0 60000 65536"/>
                <a:gd name="T8" fmla="*/ 0 60000 65536"/>
                <a:gd name="T9" fmla="*/ 0 w 4501"/>
                <a:gd name="T10" fmla="*/ 0 h 2225"/>
                <a:gd name="T11" fmla="*/ 4501 w 4501"/>
                <a:gd name="T12" fmla="*/ 2225 h 2225"/>
              </a:gdLst>
              <a:ahLst/>
              <a:cxnLst>
                <a:cxn ang="T6">
                  <a:pos x="T0" y="T1"/>
                </a:cxn>
                <a:cxn ang="T7">
                  <a:pos x="T2" y="T3"/>
                </a:cxn>
                <a:cxn ang="T8">
                  <a:pos x="T4" y="T5"/>
                </a:cxn>
              </a:cxnLst>
              <a:rect l="T9" t="T10" r="T11" b="T12"/>
              <a:pathLst>
                <a:path w="4501" h="2225">
                  <a:moveTo>
                    <a:pt x="0" y="0"/>
                  </a:moveTo>
                  <a:lnTo>
                    <a:pt x="0" y="2224"/>
                  </a:lnTo>
                  <a:lnTo>
                    <a:pt x="4500" y="2224"/>
                  </a:lnTo>
                </a:path>
              </a:pathLst>
            </a:custGeom>
            <a:noFill/>
            <a:ln w="12700" cap="rnd">
              <a:solidFill>
                <a:schemeClr val="tx1"/>
              </a:solidFill>
              <a:round/>
              <a:headEnd type="none" w="sm" len="sm"/>
              <a:tailEnd type="none" w="sm" len="sm"/>
            </a:ln>
          </p:spPr>
          <p:txBody>
            <a:bodyPr>
              <a:prstTxWarp prst="textNoShape">
                <a:avLst/>
              </a:prstTxWarp>
            </a:bodyPr>
            <a:lstStyle/>
            <a:p>
              <a:endParaRPr lang="en-GB"/>
            </a:p>
          </p:txBody>
        </p:sp>
        <p:sp>
          <p:nvSpPr>
            <p:cNvPr id="118815" name="Rectangle 4"/>
            <p:cNvSpPr>
              <a:spLocks noChangeArrowheads="1"/>
            </p:cNvSpPr>
            <p:nvPr/>
          </p:nvSpPr>
          <p:spPr bwMode="auto">
            <a:xfrm rot="-5400000">
              <a:off x="-261" y="2021"/>
              <a:ext cx="1254" cy="139"/>
            </a:xfrm>
            <a:prstGeom prst="rect">
              <a:avLst/>
            </a:prstGeom>
            <a:noFill/>
            <a:ln w="9525">
              <a:noFill/>
              <a:miter lim="800000"/>
              <a:headEnd/>
              <a:tailEnd/>
            </a:ln>
          </p:spPr>
          <p:txBody>
            <a:bodyPr wrap="none" lIns="92075" tIns="46038" rIns="92075" bIns="46038" anchor="ctr">
              <a:prstTxWarp prst="textNoShape">
                <a:avLst/>
              </a:prstTxWarp>
            </a:bodyPr>
            <a:lstStyle/>
            <a:p>
              <a:pPr algn="r" eaLnBrk="0" hangingPunct="0"/>
              <a:r>
                <a:rPr lang="en-US" sz="2000" b="1">
                  <a:latin typeface="Arial" pitchFamily="-112" charset="0"/>
                </a:rPr>
                <a:t>Product Performance</a:t>
              </a:r>
            </a:p>
          </p:txBody>
        </p:sp>
        <p:sp>
          <p:nvSpPr>
            <p:cNvPr id="118816" name="Rectangle 5"/>
            <p:cNvSpPr>
              <a:spLocks noChangeArrowheads="1"/>
            </p:cNvSpPr>
            <p:nvPr/>
          </p:nvSpPr>
          <p:spPr bwMode="auto">
            <a:xfrm>
              <a:off x="4446" y="3805"/>
              <a:ext cx="642" cy="110"/>
            </a:xfrm>
            <a:prstGeom prst="rect">
              <a:avLst/>
            </a:prstGeom>
            <a:noFill/>
            <a:ln w="9525">
              <a:noFill/>
              <a:miter lim="800000"/>
              <a:headEnd/>
              <a:tailEnd/>
            </a:ln>
          </p:spPr>
          <p:txBody>
            <a:bodyPr wrap="none" lIns="92075" tIns="46038" rIns="92075" bIns="46038" anchor="ctr">
              <a:prstTxWarp prst="textNoShape">
                <a:avLst/>
              </a:prstTxWarp>
            </a:bodyPr>
            <a:lstStyle/>
            <a:p>
              <a:pPr algn="r" eaLnBrk="0" hangingPunct="0"/>
              <a:r>
                <a:rPr lang="en-US" sz="2000" b="1"/>
                <a:t>Time</a:t>
              </a:r>
            </a:p>
          </p:txBody>
        </p:sp>
      </p:grpSp>
      <p:grpSp>
        <p:nvGrpSpPr>
          <p:cNvPr id="3" name="Group 6"/>
          <p:cNvGrpSpPr>
            <a:grpSpLocks/>
          </p:cNvGrpSpPr>
          <p:nvPr/>
        </p:nvGrpSpPr>
        <p:grpSpPr bwMode="auto">
          <a:xfrm>
            <a:off x="1071563" y="3317875"/>
            <a:ext cx="8008937" cy="800100"/>
            <a:chOff x="675" y="2090"/>
            <a:chExt cx="5045" cy="504"/>
          </a:xfrm>
        </p:grpSpPr>
        <p:sp>
          <p:nvSpPr>
            <p:cNvPr id="118812" name="Line 7"/>
            <p:cNvSpPr>
              <a:spLocks noChangeShapeType="1"/>
            </p:cNvSpPr>
            <p:nvPr/>
          </p:nvSpPr>
          <p:spPr bwMode="auto">
            <a:xfrm flipV="1">
              <a:off x="675" y="2120"/>
              <a:ext cx="4517" cy="341"/>
            </a:xfrm>
            <a:prstGeom prst="line">
              <a:avLst/>
            </a:prstGeom>
            <a:noFill/>
            <a:ln w="19050">
              <a:solidFill>
                <a:schemeClr val="hlink"/>
              </a:solidFill>
              <a:prstDash val="lgDash"/>
              <a:round/>
              <a:headEnd type="none" w="sm" len="sm"/>
              <a:tailEnd type="stealth" w="med" len="lg"/>
            </a:ln>
          </p:spPr>
          <p:txBody>
            <a:bodyPr wrap="none" anchor="ctr">
              <a:prstTxWarp prst="textNoShape">
                <a:avLst/>
              </a:prstTxWarp>
            </a:bodyPr>
            <a:lstStyle/>
            <a:p>
              <a:endParaRPr lang="en-GB"/>
            </a:p>
          </p:txBody>
        </p:sp>
        <p:sp>
          <p:nvSpPr>
            <p:cNvPr id="118813" name="Rectangle 8"/>
            <p:cNvSpPr>
              <a:spLocks noChangeArrowheads="1"/>
            </p:cNvSpPr>
            <p:nvPr/>
          </p:nvSpPr>
          <p:spPr bwMode="auto">
            <a:xfrm rot="-240000">
              <a:off x="3384" y="2090"/>
              <a:ext cx="2336" cy="504"/>
            </a:xfrm>
            <a:prstGeom prst="rect">
              <a:avLst/>
            </a:prstGeom>
            <a:noFill/>
            <a:ln w="19050">
              <a:noFill/>
              <a:miter lim="800000"/>
              <a:headEnd/>
              <a:tailEnd/>
            </a:ln>
          </p:spPr>
          <p:txBody>
            <a:bodyPr wrap="none" lIns="92075" tIns="46038" rIns="92075" bIns="46038" anchor="ctr">
              <a:prstTxWarp prst="textNoShape">
                <a:avLst/>
              </a:prstTxWarp>
            </a:bodyPr>
            <a:lstStyle/>
            <a:p>
              <a:pPr eaLnBrk="0" hangingPunct="0"/>
              <a:r>
                <a:rPr lang="en-US" sz="1600" b="1">
                  <a:latin typeface="Arial" pitchFamily="-112" charset="0"/>
                </a:rPr>
                <a:t>Performance that customers</a:t>
              </a:r>
            </a:p>
            <a:p>
              <a:pPr eaLnBrk="0" hangingPunct="0"/>
              <a:r>
                <a:rPr lang="en-US" sz="1600" b="1">
                  <a:latin typeface="Arial" pitchFamily="-112" charset="0"/>
                </a:rPr>
                <a:t>can utilize or absorb</a:t>
              </a:r>
            </a:p>
          </p:txBody>
        </p:sp>
      </p:grpSp>
      <p:sp>
        <p:nvSpPr>
          <p:cNvPr id="1130505" name="Freeform 9"/>
          <p:cNvSpPr>
            <a:spLocks/>
          </p:cNvSpPr>
          <p:nvPr/>
        </p:nvSpPr>
        <p:spPr bwMode="auto">
          <a:xfrm>
            <a:off x="7988300" y="1985963"/>
            <a:ext cx="889000" cy="2917825"/>
          </a:xfrm>
          <a:custGeom>
            <a:avLst/>
            <a:gdLst>
              <a:gd name="T0" fmla="*/ 18 w 560"/>
              <a:gd name="T1" fmla="*/ 0 h 1007"/>
              <a:gd name="T2" fmla="*/ 33 w 560"/>
              <a:gd name="T3" fmla="*/ 146 h 1007"/>
              <a:gd name="T4" fmla="*/ 215 w 560"/>
              <a:gd name="T5" fmla="*/ 277 h 1007"/>
              <a:gd name="T6" fmla="*/ 558 w 560"/>
              <a:gd name="T7" fmla="*/ 467 h 1007"/>
              <a:gd name="T8" fmla="*/ 201 w 560"/>
              <a:gd name="T9" fmla="*/ 795 h 1007"/>
              <a:gd name="T10" fmla="*/ 179 w 560"/>
              <a:gd name="T11" fmla="*/ 1007 h 1007"/>
              <a:gd name="T12" fmla="*/ 0 60000 65536"/>
              <a:gd name="T13" fmla="*/ 0 60000 65536"/>
              <a:gd name="T14" fmla="*/ 0 60000 65536"/>
              <a:gd name="T15" fmla="*/ 0 60000 65536"/>
              <a:gd name="T16" fmla="*/ 0 60000 65536"/>
              <a:gd name="T17" fmla="*/ 0 60000 65536"/>
              <a:gd name="T18" fmla="*/ 0 w 560"/>
              <a:gd name="T19" fmla="*/ 0 h 1007"/>
              <a:gd name="T20" fmla="*/ 560 w 560"/>
              <a:gd name="T21" fmla="*/ 1007 h 1007"/>
            </a:gdLst>
            <a:ahLst/>
            <a:cxnLst>
              <a:cxn ang="T12">
                <a:pos x="T0" y="T1"/>
              </a:cxn>
              <a:cxn ang="T13">
                <a:pos x="T2" y="T3"/>
              </a:cxn>
              <a:cxn ang="T14">
                <a:pos x="T4" y="T5"/>
              </a:cxn>
              <a:cxn ang="T15">
                <a:pos x="T6" y="T7"/>
              </a:cxn>
              <a:cxn ang="T16">
                <a:pos x="T8" y="T9"/>
              </a:cxn>
              <a:cxn ang="T17">
                <a:pos x="T10" y="T11"/>
              </a:cxn>
            </a:cxnLst>
            <a:rect l="T18" t="T19" r="T20" b="T21"/>
            <a:pathLst>
              <a:path w="560" h="1007">
                <a:moveTo>
                  <a:pt x="18" y="0"/>
                </a:moveTo>
                <a:cubicBezTo>
                  <a:pt x="9" y="50"/>
                  <a:pt x="0" y="100"/>
                  <a:pt x="33" y="146"/>
                </a:cubicBezTo>
                <a:cubicBezTo>
                  <a:pt x="66" y="192"/>
                  <a:pt x="127" y="224"/>
                  <a:pt x="215" y="277"/>
                </a:cubicBezTo>
                <a:cubicBezTo>
                  <a:pt x="303" y="330"/>
                  <a:pt x="560" y="381"/>
                  <a:pt x="558" y="467"/>
                </a:cubicBezTo>
                <a:cubicBezTo>
                  <a:pt x="556" y="553"/>
                  <a:pt x="264" y="705"/>
                  <a:pt x="201" y="795"/>
                </a:cubicBezTo>
                <a:cubicBezTo>
                  <a:pt x="138" y="885"/>
                  <a:pt x="158" y="946"/>
                  <a:pt x="179" y="1007"/>
                </a:cubicBezTo>
              </a:path>
            </a:pathLst>
          </a:custGeom>
          <a:noFill/>
          <a:ln w="38100">
            <a:solidFill>
              <a:schemeClr val="hlink"/>
            </a:solidFill>
            <a:round/>
            <a:headEnd/>
            <a:tailEnd/>
          </a:ln>
        </p:spPr>
        <p:txBody>
          <a:bodyPr>
            <a:prstTxWarp prst="textNoShape">
              <a:avLst/>
            </a:prstTxWarp>
          </a:bodyPr>
          <a:lstStyle/>
          <a:p>
            <a:endParaRPr lang="en-GB"/>
          </a:p>
        </p:txBody>
      </p:sp>
      <p:grpSp>
        <p:nvGrpSpPr>
          <p:cNvPr id="4" name="Group 10"/>
          <p:cNvGrpSpPr>
            <a:grpSpLocks/>
          </p:cNvGrpSpPr>
          <p:nvPr/>
        </p:nvGrpSpPr>
        <p:grpSpPr bwMode="auto">
          <a:xfrm>
            <a:off x="1549400" y="3082925"/>
            <a:ext cx="4940300" cy="1724025"/>
            <a:chOff x="976" y="1942"/>
            <a:chExt cx="3112" cy="1086"/>
          </a:xfrm>
        </p:grpSpPr>
        <p:sp>
          <p:nvSpPr>
            <p:cNvPr id="118809" name="Line 11"/>
            <p:cNvSpPr>
              <a:spLocks noChangeShapeType="1"/>
            </p:cNvSpPr>
            <p:nvPr/>
          </p:nvSpPr>
          <p:spPr bwMode="auto">
            <a:xfrm flipV="1">
              <a:off x="1208" y="1942"/>
              <a:ext cx="2880" cy="1068"/>
            </a:xfrm>
            <a:prstGeom prst="line">
              <a:avLst/>
            </a:prstGeom>
            <a:noFill/>
            <a:ln w="28575">
              <a:solidFill>
                <a:srgbClr val="66FF66"/>
              </a:solidFill>
              <a:round/>
              <a:headEnd type="none" w="sm" len="sm"/>
              <a:tailEnd type="stealth" w="med" len="lg"/>
            </a:ln>
          </p:spPr>
          <p:txBody>
            <a:bodyPr wrap="none" anchor="ctr">
              <a:prstTxWarp prst="textNoShape">
                <a:avLst/>
              </a:prstTxWarp>
            </a:bodyPr>
            <a:lstStyle/>
            <a:p>
              <a:endParaRPr lang="en-GB"/>
            </a:p>
          </p:txBody>
        </p:sp>
        <p:sp>
          <p:nvSpPr>
            <p:cNvPr id="118810" name="Rectangle 12"/>
            <p:cNvSpPr>
              <a:spLocks noChangeArrowheads="1"/>
            </p:cNvSpPr>
            <p:nvPr/>
          </p:nvSpPr>
          <p:spPr bwMode="auto">
            <a:xfrm rot="-1147720">
              <a:off x="1276" y="2597"/>
              <a:ext cx="1776" cy="384"/>
            </a:xfrm>
            <a:prstGeom prst="rect">
              <a:avLst/>
            </a:prstGeom>
            <a:noFill/>
            <a:ln w="19050">
              <a:noFill/>
              <a:miter lim="800000"/>
              <a:headEnd/>
              <a:tailEnd/>
            </a:ln>
          </p:spPr>
          <p:txBody>
            <a:bodyPr wrap="none" lIns="92075" tIns="46038" rIns="92075" bIns="46038" anchor="ctr">
              <a:prstTxWarp prst="textNoShape">
                <a:avLst/>
              </a:prstTxWarp>
            </a:bodyPr>
            <a:lstStyle/>
            <a:p>
              <a:pPr algn="ctr" eaLnBrk="0" hangingPunct="0"/>
              <a:r>
                <a:rPr lang="en-US" sz="1800" b="1">
                  <a:solidFill>
                    <a:srgbClr val="66FF66"/>
                  </a:solidFill>
                  <a:latin typeface="Arial" pitchFamily="-112" charset="0"/>
                </a:rPr>
                <a:t>New performance trajectory</a:t>
              </a:r>
            </a:p>
          </p:txBody>
        </p:sp>
        <p:sp>
          <p:nvSpPr>
            <p:cNvPr id="118811" name="Båge 13"/>
            <p:cNvSpPr>
              <a:spLocks noChangeAspect="1"/>
            </p:cNvSpPr>
            <p:nvPr/>
          </p:nvSpPr>
          <p:spPr bwMode="auto">
            <a:xfrm>
              <a:off x="976" y="2669"/>
              <a:ext cx="230" cy="359"/>
            </a:xfrm>
            <a:custGeom>
              <a:avLst/>
              <a:gdLst>
                <a:gd name="T0" fmla="*/ 230 w 21600"/>
                <a:gd name="T1" fmla="*/ 359 h 21600"/>
                <a:gd name="T2" fmla="*/ 0 w 21600"/>
                <a:gd name="T3" fmla="*/ 0 h 21600"/>
                <a:gd name="T4" fmla="*/ 23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close/>
                </a:path>
              </a:pathLst>
            </a:custGeom>
            <a:noFill/>
            <a:ln w="57150" cap="rnd">
              <a:solidFill>
                <a:srgbClr val="66FF66"/>
              </a:solidFill>
              <a:round/>
              <a:headEnd type="triangle" w="med" len="med"/>
              <a:tailEnd/>
            </a:ln>
          </p:spPr>
          <p:txBody>
            <a:bodyPr wrap="none" anchor="ctr">
              <a:prstTxWarp prst="textNoShape">
                <a:avLst/>
              </a:prstTxWarp>
            </a:bodyPr>
            <a:lstStyle/>
            <a:p>
              <a:endParaRPr lang="en-GB"/>
            </a:p>
          </p:txBody>
        </p:sp>
      </p:grpSp>
      <p:sp>
        <p:nvSpPr>
          <p:cNvPr id="1130510" name="Rectangle 14"/>
          <p:cNvSpPr>
            <a:spLocks noChangeAspect="1" noChangeArrowheads="1"/>
          </p:cNvSpPr>
          <p:nvPr/>
        </p:nvSpPr>
        <p:spPr bwMode="auto">
          <a:xfrm>
            <a:off x="2617788" y="5003800"/>
            <a:ext cx="1265237" cy="576263"/>
          </a:xfrm>
          <a:prstGeom prst="rect">
            <a:avLst/>
          </a:prstGeom>
          <a:noFill/>
          <a:ln w="12700">
            <a:noFill/>
            <a:miter lim="800000"/>
            <a:headEnd/>
            <a:tailEnd/>
          </a:ln>
          <a:effectLst/>
        </p:spPr>
        <p:txBody>
          <a:bodyPr wrap="none" lIns="90488" tIns="44450" rIns="90488" bIns="44450" anchor="ctr">
            <a:prstTxWarp prst="textNoShape">
              <a:avLst/>
            </a:prstTxWarp>
          </a:bodyPr>
          <a:lstStyle/>
          <a:p>
            <a:pPr algn="ctr" eaLnBrk="0" hangingPunct="0">
              <a:defRPr/>
            </a:pPr>
            <a:r>
              <a:rPr lang="en-US" sz="1800" b="1" i="1">
                <a:effectLst>
                  <a:outerShdw blurRad="38100" dist="38100" dir="2700000" algn="tl">
                    <a:srgbClr val="DDDDDD"/>
                  </a:outerShdw>
                </a:effectLst>
                <a:latin typeface="Arial" pitchFamily="-112" charset="0"/>
              </a:rPr>
              <a:t>Disruptive Innovation</a:t>
            </a:r>
          </a:p>
        </p:txBody>
      </p:sp>
      <p:sp>
        <p:nvSpPr>
          <p:cNvPr id="1130511" name="Line 15"/>
          <p:cNvSpPr>
            <a:spLocks noChangeShapeType="1"/>
          </p:cNvSpPr>
          <p:nvPr/>
        </p:nvSpPr>
        <p:spPr bwMode="auto">
          <a:xfrm flipV="1">
            <a:off x="1093788" y="2562225"/>
            <a:ext cx="5033962" cy="1809750"/>
          </a:xfrm>
          <a:prstGeom prst="line">
            <a:avLst/>
          </a:prstGeom>
          <a:noFill/>
          <a:ln w="28575">
            <a:solidFill>
              <a:srgbClr val="68CFF4"/>
            </a:solidFill>
            <a:round/>
            <a:headEnd type="none" w="sm" len="sm"/>
            <a:tailEnd type="stealth" w="med" len="lg"/>
          </a:ln>
        </p:spPr>
        <p:txBody>
          <a:bodyPr wrap="none" anchor="ctr">
            <a:prstTxWarp prst="textNoShape">
              <a:avLst/>
            </a:prstTxWarp>
          </a:bodyPr>
          <a:lstStyle/>
          <a:p>
            <a:endParaRPr lang="en-GB"/>
          </a:p>
        </p:txBody>
      </p:sp>
      <p:sp>
        <p:nvSpPr>
          <p:cNvPr id="1130512" name="Text Box 16"/>
          <p:cNvSpPr txBox="1">
            <a:spLocks noChangeArrowheads="1"/>
          </p:cNvSpPr>
          <p:nvPr/>
        </p:nvSpPr>
        <p:spPr bwMode="auto">
          <a:xfrm rot="-1196372">
            <a:off x="5895975" y="1595438"/>
            <a:ext cx="2468563" cy="581025"/>
          </a:xfrm>
          <a:prstGeom prst="rect">
            <a:avLst/>
          </a:prstGeom>
          <a:noFill/>
          <a:ln w="9525">
            <a:noFill/>
            <a:miter lim="800000"/>
            <a:headEnd/>
            <a:tailEnd/>
          </a:ln>
        </p:spPr>
        <p:txBody>
          <a:bodyPr>
            <a:prstTxWarp prst="textNoShape">
              <a:avLst/>
            </a:prstTxWarp>
            <a:spAutoFit/>
          </a:bodyPr>
          <a:lstStyle/>
          <a:p>
            <a:pPr>
              <a:spcBef>
                <a:spcPct val="50000"/>
              </a:spcBef>
            </a:pPr>
            <a:r>
              <a:rPr lang="en-US" sz="1600" b="1">
                <a:solidFill>
                  <a:srgbClr val="68CFF4"/>
                </a:solidFill>
                <a:latin typeface="Arial" pitchFamily="-112" charset="0"/>
              </a:rPr>
              <a:t>Pace of Technological Progress</a:t>
            </a:r>
          </a:p>
        </p:txBody>
      </p:sp>
      <p:sp>
        <p:nvSpPr>
          <p:cNvPr id="1130513" name="Text Box 17"/>
          <p:cNvSpPr txBox="1">
            <a:spLocks noChangeArrowheads="1"/>
          </p:cNvSpPr>
          <p:nvPr/>
        </p:nvSpPr>
        <p:spPr bwMode="auto">
          <a:xfrm rot="-1179775">
            <a:off x="673100" y="2028825"/>
            <a:ext cx="3887788" cy="396875"/>
          </a:xfrm>
          <a:prstGeom prst="rect">
            <a:avLst/>
          </a:prstGeom>
          <a:noFill/>
          <a:ln w="12700">
            <a:noFill/>
            <a:prstDash val="dash"/>
            <a:miter lim="800000"/>
            <a:headEnd type="none" w="sm" len="sm"/>
            <a:tailEnd type="none" w="med" len="lg"/>
          </a:ln>
        </p:spPr>
        <p:txBody>
          <a:bodyPr>
            <a:prstTxWarp prst="textNoShape">
              <a:avLst/>
            </a:prstTxWarp>
            <a:spAutoFit/>
          </a:bodyPr>
          <a:lstStyle/>
          <a:p>
            <a:pPr algn="ctr" eaLnBrk="0" hangingPunct="0">
              <a:spcBef>
                <a:spcPct val="50000"/>
              </a:spcBef>
            </a:pPr>
            <a:r>
              <a:rPr lang="en-US" sz="2000" b="1" i="1">
                <a:latin typeface="Arial" pitchFamily="-112" charset="0"/>
              </a:rPr>
              <a:t>Sustaining </a:t>
            </a:r>
            <a:r>
              <a:rPr lang="en-US" sz="2000" b="1">
                <a:latin typeface="Arial" pitchFamily="-112" charset="0"/>
              </a:rPr>
              <a:t>Innovation</a:t>
            </a:r>
          </a:p>
        </p:txBody>
      </p:sp>
      <p:sp>
        <p:nvSpPr>
          <p:cNvPr id="1130514" name="AutoShape 18"/>
          <p:cNvSpPr>
            <a:spLocks noChangeArrowheads="1"/>
          </p:cNvSpPr>
          <p:nvPr/>
        </p:nvSpPr>
        <p:spPr bwMode="auto">
          <a:xfrm rot="-1186398">
            <a:off x="2801938" y="2427288"/>
            <a:ext cx="2479675" cy="844550"/>
          </a:xfrm>
          <a:prstGeom prst="curvedDownArrow">
            <a:avLst>
              <a:gd name="adj1" fmla="val 55092"/>
              <a:gd name="adj2" fmla="val 113814"/>
              <a:gd name="adj3" fmla="val 77111"/>
            </a:avLst>
          </a:prstGeom>
          <a:noFill/>
          <a:ln w="28575" cap="rnd">
            <a:solidFill>
              <a:srgbClr val="68CFF4"/>
            </a:solidFill>
            <a:prstDash val="sysDot"/>
            <a:miter lim="800000"/>
            <a:headEnd type="none" w="sm" len="sm"/>
            <a:tailEnd type="none" w="med" len="lg"/>
          </a:ln>
        </p:spPr>
        <p:txBody>
          <a:bodyPr wrap="none" anchor="ctr">
            <a:prstTxWarp prst="textNoShape">
              <a:avLst/>
            </a:prstTxWarp>
          </a:bodyPr>
          <a:lstStyle/>
          <a:p>
            <a:pPr algn="ctr" eaLnBrk="0" hangingPunct="0"/>
            <a:endParaRPr lang="en-US" sz="2000">
              <a:solidFill>
                <a:srgbClr val="000099"/>
              </a:solidFill>
              <a:latin typeface="Times New Roman" pitchFamily="-112" charset="0"/>
            </a:endParaRPr>
          </a:p>
        </p:txBody>
      </p:sp>
      <p:sp>
        <p:nvSpPr>
          <p:cNvPr id="1130515" name="Text Box 19"/>
          <p:cNvSpPr txBox="1">
            <a:spLocks noChangeArrowheads="1"/>
          </p:cNvSpPr>
          <p:nvPr/>
        </p:nvSpPr>
        <p:spPr bwMode="auto">
          <a:xfrm rot="-1282127">
            <a:off x="2554288" y="2162175"/>
            <a:ext cx="2098675" cy="366713"/>
          </a:xfrm>
          <a:prstGeom prst="rect">
            <a:avLst/>
          </a:prstGeom>
          <a:noFill/>
          <a:ln w="12700">
            <a:noFill/>
            <a:prstDash val="dash"/>
            <a:miter lim="800000"/>
            <a:headEnd type="none" w="sm" len="sm"/>
            <a:tailEnd type="none" w="med" len="lg"/>
          </a:ln>
        </p:spPr>
        <p:txBody>
          <a:bodyPr>
            <a:prstTxWarp prst="textNoShape">
              <a:avLst/>
            </a:prstTxWarp>
            <a:spAutoFit/>
          </a:bodyPr>
          <a:lstStyle/>
          <a:p>
            <a:pPr algn="ctr" eaLnBrk="0" hangingPunct="0">
              <a:spcBef>
                <a:spcPct val="50000"/>
              </a:spcBef>
            </a:pPr>
            <a:r>
              <a:rPr lang="en-US" sz="1800" b="1">
                <a:solidFill>
                  <a:srgbClr val="68CFF4"/>
                </a:solidFill>
                <a:latin typeface="Arial" pitchFamily="-112" charset="0"/>
              </a:rPr>
              <a:t>Breakthrough</a:t>
            </a:r>
          </a:p>
        </p:txBody>
      </p:sp>
      <p:sp>
        <p:nvSpPr>
          <p:cNvPr id="1130516" name="Text Box 20"/>
          <p:cNvSpPr txBox="1">
            <a:spLocks noChangeArrowheads="1"/>
          </p:cNvSpPr>
          <p:nvPr/>
        </p:nvSpPr>
        <p:spPr bwMode="auto">
          <a:xfrm rot="-1147365">
            <a:off x="1098550" y="3306763"/>
            <a:ext cx="1828800" cy="366712"/>
          </a:xfrm>
          <a:prstGeom prst="rect">
            <a:avLst/>
          </a:prstGeom>
          <a:noFill/>
          <a:ln w="12700">
            <a:noFill/>
            <a:prstDash val="dash"/>
            <a:miter lim="800000"/>
            <a:headEnd type="none" w="sm" len="sm"/>
            <a:tailEnd type="none" w="med" len="lg"/>
          </a:ln>
        </p:spPr>
        <p:txBody>
          <a:bodyPr>
            <a:prstTxWarp prst="textNoShape">
              <a:avLst/>
            </a:prstTxWarp>
            <a:spAutoFit/>
          </a:bodyPr>
          <a:lstStyle/>
          <a:p>
            <a:pPr algn="ctr" eaLnBrk="0" hangingPunct="0">
              <a:spcBef>
                <a:spcPct val="50000"/>
              </a:spcBef>
            </a:pPr>
            <a:r>
              <a:rPr lang="en-US" sz="1800">
                <a:solidFill>
                  <a:srgbClr val="68CFF4"/>
                </a:solidFill>
                <a:latin typeface="Arial" pitchFamily="-112" charset="0"/>
              </a:rPr>
              <a:t>Incremental</a:t>
            </a:r>
          </a:p>
        </p:txBody>
      </p:sp>
      <p:sp>
        <p:nvSpPr>
          <p:cNvPr id="1130517" name="AutoShape 21"/>
          <p:cNvSpPr>
            <a:spLocks noChangeArrowheads="1"/>
          </p:cNvSpPr>
          <p:nvPr/>
        </p:nvSpPr>
        <p:spPr bwMode="auto">
          <a:xfrm rot="-1142945">
            <a:off x="1098550" y="3921125"/>
            <a:ext cx="609600" cy="268288"/>
          </a:xfrm>
          <a:prstGeom prst="curvedDownArrow">
            <a:avLst>
              <a:gd name="adj1" fmla="val 53491"/>
              <a:gd name="adj2" fmla="val 98935"/>
              <a:gd name="adj3" fmla="val 63356"/>
            </a:avLst>
          </a:prstGeom>
          <a:noFill/>
          <a:ln w="28575" cap="rnd">
            <a:solidFill>
              <a:srgbClr val="68CFF4"/>
            </a:solidFill>
            <a:prstDash val="sysDot"/>
            <a:miter lim="800000"/>
            <a:headEnd type="none" w="sm" len="sm"/>
            <a:tailEnd type="none" w="med" len="lg"/>
          </a:ln>
        </p:spPr>
        <p:txBody>
          <a:bodyPr wrap="none" anchor="ctr">
            <a:prstTxWarp prst="textNoShape">
              <a:avLst/>
            </a:prstTxWarp>
          </a:bodyPr>
          <a:lstStyle/>
          <a:p>
            <a:endParaRPr lang="en-GB"/>
          </a:p>
        </p:txBody>
      </p:sp>
      <p:sp>
        <p:nvSpPr>
          <p:cNvPr id="1130518" name="AutoShape 22"/>
          <p:cNvSpPr>
            <a:spLocks noChangeArrowheads="1"/>
          </p:cNvSpPr>
          <p:nvPr/>
        </p:nvSpPr>
        <p:spPr bwMode="auto">
          <a:xfrm rot="-1142945">
            <a:off x="2347913" y="3509963"/>
            <a:ext cx="609600" cy="268287"/>
          </a:xfrm>
          <a:prstGeom prst="curvedDownArrow">
            <a:avLst>
              <a:gd name="adj1" fmla="val 53491"/>
              <a:gd name="adj2" fmla="val 98935"/>
              <a:gd name="adj3" fmla="val 63356"/>
            </a:avLst>
          </a:prstGeom>
          <a:noFill/>
          <a:ln w="28575" cap="rnd">
            <a:solidFill>
              <a:srgbClr val="68CFF4"/>
            </a:solidFill>
            <a:prstDash val="sysDot"/>
            <a:miter lim="800000"/>
            <a:headEnd type="none" w="sm" len="sm"/>
            <a:tailEnd type="none" w="med" len="lg"/>
          </a:ln>
        </p:spPr>
        <p:txBody>
          <a:bodyPr wrap="none" anchor="ctr">
            <a:prstTxWarp prst="textNoShape">
              <a:avLst/>
            </a:prstTxWarp>
          </a:bodyPr>
          <a:lstStyle/>
          <a:p>
            <a:endParaRPr lang="en-GB"/>
          </a:p>
        </p:txBody>
      </p:sp>
      <p:sp>
        <p:nvSpPr>
          <p:cNvPr id="1130519" name="AutoShape 23"/>
          <p:cNvSpPr>
            <a:spLocks noChangeArrowheads="1"/>
          </p:cNvSpPr>
          <p:nvPr/>
        </p:nvSpPr>
        <p:spPr bwMode="auto">
          <a:xfrm rot="-1142945">
            <a:off x="1704975" y="3749675"/>
            <a:ext cx="609600" cy="268288"/>
          </a:xfrm>
          <a:prstGeom prst="curvedDownArrow">
            <a:avLst>
              <a:gd name="adj1" fmla="val 53491"/>
              <a:gd name="adj2" fmla="val 98935"/>
              <a:gd name="adj3" fmla="val 63356"/>
            </a:avLst>
          </a:prstGeom>
          <a:noFill/>
          <a:ln w="28575" cap="rnd">
            <a:solidFill>
              <a:srgbClr val="68CFF4"/>
            </a:solidFill>
            <a:prstDash val="sysDot"/>
            <a:miter lim="800000"/>
            <a:headEnd type="none" w="sm" len="sm"/>
            <a:tailEnd type="none" w="med" len="lg"/>
          </a:ln>
        </p:spPr>
        <p:txBody>
          <a:bodyPr wrap="none" anchor="ctr">
            <a:prstTxWarp prst="textNoShape">
              <a:avLst/>
            </a:prstTxWarp>
          </a:bodyPr>
          <a:lstStyle/>
          <a:p>
            <a:endParaRPr lang="en-GB"/>
          </a:p>
        </p:txBody>
      </p:sp>
      <p:sp>
        <p:nvSpPr>
          <p:cNvPr id="1130520" name="AutoShape 24"/>
          <p:cNvSpPr>
            <a:spLocks noChangeArrowheads="1"/>
          </p:cNvSpPr>
          <p:nvPr/>
        </p:nvSpPr>
        <p:spPr bwMode="auto">
          <a:xfrm rot="-1142945">
            <a:off x="5480050" y="2371725"/>
            <a:ext cx="609600" cy="268288"/>
          </a:xfrm>
          <a:prstGeom prst="curvedDownArrow">
            <a:avLst>
              <a:gd name="adj1" fmla="val 53491"/>
              <a:gd name="adj2" fmla="val 98935"/>
              <a:gd name="adj3" fmla="val 63356"/>
            </a:avLst>
          </a:prstGeom>
          <a:noFill/>
          <a:ln w="28575" cap="rnd">
            <a:solidFill>
              <a:srgbClr val="68CFF4"/>
            </a:solidFill>
            <a:prstDash val="sysDot"/>
            <a:miter lim="800000"/>
            <a:headEnd type="none" w="sm" len="sm"/>
            <a:tailEnd type="none" w="med" len="lg"/>
          </a:ln>
        </p:spPr>
        <p:txBody>
          <a:bodyPr wrap="none" anchor="ctr">
            <a:prstTxWarp prst="textNoShape">
              <a:avLst/>
            </a:prstTxWarp>
          </a:bodyPr>
          <a:lstStyle/>
          <a:p>
            <a:endParaRPr lang="en-GB"/>
          </a:p>
        </p:txBody>
      </p:sp>
      <p:sp>
        <p:nvSpPr>
          <p:cNvPr id="1130521" name="AutoShape 25"/>
          <p:cNvSpPr>
            <a:spLocks noChangeArrowheads="1"/>
          </p:cNvSpPr>
          <p:nvPr/>
        </p:nvSpPr>
        <p:spPr bwMode="auto">
          <a:xfrm rot="-1142945">
            <a:off x="4926013" y="2597150"/>
            <a:ext cx="609600" cy="268288"/>
          </a:xfrm>
          <a:prstGeom prst="curvedDownArrow">
            <a:avLst>
              <a:gd name="adj1" fmla="val 53491"/>
              <a:gd name="adj2" fmla="val 98935"/>
              <a:gd name="adj3" fmla="val 63356"/>
            </a:avLst>
          </a:prstGeom>
          <a:noFill/>
          <a:ln w="28575" cap="rnd">
            <a:solidFill>
              <a:srgbClr val="68CFF4"/>
            </a:solidFill>
            <a:prstDash val="sysDot"/>
            <a:miter lim="800000"/>
            <a:headEnd type="none" w="sm" len="sm"/>
            <a:tailEnd type="none" w="med" len="lg"/>
          </a:ln>
        </p:spPr>
        <p:txBody>
          <a:bodyPr wrap="none" anchor="ctr">
            <a:prstTxWarp prst="textNoShape">
              <a:avLst/>
            </a:prstTxWarp>
          </a:bodyPr>
          <a:lstStyle/>
          <a:p>
            <a:endParaRPr lang="en-GB"/>
          </a:p>
        </p:txBody>
      </p:sp>
      <p:sp>
        <p:nvSpPr>
          <p:cNvPr id="118802" name="Line 26"/>
          <p:cNvSpPr>
            <a:spLocks noChangeShapeType="1"/>
          </p:cNvSpPr>
          <p:nvPr/>
        </p:nvSpPr>
        <p:spPr bwMode="auto">
          <a:xfrm>
            <a:off x="881063" y="1122363"/>
            <a:ext cx="7297737" cy="0"/>
          </a:xfrm>
          <a:prstGeom prst="line">
            <a:avLst/>
          </a:prstGeom>
          <a:noFill/>
          <a:ln w="9525">
            <a:solidFill>
              <a:schemeClr val="bg1"/>
            </a:solidFill>
            <a:round/>
            <a:headEnd/>
            <a:tailEnd/>
          </a:ln>
        </p:spPr>
        <p:txBody>
          <a:bodyPr wrap="none" anchor="ctr">
            <a:prstTxWarp prst="textNoShape">
              <a:avLst/>
            </a:prstTxWarp>
            <a:spAutoFit/>
          </a:bodyPr>
          <a:lstStyle/>
          <a:p>
            <a:endParaRPr lang="en-GB"/>
          </a:p>
        </p:txBody>
      </p:sp>
      <p:sp>
        <p:nvSpPr>
          <p:cNvPr id="118803" name="Text Box 27"/>
          <p:cNvSpPr txBox="1">
            <a:spLocks noChangeArrowheads="1"/>
          </p:cNvSpPr>
          <p:nvPr/>
        </p:nvSpPr>
        <p:spPr bwMode="auto">
          <a:xfrm>
            <a:off x="395288" y="5949950"/>
            <a:ext cx="3963987" cy="336550"/>
          </a:xfrm>
          <a:prstGeom prst="rect">
            <a:avLst/>
          </a:prstGeom>
          <a:noFill/>
          <a:ln w="9525">
            <a:noFill/>
            <a:miter lim="800000"/>
            <a:headEnd/>
            <a:tailEnd/>
          </a:ln>
        </p:spPr>
        <p:txBody>
          <a:bodyPr>
            <a:prstTxWarp prst="textNoShape">
              <a:avLst/>
            </a:prstTxWarp>
            <a:spAutoFit/>
          </a:bodyPr>
          <a:lstStyle/>
          <a:p>
            <a:pPr algn="ctr" eaLnBrk="0" hangingPunct="0">
              <a:spcBef>
                <a:spcPct val="50000"/>
              </a:spcBef>
              <a:buClr>
                <a:schemeClr val="bg1"/>
              </a:buClr>
              <a:buFont typeface="Times New Roman" pitchFamily="-112" charset="0"/>
              <a:buNone/>
            </a:pPr>
            <a:r>
              <a:rPr lang="en-US" sz="1600">
                <a:solidFill>
                  <a:schemeClr val="tx2"/>
                </a:solidFill>
                <a:latin typeface="Arial" pitchFamily="-112" charset="0"/>
              </a:rPr>
              <a:t>Source: The Innovator’s Dilemma, 1997</a:t>
            </a:r>
          </a:p>
        </p:txBody>
      </p:sp>
      <p:sp>
        <p:nvSpPr>
          <p:cNvPr id="118804" name="Rectangle 28"/>
          <p:cNvSpPr>
            <a:spLocks noChangeArrowheads="1"/>
          </p:cNvSpPr>
          <p:nvPr/>
        </p:nvSpPr>
        <p:spPr bwMode="auto">
          <a:xfrm>
            <a:off x="685800" y="765175"/>
            <a:ext cx="6262688" cy="647700"/>
          </a:xfrm>
          <a:prstGeom prst="rect">
            <a:avLst/>
          </a:prstGeom>
          <a:noFill/>
          <a:ln w="9525">
            <a:noFill/>
            <a:miter lim="800000"/>
            <a:headEnd/>
            <a:tailEnd/>
          </a:ln>
        </p:spPr>
        <p:txBody>
          <a:bodyPr wrap="none" anchor="ctr">
            <a:prstTxWarp prst="textNoShape">
              <a:avLst/>
            </a:prstTxWarp>
          </a:bodyPr>
          <a:lstStyle/>
          <a:p>
            <a:r>
              <a:rPr lang="en-US" sz="2800">
                <a:solidFill>
                  <a:srgbClr val="6699FF"/>
                </a:solidFill>
                <a:latin typeface="Arial" pitchFamily="-112" charset="0"/>
              </a:rPr>
              <a:t>Sustaining versus Disruptive Innovation</a:t>
            </a:r>
          </a:p>
        </p:txBody>
      </p:sp>
      <p:sp>
        <p:nvSpPr>
          <p:cNvPr id="1130525" name="Text Box 29"/>
          <p:cNvSpPr txBox="1">
            <a:spLocks noChangeArrowheads="1"/>
          </p:cNvSpPr>
          <p:nvPr/>
        </p:nvSpPr>
        <p:spPr bwMode="auto">
          <a:xfrm>
            <a:off x="6119813" y="4435475"/>
            <a:ext cx="2413000" cy="1370013"/>
          </a:xfrm>
          <a:prstGeom prst="rect">
            <a:avLst/>
          </a:prstGeom>
          <a:noFill/>
          <a:ln w="12700">
            <a:noFill/>
            <a:miter lim="800000"/>
            <a:headEnd type="none" w="sm" len="sm"/>
            <a:tailEnd type="none" w="sm" len="sm"/>
          </a:ln>
        </p:spPr>
        <p:txBody>
          <a:bodyPr wrap="none">
            <a:prstTxWarp prst="textNoShape">
              <a:avLst/>
            </a:prstTxWarp>
            <a:spAutoFit/>
          </a:bodyPr>
          <a:lstStyle/>
          <a:p>
            <a:r>
              <a:rPr lang="en-US" sz="1200" u="sng">
                <a:latin typeface="Arial" pitchFamily="-112" charset="0"/>
              </a:rPr>
              <a:t>Sustaining technologies</a:t>
            </a:r>
            <a:r>
              <a:rPr lang="en-US" sz="1200">
                <a:latin typeface="Arial" pitchFamily="-112" charset="0"/>
              </a:rPr>
              <a:t>: </a:t>
            </a:r>
          </a:p>
          <a:p>
            <a:r>
              <a:rPr lang="en-US" sz="1200">
                <a:latin typeface="Arial" pitchFamily="-112" charset="0"/>
              </a:rPr>
              <a:t>New technology that foster</a:t>
            </a:r>
          </a:p>
          <a:p>
            <a:r>
              <a:rPr lang="en-US" sz="1200">
                <a:latin typeface="Arial" pitchFamily="-112" charset="0"/>
              </a:rPr>
              <a:t>improved product performance</a:t>
            </a:r>
          </a:p>
          <a:p>
            <a:endParaRPr lang="en-US" sz="1200">
              <a:latin typeface="Arial" pitchFamily="-112" charset="0"/>
            </a:endParaRPr>
          </a:p>
          <a:p>
            <a:r>
              <a:rPr lang="en-US" sz="1200" u="sng">
                <a:latin typeface="Arial" pitchFamily="-112" charset="0"/>
              </a:rPr>
              <a:t>Disruptive technology</a:t>
            </a:r>
            <a:r>
              <a:rPr lang="en-US" sz="1200">
                <a:latin typeface="Arial" pitchFamily="-112" charset="0"/>
              </a:rPr>
              <a:t>:</a:t>
            </a:r>
          </a:p>
          <a:p>
            <a:r>
              <a:rPr lang="en-US" sz="1200">
                <a:latin typeface="Arial" pitchFamily="-112" charset="0"/>
              </a:rPr>
              <a:t>Different value proposition - </a:t>
            </a:r>
          </a:p>
          <a:p>
            <a:r>
              <a:rPr lang="en-US" sz="1200">
                <a:latin typeface="Arial" pitchFamily="-112" charset="0"/>
              </a:rPr>
              <a:t>Cheaper, smaller, simpler, easier</a:t>
            </a:r>
          </a:p>
        </p:txBody>
      </p:sp>
      <p:sp>
        <p:nvSpPr>
          <p:cNvPr id="1130526" name="AutoShape 30"/>
          <p:cNvSpPr>
            <a:spLocks noChangeArrowheads="1"/>
          </p:cNvSpPr>
          <p:nvPr/>
        </p:nvSpPr>
        <p:spPr bwMode="auto">
          <a:xfrm rot="-1142945">
            <a:off x="2017713" y="4292600"/>
            <a:ext cx="609600" cy="268288"/>
          </a:xfrm>
          <a:prstGeom prst="curvedDownArrow">
            <a:avLst>
              <a:gd name="adj1" fmla="val 53491"/>
              <a:gd name="adj2" fmla="val 98935"/>
              <a:gd name="adj3" fmla="val 63356"/>
            </a:avLst>
          </a:prstGeom>
          <a:noFill/>
          <a:ln w="28575" cap="rnd">
            <a:solidFill>
              <a:srgbClr val="68CFF4"/>
            </a:solidFill>
            <a:prstDash val="sysDot"/>
            <a:miter lim="800000"/>
            <a:headEnd type="none" w="sm" len="sm"/>
            <a:tailEnd type="none" w="med" len="lg"/>
          </a:ln>
        </p:spPr>
        <p:txBody>
          <a:bodyPr wrap="none" anchor="ctr">
            <a:prstTxWarp prst="textNoShape">
              <a:avLst/>
            </a:prstTxWarp>
          </a:bodyPr>
          <a:lstStyle/>
          <a:p>
            <a:endParaRPr lang="en-GB"/>
          </a:p>
        </p:txBody>
      </p:sp>
      <p:sp>
        <p:nvSpPr>
          <p:cNvPr id="1130527" name="AutoShape 31"/>
          <p:cNvSpPr>
            <a:spLocks noChangeArrowheads="1"/>
          </p:cNvSpPr>
          <p:nvPr/>
        </p:nvSpPr>
        <p:spPr bwMode="auto">
          <a:xfrm rot="-1142945">
            <a:off x="2667000" y="4076700"/>
            <a:ext cx="609600" cy="268288"/>
          </a:xfrm>
          <a:prstGeom prst="curvedDownArrow">
            <a:avLst>
              <a:gd name="adj1" fmla="val 53491"/>
              <a:gd name="adj2" fmla="val 98935"/>
              <a:gd name="adj3" fmla="val 63356"/>
            </a:avLst>
          </a:prstGeom>
          <a:noFill/>
          <a:ln w="28575" cap="rnd">
            <a:solidFill>
              <a:srgbClr val="68CFF4"/>
            </a:solidFill>
            <a:prstDash val="sysDot"/>
            <a:miter lim="800000"/>
            <a:headEnd type="none" w="sm" len="sm"/>
            <a:tailEnd type="none" w="med" len="lg"/>
          </a:ln>
        </p:spPr>
        <p:txBody>
          <a:bodyPr wrap="none" anchor="ctr">
            <a:prstTxWarp prst="textNoShape">
              <a:avLst/>
            </a:prstTxWarp>
          </a:bodyPr>
          <a:lstStyle/>
          <a:p>
            <a:pPr algn="ctr"/>
            <a:endParaRPr lang="en-US"/>
          </a:p>
        </p:txBody>
      </p:sp>
      <p:sp>
        <p:nvSpPr>
          <p:cNvPr id="1130528" name="AutoShape 32"/>
          <p:cNvSpPr>
            <a:spLocks noChangeArrowheads="1"/>
          </p:cNvSpPr>
          <p:nvPr/>
        </p:nvSpPr>
        <p:spPr bwMode="auto">
          <a:xfrm rot="-1142945">
            <a:off x="3386138" y="3789363"/>
            <a:ext cx="609600" cy="268287"/>
          </a:xfrm>
          <a:prstGeom prst="curvedDownArrow">
            <a:avLst>
              <a:gd name="adj1" fmla="val 53491"/>
              <a:gd name="adj2" fmla="val 98935"/>
              <a:gd name="adj3" fmla="val 63356"/>
            </a:avLst>
          </a:prstGeom>
          <a:noFill/>
          <a:ln w="28575" cap="rnd">
            <a:solidFill>
              <a:srgbClr val="68CFF4"/>
            </a:solidFill>
            <a:prstDash val="sysDot"/>
            <a:miter lim="800000"/>
            <a:headEnd type="none" w="sm" len="sm"/>
            <a:tailEnd type="none" w="med" len="lg"/>
          </a:ln>
        </p:spPr>
        <p:txBody>
          <a:bodyPr wrap="none" anchor="ctr">
            <a:prstTxWarp prst="textNoShape">
              <a:avLst/>
            </a:prstTxWarp>
          </a:bodyP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130505"/>
                                        </p:tgtEl>
                                        <p:attrNameLst>
                                          <p:attrName>style.visibility</p:attrName>
                                        </p:attrNameLst>
                                      </p:cBhvr>
                                      <p:to>
                                        <p:strVal val="visible"/>
                                      </p:to>
                                    </p:set>
                                    <p:animEffect transition="in" filter="dissolve">
                                      <p:cBhvr>
                                        <p:cTn id="11" dur="500"/>
                                        <p:tgtEl>
                                          <p:spTgt spid="1130505"/>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dissolv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130511"/>
                                        </p:tgtEl>
                                        <p:attrNameLst>
                                          <p:attrName>style.visibility</p:attrName>
                                        </p:attrNameLst>
                                      </p:cBhvr>
                                      <p:to>
                                        <p:strVal val="visible"/>
                                      </p:to>
                                    </p:set>
                                    <p:animEffect transition="in" filter="blinds(horizontal)">
                                      <p:cBhvr>
                                        <p:cTn id="21" dur="500"/>
                                        <p:tgtEl>
                                          <p:spTgt spid="1130511"/>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130517"/>
                                        </p:tgtEl>
                                        <p:attrNameLst>
                                          <p:attrName>style.visibility</p:attrName>
                                        </p:attrNameLst>
                                      </p:cBhvr>
                                      <p:to>
                                        <p:strVal val="visible"/>
                                      </p:to>
                                    </p:set>
                                    <p:animEffect transition="in" filter="blinds(horizontal)">
                                      <p:cBhvr>
                                        <p:cTn id="26" dur="500"/>
                                        <p:tgtEl>
                                          <p:spTgt spid="1130517"/>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130519"/>
                                        </p:tgtEl>
                                        <p:attrNameLst>
                                          <p:attrName>style.visibility</p:attrName>
                                        </p:attrNameLst>
                                      </p:cBhvr>
                                      <p:to>
                                        <p:strVal val="visible"/>
                                      </p:to>
                                    </p:set>
                                    <p:animEffect transition="in" filter="blinds(horizontal)">
                                      <p:cBhvr>
                                        <p:cTn id="31" dur="500"/>
                                        <p:tgtEl>
                                          <p:spTgt spid="1130519"/>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1130518"/>
                                        </p:tgtEl>
                                        <p:attrNameLst>
                                          <p:attrName>style.visibility</p:attrName>
                                        </p:attrNameLst>
                                      </p:cBhvr>
                                      <p:to>
                                        <p:strVal val="visible"/>
                                      </p:to>
                                    </p:set>
                                    <p:animEffect transition="in" filter="blinds(horizontal)">
                                      <p:cBhvr>
                                        <p:cTn id="36" dur="500"/>
                                        <p:tgtEl>
                                          <p:spTgt spid="1130518"/>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1130516"/>
                                        </p:tgtEl>
                                        <p:attrNameLst>
                                          <p:attrName>style.visibility</p:attrName>
                                        </p:attrNameLst>
                                      </p:cBhvr>
                                      <p:to>
                                        <p:strVal val="visible"/>
                                      </p:to>
                                    </p:set>
                                    <p:animEffect transition="in" filter="blinds(horizontal)">
                                      <p:cBhvr>
                                        <p:cTn id="41" dur="500"/>
                                        <p:tgtEl>
                                          <p:spTgt spid="1130516"/>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1130514"/>
                                        </p:tgtEl>
                                        <p:attrNameLst>
                                          <p:attrName>style.visibility</p:attrName>
                                        </p:attrNameLst>
                                      </p:cBhvr>
                                      <p:to>
                                        <p:strVal val="visible"/>
                                      </p:to>
                                    </p:set>
                                    <p:animEffect transition="in" filter="blinds(horizontal)">
                                      <p:cBhvr>
                                        <p:cTn id="46" dur="500"/>
                                        <p:tgtEl>
                                          <p:spTgt spid="1130514"/>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1130515"/>
                                        </p:tgtEl>
                                        <p:attrNameLst>
                                          <p:attrName>style.visibility</p:attrName>
                                        </p:attrNameLst>
                                      </p:cBhvr>
                                      <p:to>
                                        <p:strVal val="visible"/>
                                      </p:to>
                                    </p:set>
                                    <p:animEffect transition="in" filter="blinds(horizontal)">
                                      <p:cBhvr>
                                        <p:cTn id="49" dur="500"/>
                                        <p:tgtEl>
                                          <p:spTgt spid="1130515"/>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1130521"/>
                                        </p:tgtEl>
                                        <p:attrNameLst>
                                          <p:attrName>style.visibility</p:attrName>
                                        </p:attrNameLst>
                                      </p:cBhvr>
                                      <p:to>
                                        <p:strVal val="visible"/>
                                      </p:to>
                                    </p:set>
                                    <p:animEffect transition="in" filter="blinds(horizontal)">
                                      <p:cBhvr>
                                        <p:cTn id="54" dur="500"/>
                                        <p:tgtEl>
                                          <p:spTgt spid="1130521"/>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1130520"/>
                                        </p:tgtEl>
                                        <p:attrNameLst>
                                          <p:attrName>style.visibility</p:attrName>
                                        </p:attrNameLst>
                                      </p:cBhvr>
                                      <p:to>
                                        <p:strVal val="visible"/>
                                      </p:to>
                                    </p:set>
                                    <p:animEffect transition="in" filter="blinds(horizontal)">
                                      <p:cBhvr>
                                        <p:cTn id="59" dur="500"/>
                                        <p:tgtEl>
                                          <p:spTgt spid="1130520"/>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1130512"/>
                                        </p:tgtEl>
                                        <p:attrNameLst>
                                          <p:attrName>style.visibility</p:attrName>
                                        </p:attrNameLst>
                                      </p:cBhvr>
                                      <p:to>
                                        <p:strVal val="visible"/>
                                      </p:to>
                                    </p:set>
                                    <p:animEffect transition="in" filter="blinds(horizontal)">
                                      <p:cBhvr>
                                        <p:cTn id="64" dur="500"/>
                                        <p:tgtEl>
                                          <p:spTgt spid="1130512"/>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grpId="0" nodeType="clickEffect">
                                  <p:stCondLst>
                                    <p:cond delay="0"/>
                                  </p:stCondLst>
                                  <p:childTnLst>
                                    <p:set>
                                      <p:cBhvr>
                                        <p:cTn id="68" dur="1" fill="hold">
                                          <p:stCondLst>
                                            <p:cond delay="0"/>
                                          </p:stCondLst>
                                        </p:cTn>
                                        <p:tgtEl>
                                          <p:spTgt spid="1130513"/>
                                        </p:tgtEl>
                                        <p:attrNameLst>
                                          <p:attrName>style.visibility</p:attrName>
                                        </p:attrNameLst>
                                      </p:cBhvr>
                                      <p:to>
                                        <p:strVal val="visible"/>
                                      </p:to>
                                    </p:set>
                                    <p:animEffect transition="in" filter="blinds(horizontal)">
                                      <p:cBhvr>
                                        <p:cTn id="69" dur="500"/>
                                        <p:tgtEl>
                                          <p:spTgt spid="1130513"/>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nodeType="clickEffect">
                                  <p:stCondLst>
                                    <p:cond delay="0"/>
                                  </p:stCondLst>
                                  <p:childTnLst>
                                    <p:set>
                                      <p:cBhvr>
                                        <p:cTn id="73" dur="1" fill="hold">
                                          <p:stCondLst>
                                            <p:cond delay="0"/>
                                          </p:stCondLst>
                                        </p:cTn>
                                        <p:tgtEl>
                                          <p:spTgt spid="4"/>
                                        </p:tgtEl>
                                        <p:attrNameLst>
                                          <p:attrName>style.visibility</p:attrName>
                                        </p:attrNameLst>
                                      </p:cBhvr>
                                      <p:to>
                                        <p:strVal val="visible"/>
                                      </p:to>
                                    </p:set>
                                    <p:animEffect transition="in" filter="blinds(horizontal)">
                                      <p:cBhvr>
                                        <p:cTn id="74" dur="500"/>
                                        <p:tgtEl>
                                          <p:spTgt spid="4"/>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1130526"/>
                                        </p:tgtEl>
                                        <p:attrNameLst>
                                          <p:attrName>style.visibility</p:attrName>
                                        </p:attrNameLst>
                                      </p:cBhvr>
                                      <p:to>
                                        <p:strVal val="visible"/>
                                      </p:to>
                                    </p:set>
                                    <p:animEffect transition="in" filter="blinds(horizontal)">
                                      <p:cBhvr>
                                        <p:cTn id="79" dur="500"/>
                                        <p:tgtEl>
                                          <p:spTgt spid="1130526"/>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1130527"/>
                                        </p:tgtEl>
                                        <p:attrNameLst>
                                          <p:attrName>style.visibility</p:attrName>
                                        </p:attrNameLst>
                                      </p:cBhvr>
                                      <p:to>
                                        <p:strVal val="visible"/>
                                      </p:to>
                                    </p:set>
                                    <p:animEffect transition="in" filter="blinds(horizontal)">
                                      <p:cBhvr>
                                        <p:cTn id="84" dur="500"/>
                                        <p:tgtEl>
                                          <p:spTgt spid="1130527"/>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ntr" presetSubtype="10" fill="hold" grpId="0" nodeType="clickEffect">
                                  <p:stCondLst>
                                    <p:cond delay="0"/>
                                  </p:stCondLst>
                                  <p:childTnLst>
                                    <p:set>
                                      <p:cBhvr>
                                        <p:cTn id="88" dur="1" fill="hold">
                                          <p:stCondLst>
                                            <p:cond delay="0"/>
                                          </p:stCondLst>
                                        </p:cTn>
                                        <p:tgtEl>
                                          <p:spTgt spid="1130528"/>
                                        </p:tgtEl>
                                        <p:attrNameLst>
                                          <p:attrName>style.visibility</p:attrName>
                                        </p:attrNameLst>
                                      </p:cBhvr>
                                      <p:to>
                                        <p:strVal val="visible"/>
                                      </p:to>
                                    </p:set>
                                    <p:animEffect transition="in" filter="blinds(horizontal)">
                                      <p:cBhvr>
                                        <p:cTn id="89" dur="500"/>
                                        <p:tgtEl>
                                          <p:spTgt spid="1130528"/>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1130510"/>
                                        </p:tgtEl>
                                        <p:attrNameLst>
                                          <p:attrName>style.visibility</p:attrName>
                                        </p:attrNameLst>
                                      </p:cBhvr>
                                      <p:to>
                                        <p:strVal val="visible"/>
                                      </p:to>
                                    </p:set>
                                    <p:animEffect transition="in" filter="blinds(horizontal)">
                                      <p:cBhvr>
                                        <p:cTn id="94" dur="500"/>
                                        <p:tgtEl>
                                          <p:spTgt spid="1130510"/>
                                        </p:tgtEl>
                                      </p:cBhvr>
                                    </p:animEffec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499"/>
                                          </p:stCondLst>
                                        </p:cTn>
                                        <p:tgtEl>
                                          <p:spTgt spid="11305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0505" grpId="0" animBg="1"/>
      <p:bldP spid="1130510" grpId="0"/>
      <p:bldP spid="1130511" grpId="0" animBg="1"/>
      <p:bldP spid="1130512" grpId="0"/>
      <p:bldP spid="1130513" grpId="0"/>
      <p:bldP spid="1130514" grpId="0" animBg="1"/>
      <p:bldP spid="1130515" grpId="0"/>
      <p:bldP spid="1130516" grpId="0"/>
      <p:bldP spid="1130517" grpId="0" animBg="1"/>
      <p:bldP spid="1130518" grpId="0" animBg="1"/>
      <p:bldP spid="1130519" grpId="0" animBg="1"/>
      <p:bldP spid="1130520" grpId="0" animBg="1"/>
      <p:bldP spid="1130521" grpId="0" animBg="1"/>
      <p:bldP spid="1130525" grpId="0" autoUpdateAnimBg="0"/>
      <p:bldP spid="1130526" grpId="0" animBg="1"/>
      <p:bldP spid="1130527" grpId="0" animBg="1"/>
      <p:bldP spid="1130528" grpId="0" animBg="1"/>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45858" name="Rectangle 2"/>
          <p:cNvSpPr>
            <a:spLocks noChangeArrowheads="1"/>
          </p:cNvSpPr>
          <p:nvPr/>
        </p:nvSpPr>
        <p:spPr bwMode="auto">
          <a:xfrm>
            <a:off x="468313" y="436562"/>
            <a:ext cx="7632700" cy="1103312"/>
          </a:xfrm>
          <a:prstGeom prst="rect">
            <a:avLst/>
          </a:prstGeom>
          <a:noFill/>
          <a:ln w="9525">
            <a:noFill/>
            <a:miter lim="800000"/>
            <a:headEnd/>
            <a:tailEnd/>
          </a:ln>
        </p:spPr>
        <p:txBody>
          <a:bodyPr anchor="ctr">
            <a:prstTxWarp prst="textNoShape">
              <a:avLst/>
            </a:prstTxWarp>
          </a:bodyPr>
          <a:lstStyle/>
          <a:p>
            <a:r>
              <a:rPr lang="en-US" dirty="0">
                <a:solidFill>
                  <a:srgbClr val="6699FF"/>
                </a:solidFill>
              </a:rPr>
              <a:t>In Fact, Established Markets Continue </a:t>
            </a:r>
          </a:p>
          <a:p>
            <a:r>
              <a:rPr lang="en-US" dirty="0">
                <a:solidFill>
                  <a:srgbClr val="6699FF"/>
                </a:solidFill>
              </a:rPr>
              <a:t>to Grow even as the Disruptive Markets Take Root</a:t>
            </a:r>
          </a:p>
        </p:txBody>
      </p:sp>
      <p:sp>
        <p:nvSpPr>
          <p:cNvPr id="120835" name="Rectangle 3"/>
          <p:cNvSpPr>
            <a:spLocks noChangeArrowheads="1"/>
          </p:cNvSpPr>
          <p:nvPr/>
        </p:nvSpPr>
        <p:spPr bwMode="auto">
          <a:xfrm>
            <a:off x="836613" y="1844675"/>
            <a:ext cx="7767637" cy="4464050"/>
          </a:xfrm>
          <a:prstGeom prst="rect">
            <a:avLst/>
          </a:prstGeom>
          <a:solidFill>
            <a:schemeClr val="bg1"/>
          </a:solidFill>
          <a:ln w="9525">
            <a:noFill/>
            <a:miter lim="800000"/>
            <a:headEnd/>
            <a:tailEnd/>
          </a:ln>
        </p:spPr>
        <p:txBody>
          <a:bodyPr>
            <a:prstTxWarp prst="textNoShape">
              <a:avLst/>
            </a:prstTxWarp>
          </a:bodyPr>
          <a:lstStyle/>
          <a:p>
            <a:pPr eaLnBrk="0" hangingPunct="0">
              <a:spcBef>
                <a:spcPct val="50000"/>
              </a:spcBef>
              <a:buClr>
                <a:schemeClr val="bg1"/>
              </a:buClr>
              <a:buFont typeface="Times New Roman" pitchFamily="-112" charset="0"/>
              <a:buNone/>
            </a:pPr>
            <a:endParaRPr lang="en-US" sz="2000">
              <a:latin typeface="Arial" pitchFamily="-112" charset="0"/>
            </a:endParaRPr>
          </a:p>
        </p:txBody>
      </p:sp>
      <p:sp>
        <p:nvSpPr>
          <p:cNvPr id="120836" name="Rectangle 4"/>
          <p:cNvSpPr>
            <a:spLocks noChangeArrowheads="1"/>
          </p:cNvSpPr>
          <p:nvPr/>
        </p:nvSpPr>
        <p:spPr bwMode="auto">
          <a:xfrm>
            <a:off x="2325688" y="1389063"/>
            <a:ext cx="5000625" cy="530225"/>
          </a:xfrm>
          <a:prstGeom prst="rect">
            <a:avLst/>
          </a:prstGeom>
          <a:solidFill>
            <a:srgbClr val="FFFFFF"/>
          </a:solidFill>
          <a:ln w="9525">
            <a:noFill/>
            <a:miter lim="800000"/>
            <a:headEnd/>
            <a:tailEnd/>
          </a:ln>
        </p:spPr>
        <p:txBody>
          <a:bodyPr>
            <a:prstTxWarp prst="textNoShape">
              <a:avLst/>
            </a:prstTxWarp>
          </a:bodyPr>
          <a:lstStyle/>
          <a:p>
            <a:endParaRPr lang="en-GB"/>
          </a:p>
        </p:txBody>
      </p:sp>
      <p:grpSp>
        <p:nvGrpSpPr>
          <p:cNvPr id="2" name="Group 5"/>
          <p:cNvGrpSpPr>
            <a:grpSpLocks/>
          </p:cNvGrpSpPr>
          <p:nvPr/>
        </p:nvGrpSpPr>
        <p:grpSpPr bwMode="auto">
          <a:xfrm>
            <a:off x="898525" y="1800225"/>
            <a:ext cx="7689850" cy="4057650"/>
            <a:chOff x="311" y="1085"/>
            <a:chExt cx="4844" cy="2556"/>
          </a:xfrm>
        </p:grpSpPr>
        <p:sp>
          <p:nvSpPr>
            <p:cNvPr id="120860" name="Line 6"/>
            <p:cNvSpPr>
              <a:spLocks noChangeShapeType="1"/>
            </p:cNvSpPr>
            <p:nvPr/>
          </p:nvSpPr>
          <p:spPr bwMode="auto">
            <a:xfrm>
              <a:off x="991" y="1247"/>
              <a:ext cx="1" cy="2095"/>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61" name="Line 7"/>
            <p:cNvSpPr>
              <a:spLocks noChangeShapeType="1"/>
            </p:cNvSpPr>
            <p:nvPr/>
          </p:nvSpPr>
          <p:spPr bwMode="auto">
            <a:xfrm>
              <a:off x="972" y="3342"/>
              <a:ext cx="37" cy="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62" name="Line 8"/>
            <p:cNvSpPr>
              <a:spLocks noChangeShapeType="1"/>
            </p:cNvSpPr>
            <p:nvPr/>
          </p:nvSpPr>
          <p:spPr bwMode="auto">
            <a:xfrm>
              <a:off x="972" y="3203"/>
              <a:ext cx="37" cy="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63" name="Line 9"/>
            <p:cNvSpPr>
              <a:spLocks noChangeShapeType="1"/>
            </p:cNvSpPr>
            <p:nvPr/>
          </p:nvSpPr>
          <p:spPr bwMode="auto">
            <a:xfrm>
              <a:off x="972" y="3065"/>
              <a:ext cx="37" cy="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64" name="Line 10"/>
            <p:cNvSpPr>
              <a:spLocks noChangeShapeType="1"/>
            </p:cNvSpPr>
            <p:nvPr/>
          </p:nvSpPr>
          <p:spPr bwMode="auto">
            <a:xfrm>
              <a:off x="972" y="2920"/>
              <a:ext cx="37" cy="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65" name="Line 11"/>
            <p:cNvSpPr>
              <a:spLocks noChangeShapeType="1"/>
            </p:cNvSpPr>
            <p:nvPr/>
          </p:nvSpPr>
          <p:spPr bwMode="auto">
            <a:xfrm>
              <a:off x="972" y="2782"/>
              <a:ext cx="37" cy="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66" name="Line 12"/>
            <p:cNvSpPr>
              <a:spLocks noChangeShapeType="1"/>
            </p:cNvSpPr>
            <p:nvPr/>
          </p:nvSpPr>
          <p:spPr bwMode="auto">
            <a:xfrm>
              <a:off x="972" y="2644"/>
              <a:ext cx="37" cy="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67" name="Line 13"/>
            <p:cNvSpPr>
              <a:spLocks noChangeShapeType="1"/>
            </p:cNvSpPr>
            <p:nvPr/>
          </p:nvSpPr>
          <p:spPr bwMode="auto">
            <a:xfrm>
              <a:off x="972" y="2505"/>
              <a:ext cx="37" cy="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68" name="Line 14"/>
            <p:cNvSpPr>
              <a:spLocks noChangeShapeType="1"/>
            </p:cNvSpPr>
            <p:nvPr/>
          </p:nvSpPr>
          <p:spPr bwMode="auto">
            <a:xfrm>
              <a:off x="972" y="2367"/>
              <a:ext cx="37" cy="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69" name="Line 15"/>
            <p:cNvSpPr>
              <a:spLocks noChangeShapeType="1"/>
            </p:cNvSpPr>
            <p:nvPr/>
          </p:nvSpPr>
          <p:spPr bwMode="auto">
            <a:xfrm>
              <a:off x="972" y="2222"/>
              <a:ext cx="37" cy="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70" name="Line 16"/>
            <p:cNvSpPr>
              <a:spLocks noChangeShapeType="1"/>
            </p:cNvSpPr>
            <p:nvPr/>
          </p:nvSpPr>
          <p:spPr bwMode="auto">
            <a:xfrm>
              <a:off x="972" y="2084"/>
              <a:ext cx="37" cy="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71" name="Line 17"/>
            <p:cNvSpPr>
              <a:spLocks noChangeShapeType="1"/>
            </p:cNvSpPr>
            <p:nvPr/>
          </p:nvSpPr>
          <p:spPr bwMode="auto">
            <a:xfrm>
              <a:off x="972" y="1946"/>
              <a:ext cx="37" cy="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72" name="Line 18"/>
            <p:cNvSpPr>
              <a:spLocks noChangeShapeType="1"/>
            </p:cNvSpPr>
            <p:nvPr/>
          </p:nvSpPr>
          <p:spPr bwMode="auto">
            <a:xfrm>
              <a:off x="972" y="1807"/>
              <a:ext cx="37" cy="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73" name="Line 19"/>
            <p:cNvSpPr>
              <a:spLocks noChangeShapeType="1"/>
            </p:cNvSpPr>
            <p:nvPr/>
          </p:nvSpPr>
          <p:spPr bwMode="auto">
            <a:xfrm>
              <a:off x="972" y="1669"/>
              <a:ext cx="37" cy="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74" name="Line 20"/>
            <p:cNvSpPr>
              <a:spLocks noChangeShapeType="1"/>
            </p:cNvSpPr>
            <p:nvPr/>
          </p:nvSpPr>
          <p:spPr bwMode="auto">
            <a:xfrm>
              <a:off x="972" y="1524"/>
              <a:ext cx="37" cy="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75" name="Line 21"/>
            <p:cNvSpPr>
              <a:spLocks noChangeShapeType="1"/>
            </p:cNvSpPr>
            <p:nvPr/>
          </p:nvSpPr>
          <p:spPr bwMode="auto">
            <a:xfrm>
              <a:off x="972" y="1386"/>
              <a:ext cx="37" cy="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76" name="Line 22"/>
            <p:cNvSpPr>
              <a:spLocks noChangeShapeType="1"/>
            </p:cNvSpPr>
            <p:nvPr/>
          </p:nvSpPr>
          <p:spPr bwMode="auto">
            <a:xfrm>
              <a:off x="972" y="1247"/>
              <a:ext cx="37" cy="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77" name="Line 23"/>
            <p:cNvSpPr>
              <a:spLocks noChangeShapeType="1"/>
            </p:cNvSpPr>
            <p:nvPr/>
          </p:nvSpPr>
          <p:spPr bwMode="auto">
            <a:xfrm>
              <a:off x="991" y="3342"/>
              <a:ext cx="3958" cy="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78" name="Line 24"/>
            <p:cNvSpPr>
              <a:spLocks noChangeShapeType="1"/>
            </p:cNvSpPr>
            <p:nvPr/>
          </p:nvSpPr>
          <p:spPr bwMode="auto">
            <a:xfrm flipV="1">
              <a:off x="991"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79" name="Line 25"/>
            <p:cNvSpPr>
              <a:spLocks noChangeShapeType="1"/>
            </p:cNvSpPr>
            <p:nvPr/>
          </p:nvSpPr>
          <p:spPr bwMode="auto">
            <a:xfrm flipV="1">
              <a:off x="1148"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80" name="Line 26"/>
            <p:cNvSpPr>
              <a:spLocks noChangeShapeType="1"/>
            </p:cNvSpPr>
            <p:nvPr/>
          </p:nvSpPr>
          <p:spPr bwMode="auto">
            <a:xfrm flipV="1">
              <a:off x="1306"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81" name="Line 27"/>
            <p:cNvSpPr>
              <a:spLocks noChangeShapeType="1"/>
            </p:cNvSpPr>
            <p:nvPr/>
          </p:nvSpPr>
          <p:spPr bwMode="auto">
            <a:xfrm flipV="1">
              <a:off x="1463"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82" name="Line 28"/>
            <p:cNvSpPr>
              <a:spLocks noChangeShapeType="1"/>
            </p:cNvSpPr>
            <p:nvPr/>
          </p:nvSpPr>
          <p:spPr bwMode="auto">
            <a:xfrm flipV="1">
              <a:off x="1621"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83" name="Line 29"/>
            <p:cNvSpPr>
              <a:spLocks noChangeShapeType="1"/>
            </p:cNvSpPr>
            <p:nvPr/>
          </p:nvSpPr>
          <p:spPr bwMode="auto">
            <a:xfrm flipV="1">
              <a:off x="1785"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84" name="Line 30"/>
            <p:cNvSpPr>
              <a:spLocks noChangeShapeType="1"/>
            </p:cNvSpPr>
            <p:nvPr/>
          </p:nvSpPr>
          <p:spPr bwMode="auto">
            <a:xfrm flipV="1">
              <a:off x="1942"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85" name="Line 31"/>
            <p:cNvSpPr>
              <a:spLocks noChangeShapeType="1"/>
            </p:cNvSpPr>
            <p:nvPr/>
          </p:nvSpPr>
          <p:spPr bwMode="auto">
            <a:xfrm flipV="1">
              <a:off x="2100"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86" name="Line 32"/>
            <p:cNvSpPr>
              <a:spLocks noChangeShapeType="1"/>
            </p:cNvSpPr>
            <p:nvPr/>
          </p:nvSpPr>
          <p:spPr bwMode="auto">
            <a:xfrm flipV="1">
              <a:off x="2257"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87" name="Line 33"/>
            <p:cNvSpPr>
              <a:spLocks noChangeShapeType="1"/>
            </p:cNvSpPr>
            <p:nvPr/>
          </p:nvSpPr>
          <p:spPr bwMode="auto">
            <a:xfrm flipV="1">
              <a:off x="2415"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88" name="Line 34"/>
            <p:cNvSpPr>
              <a:spLocks noChangeShapeType="1"/>
            </p:cNvSpPr>
            <p:nvPr/>
          </p:nvSpPr>
          <p:spPr bwMode="auto">
            <a:xfrm flipV="1">
              <a:off x="2573"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89" name="Line 35"/>
            <p:cNvSpPr>
              <a:spLocks noChangeShapeType="1"/>
            </p:cNvSpPr>
            <p:nvPr/>
          </p:nvSpPr>
          <p:spPr bwMode="auto">
            <a:xfrm flipV="1">
              <a:off x="2730"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90" name="Line 36"/>
            <p:cNvSpPr>
              <a:spLocks noChangeShapeType="1"/>
            </p:cNvSpPr>
            <p:nvPr/>
          </p:nvSpPr>
          <p:spPr bwMode="auto">
            <a:xfrm flipV="1">
              <a:off x="2888"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91" name="Line 37"/>
            <p:cNvSpPr>
              <a:spLocks noChangeShapeType="1"/>
            </p:cNvSpPr>
            <p:nvPr/>
          </p:nvSpPr>
          <p:spPr bwMode="auto">
            <a:xfrm flipV="1">
              <a:off x="3052"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92" name="Line 38"/>
            <p:cNvSpPr>
              <a:spLocks noChangeShapeType="1"/>
            </p:cNvSpPr>
            <p:nvPr/>
          </p:nvSpPr>
          <p:spPr bwMode="auto">
            <a:xfrm flipV="1">
              <a:off x="3209"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93" name="Line 39"/>
            <p:cNvSpPr>
              <a:spLocks noChangeShapeType="1"/>
            </p:cNvSpPr>
            <p:nvPr/>
          </p:nvSpPr>
          <p:spPr bwMode="auto">
            <a:xfrm flipV="1">
              <a:off x="3367"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94" name="Line 40"/>
            <p:cNvSpPr>
              <a:spLocks noChangeShapeType="1"/>
            </p:cNvSpPr>
            <p:nvPr/>
          </p:nvSpPr>
          <p:spPr bwMode="auto">
            <a:xfrm flipV="1">
              <a:off x="3524"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95" name="Line 41"/>
            <p:cNvSpPr>
              <a:spLocks noChangeShapeType="1"/>
            </p:cNvSpPr>
            <p:nvPr/>
          </p:nvSpPr>
          <p:spPr bwMode="auto">
            <a:xfrm flipV="1">
              <a:off x="3682"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96" name="Line 42"/>
            <p:cNvSpPr>
              <a:spLocks noChangeShapeType="1"/>
            </p:cNvSpPr>
            <p:nvPr/>
          </p:nvSpPr>
          <p:spPr bwMode="auto">
            <a:xfrm flipV="1">
              <a:off x="3839"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97" name="Line 43"/>
            <p:cNvSpPr>
              <a:spLocks noChangeShapeType="1"/>
            </p:cNvSpPr>
            <p:nvPr/>
          </p:nvSpPr>
          <p:spPr bwMode="auto">
            <a:xfrm flipV="1">
              <a:off x="3997"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98" name="Line 44"/>
            <p:cNvSpPr>
              <a:spLocks noChangeShapeType="1"/>
            </p:cNvSpPr>
            <p:nvPr/>
          </p:nvSpPr>
          <p:spPr bwMode="auto">
            <a:xfrm flipV="1">
              <a:off x="4155"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899" name="Line 45"/>
            <p:cNvSpPr>
              <a:spLocks noChangeShapeType="1"/>
            </p:cNvSpPr>
            <p:nvPr/>
          </p:nvSpPr>
          <p:spPr bwMode="auto">
            <a:xfrm flipV="1">
              <a:off x="4318"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900" name="Line 46"/>
            <p:cNvSpPr>
              <a:spLocks noChangeShapeType="1"/>
            </p:cNvSpPr>
            <p:nvPr/>
          </p:nvSpPr>
          <p:spPr bwMode="auto">
            <a:xfrm flipV="1">
              <a:off x="4476"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901" name="Line 47"/>
            <p:cNvSpPr>
              <a:spLocks noChangeShapeType="1"/>
            </p:cNvSpPr>
            <p:nvPr/>
          </p:nvSpPr>
          <p:spPr bwMode="auto">
            <a:xfrm flipV="1">
              <a:off x="4634"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902" name="Line 48"/>
            <p:cNvSpPr>
              <a:spLocks noChangeShapeType="1"/>
            </p:cNvSpPr>
            <p:nvPr/>
          </p:nvSpPr>
          <p:spPr bwMode="auto">
            <a:xfrm flipV="1">
              <a:off x="4791"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903" name="Line 49"/>
            <p:cNvSpPr>
              <a:spLocks noChangeShapeType="1"/>
            </p:cNvSpPr>
            <p:nvPr/>
          </p:nvSpPr>
          <p:spPr bwMode="auto">
            <a:xfrm flipV="1">
              <a:off x="4949" y="3317"/>
              <a:ext cx="1" cy="5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20904" name="Freeform 50"/>
            <p:cNvSpPr>
              <a:spLocks/>
            </p:cNvSpPr>
            <p:nvPr/>
          </p:nvSpPr>
          <p:spPr bwMode="auto">
            <a:xfrm>
              <a:off x="991" y="1335"/>
              <a:ext cx="3958" cy="1762"/>
            </a:xfrm>
            <a:custGeom>
              <a:avLst/>
              <a:gdLst>
                <a:gd name="T0" fmla="*/ 0 w 628"/>
                <a:gd name="T1" fmla="*/ 280 h 280"/>
                <a:gd name="T2" fmla="*/ 25 w 628"/>
                <a:gd name="T3" fmla="*/ 239 h 280"/>
                <a:gd name="T4" fmla="*/ 50 w 628"/>
                <a:gd name="T5" fmla="*/ 209 h 280"/>
                <a:gd name="T6" fmla="*/ 75 w 628"/>
                <a:gd name="T7" fmla="*/ 123 h 280"/>
                <a:gd name="T8" fmla="*/ 100 w 628"/>
                <a:gd name="T9" fmla="*/ 105 h 280"/>
                <a:gd name="T10" fmla="*/ 126 w 628"/>
                <a:gd name="T11" fmla="*/ 100 h 280"/>
                <a:gd name="T12" fmla="*/ 151 w 628"/>
                <a:gd name="T13" fmla="*/ 102 h 280"/>
                <a:gd name="T14" fmla="*/ 176 w 628"/>
                <a:gd name="T15" fmla="*/ 55 h 280"/>
                <a:gd name="T16" fmla="*/ 201 w 628"/>
                <a:gd name="T17" fmla="*/ 55 h 280"/>
                <a:gd name="T18" fmla="*/ 226 w 628"/>
                <a:gd name="T19" fmla="*/ 48 h 280"/>
                <a:gd name="T20" fmla="*/ 251 w 628"/>
                <a:gd name="T21" fmla="*/ 38 h 280"/>
                <a:gd name="T22" fmla="*/ 276 w 628"/>
                <a:gd name="T23" fmla="*/ 24 h 280"/>
                <a:gd name="T24" fmla="*/ 301 w 628"/>
                <a:gd name="T25" fmla="*/ 13 h 280"/>
                <a:gd name="T26" fmla="*/ 327 w 628"/>
                <a:gd name="T27" fmla="*/ 4 h 280"/>
                <a:gd name="T28" fmla="*/ 352 w 628"/>
                <a:gd name="T29" fmla="*/ 0 h 280"/>
                <a:gd name="T30" fmla="*/ 377 w 628"/>
                <a:gd name="T31" fmla="*/ 2 h 280"/>
                <a:gd name="T32" fmla="*/ 402 w 628"/>
                <a:gd name="T33" fmla="*/ 8 h 280"/>
                <a:gd name="T34" fmla="*/ 427 w 628"/>
                <a:gd name="T35" fmla="*/ 25 h 280"/>
                <a:gd name="T36" fmla="*/ 452 w 628"/>
                <a:gd name="T37" fmla="*/ 42 h 280"/>
                <a:gd name="T38" fmla="*/ 477 w 628"/>
                <a:gd name="T39" fmla="*/ 59 h 280"/>
                <a:gd name="T40" fmla="*/ 502 w 628"/>
                <a:gd name="T41" fmla="*/ 76 h 280"/>
                <a:gd name="T42" fmla="*/ 528 w 628"/>
                <a:gd name="T43" fmla="*/ 92 h 280"/>
                <a:gd name="T44" fmla="*/ 553 w 628"/>
                <a:gd name="T45" fmla="*/ 107 h 280"/>
                <a:gd name="T46" fmla="*/ 578 w 628"/>
                <a:gd name="T47" fmla="*/ 121 h 280"/>
                <a:gd name="T48" fmla="*/ 603 w 628"/>
                <a:gd name="T49" fmla="*/ 134 h 280"/>
                <a:gd name="T50" fmla="*/ 628 w 628"/>
                <a:gd name="T51" fmla="*/ 146 h 28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28"/>
                <a:gd name="T79" fmla="*/ 0 h 280"/>
                <a:gd name="T80" fmla="*/ 628 w 628"/>
                <a:gd name="T81" fmla="*/ 280 h 28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28" h="280">
                  <a:moveTo>
                    <a:pt x="0" y="280"/>
                  </a:moveTo>
                  <a:lnTo>
                    <a:pt x="25" y="239"/>
                  </a:lnTo>
                  <a:lnTo>
                    <a:pt x="50" y="209"/>
                  </a:lnTo>
                  <a:lnTo>
                    <a:pt x="75" y="123"/>
                  </a:lnTo>
                  <a:lnTo>
                    <a:pt x="100" y="105"/>
                  </a:lnTo>
                  <a:lnTo>
                    <a:pt x="126" y="100"/>
                  </a:lnTo>
                  <a:lnTo>
                    <a:pt x="151" y="102"/>
                  </a:lnTo>
                  <a:lnTo>
                    <a:pt x="176" y="55"/>
                  </a:lnTo>
                  <a:lnTo>
                    <a:pt x="201" y="55"/>
                  </a:lnTo>
                  <a:lnTo>
                    <a:pt x="226" y="48"/>
                  </a:lnTo>
                  <a:lnTo>
                    <a:pt x="251" y="38"/>
                  </a:lnTo>
                  <a:lnTo>
                    <a:pt x="276" y="24"/>
                  </a:lnTo>
                  <a:lnTo>
                    <a:pt x="301" y="13"/>
                  </a:lnTo>
                  <a:lnTo>
                    <a:pt x="327" y="4"/>
                  </a:lnTo>
                  <a:lnTo>
                    <a:pt x="352" y="0"/>
                  </a:lnTo>
                  <a:lnTo>
                    <a:pt x="377" y="2"/>
                  </a:lnTo>
                  <a:lnTo>
                    <a:pt x="402" y="8"/>
                  </a:lnTo>
                  <a:lnTo>
                    <a:pt x="427" y="25"/>
                  </a:lnTo>
                  <a:lnTo>
                    <a:pt x="452" y="42"/>
                  </a:lnTo>
                  <a:lnTo>
                    <a:pt x="477" y="59"/>
                  </a:lnTo>
                  <a:lnTo>
                    <a:pt x="502" y="76"/>
                  </a:lnTo>
                  <a:lnTo>
                    <a:pt x="528" y="92"/>
                  </a:lnTo>
                  <a:lnTo>
                    <a:pt x="553" y="107"/>
                  </a:lnTo>
                  <a:lnTo>
                    <a:pt x="578" y="121"/>
                  </a:lnTo>
                  <a:lnTo>
                    <a:pt x="603" y="134"/>
                  </a:lnTo>
                  <a:lnTo>
                    <a:pt x="628" y="146"/>
                  </a:lnTo>
                </a:path>
              </a:pathLst>
            </a:custGeom>
            <a:noFill/>
            <a:ln w="30163">
              <a:solidFill>
                <a:srgbClr val="0000FF"/>
              </a:solidFill>
              <a:round/>
              <a:headEnd/>
              <a:tailEnd/>
            </a:ln>
          </p:spPr>
          <p:txBody>
            <a:bodyPr>
              <a:prstTxWarp prst="textNoShape">
                <a:avLst/>
              </a:prstTxWarp>
            </a:bodyPr>
            <a:lstStyle/>
            <a:p>
              <a:endParaRPr lang="en-GB"/>
            </a:p>
          </p:txBody>
        </p:sp>
        <p:sp>
          <p:nvSpPr>
            <p:cNvPr id="120905" name="Freeform 51"/>
            <p:cNvSpPr>
              <a:spLocks/>
            </p:cNvSpPr>
            <p:nvPr/>
          </p:nvSpPr>
          <p:spPr bwMode="auto">
            <a:xfrm>
              <a:off x="991" y="1329"/>
              <a:ext cx="3958" cy="2007"/>
            </a:xfrm>
            <a:custGeom>
              <a:avLst/>
              <a:gdLst>
                <a:gd name="T0" fmla="*/ 0 w 628"/>
                <a:gd name="T1" fmla="*/ 319 h 319"/>
                <a:gd name="T2" fmla="*/ 25 w 628"/>
                <a:gd name="T3" fmla="*/ 309 h 319"/>
                <a:gd name="T4" fmla="*/ 50 w 628"/>
                <a:gd name="T5" fmla="*/ 287 h 319"/>
                <a:gd name="T6" fmla="*/ 75 w 628"/>
                <a:gd name="T7" fmla="*/ 182 h 319"/>
                <a:gd name="T8" fmla="*/ 100 w 628"/>
                <a:gd name="T9" fmla="*/ 158 h 319"/>
                <a:gd name="T10" fmla="*/ 126 w 628"/>
                <a:gd name="T11" fmla="*/ 148 h 319"/>
                <a:gd name="T12" fmla="*/ 151 w 628"/>
                <a:gd name="T13" fmla="*/ 121 h 319"/>
                <a:gd name="T14" fmla="*/ 176 w 628"/>
                <a:gd name="T15" fmla="*/ 35 h 319"/>
                <a:gd name="T16" fmla="*/ 201 w 628"/>
                <a:gd name="T17" fmla="*/ 60 h 319"/>
                <a:gd name="T18" fmla="*/ 226 w 628"/>
                <a:gd name="T19" fmla="*/ 56 h 319"/>
                <a:gd name="T20" fmla="*/ 251 w 628"/>
                <a:gd name="T21" fmla="*/ 52 h 319"/>
                <a:gd name="T22" fmla="*/ 276 w 628"/>
                <a:gd name="T23" fmla="*/ 39 h 319"/>
                <a:gd name="T24" fmla="*/ 301 w 628"/>
                <a:gd name="T25" fmla="*/ 29 h 319"/>
                <a:gd name="T26" fmla="*/ 327 w 628"/>
                <a:gd name="T27" fmla="*/ 39 h 319"/>
                <a:gd name="T28" fmla="*/ 352 w 628"/>
                <a:gd name="T29" fmla="*/ 34 h 319"/>
                <a:gd name="T30" fmla="*/ 377 w 628"/>
                <a:gd name="T31" fmla="*/ 27 h 319"/>
                <a:gd name="T32" fmla="*/ 402 w 628"/>
                <a:gd name="T33" fmla="*/ 22 h 319"/>
                <a:gd name="T34" fmla="*/ 427 w 628"/>
                <a:gd name="T35" fmla="*/ 15 h 319"/>
                <a:gd name="T36" fmla="*/ 452 w 628"/>
                <a:gd name="T37" fmla="*/ 18 h 319"/>
                <a:gd name="T38" fmla="*/ 477 w 628"/>
                <a:gd name="T39" fmla="*/ 14 h 319"/>
                <a:gd name="T40" fmla="*/ 502 w 628"/>
                <a:gd name="T41" fmla="*/ 11 h 319"/>
                <a:gd name="T42" fmla="*/ 528 w 628"/>
                <a:gd name="T43" fmla="*/ 9 h 319"/>
                <a:gd name="T44" fmla="*/ 553 w 628"/>
                <a:gd name="T45" fmla="*/ 7 h 319"/>
                <a:gd name="T46" fmla="*/ 578 w 628"/>
                <a:gd name="T47" fmla="*/ 5 h 319"/>
                <a:gd name="T48" fmla="*/ 603 w 628"/>
                <a:gd name="T49" fmla="*/ 3 h 319"/>
                <a:gd name="T50" fmla="*/ 628 w 628"/>
                <a:gd name="T51" fmla="*/ 0 h 3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28"/>
                <a:gd name="T79" fmla="*/ 0 h 319"/>
                <a:gd name="T80" fmla="*/ 628 w 628"/>
                <a:gd name="T81" fmla="*/ 319 h 31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28" h="319">
                  <a:moveTo>
                    <a:pt x="0" y="319"/>
                  </a:moveTo>
                  <a:lnTo>
                    <a:pt x="25" y="309"/>
                  </a:lnTo>
                  <a:lnTo>
                    <a:pt x="50" y="287"/>
                  </a:lnTo>
                  <a:lnTo>
                    <a:pt x="75" y="182"/>
                  </a:lnTo>
                  <a:lnTo>
                    <a:pt x="100" y="158"/>
                  </a:lnTo>
                  <a:lnTo>
                    <a:pt x="126" y="148"/>
                  </a:lnTo>
                  <a:lnTo>
                    <a:pt x="151" y="121"/>
                  </a:lnTo>
                  <a:lnTo>
                    <a:pt x="176" y="35"/>
                  </a:lnTo>
                  <a:lnTo>
                    <a:pt x="201" y="60"/>
                  </a:lnTo>
                  <a:lnTo>
                    <a:pt x="226" y="56"/>
                  </a:lnTo>
                  <a:lnTo>
                    <a:pt x="251" y="52"/>
                  </a:lnTo>
                  <a:lnTo>
                    <a:pt x="276" y="39"/>
                  </a:lnTo>
                  <a:lnTo>
                    <a:pt x="301" y="29"/>
                  </a:lnTo>
                  <a:lnTo>
                    <a:pt x="327" y="39"/>
                  </a:lnTo>
                  <a:lnTo>
                    <a:pt x="352" y="34"/>
                  </a:lnTo>
                  <a:lnTo>
                    <a:pt x="377" y="27"/>
                  </a:lnTo>
                  <a:lnTo>
                    <a:pt x="402" y="22"/>
                  </a:lnTo>
                  <a:lnTo>
                    <a:pt x="427" y="15"/>
                  </a:lnTo>
                  <a:lnTo>
                    <a:pt x="452" y="18"/>
                  </a:lnTo>
                  <a:lnTo>
                    <a:pt x="477" y="14"/>
                  </a:lnTo>
                  <a:lnTo>
                    <a:pt x="502" y="11"/>
                  </a:lnTo>
                  <a:lnTo>
                    <a:pt x="528" y="9"/>
                  </a:lnTo>
                  <a:lnTo>
                    <a:pt x="553" y="7"/>
                  </a:lnTo>
                  <a:lnTo>
                    <a:pt x="578" y="5"/>
                  </a:lnTo>
                  <a:lnTo>
                    <a:pt x="603" y="3"/>
                  </a:lnTo>
                  <a:lnTo>
                    <a:pt x="628" y="0"/>
                  </a:lnTo>
                </a:path>
              </a:pathLst>
            </a:custGeom>
            <a:noFill/>
            <a:ln w="30163">
              <a:solidFill>
                <a:srgbClr val="00AE00"/>
              </a:solidFill>
              <a:round/>
              <a:headEnd/>
              <a:tailEnd/>
            </a:ln>
          </p:spPr>
          <p:txBody>
            <a:bodyPr>
              <a:prstTxWarp prst="textNoShape">
                <a:avLst/>
              </a:prstTxWarp>
            </a:bodyPr>
            <a:lstStyle/>
            <a:p>
              <a:endParaRPr lang="en-GB"/>
            </a:p>
          </p:txBody>
        </p:sp>
        <p:sp>
          <p:nvSpPr>
            <p:cNvPr id="120906" name="Rectangle 52"/>
            <p:cNvSpPr>
              <a:spLocks noChangeArrowheads="1"/>
            </p:cNvSpPr>
            <p:nvPr/>
          </p:nvSpPr>
          <p:spPr bwMode="auto">
            <a:xfrm>
              <a:off x="902" y="3298"/>
              <a:ext cx="40" cy="8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900">
                  <a:solidFill>
                    <a:srgbClr val="000000"/>
                  </a:solidFill>
                  <a:latin typeface="Helvetica" pitchFamily="-112" charset="0"/>
                </a:rPr>
                <a:t>0</a:t>
              </a:r>
              <a:endParaRPr lang="en-US" sz="2000">
                <a:latin typeface="Arial" pitchFamily="-112" charset="0"/>
              </a:endParaRPr>
            </a:p>
          </p:txBody>
        </p:sp>
        <p:sp>
          <p:nvSpPr>
            <p:cNvPr id="120907" name="Rectangle 53"/>
            <p:cNvSpPr>
              <a:spLocks noChangeArrowheads="1"/>
            </p:cNvSpPr>
            <p:nvPr/>
          </p:nvSpPr>
          <p:spPr bwMode="auto">
            <a:xfrm>
              <a:off x="789" y="3159"/>
              <a:ext cx="160" cy="8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900">
                  <a:solidFill>
                    <a:srgbClr val="000000"/>
                  </a:solidFill>
                  <a:latin typeface="Helvetica" pitchFamily="-112" charset="0"/>
                </a:rPr>
                <a:t>1000</a:t>
              </a:r>
              <a:endParaRPr lang="en-US" sz="2000">
                <a:latin typeface="Arial" pitchFamily="-112" charset="0"/>
              </a:endParaRPr>
            </a:p>
          </p:txBody>
        </p:sp>
        <p:sp>
          <p:nvSpPr>
            <p:cNvPr id="120908" name="Rectangle 54"/>
            <p:cNvSpPr>
              <a:spLocks noChangeArrowheads="1"/>
            </p:cNvSpPr>
            <p:nvPr/>
          </p:nvSpPr>
          <p:spPr bwMode="auto">
            <a:xfrm>
              <a:off x="789" y="3021"/>
              <a:ext cx="160" cy="8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900">
                  <a:solidFill>
                    <a:srgbClr val="000000"/>
                  </a:solidFill>
                  <a:latin typeface="Helvetica" pitchFamily="-112" charset="0"/>
                </a:rPr>
                <a:t>2000</a:t>
              </a:r>
              <a:endParaRPr lang="en-US" sz="2000">
                <a:latin typeface="Arial" pitchFamily="-112" charset="0"/>
              </a:endParaRPr>
            </a:p>
          </p:txBody>
        </p:sp>
        <p:sp>
          <p:nvSpPr>
            <p:cNvPr id="120909" name="Rectangle 55"/>
            <p:cNvSpPr>
              <a:spLocks noChangeArrowheads="1"/>
            </p:cNvSpPr>
            <p:nvPr/>
          </p:nvSpPr>
          <p:spPr bwMode="auto">
            <a:xfrm>
              <a:off x="789" y="2876"/>
              <a:ext cx="160" cy="8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900">
                  <a:solidFill>
                    <a:srgbClr val="000000"/>
                  </a:solidFill>
                  <a:latin typeface="Helvetica" pitchFamily="-112" charset="0"/>
                </a:rPr>
                <a:t>3000</a:t>
              </a:r>
              <a:endParaRPr lang="en-US" sz="2000">
                <a:latin typeface="Arial" pitchFamily="-112" charset="0"/>
              </a:endParaRPr>
            </a:p>
          </p:txBody>
        </p:sp>
        <p:sp>
          <p:nvSpPr>
            <p:cNvPr id="120910" name="Rectangle 56"/>
            <p:cNvSpPr>
              <a:spLocks noChangeArrowheads="1"/>
            </p:cNvSpPr>
            <p:nvPr/>
          </p:nvSpPr>
          <p:spPr bwMode="auto">
            <a:xfrm>
              <a:off x="789" y="2738"/>
              <a:ext cx="160" cy="8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900">
                  <a:solidFill>
                    <a:srgbClr val="000000"/>
                  </a:solidFill>
                  <a:latin typeface="Helvetica" pitchFamily="-112" charset="0"/>
                </a:rPr>
                <a:t>4000</a:t>
              </a:r>
              <a:endParaRPr lang="en-US" sz="2000">
                <a:latin typeface="Arial" pitchFamily="-112" charset="0"/>
              </a:endParaRPr>
            </a:p>
          </p:txBody>
        </p:sp>
        <p:sp>
          <p:nvSpPr>
            <p:cNvPr id="120911" name="Rectangle 57"/>
            <p:cNvSpPr>
              <a:spLocks noChangeArrowheads="1"/>
            </p:cNvSpPr>
            <p:nvPr/>
          </p:nvSpPr>
          <p:spPr bwMode="auto">
            <a:xfrm>
              <a:off x="789" y="2600"/>
              <a:ext cx="160" cy="8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900">
                  <a:solidFill>
                    <a:srgbClr val="000000"/>
                  </a:solidFill>
                  <a:latin typeface="Helvetica" pitchFamily="-112" charset="0"/>
                </a:rPr>
                <a:t>5000</a:t>
              </a:r>
              <a:endParaRPr lang="en-US" sz="2000">
                <a:latin typeface="Arial" pitchFamily="-112" charset="0"/>
              </a:endParaRPr>
            </a:p>
          </p:txBody>
        </p:sp>
        <p:sp>
          <p:nvSpPr>
            <p:cNvPr id="120912" name="Rectangle 58"/>
            <p:cNvSpPr>
              <a:spLocks noChangeArrowheads="1"/>
            </p:cNvSpPr>
            <p:nvPr/>
          </p:nvSpPr>
          <p:spPr bwMode="auto">
            <a:xfrm>
              <a:off x="789" y="2461"/>
              <a:ext cx="160" cy="8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900">
                  <a:solidFill>
                    <a:srgbClr val="000000"/>
                  </a:solidFill>
                  <a:latin typeface="Helvetica" pitchFamily="-112" charset="0"/>
                </a:rPr>
                <a:t>6000</a:t>
              </a:r>
              <a:endParaRPr lang="en-US" sz="2000">
                <a:latin typeface="Arial" pitchFamily="-112" charset="0"/>
              </a:endParaRPr>
            </a:p>
          </p:txBody>
        </p:sp>
        <p:sp>
          <p:nvSpPr>
            <p:cNvPr id="120913" name="Rectangle 59"/>
            <p:cNvSpPr>
              <a:spLocks noChangeArrowheads="1"/>
            </p:cNvSpPr>
            <p:nvPr/>
          </p:nvSpPr>
          <p:spPr bwMode="auto">
            <a:xfrm>
              <a:off x="789" y="2323"/>
              <a:ext cx="160" cy="8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900">
                  <a:solidFill>
                    <a:srgbClr val="000000"/>
                  </a:solidFill>
                  <a:latin typeface="Helvetica" pitchFamily="-112" charset="0"/>
                </a:rPr>
                <a:t>7000</a:t>
              </a:r>
              <a:endParaRPr lang="en-US" sz="2000">
                <a:latin typeface="Arial" pitchFamily="-112" charset="0"/>
              </a:endParaRPr>
            </a:p>
          </p:txBody>
        </p:sp>
        <p:sp>
          <p:nvSpPr>
            <p:cNvPr id="120914" name="Rectangle 60"/>
            <p:cNvSpPr>
              <a:spLocks noChangeArrowheads="1"/>
            </p:cNvSpPr>
            <p:nvPr/>
          </p:nvSpPr>
          <p:spPr bwMode="auto">
            <a:xfrm>
              <a:off x="789" y="2178"/>
              <a:ext cx="160" cy="8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900">
                  <a:solidFill>
                    <a:srgbClr val="000000"/>
                  </a:solidFill>
                  <a:latin typeface="Helvetica" pitchFamily="-112" charset="0"/>
                </a:rPr>
                <a:t>8000</a:t>
              </a:r>
              <a:endParaRPr lang="en-US" sz="2000">
                <a:latin typeface="Arial" pitchFamily="-112" charset="0"/>
              </a:endParaRPr>
            </a:p>
          </p:txBody>
        </p:sp>
        <p:sp>
          <p:nvSpPr>
            <p:cNvPr id="120915" name="Rectangle 61"/>
            <p:cNvSpPr>
              <a:spLocks noChangeArrowheads="1"/>
            </p:cNvSpPr>
            <p:nvPr/>
          </p:nvSpPr>
          <p:spPr bwMode="auto">
            <a:xfrm>
              <a:off x="789" y="2040"/>
              <a:ext cx="160" cy="8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900">
                  <a:solidFill>
                    <a:srgbClr val="000000"/>
                  </a:solidFill>
                  <a:latin typeface="Helvetica" pitchFamily="-112" charset="0"/>
                </a:rPr>
                <a:t>9000</a:t>
              </a:r>
              <a:endParaRPr lang="en-US" sz="2000">
                <a:latin typeface="Arial" pitchFamily="-112" charset="0"/>
              </a:endParaRPr>
            </a:p>
          </p:txBody>
        </p:sp>
        <p:sp>
          <p:nvSpPr>
            <p:cNvPr id="120916" name="Rectangle 62"/>
            <p:cNvSpPr>
              <a:spLocks noChangeArrowheads="1"/>
            </p:cNvSpPr>
            <p:nvPr/>
          </p:nvSpPr>
          <p:spPr bwMode="auto">
            <a:xfrm>
              <a:off x="751" y="1902"/>
              <a:ext cx="200" cy="8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900">
                  <a:solidFill>
                    <a:srgbClr val="000000"/>
                  </a:solidFill>
                  <a:latin typeface="Helvetica" pitchFamily="-112" charset="0"/>
                </a:rPr>
                <a:t>10000</a:t>
              </a:r>
              <a:endParaRPr lang="en-US" sz="2000">
                <a:latin typeface="Arial" pitchFamily="-112" charset="0"/>
              </a:endParaRPr>
            </a:p>
          </p:txBody>
        </p:sp>
        <p:sp>
          <p:nvSpPr>
            <p:cNvPr id="120917" name="Rectangle 63"/>
            <p:cNvSpPr>
              <a:spLocks noChangeArrowheads="1"/>
            </p:cNvSpPr>
            <p:nvPr/>
          </p:nvSpPr>
          <p:spPr bwMode="auto">
            <a:xfrm>
              <a:off x="751" y="1763"/>
              <a:ext cx="200" cy="8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900">
                  <a:solidFill>
                    <a:srgbClr val="000000"/>
                  </a:solidFill>
                  <a:latin typeface="Helvetica" pitchFamily="-112" charset="0"/>
                </a:rPr>
                <a:t>11000</a:t>
              </a:r>
              <a:endParaRPr lang="en-US" sz="2000">
                <a:latin typeface="Arial" pitchFamily="-112" charset="0"/>
              </a:endParaRPr>
            </a:p>
          </p:txBody>
        </p:sp>
        <p:sp>
          <p:nvSpPr>
            <p:cNvPr id="120918" name="Rectangle 64"/>
            <p:cNvSpPr>
              <a:spLocks noChangeArrowheads="1"/>
            </p:cNvSpPr>
            <p:nvPr/>
          </p:nvSpPr>
          <p:spPr bwMode="auto">
            <a:xfrm>
              <a:off x="751" y="1625"/>
              <a:ext cx="200" cy="8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900">
                  <a:solidFill>
                    <a:srgbClr val="000000"/>
                  </a:solidFill>
                  <a:latin typeface="Helvetica" pitchFamily="-112" charset="0"/>
                </a:rPr>
                <a:t>12000</a:t>
              </a:r>
              <a:endParaRPr lang="en-US" sz="2000">
                <a:latin typeface="Arial" pitchFamily="-112" charset="0"/>
              </a:endParaRPr>
            </a:p>
          </p:txBody>
        </p:sp>
        <p:sp>
          <p:nvSpPr>
            <p:cNvPr id="120919" name="Rectangle 65"/>
            <p:cNvSpPr>
              <a:spLocks noChangeArrowheads="1"/>
            </p:cNvSpPr>
            <p:nvPr/>
          </p:nvSpPr>
          <p:spPr bwMode="auto">
            <a:xfrm>
              <a:off x="751" y="1480"/>
              <a:ext cx="200" cy="8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900">
                  <a:solidFill>
                    <a:srgbClr val="000000"/>
                  </a:solidFill>
                  <a:latin typeface="Helvetica" pitchFamily="-112" charset="0"/>
                </a:rPr>
                <a:t>13000</a:t>
              </a:r>
              <a:endParaRPr lang="en-US" sz="2000">
                <a:latin typeface="Arial" pitchFamily="-112" charset="0"/>
              </a:endParaRPr>
            </a:p>
          </p:txBody>
        </p:sp>
        <p:sp>
          <p:nvSpPr>
            <p:cNvPr id="120920" name="Rectangle 66"/>
            <p:cNvSpPr>
              <a:spLocks noChangeArrowheads="1"/>
            </p:cNvSpPr>
            <p:nvPr/>
          </p:nvSpPr>
          <p:spPr bwMode="auto">
            <a:xfrm>
              <a:off x="751" y="1342"/>
              <a:ext cx="200" cy="8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900">
                  <a:solidFill>
                    <a:srgbClr val="000000"/>
                  </a:solidFill>
                  <a:latin typeface="Helvetica" pitchFamily="-112" charset="0"/>
                </a:rPr>
                <a:t>14000</a:t>
              </a:r>
              <a:endParaRPr lang="en-US" sz="2000">
                <a:latin typeface="Arial" pitchFamily="-112" charset="0"/>
              </a:endParaRPr>
            </a:p>
          </p:txBody>
        </p:sp>
        <p:sp>
          <p:nvSpPr>
            <p:cNvPr id="120921" name="Rectangle 67"/>
            <p:cNvSpPr>
              <a:spLocks noChangeArrowheads="1"/>
            </p:cNvSpPr>
            <p:nvPr/>
          </p:nvSpPr>
          <p:spPr bwMode="auto">
            <a:xfrm>
              <a:off x="751" y="1203"/>
              <a:ext cx="200" cy="8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900">
                  <a:solidFill>
                    <a:srgbClr val="000000"/>
                  </a:solidFill>
                  <a:latin typeface="Helvetica" pitchFamily="-112" charset="0"/>
                </a:rPr>
                <a:t>15000</a:t>
              </a:r>
              <a:endParaRPr lang="en-US" sz="2000">
                <a:latin typeface="Arial" pitchFamily="-112" charset="0"/>
              </a:endParaRPr>
            </a:p>
          </p:txBody>
        </p:sp>
        <p:sp>
          <p:nvSpPr>
            <p:cNvPr id="120922" name="Rectangle 68"/>
            <p:cNvSpPr>
              <a:spLocks noChangeArrowheads="1"/>
            </p:cNvSpPr>
            <p:nvPr/>
          </p:nvSpPr>
          <p:spPr bwMode="auto">
            <a:xfrm>
              <a:off x="902" y="3411"/>
              <a:ext cx="176" cy="9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1000">
                  <a:solidFill>
                    <a:srgbClr val="000000"/>
                  </a:solidFill>
                  <a:latin typeface="Helvetica" pitchFamily="-112" charset="0"/>
                </a:rPr>
                <a:t>1965</a:t>
              </a:r>
              <a:endParaRPr lang="en-US" sz="2000">
                <a:latin typeface="Arial" pitchFamily="-112" charset="0"/>
              </a:endParaRPr>
            </a:p>
          </p:txBody>
        </p:sp>
        <p:sp>
          <p:nvSpPr>
            <p:cNvPr id="120923" name="Rectangle 69"/>
            <p:cNvSpPr>
              <a:spLocks noChangeArrowheads="1"/>
            </p:cNvSpPr>
            <p:nvPr/>
          </p:nvSpPr>
          <p:spPr bwMode="auto">
            <a:xfrm>
              <a:off x="1217" y="3411"/>
              <a:ext cx="176" cy="9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1000">
                  <a:solidFill>
                    <a:srgbClr val="000000"/>
                  </a:solidFill>
                  <a:latin typeface="Helvetica" pitchFamily="-112" charset="0"/>
                </a:rPr>
                <a:t>1975</a:t>
              </a:r>
              <a:endParaRPr lang="en-US" sz="2000">
                <a:latin typeface="Arial" pitchFamily="-112" charset="0"/>
              </a:endParaRPr>
            </a:p>
          </p:txBody>
        </p:sp>
        <p:sp>
          <p:nvSpPr>
            <p:cNvPr id="120924" name="Rectangle 70"/>
            <p:cNvSpPr>
              <a:spLocks noChangeArrowheads="1"/>
            </p:cNvSpPr>
            <p:nvPr/>
          </p:nvSpPr>
          <p:spPr bwMode="auto">
            <a:xfrm>
              <a:off x="1533" y="3411"/>
              <a:ext cx="176" cy="9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1000">
                  <a:solidFill>
                    <a:srgbClr val="000000"/>
                  </a:solidFill>
                  <a:latin typeface="Helvetica" pitchFamily="-112" charset="0"/>
                </a:rPr>
                <a:t>1981</a:t>
              </a:r>
              <a:endParaRPr lang="en-US" sz="2000">
                <a:latin typeface="Arial" pitchFamily="-112" charset="0"/>
              </a:endParaRPr>
            </a:p>
          </p:txBody>
        </p:sp>
        <p:sp>
          <p:nvSpPr>
            <p:cNvPr id="120925" name="Rectangle 71"/>
            <p:cNvSpPr>
              <a:spLocks noChangeArrowheads="1"/>
            </p:cNvSpPr>
            <p:nvPr/>
          </p:nvSpPr>
          <p:spPr bwMode="auto">
            <a:xfrm>
              <a:off x="1854" y="3411"/>
              <a:ext cx="176" cy="9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1000">
                  <a:solidFill>
                    <a:srgbClr val="000000"/>
                  </a:solidFill>
                  <a:latin typeface="Helvetica" pitchFamily="-112" charset="0"/>
                </a:rPr>
                <a:t>1983</a:t>
              </a:r>
              <a:endParaRPr lang="en-US" sz="2000">
                <a:latin typeface="Arial" pitchFamily="-112" charset="0"/>
              </a:endParaRPr>
            </a:p>
          </p:txBody>
        </p:sp>
        <p:sp>
          <p:nvSpPr>
            <p:cNvPr id="120926" name="Rectangle 72"/>
            <p:cNvSpPr>
              <a:spLocks noChangeArrowheads="1"/>
            </p:cNvSpPr>
            <p:nvPr/>
          </p:nvSpPr>
          <p:spPr bwMode="auto">
            <a:xfrm>
              <a:off x="2169" y="3411"/>
              <a:ext cx="176" cy="9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1000">
                  <a:solidFill>
                    <a:srgbClr val="000000"/>
                  </a:solidFill>
                  <a:latin typeface="Helvetica" pitchFamily="-112" charset="0"/>
                </a:rPr>
                <a:t>1985</a:t>
              </a:r>
              <a:endParaRPr lang="en-US" sz="2000">
                <a:latin typeface="Arial" pitchFamily="-112" charset="0"/>
              </a:endParaRPr>
            </a:p>
          </p:txBody>
        </p:sp>
        <p:sp>
          <p:nvSpPr>
            <p:cNvPr id="120927" name="Rectangle 73"/>
            <p:cNvSpPr>
              <a:spLocks noChangeArrowheads="1"/>
            </p:cNvSpPr>
            <p:nvPr/>
          </p:nvSpPr>
          <p:spPr bwMode="auto">
            <a:xfrm>
              <a:off x="2484" y="3411"/>
              <a:ext cx="176" cy="9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1000">
                  <a:solidFill>
                    <a:srgbClr val="000000"/>
                  </a:solidFill>
                  <a:latin typeface="Helvetica" pitchFamily="-112" charset="0"/>
                </a:rPr>
                <a:t>1987</a:t>
              </a:r>
              <a:endParaRPr lang="en-US" sz="2000">
                <a:latin typeface="Arial" pitchFamily="-112" charset="0"/>
              </a:endParaRPr>
            </a:p>
          </p:txBody>
        </p:sp>
        <p:sp>
          <p:nvSpPr>
            <p:cNvPr id="120928" name="Rectangle 74"/>
            <p:cNvSpPr>
              <a:spLocks noChangeArrowheads="1"/>
            </p:cNvSpPr>
            <p:nvPr/>
          </p:nvSpPr>
          <p:spPr bwMode="auto">
            <a:xfrm>
              <a:off x="2799" y="3411"/>
              <a:ext cx="176" cy="9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1000">
                  <a:solidFill>
                    <a:srgbClr val="000000"/>
                  </a:solidFill>
                  <a:latin typeface="Helvetica" pitchFamily="-112" charset="0"/>
                </a:rPr>
                <a:t>1989</a:t>
              </a:r>
              <a:endParaRPr lang="en-US" sz="2000">
                <a:latin typeface="Arial" pitchFamily="-112" charset="0"/>
              </a:endParaRPr>
            </a:p>
          </p:txBody>
        </p:sp>
        <p:sp>
          <p:nvSpPr>
            <p:cNvPr id="120929" name="Rectangle 75"/>
            <p:cNvSpPr>
              <a:spLocks noChangeArrowheads="1"/>
            </p:cNvSpPr>
            <p:nvPr/>
          </p:nvSpPr>
          <p:spPr bwMode="auto">
            <a:xfrm>
              <a:off x="3121" y="3411"/>
              <a:ext cx="176" cy="9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1000">
                  <a:solidFill>
                    <a:srgbClr val="000000"/>
                  </a:solidFill>
                  <a:latin typeface="Helvetica" pitchFamily="-112" charset="0"/>
                </a:rPr>
                <a:t>1991</a:t>
              </a:r>
              <a:endParaRPr lang="en-US" sz="2000">
                <a:latin typeface="Arial" pitchFamily="-112" charset="0"/>
              </a:endParaRPr>
            </a:p>
          </p:txBody>
        </p:sp>
        <p:sp>
          <p:nvSpPr>
            <p:cNvPr id="120930" name="Rectangle 76"/>
            <p:cNvSpPr>
              <a:spLocks noChangeArrowheads="1"/>
            </p:cNvSpPr>
            <p:nvPr/>
          </p:nvSpPr>
          <p:spPr bwMode="auto">
            <a:xfrm>
              <a:off x="3436" y="3411"/>
              <a:ext cx="176" cy="9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1000">
                  <a:solidFill>
                    <a:srgbClr val="000000"/>
                  </a:solidFill>
                  <a:latin typeface="Helvetica" pitchFamily="-112" charset="0"/>
                </a:rPr>
                <a:t>1993</a:t>
              </a:r>
              <a:endParaRPr lang="en-US" sz="2000">
                <a:latin typeface="Arial" pitchFamily="-112" charset="0"/>
              </a:endParaRPr>
            </a:p>
          </p:txBody>
        </p:sp>
        <p:sp>
          <p:nvSpPr>
            <p:cNvPr id="120931" name="Rectangle 77"/>
            <p:cNvSpPr>
              <a:spLocks noChangeArrowheads="1"/>
            </p:cNvSpPr>
            <p:nvPr/>
          </p:nvSpPr>
          <p:spPr bwMode="auto">
            <a:xfrm>
              <a:off x="3751" y="3411"/>
              <a:ext cx="176" cy="9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1000">
                  <a:solidFill>
                    <a:srgbClr val="000000"/>
                  </a:solidFill>
                  <a:latin typeface="Helvetica" pitchFamily="-112" charset="0"/>
                </a:rPr>
                <a:t>1995</a:t>
              </a:r>
              <a:endParaRPr lang="en-US" sz="2000">
                <a:latin typeface="Arial" pitchFamily="-112" charset="0"/>
              </a:endParaRPr>
            </a:p>
          </p:txBody>
        </p:sp>
        <p:sp>
          <p:nvSpPr>
            <p:cNvPr id="120932" name="Rectangle 78"/>
            <p:cNvSpPr>
              <a:spLocks noChangeArrowheads="1"/>
            </p:cNvSpPr>
            <p:nvPr/>
          </p:nvSpPr>
          <p:spPr bwMode="auto">
            <a:xfrm>
              <a:off x="4066" y="3411"/>
              <a:ext cx="176" cy="9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1000">
                  <a:solidFill>
                    <a:srgbClr val="000000"/>
                  </a:solidFill>
                  <a:latin typeface="Helvetica" pitchFamily="-112" charset="0"/>
                </a:rPr>
                <a:t>1997</a:t>
              </a:r>
              <a:endParaRPr lang="en-US" sz="2000">
                <a:latin typeface="Arial" pitchFamily="-112" charset="0"/>
              </a:endParaRPr>
            </a:p>
          </p:txBody>
        </p:sp>
        <p:sp>
          <p:nvSpPr>
            <p:cNvPr id="120933" name="Rectangle 79"/>
            <p:cNvSpPr>
              <a:spLocks noChangeArrowheads="1"/>
            </p:cNvSpPr>
            <p:nvPr/>
          </p:nvSpPr>
          <p:spPr bwMode="auto">
            <a:xfrm>
              <a:off x="4388" y="3411"/>
              <a:ext cx="176" cy="9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1000">
                  <a:solidFill>
                    <a:srgbClr val="000000"/>
                  </a:solidFill>
                  <a:latin typeface="Helvetica" pitchFamily="-112" charset="0"/>
                </a:rPr>
                <a:t>1999</a:t>
              </a:r>
              <a:endParaRPr lang="en-US" sz="2000">
                <a:latin typeface="Arial" pitchFamily="-112" charset="0"/>
              </a:endParaRPr>
            </a:p>
          </p:txBody>
        </p:sp>
        <p:sp>
          <p:nvSpPr>
            <p:cNvPr id="120934" name="Rectangle 80"/>
            <p:cNvSpPr>
              <a:spLocks noChangeArrowheads="1"/>
            </p:cNvSpPr>
            <p:nvPr/>
          </p:nvSpPr>
          <p:spPr bwMode="auto">
            <a:xfrm>
              <a:off x="4703" y="3411"/>
              <a:ext cx="176" cy="96"/>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1000">
                  <a:solidFill>
                    <a:srgbClr val="000000"/>
                  </a:solidFill>
                  <a:latin typeface="Helvetica" pitchFamily="-112" charset="0"/>
                </a:rPr>
                <a:t>2001</a:t>
              </a:r>
              <a:endParaRPr lang="en-US" sz="2000">
                <a:latin typeface="Arial" pitchFamily="-112" charset="0"/>
              </a:endParaRPr>
            </a:p>
          </p:txBody>
        </p:sp>
        <p:sp>
          <p:nvSpPr>
            <p:cNvPr id="120935" name="Rectangle 81"/>
            <p:cNvSpPr>
              <a:spLocks noChangeArrowheads="1"/>
            </p:cNvSpPr>
            <p:nvPr/>
          </p:nvSpPr>
          <p:spPr bwMode="auto">
            <a:xfrm>
              <a:off x="360" y="2172"/>
              <a:ext cx="0" cy="192"/>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endParaRPr lang="en-US" sz="2000">
                <a:latin typeface="Arial" pitchFamily="-112" charset="0"/>
              </a:endParaRPr>
            </a:p>
          </p:txBody>
        </p:sp>
        <p:sp>
          <p:nvSpPr>
            <p:cNvPr id="120936" name="Rectangle 82"/>
            <p:cNvSpPr>
              <a:spLocks noChangeArrowheads="1"/>
            </p:cNvSpPr>
            <p:nvPr/>
          </p:nvSpPr>
          <p:spPr bwMode="auto">
            <a:xfrm>
              <a:off x="480" y="2279"/>
              <a:ext cx="0" cy="192"/>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endParaRPr lang="en-US" sz="2000">
                <a:latin typeface="Arial" pitchFamily="-112" charset="0"/>
              </a:endParaRPr>
            </a:p>
          </p:txBody>
        </p:sp>
        <p:sp>
          <p:nvSpPr>
            <p:cNvPr id="120937" name="Rectangle 83"/>
            <p:cNvSpPr>
              <a:spLocks noChangeArrowheads="1"/>
            </p:cNvSpPr>
            <p:nvPr/>
          </p:nvSpPr>
          <p:spPr bwMode="auto">
            <a:xfrm>
              <a:off x="675" y="2279"/>
              <a:ext cx="0" cy="192"/>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endParaRPr lang="en-US" sz="2000">
                <a:latin typeface="Arial" pitchFamily="-112" charset="0"/>
              </a:endParaRPr>
            </a:p>
          </p:txBody>
        </p:sp>
        <p:sp>
          <p:nvSpPr>
            <p:cNvPr id="120938" name="Rectangle 84"/>
            <p:cNvSpPr>
              <a:spLocks noChangeArrowheads="1"/>
            </p:cNvSpPr>
            <p:nvPr/>
          </p:nvSpPr>
          <p:spPr bwMode="auto">
            <a:xfrm>
              <a:off x="311" y="1085"/>
              <a:ext cx="4844" cy="2556"/>
            </a:xfrm>
            <a:prstGeom prst="rect">
              <a:avLst/>
            </a:prstGeom>
            <a:noFill/>
            <a:ln w="23813">
              <a:solidFill>
                <a:srgbClr val="000000"/>
              </a:solidFill>
              <a:miter lim="800000"/>
              <a:headEnd/>
              <a:tailEnd/>
            </a:ln>
          </p:spPr>
          <p:txBody>
            <a:bodyPr>
              <a:prstTxWarp prst="textNoShape">
                <a:avLst/>
              </a:prstTxWarp>
            </a:bodyPr>
            <a:lstStyle/>
            <a:p>
              <a:endParaRPr lang="en-GB"/>
            </a:p>
          </p:txBody>
        </p:sp>
      </p:grpSp>
      <p:sp>
        <p:nvSpPr>
          <p:cNvPr id="120838" name="Rectangle 85"/>
          <p:cNvSpPr>
            <a:spLocks noChangeArrowheads="1"/>
          </p:cNvSpPr>
          <p:nvPr/>
        </p:nvSpPr>
        <p:spPr bwMode="auto">
          <a:xfrm>
            <a:off x="836613" y="5927725"/>
            <a:ext cx="3511550" cy="369888"/>
          </a:xfrm>
          <a:prstGeom prst="rect">
            <a:avLst/>
          </a:prstGeom>
          <a:noFill/>
          <a:ln w="9525">
            <a:noFill/>
            <a:miter lim="800000"/>
            <a:headEnd/>
            <a:tailEnd/>
          </a:ln>
        </p:spPr>
        <p:txBody>
          <a:bodyPr>
            <a:prstTxWarp prst="textNoShape">
              <a:avLst/>
            </a:prstTxWarp>
          </a:bodyPr>
          <a:lstStyle/>
          <a:p>
            <a:endParaRPr lang="en-GB"/>
          </a:p>
        </p:txBody>
      </p:sp>
      <p:sp>
        <p:nvSpPr>
          <p:cNvPr id="120839" name="Rectangle 86"/>
          <p:cNvSpPr>
            <a:spLocks noChangeArrowheads="1"/>
          </p:cNvSpPr>
          <p:nvPr/>
        </p:nvSpPr>
        <p:spPr bwMode="auto">
          <a:xfrm>
            <a:off x="923925" y="5976938"/>
            <a:ext cx="3124200" cy="136525"/>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900" b="1">
                <a:solidFill>
                  <a:srgbClr val="000000"/>
                </a:solidFill>
                <a:latin typeface="Times New Roman" pitchFamily="-112" charset="0"/>
              </a:rPr>
              <a:t>Source: ITI, Industry Statistics Programs; U.S. Microcomputer </a:t>
            </a:r>
            <a:endParaRPr lang="en-US" sz="2000">
              <a:latin typeface="Arial" pitchFamily="-112" charset="0"/>
            </a:endParaRPr>
          </a:p>
        </p:txBody>
      </p:sp>
      <p:sp>
        <p:nvSpPr>
          <p:cNvPr id="120840" name="Rectangle 87"/>
          <p:cNvSpPr>
            <a:spLocks noChangeArrowheads="1"/>
          </p:cNvSpPr>
          <p:nvPr/>
        </p:nvSpPr>
        <p:spPr bwMode="auto">
          <a:xfrm>
            <a:off x="923925" y="6118225"/>
            <a:ext cx="2540000" cy="136525"/>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900" b="1">
                <a:solidFill>
                  <a:srgbClr val="000000"/>
                </a:solidFill>
                <a:latin typeface="Times New Roman" pitchFamily="-112" charset="0"/>
              </a:rPr>
              <a:t>Statistics Committee Forecast, Data Analysis Group</a:t>
            </a:r>
            <a:endParaRPr lang="en-US" sz="2000">
              <a:latin typeface="Arial" pitchFamily="-112" charset="0"/>
            </a:endParaRPr>
          </a:p>
        </p:txBody>
      </p:sp>
      <p:sp>
        <p:nvSpPr>
          <p:cNvPr id="120841" name="Rectangle 88"/>
          <p:cNvSpPr>
            <a:spLocks noChangeArrowheads="1"/>
          </p:cNvSpPr>
          <p:nvPr/>
        </p:nvSpPr>
        <p:spPr bwMode="auto">
          <a:xfrm>
            <a:off x="5907088" y="3502025"/>
            <a:ext cx="2271712" cy="598488"/>
          </a:xfrm>
          <a:prstGeom prst="rect">
            <a:avLst/>
          </a:prstGeom>
          <a:noFill/>
          <a:ln w="9525">
            <a:noFill/>
            <a:miter lim="800000"/>
            <a:headEnd/>
            <a:tailEnd/>
          </a:ln>
        </p:spPr>
        <p:txBody>
          <a:bodyPr>
            <a:prstTxWarp prst="textNoShape">
              <a:avLst/>
            </a:prstTxWarp>
          </a:bodyPr>
          <a:lstStyle/>
          <a:p>
            <a:endParaRPr lang="en-GB"/>
          </a:p>
        </p:txBody>
      </p:sp>
      <p:sp>
        <p:nvSpPr>
          <p:cNvPr id="120842" name="Rectangle 89"/>
          <p:cNvSpPr>
            <a:spLocks noChangeArrowheads="1"/>
          </p:cNvSpPr>
          <p:nvPr/>
        </p:nvSpPr>
        <p:spPr bwMode="auto">
          <a:xfrm>
            <a:off x="6207125" y="3570288"/>
            <a:ext cx="2095500" cy="258762"/>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1700" b="1">
                <a:solidFill>
                  <a:srgbClr val="000000"/>
                </a:solidFill>
                <a:latin typeface="Times New Roman" pitchFamily="-112" charset="0"/>
              </a:rPr>
              <a:t>Mainframe Computer </a:t>
            </a:r>
            <a:endParaRPr lang="en-US" sz="2000">
              <a:latin typeface="Arial" pitchFamily="-112" charset="0"/>
            </a:endParaRPr>
          </a:p>
        </p:txBody>
      </p:sp>
      <p:sp>
        <p:nvSpPr>
          <p:cNvPr id="120843" name="Rectangle 90"/>
          <p:cNvSpPr>
            <a:spLocks noChangeArrowheads="1"/>
          </p:cNvSpPr>
          <p:nvPr/>
        </p:nvSpPr>
        <p:spPr bwMode="auto">
          <a:xfrm>
            <a:off x="6699250" y="3810000"/>
            <a:ext cx="693738" cy="258763"/>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1700" b="1">
                <a:solidFill>
                  <a:srgbClr val="000000"/>
                </a:solidFill>
                <a:latin typeface="Times New Roman" pitchFamily="-112" charset="0"/>
              </a:rPr>
              <a:t>Market</a:t>
            </a:r>
            <a:endParaRPr lang="en-US" sz="2000">
              <a:latin typeface="Arial" pitchFamily="-112" charset="0"/>
            </a:endParaRPr>
          </a:p>
        </p:txBody>
      </p:sp>
      <p:sp>
        <p:nvSpPr>
          <p:cNvPr id="120844" name="Rectangle 91"/>
          <p:cNvSpPr>
            <a:spLocks noChangeArrowheads="1"/>
          </p:cNvSpPr>
          <p:nvPr/>
        </p:nvSpPr>
        <p:spPr bwMode="auto">
          <a:xfrm>
            <a:off x="7842250" y="4448175"/>
            <a:ext cx="650875" cy="257175"/>
          </a:xfrm>
          <a:prstGeom prst="rect">
            <a:avLst/>
          </a:prstGeom>
          <a:noFill/>
          <a:ln w="9525">
            <a:noFill/>
            <a:miter lim="800000"/>
            <a:headEnd/>
            <a:tailEnd/>
          </a:ln>
        </p:spPr>
        <p:txBody>
          <a:bodyPr>
            <a:prstTxWarp prst="textNoShape">
              <a:avLst/>
            </a:prstTxWarp>
          </a:bodyPr>
          <a:lstStyle/>
          <a:p>
            <a:endParaRPr lang="en-GB"/>
          </a:p>
        </p:txBody>
      </p:sp>
      <p:sp>
        <p:nvSpPr>
          <p:cNvPr id="120845" name="Rectangle 92"/>
          <p:cNvSpPr>
            <a:spLocks noChangeArrowheads="1"/>
          </p:cNvSpPr>
          <p:nvPr/>
        </p:nvSpPr>
        <p:spPr bwMode="auto">
          <a:xfrm>
            <a:off x="6827838" y="2236788"/>
            <a:ext cx="2270125" cy="598487"/>
          </a:xfrm>
          <a:prstGeom prst="rect">
            <a:avLst/>
          </a:prstGeom>
          <a:noFill/>
          <a:ln w="9525">
            <a:noFill/>
            <a:miter lim="800000"/>
            <a:headEnd/>
            <a:tailEnd/>
          </a:ln>
        </p:spPr>
        <p:txBody>
          <a:bodyPr>
            <a:prstTxWarp prst="textNoShape">
              <a:avLst/>
            </a:prstTxWarp>
          </a:bodyPr>
          <a:lstStyle/>
          <a:p>
            <a:endParaRPr lang="en-GB"/>
          </a:p>
        </p:txBody>
      </p:sp>
      <p:sp>
        <p:nvSpPr>
          <p:cNvPr id="120846" name="Rectangle 93"/>
          <p:cNvSpPr>
            <a:spLocks noChangeArrowheads="1"/>
          </p:cNvSpPr>
          <p:nvPr/>
        </p:nvSpPr>
        <p:spPr bwMode="auto">
          <a:xfrm>
            <a:off x="6923088" y="2320925"/>
            <a:ext cx="1384300" cy="258763"/>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1700" b="1">
                <a:solidFill>
                  <a:srgbClr val="000000"/>
                </a:solidFill>
                <a:latin typeface="Times New Roman" pitchFamily="-112" charset="0"/>
              </a:rPr>
              <a:t>Minicomputer </a:t>
            </a:r>
            <a:endParaRPr lang="en-US" sz="2000">
              <a:latin typeface="Arial" pitchFamily="-112" charset="0"/>
            </a:endParaRPr>
          </a:p>
        </p:txBody>
      </p:sp>
      <p:sp>
        <p:nvSpPr>
          <p:cNvPr id="120847" name="Rectangle 94"/>
          <p:cNvSpPr>
            <a:spLocks noChangeArrowheads="1"/>
          </p:cNvSpPr>
          <p:nvPr/>
        </p:nvSpPr>
        <p:spPr bwMode="auto">
          <a:xfrm>
            <a:off x="7620000" y="2546350"/>
            <a:ext cx="693738" cy="258763"/>
          </a:xfrm>
          <a:prstGeom prst="rect">
            <a:avLst/>
          </a:prstGeom>
          <a:noFill/>
          <a:ln w="9525">
            <a:noFill/>
            <a:miter lim="800000"/>
            <a:headEnd/>
            <a:tailEnd/>
          </a:ln>
        </p:spPr>
        <p:txBody>
          <a:bodyPr wrap="none" lIns="0" tIns="0" rIns="0" bIns="0">
            <a:prstTxWarp prst="textNoShape">
              <a:avLst/>
            </a:prstTxWarp>
            <a:spAutoFit/>
          </a:bodyPr>
          <a:lstStyle/>
          <a:p>
            <a:pPr eaLnBrk="0" hangingPunct="0">
              <a:spcBef>
                <a:spcPct val="50000"/>
              </a:spcBef>
              <a:buClr>
                <a:schemeClr val="bg1"/>
              </a:buClr>
              <a:buFont typeface="Times New Roman" pitchFamily="-112" charset="0"/>
              <a:buNone/>
            </a:pPr>
            <a:r>
              <a:rPr lang="en-US" sz="1700" b="1">
                <a:solidFill>
                  <a:srgbClr val="000000"/>
                </a:solidFill>
                <a:latin typeface="Times New Roman" pitchFamily="-112" charset="0"/>
              </a:rPr>
              <a:t>Market</a:t>
            </a:r>
            <a:endParaRPr lang="en-US" sz="2000">
              <a:latin typeface="Arial" pitchFamily="-112" charset="0"/>
            </a:endParaRPr>
          </a:p>
        </p:txBody>
      </p:sp>
      <p:sp>
        <p:nvSpPr>
          <p:cNvPr id="120848" name="AutoShape 95"/>
          <p:cNvSpPr>
            <a:spLocks noChangeArrowheads="1"/>
          </p:cNvSpPr>
          <p:nvPr/>
        </p:nvSpPr>
        <p:spPr bwMode="auto">
          <a:xfrm>
            <a:off x="3670300" y="2197100"/>
            <a:ext cx="188913" cy="260350"/>
          </a:xfrm>
          <a:prstGeom prst="downArrow">
            <a:avLst>
              <a:gd name="adj1" fmla="val 50000"/>
              <a:gd name="adj2" fmla="val 34454"/>
            </a:avLst>
          </a:prstGeom>
          <a:solidFill>
            <a:srgbClr val="FF0000"/>
          </a:solidFill>
          <a:ln w="9525">
            <a:noFill/>
            <a:miter lim="800000"/>
            <a:headEnd/>
            <a:tailEnd/>
          </a:ln>
        </p:spPr>
        <p:txBody>
          <a:bodyPr wrap="none" anchor="ctr">
            <a:prstTxWarp prst="textNoShape">
              <a:avLst/>
            </a:prstTxWarp>
            <a:spAutoFit/>
          </a:bodyPr>
          <a:lstStyle/>
          <a:p>
            <a:endParaRPr lang="en-GB"/>
          </a:p>
        </p:txBody>
      </p:sp>
      <p:sp>
        <p:nvSpPr>
          <p:cNvPr id="120849" name="AutoShape 96"/>
          <p:cNvSpPr>
            <a:spLocks noChangeArrowheads="1"/>
          </p:cNvSpPr>
          <p:nvPr/>
        </p:nvSpPr>
        <p:spPr bwMode="auto">
          <a:xfrm>
            <a:off x="6057900" y="2058988"/>
            <a:ext cx="188913" cy="260350"/>
          </a:xfrm>
          <a:prstGeom prst="downArrow">
            <a:avLst>
              <a:gd name="adj1" fmla="val 50000"/>
              <a:gd name="adj2" fmla="val 34454"/>
            </a:avLst>
          </a:prstGeom>
          <a:solidFill>
            <a:srgbClr val="FF0000"/>
          </a:solidFill>
          <a:ln w="9525">
            <a:noFill/>
            <a:miter lim="800000"/>
            <a:headEnd/>
            <a:tailEnd/>
          </a:ln>
        </p:spPr>
        <p:txBody>
          <a:bodyPr wrap="none" anchor="ctr">
            <a:prstTxWarp prst="textNoShape">
              <a:avLst/>
            </a:prstTxWarp>
            <a:spAutoFit/>
          </a:bodyPr>
          <a:lstStyle/>
          <a:p>
            <a:endParaRPr lang="en-GB"/>
          </a:p>
        </p:txBody>
      </p:sp>
      <p:sp>
        <p:nvSpPr>
          <p:cNvPr id="120850" name="Text Box 97"/>
          <p:cNvSpPr txBox="1">
            <a:spLocks noChangeArrowheads="1"/>
          </p:cNvSpPr>
          <p:nvPr/>
        </p:nvSpPr>
        <p:spPr bwMode="auto">
          <a:xfrm>
            <a:off x="2825750" y="1938338"/>
            <a:ext cx="1028700" cy="730250"/>
          </a:xfrm>
          <a:prstGeom prst="rect">
            <a:avLst/>
          </a:prstGeom>
          <a:noFill/>
          <a:ln w="9525">
            <a:noFill/>
            <a:miter lim="800000"/>
            <a:headEnd/>
            <a:tailEnd/>
          </a:ln>
        </p:spPr>
        <p:txBody>
          <a:bodyPr>
            <a:prstTxWarp prst="textNoShape">
              <a:avLst/>
            </a:prstTxWarp>
            <a:spAutoFit/>
          </a:bodyPr>
          <a:lstStyle/>
          <a:p>
            <a:pPr eaLnBrk="0" hangingPunct="0">
              <a:spcBef>
                <a:spcPct val="50000"/>
              </a:spcBef>
              <a:buClr>
                <a:schemeClr val="bg1"/>
              </a:buClr>
              <a:buFont typeface="Times New Roman" pitchFamily="-112" charset="0"/>
              <a:buNone/>
            </a:pPr>
            <a:r>
              <a:rPr lang="en-US" sz="1400">
                <a:solidFill>
                  <a:srgbClr val="000000"/>
                </a:solidFill>
                <a:latin typeface="Arial" pitchFamily="-112" charset="0"/>
              </a:rPr>
              <a:t>First Revenue Lead</a:t>
            </a:r>
          </a:p>
        </p:txBody>
      </p:sp>
      <p:sp>
        <p:nvSpPr>
          <p:cNvPr id="120851" name="Text Box 98"/>
          <p:cNvSpPr txBox="1">
            <a:spLocks noChangeArrowheads="1"/>
          </p:cNvSpPr>
          <p:nvPr/>
        </p:nvSpPr>
        <p:spPr bwMode="auto">
          <a:xfrm>
            <a:off x="6272213" y="1770063"/>
            <a:ext cx="1450975" cy="517525"/>
          </a:xfrm>
          <a:prstGeom prst="rect">
            <a:avLst/>
          </a:prstGeom>
          <a:noFill/>
          <a:ln w="9525">
            <a:noFill/>
            <a:miter lim="800000"/>
            <a:headEnd/>
            <a:tailEnd/>
          </a:ln>
        </p:spPr>
        <p:txBody>
          <a:bodyPr>
            <a:prstTxWarp prst="textNoShape">
              <a:avLst/>
            </a:prstTxWarp>
            <a:spAutoFit/>
          </a:bodyPr>
          <a:lstStyle/>
          <a:p>
            <a:pPr eaLnBrk="0" hangingPunct="0">
              <a:spcBef>
                <a:spcPct val="50000"/>
              </a:spcBef>
              <a:buClr>
                <a:schemeClr val="bg1"/>
              </a:buClr>
              <a:buFont typeface="Times New Roman" pitchFamily="-112" charset="0"/>
              <a:buNone/>
            </a:pPr>
            <a:r>
              <a:rPr lang="en-US" sz="1400">
                <a:solidFill>
                  <a:srgbClr val="000000"/>
                </a:solidFill>
                <a:latin typeface="Arial" pitchFamily="-112" charset="0"/>
              </a:rPr>
              <a:t>Sustained Revenue Lead</a:t>
            </a:r>
          </a:p>
        </p:txBody>
      </p:sp>
      <p:sp>
        <p:nvSpPr>
          <p:cNvPr id="120852" name="Text Box 99"/>
          <p:cNvSpPr txBox="1">
            <a:spLocks noChangeArrowheads="1"/>
          </p:cNvSpPr>
          <p:nvPr/>
        </p:nvSpPr>
        <p:spPr bwMode="auto">
          <a:xfrm>
            <a:off x="927100" y="1412875"/>
            <a:ext cx="7648575" cy="396875"/>
          </a:xfrm>
          <a:prstGeom prst="rect">
            <a:avLst/>
          </a:prstGeom>
          <a:noFill/>
          <a:ln w="9525">
            <a:noFill/>
            <a:miter lim="800000"/>
            <a:headEnd/>
            <a:tailEnd/>
          </a:ln>
        </p:spPr>
        <p:txBody>
          <a:bodyPr>
            <a:prstTxWarp prst="textNoShape">
              <a:avLst/>
            </a:prstTxWarp>
            <a:spAutoFit/>
          </a:bodyPr>
          <a:lstStyle/>
          <a:p>
            <a:pPr algn="ctr" eaLnBrk="0" hangingPunct="0">
              <a:spcBef>
                <a:spcPct val="50000"/>
              </a:spcBef>
              <a:buClr>
                <a:schemeClr val="bg1"/>
              </a:buClr>
              <a:buFont typeface="Times New Roman" pitchFamily="-112" charset="0"/>
              <a:buNone/>
            </a:pPr>
            <a:r>
              <a:rPr lang="en-US" sz="2000">
                <a:solidFill>
                  <a:srgbClr val="000000"/>
                </a:solidFill>
                <a:latin typeface="Arial" pitchFamily="-112" charset="0"/>
              </a:rPr>
              <a:t>Minicomputers Disrupt Mainframes</a:t>
            </a:r>
          </a:p>
        </p:txBody>
      </p:sp>
      <p:sp>
        <p:nvSpPr>
          <p:cNvPr id="120853" name="Text Box 100"/>
          <p:cNvSpPr txBox="1">
            <a:spLocks noChangeArrowheads="1"/>
          </p:cNvSpPr>
          <p:nvPr/>
        </p:nvSpPr>
        <p:spPr bwMode="auto">
          <a:xfrm>
            <a:off x="884238" y="3430588"/>
            <a:ext cx="900112" cy="457200"/>
          </a:xfrm>
          <a:prstGeom prst="rect">
            <a:avLst/>
          </a:prstGeom>
          <a:noFill/>
          <a:ln w="9525">
            <a:noFill/>
            <a:miter lim="800000"/>
            <a:headEnd/>
            <a:tailEnd/>
          </a:ln>
        </p:spPr>
        <p:txBody>
          <a:bodyPr>
            <a:prstTxWarp prst="textNoShape">
              <a:avLst/>
            </a:prstTxWarp>
            <a:spAutoFit/>
          </a:bodyPr>
          <a:lstStyle/>
          <a:p>
            <a:pPr algn="ctr" eaLnBrk="0" hangingPunct="0">
              <a:spcBef>
                <a:spcPct val="50000"/>
              </a:spcBef>
              <a:buClr>
                <a:schemeClr val="bg1"/>
              </a:buClr>
              <a:buFont typeface="Times New Roman" pitchFamily="-112" charset="0"/>
              <a:buNone/>
            </a:pPr>
            <a:r>
              <a:rPr lang="en-US" sz="1200">
                <a:solidFill>
                  <a:srgbClr val="000000"/>
                </a:solidFill>
                <a:latin typeface="Arial" pitchFamily="-112" charset="0"/>
              </a:rPr>
              <a:t>Dollars  ($000)</a:t>
            </a:r>
          </a:p>
        </p:txBody>
      </p:sp>
      <p:sp>
        <p:nvSpPr>
          <p:cNvPr id="120854" name="Line 101"/>
          <p:cNvSpPr>
            <a:spLocks noChangeShapeType="1"/>
          </p:cNvSpPr>
          <p:nvPr/>
        </p:nvSpPr>
        <p:spPr bwMode="auto">
          <a:xfrm>
            <a:off x="3729038" y="1819275"/>
            <a:ext cx="0" cy="3541713"/>
          </a:xfrm>
          <a:prstGeom prst="line">
            <a:avLst/>
          </a:prstGeom>
          <a:noFill/>
          <a:ln w="9525">
            <a:solidFill>
              <a:srgbClr val="FF0000"/>
            </a:solidFill>
            <a:prstDash val="sysDot"/>
            <a:round/>
            <a:headEnd/>
            <a:tailEnd/>
          </a:ln>
        </p:spPr>
        <p:txBody>
          <a:bodyPr>
            <a:prstTxWarp prst="textNoShape">
              <a:avLst/>
            </a:prstTxWarp>
            <a:spAutoFit/>
          </a:bodyPr>
          <a:lstStyle/>
          <a:p>
            <a:endParaRPr lang="en-GB"/>
          </a:p>
        </p:txBody>
      </p:sp>
      <p:sp>
        <p:nvSpPr>
          <p:cNvPr id="120855" name="Line 102"/>
          <p:cNvSpPr>
            <a:spLocks noChangeShapeType="1"/>
          </p:cNvSpPr>
          <p:nvPr/>
        </p:nvSpPr>
        <p:spPr bwMode="auto">
          <a:xfrm>
            <a:off x="6146800" y="1884363"/>
            <a:ext cx="0" cy="3541712"/>
          </a:xfrm>
          <a:prstGeom prst="line">
            <a:avLst/>
          </a:prstGeom>
          <a:noFill/>
          <a:ln w="9525">
            <a:solidFill>
              <a:srgbClr val="FF0000"/>
            </a:solidFill>
            <a:prstDash val="sysDot"/>
            <a:round/>
            <a:headEnd/>
            <a:tailEnd/>
          </a:ln>
        </p:spPr>
        <p:txBody>
          <a:bodyPr>
            <a:prstTxWarp prst="textNoShape">
              <a:avLst/>
            </a:prstTxWarp>
            <a:spAutoFit/>
          </a:bodyPr>
          <a:lstStyle/>
          <a:p>
            <a:endParaRPr lang="en-GB"/>
          </a:p>
        </p:txBody>
      </p:sp>
      <p:sp>
        <p:nvSpPr>
          <p:cNvPr id="120856" name="Text Box 103"/>
          <p:cNvSpPr txBox="1">
            <a:spLocks noChangeArrowheads="1"/>
          </p:cNvSpPr>
          <p:nvPr/>
        </p:nvSpPr>
        <p:spPr bwMode="auto">
          <a:xfrm>
            <a:off x="2709863" y="4879975"/>
            <a:ext cx="836612" cy="274638"/>
          </a:xfrm>
          <a:prstGeom prst="rect">
            <a:avLst/>
          </a:prstGeom>
          <a:noFill/>
          <a:ln w="9525">
            <a:noFill/>
            <a:miter lim="800000"/>
            <a:headEnd/>
            <a:tailEnd/>
          </a:ln>
        </p:spPr>
        <p:txBody>
          <a:bodyPr>
            <a:prstTxWarp prst="textNoShape">
              <a:avLst/>
            </a:prstTxWarp>
            <a:spAutoFit/>
          </a:bodyPr>
          <a:lstStyle/>
          <a:p>
            <a:pPr eaLnBrk="0" hangingPunct="0">
              <a:spcBef>
                <a:spcPct val="50000"/>
              </a:spcBef>
              <a:buClr>
                <a:schemeClr val="bg1"/>
              </a:buClr>
              <a:buFont typeface="Times New Roman" pitchFamily="-112" charset="0"/>
              <a:buNone/>
            </a:pPr>
            <a:r>
              <a:rPr lang="en-US" sz="1200">
                <a:solidFill>
                  <a:srgbClr val="000000"/>
                </a:solidFill>
                <a:latin typeface="Arial" pitchFamily="-112" charset="0"/>
              </a:rPr>
              <a:t>Phase I</a:t>
            </a:r>
          </a:p>
        </p:txBody>
      </p:sp>
      <p:sp>
        <p:nvSpPr>
          <p:cNvPr id="120857" name="Text Box 104"/>
          <p:cNvSpPr txBox="1">
            <a:spLocks noChangeArrowheads="1"/>
          </p:cNvSpPr>
          <p:nvPr/>
        </p:nvSpPr>
        <p:spPr bwMode="auto">
          <a:xfrm>
            <a:off x="4530725" y="4887913"/>
            <a:ext cx="836613" cy="274637"/>
          </a:xfrm>
          <a:prstGeom prst="rect">
            <a:avLst/>
          </a:prstGeom>
          <a:noFill/>
          <a:ln w="9525">
            <a:noFill/>
            <a:miter lim="800000"/>
            <a:headEnd/>
            <a:tailEnd/>
          </a:ln>
        </p:spPr>
        <p:txBody>
          <a:bodyPr>
            <a:prstTxWarp prst="textNoShape">
              <a:avLst/>
            </a:prstTxWarp>
            <a:spAutoFit/>
          </a:bodyPr>
          <a:lstStyle/>
          <a:p>
            <a:pPr eaLnBrk="0" hangingPunct="0">
              <a:spcBef>
                <a:spcPct val="50000"/>
              </a:spcBef>
              <a:buClr>
                <a:schemeClr val="bg1"/>
              </a:buClr>
              <a:buFont typeface="Times New Roman" pitchFamily="-112" charset="0"/>
              <a:buNone/>
            </a:pPr>
            <a:r>
              <a:rPr lang="en-US" sz="1200">
                <a:solidFill>
                  <a:srgbClr val="000000"/>
                </a:solidFill>
                <a:latin typeface="Arial" pitchFamily="-112" charset="0"/>
              </a:rPr>
              <a:t>Phase II</a:t>
            </a:r>
          </a:p>
        </p:txBody>
      </p:sp>
      <p:sp>
        <p:nvSpPr>
          <p:cNvPr id="120858" name="Text Box 105"/>
          <p:cNvSpPr txBox="1">
            <a:spLocks noChangeArrowheads="1"/>
          </p:cNvSpPr>
          <p:nvPr/>
        </p:nvSpPr>
        <p:spPr bwMode="auto">
          <a:xfrm>
            <a:off x="6773863" y="4849813"/>
            <a:ext cx="836612" cy="274637"/>
          </a:xfrm>
          <a:prstGeom prst="rect">
            <a:avLst/>
          </a:prstGeom>
          <a:noFill/>
          <a:ln w="9525">
            <a:noFill/>
            <a:miter lim="800000"/>
            <a:headEnd/>
            <a:tailEnd/>
          </a:ln>
        </p:spPr>
        <p:txBody>
          <a:bodyPr>
            <a:prstTxWarp prst="textNoShape">
              <a:avLst/>
            </a:prstTxWarp>
            <a:spAutoFit/>
          </a:bodyPr>
          <a:lstStyle/>
          <a:p>
            <a:pPr eaLnBrk="0" hangingPunct="0">
              <a:spcBef>
                <a:spcPct val="50000"/>
              </a:spcBef>
              <a:buClr>
                <a:schemeClr val="bg1"/>
              </a:buClr>
              <a:buFont typeface="Times New Roman" pitchFamily="-112" charset="0"/>
              <a:buNone/>
            </a:pPr>
            <a:r>
              <a:rPr lang="en-US" sz="1200">
                <a:solidFill>
                  <a:srgbClr val="000000"/>
                </a:solidFill>
                <a:latin typeface="Arial" pitchFamily="-112" charset="0"/>
              </a:rPr>
              <a:t>Phase III</a:t>
            </a:r>
          </a:p>
        </p:txBody>
      </p:sp>
      <p:sp>
        <p:nvSpPr>
          <p:cNvPr id="120859" name="Line 106"/>
          <p:cNvSpPr>
            <a:spLocks noChangeShapeType="1"/>
          </p:cNvSpPr>
          <p:nvPr/>
        </p:nvSpPr>
        <p:spPr bwMode="auto">
          <a:xfrm>
            <a:off x="912813" y="4708525"/>
            <a:ext cx="7648575" cy="28575"/>
          </a:xfrm>
          <a:prstGeom prst="line">
            <a:avLst/>
          </a:prstGeom>
          <a:noFill/>
          <a:ln w="9525">
            <a:noFill/>
            <a:round/>
            <a:headEnd/>
            <a:tailEnd/>
          </a:ln>
        </p:spPr>
        <p:txBody>
          <a:bodyPr>
            <a:prstTxWarp prst="textNoShape">
              <a:avLst/>
            </a:prstTxWarp>
            <a:spAutoFit/>
          </a:bodyP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145858"/>
                                        </p:tgtEl>
                                        <p:attrNameLst>
                                          <p:attrName>style.visibility</p:attrName>
                                        </p:attrNameLst>
                                      </p:cBhvr>
                                      <p:to>
                                        <p:strVal val="visible"/>
                                      </p:to>
                                    </p:set>
                                    <p:animEffect transition="in" filter="dissolve">
                                      <p:cBhvr>
                                        <p:cTn id="7" dur="500"/>
                                        <p:tgtEl>
                                          <p:spTgt spid="11458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5858" grpId="0" autoUpdateAnimBg="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882" name="Rectangle 2"/>
          <p:cNvSpPr>
            <a:spLocks noGrp="1" noChangeArrowheads="1"/>
          </p:cNvSpPr>
          <p:nvPr>
            <p:ph type="body" idx="1"/>
          </p:nvPr>
        </p:nvSpPr>
        <p:spPr>
          <a:xfrm>
            <a:off x="187325" y="1858963"/>
            <a:ext cx="2663825" cy="4419600"/>
          </a:xfrm>
        </p:spPr>
        <p:txBody>
          <a:bodyPr/>
          <a:lstStyle/>
          <a:p>
            <a:pPr lvl="1" eaLnBrk="1" hangingPunct="1"/>
            <a:r>
              <a:rPr lang="sv-SE" sz="1800">
                <a:ea typeface="Times New Roman" pitchFamily="-112" charset="0"/>
                <a:cs typeface="Times New Roman" pitchFamily="-112" charset="0"/>
              </a:rPr>
              <a:t>Graham Bell</a:t>
            </a:r>
          </a:p>
          <a:p>
            <a:pPr lvl="1" eaLnBrk="1" hangingPunct="1"/>
            <a:r>
              <a:rPr lang="sv-SE" sz="1800">
                <a:ea typeface="Times New Roman" pitchFamily="-112" charset="0"/>
                <a:cs typeface="Times New Roman" pitchFamily="-112" charset="0"/>
              </a:rPr>
              <a:t>Henry Ford</a:t>
            </a:r>
          </a:p>
          <a:p>
            <a:pPr lvl="1" eaLnBrk="1" hangingPunct="1"/>
            <a:r>
              <a:rPr lang="sv-SE" sz="1800">
                <a:ea typeface="Times New Roman" pitchFamily="-112" charset="0"/>
                <a:cs typeface="Times New Roman" pitchFamily="-112" charset="0"/>
              </a:rPr>
              <a:t>DRAM</a:t>
            </a:r>
          </a:p>
          <a:p>
            <a:pPr lvl="1" eaLnBrk="1" hangingPunct="1"/>
            <a:r>
              <a:rPr lang="sv-SE" sz="1800">
                <a:ea typeface="Times New Roman" pitchFamily="-112" charset="0"/>
                <a:cs typeface="Times New Roman" pitchFamily="-112" charset="0"/>
              </a:rPr>
              <a:t>PC</a:t>
            </a:r>
          </a:p>
          <a:p>
            <a:pPr lvl="1" eaLnBrk="1" hangingPunct="1"/>
            <a:r>
              <a:rPr lang="sv-SE" sz="1800">
                <a:ea typeface="Times New Roman" pitchFamily="-112" charset="0"/>
                <a:cs typeface="Times New Roman" pitchFamily="-112" charset="0"/>
              </a:rPr>
              <a:t>Ethernet/IP</a:t>
            </a:r>
          </a:p>
          <a:p>
            <a:pPr lvl="1" eaLnBrk="1" hangingPunct="1"/>
            <a:r>
              <a:rPr lang="sv-SE" sz="1800">
                <a:ea typeface="Times New Roman" pitchFamily="-112" charset="0"/>
                <a:cs typeface="Times New Roman" pitchFamily="-112" charset="0"/>
              </a:rPr>
              <a:t>E-mail</a:t>
            </a:r>
          </a:p>
          <a:p>
            <a:pPr lvl="1" eaLnBrk="1" hangingPunct="1"/>
            <a:endParaRPr lang="sv-SE" sz="1800">
              <a:ea typeface="Times New Roman" pitchFamily="-112" charset="0"/>
              <a:cs typeface="Times New Roman" pitchFamily="-112" charset="0"/>
            </a:endParaRPr>
          </a:p>
          <a:p>
            <a:pPr lvl="1" eaLnBrk="1" hangingPunct="1"/>
            <a:endParaRPr lang="sv-SE" sz="1800">
              <a:ea typeface="Times New Roman" pitchFamily="-112" charset="0"/>
              <a:cs typeface="Times New Roman" pitchFamily="-112" charset="0"/>
            </a:endParaRPr>
          </a:p>
          <a:p>
            <a:pPr lvl="1" eaLnBrk="1" hangingPunct="1"/>
            <a:endParaRPr lang="sv-SE" sz="1800">
              <a:ea typeface="Times New Roman" pitchFamily="-112" charset="0"/>
              <a:cs typeface="Times New Roman" pitchFamily="-112" charset="0"/>
            </a:endParaRPr>
          </a:p>
          <a:p>
            <a:pPr lvl="1" eaLnBrk="1" hangingPunct="1"/>
            <a:r>
              <a:rPr lang="sv-SE" sz="1800">
                <a:ea typeface="Times New Roman" pitchFamily="-112" charset="0"/>
                <a:cs typeface="Times New Roman" pitchFamily="-112" charset="0"/>
              </a:rPr>
              <a:t>Open Source</a:t>
            </a:r>
          </a:p>
          <a:p>
            <a:pPr lvl="1" eaLnBrk="1" hangingPunct="1"/>
            <a:r>
              <a:rPr lang="sv-SE" sz="1800">
                <a:ea typeface="Times New Roman" pitchFamily="-112" charset="0"/>
                <a:cs typeface="Times New Roman" pitchFamily="-112" charset="0"/>
              </a:rPr>
              <a:t>IP-telephony</a:t>
            </a:r>
          </a:p>
          <a:p>
            <a:pPr lvl="1" eaLnBrk="1" hangingPunct="1"/>
            <a:r>
              <a:rPr lang="sv-SE" sz="1800">
                <a:ea typeface="Times New Roman" pitchFamily="-112" charset="0"/>
                <a:cs typeface="Times New Roman" pitchFamily="-112" charset="0"/>
              </a:rPr>
              <a:t>Broadband music</a:t>
            </a:r>
          </a:p>
          <a:p>
            <a:pPr lvl="1" eaLnBrk="1" hangingPunct="1"/>
            <a:r>
              <a:rPr lang="sv-SE" sz="1800">
                <a:ea typeface="Times New Roman" pitchFamily="-112" charset="0"/>
                <a:cs typeface="Times New Roman" pitchFamily="-112" charset="0"/>
              </a:rPr>
              <a:t>IP-TV</a:t>
            </a:r>
          </a:p>
          <a:p>
            <a:pPr lvl="1" eaLnBrk="1" hangingPunct="1">
              <a:buFont typeface="Wingdings" pitchFamily="-112" charset="2"/>
              <a:buNone/>
            </a:pPr>
            <a:endParaRPr lang="sv-SE" sz="1800">
              <a:ea typeface="Times New Roman" pitchFamily="-112" charset="0"/>
              <a:cs typeface="Times New Roman" pitchFamily="-112" charset="0"/>
            </a:endParaRPr>
          </a:p>
          <a:p>
            <a:pPr lvl="1" eaLnBrk="1" hangingPunct="1"/>
            <a:endParaRPr lang="sv-SE" sz="1800">
              <a:ea typeface="Times New Roman" pitchFamily="-112" charset="0"/>
              <a:cs typeface="Times New Roman" pitchFamily="-112" charset="0"/>
            </a:endParaRPr>
          </a:p>
        </p:txBody>
      </p:sp>
      <p:sp>
        <p:nvSpPr>
          <p:cNvPr id="122883" name="Rectangle 3"/>
          <p:cNvSpPr>
            <a:spLocks noGrp="1" noChangeArrowheads="1"/>
          </p:cNvSpPr>
          <p:nvPr>
            <p:ph type="title"/>
          </p:nvPr>
        </p:nvSpPr>
        <p:spPr bwMode="auto">
          <a:xfrm>
            <a:off x="165100" y="624591"/>
            <a:ext cx="7764463" cy="788987"/>
          </a:xfrm>
          <a:noFill/>
          <a:ln>
            <a:miter lim="800000"/>
            <a:headEnd/>
            <a:tailEnd/>
          </a:ln>
        </p:spPr>
        <p:txBody>
          <a:bodyPr wrap="square" lIns="91440" tIns="45720" rIns="91440" bIns="45720" numCol="1" anchor="t" anchorCtr="0" compatLnSpc="1">
            <a:prstTxWarp prst="textNoShape">
              <a:avLst/>
            </a:prstTxWarp>
          </a:bodyPr>
          <a:lstStyle/>
          <a:p>
            <a:pPr eaLnBrk="1" hangingPunct="1"/>
            <a:r>
              <a:rPr lang="sv-SE" sz="3200" dirty="0" err="1">
                <a:solidFill>
                  <a:srgbClr val="6699FF"/>
                </a:solidFill>
              </a:rPr>
              <a:t>Disruptive</a:t>
            </a:r>
            <a:r>
              <a:rPr lang="sv-SE" sz="3200" dirty="0">
                <a:solidFill>
                  <a:srgbClr val="6699FF"/>
                </a:solidFill>
              </a:rPr>
              <a:t> Innovations – </a:t>
            </a:r>
            <a:r>
              <a:rPr lang="sv-SE" sz="3200" dirty="0" err="1">
                <a:solidFill>
                  <a:srgbClr val="6699FF"/>
                </a:solidFill>
              </a:rPr>
              <a:t>Examples</a:t>
            </a:r>
            <a:endParaRPr lang="sv-SE" sz="3200" dirty="0">
              <a:solidFill>
                <a:srgbClr val="6699FF"/>
              </a:solidFill>
            </a:endParaRPr>
          </a:p>
        </p:txBody>
      </p:sp>
      <p:grpSp>
        <p:nvGrpSpPr>
          <p:cNvPr id="2" name="Group 4"/>
          <p:cNvGrpSpPr>
            <a:grpSpLocks/>
          </p:cNvGrpSpPr>
          <p:nvPr/>
        </p:nvGrpSpPr>
        <p:grpSpPr bwMode="auto">
          <a:xfrm>
            <a:off x="2706688" y="1885950"/>
            <a:ext cx="1582737" cy="1081088"/>
            <a:chOff x="3969" y="1752"/>
            <a:chExt cx="1233" cy="883"/>
          </a:xfrm>
        </p:grpSpPr>
        <p:sp>
          <p:nvSpPr>
            <p:cNvPr id="122910" name="Line 5"/>
            <p:cNvSpPr>
              <a:spLocks noChangeShapeType="1"/>
            </p:cNvSpPr>
            <p:nvPr/>
          </p:nvSpPr>
          <p:spPr bwMode="auto">
            <a:xfrm>
              <a:off x="3969" y="2635"/>
              <a:ext cx="1233" cy="0"/>
            </a:xfrm>
            <a:prstGeom prst="line">
              <a:avLst/>
            </a:prstGeom>
            <a:noFill/>
            <a:ln w="38100">
              <a:solidFill>
                <a:schemeClr val="tx1"/>
              </a:solidFill>
              <a:round/>
              <a:headEnd/>
              <a:tailEnd type="triangle" w="med" len="med"/>
            </a:ln>
          </p:spPr>
          <p:txBody>
            <a:bodyPr>
              <a:prstTxWarp prst="textNoShape">
                <a:avLst/>
              </a:prstTxWarp>
            </a:bodyPr>
            <a:lstStyle/>
            <a:p>
              <a:endParaRPr lang="en-GB"/>
            </a:p>
          </p:txBody>
        </p:sp>
        <p:sp>
          <p:nvSpPr>
            <p:cNvPr id="122911" name="Line 6"/>
            <p:cNvSpPr>
              <a:spLocks noChangeShapeType="1"/>
            </p:cNvSpPr>
            <p:nvPr/>
          </p:nvSpPr>
          <p:spPr bwMode="auto">
            <a:xfrm flipV="1">
              <a:off x="3969" y="1752"/>
              <a:ext cx="0" cy="883"/>
            </a:xfrm>
            <a:prstGeom prst="line">
              <a:avLst/>
            </a:prstGeom>
            <a:noFill/>
            <a:ln w="38100">
              <a:solidFill>
                <a:schemeClr val="tx1"/>
              </a:solidFill>
              <a:round/>
              <a:headEnd/>
              <a:tailEnd type="triangle" w="med" len="med"/>
            </a:ln>
          </p:spPr>
          <p:txBody>
            <a:bodyPr>
              <a:prstTxWarp prst="textNoShape">
                <a:avLst/>
              </a:prstTxWarp>
            </a:bodyPr>
            <a:lstStyle/>
            <a:p>
              <a:endParaRPr lang="en-GB"/>
            </a:p>
          </p:txBody>
        </p:sp>
        <p:sp>
          <p:nvSpPr>
            <p:cNvPr id="122912" name="Freeform 7"/>
            <p:cNvSpPr>
              <a:spLocks/>
            </p:cNvSpPr>
            <p:nvPr/>
          </p:nvSpPr>
          <p:spPr bwMode="auto">
            <a:xfrm>
              <a:off x="4380" y="1905"/>
              <a:ext cx="636" cy="488"/>
            </a:xfrm>
            <a:custGeom>
              <a:avLst/>
              <a:gdLst>
                <a:gd name="T0" fmla="*/ 0 w 2956"/>
                <a:gd name="T1" fmla="*/ 749 h 801"/>
                <a:gd name="T2" fmla="*/ 1089 w 2956"/>
                <a:gd name="T3" fmla="*/ 703 h 801"/>
                <a:gd name="T4" fmla="*/ 1724 w 2956"/>
                <a:gd name="T5" fmla="*/ 159 h 801"/>
                <a:gd name="T6" fmla="*/ 2767 w 2956"/>
                <a:gd name="T7" fmla="*/ 23 h 801"/>
                <a:gd name="T8" fmla="*/ 2858 w 2956"/>
                <a:gd name="T9" fmla="*/ 23 h 801"/>
                <a:gd name="T10" fmla="*/ 0 60000 65536"/>
                <a:gd name="T11" fmla="*/ 0 60000 65536"/>
                <a:gd name="T12" fmla="*/ 0 60000 65536"/>
                <a:gd name="T13" fmla="*/ 0 60000 65536"/>
                <a:gd name="T14" fmla="*/ 0 60000 65536"/>
                <a:gd name="T15" fmla="*/ 0 w 2956"/>
                <a:gd name="T16" fmla="*/ 0 h 801"/>
                <a:gd name="T17" fmla="*/ 2956 w 2956"/>
                <a:gd name="T18" fmla="*/ 801 h 801"/>
              </a:gdLst>
              <a:ahLst/>
              <a:cxnLst>
                <a:cxn ang="T10">
                  <a:pos x="T0" y="T1"/>
                </a:cxn>
                <a:cxn ang="T11">
                  <a:pos x="T2" y="T3"/>
                </a:cxn>
                <a:cxn ang="T12">
                  <a:pos x="T4" y="T5"/>
                </a:cxn>
                <a:cxn ang="T13">
                  <a:pos x="T6" y="T7"/>
                </a:cxn>
                <a:cxn ang="T14">
                  <a:pos x="T8" y="T9"/>
                </a:cxn>
              </a:cxnLst>
              <a:rect l="T15" t="T16" r="T17" b="T18"/>
              <a:pathLst>
                <a:path w="2956" h="801">
                  <a:moveTo>
                    <a:pt x="0" y="749"/>
                  </a:moveTo>
                  <a:cubicBezTo>
                    <a:pt x="401" y="775"/>
                    <a:pt x="802" y="801"/>
                    <a:pt x="1089" y="703"/>
                  </a:cubicBezTo>
                  <a:cubicBezTo>
                    <a:pt x="1376" y="605"/>
                    <a:pt x="1444" y="272"/>
                    <a:pt x="1724" y="159"/>
                  </a:cubicBezTo>
                  <a:cubicBezTo>
                    <a:pt x="2004" y="46"/>
                    <a:pt x="2578" y="46"/>
                    <a:pt x="2767" y="23"/>
                  </a:cubicBezTo>
                  <a:cubicBezTo>
                    <a:pt x="2956" y="0"/>
                    <a:pt x="2907" y="11"/>
                    <a:pt x="2858" y="23"/>
                  </a:cubicBezTo>
                </a:path>
              </a:pathLst>
            </a:custGeom>
            <a:noFill/>
            <a:ln w="28575">
              <a:solidFill>
                <a:schemeClr val="tx1"/>
              </a:solidFill>
              <a:round/>
              <a:headEnd/>
              <a:tailEnd/>
            </a:ln>
          </p:spPr>
          <p:txBody>
            <a:bodyPr>
              <a:prstTxWarp prst="textNoShape">
                <a:avLst/>
              </a:prstTxWarp>
            </a:bodyPr>
            <a:lstStyle/>
            <a:p>
              <a:endParaRPr lang="en-GB"/>
            </a:p>
          </p:txBody>
        </p:sp>
        <p:sp>
          <p:nvSpPr>
            <p:cNvPr id="122913" name="Freeform 8"/>
            <p:cNvSpPr>
              <a:spLocks/>
            </p:cNvSpPr>
            <p:nvPr/>
          </p:nvSpPr>
          <p:spPr bwMode="auto">
            <a:xfrm>
              <a:off x="4009" y="2202"/>
              <a:ext cx="716" cy="363"/>
            </a:xfrm>
            <a:custGeom>
              <a:avLst/>
              <a:gdLst>
                <a:gd name="T0" fmla="*/ 0 w 3538"/>
                <a:gd name="T1" fmla="*/ 1270 h 1270"/>
                <a:gd name="T2" fmla="*/ 1180 w 3538"/>
                <a:gd name="T3" fmla="*/ 1043 h 1270"/>
                <a:gd name="T4" fmla="*/ 1815 w 3538"/>
                <a:gd name="T5" fmla="*/ 182 h 1270"/>
                <a:gd name="T6" fmla="*/ 3538 w 3538"/>
                <a:gd name="T7" fmla="*/ 0 h 1270"/>
                <a:gd name="T8" fmla="*/ 0 60000 65536"/>
                <a:gd name="T9" fmla="*/ 0 60000 65536"/>
                <a:gd name="T10" fmla="*/ 0 60000 65536"/>
                <a:gd name="T11" fmla="*/ 0 60000 65536"/>
                <a:gd name="T12" fmla="*/ 0 w 3538"/>
                <a:gd name="T13" fmla="*/ 0 h 1270"/>
                <a:gd name="T14" fmla="*/ 3538 w 3538"/>
                <a:gd name="T15" fmla="*/ 1270 h 1270"/>
              </a:gdLst>
              <a:ahLst/>
              <a:cxnLst>
                <a:cxn ang="T8">
                  <a:pos x="T0" y="T1"/>
                </a:cxn>
                <a:cxn ang="T9">
                  <a:pos x="T2" y="T3"/>
                </a:cxn>
                <a:cxn ang="T10">
                  <a:pos x="T4" y="T5"/>
                </a:cxn>
                <a:cxn ang="T11">
                  <a:pos x="T6" y="T7"/>
                </a:cxn>
              </a:cxnLst>
              <a:rect l="T12" t="T13" r="T14" b="T15"/>
              <a:pathLst>
                <a:path w="3538" h="1270">
                  <a:moveTo>
                    <a:pt x="0" y="1270"/>
                  </a:moveTo>
                  <a:cubicBezTo>
                    <a:pt x="439" y="1247"/>
                    <a:pt x="878" y="1224"/>
                    <a:pt x="1180" y="1043"/>
                  </a:cubicBezTo>
                  <a:cubicBezTo>
                    <a:pt x="1482" y="862"/>
                    <a:pt x="1422" y="356"/>
                    <a:pt x="1815" y="182"/>
                  </a:cubicBezTo>
                  <a:cubicBezTo>
                    <a:pt x="2208" y="8"/>
                    <a:pt x="3251" y="30"/>
                    <a:pt x="3538" y="0"/>
                  </a:cubicBezTo>
                </a:path>
              </a:pathLst>
            </a:custGeom>
            <a:noFill/>
            <a:ln w="9525">
              <a:solidFill>
                <a:schemeClr val="tx1"/>
              </a:solidFill>
              <a:round/>
              <a:headEnd/>
              <a:tailEnd/>
            </a:ln>
          </p:spPr>
          <p:txBody>
            <a:bodyPr>
              <a:prstTxWarp prst="textNoShape">
                <a:avLst/>
              </a:prstTxWarp>
            </a:bodyPr>
            <a:lstStyle/>
            <a:p>
              <a:endParaRPr lang="en-GB"/>
            </a:p>
          </p:txBody>
        </p:sp>
        <p:sp>
          <p:nvSpPr>
            <p:cNvPr id="122914" name="Freeform 9"/>
            <p:cNvSpPr>
              <a:spLocks/>
            </p:cNvSpPr>
            <p:nvPr/>
          </p:nvSpPr>
          <p:spPr bwMode="auto">
            <a:xfrm>
              <a:off x="4327" y="2237"/>
              <a:ext cx="199" cy="156"/>
            </a:xfrm>
            <a:custGeom>
              <a:avLst/>
              <a:gdLst>
                <a:gd name="T0" fmla="*/ 0 w 681"/>
                <a:gd name="T1" fmla="*/ 408 h 408"/>
                <a:gd name="T2" fmla="*/ 454 w 681"/>
                <a:gd name="T3" fmla="*/ 318 h 408"/>
                <a:gd name="T4" fmla="*/ 681 w 681"/>
                <a:gd name="T5" fmla="*/ 0 h 408"/>
                <a:gd name="T6" fmla="*/ 0 60000 65536"/>
                <a:gd name="T7" fmla="*/ 0 60000 65536"/>
                <a:gd name="T8" fmla="*/ 0 60000 65536"/>
                <a:gd name="T9" fmla="*/ 0 w 681"/>
                <a:gd name="T10" fmla="*/ 0 h 408"/>
                <a:gd name="T11" fmla="*/ 681 w 681"/>
                <a:gd name="T12" fmla="*/ 408 h 408"/>
              </a:gdLst>
              <a:ahLst/>
              <a:cxnLst>
                <a:cxn ang="T6">
                  <a:pos x="T0" y="T1"/>
                </a:cxn>
                <a:cxn ang="T7">
                  <a:pos x="T2" y="T3"/>
                </a:cxn>
                <a:cxn ang="T8">
                  <a:pos x="T4" y="T5"/>
                </a:cxn>
              </a:cxnLst>
              <a:rect l="T9" t="T10" r="T11" b="T12"/>
              <a:pathLst>
                <a:path w="681" h="408">
                  <a:moveTo>
                    <a:pt x="0" y="408"/>
                  </a:moveTo>
                  <a:cubicBezTo>
                    <a:pt x="170" y="397"/>
                    <a:pt x="340" y="386"/>
                    <a:pt x="454" y="318"/>
                  </a:cubicBezTo>
                  <a:cubicBezTo>
                    <a:pt x="568" y="250"/>
                    <a:pt x="624" y="125"/>
                    <a:pt x="681" y="0"/>
                  </a:cubicBezTo>
                </a:path>
              </a:pathLst>
            </a:custGeom>
            <a:noFill/>
            <a:ln w="9525">
              <a:solidFill>
                <a:schemeClr val="tx1"/>
              </a:solidFill>
              <a:round/>
              <a:headEnd/>
              <a:tailEnd/>
            </a:ln>
          </p:spPr>
          <p:txBody>
            <a:bodyPr>
              <a:prstTxWarp prst="textNoShape">
                <a:avLst/>
              </a:prstTxWarp>
            </a:bodyPr>
            <a:lstStyle/>
            <a:p>
              <a:endParaRPr lang="en-GB"/>
            </a:p>
          </p:txBody>
        </p:sp>
        <p:sp>
          <p:nvSpPr>
            <p:cNvPr id="122915" name="Freeform 10"/>
            <p:cNvSpPr>
              <a:spLocks/>
            </p:cNvSpPr>
            <p:nvPr/>
          </p:nvSpPr>
          <p:spPr bwMode="auto">
            <a:xfrm>
              <a:off x="4406" y="2254"/>
              <a:ext cx="199" cy="156"/>
            </a:xfrm>
            <a:custGeom>
              <a:avLst/>
              <a:gdLst>
                <a:gd name="T0" fmla="*/ 0 w 681"/>
                <a:gd name="T1" fmla="*/ 408 h 408"/>
                <a:gd name="T2" fmla="*/ 454 w 681"/>
                <a:gd name="T3" fmla="*/ 318 h 408"/>
                <a:gd name="T4" fmla="*/ 681 w 681"/>
                <a:gd name="T5" fmla="*/ 0 h 408"/>
                <a:gd name="T6" fmla="*/ 0 60000 65536"/>
                <a:gd name="T7" fmla="*/ 0 60000 65536"/>
                <a:gd name="T8" fmla="*/ 0 60000 65536"/>
                <a:gd name="T9" fmla="*/ 0 w 681"/>
                <a:gd name="T10" fmla="*/ 0 h 408"/>
                <a:gd name="T11" fmla="*/ 681 w 681"/>
                <a:gd name="T12" fmla="*/ 408 h 408"/>
              </a:gdLst>
              <a:ahLst/>
              <a:cxnLst>
                <a:cxn ang="T6">
                  <a:pos x="T0" y="T1"/>
                </a:cxn>
                <a:cxn ang="T7">
                  <a:pos x="T2" y="T3"/>
                </a:cxn>
                <a:cxn ang="T8">
                  <a:pos x="T4" y="T5"/>
                </a:cxn>
              </a:cxnLst>
              <a:rect l="T9" t="T10" r="T11" b="T12"/>
              <a:pathLst>
                <a:path w="681" h="408">
                  <a:moveTo>
                    <a:pt x="0" y="408"/>
                  </a:moveTo>
                  <a:cubicBezTo>
                    <a:pt x="170" y="397"/>
                    <a:pt x="340" y="386"/>
                    <a:pt x="454" y="318"/>
                  </a:cubicBezTo>
                  <a:cubicBezTo>
                    <a:pt x="568" y="250"/>
                    <a:pt x="624" y="125"/>
                    <a:pt x="681" y="0"/>
                  </a:cubicBezTo>
                </a:path>
              </a:pathLst>
            </a:custGeom>
            <a:noFill/>
            <a:ln w="9525">
              <a:solidFill>
                <a:schemeClr val="tx1"/>
              </a:solidFill>
              <a:round/>
              <a:headEnd/>
              <a:tailEnd/>
            </a:ln>
          </p:spPr>
          <p:txBody>
            <a:bodyPr>
              <a:prstTxWarp prst="textNoShape">
                <a:avLst/>
              </a:prstTxWarp>
            </a:bodyPr>
            <a:lstStyle/>
            <a:p>
              <a:endParaRPr lang="en-GB"/>
            </a:p>
          </p:txBody>
        </p:sp>
        <p:sp>
          <p:nvSpPr>
            <p:cNvPr id="122916" name="Freeform 11"/>
            <p:cNvSpPr>
              <a:spLocks/>
            </p:cNvSpPr>
            <p:nvPr/>
          </p:nvSpPr>
          <p:spPr bwMode="auto">
            <a:xfrm>
              <a:off x="4512" y="2254"/>
              <a:ext cx="199" cy="156"/>
            </a:xfrm>
            <a:custGeom>
              <a:avLst/>
              <a:gdLst>
                <a:gd name="T0" fmla="*/ 0 w 681"/>
                <a:gd name="T1" fmla="*/ 408 h 408"/>
                <a:gd name="T2" fmla="*/ 454 w 681"/>
                <a:gd name="T3" fmla="*/ 318 h 408"/>
                <a:gd name="T4" fmla="*/ 681 w 681"/>
                <a:gd name="T5" fmla="*/ 0 h 408"/>
                <a:gd name="T6" fmla="*/ 0 60000 65536"/>
                <a:gd name="T7" fmla="*/ 0 60000 65536"/>
                <a:gd name="T8" fmla="*/ 0 60000 65536"/>
                <a:gd name="T9" fmla="*/ 0 w 681"/>
                <a:gd name="T10" fmla="*/ 0 h 408"/>
                <a:gd name="T11" fmla="*/ 681 w 681"/>
                <a:gd name="T12" fmla="*/ 408 h 408"/>
              </a:gdLst>
              <a:ahLst/>
              <a:cxnLst>
                <a:cxn ang="T6">
                  <a:pos x="T0" y="T1"/>
                </a:cxn>
                <a:cxn ang="T7">
                  <a:pos x="T2" y="T3"/>
                </a:cxn>
                <a:cxn ang="T8">
                  <a:pos x="T4" y="T5"/>
                </a:cxn>
              </a:cxnLst>
              <a:rect l="T9" t="T10" r="T11" b="T12"/>
              <a:pathLst>
                <a:path w="681" h="408">
                  <a:moveTo>
                    <a:pt x="0" y="408"/>
                  </a:moveTo>
                  <a:cubicBezTo>
                    <a:pt x="170" y="397"/>
                    <a:pt x="340" y="386"/>
                    <a:pt x="454" y="318"/>
                  </a:cubicBezTo>
                  <a:cubicBezTo>
                    <a:pt x="568" y="250"/>
                    <a:pt x="624" y="125"/>
                    <a:pt x="681" y="0"/>
                  </a:cubicBezTo>
                </a:path>
              </a:pathLst>
            </a:custGeom>
            <a:noFill/>
            <a:ln w="9525">
              <a:solidFill>
                <a:schemeClr val="tx1"/>
              </a:solidFill>
              <a:round/>
              <a:headEnd/>
              <a:tailEnd/>
            </a:ln>
          </p:spPr>
          <p:txBody>
            <a:bodyPr>
              <a:prstTxWarp prst="textNoShape">
                <a:avLst/>
              </a:prstTxWarp>
            </a:bodyPr>
            <a:lstStyle/>
            <a:p>
              <a:endParaRPr lang="en-GB"/>
            </a:p>
          </p:txBody>
        </p:sp>
        <p:sp>
          <p:nvSpPr>
            <p:cNvPr id="122917" name="Freeform 12"/>
            <p:cNvSpPr>
              <a:spLocks/>
            </p:cNvSpPr>
            <p:nvPr/>
          </p:nvSpPr>
          <p:spPr bwMode="auto">
            <a:xfrm>
              <a:off x="4340" y="2236"/>
              <a:ext cx="159" cy="104"/>
            </a:xfrm>
            <a:custGeom>
              <a:avLst/>
              <a:gdLst>
                <a:gd name="T0" fmla="*/ 0 w 681"/>
                <a:gd name="T1" fmla="*/ 408 h 408"/>
                <a:gd name="T2" fmla="*/ 454 w 681"/>
                <a:gd name="T3" fmla="*/ 318 h 408"/>
                <a:gd name="T4" fmla="*/ 681 w 681"/>
                <a:gd name="T5" fmla="*/ 0 h 408"/>
                <a:gd name="T6" fmla="*/ 0 60000 65536"/>
                <a:gd name="T7" fmla="*/ 0 60000 65536"/>
                <a:gd name="T8" fmla="*/ 0 60000 65536"/>
                <a:gd name="T9" fmla="*/ 0 w 681"/>
                <a:gd name="T10" fmla="*/ 0 h 408"/>
                <a:gd name="T11" fmla="*/ 681 w 681"/>
                <a:gd name="T12" fmla="*/ 408 h 408"/>
              </a:gdLst>
              <a:ahLst/>
              <a:cxnLst>
                <a:cxn ang="T6">
                  <a:pos x="T0" y="T1"/>
                </a:cxn>
                <a:cxn ang="T7">
                  <a:pos x="T2" y="T3"/>
                </a:cxn>
                <a:cxn ang="T8">
                  <a:pos x="T4" y="T5"/>
                </a:cxn>
              </a:cxnLst>
              <a:rect l="T9" t="T10" r="T11" b="T12"/>
              <a:pathLst>
                <a:path w="681" h="408">
                  <a:moveTo>
                    <a:pt x="0" y="408"/>
                  </a:moveTo>
                  <a:cubicBezTo>
                    <a:pt x="170" y="397"/>
                    <a:pt x="340" y="386"/>
                    <a:pt x="454" y="318"/>
                  </a:cubicBezTo>
                  <a:cubicBezTo>
                    <a:pt x="568" y="250"/>
                    <a:pt x="624" y="125"/>
                    <a:pt x="681" y="0"/>
                  </a:cubicBezTo>
                </a:path>
              </a:pathLst>
            </a:custGeom>
            <a:noFill/>
            <a:ln w="9525">
              <a:solidFill>
                <a:schemeClr val="tx1"/>
              </a:solidFill>
              <a:round/>
              <a:headEnd/>
              <a:tailEnd/>
            </a:ln>
          </p:spPr>
          <p:txBody>
            <a:bodyPr>
              <a:prstTxWarp prst="textNoShape">
                <a:avLst/>
              </a:prstTxWarp>
            </a:bodyPr>
            <a:lstStyle/>
            <a:p>
              <a:endParaRPr lang="en-GB"/>
            </a:p>
          </p:txBody>
        </p:sp>
        <p:sp>
          <p:nvSpPr>
            <p:cNvPr id="122918" name="Freeform 13"/>
            <p:cNvSpPr>
              <a:spLocks/>
            </p:cNvSpPr>
            <p:nvPr/>
          </p:nvSpPr>
          <p:spPr bwMode="auto">
            <a:xfrm>
              <a:off x="4539" y="2219"/>
              <a:ext cx="159" cy="104"/>
            </a:xfrm>
            <a:custGeom>
              <a:avLst/>
              <a:gdLst>
                <a:gd name="T0" fmla="*/ 0 w 681"/>
                <a:gd name="T1" fmla="*/ 408 h 408"/>
                <a:gd name="T2" fmla="*/ 454 w 681"/>
                <a:gd name="T3" fmla="*/ 318 h 408"/>
                <a:gd name="T4" fmla="*/ 681 w 681"/>
                <a:gd name="T5" fmla="*/ 0 h 408"/>
                <a:gd name="T6" fmla="*/ 0 60000 65536"/>
                <a:gd name="T7" fmla="*/ 0 60000 65536"/>
                <a:gd name="T8" fmla="*/ 0 60000 65536"/>
                <a:gd name="T9" fmla="*/ 0 w 681"/>
                <a:gd name="T10" fmla="*/ 0 h 408"/>
                <a:gd name="T11" fmla="*/ 681 w 681"/>
                <a:gd name="T12" fmla="*/ 408 h 408"/>
              </a:gdLst>
              <a:ahLst/>
              <a:cxnLst>
                <a:cxn ang="T6">
                  <a:pos x="T0" y="T1"/>
                </a:cxn>
                <a:cxn ang="T7">
                  <a:pos x="T2" y="T3"/>
                </a:cxn>
                <a:cxn ang="T8">
                  <a:pos x="T4" y="T5"/>
                </a:cxn>
              </a:cxnLst>
              <a:rect l="T9" t="T10" r="T11" b="T12"/>
              <a:pathLst>
                <a:path w="681" h="408">
                  <a:moveTo>
                    <a:pt x="0" y="408"/>
                  </a:moveTo>
                  <a:cubicBezTo>
                    <a:pt x="170" y="397"/>
                    <a:pt x="340" y="386"/>
                    <a:pt x="454" y="318"/>
                  </a:cubicBezTo>
                  <a:cubicBezTo>
                    <a:pt x="568" y="250"/>
                    <a:pt x="624" y="125"/>
                    <a:pt x="681" y="0"/>
                  </a:cubicBezTo>
                </a:path>
              </a:pathLst>
            </a:custGeom>
            <a:noFill/>
            <a:ln w="9525">
              <a:solidFill>
                <a:schemeClr val="tx1"/>
              </a:solidFill>
              <a:round/>
              <a:headEnd/>
              <a:tailEnd/>
            </a:ln>
          </p:spPr>
          <p:txBody>
            <a:bodyPr>
              <a:prstTxWarp prst="textNoShape">
                <a:avLst/>
              </a:prstTxWarp>
            </a:bodyPr>
            <a:lstStyle/>
            <a:p>
              <a:endParaRPr lang="en-GB"/>
            </a:p>
          </p:txBody>
        </p:sp>
        <p:sp>
          <p:nvSpPr>
            <p:cNvPr id="122919" name="Line 14"/>
            <p:cNvSpPr>
              <a:spLocks noChangeShapeType="1"/>
            </p:cNvSpPr>
            <p:nvPr/>
          </p:nvSpPr>
          <p:spPr bwMode="auto">
            <a:xfrm>
              <a:off x="4604" y="1979"/>
              <a:ext cx="93" cy="86"/>
            </a:xfrm>
            <a:prstGeom prst="line">
              <a:avLst/>
            </a:prstGeom>
            <a:noFill/>
            <a:ln w="57150">
              <a:solidFill>
                <a:schemeClr val="tx1"/>
              </a:solidFill>
              <a:round/>
              <a:headEnd/>
              <a:tailEnd type="triangle" w="med" len="med"/>
            </a:ln>
          </p:spPr>
          <p:txBody>
            <a:bodyPr>
              <a:prstTxWarp prst="textNoShape">
                <a:avLst/>
              </a:prstTxWarp>
            </a:bodyPr>
            <a:lstStyle/>
            <a:p>
              <a:endParaRPr lang="en-GB"/>
            </a:p>
          </p:txBody>
        </p:sp>
      </p:grpSp>
      <p:sp>
        <p:nvSpPr>
          <p:cNvPr id="122885" name="Rectangle 15"/>
          <p:cNvSpPr>
            <a:spLocks noChangeArrowheads="1"/>
          </p:cNvSpPr>
          <p:nvPr/>
        </p:nvSpPr>
        <p:spPr bwMode="auto">
          <a:xfrm>
            <a:off x="4291013" y="1885950"/>
            <a:ext cx="3097212" cy="2881313"/>
          </a:xfrm>
          <a:prstGeom prst="rect">
            <a:avLst/>
          </a:prstGeom>
          <a:noFill/>
          <a:ln w="9525">
            <a:noFill/>
            <a:miter lim="800000"/>
            <a:headEnd/>
            <a:tailEnd/>
          </a:ln>
        </p:spPr>
        <p:txBody>
          <a:bodyPr>
            <a:prstTxWarp prst="textNoShape">
              <a:avLst/>
            </a:prstTxWarp>
          </a:bodyPr>
          <a:lstStyle/>
          <a:p>
            <a:pPr marL="742950" lvl="1" indent="-285750">
              <a:spcBef>
                <a:spcPct val="20000"/>
              </a:spcBef>
              <a:buClr>
                <a:schemeClr val="hlink"/>
              </a:buClr>
              <a:buSzPct val="55000"/>
              <a:buFont typeface="Wingdings" pitchFamily="-112" charset="2"/>
              <a:buChar char="n"/>
            </a:pPr>
            <a:r>
              <a:rPr lang="sv-SE" sz="1800">
                <a:latin typeface="Garamond" pitchFamily="-112" charset="0"/>
                <a:ea typeface="Times New Roman" pitchFamily="-112" charset="0"/>
                <a:cs typeface="Times New Roman" pitchFamily="-112" charset="0"/>
              </a:rPr>
              <a:t>Mobile payments</a:t>
            </a:r>
          </a:p>
          <a:p>
            <a:pPr marL="742950" lvl="1" indent="-285750">
              <a:spcBef>
                <a:spcPct val="20000"/>
              </a:spcBef>
              <a:buClr>
                <a:schemeClr val="hlink"/>
              </a:buClr>
              <a:buSzPct val="55000"/>
              <a:buFont typeface="Wingdings" pitchFamily="-112" charset="2"/>
              <a:buChar char="n"/>
            </a:pPr>
            <a:r>
              <a:rPr lang="sv-SE" sz="1800">
                <a:latin typeface="Garamond" pitchFamily="-112" charset="0"/>
                <a:ea typeface="Times New Roman" pitchFamily="-112" charset="0"/>
                <a:cs typeface="Times New Roman" pitchFamily="-112" charset="0"/>
              </a:rPr>
              <a:t>Mobile content</a:t>
            </a:r>
          </a:p>
          <a:p>
            <a:pPr marL="742950" lvl="1" indent="-285750">
              <a:spcBef>
                <a:spcPct val="20000"/>
              </a:spcBef>
              <a:buClr>
                <a:schemeClr val="hlink"/>
              </a:buClr>
              <a:buSzPct val="55000"/>
              <a:buFont typeface="Wingdings" pitchFamily="-112" charset="2"/>
              <a:buChar char="n"/>
            </a:pPr>
            <a:r>
              <a:rPr lang="sv-SE" sz="1800">
                <a:latin typeface="Garamond" pitchFamily="-112" charset="0"/>
                <a:ea typeface="Times New Roman" pitchFamily="-112" charset="0"/>
                <a:cs typeface="Times New Roman" pitchFamily="-112" charset="0"/>
              </a:rPr>
              <a:t>Webbased services</a:t>
            </a:r>
          </a:p>
          <a:p>
            <a:pPr marL="742950" lvl="1" indent="-285750">
              <a:spcBef>
                <a:spcPct val="20000"/>
              </a:spcBef>
              <a:buClr>
                <a:schemeClr val="hlink"/>
              </a:buClr>
              <a:buSzPct val="55000"/>
              <a:buFont typeface="Wingdings" pitchFamily="-112" charset="2"/>
              <a:buChar char="n"/>
            </a:pPr>
            <a:r>
              <a:rPr lang="sv-SE" sz="1800">
                <a:latin typeface="Garamond" pitchFamily="-112" charset="0"/>
                <a:ea typeface="Times New Roman" pitchFamily="-112" charset="0"/>
                <a:cs typeface="Times New Roman" pitchFamily="-112" charset="0"/>
              </a:rPr>
              <a:t>And many more…</a:t>
            </a:r>
          </a:p>
          <a:p>
            <a:pPr marL="742950" lvl="1" indent="-285750">
              <a:spcBef>
                <a:spcPct val="20000"/>
              </a:spcBef>
              <a:buClr>
                <a:schemeClr val="hlink"/>
              </a:buClr>
              <a:buSzPct val="55000"/>
              <a:buFont typeface="Wingdings" pitchFamily="-112" charset="2"/>
              <a:buNone/>
            </a:pPr>
            <a:endParaRPr lang="sv-SE" sz="1800">
              <a:latin typeface="Garamond" pitchFamily="-112" charset="0"/>
              <a:ea typeface="Times New Roman" pitchFamily="-112" charset="0"/>
              <a:cs typeface="Times New Roman" pitchFamily="-112" charset="0"/>
            </a:endParaRPr>
          </a:p>
          <a:p>
            <a:pPr marL="742950" lvl="1" indent="-285750">
              <a:spcBef>
                <a:spcPct val="20000"/>
              </a:spcBef>
              <a:buClr>
                <a:schemeClr val="hlink"/>
              </a:buClr>
              <a:buSzPct val="55000"/>
              <a:buFont typeface="Wingdings" pitchFamily="-112" charset="2"/>
              <a:buChar char="n"/>
            </a:pPr>
            <a:endParaRPr lang="sv-SE" sz="1800">
              <a:latin typeface="Garamond" pitchFamily="-112" charset="0"/>
              <a:ea typeface="Times New Roman" pitchFamily="-112" charset="0"/>
              <a:cs typeface="Times New Roman" pitchFamily="-112" charset="0"/>
            </a:endParaRPr>
          </a:p>
        </p:txBody>
      </p:sp>
      <p:grpSp>
        <p:nvGrpSpPr>
          <p:cNvPr id="3" name="Group 16"/>
          <p:cNvGrpSpPr>
            <a:grpSpLocks/>
          </p:cNvGrpSpPr>
          <p:nvPr/>
        </p:nvGrpSpPr>
        <p:grpSpPr bwMode="auto">
          <a:xfrm>
            <a:off x="7243763" y="1814513"/>
            <a:ext cx="1366837" cy="1152525"/>
            <a:chOff x="3969" y="1752"/>
            <a:chExt cx="1233" cy="883"/>
          </a:xfrm>
        </p:grpSpPr>
        <p:sp>
          <p:nvSpPr>
            <p:cNvPr id="122900" name="Line 17"/>
            <p:cNvSpPr>
              <a:spLocks noChangeShapeType="1"/>
            </p:cNvSpPr>
            <p:nvPr/>
          </p:nvSpPr>
          <p:spPr bwMode="auto">
            <a:xfrm>
              <a:off x="3969" y="2635"/>
              <a:ext cx="1233" cy="0"/>
            </a:xfrm>
            <a:prstGeom prst="line">
              <a:avLst/>
            </a:prstGeom>
            <a:noFill/>
            <a:ln w="38100">
              <a:solidFill>
                <a:schemeClr val="tx1"/>
              </a:solidFill>
              <a:round/>
              <a:headEnd/>
              <a:tailEnd type="triangle" w="med" len="med"/>
            </a:ln>
          </p:spPr>
          <p:txBody>
            <a:bodyPr>
              <a:prstTxWarp prst="textNoShape">
                <a:avLst/>
              </a:prstTxWarp>
            </a:bodyPr>
            <a:lstStyle/>
            <a:p>
              <a:endParaRPr lang="en-GB"/>
            </a:p>
          </p:txBody>
        </p:sp>
        <p:sp>
          <p:nvSpPr>
            <p:cNvPr id="122901" name="Line 18"/>
            <p:cNvSpPr>
              <a:spLocks noChangeShapeType="1"/>
            </p:cNvSpPr>
            <p:nvPr/>
          </p:nvSpPr>
          <p:spPr bwMode="auto">
            <a:xfrm flipV="1">
              <a:off x="3969" y="1752"/>
              <a:ext cx="0" cy="883"/>
            </a:xfrm>
            <a:prstGeom prst="line">
              <a:avLst/>
            </a:prstGeom>
            <a:noFill/>
            <a:ln w="38100">
              <a:solidFill>
                <a:schemeClr val="tx1"/>
              </a:solidFill>
              <a:round/>
              <a:headEnd/>
              <a:tailEnd type="triangle" w="med" len="med"/>
            </a:ln>
          </p:spPr>
          <p:txBody>
            <a:bodyPr>
              <a:prstTxWarp prst="textNoShape">
                <a:avLst/>
              </a:prstTxWarp>
            </a:bodyPr>
            <a:lstStyle/>
            <a:p>
              <a:endParaRPr lang="en-GB"/>
            </a:p>
          </p:txBody>
        </p:sp>
        <p:sp>
          <p:nvSpPr>
            <p:cNvPr id="122902" name="Freeform 19"/>
            <p:cNvSpPr>
              <a:spLocks/>
            </p:cNvSpPr>
            <p:nvPr/>
          </p:nvSpPr>
          <p:spPr bwMode="auto">
            <a:xfrm>
              <a:off x="4380" y="1905"/>
              <a:ext cx="636" cy="488"/>
            </a:xfrm>
            <a:custGeom>
              <a:avLst/>
              <a:gdLst>
                <a:gd name="T0" fmla="*/ 0 w 2956"/>
                <a:gd name="T1" fmla="*/ 749 h 801"/>
                <a:gd name="T2" fmla="*/ 1089 w 2956"/>
                <a:gd name="T3" fmla="*/ 703 h 801"/>
                <a:gd name="T4" fmla="*/ 1724 w 2956"/>
                <a:gd name="T5" fmla="*/ 159 h 801"/>
                <a:gd name="T6" fmla="*/ 2767 w 2956"/>
                <a:gd name="T7" fmla="*/ 23 h 801"/>
                <a:gd name="T8" fmla="*/ 2858 w 2956"/>
                <a:gd name="T9" fmla="*/ 23 h 801"/>
                <a:gd name="T10" fmla="*/ 0 60000 65536"/>
                <a:gd name="T11" fmla="*/ 0 60000 65536"/>
                <a:gd name="T12" fmla="*/ 0 60000 65536"/>
                <a:gd name="T13" fmla="*/ 0 60000 65536"/>
                <a:gd name="T14" fmla="*/ 0 60000 65536"/>
                <a:gd name="T15" fmla="*/ 0 w 2956"/>
                <a:gd name="T16" fmla="*/ 0 h 801"/>
                <a:gd name="T17" fmla="*/ 2956 w 2956"/>
                <a:gd name="T18" fmla="*/ 801 h 801"/>
              </a:gdLst>
              <a:ahLst/>
              <a:cxnLst>
                <a:cxn ang="T10">
                  <a:pos x="T0" y="T1"/>
                </a:cxn>
                <a:cxn ang="T11">
                  <a:pos x="T2" y="T3"/>
                </a:cxn>
                <a:cxn ang="T12">
                  <a:pos x="T4" y="T5"/>
                </a:cxn>
                <a:cxn ang="T13">
                  <a:pos x="T6" y="T7"/>
                </a:cxn>
                <a:cxn ang="T14">
                  <a:pos x="T8" y="T9"/>
                </a:cxn>
              </a:cxnLst>
              <a:rect l="T15" t="T16" r="T17" b="T18"/>
              <a:pathLst>
                <a:path w="2956" h="801">
                  <a:moveTo>
                    <a:pt x="0" y="749"/>
                  </a:moveTo>
                  <a:cubicBezTo>
                    <a:pt x="401" y="775"/>
                    <a:pt x="802" y="801"/>
                    <a:pt x="1089" y="703"/>
                  </a:cubicBezTo>
                  <a:cubicBezTo>
                    <a:pt x="1376" y="605"/>
                    <a:pt x="1444" y="272"/>
                    <a:pt x="1724" y="159"/>
                  </a:cubicBezTo>
                  <a:cubicBezTo>
                    <a:pt x="2004" y="46"/>
                    <a:pt x="2578" y="46"/>
                    <a:pt x="2767" y="23"/>
                  </a:cubicBezTo>
                  <a:cubicBezTo>
                    <a:pt x="2956" y="0"/>
                    <a:pt x="2907" y="11"/>
                    <a:pt x="2858" y="23"/>
                  </a:cubicBezTo>
                </a:path>
              </a:pathLst>
            </a:custGeom>
            <a:noFill/>
            <a:ln w="28575">
              <a:solidFill>
                <a:schemeClr val="tx1"/>
              </a:solidFill>
              <a:round/>
              <a:headEnd/>
              <a:tailEnd/>
            </a:ln>
          </p:spPr>
          <p:txBody>
            <a:bodyPr>
              <a:prstTxWarp prst="textNoShape">
                <a:avLst/>
              </a:prstTxWarp>
            </a:bodyPr>
            <a:lstStyle/>
            <a:p>
              <a:endParaRPr lang="en-GB"/>
            </a:p>
          </p:txBody>
        </p:sp>
        <p:sp>
          <p:nvSpPr>
            <p:cNvPr id="122903" name="Freeform 20"/>
            <p:cNvSpPr>
              <a:spLocks/>
            </p:cNvSpPr>
            <p:nvPr/>
          </p:nvSpPr>
          <p:spPr bwMode="auto">
            <a:xfrm>
              <a:off x="4009" y="2202"/>
              <a:ext cx="716" cy="363"/>
            </a:xfrm>
            <a:custGeom>
              <a:avLst/>
              <a:gdLst>
                <a:gd name="T0" fmla="*/ 0 w 3538"/>
                <a:gd name="T1" fmla="*/ 1270 h 1270"/>
                <a:gd name="T2" fmla="*/ 1180 w 3538"/>
                <a:gd name="T3" fmla="*/ 1043 h 1270"/>
                <a:gd name="T4" fmla="*/ 1815 w 3538"/>
                <a:gd name="T5" fmla="*/ 182 h 1270"/>
                <a:gd name="T6" fmla="*/ 3538 w 3538"/>
                <a:gd name="T7" fmla="*/ 0 h 1270"/>
                <a:gd name="T8" fmla="*/ 0 60000 65536"/>
                <a:gd name="T9" fmla="*/ 0 60000 65536"/>
                <a:gd name="T10" fmla="*/ 0 60000 65536"/>
                <a:gd name="T11" fmla="*/ 0 60000 65536"/>
                <a:gd name="T12" fmla="*/ 0 w 3538"/>
                <a:gd name="T13" fmla="*/ 0 h 1270"/>
                <a:gd name="T14" fmla="*/ 3538 w 3538"/>
                <a:gd name="T15" fmla="*/ 1270 h 1270"/>
              </a:gdLst>
              <a:ahLst/>
              <a:cxnLst>
                <a:cxn ang="T8">
                  <a:pos x="T0" y="T1"/>
                </a:cxn>
                <a:cxn ang="T9">
                  <a:pos x="T2" y="T3"/>
                </a:cxn>
                <a:cxn ang="T10">
                  <a:pos x="T4" y="T5"/>
                </a:cxn>
                <a:cxn ang="T11">
                  <a:pos x="T6" y="T7"/>
                </a:cxn>
              </a:cxnLst>
              <a:rect l="T12" t="T13" r="T14" b="T15"/>
              <a:pathLst>
                <a:path w="3538" h="1270">
                  <a:moveTo>
                    <a:pt x="0" y="1270"/>
                  </a:moveTo>
                  <a:cubicBezTo>
                    <a:pt x="439" y="1247"/>
                    <a:pt x="878" y="1224"/>
                    <a:pt x="1180" y="1043"/>
                  </a:cubicBezTo>
                  <a:cubicBezTo>
                    <a:pt x="1482" y="862"/>
                    <a:pt x="1422" y="356"/>
                    <a:pt x="1815" y="182"/>
                  </a:cubicBezTo>
                  <a:cubicBezTo>
                    <a:pt x="2208" y="8"/>
                    <a:pt x="3251" y="30"/>
                    <a:pt x="3538" y="0"/>
                  </a:cubicBezTo>
                </a:path>
              </a:pathLst>
            </a:custGeom>
            <a:noFill/>
            <a:ln w="9525">
              <a:solidFill>
                <a:schemeClr val="tx1"/>
              </a:solidFill>
              <a:round/>
              <a:headEnd/>
              <a:tailEnd/>
            </a:ln>
          </p:spPr>
          <p:txBody>
            <a:bodyPr>
              <a:prstTxWarp prst="textNoShape">
                <a:avLst/>
              </a:prstTxWarp>
            </a:bodyPr>
            <a:lstStyle/>
            <a:p>
              <a:endParaRPr lang="en-GB"/>
            </a:p>
          </p:txBody>
        </p:sp>
        <p:sp>
          <p:nvSpPr>
            <p:cNvPr id="122904" name="Freeform 21"/>
            <p:cNvSpPr>
              <a:spLocks/>
            </p:cNvSpPr>
            <p:nvPr/>
          </p:nvSpPr>
          <p:spPr bwMode="auto">
            <a:xfrm>
              <a:off x="4327" y="2237"/>
              <a:ext cx="199" cy="156"/>
            </a:xfrm>
            <a:custGeom>
              <a:avLst/>
              <a:gdLst>
                <a:gd name="T0" fmla="*/ 0 w 681"/>
                <a:gd name="T1" fmla="*/ 408 h 408"/>
                <a:gd name="T2" fmla="*/ 454 w 681"/>
                <a:gd name="T3" fmla="*/ 318 h 408"/>
                <a:gd name="T4" fmla="*/ 681 w 681"/>
                <a:gd name="T5" fmla="*/ 0 h 408"/>
                <a:gd name="T6" fmla="*/ 0 60000 65536"/>
                <a:gd name="T7" fmla="*/ 0 60000 65536"/>
                <a:gd name="T8" fmla="*/ 0 60000 65536"/>
                <a:gd name="T9" fmla="*/ 0 w 681"/>
                <a:gd name="T10" fmla="*/ 0 h 408"/>
                <a:gd name="T11" fmla="*/ 681 w 681"/>
                <a:gd name="T12" fmla="*/ 408 h 408"/>
              </a:gdLst>
              <a:ahLst/>
              <a:cxnLst>
                <a:cxn ang="T6">
                  <a:pos x="T0" y="T1"/>
                </a:cxn>
                <a:cxn ang="T7">
                  <a:pos x="T2" y="T3"/>
                </a:cxn>
                <a:cxn ang="T8">
                  <a:pos x="T4" y="T5"/>
                </a:cxn>
              </a:cxnLst>
              <a:rect l="T9" t="T10" r="T11" b="T12"/>
              <a:pathLst>
                <a:path w="681" h="408">
                  <a:moveTo>
                    <a:pt x="0" y="408"/>
                  </a:moveTo>
                  <a:cubicBezTo>
                    <a:pt x="170" y="397"/>
                    <a:pt x="340" y="386"/>
                    <a:pt x="454" y="318"/>
                  </a:cubicBezTo>
                  <a:cubicBezTo>
                    <a:pt x="568" y="250"/>
                    <a:pt x="624" y="125"/>
                    <a:pt x="681" y="0"/>
                  </a:cubicBezTo>
                </a:path>
              </a:pathLst>
            </a:custGeom>
            <a:noFill/>
            <a:ln w="9525">
              <a:solidFill>
                <a:schemeClr val="tx1"/>
              </a:solidFill>
              <a:round/>
              <a:headEnd/>
              <a:tailEnd/>
            </a:ln>
          </p:spPr>
          <p:txBody>
            <a:bodyPr>
              <a:prstTxWarp prst="textNoShape">
                <a:avLst/>
              </a:prstTxWarp>
            </a:bodyPr>
            <a:lstStyle/>
            <a:p>
              <a:endParaRPr lang="en-GB"/>
            </a:p>
          </p:txBody>
        </p:sp>
        <p:sp>
          <p:nvSpPr>
            <p:cNvPr id="122905" name="Freeform 22"/>
            <p:cNvSpPr>
              <a:spLocks/>
            </p:cNvSpPr>
            <p:nvPr/>
          </p:nvSpPr>
          <p:spPr bwMode="auto">
            <a:xfrm>
              <a:off x="4406" y="2254"/>
              <a:ext cx="199" cy="156"/>
            </a:xfrm>
            <a:custGeom>
              <a:avLst/>
              <a:gdLst>
                <a:gd name="T0" fmla="*/ 0 w 681"/>
                <a:gd name="T1" fmla="*/ 408 h 408"/>
                <a:gd name="T2" fmla="*/ 454 w 681"/>
                <a:gd name="T3" fmla="*/ 318 h 408"/>
                <a:gd name="T4" fmla="*/ 681 w 681"/>
                <a:gd name="T5" fmla="*/ 0 h 408"/>
                <a:gd name="T6" fmla="*/ 0 60000 65536"/>
                <a:gd name="T7" fmla="*/ 0 60000 65536"/>
                <a:gd name="T8" fmla="*/ 0 60000 65536"/>
                <a:gd name="T9" fmla="*/ 0 w 681"/>
                <a:gd name="T10" fmla="*/ 0 h 408"/>
                <a:gd name="T11" fmla="*/ 681 w 681"/>
                <a:gd name="T12" fmla="*/ 408 h 408"/>
              </a:gdLst>
              <a:ahLst/>
              <a:cxnLst>
                <a:cxn ang="T6">
                  <a:pos x="T0" y="T1"/>
                </a:cxn>
                <a:cxn ang="T7">
                  <a:pos x="T2" y="T3"/>
                </a:cxn>
                <a:cxn ang="T8">
                  <a:pos x="T4" y="T5"/>
                </a:cxn>
              </a:cxnLst>
              <a:rect l="T9" t="T10" r="T11" b="T12"/>
              <a:pathLst>
                <a:path w="681" h="408">
                  <a:moveTo>
                    <a:pt x="0" y="408"/>
                  </a:moveTo>
                  <a:cubicBezTo>
                    <a:pt x="170" y="397"/>
                    <a:pt x="340" y="386"/>
                    <a:pt x="454" y="318"/>
                  </a:cubicBezTo>
                  <a:cubicBezTo>
                    <a:pt x="568" y="250"/>
                    <a:pt x="624" y="125"/>
                    <a:pt x="681" y="0"/>
                  </a:cubicBezTo>
                </a:path>
              </a:pathLst>
            </a:custGeom>
            <a:noFill/>
            <a:ln w="9525">
              <a:solidFill>
                <a:schemeClr val="tx1"/>
              </a:solidFill>
              <a:round/>
              <a:headEnd/>
              <a:tailEnd/>
            </a:ln>
          </p:spPr>
          <p:txBody>
            <a:bodyPr>
              <a:prstTxWarp prst="textNoShape">
                <a:avLst/>
              </a:prstTxWarp>
            </a:bodyPr>
            <a:lstStyle/>
            <a:p>
              <a:endParaRPr lang="en-GB"/>
            </a:p>
          </p:txBody>
        </p:sp>
        <p:sp>
          <p:nvSpPr>
            <p:cNvPr id="122906" name="Freeform 23"/>
            <p:cNvSpPr>
              <a:spLocks/>
            </p:cNvSpPr>
            <p:nvPr/>
          </p:nvSpPr>
          <p:spPr bwMode="auto">
            <a:xfrm>
              <a:off x="4512" y="2254"/>
              <a:ext cx="199" cy="156"/>
            </a:xfrm>
            <a:custGeom>
              <a:avLst/>
              <a:gdLst>
                <a:gd name="T0" fmla="*/ 0 w 681"/>
                <a:gd name="T1" fmla="*/ 408 h 408"/>
                <a:gd name="T2" fmla="*/ 454 w 681"/>
                <a:gd name="T3" fmla="*/ 318 h 408"/>
                <a:gd name="T4" fmla="*/ 681 w 681"/>
                <a:gd name="T5" fmla="*/ 0 h 408"/>
                <a:gd name="T6" fmla="*/ 0 60000 65536"/>
                <a:gd name="T7" fmla="*/ 0 60000 65536"/>
                <a:gd name="T8" fmla="*/ 0 60000 65536"/>
                <a:gd name="T9" fmla="*/ 0 w 681"/>
                <a:gd name="T10" fmla="*/ 0 h 408"/>
                <a:gd name="T11" fmla="*/ 681 w 681"/>
                <a:gd name="T12" fmla="*/ 408 h 408"/>
              </a:gdLst>
              <a:ahLst/>
              <a:cxnLst>
                <a:cxn ang="T6">
                  <a:pos x="T0" y="T1"/>
                </a:cxn>
                <a:cxn ang="T7">
                  <a:pos x="T2" y="T3"/>
                </a:cxn>
                <a:cxn ang="T8">
                  <a:pos x="T4" y="T5"/>
                </a:cxn>
              </a:cxnLst>
              <a:rect l="T9" t="T10" r="T11" b="T12"/>
              <a:pathLst>
                <a:path w="681" h="408">
                  <a:moveTo>
                    <a:pt x="0" y="408"/>
                  </a:moveTo>
                  <a:cubicBezTo>
                    <a:pt x="170" y="397"/>
                    <a:pt x="340" y="386"/>
                    <a:pt x="454" y="318"/>
                  </a:cubicBezTo>
                  <a:cubicBezTo>
                    <a:pt x="568" y="250"/>
                    <a:pt x="624" y="125"/>
                    <a:pt x="681" y="0"/>
                  </a:cubicBezTo>
                </a:path>
              </a:pathLst>
            </a:custGeom>
            <a:noFill/>
            <a:ln w="9525">
              <a:solidFill>
                <a:schemeClr val="tx1"/>
              </a:solidFill>
              <a:round/>
              <a:headEnd/>
              <a:tailEnd/>
            </a:ln>
          </p:spPr>
          <p:txBody>
            <a:bodyPr>
              <a:prstTxWarp prst="textNoShape">
                <a:avLst/>
              </a:prstTxWarp>
            </a:bodyPr>
            <a:lstStyle/>
            <a:p>
              <a:endParaRPr lang="en-GB"/>
            </a:p>
          </p:txBody>
        </p:sp>
        <p:sp>
          <p:nvSpPr>
            <p:cNvPr id="122907" name="Freeform 24"/>
            <p:cNvSpPr>
              <a:spLocks/>
            </p:cNvSpPr>
            <p:nvPr/>
          </p:nvSpPr>
          <p:spPr bwMode="auto">
            <a:xfrm>
              <a:off x="4340" y="2236"/>
              <a:ext cx="159" cy="104"/>
            </a:xfrm>
            <a:custGeom>
              <a:avLst/>
              <a:gdLst>
                <a:gd name="T0" fmla="*/ 0 w 681"/>
                <a:gd name="T1" fmla="*/ 408 h 408"/>
                <a:gd name="T2" fmla="*/ 454 w 681"/>
                <a:gd name="T3" fmla="*/ 318 h 408"/>
                <a:gd name="T4" fmla="*/ 681 w 681"/>
                <a:gd name="T5" fmla="*/ 0 h 408"/>
                <a:gd name="T6" fmla="*/ 0 60000 65536"/>
                <a:gd name="T7" fmla="*/ 0 60000 65536"/>
                <a:gd name="T8" fmla="*/ 0 60000 65536"/>
                <a:gd name="T9" fmla="*/ 0 w 681"/>
                <a:gd name="T10" fmla="*/ 0 h 408"/>
                <a:gd name="T11" fmla="*/ 681 w 681"/>
                <a:gd name="T12" fmla="*/ 408 h 408"/>
              </a:gdLst>
              <a:ahLst/>
              <a:cxnLst>
                <a:cxn ang="T6">
                  <a:pos x="T0" y="T1"/>
                </a:cxn>
                <a:cxn ang="T7">
                  <a:pos x="T2" y="T3"/>
                </a:cxn>
                <a:cxn ang="T8">
                  <a:pos x="T4" y="T5"/>
                </a:cxn>
              </a:cxnLst>
              <a:rect l="T9" t="T10" r="T11" b="T12"/>
              <a:pathLst>
                <a:path w="681" h="408">
                  <a:moveTo>
                    <a:pt x="0" y="408"/>
                  </a:moveTo>
                  <a:cubicBezTo>
                    <a:pt x="170" y="397"/>
                    <a:pt x="340" y="386"/>
                    <a:pt x="454" y="318"/>
                  </a:cubicBezTo>
                  <a:cubicBezTo>
                    <a:pt x="568" y="250"/>
                    <a:pt x="624" y="125"/>
                    <a:pt x="681" y="0"/>
                  </a:cubicBezTo>
                </a:path>
              </a:pathLst>
            </a:custGeom>
            <a:noFill/>
            <a:ln w="9525">
              <a:solidFill>
                <a:schemeClr val="tx1"/>
              </a:solidFill>
              <a:round/>
              <a:headEnd/>
              <a:tailEnd/>
            </a:ln>
          </p:spPr>
          <p:txBody>
            <a:bodyPr>
              <a:prstTxWarp prst="textNoShape">
                <a:avLst/>
              </a:prstTxWarp>
            </a:bodyPr>
            <a:lstStyle/>
            <a:p>
              <a:endParaRPr lang="en-GB"/>
            </a:p>
          </p:txBody>
        </p:sp>
        <p:sp>
          <p:nvSpPr>
            <p:cNvPr id="122908" name="Freeform 25"/>
            <p:cNvSpPr>
              <a:spLocks/>
            </p:cNvSpPr>
            <p:nvPr/>
          </p:nvSpPr>
          <p:spPr bwMode="auto">
            <a:xfrm>
              <a:off x="4539" y="2219"/>
              <a:ext cx="159" cy="104"/>
            </a:xfrm>
            <a:custGeom>
              <a:avLst/>
              <a:gdLst>
                <a:gd name="T0" fmla="*/ 0 w 681"/>
                <a:gd name="T1" fmla="*/ 408 h 408"/>
                <a:gd name="T2" fmla="*/ 454 w 681"/>
                <a:gd name="T3" fmla="*/ 318 h 408"/>
                <a:gd name="T4" fmla="*/ 681 w 681"/>
                <a:gd name="T5" fmla="*/ 0 h 408"/>
                <a:gd name="T6" fmla="*/ 0 60000 65536"/>
                <a:gd name="T7" fmla="*/ 0 60000 65536"/>
                <a:gd name="T8" fmla="*/ 0 60000 65536"/>
                <a:gd name="T9" fmla="*/ 0 w 681"/>
                <a:gd name="T10" fmla="*/ 0 h 408"/>
                <a:gd name="T11" fmla="*/ 681 w 681"/>
                <a:gd name="T12" fmla="*/ 408 h 408"/>
              </a:gdLst>
              <a:ahLst/>
              <a:cxnLst>
                <a:cxn ang="T6">
                  <a:pos x="T0" y="T1"/>
                </a:cxn>
                <a:cxn ang="T7">
                  <a:pos x="T2" y="T3"/>
                </a:cxn>
                <a:cxn ang="T8">
                  <a:pos x="T4" y="T5"/>
                </a:cxn>
              </a:cxnLst>
              <a:rect l="T9" t="T10" r="T11" b="T12"/>
              <a:pathLst>
                <a:path w="681" h="408">
                  <a:moveTo>
                    <a:pt x="0" y="408"/>
                  </a:moveTo>
                  <a:cubicBezTo>
                    <a:pt x="170" y="397"/>
                    <a:pt x="340" y="386"/>
                    <a:pt x="454" y="318"/>
                  </a:cubicBezTo>
                  <a:cubicBezTo>
                    <a:pt x="568" y="250"/>
                    <a:pt x="624" y="125"/>
                    <a:pt x="681" y="0"/>
                  </a:cubicBezTo>
                </a:path>
              </a:pathLst>
            </a:custGeom>
            <a:noFill/>
            <a:ln w="9525">
              <a:solidFill>
                <a:schemeClr val="tx1"/>
              </a:solidFill>
              <a:round/>
              <a:headEnd/>
              <a:tailEnd/>
            </a:ln>
          </p:spPr>
          <p:txBody>
            <a:bodyPr>
              <a:prstTxWarp prst="textNoShape">
                <a:avLst/>
              </a:prstTxWarp>
            </a:bodyPr>
            <a:lstStyle/>
            <a:p>
              <a:endParaRPr lang="en-GB"/>
            </a:p>
          </p:txBody>
        </p:sp>
        <p:sp>
          <p:nvSpPr>
            <p:cNvPr id="122909" name="Line 26"/>
            <p:cNvSpPr>
              <a:spLocks noChangeShapeType="1"/>
            </p:cNvSpPr>
            <p:nvPr/>
          </p:nvSpPr>
          <p:spPr bwMode="auto">
            <a:xfrm>
              <a:off x="4468" y="2251"/>
              <a:ext cx="93" cy="86"/>
            </a:xfrm>
            <a:prstGeom prst="line">
              <a:avLst/>
            </a:prstGeom>
            <a:noFill/>
            <a:ln w="57150">
              <a:solidFill>
                <a:schemeClr val="tx1"/>
              </a:solidFill>
              <a:round/>
              <a:headEnd/>
              <a:tailEnd type="triangle" w="med" len="med"/>
            </a:ln>
          </p:spPr>
          <p:txBody>
            <a:bodyPr>
              <a:prstTxWarp prst="textNoShape">
                <a:avLst/>
              </a:prstTxWarp>
            </a:bodyPr>
            <a:lstStyle/>
            <a:p>
              <a:endParaRPr lang="en-GB"/>
            </a:p>
          </p:txBody>
        </p:sp>
      </p:grpSp>
      <p:sp>
        <p:nvSpPr>
          <p:cNvPr id="122887" name="Text Box 27"/>
          <p:cNvSpPr txBox="1">
            <a:spLocks noChangeArrowheads="1"/>
          </p:cNvSpPr>
          <p:nvPr/>
        </p:nvSpPr>
        <p:spPr bwMode="auto">
          <a:xfrm>
            <a:off x="703263" y="1309688"/>
            <a:ext cx="2660650" cy="457200"/>
          </a:xfrm>
          <a:prstGeom prst="rect">
            <a:avLst/>
          </a:prstGeom>
          <a:noFill/>
          <a:ln w="9525">
            <a:noFill/>
            <a:miter lim="800000"/>
            <a:headEnd/>
            <a:tailEnd/>
          </a:ln>
        </p:spPr>
        <p:txBody>
          <a:bodyPr wrap="none">
            <a:prstTxWarp prst="textNoShape">
              <a:avLst/>
            </a:prstTxWarp>
            <a:spAutoFit/>
          </a:bodyPr>
          <a:lstStyle/>
          <a:p>
            <a:pPr algn="ctr"/>
            <a:r>
              <a:rPr lang="sv-SE"/>
              <a:t>Earlier innovations</a:t>
            </a:r>
            <a:endParaRPr lang="en-US"/>
          </a:p>
        </p:txBody>
      </p:sp>
      <p:sp>
        <p:nvSpPr>
          <p:cNvPr id="122888" name="Text Box 28"/>
          <p:cNvSpPr txBox="1">
            <a:spLocks noChangeArrowheads="1"/>
          </p:cNvSpPr>
          <p:nvPr/>
        </p:nvSpPr>
        <p:spPr bwMode="auto">
          <a:xfrm>
            <a:off x="4857750" y="1309688"/>
            <a:ext cx="2411413" cy="457200"/>
          </a:xfrm>
          <a:prstGeom prst="rect">
            <a:avLst/>
          </a:prstGeom>
          <a:noFill/>
          <a:ln w="9525">
            <a:noFill/>
            <a:miter lim="800000"/>
            <a:headEnd/>
            <a:tailEnd/>
          </a:ln>
        </p:spPr>
        <p:txBody>
          <a:bodyPr wrap="none">
            <a:prstTxWarp prst="textNoShape">
              <a:avLst/>
            </a:prstTxWarp>
            <a:spAutoFit/>
          </a:bodyPr>
          <a:lstStyle/>
          <a:p>
            <a:pPr algn="ctr"/>
            <a:r>
              <a:rPr lang="sv-SE"/>
              <a:t>Future examples</a:t>
            </a:r>
            <a:endParaRPr lang="en-US"/>
          </a:p>
        </p:txBody>
      </p:sp>
      <p:sp>
        <p:nvSpPr>
          <p:cNvPr id="122889" name="Text Box 29"/>
          <p:cNvSpPr txBox="1">
            <a:spLocks noChangeArrowheads="1"/>
          </p:cNvSpPr>
          <p:nvPr/>
        </p:nvSpPr>
        <p:spPr bwMode="auto">
          <a:xfrm>
            <a:off x="711200" y="4191000"/>
            <a:ext cx="2762250" cy="457200"/>
          </a:xfrm>
          <a:prstGeom prst="rect">
            <a:avLst/>
          </a:prstGeom>
          <a:noFill/>
          <a:ln w="9525">
            <a:noFill/>
            <a:miter lim="800000"/>
            <a:headEnd/>
            <a:tailEnd/>
          </a:ln>
        </p:spPr>
        <p:txBody>
          <a:bodyPr wrap="none">
            <a:prstTxWarp prst="textNoShape">
              <a:avLst/>
            </a:prstTxWarp>
            <a:spAutoFit/>
          </a:bodyPr>
          <a:lstStyle/>
          <a:p>
            <a:pPr algn="ctr"/>
            <a:r>
              <a:rPr lang="sv-SE"/>
              <a:t>Going on right now</a:t>
            </a:r>
            <a:endParaRPr lang="en-US"/>
          </a:p>
        </p:txBody>
      </p:sp>
      <p:sp>
        <p:nvSpPr>
          <p:cNvPr id="122890" name="Line 30"/>
          <p:cNvSpPr>
            <a:spLocks noChangeShapeType="1"/>
          </p:cNvSpPr>
          <p:nvPr/>
        </p:nvSpPr>
        <p:spPr bwMode="auto">
          <a:xfrm>
            <a:off x="3275013" y="5991225"/>
            <a:ext cx="1582737" cy="0"/>
          </a:xfrm>
          <a:prstGeom prst="line">
            <a:avLst/>
          </a:prstGeom>
          <a:noFill/>
          <a:ln w="38100">
            <a:solidFill>
              <a:schemeClr val="tx1"/>
            </a:solidFill>
            <a:round/>
            <a:headEnd/>
            <a:tailEnd type="triangle" w="med" len="med"/>
          </a:ln>
        </p:spPr>
        <p:txBody>
          <a:bodyPr>
            <a:prstTxWarp prst="textNoShape">
              <a:avLst/>
            </a:prstTxWarp>
          </a:bodyPr>
          <a:lstStyle/>
          <a:p>
            <a:endParaRPr lang="en-GB"/>
          </a:p>
        </p:txBody>
      </p:sp>
      <p:sp>
        <p:nvSpPr>
          <p:cNvPr id="122891" name="Line 31"/>
          <p:cNvSpPr>
            <a:spLocks noChangeShapeType="1"/>
          </p:cNvSpPr>
          <p:nvPr/>
        </p:nvSpPr>
        <p:spPr bwMode="auto">
          <a:xfrm flipV="1">
            <a:off x="3275013" y="4910138"/>
            <a:ext cx="0" cy="1081087"/>
          </a:xfrm>
          <a:prstGeom prst="line">
            <a:avLst/>
          </a:prstGeom>
          <a:noFill/>
          <a:ln w="38100">
            <a:solidFill>
              <a:schemeClr val="tx1"/>
            </a:solidFill>
            <a:round/>
            <a:headEnd/>
            <a:tailEnd type="triangle" w="med" len="med"/>
          </a:ln>
        </p:spPr>
        <p:txBody>
          <a:bodyPr>
            <a:prstTxWarp prst="textNoShape">
              <a:avLst/>
            </a:prstTxWarp>
          </a:bodyPr>
          <a:lstStyle/>
          <a:p>
            <a:endParaRPr lang="en-GB"/>
          </a:p>
        </p:txBody>
      </p:sp>
      <p:sp>
        <p:nvSpPr>
          <p:cNvPr id="122892" name="Freeform 32"/>
          <p:cNvSpPr>
            <a:spLocks/>
          </p:cNvSpPr>
          <p:nvPr/>
        </p:nvSpPr>
        <p:spPr bwMode="auto">
          <a:xfrm>
            <a:off x="3802063" y="5097463"/>
            <a:ext cx="817562" cy="596900"/>
          </a:xfrm>
          <a:custGeom>
            <a:avLst/>
            <a:gdLst>
              <a:gd name="T0" fmla="*/ 0 w 2956"/>
              <a:gd name="T1" fmla="*/ 749 h 801"/>
              <a:gd name="T2" fmla="*/ 1089 w 2956"/>
              <a:gd name="T3" fmla="*/ 703 h 801"/>
              <a:gd name="T4" fmla="*/ 1724 w 2956"/>
              <a:gd name="T5" fmla="*/ 159 h 801"/>
              <a:gd name="T6" fmla="*/ 2767 w 2956"/>
              <a:gd name="T7" fmla="*/ 23 h 801"/>
              <a:gd name="T8" fmla="*/ 2858 w 2956"/>
              <a:gd name="T9" fmla="*/ 23 h 801"/>
              <a:gd name="T10" fmla="*/ 0 60000 65536"/>
              <a:gd name="T11" fmla="*/ 0 60000 65536"/>
              <a:gd name="T12" fmla="*/ 0 60000 65536"/>
              <a:gd name="T13" fmla="*/ 0 60000 65536"/>
              <a:gd name="T14" fmla="*/ 0 60000 65536"/>
              <a:gd name="T15" fmla="*/ 0 w 2956"/>
              <a:gd name="T16" fmla="*/ 0 h 801"/>
              <a:gd name="T17" fmla="*/ 2956 w 2956"/>
              <a:gd name="T18" fmla="*/ 801 h 801"/>
            </a:gdLst>
            <a:ahLst/>
            <a:cxnLst>
              <a:cxn ang="T10">
                <a:pos x="T0" y="T1"/>
              </a:cxn>
              <a:cxn ang="T11">
                <a:pos x="T2" y="T3"/>
              </a:cxn>
              <a:cxn ang="T12">
                <a:pos x="T4" y="T5"/>
              </a:cxn>
              <a:cxn ang="T13">
                <a:pos x="T6" y="T7"/>
              </a:cxn>
              <a:cxn ang="T14">
                <a:pos x="T8" y="T9"/>
              </a:cxn>
            </a:cxnLst>
            <a:rect l="T15" t="T16" r="T17" b="T18"/>
            <a:pathLst>
              <a:path w="2956" h="801">
                <a:moveTo>
                  <a:pt x="0" y="749"/>
                </a:moveTo>
                <a:cubicBezTo>
                  <a:pt x="401" y="775"/>
                  <a:pt x="802" y="801"/>
                  <a:pt x="1089" y="703"/>
                </a:cubicBezTo>
                <a:cubicBezTo>
                  <a:pt x="1376" y="605"/>
                  <a:pt x="1444" y="272"/>
                  <a:pt x="1724" y="159"/>
                </a:cubicBezTo>
                <a:cubicBezTo>
                  <a:pt x="2004" y="46"/>
                  <a:pt x="2578" y="46"/>
                  <a:pt x="2767" y="23"/>
                </a:cubicBezTo>
                <a:cubicBezTo>
                  <a:pt x="2956" y="0"/>
                  <a:pt x="2907" y="11"/>
                  <a:pt x="2858" y="23"/>
                </a:cubicBezTo>
              </a:path>
            </a:pathLst>
          </a:custGeom>
          <a:noFill/>
          <a:ln w="28575">
            <a:solidFill>
              <a:schemeClr val="tx1"/>
            </a:solidFill>
            <a:round/>
            <a:headEnd/>
            <a:tailEnd/>
          </a:ln>
        </p:spPr>
        <p:txBody>
          <a:bodyPr>
            <a:prstTxWarp prst="textNoShape">
              <a:avLst/>
            </a:prstTxWarp>
          </a:bodyPr>
          <a:lstStyle/>
          <a:p>
            <a:endParaRPr lang="en-GB"/>
          </a:p>
        </p:txBody>
      </p:sp>
      <p:sp>
        <p:nvSpPr>
          <p:cNvPr id="122893" name="Freeform 33"/>
          <p:cNvSpPr>
            <a:spLocks/>
          </p:cNvSpPr>
          <p:nvPr/>
        </p:nvSpPr>
        <p:spPr bwMode="auto">
          <a:xfrm>
            <a:off x="3325813" y="5461000"/>
            <a:ext cx="919162" cy="444500"/>
          </a:xfrm>
          <a:custGeom>
            <a:avLst/>
            <a:gdLst>
              <a:gd name="T0" fmla="*/ 0 w 3538"/>
              <a:gd name="T1" fmla="*/ 1270 h 1270"/>
              <a:gd name="T2" fmla="*/ 1180 w 3538"/>
              <a:gd name="T3" fmla="*/ 1043 h 1270"/>
              <a:gd name="T4" fmla="*/ 1815 w 3538"/>
              <a:gd name="T5" fmla="*/ 182 h 1270"/>
              <a:gd name="T6" fmla="*/ 3538 w 3538"/>
              <a:gd name="T7" fmla="*/ 0 h 1270"/>
              <a:gd name="T8" fmla="*/ 0 60000 65536"/>
              <a:gd name="T9" fmla="*/ 0 60000 65536"/>
              <a:gd name="T10" fmla="*/ 0 60000 65536"/>
              <a:gd name="T11" fmla="*/ 0 60000 65536"/>
              <a:gd name="T12" fmla="*/ 0 w 3538"/>
              <a:gd name="T13" fmla="*/ 0 h 1270"/>
              <a:gd name="T14" fmla="*/ 3538 w 3538"/>
              <a:gd name="T15" fmla="*/ 1270 h 1270"/>
            </a:gdLst>
            <a:ahLst/>
            <a:cxnLst>
              <a:cxn ang="T8">
                <a:pos x="T0" y="T1"/>
              </a:cxn>
              <a:cxn ang="T9">
                <a:pos x="T2" y="T3"/>
              </a:cxn>
              <a:cxn ang="T10">
                <a:pos x="T4" y="T5"/>
              </a:cxn>
              <a:cxn ang="T11">
                <a:pos x="T6" y="T7"/>
              </a:cxn>
            </a:cxnLst>
            <a:rect l="T12" t="T13" r="T14" b="T15"/>
            <a:pathLst>
              <a:path w="3538" h="1270">
                <a:moveTo>
                  <a:pt x="0" y="1270"/>
                </a:moveTo>
                <a:cubicBezTo>
                  <a:pt x="439" y="1247"/>
                  <a:pt x="878" y="1224"/>
                  <a:pt x="1180" y="1043"/>
                </a:cubicBezTo>
                <a:cubicBezTo>
                  <a:pt x="1482" y="862"/>
                  <a:pt x="1422" y="356"/>
                  <a:pt x="1815" y="182"/>
                </a:cubicBezTo>
                <a:cubicBezTo>
                  <a:pt x="2208" y="8"/>
                  <a:pt x="3251" y="30"/>
                  <a:pt x="3538" y="0"/>
                </a:cubicBezTo>
              </a:path>
            </a:pathLst>
          </a:custGeom>
          <a:noFill/>
          <a:ln w="9525">
            <a:solidFill>
              <a:schemeClr val="tx1"/>
            </a:solidFill>
            <a:round/>
            <a:headEnd/>
            <a:tailEnd/>
          </a:ln>
        </p:spPr>
        <p:txBody>
          <a:bodyPr>
            <a:prstTxWarp prst="textNoShape">
              <a:avLst/>
            </a:prstTxWarp>
          </a:bodyPr>
          <a:lstStyle/>
          <a:p>
            <a:endParaRPr lang="en-GB"/>
          </a:p>
        </p:txBody>
      </p:sp>
      <p:sp>
        <p:nvSpPr>
          <p:cNvPr id="122894" name="Freeform 34"/>
          <p:cNvSpPr>
            <a:spLocks/>
          </p:cNvSpPr>
          <p:nvPr/>
        </p:nvSpPr>
        <p:spPr bwMode="auto">
          <a:xfrm>
            <a:off x="3733800" y="5503863"/>
            <a:ext cx="255588" cy="190500"/>
          </a:xfrm>
          <a:custGeom>
            <a:avLst/>
            <a:gdLst>
              <a:gd name="T0" fmla="*/ 0 w 681"/>
              <a:gd name="T1" fmla="*/ 408 h 408"/>
              <a:gd name="T2" fmla="*/ 454 w 681"/>
              <a:gd name="T3" fmla="*/ 318 h 408"/>
              <a:gd name="T4" fmla="*/ 681 w 681"/>
              <a:gd name="T5" fmla="*/ 0 h 408"/>
              <a:gd name="T6" fmla="*/ 0 60000 65536"/>
              <a:gd name="T7" fmla="*/ 0 60000 65536"/>
              <a:gd name="T8" fmla="*/ 0 60000 65536"/>
              <a:gd name="T9" fmla="*/ 0 w 681"/>
              <a:gd name="T10" fmla="*/ 0 h 408"/>
              <a:gd name="T11" fmla="*/ 681 w 681"/>
              <a:gd name="T12" fmla="*/ 408 h 408"/>
            </a:gdLst>
            <a:ahLst/>
            <a:cxnLst>
              <a:cxn ang="T6">
                <a:pos x="T0" y="T1"/>
              </a:cxn>
              <a:cxn ang="T7">
                <a:pos x="T2" y="T3"/>
              </a:cxn>
              <a:cxn ang="T8">
                <a:pos x="T4" y="T5"/>
              </a:cxn>
            </a:cxnLst>
            <a:rect l="T9" t="T10" r="T11" b="T12"/>
            <a:pathLst>
              <a:path w="681" h="408">
                <a:moveTo>
                  <a:pt x="0" y="408"/>
                </a:moveTo>
                <a:cubicBezTo>
                  <a:pt x="170" y="397"/>
                  <a:pt x="340" y="386"/>
                  <a:pt x="454" y="318"/>
                </a:cubicBezTo>
                <a:cubicBezTo>
                  <a:pt x="568" y="250"/>
                  <a:pt x="624" y="125"/>
                  <a:pt x="681" y="0"/>
                </a:cubicBezTo>
              </a:path>
            </a:pathLst>
          </a:custGeom>
          <a:noFill/>
          <a:ln w="9525">
            <a:solidFill>
              <a:schemeClr val="tx1"/>
            </a:solidFill>
            <a:round/>
            <a:headEnd/>
            <a:tailEnd/>
          </a:ln>
        </p:spPr>
        <p:txBody>
          <a:bodyPr>
            <a:prstTxWarp prst="textNoShape">
              <a:avLst/>
            </a:prstTxWarp>
          </a:bodyPr>
          <a:lstStyle/>
          <a:p>
            <a:endParaRPr lang="en-GB"/>
          </a:p>
        </p:txBody>
      </p:sp>
      <p:sp>
        <p:nvSpPr>
          <p:cNvPr id="122895" name="Freeform 35"/>
          <p:cNvSpPr>
            <a:spLocks/>
          </p:cNvSpPr>
          <p:nvPr/>
        </p:nvSpPr>
        <p:spPr bwMode="auto">
          <a:xfrm>
            <a:off x="3835400" y="5524500"/>
            <a:ext cx="255588" cy="190500"/>
          </a:xfrm>
          <a:custGeom>
            <a:avLst/>
            <a:gdLst>
              <a:gd name="T0" fmla="*/ 0 w 681"/>
              <a:gd name="T1" fmla="*/ 408 h 408"/>
              <a:gd name="T2" fmla="*/ 454 w 681"/>
              <a:gd name="T3" fmla="*/ 318 h 408"/>
              <a:gd name="T4" fmla="*/ 681 w 681"/>
              <a:gd name="T5" fmla="*/ 0 h 408"/>
              <a:gd name="T6" fmla="*/ 0 60000 65536"/>
              <a:gd name="T7" fmla="*/ 0 60000 65536"/>
              <a:gd name="T8" fmla="*/ 0 60000 65536"/>
              <a:gd name="T9" fmla="*/ 0 w 681"/>
              <a:gd name="T10" fmla="*/ 0 h 408"/>
              <a:gd name="T11" fmla="*/ 681 w 681"/>
              <a:gd name="T12" fmla="*/ 408 h 408"/>
            </a:gdLst>
            <a:ahLst/>
            <a:cxnLst>
              <a:cxn ang="T6">
                <a:pos x="T0" y="T1"/>
              </a:cxn>
              <a:cxn ang="T7">
                <a:pos x="T2" y="T3"/>
              </a:cxn>
              <a:cxn ang="T8">
                <a:pos x="T4" y="T5"/>
              </a:cxn>
            </a:cxnLst>
            <a:rect l="T9" t="T10" r="T11" b="T12"/>
            <a:pathLst>
              <a:path w="681" h="408">
                <a:moveTo>
                  <a:pt x="0" y="408"/>
                </a:moveTo>
                <a:cubicBezTo>
                  <a:pt x="170" y="397"/>
                  <a:pt x="340" y="386"/>
                  <a:pt x="454" y="318"/>
                </a:cubicBezTo>
                <a:cubicBezTo>
                  <a:pt x="568" y="250"/>
                  <a:pt x="624" y="125"/>
                  <a:pt x="681" y="0"/>
                </a:cubicBezTo>
              </a:path>
            </a:pathLst>
          </a:custGeom>
          <a:noFill/>
          <a:ln w="9525">
            <a:solidFill>
              <a:schemeClr val="tx1"/>
            </a:solidFill>
            <a:round/>
            <a:headEnd/>
            <a:tailEnd/>
          </a:ln>
        </p:spPr>
        <p:txBody>
          <a:bodyPr>
            <a:prstTxWarp prst="textNoShape">
              <a:avLst/>
            </a:prstTxWarp>
          </a:bodyPr>
          <a:lstStyle/>
          <a:p>
            <a:endParaRPr lang="en-GB"/>
          </a:p>
        </p:txBody>
      </p:sp>
      <p:sp>
        <p:nvSpPr>
          <p:cNvPr id="122896" name="Freeform 36"/>
          <p:cNvSpPr>
            <a:spLocks/>
          </p:cNvSpPr>
          <p:nvPr/>
        </p:nvSpPr>
        <p:spPr bwMode="auto">
          <a:xfrm>
            <a:off x="3971925" y="5524500"/>
            <a:ext cx="255588" cy="190500"/>
          </a:xfrm>
          <a:custGeom>
            <a:avLst/>
            <a:gdLst>
              <a:gd name="T0" fmla="*/ 0 w 681"/>
              <a:gd name="T1" fmla="*/ 408 h 408"/>
              <a:gd name="T2" fmla="*/ 454 w 681"/>
              <a:gd name="T3" fmla="*/ 318 h 408"/>
              <a:gd name="T4" fmla="*/ 681 w 681"/>
              <a:gd name="T5" fmla="*/ 0 h 408"/>
              <a:gd name="T6" fmla="*/ 0 60000 65536"/>
              <a:gd name="T7" fmla="*/ 0 60000 65536"/>
              <a:gd name="T8" fmla="*/ 0 60000 65536"/>
              <a:gd name="T9" fmla="*/ 0 w 681"/>
              <a:gd name="T10" fmla="*/ 0 h 408"/>
              <a:gd name="T11" fmla="*/ 681 w 681"/>
              <a:gd name="T12" fmla="*/ 408 h 408"/>
            </a:gdLst>
            <a:ahLst/>
            <a:cxnLst>
              <a:cxn ang="T6">
                <a:pos x="T0" y="T1"/>
              </a:cxn>
              <a:cxn ang="T7">
                <a:pos x="T2" y="T3"/>
              </a:cxn>
              <a:cxn ang="T8">
                <a:pos x="T4" y="T5"/>
              </a:cxn>
            </a:cxnLst>
            <a:rect l="T9" t="T10" r="T11" b="T12"/>
            <a:pathLst>
              <a:path w="681" h="408">
                <a:moveTo>
                  <a:pt x="0" y="408"/>
                </a:moveTo>
                <a:cubicBezTo>
                  <a:pt x="170" y="397"/>
                  <a:pt x="340" y="386"/>
                  <a:pt x="454" y="318"/>
                </a:cubicBezTo>
                <a:cubicBezTo>
                  <a:pt x="568" y="250"/>
                  <a:pt x="624" y="125"/>
                  <a:pt x="681" y="0"/>
                </a:cubicBezTo>
              </a:path>
            </a:pathLst>
          </a:custGeom>
          <a:noFill/>
          <a:ln w="9525">
            <a:solidFill>
              <a:schemeClr val="tx1"/>
            </a:solidFill>
            <a:round/>
            <a:headEnd/>
            <a:tailEnd/>
          </a:ln>
        </p:spPr>
        <p:txBody>
          <a:bodyPr>
            <a:prstTxWarp prst="textNoShape">
              <a:avLst/>
            </a:prstTxWarp>
          </a:bodyPr>
          <a:lstStyle/>
          <a:p>
            <a:endParaRPr lang="en-GB"/>
          </a:p>
        </p:txBody>
      </p:sp>
      <p:sp>
        <p:nvSpPr>
          <p:cNvPr id="122897" name="Freeform 37"/>
          <p:cNvSpPr>
            <a:spLocks/>
          </p:cNvSpPr>
          <p:nvPr/>
        </p:nvSpPr>
        <p:spPr bwMode="auto">
          <a:xfrm>
            <a:off x="3751263" y="5502275"/>
            <a:ext cx="204787" cy="127000"/>
          </a:xfrm>
          <a:custGeom>
            <a:avLst/>
            <a:gdLst>
              <a:gd name="T0" fmla="*/ 0 w 681"/>
              <a:gd name="T1" fmla="*/ 408 h 408"/>
              <a:gd name="T2" fmla="*/ 454 w 681"/>
              <a:gd name="T3" fmla="*/ 318 h 408"/>
              <a:gd name="T4" fmla="*/ 681 w 681"/>
              <a:gd name="T5" fmla="*/ 0 h 408"/>
              <a:gd name="T6" fmla="*/ 0 60000 65536"/>
              <a:gd name="T7" fmla="*/ 0 60000 65536"/>
              <a:gd name="T8" fmla="*/ 0 60000 65536"/>
              <a:gd name="T9" fmla="*/ 0 w 681"/>
              <a:gd name="T10" fmla="*/ 0 h 408"/>
              <a:gd name="T11" fmla="*/ 681 w 681"/>
              <a:gd name="T12" fmla="*/ 408 h 408"/>
            </a:gdLst>
            <a:ahLst/>
            <a:cxnLst>
              <a:cxn ang="T6">
                <a:pos x="T0" y="T1"/>
              </a:cxn>
              <a:cxn ang="T7">
                <a:pos x="T2" y="T3"/>
              </a:cxn>
              <a:cxn ang="T8">
                <a:pos x="T4" y="T5"/>
              </a:cxn>
            </a:cxnLst>
            <a:rect l="T9" t="T10" r="T11" b="T12"/>
            <a:pathLst>
              <a:path w="681" h="408">
                <a:moveTo>
                  <a:pt x="0" y="408"/>
                </a:moveTo>
                <a:cubicBezTo>
                  <a:pt x="170" y="397"/>
                  <a:pt x="340" y="386"/>
                  <a:pt x="454" y="318"/>
                </a:cubicBezTo>
                <a:cubicBezTo>
                  <a:pt x="568" y="250"/>
                  <a:pt x="624" y="125"/>
                  <a:pt x="681" y="0"/>
                </a:cubicBezTo>
              </a:path>
            </a:pathLst>
          </a:custGeom>
          <a:noFill/>
          <a:ln w="9525">
            <a:solidFill>
              <a:schemeClr val="tx1"/>
            </a:solidFill>
            <a:round/>
            <a:headEnd/>
            <a:tailEnd/>
          </a:ln>
        </p:spPr>
        <p:txBody>
          <a:bodyPr>
            <a:prstTxWarp prst="textNoShape">
              <a:avLst/>
            </a:prstTxWarp>
          </a:bodyPr>
          <a:lstStyle/>
          <a:p>
            <a:endParaRPr lang="en-GB"/>
          </a:p>
        </p:txBody>
      </p:sp>
      <p:sp>
        <p:nvSpPr>
          <p:cNvPr id="122898" name="Freeform 38"/>
          <p:cNvSpPr>
            <a:spLocks/>
          </p:cNvSpPr>
          <p:nvPr/>
        </p:nvSpPr>
        <p:spPr bwMode="auto">
          <a:xfrm>
            <a:off x="4006850" y="5481638"/>
            <a:ext cx="203200" cy="127000"/>
          </a:xfrm>
          <a:custGeom>
            <a:avLst/>
            <a:gdLst>
              <a:gd name="T0" fmla="*/ 0 w 681"/>
              <a:gd name="T1" fmla="*/ 408 h 408"/>
              <a:gd name="T2" fmla="*/ 454 w 681"/>
              <a:gd name="T3" fmla="*/ 318 h 408"/>
              <a:gd name="T4" fmla="*/ 681 w 681"/>
              <a:gd name="T5" fmla="*/ 0 h 408"/>
              <a:gd name="T6" fmla="*/ 0 60000 65536"/>
              <a:gd name="T7" fmla="*/ 0 60000 65536"/>
              <a:gd name="T8" fmla="*/ 0 60000 65536"/>
              <a:gd name="T9" fmla="*/ 0 w 681"/>
              <a:gd name="T10" fmla="*/ 0 h 408"/>
              <a:gd name="T11" fmla="*/ 681 w 681"/>
              <a:gd name="T12" fmla="*/ 408 h 408"/>
            </a:gdLst>
            <a:ahLst/>
            <a:cxnLst>
              <a:cxn ang="T6">
                <a:pos x="T0" y="T1"/>
              </a:cxn>
              <a:cxn ang="T7">
                <a:pos x="T2" y="T3"/>
              </a:cxn>
              <a:cxn ang="T8">
                <a:pos x="T4" y="T5"/>
              </a:cxn>
            </a:cxnLst>
            <a:rect l="T9" t="T10" r="T11" b="T12"/>
            <a:pathLst>
              <a:path w="681" h="408">
                <a:moveTo>
                  <a:pt x="0" y="408"/>
                </a:moveTo>
                <a:cubicBezTo>
                  <a:pt x="170" y="397"/>
                  <a:pt x="340" y="386"/>
                  <a:pt x="454" y="318"/>
                </a:cubicBezTo>
                <a:cubicBezTo>
                  <a:pt x="568" y="250"/>
                  <a:pt x="624" y="125"/>
                  <a:pt x="681" y="0"/>
                </a:cubicBezTo>
              </a:path>
            </a:pathLst>
          </a:custGeom>
          <a:noFill/>
          <a:ln w="9525">
            <a:solidFill>
              <a:schemeClr val="tx1"/>
            </a:solidFill>
            <a:round/>
            <a:headEnd/>
            <a:tailEnd/>
          </a:ln>
        </p:spPr>
        <p:txBody>
          <a:bodyPr>
            <a:prstTxWarp prst="textNoShape">
              <a:avLst/>
            </a:prstTxWarp>
          </a:bodyPr>
          <a:lstStyle/>
          <a:p>
            <a:endParaRPr lang="en-GB"/>
          </a:p>
        </p:txBody>
      </p:sp>
      <p:sp>
        <p:nvSpPr>
          <p:cNvPr id="122899" name="Line 39"/>
          <p:cNvSpPr>
            <a:spLocks noChangeShapeType="1"/>
          </p:cNvSpPr>
          <p:nvPr/>
        </p:nvSpPr>
        <p:spPr bwMode="auto">
          <a:xfrm>
            <a:off x="4067175" y="5341938"/>
            <a:ext cx="120650" cy="104775"/>
          </a:xfrm>
          <a:prstGeom prst="line">
            <a:avLst/>
          </a:prstGeom>
          <a:noFill/>
          <a:ln w="57150">
            <a:solidFill>
              <a:schemeClr val="tx1"/>
            </a:solidFill>
            <a:round/>
            <a:headEnd/>
            <a:tailEnd type="triangle" w="med" len="med"/>
          </a:ln>
        </p:spPr>
        <p:txBody>
          <a:bodyPr>
            <a:prstTxWarp prst="textNoShape">
              <a:avLst/>
            </a:prstTxWarp>
          </a:bodyPr>
          <a:lstStyle/>
          <a:p>
            <a:endParaRPr lang="en-GB"/>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bwMode="auto">
          <a:xfrm>
            <a:off x="539750" y="765175"/>
            <a:ext cx="5029200" cy="685800"/>
          </a:xfrm>
          <a:solidFill>
            <a:srgbClr val="FFFFFF"/>
          </a:solidFill>
          <a:ln>
            <a:miter lim="800000"/>
            <a:headEnd/>
            <a:tailEnd/>
          </a:ln>
        </p:spPr>
        <p:txBody>
          <a:bodyPr wrap="square" lIns="91440" tIns="45720" rIns="91440" bIns="45720" numCol="1" anchor="t" anchorCtr="0" compatLnSpc="1">
            <a:prstTxWarp prst="textNoShape">
              <a:avLst/>
            </a:prstTxWarp>
          </a:bodyPr>
          <a:lstStyle/>
          <a:p>
            <a:pPr eaLnBrk="1" hangingPunct="1"/>
            <a:r>
              <a:rPr lang="en-GB" sz="3200">
                <a:solidFill>
                  <a:srgbClr val="6699FF"/>
                </a:solidFill>
                <a:latin typeface="Arial" pitchFamily="-112" charset="0"/>
              </a:rPr>
              <a:t>Strategic Road Mapping </a:t>
            </a:r>
            <a:endParaRPr lang="en-GB" sz="3200">
              <a:solidFill>
                <a:srgbClr val="6699FF"/>
              </a:solidFill>
            </a:endParaRPr>
          </a:p>
        </p:txBody>
      </p:sp>
      <p:grpSp>
        <p:nvGrpSpPr>
          <p:cNvPr id="2" name="Group 3"/>
          <p:cNvGrpSpPr>
            <a:grpSpLocks/>
          </p:cNvGrpSpPr>
          <p:nvPr/>
        </p:nvGrpSpPr>
        <p:grpSpPr bwMode="auto">
          <a:xfrm>
            <a:off x="2339975" y="3062288"/>
            <a:ext cx="5100638" cy="9525"/>
            <a:chOff x="1657" y="2598"/>
            <a:chExt cx="3213" cy="6"/>
          </a:xfrm>
        </p:grpSpPr>
        <p:sp>
          <p:nvSpPr>
            <p:cNvPr id="108828" name="Freeform 4"/>
            <p:cNvSpPr>
              <a:spLocks/>
            </p:cNvSpPr>
            <p:nvPr/>
          </p:nvSpPr>
          <p:spPr bwMode="auto">
            <a:xfrm>
              <a:off x="1657" y="2598"/>
              <a:ext cx="30" cy="6"/>
            </a:xfrm>
            <a:custGeom>
              <a:avLst/>
              <a:gdLst>
                <a:gd name="T0" fmla="*/ 8 w 59"/>
                <a:gd name="T1" fmla="*/ 0 h 11"/>
                <a:gd name="T2" fmla="*/ 6 w 59"/>
                <a:gd name="T3" fmla="*/ 0 h 11"/>
                <a:gd name="T4" fmla="*/ 4 w 59"/>
                <a:gd name="T5" fmla="*/ 1 h 11"/>
                <a:gd name="T6" fmla="*/ 2 w 59"/>
                <a:gd name="T7" fmla="*/ 3 h 11"/>
                <a:gd name="T8" fmla="*/ 0 w 59"/>
                <a:gd name="T9" fmla="*/ 5 h 11"/>
                <a:gd name="T10" fmla="*/ 0 w 59"/>
                <a:gd name="T11" fmla="*/ 5 h 11"/>
                <a:gd name="T12" fmla="*/ 2 w 59"/>
                <a:gd name="T13" fmla="*/ 7 h 11"/>
                <a:gd name="T14" fmla="*/ 4 w 59"/>
                <a:gd name="T15" fmla="*/ 9 h 11"/>
                <a:gd name="T16" fmla="*/ 6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8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8" y="0"/>
                  </a:moveTo>
                  <a:lnTo>
                    <a:pt x="6" y="0"/>
                  </a:lnTo>
                  <a:lnTo>
                    <a:pt x="4" y="1"/>
                  </a:lnTo>
                  <a:lnTo>
                    <a:pt x="2" y="3"/>
                  </a:lnTo>
                  <a:lnTo>
                    <a:pt x="0" y="5"/>
                  </a:lnTo>
                  <a:lnTo>
                    <a:pt x="2" y="7"/>
                  </a:lnTo>
                  <a:lnTo>
                    <a:pt x="4" y="9"/>
                  </a:lnTo>
                  <a:lnTo>
                    <a:pt x="6" y="11"/>
                  </a:lnTo>
                  <a:lnTo>
                    <a:pt x="51" y="11"/>
                  </a:lnTo>
                  <a:lnTo>
                    <a:pt x="53" y="11"/>
                  </a:lnTo>
                  <a:lnTo>
                    <a:pt x="55" y="11"/>
                  </a:lnTo>
                  <a:lnTo>
                    <a:pt x="57" y="9"/>
                  </a:lnTo>
                  <a:lnTo>
                    <a:pt x="59" y="7"/>
                  </a:lnTo>
                  <a:lnTo>
                    <a:pt x="59" y="5"/>
                  </a:lnTo>
                  <a:lnTo>
                    <a:pt x="57" y="3"/>
                  </a:lnTo>
                  <a:lnTo>
                    <a:pt x="55" y="1"/>
                  </a:lnTo>
                  <a:lnTo>
                    <a:pt x="53" y="0"/>
                  </a:lnTo>
                  <a:lnTo>
                    <a:pt x="8"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29" name="Freeform 5"/>
            <p:cNvSpPr>
              <a:spLocks/>
            </p:cNvSpPr>
            <p:nvPr/>
          </p:nvSpPr>
          <p:spPr bwMode="auto">
            <a:xfrm>
              <a:off x="1699" y="2598"/>
              <a:ext cx="29" cy="6"/>
            </a:xfrm>
            <a:custGeom>
              <a:avLst/>
              <a:gdLst>
                <a:gd name="T0" fmla="*/ 5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5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5"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5"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30" name="Freeform 6"/>
            <p:cNvSpPr>
              <a:spLocks/>
            </p:cNvSpPr>
            <p:nvPr/>
          </p:nvSpPr>
          <p:spPr bwMode="auto">
            <a:xfrm>
              <a:off x="1740"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31" name="Freeform 7"/>
            <p:cNvSpPr>
              <a:spLocks/>
            </p:cNvSpPr>
            <p:nvPr/>
          </p:nvSpPr>
          <p:spPr bwMode="auto">
            <a:xfrm>
              <a:off x="1781"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32" name="Freeform 8"/>
            <p:cNvSpPr>
              <a:spLocks/>
            </p:cNvSpPr>
            <p:nvPr/>
          </p:nvSpPr>
          <p:spPr bwMode="auto">
            <a:xfrm>
              <a:off x="1823"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33" name="Freeform 9"/>
            <p:cNvSpPr>
              <a:spLocks/>
            </p:cNvSpPr>
            <p:nvPr/>
          </p:nvSpPr>
          <p:spPr bwMode="auto">
            <a:xfrm>
              <a:off x="1864"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34" name="Freeform 10"/>
            <p:cNvSpPr>
              <a:spLocks/>
            </p:cNvSpPr>
            <p:nvPr/>
          </p:nvSpPr>
          <p:spPr bwMode="auto">
            <a:xfrm>
              <a:off x="1905"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35" name="Freeform 11"/>
            <p:cNvSpPr>
              <a:spLocks/>
            </p:cNvSpPr>
            <p:nvPr/>
          </p:nvSpPr>
          <p:spPr bwMode="auto">
            <a:xfrm>
              <a:off x="1947"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36" name="Freeform 12"/>
            <p:cNvSpPr>
              <a:spLocks/>
            </p:cNvSpPr>
            <p:nvPr/>
          </p:nvSpPr>
          <p:spPr bwMode="auto">
            <a:xfrm>
              <a:off x="1988"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2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2"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37" name="Freeform 13"/>
            <p:cNvSpPr>
              <a:spLocks/>
            </p:cNvSpPr>
            <p:nvPr/>
          </p:nvSpPr>
          <p:spPr bwMode="auto">
            <a:xfrm>
              <a:off x="2030"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38" name="Freeform 14"/>
            <p:cNvSpPr>
              <a:spLocks/>
            </p:cNvSpPr>
            <p:nvPr/>
          </p:nvSpPr>
          <p:spPr bwMode="auto">
            <a:xfrm>
              <a:off x="2071"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39" name="Freeform 15"/>
            <p:cNvSpPr>
              <a:spLocks/>
            </p:cNvSpPr>
            <p:nvPr/>
          </p:nvSpPr>
          <p:spPr bwMode="auto">
            <a:xfrm>
              <a:off x="2112"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2 w 59"/>
                <a:gd name="T19" fmla="*/ 11 h 11"/>
                <a:gd name="T20" fmla="*/ 54 w 59"/>
                <a:gd name="T21" fmla="*/ 11 h 11"/>
                <a:gd name="T22" fmla="*/ 56 w 59"/>
                <a:gd name="T23" fmla="*/ 11 h 11"/>
                <a:gd name="T24" fmla="*/ 57 w 59"/>
                <a:gd name="T25" fmla="*/ 9 h 11"/>
                <a:gd name="T26" fmla="*/ 59 w 59"/>
                <a:gd name="T27" fmla="*/ 7 h 11"/>
                <a:gd name="T28" fmla="*/ 59 w 59"/>
                <a:gd name="T29" fmla="*/ 5 h 11"/>
                <a:gd name="T30" fmla="*/ 57 w 59"/>
                <a:gd name="T31" fmla="*/ 3 h 11"/>
                <a:gd name="T32" fmla="*/ 56 w 59"/>
                <a:gd name="T33" fmla="*/ 1 h 11"/>
                <a:gd name="T34" fmla="*/ 54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2" y="11"/>
                  </a:lnTo>
                  <a:lnTo>
                    <a:pt x="54" y="11"/>
                  </a:lnTo>
                  <a:lnTo>
                    <a:pt x="56" y="11"/>
                  </a:lnTo>
                  <a:lnTo>
                    <a:pt x="57" y="9"/>
                  </a:lnTo>
                  <a:lnTo>
                    <a:pt x="59" y="7"/>
                  </a:lnTo>
                  <a:lnTo>
                    <a:pt x="59" y="5"/>
                  </a:lnTo>
                  <a:lnTo>
                    <a:pt x="57" y="3"/>
                  </a:lnTo>
                  <a:lnTo>
                    <a:pt x="56" y="1"/>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40" name="Freeform 16"/>
            <p:cNvSpPr>
              <a:spLocks/>
            </p:cNvSpPr>
            <p:nvPr/>
          </p:nvSpPr>
          <p:spPr bwMode="auto">
            <a:xfrm>
              <a:off x="2154"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41" name="Freeform 17"/>
            <p:cNvSpPr>
              <a:spLocks/>
            </p:cNvSpPr>
            <p:nvPr/>
          </p:nvSpPr>
          <p:spPr bwMode="auto">
            <a:xfrm>
              <a:off x="2195"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42" name="Freeform 18"/>
            <p:cNvSpPr>
              <a:spLocks/>
            </p:cNvSpPr>
            <p:nvPr/>
          </p:nvSpPr>
          <p:spPr bwMode="auto">
            <a:xfrm>
              <a:off x="2236"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2 w 59"/>
                <a:gd name="T19" fmla="*/ 11 h 11"/>
                <a:gd name="T20" fmla="*/ 54 w 59"/>
                <a:gd name="T21" fmla="*/ 11 h 11"/>
                <a:gd name="T22" fmla="*/ 56 w 59"/>
                <a:gd name="T23" fmla="*/ 11 h 11"/>
                <a:gd name="T24" fmla="*/ 58 w 59"/>
                <a:gd name="T25" fmla="*/ 9 h 11"/>
                <a:gd name="T26" fmla="*/ 59 w 59"/>
                <a:gd name="T27" fmla="*/ 7 h 11"/>
                <a:gd name="T28" fmla="*/ 59 w 59"/>
                <a:gd name="T29" fmla="*/ 5 h 11"/>
                <a:gd name="T30" fmla="*/ 58 w 59"/>
                <a:gd name="T31" fmla="*/ 3 h 11"/>
                <a:gd name="T32" fmla="*/ 56 w 59"/>
                <a:gd name="T33" fmla="*/ 1 h 11"/>
                <a:gd name="T34" fmla="*/ 54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2" y="11"/>
                  </a:lnTo>
                  <a:lnTo>
                    <a:pt x="54" y="11"/>
                  </a:lnTo>
                  <a:lnTo>
                    <a:pt x="56" y="11"/>
                  </a:lnTo>
                  <a:lnTo>
                    <a:pt x="58" y="9"/>
                  </a:lnTo>
                  <a:lnTo>
                    <a:pt x="59" y="7"/>
                  </a:lnTo>
                  <a:lnTo>
                    <a:pt x="59" y="5"/>
                  </a:lnTo>
                  <a:lnTo>
                    <a:pt x="58" y="3"/>
                  </a:lnTo>
                  <a:lnTo>
                    <a:pt x="56" y="1"/>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43" name="Freeform 19"/>
            <p:cNvSpPr>
              <a:spLocks/>
            </p:cNvSpPr>
            <p:nvPr/>
          </p:nvSpPr>
          <p:spPr bwMode="auto">
            <a:xfrm>
              <a:off x="2278"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44" name="Freeform 20"/>
            <p:cNvSpPr>
              <a:spLocks/>
            </p:cNvSpPr>
            <p:nvPr/>
          </p:nvSpPr>
          <p:spPr bwMode="auto">
            <a:xfrm>
              <a:off x="2319"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45" name="Freeform 21"/>
            <p:cNvSpPr>
              <a:spLocks/>
            </p:cNvSpPr>
            <p:nvPr/>
          </p:nvSpPr>
          <p:spPr bwMode="auto">
            <a:xfrm>
              <a:off x="2360" y="2598"/>
              <a:ext cx="30" cy="6"/>
            </a:xfrm>
            <a:custGeom>
              <a:avLst/>
              <a:gdLst>
                <a:gd name="T0" fmla="*/ 6 w 60"/>
                <a:gd name="T1" fmla="*/ 0 h 11"/>
                <a:gd name="T2" fmla="*/ 4 w 60"/>
                <a:gd name="T3" fmla="*/ 0 h 11"/>
                <a:gd name="T4" fmla="*/ 2 w 60"/>
                <a:gd name="T5" fmla="*/ 1 h 11"/>
                <a:gd name="T6" fmla="*/ 0 w 60"/>
                <a:gd name="T7" fmla="*/ 3 h 11"/>
                <a:gd name="T8" fmla="*/ 0 w 60"/>
                <a:gd name="T9" fmla="*/ 5 h 11"/>
                <a:gd name="T10" fmla="*/ 0 w 60"/>
                <a:gd name="T11" fmla="*/ 7 h 11"/>
                <a:gd name="T12" fmla="*/ 0 w 60"/>
                <a:gd name="T13" fmla="*/ 9 h 11"/>
                <a:gd name="T14" fmla="*/ 2 w 60"/>
                <a:gd name="T15" fmla="*/ 11 h 11"/>
                <a:gd name="T16" fmla="*/ 4 w 60"/>
                <a:gd name="T17" fmla="*/ 11 h 11"/>
                <a:gd name="T18" fmla="*/ 52 w 60"/>
                <a:gd name="T19" fmla="*/ 11 h 11"/>
                <a:gd name="T20" fmla="*/ 54 w 60"/>
                <a:gd name="T21" fmla="*/ 11 h 11"/>
                <a:gd name="T22" fmla="*/ 56 w 60"/>
                <a:gd name="T23" fmla="*/ 11 h 11"/>
                <a:gd name="T24" fmla="*/ 58 w 60"/>
                <a:gd name="T25" fmla="*/ 9 h 11"/>
                <a:gd name="T26" fmla="*/ 60 w 60"/>
                <a:gd name="T27" fmla="*/ 7 h 11"/>
                <a:gd name="T28" fmla="*/ 60 w 60"/>
                <a:gd name="T29" fmla="*/ 5 h 11"/>
                <a:gd name="T30" fmla="*/ 58 w 60"/>
                <a:gd name="T31" fmla="*/ 3 h 11"/>
                <a:gd name="T32" fmla="*/ 56 w 60"/>
                <a:gd name="T33" fmla="*/ 1 h 11"/>
                <a:gd name="T34" fmla="*/ 54 w 60"/>
                <a:gd name="T35" fmla="*/ 0 h 11"/>
                <a:gd name="T36" fmla="*/ 6 w 60"/>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
                <a:gd name="T58" fmla="*/ 0 h 11"/>
                <a:gd name="T59" fmla="*/ 60 w 60"/>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 h="11">
                  <a:moveTo>
                    <a:pt x="6" y="0"/>
                  </a:moveTo>
                  <a:lnTo>
                    <a:pt x="4" y="0"/>
                  </a:lnTo>
                  <a:lnTo>
                    <a:pt x="2" y="1"/>
                  </a:lnTo>
                  <a:lnTo>
                    <a:pt x="0" y="3"/>
                  </a:lnTo>
                  <a:lnTo>
                    <a:pt x="0" y="5"/>
                  </a:lnTo>
                  <a:lnTo>
                    <a:pt x="0" y="7"/>
                  </a:lnTo>
                  <a:lnTo>
                    <a:pt x="0" y="9"/>
                  </a:lnTo>
                  <a:lnTo>
                    <a:pt x="2" y="11"/>
                  </a:lnTo>
                  <a:lnTo>
                    <a:pt x="4" y="11"/>
                  </a:lnTo>
                  <a:lnTo>
                    <a:pt x="52" y="11"/>
                  </a:lnTo>
                  <a:lnTo>
                    <a:pt x="54" y="11"/>
                  </a:lnTo>
                  <a:lnTo>
                    <a:pt x="56" y="11"/>
                  </a:lnTo>
                  <a:lnTo>
                    <a:pt x="58" y="9"/>
                  </a:lnTo>
                  <a:lnTo>
                    <a:pt x="60" y="7"/>
                  </a:lnTo>
                  <a:lnTo>
                    <a:pt x="60" y="5"/>
                  </a:lnTo>
                  <a:lnTo>
                    <a:pt x="58" y="3"/>
                  </a:lnTo>
                  <a:lnTo>
                    <a:pt x="56" y="1"/>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46" name="Freeform 22"/>
            <p:cNvSpPr>
              <a:spLocks/>
            </p:cNvSpPr>
            <p:nvPr/>
          </p:nvSpPr>
          <p:spPr bwMode="auto">
            <a:xfrm>
              <a:off x="2402"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47" name="Freeform 23"/>
            <p:cNvSpPr>
              <a:spLocks/>
            </p:cNvSpPr>
            <p:nvPr/>
          </p:nvSpPr>
          <p:spPr bwMode="auto">
            <a:xfrm>
              <a:off x="2443"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48" name="Freeform 24"/>
            <p:cNvSpPr>
              <a:spLocks/>
            </p:cNvSpPr>
            <p:nvPr/>
          </p:nvSpPr>
          <p:spPr bwMode="auto">
            <a:xfrm>
              <a:off x="2484" y="2598"/>
              <a:ext cx="30" cy="6"/>
            </a:xfrm>
            <a:custGeom>
              <a:avLst/>
              <a:gdLst>
                <a:gd name="T0" fmla="*/ 5 w 59"/>
                <a:gd name="T1" fmla="*/ 0 h 11"/>
                <a:gd name="T2" fmla="*/ 3 w 59"/>
                <a:gd name="T3" fmla="*/ 0 h 11"/>
                <a:gd name="T4" fmla="*/ 1 w 59"/>
                <a:gd name="T5" fmla="*/ 1 h 11"/>
                <a:gd name="T6" fmla="*/ 0 w 59"/>
                <a:gd name="T7" fmla="*/ 3 h 11"/>
                <a:gd name="T8" fmla="*/ 0 w 59"/>
                <a:gd name="T9" fmla="*/ 5 h 11"/>
                <a:gd name="T10" fmla="*/ 0 w 59"/>
                <a:gd name="T11" fmla="*/ 7 h 11"/>
                <a:gd name="T12" fmla="*/ 0 w 59"/>
                <a:gd name="T13" fmla="*/ 9 h 11"/>
                <a:gd name="T14" fmla="*/ 1 w 59"/>
                <a:gd name="T15" fmla="*/ 11 h 11"/>
                <a:gd name="T16" fmla="*/ 3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5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5" y="0"/>
                  </a:moveTo>
                  <a:lnTo>
                    <a:pt x="3" y="0"/>
                  </a:lnTo>
                  <a:lnTo>
                    <a:pt x="1" y="1"/>
                  </a:lnTo>
                  <a:lnTo>
                    <a:pt x="0" y="3"/>
                  </a:lnTo>
                  <a:lnTo>
                    <a:pt x="0" y="5"/>
                  </a:lnTo>
                  <a:lnTo>
                    <a:pt x="0" y="7"/>
                  </a:lnTo>
                  <a:lnTo>
                    <a:pt x="0" y="9"/>
                  </a:lnTo>
                  <a:lnTo>
                    <a:pt x="1" y="11"/>
                  </a:lnTo>
                  <a:lnTo>
                    <a:pt x="3" y="11"/>
                  </a:lnTo>
                  <a:lnTo>
                    <a:pt x="51" y="11"/>
                  </a:lnTo>
                  <a:lnTo>
                    <a:pt x="53" y="11"/>
                  </a:lnTo>
                  <a:lnTo>
                    <a:pt x="55" y="11"/>
                  </a:lnTo>
                  <a:lnTo>
                    <a:pt x="57" y="9"/>
                  </a:lnTo>
                  <a:lnTo>
                    <a:pt x="59" y="7"/>
                  </a:lnTo>
                  <a:lnTo>
                    <a:pt x="59" y="5"/>
                  </a:lnTo>
                  <a:lnTo>
                    <a:pt x="57" y="3"/>
                  </a:lnTo>
                  <a:lnTo>
                    <a:pt x="55" y="1"/>
                  </a:lnTo>
                  <a:lnTo>
                    <a:pt x="53" y="0"/>
                  </a:lnTo>
                  <a:lnTo>
                    <a:pt x="5"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49" name="Freeform 25"/>
            <p:cNvSpPr>
              <a:spLocks/>
            </p:cNvSpPr>
            <p:nvPr/>
          </p:nvSpPr>
          <p:spPr bwMode="auto">
            <a:xfrm>
              <a:off x="2526"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50" name="Freeform 26"/>
            <p:cNvSpPr>
              <a:spLocks/>
            </p:cNvSpPr>
            <p:nvPr/>
          </p:nvSpPr>
          <p:spPr bwMode="auto">
            <a:xfrm>
              <a:off x="2567"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51" name="Freeform 27"/>
            <p:cNvSpPr>
              <a:spLocks/>
            </p:cNvSpPr>
            <p:nvPr/>
          </p:nvSpPr>
          <p:spPr bwMode="auto">
            <a:xfrm>
              <a:off x="2608" y="2598"/>
              <a:ext cx="30" cy="6"/>
            </a:xfrm>
            <a:custGeom>
              <a:avLst/>
              <a:gdLst>
                <a:gd name="T0" fmla="*/ 5 w 59"/>
                <a:gd name="T1" fmla="*/ 0 h 11"/>
                <a:gd name="T2" fmla="*/ 3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3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5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5" y="0"/>
                  </a:moveTo>
                  <a:lnTo>
                    <a:pt x="3" y="0"/>
                  </a:lnTo>
                  <a:lnTo>
                    <a:pt x="2" y="1"/>
                  </a:lnTo>
                  <a:lnTo>
                    <a:pt x="0" y="3"/>
                  </a:lnTo>
                  <a:lnTo>
                    <a:pt x="0" y="5"/>
                  </a:lnTo>
                  <a:lnTo>
                    <a:pt x="0" y="7"/>
                  </a:lnTo>
                  <a:lnTo>
                    <a:pt x="0" y="9"/>
                  </a:lnTo>
                  <a:lnTo>
                    <a:pt x="2" y="11"/>
                  </a:lnTo>
                  <a:lnTo>
                    <a:pt x="3" y="11"/>
                  </a:lnTo>
                  <a:lnTo>
                    <a:pt x="51" y="11"/>
                  </a:lnTo>
                  <a:lnTo>
                    <a:pt x="53" y="11"/>
                  </a:lnTo>
                  <a:lnTo>
                    <a:pt x="55" y="11"/>
                  </a:lnTo>
                  <a:lnTo>
                    <a:pt x="57" y="9"/>
                  </a:lnTo>
                  <a:lnTo>
                    <a:pt x="59" y="7"/>
                  </a:lnTo>
                  <a:lnTo>
                    <a:pt x="59" y="5"/>
                  </a:lnTo>
                  <a:lnTo>
                    <a:pt x="57" y="3"/>
                  </a:lnTo>
                  <a:lnTo>
                    <a:pt x="55" y="1"/>
                  </a:lnTo>
                  <a:lnTo>
                    <a:pt x="53" y="0"/>
                  </a:lnTo>
                  <a:lnTo>
                    <a:pt x="5"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52" name="Freeform 28"/>
            <p:cNvSpPr>
              <a:spLocks/>
            </p:cNvSpPr>
            <p:nvPr/>
          </p:nvSpPr>
          <p:spPr bwMode="auto">
            <a:xfrm>
              <a:off x="2650"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53" name="Freeform 29"/>
            <p:cNvSpPr>
              <a:spLocks/>
            </p:cNvSpPr>
            <p:nvPr/>
          </p:nvSpPr>
          <p:spPr bwMode="auto">
            <a:xfrm>
              <a:off x="2691"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54" name="Freeform 30"/>
            <p:cNvSpPr>
              <a:spLocks/>
            </p:cNvSpPr>
            <p:nvPr/>
          </p:nvSpPr>
          <p:spPr bwMode="auto">
            <a:xfrm>
              <a:off x="2732"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55" name="Freeform 31"/>
            <p:cNvSpPr>
              <a:spLocks/>
            </p:cNvSpPr>
            <p:nvPr/>
          </p:nvSpPr>
          <p:spPr bwMode="auto">
            <a:xfrm>
              <a:off x="2774"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56" name="Freeform 32"/>
            <p:cNvSpPr>
              <a:spLocks/>
            </p:cNvSpPr>
            <p:nvPr/>
          </p:nvSpPr>
          <p:spPr bwMode="auto">
            <a:xfrm>
              <a:off x="2815"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57" name="Freeform 33"/>
            <p:cNvSpPr>
              <a:spLocks/>
            </p:cNvSpPr>
            <p:nvPr/>
          </p:nvSpPr>
          <p:spPr bwMode="auto">
            <a:xfrm>
              <a:off x="2856"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58" name="Freeform 34"/>
            <p:cNvSpPr>
              <a:spLocks/>
            </p:cNvSpPr>
            <p:nvPr/>
          </p:nvSpPr>
          <p:spPr bwMode="auto">
            <a:xfrm>
              <a:off x="2898"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2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2"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59" name="Freeform 35"/>
            <p:cNvSpPr>
              <a:spLocks/>
            </p:cNvSpPr>
            <p:nvPr/>
          </p:nvSpPr>
          <p:spPr bwMode="auto">
            <a:xfrm>
              <a:off x="2939"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60" name="Freeform 36"/>
            <p:cNvSpPr>
              <a:spLocks/>
            </p:cNvSpPr>
            <p:nvPr/>
          </p:nvSpPr>
          <p:spPr bwMode="auto">
            <a:xfrm>
              <a:off x="2980"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61" name="Freeform 37"/>
            <p:cNvSpPr>
              <a:spLocks/>
            </p:cNvSpPr>
            <p:nvPr/>
          </p:nvSpPr>
          <p:spPr bwMode="auto">
            <a:xfrm>
              <a:off x="3022"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2 w 59"/>
                <a:gd name="T19" fmla="*/ 11 h 11"/>
                <a:gd name="T20" fmla="*/ 54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4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2" y="11"/>
                  </a:lnTo>
                  <a:lnTo>
                    <a:pt x="54" y="11"/>
                  </a:lnTo>
                  <a:lnTo>
                    <a:pt x="55" y="11"/>
                  </a:lnTo>
                  <a:lnTo>
                    <a:pt x="57" y="9"/>
                  </a:lnTo>
                  <a:lnTo>
                    <a:pt x="59" y="7"/>
                  </a:lnTo>
                  <a:lnTo>
                    <a:pt x="59" y="5"/>
                  </a:lnTo>
                  <a:lnTo>
                    <a:pt x="57" y="3"/>
                  </a:lnTo>
                  <a:lnTo>
                    <a:pt x="55" y="1"/>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62" name="Freeform 38"/>
            <p:cNvSpPr>
              <a:spLocks/>
            </p:cNvSpPr>
            <p:nvPr/>
          </p:nvSpPr>
          <p:spPr bwMode="auto">
            <a:xfrm>
              <a:off x="3063"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63" name="Freeform 39"/>
            <p:cNvSpPr>
              <a:spLocks/>
            </p:cNvSpPr>
            <p:nvPr/>
          </p:nvSpPr>
          <p:spPr bwMode="auto">
            <a:xfrm>
              <a:off x="3104"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64" name="Freeform 40"/>
            <p:cNvSpPr>
              <a:spLocks/>
            </p:cNvSpPr>
            <p:nvPr/>
          </p:nvSpPr>
          <p:spPr bwMode="auto">
            <a:xfrm>
              <a:off x="3146"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2 w 59"/>
                <a:gd name="T19" fmla="*/ 11 h 11"/>
                <a:gd name="T20" fmla="*/ 54 w 59"/>
                <a:gd name="T21" fmla="*/ 11 h 11"/>
                <a:gd name="T22" fmla="*/ 56 w 59"/>
                <a:gd name="T23" fmla="*/ 11 h 11"/>
                <a:gd name="T24" fmla="*/ 58 w 59"/>
                <a:gd name="T25" fmla="*/ 9 h 11"/>
                <a:gd name="T26" fmla="*/ 59 w 59"/>
                <a:gd name="T27" fmla="*/ 7 h 11"/>
                <a:gd name="T28" fmla="*/ 59 w 59"/>
                <a:gd name="T29" fmla="*/ 5 h 11"/>
                <a:gd name="T30" fmla="*/ 58 w 59"/>
                <a:gd name="T31" fmla="*/ 3 h 11"/>
                <a:gd name="T32" fmla="*/ 56 w 59"/>
                <a:gd name="T33" fmla="*/ 1 h 11"/>
                <a:gd name="T34" fmla="*/ 54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2" y="11"/>
                  </a:lnTo>
                  <a:lnTo>
                    <a:pt x="54" y="11"/>
                  </a:lnTo>
                  <a:lnTo>
                    <a:pt x="56" y="11"/>
                  </a:lnTo>
                  <a:lnTo>
                    <a:pt x="58" y="9"/>
                  </a:lnTo>
                  <a:lnTo>
                    <a:pt x="59" y="7"/>
                  </a:lnTo>
                  <a:lnTo>
                    <a:pt x="59" y="5"/>
                  </a:lnTo>
                  <a:lnTo>
                    <a:pt x="58" y="3"/>
                  </a:lnTo>
                  <a:lnTo>
                    <a:pt x="56" y="1"/>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65" name="Freeform 41"/>
            <p:cNvSpPr>
              <a:spLocks/>
            </p:cNvSpPr>
            <p:nvPr/>
          </p:nvSpPr>
          <p:spPr bwMode="auto">
            <a:xfrm>
              <a:off x="3187"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66" name="Freeform 42"/>
            <p:cNvSpPr>
              <a:spLocks/>
            </p:cNvSpPr>
            <p:nvPr/>
          </p:nvSpPr>
          <p:spPr bwMode="auto">
            <a:xfrm>
              <a:off x="3228"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67" name="Freeform 43"/>
            <p:cNvSpPr>
              <a:spLocks/>
            </p:cNvSpPr>
            <p:nvPr/>
          </p:nvSpPr>
          <p:spPr bwMode="auto">
            <a:xfrm>
              <a:off x="3270" y="2598"/>
              <a:ext cx="29" cy="6"/>
            </a:xfrm>
            <a:custGeom>
              <a:avLst/>
              <a:gdLst>
                <a:gd name="T0" fmla="*/ 6 w 60"/>
                <a:gd name="T1" fmla="*/ 0 h 11"/>
                <a:gd name="T2" fmla="*/ 4 w 60"/>
                <a:gd name="T3" fmla="*/ 0 h 11"/>
                <a:gd name="T4" fmla="*/ 2 w 60"/>
                <a:gd name="T5" fmla="*/ 1 h 11"/>
                <a:gd name="T6" fmla="*/ 0 w 60"/>
                <a:gd name="T7" fmla="*/ 3 h 11"/>
                <a:gd name="T8" fmla="*/ 0 w 60"/>
                <a:gd name="T9" fmla="*/ 5 h 11"/>
                <a:gd name="T10" fmla="*/ 0 w 60"/>
                <a:gd name="T11" fmla="*/ 7 h 11"/>
                <a:gd name="T12" fmla="*/ 0 w 60"/>
                <a:gd name="T13" fmla="*/ 9 h 11"/>
                <a:gd name="T14" fmla="*/ 2 w 60"/>
                <a:gd name="T15" fmla="*/ 11 h 11"/>
                <a:gd name="T16" fmla="*/ 4 w 60"/>
                <a:gd name="T17" fmla="*/ 11 h 11"/>
                <a:gd name="T18" fmla="*/ 52 w 60"/>
                <a:gd name="T19" fmla="*/ 11 h 11"/>
                <a:gd name="T20" fmla="*/ 54 w 60"/>
                <a:gd name="T21" fmla="*/ 11 h 11"/>
                <a:gd name="T22" fmla="*/ 56 w 60"/>
                <a:gd name="T23" fmla="*/ 11 h 11"/>
                <a:gd name="T24" fmla="*/ 58 w 60"/>
                <a:gd name="T25" fmla="*/ 9 h 11"/>
                <a:gd name="T26" fmla="*/ 60 w 60"/>
                <a:gd name="T27" fmla="*/ 7 h 11"/>
                <a:gd name="T28" fmla="*/ 60 w 60"/>
                <a:gd name="T29" fmla="*/ 5 h 11"/>
                <a:gd name="T30" fmla="*/ 58 w 60"/>
                <a:gd name="T31" fmla="*/ 3 h 11"/>
                <a:gd name="T32" fmla="*/ 56 w 60"/>
                <a:gd name="T33" fmla="*/ 1 h 11"/>
                <a:gd name="T34" fmla="*/ 54 w 60"/>
                <a:gd name="T35" fmla="*/ 0 h 11"/>
                <a:gd name="T36" fmla="*/ 6 w 60"/>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
                <a:gd name="T58" fmla="*/ 0 h 11"/>
                <a:gd name="T59" fmla="*/ 60 w 60"/>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 h="11">
                  <a:moveTo>
                    <a:pt x="6" y="0"/>
                  </a:moveTo>
                  <a:lnTo>
                    <a:pt x="4" y="0"/>
                  </a:lnTo>
                  <a:lnTo>
                    <a:pt x="2" y="1"/>
                  </a:lnTo>
                  <a:lnTo>
                    <a:pt x="0" y="3"/>
                  </a:lnTo>
                  <a:lnTo>
                    <a:pt x="0" y="5"/>
                  </a:lnTo>
                  <a:lnTo>
                    <a:pt x="0" y="7"/>
                  </a:lnTo>
                  <a:lnTo>
                    <a:pt x="0" y="9"/>
                  </a:lnTo>
                  <a:lnTo>
                    <a:pt x="2" y="11"/>
                  </a:lnTo>
                  <a:lnTo>
                    <a:pt x="4" y="11"/>
                  </a:lnTo>
                  <a:lnTo>
                    <a:pt x="52" y="11"/>
                  </a:lnTo>
                  <a:lnTo>
                    <a:pt x="54" y="11"/>
                  </a:lnTo>
                  <a:lnTo>
                    <a:pt x="56" y="11"/>
                  </a:lnTo>
                  <a:lnTo>
                    <a:pt x="58" y="9"/>
                  </a:lnTo>
                  <a:lnTo>
                    <a:pt x="60" y="7"/>
                  </a:lnTo>
                  <a:lnTo>
                    <a:pt x="60" y="5"/>
                  </a:lnTo>
                  <a:lnTo>
                    <a:pt x="58" y="3"/>
                  </a:lnTo>
                  <a:lnTo>
                    <a:pt x="56" y="1"/>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68" name="Freeform 44"/>
            <p:cNvSpPr>
              <a:spLocks/>
            </p:cNvSpPr>
            <p:nvPr/>
          </p:nvSpPr>
          <p:spPr bwMode="auto">
            <a:xfrm>
              <a:off x="3311"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69" name="Freeform 45"/>
            <p:cNvSpPr>
              <a:spLocks/>
            </p:cNvSpPr>
            <p:nvPr/>
          </p:nvSpPr>
          <p:spPr bwMode="auto">
            <a:xfrm>
              <a:off x="3352"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70" name="Freeform 46"/>
            <p:cNvSpPr>
              <a:spLocks/>
            </p:cNvSpPr>
            <p:nvPr/>
          </p:nvSpPr>
          <p:spPr bwMode="auto">
            <a:xfrm>
              <a:off x="3394" y="2598"/>
              <a:ext cx="29" cy="6"/>
            </a:xfrm>
            <a:custGeom>
              <a:avLst/>
              <a:gdLst>
                <a:gd name="T0" fmla="*/ 6 w 60"/>
                <a:gd name="T1" fmla="*/ 0 h 11"/>
                <a:gd name="T2" fmla="*/ 4 w 60"/>
                <a:gd name="T3" fmla="*/ 0 h 11"/>
                <a:gd name="T4" fmla="*/ 2 w 60"/>
                <a:gd name="T5" fmla="*/ 1 h 11"/>
                <a:gd name="T6" fmla="*/ 0 w 60"/>
                <a:gd name="T7" fmla="*/ 3 h 11"/>
                <a:gd name="T8" fmla="*/ 0 w 60"/>
                <a:gd name="T9" fmla="*/ 5 h 11"/>
                <a:gd name="T10" fmla="*/ 0 w 60"/>
                <a:gd name="T11" fmla="*/ 7 h 11"/>
                <a:gd name="T12" fmla="*/ 0 w 60"/>
                <a:gd name="T13" fmla="*/ 9 h 11"/>
                <a:gd name="T14" fmla="*/ 2 w 60"/>
                <a:gd name="T15" fmla="*/ 11 h 11"/>
                <a:gd name="T16" fmla="*/ 4 w 60"/>
                <a:gd name="T17" fmla="*/ 11 h 11"/>
                <a:gd name="T18" fmla="*/ 52 w 60"/>
                <a:gd name="T19" fmla="*/ 11 h 11"/>
                <a:gd name="T20" fmla="*/ 54 w 60"/>
                <a:gd name="T21" fmla="*/ 11 h 11"/>
                <a:gd name="T22" fmla="*/ 56 w 60"/>
                <a:gd name="T23" fmla="*/ 11 h 11"/>
                <a:gd name="T24" fmla="*/ 58 w 60"/>
                <a:gd name="T25" fmla="*/ 9 h 11"/>
                <a:gd name="T26" fmla="*/ 60 w 60"/>
                <a:gd name="T27" fmla="*/ 7 h 11"/>
                <a:gd name="T28" fmla="*/ 60 w 60"/>
                <a:gd name="T29" fmla="*/ 5 h 11"/>
                <a:gd name="T30" fmla="*/ 58 w 60"/>
                <a:gd name="T31" fmla="*/ 3 h 11"/>
                <a:gd name="T32" fmla="*/ 56 w 60"/>
                <a:gd name="T33" fmla="*/ 1 h 11"/>
                <a:gd name="T34" fmla="*/ 54 w 60"/>
                <a:gd name="T35" fmla="*/ 0 h 11"/>
                <a:gd name="T36" fmla="*/ 6 w 60"/>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
                <a:gd name="T58" fmla="*/ 0 h 11"/>
                <a:gd name="T59" fmla="*/ 60 w 60"/>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 h="11">
                  <a:moveTo>
                    <a:pt x="6" y="0"/>
                  </a:moveTo>
                  <a:lnTo>
                    <a:pt x="4" y="0"/>
                  </a:lnTo>
                  <a:lnTo>
                    <a:pt x="2" y="1"/>
                  </a:lnTo>
                  <a:lnTo>
                    <a:pt x="0" y="3"/>
                  </a:lnTo>
                  <a:lnTo>
                    <a:pt x="0" y="5"/>
                  </a:lnTo>
                  <a:lnTo>
                    <a:pt x="0" y="7"/>
                  </a:lnTo>
                  <a:lnTo>
                    <a:pt x="0" y="9"/>
                  </a:lnTo>
                  <a:lnTo>
                    <a:pt x="2" y="11"/>
                  </a:lnTo>
                  <a:lnTo>
                    <a:pt x="4" y="11"/>
                  </a:lnTo>
                  <a:lnTo>
                    <a:pt x="52" y="11"/>
                  </a:lnTo>
                  <a:lnTo>
                    <a:pt x="54" y="11"/>
                  </a:lnTo>
                  <a:lnTo>
                    <a:pt x="56" y="11"/>
                  </a:lnTo>
                  <a:lnTo>
                    <a:pt x="58" y="9"/>
                  </a:lnTo>
                  <a:lnTo>
                    <a:pt x="60" y="7"/>
                  </a:lnTo>
                  <a:lnTo>
                    <a:pt x="60" y="5"/>
                  </a:lnTo>
                  <a:lnTo>
                    <a:pt x="58" y="3"/>
                  </a:lnTo>
                  <a:lnTo>
                    <a:pt x="56" y="1"/>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71" name="Freeform 47"/>
            <p:cNvSpPr>
              <a:spLocks/>
            </p:cNvSpPr>
            <p:nvPr/>
          </p:nvSpPr>
          <p:spPr bwMode="auto">
            <a:xfrm>
              <a:off x="3435"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72" name="Freeform 48"/>
            <p:cNvSpPr>
              <a:spLocks/>
            </p:cNvSpPr>
            <p:nvPr/>
          </p:nvSpPr>
          <p:spPr bwMode="auto">
            <a:xfrm>
              <a:off x="3476"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73" name="Freeform 49"/>
            <p:cNvSpPr>
              <a:spLocks/>
            </p:cNvSpPr>
            <p:nvPr/>
          </p:nvSpPr>
          <p:spPr bwMode="auto">
            <a:xfrm>
              <a:off x="3518" y="2598"/>
              <a:ext cx="29" cy="6"/>
            </a:xfrm>
            <a:custGeom>
              <a:avLst/>
              <a:gdLst>
                <a:gd name="T0" fmla="*/ 5 w 59"/>
                <a:gd name="T1" fmla="*/ 0 h 11"/>
                <a:gd name="T2" fmla="*/ 3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3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5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5" y="0"/>
                  </a:moveTo>
                  <a:lnTo>
                    <a:pt x="3" y="0"/>
                  </a:lnTo>
                  <a:lnTo>
                    <a:pt x="2" y="1"/>
                  </a:lnTo>
                  <a:lnTo>
                    <a:pt x="0" y="3"/>
                  </a:lnTo>
                  <a:lnTo>
                    <a:pt x="0" y="5"/>
                  </a:lnTo>
                  <a:lnTo>
                    <a:pt x="0" y="7"/>
                  </a:lnTo>
                  <a:lnTo>
                    <a:pt x="0" y="9"/>
                  </a:lnTo>
                  <a:lnTo>
                    <a:pt x="2" y="11"/>
                  </a:lnTo>
                  <a:lnTo>
                    <a:pt x="3" y="11"/>
                  </a:lnTo>
                  <a:lnTo>
                    <a:pt x="51" y="11"/>
                  </a:lnTo>
                  <a:lnTo>
                    <a:pt x="53" y="11"/>
                  </a:lnTo>
                  <a:lnTo>
                    <a:pt x="55" y="11"/>
                  </a:lnTo>
                  <a:lnTo>
                    <a:pt x="57" y="9"/>
                  </a:lnTo>
                  <a:lnTo>
                    <a:pt x="59" y="7"/>
                  </a:lnTo>
                  <a:lnTo>
                    <a:pt x="59" y="5"/>
                  </a:lnTo>
                  <a:lnTo>
                    <a:pt x="57" y="3"/>
                  </a:lnTo>
                  <a:lnTo>
                    <a:pt x="55" y="1"/>
                  </a:lnTo>
                  <a:lnTo>
                    <a:pt x="53" y="0"/>
                  </a:lnTo>
                  <a:lnTo>
                    <a:pt x="5"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74" name="Freeform 50"/>
            <p:cNvSpPr>
              <a:spLocks/>
            </p:cNvSpPr>
            <p:nvPr/>
          </p:nvSpPr>
          <p:spPr bwMode="auto">
            <a:xfrm>
              <a:off x="3559"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75" name="Freeform 51"/>
            <p:cNvSpPr>
              <a:spLocks/>
            </p:cNvSpPr>
            <p:nvPr/>
          </p:nvSpPr>
          <p:spPr bwMode="auto">
            <a:xfrm>
              <a:off x="3600"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76" name="Freeform 52"/>
            <p:cNvSpPr>
              <a:spLocks/>
            </p:cNvSpPr>
            <p:nvPr/>
          </p:nvSpPr>
          <p:spPr bwMode="auto">
            <a:xfrm>
              <a:off x="3642" y="2598"/>
              <a:ext cx="29" cy="6"/>
            </a:xfrm>
            <a:custGeom>
              <a:avLst/>
              <a:gdLst>
                <a:gd name="T0" fmla="*/ 5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5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5"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5"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77" name="Freeform 53"/>
            <p:cNvSpPr>
              <a:spLocks/>
            </p:cNvSpPr>
            <p:nvPr/>
          </p:nvSpPr>
          <p:spPr bwMode="auto">
            <a:xfrm>
              <a:off x="3683"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78" name="Freeform 54"/>
            <p:cNvSpPr>
              <a:spLocks/>
            </p:cNvSpPr>
            <p:nvPr/>
          </p:nvSpPr>
          <p:spPr bwMode="auto">
            <a:xfrm>
              <a:off x="3724"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79" name="Freeform 55"/>
            <p:cNvSpPr>
              <a:spLocks/>
            </p:cNvSpPr>
            <p:nvPr/>
          </p:nvSpPr>
          <p:spPr bwMode="auto">
            <a:xfrm>
              <a:off x="3766"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80" name="Freeform 56"/>
            <p:cNvSpPr>
              <a:spLocks/>
            </p:cNvSpPr>
            <p:nvPr/>
          </p:nvSpPr>
          <p:spPr bwMode="auto">
            <a:xfrm>
              <a:off x="3807"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81" name="Freeform 57"/>
            <p:cNvSpPr>
              <a:spLocks/>
            </p:cNvSpPr>
            <p:nvPr/>
          </p:nvSpPr>
          <p:spPr bwMode="auto">
            <a:xfrm>
              <a:off x="3848"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82" name="Freeform 58"/>
            <p:cNvSpPr>
              <a:spLocks/>
            </p:cNvSpPr>
            <p:nvPr/>
          </p:nvSpPr>
          <p:spPr bwMode="auto">
            <a:xfrm>
              <a:off x="3890"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83" name="Freeform 59"/>
            <p:cNvSpPr>
              <a:spLocks/>
            </p:cNvSpPr>
            <p:nvPr/>
          </p:nvSpPr>
          <p:spPr bwMode="auto">
            <a:xfrm>
              <a:off x="3931"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2 w 59"/>
                <a:gd name="T19" fmla="*/ 11 h 11"/>
                <a:gd name="T20" fmla="*/ 54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4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2" y="11"/>
                  </a:lnTo>
                  <a:lnTo>
                    <a:pt x="54" y="11"/>
                  </a:lnTo>
                  <a:lnTo>
                    <a:pt x="55" y="11"/>
                  </a:lnTo>
                  <a:lnTo>
                    <a:pt x="57" y="9"/>
                  </a:lnTo>
                  <a:lnTo>
                    <a:pt x="59" y="7"/>
                  </a:lnTo>
                  <a:lnTo>
                    <a:pt x="59" y="5"/>
                  </a:lnTo>
                  <a:lnTo>
                    <a:pt x="57" y="3"/>
                  </a:lnTo>
                  <a:lnTo>
                    <a:pt x="55" y="1"/>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84" name="Freeform 60"/>
            <p:cNvSpPr>
              <a:spLocks/>
            </p:cNvSpPr>
            <p:nvPr/>
          </p:nvSpPr>
          <p:spPr bwMode="auto">
            <a:xfrm>
              <a:off x="3973"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85" name="Freeform 61"/>
            <p:cNvSpPr>
              <a:spLocks/>
            </p:cNvSpPr>
            <p:nvPr/>
          </p:nvSpPr>
          <p:spPr bwMode="auto">
            <a:xfrm>
              <a:off x="4014"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86" name="Freeform 62"/>
            <p:cNvSpPr>
              <a:spLocks/>
            </p:cNvSpPr>
            <p:nvPr/>
          </p:nvSpPr>
          <p:spPr bwMode="auto">
            <a:xfrm>
              <a:off x="4055"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2 w 59"/>
                <a:gd name="T19" fmla="*/ 11 h 11"/>
                <a:gd name="T20" fmla="*/ 54 w 59"/>
                <a:gd name="T21" fmla="*/ 11 h 11"/>
                <a:gd name="T22" fmla="*/ 56 w 59"/>
                <a:gd name="T23" fmla="*/ 11 h 11"/>
                <a:gd name="T24" fmla="*/ 57 w 59"/>
                <a:gd name="T25" fmla="*/ 9 h 11"/>
                <a:gd name="T26" fmla="*/ 59 w 59"/>
                <a:gd name="T27" fmla="*/ 7 h 11"/>
                <a:gd name="T28" fmla="*/ 59 w 59"/>
                <a:gd name="T29" fmla="*/ 5 h 11"/>
                <a:gd name="T30" fmla="*/ 57 w 59"/>
                <a:gd name="T31" fmla="*/ 3 h 11"/>
                <a:gd name="T32" fmla="*/ 56 w 59"/>
                <a:gd name="T33" fmla="*/ 1 h 11"/>
                <a:gd name="T34" fmla="*/ 54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2" y="11"/>
                  </a:lnTo>
                  <a:lnTo>
                    <a:pt x="54" y="11"/>
                  </a:lnTo>
                  <a:lnTo>
                    <a:pt x="56" y="11"/>
                  </a:lnTo>
                  <a:lnTo>
                    <a:pt x="57" y="9"/>
                  </a:lnTo>
                  <a:lnTo>
                    <a:pt x="59" y="7"/>
                  </a:lnTo>
                  <a:lnTo>
                    <a:pt x="59" y="5"/>
                  </a:lnTo>
                  <a:lnTo>
                    <a:pt x="57" y="3"/>
                  </a:lnTo>
                  <a:lnTo>
                    <a:pt x="56" y="1"/>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87" name="Freeform 63"/>
            <p:cNvSpPr>
              <a:spLocks/>
            </p:cNvSpPr>
            <p:nvPr/>
          </p:nvSpPr>
          <p:spPr bwMode="auto">
            <a:xfrm>
              <a:off x="4097"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88" name="Freeform 64"/>
            <p:cNvSpPr>
              <a:spLocks/>
            </p:cNvSpPr>
            <p:nvPr/>
          </p:nvSpPr>
          <p:spPr bwMode="auto">
            <a:xfrm>
              <a:off x="4138"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89" name="Freeform 65"/>
            <p:cNvSpPr>
              <a:spLocks/>
            </p:cNvSpPr>
            <p:nvPr/>
          </p:nvSpPr>
          <p:spPr bwMode="auto">
            <a:xfrm>
              <a:off x="4179"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2 w 59"/>
                <a:gd name="T19" fmla="*/ 11 h 11"/>
                <a:gd name="T20" fmla="*/ 54 w 59"/>
                <a:gd name="T21" fmla="*/ 11 h 11"/>
                <a:gd name="T22" fmla="*/ 56 w 59"/>
                <a:gd name="T23" fmla="*/ 11 h 11"/>
                <a:gd name="T24" fmla="*/ 58 w 59"/>
                <a:gd name="T25" fmla="*/ 9 h 11"/>
                <a:gd name="T26" fmla="*/ 59 w 59"/>
                <a:gd name="T27" fmla="*/ 7 h 11"/>
                <a:gd name="T28" fmla="*/ 59 w 59"/>
                <a:gd name="T29" fmla="*/ 5 h 11"/>
                <a:gd name="T30" fmla="*/ 58 w 59"/>
                <a:gd name="T31" fmla="*/ 3 h 11"/>
                <a:gd name="T32" fmla="*/ 56 w 59"/>
                <a:gd name="T33" fmla="*/ 1 h 11"/>
                <a:gd name="T34" fmla="*/ 54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2" y="11"/>
                  </a:lnTo>
                  <a:lnTo>
                    <a:pt x="54" y="11"/>
                  </a:lnTo>
                  <a:lnTo>
                    <a:pt x="56" y="11"/>
                  </a:lnTo>
                  <a:lnTo>
                    <a:pt x="58" y="9"/>
                  </a:lnTo>
                  <a:lnTo>
                    <a:pt x="59" y="7"/>
                  </a:lnTo>
                  <a:lnTo>
                    <a:pt x="59" y="5"/>
                  </a:lnTo>
                  <a:lnTo>
                    <a:pt x="58" y="3"/>
                  </a:lnTo>
                  <a:lnTo>
                    <a:pt x="56" y="1"/>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90" name="Freeform 66"/>
            <p:cNvSpPr>
              <a:spLocks/>
            </p:cNvSpPr>
            <p:nvPr/>
          </p:nvSpPr>
          <p:spPr bwMode="auto">
            <a:xfrm>
              <a:off x="4221"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91" name="Freeform 67"/>
            <p:cNvSpPr>
              <a:spLocks/>
            </p:cNvSpPr>
            <p:nvPr/>
          </p:nvSpPr>
          <p:spPr bwMode="auto">
            <a:xfrm>
              <a:off x="4262"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92" name="Freeform 68"/>
            <p:cNvSpPr>
              <a:spLocks/>
            </p:cNvSpPr>
            <p:nvPr/>
          </p:nvSpPr>
          <p:spPr bwMode="auto">
            <a:xfrm>
              <a:off x="4303" y="2598"/>
              <a:ext cx="30" cy="6"/>
            </a:xfrm>
            <a:custGeom>
              <a:avLst/>
              <a:gdLst>
                <a:gd name="T0" fmla="*/ 6 w 60"/>
                <a:gd name="T1" fmla="*/ 0 h 11"/>
                <a:gd name="T2" fmla="*/ 4 w 60"/>
                <a:gd name="T3" fmla="*/ 0 h 11"/>
                <a:gd name="T4" fmla="*/ 2 w 60"/>
                <a:gd name="T5" fmla="*/ 1 h 11"/>
                <a:gd name="T6" fmla="*/ 0 w 60"/>
                <a:gd name="T7" fmla="*/ 3 h 11"/>
                <a:gd name="T8" fmla="*/ 0 w 60"/>
                <a:gd name="T9" fmla="*/ 5 h 11"/>
                <a:gd name="T10" fmla="*/ 0 w 60"/>
                <a:gd name="T11" fmla="*/ 7 h 11"/>
                <a:gd name="T12" fmla="*/ 0 w 60"/>
                <a:gd name="T13" fmla="*/ 9 h 11"/>
                <a:gd name="T14" fmla="*/ 2 w 60"/>
                <a:gd name="T15" fmla="*/ 11 h 11"/>
                <a:gd name="T16" fmla="*/ 4 w 60"/>
                <a:gd name="T17" fmla="*/ 11 h 11"/>
                <a:gd name="T18" fmla="*/ 52 w 60"/>
                <a:gd name="T19" fmla="*/ 11 h 11"/>
                <a:gd name="T20" fmla="*/ 54 w 60"/>
                <a:gd name="T21" fmla="*/ 11 h 11"/>
                <a:gd name="T22" fmla="*/ 56 w 60"/>
                <a:gd name="T23" fmla="*/ 11 h 11"/>
                <a:gd name="T24" fmla="*/ 58 w 60"/>
                <a:gd name="T25" fmla="*/ 9 h 11"/>
                <a:gd name="T26" fmla="*/ 60 w 60"/>
                <a:gd name="T27" fmla="*/ 7 h 11"/>
                <a:gd name="T28" fmla="*/ 60 w 60"/>
                <a:gd name="T29" fmla="*/ 5 h 11"/>
                <a:gd name="T30" fmla="*/ 58 w 60"/>
                <a:gd name="T31" fmla="*/ 3 h 11"/>
                <a:gd name="T32" fmla="*/ 56 w 60"/>
                <a:gd name="T33" fmla="*/ 1 h 11"/>
                <a:gd name="T34" fmla="*/ 54 w 60"/>
                <a:gd name="T35" fmla="*/ 0 h 11"/>
                <a:gd name="T36" fmla="*/ 6 w 60"/>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
                <a:gd name="T58" fmla="*/ 0 h 11"/>
                <a:gd name="T59" fmla="*/ 60 w 60"/>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 h="11">
                  <a:moveTo>
                    <a:pt x="6" y="0"/>
                  </a:moveTo>
                  <a:lnTo>
                    <a:pt x="4" y="0"/>
                  </a:lnTo>
                  <a:lnTo>
                    <a:pt x="2" y="1"/>
                  </a:lnTo>
                  <a:lnTo>
                    <a:pt x="0" y="3"/>
                  </a:lnTo>
                  <a:lnTo>
                    <a:pt x="0" y="5"/>
                  </a:lnTo>
                  <a:lnTo>
                    <a:pt x="0" y="7"/>
                  </a:lnTo>
                  <a:lnTo>
                    <a:pt x="0" y="9"/>
                  </a:lnTo>
                  <a:lnTo>
                    <a:pt x="2" y="11"/>
                  </a:lnTo>
                  <a:lnTo>
                    <a:pt x="4" y="11"/>
                  </a:lnTo>
                  <a:lnTo>
                    <a:pt x="52" y="11"/>
                  </a:lnTo>
                  <a:lnTo>
                    <a:pt x="54" y="11"/>
                  </a:lnTo>
                  <a:lnTo>
                    <a:pt x="56" y="11"/>
                  </a:lnTo>
                  <a:lnTo>
                    <a:pt x="58" y="9"/>
                  </a:lnTo>
                  <a:lnTo>
                    <a:pt x="60" y="7"/>
                  </a:lnTo>
                  <a:lnTo>
                    <a:pt x="60" y="5"/>
                  </a:lnTo>
                  <a:lnTo>
                    <a:pt x="58" y="3"/>
                  </a:lnTo>
                  <a:lnTo>
                    <a:pt x="56" y="1"/>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93" name="Freeform 69"/>
            <p:cNvSpPr>
              <a:spLocks/>
            </p:cNvSpPr>
            <p:nvPr/>
          </p:nvSpPr>
          <p:spPr bwMode="auto">
            <a:xfrm>
              <a:off x="4345"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94" name="Freeform 70"/>
            <p:cNvSpPr>
              <a:spLocks/>
            </p:cNvSpPr>
            <p:nvPr/>
          </p:nvSpPr>
          <p:spPr bwMode="auto">
            <a:xfrm>
              <a:off x="4386"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95" name="Freeform 71"/>
            <p:cNvSpPr>
              <a:spLocks/>
            </p:cNvSpPr>
            <p:nvPr/>
          </p:nvSpPr>
          <p:spPr bwMode="auto">
            <a:xfrm>
              <a:off x="4427" y="2598"/>
              <a:ext cx="30" cy="6"/>
            </a:xfrm>
            <a:custGeom>
              <a:avLst/>
              <a:gdLst>
                <a:gd name="T0" fmla="*/ 5 w 59"/>
                <a:gd name="T1" fmla="*/ 0 h 11"/>
                <a:gd name="T2" fmla="*/ 3 w 59"/>
                <a:gd name="T3" fmla="*/ 0 h 11"/>
                <a:gd name="T4" fmla="*/ 1 w 59"/>
                <a:gd name="T5" fmla="*/ 1 h 11"/>
                <a:gd name="T6" fmla="*/ 0 w 59"/>
                <a:gd name="T7" fmla="*/ 3 h 11"/>
                <a:gd name="T8" fmla="*/ 0 w 59"/>
                <a:gd name="T9" fmla="*/ 5 h 11"/>
                <a:gd name="T10" fmla="*/ 0 w 59"/>
                <a:gd name="T11" fmla="*/ 7 h 11"/>
                <a:gd name="T12" fmla="*/ 0 w 59"/>
                <a:gd name="T13" fmla="*/ 9 h 11"/>
                <a:gd name="T14" fmla="*/ 1 w 59"/>
                <a:gd name="T15" fmla="*/ 11 h 11"/>
                <a:gd name="T16" fmla="*/ 3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5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5" y="0"/>
                  </a:moveTo>
                  <a:lnTo>
                    <a:pt x="3" y="0"/>
                  </a:lnTo>
                  <a:lnTo>
                    <a:pt x="1" y="1"/>
                  </a:lnTo>
                  <a:lnTo>
                    <a:pt x="0" y="3"/>
                  </a:lnTo>
                  <a:lnTo>
                    <a:pt x="0" y="5"/>
                  </a:lnTo>
                  <a:lnTo>
                    <a:pt x="0" y="7"/>
                  </a:lnTo>
                  <a:lnTo>
                    <a:pt x="0" y="9"/>
                  </a:lnTo>
                  <a:lnTo>
                    <a:pt x="1" y="11"/>
                  </a:lnTo>
                  <a:lnTo>
                    <a:pt x="3" y="11"/>
                  </a:lnTo>
                  <a:lnTo>
                    <a:pt x="51" y="11"/>
                  </a:lnTo>
                  <a:lnTo>
                    <a:pt x="53" y="11"/>
                  </a:lnTo>
                  <a:lnTo>
                    <a:pt x="55" y="11"/>
                  </a:lnTo>
                  <a:lnTo>
                    <a:pt x="57" y="9"/>
                  </a:lnTo>
                  <a:lnTo>
                    <a:pt x="59" y="7"/>
                  </a:lnTo>
                  <a:lnTo>
                    <a:pt x="59" y="5"/>
                  </a:lnTo>
                  <a:lnTo>
                    <a:pt x="57" y="3"/>
                  </a:lnTo>
                  <a:lnTo>
                    <a:pt x="55" y="1"/>
                  </a:lnTo>
                  <a:lnTo>
                    <a:pt x="53" y="0"/>
                  </a:lnTo>
                  <a:lnTo>
                    <a:pt x="5"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96" name="Freeform 72"/>
            <p:cNvSpPr>
              <a:spLocks/>
            </p:cNvSpPr>
            <p:nvPr/>
          </p:nvSpPr>
          <p:spPr bwMode="auto">
            <a:xfrm>
              <a:off x="4469"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97" name="Freeform 73"/>
            <p:cNvSpPr>
              <a:spLocks/>
            </p:cNvSpPr>
            <p:nvPr/>
          </p:nvSpPr>
          <p:spPr bwMode="auto">
            <a:xfrm>
              <a:off x="4510"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98" name="Freeform 74"/>
            <p:cNvSpPr>
              <a:spLocks/>
            </p:cNvSpPr>
            <p:nvPr/>
          </p:nvSpPr>
          <p:spPr bwMode="auto">
            <a:xfrm>
              <a:off x="4551" y="2598"/>
              <a:ext cx="30" cy="6"/>
            </a:xfrm>
            <a:custGeom>
              <a:avLst/>
              <a:gdLst>
                <a:gd name="T0" fmla="*/ 5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5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5"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5"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99" name="Freeform 75"/>
            <p:cNvSpPr>
              <a:spLocks/>
            </p:cNvSpPr>
            <p:nvPr/>
          </p:nvSpPr>
          <p:spPr bwMode="auto">
            <a:xfrm>
              <a:off x="4593"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900" name="Freeform 76"/>
            <p:cNvSpPr>
              <a:spLocks/>
            </p:cNvSpPr>
            <p:nvPr/>
          </p:nvSpPr>
          <p:spPr bwMode="auto">
            <a:xfrm>
              <a:off x="4634"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901" name="Freeform 77"/>
            <p:cNvSpPr>
              <a:spLocks/>
            </p:cNvSpPr>
            <p:nvPr/>
          </p:nvSpPr>
          <p:spPr bwMode="auto">
            <a:xfrm>
              <a:off x="4675"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902" name="Freeform 78"/>
            <p:cNvSpPr>
              <a:spLocks/>
            </p:cNvSpPr>
            <p:nvPr/>
          </p:nvSpPr>
          <p:spPr bwMode="auto">
            <a:xfrm>
              <a:off x="4717"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903" name="Freeform 79"/>
            <p:cNvSpPr>
              <a:spLocks/>
            </p:cNvSpPr>
            <p:nvPr/>
          </p:nvSpPr>
          <p:spPr bwMode="auto">
            <a:xfrm>
              <a:off x="4758"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904" name="Freeform 80"/>
            <p:cNvSpPr>
              <a:spLocks/>
            </p:cNvSpPr>
            <p:nvPr/>
          </p:nvSpPr>
          <p:spPr bwMode="auto">
            <a:xfrm>
              <a:off x="4799"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905" name="Freeform 81"/>
            <p:cNvSpPr>
              <a:spLocks/>
            </p:cNvSpPr>
            <p:nvPr/>
          </p:nvSpPr>
          <p:spPr bwMode="auto">
            <a:xfrm>
              <a:off x="4841"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2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2"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grpSp>
      <p:sp>
        <p:nvSpPr>
          <p:cNvPr id="108548" name="Rectangle 82"/>
          <p:cNvSpPr>
            <a:spLocks noChangeArrowheads="1"/>
          </p:cNvSpPr>
          <p:nvPr/>
        </p:nvSpPr>
        <p:spPr bwMode="auto">
          <a:xfrm>
            <a:off x="2303463" y="2125663"/>
            <a:ext cx="5102225" cy="3902075"/>
          </a:xfrm>
          <a:prstGeom prst="rect">
            <a:avLst/>
          </a:prstGeom>
          <a:noFill/>
          <a:ln w="9525">
            <a:solidFill>
              <a:srgbClr val="000000"/>
            </a:solidFill>
            <a:miter lim="800000"/>
            <a:headEnd/>
            <a:tailEnd/>
          </a:ln>
        </p:spPr>
        <p:txBody>
          <a:bodyPr>
            <a:prstTxWarp prst="textNoShape">
              <a:avLst/>
            </a:prstTxWarp>
          </a:bodyPr>
          <a:lstStyle/>
          <a:p>
            <a:endParaRPr lang="en-GB"/>
          </a:p>
        </p:txBody>
      </p:sp>
      <p:grpSp>
        <p:nvGrpSpPr>
          <p:cNvPr id="3" name="Group 83"/>
          <p:cNvGrpSpPr>
            <a:grpSpLocks/>
          </p:cNvGrpSpPr>
          <p:nvPr/>
        </p:nvGrpSpPr>
        <p:grpSpPr bwMode="auto">
          <a:xfrm>
            <a:off x="2298700" y="4071938"/>
            <a:ext cx="5100638" cy="9525"/>
            <a:chOff x="1657" y="2598"/>
            <a:chExt cx="3213" cy="6"/>
          </a:xfrm>
        </p:grpSpPr>
        <p:sp>
          <p:nvSpPr>
            <p:cNvPr id="108750" name="Freeform 84"/>
            <p:cNvSpPr>
              <a:spLocks/>
            </p:cNvSpPr>
            <p:nvPr/>
          </p:nvSpPr>
          <p:spPr bwMode="auto">
            <a:xfrm>
              <a:off x="1657" y="2598"/>
              <a:ext cx="30" cy="6"/>
            </a:xfrm>
            <a:custGeom>
              <a:avLst/>
              <a:gdLst>
                <a:gd name="T0" fmla="*/ 8 w 59"/>
                <a:gd name="T1" fmla="*/ 0 h 11"/>
                <a:gd name="T2" fmla="*/ 6 w 59"/>
                <a:gd name="T3" fmla="*/ 0 h 11"/>
                <a:gd name="T4" fmla="*/ 4 w 59"/>
                <a:gd name="T5" fmla="*/ 1 h 11"/>
                <a:gd name="T6" fmla="*/ 2 w 59"/>
                <a:gd name="T7" fmla="*/ 3 h 11"/>
                <a:gd name="T8" fmla="*/ 0 w 59"/>
                <a:gd name="T9" fmla="*/ 5 h 11"/>
                <a:gd name="T10" fmla="*/ 0 w 59"/>
                <a:gd name="T11" fmla="*/ 5 h 11"/>
                <a:gd name="T12" fmla="*/ 2 w 59"/>
                <a:gd name="T13" fmla="*/ 7 h 11"/>
                <a:gd name="T14" fmla="*/ 4 w 59"/>
                <a:gd name="T15" fmla="*/ 9 h 11"/>
                <a:gd name="T16" fmla="*/ 6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8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8" y="0"/>
                  </a:moveTo>
                  <a:lnTo>
                    <a:pt x="6" y="0"/>
                  </a:lnTo>
                  <a:lnTo>
                    <a:pt x="4" y="1"/>
                  </a:lnTo>
                  <a:lnTo>
                    <a:pt x="2" y="3"/>
                  </a:lnTo>
                  <a:lnTo>
                    <a:pt x="0" y="5"/>
                  </a:lnTo>
                  <a:lnTo>
                    <a:pt x="2" y="7"/>
                  </a:lnTo>
                  <a:lnTo>
                    <a:pt x="4" y="9"/>
                  </a:lnTo>
                  <a:lnTo>
                    <a:pt x="6" y="11"/>
                  </a:lnTo>
                  <a:lnTo>
                    <a:pt x="51" y="11"/>
                  </a:lnTo>
                  <a:lnTo>
                    <a:pt x="53" y="11"/>
                  </a:lnTo>
                  <a:lnTo>
                    <a:pt x="55" y="11"/>
                  </a:lnTo>
                  <a:lnTo>
                    <a:pt x="57" y="9"/>
                  </a:lnTo>
                  <a:lnTo>
                    <a:pt x="59" y="7"/>
                  </a:lnTo>
                  <a:lnTo>
                    <a:pt x="59" y="5"/>
                  </a:lnTo>
                  <a:lnTo>
                    <a:pt x="57" y="3"/>
                  </a:lnTo>
                  <a:lnTo>
                    <a:pt x="55" y="1"/>
                  </a:lnTo>
                  <a:lnTo>
                    <a:pt x="53" y="0"/>
                  </a:lnTo>
                  <a:lnTo>
                    <a:pt x="8"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51" name="Freeform 85"/>
            <p:cNvSpPr>
              <a:spLocks/>
            </p:cNvSpPr>
            <p:nvPr/>
          </p:nvSpPr>
          <p:spPr bwMode="auto">
            <a:xfrm>
              <a:off x="1699" y="2598"/>
              <a:ext cx="29" cy="6"/>
            </a:xfrm>
            <a:custGeom>
              <a:avLst/>
              <a:gdLst>
                <a:gd name="T0" fmla="*/ 5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5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5"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5"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52" name="Freeform 86"/>
            <p:cNvSpPr>
              <a:spLocks/>
            </p:cNvSpPr>
            <p:nvPr/>
          </p:nvSpPr>
          <p:spPr bwMode="auto">
            <a:xfrm>
              <a:off x="1740"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53" name="Freeform 87"/>
            <p:cNvSpPr>
              <a:spLocks/>
            </p:cNvSpPr>
            <p:nvPr/>
          </p:nvSpPr>
          <p:spPr bwMode="auto">
            <a:xfrm>
              <a:off x="1781"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54" name="Freeform 88"/>
            <p:cNvSpPr>
              <a:spLocks/>
            </p:cNvSpPr>
            <p:nvPr/>
          </p:nvSpPr>
          <p:spPr bwMode="auto">
            <a:xfrm>
              <a:off x="1823"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55" name="Freeform 89"/>
            <p:cNvSpPr>
              <a:spLocks/>
            </p:cNvSpPr>
            <p:nvPr/>
          </p:nvSpPr>
          <p:spPr bwMode="auto">
            <a:xfrm>
              <a:off x="1864"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56" name="Freeform 90"/>
            <p:cNvSpPr>
              <a:spLocks/>
            </p:cNvSpPr>
            <p:nvPr/>
          </p:nvSpPr>
          <p:spPr bwMode="auto">
            <a:xfrm>
              <a:off x="1905"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57" name="Freeform 91"/>
            <p:cNvSpPr>
              <a:spLocks/>
            </p:cNvSpPr>
            <p:nvPr/>
          </p:nvSpPr>
          <p:spPr bwMode="auto">
            <a:xfrm>
              <a:off x="1947"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58" name="Freeform 92"/>
            <p:cNvSpPr>
              <a:spLocks/>
            </p:cNvSpPr>
            <p:nvPr/>
          </p:nvSpPr>
          <p:spPr bwMode="auto">
            <a:xfrm>
              <a:off x="1988"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2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2"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59" name="Freeform 93"/>
            <p:cNvSpPr>
              <a:spLocks/>
            </p:cNvSpPr>
            <p:nvPr/>
          </p:nvSpPr>
          <p:spPr bwMode="auto">
            <a:xfrm>
              <a:off x="2030"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60" name="Freeform 94"/>
            <p:cNvSpPr>
              <a:spLocks/>
            </p:cNvSpPr>
            <p:nvPr/>
          </p:nvSpPr>
          <p:spPr bwMode="auto">
            <a:xfrm>
              <a:off x="2071"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61" name="Freeform 95"/>
            <p:cNvSpPr>
              <a:spLocks/>
            </p:cNvSpPr>
            <p:nvPr/>
          </p:nvSpPr>
          <p:spPr bwMode="auto">
            <a:xfrm>
              <a:off x="2112"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2 w 59"/>
                <a:gd name="T19" fmla="*/ 11 h 11"/>
                <a:gd name="T20" fmla="*/ 54 w 59"/>
                <a:gd name="T21" fmla="*/ 11 h 11"/>
                <a:gd name="T22" fmla="*/ 56 w 59"/>
                <a:gd name="T23" fmla="*/ 11 h 11"/>
                <a:gd name="T24" fmla="*/ 57 w 59"/>
                <a:gd name="T25" fmla="*/ 9 h 11"/>
                <a:gd name="T26" fmla="*/ 59 w 59"/>
                <a:gd name="T27" fmla="*/ 7 h 11"/>
                <a:gd name="T28" fmla="*/ 59 w 59"/>
                <a:gd name="T29" fmla="*/ 5 h 11"/>
                <a:gd name="T30" fmla="*/ 57 w 59"/>
                <a:gd name="T31" fmla="*/ 3 h 11"/>
                <a:gd name="T32" fmla="*/ 56 w 59"/>
                <a:gd name="T33" fmla="*/ 1 h 11"/>
                <a:gd name="T34" fmla="*/ 54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2" y="11"/>
                  </a:lnTo>
                  <a:lnTo>
                    <a:pt x="54" y="11"/>
                  </a:lnTo>
                  <a:lnTo>
                    <a:pt x="56" y="11"/>
                  </a:lnTo>
                  <a:lnTo>
                    <a:pt x="57" y="9"/>
                  </a:lnTo>
                  <a:lnTo>
                    <a:pt x="59" y="7"/>
                  </a:lnTo>
                  <a:lnTo>
                    <a:pt x="59" y="5"/>
                  </a:lnTo>
                  <a:lnTo>
                    <a:pt x="57" y="3"/>
                  </a:lnTo>
                  <a:lnTo>
                    <a:pt x="56" y="1"/>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62" name="Freeform 96"/>
            <p:cNvSpPr>
              <a:spLocks/>
            </p:cNvSpPr>
            <p:nvPr/>
          </p:nvSpPr>
          <p:spPr bwMode="auto">
            <a:xfrm>
              <a:off x="2154"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63" name="Freeform 97"/>
            <p:cNvSpPr>
              <a:spLocks/>
            </p:cNvSpPr>
            <p:nvPr/>
          </p:nvSpPr>
          <p:spPr bwMode="auto">
            <a:xfrm>
              <a:off x="2195"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64" name="Freeform 98"/>
            <p:cNvSpPr>
              <a:spLocks/>
            </p:cNvSpPr>
            <p:nvPr/>
          </p:nvSpPr>
          <p:spPr bwMode="auto">
            <a:xfrm>
              <a:off x="2236"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2 w 59"/>
                <a:gd name="T19" fmla="*/ 11 h 11"/>
                <a:gd name="T20" fmla="*/ 54 w 59"/>
                <a:gd name="T21" fmla="*/ 11 h 11"/>
                <a:gd name="T22" fmla="*/ 56 w 59"/>
                <a:gd name="T23" fmla="*/ 11 h 11"/>
                <a:gd name="T24" fmla="*/ 58 w 59"/>
                <a:gd name="T25" fmla="*/ 9 h 11"/>
                <a:gd name="T26" fmla="*/ 59 w 59"/>
                <a:gd name="T27" fmla="*/ 7 h 11"/>
                <a:gd name="T28" fmla="*/ 59 w 59"/>
                <a:gd name="T29" fmla="*/ 5 h 11"/>
                <a:gd name="T30" fmla="*/ 58 w 59"/>
                <a:gd name="T31" fmla="*/ 3 h 11"/>
                <a:gd name="T32" fmla="*/ 56 w 59"/>
                <a:gd name="T33" fmla="*/ 1 h 11"/>
                <a:gd name="T34" fmla="*/ 54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2" y="11"/>
                  </a:lnTo>
                  <a:lnTo>
                    <a:pt x="54" y="11"/>
                  </a:lnTo>
                  <a:lnTo>
                    <a:pt x="56" y="11"/>
                  </a:lnTo>
                  <a:lnTo>
                    <a:pt x="58" y="9"/>
                  </a:lnTo>
                  <a:lnTo>
                    <a:pt x="59" y="7"/>
                  </a:lnTo>
                  <a:lnTo>
                    <a:pt x="59" y="5"/>
                  </a:lnTo>
                  <a:lnTo>
                    <a:pt x="58" y="3"/>
                  </a:lnTo>
                  <a:lnTo>
                    <a:pt x="56" y="1"/>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65" name="Freeform 99"/>
            <p:cNvSpPr>
              <a:spLocks/>
            </p:cNvSpPr>
            <p:nvPr/>
          </p:nvSpPr>
          <p:spPr bwMode="auto">
            <a:xfrm>
              <a:off x="2278"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66" name="Freeform 100"/>
            <p:cNvSpPr>
              <a:spLocks/>
            </p:cNvSpPr>
            <p:nvPr/>
          </p:nvSpPr>
          <p:spPr bwMode="auto">
            <a:xfrm>
              <a:off x="2319"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67" name="Freeform 101"/>
            <p:cNvSpPr>
              <a:spLocks/>
            </p:cNvSpPr>
            <p:nvPr/>
          </p:nvSpPr>
          <p:spPr bwMode="auto">
            <a:xfrm>
              <a:off x="2360" y="2598"/>
              <a:ext cx="30" cy="6"/>
            </a:xfrm>
            <a:custGeom>
              <a:avLst/>
              <a:gdLst>
                <a:gd name="T0" fmla="*/ 6 w 60"/>
                <a:gd name="T1" fmla="*/ 0 h 11"/>
                <a:gd name="T2" fmla="*/ 4 w 60"/>
                <a:gd name="T3" fmla="*/ 0 h 11"/>
                <a:gd name="T4" fmla="*/ 2 w 60"/>
                <a:gd name="T5" fmla="*/ 1 h 11"/>
                <a:gd name="T6" fmla="*/ 0 w 60"/>
                <a:gd name="T7" fmla="*/ 3 h 11"/>
                <a:gd name="T8" fmla="*/ 0 w 60"/>
                <a:gd name="T9" fmla="*/ 5 h 11"/>
                <a:gd name="T10" fmla="*/ 0 w 60"/>
                <a:gd name="T11" fmla="*/ 7 h 11"/>
                <a:gd name="T12" fmla="*/ 0 w 60"/>
                <a:gd name="T13" fmla="*/ 9 h 11"/>
                <a:gd name="T14" fmla="*/ 2 w 60"/>
                <a:gd name="T15" fmla="*/ 11 h 11"/>
                <a:gd name="T16" fmla="*/ 4 w 60"/>
                <a:gd name="T17" fmla="*/ 11 h 11"/>
                <a:gd name="T18" fmla="*/ 52 w 60"/>
                <a:gd name="T19" fmla="*/ 11 h 11"/>
                <a:gd name="T20" fmla="*/ 54 w 60"/>
                <a:gd name="T21" fmla="*/ 11 h 11"/>
                <a:gd name="T22" fmla="*/ 56 w 60"/>
                <a:gd name="T23" fmla="*/ 11 h 11"/>
                <a:gd name="T24" fmla="*/ 58 w 60"/>
                <a:gd name="T25" fmla="*/ 9 h 11"/>
                <a:gd name="T26" fmla="*/ 60 w 60"/>
                <a:gd name="T27" fmla="*/ 7 h 11"/>
                <a:gd name="T28" fmla="*/ 60 w 60"/>
                <a:gd name="T29" fmla="*/ 5 h 11"/>
                <a:gd name="T30" fmla="*/ 58 w 60"/>
                <a:gd name="T31" fmla="*/ 3 h 11"/>
                <a:gd name="T32" fmla="*/ 56 w 60"/>
                <a:gd name="T33" fmla="*/ 1 h 11"/>
                <a:gd name="T34" fmla="*/ 54 w 60"/>
                <a:gd name="T35" fmla="*/ 0 h 11"/>
                <a:gd name="T36" fmla="*/ 6 w 60"/>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
                <a:gd name="T58" fmla="*/ 0 h 11"/>
                <a:gd name="T59" fmla="*/ 60 w 60"/>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 h="11">
                  <a:moveTo>
                    <a:pt x="6" y="0"/>
                  </a:moveTo>
                  <a:lnTo>
                    <a:pt x="4" y="0"/>
                  </a:lnTo>
                  <a:lnTo>
                    <a:pt x="2" y="1"/>
                  </a:lnTo>
                  <a:lnTo>
                    <a:pt x="0" y="3"/>
                  </a:lnTo>
                  <a:lnTo>
                    <a:pt x="0" y="5"/>
                  </a:lnTo>
                  <a:lnTo>
                    <a:pt x="0" y="7"/>
                  </a:lnTo>
                  <a:lnTo>
                    <a:pt x="0" y="9"/>
                  </a:lnTo>
                  <a:lnTo>
                    <a:pt x="2" y="11"/>
                  </a:lnTo>
                  <a:lnTo>
                    <a:pt x="4" y="11"/>
                  </a:lnTo>
                  <a:lnTo>
                    <a:pt x="52" y="11"/>
                  </a:lnTo>
                  <a:lnTo>
                    <a:pt x="54" y="11"/>
                  </a:lnTo>
                  <a:lnTo>
                    <a:pt x="56" y="11"/>
                  </a:lnTo>
                  <a:lnTo>
                    <a:pt x="58" y="9"/>
                  </a:lnTo>
                  <a:lnTo>
                    <a:pt x="60" y="7"/>
                  </a:lnTo>
                  <a:lnTo>
                    <a:pt x="60" y="5"/>
                  </a:lnTo>
                  <a:lnTo>
                    <a:pt x="58" y="3"/>
                  </a:lnTo>
                  <a:lnTo>
                    <a:pt x="56" y="1"/>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68" name="Freeform 102"/>
            <p:cNvSpPr>
              <a:spLocks/>
            </p:cNvSpPr>
            <p:nvPr/>
          </p:nvSpPr>
          <p:spPr bwMode="auto">
            <a:xfrm>
              <a:off x="2402"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69" name="Freeform 103"/>
            <p:cNvSpPr>
              <a:spLocks/>
            </p:cNvSpPr>
            <p:nvPr/>
          </p:nvSpPr>
          <p:spPr bwMode="auto">
            <a:xfrm>
              <a:off x="2443"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70" name="Freeform 104"/>
            <p:cNvSpPr>
              <a:spLocks/>
            </p:cNvSpPr>
            <p:nvPr/>
          </p:nvSpPr>
          <p:spPr bwMode="auto">
            <a:xfrm>
              <a:off x="2484" y="2598"/>
              <a:ext cx="30" cy="6"/>
            </a:xfrm>
            <a:custGeom>
              <a:avLst/>
              <a:gdLst>
                <a:gd name="T0" fmla="*/ 5 w 59"/>
                <a:gd name="T1" fmla="*/ 0 h 11"/>
                <a:gd name="T2" fmla="*/ 3 w 59"/>
                <a:gd name="T3" fmla="*/ 0 h 11"/>
                <a:gd name="T4" fmla="*/ 1 w 59"/>
                <a:gd name="T5" fmla="*/ 1 h 11"/>
                <a:gd name="T6" fmla="*/ 0 w 59"/>
                <a:gd name="T7" fmla="*/ 3 h 11"/>
                <a:gd name="T8" fmla="*/ 0 w 59"/>
                <a:gd name="T9" fmla="*/ 5 h 11"/>
                <a:gd name="T10" fmla="*/ 0 w 59"/>
                <a:gd name="T11" fmla="*/ 7 h 11"/>
                <a:gd name="T12" fmla="*/ 0 w 59"/>
                <a:gd name="T13" fmla="*/ 9 h 11"/>
                <a:gd name="T14" fmla="*/ 1 w 59"/>
                <a:gd name="T15" fmla="*/ 11 h 11"/>
                <a:gd name="T16" fmla="*/ 3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5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5" y="0"/>
                  </a:moveTo>
                  <a:lnTo>
                    <a:pt x="3" y="0"/>
                  </a:lnTo>
                  <a:lnTo>
                    <a:pt x="1" y="1"/>
                  </a:lnTo>
                  <a:lnTo>
                    <a:pt x="0" y="3"/>
                  </a:lnTo>
                  <a:lnTo>
                    <a:pt x="0" y="5"/>
                  </a:lnTo>
                  <a:lnTo>
                    <a:pt x="0" y="7"/>
                  </a:lnTo>
                  <a:lnTo>
                    <a:pt x="0" y="9"/>
                  </a:lnTo>
                  <a:lnTo>
                    <a:pt x="1" y="11"/>
                  </a:lnTo>
                  <a:lnTo>
                    <a:pt x="3" y="11"/>
                  </a:lnTo>
                  <a:lnTo>
                    <a:pt x="51" y="11"/>
                  </a:lnTo>
                  <a:lnTo>
                    <a:pt x="53" y="11"/>
                  </a:lnTo>
                  <a:lnTo>
                    <a:pt x="55" y="11"/>
                  </a:lnTo>
                  <a:lnTo>
                    <a:pt x="57" y="9"/>
                  </a:lnTo>
                  <a:lnTo>
                    <a:pt x="59" y="7"/>
                  </a:lnTo>
                  <a:lnTo>
                    <a:pt x="59" y="5"/>
                  </a:lnTo>
                  <a:lnTo>
                    <a:pt x="57" y="3"/>
                  </a:lnTo>
                  <a:lnTo>
                    <a:pt x="55" y="1"/>
                  </a:lnTo>
                  <a:lnTo>
                    <a:pt x="53" y="0"/>
                  </a:lnTo>
                  <a:lnTo>
                    <a:pt x="5"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71" name="Freeform 105"/>
            <p:cNvSpPr>
              <a:spLocks/>
            </p:cNvSpPr>
            <p:nvPr/>
          </p:nvSpPr>
          <p:spPr bwMode="auto">
            <a:xfrm>
              <a:off x="2526"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72" name="Freeform 106"/>
            <p:cNvSpPr>
              <a:spLocks/>
            </p:cNvSpPr>
            <p:nvPr/>
          </p:nvSpPr>
          <p:spPr bwMode="auto">
            <a:xfrm>
              <a:off x="2567"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73" name="Freeform 107"/>
            <p:cNvSpPr>
              <a:spLocks/>
            </p:cNvSpPr>
            <p:nvPr/>
          </p:nvSpPr>
          <p:spPr bwMode="auto">
            <a:xfrm>
              <a:off x="2608" y="2598"/>
              <a:ext cx="30" cy="6"/>
            </a:xfrm>
            <a:custGeom>
              <a:avLst/>
              <a:gdLst>
                <a:gd name="T0" fmla="*/ 5 w 59"/>
                <a:gd name="T1" fmla="*/ 0 h 11"/>
                <a:gd name="T2" fmla="*/ 3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3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5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5" y="0"/>
                  </a:moveTo>
                  <a:lnTo>
                    <a:pt x="3" y="0"/>
                  </a:lnTo>
                  <a:lnTo>
                    <a:pt x="2" y="1"/>
                  </a:lnTo>
                  <a:lnTo>
                    <a:pt x="0" y="3"/>
                  </a:lnTo>
                  <a:lnTo>
                    <a:pt x="0" y="5"/>
                  </a:lnTo>
                  <a:lnTo>
                    <a:pt x="0" y="7"/>
                  </a:lnTo>
                  <a:lnTo>
                    <a:pt x="0" y="9"/>
                  </a:lnTo>
                  <a:lnTo>
                    <a:pt x="2" y="11"/>
                  </a:lnTo>
                  <a:lnTo>
                    <a:pt x="3" y="11"/>
                  </a:lnTo>
                  <a:lnTo>
                    <a:pt x="51" y="11"/>
                  </a:lnTo>
                  <a:lnTo>
                    <a:pt x="53" y="11"/>
                  </a:lnTo>
                  <a:lnTo>
                    <a:pt x="55" y="11"/>
                  </a:lnTo>
                  <a:lnTo>
                    <a:pt x="57" y="9"/>
                  </a:lnTo>
                  <a:lnTo>
                    <a:pt x="59" y="7"/>
                  </a:lnTo>
                  <a:lnTo>
                    <a:pt x="59" y="5"/>
                  </a:lnTo>
                  <a:lnTo>
                    <a:pt x="57" y="3"/>
                  </a:lnTo>
                  <a:lnTo>
                    <a:pt x="55" y="1"/>
                  </a:lnTo>
                  <a:lnTo>
                    <a:pt x="53" y="0"/>
                  </a:lnTo>
                  <a:lnTo>
                    <a:pt x="5"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74" name="Freeform 108"/>
            <p:cNvSpPr>
              <a:spLocks/>
            </p:cNvSpPr>
            <p:nvPr/>
          </p:nvSpPr>
          <p:spPr bwMode="auto">
            <a:xfrm>
              <a:off x="2650"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75" name="Freeform 109"/>
            <p:cNvSpPr>
              <a:spLocks/>
            </p:cNvSpPr>
            <p:nvPr/>
          </p:nvSpPr>
          <p:spPr bwMode="auto">
            <a:xfrm>
              <a:off x="2691"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76" name="Freeform 110"/>
            <p:cNvSpPr>
              <a:spLocks/>
            </p:cNvSpPr>
            <p:nvPr/>
          </p:nvSpPr>
          <p:spPr bwMode="auto">
            <a:xfrm>
              <a:off x="2732"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77" name="Freeform 111"/>
            <p:cNvSpPr>
              <a:spLocks/>
            </p:cNvSpPr>
            <p:nvPr/>
          </p:nvSpPr>
          <p:spPr bwMode="auto">
            <a:xfrm>
              <a:off x="2774"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78" name="Freeform 112"/>
            <p:cNvSpPr>
              <a:spLocks/>
            </p:cNvSpPr>
            <p:nvPr/>
          </p:nvSpPr>
          <p:spPr bwMode="auto">
            <a:xfrm>
              <a:off x="2815"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79" name="Freeform 113"/>
            <p:cNvSpPr>
              <a:spLocks/>
            </p:cNvSpPr>
            <p:nvPr/>
          </p:nvSpPr>
          <p:spPr bwMode="auto">
            <a:xfrm>
              <a:off x="2856"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80" name="Freeform 114"/>
            <p:cNvSpPr>
              <a:spLocks/>
            </p:cNvSpPr>
            <p:nvPr/>
          </p:nvSpPr>
          <p:spPr bwMode="auto">
            <a:xfrm>
              <a:off x="2898"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2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2"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81" name="Freeform 115"/>
            <p:cNvSpPr>
              <a:spLocks/>
            </p:cNvSpPr>
            <p:nvPr/>
          </p:nvSpPr>
          <p:spPr bwMode="auto">
            <a:xfrm>
              <a:off x="2939"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82" name="Freeform 116"/>
            <p:cNvSpPr>
              <a:spLocks/>
            </p:cNvSpPr>
            <p:nvPr/>
          </p:nvSpPr>
          <p:spPr bwMode="auto">
            <a:xfrm>
              <a:off x="2980"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83" name="Freeform 117"/>
            <p:cNvSpPr>
              <a:spLocks/>
            </p:cNvSpPr>
            <p:nvPr/>
          </p:nvSpPr>
          <p:spPr bwMode="auto">
            <a:xfrm>
              <a:off x="3022"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2 w 59"/>
                <a:gd name="T19" fmla="*/ 11 h 11"/>
                <a:gd name="T20" fmla="*/ 54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4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2" y="11"/>
                  </a:lnTo>
                  <a:lnTo>
                    <a:pt x="54" y="11"/>
                  </a:lnTo>
                  <a:lnTo>
                    <a:pt x="55" y="11"/>
                  </a:lnTo>
                  <a:lnTo>
                    <a:pt x="57" y="9"/>
                  </a:lnTo>
                  <a:lnTo>
                    <a:pt x="59" y="7"/>
                  </a:lnTo>
                  <a:lnTo>
                    <a:pt x="59" y="5"/>
                  </a:lnTo>
                  <a:lnTo>
                    <a:pt x="57" y="3"/>
                  </a:lnTo>
                  <a:lnTo>
                    <a:pt x="55" y="1"/>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84" name="Freeform 118"/>
            <p:cNvSpPr>
              <a:spLocks/>
            </p:cNvSpPr>
            <p:nvPr/>
          </p:nvSpPr>
          <p:spPr bwMode="auto">
            <a:xfrm>
              <a:off x="3063"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85" name="Freeform 119"/>
            <p:cNvSpPr>
              <a:spLocks/>
            </p:cNvSpPr>
            <p:nvPr/>
          </p:nvSpPr>
          <p:spPr bwMode="auto">
            <a:xfrm>
              <a:off x="3104"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86" name="Freeform 120"/>
            <p:cNvSpPr>
              <a:spLocks/>
            </p:cNvSpPr>
            <p:nvPr/>
          </p:nvSpPr>
          <p:spPr bwMode="auto">
            <a:xfrm>
              <a:off x="3146"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2 w 59"/>
                <a:gd name="T19" fmla="*/ 11 h 11"/>
                <a:gd name="T20" fmla="*/ 54 w 59"/>
                <a:gd name="T21" fmla="*/ 11 h 11"/>
                <a:gd name="T22" fmla="*/ 56 w 59"/>
                <a:gd name="T23" fmla="*/ 11 h 11"/>
                <a:gd name="T24" fmla="*/ 58 w 59"/>
                <a:gd name="T25" fmla="*/ 9 h 11"/>
                <a:gd name="T26" fmla="*/ 59 w 59"/>
                <a:gd name="T27" fmla="*/ 7 h 11"/>
                <a:gd name="T28" fmla="*/ 59 w 59"/>
                <a:gd name="T29" fmla="*/ 5 h 11"/>
                <a:gd name="T30" fmla="*/ 58 w 59"/>
                <a:gd name="T31" fmla="*/ 3 h 11"/>
                <a:gd name="T32" fmla="*/ 56 w 59"/>
                <a:gd name="T33" fmla="*/ 1 h 11"/>
                <a:gd name="T34" fmla="*/ 54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2" y="11"/>
                  </a:lnTo>
                  <a:lnTo>
                    <a:pt x="54" y="11"/>
                  </a:lnTo>
                  <a:lnTo>
                    <a:pt x="56" y="11"/>
                  </a:lnTo>
                  <a:lnTo>
                    <a:pt x="58" y="9"/>
                  </a:lnTo>
                  <a:lnTo>
                    <a:pt x="59" y="7"/>
                  </a:lnTo>
                  <a:lnTo>
                    <a:pt x="59" y="5"/>
                  </a:lnTo>
                  <a:lnTo>
                    <a:pt x="58" y="3"/>
                  </a:lnTo>
                  <a:lnTo>
                    <a:pt x="56" y="1"/>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87" name="Freeform 121"/>
            <p:cNvSpPr>
              <a:spLocks/>
            </p:cNvSpPr>
            <p:nvPr/>
          </p:nvSpPr>
          <p:spPr bwMode="auto">
            <a:xfrm>
              <a:off x="3187"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88" name="Freeform 122"/>
            <p:cNvSpPr>
              <a:spLocks/>
            </p:cNvSpPr>
            <p:nvPr/>
          </p:nvSpPr>
          <p:spPr bwMode="auto">
            <a:xfrm>
              <a:off x="3228"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89" name="Freeform 123"/>
            <p:cNvSpPr>
              <a:spLocks/>
            </p:cNvSpPr>
            <p:nvPr/>
          </p:nvSpPr>
          <p:spPr bwMode="auto">
            <a:xfrm>
              <a:off x="3270" y="2598"/>
              <a:ext cx="29" cy="6"/>
            </a:xfrm>
            <a:custGeom>
              <a:avLst/>
              <a:gdLst>
                <a:gd name="T0" fmla="*/ 6 w 60"/>
                <a:gd name="T1" fmla="*/ 0 h 11"/>
                <a:gd name="T2" fmla="*/ 4 w 60"/>
                <a:gd name="T3" fmla="*/ 0 h 11"/>
                <a:gd name="T4" fmla="*/ 2 w 60"/>
                <a:gd name="T5" fmla="*/ 1 h 11"/>
                <a:gd name="T6" fmla="*/ 0 w 60"/>
                <a:gd name="T7" fmla="*/ 3 h 11"/>
                <a:gd name="T8" fmla="*/ 0 w 60"/>
                <a:gd name="T9" fmla="*/ 5 h 11"/>
                <a:gd name="T10" fmla="*/ 0 w 60"/>
                <a:gd name="T11" fmla="*/ 7 h 11"/>
                <a:gd name="T12" fmla="*/ 0 w 60"/>
                <a:gd name="T13" fmla="*/ 9 h 11"/>
                <a:gd name="T14" fmla="*/ 2 w 60"/>
                <a:gd name="T15" fmla="*/ 11 h 11"/>
                <a:gd name="T16" fmla="*/ 4 w 60"/>
                <a:gd name="T17" fmla="*/ 11 h 11"/>
                <a:gd name="T18" fmla="*/ 52 w 60"/>
                <a:gd name="T19" fmla="*/ 11 h 11"/>
                <a:gd name="T20" fmla="*/ 54 w 60"/>
                <a:gd name="T21" fmla="*/ 11 h 11"/>
                <a:gd name="T22" fmla="*/ 56 w 60"/>
                <a:gd name="T23" fmla="*/ 11 h 11"/>
                <a:gd name="T24" fmla="*/ 58 w 60"/>
                <a:gd name="T25" fmla="*/ 9 h 11"/>
                <a:gd name="T26" fmla="*/ 60 w 60"/>
                <a:gd name="T27" fmla="*/ 7 h 11"/>
                <a:gd name="T28" fmla="*/ 60 w 60"/>
                <a:gd name="T29" fmla="*/ 5 h 11"/>
                <a:gd name="T30" fmla="*/ 58 w 60"/>
                <a:gd name="T31" fmla="*/ 3 h 11"/>
                <a:gd name="T32" fmla="*/ 56 w 60"/>
                <a:gd name="T33" fmla="*/ 1 h 11"/>
                <a:gd name="T34" fmla="*/ 54 w 60"/>
                <a:gd name="T35" fmla="*/ 0 h 11"/>
                <a:gd name="T36" fmla="*/ 6 w 60"/>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
                <a:gd name="T58" fmla="*/ 0 h 11"/>
                <a:gd name="T59" fmla="*/ 60 w 60"/>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 h="11">
                  <a:moveTo>
                    <a:pt x="6" y="0"/>
                  </a:moveTo>
                  <a:lnTo>
                    <a:pt x="4" y="0"/>
                  </a:lnTo>
                  <a:lnTo>
                    <a:pt x="2" y="1"/>
                  </a:lnTo>
                  <a:lnTo>
                    <a:pt x="0" y="3"/>
                  </a:lnTo>
                  <a:lnTo>
                    <a:pt x="0" y="5"/>
                  </a:lnTo>
                  <a:lnTo>
                    <a:pt x="0" y="7"/>
                  </a:lnTo>
                  <a:lnTo>
                    <a:pt x="0" y="9"/>
                  </a:lnTo>
                  <a:lnTo>
                    <a:pt x="2" y="11"/>
                  </a:lnTo>
                  <a:lnTo>
                    <a:pt x="4" y="11"/>
                  </a:lnTo>
                  <a:lnTo>
                    <a:pt x="52" y="11"/>
                  </a:lnTo>
                  <a:lnTo>
                    <a:pt x="54" y="11"/>
                  </a:lnTo>
                  <a:lnTo>
                    <a:pt x="56" y="11"/>
                  </a:lnTo>
                  <a:lnTo>
                    <a:pt x="58" y="9"/>
                  </a:lnTo>
                  <a:lnTo>
                    <a:pt x="60" y="7"/>
                  </a:lnTo>
                  <a:lnTo>
                    <a:pt x="60" y="5"/>
                  </a:lnTo>
                  <a:lnTo>
                    <a:pt x="58" y="3"/>
                  </a:lnTo>
                  <a:lnTo>
                    <a:pt x="56" y="1"/>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90" name="Freeform 124"/>
            <p:cNvSpPr>
              <a:spLocks/>
            </p:cNvSpPr>
            <p:nvPr/>
          </p:nvSpPr>
          <p:spPr bwMode="auto">
            <a:xfrm>
              <a:off x="3311"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91" name="Freeform 125"/>
            <p:cNvSpPr>
              <a:spLocks/>
            </p:cNvSpPr>
            <p:nvPr/>
          </p:nvSpPr>
          <p:spPr bwMode="auto">
            <a:xfrm>
              <a:off x="3352"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92" name="Freeform 126"/>
            <p:cNvSpPr>
              <a:spLocks/>
            </p:cNvSpPr>
            <p:nvPr/>
          </p:nvSpPr>
          <p:spPr bwMode="auto">
            <a:xfrm>
              <a:off x="3394" y="2598"/>
              <a:ext cx="29" cy="6"/>
            </a:xfrm>
            <a:custGeom>
              <a:avLst/>
              <a:gdLst>
                <a:gd name="T0" fmla="*/ 6 w 60"/>
                <a:gd name="T1" fmla="*/ 0 h 11"/>
                <a:gd name="T2" fmla="*/ 4 w 60"/>
                <a:gd name="T3" fmla="*/ 0 h 11"/>
                <a:gd name="T4" fmla="*/ 2 w 60"/>
                <a:gd name="T5" fmla="*/ 1 h 11"/>
                <a:gd name="T6" fmla="*/ 0 w 60"/>
                <a:gd name="T7" fmla="*/ 3 h 11"/>
                <a:gd name="T8" fmla="*/ 0 w 60"/>
                <a:gd name="T9" fmla="*/ 5 h 11"/>
                <a:gd name="T10" fmla="*/ 0 w 60"/>
                <a:gd name="T11" fmla="*/ 7 h 11"/>
                <a:gd name="T12" fmla="*/ 0 w 60"/>
                <a:gd name="T13" fmla="*/ 9 h 11"/>
                <a:gd name="T14" fmla="*/ 2 w 60"/>
                <a:gd name="T15" fmla="*/ 11 h 11"/>
                <a:gd name="T16" fmla="*/ 4 w 60"/>
                <a:gd name="T17" fmla="*/ 11 h 11"/>
                <a:gd name="T18" fmla="*/ 52 w 60"/>
                <a:gd name="T19" fmla="*/ 11 h 11"/>
                <a:gd name="T20" fmla="*/ 54 w 60"/>
                <a:gd name="T21" fmla="*/ 11 h 11"/>
                <a:gd name="T22" fmla="*/ 56 w 60"/>
                <a:gd name="T23" fmla="*/ 11 h 11"/>
                <a:gd name="T24" fmla="*/ 58 w 60"/>
                <a:gd name="T25" fmla="*/ 9 h 11"/>
                <a:gd name="T26" fmla="*/ 60 w 60"/>
                <a:gd name="T27" fmla="*/ 7 h 11"/>
                <a:gd name="T28" fmla="*/ 60 w 60"/>
                <a:gd name="T29" fmla="*/ 5 h 11"/>
                <a:gd name="T30" fmla="*/ 58 w 60"/>
                <a:gd name="T31" fmla="*/ 3 h 11"/>
                <a:gd name="T32" fmla="*/ 56 w 60"/>
                <a:gd name="T33" fmla="*/ 1 h 11"/>
                <a:gd name="T34" fmla="*/ 54 w 60"/>
                <a:gd name="T35" fmla="*/ 0 h 11"/>
                <a:gd name="T36" fmla="*/ 6 w 60"/>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
                <a:gd name="T58" fmla="*/ 0 h 11"/>
                <a:gd name="T59" fmla="*/ 60 w 60"/>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 h="11">
                  <a:moveTo>
                    <a:pt x="6" y="0"/>
                  </a:moveTo>
                  <a:lnTo>
                    <a:pt x="4" y="0"/>
                  </a:lnTo>
                  <a:lnTo>
                    <a:pt x="2" y="1"/>
                  </a:lnTo>
                  <a:lnTo>
                    <a:pt x="0" y="3"/>
                  </a:lnTo>
                  <a:lnTo>
                    <a:pt x="0" y="5"/>
                  </a:lnTo>
                  <a:lnTo>
                    <a:pt x="0" y="7"/>
                  </a:lnTo>
                  <a:lnTo>
                    <a:pt x="0" y="9"/>
                  </a:lnTo>
                  <a:lnTo>
                    <a:pt x="2" y="11"/>
                  </a:lnTo>
                  <a:lnTo>
                    <a:pt x="4" y="11"/>
                  </a:lnTo>
                  <a:lnTo>
                    <a:pt x="52" y="11"/>
                  </a:lnTo>
                  <a:lnTo>
                    <a:pt x="54" y="11"/>
                  </a:lnTo>
                  <a:lnTo>
                    <a:pt x="56" y="11"/>
                  </a:lnTo>
                  <a:lnTo>
                    <a:pt x="58" y="9"/>
                  </a:lnTo>
                  <a:lnTo>
                    <a:pt x="60" y="7"/>
                  </a:lnTo>
                  <a:lnTo>
                    <a:pt x="60" y="5"/>
                  </a:lnTo>
                  <a:lnTo>
                    <a:pt x="58" y="3"/>
                  </a:lnTo>
                  <a:lnTo>
                    <a:pt x="56" y="1"/>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93" name="Freeform 127"/>
            <p:cNvSpPr>
              <a:spLocks/>
            </p:cNvSpPr>
            <p:nvPr/>
          </p:nvSpPr>
          <p:spPr bwMode="auto">
            <a:xfrm>
              <a:off x="3435"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94" name="Freeform 128"/>
            <p:cNvSpPr>
              <a:spLocks/>
            </p:cNvSpPr>
            <p:nvPr/>
          </p:nvSpPr>
          <p:spPr bwMode="auto">
            <a:xfrm>
              <a:off x="3476"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95" name="Freeform 129"/>
            <p:cNvSpPr>
              <a:spLocks/>
            </p:cNvSpPr>
            <p:nvPr/>
          </p:nvSpPr>
          <p:spPr bwMode="auto">
            <a:xfrm>
              <a:off x="3518" y="2598"/>
              <a:ext cx="29" cy="6"/>
            </a:xfrm>
            <a:custGeom>
              <a:avLst/>
              <a:gdLst>
                <a:gd name="T0" fmla="*/ 5 w 59"/>
                <a:gd name="T1" fmla="*/ 0 h 11"/>
                <a:gd name="T2" fmla="*/ 3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3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5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5" y="0"/>
                  </a:moveTo>
                  <a:lnTo>
                    <a:pt x="3" y="0"/>
                  </a:lnTo>
                  <a:lnTo>
                    <a:pt x="2" y="1"/>
                  </a:lnTo>
                  <a:lnTo>
                    <a:pt x="0" y="3"/>
                  </a:lnTo>
                  <a:lnTo>
                    <a:pt x="0" y="5"/>
                  </a:lnTo>
                  <a:lnTo>
                    <a:pt x="0" y="7"/>
                  </a:lnTo>
                  <a:lnTo>
                    <a:pt x="0" y="9"/>
                  </a:lnTo>
                  <a:lnTo>
                    <a:pt x="2" y="11"/>
                  </a:lnTo>
                  <a:lnTo>
                    <a:pt x="3" y="11"/>
                  </a:lnTo>
                  <a:lnTo>
                    <a:pt x="51" y="11"/>
                  </a:lnTo>
                  <a:lnTo>
                    <a:pt x="53" y="11"/>
                  </a:lnTo>
                  <a:lnTo>
                    <a:pt x="55" y="11"/>
                  </a:lnTo>
                  <a:lnTo>
                    <a:pt x="57" y="9"/>
                  </a:lnTo>
                  <a:lnTo>
                    <a:pt x="59" y="7"/>
                  </a:lnTo>
                  <a:lnTo>
                    <a:pt x="59" y="5"/>
                  </a:lnTo>
                  <a:lnTo>
                    <a:pt x="57" y="3"/>
                  </a:lnTo>
                  <a:lnTo>
                    <a:pt x="55" y="1"/>
                  </a:lnTo>
                  <a:lnTo>
                    <a:pt x="53" y="0"/>
                  </a:lnTo>
                  <a:lnTo>
                    <a:pt x="5"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96" name="Freeform 130"/>
            <p:cNvSpPr>
              <a:spLocks/>
            </p:cNvSpPr>
            <p:nvPr/>
          </p:nvSpPr>
          <p:spPr bwMode="auto">
            <a:xfrm>
              <a:off x="3559"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97" name="Freeform 131"/>
            <p:cNvSpPr>
              <a:spLocks/>
            </p:cNvSpPr>
            <p:nvPr/>
          </p:nvSpPr>
          <p:spPr bwMode="auto">
            <a:xfrm>
              <a:off x="3600"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98" name="Freeform 132"/>
            <p:cNvSpPr>
              <a:spLocks/>
            </p:cNvSpPr>
            <p:nvPr/>
          </p:nvSpPr>
          <p:spPr bwMode="auto">
            <a:xfrm>
              <a:off x="3642" y="2598"/>
              <a:ext cx="29" cy="6"/>
            </a:xfrm>
            <a:custGeom>
              <a:avLst/>
              <a:gdLst>
                <a:gd name="T0" fmla="*/ 5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5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5"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5"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99" name="Freeform 133"/>
            <p:cNvSpPr>
              <a:spLocks/>
            </p:cNvSpPr>
            <p:nvPr/>
          </p:nvSpPr>
          <p:spPr bwMode="auto">
            <a:xfrm>
              <a:off x="3683"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00" name="Freeform 134"/>
            <p:cNvSpPr>
              <a:spLocks/>
            </p:cNvSpPr>
            <p:nvPr/>
          </p:nvSpPr>
          <p:spPr bwMode="auto">
            <a:xfrm>
              <a:off x="3724"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01" name="Freeform 135"/>
            <p:cNvSpPr>
              <a:spLocks/>
            </p:cNvSpPr>
            <p:nvPr/>
          </p:nvSpPr>
          <p:spPr bwMode="auto">
            <a:xfrm>
              <a:off x="3766"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02" name="Freeform 136"/>
            <p:cNvSpPr>
              <a:spLocks/>
            </p:cNvSpPr>
            <p:nvPr/>
          </p:nvSpPr>
          <p:spPr bwMode="auto">
            <a:xfrm>
              <a:off x="3807"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03" name="Freeform 137"/>
            <p:cNvSpPr>
              <a:spLocks/>
            </p:cNvSpPr>
            <p:nvPr/>
          </p:nvSpPr>
          <p:spPr bwMode="auto">
            <a:xfrm>
              <a:off x="3848"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04" name="Freeform 138"/>
            <p:cNvSpPr>
              <a:spLocks/>
            </p:cNvSpPr>
            <p:nvPr/>
          </p:nvSpPr>
          <p:spPr bwMode="auto">
            <a:xfrm>
              <a:off x="3890"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05" name="Freeform 139"/>
            <p:cNvSpPr>
              <a:spLocks/>
            </p:cNvSpPr>
            <p:nvPr/>
          </p:nvSpPr>
          <p:spPr bwMode="auto">
            <a:xfrm>
              <a:off x="3931"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2 w 59"/>
                <a:gd name="T19" fmla="*/ 11 h 11"/>
                <a:gd name="T20" fmla="*/ 54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4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2" y="11"/>
                  </a:lnTo>
                  <a:lnTo>
                    <a:pt x="54" y="11"/>
                  </a:lnTo>
                  <a:lnTo>
                    <a:pt x="55" y="11"/>
                  </a:lnTo>
                  <a:lnTo>
                    <a:pt x="57" y="9"/>
                  </a:lnTo>
                  <a:lnTo>
                    <a:pt x="59" y="7"/>
                  </a:lnTo>
                  <a:lnTo>
                    <a:pt x="59" y="5"/>
                  </a:lnTo>
                  <a:lnTo>
                    <a:pt x="57" y="3"/>
                  </a:lnTo>
                  <a:lnTo>
                    <a:pt x="55" y="1"/>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06" name="Freeform 140"/>
            <p:cNvSpPr>
              <a:spLocks/>
            </p:cNvSpPr>
            <p:nvPr/>
          </p:nvSpPr>
          <p:spPr bwMode="auto">
            <a:xfrm>
              <a:off x="3973"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07" name="Freeform 141"/>
            <p:cNvSpPr>
              <a:spLocks/>
            </p:cNvSpPr>
            <p:nvPr/>
          </p:nvSpPr>
          <p:spPr bwMode="auto">
            <a:xfrm>
              <a:off x="4014"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08" name="Freeform 142"/>
            <p:cNvSpPr>
              <a:spLocks/>
            </p:cNvSpPr>
            <p:nvPr/>
          </p:nvSpPr>
          <p:spPr bwMode="auto">
            <a:xfrm>
              <a:off x="4055"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2 w 59"/>
                <a:gd name="T19" fmla="*/ 11 h 11"/>
                <a:gd name="T20" fmla="*/ 54 w 59"/>
                <a:gd name="T21" fmla="*/ 11 h 11"/>
                <a:gd name="T22" fmla="*/ 56 w 59"/>
                <a:gd name="T23" fmla="*/ 11 h 11"/>
                <a:gd name="T24" fmla="*/ 57 w 59"/>
                <a:gd name="T25" fmla="*/ 9 h 11"/>
                <a:gd name="T26" fmla="*/ 59 w 59"/>
                <a:gd name="T27" fmla="*/ 7 h 11"/>
                <a:gd name="T28" fmla="*/ 59 w 59"/>
                <a:gd name="T29" fmla="*/ 5 h 11"/>
                <a:gd name="T30" fmla="*/ 57 w 59"/>
                <a:gd name="T31" fmla="*/ 3 h 11"/>
                <a:gd name="T32" fmla="*/ 56 w 59"/>
                <a:gd name="T33" fmla="*/ 1 h 11"/>
                <a:gd name="T34" fmla="*/ 54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2" y="11"/>
                  </a:lnTo>
                  <a:lnTo>
                    <a:pt x="54" y="11"/>
                  </a:lnTo>
                  <a:lnTo>
                    <a:pt x="56" y="11"/>
                  </a:lnTo>
                  <a:lnTo>
                    <a:pt x="57" y="9"/>
                  </a:lnTo>
                  <a:lnTo>
                    <a:pt x="59" y="7"/>
                  </a:lnTo>
                  <a:lnTo>
                    <a:pt x="59" y="5"/>
                  </a:lnTo>
                  <a:lnTo>
                    <a:pt x="57" y="3"/>
                  </a:lnTo>
                  <a:lnTo>
                    <a:pt x="56" y="1"/>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09" name="Freeform 143"/>
            <p:cNvSpPr>
              <a:spLocks/>
            </p:cNvSpPr>
            <p:nvPr/>
          </p:nvSpPr>
          <p:spPr bwMode="auto">
            <a:xfrm>
              <a:off x="4097"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10" name="Freeform 144"/>
            <p:cNvSpPr>
              <a:spLocks/>
            </p:cNvSpPr>
            <p:nvPr/>
          </p:nvSpPr>
          <p:spPr bwMode="auto">
            <a:xfrm>
              <a:off x="4138"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11" name="Freeform 145"/>
            <p:cNvSpPr>
              <a:spLocks/>
            </p:cNvSpPr>
            <p:nvPr/>
          </p:nvSpPr>
          <p:spPr bwMode="auto">
            <a:xfrm>
              <a:off x="4179"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2 w 59"/>
                <a:gd name="T19" fmla="*/ 11 h 11"/>
                <a:gd name="T20" fmla="*/ 54 w 59"/>
                <a:gd name="T21" fmla="*/ 11 h 11"/>
                <a:gd name="T22" fmla="*/ 56 w 59"/>
                <a:gd name="T23" fmla="*/ 11 h 11"/>
                <a:gd name="T24" fmla="*/ 58 w 59"/>
                <a:gd name="T25" fmla="*/ 9 h 11"/>
                <a:gd name="T26" fmla="*/ 59 w 59"/>
                <a:gd name="T27" fmla="*/ 7 h 11"/>
                <a:gd name="T28" fmla="*/ 59 w 59"/>
                <a:gd name="T29" fmla="*/ 5 h 11"/>
                <a:gd name="T30" fmla="*/ 58 w 59"/>
                <a:gd name="T31" fmla="*/ 3 h 11"/>
                <a:gd name="T32" fmla="*/ 56 w 59"/>
                <a:gd name="T33" fmla="*/ 1 h 11"/>
                <a:gd name="T34" fmla="*/ 54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2" y="11"/>
                  </a:lnTo>
                  <a:lnTo>
                    <a:pt x="54" y="11"/>
                  </a:lnTo>
                  <a:lnTo>
                    <a:pt x="56" y="11"/>
                  </a:lnTo>
                  <a:lnTo>
                    <a:pt x="58" y="9"/>
                  </a:lnTo>
                  <a:lnTo>
                    <a:pt x="59" y="7"/>
                  </a:lnTo>
                  <a:lnTo>
                    <a:pt x="59" y="5"/>
                  </a:lnTo>
                  <a:lnTo>
                    <a:pt x="58" y="3"/>
                  </a:lnTo>
                  <a:lnTo>
                    <a:pt x="56" y="1"/>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12" name="Freeform 146"/>
            <p:cNvSpPr>
              <a:spLocks/>
            </p:cNvSpPr>
            <p:nvPr/>
          </p:nvSpPr>
          <p:spPr bwMode="auto">
            <a:xfrm>
              <a:off x="4221"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13" name="Freeform 147"/>
            <p:cNvSpPr>
              <a:spLocks/>
            </p:cNvSpPr>
            <p:nvPr/>
          </p:nvSpPr>
          <p:spPr bwMode="auto">
            <a:xfrm>
              <a:off x="4262"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14" name="Freeform 148"/>
            <p:cNvSpPr>
              <a:spLocks/>
            </p:cNvSpPr>
            <p:nvPr/>
          </p:nvSpPr>
          <p:spPr bwMode="auto">
            <a:xfrm>
              <a:off x="4303" y="2598"/>
              <a:ext cx="30" cy="6"/>
            </a:xfrm>
            <a:custGeom>
              <a:avLst/>
              <a:gdLst>
                <a:gd name="T0" fmla="*/ 6 w 60"/>
                <a:gd name="T1" fmla="*/ 0 h 11"/>
                <a:gd name="T2" fmla="*/ 4 w 60"/>
                <a:gd name="T3" fmla="*/ 0 h 11"/>
                <a:gd name="T4" fmla="*/ 2 w 60"/>
                <a:gd name="T5" fmla="*/ 1 h 11"/>
                <a:gd name="T6" fmla="*/ 0 w 60"/>
                <a:gd name="T7" fmla="*/ 3 h 11"/>
                <a:gd name="T8" fmla="*/ 0 w 60"/>
                <a:gd name="T9" fmla="*/ 5 h 11"/>
                <a:gd name="T10" fmla="*/ 0 w 60"/>
                <a:gd name="T11" fmla="*/ 7 h 11"/>
                <a:gd name="T12" fmla="*/ 0 w 60"/>
                <a:gd name="T13" fmla="*/ 9 h 11"/>
                <a:gd name="T14" fmla="*/ 2 w 60"/>
                <a:gd name="T15" fmla="*/ 11 h 11"/>
                <a:gd name="T16" fmla="*/ 4 w 60"/>
                <a:gd name="T17" fmla="*/ 11 h 11"/>
                <a:gd name="T18" fmla="*/ 52 w 60"/>
                <a:gd name="T19" fmla="*/ 11 h 11"/>
                <a:gd name="T20" fmla="*/ 54 w 60"/>
                <a:gd name="T21" fmla="*/ 11 h 11"/>
                <a:gd name="T22" fmla="*/ 56 w 60"/>
                <a:gd name="T23" fmla="*/ 11 h 11"/>
                <a:gd name="T24" fmla="*/ 58 w 60"/>
                <a:gd name="T25" fmla="*/ 9 h 11"/>
                <a:gd name="T26" fmla="*/ 60 w 60"/>
                <a:gd name="T27" fmla="*/ 7 h 11"/>
                <a:gd name="T28" fmla="*/ 60 w 60"/>
                <a:gd name="T29" fmla="*/ 5 h 11"/>
                <a:gd name="T30" fmla="*/ 58 w 60"/>
                <a:gd name="T31" fmla="*/ 3 h 11"/>
                <a:gd name="T32" fmla="*/ 56 w 60"/>
                <a:gd name="T33" fmla="*/ 1 h 11"/>
                <a:gd name="T34" fmla="*/ 54 w 60"/>
                <a:gd name="T35" fmla="*/ 0 h 11"/>
                <a:gd name="T36" fmla="*/ 6 w 60"/>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
                <a:gd name="T58" fmla="*/ 0 h 11"/>
                <a:gd name="T59" fmla="*/ 60 w 60"/>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 h="11">
                  <a:moveTo>
                    <a:pt x="6" y="0"/>
                  </a:moveTo>
                  <a:lnTo>
                    <a:pt x="4" y="0"/>
                  </a:lnTo>
                  <a:lnTo>
                    <a:pt x="2" y="1"/>
                  </a:lnTo>
                  <a:lnTo>
                    <a:pt x="0" y="3"/>
                  </a:lnTo>
                  <a:lnTo>
                    <a:pt x="0" y="5"/>
                  </a:lnTo>
                  <a:lnTo>
                    <a:pt x="0" y="7"/>
                  </a:lnTo>
                  <a:lnTo>
                    <a:pt x="0" y="9"/>
                  </a:lnTo>
                  <a:lnTo>
                    <a:pt x="2" y="11"/>
                  </a:lnTo>
                  <a:lnTo>
                    <a:pt x="4" y="11"/>
                  </a:lnTo>
                  <a:lnTo>
                    <a:pt x="52" y="11"/>
                  </a:lnTo>
                  <a:lnTo>
                    <a:pt x="54" y="11"/>
                  </a:lnTo>
                  <a:lnTo>
                    <a:pt x="56" y="11"/>
                  </a:lnTo>
                  <a:lnTo>
                    <a:pt x="58" y="9"/>
                  </a:lnTo>
                  <a:lnTo>
                    <a:pt x="60" y="7"/>
                  </a:lnTo>
                  <a:lnTo>
                    <a:pt x="60" y="5"/>
                  </a:lnTo>
                  <a:lnTo>
                    <a:pt x="58" y="3"/>
                  </a:lnTo>
                  <a:lnTo>
                    <a:pt x="56" y="1"/>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15" name="Freeform 149"/>
            <p:cNvSpPr>
              <a:spLocks/>
            </p:cNvSpPr>
            <p:nvPr/>
          </p:nvSpPr>
          <p:spPr bwMode="auto">
            <a:xfrm>
              <a:off x="4345"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16" name="Freeform 150"/>
            <p:cNvSpPr>
              <a:spLocks/>
            </p:cNvSpPr>
            <p:nvPr/>
          </p:nvSpPr>
          <p:spPr bwMode="auto">
            <a:xfrm>
              <a:off x="4386"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17" name="Freeform 151"/>
            <p:cNvSpPr>
              <a:spLocks/>
            </p:cNvSpPr>
            <p:nvPr/>
          </p:nvSpPr>
          <p:spPr bwMode="auto">
            <a:xfrm>
              <a:off x="4427" y="2598"/>
              <a:ext cx="30" cy="6"/>
            </a:xfrm>
            <a:custGeom>
              <a:avLst/>
              <a:gdLst>
                <a:gd name="T0" fmla="*/ 5 w 59"/>
                <a:gd name="T1" fmla="*/ 0 h 11"/>
                <a:gd name="T2" fmla="*/ 3 w 59"/>
                <a:gd name="T3" fmla="*/ 0 h 11"/>
                <a:gd name="T4" fmla="*/ 1 w 59"/>
                <a:gd name="T5" fmla="*/ 1 h 11"/>
                <a:gd name="T6" fmla="*/ 0 w 59"/>
                <a:gd name="T7" fmla="*/ 3 h 11"/>
                <a:gd name="T8" fmla="*/ 0 w 59"/>
                <a:gd name="T9" fmla="*/ 5 h 11"/>
                <a:gd name="T10" fmla="*/ 0 w 59"/>
                <a:gd name="T11" fmla="*/ 7 h 11"/>
                <a:gd name="T12" fmla="*/ 0 w 59"/>
                <a:gd name="T13" fmla="*/ 9 h 11"/>
                <a:gd name="T14" fmla="*/ 1 w 59"/>
                <a:gd name="T15" fmla="*/ 11 h 11"/>
                <a:gd name="T16" fmla="*/ 3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5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5" y="0"/>
                  </a:moveTo>
                  <a:lnTo>
                    <a:pt x="3" y="0"/>
                  </a:lnTo>
                  <a:lnTo>
                    <a:pt x="1" y="1"/>
                  </a:lnTo>
                  <a:lnTo>
                    <a:pt x="0" y="3"/>
                  </a:lnTo>
                  <a:lnTo>
                    <a:pt x="0" y="5"/>
                  </a:lnTo>
                  <a:lnTo>
                    <a:pt x="0" y="7"/>
                  </a:lnTo>
                  <a:lnTo>
                    <a:pt x="0" y="9"/>
                  </a:lnTo>
                  <a:lnTo>
                    <a:pt x="1" y="11"/>
                  </a:lnTo>
                  <a:lnTo>
                    <a:pt x="3" y="11"/>
                  </a:lnTo>
                  <a:lnTo>
                    <a:pt x="51" y="11"/>
                  </a:lnTo>
                  <a:lnTo>
                    <a:pt x="53" y="11"/>
                  </a:lnTo>
                  <a:lnTo>
                    <a:pt x="55" y="11"/>
                  </a:lnTo>
                  <a:lnTo>
                    <a:pt x="57" y="9"/>
                  </a:lnTo>
                  <a:lnTo>
                    <a:pt x="59" y="7"/>
                  </a:lnTo>
                  <a:lnTo>
                    <a:pt x="59" y="5"/>
                  </a:lnTo>
                  <a:lnTo>
                    <a:pt x="57" y="3"/>
                  </a:lnTo>
                  <a:lnTo>
                    <a:pt x="55" y="1"/>
                  </a:lnTo>
                  <a:lnTo>
                    <a:pt x="53" y="0"/>
                  </a:lnTo>
                  <a:lnTo>
                    <a:pt x="5"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18" name="Freeform 152"/>
            <p:cNvSpPr>
              <a:spLocks/>
            </p:cNvSpPr>
            <p:nvPr/>
          </p:nvSpPr>
          <p:spPr bwMode="auto">
            <a:xfrm>
              <a:off x="4469"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19" name="Freeform 153"/>
            <p:cNvSpPr>
              <a:spLocks/>
            </p:cNvSpPr>
            <p:nvPr/>
          </p:nvSpPr>
          <p:spPr bwMode="auto">
            <a:xfrm>
              <a:off x="4510"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20" name="Freeform 154"/>
            <p:cNvSpPr>
              <a:spLocks/>
            </p:cNvSpPr>
            <p:nvPr/>
          </p:nvSpPr>
          <p:spPr bwMode="auto">
            <a:xfrm>
              <a:off x="4551" y="2598"/>
              <a:ext cx="30" cy="6"/>
            </a:xfrm>
            <a:custGeom>
              <a:avLst/>
              <a:gdLst>
                <a:gd name="T0" fmla="*/ 5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5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5"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5"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21" name="Freeform 155"/>
            <p:cNvSpPr>
              <a:spLocks/>
            </p:cNvSpPr>
            <p:nvPr/>
          </p:nvSpPr>
          <p:spPr bwMode="auto">
            <a:xfrm>
              <a:off x="4593"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22" name="Freeform 156"/>
            <p:cNvSpPr>
              <a:spLocks/>
            </p:cNvSpPr>
            <p:nvPr/>
          </p:nvSpPr>
          <p:spPr bwMode="auto">
            <a:xfrm>
              <a:off x="4634"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23" name="Freeform 157"/>
            <p:cNvSpPr>
              <a:spLocks/>
            </p:cNvSpPr>
            <p:nvPr/>
          </p:nvSpPr>
          <p:spPr bwMode="auto">
            <a:xfrm>
              <a:off x="4675"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24" name="Freeform 158"/>
            <p:cNvSpPr>
              <a:spLocks/>
            </p:cNvSpPr>
            <p:nvPr/>
          </p:nvSpPr>
          <p:spPr bwMode="auto">
            <a:xfrm>
              <a:off x="4717"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25" name="Freeform 159"/>
            <p:cNvSpPr>
              <a:spLocks/>
            </p:cNvSpPr>
            <p:nvPr/>
          </p:nvSpPr>
          <p:spPr bwMode="auto">
            <a:xfrm>
              <a:off x="4758"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26" name="Freeform 160"/>
            <p:cNvSpPr>
              <a:spLocks/>
            </p:cNvSpPr>
            <p:nvPr/>
          </p:nvSpPr>
          <p:spPr bwMode="auto">
            <a:xfrm>
              <a:off x="4799" y="2598"/>
              <a:ext cx="30"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1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1"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827" name="Freeform 161"/>
            <p:cNvSpPr>
              <a:spLocks/>
            </p:cNvSpPr>
            <p:nvPr/>
          </p:nvSpPr>
          <p:spPr bwMode="auto">
            <a:xfrm>
              <a:off x="4841" y="2598"/>
              <a:ext cx="29" cy="6"/>
            </a:xfrm>
            <a:custGeom>
              <a:avLst/>
              <a:gdLst>
                <a:gd name="T0" fmla="*/ 6 w 59"/>
                <a:gd name="T1" fmla="*/ 0 h 11"/>
                <a:gd name="T2" fmla="*/ 4 w 59"/>
                <a:gd name="T3" fmla="*/ 0 h 11"/>
                <a:gd name="T4" fmla="*/ 2 w 59"/>
                <a:gd name="T5" fmla="*/ 1 h 11"/>
                <a:gd name="T6" fmla="*/ 0 w 59"/>
                <a:gd name="T7" fmla="*/ 3 h 11"/>
                <a:gd name="T8" fmla="*/ 0 w 59"/>
                <a:gd name="T9" fmla="*/ 5 h 11"/>
                <a:gd name="T10" fmla="*/ 0 w 59"/>
                <a:gd name="T11" fmla="*/ 7 h 11"/>
                <a:gd name="T12" fmla="*/ 0 w 59"/>
                <a:gd name="T13" fmla="*/ 9 h 11"/>
                <a:gd name="T14" fmla="*/ 2 w 59"/>
                <a:gd name="T15" fmla="*/ 11 h 11"/>
                <a:gd name="T16" fmla="*/ 4 w 59"/>
                <a:gd name="T17" fmla="*/ 11 h 11"/>
                <a:gd name="T18" fmla="*/ 52 w 59"/>
                <a:gd name="T19" fmla="*/ 11 h 11"/>
                <a:gd name="T20" fmla="*/ 53 w 59"/>
                <a:gd name="T21" fmla="*/ 11 h 11"/>
                <a:gd name="T22" fmla="*/ 55 w 59"/>
                <a:gd name="T23" fmla="*/ 11 h 11"/>
                <a:gd name="T24" fmla="*/ 57 w 59"/>
                <a:gd name="T25" fmla="*/ 9 h 11"/>
                <a:gd name="T26" fmla="*/ 59 w 59"/>
                <a:gd name="T27" fmla="*/ 7 h 11"/>
                <a:gd name="T28" fmla="*/ 59 w 59"/>
                <a:gd name="T29" fmla="*/ 5 h 11"/>
                <a:gd name="T30" fmla="*/ 57 w 59"/>
                <a:gd name="T31" fmla="*/ 3 h 11"/>
                <a:gd name="T32" fmla="*/ 55 w 59"/>
                <a:gd name="T33" fmla="*/ 1 h 11"/>
                <a:gd name="T34" fmla="*/ 53 w 59"/>
                <a:gd name="T35" fmla="*/ 0 h 11"/>
                <a:gd name="T36" fmla="*/ 6 w 59"/>
                <a:gd name="T37" fmla="*/ 0 h 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1"/>
                <a:gd name="T59" fmla="*/ 59 w 59"/>
                <a:gd name="T60" fmla="*/ 11 h 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1">
                  <a:moveTo>
                    <a:pt x="6" y="0"/>
                  </a:moveTo>
                  <a:lnTo>
                    <a:pt x="4" y="0"/>
                  </a:lnTo>
                  <a:lnTo>
                    <a:pt x="2" y="1"/>
                  </a:lnTo>
                  <a:lnTo>
                    <a:pt x="0" y="3"/>
                  </a:lnTo>
                  <a:lnTo>
                    <a:pt x="0" y="5"/>
                  </a:lnTo>
                  <a:lnTo>
                    <a:pt x="0" y="7"/>
                  </a:lnTo>
                  <a:lnTo>
                    <a:pt x="0" y="9"/>
                  </a:lnTo>
                  <a:lnTo>
                    <a:pt x="2" y="11"/>
                  </a:lnTo>
                  <a:lnTo>
                    <a:pt x="4" y="11"/>
                  </a:lnTo>
                  <a:lnTo>
                    <a:pt x="52" y="11"/>
                  </a:lnTo>
                  <a:lnTo>
                    <a:pt x="53" y="11"/>
                  </a:lnTo>
                  <a:lnTo>
                    <a:pt x="55" y="11"/>
                  </a:lnTo>
                  <a:lnTo>
                    <a:pt x="57" y="9"/>
                  </a:lnTo>
                  <a:lnTo>
                    <a:pt x="59" y="7"/>
                  </a:lnTo>
                  <a:lnTo>
                    <a:pt x="59" y="5"/>
                  </a:lnTo>
                  <a:lnTo>
                    <a:pt x="57" y="3"/>
                  </a:lnTo>
                  <a:lnTo>
                    <a:pt x="55" y="1"/>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grpSp>
      <p:grpSp>
        <p:nvGrpSpPr>
          <p:cNvPr id="4" name="Group 162"/>
          <p:cNvGrpSpPr>
            <a:grpSpLocks/>
          </p:cNvGrpSpPr>
          <p:nvPr/>
        </p:nvGrpSpPr>
        <p:grpSpPr bwMode="auto">
          <a:xfrm>
            <a:off x="2298700" y="5046663"/>
            <a:ext cx="5100638" cy="9525"/>
            <a:chOff x="1657" y="3212"/>
            <a:chExt cx="3213" cy="6"/>
          </a:xfrm>
        </p:grpSpPr>
        <p:sp>
          <p:nvSpPr>
            <p:cNvPr id="108672" name="Freeform 163"/>
            <p:cNvSpPr>
              <a:spLocks/>
            </p:cNvSpPr>
            <p:nvPr/>
          </p:nvSpPr>
          <p:spPr bwMode="auto">
            <a:xfrm>
              <a:off x="1657" y="3212"/>
              <a:ext cx="30" cy="6"/>
            </a:xfrm>
            <a:custGeom>
              <a:avLst/>
              <a:gdLst>
                <a:gd name="T0" fmla="*/ 8 w 59"/>
                <a:gd name="T1" fmla="*/ 0 h 12"/>
                <a:gd name="T2" fmla="*/ 6 w 59"/>
                <a:gd name="T3" fmla="*/ 0 h 12"/>
                <a:gd name="T4" fmla="*/ 4 w 59"/>
                <a:gd name="T5" fmla="*/ 2 h 12"/>
                <a:gd name="T6" fmla="*/ 2 w 59"/>
                <a:gd name="T7" fmla="*/ 4 h 12"/>
                <a:gd name="T8" fmla="*/ 0 w 59"/>
                <a:gd name="T9" fmla="*/ 6 h 12"/>
                <a:gd name="T10" fmla="*/ 0 w 59"/>
                <a:gd name="T11" fmla="*/ 6 h 12"/>
                <a:gd name="T12" fmla="*/ 2 w 59"/>
                <a:gd name="T13" fmla="*/ 8 h 12"/>
                <a:gd name="T14" fmla="*/ 4 w 59"/>
                <a:gd name="T15" fmla="*/ 10 h 12"/>
                <a:gd name="T16" fmla="*/ 6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8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8" y="0"/>
                  </a:moveTo>
                  <a:lnTo>
                    <a:pt x="6" y="0"/>
                  </a:lnTo>
                  <a:lnTo>
                    <a:pt x="4" y="2"/>
                  </a:lnTo>
                  <a:lnTo>
                    <a:pt x="2" y="4"/>
                  </a:lnTo>
                  <a:lnTo>
                    <a:pt x="0" y="6"/>
                  </a:lnTo>
                  <a:lnTo>
                    <a:pt x="2" y="8"/>
                  </a:lnTo>
                  <a:lnTo>
                    <a:pt x="4" y="10"/>
                  </a:lnTo>
                  <a:lnTo>
                    <a:pt x="6" y="12"/>
                  </a:lnTo>
                  <a:lnTo>
                    <a:pt x="51" y="12"/>
                  </a:lnTo>
                  <a:lnTo>
                    <a:pt x="53" y="12"/>
                  </a:lnTo>
                  <a:lnTo>
                    <a:pt x="55" y="12"/>
                  </a:lnTo>
                  <a:lnTo>
                    <a:pt x="57" y="10"/>
                  </a:lnTo>
                  <a:lnTo>
                    <a:pt x="59" y="8"/>
                  </a:lnTo>
                  <a:lnTo>
                    <a:pt x="59" y="6"/>
                  </a:lnTo>
                  <a:lnTo>
                    <a:pt x="57" y="4"/>
                  </a:lnTo>
                  <a:lnTo>
                    <a:pt x="55" y="2"/>
                  </a:lnTo>
                  <a:lnTo>
                    <a:pt x="53" y="0"/>
                  </a:lnTo>
                  <a:lnTo>
                    <a:pt x="8"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73" name="Freeform 164"/>
            <p:cNvSpPr>
              <a:spLocks/>
            </p:cNvSpPr>
            <p:nvPr/>
          </p:nvSpPr>
          <p:spPr bwMode="auto">
            <a:xfrm>
              <a:off x="1699" y="3212"/>
              <a:ext cx="29" cy="6"/>
            </a:xfrm>
            <a:custGeom>
              <a:avLst/>
              <a:gdLst>
                <a:gd name="T0" fmla="*/ 5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5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5"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5"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74" name="Freeform 165"/>
            <p:cNvSpPr>
              <a:spLocks/>
            </p:cNvSpPr>
            <p:nvPr/>
          </p:nvSpPr>
          <p:spPr bwMode="auto">
            <a:xfrm>
              <a:off x="1740"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75" name="Freeform 166"/>
            <p:cNvSpPr>
              <a:spLocks/>
            </p:cNvSpPr>
            <p:nvPr/>
          </p:nvSpPr>
          <p:spPr bwMode="auto">
            <a:xfrm>
              <a:off x="1781"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76" name="Freeform 167"/>
            <p:cNvSpPr>
              <a:spLocks/>
            </p:cNvSpPr>
            <p:nvPr/>
          </p:nvSpPr>
          <p:spPr bwMode="auto">
            <a:xfrm>
              <a:off x="1823"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77" name="Freeform 168"/>
            <p:cNvSpPr>
              <a:spLocks/>
            </p:cNvSpPr>
            <p:nvPr/>
          </p:nvSpPr>
          <p:spPr bwMode="auto">
            <a:xfrm>
              <a:off x="1864"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78" name="Freeform 169"/>
            <p:cNvSpPr>
              <a:spLocks/>
            </p:cNvSpPr>
            <p:nvPr/>
          </p:nvSpPr>
          <p:spPr bwMode="auto">
            <a:xfrm>
              <a:off x="1905"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79" name="Freeform 170"/>
            <p:cNvSpPr>
              <a:spLocks/>
            </p:cNvSpPr>
            <p:nvPr/>
          </p:nvSpPr>
          <p:spPr bwMode="auto">
            <a:xfrm>
              <a:off x="1947"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80" name="Freeform 171"/>
            <p:cNvSpPr>
              <a:spLocks/>
            </p:cNvSpPr>
            <p:nvPr/>
          </p:nvSpPr>
          <p:spPr bwMode="auto">
            <a:xfrm>
              <a:off x="1988"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2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2"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81" name="Freeform 172"/>
            <p:cNvSpPr>
              <a:spLocks/>
            </p:cNvSpPr>
            <p:nvPr/>
          </p:nvSpPr>
          <p:spPr bwMode="auto">
            <a:xfrm>
              <a:off x="2030"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82" name="Freeform 173"/>
            <p:cNvSpPr>
              <a:spLocks/>
            </p:cNvSpPr>
            <p:nvPr/>
          </p:nvSpPr>
          <p:spPr bwMode="auto">
            <a:xfrm>
              <a:off x="2071"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83" name="Freeform 174"/>
            <p:cNvSpPr>
              <a:spLocks/>
            </p:cNvSpPr>
            <p:nvPr/>
          </p:nvSpPr>
          <p:spPr bwMode="auto">
            <a:xfrm>
              <a:off x="2112"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2 w 59"/>
                <a:gd name="T19" fmla="*/ 12 h 12"/>
                <a:gd name="T20" fmla="*/ 54 w 59"/>
                <a:gd name="T21" fmla="*/ 12 h 12"/>
                <a:gd name="T22" fmla="*/ 56 w 59"/>
                <a:gd name="T23" fmla="*/ 12 h 12"/>
                <a:gd name="T24" fmla="*/ 57 w 59"/>
                <a:gd name="T25" fmla="*/ 10 h 12"/>
                <a:gd name="T26" fmla="*/ 59 w 59"/>
                <a:gd name="T27" fmla="*/ 8 h 12"/>
                <a:gd name="T28" fmla="*/ 59 w 59"/>
                <a:gd name="T29" fmla="*/ 6 h 12"/>
                <a:gd name="T30" fmla="*/ 57 w 59"/>
                <a:gd name="T31" fmla="*/ 4 h 12"/>
                <a:gd name="T32" fmla="*/ 56 w 59"/>
                <a:gd name="T33" fmla="*/ 2 h 12"/>
                <a:gd name="T34" fmla="*/ 54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2" y="12"/>
                  </a:lnTo>
                  <a:lnTo>
                    <a:pt x="54" y="12"/>
                  </a:lnTo>
                  <a:lnTo>
                    <a:pt x="56" y="12"/>
                  </a:lnTo>
                  <a:lnTo>
                    <a:pt x="57" y="10"/>
                  </a:lnTo>
                  <a:lnTo>
                    <a:pt x="59" y="8"/>
                  </a:lnTo>
                  <a:lnTo>
                    <a:pt x="59" y="6"/>
                  </a:lnTo>
                  <a:lnTo>
                    <a:pt x="57" y="4"/>
                  </a:lnTo>
                  <a:lnTo>
                    <a:pt x="56" y="2"/>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84" name="Freeform 175"/>
            <p:cNvSpPr>
              <a:spLocks/>
            </p:cNvSpPr>
            <p:nvPr/>
          </p:nvSpPr>
          <p:spPr bwMode="auto">
            <a:xfrm>
              <a:off x="2154"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85" name="Freeform 176"/>
            <p:cNvSpPr>
              <a:spLocks/>
            </p:cNvSpPr>
            <p:nvPr/>
          </p:nvSpPr>
          <p:spPr bwMode="auto">
            <a:xfrm>
              <a:off x="2195"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86" name="Freeform 177"/>
            <p:cNvSpPr>
              <a:spLocks/>
            </p:cNvSpPr>
            <p:nvPr/>
          </p:nvSpPr>
          <p:spPr bwMode="auto">
            <a:xfrm>
              <a:off x="2236"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2 w 59"/>
                <a:gd name="T19" fmla="*/ 12 h 12"/>
                <a:gd name="T20" fmla="*/ 54 w 59"/>
                <a:gd name="T21" fmla="*/ 12 h 12"/>
                <a:gd name="T22" fmla="*/ 56 w 59"/>
                <a:gd name="T23" fmla="*/ 12 h 12"/>
                <a:gd name="T24" fmla="*/ 58 w 59"/>
                <a:gd name="T25" fmla="*/ 10 h 12"/>
                <a:gd name="T26" fmla="*/ 59 w 59"/>
                <a:gd name="T27" fmla="*/ 8 h 12"/>
                <a:gd name="T28" fmla="*/ 59 w 59"/>
                <a:gd name="T29" fmla="*/ 6 h 12"/>
                <a:gd name="T30" fmla="*/ 58 w 59"/>
                <a:gd name="T31" fmla="*/ 4 h 12"/>
                <a:gd name="T32" fmla="*/ 56 w 59"/>
                <a:gd name="T33" fmla="*/ 2 h 12"/>
                <a:gd name="T34" fmla="*/ 54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2" y="12"/>
                  </a:lnTo>
                  <a:lnTo>
                    <a:pt x="54" y="12"/>
                  </a:lnTo>
                  <a:lnTo>
                    <a:pt x="56" y="12"/>
                  </a:lnTo>
                  <a:lnTo>
                    <a:pt x="58" y="10"/>
                  </a:lnTo>
                  <a:lnTo>
                    <a:pt x="59" y="8"/>
                  </a:lnTo>
                  <a:lnTo>
                    <a:pt x="59" y="6"/>
                  </a:lnTo>
                  <a:lnTo>
                    <a:pt x="58" y="4"/>
                  </a:lnTo>
                  <a:lnTo>
                    <a:pt x="56" y="2"/>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87" name="Freeform 178"/>
            <p:cNvSpPr>
              <a:spLocks/>
            </p:cNvSpPr>
            <p:nvPr/>
          </p:nvSpPr>
          <p:spPr bwMode="auto">
            <a:xfrm>
              <a:off x="2278"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88" name="Freeform 179"/>
            <p:cNvSpPr>
              <a:spLocks/>
            </p:cNvSpPr>
            <p:nvPr/>
          </p:nvSpPr>
          <p:spPr bwMode="auto">
            <a:xfrm>
              <a:off x="2319"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89" name="Freeform 180"/>
            <p:cNvSpPr>
              <a:spLocks/>
            </p:cNvSpPr>
            <p:nvPr/>
          </p:nvSpPr>
          <p:spPr bwMode="auto">
            <a:xfrm>
              <a:off x="2360" y="3212"/>
              <a:ext cx="30" cy="6"/>
            </a:xfrm>
            <a:custGeom>
              <a:avLst/>
              <a:gdLst>
                <a:gd name="T0" fmla="*/ 6 w 60"/>
                <a:gd name="T1" fmla="*/ 0 h 12"/>
                <a:gd name="T2" fmla="*/ 4 w 60"/>
                <a:gd name="T3" fmla="*/ 0 h 12"/>
                <a:gd name="T4" fmla="*/ 2 w 60"/>
                <a:gd name="T5" fmla="*/ 2 h 12"/>
                <a:gd name="T6" fmla="*/ 0 w 60"/>
                <a:gd name="T7" fmla="*/ 4 h 12"/>
                <a:gd name="T8" fmla="*/ 0 w 60"/>
                <a:gd name="T9" fmla="*/ 6 h 12"/>
                <a:gd name="T10" fmla="*/ 0 w 60"/>
                <a:gd name="T11" fmla="*/ 8 h 12"/>
                <a:gd name="T12" fmla="*/ 0 w 60"/>
                <a:gd name="T13" fmla="*/ 10 h 12"/>
                <a:gd name="T14" fmla="*/ 2 w 60"/>
                <a:gd name="T15" fmla="*/ 12 h 12"/>
                <a:gd name="T16" fmla="*/ 4 w 60"/>
                <a:gd name="T17" fmla="*/ 12 h 12"/>
                <a:gd name="T18" fmla="*/ 52 w 60"/>
                <a:gd name="T19" fmla="*/ 12 h 12"/>
                <a:gd name="T20" fmla="*/ 54 w 60"/>
                <a:gd name="T21" fmla="*/ 12 h 12"/>
                <a:gd name="T22" fmla="*/ 56 w 60"/>
                <a:gd name="T23" fmla="*/ 12 h 12"/>
                <a:gd name="T24" fmla="*/ 58 w 60"/>
                <a:gd name="T25" fmla="*/ 10 h 12"/>
                <a:gd name="T26" fmla="*/ 60 w 60"/>
                <a:gd name="T27" fmla="*/ 8 h 12"/>
                <a:gd name="T28" fmla="*/ 60 w 60"/>
                <a:gd name="T29" fmla="*/ 6 h 12"/>
                <a:gd name="T30" fmla="*/ 58 w 60"/>
                <a:gd name="T31" fmla="*/ 4 h 12"/>
                <a:gd name="T32" fmla="*/ 56 w 60"/>
                <a:gd name="T33" fmla="*/ 2 h 12"/>
                <a:gd name="T34" fmla="*/ 54 w 60"/>
                <a:gd name="T35" fmla="*/ 0 h 12"/>
                <a:gd name="T36" fmla="*/ 6 w 60"/>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
                <a:gd name="T58" fmla="*/ 0 h 12"/>
                <a:gd name="T59" fmla="*/ 60 w 60"/>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 h="12">
                  <a:moveTo>
                    <a:pt x="6" y="0"/>
                  </a:moveTo>
                  <a:lnTo>
                    <a:pt x="4" y="0"/>
                  </a:lnTo>
                  <a:lnTo>
                    <a:pt x="2" y="2"/>
                  </a:lnTo>
                  <a:lnTo>
                    <a:pt x="0" y="4"/>
                  </a:lnTo>
                  <a:lnTo>
                    <a:pt x="0" y="6"/>
                  </a:lnTo>
                  <a:lnTo>
                    <a:pt x="0" y="8"/>
                  </a:lnTo>
                  <a:lnTo>
                    <a:pt x="0" y="10"/>
                  </a:lnTo>
                  <a:lnTo>
                    <a:pt x="2" y="12"/>
                  </a:lnTo>
                  <a:lnTo>
                    <a:pt x="4" y="12"/>
                  </a:lnTo>
                  <a:lnTo>
                    <a:pt x="52" y="12"/>
                  </a:lnTo>
                  <a:lnTo>
                    <a:pt x="54" y="12"/>
                  </a:lnTo>
                  <a:lnTo>
                    <a:pt x="56" y="12"/>
                  </a:lnTo>
                  <a:lnTo>
                    <a:pt x="58" y="10"/>
                  </a:lnTo>
                  <a:lnTo>
                    <a:pt x="60" y="8"/>
                  </a:lnTo>
                  <a:lnTo>
                    <a:pt x="60" y="6"/>
                  </a:lnTo>
                  <a:lnTo>
                    <a:pt x="58" y="4"/>
                  </a:lnTo>
                  <a:lnTo>
                    <a:pt x="56" y="2"/>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90" name="Freeform 181"/>
            <p:cNvSpPr>
              <a:spLocks/>
            </p:cNvSpPr>
            <p:nvPr/>
          </p:nvSpPr>
          <p:spPr bwMode="auto">
            <a:xfrm>
              <a:off x="2402"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91" name="Freeform 182"/>
            <p:cNvSpPr>
              <a:spLocks/>
            </p:cNvSpPr>
            <p:nvPr/>
          </p:nvSpPr>
          <p:spPr bwMode="auto">
            <a:xfrm>
              <a:off x="2443"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92" name="Freeform 183"/>
            <p:cNvSpPr>
              <a:spLocks/>
            </p:cNvSpPr>
            <p:nvPr/>
          </p:nvSpPr>
          <p:spPr bwMode="auto">
            <a:xfrm>
              <a:off x="2484" y="3212"/>
              <a:ext cx="30" cy="6"/>
            </a:xfrm>
            <a:custGeom>
              <a:avLst/>
              <a:gdLst>
                <a:gd name="T0" fmla="*/ 5 w 59"/>
                <a:gd name="T1" fmla="*/ 0 h 12"/>
                <a:gd name="T2" fmla="*/ 3 w 59"/>
                <a:gd name="T3" fmla="*/ 0 h 12"/>
                <a:gd name="T4" fmla="*/ 1 w 59"/>
                <a:gd name="T5" fmla="*/ 2 h 12"/>
                <a:gd name="T6" fmla="*/ 0 w 59"/>
                <a:gd name="T7" fmla="*/ 4 h 12"/>
                <a:gd name="T8" fmla="*/ 0 w 59"/>
                <a:gd name="T9" fmla="*/ 6 h 12"/>
                <a:gd name="T10" fmla="*/ 0 w 59"/>
                <a:gd name="T11" fmla="*/ 8 h 12"/>
                <a:gd name="T12" fmla="*/ 0 w 59"/>
                <a:gd name="T13" fmla="*/ 10 h 12"/>
                <a:gd name="T14" fmla="*/ 1 w 59"/>
                <a:gd name="T15" fmla="*/ 12 h 12"/>
                <a:gd name="T16" fmla="*/ 3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5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5" y="0"/>
                  </a:moveTo>
                  <a:lnTo>
                    <a:pt x="3" y="0"/>
                  </a:lnTo>
                  <a:lnTo>
                    <a:pt x="1" y="2"/>
                  </a:lnTo>
                  <a:lnTo>
                    <a:pt x="0" y="4"/>
                  </a:lnTo>
                  <a:lnTo>
                    <a:pt x="0" y="6"/>
                  </a:lnTo>
                  <a:lnTo>
                    <a:pt x="0" y="8"/>
                  </a:lnTo>
                  <a:lnTo>
                    <a:pt x="0" y="10"/>
                  </a:lnTo>
                  <a:lnTo>
                    <a:pt x="1" y="12"/>
                  </a:lnTo>
                  <a:lnTo>
                    <a:pt x="3" y="12"/>
                  </a:lnTo>
                  <a:lnTo>
                    <a:pt x="51" y="12"/>
                  </a:lnTo>
                  <a:lnTo>
                    <a:pt x="53" y="12"/>
                  </a:lnTo>
                  <a:lnTo>
                    <a:pt x="55" y="12"/>
                  </a:lnTo>
                  <a:lnTo>
                    <a:pt x="57" y="10"/>
                  </a:lnTo>
                  <a:lnTo>
                    <a:pt x="59" y="8"/>
                  </a:lnTo>
                  <a:lnTo>
                    <a:pt x="59" y="6"/>
                  </a:lnTo>
                  <a:lnTo>
                    <a:pt x="57" y="4"/>
                  </a:lnTo>
                  <a:lnTo>
                    <a:pt x="55" y="2"/>
                  </a:lnTo>
                  <a:lnTo>
                    <a:pt x="53" y="0"/>
                  </a:lnTo>
                  <a:lnTo>
                    <a:pt x="5"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93" name="Freeform 184"/>
            <p:cNvSpPr>
              <a:spLocks/>
            </p:cNvSpPr>
            <p:nvPr/>
          </p:nvSpPr>
          <p:spPr bwMode="auto">
            <a:xfrm>
              <a:off x="2526"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94" name="Freeform 185"/>
            <p:cNvSpPr>
              <a:spLocks/>
            </p:cNvSpPr>
            <p:nvPr/>
          </p:nvSpPr>
          <p:spPr bwMode="auto">
            <a:xfrm>
              <a:off x="2567"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95" name="Freeform 186"/>
            <p:cNvSpPr>
              <a:spLocks/>
            </p:cNvSpPr>
            <p:nvPr/>
          </p:nvSpPr>
          <p:spPr bwMode="auto">
            <a:xfrm>
              <a:off x="2608" y="3212"/>
              <a:ext cx="30" cy="6"/>
            </a:xfrm>
            <a:custGeom>
              <a:avLst/>
              <a:gdLst>
                <a:gd name="T0" fmla="*/ 5 w 59"/>
                <a:gd name="T1" fmla="*/ 0 h 12"/>
                <a:gd name="T2" fmla="*/ 3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3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5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5" y="0"/>
                  </a:moveTo>
                  <a:lnTo>
                    <a:pt x="3" y="0"/>
                  </a:lnTo>
                  <a:lnTo>
                    <a:pt x="2" y="2"/>
                  </a:lnTo>
                  <a:lnTo>
                    <a:pt x="0" y="4"/>
                  </a:lnTo>
                  <a:lnTo>
                    <a:pt x="0" y="6"/>
                  </a:lnTo>
                  <a:lnTo>
                    <a:pt x="0" y="8"/>
                  </a:lnTo>
                  <a:lnTo>
                    <a:pt x="0" y="10"/>
                  </a:lnTo>
                  <a:lnTo>
                    <a:pt x="2" y="12"/>
                  </a:lnTo>
                  <a:lnTo>
                    <a:pt x="3" y="12"/>
                  </a:lnTo>
                  <a:lnTo>
                    <a:pt x="51" y="12"/>
                  </a:lnTo>
                  <a:lnTo>
                    <a:pt x="53" y="12"/>
                  </a:lnTo>
                  <a:lnTo>
                    <a:pt x="55" y="12"/>
                  </a:lnTo>
                  <a:lnTo>
                    <a:pt x="57" y="10"/>
                  </a:lnTo>
                  <a:lnTo>
                    <a:pt x="59" y="8"/>
                  </a:lnTo>
                  <a:lnTo>
                    <a:pt x="59" y="6"/>
                  </a:lnTo>
                  <a:lnTo>
                    <a:pt x="57" y="4"/>
                  </a:lnTo>
                  <a:lnTo>
                    <a:pt x="55" y="2"/>
                  </a:lnTo>
                  <a:lnTo>
                    <a:pt x="53" y="0"/>
                  </a:lnTo>
                  <a:lnTo>
                    <a:pt x="5"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96" name="Freeform 187"/>
            <p:cNvSpPr>
              <a:spLocks/>
            </p:cNvSpPr>
            <p:nvPr/>
          </p:nvSpPr>
          <p:spPr bwMode="auto">
            <a:xfrm>
              <a:off x="2650"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97" name="Freeform 188"/>
            <p:cNvSpPr>
              <a:spLocks/>
            </p:cNvSpPr>
            <p:nvPr/>
          </p:nvSpPr>
          <p:spPr bwMode="auto">
            <a:xfrm>
              <a:off x="2691"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98" name="Freeform 189"/>
            <p:cNvSpPr>
              <a:spLocks/>
            </p:cNvSpPr>
            <p:nvPr/>
          </p:nvSpPr>
          <p:spPr bwMode="auto">
            <a:xfrm>
              <a:off x="2732"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699" name="Freeform 190"/>
            <p:cNvSpPr>
              <a:spLocks/>
            </p:cNvSpPr>
            <p:nvPr/>
          </p:nvSpPr>
          <p:spPr bwMode="auto">
            <a:xfrm>
              <a:off x="2774"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00" name="Freeform 191"/>
            <p:cNvSpPr>
              <a:spLocks/>
            </p:cNvSpPr>
            <p:nvPr/>
          </p:nvSpPr>
          <p:spPr bwMode="auto">
            <a:xfrm>
              <a:off x="2815"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01" name="Freeform 192"/>
            <p:cNvSpPr>
              <a:spLocks/>
            </p:cNvSpPr>
            <p:nvPr/>
          </p:nvSpPr>
          <p:spPr bwMode="auto">
            <a:xfrm>
              <a:off x="2856"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02" name="Freeform 193"/>
            <p:cNvSpPr>
              <a:spLocks/>
            </p:cNvSpPr>
            <p:nvPr/>
          </p:nvSpPr>
          <p:spPr bwMode="auto">
            <a:xfrm>
              <a:off x="2898"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2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2"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03" name="Freeform 194"/>
            <p:cNvSpPr>
              <a:spLocks/>
            </p:cNvSpPr>
            <p:nvPr/>
          </p:nvSpPr>
          <p:spPr bwMode="auto">
            <a:xfrm>
              <a:off x="2939"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04" name="Freeform 195"/>
            <p:cNvSpPr>
              <a:spLocks/>
            </p:cNvSpPr>
            <p:nvPr/>
          </p:nvSpPr>
          <p:spPr bwMode="auto">
            <a:xfrm>
              <a:off x="2980"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05" name="Freeform 196"/>
            <p:cNvSpPr>
              <a:spLocks/>
            </p:cNvSpPr>
            <p:nvPr/>
          </p:nvSpPr>
          <p:spPr bwMode="auto">
            <a:xfrm>
              <a:off x="3022"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2 w 59"/>
                <a:gd name="T19" fmla="*/ 12 h 12"/>
                <a:gd name="T20" fmla="*/ 54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4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2" y="12"/>
                  </a:lnTo>
                  <a:lnTo>
                    <a:pt x="54" y="12"/>
                  </a:lnTo>
                  <a:lnTo>
                    <a:pt x="55" y="12"/>
                  </a:lnTo>
                  <a:lnTo>
                    <a:pt x="57" y="10"/>
                  </a:lnTo>
                  <a:lnTo>
                    <a:pt x="59" y="8"/>
                  </a:lnTo>
                  <a:lnTo>
                    <a:pt x="59" y="6"/>
                  </a:lnTo>
                  <a:lnTo>
                    <a:pt x="57" y="4"/>
                  </a:lnTo>
                  <a:lnTo>
                    <a:pt x="55" y="2"/>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06" name="Freeform 197"/>
            <p:cNvSpPr>
              <a:spLocks/>
            </p:cNvSpPr>
            <p:nvPr/>
          </p:nvSpPr>
          <p:spPr bwMode="auto">
            <a:xfrm>
              <a:off x="3063"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07" name="Freeform 198"/>
            <p:cNvSpPr>
              <a:spLocks/>
            </p:cNvSpPr>
            <p:nvPr/>
          </p:nvSpPr>
          <p:spPr bwMode="auto">
            <a:xfrm>
              <a:off x="3104"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08" name="Freeform 199"/>
            <p:cNvSpPr>
              <a:spLocks/>
            </p:cNvSpPr>
            <p:nvPr/>
          </p:nvSpPr>
          <p:spPr bwMode="auto">
            <a:xfrm>
              <a:off x="3146"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2 w 59"/>
                <a:gd name="T19" fmla="*/ 12 h 12"/>
                <a:gd name="T20" fmla="*/ 54 w 59"/>
                <a:gd name="T21" fmla="*/ 12 h 12"/>
                <a:gd name="T22" fmla="*/ 56 w 59"/>
                <a:gd name="T23" fmla="*/ 12 h 12"/>
                <a:gd name="T24" fmla="*/ 58 w 59"/>
                <a:gd name="T25" fmla="*/ 10 h 12"/>
                <a:gd name="T26" fmla="*/ 59 w 59"/>
                <a:gd name="T27" fmla="*/ 8 h 12"/>
                <a:gd name="T28" fmla="*/ 59 w 59"/>
                <a:gd name="T29" fmla="*/ 6 h 12"/>
                <a:gd name="T30" fmla="*/ 58 w 59"/>
                <a:gd name="T31" fmla="*/ 4 h 12"/>
                <a:gd name="T32" fmla="*/ 56 w 59"/>
                <a:gd name="T33" fmla="*/ 2 h 12"/>
                <a:gd name="T34" fmla="*/ 54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2" y="12"/>
                  </a:lnTo>
                  <a:lnTo>
                    <a:pt x="54" y="12"/>
                  </a:lnTo>
                  <a:lnTo>
                    <a:pt x="56" y="12"/>
                  </a:lnTo>
                  <a:lnTo>
                    <a:pt x="58" y="10"/>
                  </a:lnTo>
                  <a:lnTo>
                    <a:pt x="59" y="8"/>
                  </a:lnTo>
                  <a:lnTo>
                    <a:pt x="59" y="6"/>
                  </a:lnTo>
                  <a:lnTo>
                    <a:pt x="58" y="4"/>
                  </a:lnTo>
                  <a:lnTo>
                    <a:pt x="56" y="2"/>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09" name="Freeform 200"/>
            <p:cNvSpPr>
              <a:spLocks/>
            </p:cNvSpPr>
            <p:nvPr/>
          </p:nvSpPr>
          <p:spPr bwMode="auto">
            <a:xfrm>
              <a:off x="3187"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10" name="Freeform 201"/>
            <p:cNvSpPr>
              <a:spLocks/>
            </p:cNvSpPr>
            <p:nvPr/>
          </p:nvSpPr>
          <p:spPr bwMode="auto">
            <a:xfrm>
              <a:off x="3228"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11" name="Freeform 202"/>
            <p:cNvSpPr>
              <a:spLocks/>
            </p:cNvSpPr>
            <p:nvPr/>
          </p:nvSpPr>
          <p:spPr bwMode="auto">
            <a:xfrm>
              <a:off x="3270" y="3212"/>
              <a:ext cx="29" cy="6"/>
            </a:xfrm>
            <a:custGeom>
              <a:avLst/>
              <a:gdLst>
                <a:gd name="T0" fmla="*/ 6 w 60"/>
                <a:gd name="T1" fmla="*/ 0 h 12"/>
                <a:gd name="T2" fmla="*/ 4 w 60"/>
                <a:gd name="T3" fmla="*/ 0 h 12"/>
                <a:gd name="T4" fmla="*/ 2 w 60"/>
                <a:gd name="T5" fmla="*/ 2 h 12"/>
                <a:gd name="T6" fmla="*/ 0 w 60"/>
                <a:gd name="T7" fmla="*/ 4 h 12"/>
                <a:gd name="T8" fmla="*/ 0 w 60"/>
                <a:gd name="T9" fmla="*/ 6 h 12"/>
                <a:gd name="T10" fmla="*/ 0 w 60"/>
                <a:gd name="T11" fmla="*/ 8 h 12"/>
                <a:gd name="T12" fmla="*/ 0 w 60"/>
                <a:gd name="T13" fmla="*/ 10 h 12"/>
                <a:gd name="T14" fmla="*/ 2 w 60"/>
                <a:gd name="T15" fmla="*/ 12 h 12"/>
                <a:gd name="T16" fmla="*/ 4 w 60"/>
                <a:gd name="T17" fmla="*/ 12 h 12"/>
                <a:gd name="T18" fmla="*/ 52 w 60"/>
                <a:gd name="T19" fmla="*/ 12 h 12"/>
                <a:gd name="T20" fmla="*/ 54 w 60"/>
                <a:gd name="T21" fmla="*/ 12 h 12"/>
                <a:gd name="T22" fmla="*/ 56 w 60"/>
                <a:gd name="T23" fmla="*/ 12 h 12"/>
                <a:gd name="T24" fmla="*/ 58 w 60"/>
                <a:gd name="T25" fmla="*/ 10 h 12"/>
                <a:gd name="T26" fmla="*/ 60 w 60"/>
                <a:gd name="T27" fmla="*/ 8 h 12"/>
                <a:gd name="T28" fmla="*/ 60 w 60"/>
                <a:gd name="T29" fmla="*/ 6 h 12"/>
                <a:gd name="T30" fmla="*/ 58 w 60"/>
                <a:gd name="T31" fmla="*/ 4 h 12"/>
                <a:gd name="T32" fmla="*/ 56 w 60"/>
                <a:gd name="T33" fmla="*/ 2 h 12"/>
                <a:gd name="T34" fmla="*/ 54 w 60"/>
                <a:gd name="T35" fmla="*/ 0 h 12"/>
                <a:gd name="T36" fmla="*/ 6 w 60"/>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
                <a:gd name="T58" fmla="*/ 0 h 12"/>
                <a:gd name="T59" fmla="*/ 60 w 60"/>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 h="12">
                  <a:moveTo>
                    <a:pt x="6" y="0"/>
                  </a:moveTo>
                  <a:lnTo>
                    <a:pt x="4" y="0"/>
                  </a:lnTo>
                  <a:lnTo>
                    <a:pt x="2" y="2"/>
                  </a:lnTo>
                  <a:lnTo>
                    <a:pt x="0" y="4"/>
                  </a:lnTo>
                  <a:lnTo>
                    <a:pt x="0" y="6"/>
                  </a:lnTo>
                  <a:lnTo>
                    <a:pt x="0" y="8"/>
                  </a:lnTo>
                  <a:lnTo>
                    <a:pt x="0" y="10"/>
                  </a:lnTo>
                  <a:lnTo>
                    <a:pt x="2" y="12"/>
                  </a:lnTo>
                  <a:lnTo>
                    <a:pt x="4" y="12"/>
                  </a:lnTo>
                  <a:lnTo>
                    <a:pt x="52" y="12"/>
                  </a:lnTo>
                  <a:lnTo>
                    <a:pt x="54" y="12"/>
                  </a:lnTo>
                  <a:lnTo>
                    <a:pt x="56" y="12"/>
                  </a:lnTo>
                  <a:lnTo>
                    <a:pt x="58" y="10"/>
                  </a:lnTo>
                  <a:lnTo>
                    <a:pt x="60" y="8"/>
                  </a:lnTo>
                  <a:lnTo>
                    <a:pt x="60" y="6"/>
                  </a:lnTo>
                  <a:lnTo>
                    <a:pt x="58" y="4"/>
                  </a:lnTo>
                  <a:lnTo>
                    <a:pt x="56" y="2"/>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12" name="Freeform 203"/>
            <p:cNvSpPr>
              <a:spLocks/>
            </p:cNvSpPr>
            <p:nvPr/>
          </p:nvSpPr>
          <p:spPr bwMode="auto">
            <a:xfrm>
              <a:off x="3311"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13" name="Freeform 204"/>
            <p:cNvSpPr>
              <a:spLocks/>
            </p:cNvSpPr>
            <p:nvPr/>
          </p:nvSpPr>
          <p:spPr bwMode="auto">
            <a:xfrm>
              <a:off x="3352"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14" name="Freeform 205"/>
            <p:cNvSpPr>
              <a:spLocks/>
            </p:cNvSpPr>
            <p:nvPr/>
          </p:nvSpPr>
          <p:spPr bwMode="auto">
            <a:xfrm>
              <a:off x="3394" y="3212"/>
              <a:ext cx="29" cy="6"/>
            </a:xfrm>
            <a:custGeom>
              <a:avLst/>
              <a:gdLst>
                <a:gd name="T0" fmla="*/ 6 w 60"/>
                <a:gd name="T1" fmla="*/ 0 h 12"/>
                <a:gd name="T2" fmla="*/ 4 w 60"/>
                <a:gd name="T3" fmla="*/ 0 h 12"/>
                <a:gd name="T4" fmla="*/ 2 w 60"/>
                <a:gd name="T5" fmla="*/ 2 h 12"/>
                <a:gd name="T6" fmla="*/ 0 w 60"/>
                <a:gd name="T7" fmla="*/ 4 h 12"/>
                <a:gd name="T8" fmla="*/ 0 w 60"/>
                <a:gd name="T9" fmla="*/ 6 h 12"/>
                <a:gd name="T10" fmla="*/ 0 w 60"/>
                <a:gd name="T11" fmla="*/ 8 h 12"/>
                <a:gd name="T12" fmla="*/ 0 w 60"/>
                <a:gd name="T13" fmla="*/ 10 h 12"/>
                <a:gd name="T14" fmla="*/ 2 w 60"/>
                <a:gd name="T15" fmla="*/ 12 h 12"/>
                <a:gd name="T16" fmla="*/ 4 w 60"/>
                <a:gd name="T17" fmla="*/ 12 h 12"/>
                <a:gd name="T18" fmla="*/ 52 w 60"/>
                <a:gd name="T19" fmla="*/ 12 h 12"/>
                <a:gd name="T20" fmla="*/ 54 w 60"/>
                <a:gd name="T21" fmla="*/ 12 h 12"/>
                <a:gd name="T22" fmla="*/ 56 w 60"/>
                <a:gd name="T23" fmla="*/ 12 h 12"/>
                <a:gd name="T24" fmla="*/ 58 w 60"/>
                <a:gd name="T25" fmla="*/ 10 h 12"/>
                <a:gd name="T26" fmla="*/ 60 w 60"/>
                <a:gd name="T27" fmla="*/ 8 h 12"/>
                <a:gd name="T28" fmla="*/ 60 w 60"/>
                <a:gd name="T29" fmla="*/ 6 h 12"/>
                <a:gd name="T30" fmla="*/ 58 w 60"/>
                <a:gd name="T31" fmla="*/ 4 h 12"/>
                <a:gd name="T32" fmla="*/ 56 w 60"/>
                <a:gd name="T33" fmla="*/ 2 h 12"/>
                <a:gd name="T34" fmla="*/ 54 w 60"/>
                <a:gd name="T35" fmla="*/ 0 h 12"/>
                <a:gd name="T36" fmla="*/ 6 w 60"/>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
                <a:gd name="T58" fmla="*/ 0 h 12"/>
                <a:gd name="T59" fmla="*/ 60 w 60"/>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 h="12">
                  <a:moveTo>
                    <a:pt x="6" y="0"/>
                  </a:moveTo>
                  <a:lnTo>
                    <a:pt x="4" y="0"/>
                  </a:lnTo>
                  <a:lnTo>
                    <a:pt x="2" y="2"/>
                  </a:lnTo>
                  <a:lnTo>
                    <a:pt x="0" y="4"/>
                  </a:lnTo>
                  <a:lnTo>
                    <a:pt x="0" y="6"/>
                  </a:lnTo>
                  <a:lnTo>
                    <a:pt x="0" y="8"/>
                  </a:lnTo>
                  <a:lnTo>
                    <a:pt x="0" y="10"/>
                  </a:lnTo>
                  <a:lnTo>
                    <a:pt x="2" y="12"/>
                  </a:lnTo>
                  <a:lnTo>
                    <a:pt x="4" y="12"/>
                  </a:lnTo>
                  <a:lnTo>
                    <a:pt x="52" y="12"/>
                  </a:lnTo>
                  <a:lnTo>
                    <a:pt x="54" y="12"/>
                  </a:lnTo>
                  <a:lnTo>
                    <a:pt x="56" y="12"/>
                  </a:lnTo>
                  <a:lnTo>
                    <a:pt x="58" y="10"/>
                  </a:lnTo>
                  <a:lnTo>
                    <a:pt x="60" y="8"/>
                  </a:lnTo>
                  <a:lnTo>
                    <a:pt x="60" y="6"/>
                  </a:lnTo>
                  <a:lnTo>
                    <a:pt x="58" y="4"/>
                  </a:lnTo>
                  <a:lnTo>
                    <a:pt x="56" y="2"/>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15" name="Freeform 206"/>
            <p:cNvSpPr>
              <a:spLocks/>
            </p:cNvSpPr>
            <p:nvPr/>
          </p:nvSpPr>
          <p:spPr bwMode="auto">
            <a:xfrm>
              <a:off x="3435"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16" name="Freeform 207"/>
            <p:cNvSpPr>
              <a:spLocks/>
            </p:cNvSpPr>
            <p:nvPr/>
          </p:nvSpPr>
          <p:spPr bwMode="auto">
            <a:xfrm>
              <a:off x="3476"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17" name="Freeform 208"/>
            <p:cNvSpPr>
              <a:spLocks/>
            </p:cNvSpPr>
            <p:nvPr/>
          </p:nvSpPr>
          <p:spPr bwMode="auto">
            <a:xfrm>
              <a:off x="3518" y="3212"/>
              <a:ext cx="29" cy="6"/>
            </a:xfrm>
            <a:custGeom>
              <a:avLst/>
              <a:gdLst>
                <a:gd name="T0" fmla="*/ 5 w 59"/>
                <a:gd name="T1" fmla="*/ 0 h 12"/>
                <a:gd name="T2" fmla="*/ 3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3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5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5" y="0"/>
                  </a:moveTo>
                  <a:lnTo>
                    <a:pt x="3" y="0"/>
                  </a:lnTo>
                  <a:lnTo>
                    <a:pt x="2" y="2"/>
                  </a:lnTo>
                  <a:lnTo>
                    <a:pt x="0" y="4"/>
                  </a:lnTo>
                  <a:lnTo>
                    <a:pt x="0" y="6"/>
                  </a:lnTo>
                  <a:lnTo>
                    <a:pt x="0" y="8"/>
                  </a:lnTo>
                  <a:lnTo>
                    <a:pt x="0" y="10"/>
                  </a:lnTo>
                  <a:lnTo>
                    <a:pt x="2" y="12"/>
                  </a:lnTo>
                  <a:lnTo>
                    <a:pt x="3" y="12"/>
                  </a:lnTo>
                  <a:lnTo>
                    <a:pt x="51" y="12"/>
                  </a:lnTo>
                  <a:lnTo>
                    <a:pt x="53" y="12"/>
                  </a:lnTo>
                  <a:lnTo>
                    <a:pt x="55" y="12"/>
                  </a:lnTo>
                  <a:lnTo>
                    <a:pt x="57" y="10"/>
                  </a:lnTo>
                  <a:lnTo>
                    <a:pt x="59" y="8"/>
                  </a:lnTo>
                  <a:lnTo>
                    <a:pt x="59" y="6"/>
                  </a:lnTo>
                  <a:lnTo>
                    <a:pt x="57" y="4"/>
                  </a:lnTo>
                  <a:lnTo>
                    <a:pt x="55" y="2"/>
                  </a:lnTo>
                  <a:lnTo>
                    <a:pt x="53" y="0"/>
                  </a:lnTo>
                  <a:lnTo>
                    <a:pt x="5"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18" name="Freeform 209"/>
            <p:cNvSpPr>
              <a:spLocks/>
            </p:cNvSpPr>
            <p:nvPr/>
          </p:nvSpPr>
          <p:spPr bwMode="auto">
            <a:xfrm>
              <a:off x="3559"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19" name="Freeform 210"/>
            <p:cNvSpPr>
              <a:spLocks/>
            </p:cNvSpPr>
            <p:nvPr/>
          </p:nvSpPr>
          <p:spPr bwMode="auto">
            <a:xfrm>
              <a:off x="3600"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20" name="Freeform 211"/>
            <p:cNvSpPr>
              <a:spLocks/>
            </p:cNvSpPr>
            <p:nvPr/>
          </p:nvSpPr>
          <p:spPr bwMode="auto">
            <a:xfrm>
              <a:off x="3642" y="3212"/>
              <a:ext cx="29" cy="6"/>
            </a:xfrm>
            <a:custGeom>
              <a:avLst/>
              <a:gdLst>
                <a:gd name="T0" fmla="*/ 5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5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5"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5"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21" name="Freeform 212"/>
            <p:cNvSpPr>
              <a:spLocks/>
            </p:cNvSpPr>
            <p:nvPr/>
          </p:nvSpPr>
          <p:spPr bwMode="auto">
            <a:xfrm>
              <a:off x="3683"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22" name="Freeform 213"/>
            <p:cNvSpPr>
              <a:spLocks/>
            </p:cNvSpPr>
            <p:nvPr/>
          </p:nvSpPr>
          <p:spPr bwMode="auto">
            <a:xfrm>
              <a:off x="3724"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23" name="Freeform 214"/>
            <p:cNvSpPr>
              <a:spLocks/>
            </p:cNvSpPr>
            <p:nvPr/>
          </p:nvSpPr>
          <p:spPr bwMode="auto">
            <a:xfrm>
              <a:off x="3766"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24" name="Freeform 215"/>
            <p:cNvSpPr>
              <a:spLocks/>
            </p:cNvSpPr>
            <p:nvPr/>
          </p:nvSpPr>
          <p:spPr bwMode="auto">
            <a:xfrm>
              <a:off x="3807"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25" name="Freeform 216"/>
            <p:cNvSpPr>
              <a:spLocks/>
            </p:cNvSpPr>
            <p:nvPr/>
          </p:nvSpPr>
          <p:spPr bwMode="auto">
            <a:xfrm>
              <a:off x="3848"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26" name="Freeform 217"/>
            <p:cNvSpPr>
              <a:spLocks/>
            </p:cNvSpPr>
            <p:nvPr/>
          </p:nvSpPr>
          <p:spPr bwMode="auto">
            <a:xfrm>
              <a:off x="3890"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27" name="Freeform 218"/>
            <p:cNvSpPr>
              <a:spLocks/>
            </p:cNvSpPr>
            <p:nvPr/>
          </p:nvSpPr>
          <p:spPr bwMode="auto">
            <a:xfrm>
              <a:off x="3931"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2 w 59"/>
                <a:gd name="T19" fmla="*/ 12 h 12"/>
                <a:gd name="T20" fmla="*/ 54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4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2" y="12"/>
                  </a:lnTo>
                  <a:lnTo>
                    <a:pt x="54" y="12"/>
                  </a:lnTo>
                  <a:lnTo>
                    <a:pt x="55" y="12"/>
                  </a:lnTo>
                  <a:lnTo>
                    <a:pt x="57" y="10"/>
                  </a:lnTo>
                  <a:lnTo>
                    <a:pt x="59" y="8"/>
                  </a:lnTo>
                  <a:lnTo>
                    <a:pt x="59" y="6"/>
                  </a:lnTo>
                  <a:lnTo>
                    <a:pt x="57" y="4"/>
                  </a:lnTo>
                  <a:lnTo>
                    <a:pt x="55" y="2"/>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28" name="Freeform 219"/>
            <p:cNvSpPr>
              <a:spLocks/>
            </p:cNvSpPr>
            <p:nvPr/>
          </p:nvSpPr>
          <p:spPr bwMode="auto">
            <a:xfrm>
              <a:off x="3973"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29" name="Freeform 220"/>
            <p:cNvSpPr>
              <a:spLocks/>
            </p:cNvSpPr>
            <p:nvPr/>
          </p:nvSpPr>
          <p:spPr bwMode="auto">
            <a:xfrm>
              <a:off x="4014"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30" name="Freeform 221"/>
            <p:cNvSpPr>
              <a:spLocks/>
            </p:cNvSpPr>
            <p:nvPr/>
          </p:nvSpPr>
          <p:spPr bwMode="auto">
            <a:xfrm>
              <a:off x="4055"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2 w 59"/>
                <a:gd name="T19" fmla="*/ 12 h 12"/>
                <a:gd name="T20" fmla="*/ 54 w 59"/>
                <a:gd name="T21" fmla="*/ 12 h 12"/>
                <a:gd name="T22" fmla="*/ 56 w 59"/>
                <a:gd name="T23" fmla="*/ 12 h 12"/>
                <a:gd name="T24" fmla="*/ 57 w 59"/>
                <a:gd name="T25" fmla="*/ 10 h 12"/>
                <a:gd name="T26" fmla="*/ 59 w 59"/>
                <a:gd name="T27" fmla="*/ 8 h 12"/>
                <a:gd name="T28" fmla="*/ 59 w 59"/>
                <a:gd name="T29" fmla="*/ 6 h 12"/>
                <a:gd name="T30" fmla="*/ 57 w 59"/>
                <a:gd name="T31" fmla="*/ 4 h 12"/>
                <a:gd name="T32" fmla="*/ 56 w 59"/>
                <a:gd name="T33" fmla="*/ 2 h 12"/>
                <a:gd name="T34" fmla="*/ 54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2" y="12"/>
                  </a:lnTo>
                  <a:lnTo>
                    <a:pt x="54" y="12"/>
                  </a:lnTo>
                  <a:lnTo>
                    <a:pt x="56" y="12"/>
                  </a:lnTo>
                  <a:lnTo>
                    <a:pt x="57" y="10"/>
                  </a:lnTo>
                  <a:lnTo>
                    <a:pt x="59" y="8"/>
                  </a:lnTo>
                  <a:lnTo>
                    <a:pt x="59" y="6"/>
                  </a:lnTo>
                  <a:lnTo>
                    <a:pt x="57" y="4"/>
                  </a:lnTo>
                  <a:lnTo>
                    <a:pt x="56" y="2"/>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31" name="Freeform 222"/>
            <p:cNvSpPr>
              <a:spLocks/>
            </p:cNvSpPr>
            <p:nvPr/>
          </p:nvSpPr>
          <p:spPr bwMode="auto">
            <a:xfrm>
              <a:off x="4097"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32" name="Freeform 223"/>
            <p:cNvSpPr>
              <a:spLocks/>
            </p:cNvSpPr>
            <p:nvPr/>
          </p:nvSpPr>
          <p:spPr bwMode="auto">
            <a:xfrm>
              <a:off x="4138"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33" name="Freeform 224"/>
            <p:cNvSpPr>
              <a:spLocks/>
            </p:cNvSpPr>
            <p:nvPr/>
          </p:nvSpPr>
          <p:spPr bwMode="auto">
            <a:xfrm>
              <a:off x="4179"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2 w 59"/>
                <a:gd name="T19" fmla="*/ 12 h 12"/>
                <a:gd name="T20" fmla="*/ 54 w 59"/>
                <a:gd name="T21" fmla="*/ 12 h 12"/>
                <a:gd name="T22" fmla="*/ 56 w 59"/>
                <a:gd name="T23" fmla="*/ 12 h 12"/>
                <a:gd name="T24" fmla="*/ 58 w 59"/>
                <a:gd name="T25" fmla="*/ 10 h 12"/>
                <a:gd name="T26" fmla="*/ 59 w 59"/>
                <a:gd name="T27" fmla="*/ 8 h 12"/>
                <a:gd name="T28" fmla="*/ 59 w 59"/>
                <a:gd name="T29" fmla="*/ 6 h 12"/>
                <a:gd name="T30" fmla="*/ 58 w 59"/>
                <a:gd name="T31" fmla="*/ 4 h 12"/>
                <a:gd name="T32" fmla="*/ 56 w 59"/>
                <a:gd name="T33" fmla="*/ 2 h 12"/>
                <a:gd name="T34" fmla="*/ 54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2" y="12"/>
                  </a:lnTo>
                  <a:lnTo>
                    <a:pt x="54" y="12"/>
                  </a:lnTo>
                  <a:lnTo>
                    <a:pt x="56" y="12"/>
                  </a:lnTo>
                  <a:lnTo>
                    <a:pt x="58" y="10"/>
                  </a:lnTo>
                  <a:lnTo>
                    <a:pt x="59" y="8"/>
                  </a:lnTo>
                  <a:lnTo>
                    <a:pt x="59" y="6"/>
                  </a:lnTo>
                  <a:lnTo>
                    <a:pt x="58" y="4"/>
                  </a:lnTo>
                  <a:lnTo>
                    <a:pt x="56" y="2"/>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34" name="Freeform 225"/>
            <p:cNvSpPr>
              <a:spLocks/>
            </p:cNvSpPr>
            <p:nvPr/>
          </p:nvSpPr>
          <p:spPr bwMode="auto">
            <a:xfrm>
              <a:off x="4221"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35" name="Freeform 226"/>
            <p:cNvSpPr>
              <a:spLocks/>
            </p:cNvSpPr>
            <p:nvPr/>
          </p:nvSpPr>
          <p:spPr bwMode="auto">
            <a:xfrm>
              <a:off x="4262"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36" name="Freeform 227"/>
            <p:cNvSpPr>
              <a:spLocks/>
            </p:cNvSpPr>
            <p:nvPr/>
          </p:nvSpPr>
          <p:spPr bwMode="auto">
            <a:xfrm>
              <a:off x="4303" y="3212"/>
              <a:ext cx="30" cy="6"/>
            </a:xfrm>
            <a:custGeom>
              <a:avLst/>
              <a:gdLst>
                <a:gd name="T0" fmla="*/ 6 w 60"/>
                <a:gd name="T1" fmla="*/ 0 h 12"/>
                <a:gd name="T2" fmla="*/ 4 w 60"/>
                <a:gd name="T3" fmla="*/ 0 h 12"/>
                <a:gd name="T4" fmla="*/ 2 w 60"/>
                <a:gd name="T5" fmla="*/ 2 h 12"/>
                <a:gd name="T6" fmla="*/ 0 w 60"/>
                <a:gd name="T7" fmla="*/ 4 h 12"/>
                <a:gd name="T8" fmla="*/ 0 w 60"/>
                <a:gd name="T9" fmla="*/ 6 h 12"/>
                <a:gd name="T10" fmla="*/ 0 w 60"/>
                <a:gd name="T11" fmla="*/ 8 h 12"/>
                <a:gd name="T12" fmla="*/ 0 w 60"/>
                <a:gd name="T13" fmla="*/ 10 h 12"/>
                <a:gd name="T14" fmla="*/ 2 w 60"/>
                <a:gd name="T15" fmla="*/ 12 h 12"/>
                <a:gd name="T16" fmla="*/ 4 w 60"/>
                <a:gd name="T17" fmla="*/ 12 h 12"/>
                <a:gd name="T18" fmla="*/ 52 w 60"/>
                <a:gd name="T19" fmla="*/ 12 h 12"/>
                <a:gd name="T20" fmla="*/ 54 w 60"/>
                <a:gd name="T21" fmla="*/ 12 h 12"/>
                <a:gd name="T22" fmla="*/ 56 w 60"/>
                <a:gd name="T23" fmla="*/ 12 h 12"/>
                <a:gd name="T24" fmla="*/ 58 w 60"/>
                <a:gd name="T25" fmla="*/ 10 h 12"/>
                <a:gd name="T26" fmla="*/ 60 w 60"/>
                <a:gd name="T27" fmla="*/ 8 h 12"/>
                <a:gd name="T28" fmla="*/ 60 w 60"/>
                <a:gd name="T29" fmla="*/ 6 h 12"/>
                <a:gd name="T30" fmla="*/ 58 w 60"/>
                <a:gd name="T31" fmla="*/ 4 h 12"/>
                <a:gd name="T32" fmla="*/ 56 w 60"/>
                <a:gd name="T33" fmla="*/ 2 h 12"/>
                <a:gd name="T34" fmla="*/ 54 w 60"/>
                <a:gd name="T35" fmla="*/ 0 h 12"/>
                <a:gd name="T36" fmla="*/ 6 w 60"/>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
                <a:gd name="T58" fmla="*/ 0 h 12"/>
                <a:gd name="T59" fmla="*/ 60 w 60"/>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 h="12">
                  <a:moveTo>
                    <a:pt x="6" y="0"/>
                  </a:moveTo>
                  <a:lnTo>
                    <a:pt x="4" y="0"/>
                  </a:lnTo>
                  <a:lnTo>
                    <a:pt x="2" y="2"/>
                  </a:lnTo>
                  <a:lnTo>
                    <a:pt x="0" y="4"/>
                  </a:lnTo>
                  <a:lnTo>
                    <a:pt x="0" y="6"/>
                  </a:lnTo>
                  <a:lnTo>
                    <a:pt x="0" y="8"/>
                  </a:lnTo>
                  <a:lnTo>
                    <a:pt x="0" y="10"/>
                  </a:lnTo>
                  <a:lnTo>
                    <a:pt x="2" y="12"/>
                  </a:lnTo>
                  <a:lnTo>
                    <a:pt x="4" y="12"/>
                  </a:lnTo>
                  <a:lnTo>
                    <a:pt x="52" y="12"/>
                  </a:lnTo>
                  <a:lnTo>
                    <a:pt x="54" y="12"/>
                  </a:lnTo>
                  <a:lnTo>
                    <a:pt x="56" y="12"/>
                  </a:lnTo>
                  <a:lnTo>
                    <a:pt x="58" y="10"/>
                  </a:lnTo>
                  <a:lnTo>
                    <a:pt x="60" y="8"/>
                  </a:lnTo>
                  <a:lnTo>
                    <a:pt x="60" y="6"/>
                  </a:lnTo>
                  <a:lnTo>
                    <a:pt x="58" y="4"/>
                  </a:lnTo>
                  <a:lnTo>
                    <a:pt x="56" y="2"/>
                  </a:lnTo>
                  <a:lnTo>
                    <a:pt x="54"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37" name="Freeform 228"/>
            <p:cNvSpPr>
              <a:spLocks/>
            </p:cNvSpPr>
            <p:nvPr/>
          </p:nvSpPr>
          <p:spPr bwMode="auto">
            <a:xfrm>
              <a:off x="4345"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38" name="Freeform 229"/>
            <p:cNvSpPr>
              <a:spLocks/>
            </p:cNvSpPr>
            <p:nvPr/>
          </p:nvSpPr>
          <p:spPr bwMode="auto">
            <a:xfrm>
              <a:off x="4386"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39" name="Freeform 230"/>
            <p:cNvSpPr>
              <a:spLocks/>
            </p:cNvSpPr>
            <p:nvPr/>
          </p:nvSpPr>
          <p:spPr bwMode="auto">
            <a:xfrm>
              <a:off x="4427" y="3212"/>
              <a:ext cx="30" cy="6"/>
            </a:xfrm>
            <a:custGeom>
              <a:avLst/>
              <a:gdLst>
                <a:gd name="T0" fmla="*/ 5 w 59"/>
                <a:gd name="T1" fmla="*/ 0 h 12"/>
                <a:gd name="T2" fmla="*/ 3 w 59"/>
                <a:gd name="T3" fmla="*/ 0 h 12"/>
                <a:gd name="T4" fmla="*/ 1 w 59"/>
                <a:gd name="T5" fmla="*/ 2 h 12"/>
                <a:gd name="T6" fmla="*/ 0 w 59"/>
                <a:gd name="T7" fmla="*/ 4 h 12"/>
                <a:gd name="T8" fmla="*/ 0 w 59"/>
                <a:gd name="T9" fmla="*/ 6 h 12"/>
                <a:gd name="T10" fmla="*/ 0 w 59"/>
                <a:gd name="T11" fmla="*/ 8 h 12"/>
                <a:gd name="T12" fmla="*/ 0 w 59"/>
                <a:gd name="T13" fmla="*/ 10 h 12"/>
                <a:gd name="T14" fmla="*/ 1 w 59"/>
                <a:gd name="T15" fmla="*/ 12 h 12"/>
                <a:gd name="T16" fmla="*/ 3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5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5" y="0"/>
                  </a:moveTo>
                  <a:lnTo>
                    <a:pt x="3" y="0"/>
                  </a:lnTo>
                  <a:lnTo>
                    <a:pt x="1" y="2"/>
                  </a:lnTo>
                  <a:lnTo>
                    <a:pt x="0" y="4"/>
                  </a:lnTo>
                  <a:lnTo>
                    <a:pt x="0" y="6"/>
                  </a:lnTo>
                  <a:lnTo>
                    <a:pt x="0" y="8"/>
                  </a:lnTo>
                  <a:lnTo>
                    <a:pt x="0" y="10"/>
                  </a:lnTo>
                  <a:lnTo>
                    <a:pt x="1" y="12"/>
                  </a:lnTo>
                  <a:lnTo>
                    <a:pt x="3" y="12"/>
                  </a:lnTo>
                  <a:lnTo>
                    <a:pt x="51" y="12"/>
                  </a:lnTo>
                  <a:lnTo>
                    <a:pt x="53" y="12"/>
                  </a:lnTo>
                  <a:lnTo>
                    <a:pt x="55" y="12"/>
                  </a:lnTo>
                  <a:lnTo>
                    <a:pt x="57" y="10"/>
                  </a:lnTo>
                  <a:lnTo>
                    <a:pt x="59" y="8"/>
                  </a:lnTo>
                  <a:lnTo>
                    <a:pt x="59" y="6"/>
                  </a:lnTo>
                  <a:lnTo>
                    <a:pt x="57" y="4"/>
                  </a:lnTo>
                  <a:lnTo>
                    <a:pt x="55" y="2"/>
                  </a:lnTo>
                  <a:lnTo>
                    <a:pt x="53" y="0"/>
                  </a:lnTo>
                  <a:lnTo>
                    <a:pt x="5"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40" name="Freeform 231"/>
            <p:cNvSpPr>
              <a:spLocks/>
            </p:cNvSpPr>
            <p:nvPr/>
          </p:nvSpPr>
          <p:spPr bwMode="auto">
            <a:xfrm>
              <a:off x="4469"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41" name="Freeform 232"/>
            <p:cNvSpPr>
              <a:spLocks/>
            </p:cNvSpPr>
            <p:nvPr/>
          </p:nvSpPr>
          <p:spPr bwMode="auto">
            <a:xfrm>
              <a:off x="4510"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42" name="Freeform 233"/>
            <p:cNvSpPr>
              <a:spLocks/>
            </p:cNvSpPr>
            <p:nvPr/>
          </p:nvSpPr>
          <p:spPr bwMode="auto">
            <a:xfrm>
              <a:off x="4551" y="3212"/>
              <a:ext cx="30" cy="6"/>
            </a:xfrm>
            <a:custGeom>
              <a:avLst/>
              <a:gdLst>
                <a:gd name="T0" fmla="*/ 5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5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5"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5"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43" name="Freeform 234"/>
            <p:cNvSpPr>
              <a:spLocks/>
            </p:cNvSpPr>
            <p:nvPr/>
          </p:nvSpPr>
          <p:spPr bwMode="auto">
            <a:xfrm>
              <a:off x="4593"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44" name="Freeform 235"/>
            <p:cNvSpPr>
              <a:spLocks/>
            </p:cNvSpPr>
            <p:nvPr/>
          </p:nvSpPr>
          <p:spPr bwMode="auto">
            <a:xfrm>
              <a:off x="4634"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45" name="Freeform 236"/>
            <p:cNvSpPr>
              <a:spLocks/>
            </p:cNvSpPr>
            <p:nvPr/>
          </p:nvSpPr>
          <p:spPr bwMode="auto">
            <a:xfrm>
              <a:off x="4675"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46" name="Freeform 237"/>
            <p:cNvSpPr>
              <a:spLocks/>
            </p:cNvSpPr>
            <p:nvPr/>
          </p:nvSpPr>
          <p:spPr bwMode="auto">
            <a:xfrm>
              <a:off x="4717"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47" name="Freeform 238"/>
            <p:cNvSpPr>
              <a:spLocks/>
            </p:cNvSpPr>
            <p:nvPr/>
          </p:nvSpPr>
          <p:spPr bwMode="auto">
            <a:xfrm>
              <a:off x="4758"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48" name="Freeform 239"/>
            <p:cNvSpPr>
              <a:spLocks/>
            </p:cNvSpPr>
            <p:nvPr/>
          </p:nvSpPr>
          <p:spPr bwMode="auto">
            <a:xfrm>
              <a:off x="4799" y="3212"/>
              <a:ext cx="30"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1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1"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sp>
          <p:nvSpPr>
            <p:cNvPr id="108749" name="Freeform 240"/>
            <p:cNvSpPr>
              <a:spLocks/>
            </p:cNvSpPr>
            <p:nvPr/>
          </p:nvSpPr>
          <p:spPr bwMode="auto">
            <a:xfrm>
              <a:off x="4841" y="3212"/>
              <a:ext cx="29" cy="6"/>
            </a:xfrm>
            <a:custGeom>
              <a:avLst/>
              <a:gdLst>
                <a:gd name="T0" fmla="*/ 6 w 59"/>
                <a:gd name="T1" fmla="*/ 0 h 12"/>
                <a:gd name="T2" fmla="*/ 4 w 59"/>
                <a:gd name="T3" fmla="*/ 0 h 12"/>
                <a:gd name="T4" fmla="*/ 2 w 59"/>
                <a:gd name="T5" fmla="*/ 2 h 12"/>
                <a:gd name="T6" fmla="*/ 0 w 59"/>
                <a:gd name="T7" fmla="*/ 4 h 12"/>
                <a:gd name="T8" fmla="*/ 0 w 59"/>
                <a:gd name="T9" fmla="*/ 6 h 12"/>
                <a:gd name="T10" fmla="*/ 0 w 59"/>
                <a:gd name="T11" fmla="*/ 8 h 12"/>
                <a:gd name="T12" fmla="*/ 0 w 59"/>
                <a:gd name="T13" fmla="*/ 10 h 12"/>
                <a:gd name="T14" fmla="*/ 2 w 59"/>
                <a:gd name="T15" fmla="*/ 12 h 12"/>
                <a:gd name="T16" fmla="*/ 4 w 59"/>
                <a:gd name="T17" fmla="*/ 12 h 12"/>
                <a:gd name="T18" fmla="*/ 52 w 59"/>
                <a:gd name="T19" fmla="*/ 12 h 12"/>
                <a:gd name="T20" fmla="*/ 53 w 59"/>
                <a:gd name="T21" fmla="*/ 12 h 12"/>
                <a:gd name="T22" fmla="*/ 55 w 59"/>
                <a:gd name="T23" fmla="*/ 12 h 12"/>
                <a:gd name="T24" fmla="*/ 57 w 59"/>
                <a:gd name="T25" fmla="*/ 10 h 12"/>
                <a:gd name="T26" fmla="*/ 59 w 59"/>
                <a:gd name="T27" fmla="*/ 8 h 12"/>
                <a:gd name="T28" fmla="*/ 59 w 59"/>
                <a:gd name="T29" fmla="*/ 6 h 12"/>
                <a:gd name="T30" fmla="*/ 57 w 59"/>
                <a:gd name="T31" fmla="*/ 4 h 12"/>
                <a:gd name="T32" fmla="*/ 55 w 59"/>
                <a:gd name="T33" fmla="*/ 2 h 12"/>
                <a:gd name="T34" fmla="*/ 53 w 59"/>
                <a:gd name="T35" fmla="*/ 0 h 12"/>
                <a:gd name="T36" fmla="*/ 6 w 59"/>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12"/>
                <a:gd name="T59" fmla="*/ 59 w 59"/>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12">
                  <a:moveTo>
                    <a:pt x="6" y="0"/>
                  </a:moveTo>
                  <a:lnTo>
                    <a:pt x="4" y="0"/>
                  </a:lnTo>
                  <a:lnTo>
                    <a:pt x="2" y="2"/>
                  </a:lnTo>
                  <a:lnTo>
                    <a:pt x="0" y="4"/>
                  </a:lnTo>
                  <a:lnTo>
                    <a:pt x="0" y="6"/>
                  </a:lnTo>
                  <a:lnTo>
                    <a:pt x="0" y="8"/>
                  </a:lnTo>
                  <a:lnTo>
                    <a:pt x="0" y="10"/>
                  </a:lnTo>
                  <a:lnTo>
                    <a:pt x="2" y="12"/>
                  </a:lnTo>
                  <a:lnTo>
                    <a:pt x="4" y="12"/>
                  </a:lnTo>
                  <a:lnTo>
                    <a:pt x="52" y="12"/>
                  </a:lnTo>
                  <a:lnTo>
                    <a:pt x="53" y="12"/>
                  </a:lnTo>
                  <a:lnTo>
                    <a:pt x="55" y="12"/>
                  </a:lnTo>
                  <a:lnTo>
                    <a:pt x="57" y="10"/>
                  </a:lnTo>
                  <a:lnTo>
                    <a:pt x="59" y="8"/>
                  </a:lnTo>
                  <a:lnTo>
                    <a:pt x="59" y="6"/>
                  </a:lnTo>
                  <a:lnTo>
                    <a:pt x="57" y="4"/>
                  </a:lnTo>
                  <a:lnTo>
                    <a:pt x="55" y="2"/>
                  </a:lnTo>
                  <a:lnTo>
                    <a:pt x="53" y="0"/>
                  </a:lnTo>
                  <a:lnTo>
                    <a:pt x="6" y="0"/>
                  </a:lnTo>
                  <a:close/>
                </a:path>
              </a:pathLst>
            </a:custGeom>
            <a:solidFill>
              <a:srgbClr val="000000"/>
            </a:solidFill>
            <a:ln w="9525">
              <a:solidFill>
                <a:srgbClr val="000000"/>
              </a:solidFill>
              <a:round/>
              <a:headEnd/>
              <a:tailEnd/>
            </a:ln>
          </p:spPr>
          <p:txBody>
            <a:bodyPr>
              <a:prstTxWarp prst="textNoShape">
                <a:avLst/>
              </a:prstTxWarp>
            </a:bodyPr>
            <a:lstStyle/>
            <a:p>
              <a:endParaRPr lang="en-GB"/>
            </a:p>
          </p:txBody>
        </p:sp>
      </p:grpSp>
      <p:sp>
        <p:nvSpPr>
          <p:cNvPr id="108551" name="Freeform 241"/>
          <p:cNvSpPr>
            <a:spLocks/>
          </p:cNvSpPr>
          <p:nvPr/>
        </p:nvSpPr>
        <p:spPr bwMode="auto">
          <a:xfrm>
            <a:off x="6654800" y="1900238"/>
            <a:ext cx="823913" cy="450850"/>
          </a:xfrm>
          <a:custGeom>
            <a:avLst/>
            <a:gdLst>
              <a:gd name="T0" fmla="*/ 780 w 1040"/>
              <a:gd name="T1" fmla="*/ 0 h 567"/>
              <a:gd name="T2" fmla="*/ 780 w 1040"/>
              <a:gd name="T3" fmla="*/ 142 h 567"/>
              <a:gd name="T4" fmla="*/ 0 w 1040"/>
              <a:gd name="T5" fmla="*/ 142 h 567"/>
              <a:gd name="T6" fmla="*/ 0 w 1040"/>
              <a:gd name="T7" fmla="*/ 425 h 567"/>
              <a:gd name="T8" fmla="*/ 780 w 1040"/>
              <a:gd name="T9" fmla="*/ 425 h 567"/>
              <a:gd name="T10" fmla="*/ 780 w 1040"/>
              <a:gd name="T11" fmla="*/ 567 h 567"/>
              <a:gd name="T12" fmla="*/ 1040 w 1040"/>
              <a:gd name="T13" fmla="*/ 283 h 567"/>
              <a:gd name="T14" fmla="*/ 780 w 1040"/>
              <a:gd name="T15" fmla="*/ 0 h 567"/>
              <a:gd name="T16" fmla="*/ 0 60000 65536"/>
              <a:gd name="T17" fmla="*/ 0 60000 65536"/>
              <a:gd name="T18" fmla="*/ 0 60000 65536"/>
              <a:gd name="T19" fmla="*/ 0 60000 65536"/>
              <a:gd name="T20" fmla="*/ 0 60000 65536"/>
              <a:gd name="T21" fmla="*/ 0 60000 65536"/>
              <a:gd name="T22" fmla="*/ 0 60000 65536"/>
              <a:gd name="T23" fmla="*/ 0 60000 65536"/>
              <a:gd name="T24" fmla="*/ 0 w 1040"/>
              <a:gd name="T25" fmla="*/ 0 h 567"/>
              <a:gd name="T26" fmla="*/ 1040 w 1040"/>
              <a:gd name="T27" fmla="*/ 567 h 56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40" h="567">
                <a:moveTo>
                  <a:pt x="780" y="0"/>
                </a:moveTo>
                <a:lnTo>
                  <a:pt x="780" y="142"/>
                </a:lnTo>
                <a:lnTo>
                  <a:pt x="0" y="142"/>
                </a:lnTo>
                <a:lnTo>
                  <a:pt x="0" y="425"/>
                </a:lnTo>
                <a:lnTo>
                  <a:pt x="780" y="425"/>
                </a:lnTo>
                <a:lnTo>
                  <a:pt x="780" y="567"/>
                </a:lnTo>
                <a:lnTo>
                  <a:pt x="1040" y="283"/>
                </a:lnTo>
                <a:lnTo>
                  <a:pt x="780" y="0"/>
                </a:lnTo>
                <a:close/>
              </a:path>
            </a:pathLst>
          </a:custGeom>
          <a:solidFill>
            <a:srgbClr val="FFFFFF"/>
          </a:solidFill>
          <a:ln w="9525">
            <a:solidFill>
              <a:srgbClr val="000000"/>
            </a:solidFill>
            <a:round/>
            <a:headEnd/>
            <a:tailEnd/>
          </a:ln>
        </p:spPr>
        <p:txBody>
          <a:bodyPr>
            <a:prstTxWarp prst="textNoShape">
              <a:avLst/>
            </a:prstTxWarp>
          </a:bodyPr>
          <a:lstStyle/>
          <a:p>
            <a:endParaRPr lang="en-GB"/>
          </a:p>
        </p:txBody>
      </p:sp>
      <p:sp>
        <p:nvSpPr>
          <p:cNvPr id="108552" name="Rectangle 242"/>
          <p:cNvSpPr>
            <a:spLocks noChangeArrowheads="1"/>
          </p:cNvSpPr>
          <p:nvPr/>
        </p:nvSpPr>
        <p:spPr bwMode="auto">
          <a:xfrm>
            <a:off x="6804025" y="2005013"/>
            <a:ext cx="425450" cy="273050"/>
          </a:xfrm>
          <a:prstGeom prst="rect">
            <a:avLst/>
          </a:prstGeom>
          <a:noFill/>
          <a:ln w="9525">
            <a:noFill/>
            <a:miter lim="800000"/>
            <a:headEnd/>
            <a:tailEnd/>
          </a:ln>
        </p:spPr>
        <p:txBody>
          <a:bodyPr>
            <a:prstTxWarp prst="textNoShape">
              <a:avLst/>
            </a:prstTxWarp>
          </a:bodyPr>
          <a:lstStyle/>
          <a:p>
            <a:endParaRPr lang="en-GB"/>
          </a:p>
        </p:txBody>
      </p:sp>
      <p:sp>
        <p:nvSpPr>
          <p:cNvPr id="108553" name="Rectangle 243"/>
          <p:cNvSpPr>
            <a:spLocks noChangeArrowheads="1"/>
          </p:cNvSpPr>
          <p:nvPr/>
        </p:nvSpPr>
        <p:spPr bwMode="auto">
          <a:xfrm>
            <a:off x="6931025" y="2058988"/>
            <a:ext cx="246063" cy="182562"/>
          </a:xfrm>
          <a:prstGeom prst="rect">
            <a:avLst/>
          </a:prstGeom>
          <a:noFill/>
          <a:ln w="9525">
            <a:noFill/>
            <a:miter lim="800000"/>
            <a:headEnd/>
            <a:tailEnd/>
          </a:ln>
        </p:spPr>
        <p:txBody>
          <a:bodyPr wrap="none" lIns="0" tIns="0" rIns="0" bIns="0">
            <a:prstTxWarp prst="textNoShape">
              <a:avLst/>
            </a:prstTxWarp>
            <a:spAutoFit/>
          </a:bodyPr>
          <a:lstStyle/>
          <a:p>
            <a:pPr algn="ctr"/>
            <a:r>
              <a:rPr lang="en-GB" sz="1200" b="1">
                <a:solidFill>
                  <a:srgbClr val="000000"/>
                </a:solidFill>
                <a:latin typeface="Arial" pitchFamily="-112" charset="0"/>
              </a:rPr>
              <a:t>TID</a:t>
            </a:r>
            <a:endParaRPr lang="en-GB"/>
          </a:p>
        </p:txBody>
      </p:sp>
      <p:sp>
        <p:nvSpPr>
          <p:cNvPr id="108554" name="Rectangle 244"/>
          <p:cNvSpPr>
            <a:spLocks noChangeArrowheads="1"/>
          </p:cNvSpPr>
          <p:nvPr/>
        </p:nvSpPr>
        <p:spPr bwMode="auto">
          <a:xfrm>
            <a:off x="354013" y="2125663"/>
            <a:ext cx="1349375" cy="811212"/>
          </a:xfrm>
          <a:prstGeom prst="rect">
            <a:avLst/>
          </a:prstGeom>
          <a:noFill/>
          <a:ln w="9525">
            <a:noFill/>
            <a:miter lim="800000"/>
            <a:headEnd/>
            <a:tailEnd/>
          </a:ln>
        </p:spPr>
        <p:txBody>
          <a:bodyPr>
            <a:prstTxWarp prst="textNoShape">
              <a:avLst/>
            </a:prstTxWarp>
          </a:bodyPr>
          <a:lstStyle/>
          <a:p>
            <a:endParaRPr lang="en-GB"/>
          </a:p>
        </p:txBody>
      </p:sp>
      <p:sp>
        <p:nvSpPr>
          <p:cNvPr id="108555" name="Rectangle 245"/>
          <p:cNvSpPr>
            <a:spLocks noChangeArrowheads="1"/>
          </p:cNvSpPr>
          <p:nvPr/>
        </p:nvSpPr>
        <p:spPr bwMode="auto">
          <a:xfrm>
            <a:off x="611188" y="2133600"/>
            <a:ext cx="1208087" cy="182563"/>
          </a:xfrm>
          <a:prstGeom prst="rect">
            <a:avLst/>
          </a:prstGeom>
          <a:noFill/>
          <a:ln w="9525">
            <a:noFill/>
            <a:miter lim="800000"/>
            <a:headEnd/>
            <a:tailEnd/>
          </a:ln>
        </p:spPr>
        <p:txBody>
          <a:bodyPr wrap="none" lIns="0" tIns="0" rIns="0" bIns="0">
            <a:prstTxWarp prst="textNoShape">
              <a:avLst/>
            </a:prstTxWarp>
            <a:spAutoFit/>
          </a:bodyPr>
          <a:lstStyle/>
          <a:p>
            <a:pPr algn="ctr"/>
            <a:r>
              <a:rPr lang="en-GB" sz="1200" b="1">
                <a:solidFill>
                  <a:srgbClr val="000000"/>
                </a:solidFill>
                <a:latin typeface="Arial" pitchFamily="-112" charset="0"/>
              </a:rPr>
              <a:t>Market/Business</a:t>
            </a:r>
            <a:endParaRPr lang="en-GB"/>
          </a:p>
        </p:txBody>
      </p:sp>
      <p:sp>
        <p:nvSpPr>
          <p:cNvPr id="108556" name="Rectangle 246"/>
          <p:cNvSpPr>
            <a:spLocks noChangeArrowheads="1"/>
          </p:cNvSpPr>
          <p:nvPr/>
        </p:nvSpPr>
        <p:spPr bwMode="auto">
          <a:xfrm>
            <a:off x="1031875" y="2359025"/>
            <a:ext cx="1588" cy="365125"/>
          </a:xfrm>
          <a:prstGeom prst="rect">
            <a:avLst/>
          </a:prstGeom>
          <a:noFill/>
          <a:ln w="9525">
            <a:noFill/>
            <a:miter lim="800000"/>
            <a:headEnd/>
            <a:tailEnd/>
          </a:ln>
        </p:spPr>
        <p:txBody>
          <a:bodyPr wrap="none" lIns="0" tIns="0" rIns="0" bIns="0">
            <a:prstTxWarp prst="textNoShape">
              <a:avLst/>
            </a:prstTxWarp>
            <a:spAutoFit/>
          </a:bodyPr>
          <a:lstStyle/>
          <a:p>
            <a:pPr algn="ctr"/>
            <a:endParaRPr lang="en-US"/>
          </a:p>
        </p:txBody>
      </p:sp>
      <p:sp>
        <p:nvSpPr>
          <p:cNvPr id="108557" name="Rectangle 247"/>
          <p:cNvSpPr>
            <a:spLocks noChangeArrowheads="1"/>
          </p:cNvSpPr>
          <p:nvPr/>
        </p:nvSpPr>
        <p:spPr bwMode="auto">
          <a:xfrm>
            <a:off x="1068388" y="2538413"/>
            <a:ext cx="1587" cy="365125"/>
          </a:xfrm>
          <a:prstGeom prst="rect">
            <a:avLst/>
          </a:prstGeom>
          <a:noFill/>
          <a:ln w="9525">
            <a:noFill/>
            <a:miter lim="800000"/>
            <a:headEnd/>
            <a:tailEnd/>
          </a:ln>
        </p:spPr>
        <p:txBody>
          <a:bodyPr wrap="none" lIns="0" tIns="0" rIns="0" bIns="0">
            <a:prstTxWarp prst="textNoShape">
              <a:avLst/>
            </a:prstTxWarp>
            <a:spAutoFit/>
          </a:bodyPr>
          <a:lstStyle/>
          <a:p>
            <a:pPr algn="ctr"/>
            <a:endParaRPr lang="en-US"/>
          </a:p>
        </p:txBody>
      </p:sp>
      <p:sp>
        <p:nvSpPr>
          <p:cNvPr id="108558" name="Rectangle 248"/>
          <p:cNvSpPr>
            <a:spLocks noChangeArrowheads="1"/>
          </p:cNvSpPr>
          <p:nvPr/>
        </p:nvSpPr>
        <p:spPr bwMode="auto">
          <a:xfrm>
            <a:off x="908050" y="2717800"/>
            <a:ext cx="1588" cy="365125"/>
          </a:xfrm>
          <a:prstGeom prst="rect">
            <a:avLst/>
          </a:prstGeom>
          <a:noFill/>
          <a:ln w="9525">
            <a:noFill/>
            <a:miter lim="800000"/>
            <a:headEnd/>
            <a:tailEnd/>
          </a:ln>
        </p:spPr>
        <p:txBody>
          <a:bodyPr wrap="none" lIns="0" tIns="0" rIns="0" bIns="0">
            <a:prstTxWarp prst="textNoShape">
              <a:avLst/>
            </a:prstTxWarp>
            <a:spAutoFit/>
          </a:bodyPr>
          <a:lstStyle/>
          <a:p>
            <a:pPr algn="ctr"/>
            <a:endParaRPr lang="en-US"/>
          </a:p>
        </p:txBody>
      </p:sp>
      <p:sp>
        <p:nvSpPr>
          <p:cNvPr id="108559" name="Rectangle 249"/>
          <p:cNvSpPr>
            <a:spLocks noChangeArrowheads="1"/>
          </p:cNvSpPr>
          <p:nvPr/>
        </p:nvSpPr>
        <p:spPr bwMode="auto">
          <a:xfrm>
            <a:off x="354013" y="3025775"/>
            <a:ext cx="1851025" cy="990600"/>
          </a:xfrm>
          <a:prstGeom prst="rect">
            <a:avLst/>
          </a:prstGeom>
          <a:noFill/>
          <a:ln w="9525">
            <a:noFill/>
            <a:miter lim="800000"/>
            <a:headEnd/>
            <a:tailEnd/>
          </a:ln>
        </p:spPr>
        <p:txBody>
          <a:bodyPr>
            <a:prstTxWarp prst="textNoShape">
              <a:avLst/>
            </a:prstTxWarp>
          </a:bodyPr>
          <a:lstStyle/>
          <a:p>
            <a:endParaRPr lang="en-GB"/>
          </a:p>
        </p:txBody>
      </p:sp>
      <p:sp>
        <p:nvSpPr>
          <p:cNvPr id="108560" name="Rectangle 250"/>
          <p:cNvSpPr>
            <a:spLocks noChangeArrowheads="1"/>
          </p:cNvSpPr>
          <p:nvPr/>
        </p:nvSpPr>
        <p:spPr bwMode="auto">
          <a:xfrm>
            <a:off x="611188" y="3357563"/>
            <a:ext cx="1641475" cy="182562"/>
          </a:xfrm>
          <a:prstGeom prst="rect">
            <a:avLst/>
          </a:prstGeom>
          <a:noFill/>
          <a:ln w="9525">
            <a:noFill/>
            <a:miter lim="800000"/>
            <a:headEnd/>
            <a:tailEnd/>
          </a:ln>
        </p:spPr>
        <p:txBody>
          <a:bodyPr wrap="none" lIns="0" tIns="0" rIns="0" bIns="0">
            <a:prstTxWarp prst="textNoShape">
              <a:avLst/>
            </a:prstTxWarp>
            <a:spAutoFit/>
          </a:bodyPr>
          <a:lstStyle/>
          <a:p>
            <a:pPr algn="ctr"/>
            <a:r>
              <a:rPr lang="en-GB" sz="1200" b="1">
                <a:solidFill>
                  <a:srgbClr val="000000"/>
                </a:solidFill>
                <a:latin typeface="Arial" pitchFamily="-112" charset="0"/>
              </a:rPr>
              <a:t>Products and Services</a:t>
            </a:r>
            <a:endParaRPr lang="en-GB"/>
          </a:p>
        </p:txBody>
      </p:sp>
      <p:sp>
        <p:nvSpPr>
          <p:cNvPr id="108561" name="Rectangle 251"/>
          <p:cNvSpPr>
            <a:spLocks noChangeArrowheads="1"/>
          </p:cNvSpPr>
          <p:nvPr/>
        </p:nvSpPr>
        <p:spPr bwMode="auto">
          <a:xfrm>
            <a:off x="1285875" y="3259138"/>
            <a:ext cx="1588" cy="365125"/>
          </a:xfrm>
          <a:prstGeom prst="rect">
            <a:avLst/>
          </a:prstGeom>
          <a:noFill/>
          <a:ln w="9525">
            <a:noFill/>
            <a:miter lim="800000"/>
            <a:headEnd/>
            <a:tailEnd/>
          </a:ln>
        </p:spPr>
        <p:txBody>
          <a:bodyPr wrap="none" lIns="0" tIns="0" rIns="0" bIns="0">
            <a:prstTxWarp prst="textNoShape">
              <a:avLst/>
            </a:prstTxWarp>
            <a:spAutoFit/>
          </a:bodyPr>
          <a:lstStyle/>
          <a:p>
            <a:pPr algn="ctr"/>
            <a:endParaRPr lang="en-US"/>
          </a:p>
        </p:txBody>
      </p:sp>
      <p:sp>
        <p:nvSpPr>
          <p:cNvPr id="108562" name="Rectangle 252"/>
          <p:cNvSpPr>
            <a:spLocks noChangeArrowheads="1"/>
          </p:cNvSpPr>
          <p:nvPr/>
        </p:nvSpPr>
        <p:spPr bwMode="auto">
          <a:xfrm>
            <a:off x="1157288" y="3438525"/>
            <a:ext cx="1587" cy="365125"/>
          </a:xfrm>
          <a:prstGeom prst="rect">
            <a:avLst/>
          </a:prstGeom>
          <a:noFill/>
          <a:ln w="9525">
            <a:noFill/>
            <a:miter lim="800000"/>
            <a:headEnd/>
            <a:tailEnd/>
          </a:ln>
        </p:spPr>
        <p:txBody>
          <a:bodyPr wrap="none" lIns="0" tIns="0" rIns="0" bIns="0">
            <a:prstTxWarp prst="textNoShape">
              <a:avLst/>
            </a:prstTxWarp>
            <a:spAutoFit/>
          </a:bodyPr>
          <a:lstStyle/>
          <a:p>
            <a:pPr algn="ctr"/>
            <a:endParaRPr lang="en-US"/>
          </a:p>
        </p:txBody>
      </p:sp>
      <p:sp>
        <p:nvSpPr>
          <p:cNvPr id="108563" name="Rectangle 253"/>
          <p:cNvSpPr>
            <a:spLocks noChangeArrowheads="1"/>
          </p:cNvSpPr>
          <p:nvPr/>
        </p:nvSpPr>
        <p:spPr bwMode="auto">
          <a:xfrm>
            <a:off x="1303338" y="3617913"/>
            <a:ext cx="1587" cy="365125"/>
          </a:xfrm>
          <a:prstGeom prst="rect">
            <a:avLst/>
          </a:prstGeom>
          <a:noFill/>
          <a:ln w="9525">
            <a:noFill/>
            <a:miter lim="800000"/>
            <a:headEnd/>
            <a:tailEnd/>
          </a:ln>
        </p:spPr>
        <p:txBody>
          <a:bodyPr wrap="none" lIns="0" tIns="0" rIns="0" bIns="0">
            <a:prstTxWarp prst="textNoShape">
              <a:avLst/>
            </a:prstTxWarp>
            <a:spAutoFit/>
          </a:bodyPr>
          <a:lstStyle/>
          <a:p>
            <a:pPr algn="ctr"/>
            <a:endParaRPr lang="en-US"/>
          </a:p>
        </p:txBody>
      </p:sp>
      <p:sp>
        <p:nvSpPr>
          <p:cNvPr id="108564" name="Rectangle 254"/>
          <p:cNvSpPr>
            <a:spLocks noChangeArrowheads="1"/>
          </p:cNvSpPr>
          <p:nvPr/>
        </p:nvSpPr>
        <p:spPr bwMode="auto">
          <a:xfrm>
            <a:off x="1330325" y="3797300"/>
            <a:ext cx="1588" cy="365125"/>
          </a:xfrm>
          <a:prstGeom prst="rect">
            <a:avLst/>
          </a:prstGeom>
          <a:noFill/>
          <a:ln w="9525">
            <a:noFill/>
            <a:miter lim="800000"/>
            <a:headEnd/>
            <a:tailEnd/>
          </a:ln>
        </p:spPr>
        <p:txBody>
          <a:bodyPr wrap="none" lIns="0" tIns="0" rIns="0" bIns="0">
            <a:prstTxWarp prst="textNoShape">
              <a:avLst/>
            </a:prstTxWarp>
            <a:spAutoFit/>
          </a:bodyPr>
          <a:lstStyle/>
          <a:p>
            <a:pPr algn="ctr"/>
            <a:endParaRPr lang="en-US"/>
          </a:p>
        </p:txBody>
      </p:sp>
      <p:sp>
        <p:nvSpPr>
          <p:cNvPr id="108565" name="Rectangle 255"/>
          <p:cNvSpPr>
            <a:spLocks noChangeArrowheads="1"/>
          </p:cNvSpPr>
          <p:nvPr/>
        </p:nvSpPr>
        <p:spPr bwMode="auto">
          <a:xfrm>
            <a:off x="354013" y="4151313"/>
            <a:ext cx="1935162" cy="450850"/>
          </a:xfrm>
          <a:prstGeom prst="rect">
            <a:avLst/>
          </a:prstGeom>
          <a:noFill/>
          <a:ln w="9525">
            <a:noFill/>
            <a:miter lim="800000"/>
            <a:headEnd/>
            <a:tailEnd/>
          </a:ln>
        </p:spPr>
        <p:txBody>
          <a:bodyPr>
            <a:prstTxWarp prst="textNoShape">
              <a:avLst/>
            </a:prstTxWarp>
          </a:bodyPr>
          <a:lstStyle/>
          <a:p>
            <a:endParaRPr lang="en-GB"/>
          </a:p>
        </p:txBody>
      </p:sp>
      <p:sp>
        <p:nvSpPr>
          <p:cNvPr id="108566" name="Rectangle 256"/>
          <p:cNvSpPr>
            <a:spLocks noChangeArrowheads="1"/>
          </p:cNvSpPr>
          <p:nvPr/>
        </p:nvSpPr>
        <p:spPr bwMode="auto">
          <a:xfrm>
            <a:off x="1270000" y="4595813"/>
            <a:ext cx="1588" cy="182562"/>
          </a:xfrm>
          <a:prstGeom prst="rect">
            <a:avLst/>
          </a:prstGeom>
          <a:noFill/>
          <a:ln w="9525">
            <a:noFill/>
            <a:miter lim="800000"/>
            <a:headEnd/>
            <a:tailEnd/>
          </a:ln>
        </p:spPr>
        <p:txBody>
          <a:bodyPr wrap="none" lIns="0" tIns="0" rIns="0" bIns="0">
            <a:prstTxWarp prst="textNoShape">
              <a:avLst/>
            </a:prstTxWarp>
            <a:spAutoFit/>
          </a:bodyPr>
          <a:lstStyle/>
          <a:p>
            <a:pPr algn="ctr"/>
            <a:endParaRPr lang="en-US" sz="1200">
              <a:solidFill>
                <a:srgbClr val="000000"/>
              </a:solidFill>
              <a:latin typeface="Arial" pitchFamily="-112" charset="0"/>
            </a:endParaRPr>
          </a:p>
        </p:txBody>
      </p:sp>
      <p:sp>
        <p:nvSpPr>
          <p:cNvPr id="108567" name="Rectangle 257"/>
          <p:cNvSpPr>
            <a:spLocks noChangeArrowheads="1"/>
          </p:cNvSpPr>
          <p:nvPr/>
        </p:nvSpPr>
        <p:spPr bwMode="auto">
          <a:xfrm>
            <a:off x="354013" y="5051425"/>
            <a:ext cx="1998662" cy="811213"/>
          </a:xfrm>
          <a:prstGeom prst="rect">
            <a:avLst/>
          </a:prstGeom>
          <a:noFill/>
          <a:ln w="9525">
            <a:noFill/>
            <a:miter lim="800000"/>
            <a:headEnd/>
            <a:tailEnd/>
          </a:ln>
        </p:spPr>
        <p:txBody>
          <a:bodyPr>
            <a:prstTxWarp prst="textNoShape">
              <a:avLst/>
            </a:prstTxWarp>
          </a:bodyPr>
          <a:lstStyle/>
          <a:p>
            <a:endParaRPr lang="en-GB"/>
          </a:p>
        </p:txBody>
      </p:sp>
      <p:sp>
        <p:nvSpPr>
          <p:cNvPr id="108568" name="Rectangle 258"/>
          <p:cNvSpPr>
            <a:spLocks noChangeArrowheads="1"/>
          </p:cNvSpPr>
          <p:nvPr/>
        </p:nvSpPr>
        <p:spPr bwMode="auto">
          <a:xfrm>
            <a:off x="684213" y="5013325"/>
            <a:ext cx="776287" cy="182563"/>
          </a:xfrm>
          <a:prstGeom prst="rect">
            <a:avLst/>
          </a:prstGeom>
          <a:noFill/>
          <a:ln w="9525">
            <a:noFill/>
            <a:miter lim="800000"/>
            <a:headEnd/>
            <a:tailEnd/>
          </a:ln>
        </p:spPr>
        <p:txBody>
          <a:bodyPr wrap="none" lIns="0" tIns="0" rIns="0" bIns="0">
            <a:prstTxWarp prst="textNoShape">
              <a:avLst/>
            </a:prstTxWarp>
            <a:spAutoFit/>
          </a:bodyPr>
          <a:lstStyle/>
          <a:p>
            <a:pPr algn="ctr"/>
            <a:r>
              <a:rPr lang="en-GB" sz="1200" b="1">
                <a:solidFill>
                  <a:srgbClr val="000000"/>
                </a:solidFill>
                <a:latin typeface="Arial" pitchFamily="-112" charset="0"/>
              </a:rPr>
              <a:t>Resources</a:t>
            </a:r>
            <a:endParaRPr lang="en-GB"/>
          </a:p>
        </p:txBody>
      </p:sp>
      <p:sp>
        <p:nvSpPr>
          <p:cNvPr id="108569" name="Rectangle 259"/>
          <p:cNvSpPr>
            <a:spLocks noChangeArrowheads="1"/>
          </p:cNvSpPr>
          <p:nvPr/>
        </p:nvSpPr>
        <p:spPr bwMode="auto">
          <a:xfrm>
            <a:off x="1209675" y="5556250"/>
            <a:ext cx="1588" cy="365125"/>
          </a:xfrm>
          <a:prstGeom prst="rect">
            <a:avLst/>
          </a:prstGeom>
          <a:noFill/>
          <a:ln w="9525">
            <a:noFill/>
            <a:miter lim="800000"/>
            <a:headEnd/>
            <a:tailEnd/>
          </a:ln>
        </p:spPr>
        <p:txBody>
          <a:bodyPr wrap="none" lIns="0" tIns="0" rIns="0" bIns="0">
            <a:prstTxWarp prst="textNoShape">
              <a:avLst/>
            </a:prstTxWarp>
            <a:spAutoFit/>
          </a:bodyPr>
          <a:lstStyle/>
          <a:p>
            <a:pPr algn="ctr"/>
            <a:endParaRPr lang="en-US"/>
          </a:p>
        </p:txBody>
      </p:sp>
      <p:sp>
        <p:nvSpPr>
          <p:cNvPr id="108570" name="Rectangle 260"/>
          <p:cNvSpPr>
            <a:spLocks noChangeArrowheads="1"/>
          </p:cNvSpPr>
          <p:nvPr/>
        </p:nvSpPr>
        <p:spPr bwMode="auto">
          <a:xfrm>
            <a:off x="1114425" y="5784850"/>
            <a:ext cx="1588" cy="365125"/>
          </a:xfrm>
          <a:prstGeom prst="rect">
            <a:avLst/>
          </a:prstGeom>
          <a:noFill/>
          <a:ln w="9525">
            <a:noFill/>
            <a:miter lim="800000"/>
            <a:headEnd/>
            <a:tailEnd/>
          </a:ln>
        </p:spPr>
        <p:txBody>
          <a:bodyPr wrap="none" lIns="0" tIns="0" rIns="0" bIns="0">
            <a:prstTxWarp prst="textNoShape">
              <a:avLst/>
            </a:prstTxWarp>
            <a:spAutoFit/>
          </a:bodyPr>
          <a:lstStyle/>
          <a:p>
            <a:pPr algn="ctr"/>
            <a:endParaRPr lang="en-US"/>
          </a:p>
        </p:txBody>
      </p:sp>
      <p:sp>
        <p:nvSpPr>
          <p:cNvPr id="108571" name="Freeform 261"/>
          <p:cNvSpPr>
            <a:spLocks/>
          </p:cNvSpPr>
          <p:nvPr/>
        </p:nvSpPr>
        <p:spPr bwMode="auto">
          <a:xfrm>
            <a:off x="4179888" y="2576513"/>
            <a:ext cx="449262" cy="223837"/>
          </a:xfrm>
          <a:custGeom>
            <a:avLst/>
            <a:gdLst>
              <a:gd name="T0" fmla="*/ 284 w 567"/>
              <a:gd name="T1" fmla="*/ 0 h 284"/>
              <a:gd name="T2" fmla="*/ 0 w 567"/>
              <a:gd name="T3" fmla="*/ 142 h 284"/>
              <a:gd name="T4" fmla="*/ 284 w 567"/>
              <a:gd name="T5" fmla="*/ 284 h 284"/>
              <a:gd name="T6" fmla="*/ 567 w 567"/>
              <a:gd name="T7" fmla="*/ 142 h 284"/>
              <a:gd name="T8" fmla="*/ 284 w 567"/>
              <a:gd name="T9" fmla="*/ 0 h 284"/>
              <a:gd name="T10" fmla="*/ 0 60000 65536"/>
              <a:gd name="T11" fmla="*/ 0 60000 65536"/>
              <a:gd name="T12" fmla="*/ 0 60000 65536"/>
              <a:gd name="T13" fmla="*/ 0 60000 65536"/>
              <a:gd name="T14" fmla="*/ 0 60000 65536"/>
              <a:gd name="T15" fmla="*/ 0 w 567"/>
              <a:gd name="T16" fmla="*/ 0 h 284"/>
              <a:gd name="T17" fmla="*/ 567 w 567"/>
              <a:gd name="T18" fmla="*/ 284 h 284"/>
            </a:gdLst>
            <a:ahLst/>
            <a:cxnLst>
              <a:cxn ang="T10">
                <a:pos x="T0" y="T1"/>
              </a:cxn>
              <a:cxn ang="T11">
                <a:pos x="T2" y="T3"/>
              </a:cxn>
              <a:cxn ang="T12">
                <a:pos x="T4" y="T5"/>
              </a:cxn>
              <a:cxn ang="T13">
                <a:pos x="T6" y="T7"/>
              </a:cxn>
              <a:cxn ang="T14">
                <a:pos x="T8" y="T9"/>
              </a:cxn>
            </a:cxnLst>
            <a:rect l="T15" t="T16" r="T17" b="T18"/>
            <a:pathLst>
              <a:path w="567" h="284">
                <a:moveTo>
                  <a:pt x="284" y="0"/>
                </a:moveTo>
                <a:lnTo>
                  <a:pt x="0" y="142"/>
                </a:lnTo>
                <a:lnTo>
                  <a:pt x="284" y="284"/>
                </a:lnTo>
                <a:lnTo>
                  <a:pt x="567" y="142"/>
                </a:lnTo>
                <a:lnTo>
                  <a:pt x="284" y="0"/>
                </a:lnTo>
                <a:close/>
              </a:path>
            </a:pathLst>
          </a:custGeom>
          <a:noFill/>
          <a:ln w="9525">
            <a:solidFill>
              <a:srgbClr val="000000"/>
            </a:solidFill>
            <a:round/>
            <a:headEnd/>
            <a:tailEnd/>
          </a:ln>
        </p:spPr>
        <p:txBody>
          <a:bodyPr>
            <a:prstTxWarp prst="textNoShape">
              <a:avLst/>
            </a:prstTxWarp>
          </a:bodyPr>
          <a:lstStyle/>
          <a:p>
            <a:endParaRPr lang="en-GB"/>
          </a:p>
        </p:txBody>
      </p:sp>
      <p:sp>
        <p:nvSpPr>
          <p:cNvPr id="108572" name="Freeform 262"/>
          <p:cNvSpPr>
            <a:spLocks/>
          </p:cNvSpPr>
          <p:nvPr/>
        </p:nvSpPr>
        <p:spPr bwMode="auto">
          <a:xfrm>
            <a:off x="6278563" y="2576513"/>
            <a:ext cx="450850" cy="223837"/>
          </a:xfrm>
          <a:custGeom>
            <a:avLst/>
            <a:gdLst>
              <a:gd name="T0" fmla="*/ 283 w 567"/>
              <a:gd name="T1" fmla="*/ 0 h 284"/>
              <a:gd name="T2" fmla="*/ 0 w 567"/>
              <a:gd name="T3" fmla="*/ 142 h 284"/>
              <a:gd name="T4" fmla="*/ 283 w 567"/>
              <a:gd name="T5" fmla="*/ 284 h 284"/>
              <a:gd name="T6" fmla="*/ 567 w 567"/>
              <a:gd name="T7" fmla="*/ 142 h 284"/>
              <a:gd name="T8" fmla="*/ 283 w 567"/>
              <a:gd name="T9" fmla="*/ 0 h 284"/>
              <a:gd name="T10" fmla="*/ 0 60000 65536"/>
              <a:gd name="T11" fmla="*/ 0 60000 65536"/>
              <a:gd name="T12" fmla="*/ 0 60000 65536"/>
              <a:gd name="T13" fmla="*/ 0 60000 65536"/>
              <a:gd name="T14" fmla="*/ 0 60000 65536"/>
              <a:gd name="T15" fmla="*/ 0 w 567"/>
              <a:gd name="T16" fmla="*/ 0 h 284"/>
              <a:gd name="T17" fmla="*/ 567 w 567"/>
              <a:gd name="T18" fmla="*/ 284 h 284"/>
            </a:gdLst>
            <a:ahLst/>
            <a:cxnLst>
              <a:cxn ang="T10">
                <a:pos x="T0" y="T1"/>
              </a:cxn>
              <a:cxn ang="T11">
                <a:pos x="T2" y="T3"/>
              </a:cxn>
              <a:cxn ang="T12">
                <a:pos x="T4" y="T5"/>
              </a:cxn>
              <a:cxn ang="T13">
                <a:pos x="T6" y="T7"/>
              </a:cxn>
              <a:cxn ang="T14">
                <a:pos x="T8" y="T9"/>
              </a:cxn>
            </a:cxnLst>
            <a:rect l="T15" t="T16" r="T17" b="T18"/>
            <a:pathLst>
              <a:path w="567" h="284">
                <a:moveTo>
                  <a:pt x="283" y="0"/>
                </a:moveTo>
                <a:lnTo>
                  <a:pt x="0" y="142"/>
                </a:lnTo>
                <a:lnTo>
                  <a:pt x="283" y="284"/>
                </a:lnTo>
                <a:lnTo>
                  <a:pt x="567" y="142"/>
                </a:lnTo>
                <a:lnTo>
                  <a:pt x="283" y="0"/>
                </a:lnTo>
                <a:close/>
              </a:path>
            </a:pathLst>
          </a:custGeom>
          <a:noFill/>
          <a:ln w="9525">
            <a:solidFill>
              <a:srgbClr val="000000"/>
            </a:solidFill>
            <a:round/>
            <a:headEnd/>
            <a:tailEnd/>
          </a:ln>
        </p:spPr>
        <p:txBody>
          <a:bodyPr>
            <a:prstTxWarp prst="textNoShape">
              <a:avLst/>
            </a:prstTxWarp>
          </a:bodyPr>
          <a:lstStyle/>
          <a:p>
            <a:endParaRPr lang="en-GB"/>
          </a:p>
        </p:txBody>
      </p:sp>
      <p:sp>
        <p:nvSpPr>
          <p:cNvPr id="108573" name="Rectangle 263"/>
          <p:cNvSpPr>
            <a:spLocks noChangeArrowheads="1"/>
          </p:cNvSpPr>
          <p:nvPr/>
        </p:nvSpPr>
        <p:spPr bwMode="auto">
          <a:xfrm>
            <a:off x="3279775" y="3251200"/>
            <a:ext cx="1125538" cy="150813"/>
          </a:xfrm>
          <a:prstGeom prst="rect">
            <a:avLst/>
          </a:prstGeom>
          <a:solidFill>
            <a:srgbClr val="DDDDDD"/>
          </a:solidFill>
          <a:ln w="9525">
            <a:solidFill>
              <a:srgbClr val="000000"/>
            </a:solidFill>
            <a:miter lim="800000"/>
            <a:headEnd/>
            <a:tailEnd/>
          </a:ln>
        </p:spPr>
        <p:txBody>
          <a:bodyPr>
            <a:prstTxWarp prst="textNoShape">
              <a:avLst/>
            </a:prstTxWarp>
          </a:bodyPr>
          <a:lstStyle/>
          <a:p>
            <a:endParaRPr lang="en-GB"/>
          </a:p>
        </p:txBody>
      </p:sp>
      <p:sp>
        <p:nvSpPr>
          <p:cNvPr id="108574" name="Rectangle 264"/>
          <p:cNvSpPr>
            <a:spLocks noChangeArrowheads="1"/>
          </p:cNvSpPr>
          <p:nvPr/>
        </p:nvSpPr>
        <p:spPr bwMode="auto">
          <a:xfrm>
            <a:off x="4029075" y="3551238"/>
            <a:ext cx="1127125" cy="150812"/>
          </a:xfrm>
          <a:prstGeom prst="rect">
            <a:avLst/>
          </a:prstGeom>
          <a:solidFill>
            <a:srgbClr val="DDDDDD"/>
          </a:solidFill>
          <a:ln w="9525">
            <a:solidFill>
              <a:srgbClr val="000000"/>
            </a:solidFill>
            <a:miter lim="800000"/>
            <a:headEnd/>
            <a:tailEnd/>
          </a:ln>
        </p:spPr>
        <p:txBody>
          <a:bodyPr>
            <a:prstTxWarp prst="textNoShape">
              <a:avLst/>
            </a:prstTxWarp>
          </a:bodyPr>
          <a:lstStyle/>
          <a:p>
            <a:endParaRPr lang="en-GB"/>
          </a:p>
        </p:txBody>
      </p:sp>
      <p:sp>
        <p:nvSpPr>
          <p:cNvPr id="108575" name="Rectangle 265"/>
          <p:cNvSpPr>
            <a:spLocks noChangeArrowheads="1"/>
          </p:cNvSpPr>
          <p:nvPr/>
        </p:nvSpPr>
        <p:spPr bwMode="auto">
          <a:xfrm>
            <a:off x="5378450" y="3325813"/>
            <a:ext cx="1127125" cy="152400"/>
          </a:xfrm>
          <a:prstGeom prst="rect">
            <a:avLst/>
          </a:prstGeom>
          <a:solidFill>
            <a:srgbClr val="DDDDDD"/>
          </a:solidFill>
          <a:ln w="9525">
            <a:solidFill>
              <a:srgbClr val="000000"/>
            </a:solidFill>
            <a:miter lim="800000"/>
            <a:headEnd/>
            <a:tailEnd/>
          </a:ln>
        </p:spPr>
        <p:txBody>
          <a:bodyPr>
            <a:prstTxWarp prst="textNoShape">
              <a:avLst/>
            </a:prstTxWarp>
          </a:bodyPr>
          <a:lstStyle/>
          <a:p>
            <a:endParaRPr lang="en-GB"/>
          </a:p>
        </p:txBody>
      </p:sp>
      <p:sp>
        <p:nvSpPr>
          <p:cNvPr id="108576" name="Rectangle 266"/>
          <p:cNvSpPr>
            <a:spLocks noChangeArrowheads="1"/>
          </p:cNvSpPr>
          <p:nvPr/>
        </p:nvSpPr>
        <p:spPr bwMode="auto">
          <a:xfrm>
            <a:off x="3054350" y="4225925"/>
            <a:ext cx="1127125" cy="152400"/>
          </a:xfrm>
          <a:prstGeom prst="rect">
            <a:avLst/>
          </a:prstGeom>
          <a:solidFill>
            <a:srgbClr val="B2B2B2"/>
          </a:solidFill>
          <a:ln w="9525">
            <a:solidFill>
              <a:srgbClr val="000000"/>
            </a:solidFill>
            <a:miter lim="800000"/>
            <a:headEnd/>
            <a:tailEnd/>
          </a:ln>
        </p:spPr>
        <p:txBody>
          <a:bodyPr>
            <a:prstTxWarp prst="textNoShape">
              <a:avLst/>
            </a:prstTxWarp>
          </a:bodyPr>
          <a:lstStyle/>
          <a:p>
            <a:endParaRPr lang="en-GB"/>
          </a:p>
        </p:txBody>
      </p:sp>
      <p:sp>
        <p:nvSpPr>
          <p:cNvPr id="108577" name="Rectangle 267"/>
          <p:cNvSpPr>
            <a:spLocks noChangeArrowheads="1"/>
          </p:cNvSpPr>
          <p:nvPr/>
        </p:nvSpPr>
        <p:spPr bwMode="auto">
          <a:xfrm>
            <a:off x="4029075" y="4600575"/>
            <a:ext cx="1127125" cy="152400"/>
          </a:xfrm>
          <a:prstGeom prst="rect">
            <a:avLst/>
          </a:prstGeom>
          <a:solidFill>
            <a:srgbClr val="B2B2B2"/>
          </a:solidFill>
          <a:ln w="9525">
            <a:solidFill>
              <a:srgbClr val="000000"/>
            </a:solidFill>
            <a:miter lim="800000"/>
            <a:headEnd/>
            <a:tailEnd/>
          </a:ln>
        </p:spPr>
        <p:txBody>
          <a:bodyPr>
            <a:prstTxWarp prst="textNoShape">
              <a:avLst/>
            </a:prstTxWarp>
          </a:bodyPr>
          <a:lstStyle/>
          <a:p>
            <a:endParaRPr lang="en-GB"/>
          </a:p>
        </p:txBody>
      </p:sp>
      <p:sp>
        <p:nvSpPr>
          <p:cNvPr id="108578" name="Rectangle 268"/>
          <p:cNvSpPr>
            <a:spLocks noChangeArrowheads="1"/>
          </p:cNvSpPr>
          <p:nvPr/>
        </p:nvSpPr>
        <p:spPr bwMode="auto">
          <a:xfrm>
            <a:off x="4629150" y="4225925"/>
            <a:ext cx="1127125" cy="152400"/>
          </a:xfrm>
          <a:prstGeom prst="rect">
            <a:avLst/>
          </a:prstGeom>
          <a:solidFill>
            <a:srgbClr val="B2B2B2"/>
          </a:solidFill>
          <a:ln w="9525">
            <a:solidFill>
              <a:srgbClr val="000000"/>
            </a:solidFill>
            <a:miter lim="800000"/>
            <a:headEnd/>
            <a:tailEnd/>
          </a:ln>
        </p:spPr>
        <p:txBody>
          <a:bodyPr>
            <a:prstTxWarp prst="textNoShape">
              <a:avLst/>
            </a:prstTxWarp>
          </a:bodyPr>
          <a:lstStyle/>
          <a:p>
            <a:endParaRPr lang="en-GB"/>
          </a:p>
        </p:txBody>
      </p:sp>
      <p:sp>
        <p:nvSpPr>
          <p:cNvPr id="108579" name="Rectangle 269"/>
          <p:cNvSpPr>
            <a:spLocks noChangeArrowheads="1"/>
          </p:cNvSpPr>
          <p:nvPr/>
        </p:nvSpPr>
        <p:spPr bwMode="auto">
          <a:xfrm>
            <a:off x="5378450" y="4451350"/>
            <a:ext cx="1127125" cy="150813"/>
          </a:xfrm>
          <a:prstGeom prst="rect">
            <a:avLst/>
          </a:prstGeom>
          <a:solidFill>
            <a:srgbClr val="B2B2B2"/>
          </a:solidFill>
          <a:ln w="9525">
            <a:solidFill>
              <a:srgbClr val="000000"/>
            </a:solidFill>
            <a:miter lim="800000"/>
            <a:headEnd/>
            <a:tailEnd/>
          </a:ln>
        </p:spPr>
        <p:txBody>
          <a:bodyPr>
            <a:prstTxWarp prst="textNoShape">
              <a:avLst/>
            </a:prstTxWarp>
          </a:bodyPr>
          <a:lstStyle/>
          <a:p>
            <a:endParaRPr lang="en-GB"/>
          </a:p>
        </p:txBody>
      </p:sp>
      <p:sp>
        <p:nvSpPr>
          <p:cNvPr id="108580" name="Rectangle 270"/>
          <p:cNvSpPr>
            <a:spLocks noChangeArrowheads="1"/>
          </p:cNvSpPr>
          <p:nvPr/>
        </p:nvSpPr>
        <p:spPr bwMode="auto">
          <a:xfrm>
            <a:off x="3879850" y="5500688"/>
            <a:ext cx="750888" cy="152400"/>
          </a:xfrm>
          <a:prstGeom prst="rect">
            <a:avLst/>
          </a:prstGeom>
          <a:solidFill>
            <a:srgbClr val="000000"/>
          </a:solidFill>
          <a:ln w="9525">
            <a:solidFill>
              <a:srgbClr val="000000"/>
            </a:solidFill>
            <a:miter lim="800000"/>
            <a:headEnd/>
            <a:tailEnd/>
          </a:ln>
        </p:spPr>
        <p:txBody>
          <a:bodyPr>
            <a:prstTxWarp prst="textNoShape">
              <a:avLst/>
            </a:prstTxWarp>
          </a:bodyPr>
          <a:lstStyle/>
          <a:p>
            <a:endParaRPr lang="en-GB"/>
          </a:p>
        </p:txBody>
      </p:sp>
      <p:sp>
        <p:nvSpPr>
          <p:cNvPr id="108581" name="Rectangle 271"/>
          <p:cNvSpPr>
            <a:spLocks noChangeArrowheads="1"/>
          </p:cNvSpPr>
          <p:nvPr/>
        </p:nvSpPr>
        <p:spPr bwMode="auto">
          <a:xfrm>
            <a:off x="2679700" y="5200650"/>
            <a:ext cx="1125538" cy="152400"/>
          </a:xfrm>
          <a:prstGeom prst="rect">
            <a:avLst/>
          </a:prstGeom>
          <a:solidFill>
            <a:srgbClr val="000000"/>
          </a:solidFill>
          <a:ln w="9525">
            <a:solidFill>
              <a:srgbClr val="000000"/>
            </a:solidFill>
            <a:miter lim="800000"/>
            <a:headEnd/>
            <a:tailEnd/>
          </a:ln>
        </p:spPr>
        <p:txBody>
          <a:bodyPr>
            <a:prstTxWarp prst="textNoShape">
              <a:avLst/>
            </a:prstTxWarp>
          </a:bodyPr>
          <a:lstStyle/>
          <a:p>
            <a:endParaRPr lang="en-GB"/>
          </a:p>
        </p:txBody>
      </p:sp>
      <p:sp>
        <p:nvSpPr>
          <p:cNvPr id="108582" name="Rectangle 272"/>
          <p:cNvSpPr>
            <a:spLocks noChangeArrowheads="1"/>
          </p:cNvSpPr>
          <p:nvPr/>
        </p:nvSpPr>
        <p:spPr bwMode="auto">
          <a:xfrm>
            <a:off x="5080000" y="5800725"/>
            <a:ext cx="1125538" cy="152400"/>
          </a:xfrm>
          <a:prstGeom prst="rect">
            <a:avLst/>
          </a:prstGeom>
          <a:solidFill>
            <a:srgbClr val="000000"/>
          </a:solidFill>
          <a:ln w="9525">
            <a:solidFill>
              <a:srgbClr val="000000"/>
            </a:solidFill>
            <a:miter lim="800000"/>
            <a:headEnd/>
            <a:tailEnd/>
          </a:ln>
        </p:spPr>
        <p:txBody>
          <a:bodyPr>
            <a:prstTxWarp prst="textNoShape">
              <a:avLst/>
            </a:prstTxWarp>
          </a:bodyPr>
          <a:lstStyle/>
          <a:p>
            <a:endParaRPr lang="en-GB"/>
          </a:p>
        </p:txBody>
      </p:sp>
      <p:sp>
        <p:nvSpPr>
          <p:cNvPr id="108583" name="Rectangle 273"/>
          <p:cNvSpPr>
            <a:spLocks noChangeArrowheads="1"/>
          </p:cNvSpPr>
          <p:nvPr/>
        </p:nvSpPr>
        <p:spPr bwMode="auto">
          <a:xfrm>
            <a:off x="4629150" y="5200650"/>
            <a:ext cx="750888" cy="152400"/>
          </a:xfrm>
          <a:prstGeom prst="rect">
            <a:avLst/>
          </a:prstGeom>
          <a:solidFill>
            <a:srgbClr val="000000"/>
          </a:solidFill>
          <a:ln w="9525">
            <a:solidFill>
              <a:srgbClr val="000000"/>
            </a:solidFill>
            <a:miter lim="800000"/>
            <a:headEnd/>
            <a:tailEnd/>
          </a:ln>
        </p:spPr>
        <p:txBody>
          <a:bodyPr>
            <a:prstTxWarp prst="textNoShape">
              <a:avLst/>
            </a:prstTxWarp>
          </a:bodyPr>
          <a:lstStyle/>
          <a:p>
            <a:endParaRPr lang="en-GB"/>
          </a:p>
        </p:txBody>
      </p:sp>
      <p:grpSp>
        <p:nvGrpSpPr>
          <p:cNvPr id="5" name="Group 274"/>
          <p:cNvGrpSpPr>
            <a:grpSpLocks/>
          </p:cNvGrpSpPr>
          <p:nvPr/>
        </p:nvGrpSpPr>
        <p:grpSpPr bwMode="auto">
          <a:xfrm>
            <a:off x="3155950" y="4376738"/>
            <a:ext cx="98425" cy="823912"/>
            <a:chOff x="2197" y="2790"/>
            <a:chExt cx="62" cy="519"/>
          </a:xfrm>
        </p:grpSpPr>
        <p:sp>
          <p:nvSpPr>
            <p:cNvPr id="108670" name="Line 275"/>
            <p:cNvSpPr>
              <a:spLocks noChangeShapeType="1"/>
            </p:cNvSpPr>
            <p:nvPr/>
          </p:nvSpPr>
          <p:spPr bwMode="auto">
            <a:xfrm flipV="1">
              <a:off x="2227" y="2849"/>
              <a:ext cx="1" cy="46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08671" name="Freeform 276"/>
            <p:cNvSpPr>
              <a:spLocks/>
            </p:cNvSpPr>
            <p:nvPr/>
          </p:nvSpPr>
          <p:spPr bwMode="auto">
            <a:xfrm>
              <a:off x="2197" y="2790"/>
              <a:ext cx="62" cy="62"/>
            </a:xfrm>
            <a:custGeom>
              <a:avLst/>
              <a:gdLst>
                <a:gd name="T0" fmla="*/ 124 w 124"/>
                <a:gd name="T1" fmla="*/ 124 h 124"/>
                <a:gd name="T2" fmla="*/ 61 w 124"/>
                <a:gd name="T3" fmla="*/ 0 h 124"/>
                <a:gd name="T4" fmla="*/ 0 w 124"/>
                <a:gd name="T5" fmla="*/ 124 h 124"/>
                <a:gd name="T6" fmla="*/ 124 w 124"/>
                <a:gd name="T7" fmla="*/ 124 h 124"/>
                <a:gd name="T8" fmla="*/ 0 60000 65536"/>
                <a:gd name="T9" fmla="*/ 0 60000 65536"/>
                <a:gd name="T10" fmla="*/ 0 60000 65536"/>
                <a:gd name="T11" fmla="*/ 0 60000 65536"/>
                <a:gd name="T12" fmla="*/ 0 w 124"/>
                <a:gd name="T13" fmla="*/ 0 h 124"/>
                <a:gd name="T14" fmla="*/ 124 w 124"/>
                <a:gd name="T15" fmla="*/ 124 h 124"/>
              </a:gdLst>
              <a:ahLst/>
              <a:cxnLst>
                <a:cxn ang="T8">
                  <a:pos x="T0" y="T1"/>
                </a:cxn>
                <a:cxn ang="T9">
                  <a:pos x="T2" y="T3"/>
                </a:cxn>
                <a:cxn ang="T10">
                  <a:pos x="T4" y="T5"/>
                </a:cxn>
                <a:cxn ang="T11">
                  <a:pos x="T6" y="T7"/>
                </a:cxn>
              </a:cxnLst>
              <a:rect l="T12" t="T13" r="T14" b="T15"/>
              <a:pathLst>
                <a:path w="124" h="124">
                  <a:moveTo>
                    <a:pt x="124" y="124"/>
                  </a:moveTo>
                  <a:lnTo>
                    <a:pt x="61" y="0"/>
                  </a:lnTo>
                  <a:lnTo>
                    <a:pt x="0" y="124"/>
                  </a:lnTo>
                  <a:lnTo>
                    <a:pt x="124" y="124"/>
                  </a:lnTo>
                  <a:close/>
                </a:path>
              </a:pathLst>
            </a:custGeom>
            <a:solidFill>
              <a:srgbClr val="000000"/>
            </a:solidFill>
            <a:ln w="9525">
              <a:noFill/>
              <a:round/>
              <a:headEnd/>
              <a:tailEnd/>
            </a:ln>
          </p:spPr>
          <p:txBody>
            <a:bodyPr>
              <a:prstTxWarp prst="textNoShape">
                <a:avLst/>
              </a:prstTxWarp>
            </a:bodyPr>
            <a:lstStyle/>
            <a:p>
              <a:endParaRPr lang="en-GB"/>
            </a:p>
          </p:txBody>
        </p:sp>
      </p:grpSp>
      <p:grpSp>
        <p:nvGrpSpPr>
          <p:cNvPr id="6" name="Group 277"/>
          <p:cNvGrpSpPr>
            <a:grpSpLocks/>
          </p:cNvGrpSpPr>
          <p:nvPr/>
        </p:nvGrpSpPr>
        <p:grpSpPr bwMode="auto">
          <a:xfrm>
            <a:off x="3803650" y="5227638"/>
            <a:ext cx="750888" cy="98425"/>
            <a:chOff x="2605" y="3326"/>
            <a:chExt cx="473" cy="62"/>
          </a:xfrm>
        </p:grpSpPr>
        <p:sp>
          <p:nvSpPr>
            <p:cNvPr id="108668" name="Line 278"/>
            <p:cNvSpPr>
              <a:spLocks noChangeShapeType="1"/>
            </p:cNvSpPr>
            <p:nvPr/>
          </p:nvSpPr>
          <p:spPr bwMode="auto">
            <a:xfrm>
              <a:off x="2605" y="3357"/>
              <a:ext cx="414" cy="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08669" name="Freeform 279"/>
            <p:cNvSpPr>
              <a:spLocks/>
            </p:cNvSpPr>
            <p:nvPr/>
          </p:nvSpPr>
          <p:spPr bwMode="auto">
            <a:xfrm>
              <a:off x="3017" y="3326"/>
              <a:ext cx="61" cy="62"/>
            </a:xfrm>
            <a:custGeom>
              <a:avLst/>
              <a:gdLst>
                <a:gd name="T0" fmla="*/ 0 w 122"/>
                <a:gd name="T1" fmla="*/ 124 h 124"/>
                <a:gd name="T2" fmla="*/ 122 w 122"/>
                <a:gd name="T3" fmla="*/ 61 h 124"/>
                <a:gd name="T4" fmla="*/ 0 w 122"/>
                <a:gd name="T5" fmla="*/ 0 h 124"/>
                <a:gd name="T6" fmla="*/ 0 w 122"/>
                <a:gd name="T7" fmla="*/ 124 h 124"/>
                <a:gd name="T8" fmla="*/ 0 60000 65536"/>
                <a:gd name="T9" fmla="*/ 0 60000 65536"/>
                <a:gd name="T10" fmla="*/ 0 60000 65536"/>
                <a:gd name="T11" fmla="*/ 0 60000 65536"/>
                <a:gd name="T12" fmla="*/ 0 w 122"/>
                <a:gd name="T13" fmla="*/ 0 h 124"/>
                <a:gd name="T14" fmla="*/ 122 w 122"/>
                <a:gd name="T15" fmla="*/ 124 h 124"/>
              </a:gdLst>
              <a:ahLst/>
              <a:cxnLst>
                <a:cxn ang="T8">
                  <a:pos x="T0" y="T1"/>
                </a:cxn>
                <a:cxn ang="T9">
                  <a:pos x="T2" y="T3"/>
                </a:cxn>
                <a:cxn ang="T10">
                  <a:pos x="T4" y="T5"/>
                </a:cxn>
                <a:cxn ang="T11">
                  <a:pos x="T6" y="T7"/>
                </a:cxn>
              </a:cxnLst>
              <a:rect l="T12" t="T13" r="T14" b="T15"/>
              <a:pathLst>
                <a:path w="122" h="124">
                  <a:moveTo>
                    <a:pt x="0" y="124"/>
                  </a:moveTo>
                  <a:lnTo>
                    <a:pt x="122" y="61"/>
                  </a:lnTo>
                  <a:lnTo>
                    <a:pt x="0" y="0"/>
                  </a:lnTo>
                  <a:lnTo>
                    <a:pt x="0" y="124"/>
                  </a:lnTo>
                  <a:close/>
                </a:path>
              </a:pathLst>
            </a:custGeom>
            <a:solidFill>
              <a:srgbClr val="000000"/>
            </a:solidFill>
            <a:ln w="9525">
              <a:noFill/>
              <a:round/>
              <a:headEnd/>
              <a:tailEnd/>
            </a:ln>
          </p:spPr>
          <p:txBody>
            <a:bodyPr>
              <a:prstTxWarp prst="textNoShape">
                <a:avLst/>
              </a:prstTxWarp>
            </a:bodyPr>
            <a:lstStyle/>
            <a:p>
              <a:endParaRPr lang="en-GB"/>
            </a:p>
          </p:txBody>
        </p:sp>
      </p:grpSp>
      <p:grpSp>
        <p:nvGrpSpPr>
          <p:cNvPr id="7" name="Group 280"/>
          <p:cNvGrpSpPr>
            <a:grpSpLocks/>
          </p:cNvGrpSpPr>
          <p:nvPr/>
        </p:nvGrpSpPr>
        <p:grpSpPr bwMode="auto">
          <a:xfrm>
            <a:off x="4629150" y="5527675"/>
            <a:ext cx="225425" cy="98425"/>
            <a:chOff x="3125" y="3515"/>
            <a:chExt cx="142" cy="62"/>
          </a:xfrm>
        </p:grpSpPr>
        <p:sp>
          <p:nvSpPr>
            <p:cNvPr id="108666" name="Line 281"/>
            <p:cNvSpPr>
              <a:spLocks noChangeShapeType="1"/>
            </p:cNvSpPr>
            <p:nvPr/>
          </p:nvSpPr>
          <p:spPr bwMode="auto">
            <a:xfrm>
              <a:off x="3125" y="3546"/>
              <a:ext cx="83" cy="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08667" name="Freeform 282"/>
            <p:cNvSpPr>
              <a:spLocks/>
            </p:cNvSpPr>
            <p:nvPr/>
          </p:nvSpPr>
          <p:spPr bwMode="auto">
            <a:xfrm>
              <a:off x="3206" y="3515"/>
              <a:ext cx="61" cy="62"/>
            </a:xfrm>
            <a:custGeom>
              <a:avLst/>
              <a:gdLst>
                <a:gd name="T0" fmla="*/ 0 w 123"/>
                <a:gd name="T1" fmla="*/ 124 h 124"/>
                <a:gd name="T2" fmla="*/ 123 w 123"/>
                <a:gd name="T3" fmla="*/ 61 h 124"/>
                <a:gd name="T4" fmla="*/ 0 w 123"/>
                <a:gd name="T5" fmla="*/ 0 h 124"/>
                <a:gd name="T6" fmla="*/ 0 w 123"/>
                <a:gd name="T7" fmla="*/ 124 h 124"/>
                <a:gd name="T8" fmla="*/ 0 60000 65536"/>
                <a:gd name="T9" fmla="*/ 0 60000 65536"/>
                <a:gd name="T10" fmla="*/ 0 60000 65536"/>
                <a:gd name="T11" fmla="*/ 0 60000 65536"/>
                <a:gd name="T12" fmla="*/ 0 w 123"/>
                <a:gd name="T13" fmla="*/ 0 h 124"/>
                <a:gd name="T14" fmla="*/ 123 w 123"/>
                <a:gd name="T15" fmla="*/ 124 h 124"/>
              </a:gdLst>
              <a:ahLst/>
              <a:cxnLst>
                <a:cxn ang="T8">
                  <a:pos x="T0" y="T1"/>
                </a:cxn>
                <a:cxn ang="T9">
                  <a:pos x="T2" y="T3"/>
                </a:cxn>
                <a:cxn ang="T10">
                  <a:pos x="T4" y="T5"/>
                </a:cxn>
                <a:cxn ang="T11">
                  <a:pos x="T6" y="T7"/>
                </a:cxn>
              </a:cxnLst>
              <a:rect l="T12" t="T13" r="T14" b="T15"/>
              <a:pathLst>
                <a:path w="123" h="124">
                  <a:moveTo>
                    <a:pt x="0" y="124"/>
                  </a:moveTo>
                  <a:lnTo>
                    <a:pt x="123" y="61"/>
                  </a:lnTo>
                  <a:lnTo>
                    <a:pt x="0" y="0"/>
                  </a:lnTo>
                  <a:lnTo>
                    <a:pt x="0" y="124"/>
                  </a:lnTo>
                  <a:close/>
                </a:path>
              </a:pathLst>
            </a:custGeom>
            <a:solidFill>
              <a:srgbClr val="000000"/>
            </a:solidFill>
            <a:ln w="9525">
              <a:noFill/>
              <a:round/>
              <a:headEnd/>
              <a:tailEnd/>
            </a:ln>
          </p:spPr>
          <p:txBody>
            <a:bodyPr>
              <a:prstTxWarp prst="textNoShape">
                <a:avLst/>
              </a:prstTxWarp>
            </a:bodyPr>
            <a:lstStyle/>
            <a:p>
              <a:endParaRPr lang="en-GB"/>
            </a:p>
          </p:txBody>
        </p:sp>
      </p:grpSp>
      <p:sp>
        <p:nvSpPr>
          <p:cNvPr id="108587" name="Line 283"/>
          <p:cNvSpPr>
            <a:spLocks noChangeShapeType="1"/>
          </p:cNvSpPr>
          <p:nvPr/>
        </p:nvSpPr>
        <p:spPr bwMode="auto">
          <a:xfrm>
            <a:off x="4854575" y="5576888"/>
            <a:ext cx="1588" cy="300037"/>
          </a:xfrm>
          <a:prstGeom prst="line">
            <a:avLst/>
          </a:prstGeom>
          <a:noFill/>
          <a:ln w="9525">
            <a:solidFill>
              <a:srgbClr val="000000"/>
            </a:solidFill>
            <a:round/>
            <a:headEnd/>
            <a:tailEnd/>
          </a:ln>
        </p:spPr>
        <p:txBody>
          <a:bodyPr>
            <a:prstTxWarp prst="textNoShape">
              <a:avLst/>
            </a:prstTxWarp>
          </a:bodyPr>
          <a:lstStyle/>
          <a:p>
            <a:endParaRPr lang="en-GB"/>
          </a:p>
        </p:txBody>
      </p:sp>
      <p:grpSp>
        <p:nvGrpSpPr>
          <p:cNvPr id="8" name="Group 284"/>
          <p:cNvGrpSpPr>
            <a:grpSpLocks/>
          </p:cNvGrpSpPr>
          <p:nvPr/>
        </p:nvGrpSpPr>
        <p:grpSpPr bwMode="auto">
          <a:xfrm>
            <a:off x="4854575" y="5827713"/>
            <a:ext cx="225425" cy="98425"/>
            <a:chOff x="3267" y="3704"/>
            <a:chExt cx="142" cy="62"/>
          </a:xfrm>
        </p:grpSpPr>
        <p:sp>
          <p:nvSpPr>
            <p:cNvPr id="108664" name="Line 285"/>
            <p:cNvSpPr>
              <a:spLocks noChangeShapeType="1"/>
            </p:cNvSpPr>
            <p:nvPr/>
          </p:nvSpPr>
          <p:spPr bwMode="auto">
            <a:xfrm>
              <a:off x="3267" y="3735"/>
              <a:ext cx="82" cy="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08665" name="Freeform 286"/>
            <p:cNvSpPr>
              <a:spLocks/>
            </p:cNvSpPr>
            <p:nvPr/>
          </p:nvSpPr>
          <p:spPr bwMode="auto">
            <a:xfrm>
              <a:off x="3347" y="3704"/>
              <a:ext cx="62" cy="62"/>
            </a:xfrm>
            <a:custGeom>
              <a:avLst/>
              <a:gdLst>
                <a:gd name="T0" fmla="*/ 0 w 122"/>
                <a:gd name="T1" fmla="*/ 124 h 124"/>
                <a:gd name="T2" fmla="*/ 122 w 122"/>
                <a:gd name="T3" fmla="*/ 61 h 124"/>
                <a:gd name="T4" fmla="*/ 0 w 122"/>
                <a:gd name="T5" fmla="*/ 0 h 124"/>
                <a:gd name="T6" fmla="*/ 0 w 122"/>
                <a:gd name="T7" fmla="*/ 124 h 124"/>
                <a:gd name="T8" fmla="*/ 0 60000 65536"/>
                <a:gd name="T9" fmla="*/ 0 60000 65536"/>
                <a:gd name="T10" fmla="*/ 0 60000 65536"/>
                <a:gd name="T11" fmla="*/ 0 60000 65536"/>
                <a:gd name="T12" fmla="*/ 0 w 122"/>
                <a:gd name="T13" fmla="*/ 0 h 124"/>
                <a:gd name="T14" fmla="*/ 122 w 122"/>
                <a:gd name="T15" fmla="*/ 124 h 124"/>
              </a:gdLst>
              <a:ahLst/>
              <a:cxnLst>
                <a:cxn ang="T8">
                  <a:pos x="T0" y="T1"/>
                </a:cxn>
                <a:cxn ang="T9">
                  <a:pos x="T2" y="T3"/>
                </a:cxn>
                <a:cxn ang="T10">
                  <a:pos x="T4" y="T5"/>
                </a:cxn>
                <a:cxn ang="T11">
                  <a:pos x="T6" y="T7"/>
                </a:cxn>
              </a:cxnLst>
              <a:rect l="T12" t="T13" r="T14" b="T15"/>
              <a:pathLst>
                <a:path w="122" h="124">
                  <a:moveTo>
                    <a:pt x="0" y="124"/>
                  </a:moveTo>
                  <a:lnTo>
                    <a:pt x="122" y="61"/>
                  </a:lnTo>
                  <a:lnTo>
                    <a:pt x="0" y="0"/>
                  </a:lnTo>
                  <a:lnTo>
                    <a:pt x="0" y="124"/>
                  </a:lnTo>
                  <a:close/>
                </a:path>
              </a:pathLst>
            </a:custGeom>
            <a:solidFill>
              <a:srgbClr val="000000"/>
            </a:solidFill>
            <a:ln w="9525">
              <a:noFill/>
              <a:round/>
              <a:headEnd/>
              <a:tailEnd/>
            </a:ln>
          </p:spPr>
          <p:txBody>
            <a:bodyPr>
              <a:prstTxWarp prst="textNoShape">
                <a:avLst/>
              </a:prstTxWarp>
            </a:bodyPr>
            <a:lstStyle/>
            <a:p>
              <a:endParaRPr lang="en-GB"/>
            </a:p>
          </p:txBody>
        </p:sp>
      </p:grpSp>
      <p:grpSp>
        <p:nvGrpSpPr>
          <p:cNvPr id="9" name="Group 287"/>
          <p:cNvGrpSpPr>
            <a:grpSpLocks/>
          </p:cNvGrpSpPr>
          <p:nvPr/>
        </p:nvGrpSpPr>
        <p:grpSpPr bwMode="auto">
          <a:xfrm>
            <a:off x="5780088" y="4676775"/>
            <a:ext cx="98425" cy="1123950"/>
            <a:chOff x="3850" y="2979"/>
            <a:chExt cx="62" cy="708"/>
          </a:xfrm>
        </p:grpSpPr>
        <p:sp>
          <p:nvSpPr>
            <p:cNvPr id="108662" name="Line 288"/>
            <p:cNvSpPr>
              <a:spLocks noChangeShapeType="1"/>
            </p:cNvSpPr>
            <p:nvPr/>
          </p:nvSpPr>
          <p:spPr bwMode="auto">
            <a:xfrm flipV="1">
              <a:off x="3881" y="3038"/>
              <a:ext cx="1" cy="649"/>
            </a:xfrm>
            <a:prstGeom prst="line">
              <a:avLst/>
            </a:prstGeom>
            <a:noFill/>
            <a:ln w="9525">
              <a:solidFill>
                <a:srgbClr val="000000"/>
              </a:solidFill>
              <a:round/>
              <a:headEnd/>
              <a:tailEnd/>
            </a:ln>
          </p:spPr>
          <p:txBody>
            <a:bodyPr>
              <a:prstTxWarp prst="textNoShape">
                <a:avLst/>
              </a:prstTxWarp>
            </a:bodyPr>
            <a:lstStyle/>
            <a:p>
              <a:endParaRPr lang="en-GB"/>
            </a:p>
          </p:txBody>
        </p:sp>
        <p:sp>
          <p:nvSpPr>
            <p:cNvPr id="108663" name="Freeform 289"/>
            <p:cNvSpPr>
              <a:spLocks/>
            </p:cNvSpPr>
            <p:nvPr/>
          </p:nvSpPr>
          <p:spPr bwMode="auto">
            <a:xfrm>
              <a:off x="3850" y="2979"/>
              <a:ext cx="62" cy="62"/>
            </a:xfrm>
            <a:custGeom>
              <a:avLst/>
              <a:gdLst>
                <a:gd name="T0" fmla="*/ 124 w 124"/>
                <a:gd name="T1" fmla="*/ 124 h 124"/>
                <a:gd name="T2" fmla="*/ 61 w 124"/>
                <a:gd name="T3" fmla="*/ 0 h 124"/>
                <a:gd name="T4" fmla="*/ 0 w 124"/>
                <a:gd name="T5" fmla="*/ 124 h 124"/>
                <a:gd name="T6" fmla="*/ 124 w 124"/>
                <a:gd name="T7" fmla="*/ 124 h 124"/>
                <a:gd name="T8" fmla="*/ 0 60000 65536"/>
                <a:gd name="T9" fmla="*/ 0 60000 65536"/>
                <a:gd name="T10" fmla="*/ 0 60000 65536"/>
                <a:gd name="T11" fmla="*/ 0 60000 65536"/>
                <a:gd name="T12" fmla="*/ 0 w 124"/>
                <a:gd name="T13" fmla="*/ 0 h 124"/>
                <a:gd name="T14" fmla="*/ 124 w 124"/>
                <a:gd name="T15" fmla="*/ 124 h 124"/>
              </a:gdLst>
              <a:ahLst/>
              <a:cxnLst>
                <a:cxn ang="T8">
                  <a:pos x="T0" y="T1"/>
                </a:cxn>
                <a:cxn ang="T9">
                  <a:pos x="T2" y="T3"/>
                </a:cxn>
                <a:cxn ang="T10">
                  <a:pos x="T4" y="T5"/>
                </a:cxn>
                <a:cxn ang="T11">
                  <a:pos x="T6" y="T7"/>
                </a:cxn>
              </a:cxnLst>
              <a:rect l="T12" t="T13" r="T14" b="T15"/>
              <a:pathLst>
                <a:path w="124" h="124">
                  <a:moveTo>
                    <a:pt x="124" y="124"/>
                  </a:moveTo>
                  <a:lnTo>
                    <a:pt x="61" y="0"/>
                  </a:lnTo>
                  <a:lnTo>
                    <a:pt x="0" y="124"/>
                  </a:lnTo>
                  <a:lnTo>
                    <a:pt x="124" y="124"/>
                  </a:lnTo>
                  <a:close/>
                </a:path>
              </a:pathLst>
            </a:custGeom>
            <a:solidFill>
              <a:srgbClr val="000000"/>
            </a:solidFill>
            <a:ln w="9525">
              <a:noFill/>
              <a:round/>
              <a:headEnd/>
              <a:tailEnd/>
            </a:ln>
          </p:spPr>
          <p:txBody>
            <a:bodyPr>
              <a:prstTxWarp prst="textNoShape">
                <a:avLst/>
              </a:prstTxWarp>
            </a:bodyPr>
            <a:lstStyle/>
            <a:p>
              <a:endParaRPr lang="en-GB"/>
            </a:p>
          </p:txBody>
        </p:sp>
      </p:grpSp>
      <p:grpSp>
        <p:nvGrpSpPr>
          <p:cNvPr id="10" name="Group 290"/>
          <p:cNvGrpSpPr>
            <a:grpSpLocks/>
          </p:cNvGrpSpPr>
          <p:nvPr/>
        </p:nvGrpSpPr>
        <p:grpSpPr bwMode="auto">
          <a:xfrm>
            <a:off x="4956175" y="3700463"/>
            <a:ext cx="98425" cy="525462"/>
            <a:chOff x="3331" y="2364"/>
            <a:chExt cx="62" cy="331"/>
          </a:xfrm>
        </p:grpSpPr>
        <p:sp>
          <p:nvSpPr>
            <p:cNvPr id="108660" name="Line 291"/>
            <p:cNvSpPr>
              <a:spLocks noChangeShapeType="1"/>
            </p:cNvSpPr>
            <p:nvPr/>
          </p:nvSpPr>
          <p:spPr bwMode="auto">
            <a:xfrm flipV="1">
              <a:off x="3361" y="2424"/>
              <a:ext cx="1" cy="27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08661" name="Freeform 292"/>
            <p:cNvSpPr>
              <a:spLocks/>
            </p:cNvSpPr>
            <p:nvPr/>
          </p:nvSpPr>
          <p:spPr bwMode="auto">
            <a:xfrm>
              <a:off x="3331" y="2364"/>
              <a:ext cx="62" cy="62"/>
            </a:xfrm>
            <a:custGeom>
              <a:avLst/>
              <a:gdLst>
                <a:gd name="T0" fmla="*/ 124 w 124"/>
                <a:gd name="T1" fmla="*/ 124 h 124"/>
                <a:gd name="T2" fmla="*/ 61 w 124"/>
                <a:gd name="T3" fmla="*/ 0 h 124"/>
                <a:gd name="T4" fmla="*/ 0 w 124"/>
                <a:gd name="T5" fmla="*/ 124 h 124"/>
                <a:gd name="T6" fmla="*/ 124 w 124"/>
                <a:gd name="T7" fmla="*/ 124 h 124"/>
                <a:gd name="T8" fmla="*/ 0 60000 65536"/>
                <a:gd name="T9" fmla="*/ 0 60000 65536"/>
                <a:gd name="T10" fmla="*/ 0 60000 65536"/>
                <a:gd name="T11" fmla="*/ 0 60000 65536"/>
                <a:gd name="T12" fmla="*/ 0 w 124"/>
                <a:gd name="T13" fmla="*/ 0 h 124"/>
                <a:gd name="T14" fmla="*/ 124 w 124"/>
                <a:gd name="T15" fmla="*/ 124 h 124"/>
              </a:gdLst>
              <a:ahLst/>
              <a:cxnLst>
                <a:cxn ang="T8">
                  <a:pos x="T0" y="T1"/>
                </a:cxn>
                <a:cxn ang="T9">
                  <a:pos x="T2" y="T3"/>
                </a:cxn>
                <a:cxn ang="T10">
                  <a:pos x="T4" y="T5"/>
                </a:cxn>
                <a:cxn ang="T11">
                  <a:pos x="T6" y="T7"/>
                </a:cxn>
              </a:cxnLst>
              <a:rect l="T12" t="T13" r="T14" b="T15"/>
              <a:pathLst>
                <a:path w="124" h="124">
                  <a:moveTo>
                    <a:pt x="124" y="124"/>
                  </a:moveTo>
                  <a:lnTo>
                    <a:pt x="61" y="0"/>
                  </a:lnTo>
                  <a:lnTo>
                    <a:pt x="0" y="124"/>
                  </a:lnTo>
                  <a:lnTo>
                    <a:pt x="124" y="124"/>
                  </a:lnTo>
                  <a:close/>
                </a:path>
              </a:pathLst>
            </a:custGeom>
            <a:solidFill>
              <a:srgbClr val="000000"/>
            </a:solidFill>
            <a:ln w="9525">
              <a:noFill/>
              <a:round/>
              <a:headEnd/>
              <a:tailEnd/>
            </a:ln>
          </p:spPr>
          <p:txBody>
            <a:bodyPr>
              <a:prstTxWarp prst="textNoShape">
                <a:avLst/>
              </a:prstTxWarp>
            </a:bodyPr>
            <a:lstStyle/>
            <a:p>
              <a:endParaRPr lang="en-GB"/>
            </a:p>
          </p:txBody>
        </p:sp>
      </p:grpSp>
      <p:grpSp>
        <p:nvGrpSpPr>
          <p:cNvPr id="11" name="Group 293"/>
          <p:cNvGrpSpPr>
            <a:grpSpLocks/>
          </p:cNvGrpSpPr>
          <p:nvPr/>
        </p:nvGrpSpPr>
        <p:grpSpPr bwMode="auto">
          <a:xfrm>
            <a:off x="6456363" y="2800350"/>
            <a:ext cx="98425" cy="525463"/>
            <a:chOff x="4276" y="1797"/>
            <a:chExt cx="62" cy="331"/>
          </a:xfrm>
        </p:grpSpPr>
        <p:sp>
          <p:nvSpPr>
            <p:cNvPr id="108658" name="Line 294"/>
            <p:cNvSpPr>
              <a:spLocks noChangeShapeType="1"/>
            </p:cNvSpPr>
            <p:nvPr/>
          </p:nvSpPr>
          <p:spPr bwMode="auto">
            <a:xfrm flipV="1">
              <a:off x="4306" y="1857"/>
              <a:ext cx="1" cy="27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08659" name="Freeform 295"/>
            <p:cNvSpPr>
              <a:spLocks/>
            </p:cNvSpPr>
            <p:nvPr/>
          </p:nvSpPr>
          <p:spPr bwMode="auto">
            <a:xfrm>
              <a:off x="4276" y="1797"/>
              <a:ext cx="62" cy="62"/>
            </a:xfrm>
            <a:custGeom>
              <a:avLst/>
              <a:gdLst>
                <a:gd name="T0" fmla="*/ 124 w 124"/>
                <a:gd name="T1" fmla="*/ 124 h 124"/>
                <a:gd name="T2" fmla="*/ 61 w 124"/>
                <a:gd name="T3" fmla="*/ 0 h 124"/>
                <a:gd name="T4" fmla="*/ 0 w 124"/>
                <a:gd name="T5" fmla="*/ 124 h 124"/>
                <a:gd name="T6" fmla="*/ 124 w 124"/>
                <a:gd name="T7" fmla="*/ 124 h 124"/>
                <a:gd name="T8" fmla="*/ 0 60000 65536"/>
                <a:gd name="T9" fmla="*/ 0 60000 65536"/>
                <a:gd name="T10" fmla="*/ 0 60000 65536"/>
                <a:gd name="T11" fmla="*/ 0 60000 65536"/>
                <a:gd name="T12" fmla="*/ 0 w 124"/>
                <a:gd name="T13" fmla="*/ 0 h 124"/>
                <a:gd name="T14" fmla="*/ 124 w 124"/>
                <a:gd name="T15" fmla="*/ 124 h 124"/>
              </a:gdLst>
              <a:ahLst/>
              <a:cxnLst>
                <a:cxn ang="T8">
                  <a:pos x="T0" y="T1"/>
                </a:cxn>
                <a:cxn ang="T9">
                  <a:pos x="T2" y="T3"/>
                </a:cxn>
                <a:cxn ang="T10">
                  <a:pos x="T4" y="T5"/>
                </a:cxn>
                <a:cxn ang="T11">
                  <a:pos x="T6" y="T7"/>
                </a:cxn>
              </a:cxnLst>
              <a:rect l="T12" t="T13" r="T14" b="T15"/>
              <a:pathLst>
                <a:path w="124" h="124">
                  <a:moveTo>
                    <a:pt x="124" y="124"/>
                  </a:moveTo>
                  <a:lnTo>
                    <a:pt x="61" y="0"/>
                  </a:lnTo>
                  <a:lnTo>
                    <a:pt x="0" y="124"/>
                  </a:lnTo>
                  <a:lnTo>
                    <a:pt x="124" y="124"/>
                  </a:lnTo>
                  <a:close/>
                </a:path>
              </a:pathLst>
            </a:custGeom>
            <a:solidFill>
              <a:srgbClr val="000000"/>
            </a:solidFill>
            <a:ln w="9525">
              <a:noFill/>
              <a:round/>
              <a:headEnd/>
              <a:tailEnd/>
            </a:ln>
          </p:spPr>
          <p:txBody>
            <a:bodyPr>
              <a:prstTxWarp prst="textNoShape">
                <a:avLst/>
              </a:prstTxWarp>
            </a:bodyPr>
            <a:lstStyle/>
            <a:p>
              <a:endParaRPr lang="en-GB"/>
            </a:p>
          </p:txBody>
        </p:sp>
      </p:grpSp>
      <p:grpSp>
        <p:nvGrpSpPr>
          <p:cNvPr id="12" name="Group 296"/>
          <p:cNvGrpSpPr>
            <a:grpSpLocks/>
          </p:cNvGrpSpPr>
          <p:nvPr/>
        </p:nvGrpSpPr>
        <p:grpSpPr bwMode="auto">
          <a:xfrm>
            <a:off x="6156325" y="3476625"/>
            <a:ext cx="98425" cy="974725"/>
            <a:chOff x="4087" y="2223"/>
            <a:chExt cx="62" cy="614"/>
          </a:xfrm>
        </p:grpSpPr>
        <p:sp>
          <p:nvSpPr>
            <p:cNvPr id="108656" name="Line 297"/>
            <p:cNvSpPr>
              <a:spLocks noChangeShapeType="1"/>
            </p:cNvSpPr>
            <p:nvPr/>
          </p:nvSpPr>
          <p:spPr bwMode="auto">
            <a:xfrm flipV="1">
              <a:off x="4117" y="2282"/>
              <a:ext cx="1" cy="555"/>
            </a:xfrm>
            <a:prstGeom prst="line">
              <a:avLst/>
            </a:prstGeom>
            <a:noFill/>
            <a:ln w="9525">
              <a:solidFill>
                <a:srgbClr val="000000"/>
              </a:solidFill>
              <a:round/>
              <a:headEnd/>
              <a:tailEnd/>
            </a:ln>
          </p:spPr>
          <p:txBody>
            <a:bodyPr>
              <a:prstTxWarp prst="textNoShape">
                <a:avLst/>
              </a:prstTxWarp>
            </a:bodyPr>
            <a:lstStyle/>
            <a:p>
              <a:endParaRPr lang="en-GB"/>
            </a:p>
          </p:txBody>
        </p:sp>
        <p:sp>
          <p:nvSpPr>
            <p:cNvPr id="108657" name="Freeform 298"/>
            <p:cNvSpPr>
              <a:spLocks/>
            </p:cNvSpPr>
            <p:nvPr/>
          </p:nvSpPr>
          <p:spPr bwMode="auto">
            <a:xfrm>
              <a:off x="4087" y="2223"/>
              <a:ext cx="62" cy="62"/>
            </a:xfrm>
            <a:custGeom>
              <a:avLst/>
              <a:gdLst>
                <a:gd name="T0" fmla="*/ 124 w 124"/>
                <a:gd name="T1" fmla="*/ 124 h 124"/>
                <a:gd name="T2" fmla="*/ 61 w 124"/>
                <a:gd name="T3" fmla="*/ 0 h 124"/>
                <a:gd name="T4" fmla="*/ 0 w 124"/>
                <a:gd name="T5" fmla="*/ 124 h 124"/>
                <a:gd name="T6" fmla="*/ 124 w 124"/>
                <a:gd name="T7" fmla="*/ 124 h 124"/>
                <a:gd name="T8" fmla="*/ 0 60000 65536"/>
                <a:gd name="T9" fmla="*/ 0 60000 65536"/>
                <a:gd name="T10" fmla="*/ 0 60000 65536"/>
                <a:gd name="T11" fmla="*/ 0 60000 65536"/>
                <a:gd name="T12" fmla="*/ 0 w 124"/>
                <a:gd name="T13" fmla="*/ 0 h 124"/>
                <a:gd name="T14" fmla="*/ 124 w 124"/>
                <a:gd name="T15" fmla="*/ 124 h 124"/>
              </a:gdLst>
              <a:ahLst/>
              <a:cxnLst>
                <a:cxn ang="T8">
                  <a:pos x="T0" y="T1"/>
                </a:cxn>
                <a:cxn ang="T9">
                  <a:pos x="T2" y="T3"/>
                </a:cxn>
                <a:cxn ang="T10">
                  <a:pos x="T4" y="T5"/>
                </a:cxn>
                <a:cxn ang="T11">
                  <a:pos x="T6" y="T7"/>
                </a:cxn>
              </a:cxnLst>
              <a:rect l="T12" t="T13" r="T14" b="T15"/>
              <a:pathLst>
                <a:path w="124" h="124">
                  <a:moveTo>
                    <a:pt x="124" y="124"/>
                  </a:moveTo>
                  <a:lnTo>
                    <a:pt x="61" y="0"/>
                  </a:lnTo>
                  <a:lnTo>
                    <a:pt x="0" y="124"/>
                  </a:lnTo>
                  <a:lnTo>
                    <a:pt x="124" y="124"/>
                  </a:lnTo>
                  <a:close/>
                </a:path>
              </a:pathLst>
            </a:custGeom>
            <a:solidFill>
              <a:srgbClr val="000000"/>
            </a:solidFill>
            <a:ln w="9525">
              <a:noFill/>
              <a:round/>
              <a:headEnd/>
              <a:tailEnd/>
            </a:ln>
          </p:spPr>
          <p:txBody>
            <a:bodyPr>
              <a:prstTxWarp prst="textNoShape">
                <a:avLst/>
              </a:prstTxWarp>
            </a:bodyPr>
            <a:lstStyle/>
            <a:p>
              <a:endParaRPr lang="en-GB"/>
            </a:p>
          </p:txBody>
        </p:sp>
      </p:grpSp>
      <p:grpSp>
        <p:nvGrpSpPr>
          <p:cNvPr id="13" name="Group 299"/>
          <p:cNvGrpSpPr>
            <a:grpSpLocks/>
          </p:cNvGrpSpPr>
          <p:nvPr/>
        </p:nvGrpSpPr>
        <p:grpSpPr bwMode="auto">
          <a:xfrm>
            <a:off x="4356100" y="2800350"/>
            <a:ext cx="98425" cy="525463"/>
            <a:chOff x="2953" y="1797"/>
            <a:chExt cx="62" cy="331"/>
          </a:xfrm>
        </p:grpSpPr>
        <p:sp>
          <p:nvSpPr>
            <p:cNvPr id="108654" name="Line 300"/>
            <p:cNvSpPr>
              <a:spLocks noChangeShapeType="1"/>
            </p:cNvSpPr>
            <p:nvPr/>
          </p:nvSpPr>
          <p:spPr bwMode="auto">
            <a:xfrm flipV="1">
              <a:off x="2983" y="1857"/>
              <a:ext cx="1" cy="27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08655" name="Freeform 301"/>
            <p:cNvSpPr>
              <a:spLocks/>
            </p:cNvSpPr>
            <p:nvPr/>
          </p:nvSpPr>
          <p:spPr bwMode="auto">
            <a:xfrm>
              <a:off x="2953" y="1797"/>
              <a:ext cx="62" cy="62"/>
            </a:xfrm>
            <a:custGeom>
              <a:avLst/>
              <a:gdLst>
                <a:gd name="T0" fmla="*/ 124 w 124"/>
                <a:gd name="T1" fmla="*/ 124 h 124"/>
                <a:gd name="T2" fmla="*/ 61 w 124"/>
                <a:gd name="T3" fmla="*/ 0 h 124"/>
                <a:gd name="T4" fmla="*/ 0 w 124"/>
                <a:gd name="T5" fmla="*/ 124 h 124"/>
                <a:gd name="T6" fmla="*/ 124 w 124"/>
                <a:gd name="T7" fmla="*/ 124 h 124"/>
                <a:gd name="T8" fmla="*/ 0 60000 65536"/>
                <a:gd name="T9" fmla="*/ 0 60000 65536"/>
                <a:gd name="T10" fmla="*/ 0 60000 65536"/>
                <a:gd name="T11" fmla="*/ 0 60000 65536"/>
                <a:gd name="T12" fmla="*/ 0 w 124"/>
                <a:gd name="T13" fmla="*/ 0 h 124"/>
                <a:gd name="T14" fmla="*/ 124 w 124"/>
                <a:gd name="T15" fmla="*/ 124 h 124"/>
              </a:gdLst>
              <a:ahLst/>
              <a:cxnLst>
                <a:cxn ang="T8">
                  <a:pos x="T0" y="T1"/>
                </a:cxn>
                <a:cxn ang="T9">
                  <a:pos x="T2" y="T3"/>
                </a:cxn>
                <a:cxn ang="T10">
                  <a:pos x="T4" y="T5"/>
                </a:cxn>
                <a:cxn ang="T11">
                  <a:pos x="T6" y="T7"/>
                </a:cxn>
              </a:cxnLst>
              <a:rect l="T12" t="T13" r="T14" b="T15"/>
              <a:pathLst>
                <a:path w="124" h="124">
                  <a:moveTo>
                    <a:pt x="124" y="124"/>
                  </a:moveTo>
                  <a:lnTo>
                    <a:pt x="61" y="0"/>
                  </a:lnTo>
                  <a:lnTo>
                    <a:pt x="0" y="124"/>
                  </a:lnTo>
                  <a:lnTo>
                    <a:pt x="124" y="124"/>
                  </a:lnTo>
                  <a:close/>
                </a:path>
              </a:pathLst>
            </a:custGeom>
            <a:solidFill>
              <a:srgbClr val="000000"/>
            </a:solidFill>
            <a:ln w="9525">
              <a:noFill/>
              <a:round/>
              <a:headEnd/>
              <a:tailEnd/>
            </a:ln>
          </p:spPr>
          <p:txBody>
            <a:bodyPr>
              <a:prstTxWarp prst="textNoShape">
                <a:avLst/>
              </a:prstTxWarp>
            </a:bodyPr>
            <a:lstStyle/>
            <a:p>
              <a:endParaRPr lang="en-GB"/>
            </a:p>
          </p:txBody>
        </p:sp>
      </p:grpSp>
      <p:sp>
        <p:nvSpPr>
          <p:cNvPr id="108594" name="Freeform 302"/>
          <p:cNvSpPr>
            <a:spLocks/>
          </p:cNvSpPr>
          <p:nvPr/>
        </p:nvSpPr>
        <p:spPr bwMode="auto">
          <a:xfrm>
            <a:off x="4765675" y="2436813"/>
            <a:ext cx="1541463" cy="1249362"/>
          </a:xfrm>
          <a:custGeom>
            <a:avLst/>
            <a:gdLst>
              <a:gd name="T0" fmla="*/ 1306 w 1943"/>
              <a:gd name="T1" fmla="*/ 142 h 1573"/>
              <a:gd name="T2" fmla="*/ 1392 w 1943"/>
              <a:gd name="T3" fmla="*/ 254 h 1573"/>
              <a:gd name="T4" fmla="*/ 0 w 1943"/>
              <a:gd name="T5" fmla="*/ 1351 h 1573"/>
              <a:gd name="T6" fmla="*/ 176 w 1943"/>
              <a:gd name="T7" fmla="*/ 1573 h 1573"/>
              <a:gd name="T8" fmla="*/ 1567 w 1943"/>
              <a:gd name="T9" fmla="*/ 477 h 1573"/>
              <a:gd name="T10" fmla="*/ 1656 w 1943"/>
              <a:gd name="T11" fmla="*/ 589 h 1573"/>
              <a:gd name="T12" fmla="*/ 1943 w 1943"/>
              <a:gd name="T13" fmla="*/ 0 h 1573"/>
              <a:gd name="T14" fmla="*/ 1306 w 1943"/>
              <a:gd name="T15" fmla="*/ 142 h 1573"/>
              <a:gd name="T16" fmla="*/ 0 60000 65536"/>
              <a:gd name="T17" fmla="*/ 0 60000 65536"/>
              <a:gd name="T18" fmla="*/ 0 60000 65536"/>
              <a:gd name="T19" fmla="*/ 0 60000 65536"/>
              <a:gd name="T20" fmla="*/ 0 60000 65536"/>
              <a:gd name="T21" fmla="*/ 0 60000 65536"/>
              <a:gd name="T22" fmla="*/ 0 60000 65536"/>
              <a:gd name="T23" fmla="*/ 0 60000 65536"/>
              <a:gd name="T24" fmla="*/ 0 w 1943"/>
              <a:gd name="T25" fmla="*/ 0 h 1573"/>
              <a:gd name="T26" fmla="*/ 1943 w 1943"/>
              <a:gd name="T27" fmla="*/ 1573 h 157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43" h="1573">
                <a:moveTo>
                  <a:pt x="1306" y="142"/>
                </a:moveTo>
                <a:lnTo>
                  <a:pt x="1392" y="254"/>
                </a:lnTo>
                <a:lnTo>
                  <a:pt x="0" y="1351"/>
                </a:lnTo>
                <a:lnTo>
                  <a:pt x="176" y="1573"/>
                </a:lnTo>
                <a:lnTo>
                  <a:pt x="1567" y="477"/>
                </a:lnTo>
                <a:lnTo>
                  <a:pt x="1656" y="589"/>
                </a:lnTo>
                <a:lnTo>
                  <a:pt x="1943" y="0"/>
                </a:lnTo>
                <a:lnTo>
                  <a:pt x="1306" y="142"/>
                </a:lnTo>
                <a:close/>
              </a:path>
            </a:pathLst>
          </a:custGeom>
          <a:solidFill>
            <a:srgbClr val="FFFFFF"/>
          </a:solidFill>
          <a:ln w="9525">
            <a:solidFill>
              <a:srgbClr val="000000"/>
            </a:solidFill>
            <a:round/>
            <a:headEnd/>
            <a:tailEnd/>
          </a:ln>
        </p:spPr>
        <p:txBody>
          <a:bodyPr>
            <a:prstTxWarp prst="textNoShape">
              <a:avLst/>
            </a:prstTxWarp>
          </a:bodyPr>
          <a:lstStyle/>
          <a:p>
            <a:endParaRPr lang="en-GB"/>
          </a:p>
        </p:txBody>
      </p:sp>
      <p:sp>
        <p:nvSpPr>
          <p:cNvPr id="108595" name="Rectangle 303"/>
          <p:cNvSpPr>
            <a:spLocks noChangeArrowheads="1"/>
          </p:cNvSpPr>
          <p:nvPr/>
        </p:nvSpPr>
        <p:spPr bwMode="auto">
          <a:xfrm rot="-2340000">
            <a:off x="4986338" y="3163888"/>
            <a:ext cx="574675" cy="182562"/>
          </a:xfrm>
          <a:prstGeom prst="rect">
            <a:avLst/>
          </a:prstGeom>
          <a:noFill/>
          <a:ln w="9525">
            <a:noFill/>
            <a:miter lim="800000"/>
            <a:headEnd/>
            <a:tailEnd/>
          </a:ln>
        </p:spPr>
        <p:txBody>
          <a:bodyPr wrap="none" lIns="0" tIns="0" rIns="0" bIns="0">
            <a:prstTxWarp prst="textNoShape">
              <a:avLst/>
            </a:prstTxWarp>
            <a:spAutoFit/>
          </a:bodyPr>
          <a:lstStyle/>
          <a:p>
            <a:pPr algn="ctr"/>
            <a:r>
              <a:rPr lang="en-GB" sz="1200" b="1">
                <a:solidFill>
                  <a:srgbClr val="000000"/>
                </a:solidFill>
                <a:latin typeface="Arial" pitchFamily="-112" charset="0"/>
              </a:rPr>
              <a:t>’Market </a:t>
            </a:r>
            <a:endParaRPr lang="en-GB"/>
          </a:p>
        </p:txBody>
      </p:sp>
      <p:sp>
        <p:nvSpPr>
          <p:cNvPr id="108596" name="Rectangle 304"/>
          <p:cNvSpPr>
            <a:spLocks noChangeArrowheads="1"/>
          </p:cNvSpPr>
          <p:nvPr/>
        </p:nvSpPr>
        <p:spPr bwMode="auto">
          <a:xfrm rot="-2340000">
            <a:off x="5454650" y="2898775"/>
            <a:ext cx="323850" cy="182563"/>
          </a:xfrm>
          <a:prstGeom prst="rect">
            <a:avLst/>
          </a:prstGeom>
          <a:noFill/>
          <a:ln w="9525">
            <a:noFill/>
            <a:miter lim="800000"/>
            <a:headEnd/>
            <a:tailEnd/>
          </a:ln>
        </p:spPr>
        <p:txBody>
          <a:bodyPr wrap="none" lIns="0" tIns="0" rIns="0" bIns="0">
            <a:prstTxWarp prst="textNoShape">
              <a:avLst/>
            </a:prstTxWarp>
            <a:spAutoFit/>
          </a:bodyPr>
          <a:lstStyle/>
          <a:p>
            <a:pPr algn="ctr"/>
            <a:r>
              <a:rPr lang="en-GB" sz="1200" b="1">
                <a:solidFill>
                  <a:srgbClr val="000000"/>
                </a:solidFill>
                <a:latin typeface="Arial" pitchFamily="-112" charset="0"/>
              </a:rPr>
              <a:t>Pull’</a:t>
            </a:r>
            <a:endParaRPr lang="en-GB"/>
          </a:p>
        </p:txBody>
      </p:sp>
      <p:sp>
        <p:nvSpPr>
          <p:cNvPr id="108597" name="Freeform 305"/>
          <p:cNvSpPr>
            <a:spLocks/>
          </p:cNvSpPr>
          <p:nvPr/>
        </p:nvSpPr>
        <p:spPr bwMode="auto">
          <a:xfrm>
            <a:off x="3265488" y="3635375"/>
            <a:ext cx="1541462" cy="1249363"/>
          </a:xfrm>
          <a:custGeom>
            <a:avLst/>
            <a:gdLst>
              <a:gd name="T0" fmla="*/ 1306 w 1943"/>
              <a:gd name="T1" fmla="*/ 142 h 1573"/>
              <a:gd name="T2" fmla="*/ 1392 w 1943"/>
              <a:gd name="T3" fmla="*/ 254 h 1573"/>
              <a:gd name="T4" fmla="*/ 0 w 1943"/>
              <a:gd name="T5" fmla="*/ 1351 h 1573"/>
              <a:gd name="T6" fmla="*/ 176 w 1943"/>
              <a:gd name="T7" fmla="*/ 1573 h 1573"/>
              <a:gd name="T8" fmla="*/ 1567 w 1943"/>
              <a:gd name="T9" fmla="*/ 477 h 1573"/>
              <a:gd name="T10" fmla="*/ 1656 w 1943"/>
              <a:gd name="T11" fmla="*/ 589 h 1573"/>
              <a:gd name="T12" fmla="*/ 1943 w 1943"/>
              <a:gd name="T13" fmla="*/ 0 h 1573"/>
              <a:gd name="T14" fmla="*/ 1306 w 1943"/>
              <a:gd name="T15" fmla="*/ 142 h 1573"/>
              <a:gd name="T16" fmla="*/ 0 60000 65536"/>
              <a:gd name="T17" fmla="*/ 0 60000 65536"/>
              <a:gd name="T18" fmla="*/ 0 60000 65536"/>
              <a:gd name="T19" fmla="*/ 0 60000 65536"/>
              <a:gd name="T20" fmla="*/ 0 60000 65536"/>
              <a:gd name="T21" fmla="*/ 0 60000 65536"/>
              <a:gd name="T22" fmla="*/ 0 60000 65536"/>
              <a:gd name="T23" fmla="*/ 0 60000 65536"/>
              <a:gd name="T24" fmla="*/ 0 w 1943"/>
              <a:gd name="T25" fmla="*/ 0 h 1573"/>
              <a:gd name="T26" fmla="*/ 1943 w 1943"/>
              <a:gd name="T27" fmla="*/ 1573 h 157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43" h="1573">
                <a:moveTo>
                  <a:pt x="1306" y="142"/>
                </a:moveTo>
                <a:lnTo>
                  <a:pt x="1392" y="254"/>
                </a:lnTo>
                <a:lnTo>
                  <a:pt x="0" y="1351"/>
                </a:lnTo>
                <a:lnTo>
                  <a:pt x="176" y="1573"/>
                </a:lnTo>
                <a:lnTo>
                  <a:pt x="1567" y="477"/>
                </a:lnTo>
                <a:lnTo>
                  <a:pt x="1656" y="589"/>
                </a:lnTo>
                <a:lnTo>
                  <a:pt x="1943" y="0"/>
                </a:lnTo>
                <a:lnTo>
                  <a:pt x="1306" y="142"/>
                </a:lnTo>
                <a:close/>
              </a:path>
            </a:pathLst>
          </a:custGeom>
          <a:solidFill>
            <a:srgbClr val="FFFFFF"/>
          </a:solidFill>
          <a:ln w="9525">
            <a:solidFill>
              <a:srgbClr val="000000"/>
            </a:solidFill>
            <a:round/>
            <a:headEnd/>
            <a:tailEnd/>
          </a:ln>
        </p:spPr>
        <p:txBody>
          <a:bodyPr>
            <a:prstTxWarp prst="textNoShape">
              <a:avLst/>
            </a:prstTxWarp>
          </a:bodyPr>
          <a:lstStyle/>
          <a:p>
            <a:endParaRPr lang="en-GB"/>
          </a:p>
        </p:txBody>
      </p:sp>
      <p:sp>
        <p:nvSpPr>
          <p:cNvPr id="108598" name="Rectangle 306"/>
          <p:cNvSpPr>
            <a:spLocks noChangeArrowheads="1"/>
          </p:cNvSpPr>
          <p:nvPr/>
        </p:nvSpPr>
        <p:spPr bwMode="auto">
          <a:xfrm rot="-2340000">
            <a:off x="3443288" y="4251325"/>
            <a:ext cx="942975" cy="182563"/>
          </a:xfrm>
          <a:prstGeom prst="rect">
            <a:avLst/>
          </a:prstGeom>
          <a:noFill/>
          <a:ln w="9525">
            <a:noFill/>
            <a:miter lim="800000"/>
            <a:headEnd/>
            <a:tailEnd/>
          </a:ln>
        </p:spPr>
        <p:txBody>
          <a:bodyPr wrap="none" lIns="0" tIns="0" rIns="0" bIns="0">
            <a:prstTxWarp prst="textNoShape">
              <a:avLst/>
            </a:prstTxWarp>
            <a:spAutoFit/>
          </a:bodyPr>
          <a:lstStyle/>
          <a:p>
            <a:pPr algn="ctr"/>
            <a:r>
              <a:rPr lang="en-GB" sz="1200" b="1">
                <a:solidFill>
                  <a:srgbClr val="000000"/>
                </a:solidFill>
                <a:latin typeface="Arial" pitchFamily="-112" charset="0"/>
              </a:rPr>
              <a:t>’Technology </a:t>
            </a:r>
            <a:endParaRPr lang="en-GB"/>
          </a:p>
        </p:txBody>
      </p:sp>
      <p:sp>
        <p:nvSpPr>
          <p:cNvPr id="108599" name="Rectangle 307"/>
          <p:cNvSpPr>
            <a:spLocks noChangeArrowheads="1"/>
          </p:cNvSpPr>
          <p:nvPr/>
        </p:nvSpPr>
        <p:spPr bwMode="auto">
          <a:xfrm rot="-2340000">
            <a:off x="4230688" y="3844925"/>
            <a:ext cx="415925" cy="182563"/>
          </a:xfrm>
          <a:prstGeom prst="rect">
            <a:avLst/>
          </a:prstGeom>
          <a:noFill/>
          <a:ln w="9525">
            <a:noFill/>
            <a:miter lim="800000"/>
            <a:headEnd/>
            <a:tailEnd/>
          </a:ln>
        </p:spPr>
        <p:txBody>
          <a:bodyPr wrap="none" lIns="0" tIns="0" rIns="0" bIns="0">
            <a:prstTxWarp prst="textNoShape">
              <a:avLst/>
            </a:prstTxWarp>
            <a:spAutoFit/>
          </a:bodyPr>
          <a:lstStyle/>
          <a:p>
            <a:pPr algn="ctr"/>
            <a:r>
              <a:rPr lang="en-GB" sz="1200" b="1">
                <a:solidFill>
                  <a:srgbClr val="000000"/>
                </a:solidFill>
                <a:latin typeface="Arial" pitchFamily="-112" charset="0"/>
              </a:rPr>
              <a:t>Push’</a:t>
            </a:r>
            <a:endParaRPr lang="en-GB"/>
          </a:p>
        </p:txBody>
      </p:sp>
      <p:sp>
        <p:nvSpPr>
          <p:cNvPr id="108600" name="Rectangle 308"/>
          <p:cNvSpPr>
            <a:spLocks noChangeArrowheads="1"/>
          </p:cNvSpPr>
          <p:nvPr/>
        </p:nvSpPr>
        <p:spPr bwMode="auto">
          <a:xfrm>
            <a:off x="2303463" y="2125663"/>
            <a:ext cx="5102225" cy="3902075"/>
          </a:xfrm>
          <a:prstGeom prst="rect">
            <a:avLst/>
          </a:prstGeom>
          <a:noFill/>
          <a:ln w="12700">
            <a:solidFill>
              <a:srgbClr val="000000"/>
            </a:solidFill>
            <a:miter lim="800000"/>
            <a:headEnd/>
            <a:tailEnd/>
          </a:ln>
        </p:spPr>
        <p:txBody>
          <a:bodyPr>
            <a:prstTxWarp prst="textNoShape">
              <a:avLst/>
            </a:prstTxWarp>
          </a:bodyPr>
          <a:lstStyle/>
          <a:p>
            <a:endParaRPr lang="en-GB"/>
          </a:p>
        </p:txBody>
      </p:sp>
      <p:sp>
        <p:nvSpPr>
          <p:cNvPr id="108601" name="Freeform 309"/>
          <p:cNvSpPr>
            <a:spLocks/>
          </p:cNvSpPr>
          <p:nvPr/>
        </p:nvSpPr>
        <p:spPr bwMode="auto">
          <a:xfrm>
            <a:off x="6654800" y="1900238"/>
            <a:ext cx="823913" cy="450850"/>
          </a:xfrm>
          <a:custGeom>
            <a:avLst/>
            <a:gdLst>
              <a:gd name="T0" fmla="*/ 780 w 1040"/>
              <a:gd name="T1" fmla="*/ 0 h 567"/>
              <a:gd name="T2" fmla="*/ 780 w 1040"/>
              <a:gd name="T3" fmla="*/ 142 h 567"/>
              <a:gd name="T4" fmla="*/ 0 w 1040"/>
              <a:gd name="T5" fmla="*/ 142 h 567"/>
              <a:gd name="T6" fmla="*/ 0 w 1040"/>
              <a:gd name="T7" fmla="*/ 425 h 567"/>
              <a:gd name="T8" fmla="*/ 780 w 1040"/>
              <a:gd name="T9" fmla="*/ 425 h 567"/>
              <a:gd name="T10" fmla="*/ 780 w 1040"/>
              <a:gd name="T11" fmla="*/ 567 h 567"/>
              <a:gd name="T12" fmla="*/ 1040 w 1040"/>
              <a:gd name="T13" fmla="*/ 283 h 567"/>
              <a:gd name="T14" fmla="*/ 780 w 1040"/>
              <a:gd name="T15" fmla="*/ 0 h 567"/>
              <a:gd name="T16" fmla="*/ 0 60000 65536"/>
              <a:gd name="T17" fmla="*/ 0 60000 65536"/>
              <a:gd name="T18" fmla="*/ 0 60000 65536"/>
              <a:gd name="T19" fmla="*/ 0 60000 65536"/>
              <a:gd name="T20" fmla="*/ 0 60000 65536"/>
              <a:gd name="T21" fmla="*/ 0 60000 65536"/>
              <a:gd name="T22" fmla="*/ 0 60000 65536"/>
              <a:gd name="T23" fmla="*/ 0 60000 65536"/>
              <a:gd name="T24" fmla="*/ 0 w 1040"/>
              <a:gd name="T25" fmla="*/ 0 h 567"/>
              <a:gd name="T26" fmla="*/ 1040 w 1040"/>
              <a:gd name="T27" fmla="*/ 567 h 56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40" h="567">
                <a:moveTo>
                  <a:pt x="780" y="0"/>
                </a:moveTo>
                <a:lnTo>
                  <a:pt x="780" y="142"/>
                </a:lnTo>
                <a:lnTo>
                  <a:pt x="0" y="142"/>
                </a:lnTo>
                <a:lnTo>
                  <a:pt x="0" y="425"/>
                </a:lnTo>
                <a:lnTo>
                  <a:pt x="780" y="425"/>
                </a:lnTo>
                <a:lnTo>
                  <a:pt x="780" y="567"/>
                </a:lnTo>
                <a:lnTo>
                  <a:pt x="1040" y="283"/>
                </a:lnTo>
                <a:lnTo>
                  <a:pt x="780" y="0"/>
                </a:lnTo>
                <a:close/>
              </a:path>
            </a:pathLst>
          </a:custGeom>
          <a:solidFill>
            <a:srgbClr val="FFFFFF"/>
          </a:solidFill>
          <a:ln w="9525">
            <a:solidFill>
              <a:srgbClr val="000000"/>
            </a:solidFill>
            <a:round/>
            <a:headEnd/>
            <a:tailEnd/>
          </a:ln>
        </p:spPr>
        <p:txBody>
          <a:bodyPr>
            <a:prstTxWarp prst="textNoShape">
              <a:avLst/>
            </a:prstTxWarp>
          </a:bodyPr>
          <a:lstStyle/>
          <a:p>
            <a:endParaRPr lang="en-GB"/>
          </a:p>
        </p:txBody>
      </p:sp>
      <p:sp>
        <p:nvSpPr>
          <p:cNvPr id="108602" name="Rectangle 310"/>
          <p:cNvSpPr>
            <a:spLocks noChangeArrowheads="1"/>
          </p:cNvSpPr>
          <p:nvPr/>
        </p:nvSpPr>
        <p:spPr bwMode="auto">
          <a:xfrm>
            <a:off x="6804025" y="2005013"/>
            <a:ext cx="425450" cy="273050"/>
          </a:xfrm>
          <a:prstGeom prst="rect">
            <a:avLst/>
          </a:prstGeom>
          <a:noFill/>
          <a:ln w="9525">
            <a:noFill/>
            <a:miter lim="800000"/>
            <a:headEnd/>
            <a:tailEnd/>
          </a:ln>
        </p:spPr>
        <p:txBody>
          <a:bodyPr>
            <a:prstTxWarp prst="textNoShape">
              <a:avLst/>
            </a:prstTxWarp>
          </a:bodyPr>
          <a:lstStyle/>
          <a:p>
            <a:endParaRPr lang="en-GB"/>
          </a:p>
        </p:txBody>
      </p:sp>
      <p:sp>
        <p:nvSpPr>
          <p:cNvPr id="108603" name="Rectangle 311"/>
          <p:cNvSpPr>
            <a:spLocks noChangeArrowheads="1"/>
          </p:cNvSpPr>
          <p:nvPr/>
        </p:nvSpPr>
        <p:spPr bwMode="auto">
          <a:xfrm>
            <a:off x="6870700" y="2058988"/>
            <a:ext cx="365125" cy="182562"/>
          </a:xfrm>
          <a:prstGeom prst="rect">
            <a:avLst/>
          </a:prstGeom>
          <a:noFill/>
          <a:ln w="9525">
            <a:noFill/>
            <a:miter lim="800000"/>
            <a:headEnd/>
            <a:tailEnd/>
          </a:ln>
        </p:spPr>
        <p:txBody>
          <a:bodyPr wrap="none" lIns="0" tIns="0" rIns="0" bIns="0">
            <a:prstTxWarp prst="textNoShape">
              <a:avLst/>
            </a:prstTxWarp>
            <a:spAutoFit/>
          </a:bodyPr>
          <a:lstStyle/>
          <a:p>
            <a:pPr algn="ctr"/>
            <a:r>
              <a:rPr lang="en-GB" sz="1200" b="1">
                <a:solidFill>
                  <a:srgbClr val="000000"/>
                </a:solidFill>
                <a:latin typeface="Arial" pitchFamily="-112" charset="0"/>
              </a:rPr>
              <a:t>TIME</a:t>
            </a:r>
            <a:endParaRPr lang="en-GB"/>
          </a:p>
        </p:txBody>
      </p:sp>
      <p:sp>
        <p:nvSpPr>
          <p:cNvPr id="108604" name="Rectangle 312"/>
          <p:cNvSpPr>
            <a:spLocks noChangeArrowheads="1"/>
          </p:cNvSpPr>
          <p:nvPr/>
        </p:nvSpPr>
        <p:spPr bwMode="auto">
          <a:xfrm>
            <a:off x="755650" y="2133600"/>
            <a:ext cx="1349375" cy="811213"/>
          </a:xfrm>
          <a:prstGeom prst="rect">
            <a:avLst/>
          </a:prstGeom>
          <a:noFill/>
          <a:ln w="9525">
            <a:noFill/>
            <a:miter lim="800000"/>
            <a:headEnd/>
            <a:tailEnd/>
          </a:ln>
        </p:spPr>
        <p:txBody>
          <a:bodyPr>
            <a:prstTxWarp prst="textNoShape">
              <a:avLst/>
            </a:prstTxWarp>
          </a:bodyPr>
          <a:lstStyle/>
          <a:p>
            <a:endParaRPr lang="en-GB"/>
          </a:p>
        </p:txBody>
      </p:sp>
      <p:sp>
        <p:nvSpPr>
          <p:cNvPr id="108605" name="Rectangle 313"/>
          <p:cNvSpPr>
            <a:spLocks noChangeArrowheads="1"/>
          </p:cNvSpPr>
          <p:nvPr/>
        </p:nvSpPr>
        <p:spPr bwMode="auto">
          <a:xfrm>
            <a:off x="354013" y="3025775"/>
            <a:ext cx="1851025" cy="990600"/>
          </a:xfrm>
          <a:prstGeom prst="rect">
            <a:avLst/>
          </a:prstGeom>
          <a:noFill/>
          <a:ln w="9525">
            <a:noFill/>
            <a:miter lim="800000"/>
            <a:headEnd/>
            <a:tailEnd/>
          </a:ln>
        </p:spPr>
        <p:txBody>
          <a:bodyPr>
            <a:prstTxWarp prst="textNoShape">
              <a:avLst/>
            </a:prstTxWarp>
          </a:bodyPr>
          <a:lstStyle/>
          <a:p>
            <a:endParaRPr lang="en-GB"/>
          </a:p>
        </p:txBody>
      </p:sp>
      <p:sp>
        <p:nvSpPr>
          <p:cNvPr id="108606" name="Rectangle 314"/>
          <p:cNvSpPr>
            <a:spLocks noChangeArrowheads="1"/>
          </p:cNvSpPr>
          <p:nvPr/>
        </p:nvSpPr>
        <p:spPr bwMode="auto">
          <a:xfrm>
            <a:off x="539750" y="4221163"/>
            <a:ext cx="1935163" cy="450850"/>
          </a:xfrm>
          <a:prstGeom prst="rect">
            <a:avLst/>
          </a:prstGeom>
          <a:noFill/>
          <a:ln w="9525">
            <a:noFill/>
            <a:miter lim="800000"/>
            <a:headEnd/>
            <a:tailEnd/>
          </a:ln>
        </p:spPr>
        <p:txBody>
          <a:bodyPr>
            <a:prstTxWarp prst="textNoShape">
              <a:avLst/>
            </a:prstTxWarp>
          </a:bodyPr>
          <a:lstStyle/>
          <a:p>
            <a:r>
              <a:rPr lang="en-GB" sz="1200" b="1">
                <a:solidFill>
                  <a:srgbClr val="000000"/>
                </a:solidFill>
                <a:latin typeface="Arial" pitchFamily="-112" charset="0"/>
              </a:rPr>
              <a:t>Technology</a:t>
            </a:r>
            <a:endParaRPr lang="en-GB"/>
          </a:p>
        </p:txBody>
      </p:sp>
      <p:sp>
        <p:nvSpPr>
          <p:cNvPr id="108607" name="Rectangle 315"/>
          <p:cNvSpPr>
            <a:spLocks noChangeArrowheads="1"/>
          </p:cNvSpPr>
          <p:nvPr/>
        </p:nvSpPr>
        <p:spPr bwMode="auto">
          <a:xfrm>
            <a:off x="354013" y="5051425"/>
            <a:ext cx="1998662" cy="811213"/>
          </a:xfrm>
          <a:prstGeom prst="rect">
            <a:avLst/>
          </a:prstGeom>
          <a:noFill/>
          <a:ln w="9525">
            <a:noFill/>
            <a:miter lim="800000"/>
            <a:headEnd/>
            <a:tailEnd/>
          </a:ln>
        </p:spPr>
        <p:txBody>
          <a:bodyPr>
            <a:prstTxWarp prst="textNoShape">
              <a:avLst/>
            </a:prstTxWarp>
          </a:bodyPr>
          <a:lstStyle/>
          <a:p>
            <a:endParaRPr lang="en-GB"/>
          </a:p>
        </p:txBody>
      </p:sp>
      <p:sp>
        <p:nvSpPr>
          <p:cNvPr id="108608" name="Freeform 316"/>
          <p:cNvSpPr>
            <a:spLocks/>
          </p:cNvSpPr>
          <p:nvPr/>
        </p:nvSpPr>
        <p:spPr bwMode="auto">
          <a:xfrm>
            <a:off x="4179888" y="2576513"/>
            <a:ext cx="449262" cy="223837"/>
          </a:xfrm>
          <a:custGeom>
            <a:avLst/>
            <a:gdLst>
              <a:gd name="T0" fmla="*/ 284 w 567"/>
              <a:gd name="T1" fmla="*/ 0 h 284"/>
              <a:gd name="T2" fmla="*/ 0 w 567"/>
              <a:gd name="T3" fmla="*/ 142 h 284"/>
              <a:gd name="T4" fmla="*/ 284 w 567"/>
              <a:gd name="T5" fmla="*/ 284 h 284"/>
              <a:gd name="T6" fmla="*/ 567 w 567"/>
              <a:gd name="T7" fmla="*/ 142 h 284"/>
              <a:gd name="T8" fmla="*/ 284 w 567"/>
              <a:gd name="T9" fmla="*/ 0 h 284"/>
              <a:gd name="T10" fmla="*/ 0 60000 65536"/>
              <a:gd name="T11" fmla="*/ 0 60000 65536"/>
              <a:gd name="T12" fmla="*/ 0 60000 65536"/>
              <a:gd name="T13" fmla="*/ 0 60000 65536"/>
              <a:gd name="T14" fmla="*/ 0 60000 65536"/>
              <a:gd name="T15" fmla="*/ 0 w 567"/>
              <a:gd name="T16" fmla="*/ 0 h 284"/>
              <a:gd name="T17" fmla="*/ 567 w 567"/>
              <a:gd name="T18" fmla="*/ 284 h 284"/>
            </a:gdLst>
            <a:ahLst/>
            <a:cxnLst>
              <a:cxn ang="T10">
                <a:pos x="T0" y="T1"/>
              </a:cxn>
              <a:cxn ang="T11">
                <a:pos x="T2" y="T3"/>
              </a:cxn>
              <a:cxn ang="T12">
                <a:pos x="T4" y="T5"/>
              </a:cxn>
              <a:cxn ang="T13">
                <a:pos x="T6" y="T7"/>
              </a:cxn>
              <a:cxn ang="T14">
                <a:pos x="T8" y="T9"/>
              </a:cxn>
            </a:cxnLst>
            <a:rect l="T15" t="T16" r="T17" b="T18"/>
            <a:pathLst>
              <a:path w="567" h="284">
                <a:moveTo>
                  <a:pt x="284" y="0"/>
                </a:moveTo>
                <a:lnTo>
                  <a:pt x="0" y="142"/>
                </a:lnTo>
                <a:lnTo>
                  <a:pt x="284" y="284"/>
                </a:lnTo>
                <a:lnTo>
                  <a:pt x="567" y="142"/>
                </a:lnTo>
                <a:lnTo>
                  <a:pt x="284" y="0"/>
                </a:lnTo>
                <a:close/>
              </a:path>
            </a:pathLst>
          </a:custGeom>
          <a:noFill/>
          <a:ln w="9525">
            <a:solidFill>
              <a:srgbClr val="000000"/>
            </a:solidFill>
            <a:round/>
            <a:headEnd/>
            <a:tailEnd/>
          </a:ln>
        </p:spPr>
        <p:txBody>
          <a:bodyPr>
            <a:prstTxWarp prst="textNoShape">
              <a:avLst/>
            </a:prstTxWarp>
          </a:bodyPr>
          <a:lstStyle/>
          <a:p>
            <a:endParaRPr lang="en-GB"/>
          </a:p>
        </p:txBody>
      </p:sp>
      <p:sp>
        <p:nvSpPr>
          <p:cNvPr id="108609" name="Freeform 317"/>
          <p:cNvSpPr>
            <a:spLocks/>
          </p:cNvSpPr>
          <p:nvPr/>
        </p:nvSpPr>
        <p:spPr bwMode="auto">
          <a:xfrm>
            <a:off x="6278563" y="2576513"/>
            <a:ext cx="450850" cy="223837"/>
          </a:xfrm>
          <a:custGeom>
            <a:avLst/>
            <a:gdLst>
              <a:gd name="T0" fmla="*/ 283 w 567"/>
              <a:gd name="T1" fmla="*/ 0 h 284"/>
              <a:gd name="T2" fmla="*/ 0 w 567"/>
              <a:gd name="T3" fmla="*/ 142 h 284"/>
              <a:gd name="T4" fmla="*/ 283 w 567"/>
              <a:gd name="T5" fmla="*/ 284 h 284"/>
              <a:gd name="T6" fmla="*/ 567 w 567"/>
              <a:gd name="T7" fmla="*/ 142 h 284"/>
              <a:gd name="T8" fmla="*/ 283 w 567"/>
              <a:gd name="T9" fmla="*/ 0 h 284"/>
              <a:gd name="T10" fmla="*/ 0 60000 65536"/>
              <a:gd name="T11" fmla="*/ 0 60000 65536"/>
              <a:gd name="T12" fmla="*/ 0 60000 65536"/>
              <a:gd name="T13" fmla="*/ 0 60000 65536"/>
              <a:gd name="T14" fmla="*/ 0 60000 65536"/>
              <a:gd name="T15" fmla="*/ 0 w 567"/>
              <a:gd name="T16" fmla="*/ 0 h 284"/>
              <a:gd name="T17" fmla="*/ 567 w 567"/>
              <a:gd name="T18" fmla="*/ 284 h 284"/>
            </a:gdLst>
            <a:ahLst/>
            <a:cxnLst>
              <a:cxn ang="T10">
                <a:pos x="T0" y="T1"/>
              </a:cxn>
              <a:cxn ang="T11">
                <a:pos x="T2" y="T3"/>
              </a:cxn>
              <a:cxn ang="T12">
                <a:pos x="T4" y="T5"/>
              </a:cxn>
              <a:cxn ang="T13">
                <a:pos x="T6" y="T7"/>
              </a:cxn>
              <a:cxn ang="T14">
                <a:pos x="T8" y="T9"/>
              </a:cxn>
            </a:cxnLst>
            <a:rect l="T15" t="T16" r="T17" b="T18"/>
            <a:pathLst>
              <a:path w="567" h="284">
                <a:moveTo>
                  <a:pt x="283" y="0"/>
                </a:moveTo>
                <a:lnTo>
                  <a:pt x="0" y="142"/>
                </a:lnTo>
                <a:lnTo>
                  <a:pt x="283" y="284"/>
                </a:lnTo>
                <a:lnTo>
                  <a:pt x="567" y="142"/>
                </a:lnTo>
                <a:lnTo>
                  <a:pt x="283" y="0"/>
                </a:lnTo>
                <a:close/>
              </a:path>
            </a:pathLst>
          </a:custGeom>
          <a:noFill/>
          <a:ln w="9525">
            <a:solidFill>
              <a:srgbClr val="000000"/>
            </a:solidFill>
            <a:round/>
            <a:headEnd/>
            <a:tailEnd/>
          </a:ln>
        </p:spPr>
        <p:txBody>
          <a:bodyPr>
            <a:prstTxWarp prst="textNoShape">
              <a:avLst/>
            </a:prstTxWarp>
          </a:bodyPr>
          <a:lstStyle/>
          <a:p>
            <a:endParaRPr lang="en-GB"/>
          </a:p>
        </p:txBody>
      </p:sp>
      <p:sp>
        <p:nvSpPr>
          <p:cNvPr id="108610" name="Rectangle 318"/>
          <p:cNvSpPr>
            <a:spLocks noChangeArrowheads="1"/>
          </p:cNvSpPr>
          <p:nvPr/>
        </p:nvSpPr>
        <p:spPr bwMode="auto">
          <a:xfrm>
            <a:off x="3279775" y="3251200"/>
            <a:ext cx="1125538" cy="150813"/>
          </a:xfrm>
          <a:prstGeom prst="rect">
            <a:avLst/>
          </a:prstGeom>
          <a:solidFill>
            <a:srgbClr val="DDDDDD"/>
          </a:solidFill>
          <a:ln w="9525">
            <a:solidFill>
              <a:srgbClr val="000000"/>
            </a:solidFill>
            <a:miter lim="800000"/>
            <a:headEnd/>
            <a:tailEnd/>
          </a:ln>
        </p:spPr>
        <p:txBody>
          <a:bodyPr>
            <a:prstTxWarp prst="textNoShape">
              <a:avLst/>
            </a:prstTxWarp>
          </a:bodyPr>
          <a:lstStyle/>
          <a:p>
            <a:endParaRPr lang="en-GB"/>
          </a:p>
        </p:txBody>
      </p:sp>
      <p:sp>
        <p:nvSpPr>
          <p:cNvPr id="108611" name="Rectangle 319"/>
          <p:cNvSpPr>
            <a:spLocks noChangeArrowheads="1"/>
          </p:cNvSpPr>
          <p:nvPr/>
        </p:nvSpPr>
        <p:spPr bwMode="auto">
          <a:xfrm>
            <a:off x="4029075" y="3551238"/>
            <a:ext cx="1127125" cy="150812"/>
          </a:xfrm>
          <a:prstGeom prst="rect">
            <a:avLst/>
          </a:prstGeom>
          <a:solidFill>
            <a:srgbClr val="DDDDDD"/>
          </a:solidFill>
          <a:ln w="9525">
            <a:solidFill>
              <a:srgbClr val="000000"/>
            </a:solidFill>
            <a:miter lim="800000"/>
            <a:headEnd/>
            <a:tailEnd/>
          </a:ln>
        </p:spPr>
        <p:txBody>
          <a:bodyPr>
            <a:prstTxWarp prst="textNoShape">
              <a:avLst/>
            </a:prstTxWarp>
          </a:bodyPr>
          <a:lstStyle/>
          <a:p>
            <a:endParaRPr lang="en-GB"/>
          </a:p>
        </p:txBody>
      </p:sp>
      <p:sp>
        <p:nvSpPr>
          <p:cNvPr id="108612" name="Rectangle 320"/>
          <p:cNvSpPr>
            <a:spLocks noChangeArrowheads="1"/>
          </p:cNvSpPr>
          <p:nvPr/>
        </p:nvSpPr>
        <p:spPr bwMode="auto">
          <a:xfrm>
            <a:off x="5378450" y="3325813"/>
            <a:ext cx="1127125" cy="152400"/>
          </a:xfrm>
          <a:prstGeom prst="rect">
            <a:avLst/>
          </a:prstGeom>
          <a:solidFill>
            <a:srgbClr val="DDDDDD"/>
          </a:solidFill>
          <a:ln w="9525">
            <a:solidFill>
              <a:srgbClr val="000000"/>
            </a:solidFill>
            <a:miter lim="800000"/>
            <a:headEnd/>
            <a:tailEnd/>
          </a:ln>
        </p:spPr>
        <p:txBody>
          <a:bodyPr>
            <a:prstTxWarp prst="textNoShape">
              <a:avLst/>
            </a:prstTxWarp>
          </a:bodyPr>
          <a:lstStyle/>
          <a:p>
            <a:endParaRPr lang="en-GB"/>
          </a:p>
        </p:txBody>
      </p:sp>
      <p:sp>
        <p:nvSpPr>
          <p:cNvPr id="108613" name="Rectangle 321"/>
          <p:cNvSpPr>
            <a:spLocks noChangeArrowheads="1"/>
          </p:cNvSpPr>
          <p:nvPr/>
        </p:nvSpPr>
        <p:spPr bwMode="auto">
          <a:xfrm>
            <a:off x="3054350" y="4225925"/>
            <a:ext cx="1127125" cy="152400"/>
          </a:xfrm>
          <a:prstGeom prst="rect">
            <a:avLst/>
          </a:prstGeom>
          <a:solidFill>
            <a:srgbClr val="B2B2B2"/>
          </a:solidFill>
          <a:ln w="9525">
            <a:solidFill>
              <a:srgbClr val="000000"/>
            </a:solidFill>
            <a:miter lim="800000"/>
            <a:headEnd/>
            <a:tailEnd/>
          </a:ln>
        </p:spPr>
        <p:txBody>
          <a:bodyPr>
            <a:prstTxWarp prst="textNoShape">
              <a:avLst/>
            </a:prstTxWarp>
          </a:bodyPr>
          <a:lstStyle/>
          <a:p>
            <a:endParaRPr lang="en-GB"/>
          </a:p>
        </p:txBody>
      </p:sp>
      <p:sp>
        <p:nvSpPr>
          <p:cNvPr id="108614" name="Rectangle 322"/>
          <p:cNvSpPr>
            <a:spLocks noChangeArrowheads="1"/>
          </p:cNvSpPr>
          <p:nvPr/>
        </p:nvSpPr>
        <p:spPr bwMode="auto">
          <a:xfrm>
            <a:off x="4029075" y="4600575"/>
            <a:ext cx="1127125" cy="152400"/>
          </a:xfrm>
          <a:prstGeom prst="rect">
            <a:avLst/>
          </a:prstGeom>
          <a:solidFill>
            <a:srgbClr val="B2B2B2"/>
          </a:solidFill>
          <a:ln w="9525">
            <a:solidFill>
              <a:srgbClr val="000000"/>
            </a:solidFill>
            <a:miter lim="800000"/>
            <a:headEnd/>
            <a:tailEnd/>
          </a:ln>
        </p:spPr>
        <p:txBody>
          <a:bodyPr>
            <a:prstTxWarp prst="textNoShape">
              <a:avLst/>
            </a:prstTxWarp>
          </a:bodyPr>
          <a:lstStyle/>
          <a:p>
            <a:endParaRPr lang="en-GB"/>
          </a:p>
        </p:txBody>
      </p:sp>
      <p:sp>
        <p:nvSpPr>
          <p:cNvPr id="108615" name="Rectangle 323"/>
          <p:cNvSpPr>
            <a:spLocks noChangeArrowheads="1"/>
          </p:cNvSpPr>
          <p:nvPr/>
        </p:nvSpPr>
        <p:spPr bwMode="auto">
          <a:xfrm>
            <a:off x="4629150" y="4225925"/>
            <a:ext cx="1127125" cy="152400"/>
          </a:xfrm>
          <a:prstGeom prst="rect">
            <a:avLst/>
          </a:prstGeom>
          <a:solidFill>
            <a:srgbClr val="B2B2B2"/>
          </a:solidFill>
          <a:ln w="9525">
            <a:solidFill>
              <a:srgbClr val="000000"/>
            </a:solidFill>
            <a:miter lim="800000"/>
            <a:headEnd/>
            <a:tailEnd/>
          </a:ln>
        </p:spPr>
        <p:txBody>
          <a:bodyPr>
            <a:prstTxWarp prst="textNoShape">
              <a:avLst/>
            </a:prstTxWarp>
          </a:bodyPr>
          <a:lstStyle/>
          <a:p>
            <a:endParaRPr lang="en-GB"/>
          </a:p>
        </p:txBody>
      </p:sp>
      <p:sp>
        <p:nvSpPr>
          <p:cNvPr id="108616" name="Rectangle 324"/>
          <p:cNvSpPr>
            <a:spLocks noChangeArrowheads="1"/>
          </p:cNvSpPr>
          <p:nvPr/>
        </p:nvSpPr>
        <p:spPr bwMode="auto">
          <a:xfrm>
            <a:off x="5378450" y="4451350"/>
            <a:ext cx="1127125" cy="150813"/>
          </a:xfrm>
          <a:prstGeom prst="rect">
            <a:avLst/>
          </a:prstGeom>
          <a:solidFill>
            <a:srgbClr val="B2B2B2"/>
          </a:solidFill>
          <a:ln w="9525">
            <a:solidFill>
              <a:srgbClr val="000000"/>
            </a:solidFill>
            <a:miter lim="800000"/>
            <a:headEnd/>
            <a:tailEnd/>
          </a:ln>
        </p:spPr>
        <p:txBody>
          <a:bodyPr>
            <a:prstTxWarp prst="textNoShape">
              <a:avLst/>
            </a:prstTxWarp>
          </a:bodyPr>
          <a:lstStyle/>
          <a:p>
            <a:endParaRPr lang="en-GB"/>
          </a:p>
        </p:txBody>
      </p:sp>
      <p:sp>
        <p:nvSpPr>
          <p:cNvPr id="108617" name="Rectangle 325"/>
          <p:cNvSpPr>
            <a:spLocks noChangeArrowheads="1"/>
          </p:cNvSpPr>
          <p:nvPr/>
        </p:nvSpPr>
        <p:spPr bwMode="auto">
          <a:xfrm>
            <a:off x="3879850" y="5500688"/>
            <a:ext cx="750888" cy="152400"/>
          </a:xfrm>
          <a:prstGeom prst="rect">
            <a:avLst/>
          </a:prstGeom>
          <a:solidFill>
            <a:srgbClr val="000000"/>
          </a:solidFill>
          <a:ln w="9525">
            <a:solidFill>
              <a:srgbClr val="000000"/>
            </a:solidFill>
            <a:miter lim="800000"/>
            <a:headEnd/>
            <a:tailEnd/>
          </a:ln>
        </p:spPr>
        <p:txBody>
          <a:bodyPr>
            <a:prstTxWarp prst="textNoShape">
              <a:avLst/>
            </a:prstTxWarp>
          </a:bodyPr>
          <a:lstStyle/>
          <a:p>
            <a:endParaRPr lang="en-GB"/>
          </a:p>
        </p:txBody>
      </p:sp>
      <p:sp>
        <p:nvSpPr>
          <p:cNvPr id="108618" name="Rectangle 326"/>
          <p:cNvSpPr>
            <a:spLocks noChangeArrowheads="1"/>
          </p:cNvSpPr>
          <p:nvPr/>
        </p:nvSpPr>
        <p:spPr bwMode="auto">
          <a:xfrm>
            <a:off x="2679700" y="5200650"/>
            <a:ext cx="1125538" cy="152400"/>
          </a:xfrm>
          <a:prstGeom prst="rect">
            <a:avLst/>
          </a:prstGeom>
          <a:solidFill>
            <a:srgbClr val="000000"/>
          </a:solidFill>
          <a:ln w="9525">
            <a:solidFill>
              <a:srgbClr val="000000"/>
            </a:solidFill>
            <a:miter lim="800000"/>
            <a:headEnd/>
            <a:tailEnd/>
          </a:ln>
        </p:spPr>
        <p:txBody>
          <a:bodyPr>
            <a:prstTxWarp prst="textNoShape">
              <a:avLst/>
            </a:prstTxWarp>
          </a:bodyPr>
          <a:lstStyle/>
          <a:p>
            <a:endParaRPr lang="en-GB"/>
          </a:p>
        </p:txBody>
      </p:sp>
      <p:sp>
        <p:nvSpPr>
          <p:cNvPr id="108619" name="Rectangle 327"/>
          <p:cNvSpPr>
            <a:spLocks noChangeArrowheads="1"/>
          </p:cNvSpPr>
          <p:nvPr/>
        </p:nvSpPr>
        <p:spPr bwMode="auto">
          <a:xfrm>
            <a:off x="5080000" y="5800725"/>
            <a:ext cx="1125538" cy="152400"/>
          </a:xfrm>
          <a:prstGeom prst="rect">
            <a:avLst/>
          </a:prstGeom>
          <a:solidFill>
            <a:srgbClr val="000000"/>
          </a:solidFill>
          <a:ln w="9525">
            <a:solidFill>
              <a:srgbClr val="000000"/>
            </a:solidFill>
            <a:miter lim="800000"/>
            <a:headEnd/>
            <a:tailEnd/>
          </a:ln>
        </p:spPr>
        <p:txBody>
          <a:bodyPr>
            <a:prstTxWarp prst="textNoShape">
              <a:avLst/>
            </a:prstTxWarp>
          </a:bodyPr>
          <a:lstStyle/>
          <a:p>
            <a:endParaRPr lang="en-GB"/>
          </a:p>
        </p:txBody>
      </p:sp>
      <p:sp>
        <p:nvSpPr>
          <p:cNvPr id="108620" name="Rectangle 328"/>
          <p:cNvSpPr>
            <a:spLocks noChangeArrowheads="1"/>
          </p:cNvSpPr>
          <p:nvPr/>
        </p:nvSpPr>
        <p:spPr bwMode="auto">
          <a:xfrm>
            <a:off x="4629150" y="5200650"/>
            <a:ext cx="750888" cy="152400"/>
          </a:xfrm>
          <a:prstGeom prst="rect">
            <a:avLst/>
          </a:prstGeom>
          <a:solidFill>
            <a:srgbClr val="000000"/>
          </a:solidFill>
          <a:ln w="9525">
            <a:solidFill>
              <a:srgbClr val="000000"/>
            </a:solidFill>
            <a:miter lim="800000"/>
            <a:headEnd/>
            <a:tailEnd/>
          </a:ln>
        </p:spPr>
        <p:txBody>
          <a:bodyPr>
            <a:prstTxWarp prst="textNoShape">
              <a:avLst/>
            </a:prstTxWarp>
          </a:bodyPr>
          <a:lstStyle/>
          <a:p>
            <a:endParaRPr lang="en-GB"/>
          </a:p>
        </p:txBody>
      </p:sp>
      <p:grpSp>
        <p:nvGrpSpPr>
          <p:cNvPr id="14" name="Group 329"/>
          <p:cNvGrpSpPr>
            <a:grpSpLocks/>
          </p:cNvGrpSpPr>
          <p:nvPr/>
        </p:nvGrpSpPr>
        <p:grpSpPr bwMode="auto">
          <a:xfrm>
            <a:off x="3155950" y="4376738"/>
            <a:ext cx="98425" cy="823912"/>
            <a:chOff x="2197" y="2790"/>
            <a:chExt cx="62" cy="519"/>
          </a:xfrm>
        </p:grpSpPr>
        <p:sp>
          <p:nvSpPr>
            <p:cNvPr id="108652" name="Line 330"/>
            <p:cNvSpPr>
              <a:spLocks noChangeShapeType="1"/>
            </p:cNvSpPr>
            <p:nvPr/>
          </p:nvSpPr>
          <p:spPr bwMode="auto">
            <a:xfrm flipV="1">
              <a:off x="2227" y="2849"/>
              <a:ext cx="1" cy="460"/>
            </a:xfrm>
            <a:prstGeom prst="line">
              <a:avLst/>
            </a:prstGeom>
            <a:noFill/>
            <a:ln w="9525">
              <a:solidFill>
                <a:srgbClr val="000000"/>
              </a:solidFill>
              <a:round/>
              <a:headEnd/>
              <a:tailEnd/>
            </a:ln>
          </p:spPr>
          <p:txBody>
            <a:bodyPr>
              <a:prstTxWarp prst="textNoShape">
                <a:avLst/>
              </a:prstTxWarp>
            </a:bodyPr>
            <a:lstStyle/>
            <a:p>
              <a:endParaRPr lang="en-GB"/>
            </a:p>
          </p:txBody>
        </p:sp>
        <p:sp>
          <p:nvSpPr>
            <p:cNvPr id="108653" name="Freeform 331"/>
            <p:cNvSpPr>
              <a:spLocks/>
            </p:cNvSpPr>
            <p:nvPr/>
          </p:nvSpPr>
          <p:spPr bwMode="auto">
            <a:xfrm>
              <a:off x="2197" y="2790"/>
              <a:ext cx="62" cy="62"/>
            </a:xfrm>
            <a:custGeom>
              <a:avLst/>
              <a:gdLst>
                <a:gd name="T0" fmla="*/ 124 w 124"/>
                <a:gd name="T1" fmla="*/ 124 h 124"/>
                <a:gd name="T2" fmla="*/ 61 w 124"/>
                <a:gd name="T3" fmla="*/ 0 h 124"/>
                <a:gd name="T4" fmla="*/ 0 w 124"/>
                <a:gd name="T5" fmla="*/ 124 h 124"/>
                <a:gd name="T6" fmla="*/ 124 w 124"/>
                <a:gd name="T7" fmla="*/ 124 h 124"/>
                <a:gd name="T8" fmla="*/ 0 60000 65536"/>
                <a:gd name="T9" fmla="*/ 0 60000 65536"/>
                <a:gd name="T10" fmla="*/ 0 60000 65536"/>
                <a:gd name="T11" fmla="*/ 0 60000 65536"/>
                <a:gd name="T12" fmla="*/ 0 w 124"/>
                <a:gd name="T13" fmla="*/ 0 h 124"/>
                <a:gd name="T14" fmla="*/ 124 w 124"/>
                <a:gd name="T15" fmla="*/ 124 h 124"/>
              </a:gdLst>
              <a:ahLst/>
              <a:cxnLst>
                <a:cxn ang="T8">
                  <a:pos x="T0" y="T1"/>
                </a:cxn>
                <a:cxn ang="T9">
                  <a:pos x="T2" y="T3"/>
                </a:cxn>
                <a:cxn ang="T10">
                  <a:pos x="T4" y="T5"/>
                </a:cxn>
                <a:cxn ang="T11">
                  <a:pos x="T6" y="T7"/>
                </a:cxn>
              </a:cxnLst>
              <a:rect l="T12" t="T13" r="T14" b="T15"/>
              <a:pathLst>
                <a:path w="124" h="124">
                  <a:moveTo>
                    <a:pt x="124" y="124"/>
                  </a:moveTo>
                  <a:lnTo>
                    <a:pt x="61" y="0"/>
                  </a:lnTo>
                  <a:lnTo>
                    <a:pt x="0" y="124"/>
                  </a:lnTo>
                  <a:lnTo>
                    <a:pt x="124" y="124"/>
                  </a:lnTo>
                  <a:close/>
                </a:path>
              </a:pathLst>
            </a:custGeom>
            <a:solidFill>
              <a:srgbClr val="000000"/>
            </a:solidFill>
            <a:ln w="9525">
              <a:noFill/>
              <a:round/>
              <a:headEnd/>
              <a:tailEnd/>
            </a:ln>
          </p:spPr>
          <p:txBody>
            <a:bodyPr>
              <a:prstTxWarp prst="textNoShape">
                <a:avLst/>
              </a:prstTxWarp>
            </a:bodyPr>
            <a:lstStyle/>
            <a:p>
              <a:endParaRPr lang="en-GB"/>
            </a:p>
          </p:txBody>
        </p:sp>
      </p:grpSp>
      <p:grpSp>
        <p:nvGrpSpPr>
          <p:cNvPr id="15" name="Group 332"/>
          <p:cNvGrpSpPr>
            <a:grpSpLocks/>
          </p:cNvGrpSpPr>
          <p:nvPr/>
        </p:nvGrpSpPr>
        <p:grpSpPr bwMode="auto">
          <a:xfrm>
            <a:off x="3803650" y="5227638"/>
            <a:ext cx="750888" cy="98425"/>
            <a:chOff x="2605" y="3326"/>
            <a:chExt cx="473" cy="62"/>
          </a:xfrm>
        </p:grpSpPr>
        <p:sp>
          <p:nvSpPr>
            <p:cNvPr id="108650" name="Line 333"/>
            <p:cNvSpPr>
              <a:spLocks noChangeShapeType="1"/>
            </p:cNvSpPr>
            <p:nvPr/>
          </p:nvSpPr>
          <p:spPr bwMode="auto">
            <a:xfrm>
              <a:off x="2605" y="3357"/>
              <a:ext cx="414" cy="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08651" name="Freeform 334"/>
            <p:cNvSpPr>
              <a:spLocks/>
            </p:cNvSpPr>
            <p:nvPr/>
          </p:nvSpPr>
          <p:spPr bwMode="auto">
            <a:xfrm>
              <a:off x="3017" y="3326"/>
              <a:ext cx="61" cy="62"/>
            </a:xfrm>
            <a:custGeom>
              <a:avLst/>
              <a:gdLst>
                <a:gd name="T0" fmla="*/ 0 w 122"/>
                <a:gd name="T1" fmla="*/ 124 h 124"/>
                <a:gd name="T2" fmla="*/ 122 w 122"/>
                <a:gd name="T3" fmla="*/ 61 h 124"/>
                <a:gd name="T4" fmla="*/ 0 w 122"/>
                <a:gd name="T5" fmla="*/ 0 h 124"/>
                <a:gd name="T6" fmla="*/ 0 w 122"/>
                <a:gd name="T7" fmla="*/ 124 h 124"/>
                <a:gd name="T8" fmla="*/ 0 60000 65536"/>
                <a:gd name="T9" fmla="*/ 0 60000 65536"/>
                <a:gd name="T10" fmla="*/ 0 60000 65536"/>
                <a:gd name="T11" fmla="*/ 0 60000 65536"/>
                <a:gd name="T12" fmla="*/ 0 w 122"/>
                <a:gd name="T13" fmla="*/ 0 h 124"/>
                <a:gd name="T14" fmla="*/ 122 w 122"/>
                <a:gd name="T15" fmla="*/ 124 h 124"/>
              </a:gdLst>
              <a:ahLst/>
              <a:cxnLst>
                <a:cxn ang="T8">
                  <a:pos x="T0" y="T1"/>
                </a:cxn>
                <a:cxn ang="T9">
                  <a:pos x="T2" y="T3"/>
                </a:cxn>
                <a:cxn ang="T10">
                  <a:pos x="T4" y="T5"/>
                </a:cxn>
                <a:cxn ang="T11">
                  <a:pos x="T6" y="T7"/>
                </a:cxn>
              </a:cxnLst>
              <a:rect l="T12" t="T13" r="T14" b="T15"/>
              <a:pathLst>
                <a:path w="122" h="124">
                  <a:moveTo>
                    <a:pt x="0" y="124"/>
                  </a:moveTo>
                  <a:lnTo>
                    <a:pt x="122" y="61"/>
                  </a:lnTo>
                  <a:lnTo>
                    <a:pt x="0" y="0"/>
                  </a:lnTo>
                  <a:lnTo>
                    <a:pt x="0" y="124"/>
                  </a:lnTo>
                  <a:close/>
                </a:path>
              </a:pathLst>
            </a:custGeom>
            <a:solidFill>
              <a:srgbClr val="000000"/>
            </a:solidFill>
            <a:ln w="9525">
              <a:noFill/>
              <a:round/>
              <a:headEnd/>
              <a:tailEnd/>
            </a:ln>
          </p:spPr>
          <p:txBody>
            <a:bodyPr>
              <a:prstTxWarp prst="textNoShape">
                <a:avLst/>
              </a:prstTxWarp>
            </a:bodyPr>
            <a:lstStyle/>
            <a:p>
              <a:endParaRPr lang="en-GB"/>
            </a:p>
          </p:txBody>
        </p:sp>
      </p:grpSp>
      <p:grpSp>
        <p:nvGrpSpPr>
          <p:cNvPr id="16" name="Group 335"/>
          <p:cNvGrpSpPr>
            <a:grpSpLocks/>
          </p:cNvGrpSpPr>
          <p:nvPr/>
        </p:nvGrpSpPr>
        <p:grpSpPr bwMode="auto">
          <a:xfrm>
            <a:off x="4629150" y="5527675"/>
            <a:ext cx="225425" cy="98425"/>
            <a:chOff x="3125" y="3515"/>
            <a:chExt cx="142" cy="62"/>
          </a:xfrm>
        </p:grpSpPr>
        <p:sp>
          <p:nvSpPr>
            <p:cNvPr id="108648" name="Line 336"/>
            <p:cNvSpPr>
              <a:spLocks noChangeShapeType="1"/>
            </p:cNvSpPr>
            <p:nvPr/>
          </p:nvSpPr>
          <p:spPr bwMode="auto">
            <a:xfrm>
              <a:off x="3125" y="3546"/>
              <a:ext cx="83" cy="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08649" name="Freeform 337"/>
            <p:cNvSpPr>
              <a:spLocks/>
            </p:cNvSpPr>
            <p:nvPr/>
          </p:nvSpPr>
          <p:spPr bwMode="auto">
            <a:xfrm>
              <a:off x="3206" y="3515"/>
              <a:ext cx="61" cy="62"/>
            </a:xfrm>
            <a:custGeom>
              <a:avLst/>
              <a:gdLst>
                <a:gd name="T0" fmla="*/ 0 w 123"/>
                <a:gd name="T1" fmla="*/ 124 h 124"/>
                <a:gd name="T2" fmla="*/ 123 w 123"/>
                <a:gd name="T3" fmla="*/ 61 h 124"/>
                <a:gd name="T4" fmla="*/ 0 w 123"/>
                <a:gd name="T5" fmla="*/ 0 h 124"/>
                <a:gd name="T6" fmla="*/ 0 w 123"/>
                <a:gd name="T7" fmla="*/ 124 h 124"/>
                <a:gd name="T8" fmla="*/ 0 60000 65536"/>
                <a:gd name="T9" fmla="*/ 0 60000 65536"/>
                <a:gd name="T10" fmla="*/ 0 60000 65536"/>
                <a:gd name="T11" fmla="*/ 0 60000 65536"/>
                <a:gd name="T12" fmla="*/ 0 w 123"/>
                <a:gd name="T13" fmla="*/ 0 h 124"/>
                <a:gd name="T14" fmla="*/ 123 w 123"/>
                <a:gd name="T15" fmla="*/ 124 h 124"/>
              </a:gdLst>
              <a:ahLst/>
              <a:cxnLst>
                <a:cxn ang="T8">
                  <a:pos x="T0" y="T1"/>
                </a:cxn>
                <a:cxn ang="T9">
                  <a:pos x="T2" y="T3"/>
                </a:cxn>
                <a:cxn ang="T10">
                  <a:pos x="T4" y="T5"/>
                </a:cxn>
                <a:cxn ang="T11">
                  <a:pos x="T6" y="T7"/>
                </a:cxn>
              </a:cxnLst>
              <a:rect l="T12" t="T13" r="T14" b="T15"/>
              <a:pathLst>
                <a:path w="123" h="124">
                  <a:moveTo>
                    <a:pt x="0" y="124"/>
                  </a:moveTo>
                  <a:lnTo>
                    <a:pt x="123" y="61"/>
                  </a:lnTo>
                  <a:lnTo>
                    <a:pt x="0" y="0"/>
                  </a:lnTo>
                  <a:lnTo>
                    <a:pt x="0" y="124"/>
                  </a:lnTo>
                  <a:close/>
                </a:path>
              </a:pathLst>
            </a:custGeom>
            <a:solidFill>
              <a:srgbClr val="000000"/>
            </a:solidFill>
            <a:ln w="9525">
              <a:noFill/>
              <a:round/>
              <a:headEnd/>
              <a:tailEnd/>
            </a:ln>
          </p:spPr>
          <p:txBody>
            <a:bodyPr>
              <a:prstTxWarp prst="textNoShape">
                <a:avLst/>
              </a:prstTxWarp>
            </a:bodyPr>
            <a:lstStyle/>
            <a:p>
              <a:endParaRPr lang="en-GB"/>
            </a:p>
          </p:txBody>
        </p:sp>
      </p:grpSp>
      <p:sp>
        <p:nvSpPr>
          <p:cNvPr id="108624" name="Line 338"/>
          <p:cNvSpPr>
            <a:spLocks noChangeShapeType="1"/>
          </p:cNvSpPr>
          <p:nvPr/>
        </p:nvSpPr>
        <p:spPr bwMode="auto">
          <a:xfrm>
            <a:off x="4854575" y="5576888"/>
            <a:ext cx="1588" cy="300037"/>
          </a:xfrm>
          <a:prstGeom prst="line">
            <a:avLst/>
          </a:prstGeom>
          <a:noFill/>
          <a:ln w="9525">
            <a:solidFill>
              <a:srgbClr val="000000"/>
            </a:solidFill>
            <a:round/>
            <a:headEnd/>
            <a:tailEnd/>
          </a:ln>
        </p:spPr>
        <p:txBody>
          <a:bodyPr>
            <a:prstTxWarp prst="textNoShape">
              <a:avLst/>
            </a:prstTxWarp>
          </a:bodyPr>
          <a:lstStyle/>
          <a:p>
            <a:endParaRPr lang="en-GB"/>
          </a:p>
        </p:txBody>
      </p:sp>
      <p:grpSp>
        <p:nvGrpSpPr>
          <p:cNvPr id="17" name="Group 339"/>
          <p:cNvGrpSpPr>
            <a:grpSpLocks/>
          </p:cNvGrpSpPr>
          <p:nvPr/>
        </p:nvGrpSpPr>
        <p:grpSpPr bwMode="auto">
          <a:xfrm>
            <a:off x="4854575" y="5827713"/>
            <a:ext cx="225425" cy="98425"/>
            <a:chOff x="3267" y="3704"/>
            <a:chExt cx="142" cy="62"/>
          </a:xfrm>
        </p:grpSpPr>
        <p:sp>
          <p:nvSpPr>
            <p:cNvPr id="108646" name="Line 340"/>
            <p:cNvSpPr>
              <a:spLocks noChangeShapeType="1"/>
            </p:cNvSpPr>
            <p:nvPr/>
          </p:nvSpPr>
          <p:spPr bwMode="auto">
            <a:xfrm>
              <a:off x="3267" y="3735"/>
              <a:ext cx="82" cy="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08647" name="Freeform 341"/>
            <p:cNvSpPr>
              <a:spLocks/>
            </p:cNvSpPr>
            <p:nvPr/>
          </p:nvSpPr>
          <p:spPr bwMode="auto">
            <a:xfrm>
              <a:off x="3347" y="3704"/>
              <a:ext cx="62" cy="62"/>
            </a:xfrm>
            <a:custGeom>
              <a:avLst/>
              <a:gdLst>
                <a:gd name="T0" fmla="*/ 0 w 122"/>
                <a:gd name="T1" fmla="*/ 124 h 124"/>
                <a:gd name="T2" fmla="*/ 122 w 122"/>
                <a:gd name="T3" fmla="*/ 61 h 124"/>
                <a:gd name="T4" fmla="*/ 0 w 122"/>
                <a:gd name="T5" fmla="*/ 0 h 124"/>
                <a:gd name="T6" fmla="*/ 0 w 122"/>
                <a:gd name="T7" fmla="*/ 124 h 124"/>
                <a:gd name="T8" fmla="*/ 0 60000 65536"/>
                <a:gd name="T9" fmla="*/ 0 60000 65536"/>
                <a:gd name="T10" fmla="*/ 0 60000 65536"/>
                <a:gd name="T11" fmla="*/ 0 60000 65536"/>
                <a:gd name="T12" fmla="*/ 0 w 122"/>
                <a:gd name="T13" fmla="*/ 0 h 124"/>
                <a:gd name="T14" fmla="*/ 122 w 122"/>
                <a:gd name="T15" fmla="*/ 124 h 124"/>
              </a:gdLst>
              <a:ahLst/>
              <a:cxnLst>
                <a:cxn ang="T8">
                  <a:pos x="T0" y="T1"/>
                </a:cxn>
                <a:cxn ang="T9">
                  <a:pos x="T2" y="T3"/>
                </a:cxn>
                <a:cxn ang="T10">
                  <a:pos x="T4" y="T5"/>
                </a:cxn>
                <a:cxn ang="T11">
                  <a:pos x="T6" y="T7"/>
                </a:cxn>
              </a:cxnLst>
              <a:rect l="T12" t="T13" r="T14" b="T15"/>
              <a:pathLst>
                <a:path w="122" h="124">
                  <a:moveTo>
                    <a:pt x="0" y="124"/>
                  </a:moveTo>
                  <a:lnTo>
                    <a:pt x="122" y="61"/>
                  </a:lnTo>
                  <a:lnTo>
                    <a:pt x="0" y="0"/>
                  </a:lnTo>
                  <a:lnTo>
                    <a:pt x="0" y="124"/>
                  </a:lnTo>
                  <a:close/>
                </a:path>
              </a:pathLst>
            </a:custGeom>
            <a:solidFill>
              <a:srgbClr val="000000"/>
            </a:solidFill>
            <a:ln w="9525">
              <a:noFill/>
              <a:round/>
              <a:headEnd/>
              <a:tailEnd/>
            </a:ln>
          </p:spPr>
          <p:txBody>
            <a:bodyPr>
              <a:prstTxWarp prst="textNoShape">
                <a:avLst/>
              </a:prstTxWarp>
            </a:bodyPr>
            <a:lstStyle/>
            <a:p>
              <a:endParaRPr lang="en-GB"/>
            </a:p>
          </p:txBody>
        </p:sp>
      </p:grpSp>
      <p:grpSp>
        <p:nvGrpSpPr>
          <p:cNvPr id="18" name="Group 342"/>
          <p:cNvGrpSpPr>
            <a:grpSpLocks/>
          </p:cNvGrpSpPr>
          <p:nvPr/>
        </p:nvGrpSpPr>
        <p:grpSpPr bwMode="auto">
          <a:xfrm>
            <a:off x="5780088" y="4676775"/>
            <a:ext cx="98425" cy="1123950"/>
            <a:chOff x="3850" y="2979"/>
            <a:chExt cx="62" cy="708"/>
          </a:xfrm>
        </p:grpSpPr>
        <p:sp>
          <p:nvSpPr>
            <p:cNvPr id="108644" name="Line 343"/>
            <p:cNvSpPr>
              <a:spLocks noChangeShapeType="1"/>
            </p:cNvSpPr>
            <p:nvPr/>
          </p:nvSpPr>
          <p:spPr bwMode="auto">
            <a:xfrm flipV="1">
              <a:off x="3881" y="3038"/>
              <a:ext cx="1" cy="649"/>
            </a:xfrm>
            <a:prstGeom prst="line">
              <a:avLst/>
            </a:prstGeom>
            <a:noFill/>
            <a:ln w="9525">
              <a:solidFill>
                <a:srgbClr val="000000"/>
              </a:solidFill>
              <a:round/>
              <a:headEnd/>
              <a:tailEnd/>
            </a:ln>
          </p:spPr>
          <p:txBody>
            <a:bodyPr>
              <a:prstTxWarp prst="textNoShape">
                <a:avLst/>
              </a:prstTxWarp>
            </a:bodyPr>
            <a:lstStyle/>
            <a:p>
              <a:endParaRPr lang="en-GB"/>
            </a:p>
          </p:txBody>
        </p:sp>
        <p:sp>
          <p:nvSpPr>
            <p:cNvPr id="108645" name="Freeform 344"/>
            <p:cNvSpPr>
              <a:spLocks/>
            </p:cNvSpPr>
            <p:nvPr/>
          </p:nvSpPr>
          <p:spPr bwMode="auto">
            <a:xfrm>
              <a:off x="3850" y="2979"/>
              <a:ext cx="62" cy="62"/>
            </a:xfrm>
            <a:custGeom>
              <a:avLst/>
              <a:gdLst>
                <a:gd name="T0" fmla="*/ 124 w 124"/>
                <a:gd name="T1" fmla="*/ 124 h 124"/>
                <a:gd name="T2" fmla="*/ 61 w 124"/>
                <a:gd name="T3" fmla="*/ 0 h 124"/>
                <a:gd name="T4" fmla="*/ 0 w 124"/>
                <a:gd name="T5" fmla="*/ 124 h 124"/>
                <a:gd name="T6" fmla="*/ 124 w 124"/>
                <a:gd name="T7" fmla="*/ 124 h 124"/>
                <a:gd name="T8" fmla="*/ 0 60000 65536"/>
                <a:gd name="T9" fmla="*/ 0 60000 65536"/>
                <a:gd name="T10" fmla="*/ 0 60000 65536"/>
                <a:gd name="T11" fmla="*/ 0 60000 65536"/>
                <a:gd name="T12" fmla="*/ 0 w 124"/>
                <a:gd name="T13" fmla="*/ 0 h 124"/>
                <a:gd name="T14" fmla="*/ 124 w 124"/>
                <a:gd name="T15" fmla="*/ 124 h 124"/>
              </a:gdLst>
              <a:ahLst/>
              <a:cxnLst>
                <a:cxn ang="T8">
                  <a:pos x="T0" y="T1"/>
                </a:cxn>
                <a:cxn ang="T9">
                  <a:pos x="T2" y="T3"/>
                </a:cxn>
                <a:cxn ang="T10">
                  <a:pos x="T4" y="T5"/>
                </a:cxn>
                <a:cxn ang="T11">
                  <a:pos x="T6" y="T7"/>
                </a:cxn>
              </a:cxnLst>
              <a:rect l="T12" t="T13" r="T14" b="T15"/>
              <a:pathLst>
                <a:path w="124" h="124">
                  <a:moveTo>
                    <a:pt x="124" y="124"/>
                  </a:moveTo>
                  <a:lnTo>
                    <a:pt x="61" y="0"/>
                  </a:lnTo>
                  <a:lnTo>
                    <a:pt x="0" y="124"/>
                  </a:lnTo>
                  <a:lnTo>
                    <a:pt x="124" y="124"/>
                  </a:lnTo>
                  <a:close/>
                </a:path>
              </a:pathLst>
            </a:custGeom>
            <a:solidFill>
              <a:srgbClr val="000000"/>
            </a:solidFill>
            <a:ln w="9525">
              <a:noFill/>
              <a:round/>
              <a:headEnd/>
              <a:tailEnd/>
            </a:ln>
          </p:spPr>
          <p:txBody>
            <a:bodyPr>
              <a:prstTxWarp prst="textNoShape">
                <a:avLst/>
              </a:prstTxWarp>
            </a:bodyPr>
            <a:lstStyle/>
            <a:p>
              <a:endParaRPr lang="en-GB"/>
            </a:p>
          </p:txBody>
        </p:sp>
      </p:grpSp>
      <p:grpSp>
        <p:nvGrpSpPr>
          <p:cNvPr id="19" name="Group 345"/>
          <p:cNvGrpSpPr>
            <a:grpSpLocks/>
          </p:cNvGrpSpPr>
          <p:nvPr/>
        </p:nvGrpSpPr>
        <p:grpSpPr bwMode="auto">
          <a:xfrm>
            <a:off x="4956175" y="3700463"/>
            <a:ext cx="98425" cy="525462"/>
            <a:chOff x="3331" y="2364"/>
            <a:chExt cx="62" cy="331"/>
          </a:xfrm>
        </p:grpSpPr>
        <p:sp>
          <p:nvSpPr>
            <p:cNvPr id="108642" name="Line 346"/>
            <p:cNvSpPr>
              <a:spLocks noChangeShapeType="1"/>
            </p:cNvSpPr>
            <p:nvPr/>
          </p:nvSpPr>
          <p:spPr bwMode="auto">
            <a:xfrm flipV="1">
              <a:off x="3361" y="2424"/>
              <a:ext cx="1" cy="27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08643" name="Freeform 347"/>
            <p:cNvSpPr>
              <a:spLocks/>
            </p:cNvSpPr>
            <p:nvPr/>
          </p:nvSpPr>
          <p:spPr bwMode="auto">
            <a:xfrm>
              <a:off x="3331" y="2364"/>
              <a:ext cx="62" cy="62"/>
            </a:xfrm>
            <a:custGeom>
              <a:avLst/>
              <a:gdLst>
                <a:gd name="T0" fmla="*/ 124 w 124"/>
                <a:gd name="T1" fmla="*/ 124 h 124"/>
                <a:gd name="T2" fmla="*/ 61 w 124"/>
                <a:gd name="T3" fmla="*/ 0 h 124"/>
                <a:gd name="T4" fmla="*/ 0 w 124"/>
                <a:gd name="T5" fmla="*/ 124 h 124"/>
                <a:gd name="T6" fmla="*/ 124 w 124"/>
                <a:gd name="T7" fmla="*/ 124 h 124"/>
                <a:gd name="T8" fmla="*/ 0 60000 65536"/>
                <a:gd name="T9" fmla="*/ 0 60000 65536"/>
                <a:gd name="T10" fmla="*/ 0 60000 65536"/>
                <a:gd name="T11" fmla="*/ 0 60000 65536"/>
                <a:gd name="T12" fmla="*/ 0 w 124"/>
                <a:gd name="T13" fmla="*/ 0 h 124"/>
                <a:gd name="T14" fmla="*/ 124 w 124"/>
                <a:gd name="T15" fmla="*/ 124 h 124"/>
              </a:gdLst>
              <a:ahLst/>
              <a:cxnLst>
                <a:cxn ang="T8">
                  <a:pos x="T0" y="T1"/>
                </a:cxn>
                <a:cxn ang="T9">
                  <a:pos x="T2" y="T3"/>
                </a:cxn>
                <a:cxn ang="T10">
                  <a:pos x="T4" y="T5"/>
                </a:cxn>
                <a:cxn ang="T11">
                  <a:pos x="T6" y="T7"/>
                </a:cxn>
              </a:cxnLst>
              <a:rect l="T12" t="T13" r="T14" b="T15"/>
              <a:pathLst>
                <a:path w="124" h="124">
                  <a:moveTo>
                    <a:pt x="124" y="124"/>
                  </a:moveTo>
                  <a:lnTo>
                    <a:pt x="61" y="0"/>
                  </a:lnTo>
                  <a:lnTo>
                    <a:pt x="0" y="124"/>
                  </a:lnTo>
                  <a:lnTo>
                    <a:pt x="124" y="124"/>
                  </a:lnTo>
                  <a:close/>
                </a:path>
              </a:pathLst>
            </a:custGeom>
            <a:solidFill>
              <a:srgbClr val="000000"/>
            </a:solidFill>
            <a:ln w="9525">
              <a:noFill/>
              <a:round/>
              <a:headEnd/>
              <a:tailEnd/>
            </a:ln>
          </p:spPr>
          <p:txBody>
            <a:bodyPr>
              <a:prstTxWarp prst="textNoShape">
                <a:avLst/>
              </a:prstTxWarp>
            </a:bodyPr>
            <a:lstStyle/>
            <a:p>
              <a:endParaRPr lang="en-GB"/>
            </a:p>
          </p:txBody>
        </p:sp>
      </p:grpSp>
      <p:grpSp>
        <p:nvGrpSpPr>
          <p:cNvPr id="20" name="Group 348"/>
          <p:cNvGrpSpPr>
            <a:grpSpLocks/>
          </p:cNvGrpSpPr>
          <p:nvPr/>
        </p:nvGrpSpPr>
        <p:grpSpPr bwMode="auto">
          <a:xfrm>
            <a:off x="6456363" y="2800350"/>
            <a:ext cx="98425" cy="525463"/>
            <a:chOff x="4276" y="1797"/>
            <a:chExt cx="62" cy="331"/>
          </a:xfrm>
        </p:grpSpPr>
        <p:sp>
          <p:nvSpPr>
            <p:cNvPr id="108640" name="Line 349"/>
            <p:cNvSpPr>
              <a:spLocks noChangeShapeType="1"/>
            </p:cNvSpPr>
            <p:nvPr/>
          </p:nvSpPr>
          <p:spPr bwMode="auto">
            <a:xfrm flipV="1">
              <a:off x="4306" y="1857"/>
              <a:ext cx="1" cy="27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08641" name="Freeform 350"/>
            <p:cNvSpPr>
              <a:spLocks/>
            </p:cNvSpPr>
            <p:nvPr/>
          </p:nvSpPr>
          <p:spPr bwMode="auto">
            <a:xfrm>
              <a:off x="4276" y="1797"/>
              <a:ext cx="62" cy="62"/>
            </a:xfrm>
            <a:custGeom>
              <a:avLst/>
              <a:gdLst>
                <a:gd name="T0" fmla="*/ 124 w 124"/>
                <a:gd name="T1" fmla="*/ 124 h 124"/>
                <a:gd name="T2" fmla="*/ 61 w 124"/>
                <a:gd name="T3" fmla="*/ 0 h 124"/>
                <a:gd name="T4" fmla="*/ 0 w 124"/>
                <a:gd name="T5" fmla="*/ 124 h 124"/>
                <a:gd name="T6" fmla="*/ 124 w 124"/>
                <a:gd name="T7" fmla="*/ 124 h 124"/>
                <a:gd name="T8" fmla="*/ 0 60000 65536"/>
                <a:gd name="T9" fmla="*/ 0 60000 65536"/>
                <a:gd name="T10" fmla="*/ 0 60000 65536"/>
                <a:gd name="T11" fmla="*/ 0 60000 65536"/>
                <a:gd name="T12" fmla="*/ 0 w 124"/>
                <a:gd name="T13" fmla="*/ 0 h 124"/>
                <a:gd name="T14" fmla="*/ 124 w 124"/>
                <a:gd name="T15" fmla="*/ 124 h 124"/>
              </a:gdLst>
              <a:ahLst/>
              <a:cxnLst>
                <a:cxn ang="T8">
                  <a:pos x="T0" y="T1"/>
                </a:cxn>
                <a:cxn ang="T9">
                  <a:pos x="T2" y="T3"/>
                </a:cxn>
                <a:cxn ang="T10">
                  <a:pos x="T4" y="T5"/>
                </a:cxn>
                <a:cxn ang="T11">
                  <a:pos x="T6" y="T7"/>
                </a:cxn>
              </a:cxnLst>
              <a:rect l="T12" t="T13" r="T14" b="T15"/>
              <a:pathLst>
                <a:path w="124" h="124">
                  <a:moveTo>
                    <a:pt x="124" y="124"/>
                  </a:moveTo>
                  <a:lnTo>
                    <a:pt x="61" y="0"/>
                  </a:lnTo>
                  <a:lnTo>
                    <a:pt x="0" y="124"/>
                  </a:lnTo>
                  <a:lnTo>
                    <a:pt x="124" y="124"/>
                  </a:lnTo>
                  <a:close/>
                </a:path>
              </a:pathLst>
            </a:custGeom>
            <a:solidFill>
              <a:srgbClr val="000000"/>
            </a:solidFill>
            <a:ln w="9525">
              <a:noFill/>
              <a:round/>
              <a:headEnd/>
              <a:tailEnd/>
            </a:ln>
          </p:spPr>
          <p:txBody>
            <a:bodyPr>
              <a:prstTxWarp prst="textNoShape">
                <a:avLst/>
              </a:prstTxWarp>
            </a:bodyPr>
            <a:lstStyle/>
            <a:p>
              <a:endParaRPr lang="en-GB"/>
            </a:p>
          </p:txBody>
        </p:sp>
      </p:grpSp>
      <p:grpSp>
        <p:nvGrpSpPr>
          <p:cNvPr id="21" name="Group 351"/>
          <p:cNvGrpSpPr>
            <a:grpSpLocks/>
          </p:cNvGrpSpPr>
          <p:nvPr/>
        </p:nvGrpSpPr>
        <p:grpSpPr bwMode="auto">
          <a:xfrm>
            <a:off x="6156325" y="3476625"/>
            <a:ext cx="98425" cy="974725"/>
            <a:chOff x="4087" y="2223"/>
            <a:chExt cx="62" cy="614"/>
          </a:xfrm>
        </p:grpSpPr>
        <p:sp>
          <p:nvSpPr>
            <p:cNvPr id="108638" name="Line 352"/>
            <p:cNvSpPr>
              <a:spLocks noChangeShapeType="1"/>
            </p:cNvSpPr>
            <p:nvPr/>
          </p:nvSpPr>
          <p:spPr bwMode="auto">
            <a:xfrm flipV="1">
              <a:off x="4117" y="2282"/>
              <a:ext cx="1" cy="555"/>
            </a:xfrm>
            <a:prstGeom prst="line">
              <a:avLst/>
            </a:prstGeom>
            <a:noFill/>
            <a:ln w="9525">
              <a:solidFill>
                <a:srgbClr val="000000"/>
              </a:solidFill>
              <a:round/>
              <a:headEnd/>
              <a:tailEnd/>
            </a:ln>
          </p:spPr>
          <p:txBody>
            <a:bodyPr>
              <a:prstTxWarp prst="textNoShape">
                <a:avLst/>
              </a:prstTxWarp>
            </a:bodyPr>
            <a:lstStyle/>
            <a:p>
              <a:endParaRPr lang="en-GB"/>
            </a:p>
          </p:txBody>
        </p:sp>
        <p:sp>
          <p:nvSpPr>
            <p:cNvPr id="108639" name="Freeform 353"/>
            <p:cNvSpPr>
              <a:spLocks/>
            </p:cNvSpPr>
            <p:nvPr/>
          </p:nvSpPr>
          <p:spPr bwMode="auto">
            <a:xfrm>
              <a:off x="4087" y="2223"/>
              <a:ext cx="62" cy="62"/>
            </a:xfrm>
            <a:custGeom>
              <a:avLst/>
              <a:gdLst>
                <a:gd name="T0" fmla="*/ 124 w 124"/>
                <a:gd name="T1" fmla="*/ 124 h 124"/>
                <a:gd name="T2" fmla="*/ 61 w 124"/>
                <a:gd name="T3" fmla="*/ 0 h 124"/>
                <a:gd name="T4" fmla="*/ 0 w 124"/>
                <a:gd name="T5" fmla="*/ 124 h 124"/>
                <a:gd name="T6" fmla="*/ 124 w 124"/>
                <a:gd name="T7" fmla="*/ 124 h 124"/>
                <a:gd name="T8" fmla="*/ 0 60000 65536"/>
                <a:gd name="T9" fmla="*/ 0 60000 65536"/>
                <a:gd name="T10" fmla="*/ 0 60000 65536"/>
                <a:gd name="T11" fmla="*/ 0 60000 65536"/>
                <a:gd name="T12" fmla="*/ 0 w 124"/>
                <a:gd name="T13" fmla="*/ 0 h 124"/>
                <a:gd name="T14" fmla="*/ 124 w 124"/>
                <a:gd name="T15" fmla="*/ 124 h 124"/>
              </a:gdLst>
              <a:ahLst/>
              <a:cxnLst>
                <a:cxn ang="T8">
                  <a:pos x="T0" y="T1"/>
                </a:cxn>
                <a:cxn ang="T9">
                  <a:pos x="T2" y="T3"/>
                </a:cxn>
                <a:cxn ang="T10">
                  <a:pos x="T4" y="T5"/>
                </a:cxn>
                <a:cxn ang="T11">
                  <a:pos x="T6" y="T7"/>
                </a:cxn>
              </a:cxnLst>
              <a:rect l="T12" t="T13" r="T14" b="T15"/>
              <a:pathLst>
                <a:path w="124" h="124">
                  <a:moveTo>
                    <a:pt x="124" y="124"/>
                  </a:moveTo>
                  <a:lnTo>
                    <a:pt x="61" y="0"/>
                  </a:lnTo>
                  <a:lnTo>
                    <a:pt x="0" y="124"/>
                  </a:lnTo>
                  <a:lnTo>
                    <a:pt x="124" y="124"/>
                  </a:lnTo>
                  <a:close/>
                </a:path>
              </a:pathLst>
            </a:custGeom>
            <a:solidFill>
              <a:srgbClr val="000000"/>
            </a:solidFill>
            <a:ln w="9525">
              <a:noFill/>
              <a:round/>
              <a:headEnd/>
              <a:tailEnd/>
            </a:ln>
          </p:spPr>
          <p:txBody>
            <a:bodyPr>
              <a:prstTxWarp prst="textNoShape">
                <a:avLst/>
              </a:prstTxWarp>
            </a:bodyPr>
            <a:lstStyle/>
            <a:p>
              <a:endParaRPr lang="en-GB"/>
            </a:p>
          </p:txBody>
        </p:sp>
      </p:grpSp>
      <p:grpSp>
        <p:nvGrpSpPr>
          <p:cNvPr id="22" name="Group 354"/>
          <p:cNvGrpSpPr>
            <a:grpSpLocks/>
          </p:cNvGrpSpPr>
          <p:nvPr/>
        </p:nvGrpSpPr>
        <p:grpSpPr bwMode="auto">
          <a:xfrm>
            <a:off x="4356100" y="2800350"/>
            <a:ext cx="98425" cy="525463"/>
            <a:chOff x="2953" y="1797"/>
            <a:chExt cx="62" cy="331"/>
          </a:xfrm>
        </p:grpSpPr>
        <p:sp>
          <p:nvSpPr>
            <p:cNvPr id="108636" name="Line 355"/>
            <p:cNvSpPr>
              <a:spLocks noChangeShapeType="1"/>
            </p:cNvSpPr>
            <p:nvPr/>
          </p:nvSpPr>
          <p:spPr bwMode="auto">
            <a:xfrm flipV="1">
              <a:off x="2983" y="1857"/>
              <a:ext cx="1" cy="271"/>
            </a:xfrm>
            <a:prstGeom prst="line">
              <a:avLst/>
            </a:prstGeom>
            <a:noFill/>
            <a:ln w="9525">
              <a:solidFill>
                <a:srgbClr val="000000"/>
              </a:solidFill>
              <a:round/>
              <a:headEnd/>
              <a:tailEnd/>
            </a:ln>
          </p:spPr>
          <p:txBody>
            <a:bodyPr>
              <a:prstTxWarp prst="textNoShape">
                <a:avLst/>
              </a:prstTxWarp>
            </a:bodyPr>
            <a:lstStyle/>
            <a:p>
              <a:endParaRPr lang="en-GB"/>
            </a:p>
          </p:txBody>
        </p:sp>
        <p:sp>
          <p:nvSpPr>
            <p:cNvPr id="108637" name="Freeform 356"/>
            <p:cNvSpPr>
              <a:spLocks/>
            </p:cNvSpPr>
            <p:nvPr/>
          </p:nvSpPr>
          <p:spPr bwMode="auto">
            <a:xfrm>
              <a:off x="2953" y="1797"/>
              <a:ext cx="62" cy="62"/>
            </a:xfrm>
            <a:custGeom>
              <a:avLst/>
              <a:gdLst>
                <a:gd name="T0" fmla="*/ 124 w 124"/>
                <a:gd name="T1" fmla="*/ 124 h 124"/>
                <a:gd name="T2" fmla="*/ 61 w 124"/>
                <a:gd name="T3" fmla="*/ 0 h 124"/>
                <a:gd name="T4" fmla="*/ 0 w 124"/>
                <a:gd name="T5" fmla="*/ 124 h 124"/>
                <a:gd name="T6" fmla="*/ 124 w 124"/>
                <a:gd name="T7" fmla="*/ 124 h 124"/>
                <a:gd name="T8" fmla="*/ 0 60000 65536"/>
                <a:gd name="T9" fmla="*/ 0 60000 65536"/>
                <a:gd name="T10" fmla="*/ 0 60000 65536"/>
                <a:gd name="T11" fmla="*/ 0 60000 65536"/>
                <a:gd name="T12" fmla="*/ 0 w 124"/>
                <a:gd name="T13" fmla="*/ 0 h 124"/>
                <a:gd name="T14" fmla="*/ 124 w 124"/>
                <a:gd name="T15" fmla="*/ 124 h 124"/>
              </a:gdLst>
              <a:ahLst/>
              <a:cxnLst>
                <a:cxn ang="T8">
                  <a:pos x="T0" y="T1"/>
                </a:cxn>
                <a:cxn ang="T9">
                  <a:pos x="T2" y="T3"/>
                </a:cxn>
                <a:cxn ang="T10">
                  <a:pos x="T4" y="T5"/>
                </a:cxn>
                <a:cxn ang="T11">
                  <a:pos x="T6" y="T7"/>
                </a:cxn>
              </a:cxnLst>
              <a:rect l="T12" t="T13" r="T14" b="T15"/>
              <a:pathLst>
                <a:path w="124" h="124">
                  <a:moveTo>
                    <a:pt x="124" y="124"/>
                  </a:moveTo>
                  <a:lnTo>
                    <a:pt x="61" y="0"/>
                  </a:lnTo>
                  <a:lnTo>
                    <a:pt x="0" y="124"/>
                  </a:lnTo>
                  <a:lnTo>
                    <a:pt x="124" y="124"/>
                  </a:lnTo>
                  <a:close/>
                </a:path>
              </a:pathLst>
            </a:custGeom>
            <a:solidFill>
              <a:srgbClr val="000000"/>
            </a:solidFill>
            <a:ln w="9525">
              <a:noFill/>
              <a:round/>
              <a:headEnd/>
              <a:tailEnd/>
            </a:ln>
          </p:spPr>
          <p:txBody>
            <a:bodyPr>
              <a:prstTxWarp prst="textNoShape">
                <a:avLst/>
              </a:prstTxWarp>
            </a:bodyPr>
            <a:lstStyle/>
            <a:p>
              <a:endParaRPr lang="en-GB"/>
            </a:p>
          </p:txBody>
        </p:sp>
      </p:grpSp>
      <p:sp>
        <p:nvSpPr>
          <p:cNvPr id="108631" name="Freeform 357"/>
          <p:cNvSpPr>
            <a:spLocks/>
          </p:cNvSpPr>
          <p:nvPr/>
        </p:nvSpPr>
        <p:spPr bwMode="auto">
          <a:xfrm>
            <a:off x="4765675" y="2436813"/>
            <a:ext cx="1541463" cy="1249362"/>
          </a:xfrm>
          <a:custGeom>
            <a:avLst/>
            <a:gdLst>
              <a:gd name="T0" fmla="*/ 1306 w 1943"/>
              <a:gd name="T1" fmla="*/ 142 h 1573"/>
              <a:gd name="T2" fmla="*/ 1392 w 1943"/>
              <a:gd name="T3" fmla="*/ 254 h 1573"/>
              <a:gd name="T4" fmla="*/ 0 w 1943"/>
              <a:gd name="T5" fmla="*/ 1351 h 1573"/>
              <a:gd name="T6" fmla="*/ 176 w 1943"/>
              <a:gd name="T7" fmla="*/ 1573 h 1573"/>
              <a:gd name="T8" fmla="*/ 1567 w 1943"/>
              <a:gd name="T9" fmla="*/ 477 h 1573"/>
              <a:gd name="T10" fmla="*/ 1656 w 1943"/>
              <a:gd name="T11" fmla="*/ 589 h 1573"/>
              <a:gd name="T12" fmla="*/ 1943 w 1943"/>
              <a:gd name="T13" fmla="*/ 0 h 1573"/>
              <a:gd name="T14" fmla="*/ 1306 w 1943"/>
              <a:gd name="T15" fmla="*/ 142 h 1573"/>
              <a:gd name="T16" fmla="*/ 0 60000 65536"/>
              <a:gd name="T17" fmla="*/ 0 60000 65536"/>
              <a:gd name="T18" fmla="*/ 0 60000 65536"/>
              <a:gd name="T19" fmla="*/ 0 60000 65536"/>
              <a:gd name="T20" fmla="*/ 0 60000 65536"/>
              <a:gd name="T21" fmla="*/ 0 60000 65536"/>
              <a:gd name="T22" fmla="*/ 0 60000 65536"/>
              <a:gd name="T23" fmla="*/ 0 60000 65536"/>
              <a:gd name="T24" fmla="*/ 0 w 1943"/>
              <a:gd name="T25" fmla="*/ 0 h 1573"/>
              <a:gd name="T26" fmla="*/ 1943 w 1943"/>
              <a:gd name="T27" fmla="*/ 1573 h 157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43" h="1573">
                <a:moveTo>
                  <a:pt x="1306" y="142"/>
                </a:moveTo>
                <a:lnTo>
                  <a:pt x="1392" y="254"/>
                </a:lnTo>
                <a:lnTo>
                  <a:pt x="0" y="1351"/>
                </a:lnTo>
                <a:lnTo>
                  <a:pt x="176" y="1573"/>
                </a:lnTo>
                <a:lnTo>
                  <a:pt x="1567" y="477"/>
                </a:lnTo>
                <a:lnTo>
                  <a:pt x="1656" y="589"/>
                </a:lnTo>
                <a:lnTo>
                  <a:pt x="1943" y="0"/>
                </a:lnTo>
                <a:lnTo>
                  <a:pt x="1306" y="142"/>
                </a:lnTo>
                <a:close/>
              </a:path>
            </a:pathLst>
          </a:custGeom>
          <a:solidFill>
            <a:srgbClr val="FFFFFF"/>
          </a:solidFill>
          <a:ln w="9525">
            <a:solidFill>
              <a:srgbClr val="000000"/>
            </a:solidFill>
            <a:round/>
            <a:headEnd/>
            <a:tailEnd/>
          </a:ln>
        </p:spPr>
        <p:txBody>
          <a:bodyPr>
            <a:prstTxWarp prst="textNoShape">
              <a:avLst/>
            </a:prstTxWarp>
          </a:bodyPr>
          <a:lstStyle/>
          <a:p>
            <a:endParaRPr lang="en-GB"/>
          </a:p>
        </p:txBody>
      </p:sp>
      <p:sp>
        <p:nvSpPr>
          <p:cNvPr id="108632" name="Rectangle 358"/>
          <p:cNvSpPr>
            <a:spLocks noChangeArrowheads="1"/>
          </p:cNvSpPr>
          <p:nvPr/>
        </p:nvSpPr>
        <p:spPr bwMode="auto">
          <a:xfrm rot="-2340000">
            <a:off x="4883150" y="3052763"/>
            <a:ext cx="1047750" cy="198437"/>
          </a:xfrm>
          <a:prstGeom prst="rect">
            <a:avLst/>
          </a:prstGeom>
          <a:noFill/>
          <a:ln w="9525">
            <a:noFill/>
            <a:miter lim="800000"/>
            <a:headEnd/>
            <a:tailEnd/>
          </a:ln>
        </p:spPr>
        <p:txBody>
          <a:bodyPr wrap="none" lIns="0" tIns="0" rIns="0" bIns="0">
            <a:prstTxWarp prst="textNoShape">
              <a:avLst/>
            </a:prstTxWarp>
            <a:spAutoFit/>
          </a:bodyPr>
          <a:lstStyle/>
          <a:p>
            <a:pPr algn="ctr"/>
            <a:r>
              <a:rPr lang="en-GB" sz="1300" b="1">
                <a:solidFill>
                  <a:srgbClr val="000000"/>
                </a:solidFill>
                <a:latin typeface="Arial" pitchFamily="-112" charset="0"/>
              </a:rPr>
              <a:t>’Market Pull</a:t>
            </a:r>
            <a:r>
              <a:rPr lang="en-GB" sz="1200" b="1">
                <a:solidFill>
                  <a:srgbClr val="000000"/>
                </a:solidFill>
                <a:latin typeface="Arial" pitchFamily="-112" charset="0"/>
              </a:rPr>
              <a:t>” </a:t>
            </a:r>
            <a:endParaRPr lang="en-GB"/>
          </a:p>
        </p:txBody>
      </p:sp>
      <p:sp>
        <p:nvSpPr>
          <p:cNvPr id="108633" name="Freeform 359"/>
          <p:cNvSpPr>
            <a:spLocks/>
          </p:cNvSpPr>
          <p:nvPr/>
        </p:nvSpPr>
        <p:spPr bwMode="auto">
          <a:xfrm>
            <a:off x="3254375" y="3635375"/>
            <a:ext cx="1541463" cy="1249363"/>
          </a:xfrm>
          <a:custGeom>
            <a:avLst/>
            <a:gdLst>
              <a:gd name="T0" fmla="*/ 1306 w 1943"/>
              <a:gd name="T1" fmla="*/ 142 h 1573"/>
              <a:gd name="T2" fmla="*/ 1392 w 1943"/>
              <a:gd name="T3" fmla="*/ 254 h 1573"/>
              <a:gd name="T4" fmla="*/ 0 w 1943"/>
              <a:gd name="T5" fmla="*/ 1351 h 1573"/>
              <a:gd name="T6" fmla="*/ 176 w 1943"/>
              <a:gd name="T7" fmla="*/ 1573 h 1573"/>
              <a:gd name="T8" fmla="*/ 1567 w 1943"/>
              <a:gd name="T9" fmla="*/ 477 h 1573"/>
              <a:gd name="T10" fmla="*/ 1656 w 1943"/>
              <a:gd name="T11" fmla="*/ 589 h 1573"/>
              <a:gd name="T12" fmla="*/ 1943 w 1943"/>
              <a:gd name="T13" fmla="*/ 0 h 1573"/>
              <a:gd name="T14" fmla="*/ 1306 w 1943"/>
              <a:gd name="T15" fmla="*/ 142 h 1573"/>
              <a:gd name="T16" fmla="*/ 0 60000 65536"/>
              <a:gd name="T17" fmla="*/ 0 60000 65536"/>
              <a:gd name="T18" fmla="*/ 0 60000 65536"/>
              <a:gd name="T19" fmla="*/ 0 60000 65536"/>
              <a:gd name="T20" fmla="*/ 0 60000 65536"/>
              <a:gd name="T21" fmla="*/ 0 60000 65536"/>
              <a:gd name="T22" fmla="*/ 0 60000 65536"/>
              <a:gd name="T23" fmla="*/ 0 60000 65536"/>
              <a:gd name="T24" fmla="*/ 0 w 1943"/>
              <a:gd name="T25" fmla="*/ 0 h 1573"/>
              <a:gd name="T26" fmla="*/ 1943 w 1943"/>
              <a:gd name="T27" fmla="*/ 1573 h 157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43" h="1573">
                <a:moveTo>
                  <a:pt x="1306" y="142"/>
                </a:moveTo>
                <a:lnTo>
                  <a:pt x="1392" y="254"/>
                </a:lnTo>
                <a:lnTo>
                  <a:pt x="0" y="1351"/>
                </a:lnTo>
                <a:lnTo>
                  <a:pt x="176" y="1573"/>
                </a:lnTo>
                <a:lnTo>
                  <a:pt x="1567" y="477"/>
                </a:lnTo>
                <a:lnTo>
                  <a:pt x="1656" y="589"/>
                </a:lnTo>
                <a:lnTo>
                  <a:pt x="1943" y="0"/>
                </a:lnTo>
                <a:lnTo>
                  <a:pt x="1306" y="142"/>
                </a:lnTo>
                <a:close/>
              </a:path>
            </a:pathLst>
          </a:custGeom>
          <a:solidFill>
            <a:srgbClr val="FFFFFF"/>
          </a:solidFill>
          <a:ln w="9525">
            <a:solidFill>
              <a:srgbClr val="000000"/>
            </a:solidFill>
            <a:round/>
            <a:headEnd/>
            <a:tailEnd/>
          </a:ln>
        </p:spPr>
        <p:txBody>
          <a:bodyPr>
            <a:prstTxWarp prst="textNoShape">
              <a:avLst/>
            </a:prstTxWarp>
          </a:bodyPr>
          <a:lstStyle/>
          <a:p>
            <a:endParaRPr lang="en-GB"/>
          </a:p>
        </p:txBody>
      </p:sp>
      <p:sp>
        <p:nvSpPr>
          <p:cNvPr id="108634" name="Rectangle 360"/>
          <p:cNvSpPr>
            <a:spLocks noChangeArrowheads="1"/>
          </p:cNvSpPr>
          <p:nvPr/>
        </p:nvSpPr>
        <p:spPr bwMode="auto">
          <a:xfrm rot="-2340000">
            <a:off x="3149600" y="4168775"/>
            <a:ext cx="1600200" cy="198438"/>
          </a:xfrm>
          <a:prstGeom prst="rect">
            <a:avLst/>
          </a:prstGeom>
          <a:noFill/>
          <a:ln w="9525">
            <a:noFill/>
            <a:miter lim="800000"/>
            <a:headEnd/>
            <a:tailEnd/>
          </a:ln>
        </p:spPr>
        <p:txBody>
          <a:bodyPr wrap="none" lIns="0" tIns="0" rIns="0" bIns="0">
            <a:prstTxWarp prst="textNoShape">
              <a:avLst/>
            </a:prstTxWarp>
            <a:spAutoFit/>
          </a:bodyPr>
          <a:lstStyle/>
          <a:p>
            <a:pPr algn="ctr"/>
            <a:r>
              <a:rPr lang="en-GB" sz="1300" b="1">
                <a:solidFill>
                  <a:srgbClr val="000000"/>
                </a:solidFill>
                <a:latin typeface="Arial" pitchFamily="-112" charset="0"/>
              </a:rPr>
              <a:t>’Technology Push ”</a:t>
            </a:r>
            <a:r>
              <a:rPr lang="en-GB" sz="1200" b="1">
                <a:solidFill>
                  <a:srgbClr val="000000"/>
                </a:solidFill>
                <a:latin typeface="Arial" pitchFamily="-112" charset="0"/>
              </a:rPr>
              <a:t> </a:t>
            </a:r>
            <a:endParaRPr lang="en-GB"/>
          </a:p>
        </p:txBody>
      </p:sp>
      <p:sp>
        <p:nvSpPr>
          <p:cNvPr id="108635" name="Text Box 361"/>
          <p:cNvSpPr txBox="1">
            <a:spLocks noChangeArrowheads="1"/>
          </p:cNvSpPr>
          <p:nvPr/>
        </p:nvSpPr>
        <p:spPr bwMode="auto">
          <a:xfrm>
            <a:off x="2182813" y="1700213"/>
            <a:ext cx="5257800" cy="274637"/>
          </a:xfrm>
          <a:prstGeom prst="rect">
            <a:avLst/>
          </a:prstGeom>
          <a:noFill/>
          <a:ln w="9525">
            <a:noFill/>
            <a:miter lim="800000"/>
            <a:headEnd/>
            <a:tailEnd/>
          </a:ln>
        </p:spPr>
        <p:txBody>
          <a:bodyPr>
            <a:prstTxWarp prst="textNoShape">
              <a:avLst/>
            </a:prstTxWarp>
            <a:spAutoFit/>
          </a:bodyPr>
          <a:lstStyle/>
          <a:p>
            <a:pPr algn="ctr">
              <a:spcBef>
                <a:spcPct val="50000"/>
              </a:spcBef>
            </a:pPr>
            <a:r>
              <a:rPr lang="en-GB" sz="1200" b="1">
                <a:latin typeface="Arial" pitchFamily="-112" charset="0"/>
              </a:rPr>
              <a:t>History 	Present	Near Future 		Future 	Vision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ubrik 1"/>
          <p:cNvSpPr>
            <a:spLocks noGrp="1"/>
          </p:cNvSpPr>
          <p:nvPr>
            <p:ph type="title"/>
          </p:nvPr>
        </p:nvSpPr>
        <p:spPr>
          <a:xfrm>
            <a:off x="614120" y="598256"/>
            <a:ext cx="7413625" cy="911446"/>
          </a:xfrm>
        </p:spPr>
        <p:txBody>
          <a:bodyPr/>
          <a:lstStyle/>
          <a:p>
            <a:r>
              <a:rPr lang="en-GB" sz="3200" dirty="0" smtClean="0"/>
              <a:t>Vision, Mission and Targets</a:t>
            </a:r>
            <a:endParaRPr lang="en-GB" sz="3200" dirty="0"/>
          </a:p>
        </p:txBody>
      </p:sp>
      <p:sp>
        <p:nvSpPr>
          <p:cNvPr id="3" name="Platshållare för innehåll 2"/>
          <p:cNvSpPr txBox="1">
            <a:spLocks/>
          </p:cNvSpPr>
          <p:nvPr/>
        </p:nvSpPr>
        <p:spPr>
          <a:xfrm>
            <a:off x="865409" y="1885948"/>
            <a:ext cx="7672565" cy="4455073"/>
          </a:xfrm>
          <a:prstGeom prst="rect">
            <a:avLst/>
          </a:prstGeom>
        </p:spPr>
        <p:txBody>
          <a:bodyPr vert="horz" lIns="0" tIns="0" rIns="0" bIns="0" rtlCol="0">
            <a:normAutofit/>
          </a:bodyPr>
          <a:lstStyle/>
          <a:p>
            <a:pPr marL="259200" lvl="0" indent="-263525" defTabSz="914400">
              <a:spcBef>
                <a:spcPct val="20000"/>
              </a:spcBef>
              <a:buSzPct val="110000"/>
            </a:pPr>
            <a:endParaRPr lang="en-GB" sz="2000" dirty="0" smtClean="0">
              <a:latin typeface="Arial"/>
              <a:ea typeface="Verdana" pitchFamily="34" charset="0"/>
              <a:cs typeface="Arial"/>
            </a:endParaRPr>
          </a:p>
          <a:p>
            <a:pPr marL="338575" lvl="0" indent="-342900" defTabSz="914400">
              <a:spcBef>
                <a:spcPct val="20000"/>
              </a:spcBef>
              <a:buSzPct val="110000"/>
              <a:buFont typeface="Arial"/>
              <a:buChar char="•"/>
            </a:pPr>
            <a:r>
              <a:rPr lang="en-GB" sz="2000" dirty="0" err="1" smtClean="0">
                <a:latin typeface="Arial"/>
                <a:ea typeface="Verdana" pitchFamily="34" charset="0"/>
                <a:cs typeface="Arial"/>
              </a:rPr>
              <a:t>Plingm’s</a:t>
            </a:r>
            <a:r>
              <a:rPr lang="en-GB" sz="2000" dirty="0" smtClean="0">
                <a:latin typeface="Arial"/>
                <a:ea typeface="Verdana" pitchFamily="34" charset="0"/>
                <a:cs typeface="Arial"/>
              </a:rPr>
              <a:t> vision is that basic mobile communication should be simple, efficient and free.</a:t>
            </a:r>
          </a:p>
          <a:p>
            <a:pPr marL="338575" lvl="0" indent="-342900" defTabSz="914400">
              <a:spcBef>
                <a:spcPct val="20000"/>
              </a:spcBef>
              <a:buSzPct val="110000"/>
              <a:buFont typeface="Arial"/>
              <a:buChar char="•"/>
            </a:pPr>
            <a:endParaRPr lang="en-GB" sz="2000" dirty="0" smtClean="0">
              <a:latin typeface="Arial"/>
              <a:ea typeface="Verdana" pitchFamily="34" charset="0"/>
              <a:cs typeface="Arial"/>
            </a:endParaRPr>
          </a:p>
          <a:p>
            <a:pPr marL="338575" lvl="0" indent="-342900" defTabSz="914400">
              <a:spcBef>
                <a:spcPct val="20000"/>
              </a:spcBef>
              <a:buSzPct val="110000"/>
              <a:buFont typeface="Arial"/>
              <a:buChar char="•"/>
            </a:pPr>
            <a:r>
              <a:rPr lang="en-GB" sz="2000" dirty="0" err="1" smtClean="0">
                <a:latin typeface="Arial"/>
                <a:ea typeface="Verdana" pitchFamily="34" charset="0"/>
                <a:cs typeface="Arial"/>
              </a:rPr>
              <a:t>Plingm’s</a:t>
            </a:r>
            <a:r>
              <a:rPr lang="en-GB" sz="2000" dirty="0" smtClean="0">
                <a:latin typeface="Arial"/>
                <a:ea typeface="Verdana" pitchFamily="34" charset="0"/>
                <a:cs typeface="Arial"/>
              </a:rPr>
              <a:t> mission is to liberate the way we communicate </a:t>
            </a:r>
            <a:r>
              <a:rPr lang="en-GB" sz="2000" dirty="0" smtClean="0">
                <a:latin typeface="Arial"/>
                <a:cs typeface="Arial"/>
              </a:rPr>
              <a:t>with family, friends and business contacts.</a:t>
            </a:r>
            <a:endParaRPr lang="en-GB" sz="2000" dirty="0" smtClean="0">
              <a:latin typeface="Arial"/>
              <a:ea typeface="Verdana" pitchFamily="34" charset="0"/>
              <a:cs typeface="Arial"/>
            </a:endParaRPr>
          </a:p>
          <a:p>
            <a:pPr marL="338575" lvl="0" indent="-342900" defTabSz="914400">
              <a:spcBef>
                <a:spcPct val="20000"/>
              </a:spcBef>
              <a:buSzPct val="110000"/>
              <a:buFont typeface="Arial"/>
              <a:buChar char="•"/>
            </a:pPr>
            <a:endParaRPr lang="en-GB" sz="2000" dirty="0" smtClean="0">
              <a:latin typeface="Arial"/>
              <a:ea typeface="Verdana" pitchFamily="34" charset="0"/>
              <a:cs typeface="Arial"/>
            </a:endParaRPr>
          </a:p>
          <a:p>
            <a:pPr marL="338575" lvl="0" indent="-342900" defTabSz="914400">
              <a:spcBef>
                <a:spcPct val="20000"/>
              </a:spcBef>
              <a:buSzPct val="110000"/>
              <a:buFont typeface="Arial"/>
              <a:buChar char="•"/>
            </a:pPr>
            <a:r>
              <a:rPr lang="en-GB" sz="2000" dirty="0" err="1" smtClean="0">
                <a:latin typeface="Arial"/>
                <a:ea typeface="Verdana" pitchFamily="34" charset="0"/>
                <a:cs typeface="Arial"/>
              </a:rPr>
              <a:t>Plingm’s</a:t>
            </a:r>
            <a:r>
              <a:rPr lang="en-GB" sz="2000" dirty="0" smtClean="0">
                <a:latin typeface="Arial"/>
                <a:ea typeface="Verdana" pitchFamily="34" charset="0"/>
                <a:cs typeface="Arial"/>
              </a:rPr>
              <a:t> target is to become a global mobile solution for communication, that is very profitable.</a:t>
            </a:r>
          </a:p>
          <a:p>
            <a:pPr marL="259200" marR="0" lvl="0" indent="-263525" algn="l" defTabSz="914400" rtl="0" eaLnBrk="1" fontAlgn="auto" latinLnBrk="0" hangingPunct="1">
              <a:lnSpc>
                <a:spcPct val="100000"/>
              </a:lnSpc>
              <a:spcBef>
                <a:spcPct val="20000"/>
              </a:spcBef>
              <a:spcAft>
                <a:spcPts val="0"/>
              </a:spcAft>
              <a:buClrTx/>
              <a:buSzPct val="110000"/>
              <a:buFont typeface="Verdana" pitchFamily="34" charset="0"/>
              <a:buNone/>
              <a:tabLst/>
              <a:defRPr/>
            </a:pPr>
            <a:r>
              <a:rPr lang="en-GB" sz="1600" dirty="0" smtClean="0">
                <a:latin typeface="Arial"/>
                <a:ea typeface="Verdana" pitchFamily="34" charset="0"/>
                <a:cs typeface="Arial"/>
              </a:rPr>
              <a:t> </a:t>
            </a:r>
            <a:endParaRPr lang="en-GB" sz="1600" noProof="0" dirty="0" smtClean="0">
              <a:latin typeface="Arial"/>
              <a:ea typeface="Verdana" pitchFamily="34" charset="0"/>
              <a:cs typeface="Arial"/>
            </a:endParaRPr>
          </a:p>
          <a:p>
            <a:pPr marL="259200" marR="0" lvl="0" indent="-263525" algn="l" defTabSz="914400" rtl="0" eaLnBrk="1" fontAlgn="auto" latinLnBrk="0" hangingPunct="1">
              <a:lnSpc>
                <a:spcPct val="100000"/>
              </a:lnSpc>
              <a:spcBef>
                <a:spcPct val="20000"/>
              </a:spcBef>
              <a:spcAft>
                <a:spcPts val="0"/>
              </a:spcAft>
              <a:buClrTx/>
              <a:buSzPct val="110000"/>
              <a:buFont typeface="Verdana" pitchFamily="34" charset="0"/>
              <a:buNone/>
              <a:tabLst/>
              <a:defRPr/>
            </a:pPr>
            <a:r>
              <a:rPr kumimoji="0" lang="en-GB" sz="1600" u="none" strike="noStrike" kern="1200" cap="none" spc="0" normalizeH="0" baseline="0" noProof="0" dirty="0" smtClean="0">
                <a:ln>
                  <a:noFill/>
                </a:ln>
                <a:solidFill>
                  <a:schemeClr val="tx1"/>
                </a:solidFill>
                <a:effectLst/>
                <a:uLnTx/>
                <a:uFillTx/>
                <a:latin typeface="Arial"/>
                <a:ea typeface="Verdana" pitchFamily="34" charset="0"/>
                <a:cs typeface="Arial"/>
              </a:rPr>
              <a: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1"/>
          <p:cNvSpPr txBox="1">
            <a:spLocks/>
          </p:cNvSpPr>
          <p:nvPr/>
        </p:nvSpPr>
        <p:spPr>
          <a:xfrm>
            <a:off x="863600" y="677636"/>
            <a:ext cx="7413625" cy="911446"/>
          </a:xfrm>
          <a:prstGeom prst="rect">
            <a:avLst/>
          </a:prstGeom>
        </p:spPr>
        <p:txBody>
          <a:bodyPr vert="horz" lIns="244800" tIns="0" rIns="0" bIns="0" rtlCol="0" anchor="b" anchorCtr="0">
            <a:noAutofit/>
          </a:bodyPr>
          <a:lstStyle/>
          <a:p>
            <a:pPr lvl="0" defTabSz="914400">
              <a:spcBef>
                <a:spcPct val="0"/>
              </a:spcBef>
              <a:defRPr/>
            </a:pPr>
            <a:r>
              <a:rPr lang="en-GB" sz="3200" b="1" dirty="0" smtClean="0">
                <a:latin typeface="Arial"/>
                <a:cs typeface="Arial"/>
              </a:rPr>
              <a:t>Plingm is Unique</a:t>
            </a:r>
            <a:endParaRPr kumimoji="0" lang="en-GB" sz="3200" b="1" i="0" u="none" strike="noStrike" kern="1200" cap="none" spc="0" normalizeH="0" baseline="0" noProof="0" dirty="0">
              <a:ln>
                <a:noFill/>
              </a:ln>
              <a:solidFill>
                <a:schemeClr val="tx1"/>
              </a:solidFill>
              <a:effectLst/>
              <a:uLnTx/>
              <a:uFillTx/>
              <a:latin typeface="Arial"/>
              <a:ea typeface="ＭＳ Ｐゴシック" pitchFamily="-65" charset="-128"/>
              <a:cs typeface="Arial"/>
            </a:endParaRPr>
          </a:p>
        </p:txBody>
      </p:sp>
      <p:sp>
        <p:nvSpPr>
          <p:cNvPr id="5" name="Content Placeholder 2"/>
          <p:cNvSpPr txBox="1">
            <a:spLocks/>
          </p:cNvSpPr>
          <p:nvPr/>
        </p:nvSpPr>
        <p:spPr>
          <a:xfrm>
            <a:off x="579218" y="1947333"/>
            <a:ext cx="6190545" cy="4525962"/>
          </a:xfrm>
          <a:prstGeom prst="rect">
            <a:avLst/>
          </a:prstGeom>
        </p:spPr>
        <p:txBody>
          <a:bodyPr vert="horz" lIns="0" tIns="0" rIns="0" bIns="0" rtlCol="0">
            <a:normAutofit/>
          </a:bodyPr>
          <a:lstStyle/>
          <a:p>
            <a:pPr marL="342900" marR="0" lvl="0" indent="-342900" algn="l" defTabSz="914400" rtl="0" eaLnBrk="1" fontAlgn="auto" latinLnBrk="0" hangingPunct="1">
              <a:lnSpc>
                <a:spcPct val="100000"/>
              </a:lnSpc>
              <a:spcBef>
                <a:spcPct val="20000"/>
              </a:spcBef>
              <a:spcAft>
                <a:spcPts val="0"/>
              </a:spcAft>
              <a:buClrTx/>
              <a:buSzPct val="110000"/>
              <a:buFont typeface="Arial"/>
              <a:buChar char="•"/>
              <a:tabLst/>
              <a:defRPr/>
            </a:pPr>
            <a:r>
              <a:rPr kumimoji="0" lang="en-GB" sz="1600" i="0" u="none" strike="noStrike" kern="1200" cap="none" spc="0" normalizeH="0" baseline="0" noProof="0" dirty="0" smtClean="0">
                <a:ln>
                  <a:noFill/>
                </a:ln>
                <a:solidFill>
                  <a:schemeClr val="tx1"/>
                </a:solidFill>
                <a:effectLst/>
                <a:uLnTx/>
                <a:uFillTx/>
                <a:latin typeface="Arial"/>
                <a:ea typeface="ＭＳ Ｐゴシック" pitchFamily="-65" charset="-128"/>
                <a:cs typeface="ＭＳ Ｐゴシック" pitchFamily="-65" charset="-128"/>
              </a:rPr>
              <a:t>Unique crystal clear sound – Super HD </a:t>
            </a:r>
            <a:endParaRPr lang="en-GB" sz="1600" dirty="0" smtClean="0">
              <a:latin typeface="Arial"/>
              <a:ea typeface="ＭＳ Ｐゴシック" pitchFamily="-65" charset="-128"/>
              <a:cs typeface="ＭＳ Ｐゴシック" pitchFamily="-65" charset="-128"/>
            </a:endParaRPr>
          </a:p>
          <a:p>
            <a:pPr marL="342900" marR="0" lvl="0" indent="-342900" algn="l" defTabSz="914400" rtl="0" eaLnBrk="1" fontAlgn="auto" latinLnBrk="0" hangingPunct="1">
              <a:lnSpc>
                <a:spcPct val="100000"/>
              </a:lnSpc>
              <a:spcBef>
                <a:spcPct val="20000"/>
              </a:spcBef>
              <a:spcAft>
                <a:spcPts val="0"/>
              </a:spcAft>
              <a:buClrTx/>
              <a:buSzPct val="110000"/>
              <a:buFont typeface="Arial"/>
              <a:buChar char="•"/>
              <a:tabLst/>
              <a:defRPr/>
            </a:pPr>
            <a:r>
              <a:rPr kumimoji="0" lang="en-GB" sz="1600" i="0" u="none" strike="noStrike" kern="1200" cap="none" spc="0" normalizeH="0" baseline="0" noProof="0" dirty="0" smtClean="0">
                <a:ln>
                  <a:noFill/>
                </a:ln>
                <a:solidFill>
                  <a:schemeClr val="tx1"/>
                </a:solidFill>
                <a:effectLst/>
                <a:uLnTx/>
                <a:uFillTx/>
                <a:latin typeface="Arial"/>
                <a:ea typeface="ＭＳ Ｐゴシック" pitchFamily="-65" charset="-128"/>
                <a:cs typeface="ＭＳ Ｐゴシック" pitchFamily="-65" charset="-128"/>
              </a:rPr>
              <a:t>Socially connected, call Facebook and LinkedIn users for free with just one click! </a:t>
            </a:r>
            <a:endParaRPr lang="en-GB" sz="1600" dirty="0" smtClean="0">
              <a:latin typeface="Arial"/>
              <a:ea typeface="ＭＳ Ｐゴシック" pitchFamily="-65" charset="-128"/>
              <a:cs typeface="ＭＳ Ｐゴシック" pitchFamily="-65" charset="-128"/>
            </a:endParaRPr>
          </a:p>
          <a:p>
            <a:pPr marL="342900" marR="0" lvl="0" indent="-342900" algn="l" defTabSz="914400" rtl="0" eaLnBrk="1" fontAlgn="auto" latinLnBrk="0" hangingPunct="1">
              <a:lnSpc>
                <a:spcPct val="100000"/>
              </a:lnSpc>
              <a:spcBef>
                <a:spcPct val="20000"/>
              </a:spcBef>
              <a:spcAft>
                <a:spcPts val="0"/>
              </a:spcAft>
              <a:buClrTx/>
              <a:buSzPct val="110000"/>
              <a:buFont typeface="Arial"/>
              <a:buChar char="•"/>
              <a:tabLst/>
              <a:defRPr/>
            </a:pPr>
            <a:r>
              <a:rPr kumimoji="0" lang="en-GB" sz="1600" i="0" u="none" strike="noStrike" kern="1200" cap="none" spc="0" normalizeH="0" baseline="0" noProof="0" dirty="0" smtClean="0">
                <a:ln>
                  <a:noFill/>
                </a:ln>
                <a:solidFill>
                  <a:schemeClr val="tx1"/>
                </a:solidFill>
                <a:effectLst/>
                <a:uLnTx/>
                <a:uFillTx/>
                <a:latin typeface="Arial"/>
                <a:ea typeface="ＭＳ Ｐゴシック" pitchFamily="-65" charset="-128"/>
                <a:cs typeface="ＭＳ Ｐゴシック" pitchFamily="-65" charset="-128"/>
              </a:rPr>
              <a:t>High quality app with the highest reviews </a:t>
            </a:r>
            <a:r>
              <a:rPr lang="en-GB" sz="1600" dirty="0" smtClean="0">
                <a:latin typeface="Arial"/>
                <a:ea typeface="ＭＳ Ｐゴシック" pitchFamily="-65" charset="-128"/>
                <a:cs typeface="ＭＳ Ｐゴシック" pitchFamily="-65" charset="-128"/>
              </a:rPr>
              <a:t>among similar apps</a:t>
            </a:r>
            <a:endParaRPr kumimoji="0" lang="en-GB" sz="1600" i="0" u="none" strike="noStrike" kern="1200" cap="none" spc="0" normalizeH="0" baseline="0" noProof="0" dirty="0" smtClean="0">
              <a:ln>
                <a:noFill/>
              </a:ln>
              <a:solidFill>
                <a:schemeClr val="tx1"/>
              </a:solidFill>
              <a:effectLst/>
              <a:uLnTx/>
              <a:uFillTx/>
              <a:latin typeface="Arial"/>
              <a:ea typeface="ＭＳ Ｐゴシック" pitchFamily="-65" charset="-128"/>
              <a:cs typeface="ＭＳ Ｐゴシック" pitchFamily="-65" charset="-128"/>
            </a:endParaRPr>
          </a:p>
          <a:p>
            <a:pPr marL="342900" marR="0" lvl="0" indent="-342900" algn="l" defTabSz="914400" rtl="0" eaLnBrk="1" fontAlgn="auto" latinLnBrk="0" hangingPunct="1">
              <a:lnSpc>
                <a:spcPct val="100000"/>
              </a:lnSpc>
              <a:spcBef>
                <a:spcPct val="20000"/>
              </a:spcBef>
              <a:spcAft>
                <a:spcPts val="0"/>
              </a:spcAft>
              <a:buClrTx/>
              <a:buSzPct val="110000"/>
              <a:buFont typeface="Arial"/>
              <a:buChar char="•"/>
              <a:tabLst/>
              <a:defRPr/>
            </a:pPr>
            <a:r>
              <a:rPr kumimoji="0" lang="en-GB" sz="1600" i="0" u="none" strike="noStrike" kern="1200" cap="none" spc="0" normalizeH="0" baseline="0" noProof="0" dirty="0" smtClean="0">
                <a:ln>
                  <a:noFill/>
                </a:ln>
                <a:solidFill>
                  <a:schemeClr val="tx1"/>
                </a:solidFill>
                <a:effectLst/>
                <a:uLnTx/>
                <a:uFillTx/>
                <a:latin typeface="Arial"/>
                <a:ea typeface="ＭＳ Ｐゴシック" pitchFamily="-65" charset="-128"/>
                <a:cs typeface="ＭＳ Ｐゴシック" pitchFamily="-65" charset="-128"/>
              </a:rPr>
              <a:t>True hybrid that combines free calls with low cost traditional calls</a:t>
            </a:r>
          </a:p>
          <a:p>
            <a:pPr marL="342900" lvl="0" indent="-342900" defTabSz="914400">
              <a:spcBef>
                <a:spcPct val="20000"/>
              </a:spcBef>
              <a:buSzPct val="110000"/>
              <a:buFont typeface="Arial"/>
              <a:buChar char="•"/>
              <a:defRPr/>
            </a:pPr>
            <a:r>
              <a:rPr kumimoji="0" lang="en-GB" sz="1600" i="0" u="none" strike="noStrike" kern="1200" cap="none" spc="0" normalizeH="0" baseline="0" noProof="0" dirty="0" smtClean="0">
                <a:ln>
                  <a:noFill/>
                </a:ln>
                <a:solidFill>
                  <a:schemeClr val="tx1"/>
                </a:solidFill>
                <a:effectLst/>
                <a:uLnTx/>
                <a:uFillTx/>
                <a:latin typeface="Arial"/>
                <a:ea typeface="ＭＳ Ｐゴシック" pitchFamily="-65" charset="-128"/>
                <a:cs typeface="ＭＳ Ｐゴシック" pitchFamily="-65" charset="-128"/>
              </a:rPr>
              <a:t>Available on iPhone, iPad, iPod Touch and Android </a:t>
            </a:r>
            <a:r>
              <a:rPr lang="en-GB" sz="1600" dirty="0" smtClean="0">
                <a:latin typeface="Arial"/>
                <a:ea typeface="ＭＳ Ｐゴシック" pitchFamily="-65" charset="-128"/>
                <a:cs typeface="ＭＳ Ｐゴシック" pitchFamily="-65" charset="-128"/>
              </a:rPr>
              <a:t>devices</a:t>
            </a:r>
          </a:p>
          <a:p>
            <a:pPr marL="342900" lvl="0" indent="-342900" defTabSz="914400">
              <a:spcBef>
                <a:spcPct val="20000"/>
              </a:spcBef>
              <a:buSzPct val="110000"/>
              <a:buFont typeface="Arial"/>
              <a:buChar char="•"/>
              <a:defRPr/>
            </a:pPr>
            <a:r>
              <a:rPr lang="en-GB" sz="1600" dirty="0" smtClean="0">
                <a:latin typeface="Arial"/>
                <a:ea typeface="ＭＳ Ｐゴシック" pitchFamily="-65" charset="-128"/>
                <a:cs typeface="ＭＳ Ｐゴシック" pitchFamily="-65" charset="-128"/>
              </a:rPr>
              <a:t>Starts within seconds, no username needed, contact book preloaded</a:t>
            </a:r>
            <a:endParaRPr kumimoji="0" lang="en-GB" sz="1600" i="0" u="none" strike="noStrike" kern="1200" cap="none" spc="0" normalizeH="0" baseline="0" noProof="0" dirty="0" smtClean="0">
              <a:ln>
                <a:noFill/>
              </a:ln>
              <a:solidFill>
                <a:schemeClr val="tx1"/>
              </a:solidFill>
              <a:effectLst/>
              <a:uLnTx/>
              <a:uFillTx/>
              <a:latin typeface="Arial"/>
              <a:ea typeface="ＭＳ Ｐゴシック" pitchFamily="-65" charset="-128"/>
              <a:cs typeface="ＭＳ Ｐゴシック" pitchFamily="-65" charset="-128"/>
            </a:endParaRPr>
          </a:p>
        </p:txBody>
      </p:sp>
      <p:pic>
        <p:nvPicPr>
          <p:cNvPr id="6" name="Bildobjekt 5"/>
          <p:cNvPicPr>
            <a:picLocks noChangeAspect="1"/>
          </p:cNvPicPr>
          <p:nvPr/>
        </p:nvPicPr>
        <p:blipFill>
          <a:blip r:embed="rId2"/>
          <a:stretch>
            <a:fillRect/>
          </a:stretch>
        </p:blipFill>
        <p:spPr>
          <a:xfrm>
            <a:off x="6616740" y="1589082"/>
            <a:ext cx="2740527" cy="4859867"/>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Platshållare för innehåll 3"/>
          <p:cNvSpPr>
            <a:spLocks noGrp="1"/>
          </p:cNvSpPr>
          <p:nvPr>
            <p:ph idx="1"/>
          </p:nvPr>
        </p:nvSpPr>
        <p:spPr>
          <a:xfrm>
            <a:off x="865410" y="1885949"/>
            <a:ext cx="7411816" cy="4256542"/>
          </a:xfrm>
        </p:spPr>
        <p:txBody>
          <a:bodyPr/>
          <a:lstStyle/>
          <a:p>
            <a:endParaRPr lang="en-GB" dirty="0">
              <a:ea typeface="ＭＳ Ｐゴシック" pitchFamily="-65" charset="-128"/>
              <a:cs typeface="ＭＳ Ｐゴシック" pitchFamily="-65" charset="-128"/>
            </a:endParaRPr>
          </a:p>
          <a:p>
            <a:endParaRPr lang="en-GB" dirty="0">
              <a:ea typeface="ＭＳ Ｐゴシック" pitchFamily="-65" charset="-128"/>
              <a:cs typeface="ＭＳ Ｐゴシック" pitchFamily="-65" charset="-128"/>
            </a:endParaRPr>
          </a:p>
          <a:p>
            <a:endParaRPr lang="en-GB" dirty="0">
              <a:ea typeface="ＭＳ Ｐゴシック" pitchFamily="-65" charset="-128"/>
              <a:cs typeface="ＭＳ Ｐゴシック" pitchFamily="-65" charset="-128"/>
            </a:endParaRPr>
          </a:p>
          <a:p>
            <a:pPr algn="ctr">
              <a:buFont typeface="Arial" pitchFamily="-65" charset="0"/>
              <a:buNone/>
            </a:pPr>
            <a:r>
              <a:rPr lang="en-GB" sz="4400" dirty="0">
                <a:ea typeface="ＭＳ Ｐゴシック" pitchFamily="-65" charset="-128"/>
                <a:cs typeface="ＭＳ Ｐゴシック" pitchFamily="-65" charset="-128"/>
              </a:rPr>
              <a:t>Thank you!</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lingm_100609">
  <a:themeElements>
    <a:clrScheme name="FreePhoo">
      <a:dk1>
        <a:sysClr val="windowText" lastClr="000000"/>
      </a:dk1>
      <a:lt1>
        <a:sysClr val="window" lastClr="FFFFFF"/>
      </a:lt1>
      <a:dk2>
        <a:srgbClr val="1F497D"/>
      </a:dk2>
      <a:lt2>
        <a:srgbClr val="FFFFFF"/>
      </a:lt2>
      <a:accent1>
        <a:srgbClr val="851F83"/>
      </a:accent1>
      <a:accent2>
        <a:srgbClr val="47AB49"/>
      </a:accent2>
      <a:accent3>
        <a:srgbClr val="646567"/>
      </a:accent3>
      <a:accent4>
        <a:srgbClr val="851F83"/>
      </a:accent4>
      <a:accent5>
        <a:srgbClr val="47AB49"/>
      </a:accent5>
      <a:accent6>
        <a:srgbClr val="646567"/>
      </a:accent6>
      <a:hlink>
        <a:srgbClr val="646567"/>
      </a:hlink>
      <a:folHlink>
        <a:srgbClr val="646567"/>
      </a:folHlink>
    </a:clrScheme>
    <a:fontScheme name="FreePhoo">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spPr>
      <a:bodyPr rtlCol="0" anchor="ctr"/>
      <a:lstStyle>
        <a:defPPr algn="ctr">
          <a:defRPr sz="14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tailEnd type="arrow"/>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1400" dirty="0" err="1" smtClean="0"/>
        </a:defPPr>
      </a:lstStyle>
    </a:tx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plingm-mall.potx</Template>
  <TotalTime>4753</TotalTime>
  <Words>1560</Words>
  <Application>Microsoft Macintosh PowerPoint</Application>
  <PresentationFormat>Bildspel på skärmen (4:3)</PresentationFormat>
  <Paragraphs>247</Paragraphs>
  <Slides>17</Slides>
  <Notes>12</Notes>
  <HiddenSlides>0</HiddenSlides>
  <MMClips>0</MMClips>
  <ScaleCrop>false</ScaleCrop>
  <HeadingPairs>
    <vt:vector size="4" baseType="variant">
      <vt:variant>
        <vt:lpstr>Formgivningsmall</vt:lpstr>
      </vt:variant>
      <vt:variant>
        <vt:i4>1</vt:i4>
      </vt:variant>
      <vt:variant>
        <vt:lpstr>Bildrubriker</vt:lpstr>
      </vt:variant>
      <vt:variant>
        <vt:i4>17</vt:i4>
      </vt:variant>
    </vt:vector>
  </HeadingPairs>
  <TitlesOfParts>
    <vt:vector size="18" baseType="lpstr">
      <vt:lpstr>Plingm_100609</vt:lpstr>
      <vt:lpstr>Innovation and Product Management</vt:lpstr>
      <vt:lpstr>My background</vt:lpstr>
      <vt:lpstr>Company background</vt:lpstr>
      <vt:lpstr>Dagens teman</vt:lpstr>
      <vt:lpstr>Bild 5</vt:lpstr>
      <vt:lpstr>The Law of Accelerating Returns</vt:lpstr>
      <vt:lpstr> The Singularity – Ray Kurzweil</vt:lpstr>
      <vt:lpstr>The Economist analysis</vt:lpstr>
      <vt:lpstr>IT Spending Outlook: 2004 To 2008 And Beyond</vt:lpstr>
      <vt:lpstr>Innovator’s Dilemma</vt:lpstr>
      <vt:lpstr>Bild 11</vt:lpstr>
      <vt:lpstr>Bild 12</vt:lpstr>
      <vt:lpstr>Disruptive Innovations – Examples</vt:lpstr>
      <vt:lpstr>Strategic Road Mapping </vt:lpstr>
      <vt:lpstr>Vision, Mission and Targets</vt:lpstr>
      <vt:lpstr>Bild 16</vt:lpstr>
      <vt:lpstr>Bild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Plingm launch in Singapore</dc:title>
  <dc:creator>Fredrik Jansson</dc:creator>
  <cp:lastModifiedBy>Magnus Bergman</cp:lastModifiedBy>
  <cp:revision>180</cp:revision>
  <cp:lastPrinted>2012-09-27T07:08:54Z</cp:lastPrinted>
  <dcterms:created xsi:type="dcterms:W3CDTF">2012-10-10T08:11:57Z</dcterms:created>
  <dcterms:modified xsi:type="dcterms:W3CDTF">2012-10-10T10:58:11Z</dcterms:modified>
</cp:coreProperties>
</file>