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3" r:id="rId3"/>
    <p:sldId id="313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9" r:id="rId23"/>
    <p:sldId id="277" r:id="rId24"/>
    <p:sldId id="278" r:id="rId25"/>
    <p:sldId id="296" r:id="rId26"/>
    <p:sldId id="297" r:id="rId27"/>
    <p:sldId id="298" r:id="rId28"/>
    <p:sldId id="304" r:id="rId29"/>
    <p:sldId id="299" r:id="rId30"/>
    <p:sldId id="305" r:id="rId31"/>
    <p:sldId id="280" r:id="rId32"/>
    <p:sldId id="281" r:id="rId33"/>
    <p:sldId id="300" r:id="rId34"/>
    <p:sldId id="282" r:id="rId35"/>
    <p:sldId id="283" r:id="rId36"/>
    <p:sldId id="284" r:id="rId37"/>
    <p:sldId id="285" r:id="rId38"/>
    <p:sldId id="301" r:id="rId39"/>
    <p:sldId id="286" r:id="rId40"/>
    <p:sldId id="287" r:id="rId41"/>
    <p:sldId id="306" r:id="rId42"/>
    <p:sldId id="307" r:id="rId43"/>
    <p:sldId id="308" r:id="rId44"/>
    <p:sldId id="309" r:id="rId45"/>
    <p:sldId id="310" r:id="rId46"/>
    <p:sldId id="314" r:id="rId47"/>
    <p:sldId id="315" r:id="rId48"/>
    <p:sldId id="302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89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1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fki@kth.se" TargetMode="External"/><Relationship Id="rId2" Type="http://schemas.openxmlformats.org/officeDocument/2006/relationships/hyperlink" Target="http://daisy.ict.kth.se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F1 - Introduktion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ID1004 Objektorienterad programmering</a:t>
            </a:r>
          </a:p>
          <a:p>
            <a:r>
              <a:rPr lang="sv-SE" dirty="0" smtClean="0"/>
              <a:t>Fredrik Kilander fki@kth.se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3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Antalet bitar bestämmer antalet värden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066800"/>
          </a:xfrm>
        </p:spPr>
        <p:txBody>
          <a:bodyPr>
            <a:normAutofit/>
          </a:bodyPr>
          <a:lstStyle/>
          <a:p>
            <a:r>
              <a:rPr lang="sv-SE" sz="2800" dirty="0"/>
              <a:t>E</a:t>
            </a:r>
            <a:r>
              <a:rPr lang="sv-SE" sz="2800" dirty="0" smtClean="0"/>
              <a:t>tt fält med n bitar, kan representera 2</a:t>
            </a:r>
            <a:r>
              <a:rPr lang="sv-SE" sz="2800" baseline="30000" dirty="0" smtClean="0"/>
              <a:t>n</a:t>
            </a:r>
            <a:r>
              <a:rPr lang="sv-SE" sz="2800" dirty="0" smtClean="0"/>
              <a:t> olika värden.</a:t>
            </a:r>
            <a:endParaRPr lang="en-GB" sz="2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491655"/>
              </p:ext>
            </p:extLst>
          </p:nvPr>
        </p:nvGraphicFramePr>
        <p:xfrm>
          <a:off x="1524000" y="320040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</a:t>
                      </a:r>
                      <a:r>
                        <a:rPr lang="sv-SE" baseline="30000" dirty="0" smtClean="0"/>
                        <a:t>n</a:t>
                      </a:r>
                      <a:endParaRPr lang="en-GB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Exempel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2</a:t>
                      </a:r>
                      <a:r>
                        <a:rPr lang="sv-SE" baseline="30000" dirty="0" smtClean="0"/>
                        <a:t>1</a:t>
                      </a:r>
                      <a:r>
                        <a:rPr lang="sv-SE" dirty="0" smtClean="0"/>
                        <a:t>=2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0,1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2</a:t>
                      </a:r>
                      <a:r>
                        <a:rPr lang="sv-SE" baseline="30000" dirty="0" smtClean="0"/>
                        <a:t>8</a:t>
                      </a:r>
                      <a:r>
                        <a:rPr lang="sv-SE" dirty="0" smtClean="0"/>
                        <a:t>=256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-128 – 127, 0 – 255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16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2</a:t>
                      </a:r>
                      <a:r>
                        <a:rPr lang="sv-SE" baseline="30000" dirty="0" smtClean="0"/>
                        <a:t>16</a:t>
                      </a:r>
                      <a:r>
                        <a:rPr lang="sv-SE" dirty="0" smtClean="0"/>
                        <a:t>=65 536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0 – 65 535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32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2</a:t>
                      </a:r>
                      <a:r>
                        <a:rPr lang="sv-SE" baseline="30000" dirty="0" smtClean="0"/>
                        <a:t>32</a:t>
                      </a:r>
                      <a:r>
                        <a:rPr lang="sv-SE" dirty="0" smtClean="0"/>
                        <a:t>=4 294 967 296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4 Gbyte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70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Datorns delar</a:t>
            </a:r>
            <a:endParaRPr lang="en-GB" dirty="0"/>
          </a:p>
        </p:txBody>
      </p:sp>
      <p:sp>
        <p:nvSpPr>
          <p:cNvPr id="4" name="Rounded Rectangle 3"/>
          <p:cNvSpPr/>
          <p:nvPr/>
        </p:nvSpPr>
        <p:spPr>
          <a:xfrm>
            <a:off x="2743200" y="205740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CPU</a:t>
            </a:r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4953000" y="205740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/>
              <a:t>Main</a:t>
            </a:r>
          </a:p>
          <a:p>
            <a:pPr algn="ctr"/>
            <a:r>
              <a:rPr lang="sv-SE" sz="1400" dirty="0" smtClean="0"/>
              <a:t>memory</a:t>
            </a:r>
            <a:endParaRPr lang="en-GB" sz="1400" dirty="0"/>
          </a:p>
        </p:txBody>
      </p:sp>
      <p:sp>
        <p:nvSpPr>
          <p:cNvPr id="6" name="Rounded Rectangle 5"/>
          <p:cNvSpPr/>
          <p:nvPr/>
        </p:nvSpPr>
        <p:spPr>
          <a:xfrm>
            <a:off x="1066800" y="403860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Disc controller</a:t>
            </a:r>
            <a:endParaRPr lang="en-GB" sz="1200" dirty="0"/>
          </a:p>
        </p:txBody>
      </p:sp>
      <p:sp>
        <p:nvSpPr>
          <p:cNvPr id="8" name="Rounded Rectangle 7"/>
          <p:cNvSpPr/>
          <p:nvPr/>
        </p:nvSpPr>
        <p:spPr>
          <a:xfrm>
            <a:off x="2752666" y="405157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Video controller</a:t>
            </a:r>
            <a:endParaRPr lang="en-GB" sz="1200" dirty="0"/>
          </a:p>
        </p:txBody>
      </p:sp>
      <p:sp>
        <p:nvSpPr>
          <p:cNvPr id="9" name="Rounded Rectangle 8"/>
          <p:cNvSpPr/>
          <p:nvPr/>
        </p:nvSpPr>
        <p:spPr>
          <a:xfrm>
            <a:off x="4953000" y="403860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smtClean="0"/>
              <a:t>Serial peripheral controller</a:t>
            </a:r>
            <a:endParaRPr lang="en-GB" sz="1200" dirty="0"/>
          </a:p>
        </p:txBody>
      </p:sp>
      <p:cxnSp>
        <p:nvCxnSpPr>
          <p:cNvPr id="11" name="Straight Connector 10"/>
          <p:cNvCxnSpPr>
            <a:stCxn id="4" idx="3"/>
            <a:endCxn id="5" idx="1"/>
          </p:cNvCxnSpPr>
          <p:nvPr/>
        </p:nvCxnSpPr>
        <p:spPr>
          <a:xfrm>
            <a:off x="3657600" y="2514600"/>
            <a:ext cx="1295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6" idx="0"/>
            <a:endCxn id="9" idx="0"/>
          </p:cNvCxnSpPr>
          <p:nvPr/>
        </p:nvCxnSpPr>
        <p:spPr>
          <a:xfrm rot="5400000" flipH="1" flipV="1">
            <a:off x="3467100" y="2095500"/>
            <a:ext cx="12700" cy="3886200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 flipV="1">
            <a:off x="3205133" y="3810000"/>
            <a:ext cx="9466" cy="2415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305300" y="2514600"/>
            <a:ext cx="0" cy="1295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305300" y="3162300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Bus</a:t>
            </a:r>
            <a:endParaRPr lang="en-GB" dirty="0"/>
          </a:p>
        </p:txBody>
      </p:sp>
      <p:sp>
        <p:nvSpPr>
          <p:cNvPr id="19" name="Flowchart: Magnetic Disk 18"/>
          <p:cNvSpPr/>
          <p:nvPr/>
        </p:nvSpPr>
        <p:spPr>
          <a:xfrm>
            <a:off x="1333500" y="5334000"/>
            <a:ext cx="381000" cy="45720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Bevel 19"/>
          <p:cNvSpPr/>
          <p:nvPr/>
        </p:nvSpPr>
        <p:spPr>
          <a:xfrm rot="10800000">
            <a:off x="2959042" y="5334000"/>
            <a:ext cx="501650" cy="3810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1195223" y="6096000"/>
            <a:ext cx="657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/>
              <a:t>D</a:t>
            </a:r>
            <a:r>
              <a:rPr lang="sv-SE" dirty="0" smtClean="0"/>
              <a:t>iscs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2755959" y="6096000"/>
            <a:ext cx="907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Screens</a:t>
            </a:r>
            <a:endParaRPr lang="en-GB" dirty="0"/>
          </a:p>
        </p:txBody>
      </p:sp>
      <p:sp>
        <p:nvSpPr>
          <p:cNvPr id="23" name="TextBox 22"/>
          <p:cNvSpPr txBox="1"/>
          <p:nvPr/>
        </p:nvSpPr>
        <p:spPr>
          <a:xfrm>
            <a:off x="6902441" y="4954601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Mouse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6781800" y="4724400"/>
            <a:ext cx="1071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Keyboard</a:t>
            </a:r>
            <a:endParaRPr lang="en-GB" dirty="0"/>
          </a:p>
        </p:txBody>
      </p:sp>
      <p:sp>
        <p:nvSpPr>
          <p:cNvPr id="27" name="Rectangle 26"/>
          <p:cNvSpPr/>
          <p:nvPr/>
        </p:nvSpPr>
        <p:spPr>
          <a:xfrm>
            <a:off x="4400988" y="5295900"/>
            <a:ext cx="990600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dirty="0" smtClean="0">
                <a:solidFill>
                  <a:schemeClr val="tx1"/>
                </a:solidFill>
              </a:rPr>
              <a:t>Serial port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649105" y="5295900"/>
            <a:ext cx="990600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600" dirty="0" smtClean="0">
                <a:solidFill>
                  <a:schemeClr val="tx1"/>
                </a:solidFill>
              </a:rPr>
              <a:t>USB ports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450926" y="5911334"/>
            <a:ext cx="1707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Game controller</a:t>
            </a:r>
            <a:endParaRPr lang="en-GB" dirty="0"/>
          </a:p>
        </p:txBody>
      </p:sp>
      <p:cxnSp>
        <p:nvCxnSpPr>
          <p:cNvPr id="7" name="Elbow Connector 6"/>
          <p:cNvCxnSpPr>
            <a:stCxn id="9" idx="2"/>
            <a:endCxn id="27" idx="0"/>
          </p:cNvCxnSpPr>
          <p:nvPr/>
        </p:nvCxnSpPr>
        <p:spPr>
          <a:xfrm rot="5400000">
            <a:off x="4981794" y="4867494"/>
            <a:ext cx="342900" cy="51391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9" idx="2"/>
            <a:endCxn id="29" idx="0"/>
          </p:cNvCxnSpPr>
          <p:nvPr/>
        </p:nvCxnSpPr>
        <p:spPr>
          <a:xfrm rot="16200000" flipH="1">
            <a:off x="5605852" y="4757347"/>
            <a:ext cx="342900" cy="73420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858000" y="5345668"/>
            <a:ext cx="1460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Memory stick</a:t>
            </a:r>
            <a:endParaRPr lang="en-GB" dirty="0"/>
          </a:p>
        </p:txBody>
      </p:sp>
      <p:sp>
        <p:nvSpPr>
          <p:cNvPr id="31" name="TextBox 30"/>
          <p:cNvSpPr txBox="1"/>
          <p:nvPr/>
        </p:nvSpPr>
        <p:spPr>
          <a:xfrm>
            <a:off x="6836467" y="5644634"/>
            <a:ext cx="1228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3G modem</a:t>
            </a:r>
            <a:endParaRPr lang="en-GB" dirty="0"/>
          </a:p>
        </p:txBody>
      </p:sp>
      <p:sp>
        <p:nvSpPr>
          <p:cNvPr id="32" name="TextBox 31"/>
          <p:cNvSpPr txBox="1"/>
          <p:nvPr/>
        </p:nvSpPr>
        <p:spPr>
          <a:xfrm>
            <a:off x="6326420" y="6172200"/>
            <a:ext cx="1473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Video camera</a:t>
            </a:r>
            <a:endParaRPr lang="en-GB" dirty="0"/>
          </a:p>
        </p:txBody>
      </p:sp>
      <p:cxnSp>
        <p:nvCxnSpPr>
          <p:cNvPr id="10" name="Straight Connector 9"/>
          <p:cNvCxnSpPr>
            <a:stCxn id="6" idx="2"/>
            <a:endCxn id="19" idx="1"/>
          </p:cNvCxnSpPr>
          <p:nvPr/>
        </p:nvCxnSpPr>
        <p:spPr>
          <a:xfrm>
            <a:off x="1524000" y="4953000"/>
            <a:ext cx="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209866" y="4965970"/>
            <a:ext cx="1" cy="3680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03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CPU och minne</a:t>
            </a:r>
            <a:endParaRPr lang="en-GB" dirty="0"/>
          </a:p>
        </p:txBody>
      </p:sp>
      <p:sp>
        <p:nvSpPr>
          <p:cNvPr id="4" name="Rounded Rectangle 3"/>
          <p:cNvSpPr/>
          <p:nvPr/>
        </p:nvSpPr>
        <p:spPr>
          <a:xfrm>
            <a:off x="838200" y="1981200"/>
            <a:ext cx="2590800" cy="2514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CPU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276600" y="2430294"/>
            <a:ext cx="762000" cy="1600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Cache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2514600" y="2871282"/>
            <a:ext cx="762000" cy="70201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Cache</a:t>
            </a:r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5562600" y="1981200"/>
            <a:ext cx="2590800" cy="2514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Physical</a:t>
            </a:r>
          </a:p>
          <a:p>
            <a:pPr algn="ctr"/>
            <a:r>
              <a:rPr lang="sv-SE" dirty="0" smtClean="0"/>
              <a:t>memory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5181600" y="2430294"/>
            <a:ext cx="1066800" cy="1600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Memory manager</a:t>
            </a:r>
            <a:endParaRPr lang="en-GB" dirty="0"/>
          </a:p>
        </p:txBody>
      </p:sp>
      <p:cxnSp>
        <p:nvCxnSpPr>
          <p:cNvPr id="10" name="Straight Connector 9"/>
          <p:cNvCxnSpPr>
            <a:stCxn id="5" idx="3"/>
            <a:endCxn id="8" idx="1"/>
          </p:cNvCxnSpPr>
          <p:nvPr/>
        </p:nvCxnSpPr>
        <p:spPr>
          <a:xfrm>
            <a:off x="4038600" y="3230394"/>
            <a:ext cx="1143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610100" y="3230394"/>
            <a:ext cx="0" cy="27894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913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Programmeringsspråket Java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 smtClean="0"/>
              <a:t>Skapat 1990-1995 vid Sun Microsystems</a:t>
            </a:r>
          </a:p>
          <a:p>
            <a:r>
              <a:rPr lang="sv-SE" dirty="0" smtClean="0"/>
              <a:t>Version 1.0, 1996</a:t>
            </a:r>
          </a:p>
          <a:p>
            <a:r>
              <a:rPr lang="sv-SE" dirty="0" smtClean="0"/>
              <a:t>Version 1.1, 1997</a:t>
            </a:r>
          </a:p>
          <a:p>
            <a:r>
              <a:rPr lang="sv-SE" dirty="0" smtClean="0"/>
              <a:t>Version 1.2, 1998</a:t>
            </a:r>
          </a:p>
          <a:p>
            <a:r>
              <a:rPr lang="sv-SE" dirty="0" smtClean="0"/>
              <a:t>Version 1.3, 2000</a:t>
            </a:r>
          </a:p>
          <a:p>
            <a:r>
              <a:rPr lang="sv-SE" dirty="0" smtClean="0"/>
              <a:t>Version 1.4, 2002</a:t>
            </a:r>
          </a:p>
          <a:p>
            <a:r>
              <a:rPr lang="sv-SE" dirty="0" smtClean="0"/>
              <a:t>Version 5, 2004</a:t>
            </a:r>
          </a:p>
          <a:p>
            <a:r>
              <a:rPr lang="sv-SE" dirty="0" smtClean="0"/>
              <a:t>Version 6, 2006</a:t>
            </a:r>
          </a:p>
          <a:p>
            <a:r>
              <a:rPr lang="sv-SE" dirty="0" smtClean="0"/>
              <a:t>Oracle köper Sun Microsystems, 2009</a:t>
            </a:r>
          </a:p>
          <a:p>
            <a:r>
              <a:rPr lang="sv-SE" b="1" dirty="0" smtClean="0"/>
              <a:t>Version 7, Juli 2011</a:t>
            </a:r>
          </a:p>
          <a:p>
            <a:r>
              <a:rPr lang="sv-SE" dirty="0" smtClean="0"/>
              <a:t>Version 8, </a:t>
            </a:r>
            <a:r>
              <a:rPr lang="sv-SE" dirty="0" smtClean="0"/>
              <a:t>sommaren 2013</a:t>
            </a:r>
            <a:endParaRPr lang="sv-SE" dirty="0" smtClean="0"/>
          </a:p>
          <a:p>
            <a:r>
              <a:rPr lang="sv-SE" dirty="0" smtClean="0"/>
              <a:t>Version 9, 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905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Java programutveckling och exekvering</a:t>
            </a:r>
            <a:endParaRPr lang="en-GB" dirty="0"/>
          </a:p>
        </p:txBody>
      </p:sp>
      <p:sp>
        <p:nvSpPr>
          <p:cNvPr id="4" name="Flowchart: Document 3"/>
          <p:cNvSpPr/>
          <p:nvPr/>
        </p:nvSpPr>
        <p:spPr>
          <a:xfrm>
            <a:off x="838200" y="2438400"/>
            <a:ext cx="1143000" cy="11430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Foo.java</a:t>
            </a:r>
            <a:endParaRPr lang="en-GB" dirty="0"/>
          </a:p>
        </p:txBody>
      </p:sp>
      <p:sp>
        <p:nvSpPr>
          <p:cNvPr id="5" name="Flowchart: Document 4"/>
          <p:cNvSpPr/>
          <p:nvPr/>
        </p:nvSpPr>
        <p:spPr>
          <a:xfrm>
            <a:off x="4419600" y="2438400"/>
            <a:ext cx="1143000" cy="11430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Foo.class</a:t>
            </a:r>
            <a:endParaRPr lang="en-GB" dirty="0"/>
          </a:p>
        </p:txBody>
      </p:sp>
      <p:sp>
        <p:nvSpPr>
          <p:cNvPr id="7" name="Flowchart: Process 6"/>
          <p:cNvSpPr/>
          <p:nvPr/>
        </p:nvSpPr>
        <p:spPr>
          <a:xfrm>
            <a:off x="6635415" y="2667000"/>
            <a:ext cx="1219200" cy="685800"/>
          </a:xfrm>
          <a:prstGeom prst="flowChart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java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Flowchart: Multidocument 7"/>
          <p:cNvSpPr/>
          <p:nvPr/>
        </p:nvSpPr>
        <p:spPr>
          <a:xfrm>
            <a:off x="4343400" y="4191000"/>
            <a:ext cx="1295400" cy="129540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codebase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685334" y="1732911"/>
            <a:ext cx="1448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Skriva källkod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2650472" y="1732911"/>
            <a:ext cx="1135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Kompilera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4516199" y="1732911"/>
            <a:ext cx="942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Bytekod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6126379" y="1717596"/>
            <a:ext cx="22372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Exekvera bytekod</a:t>
            </a:r>
          </a:p>
          <a:p>
            <a:pPr algn="ctr"/>
            <a:r>
              <a:rPr lang="sv-SE" dirty="0" smtClean="0"/>
              <a:t>i Java Virtual Machine</a:t>
            </a:r>
            <a:endParaRPr lang="en-GB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981200" y="3009900"/>
            <a:ext cx="2438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lowchart: Process 5"/>
          <p:cNvSpPr/>
          <p:nvPr/>
        </p:nvSpPr>
        <p:spPr>
          <a:xfrm>
            <a:off x="2608847" y="2667000"/>
            <a:ext cx="1219200" cy="685800"/>
          </a:xfrm>
          <a:prstGeom prst="flowChart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javac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6" name="Straight Arrow Connector 15"/>
          <p:cNvCxnSpPr>
            <a:stCxn id="5" idx="3"/>
            <a:endCxn id="7" idx="1"/>
          </p:cNvCxnSpPr>
          <p:nvPr/>
        </p:nvCxnSpPr>
        <p:spPr>
          <a:xfrm>
            <a:off x="5562600" y="3009900"/>
            <a:ext cx="107281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8" idx="3"/>
            <a:endCxn id="7" idx="2"/>
          </p:cNvCxnSpPr>
          <p:nvPr/>
        </p:nvCxnSpPr>
        <p:spPr>
          <a:xfrm flipV="1">
            <a:off x="5638800" y="3352800"/>
            <a:ext cx="1606215" cy="148590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915904" y="5495148"/>
            <a:ext cx="30821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Kodbasen innehåller klasser</a:t>
            </a:r>
          </a:p>
          <a:p>
            <a:r>
              <a:rPr lang="sv-SE" dirty="0" smtClean="0"/>
              <a:t>som behövs vid körningen, t ex</a:t>
            </a:r>
          </a:p>
          <a:p>
            <a:r>
              <a:rPr lang="sv-SE" dirty="0"/>
              <a:t>s</a:t>
            </a:r>
            <a:r>
              <a:rPr lang="sv-SE" dirty="0" smtClean="0"/>
              <a:t>tandardbibliotek.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31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Java vs operativsystem och dator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338137" y="4038600"/>
            <a:ext cx="490888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3600" dirty="0" smtClean="0"/>
              <a:t>Operativsystem</a:t>
            </a:r>
            <a:endParaRPr lang="en-GB" sz="3600" dirty="0"/>
          </a:p>
        </p:txBody>
      </p:sp>
      <p:sp>
        <p:nvSpPr>
          <p:cNvPr id="5" name="Rectangle 4"/>
          <p:cNvSpPr/>
          <p:nvPr/>
        </p:nvSpPr>
        <p:spPr>
          <a:xfrm>
            <a:off x="2338137" y="1905000"/>
            <a:ext cx="48768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sv-SE" sz="2800" dirty="0" smtClean="0"/>
              <a:t>Java Virtual Machine</a:t>
            </a:r>
            <a:endParaRPr lang="en-GB" sz="2800" dirty="0"/>
          </a:p>
        </p:txBody>
      </p:sp>
      <p:sp>
        <p:nvSpPr>
          <p:cNvPr id="6" name="Rounded Rectangle 5"/>
          <p:cNvSpPr/>
          <p:nvPr/>
        </p:nvSpPr>
        <p:spPr>
          <a:xfrm>
            <a:off x="2514600" y="3352800"/>
            <a:ext cx="4572000" cy="4572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Anpassning till OS och arkitektur</a:t>
            </a:r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2590800" y="2514600"/>
            <a:ext cx="2057400" cy="6096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Bytekodstolk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029200" y="2514600"/>
            <a:ext cx="2057400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JIT-kompilator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Flowchart: Document 8"/>
          <p:cNvSpPr/>
          <p:nvPr/>
        </p:nvSpPr>
        <p:spPr>
          <a:xfrm>
            <a:off x="533400" y="2247900"/>
            <a:ext cx="1143000" cy="11430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Foo.class</a:t>
            </a:r>
            <a:endParaRPr lang="en-GB" dirty="0"/>
          </a:p>
        </p:txBody>
      </p:sp>
      <p:cxnSp>
        <p:nvCxnSpPr>
          <p:cNvPr id="11" name="Straight Arrow Connector 10"/>
          <p:cNvCxnSpPr>
            <a:stCxn id="9" idx="3"/>
            <a:endCxn id="7" idx="1"/>
          </p:cNvCxnSpPr>
          <p:nvPr/>
        </p:nvCxnSpPr>
        <p:spPr>
          <a:xfrm>
            <a:off x="1676400" y="2819400"/>
            <a:ext cx="9144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294021" y="5105400"/>
            <a:ext cx="4908884" cy="9144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3600" dirty="0" smtClean="0"/>
              <a:t>Filer, grafik, ljud, m.m.</a:t>
            </a:r>
            <a:endParaRPr lang="en-GB" sz="3600" dirty="0"/>
          </a:p>
        </p:txBody>
      </p:sp>
      <p:sp>
        <p:nvSpPr>
          <p:cNvPr id="12" name="Flowchart: Multidocument 11"/>
          <p:cNvSpPr/>
          <p:nvPr/>
        </p:nvSpPr>
        <p:spPr>
          <a:xfrm>
            <a:off x="381000" y="3517900"/>
            <a:ext cx="1295400" cy="129540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codebase</a:t>
            </a:r>
            <a:endParaRPr lang="en-GB" dirty="0"/>
          </a:p>
        </p:txBody>
      </p:sp>
      <p:cxnSp>
        <p:nvCxnSpPr>
          <p:cNvPr id="10" name="Elbow Connector 9"/>
          <p:cNvCxnSpPr>
            <a:stCxn id="12" idx="3"/>
            <a:endCxn id="7" idx="1"/>
          </p:cNvCxnSpPr>
          <p:nvPr/>
        </p:nvCxnSpPr>
        <p:spPr>
          <a:xfrm flipV="1">
            <a:off x="1676400" y="2819400"/>
            <a:ext cx="914400" cy="1346200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144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Java vs operativsystem och dator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338137" y="4038600"/>
            <a:ext cx="490888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3600" dirty="0" smtClean="0"/>
              <a:t>Operativsystem</a:t>
            </a:r>
            <a:endParaRPr lang="en-GB" sz="3600" dirty="0"/>
          </a:p>
        </p:txBody>
      </p:sp>
      <p:sp>
        <p:nvSpPr>
          <p:cNvPr id="5" name="Rectangle 4"/>
          <p:cNvSpPr/>
          <p:nvPr/>
        </p:nvSpPr>
        <p:spPr>
          <a:xfrm>
            <a:off x="2338137" y="1905000"/>
            <a:ext cx="48768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sv-SE" sz="2800" dirty="0" smtClean="0"/>
              <a:t>Java Virtual Machine</a:t>
            </a:r>
            <a:endParaRPr lang="en-GB" sz="2800" dirty="0"/>
          </a:p>
        </p:txBody>
      </p:sp>
      <p:sp>
        <p:nvSpPr>
          <p:cNvPr id="6" name="Rounded Rectangle 5"/>
          <p:cNvSpPr/>
          <p:nvPr/>
        </p:nvSpPr>
        <p:spPr>
          <a:xfrm>
            <a:off x="2514600" y="3352800"/>
            <a:ext cx="4572000" cy="4572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Anpassning till OS och arkitektur</a:t>
            </a:r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2590800" y="2514600"/>
            <a:ext cx="2057400" cy="6096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Bytekodstolk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029200" y="2514600"/>
            <a:ext cx="2057400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JIT-kompilator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Flowchart: Document 8"/>
          <p:cNvSpPr/>
          <p:nvPr/>
        </p:nvSpPr>
        <p:spPr>
          <a:xfrm>
            <a:off x="533400" y="2247900"/>
            <a:ext cx="1143000" cy="1143000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Foo.class</a:t>
            </a:r>
            <a:endParaRPr lang="en-GB" dirty="0"/>
          </a:p>
        </p:txBody>
      </p:sp>
      <p:cxnSp>
        <p:nvCxnSpPr>
          <p:cNvPr id="11" name="Straight Arrow Connector 10"/>
          <p:cNvCxnSpPr>
            <a:stCxn id="9" idx="3"/>
            <a:endCxn id="7" idx="1"/>
          </p:cNvCxnSpPr>
          <p:nvPr/>
        </p:nvCxnSpPr>
        <p:spPr>
          <a:xfrm>
            <a:off x="1676400" y="2819400"/>
            <a:ext cx="9144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294021" y="5105400"/>
            <a:ext cx="4908884" cy="9144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3600" dirty="0" smtClean="0"/>
              <a:t>Filer, grafik, ljud, m.m.</a:t>
            </a:r>
            <a:endParaRPr lang="en-GB" sz="3600" dirty="0"/>
          </a:p>
        </p:txBody>
      </p:sp>
      <p:sp>
        <p:nvSpPr>
          <p:cNvPr id="12" name="Flowchart: Multidocument 11"/>
          <p:cNvSpPr/>
          <p:nvPr/>
        </p:nvSpPr>
        <p:spPr>
          <a:xfrm>
            <a:off x="381000" y="3517900"/>
            <a:ext cx="1295400" cy="129540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codebase</a:t>
            </a:r>
            <a:endParaRPr lang="en-GB" dirty="0"/>
          </a:p>
        </p:txBody>
      </p:sp>
      <p:cxnSp>
        <p:nvCxnSpPr>
          <p:cNvPr id="14" name="Elbow Connector 13"/>
          <p:cNvCxnSpPr>
            <a:stCxn id="12" idx="3"/>
          </p:cNvCxnSpPr>
          <p:nvPr/>
        </p:nvCxnSpPr>
        <p:spPr>
          <a:xfrm flipV="1">
            <a:off x="1676400" y="2819400"/>
            <a:ext cx="914400" cy="1346200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104900" y="4114800"/>
            <a:ext cx="7277100" cy="147732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v-SE" dirty="0" smtClean="0"/>
              <a:t>JVM implementerar en virtuell (abstrakt) dator som alltid är densamma.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dirty="0" smtClean="0"/>
              <a:t>Det gör att samma class-filer kan flyttas mellan olika fysiska datorer utan att kompileras om.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dirty="0" smtClean="0"/>
              <a:t>JIT (just-in-time) översätter automatiskt delar av bytekoden till lokala maskininstruktioner för snabbare exekvering.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611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Ett enkelt Javaprogram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676400"/>
            <a:ext cx="7702750" cy="4185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Lincoln.java       Author: Lewis/Loftus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Demonstrates the basic structure of a Java application.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class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Lincoln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//-----------------------------------------------------------------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 //  Prints a presidential quote.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 //-----------------------------------------------------------------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static void 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main (String[]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args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{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("A quote by Abraham Lincoln:");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("Whatever you are, be a good one.");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}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3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Ett enkelt Javaprogram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676400"/>
            <a:ext cx="7702750" cy="4185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Lincoln.java       Author: Lewis/Loftus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Demonstrates the basic structure of a Java application.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class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Lincoln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//-----------------------------------------------------------------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 //  Prints a presidential quote.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 //-----------------------------------------------------------------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static void 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main (String[]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args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{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("A quote by Abraham Lincoln:");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("Whatever you are, be a good one.");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}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52800" y="1219200"/>
            <a:ext cx="1483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Kommentarer</a:t>
            </a:r>
            <a:endParaRPr lang="en-GB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667000" y="1403866"/>
            <a:ext cx="685800" cy="2725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3" idx="2"/>
          </p:cNvCxnSpPr>
          <p:nvPr/>
        </p:nvCxnSpPr>
        <p:spPr>
          <a:xfrm>
            <a:off x="4094702" y="1588532"/>
            <a:ext cx="518673" cy="18404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183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Ett enkelt Javaprogram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676400"/>
            <a:ext cx="7702750" cy="4185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Lincoln.java       Author: Lewis/Loftus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Demonstrates the basic structure of a Java application.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class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Lincoln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//-----------------------------------------------------------------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 //  Prints a presidential quote.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 //-----------------------------------------------------------------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static void 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main (String[]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args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{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("A quote by Abraham Lincoln:");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("Whatever you are, be a good one.");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}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52800" y="1219200"/>
            <a:ext cx="425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Klassen och källkodsfilen har samma namn!</a:t>
            </a:r>
            <a:endParaRPr lang="en-GB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438400" y="1403866"/>
            <a:ext cx="914400" cy="5773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3" idx="2"/>
          </p:cNvCxnSpPr>
          <p:nvPr/>
        </p:nvCxnSpPr>
        <p:spPr>
          <a:xfrm flipH="1">
            <a:off x="2895600" y="1588532"/>
            <a:ext cx="2584834" cy="13832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825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Viktiga resurser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sv-SE" dirty="0" smtClean="0"/>
              <a:t>”Java Software Solutions”, Lewis &amp; Loftus, sjätte eller sjunde upplagan</a:t>
            </a:r>
          </a:p>
          <a:p>
            <a:pPr>
              <a:lnSpc>
                <a:spcPct val="150000"/>
              </a:lnSpc>
            </a:pPr>
            <a:r>
              <a:rPr lang="sv-SE" dirty="0" smtClean="0"/>
              <a:t>kth.se/social – meddelanden, frågor</a:t>
            </a:r>
          </a:p>
          <a:p>
            <a:pPr>
              <a:lnSpc>
                <a:spcPct val="150000"/>
              </a:lnSpc>
            </a:pPr>
            <a:r>
              <a:rPr lang="sv-SE" dirty="0" smtClean="0"/>
              <a:t>bilda.kth.se – inlämningsuppgiften</a:t>
            </a:r>
          </a:p>
          <a:p>
            <a:pPr>
              <a:lnSpc>
                <a:spcPct val="150000"/>
              </a:lnSpc>
            </a:pPr>
            <a:r>
              <a:rPr lang="sv-SE" dirty="0"/>
              <a:t>Daisy (</a:t>
            </a:r>
            <a:r>
              <a:rPr lang="sv-SE" dirty="0">
                <a:hlinkClick r:id="rId2"/>
              </a:rPr>
              <a:t>http://</a:t>
            </a:r>
            <a:r>
              <a:rPr lang="sv-SE" dirty="0" smtClean="0">
                <a:hlinkClick r:id="rId2"/>
              </a:rPr>
              <a:t>daisy.ict.kth.se</a:t>
            </a:r>
            <a:r>
              <a:rPr lang="sv-SE" dirty="0" smtClean="0"/>
              <a:t>) – div adm.</a:t>
            </a:r>
          </a:p>
          <a:p>
            <a:pPr>
              <a:lnSpc>
                <a:spcPct val="150000"/>
              </a:lnSpc>
            </a:pPr>
            <a:r>
              <a:rPr lang="sv-SE" dirty="0" smtClean="0"/>
              <a:t>Kursansvarig: Fredrik Kilander, </a:t>
            </a:r>
            <a:r>
              <a:rPr lang="sv-SE" dirty="0" smtClean="0">
                <a:hlinkClick r:id="rId3"/>
              </a:rPr>
              <a:t>fki@kth.se</a:t>
            </a:r>
            <a:endParaRPr lang="sv-SE" dirty="0" smtClean="0"/>
          </a:p>
          <a:p>
            <a:pPr>
              <a:lnSpc>
                <a:spcPct val="150000"/>
              </a:lnSpc>
            </a:pPr>
            <a:r>
              <a:rPr lang="sv-SE" dirty="0" smtClean="0"/>
              <a:t>Bengt Koren (handledning)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772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Ett enkelt Javaprogram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676400"/>
            <a:ext cx="7702750" cy="4185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Lincoln.java       Author: Lewis/Loftus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Demonstrates the basic structure of a Java application.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class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Lincoln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//-----------------------------------------------------------------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 //  Prints a presidential quote.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 //-----------------------------------------------------------------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static void 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main (String[]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args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{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("A quote by Abraham Lincoln:");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("Whatever you are, be a good one.");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}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52800" y="1219200"/>
            <a:ext cx="4482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Reserverade ord (kan inte användas till annat)</a:t>
            </a:r>
            <a:endParaRPr lang="en-GB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209800" y="1403866"/>
            <a:ext cx="1143000" cy="14155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3" idx="2"/>
          </p:cNvCxnSpPr>
          <p:nvPr/>
        </p:nvCxnSpPr>
        <p:spPr>
          <a:xfrm flipH="1">
            <a:off x="3124200" y="1588532"/>
            <a:ext cx="2469983" cy="23738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762000" y="2895600"/>
            <a:ext cx="1447800" cy="381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/>
          <p:cNvSpPr/>
          <p:nvPr/>
        </p:nvSpPr>
        <p:spPr>
          <a:xfrm>
            <a:off x="1066800" y="3962400"/>
            <a:ext cx="2057400" cy="381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663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Ett enkelt Javaprogram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676400"/>
            <a:ext cx="7702750" cy="4185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Lincoln.java       Author: Lewis/Loftus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Demonstrates the basic structure of a Java application.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class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Lincoln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//-----------------------------------------------------------------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 //  Prints a presidential quote.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 //-----------------------------------------------------------------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static void 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main (String[]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args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{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("A quote by Abraham Lincoln:");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("Whatever you are, be a good one.");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}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52800" y="1219200"/>
            <a:ext cx="3812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Identifierare valda av programmeraren</a:t>
            </a:r>
            <a:endParaRPr lang="en-GB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667000" y="1403866"/>
            <a:ext cx="685800" cy="14917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3" idx="2"/>
            <a:endCxn id="8" idx="0"/>
          </p:cNvCxnSpPr>
          <p:nvPr/>
        </p:nvCxnSpPr>
        <p:spPr>
          <a:xfrm flipH="1">
            <a:off x="3429000" y="1588532"/>
            <a:ext cx="1830091" cy="23738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2209800" y="2895600"/>
            <a:ext cx="914400" cy="381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/>
          <p:cNvSpPr/>
          <p:nvPr/>
        </p:nvSpPr>
        <p:spPr>
          <a:xfrm>
            <a:off x="3124200" y="3962400"/>
            <a:ext cx="609600" cy="381000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ounded Rectangle 12"/>
          <p:cNvSpPr/>
          <p:nvPr/>
        </p:nvSpPr>
        <p:spPr>
          <a:xfrm>
            <a:off x="4649491" y="3962400"/>
            <a:ext cx="609600" cy="381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/>
          <p:cNvCxnSpPr>
            <a:stCxn id="3" idx="2"/>
            <a:endCxn id="13" idx="0"/>
          </p:cNvCxnSpPr>
          <p:nvPr/>
        </p:nvCxnSpPr>
        <p:spPr>
          <a:xfrm flipH="1">
            <a:off x="4954291" y="1588532"/>
            <a:ext cx="304800" cy="23738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28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Ett enkelt Javaprogram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676400"/>
            <a:ext cx="7702750" cy="4185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Lincoln.java       Author: Lewis/Loftus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Demonstrates the basic structure of a Java application.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class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Lincoln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//-----------------------------------------------------------------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 //  Prints a presidential quote.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 //-----------------------------------------------------------------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static void 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main (String[]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args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{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("A quote by Abraham Lincoln:");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("Whatever you are, be a good one.");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}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13747" y="5493193"/>
            <a:ext cx="4702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Klass, </a:t>
            </a:r>
            <a:r>
              <a:rPr lang="sv-SE" dirty="0" smtClean="0"/>
              <a:t>variabel och </a:t>
            </a:r>
            <a:r>
              <a:rPr lang="sv-SE" dirty="0" smtClean="0"/>
              <a:t>metod ur standardbiblioteket</a:t>
            </a:r>
            <a:endParaRPr lang="en-GB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2438400" y="5257801"/>
            <a:ext cx="1275347" cy="4200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1371600" y="4419600"/>
            <a:ext cx="2133600" cy="838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0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Ett enkelt Javaprogram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676400"/>
            <a:ext cx="7702750" cy="4185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Lincoln.java       Author: Lewis/Loftus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Demonstrates the basic structure of a Java application.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class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Lincoln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//-----------------------------------------------------------------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 //  Prints a presidential quote.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 //-----------------------------------------------------------------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static void 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main (String[]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args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{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("A quote by Abraham Lincoln:");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("Whatever you are, be a good one.");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}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9200" y="5677495"/>
            <a:ext cx="6656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Programmet startar alltid i metoden </a:t>
            </a:r>
            <a:r>
              <a:rPr lang="sv-SE" dirty="0" err="1" smtClean="0">
                <a:latin typeface="Courier New" pitchFamily="49" charset="0"/>
                <a:cs typeface="Courier New" pitchFamily="49" charset="0"/>
              </a:rPr>
              <a:t>main</a:t>
            </a:r>
            <a:r>
              <a:rPr lang="sv-SE" dirty="0" smtClean="0"/>
              <a:t>.</a:t>
            </a:r>
            <a:endParaRPr lang="en-GB" dirty="0"/>
          </a:p>
        </p:txBody>
      </p:sp>
      <p:sp>
        <p:nvSpPr>
          <p:cNvPr id="8" name="Rounded Rectangle 7"/>
          <p:cNvSpPr/>
          <p:nvPr/>
        </p:nvSpPr>
        <p:spPr>
          <a:xfrm>
            <a:off x="990600" y="3962400"/>
            <a:ext cx="6553200" cy="1447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79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Kommentarer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1600200"/>
            <a:ext cx="47339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 smtClean="0">
                <a:latin typeface="Courier New" pitchFamily="49" charset="0"/>
                <a:cs typeface="Courier New" pitchFamily="49" charset="0"/>
              </a:rPr>
              <a:t>/*</a:t>
            </a:r>
          </a:p>
          <a:p>
            <a:r>
              <a:rPr lang="sv-SE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v-SE" dirty="0" smtClean="0">
                <a:latin typeface="Courier New" pitchFamily="49" charset="0"/>
                <a:cs typeface="Courier New" pitchFamily="49" charset="0"/>
              </a:rPr>
              <a:t>   Kommentarstext på flera rader</a:t>
            </a:r>
          </a:p>
          <a:p>
            <a:r>
              <a:rPr lang="sv-SE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v-SE" b="1" dirty="0" smtClean="0">
                <a:latin typeface="Courier New" pitchFamily="49" charset="0"/>
                <a:cs typeface="Courier New" pitchFamily="49" charset="0"/>
              </a:rPr>
              <a:t>*/</a:t>
            </a:r>
            <a:endParaRPr lang="en-GB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8358" y="2667000"/>
            <a:ext cx="48718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/*</a:t>
            </a:r>
          </a:p>
          <a:p>
            <a:r>
              <a:rPr lang="sv-SE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v-SE" dirty="0" smtClean="0">
                <a:latin typeface="Courier New" pitchFamily="49" charset="0"/>
                <a:cs typeface="Courier New" pitchFamily="49" charset="0"/>
              </a:rPr>
              <a:t>*  Kommentarstext på flera rader</a:t>
            </a:r>
          </a:p>
          <a:p>
            <a:r>
              <a:rPr lang="sv-SE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v-SE" b="1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*/</a:t>
            </a:r>
            <a:endParaRPr lang="en-GB" b="1" dirty="0">
              <a:solidFill>
                <a:schemeClr val="tx2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8357" y="3810000"/>
            <a:ext cx="4182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 smtClean="0">
                <a:solidFill>
                  <a:schemeClr val="accent3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/*</a:t>
            </a:r>
            <a:r>
              <a:rPr lang="sv-SE" dirty="0" smtClean="0">
                <a:latin typeface="Courier New" pitchFamily="49" charset="0"/>
                <a:cs typeface="Courier New" pitchFamily="49" charset="0"/>
              </a:rPr>
              <a:t> Kommentar mitt i en rad </a:t>
            </a:r>
            <a:r>
              <a:rPr lang="sv-SE" b="1" dirty="0" smtClean="0">
                <a:solidFill>
                  <a:schemeClr val="accent3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*/</a:t>
            </a:r>
            <a:endParaRPr lang="en-GB" b="1" dirty="0">
              <a:solidFill>
                <a:schemeClr val="accent3">
                  <a:lumMod val="50000"/>
                </a:schemeClr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8357" y="4343400"/>
            <a:ext cx="4733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 smtClean="0">
                <a:latin typeface="Courier New" pitchFamily="49" charset="0"/>
                <a:cs typeface="Courier New" pitchFamily="49" charset="0"/>
              </a:rPr>
              <a:t>//</a:t>
            </a:r>
            <a:r>
              <a:rPr lang="sv-SE" dirty="0" smtClean="0">
                <a:latin typeface="Courier New" pitchFamily="49" charset="0"/>
                <a:cs typeface="Courier New" pitchFamily="49" charset="0"/>
              </a:rPr>
              <a:t> Kommentar till slutet av raden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" name="Right Brace 8"/>
          <p:cNvSpPr/>
          <p:nvPr/>
        </p:nvSpPr>
        <p:spPr>
          <a:xfrm>
            <a:off x="5562600" y="1600200"/>
            <a:ext cx="304800" cy="257913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5867400" y="2705100"/>
            <a:ext cx="2919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Dessa är syntaktiskt identiska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845470" y="4953000"/>
            <a:ext cx="30796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 smtClean="0">
                <a:latin typeface="Courier New" pitchFamily="49" charset="0"/>
                <a:cs typeface="Courier New" pitchFamily="49" charset="0"/>
              </a:rPr>
              <a:t>/**</a:t>
            </a:r>
          </a:p>
          <a:p>
            <a:r>
              <a:rPr lang="sv-SE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v-SE" dirty="0" smtClean="0">
                <a:latin typeface="Courier New" pitchFamily="49" charset="0"/>
                <a:cs typeface="Courier New" pitchFamily="49" charset="0"/>
              </a:rPr>
              <a:t>*  JavaDoc-kommentar</a:t>
            </a:r>
          </a:p>
          <a:p>
            <a:r>
              <a:rPr lang="sv-SE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v-SE" b="1" dirty="0" smtClean="0">
                <a:latin typeface="Courier New" pitchFamily="49" charset="0"/>
                <a:cs typeface="Courier New" pitchFamily="49" charset="0"/>
              </a:rPr>
              <a:t>*/</a:t>
            </a:r>
            <a:endParaRPr lang="en-GB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91000" y="5229998"/>
            <a:ext cx="41910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JavaDoc är ett verktyg för att generera dokumentation direkt ur källkoden. Kommentaren står alltid omedelbart före det som kommenteras.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2167960" y="4768334"/>
            <a:ext cx="2919645" cy="338554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sv-SE" sz="1600" dirty="0" smtClean="0"/>
              <a:t>Lägg märke till dubbelasterisken!</a:t>
            </a:r>
            <a:endParaRPr lang="en-GB" sz="1600" dirty="0"/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1447800" y="4937611"/>
            <a:ext cx="720160" cy="1692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1633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Kommentarer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Kommentarer i källkod är precis lika viktiga som koden.</a:t>
            </a:r>
          </a:p>
          <a:p>
            <a:r>
              <a:rPr lang="sv-SE" dirty="0" smtClean="0"/>
              <a:t>Kommentera </a:t>
            </a:r>
          </a:p>
          <a:p>
            <a:pPr lvl="1"/>
            <a:r>
              <a:rPr lang="sv-SE" dirty="0" smtClean="0"/>
              <a:t>syfte, avsikt, </a:t>
            </a:r>
          </a:p>
          <a:p>
            <a:pPr lvl="1"/>
            <a:r>
              <a:rPr lang="sv-SE" dirty="0" smtClean="0"/>
              <a:t>funktion, </a:t>
            </a:r>
          </a:p>
          <a:p>
            <a:pPr lvl="1"/>
            <a:r>
              <a:rPr lang="sv-SE" dirty="0" smtClean="0"/>
              <a:t>mening,</a:t>
            </a:r>
          </a:p>
          <a:p>
            <a:pPr lvl="1"/>
            <a:r>
              <a:rPr lang="sv-SE" dirty="0" smtClean="0"/>
              <a:t>användning.</a:t>
            </a:r>
          </a:p>
        </p:txBody>
      </p:sp>
    </p:spTree>
    <p:extLst>
      <p:ext uri="{BB962C8B-B14F-4D97-AF65-F5344CB8AC3E}">
        <p14:creationId xmlns:p14="http://schemas.microsoft.com/office/powerpoint/2010/main" val="204135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Kommentarer och indentering är för människor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90800"/>
          </a:xfrm>
        </p:spPr>
        <p:txBody>
          <a:bodyPr>
            <a:normAutofit/>
          </a:bodyPr>
          <a:lstStyle/>
          <a:p>
            <a:r>
              <a:rPr lang="sv-SE" sz="2800" dirty="0" smtClean="0"/>
              <a:t>Kommentarer gör koden mer förståelig för människor</a:t>
            </a:r>
          </a:p>
          <a:p>
            <a:r>
              <a:rPr lang="sv-SE" sz="2800" dirty="0" smtClean="0"/>
              <a:t>Indentering (formatering) av koden gör den mer läslig för människor</a:t>
            </a:r>
          </a:p>
          <a:p>
            <a:r>
              <a:rPr lang="sv-SE" sz="2800" dirty="0" smtClean="0"/>
              <a:t>Kompilatorn bryr sig inte om kommentarer och tomrum.</a:t>
            </a:r>
            <a:endParaRPr lang="en-GB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91197" y="4495800"/>
            <a:ext cx="84561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ourier New" pitchFamily="49" charset="0"/>
                <a:cs typeface="Courier New" pitchFamily="49" charset="0"/>
              </a:rPr>
              <a:t>public class </a:t>
            </a:r>
            <a:r>
              <a:rPr lang="en-GB" dirty="0" smtClean="0">
                <a:latin typeface="Courier New" pitchFamily="49" charset="0"/>
                <a:cs typeface="Courier New" pitchFamily="49" charset="0"/>
              </a:rPr>
              <a:t>Lincoln{public </a:t>
            </a:r>
            <a:r>
              <a:rPr lang="en-GB" dirty="0">
                <a:latin typeface="Courier New" pitchFamily="49" charset="0"/>
                <a:cs typeface="Courier New" pitchFamily="49" charset="0"/>
              </a:rPr>
              <a:t>static void </a:t>
            </a:r>
            <a:r>
              <a:rPr lang="en-GB" dirty="0" smtClean="0">
                <a:latin typeface="Courier New" pitchFamily="49" charset="0"/>
                <a:cs typeface="Courier New" pitchFamily="49" charset="0"/>
              </a:rPr>
              <a:t>main(String</a:t>
            </a:r>
            <a:r>
              <a:rPr lang="en-GB" dirty="0">
                <a:latin typeface="Courier New" pitchFamily="49" charset="0"/>
                <a:cs typeface="Courier New" pitchFamily="49" charset="0"/>
              </a:rPr>
              <a:t>[] </a:t>
            </a:r>
            <a:r>
              <a:rPr lang="en-GB" dirty="0" err="1" smtClean="0">
                <a:latin typeface="Courier New" pitchFamily="49" charset="0"/>
                <a:cs typeface="Courier New" pitchFamily="49" charset="0"/>
              </a:rPr>
              <a:t>args</a:t>
            </a:r>
            <a:r>
              <a:rPr lang="en-GB" dirty="0" smtClean="0">
                <a:latin typeface="Courier New" pitchFamily="49" charset="0"/>
                <a:cs typeface="Courier New" pitchFamily="49" charset="0"/>
              </a:rPr>
              <a:t>){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  <a:p>
            <a:r>
              <a:rPr lang="en-GB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en-GB" dirty="0">
                <a:latin typeface="Courier New" pitchFamily="49" charset="0"/>
                <a:cs typeface="Courier New" pitchFamily="49" charset="0"/>
              </a:rPr>
              <a:t>A quote by Abraham Lincoln</a:t>
            </a:r>
            <a:r>
              <a:rPr lang="en-GB" dirty="0" smtClean="0">
                <a:latin typeface="Courier New" pitchFamily="49" charset="0"/>
                <a:cs typeface="Courier New" pitchFamily="49" charset="0"/>
              </a:rPr>
              <a:t>:"); System.</a:t>
            </a:r>
          </a:p>
          <a:p>
            <a:r>
              <a:rPr lang="en-GB" dirty="0" err="1" smtClean="0">
                <a:latin typeface="Courier New" pitchFamily="49" charset="0"/>
                <a:cs typeface="Courier New" pitchFamily="49" charset="0"/>
              </a:rPr>
              <a:t>out.println</a:t>
            </a:r>
            <a:r>
              <a:rPr lang="en-GB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en-GB" dirty="0">
                <a:latin typeface="Courier New" pitchFamily="49" charset="0"/>
                <a:cs typeface="Courier New" pitchFamily="49" charset="0"/>
              </a:rPr>
              <a:t>Whatever you are, be a good one</a:t>
            </a:r>
            <a:r>
              <a:rPr lang="en-GB" dirty="0" smtClean="0">
                <a:latin typeface="Courier New" pitchFamily="49" charset="0"/>
                <a:cs typeface="Courier New" pitchFamily="49" charset="0"/>
              </a:rPr>
              <a:t>.");}}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983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Kommentarer och indentering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305800" cy="3200400"/>
          </a:xfrm>
        </p:spPr>
        <p:txBody>
          <a:bodyPr>
            <a:normAutofit/>
          </a:bodyPr>
          <a:lstStyle/>
          <a:p>
            <a:r>
              <a:rPr lang="sv-SE" dirty="0" smtClean="0"/>
              <a:t>Skriv källkod som om den vore ett exempel</a:t>
            </a:r>
          </a:p>
          <a:p>
            <a:endParaRPr lang="sv-SE" dirty="0"/>
          </a:p>
          <a:p>
            <a:r>
              <a:rPr lang="sv-SE" dirty="0" smtClean="0"/>
              <a:t>Lita inte på det egna minnet</a:t>
            </a:r>
          </a:p>
          <a:p>
            <a:endParaRPr lang="sv-SE" dirty="0"/>
          </a:p>
          <a:p>
            <a:r>
              <a:rPr lang="sv-SE" dirty="0" smtClean="0"/>
              <a:t>När koden ändras, ändra kommentarerna med!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275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89528" y="4073371"/>
            <a:ext cx="8249672" cy="152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ounded Rectangle 7"/>
          <p:cNvSpPr/>
          <p:nvPr/>
        </p:nvSpPr>
        <p:spPr>
          <a:xfrm>
            <a:off x="589528" y="1542366"/>
            <a:ext cx="8249672" cy="152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Kommentarer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970528" y="1923366"/>
            <a:ext cx="5561138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v-SE" dirty="0" err="1" smtClean="0">
                <a:latin typeface="Courier New" pitchFamily="49" charset="0"/>
                <a:cs typeface="Courier New" pitchFamily="49" charset="0"/>
              </a:rPr>
              <a:t>nofItem</a:t>
            </a:r>
            <a:r>
              <a:rPr lang="sv-SE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v-SE" dirty="0" err="1" smtClean="0">
                <a:latin typeface="Courier New" pitchFamily="49" charset="0"/>
                <a:cs typeface="Courier New" pitchFamily="49" charset="0"/>
              </a:rPr>
              <a:t>scan.nextInt</a:t>
            </a:r>
            <a:r>
              <a:rPr lang="sv-SE" dirty="0" smtClean="0">
                <a:latin typeface="Courier New" pitchFamily="49" charset="0"/>
                <a:cs typeface="Courier New" pitchFamily="49" charset="0"/>
              </a:rPr>
              <a:t>(); // Läs en </a:t>
            </a:r>
            <a:r>
              <a:rPr lang="sv-SE" dirty="0" err="1" smtClean="0">
                <a:latin typeface="Courier New" pitchFamily="49" charset="0"/>
                <a:cs typeface="Courier New" pitchFamily="49" charset="0"/>
              </a:rPr>
              <a:t>int</a:t>
            </a:r>
            <a:endParaRPr lang="sv-SE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v-SE" dirty="0" err="1" smtClean="0">
                <a:latin typeface="Courier New" pitchFamily="49" charset="0"/>
                <a:cs typeface="Courier New" pitchFamily="49" charset="0"/>
              </a:rPr>
              <a:t>scan.nextLine</a:t>
            </a:r>
            <a:r>
              <a:rPr lang="sv-SE" dirty="0" smtClean="0">
                <a:latin typeface="Courier New" pitchFamily="49" charset="0"/>
                <a:cs typeface="Courier New" pitchFamily="49" charset="0"/>
              </a:rPr>
              <a:t>();          // Läs raden</a:t>
            </a:r>
            <a:endParaRPr lang="sv-SE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4512206"/>
            <a:ext cx="79047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dirty="0" err="1" smtClean="0">
                <a:latin typeface="Courier New" pitchFamily="49" charset="0"/>
                <a:cs typeface="Courier New" pitchFamily="49" charset="0"/>
              </a:rPr>
              <a:t>nofItems</a:t>
            </a:r>
            <a:r>
              <a:rPr lang="sv-SE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v-SE" dirty="0" err="1" smtClean="0">
                <a:latin typeface="Courier New" pitchFamily="49" charset="0"/>
                <a:cs typeface="Courier New" pitchFamily="49" charset="0"/>
              </a:rPr>
              <a:t>scan.nextInt</a:t>
            </a:r>
            <a:r>
              <a:rPr lang="sv-SE" dirty="0" smtClean="0">
                <a:latin typeface="Courier New" pitchFamily="49" charset="0"/>
                <a:cs typeface="Courier New" pitchFamily="49" charset="0"/>
              </a:rPr>
              <a:t>(); // Läs önskat antal</a:t>
            </a:r>
          </a:p>
          <a:p>
            <a:r>
              <a:rPr lang="sv-SE" dirty="0" err="1" smtClean="0">
                <a:latin typeface="Courier New" pitchFamily="49" charset="0"/>
                <a:cs typeface="Courier New" pitchFamily="49" charset="0"/>
              </a:rPr>
              <a:t>scan.nextLine</a:t>
            </a:r>
            <a:r>
              <a:rPr lang="sv-SE" dirty="0" smtClean="0">
                <a:latin typeface="Courier New" pitchFamily="49" charset="0"/>
                <a:cs typeface="Courier New" pitchFamily="49" charset="0"/>
              </a:rPr>
              <a:t>();           // Hoppa över resten av raden</a:t>
            </a:r>
            <a:endParaRPr lang="sv-SE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941" y="1371185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971" y="4050125"/>
            <a:ext cx="579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9600" y="6019799"/>
            <a:ext cx="4058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 smtClean="0"/>
              <a:t>Vilket exempel är bäst? Varför?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6977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Kommentarer och identifierare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623999"/>
            <a:ext cx="7491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>
                <a:latin typeface="Courier New" pitchFamily="49" charset="0"/>
                <a:cs typeface="Courier New" pitchFamily="49" charset="0"/>
              </a:rPr>
              <a:t>public int </a:t>
            </a:r>
            <a:r>
              <a:rPr lang="sv-SE" b="1" dirty="0" smtClean="0">
                <a:latin typeface="Courier New" pitchFamily="49" charset="0"/>
                <a:cs typeface="Courier New" pitchFamily="49" charset="0"/>
              </a:rPr>
              <a:t>bestest</a:t>
            </a:r>
            <a:r>
              <a:rPr lang="sv-SE" dirty="0" smtClean="0">
                <a:latin typeface="Courier New" pitchFamily="49" charset="0"/>
                <a:cs typeface="Courier New" pitchFamily="49" charset="0"/>
              </a:rPr>
              <a:t> (int a, int b) {return (a&gt;b)?a:b;}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1087" y="3352800"/>
            <a:ext cx="625042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>
                <a:latin typeface="Courier New" pitchFamily="49" charset="0"/>
                <a:cs typeface="Courier New" pitchFamily="49" charset="0"/>
              </a:rPr>
              <a:t>/**</a:t>
            </a:r>
          </a:p>
          <a:p>
            <a:r>
              <a:rPr lang="sv-SE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v-SE" dirty="0" smtClean="0">
                <a:latin typeface="Courier New" pitchFamily="49" charset="0"/>
                <a:cs typeface="Courier New" pitchFamily="49" charset="0"/>
              </a:rPr>
              <a:t>* Returns the higher of two integer values.</a:t>
            </a:r>
          </a:p>
          <a:p>
            <a:r>
              <a:rPr lang="sv-SE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v-SE" dirty="0" smtClean="0">
                <a:latin typeface="Courier New" pitchFamily="49" charset="0"/>
                <a:cs typeface="Courier New" pitchFamily="49" charset="0"/>
              </a:rPr>
              <a:t>* @param a The first value</a:t>
            </a:r>
          </a:p>
          <a:p>
            <a:r>
              <a:rPr lang="sv-SE" dirty="0" smtClean="0">
                <a:latin typeface="Courier New" pitchFamily="49" charset="0"/>
                <a:cs typeface="Courier New" pitchFamily="49" charset="0"/>
              </a:rPr>
              <a:t> * @param b The second value</a:t>
            </a:r>
          </a:p>
          <a:p>
            <a:r>
              <a:rPr lang="sv-SE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v-SE" dirty="0" smtClean="0">
                <a:latin typeface="Courier New" pitchFamily="49" charset="0"/>
                <a:cs typeface="Courier New" pitchFamily="49" charset="0"/>
              </a:rPr>
              <a:t>* @return The greater of the two values.</a:t>
            </a:r>
          </a:p>
          <a:p>
            <a:r>
              <a:rPr lang="sv-SE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v-SE" dirty="0" smtClean="0">
                <a:latin typeface="Courier New" pitchFamily="49" charset="0"/>
                <a:cs typeface="Courier New" pitchFamily="49" charset="0"/>
              </a:rPr>
              <a:t>*/</a:t>
            </a:r>
          </a:p>
          <a:p>
            <a:r>
              <a:rPr lang="sv-SE" dirty="0" smtClean="0">
                <a:latin typeface="Courier New" pitchFamily="49" charset="0"/>
                <a:cs typeface="Courier New" pitchFamily="49" charset="0"/>
              </a:rPr>
              <a:t>public int </a:t>
            </a:r>
            <a:r>
              <a:rPr lang="sv-SE" b="1" dirty="0" smtClean="0">
                <a:latin typeface="Courier New" pitchFamily="49" charset="0"/>
                <a:cs typeface="Courier New" pitchFamily="49" charset="0"/>
              </a:rPr>
              <a:t>max</a:t>
            </a:r>
            <a:r>
              <a:rPr lang="sv-SE" dirty="0" smtClean="0">
                <a:latin typeface="Courier New" pitchFamily="49" charset="0"/>
                <a:cs typeface="Courier New" pitchFamily="49" charset="0"/>
              </a:rPr>
              <a:t> (int a, int b) {</a:t>
            </a:r>
          </a:p>
          <a:p>
            <a:r>
              <a:rPr lang="sv-SE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v-SE" dirty="0" smtClean="0">
                <a:latin typeface="Courier New" pitchFamily="49" charset="0"/>
                <a:cs typeface="Courier New" pitchFamily="49" charset="0"/>
              </a:rPr>
              <a:t> return (a &gt; b) ? a : b;</a:t>
            </a:r>
          </a:p>
          <a:p>
            <a:r>
              <a:rPr lang="sv-SE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87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Programmera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Ge datorn instruktioner</a:t>
            </a:r>
          </a:p>
          <a:p>
            <a:r>
              <a:rPr lang="sv-SE" dirty="0" smtClean="0"/>
              <a:t>Instruktionerna skrivs i något språk</a:t>
            </a:r>
          </a:p>
          <a:p>
            <a:r>
              <a:rPr lang="sv-SE" sz="2800" dirty="0" smtClean="0"/>
              <a:t>FORTRAN, COBOL, LISP</a:t>
            </a:r>
            <a:r>
              <a:rPr lang="sv-SE" dirty="0" smtClean="0"/>
              <a:t>, </a:t>
            </a:r>
            <a:r>
              <a:rPr lang="sv-SE" dirty="0" err="1" smtClean="0"/>
              <a:t>Haskell</a:t>
            </a:r>
            <a:r>
              <a:rPr lang="sv-SE" dirty="0" smtClean="0"/>
              <a:t>, </a:t>
            </a:r>
            <a:r>
              <a:rPr lang="sv-SE" dirty="0" err="1" smtClean="0"/>
              <a:t>Python</a:t>
            </a:r>
            <a:r>
              <a:rPr lang="sv-SE" dirty="0" smtClean="0"/>
              <a:t>, Java, C, C++, Ada, C#, Pascal, Prolog…</a:t>
            </a:r>
          </a:p>
          <a:p>
            <a:r>
              <a:rPr lang="sv-SE" dirty="0" smtClean="0"/>
              <a:t>Inget språk är bäst på allt</a:t>
            </a:r>
          </a:p>
          <a:p>
            <a:r>
              <a:rPr lang="sv-SE" dirty="0" smtClean="0"/>
              <a:t>Val av språk beror ofta på:</a:t>
            </a:r>
          </a:p>
          <a:p>
            <a:pPr lvl="1"/>
            <a:r>
              <a:rPr lang="sv-SE" dirty="0" smtClean="0"/>
              <a:t>vad programmet ska göra</a:t>
            </a:r>
          </a:p>
          <a:p>
            <a:pPr lvl="1"/>
            <a:r>
              <a:rPr lang="sv-SE" dirty="0" smtClean="0"/>
              <a:t>vad man redan kan</a:t>
            </a:r>
          </a:p>
          <a:p>
            <a:pPr lvl="1"/>
            <a:r>
              <a:rPr lang="sv-SE" dirty="0" smtClean="0"/>
              <a:t>vad som finns tillgängligt</a:t>
            </a:r>
          </a:p>
          <a:p>
            <a:pPr lvl="1"/>
            <a:r>
              <a:rPr lang="sv-SE" dirty="0" smtClean="0"/>
              <a:t>vad chefen har bestämt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57296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Kommentarer och identifierare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623999"/>
            <a:ext cx="7491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>
                <a:latin typeface="Courier New" pitchFamily="49" charset="0"/>
                <a:cs typeface="Courier New" pitchFamily="49" charset="0"/>
              </a:rPr>
              <a:t>public int </a:t>
            </a:r>
            <a:r>
              <a:rPr lang="sv-SE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bestest</a:t>
            </a:r>
            <a:r>
              <a:rPr lang="sv-SE" dirty="0" smtClean="0">
                <a:latin typeface="Courier New" pitchFamily="49" charset="0"/>
                <a:cs typeface="Courier New" pitchFamily="49" charset="0"/>
              </a:rPr>
              <a:t> (int a, int b) {return (a&gt;b)?a:b;}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1087" y="3352800"/>
            <a:ext cx="625042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>
                <a:solidFill>
                  <a:schemeClr val="accent3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/**</a:t>
            </a:r>
          </a:p>
          <a:p>
            <a:r>
              <a:rPr lang="sv-SE" dirty="0">
                <a:solidFill>
                  <a:schemeClr val="accent3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v-SE" dirty="0" smtClean="0">
                <a:solidFill>
                  <a:schemeClr val="accent3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* Returns the higher of two integer values.</a:t>
            </a:r>
          </a:p>
          <a:p>
            <a:r>
              <a:rPr lang="sv-SE" dirty="0">
                <a:solidFill>
                  <a:schemeClr val="accent3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v-SE" dirty="0" smtClean="0">
                <a:solidFill>
                  <a:schemeClr val="accent3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* @param a The first value</a:t>
            </a:r>
          </a:p>
          <a:p>
            <a:r>
              <a:rPr lang="sv-SE" dirty="0" smtClean="0">
                <a:solidFill>
                  <a:schemeClr val="accent3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 * @param b The second value</a:t>
            </a:r>
          </a:p>
          <a:p>
            <a:r>
              <a:rPr lang="sv-SE" dirty="0">
                <a:solidFill>
                  <a:schemeClr val="accent3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v-SE" dirty="0" smtClean="0">
                <a:solidFill>
                  <a:schemeClr val="accent3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* @return The greater of the two values.</a:t>
            </a:r>
          </a:p>
          <a:p>
            <a:r>
              <a:rPr lang="sv-SE" dirty="0">
                <a:solidFill>
                  <a:schemeClr val="accent3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sv-SE" dirty="0" smtClean="0">
                <a:solidFill>
                  <a:schemeClr val="accent3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rPr>
              <a:t>*/</a:t>
            </a:r>
          </a:p>
          <a:p>
            <a:r>
              <a:rPr lang="sv-SE" dirty="0" smtClean="0">
                <a:latin typeface="Courier New" pitchFamily="49" charset="0"/>
                <a:cs typeface="Courier New" pitchFamily="49" charset="0"/>
              </a:rPr>
              <a:t>public int </a:t>
            </a:r>
            <a:r>
              <a:rPr lang="sv-SE" b="1" dirty="0" smtClean="0">
                <a:latin typeface="Courier New" pitchFamily="49" charset="0"/>
                <a:cs typeface="Courier New" pitchFamily="49" charset="0"/>
              </a:rPr>
              <a:t>max</a:t>
            </a:r>
            <a:r>
              <a:rPr lang="sv-SE" dirty="0" smtClean="0">
                <a:latin typeface="Courier New" pitchFamily="49" charset="0"/>
                <a:cs typeface="Courier New" pitchFamily="49" charset="0"/>
              </a:rPr>
              <a:t> (int a, int b) {</a:t>
            </a:r>
          </a:p>
          <a:p>
            <a:r>
              <a:rPr lang="sv-SE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v-SE" dirty="0" smtClean="0">
                <a:latin typeface="Courier New" pitchFamily="49" charset="0"/>
                <a:cs typeface="Courier New" pitchFamily="49" charset="0"/>
              </a:rPr>
              <a:t> return (a &gt; b) ? a : b;</a:t>
            </a:r>
          </a:p>
          <a:p>
            <a:r>
              <a:rPr lang="sv-SE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39254" y="2518974"/>
            <a:ext cx="1868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Luddigt valt namn</a:t>
            </a:r>
            <a:endParaRPr lang="sv-SE" dirty="0"/>
          </a:p>
        </p:txBody>
      </p:sp>
      <p:sp>
        <p:nvSpPr>
          <p:cNvPr id="8" name="Up Arrow 7"/>
          <p:cNvSpPr/>
          <p:nvPr/>
        </p:nvSpPr>
        <p:spPr>
          <a:xfrm>
            <a:off x="2863516" y="1993331"/>
            <a:ext cx="228600" cy="36886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16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Identifierare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19400"/>
          </a:xfrm>
        </p:spPr>
        <p:txBody>
          <a:bodyPr/>
          <a:lstStyle/>
          <a:p>
            <a:r>
              <a:rPr lang="sv-SE" dirty="0" smtClean="0"/>
              <a:t>Identifierare används för att ge namn åt klasser, variabler och metoder</a:t>
            </a:r>
          </a:p>
          <a:p>
            <a:r>
              <a:rPr lang="sv-SE" dirty="0" smtClean="0"/>
              <a:t>Reserverade ord kan inte användas som identifierare</a:t>
            </a:r>
          </a:p>
          <a:p>
            <a:r>
              <a:rPr lang="sv-SE" dirty="0"/>
              <a:t>Stor </a:t>
            </a:r>
            <a:r>
              <a:rPr lang="sv-SE" dirty="0" smtClean="0"/>
              <a:t>och liten </a:t>
            </a:r>
            <a:r>
              <a:rPr lang="sv-SE" dirty="0"/>
              <a:t>bokstav är </a:t>
            </a:r>
            <a:r>
              <a:rPr lang="sv-SE" dirty="0" smtClean="0"/>
              <a:t>OLIKA i Java</a:t>
            </a:r>
            <a:endParaRPr lang="sv-SE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4645223"/>
            <a:ext cx="533992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 smtClean="0">
                <a:latin typeface="Courier New" pitchFamily="49" charset="0"/>
                <a:cs typeface="Courier New" pitchFamily="49" charset="0"/>
              </a:rPr>
              <a:t>P1, p1, p_1</a:t>
            </a:r>
          </a:p>
          <a:p>
            <a:r>
              <a:rPr lang="sv-SE" sz="2800" dirty="0" smtClean="0">
                <a:latin typeface="Courier New" pitchFamily="49" charset="0"/>
                <a:cs typeface="Courier New" pitchFamily="49" charset="0"/>
              </a:rPr>
              <a:t>getelement, GetElement, </a:t>
            </a:r>
          </a:p>
          <a:p>
            <a:r>
              <a:rPr lang="sv-SE" sz="2800" dirty="0" smtClean="0">
                <a:latin typeface="Courier New" pitchFamily="49" charset="0"/>
                <a:cs typeface="Courier New" pitchFamily="49" charset="0"/>
              </a:rPr>
              <a:t>getElement, </a:t>
            </a:r>
            <a:r>
              <a:rPr lang="sv-SE" sz="2800" cap="all" dirty="0" smtClean="0">
                <a:latin typeface="Courier New" pitchFamily="49" charset="0"/>
                <a:cs typeface="Courier New" pitchFamily="49" charset="0"/>
              </a:rPr>
              <a:t>get_element</a:t>
            </a:r>
            <a:endParaRPr lang="en-GB" sz="2800" cap="all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4645222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Dessa är alla olika och unika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138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Identifierare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19400"/>
          </a:xfrm>
        </p:spPr>
        <p:txBody>
          <a:bodyPr/>
          <a:lstStyle/>
          <a:p>
            <a:r>
              <a:rPr lang="sv-SE" dirty="0" smtClean="0"/>
              <a:t>Halva jobbet med att programmera är att hitta på bra namn på identiferare</a:t>
            </a:r>
          </a:p>
          <a:p>
            <a:r>
              <a:rPr lang="sv-SE" dirty="0" smtClean="0"/>
              <a:t>Stavningskonventioner underlättar att känna igen vad identifieraren används till</a:t>
            </a:r>
            <a:endParaRPr lang="sv-SE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4645223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>
                <a:latin typeface="Courier New" pitchFamily="49" charset="0"/>
                <a:cs typeface="Courier New" pitchFamily="49" charset="0"/>
              </a:rPr>
              <a:t>TT_WORD, COLOR_BLACK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0337" y="5105400"/>
            <a:ext cx="2252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>
                <a:latin typeface="Courier New" pitchFamily="49" charset="0"/>
                <a:cs typeface="Courier New" pitchFamily="49" charset="0"/>
              </a:rPr>
              <a:t>Lincoln, System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0337" y="5638800"/>
            <a:ext cx="321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>
                <a:latin typeface="Courier New" pitchFamily="49" charset="0"/>
                <a:cs typeface="Courier New" pitchFamily="49" charset="0"/>
              </a:rPr>
              <a:t>main, i, nextInteger()</a:t>
            </a:r>
            <a:endParaRPr lang="en-GB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63979" y="4614445"/>
            <a:ext cx="3625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 smtClean="0"/>
              <a:t>Konstanter</a:t>
            </a:r>
            <a:r>
              <a:rPr lang="sv-SE" dirty="0" smtClean="0"/>
              <a:t>, stor bokstav, underscore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4572000" y="5061557"/>
            <a:ext cx="3174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 smtClean="0"/>
              <a:t>Klasser</a:t>
            </a:r>
            <a:r>
              <a:rPr lang="sv-SE" dirty="0" smtClean="0"/>
              <a:t>, stor begynnelsebokstav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4572000" y="5608022"/>
            <a:ext cx="4320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 smtClean="0"/>
              <a:t>Variabler</a:t>
            </a:r>
            <a:r>
              <a:rPr lang="sv-SE" dirty="0" smtClean="0"/>
              <a:t>, </a:t>
            </a:r>
            <a:r>
              <a:rPr lang="sv-SE" b="1" dirty="0" smtClean="0"/>
              <a:t>metoder</a:t>
            </a:r>
            <a:r>
              <a:rPr lang="sv-SE" dirty="0" smtClean="0"/>
              <a:t>, liten begynnelsebokstav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881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Traditionella identifierare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800" dirty="0" smtClean="0"/>
              <a:t>i, j, k – index i arrayer, strängar, samlingar (heltal)</a:t>
            </a:r>
          </a:p>
          <a:p>
            <a:r>
              <a:rPr lang="sv-SE" dirty="0" smtClean="0"/>
              <a:t>n – antal (heltal)</a:t>
            </a:r>
          </a:p>
          <a:p>
            <a:r>
              <a:rPr lang="sv-SE" dirty="0" smtClean="0"/>
              <a:t>a, b, u, v, w – storheter, faktorer, tal</a:t>
            </a:r>
          </a:p>
          <a:p>
            <a:r>
              <a:rPr lang="sv-SE" dirty="0" smtClean="0"/>
              <a:t>e – element (i mängd)</a:t>
            </a:r>
          </a:p>
          <a:p>
            <a:r>
              <a:rPr lang="sv-SE" dirty="0" smtClean="0"/>
              <a:t>p – punkt i koordinatsystem</a:t>
            </a:r>
          </a:p>
          <a:p>
            <a:r>
              <a:rPr lang="sv-SE" dirty="0" smtClean="0"/>
              <a:t>s, t - strängar</a:t>
            </a:r>
          </a:p>
          <a:p>
            <a:r>
              <a:rPr lang="sv-SE" dirty="0" smtClean="0"/>
              <a:t>x, y, z - koordinater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783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Java reserverade ord</a:t>
            </a: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611919"/>
              </p:ext>
            </p:extLst>
          </p:nvPr>
        </p:nvGraphicFramePr>
        <p:xfrm>
          <a:off x="457200" y="1524000"/>
          <a:ext cx="8229600" cy="3452020"/>
        </p:xfrm>
        <a:graphic>
          <a:graphicData uri="http://schemas.openxmlformats.org/drawingml/2006/table">
            <a:tbl>
              <a:tblPr/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 dirty="0"/>
                        <a:t>abstract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continue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for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new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switch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r>
                        <a:rPr lang="en-GB"/>
                        <a:t>assert</a:t>
                      </a:r>
                      <a:r>
                        <a:rPr lang="en-GB" baseline="30000"/>
                        <a:t>***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default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goto</a:t>
                      </a:r>
                      <a:r>
                        <a:rPr lang="en-GB" baseline="30000"/>
                        <a:t>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package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synchronized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boolean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do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if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private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this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break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double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implements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protected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throw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byte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else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import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public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throws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case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enum</a:t>
                      </a:r>
                      <a:r>
                        <a:rPr lang="en-GB" baseline="30000"/>
                        <a:t>****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instanceof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return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transient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catch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extends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int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short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try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char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final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interface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static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void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class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finally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long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strictfp</a:t>
                      </a:r>
                      <a:r>
                        <a:rPr lang="en-GB" baseline="30000"/>
                        <a:t>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volatile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const</a:t>
                      </a:r>
                      <a:r>
                        <a:rPr lang="en-GB" baseline="30000"/>
                        <a:t>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/>
                        <a:t>float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/>
                        <a:t>native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super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/>
                        <a:t>while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037254"/>
              </p:ext>
            </p:extLst>
          </p:nvPr>
        </p:nvGraphicFramePr>
        <p:xfrm>
          <a:off x="457200" y="5334000"/>
          <a:ext cx="8229600" cy="1097280"/>
        </p:xfrm>
        <a:graphic>
          <a:graphicData uri="http://schemas.openxmlformats.org/drawingml/2006/table">
            <a:tbl>
              <a:tblPr/>
              <a:tblGrid>
                <a:gridCol w="2743200"/>
                <a:gridCol w="228600"/>
                <a:gridCol w="5257800"/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baseline="30000" dirty="0"/>
                        <a:t>*</a:t>
                      </a:r>
                      <a:endParaRPr lang="en-GB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not used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baseline="30000"/>
                        <a:t>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added in 1.2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baseline="30000"/>
                        <a:t>***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added in 1.4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baseline="30000"/>
                        <a:t>****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added in 5.0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521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Java reserverade ord – primitiva datatyper</a:t>
            </a: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977288"/>
              </p:ext>
            </p:extLst>
          </p:nvPr>
        </p:nvGraphicFramePr>
        <p:xfrm>
          <a:off x="457200" y="1524000"/>
          <a:ext cx="8229600" cy="3452020"/>
        </p:xfrm>
        <a:graphic>
          <a:graphicData uri="http://schemas.openxmlformats.org/drawingml/2006/table">
            <a:tbl>
              <a:tblPr/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 dirty="0"/>
                        <a:t>abstract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continue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for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new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switch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r>
                        <a:rPr lang="en-GB"/>
                        <a:t>assert</a:t>
                      </a:r>
                      <a:r>
                        <a:rPr lang="en-GB" baseline="30000"/>
                        <a:t>***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default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goto</a:t>
                      </a:r>
                      <a:r>
                        <a:rPr lang="en-GB" baseline="30000"/>
                        <a:t>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package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synchronized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 b="1" dirty="0" err="1"/>
                        <a:t>boolean</a:t>
                      </a:r>
                      <a:endParaRPr lang="en-GB" b="1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do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if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private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this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break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/>
                        <a:t>double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implements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protected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throw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 b="1" dirty="0"/>
                        <a:t>byte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else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import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public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throws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case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enum</a:t>
                      </a:r>
                      <a:r>
                        <a:rPr lang="en-GB" baseline="30000"/>
                        <a:t>****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instanceof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return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transient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catch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extends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 err="1"/>
                        <a:t>int</a:t>
                      </a:r>
                      <a:endParaRPr lang="en-GB" b="1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/>
                        <a:t>short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try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 b="1" dirty="0"/>
                        <a:t>char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final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interface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static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/>
                        <a:t>void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class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finally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/>
                        <a:t>long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strictfp</a:t>
                      </a:r>
                      <a:r>
                        <a:rPr lang="en-GB" baseline="30000"/>
                        <a:t>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volatile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const</a:t>
                      </a:r>
                      <a:r>
                        <a:rPr lang="en-GB" baseline="30000"/>
                        <a:t>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/>
                        <a:t>float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/>
                        <a:t>native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super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/>
                        <a:t>while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2497596"/>
              </p:ext>
            </p:extLst>
          </p:nvPr>
        </p:nvGraphicFramePr>
        <p:xfrm>
          <a:off x="457200" y="5334000"/>
          <a:ext cx="8229600" cy="1097280"/>
        </p:xfrm>
        <a:graphic>
          <a:graphicData uri="http://schemas.openxmlformats.org/drawingml/2006/table">
            <a:tbl>
              <a:tblPr/>
              <a:tblGrid>
                <a:gridCol w="2743200"/>
                <a:gridCol w="228600"/>
                <a:gridCol w="5257800"/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baseline="30000" dirty="0"/>
                        <a:t>*</a:t>
                      </a:r>
                      <a:endParaRPr lang="en-GB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not used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baseline="30000"/>
                        <a:t>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added in 1.2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baseline="30000"/>
                        <a:t>***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added in 1.4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baseline="30000"/>
                        <a:t>****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added in 5.0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570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Java reserverade ord – ofta använda</a:t>
            </a: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459763"/>
              </p:ext>
            </p:extLst>
          </p:nvPr>
        </p:nvGraphicFramePr>
        <p:xfrm>
          <a:off x="457200" y="1524000"/>
          <a:ext cx="8229600" cy="3452020"/>
        </p:xfrm>
        <a:graphic>
          <a:graphicData uri="http://schemas.openxmlformats.org/drawingml/2006/table">
            <a:tbl>
              <a:tblPr/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 dirty="0"/>
                        <a:t>abstract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continue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for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new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switch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r>
                        <a:rPr lang="en-GB"/>
                        <a:t>assert</a:t>
                      </a:r>
                      <a:r>
                        <a:rPr lang="en-GB" baseline="30000"/>
                        <a:t>***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default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goto</a:t>
                      </a:r>
                      <a:r>
                        <a:rPr lang="en-GB" baseline="30000"/>
                        <a:t>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package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synchronized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 b="1" dirty="0" err="1">
                          <a:solidFill>
                            <a:srgbClr val="00B050"/>
                          </a:solidFill>
                        </a:rPr>
                        <a:t>boolean</a:t>
                      </a:r>
                      <a:endParaRPr lang="en-GB" b="1" dirty="0">
                        <a:solidFill>
                          <a:srgbClr val="00B050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do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if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private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this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break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double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implements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protected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throw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byte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else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import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public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throws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case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enum</a:t>
                      </a:r>
                      <a:r>
                        <a:rPr lang="en-GB" baseline="30000"/>
                        <a:t>****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instanceof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return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transient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catch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extends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 err="1">
                          <a:solidFill>
                            <a:srgbClr val="00B050"/>
                          </a:solidFill>
                        </a:rPr>
                        <a:t>int</a:t>
                      </a:r>
                      <a:endParaRPr lang="en-GB" b="1" dirty="0">
                        <a:solidFill>
                          <a:srgbClr val="00B050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short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try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char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final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/>
                        <a:t>interface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static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void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class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finally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long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strictfp</a:t>
                      </a:r>
                      <a:r>
                        <a:rPr lang="en-GB" baseline="30000"/>
                        <a:t>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volatile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const</a:t>
                      </a:r>
                      <a:r>
                        <a:rPr lang="en-GB" baseline="30000"/>
                        <a:t>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float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/>
                        <a:t>native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super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00B050"/>
                          </a:solidFill>
                        </a:rPr>
                        <a:t>while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087504"/>
              </p:ext>
            </p:extLst>
          </p:nvPr>
        </p:nvGraphicFramePr>
        <p:xfrm>
          <a:off x="457200" y="5334000"/>
          <a:ext cx="8229600" cy="1097280"/>
        </p:xfrm>
        <a:graphic>
          <a:graphicData uri="http://schemas.openxmlformats.org/drawingml/2006/table">
            <a:tbl>
              <a:tblPr/>
              <a:tblGrid>
                <a:gridCol w="2743200"/>
                <a:gridCol w="228600"/>
                <a:gridCol w="5257800"/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baseline="30000" dirty="0"/>
                        <a:t>*</a:t>
                      </a:r>
                      <a:endParaRPr lang="en-GB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not used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baseline="30000"/>
                        <a:t>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added in 1.2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baseline="30000"/>
                        <a:t>***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added in 1.4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baseline="30000"/>
                        <a:t>****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added in 5.0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022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Java reserverade ord – ibland använda</a:t>
            </a: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532659"/>
              </p:ext>
            </p:extLst>
          </p:nvPr>
        </p:nvGraphicFramePr>
        <p:xfrm>
          <a:off x="457200" y="1524000"/>
          <a:ext cx="8229600" cy="3452020"/>
        </p:xfrm>
        <a:graphic>
          <a:graphicData uri="http://schemas.openxmlformats.org/drawingml/2006/table">
            <a:tbl>
              <a:tblPr/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C00000"/>
                          </a:solidFill>
                        </a:rPr>
                        <a:t>abstract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C00000"/>
                          </a:solidFill>
                        </a:rPr>
                        <a:t>continue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for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new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switch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rgbClr val="C00000"/>
                          </a:solidFill>
                        </a:rPr>
                        <a:t>assert</a:t>
                      </a:r>
                      <a:r>
                        <a:rPr lang="en-GB" baseline="30000" dirty="0"/>
                        <a:t>***</a:t>
                      </a:r>
                      <a:endParaRPr lang="en-GB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default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goto</a:t>
                      </a:r>
                      <a:r>
                        <a:rPr lang="en-GB" baseline="30000"/>
                        <a:t>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C00000"/>
                          </a:solidFill>
                        </a:rPr>
                        <a:t>package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C00000"/>
                          </a:solidFill>
                        </a:rPr>
                        <a:t>synchronized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boolean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do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if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private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C00000"/>
                          </a:solidFill>
                        </a:rPr>
                        <a:t>this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break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double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implements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protected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C00000"/>
                          </a:solidFill>
                        </a:rPr>
                        <a:t>throw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byte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else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/>
                        <a:t>import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public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C00000"/>
                          </a:solidFill>
                        </a:rPr>
                        <a:t>throws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case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 err="1">
                          <a:solidFill>
                            <a:srgbClr val="C00000"/>
                          </a:solidFill>
                        </a:rPr>
                        <a:t>enum</a:t>
                      </a:r>
                      <a:r>
                        <a:rPr lang="en-GB" baseline="30000" dirty="0"/>
                        <a:t>****</a:t>
                      </a:r>
                      <a:endParaRPr lang="en-GB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 err="1">
                          <a:solidFill>
                            <a:srgbClr val="C00000"/>
                          </a:solidFill>
                        </a:rPr>
                        <a:t>instanceof</a:t>
                      </a:r>
                      <a:endParaRPr lang="en-GB" b="1" dirty="0">
                        <a:solidFill>
                          <a:srgbClr val="C00000"/>
                        </a:solidFill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return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transient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C00000"/>
                          </a:solidFill>
                        </a:rPr>
                        <a:t>catch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extends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int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short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C00000"/>
                          </a:solidFill>
                        </a:rPr>
                        <a:t>try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char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C00000"/>
                          </a:solidFill>
                        </a:rPr>
                        <a:t>final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C00000"/>
                          </a:solidFill>
                        </a:rPr>
                        <a:t>interface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/>
                        <a:t>static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void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class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C00000"/>
                          </a:solidFill>
                        </a:rPr>
                        <a:t>finally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long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strictfp</a:t>
                      </a:r>
                      <a:r>
                        <a:rPr lang="en-GB" baseline="30000"/>
                        <a:t>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volatile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const</a:t>
                      </a:r>
                      <a:r>
                        <a:rPr lang="en-GB" baseline="30000"/>
                        <a:t>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/>
                        <a:t>float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/>
                        <a:t>native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rgbClr val="C00000"/>
                          </a:solidFill>
                        </a:rPr>
                        <a:t>super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/>
                        <a:t>while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992701"/>
              </p:ext>
            </p:extLst>
          </p:nvPr>
        </p:nvGraphicFramePr>
        <p:xfrm>
          <a:off x="457200" y="5334000"/>
          <a:ext cx="8229600" cy="1097280"/>
        </p:xfrm>
        <a:graphic>
          <a:graphicData uri="http://schemas.openxmlformats.org/drawingml/2006/table">
            <a:tbl>
              <a:tblPr/>
              <a:tblGrid>
                <a:gridCol w="2743200"/>
                <a:gridCol w="228600"/>
                <a:gridCol w="5257800"/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baseline="30000" dirty="0"/>
                        <a:t>*</a:t>
                      </a:r>
                      <a:endParaRPr lang="en-GB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not used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baseline="30000"/>
                        <a:t>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added in 1.2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baseline="30000"/>
                        <a:t>***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added in 1.4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baseline="30000"/>
                        <a:t>****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added in 5.0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94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Java reserverade ord – sällan använda</a:t>
            </a: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492111"/>
              </p:ext>
            </p:extLst>
          </p:nvPr>
        </p:nvGraphicFramePr>
        <p:xfrm>
          <a:off x="457200" y="1524000"/>
          <a:ext cx="8229600" cy="3452020"/>
        </p:xfrm>
        <a:graphic>
          <a:graphicData uri="http://schemas.openxmlformats.org/drawingml/2006/table">
            <a:tbl>
              <a:tblPr/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 dirty="0"/>
                        <a:t>abstract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continue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for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new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switch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r>
                        <a:rPr lang="en-GB"/>
                        <a:t>assert</a:t>
                      </a:r>
                      <a:r>
                        <a:rPr lang="en-GB" baseline="30000"/>
                        <a:t>***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default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goto</a:t>
                      </a:r>
                      <a:r>
                        <a:rPr lang="en-GB" baseline="30000"/>
                        <a:t>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package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synchronized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boolean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do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if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private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this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break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double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implements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protected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throw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byte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else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import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public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throws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case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enum</a:t>
                      </a:r>
                      <a:r>
                        <a:rPr lang="en-GB" baseline="30000"/>
                        <a:t>****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instanceof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return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transient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catch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extends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int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short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try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char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final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interface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static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void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class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finally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long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strictfp</a:t>
                      </a:r>
                      <a:r>
                        <a:rPr lang="en-GB" baseline="30000" dirty="0"/>
                        <a:t>**</a:t>
                      </a:r>
                      <a:endParaRPr lang="en-GB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volatile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5202"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const</a:t>
                      </a:r>
                      <a:r>
                        <a:rPr lang="en-GB" baseline="30000"/>
                        <a:t>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/>
                        <a:t>float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native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/>
                        <a:t>super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dirty="0"/>
                        <a:t>while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895530"/>
              </p:ext>
            </p:extLst>
          </p:nvPr>
        </p:nvGraphicFramePr>
        <p:xfrm>
          <a:off x="457200" y="5334000"/>
          <a:ext cx="8229600" cy="1097280"/>
        </p:xfrm>
        <a:graphic>
          <a:graphicData uri="http://schemas.openxmlformats.org/drawingml/2006/table">
            <a:tbl>
              <a:tblPr/>
              <a:tblGrid>
                <a:gridCol w="2743200"/>
                <a:gridCol w="228600"/>
                <a:gridCol w="5257800"/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baseline="30000" dirty="0"/>
                        <a:t>*</a:t>
                      </a:r>
                      <a:endParaRPr lang="en-GB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not used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baseline="30000" dirty="0"/>
                        <a:t>**</a:t>
                      </a:r>
                      <a:endParaRPr lang="en-GB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added in 1.2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baseline="30000"/>
                        <a:t>***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added in 1.4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GB" baseline="30000"/>
                        <a:t>****</a:t>
                      </a:r>
                      <a:endParaRPr lang="en-GB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added in 5.0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706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Objektorienterad programmering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199"/>
          </a:xfrm>
        </p:spPr>
        <p:txBody>
          <a:bodyPr>
            <a:normAutofit fontScale="92500"/>
          </a:bodyPr>
          <a:lstStyle/>
          <a:p>
            <a:r>
              <a:rPr lang="sv-SE" dirty="0" smtClean="0"/>
              <a:t>Bryt ner uppgiften i mindre delar</a:t>
            </a:r>
          </a:p>
          <a:p>
            <a:r>
              <a:rPr lang="sv-SE" dirty="0" smtClean="0"/>
              <a:t>Låt delarna samverka på väldefinierade sätt</a:t>
            </a:r>
          </a:p>
          <a:p>
            <a:endParaRPr lang="sv-SE" dirty="0"/>
          </a:p>
          <a:p>
            <a:r>
              <a:rPr lang="sv-SE" dirty="0" smtClean="0"/>
              <a:t>Välj eller konstruera lämpliga LEGO-bitar</a:t>
            </a:r>
          </a:p>
          <a:p>
            <a:r>
              <a:rPr lang="sv-SE" dirty="0" smtClean="0"/>
              <a:t>Sätt samman bitarna till en lösning</a:t>
            </a:r>
          </a:p>
          <a:p>
            <a:endParaRPr lang="sv-SE" dirty="0"/>
          </a:p>
          <a:p>
            <a:r>
              <a:rPr lang="sv-SE" dirty="0" smtClean="0"/>
              <a:t>Välj eller definiera lämpliga klasser</a:t>
            </a:r>
          </a:p>
          <a:p>
            <a:r>
              <a:rPr lang="sv-SE" dirty="0" smtClean="0"/>
              <a:t>Skapa instanser ur klasserna och anropa metoder</a:t>
            </a:r>
            <a:endParaRPr lang="en-GB" dirty="0"/>
          </a:p>
        </p:txBody>
      </p:sp>
      <p:pic>
        <p:nvPicPr>
          <p:cNvPr id="2050" name="Picture 2" descr="C:\Documents and Settings\fk\Local Settings\Temporary Internet Files\Content.IE5\UHJ8FEF7\MC910216357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373" y="3200400"/>
            <a:ext cx="1537974" cy="133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81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Olika programvarukategorier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Användarprogram</a:t>
            </a:r>
          </a:p>
          <a:p>
            <a:r>
              <a:rPr lang="sv-SE" dirty="0" err="1"/>
              <a:t>Middleware</a:t>
            </a:r>
            <a:r>
              <a:rPr lang="sv-SE" dirty="0"/>
              <a:t> (förser vissa användarprogram med funktionalitet</a:t>
            </a:r>
            <a:r>
              <a:rPr lang="sv-SE" dirty="0" smtClean="0"/>
              <a:t>)</a:t>
            </a:r>
          </a:p>
          <a:p>
            <a:endParaRPr lang="sv-SE" dirty="0"/>
          </a:p>
          <a:p>
            <a:r>
              <a:rPr lang="sv-SE" dirty="0" smtClean="0"/>
              <a:t>Operativsystem (hanterar datorns resurser)</a:t>
            </a:r>
            <a:endParaRPr lang="sv-SE" dirty="0"/>
          </a:p>
          <a:p>
            <a:r>
              <a:rPr lang="sv-SE" dirty="0" smtClean="0"/>
              <a:t>Drivrutiner (OS </a:t>
            </a:r>
            <a:r>
              <a:rPr lang="sv-SE" dirty="0" smtClean="0">
                <a:sym typeface="Wingdings" pitchFamily="2" charset="2"/>
              </a:rPr>
              <a:t></a:t>
            </a:r>
            <a:r>
              <a:rPr lang="sv-SE" dirty="0" smtClean="0"/>
              <a:t> kringutrustning)</a:t>
            </a:r>
            <a:endParaRPr lang="sv-SE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762000" y="3505200"/>
            <a:ext cx="7162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181600" y="3521413"/>
            <a:ext cx="1776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Supervisor mode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5181600" y="3117416"/>
            <a:ext cx="1213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User mode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449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Viktiga objektorienterade begrepp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v-SE" dirty="0" smtClean="0"/>
              <a:t>Klass – definierar data och metoder</a:t>
            </a:r>
            <a:endParaRPr lang="sv-SE" dirty="0"/>
          </a:p>
          <a:p>
            <a:pPr>
              <a:lnSpc>
                <a:spcPct val="150000"/>
              </a:lnSpc>
            </a:pPr>
            <a:r>
              <a:rPr lang="sv-SE" dirty="0" smtClean="0"/>
              <a:t>Metod – namngiven enhet med programkod (kallas i andra språk </a:t>
            </a:r>
            <a:r>
              <a:rPr lang="sv-SE" i="1" dirty="0" smtClean="0"/>
              <a:t>funktion, procedur</a:t>
            </a:r>
            <a:r>
              <a:rPr lang="sv-SE" dirty="0" smtClean="0"/>
              <a:t>)</a:t>
            </a:r>
            <a:endParaRPr lang="sv-SE" dirty="0"/>
          </a:p>
          <a:p>
            <a:pPr>
              <a:lnSpc>
                <a:spcPct val="150000"/>
              </a:lnSpc>
            </a:pPr>
            <a:r>
              <a:rPr lang="sv-SE" dirty="0" smtClean="0"/>
              <a:t>Objekt – en instans av en klass, tar plats</a:t>
            </a:r>
            <a:endParaRPr lang="sv-SE" dirty="0" smtClean="0"/>
          </a:p>
          <a:p>
            <a:pPr>
              <a:lnSpc>
                <a:spcPct val="150000"/>
              </a:lnSpc>
            </a:pPr>
            <a:r>
              <a:rPr lang="sv-SE" dirty="0" smtClean="0"/>
              <a:t>Metodanrop – kör koden i en viss metod</a:t>
            </a: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171863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Ett enkelt objektorienterat Javaprogram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676400"/>
            <a:ext cx="7702750" cy="4616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Lincoln.java       Author: </a:t>
            </a:r>
            <a:r>
              <a:rPr lang="en-GB" sz="1400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Lewis/Loftus</a:t>
            </a:r>
            <a:endParaRPr lang="en-GB" sz="1400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Demonstrates the basic structure of a Java application.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r>
              <a:rPr lang="en-GB" sz="14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</a:t>
            </a:r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class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Lincoln</a:t>
            </a:r>
          </a:p>
          <a:p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public void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printQuote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() {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("A quote by Abraham Lincoln:");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("Whatever you are, be a good one.");</a:t>
            </a:r>
          </a:p>
          <a:p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}</a:t>
            </a:r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//-----------------------------------------------------------------</a:t>
            </a:r>
            <a:endParaRPr lang="en-GB" sz="1400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</a:t>
            </a:r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Prints a presidential quote.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//-----------------------------------------------------------------</a:t>
            </a:r>
            <a:endParaRPr lang="en-GB" sz="1400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</a:t>
            </a:r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static void 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main (String[]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args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{</a:t>
            </a:r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  Lincoln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abe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= new Lincoln();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abe.printQuote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();</a:t>
            </a:r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92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Ett enkelt objektorienterat Javaprogram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676400"/>
            <a:ext cx="7702750" cy="4616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Lincoln.java       Author: </a:t>
            </a:r>
            <a:r>
              <a:rPr lang="en-GB" sz="1400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Lewis/Loftus</a:t>
            </a:r>
            <a:endParaRPr lang="en-GB" sz="1400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Demonstrates the basic structure of a Java application.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r>
              <a:rPr lang="en-GB" sz="14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</a:t>
            </a:r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class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Lincoln</a:t>
            </a:r>
          </a:p>
          <a:p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public void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printQuote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() {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("A quote by Abraham Lincoln:");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("Whatever you are, be a good one.");</a:t>
            </a:r>
          </a:p>
          <a:p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}</a:t>
            </a:r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//-----------------------------------------------------------------</a:t>
            </a:r>
            <a:endParaRPr lang="en-GB" sz="1400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</a:t>
            </a:r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Prints a presidential quote.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//-----------------------------------------------------------------</a:t>
            </a:r>
            <a:endParaRPr lang="en-GB" sz="1400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</a:t>
            </a:r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static void 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main (String[]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args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{</a:t>
            </a:r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  Lincoln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abe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= new Lincoln();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abe.printQuote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();</a:t>
            </a:r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199" y="1118937"/>
            <a:ext cx="10102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/>
              <a:t>Klass</a:t>
            </a:r>
            <a:endParaRPr lang="sv-SE" sz="3200" dirty="0"/>
          </a:p>
        </p:txBody>
      </p:sp>
      <p:cxnSp>
        <p:nvCxnSpPr>
          <p:cNvPr id="6" name="Straight Arrow Connector 5"/>
          <p:cNvCxnSpPr>
            <a:stCxn id="3" idx="2"/>
          </p:cNvCxnSpPr>
          <p:nvPr/>
        </p:nvCxnSpPr>
        <p:spPr>
          <a:xfrm>
            <a:off x="962306" y="1703712"/>
            <a:ext cx="790294" cy="887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Left Brace 6"/>
          <p:cNvSpPr/>
          <p:nvPr/>
        </p:nvSpPr>
        <p:spPr>
          <a:xfrm>
            <a:off x="609600" y="2590800"/>
            <a:ext cx="152400" cy="34290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2" name="Elbow Connector 11"/>
          <p:cNvCxnSpPr>
            <a:stCxn id="3" idx="1"/>
            <a:endCxn id="7" idx="1"/>
          </p:cNvCxnSpPr>
          <p:nvPr/>
        </p:nvCxnSpPr>
        <p:spPr>
          <a:xfrm rot="10800000" flipH="1" flipV="1">
            <a:off x="457198" y="1411324"/>
            <a:ext cx="152401" cy="2893975"/>
          </a:xfrm>
          <a:prstGeom prst="bentConnector3">
            <a:avLst>
              <a:gd name="adj1" fmla="val -149999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58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Ett enkelt objektorienterat Javaprogram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676400"/>
            <a:ext cx="7702750" cy="4616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Lincoln.java       Author: </a:t>
            </a:r>
            <a:r>
              <a:rPr lang="en-GB" sz="1400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Lewis/Loftus</a:t>
            </a:r>
            <a:endParaRPr lang="en-GB" sz="1400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Demonstrates the basic structure of a Java application.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r>
              <a:rPr lang="en-GB" sz="14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</a:t>
            </a:r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class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Lincoln</a:t>
            </a:r>
          </a:p>
          <a:p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public void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printQuote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() {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("A quote by Abraham Lincoln:");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("Whatever you are, be a good one.");</a:t>
            </a:r>
          </a:p>
          <a:p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}</a:t>
            </a:r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//-----------------------------------------------------------------</a:t>
            </a:r>
            <a:endParaRPr lang="en-GB" sz="1400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</a:t>
            </a:r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Prints a presidential quote.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//-----------------------------------------------------------------</a:t>
            </a:r>
            <a:endParaRPr lang="en-GB" sz="1400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</a:t>
            </a:r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static void 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main (String[]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args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{</a:t>
            </a:r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  Lincoln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abe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= new Lincoln();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abe.printQuote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();</a:t>
            </a:r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2057400"/>
            <a:ext cx="116346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v-SE" sz="2800" dirty="0" smtClean="0"/>
              <a:t>Metod</a:t>
            </a:r>
            <a:endParaRPr lang="sv-SE" sz="2800" dirty="0"/>
          </a:p>
        </p:txBody>
      </p:sp>
      <p:cxnSp>
        <p:nvCxnSpPr>
          <p:cNvPr id="6" name="Straight Arrow Connector 5"/>
          <p:cNvCxnSpPr>
            <a:stCxn id="3" idx="3"/>
          </p:cNvCxnSpPr>
          <p:nvPr/>
        </p:nvCxnSpPr>
        <p:spPr>
          <a:xfrm>
            <a:off x="1468260" y="2319010"/>
            <a:ext cx="1046340" cy="6527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Left Brace 6"/>
          <p:cNvSpPr/>
          <p:nvPr/>
        </p:nvSpPr>
        <p:spPr>
          <a:xfrm>
            <a:off x="886530" y="2971800"/>
            <a:ext cx="180270" cy="11430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9" name="Elbow Connector 8"/>
          <p:cNvCxnSpPr>
            <a:stCxn id="3" idx="1"/>
            <a:endCxn id="7" idx="1"/>
          </p:cNvCxnSpPr>
          <p:nvPr/>
        </p:nvCxnSpPr>
        <p:spPr>
          <a:xfrm rot="10800000" flipH="1" flipV="1">
            <a:off x="304800" y="2319010"/>
            <a:ext cx="581730" cy="1224290"/>
          </a:xfrm>
          <a:prstGeom prst="bentConnector3">
            <a:avLst>
              <a:gd name="adj1" fmla="val -39297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552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Ett enkelt objektorienterat Javaprogram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676400"/>
            <a:ext cx="7702750" cy="4616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Lincoln.java       Author: </a:t>
            </a:r>
            <a:r>
              <a:rPr lang="en-GB" sz="1400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Lewis/Loftus</a:t>
            </a:r>
            <a:endParaRPr lang="en-GB" sz="1400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Demonstrates the basic structure of a Java application.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r>
              <a:rPr lang="en-GB" sz="14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</a:t>
            </a:r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class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Lincoln</a:t>
            </a:r>
          </a:p>
          <a:p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public void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printQuote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() {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("A quote by Abraham Lincoln:");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("Whatever you are, be a good one.");</a:t>
            </a:r>
          </a:p>
          <a:p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}</a:t>
            </a:r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//-----------------------------------------------------------------</a:t>
            </a:r>
            <a:endParaRPr lang="en-GB" sz="1400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</a:t>
            </a:r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Prints a presidential quote.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//-----------------------------------------------------------------</a:t>
            </a:r>
            <a:endParaRPr lang="en-GB" sz="1400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</a:t>
            </a:r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static void 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main (String[]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args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{</a:t>
            </a:r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  Lincoln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abe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= new Lincoln();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abe.printQuote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();</a:t>
            </a:r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56540" y="4188766"/>
            <a:ext cx="366869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v-SE" sz="2400" dirty="0" smtClean="0"/>
              <a:t>Skapar ny instans av klassen</a:t>
            </a:r>
            <a:endParaRPr lang="sv-SE" sz="2400" dirty="0"/>
          </a:p>
        </p:txBody>
      </p:sp>
      <p:cxnSp>
        <p:nvCxnSpPr>
          <p:cNvPr id="6" name="Straight Arrow Connector 5"/>
          <p:cNvCxnSpPr>
            <a:stCxn id="3" idx="2"/>
          </p:cNvCxnSpPr>
          <p:nvPr/>
        </p:nvCxnSpPr>
        <p:spPr>
          <a:xfrm flipH="1">
            <a:off x="3124203" y="4650431"/>
            <a:ext cx="666686" cy="4549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863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Ett enkelt objektorienterat Javaprogram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1676400"/>
            <a:ext cx="7702750" cy="4616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Lincoln.java       Author: </a:t>
            </a:r>
            <a:r>
              <a:rPr lang="en-GB" sz="1400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Lewis/Loftus</a:t>
            </a:r>
            <a:endParaRPr lang="en-GB" sz="1400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Demonstrates the basic structure of a Java application.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//********************************************************************</a:t>
            </a:r>
          </a:p>
          <a:p>
            <a:r>
              <a:rPr lang="en-GB" sz="14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</a:t>
            </a:r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class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 Lincoln</a:t>
            </a:r>
          </a:p>
          <a:p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public void </a:t>
            </a:r>
            <a:r>
              <a:rPr lang="en-GB" sz="1400" b="1" dirty="0" err="1" smtClean="0">
                <a:latin typeface="Courier New" pitchFamily="49" charset="0"/>
                <a:cs typeface="Courier New" pitchFamily="49" charset="0"/>
              </a:rPr>
              <a:t>printQuote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() {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("A quote by Abraham Lincoln:");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System.out.println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("Whatever you are, be a good one.");</a:t>
            </a:r>
          </a:p>
          <a:p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}</a:t>
            </a:r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//-----------------------------------------------------------------</a:t>
            </a:r>
            <a:endParaRPr lang="en-GB" sz="1400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  </a:t>
            </a:r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Prints a presidential quote.</a:t>
            </a:r>
          </a:p>
          <a:p>
            <a:r>
              <a:rPr lang="en-GB" sz="1400" dirty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//-----------------------------------------------------------------</a:t>
            </a:r>
            <a:endParaRPr lang="en-GB" sz="1400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public </a:t>
            </a:r>
            <a:r>
              <a:rPr lang="en-GB" sz="14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static void 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main (String[] </a:t>
            </a:r>
            <a:r>
              <a:rPr lang="en-GB" sz="1400" dirty="0" err="1">
                <a:latin typeface="Courier New" pitchFamily="49" charset="0"/>
                <a:cs typeface="Courier New" pitchFamily="49" charset="0"/>
              </a:rPr>
              <a:t>args</a:t>
            </a:r>
            <a:r>
              <a:rPr lang="en-GB" sz="14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{</a:t>
            </a:r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  Lincoln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abe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= new Lincoln();</a:t>
            </a: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GB" sz="1400" dirty="0" err="1" smtClean="0">
                <a:latin typeface="Courier New" pitchFamily="49" charset="0"/>
                <a:cs typeface="Courier New" pitchFamily="49" charset="0"/>
              </a:rPr>
              <a:t>abe.</a:t>
            </a:r>
            <a:r>
              <a:rPr lang="en-GB" sz="1400" b="1" dirty="0" err="1" smtClean="0">
                <a:latin typeface="Courier New" pitchFamily="49" charset="0"/>
                <a:cs typeface="Courier New" pitchFamily="49" charset="0"/>
              </a:rPr>
              <a:t>printQuote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();</a:t>
            </a:r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GB" sz="14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GB" sz="1400" dirty="0">
              <a:latin typeface="Courier New" pitchFamily="49" charset="0"/>
              <a:cs typeface="Courier New" pitchFamily="49" charset="0"/>
            </a:endParaRPr>
          </a:p>
          <a:p>
            <a:r>
              <a:rPr lang="en-GB" sz="1400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endParaRPr lang="en-GB" sz="1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17386" y="5382656"/>
            <a:ext cx="1758815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v-SE" sz="2400" dirty="0" smtClean="0"/>
              <a:t>Metodanrop</a:t>
            </a:r>
            <a:endParaRPr lang="sv-SE" sz="2400" dirty="0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3124200" y="5486400"/>
            <a:ext cx="1489175" cy="127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914400" y="5382656"/>
            <a:ext cx="838200" cy="1672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ctangle 9"/>
          <p:cNvSpPr/>
          <p:nvPr/>
        </p:nvSpPr>
        <p:spPr>
          <a:xfrm>
            <a:off x="914400" y="3048000"/>
            <a:ext cx="838200" cy="1672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2" name="Elbow Connector 11"/>
          <p:cNvCxnSpPr>
            <a:stCxn id="8" idx="1"/>
            <a:endCxn id="10" idx="1"/>
          </p:cNvCxnSpPr>
          <p:nvPr/>
        </p:nvCxnSpPr>
        <p:spPr>
          <a:xfrm rot="10800000">
            <a:off x="914400" y="3131644"/>
            <a:ext cx="12700" cy="2334656"/>
          </a:xfrm>
          <a:prstGeom prst="bent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883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Programmering är ’bara’ en del...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914400" y="1587230"/>
            <a:ext cx="1371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Problem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600200" y="2209800"/>
            <a:ext cx="13716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Lösningsidé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2171700" y="2819400"/>
            <a:ext cx="1600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Systemdesign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819400" y="3429000"/>
            <a:ext cx="1600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Komponent-design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3561539" y="4038600"/>
            <a:ext cx="1716122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Programmering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4495800" y="4691974"/>
            <a:ext cx="1716122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Testning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415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Programmering är ’bara’ en del...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972826" y="4115611"/>
            <a:ext cx="1716122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Programmera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5087626" y="4115611"/>
            <a:ext cx="1716122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Testa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106522" y="3582211"/>
            <a:ext cx="1448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Skriva källkod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3048000" y="4115611"/>
            <a:ext cx="1716122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Kompilera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3392748" y="3582211"/>
            <a:ext cx="1026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Syntaxfel</a:t>
            </a:r>
            <a:endParaRPr lang="en-GB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734826" y="1752600"/>
            <a:ext cx="0" cy="17516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8" idx="3"/>
            <a:endCxn id="10" idx="1"/>
          </p:cNvCxnSpPr>
          <p:nvPr/>
        </p:nvCxnSpPr>
        <p:spPr>
          <a:xfrm>
            <a:off x="2688948" y="4382311"/>
            <a:ext cx="35905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11" idx="0"/>
          </p:cNvCxnSpPr>
          <p:nvPr/>
        </p:nvCxnSpPr>
        <p:spPr>
          <a:xfrm rot="16200000" flipV="1">
            <a:off x="2477099" y="2153248"/>
            <a:ext cx="686691" cy="2171236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461651" y="3582211"/>
            <a:ext cx="735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Körfel</a:t>
            </a:r>
            <a:endParaRPr lang="en-GB" dirty="0"/>
          </a:p>
        </p:txBody>
      </p:sp>
      <p:cxnSp>
        <p:nvCxnSpPr>
          <p:cNvPr id="20" name="Elbow Connector 19"/>
          <p:cNvCxnSpPr>
            <a:stCxn id="18" idx="0"/>
          </p:cNvCxnSpPr>
          <p:nvPr/>
        </p:nvCxnSpPr>
        <p:spPr>
          <a:xfrm rot="16200000" flipV="1">
            <a:off x="3286884" y="1039553"/>
            <a:ext cx="990600" cy="4094715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0" idx="3"/>
            <a:endCxn id="9" idx="1"/>
          </p:cNvCxnSpPr>
          <p:nvPr/>
        </p:nvCxnSpPr>
        <p:spPr>
          <a:xfrm>
            <a:off x="4764122" y="4382311"/>
            <a:ext cx="32350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lowchart: Document 22"/>
          <p:cNvSpPr/>
          <p:nvPr/>
        </p:nvSpPr>
        <p:spPr>
          <a:xfrm>
            <a:off x="7391400" y="4077916"/>
            <a:ext cx="685800" cy="608789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1=2?</a:t>
            </a:r>
            <a:endParaRPr lang="en-GB" dirty="0"/>
          </a:p>
        </p:txBody>
      </p:sp>
      <p:cxnSp>
        <p:nvCxnSpPr>
          <p:cNvPr id="25" name="Straight Arrow Connector 24"/>
          <p:cNvCxnSpPr>
            <a:stCxn id="9" idx="3"/>
            <a:endCxn id="23" idx="1"/>
          </p:cNvCxnSpPr>
          <p:nvPr/>
        </p:nvCxnSpPr>
        <p:spPr>
          <a:xfrm>
            <a:off x="6803748" y="4382311"/>
            <a:ext cx="58765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157926" y="3582211"/>
            <a:ext cx="1152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Logiska fel</a:t>
            </a:r>
            <a:endParaRPr lang="en-GB" dirty="0"/>
          </a:p>
        </p:txBody>
      </p:sp>
      <p:cxnSp>
        <p:nvCxnSpPr>
          <p:cNvPr id="29" name="Elbow Connector 28"/>
          <p:cNvCxnSpPr>
            <a:stCxn id="27" idx="0"/>
          </p:cNvCxnSpPr>
          <p:nvPr/>
        </p:nvCxnSpPr>
        <p:spPr>
          <a:xfrm rot="16200000" flipV="1">
            <a:off x="4124559" y="-27532"/>
            <a:ext cx="1220011" cy="5999476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311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F1 – INGA Fler bilder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385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Digitaliserad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Allting representeras av tal</a:t>
            </a:r>
          </a:p>
          <a:p>
            <a:r>
              <a:rPr lang="sv-SE" dirty="0" smtClean="0"/>
              <a:t>Ljud – samples</a:t>
            </a:r>
          </a:p>
          <a:p>
            <a:r>
              <a:rPr lang="sv-SE" dirty="0" smtClean="0"/>
              <a:t>Bild – pixlar</a:t>
            </a:r>
          </a:p>
          <a:p>
            <a:r>
              <a:rPr lang="sv-SE" dirty="0" smtClean="0"/>
              <a:t>Text – teckenkoder</a:t>
            </a:r>
          </a:p>
          <a:p>
            <a:r>
              <a:rPr lang="sv-SE" dirty="0" smtClean="0"/>
              <a:t>Heltal, flyttal, stora tal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228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Digitaliserad signal</a:t>
            </a:r>
            <a:endParaRPr lang="en-GB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295400" y="3657600"/>
            <a:ext cx="655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1676400" y="3276600"/>
            <a:ext cx="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1977189" y="3124200"/>
            <a:ext cx="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277978" y="3048000"/>
            <a:ext cx="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2578767" y="3048000"/>
            <a:ext cx="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879556" y="3124200"/>
            <a:ext cx="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3180345" y="3276600"/>
            <a:ext cx="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3481134" y="3390900"/>
            <a:ext cx="0" cy="266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781923" y="3524250"/>
            <a:ext cx="0" cy="133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4082712" y="3657600"/>
            <a:ext cx="0" cy="133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383501" y="36576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684290" y="36576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985079" y="36576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285868" y="36576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586657" y="36576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887446" y="3657600"/>
            <a:ext cx="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188235" y="3657600"/>
            <a:ext cx="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489024" y="36576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6789813" y="3524250"/>
            <a:ext cx="0" cy="133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7090602" y="3276600"/>
            <a:ext cx="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7391400" y="3048000"/>
            <a:ext cx="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2190947" y="4495800"/>
            <a:ext cx="49866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Varje sample motsvarar ett ögonblicks provtagning.</a:t>
            </a:r>
          </a:p>
          <a:p>
            <a:r>
              <a:rPr lang="sv-SE" dirty="0" smtClean="0"/>
              <a:t>Om insignalen är bandbreddsbegränsad f &lt; S/2 så</a:t>
            </a:r>
          </a:p>
          <a:p>
            <a:r>
              <a:rPr lang="sv-SE" dirty="0" smtClean="0"/>
              <a:t>går alla frekvenser att fånga och rekonstruera.</a:t>
            </a:r>
            <a:endParaRPr lang="en-GB" dirty="0"/>
          </a:p>
        </p:txBody>
      </p:sp>
      <p:cxnSp>
        <p:nvCxnSpPr>
          <p:cNvPr id="50" name="Straight Connector 49"/>
          <p:cNvCxnSpPr/>
          <p:nvPr/>
        </p:nvCxnSpPr>
        <p:spPr>
          <a:xfrm>
            <a:off x="1295400" y="2514600"/>
            <a:ext cx="0" cy="2133600"/>
          </a:xfrm>
          <a:prstGeom prst="line">
            <a:avLst/>
          </a:prstGeom>
          <a:ln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2721500" y="2871493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00" dirty="0" smtClean="0"/>
              <a:t>54</a:t>
            </a:r>
            <a:endParaRPr lang="en-GB" sz="1000" dirty="0"/>
          </a:p>
        </p:txBody>
      </p:sp>
      <p:sp>
        <p:nvSpPr>
          <p:cNvPr id="52" name="TextBox 51"/>
          <p:cNvSpPr txBox="1"/>
          <p:nvPr/>
        </p:nvSpPr>
        <p:spPr>
          <a:xfrm>
            <a:off x="1518344" y="3001089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00" dirty="0" smtClean="0"/>
              <a:t>25</a:t>
            </a:r>
            <a:endParaRPr lang="en-GB" sz="1000" dirty="0"/>
          </a:p>
        </p:txBody>
      </p:sp>
      <p:sp>
        <p:nvSpPr>
          <p:cNvPr id="53" name="TextBox 52"/>
          <p:cNvSpPr txBox="1"/>
          <p:nvPr/>
        </p:nvSpPr>
        <p:spPr>
          <a:xfrm>
            <a:off x="1803810" y="2877979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00" dirty="0" smtClean="0"/>
              <a:t>54</a:t>
            </a:r>
            <a:endParaRPr lang="en-GB" sz="1000" dirty="0"/>
          </a:p>
        </p:txBody>
      </p:sp>
      <p:sp>
        <p:nvSpPr>
          <p:cNvPr id="54" name="TextBox 53"/>
          <p:cNvSpPr txBox="1"/>
          <p:nvPr/>
        </p:nvSpPr>
        <p:spPr>
          <a:xfrm>
            <a:off x="2119922" y="2801778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00" dirty="0" smtClean="0"/>
              <a:t>61</a:t>
            </a:r>
            <a:endParaRPr lang="en-GB" sz="1000" dirty="0"/>
          </a:p>
        </p:txBody>
      </p:sp>
      <p:sp>
        <p:nvSpPr>
          <p:cNvPr id="55" name="TextBox 54"/>
          <p:cNvSpPr txBox="1"/>
          <p:nvPr/>
        </p:nvSpPr>
        <p:spPr>
          <a:xfrm>
            <a:off x="2420711" y="2801779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00" dirty="0" smtClean="0"/>
              <a:t>59</a:t>
            </a:r>
            <a:endParaRPr lang="en-GB" sz="1000" dirty="0"/>
          </a:p>
        </p:txBody>
      </p:sp>
      <p:sp>
        <p:nvSpPr>
          <p:cNvPr id="56" name="TextBox 55"/>
          <p:cNvSpPr txBox="1"/>
          <p:nvPr/>
        </p:nvSpPr>
        <p:spPr>
          <a:xfrm>
            <a:off x="838200" y="2391489"/>
            <a:ext cx="3818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00" dirty="0" smtClean="0"/>
              <a:t>127</a:t>
            </a:r>
            <a:endParaRPr lang="en-GB" sz="1000" dirty="0"/>
          </a:p>
        </p:txBody>
      </p:sp>
      <p:sp>
        <p:nvSpPr>
          <p:cNvPr id="57" name="TextBox 56"/>
          <p:cNvSpPr txBox="1"/>
          <p:nvPr/>
        </p:nvSpPr>
        <p:spPr>
          <a:xfrm>
            <a:off x="762000" y="4525089"/>
            <a:ext cx="4203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00" dirty="0" smtClean="0"/>
              <a:t>-128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6361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Digitaliserad bild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322962" y="1600200"/>
            <a:ext cx="91440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2237362" y="1600200"/>
            <a:ext cx="914400" cy="9144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3151762" y="1600200"/>
            <a:ext cx="914400" cy="9144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4066162" y="160020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4980562" y="160020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5894962" y="160020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1322962" y="2514600"/>
            <a:ext cx="914400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2237362" y="2514600"/>
            <a:ext cx="91440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3151762" y="2514600"/>
            <a:ext cx="914400" cy="9144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/>
              <a:t>0x001055</a:t>
            </a:r>
            <a:endParaRPr lang="en-GB" sz="1400" dirty="0"/>
          </a:p>
        </p:txBody>
      </p:sp>
      <p:sp>
        <p:nvSpPr>
          <p:cNvPr id="13" name="Rectangle 12"/>
          <p:cNvSpPr/>
          <p:nvPr/>
        </p:nvSpPr>
        <p:spPr>
          <a:xfrm>
            <a:off x="4066162" y="251460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4980562" y="251460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5894962" y="2514600"/>
            <a:ext cx="914400" cy="9144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/>
              <a:t>0x000000</a:t>
            </a:r>
            <a:endParaRPr lang="en-GB" sz="1400" dirty="0"/>
          </a:p>
        </p:txBody>
      </p:sp>
      <p:sp>
        <p:nvSpPr>
          <p:cNvPr id="16" name="Rectangle 15"/>
          <p:cNvSpPr/>
          <p:nvPr/>
        </p:nvSpPr>
        <p:spPr>
          <a:xfrm>
            <a:off x="1322962" y="3429000"/>
            <a:ext cx="91440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2237362" y="3429000"/>
            <a:ext cx="914400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dirty="0" smtClean="0"/>
              <a:t>0x004055</a:t>
            </a:r>
            <a:endParaRPr lang="en-GB" sz="1400" dirty="0"/>
          </a:p>
        </p:txBody>
      </p:sp>
      <p:sp>
        <p:nvSpPr>
          <p:cNvPr id="18" name="Rectangle 17"/>
          <p:cNvSpPr/>
          <p:nvPr/>
        </p:nvSpPr>
        <p:spPr>
          <a:xfrm>
            <a:off x="3151762" y="3429000"/>
            <a:ext cx="91440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4066162" y="342900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4980562" y="342900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5894962" y="3429000"/>
            <a:ext cx="914400" cy="9144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1322962" y="4369340"/>
            <a:ext cx="914400" cy="914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2237362" y="4369340"/>
            <a:ext cx="91440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3151762" y="4369340"/>
            <a:ext cx="914400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4066162" y="4369340"/>
            <a:ext cx="91440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4980562" y="436934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5894962" y="4369340"/>
            <a:ext cx="914400" cy="914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/>
          <p:cNvSpPr txBox="1"/>
          <p:nvPr/>
        </p:nvSpPr>
        <p:spPr>
          <a:xfrm>
            <a:off x="1371600" y="5791200"/>
            <a:ext cx="6513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Provtagning i två dimensioner, med tre färgkanaler i varje mätpunkt.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3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Binära tal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57400"/>
          </a:xfrm>
        </p:spPr>
        <p:txBody>
          <a:bodyPr/>
          <a:lstStyle/>
          <a:p>
            <a:r>
              <a:rPr lang="sv-SE" dirty="0" smtClean="0"/>
              <a:t>Datorns minne och register hanterar bitar</a:t>
            </a:r>
          </a:p>
          <a:p>
            <a:r>
              <a:rPr lang="sv-SE" dirty="0" smtClean="0"/>
              <a:t>Bit = ’</a:t>
            </a:r>
            <a:r>
              <a:rPr lang="sv-SE" dirty="0" smtClean="0">
                <a:solidFill>
                  <a:srgbClr val="FF0000"/>
                </a:solidFill>
              </a:rPr>
              <a:t>bi</a:t>
            </a:r>
            <a:r>
              <a:rPr lang="sv-SE" dirty="0" smtClean="0"/>
              <a:t>nary dig</a:t>
            </a:r>
            <a:r>
              <a:rPr lang="sv-SE" dirty="0" smtClean="0">
                <a:solidFill>
                  <a:srgbClr val="FF0000"/>
                </a:solidFill>
              </a:rPr>
              <a:t>it</a:t>
            </a:r>
            <a:r>
              <a:rPr lang="sv-SE" dirty="0" smtClean="0"/>
              <a:t>’, 0 eller 1</a:t>
            </a:r>
          </a:p>
          <a:p>
            <a:r>
              <a:rPr lang="sv-SE" dirty="0" smtClean="0"/>
              <a:t>Man har bara två siffror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512402"/>
              </p:ext>
            </p:extLst>
          </p:nvPr>
        </p:nvGraphicFramePr>
        <p:xfrm>
          <a:off x="3048000" y="3581400"/>
          <a:ext cx="27432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Decimalt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Binärt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0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1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10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11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dirty="0" smtClean="0"/>
                        <a:t>100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05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Antal bitar och ordlängd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362200"/>
          </a:xfrm>
        </p:spPr>
        <p:txBody>
          <a:bodyPr/>
          <a:lstStyle/>
          <a:p>
            <a:r>
              <a:rPr lang="sv-SE" dirty="0" smtClean="0"/>
              <a:t>Varje minnescell eller register i datorn har en begränsad ordlängd (antal bitar)</a:t>
            </a:r>
          </a:p>
          <a:p>
            <a:r>
              <a:rPr lang="sv-SE" dirty="0" smtClean="0"/>
              <a:t>Ofta delas denna upp i mindre delar, eller kombineras till längre enheter</a:t>
            </a:r>
            <a:endParaRPr lang="en-GB" dirty="0"/>
          </a:p>
        </p:txBody>
      </p:sp>
      <p:grpSp>
        <p:nvGrpSpPr>
          <p:cNvPr id="17" name="Group 16"/>
          <p:cNvGrpSpPr/>
          <p:nvPr/>
        </p:nvGrpSpPr>
        <p:grpSpPr>
          <a:xfrm>
            <a:off x="735122" y="4038600"/>
            <a:ext cx="7679304" cy="2057400"/>
            <a:chOff x="735122" y="4038600"/>
            <a:chExt cx="7679304" cy="2057400"/>
          </a:xfrm>
        </p:grpSpPr>
        <p:sp>
          <p:nvSpPr>
            <p:cNvPr id="4" name="Rectangle 3"/>
            <p:cNvSpPr/>
            <p:nvPr/>
          </p:nvSpPr>
          <p:spPr>
            <a:xfrm>
              <a:off x="5355077" y="4038600"/>
              <a:ext cx="30480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dirty="0" smtClean="0"/>
                <a:t>32 bitar</a:t>
              </a:r>
              <a:endParaRPr lang="en-GB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5355077" y="4572000"/>
              <a:ext cx="15240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dirty="0" smtClean="0"/>
                <a:t>16 bitar</a:t>
              </a:r>
              <a:endParaRPr lang="en-GB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6879077" y="4572000"/>
              <a:ext cx="15240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dirty="0" smtClean="0"/>
                <a:t>16 bitar</a:t>
              </a:r>
              <a:endParaRPr lang="en-GB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641077" y="5105400"/>
              <a:ext cx="7620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600" dirty="0" smtClean="0"/>
                <a:t>8 bitar</a:t>
              </a:r>
              <a:endParaRPr lang="en-GB" sz="16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882320" y="5105400"/>
              <a:ext cx="7620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600" dirty="0" smtClean="0"/>
                <a:t>8 bitar</a:t>
              </a:r>
              <a:endParaRPr lang="en-GB" sz="16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6117077" y="5105400"/>
              <a:ext cx="7620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600" dirty="0" smtClean="0"/>
                <a:t>8 bitar</a:t>
              </a:r>
              <a:endParaRPr lang="en-GB" sz="16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355077" y="5105400"/>
              <a:ext cx="7620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1600" dirty="0" smtClean="0"/>
                <a:t>8 bitar</a:t>
              </a:r>
              <a:endParaRPr lang="en-GB" sz="16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366426" y="5638800"/>
              <a:ext cx="30480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dirty="0" smtClean="0"/>
                <a:t>32 bitar</a:t>
              </a:r>
              <a:endParaRPr lang="en-GB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307077" y="5638800"/>
              <a:ext cx="30480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dirty="0" smtClean="0"/>
                <a:t>32 bitar</a:t>
              </a:r>
              <a:endParaRPr lang="en-GB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2956" y="4038600"/>
              <a:ext cx="9755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 smtClean="0"/>
                <a:t>int, float</a:t>
              </a:r>
              <a:endParaRPr lang="en-GB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35122" y="4615934"/>
              <a:ext cx="11763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 smtClean="0"/>
                <a:t>char, short</a:t>
              </a:r>
              <a:endParaRPr lang="en-GB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35122" y="5149334"/>
              <a:ext cx="6005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 smtClean="0"/>
                <a:t>byte</a:t>
              </a:r>
              <a:endParaRPr lang="en-GB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35122" y="5682734"/>
              <a:ext cx="1359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dirty="0" smtClean="0"/>
                <a:t>long, double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99213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2049</TotalTime>
  <Words>2611</Words>
  <Application>Microsoft Office PowerPoint</Application>
  <PresentationFormat>On-screen Show (4:3)</PresentationFormat>
  <Paragraphs>857</Paragraphs>
  <Slides>48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Office Theme</vt:lpstr>
      <vt:lpstr>F1 - Introduktion</vt:lpstr>
      <vt:lpstr>Viktiga resurser</vt:lpstr>
      <vt:lpstr>Programmera</vt:lpstr>
      <vt:lpstr>Olika programvarukategorier</vt:lpstr>
      <vt:lpstr>Digitaliserad data</vt:lpstr>
      <vt:lpstr>Digitaliserad signal</vt:lpstr>
      <vt:lpstr>Digitaliserad bild</vt:lpstr>
      <vt:lpstr>Binära tal</vt:lpstr>
      <vt:lpstr>Antal bitar och ordlängd</vt:lpstr>
      <vt:lpstr>Antalet bitar bestämmer antalet värden</vt:lpstr>
      <vt:lpstr>Datorns delar</vt:lpstr>
      <vt:lpstr>CPU och minne</vt:lpstr>
      <vt:lpstr>Programmeringsspråket Java</vt:lpstr>
      <vt:lpstr>Java programutveckling och exekvering</vt:lpstr>
      <vt:lpstr>Java vs operativsystem och dator</vt:lpstr>
      <vt:lpstr>Java vs operativsystem och dator</vt:lpstr>
      <vt:lpstr>Ett enkelt Javaprogram</vt:lpstr>
      <vt:lpstr>Ett enkelt Javaprogram</vt:lpstr>
      <vt:lpstr>Ett enkelt Javaprogram</vt:lpstr>
      <vt:lpstr>Ett enkelt Javaprogram</vt:lpstr>
      <vt:lpstr>Ett enkelt Javaprogram</vt:lpstr>
      <vt:lpstr>Ett enkelt Javaprogram</vt:lpstr>
      <vt:lpstr>Ett enkelt Javaprogram</vt:lpstr>
      <vt:lpstr>Kommentarer</vt:lpstr>
      <vt:lpstr>Kommentarer</vt:lpstr>
      <vt:lpstr>Kommentarer och indentering är för människor</vt:lpstr>
      <vt:lpstr>Kommentarer och indentering</vt:lpstr>
      <vt:lpstr>Kommentarer</vt:lpstr>
      <vt:lpstr>Kommentarer och identifierare</vt:lpstr>
      <vt:lpstr>Kommentarer och identifierare</vt:lpstr>
      <vt:lpstr>Identifierare</vt:lpstr>
      <vt:lpstr>Identifierare</vt:lpstr>
      <vt:lpstr>Traditionella identifierare</vt:lpstr>
      <vt:lpstr>Java reserverade ord</vt:lpstr>
      <vt:lpstr>Java reserverade ord – primitiva datatyper</vt:lpstr>
      <vt:lpstr>Java reserverade ord – ofta använda</vt:lpstr>
      <vt:lpstr>Java reserverade ord – ibland använda</vt:lpstr>
      <vt:lpstr>Java reserverade ord – sällan använda</vt:lpstr>
      <vt:lpstr>Objektorienterad programmering</vt:lpstr>
      <vt:lpstr>Viktiga objektorienterade begrepp</vt:lpstr>
      <vt:lpstr>Ett enkelt objektorienterat Javaprogram</vt:lpstr>
      <vt:lpstr>Ett enkelt objektorienterat Javaprogram</vt:lpstr>
      <vt:lpstr>Ett enkelt objektorienterat Javaprogram</vt:lpstr>
      <vt:lpstr>Ett enkelt objektorienterat Javaprogram</vt:lpstr>
      <vt:lpstr>Ett enkelt objektorienterat Javaprogram</vt:lpstr>
      <vt:lpstr>Programmering är ’bara’ en del...</vt:lpstr>
      <vt:lpstr>Programmering är ’bara’ en del...</vt:lpstr>
      <vt:lpstr>F1 – INGA Fler bilder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ID1004 Objektorienterad programmering</dc:title>
  <dc:creator/>
  <cp:lastModifiedBy>Fredrik Kilander</cp:lastModifiedBy>
  <cp:revision>88</cp:revision>
  <dcterms:created xsi:type="dcterms:W3CDTF">2006-08-16T00:00:00Z</dcterms:created>
  <dcterms:modified xsi:type="dcterms:W3CDTF">2012-10-22T09:32:03Z</dcterms:modified>
</cp:coreProperties>
</file>