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photo</c:v>
                </c:pt>
                <c:pt idx="1">
                  <c:v>electro</c:v>
                </c:pt>
                <c:pt idx="2">
                  <c:v>chemo</c:v>
                </c:pt>
                <c:pt idx="3">
                  <c:v>bio</c:v>
                </c:pt>
                <c:pt idx="4">
                  <c:v>cathodo</c:v>
                </c:pt>
                <c:pt idx="5">
                  <c:v>mechano</c:v>
                </c:pt>
                <c:pt idx="6">
                  <c:v>thermo</c:v>
                </c:pt>
                <c:pt idx="7">
                  <c:v>x-ray</c:v>
                </c:pt>
                <c:pt idx="8">
                  <c:v>sono</c:v>
                </c:pt>
                <c:pt idx="9">
                  <c:v>tribo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fluorescence (fast)</c:v>
                </c:pt>
                <c:pt idx="1">
                  <c:v>phosphorescence (slow)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9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3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5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5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8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7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6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8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A9FD3-7A83-40F8-9F63-CDF4EFFF5BC2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884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techniques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16972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268760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1. </a:t>
            </a:r>
            <a:r>
              <a:rPr lang="sv-SE" dirty="0" err="1" smtClean="0"/>
              <a:t>Thermal</a:t>
            </a:r>
            <a:r>
              <a:rPr lang="sv-SE" dirty="0" smtClean="0"/>
              <a:t> </a:t>
            </a:r>
            <a:r>
              <a:rPr lang="sv-SE" dirty="0" err="1" smtClean="0"/>
              <a:t>radiation</a:t>
            </a:r>
            <a:r>
              <a:rPr lang="sv-SE" dirty="0" smtClean="0"/>
              <a:t>. Black-</a:t>
            </a:r>
            <a:r>
              <a:rPr lang="sv-SE" dirty="0" err="1" smtClean="0"/>
              <a:t>body</a:t>
            </a:r>
            <a:r>
              <a:rPr lang="sv-SE" dirty="0" smtClean="0"/>
              <a:t> source.</a:t>
            </a:r>
          </a:p>
          <a:p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Wien’s</a:t>
            </a:r>
            <a:r>
              <a:rPr lang="sv-SE" dirty="0" smtClean="0"/>
              <a:t> </a:t>
            </a:r>
            <a:r>
              <a:rPr lang="sv-SE" dirty="0" err="1" smtClean="0"/>
              <a:t>law</a:t>
            </a:r>
            <a:r>
              <a:rPr lang="sv-SE" dirty="0" smtClean="0"/>
              <a:t>: </a:t>
            </a:r>
            <a:r>
              <a:rPr lang="sv-SE" dirty="0" smtClean="0">
                <a:latin typeface="Symbol" pitchFamily="18" charset="2"/>
              </a:rPr>
              <a:t>l </a:t>
            </a:r>
            <a:r>
              <a:rPr lang="sv-SE" dirty="0" smtClean="0">
                <a:latin typeface="+mj-lt"/>
              </a:rPr>
              <a:t>[</a:t>
            </a:r>
            <a:r>
              <a:rPr lang="sv-SE" dirty="0" err="1" smtClean="0">
                <a:latin typeface="+mj-lt"/>
              </a:rPr>
              <a:t>nm</a:t>
            </a:r>
            <a:r>
              <a:rPr lang="sv-SE" dirty="0" smtClean="0">
                <a:latin typeface="+mj-lt"/>
              </a:rPr>
              <a:t>]=</a:t>
            </a:r>
            <a:r>
              <a:rPr lang="sv-SE" dirty="0" smtClean="0">
                <a:latin typeface="Symbol" pitchFamily="18" charset="2"/>
              </a:rPr>
              <a:t> </a:t>
            </a:r>
            <a:r>
              <a:rPr lang="sv-SE" dirty="0" smtClean="0">
                <a:latin typeface="+mj-lt"/>
              </a:rPr>
              <a:t>2.9·10</a:t>
            </a:r>
            <a:r>
              <a:rPr lang="sv-SE" baseline="30000" dirty="0" smtClean="0">
                <a:latin typeface="+mj-lt"/>
              </a:rPr>
              <a:t>6</a:t>
            </a:r>
            <a:r>
              <a:rPr lang="sv-SE" dirty="0" smtClean="0">
                <a:latin typeface="+mj-lt"/>
              </a:rPr>
              <a:t>/T[K], human </a:t>
            </a:r>
            <a:r>
              <a:rPr lang="sv-SE" dirty="0" err="1" smtClean="0">
                <a:latin typeface="+mj-lt"/>
              </a:rPr>
              <a:t>thermal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radiation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peak</a:t>
            </a:r>
            <a:r>
              <a:rPr lang="sv-SE" dirty="0" smtClean="0">
                <a:latin typeface="+mj-lt"/>
              </a:rPr>
              <a:t> is  ~ 10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>
                <a:latin typeface="+mj-lt"/>
              </a:rPr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 smtClean="0">
                <a:latin typeface="+mj-lt"/>
              </a:rPr>
              <a:t>Thermally</a:t>
            </a:r>
            <a:r>
              <a:rPr lang="sv-SE" dirty="0" smtClean="0">
                <a:latin typeface="+mj-lt"/>
              </a:rPr>
              <a:t> provided </a:t>
            </a:r>
            <a:r>
              <a:rPr lang="sv-SE" dirty="0" err="1" smtClean="0">
                <a:latin typeface="+mj-lt"/>
              </a:rPr>
              <a:t>energy</a:t>
            </a:r>
            <a:r>
              <a:rPr lang="sv-SE" dirty="0" smtClean="0">
                <a:latin typeface="+mj-lt"/>
              </a:rPr>
              <a:t> gives </a:t>
            </a:r>
            <a:r>
              <a:rPr lang="sv-SE" dirty="0" err="1" smtClean="0">
                <a:latin typeface="+mj-lt"/>
              </a:rPr>
              <a:t>rise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to</a:t>
            </a:r>
            <a:r>
              <a:rPr lang="sv-SE" dirty="0" smtClean="0">
                <a:latin typeface="+mj-lt"/>
              </a:rPr>
              <a:t> the emission			</a:t>
            </a:r>
            <a:endParaRPr lang="en-US" dirty="0">
              <a:latin typeface="Symbol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5373216"/>
            <a:ext cx="281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THIS IS NOT </a:t>
            </a:r>
            <a:r>
              <a:rPr lang="sv-SE" dirty="0" smtClean="0">
                <a:solidFill>
                  <a:srgbClr val="FF0000"/>
                </a:solidFill>
              </a:rPr>
              <a:t>LUMINESCENCE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9632" y="2852936"/>
            <a:ext cx="821750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2. </a:t>
            </a:r>
            <a:r>
              <a:rPr lang="sv-SE" dirty="0" err="1" smtClean="0"/>
              <a:t>Scattering</a:t>
            </a:r>
            <a:r>
              <a:rPr lang="sv-SE" dirty="0" smtClean="0"/>
              <a:t> and </a:t>
            </a:r>
            <a:r>
              <a:rPr lang="sv-SE" dirty="0" err="1" smtClean="0"/>
              <a:t>reflected</a:t>
            </a:r>
            <a:r>
              <a:rPr lang="sv-SE" dirty="0" smtClean="0"/>
              <a:t> </a:t>
            </a:r>
            <a:r>
              <a:rPr lang="sv-SE" dirty="0" err="1" smtClean="0"/>
              <a:t>radiation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smtClean="0"/>
              <a:t>Raman </a:t>
            </a:r>
            <a:r>
              <a:rPr lang="sv-SE" dirty="0" err="1" smtClean="0"/>
              <a:t>scattering</a:t>
            </a:r>
            <a:r>
              <a:rPr lang="sv-SE" dirty="0" smtClean="0"/>
              <a:t> (interaction </a:t>
            </a:r>
            <a:r>
              <a:rPr lang="sv-SE" dirty="0" err="1" smtClean="0"/>
              <a:t>of</a:t>
            </a:r>
            <a:r>
              <a:rPr lang="sv-SE" dirty="0" smtClean="0"/>
              <a:t> initial </a:t>
            </a:r>
            <a:r>
              <a:rPr lang="sv-SE" dirty="0" err="1" smtClean="0"/>
              <a:t>photons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phonons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Rayleigh</a:t>
            </a:r>
            <a:r>
              <a:rPr lang="sv-SE" dirty="0" smtClean="0"/>
              <a:t> </a:t>
            </a:r>
            <a:r>
              <a:rPr lang="sv-SE" dirty="0" err="1" smtClean="0"/>
              <a:t>scattering</a:t>
            </a:r>
            <a:r>
              <a:rPr lang="sv-SE" dirty="0" smtClean="0"/>
              <a:t> (interaction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inital</a:t>
            </a:r>
            <a:r>
              <a:rPr lang="sv-SE" dirty="0" smtClean="0"/>
              <a:t> </a:t>
            </a:r>
            <a:r>
              <a:rPr lang="sv-SE" dirty="0" err="1" smtClean="0"/>
              <a:t>photons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particles</a:t>
            </a:r>
            <a:r>
              <a:rPr lang="sv-SE" dirty="0" smtClean="0"/>
              <a:t> </a:t>
            </a:r>
            <a:r>
              <a:rPr lang="sv-SE" dirty="0" err="1" smtClean="0"/>
              <a:t>smaller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smtClean="0">
                <a:latin typeface="Symbol" pitchFamily="18" charset="2"/>
              </a:rPr>
              <a:t>l</a:t>
            </a:r>
            <a:r>
              <a:rPr lang="en-US" baseline="-25000" dirty="0" smtClean="0">
                <a:latin typeface="Symbol" pitchFamily="18" charset="2"/>
              </a:rPr>
              <a:t>0</a:t>
            </a:r>
            <a:r>
              <a:rPr lang="en-US" dirty="0" smtClean="0">
                <a:latin typeface="Symbol" pitchFamily="18" charset="2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+mj-lt"/>
              </a:rPr>
              <a:t>Brillouin</a:t>
            </a:r>
            <a:r>
              <a:rPr lang="en-US" dirty="0" smtClean="0">
                <a:latin typeface="+mj-lt"/>
              </a:rPr>
              <a:t> scattering (interaction of initial photons with refractive index variations)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These processes are fast and almost elastic (very small energy loss for initial photons)</a:t>
            </a:r>
            <a:r>
              <a:rPr lang="sv-SE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9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475332653"/>
              </p:ext>
            </p:extLst>
          </p:nvPr>
        </p:nvGraphicFramePr>
        <p:xfrm>
          <a:off x="611559" y="2132856"/>
          <a:ext cx="3816424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899428"/>
            <a:ext cx="760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”</a:t>
            </a:r>
            <a:r>
              <a:rPr lang="sv-SE" dirty="0" err="1"/>
              <a:t>s</a:t>
            </a:r>
            <a:r>
              <a:rPr lang="sv-SE" dirty="0" err="1" smtClean="0"/>
              <a:t>low</a:t>
            </a:r>
            <a:r>
              <a:rPr lang="sv-SE" dirty="0" smtClean="0"/>
              <a:t>” relaxation </a:t>
            </a:r>
            <a:r>
              <a:rPr lang="sv-SE" dirty="0" err="1" smtClean="0"/>
              <a:t>of</a:t>
            </a:r>
            <a:r>
              <a:rPr lang="sv-SE" dirty="0" smtClean="0"/>
              <a:t> extra </a:t>
            </a:r>
            <a:r>
              <a:rPr lang="sv-SE" dirty="0" err="1" smtClean="0"/>
              <a:t>energy</a:t>
            </a:r>
            <a:r>
              <a:rPr lang="sv-SE" dirty="0" smtClean="0"/>
              <a:t> provided </a:t>
            </a:r>
            <a:r>
              <a:rPr lang="sv-SE" dirty="0" err="1" smtClean="0"/>
              <a:t>to</a:t>
            </a:r>
            <a:r>
              <a:rPr lang="sv-SE" dirty="0" smtClean="0"/>
              <a:t> the system </a:t>
            </a:r>
            <a:r>
              <a:rPr lang="sv-SE" dirty="0" err="1" smtClean="0"/>
              <a:t>through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emission</a:t>
            </a:r>
          </a:p>
          <a:p>
            <a:pPr algn="ctr"/>
            <a:r>
              <a:rPr lang="sv-SE" dirty="0" smtClean="0"/>
              <a:t>(”</a:t>
            </a:r>
            <a:r>
              <a:rPr lang="sv-SE" dirty="0" err="1" smtClean="0"/>
              <a:t>slow</a:t>
            </a:r>
            <a:r>
              <a:rPr lang="sv-SE" dirty="0" smtClean="0"/>
              <a:t>” </a:t>
            </a:r>
            <a:r>
              <a:rPr lang="sv-SE" dirty="0" err="1" smtClean="0"/>
              <a:t>compared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</a:t>
            </a:r>
            <a:r>
              <a:rPr lang="sv-SE" dirty="0" err="1" smtClean="0"/>
              <a:t>wave</a:t>
            </a:r>
            <a:r>
              <a:rPr lang="sv-SE" dirty="0" smtClean="0"/>
              <a:t> oscillations (</a:t>
            </a:r>
            <a:r>
              <a:rPr lang="sv-SE" dirty="0" err="1" smtClean="0"/>
              <a:t>fs</a:t>
            </a:r>
            <a:r>
              <a:rPr lang="sv-SE" dirty="0" smtClean="0"/>
              <a:t>): from </a:t>
            </a:r>
            <a:r>
              <a:rPr lang="sv-SE" dirty="0" err="1" smtClean="0"/>
              <a:t>nanoseconds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hours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59" y="1804174"/>
            <a:ext cx="3917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Classified by the source of extra energy: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92080" y="1804174"/>
            <a:ext cx="2795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Classified by the decay rate: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521403865"/>
              </p:ext>
            </p:extLst>
          </p:nvPr>
        </p:nvGraphicFramePr>
        <p:xfrm>
          <a:off x="4745490" y="2173506"/>
          <a:ext cx="3888432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74981" y="629980"/>
            <a:ext cx="1727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LUMINESCENCE: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1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7" grpId="0"/>
      <p:bldP spid="8" grpId="0"/>
      <p:bldGraphic spid="9" grpId="0">
        <p:bldAsOne/>
      </p:bldGraphic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859525"/>
            <a:ext cx="8505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a solid-state object luminescence can be caused by the material itself or by impurities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1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221" y="1484784"/>
            <a:ext cx="3310044" cy="47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485694"/>
            <a:ext cx="50847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Low-temperature luminescence spectra of Si crystal: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 – intrinsic components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P, Al ,B, Sb, As – common impurities/dopants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NP – no-phonon line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TA, LO, TO – specific phonon modes (transverse, </a:t>
            </a:r>
          </a:p>
          <a:p>
            <a:r>
              <a:rPr lang="en-US" dirty="0"/>
              <a:t>l</a:t>
            </a:r>
            <a:r>
              <a:rPr lang="en-US" dirty="0" smtClean="0"/>
              <a:t>ongitudinal, acoustic and optical)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EHL – electron-hole liquid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BE, FE – bound and free </a:t>
            </a:r>
            <a:r>
              <a:rPr lang="en-US" dirty="0" err="1" smtClean="0"/>
              <a:t>excitons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55576" y="4509120"/>
            <a:ext cx="361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LUMINESCENCE for impurity analysis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5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764704"/>
            <a:ext cx="719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Peak identification </a:t>
            </a:r>
            <a:r>
              <a:rPr lang="en-US" dirty="0" smtClean="0"/>
              <a:t>can be ambiguous sometimes, especially for broad lines</a:t>
            </a:r>
          </a:p>
        </p:txBody>
      </p:sp>
      <p:pic>
        <p:nvPicPr>
          <p:cNvPr id="2050" name="Picture 2" descr="C:\Ilya Data\KTH Office\Courses\Luminescence\LumSpSemFigs1_9\Fig01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247" y="1257196"/>
            <a:ext cx="1645596" cy="389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01625" y="1916832"/>
            <a:ext cx="99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Intrinsic spectra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24729" y="3996128"/>
            <a:ext cx="1020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Extrinsic spectra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pic>
        <p:nvPicPr>
          <p:cNvPr id="3074" name="Picture 2" descr="C:\Ilya Data\KTH Office\Courses\Luminescence\LumSpSemFigs1_9\Fig01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09180"/>
            <a:ext cx="2534867" cy="220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Ilya Data\KTH Office\Courses\Luminescence\LumSpSemFigs1_9\Fig01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08920"/>
            <a:ext cx="3600400" cy="220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0137" y="1052736"/>
            <a:ext cx="82862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Low-temperature</a:t>
            </a:r>
            <a:r>
              <a:rPr lang="en-US" dirty="0" smtClean="0"/>
              <a:t> measurements give a better picture – sharper lines, higher intensity: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linewidth depends on interaction with phonons, less phonons at low-temperature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diffusion to non-radiative centers is suppressed at low temperature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0700" y="5229200"/>
            <a:ext cx="3344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Room temperature PL of </a:t>
            </a:r>
            <a:r>
              <a:rPr lang="en-US" dirty="0" err="1" smtClean="0"/>
              <a:t>ZnS</a:t>
            </a:r>
            <a:r>
              <a:rPr lang="en-US" dirty="0" smtClean="0"/>
              <a:t> with</a:t>
            </a:r>
          </a:p>
          <a:p>
            <a:r>
              <a:rPr lang="en-US" dirty="0" smtClean="0"/>
              <a:t>1. Zn 2. Cu 3. Ag 4. Au 5. </a:t>
            </a:r>
            <a:r>
              <a:rPr lang="en-US" dirty="0" err="1" smtClean="0"/>
              <a:t>Mn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43994" y="5229200"/>
            <a:ext cx="2824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 temperature CL of </a:t>
            </a:r>
            <a:r>
              <a:rPr lang="en-US" dirty="0" err="1" smtClean="0"/>
              <a:t>ZnO</a:t>
            </a:r>
            <a:r>
              <a:rPr lang="en-US" dirty="0" smtClean="0"/>
              <a:t>:</a:t>
            </a:r>
          </a:p>
          <a:p>
            <a:r>
              <a:rPr lang="en-US" dirty="0" smtClean="0"/>
              <a:t>  sharp </a:t>
            </a:r>
            <a:r>
              <a:rPr lang="en-US" dirty="0" err="1" smtClean="0"/>
              <a:t>excitonic</a:t>
            </a:r>
            <a:r>
              <a:rPr lang="en-US" dirty="0" smtClean="0"/>
              <a:t> transitions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b="1" dirty="0" smtClean="0"/>
              <a:t>Photoluminescence (PL) and photoluminescence excitation (PLE) </a:t>
            </a:r>
            <a:r>
              <a:rPr lang="en-US" b="1" dirty="0" smtClean="0"/>
              <a:t>techniques</a:t>
            </a:r>
            <a:endParaRPr lang="en-US" b="1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3646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pic>
        <p:nvPicPr>
          <p:cNvPr id="1026" name="Picture 2" descr="C:\Ilya Data\KTH Office\Courses\Luminescence\LumSpSemFigs1_9\Fig02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27" y="2924944"/>
            <a:ext cx="4896544" cy="290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1052736"/>
            <a:ext cx="82736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Photoluminescence is a practical, convenient  method of luminescence measurements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fixed excitation and spectrally dispersed emission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lum</a:t>
            </a:r>
            <a:r>
              <a:rPr lang="en-US" dirty="0" smtClean="0"/>
              <a:t>(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em</a:t>
            </a:r>
            <a:r>
              <a:rPr lang="en-US" dirty="0" smtClean="0"/>
              <a:t>) for 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-25000" dirty="0" smtClean="0"/>
              <a:t>ex0 </a:t>
            </a:r>
            <a:r>
              <a:rPr lang="en-US" dirty="0" smtClean="0"/>
              <a:t>– PL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fixed detection wavelength under variable excitation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lum</a:t>
            </a:r>
            <a:r>
              <a:rPr lang="en-US" dirty="0" smtClean="0"/>
              <a:t>(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dirty="0" smtClean="0"/>
              <a:t>) for 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-25000" dirty="0" smtClean="0"/>
              <a:t>em0 </a:t>
            </a:r>
            <a:r>
              <a:rPr lang="en-US" dirty="0" smtClean="0"/>
              <a:t>- 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75575" y="5989930"/>
            <a:ext cx="5767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configuration (c) with a </a:t>
            </a:r>
            <a:r>
              <a:rPr lang="en-US" dirty="0" smtClean="0">
                <a:solidFill>
                  <a:srgbClr val="FF0000"/>
                </a:solidFill>
              </a:rPr>
              <a:t>dichroic filter</a:t>
            </a:r>
            <a:r>
              <a:rPr lang="en-US" dirty="0" smtClean="0"/>
              <a:t> is the most typical one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2132855"/>
            <a:ext cx="8606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General geometrical configuration</a:t>
            </a:r>
          </a:p>
          <a:p>
            <a:r>
              <a:rPr lang="en-US" dirty="0" smtClean="0"/>
              <a:t>(scanning </a:t>
            </a:r>
            <a:r>
              <a:rPr lang="en-US" dirty="0" err="1" smtClean="0"/>
              <a:t>monocromator</a:t>
            </a:r>
            <a:r>
              <a:rPr lang="en-US" dirty="0" smtClean="0"/>
              <a:t> with fixed 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baseline="-25000" dirty="0" smtClean="0"/>
              <a:t> </a:t>
            </a:r>
            <a:r>
              <a:rPr lang="en-US" dirty="0" smtClean="0"/>
              <a:t>is PL; varying 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baseline="-25000" dirty="0" smtClean="0"/>
              <a:t> </a:t>
            </a:r>
            <a:r>
              <a:rPr lang="en-US" dirty="0" smtClean="0"/>
              <a:t>with fixed </a:t>
            </a:r>
            <a:r>
              <a:rPr lang="en-US" dirty="0" err="1" smtClean="0"/>
              <a:t>monochromator</a:t>
            </a:r>
            <a:r>
              <a:rPr lang="en-US" dirty="0" smtClean="0"/>
              <a:t> is PLE)</a:t>
            </a:r>
          </a:p>
        </p:txBody>
      </p:sp>
    </p:spTree>
    <p:extLst>
      <p:ext uri="{BB962C8B-B14F-4D97-AF65-F5344CB8AC3E}">
        <p14:creationId xmlns:p14="http://schemas.microsoft.com/office/powerpoint/2010/main" val="363804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13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 setup examples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906" y="1844824"/>
            <a:ext cx="4866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laser as an excitation source, 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baseline="-25000" dirty="0" smtClean="0"/>
              <a:t> </a:t>
            </a:r>
            <a:r>
              <a:rPr lang="en-US" dirty="0" smtClean="0"/>
              <a:t>= 488 nm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excitation and collection through the same</a:t>
            </a:r>
          </a:p>
          <a:p>
            <a:r>
              <a:rPr lang="en-US" dirty="0" smtClean="0"/>
              <a:t>optical path with a dichroic filter – bright field</a:t>
            </a:r>
            <a:endParaRPr lang="en-US" dirty="0"/>
          </a:p>
        </p:txBody>
      </p:sp>
      <p:pic>
        <p:nvPicPr>
          <p:cNvPr id="2051" name="Picture 3" descr="C:\Ilya Data\KTH Office\Courses\Luminescence\LumSpSemFigs1_9\Fig02_02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89040"/>
            <a:ext cx="3168352" cy="240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02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3035329" cy="206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9750" y="3979094"/>
            <a:ext cx="638783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Hg lamp with a filter as an excitation source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collection through a different path than excitation -</a:t>
            </a:r>
          </a:p>
          <a:p>
            <a:r>
              <a:rPr lang="en-US" dirty="0" smtClean="0"/>
              <a:t>dark field configuration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mechanical beam chopper for lock-in amplification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r>
              <a:rPr lang="en-US" dirty="0"/>
              <a:t>R</a:t>
            </a:r>
            <a:r>
              <a:rPr lang="en-US" dirty="0" smtClean="0"/>
              <a:t>adiation must be focused on the entrance slit of </a:t>
            </a:r>
            <a:r>
              <a:rPr lang="en-US" dirty="0" err="1" smtClean="0"/>
              <a:t>monochromator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0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35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PLE setup example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56792"/>
            <a:ext cx="4464496" cy="232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1844824"/>
            <a:ext cx="33894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for weakly absorbing sample:</a:t>
            </a:r>
          </a:p>
          <a:p>
            <a:r>
              <a:rPr lang="en-US" dirty="0" smtClean="0"/>
              <a:t>I</a:t>
            </a:r>
            <a:r>
              <a:rPr lang="en-US" baseline="-25000" dirty="0" smtClean="0"/>
              <a:t>PL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em</a:t>
            </a:r>
            <a:r>
              <a:rPr lang="en-US" dirty="0" smtClean="0"/>
              <a:t>)/I</a:t>
            </a:r>
            <a:r>
              <a:rPr lang="en-US" baseline="-25000" dirty="0" smtClean="0"/>
              <a:t>0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ex</a:t>
            </a:r>
            <a:r>
              <a:rPr lang="en-US" dirty="0" smtClean="0"/>
              <a:t>) ~ </a:t>
            </a:r>
            <a:r>
              <a:rPr lang="en-US" dirty="0" smtClean="0">
                <a:latin typeface="Symbol" pitchFamily="18" charset="2"/>
              </a:rPr>
              <a:t>a </a:t>
            </a:r>
            <a:r>
              <a:rPr lang="en-US" dirty="0"/>
              <a:t>(</a:t>
            </a:r>
            <a:r>
              <a:rPr lang="en-US" dirty="0" err="1"/>
              <a:t>h</a:t>
            </a:r>
            <a:r>
              <a:rPr lang="en-US" dirty="0" err="1">
                <a:latin typeface="Symbol" pitchFamily="18" charset="2"/>
              </a:rPr>
              <a:t>n</a:t>
            </a:r>
            <a:r>
              <a:rPr lang="en-US" baseline="-25000" dirty="0" err="1"/>
              <a:t>ex</a:t>
            </a:r>
            <a:r>
              <a:rPr lang="en-US" dirty="0"/>
              <a:t>) </a:t>
            </a:r>
            <a:endParaRPr lang="en-US" dirty="0" smtClean="0"/>
          </a:p>
          <a:p>
            <a:endParaRPr lang="en-US" dirty="0">
              <a:latin typeface="Symbol" pitchFamily="18" charset="2"/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PLE gives an absorption spectrum,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related to the density of states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4381704"/>
            <a:ext cx="54010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PLE is an alternative to transmission measurements, </a:t>
            </a:r>
          </a:p>
          <a:p>
            <a:r>
              <a:rPr lang="en-US" dirty="0" smtClean="0"/>
              <a:t>where </a:t>
            </a:r>
            <a:r>
              <a:rPr lang="en-US" dirty="0"/>
              <a:t>e.g. substrates are non-transparent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also gives you best excitation wavelength</a:t>
            </a:r>
          </a:p>
          <a:p>
            <a:r>
              <a:rPr lang="en-US" dirty="0" smtClean="0"/>
              <a:t>for PL measurements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Stokes shift between PL and PLE peaks contains</a:t>
            </a:r>
          </a:p>
          <a:p>
            <a:r>
              <a:rPr lang="en-US" dirty="0" smtClean="0"/>
              <a:t>information about material structure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229" y="4509120"/>
            <a:ext cx="3035163" cy="16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81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b="1" dirty="0" err="1" smtClean="0"/>
              <a:t>Photodetectors</a:t>
            </a:r>
            <a:r>
              <a:rPr lang="en-US" b="1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7481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38238" y="1562276"/>
            <a:ext cx="47525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PMT </a:t>
            </a:r>
            <a:r>
              <a:rPr lang="sv-SE" dirty="0" smtClean="0"/>
              <a:t>is 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single channel </a:t>
            </a:r>
            <a:r>
              <a:rPr lang="en-US" dirty="0" smtClean="0"/>
              <a:t>vacuum tube detector: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photoelectron</a:t>
            </a:r>
            <a:r>
              <a:rPr lang="sv-SE" dirty="0" smtClean="0"/>
              <a:t> emission from </a:t>
            </a:r>
            <a:r>
              <a:rPr lang="sv-SE" dirty="0" err="1" smtClean="0"/>
              <a:t>cathode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endParaRPr lang="sv-SE" dirty="0" smtClean="0"/>
          </a:p>
          <a:p>
            <a:r>
              <a:rPr lang="sv-SE" dirty="0" smtClean="0"/>
              <a:t>a </a:t>
            </a:r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work</a:t>
            </a:r>
            <a:r>
              <a:rPr lang="sv-SE" dirty="0" smtClean="0"/>
              <a:t> </a:t>
            </a:r>
            <a:r>
              <a:rPr lang="sv-SE" dirty="0" err="1" smtClean="0"/>
              <a:t>function</a:t>
            </a:r>
            <a:r>
              <a:rPr lang="sv-SE" dirty="0" smtClean="0"/>
              <a:t> </a:t>
            </a:r>
            <a:r>
              <a:rPr lang="el-GR" dirty="0" smtClean="0"/>
              <a:t>φ</a:t>
            </a:r>
            <a:r>
              <a:rPr lang="sv-SE" dirty="0" smtClean="0"/>
              <a:t> &lt; </a:t>
            </a:r>
            <a:r>
              <a:rPr lang="sv-SE" dirty="0" err="1" smtClean="0"/>
              <a:t>h</a:t>
            </a:r>
            <a:r>
              <a:rPr lang="sv-SE" dirty="0" err="1" smtClean="0">
                <a:latin typeface="Symbol" pitchFamily="18" charset="2"/>
              </a:rPr>
              <a:t>n</a:t>
            </a:r>
            <a:r>
              <a:rPr lang="sv-SE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electron</a:t>
            </a:r>
            <a:r>
              <a:rPr lang="sv-SE" dirty="0" smtClean="0"/>
              <a:t> is </a:t>
            </a:r>
            <a:r>
              <a:rPr lang="sv-SE" dirty="0" err="1" smtClean="0"/>
              <a:t>accelerated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first</a:t>
            </a:r>
            <a:r>
              <a:rPr lang="sv-SE" dirty="0" smtClean="0"/>
              <a:t> </a:t>
            </a:r>
            <a:r>
              <a:rPr lang="sv-SE" dirty="0" err="1" smtClean="0"/>
              <a:t>dynode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secondary</a:t>
            </a:r>
            <a:r>
              <a:rPr lang="sv-SE" dirty="0" smtClean="0"/>
              <a:t> </a:t>
            </a:r>
            <a:r>
              <a:rPr lang="sv-SE" dirty="0" err="1" smtClean="0"/>
              <a:t>electron</a:t>
            </a:r>
            <a:r>
              <a:rPr lang="sv-SE" dirty="0" smtClean="0"/>
              <a:t> emission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coefficient</a:t>
            </a:r>
            <a:endParaRPr lang="sv-SE" dirty="0" smtClean="0"/>
          </a:p>
          <a:p>
            <a:r>
              <a:rPr lang="sv-SE" dirty="0" smtClean="0">
                <a:latin typeface="Symbol" pitchFamily="18" charset="2"/>
              </a:rPr>
              <a:t>d</a:t>
            </a:r>
            <a:r>
              <a:rPr lang="sv-SE" dirty="0" smtClean="0"/>
              <a:t> </a:t>
            </a:r>
            <a:r>
              <a:rPr lang="sv-SE" dirty="0" err="1" smtClean="0"/>
              <a:t>multiplies</a:t>
            </a:r>
            <a:r>
              <a:rPr lang="sv-SE" dirty="0" smtClean="0"/>
              <a:t> signal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voltage</a:t>
            </a:r>
            <a:r>
              <a:rPr lang="sv-SE" dirty="0" smtClean="0"/>
              <a:t> </a:t>
            </a:r>
            <a:r>
              <a:rPr lang="sv-SE" dirty="0" err="1" smtClean="0"/>
              <a:t>drop</a:t>
            </a:r>
            <a:r>
              <a:rPr lang="sv-SE" dirty="0" smtClean="0"/>
              <a:t> </a:t>
            </a:r>
            <a:r>
              <a:rPr lang="sv-SE" dirty="0" err="1" smtClean="0"/>
              <a:t>across</a:t>
            </a:r>
            <a:r>
              <a:rPr lang="sv-SE" dirty="0" smtClean="0"/>
              <a:t> </a:t>
            </a: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n </a:t>
            </a:r>
            <a:r>
              <a:rPr lang="sv-SE" dirty="0" err="1" smtClean="0"/>
              <a:t>dynodes</a:t>
            </a:r>
            <a:r>
              <a:rPr lang="sv-SE" dirty="0" smtClean="0"/>
              <a:t> drives</a:t>
            </a:r>
          </a:p>
          <a:p>
            <a:r>
              <a:rPr lang="sv-SE" dirty="0" smtClean="0"/>
              <a:t>and </a:t>
            </a:r>
            <a:r>
              <a:rPr lang="sv-SE" dirty="0" err="1" smtClean="0"/>
              <a:t>multiplies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anode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total final </a:t>
            </a:r>
            <a:r>
              <a:rPr lang="sv-SE" dirty="0" err="1" smtClean="0"/>
              <a:t>number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(</a:t>
            </a:r>
            <a:r>
              <a:rPr lang="sv-SE" dirty="0" err="1" smtClean="0"/>
              <a:t>gain</a:t>
            </a:r>
            <a:r>
              <a:rPr lang="sv-SE" dirty="0" smtClean="0"/>
              <a:t>) G = </a:t>
            </a:r>
            <a:r>
              <a:rPr lang="sv-SE" dirty="0" err="1" smtClean="0">
                <a:latin typeface="Symbol" pitchFamily="18" charset="2"/>
              </a:rPr>
              <a:t>d</a:t>
            </a:r>
            <a:r>
              <a:rPr lang="sv-SE" baseline="30000" dirty="0" err="1" smtClean="0"/>
              <a:t>n</a:t>
            </a:r>
            <a:endParaRPr lang="sv-SE" baseline="30000" dirty="0" smtClean="0"/>
          </a:p>
          <a:p>
            <a:endParaRPr lang="en-US" baseline="30000" dirty="0"/>
          </a:p>
        </p:txBody>
      </p:sp>
      <p:pic>
        <p:nvPicPr>
          <p:cNvPr id="1026" name="Picture 2" descr="C:\Ilya Data\KTH Office\Courses\Luminescence\LumSpSemFigs1_9\Fig02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816424" cy="416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31840" y="868070"/>
            <a:ext cx="2452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operation principle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0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26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412776"/>
            <a:ext cx="77621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gain</a:t>
            </a:r>
            <a:r>
              <a:rPr lang="sv-SE" dirty="0" smtClean="0"/>
              <a:t> G ~ 10</a:t>
            </a:r>
            <a:r>
              <a:rPr lang="sv-SE" baseline="30000" dirty="0" smtClean="0"/>
              <a:t>5-7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efficiency</a:t>
            </a:r>
            <a:r>
              <a:rPr lang="sv-SE" dirty="0" smtClean="0"/>
              <a:t> (</a:t>
            </a:r>
            <a:r>
              <a:rPr lang="sv-SE" dirty="0" err="1" smtClean="0"/>
              <a:t>photon-to-electron</a:t>
            </a:r>
            <a:r>
              <a:rPr lang="sv-SE" dirty="0" smtClean="0"/>
              <a:t> </a:t>
            </a:r>
            <a:r>
              <a:rPr lang="sv-SE" dirty="0" err="1" smtClean="0"/>
              <a:t>conversion</a:t>
            </a:r>
            <a:r>
              <a:rPr lang="sv-SE" dirty="0" smtClean="0"/>
              <a:t> </a:t>
            </a:r>
            <a:r>
              <a:rPr lang="sv-SE" dirty="0" err="1" smtClean="0"/>
              <a:t>probability</a:t>
            </a:r>
            <a:r>
              <a:rPr lang="sv-SE" dirty="0" smtClean="0"/>
              <a:t>) </a:t>
            </a:r>
            <a:r>
              <a:rPr lang="el-GR" dirty="0" smtClean="0"/>
              <a:t>η</a:t>
            </a:r>
            <a:r>
              <a:rPr lang="sv-SE" baseline="-25000" dirty="0" err="1" smtClean="0"/>
              <a:t>ph</a:t>
            </a:r>
            <a:r>
              <a:rPr lang="sv-SE" baseline="-25000" dirty="0" smtClean="0"/>
              <a:t> </a:t>
            </a:r>
            <a:r>
              <a:rPr lang="sv-SE" dirty="0" smtClean="0"/>
              <a:t>~ 0.1-20 %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anode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r>
              <a:rPr lang="sv-SE" dirty="0" smtClean="0"/>
              <a:t> (output </a:t>
            </a:r>
            <a:r>
              <a:rPr lang="sv-SE" dirty="0" err="1" smtClean="0"/>
              <a:t>current</a:t>
            </a:r>
            <a:r>
              <a:rPr lang="sv-SE" dirty="0" smtClean="0"/>
              <a:t> per </a:t>
            </a:r>
            <a:r>
              <a:rPr lang="sv-SE" dirty="0" err="1" smtClean="0"/>
              <a:t>light</a:t>
            </a:r>
            <a:r>
              <a:rPr lang="sv-SE" dirty="0" smtClean="0"/>
              <a:t> </a:t>
            </a:r>
            <a:r>
              <a:rPr lang="sv-SE" dirty="0" err="1" smtClean="0"/>
              <a:t>power</a:t>
            </a:r>
            <a:r>
              <a:rPr lang="sv-SE" dirty="0" smtClean="0"/>
              <a:t> </a:t>
            </a:r>
            <a:r>
              <a:rPr lang="sv-SE" dirty="0" err="1" smtClean="0"/>
              <a:t>unit</a:t>
            </a:r>
            <a:r>
              <a:rPr lang="sv-SE" dirty="0" smtClean="0"/>
              <a:t>) k(</a:t>
            </a:r>
            <a:r>
              <a:rPr lang="sv-SE" dirty="0" smtClean="0">
                <a:latin typeface="Symbol" pitchFamily="18" charset="2"/>
              </a:rPr>
              <a:t>l</a:t>
            </a:r>
            <a:r>
              <a:rPr lang="sv-SE" dirty="0" smtClean="0"/>
              <a:t>) ~ 10</a:t>
            </a:r>
            <a:r>
              <a:rPr lang="sv-SE" baseline="30000" dirty="0" smtClean="0"/>
              <a:t>3-5</a:t>
            </a:r>
            <a:r>
              <a:rPr lang="sv-SE" baseline="-25000" dirty="0"/>
              <a:t> </a:t>
            </a:r>
            <a:r>
              <a:rPr lang="sv-SE" dirty="0" smtClean="0"/>
              <a:t>A/W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maximum </a:t>
            </a:r>
            <a:r>
              <a:rPr lang="sv-SE" dirty="0" err="1" smtClean="0"/>
              <a:t>current</a:t>
            </a:r>
            <a:r>
              <a:rPr lang="sv-SE" dirty="0" smtClean="0"/>
              <a:t> I ~ 10-100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A not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overheat</a:t>
            </a:r>
            <a:r>
              <a:rPr lang="sv-SE" dirty="0" smtClean="0"/>
              <a:t> and </a:t>
            </a:r>
            <a:r>
              <a:rPr lang="sv-SE" dirty="0" err="1" smtClean="0"/>
              <a:t>damage</a:t>
            </a:r>
            <a:r>
              <a:rPr lang="sv-SE" dirty="0" smtClean="0"/>
              <a:t> </a:t>
            </a:r>
            <a:r>
              <a:rPr lang="sv-SE" dirty="0" err="1" smtClean="0"/>
              <a:t>electrodes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37911" y="2780928"/>
            <a:ext cx="2787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</a:t>
            </a:r>
            <a:r>
              <a:rPr lang="sv-SE" dirty="0" err="1" smtClean="0"/>
              <a:t>background</a:t>
            </a:r>
            <a:r>
              <a:rPr lang="sv-SE" dirty="0" smtClean="0"/>
              <a:t> and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7235" y="3189009"/>
            <a:ext cx="8027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dark </a:t>
            </a:r>
            <a:r>
              <a:rPr lang="sv-SE" dirty="0" err="1" smtClean="0"/>
              <a:t>current</a:t>
            </a:r>
            <a:r>
              <a:rPr lang="sv-SE" dirty="0" smtClean="0"/>
              <a:t> I</a:t>
            </a:r>
            <a:r>
              <a:rPr lang="sv-SE" baseline="-25000" dirty="0" smtClean="0"/>
              <a:t>d</a:t>
            </a:r>
            <a:r>
              <a:rPr lang="sv-SE" dirty="0" smtClean="0"/>
              <a:t> (</a:t>
            </a:r>
            <a:r>
              <a:rPr lang="sv-SE" dirty="0" err="1" smtClean="0"/>
              <a:t>thermionic</a:t>
            </a:r>
            <a:r>
              <a:rPr lang="sv-SE" dirty="0" smtClean="0"/>
              <a:t> emission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from </a:t>
            </a:r>
            <a:r>
              <a:rPr lang="sv-SE" dirty="0" err="1" smtClean="0"/>
              <a:t>photocathode</a:t>
            </a:r>
            <a:r>
              <a:rPr lang="sv-SE" dirty="0" smtClean="0"/>
              <a:t>)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reduced</a:t>
            </a:r>
            <a:r>
              <a:rPr lang="sv-SE" dirty="0" smtClean="0"/>
              <a:t> by </a:t>
            </a:r>
            <a:r>
              <a:rPr lang="sv-SE" dirty="0" err="1" smtClean="0"/>
              <a:t>cooling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PMT </a:t>
            </a:r>
            <a:r>
              <a:rPr lang="sv-SE" dirty="0" err="1" smtClean="0"/>
              <a:t>with</a:t>
            </a:r>
            <a:r>
              <a:rPr lang="sv-SE" dirty="0" smtClean="0"/>
              <a:t> a </a:t>
            </a:r>
            <a:r>
              <a:rPr lang="sv-SE" dirty="0" err="1" smtClean="0"/>
              <a:t>Peltier</a:t>
            </a:r>
            <a:r>
              <a:rPr lang="sv-SE" dirty="0" smtClean="0"/>
              <a:t> element or LN2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the </a:t>
            </a:r>
            <a:r>
              <a:rPr lang="sv-SE" dirty="0" err="1" smtClean="0"/>
              <a:t>main</a:t>
            </a:r>
            <a:r>
              <a:rPr lang="sv-SE" dirty="0" smtClean="0"/>
              <a:t> problem is not the </a:t>
            </a:r>
            <a:r>
              <a:rPr lang="sv-SE" dirty="0" err="1" smtClean="0"/>
              <a:t>background</a:t>
            </a:r>
            <a:r>
              <a:rPr lang="sv-SE" dirty="0" smtClean="0"/>
              <a:t> </a:t>
            </a:r>
            <a:r>
              <a:rPr lang="sv-SE" dirty="0" err="1" smtClean="0"/>
              <a:t>itself</a:t>
            </a:r>
            <a:r>
              <a:rPr lang="sv-SE" dirty="0" smtClean="0"/>
              <a:t> </a:t>
            </a:r>
            <a:r>
              <a:rPr lang="sv-SE" dirty="0" err="1" smtClean="0"/>
              <a:t>but</a:t>
            </a:r>
            <a:r>
              <a:rPr lang="sv-SE" dirty="0" smtClean="0"/>
              <a:t> the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associated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it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lowest</a:t>
            </a:r>
            <a:r>
              <a:rPr lang="sv-SE" dirty="0" smtClean="0"/>
              <a:t> </a:t>
            </a:r>
            <a:r>
              <a:rPr lang="sv-SE" dirty="0" err="1" smtClean="0"/>
              <a:t>detectable</a:t>
            </a:r>
            <a:r>
              <a:rPr lang="sv-SE" dirty="0" smtClean="0"/>
              <a:t> signal </a:t>
            </a:r>
            <a:r>
              <a:rPr lang="sv-SE" dirty="0" err="1" smtClean="0"/>
              <a:t>level</a:t>
            </a:r>
            <a:r>
              <a:rPr lang="sv-SE" dirty="0" smtClean="0"/>
              <a:t> (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equivalent</a:t>
            </a:r>
            <a:r>
              <a:rPr lang="sv-SE" dirty="0" smtClean="0"/>
              <a:t> </a:t>
            </a:r>
            <a:r>
              <a:rPr lang="sv-SE" dirty="0" err="1" smtClean="0"/>
              <a:t>power</a:t>
            </a:r>
            <a:r>
              <a:rPr lang="sv-SE" dirty="0" smtClean="0"/>
              <a:t>)</a:t>
            </a:r>
            <a:r>
              <a:rPr lang="sv-SE" i="1" dirty="0" smtClean="0"/>
              <a:t> </a:t>
            </a:r>
            <a:r>
              <a:rPr lang="sv-SE" dirty="0" smtClean="0"/>
              <a:t>NEP ~ 10</a:t>
            </a:r>
            <a:r>
              <a:rPr lang="sv-SE" baseline="30000" dirty="0" smtClean="0"/>
              <a:t>-15-16</a:t>
            </a:r>
            <a:r>
              <a:rPr lang="sv-SE" dirty="0" smtClean="0"/>
              <a:t> W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46654"/>
            <a:ext cx="202295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79458" y="4581128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5046654"/>
            <a:ext cx="63855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random</a:t>
            </a:r>
            <a:r>
              <a:rPr lang="sv-SE" dirty="0" smtClean="0"/>
              <a:t> </a:t>
            </a:r>
            <a:r>
              <a:rPr lang="sv-SE" dirty="0" err="1" smtClean="0"/>
              <a:t>nature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incident </a:t>
            </a:r>
            <a:r>
              <a:rPr lang="sv-SE" dirty="0" err="1" smtClean="0"/>
              <a:t>photon</a:t>
            </a:r>
            <a:r>
              <a:rPr lang="sv-SE" dirty="0" smtClean="0"/>
              <a:t> flux and </a:t>
            </a:r>
            <a:r>
              <a:rPr lang="sv-SE" dirty="0" err="1" smtClean="0"/>
              <a:t>photoemission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at </a:t>
            </a:r>
            <a:r>
              <a:rPr lang="sv-SE" dirty="0" err="1" smtClean="0"/>
              <a:t>any</a:t>
            </a:r>
            <a:r>
              <a:rPr lang="sv-SE" dirty="0" smtClean="0"/>
              <a:t> given </a:t>
            </a:r>
            <a:r>
              <a:rPr lang="sv-SE" dirty="0" err="1" smtClean="0"/>
              <a:t>time</a:t>
            </a:r>
            <a:r>
              <a:rPr lang="sv-SE" dirty="0" smtClean="0"/>
              <a:t> the output signal </a:t>
            </a:r>
            <a:r>
              <a:rPr lang="sv-SE" dirty="0" err="1" smtClean="0"/>
              <a:t>value</a:t>
            </a:r>
            <a:r>
              <a:rPr lang="sv-SE" dirty="0" smtClean="0"/>
              <a:t> </a:t>
            </a:r>
            <a:r>
              <a:rPr lang="sv-SE" dirty="0" err="1" smtClean="0"/>
              <a:t>fluctuates</a:t>
            </a:r>
            <a:r>
              <a:rPr lang="sv-SE" dirty="0" smtClean="0"/>
              <a:t> </a:t>
            </a:r>
            <a:r>
              <a:rPr lang="sv-SE" dirty="0" err="1" smtClean="0"/>
              <a:t>around</a:t>
            </a:r>
            <a:r>
              <a:rPr lang="sv-SE" dirty="0" smtClean="0"/>
              <a:t> &lt;S&gt;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: N =S</a:t>
            </a:r>
            <a:r>
              <a:rPr lang="sv-SE" baseline="30000" dirty="0" smtClean="0"/>
              <a:t>1/2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0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418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 operation principle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205869"/>
            <a:ext cx="2325591" cy="219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7" y="1484784"/>
            <a:ext cx="60626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single channel </a:t>
            </a:r>
            <a:r>
              <a:rPr lang="en-US" dirty="0" smtClean="0"/>
              <a:t>solid state detector</a:t>
            </a:r>
            <a:r>
              <a:rPr lang="en-US" dirty="0"/>
              <a:t>:</a:t>
            </a:r>
          </a:p>
          <a:p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photon</a:t>
            </a:r>
            <a:r>
              <a:rPr lang="sv-SE" dirty="0" smtClean="0"/>
              <a:t> absorption generates an </a:t>
            </a:r>
            <a:r>
              <a:rPr lang="sv-SE" dirty="0" err="1" smtClean="0"/>
              <a:t>electron-hole</a:t>
            </a:r>
            <a:r>
              <a:rPr lang="sv-SE" dirty="0" smtClean="0"/>
              <a:t> pair (</a:t>
            </a:r>
            <a:r>
              <a:rPr lang="sv-SE" dirty="0" err="1" smtClean="0"/>
              <a:t>E</a:t>
            </a:r>
            <a:r>
              <a:rPr lang="sv-SE" baseline="-25000" dirty="0" err="1"/>
              <a:t>g</a:t>
            </a:r>
            <a:r>
              <a:rPr lang="sv-SE" dirty="0" smtClean="0"/>
              <a:t> </a:t>
            </a:r>
            <a:r>
              <a:rPr lang="sv-SE" dirty="0"/>
              <a:t>&lt; </a:t>
            </a:r>
            <a:r>
              <a:rPr lang="sv-SE" dirty="0" err="1" smtClean="0"/>
              <a:t>h</a:t>
            </a:r>
            <a:r>
              <a:rPr lang="sv-SE" dirty="0" err="1" smtClean="0">
                <a:latin typeface="Symbol" pitchFamily="18" charset="2"/>
              </a:rPr>
              <a:t>n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the pair is dissolved by external bias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diode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carriers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accelerated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electrodes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impact</a:t>
            </a:r>
            <a:r>
              <a:rPr lang="sv-SE" dirty="0" smtClean="0"/>
              <a:t> </a:t>
            </a:r>
            <a:r>
              <a:rPr lang="sv-SE" dirty="0" err="1" smtClean="0"/>
              <a:t>ionization</a:t>
            </a:r>
            <a:r>
              <a:rPr lang="sv-SE" dirty="0" smtClean="0"/>
              <a:t> </a:t>
            </a:r>
            <a:r>
              <a:rPr lang="sv-SE" dirty="0" err="1" smtClean="0"/>
              <a:t>creates</a:t>
            </a:r>
            <a:r>
              <a:rPr lang="sv-SE" dirty="0" smtClean="0"/>
              <a:t> an </a:t>
            </a:r>
            <a:r>
              <a:rPr lang="sv-SE" dirty="0" err="1" smtClean="0"/>
              <a:t>avalanche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carriers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03848" y="3573016"/>
            <a:ext cx="222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1454" y="4077072"/>
            <a:ext cx="86103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ionization coefficient (number of ionization events per unit distance)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smtClean="0"/>
              <a:t> or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h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practically only one type of carriers is used for signal, so ionization ratio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smtClean="0"/>
              <a:t>/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h </a:t>
            </a:r>
            <a:r>
              <a:rPr lang="en-US" dirty="0" smtClean="0"/>
              <a:t>→ 0 or ∞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photodiode gain G =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err="1" smtClean="0"/>
              <a:t>·w</a:t>
            </a:r>
            <a:r>
              <a:rPr lang="en-US" dirty="0" smtClean="0"/>
              <a:t>, w – width of the multiplication region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for fast response a small size of the sensitive area is used ~ 1 mm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downto</a:t>
            </a:r>
            <a:r>
              <a:rPr lang="en-US" dirty="0" smtClean="0"/>
              <a:t> 4·10</a:t>
            </a:r>
            <a:r>
              <a:rPr lang="en-US" baseline="30000" dirty="0" smtClean="0"/>
              <a:t>-4</a:t>
            </a:r>
            <a:r>
              <a:rPr lang="en-US" baseline="-25000" dirty="0" smtClean="0"/>
              <a:t> </a:t>
            </a:r>
            <a:r>
              <a:rPr lang="en-US" dirty="0" smtClean="0"/>
              <a:t>mm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6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868070"/>
            <a:ext cx="3887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Comparison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single</a:t>
            </a:r>
            <a:r>
              <a:rPr lang="sv-SE" dirty="0" smtClean="0"/>
              <a:t> </a:t>
            </a:r>
            <a:r>
              <a:rPr lang="sv-SE" dirty="0" err="1" smtClean="0"/>
              <a:t>channel</a:t>
            </a:r>
            <a:r>
              <a:rPr lang="sv-SE" dirty="0" smtClean="0"/>
              <a:t> </a:t>
            </a:r>
            <a:r>
              <a:rPr lang="sv-SE" dirty="0" err="1" smtClean="0"/>
              <a:t>detectors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87624" y="1825063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55976" y="1340768"/>
            <a:ext cx="0" cy="2978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46" y="1455731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58383" y="1455731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76056" y="1948190"/>
            <a:ext cx="2119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smaller</a:t>
            </a:r>
            <a:r>
              <a:rPr lang="sv-SE" dirty="0" smtClean="0"/>
              <a:t>, </a:t>
            </a:r>
            <a:r>
              <a:rPr lang="sv-SE" dirty="0" err="1" smtClean="0"/>
              <a:t>more</a:t>
            </a:r>
            <a:r>
              <a:rPr lang="sv-SE" dirty="0" smtClean="0"/>
              <a:t> robust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2348880"/>
            <a:ext cx="26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       </a:t>
            </a:r>
            <a:r>
              <a:rPr lang="sv-SE" dirty="0" err="1" smtClean="0"/>
              <a:t>lower</a:t>
            </a:r>
            <a:r>
              <a:rPr lang="sv-SE" dirty="0" smtClean="0"/>
              <a:t> dark </a:t>
            </a:r>
            <a:r>
              <a:rPr lang="sv-SE" dirty="0" err="1" smtClean="0"/>
              <a:t>noise</a:t>
            </a:r>
            <a:endParaRPr lang="sv-SE" dirty="0"/>
          </a:p>
          <a:p>
            <a:r>
              <a:rPr lang="sv-SE" dirty="0" smtClean="0"/>
              <a:t> </a:t>
            </a:r>
            <a:r>
              <a:rPr lang="sv-SE" dirty="0" err="1" smtClean="0"/>
              <a:t>higher</a:t>
            </a:r>
            <a:r>
              <a:rPr lang="sv-SE" dirty="0" smtClean="0"/>
              <a:t> </a:t>
            </a:r>
            <a:r>
              <a:rPr lang="sv-SE" dirty="0" err="1" smtClean="0"/>
              <a:t>detectivity</a:t>
            </a:r>
            <a:r>
              <a:rPr lang="sv-SE" dirty="0" smtClean="0"/>
              <a:t> (1/NEP)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71601" y="2995211"/>
            <a:ext cx="3599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larger</a:t>
            </a:r>
            <a:r>
              <a:rPr lang="sv-SE" dirty="0" smtClean="0"/>
              <a:t> sensitive area (~3x12 mm</a:t>
            </a:r>
            <a:r>
              <a:rPr lang="sv-SE" baseline="30000" dirty="0" smtClean="0"/>
              <a:t>2</a:t>
            </a:r>
            <a:r>
              <a:rPr lang="sv-SE" dirty="0" smtClean="0"/>
              <a:t>)</a:t>
            </a:r>
          </a:p>
          <a:p>
            <a:r>
              <a:rPr lang="sv-SE" dirty="0" smtClean="0"/>
              <a:t>    </a:t>
            </a:r>
            <a:r>
              <a:rPr lang="sv-SE" dirty="0" err="1" smtClean="0"/>
              <a:t>suitable</a:t>
            </a:r>
            <a:r>
              <a:rPr lang="sv-SE" dirty="0" smtClean="0"/>
              <a:t> for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1187624" y="2361517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87624" y="2995211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78591" y="3641542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87624" y="4293096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63594" y="3672839"/>
            <a:ext cx="2544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fast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suitable</a:t>
            </a:r>
            <a:r>
              <a:rPr lang="sv-SE" dirty="0" smtClean="0"/>
              <a:t> for</a:t>
            </a:r>
          </a:p>
          <a:p>
            <a:r>
              <a:rPr lang="sv-SE" dirty="0" smtClean="0"/>
              <a:t>  </a:t>
            </a:r>
            <a:r>
              <a:rPr lang="sv-SE" dirty="0" err="1" smtClean="0"/>
              <a:t>single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7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783923" y="882196"/>
            <a:ext cx="127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</a:t>
            </a:r>
            <a:r>
              <a:rPr lang="sv-SE" dirty="0" err="1" smtClean="0"/>
              <a:t>history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40768"/>
            <a:ext cx="82625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Nobel </a:t>
            </a:r>
            <a:r>
              <a:rPr lang="sv-SE" dirty="0" err="1" smtClean="0"/>
              <a:t>prize</a:t>
            </a:r>
            <a:r>
              <a:rPr lang="sv-SE" dirty="0" smtClean="0"/>
              <a:t> in </a:t>
            </a:r>
            <a:r>
              <a:rPr lang="sv-SE" dirty="0" err="1" smtClean="0"/>
              <a:t>physics</a:t>
            </a:r>
            <a:r>
              <a:rPr lang="sv-SE" dirty="0" smtClean="0"/>
              <a:t> 2009: ”…</a:t>
            </a:r>
            <a:r>
              <a:rPr lang="en-US" dirty="0" smtClean="0"/>
              <a:t>In </a:t>
            </a:r>
            <a:r>
              <a:rPr lang="en-US" dirty="0"/>
              <a:t>1969 </a:t>
            </a:r>
            <a:r>
              <a:rPr lang="en-US" b="1" dirty="0"/>
              <a:t>Willard S. Boyle</a:t>
            </a:r>
            <a:r>
              <a:rPr lang="en-US" dirty="0"/>
              <a:t> and </a:t>
            </a:r>
            <a:r>
              <a:rPr lang="en-US" b="1" dirty="0"/>
              <a:t>George E. Smith</a:t>
            </a:r>
            <a:r>
              <a:rPr lang="en-US" dirty="0"/>
              <a:t> invented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successful imaging technology using a digital sensor, a CCD (Charge-Coupled </a:t>
            </a:r>
            <a:endParaRPr lang="en-US" dirty="0" smtClean="0"/>
          </a:p>
          <a:p>
            <a:r>
              <a:rPr lang="en-US" dirty="0" smtClean="0"/>
              <a:t>Device</a:t>
            </a:r>
            <a:r>
              <a:rPr lang="en-US" dirty="0"/>
              <a:t>). The CCD technology makes use of the photoelectric effect, as theorized by </a:t>
            </a:r>
            <a:endParaRPr lang="en-US" dirty="0" smtClean="0"/>
          </a:p>
          <a:p>
            <a:r>
              <a:rPr lang="en-US" dirty="0" smtClean="0"/>
              <a:t>Albert Einstein and </a:t>
            </a:r>
            <a:r>
              <a:rPr lang="en-US" dirty="0"/>
              <a:t>for which he was awarded the 1921 year's Nobel Prize.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this effect, light is transformed into electric signals. The challenge when designing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image sensor was to gather and read out the signals in a </a:t>
            </a:r>
            <a:r>
              <a:rPr lang="en-US" dirty="0">
                <a:solidFill>
                  <a:srgbClr val="FF0000"/>
                </a:solidFill>
              </a:rPr>
              <a:t>large number of image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points</a:t>
            </a:r>
            <a:r>
              <a:rPr lang="en-US" dirty="0">
                <a:solidFill>
                  <a:srgbClr val="FF0000"/>
                </a:solidFill>
              </a:rPr>
              <a:t>, pixels, in a short time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8031" y="5373216"/>
            <a:ext cx="4145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CCD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multi-channel </a:t>
            </a:r>
            <a:r>
              <a:rPr lang="en-US" dirty="0"/>
              <a:t>solid state </a:t>
            </a:r>
            <a:r>
              <a:rPr lang="en-US" dirty="0" smtClean="0"/>
              <a:t>detector</a:t>
            </a:r>
          </a:p>
        </p:txBody>
      </p:sp>
      <p:pic>
        <p:nvPicPr>
          <p:cNvPr id="4098" name="Picture 2" descr="C:\Ilya Data\KTH Office\Courses\Luminescence\LumSpSemFigs1_9\Fig02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977" y="3406254"/>
            <a:ext cx="3713643" cy="299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6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41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operation principle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pic>
        <p:nvPicPr>
          <p:cNvPr id="5122" name="Picture 2" descr="C:\Ilya Data\KTH Office\Courses\Luminescence\LumSpSemFigs1_9\Fig02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84784"/>
            <a:ext cx="3357933" cy="428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632840"/>
            <a:ext cx="54520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generation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electron-hole</a:t>
            </a:r>
            <a:r>
              <a:rPr lang="sv-SE" dirty="0" smtClean="0"/>
              <a:t> pairs by incident </a:t>
            </a:r>
            <a:r>
              <a:rPr lang="sv-SE" dirty="0" err="1" smtClean="0"/>
              <a:t>light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electrons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stored</a:t>
            </a:r>
            <a:r>
              <a:rPr lang="sv-SE" dirty="0" smtClean="0"/>
              <a:t> in a potential </a:t>
            </a:r>
            <a:r>
              <a:rPr lang="sv-SE" dirty="0" err="1" smtClean="0"/>
              <a:t>well</a:t>
            </a:r>
            <a:r>
              <a:rPr lang="sv-SE" dirty="0" smtClean="0"/>
              <a:t> for </a:t>
            </a:r>
            <a:r>
              <a:rPr lang="sv-SE" dirty="0" err="1" smtClean="0"/>
              <a:t>each</a:t>
            </a:r>
            <a:r>
              <a:rPr lang="sv-SE" dirty="0" smtClean="0"/>
              <a:t> pixel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collected</a:t>
            </a:r>
            <a:r>
              <a:rPr lang="sv-SE" dirty="0" smtClean="0"/>
              <a:t> charge is transferred </a:t>
            </a:r>
            <a:r>
              <a:rPr lang="sv-SE" dirty="0" err="1" smtClean="0"/>
              <a:t>row</a:t>
            </a:r>
            <a:r>
              <a:rPr lang="sv-SE" dirty="0" smtClean="0"/>
              <a:t>-by-</a:t>
            </a:r>
            <a:r>
              <a:rPr lang="sv-SE" dirty="0" err="1" smtClean="0"/>
              <a:t>row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</a:t>
            </a:r>
          </a:p>
          <a:p>
            <a:r>
              <a:rPr lang="sv-SE" dirty="0" err="1" smtClean="0"/>
              <a:t>readout</a:t>
            </a:r>
            <a:r>
              <a:rPr lang="sv-SE" dirty="0" smtClean="0"/>
              <a:t> register by </a:t>
            </a:r>
            <a:r>
              <a:rPr lang="sv-SE" dirty="0" err="1" smtClean="0"/>
              <a:t>gradual</a:t>
            </a:r>
            <a:r>
              <a:rPr lang="sv-SE" dirty="0" smtClean="0"/>
              <a:t> variation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individual</a:t>
            </a:r>
            <a:r>
              <a:rPr lang="sv-SE" dirty="0" smtClean="0"/>
              <a:t> </a:t>
            </a:r>
            <a:r>
              <a:rPr lang="sv-SE" dirty="0" err="1" smtClean="0"/>
              <a:t>biases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ampification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collected</a:t>
            </a:r>
            <a:r>
              <a:rPr lang="sv-SE" dirty="0" smtClean="0"/>
              <a:t> signal, </a:t>
            </a:r>
            <a:r>
              <a:rPr lang="sv-SE" dirty="0" err="1" smtClean="0"/>
              <a:t>visualization</a:t>
            </a:r>
            <a:endParaRPr lang="sv-SE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3717032"/>
            <a:ext cx="3891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pixel </a:t>
            </a:r>
            <a:r>
              <a:rPr lang="sv-SE" dirty="0" err="1" smtClean="0"/>
              <a:t>size</a:t>
            </a:r>
            <a:r>
              <a:rPr lang="sv-SE" dirty="0" smtClean="0"/>
              <a:t> is 20x20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m, 12x12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m…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size</a:t>
            </a:r>
            <a:r>
              <a:rPr lang="sv-SE" dirty="0" smtClean="0"/>
              <a:t> is 1024x256, 1024x1024,…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2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22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1556792"/>
            <a:ext cx="84146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multiplexing advantage: parallel acquisition form n channels reduces signal-to-noise</a:t>
            </a:r>
          </a:p>
          <a:p>
            <a:r>
              <a:rPr lang="sv-SE" dirty="0" err="1" smtClean="0"/>
              <a:t>ratio</a:t>
            </a:r>
            <a:r>
              <a:rPr lang="sv-SE" dirty="0" smtClean="0"/>
              <a:t> by n</a:t>
            </a:r>
            <a:r>
              <a:rPr lang="sv-SE" baseline="30000" dirty="0" smtClean="0"/>
              <a:t>1/2</a:t>
            </a:r>
            <a:r>
              <a:rPr lang="sv-SE" baseline="-25000" dirty="0" smtClean="0"/>
              <a:t> </a:t>
            </a:r>
            <a:r>
              <a:rPr lang="en-US" dirty="0" smtClean="0"/>
              <a:t>compared to serial read-out, like in PMTs (1/n faster total readout)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r>
              <a:rPr lang="sv-SE" dirty="0" smtClean="0"/>
              <a:t> is </a:t>
            </a:r>
            <a:r>
              <a:rPr lang="sv-SE" dirty="0" err="1" smtClean="0"/>
              <a:t>silicon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r>
              <a:rPr lang="sv-SE" dirty="0" smtClean="0"/>
              <a:t>: 400-1000 </a:t>
            </a:r>
            <a:r>
              <a:rPr lang="sv-SE" dirty="0" err="1" smtClean="0"/>
              <a:t>nm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coverage</a:t>
            </a:r>
            <a:r>
              <a:rPr lang="sv-SE" dirty="0" smtClean="0"/>
              <a:t> (</a:t>
            </a:r>
            <a:r>
              <a:rPr lang="sv-SE" dirty="0" err="1" smtClean="0"/>
              <a:t>range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detectable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one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) from 30 </a:t>
            </a:r>
            <a:r>
              <a:rPr lang="sv-SE" dirty="0" err="1" smtClean="0"/>
              <a:t>to</a:t>
            </a:r>
            <a:r>
              <a:rPr lang="sv-SE" dirty="0" smtClean="0"/>
              <a:t> 300 </a:t>
            </a:r>
            <a:r>
              <a:rPr lang="sv-SE" dirty="0" err="1" smtClean="0"/>
              <a:t>nm</a:t>
            </a:r>
            <a:endParaRPr lang="en-US" dirty="0"/>
          </a:p>
        </p:txBody>
      </p:sp>
      <p:pic>
        <p:nvPicPr>
          <p:cNvPr id="6146" name="Picture 2" descr="C:\Ilya Data\KTH Office\Courses\Luminescence\LumSpSemFigs1_9\Fig02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583" y="2996952"/>
            <a:ext cx="349465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4618" y="3102256"/>
            <a:ext cx="47834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efficiency</a:t>
            </a:r>
            <a:r>
              <a:rPr lang="sv-SE" dirty="0" smtClean="0"/>
              <a:t> is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dependent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dark </a:t>
            </a:r>
            <a:r>
              <a:rPr lang="sv-SE" dirty="0" err="1" smtClean="0"/>
              <a:t>current</a:t>
            </a:r>
            <a:r>
              <a:rPr lang="sv-SE" dirty="0" smtClean="0"/>
              <a:t> is </a:t>
            </a:r>
            <a:r>
              <a:rPr lang="sv-SE" dirty="0" err="1" smtClean="0"/>
              <a:t>very</a:t>
            </a:r>
            <a:r>
              <a:rPr lang="sv-SE" dirty="0" smtClean="0"/>
              <a:t> </a:t>
            </a:r>
            <a:r>
              <a:rPr lang="sv-SE" dirty="0" err="1" smtClean="0"/>
              <a:t>low</a:t>
            </a:r>
            <a:r>
              <a:rPr lang="sv-SE" dirty="0" smtClean="0"/>
              <a:t> for </a:t>
            </a:r>
            <a:r>
              <a:rPr lang="sv-SE" dirty="0" err="1" smtClean="0"/>
              <a:t>cooled</a:t>
            </a:r>
            <a:r>
              <a:rPr lang="sv-SE" dirty="0" smtClean="0"/>
              <a:t> </a:t>
            </a:r>
            <a:r>
              <a:rPr lang="sv-SE" dirty="0" err="1" smtClean="0"/>
              <a:t>detectors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total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consists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, dark </a:t>
            </a:r>
            <a:r>
              <a:rPr lang="sv-SE" dirty="0" err="1" smtClean="0"/>
              <a:t>current</a:t>
            </a:r>
            <a:endParaRPr lang="sv-SE" dirty="0" smtClean="0"/>
          </a:p>
          <a:p>
            <a:r>
              <a:rPr lang="sv-SE" dirty="0" err="1" smtClean="0"/>
              <a:t>noise</a:t>
            </a:r>
            <a:r>
              <a:rPr lang="sv-SE" dirty="0" smtClean="0"/>
              <a:t> and </a:t>
            </a:r>
            <a:r>
              <a:rPr lang="sv-SE" dirty="0" err="1" smtClean="0"/>
              <a:t>readout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 (</a:t>
            </a:r>
            <a:r>
              <a:rPr lang="sv-SE" dirty="0" err="1" smtClean="0"/>
              <a:t>constant</a:t>
            </a:r>
            <a:r>
              <a:rPr lang="sv-SE" dirty="0" smtClean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412" y="4795593"/>
            <a:ext cx="4954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signal </a:t>
            </a:r>
            <a:r>
              <a:rPr lang="sv-SE" dirty="0" err="1" smtClean="0"/>
              <a:t>grows</a:t>
            </a:r>
            <a:r>
              <a:rPr lang="sv-SE" dirty="0" smtClean="0"/>
              <a:t> </a:t>
            </a:r>
            <a:r>
              <a:rPr lang="sv-SE" dirty="0" err="1" smtClean="0"/>
              <a:t>linearly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, </a:t>
            </a:r>
            <a:r>
              <a:rPr lang="sv-SE" dirty="0" err="1" smtClean="0"/>
              <a:t>while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endParaRPr lang="sv-SE" dirty="0" smtClean="0"/>
          </a:p>
          <a:p>
            <a:r>
              <a:rPr lang="sv-SE" dirty="0" smtClean="0"/>
              <a:t>as a </a:t>
            </a:r>
            <a:r>
              <a:rPr lang="sv-SE" dirty="0" err="1" smtClean="0"/>
              <a:t>square</a:t>
            </a:r>
            <a:r>
              <a:rPr lang="sv-SE" dirty="0" smtClean="0"/>
              <a:t> </a:t>
            </a:r>
            <a:r>
              <a:rPr lang="sv-SE" dirty="0" err="1" smtClean="0"/>
              <a:t>root</a:t>
            </a:r>
            <a:r>
              <a:rPr lang="sv-SE" dirty="0" smtClean="0"/>
              <a:t> – </a:t>
            </a:r>
            <a:r>
              <a:rPr lang="sv-SE" dirty="0" err="1" smtClean="0"/>
              <a:t>longer</a:t>
            </a:r>
            <a:r>
              <a:rPr lang="sv-SE" dirty="0" smtClean="0"/>
              <a:t> </a:t>
            </a:r>
            <a:r>
              <a:rPr lang="sv-SE" dirty="0" err="1" smtClean="0"/>
              <a:t>acquisition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sv-SE" dirty="0" err="1" smtClean="0"/>
              <a:t>yield</a:t>
            </a:r>
            <a:endParaRPr lang="sv-SE" dirty="0" smtClean="0"/>
          </a:p>
          <a:p>
            <a:r>
              <a:rPr lang="sv-SE" dirty="0" smtClean="0"/>
              <a:t>S/N&gt;1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2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b="1" dirty="0" err="1" smtClean="0"/>
              <a:t>Monochromators</a:t>
            </a:r>
            <a:r>
              <a:rPr lang="en-US" b="1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42442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1026" name="Picture 2" descr="C:\Ilya Data\KTH Office\Courses\Luminescence\LumSpSemFigs1_9\Fig02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1844"/>
            <a:ext cx="2843808" cy="250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Ilya Data\KTH Office\Courses\Luminescence\LumSpSemFigs1_9\Fig02_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410" y="4293096"/>
            <a:ext cx="31335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340768"/>
            <a:ext cx="469115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 smtClean="0"/>
              <a:t>monochromator</a:t>
            </a:r>
            <a:r>
              <a:rPr lang="en-US" dirty="0" smtClean="0"/>
              <a:t> focuses signal with a </a:t>
            </a:r>
          </a:p>
          <a:p>
            <a:r>
              <a:rPr lang="en-US" dirty="0" smtClean="0"/>
              <a:t>specific wavelength at the output slit for a</a:t>
            </a:r>
          </a:p>
          <a:p>
            <a:r>
              <a:rPr lang="en-US" dirty="0" smtClean="0"/>
              <a:t>single channel detector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spectrograph produces spectrum focused</a:t>
            </a:r>
          </a:p>
          <a:p>
            <a:r>
              <a:rPr lang="en-US" dirty="0" smtClean="0"/>
              <a:t>at the output port for a multichannel detector</a:t>
            </a:r>
          </a:p>
          <a:p>
            <a:endParaRPr lang="en-US" dirty="0"/>
          </a:p>
          <a:p>
            <a:r>
              <a:rPr lang="en-US" dirty="0" smtClean="0"/>
              <a:t>They both contain a light dispersion element</a:t>
            </a:r>
          </a:p>
          <a:p>
            <a:r>
              <a:rPr lang="en-US" dirty="0" smtClean="0"/>
              <a:t>(prism or grating) and focal planes coincide with</a:t>
            </a:r>
          </a:p>
          <a:p>
            <a:r>
              <a:rPr lang="en-US" dirty="0" smtClean="0"/>
              <a:t>input and output ports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7046" y="4797152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Different geometries, Czerny-Turner type (d)</a:t>
            </a:r>
          </a:p>
          <a:p>
            <a:pPr algn="ctr"/>
            <a:r>
              <a:rPr lang="en-US" dirty="0" smtClean="0"/>
              <a:t>is the most common nowadays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91880" y="836712"/>
            <a:ext cx="2170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Definitions and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2051" name="Picture 3" descr="C:\Ilya Data\KTH Office\Courses\Luminescence\LumSpSemFigs1_9\Fig02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531" y="1340768"/>
            <a:ext cx="2699927" cy="177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63073"/>
            <a:ext cx="2376264" cy="214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9143" y="818518"/>
            <a:ext cx="834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Dispersion - how far different wavelengths end up from each other at the output plane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521518"/>
            <a:ext cx="5400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linear dispersion: L = </a:t>
            </a:r>
            <a:r>
              <a:rPr lang="en-US" dirty="0" err="1" smtClean="0"/>
              <a:t>f·d</a:t>
            </a:r>
            <a:r>
              <a:rPr lang="el-GR" dirty="0" smtClean="0"/>
              <a:t>θ</a:t>
            </a:r>
            <a:r>
              <a:rPr lang="en-US" dirty="0" smtClean="0"/>
              <a:t>/d</a:t>
            </a:r>
            <a:r>
              <a:rPr lang="en-US" dirty="0" smtClean="0">
                <a:latin typeface="Symbol" pitchFamily="18" charset="2"/>
              </a:rPr>
              <a:t>l,</a:t>
            </a:r>
          </a:p>
          <a:p>
            <a:r>
              <a:rPr lang="en-US" dirty="0" smtClean="0"/>
              <a:t>d</a:t>
            </a:r>
            <a:r>
              <a:rPr lang="el-GR" dirty="0"/>
              <a:t>θ</a:t>
            </a:r>
            <a:r>
              <a:rPr lang="en-US" dirty="0" smtClean="0"/>
              <a:t>/d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/>
              <a:t>– angular dispersion defined by grating (prism)</a:t>
            </a:r>
          </a:p>
          <a:p>
            <a:r>
              <a:rPr lang="en-US" dirty="0" smtClean="0"/>
              <a:t>f – focal length the </a:t>
            </a:r>
            <a:r>
              <a:rPr lang="en-US" dirty="0" err="1" smtClean="0"/>
              <a:t>monochromator</a:t>
            </a:r>
            <a:r>
              <a:rPr lang="en-US" dirty="0" smtClean="0"/>
              <a:t>/spectrometer</a:t>
            </a:r>
          </a:p>
          <a:p>
            <a:endParaRPr lang="en-US" dirty="0">
              <a:latin typeface="Symbol" pitchFamily="18" charset="2"/>
            </a:endParaRPr>
          </a:p>
          <a:p>
            <a:pPr marL="285750" indent="-285750">
              <a:buFontTx/>
              <a:buChar char="-"/>
            </a:pPr>
            <a:r>
              <a:rPr lang="en-US" dirty="0" smtClean="0"/>
              <a:t>typical reciprocal linear dispersion L</a:t>
            </a:r>
            <a:r>
              <a:rPr lang="en-US" baseline="30000" dirty="0" smtClean="0"/>
              <a:t>-1 </a:t>
            </a:r>
            <a:r>
              <a:rPr lang="en-US" dirty="0" smtClean="0"/>
              <a:t>~ 1-10 nm/mm</a:t>
            </a:r>
          </a:p>
          <a:p>
            <a:endParaRPr lang="en-US" baseline="30000" dirty="0"/>
          </a:p>
          <a:p>
            <a:endParaRPr lang="en-US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1267724" y="3676382"/>
            <a:ext cx="6691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Resolving power – ability to distinct between two closely spaced lines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4374800"/>
            <a:ext cx="62646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R = </a:t>
            </a:r>
            <a:r>
              <a:rPr lang="en-US" dirty="0" smtClean="0">
                <a:latin typeface="Symbol" pitchFamily="18" charset="2"/>
              </a:rPr>
              <a:t>l/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l,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 </a:t>
            </a:r>
            <a:r>
              <a:rPr lang="en-US" dirty="0"/>
              <a:t>~ number of grooves for the grating, R ~ prism base length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limited by diffraction of the light beam defined by</a:t>
            </a:r>
          </a:p>
          <a:p>
            <a:r>
              <a:rPr lang="en-US" dirty="0" smtClean="0"/>
              <a:t>the entrance slit and dispersion element size (for a prism)</a:t>
            </a:r>
          </a:p>
          <a:p>
            <a:r>
              <a:rPr lang="en-US" dirty="0" smtClean="0"/>
              <a:t>or a groove density (for a grating):</a:t>
            </a:r>
          </a:p>
          <a:p>
            <a:r>
              <a:rPr lang="en-US" dirty="0" smtClean="0"/>
              <a:t>               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 = L</a:t>
            </a:r>
            <a:r>
              <a:rPr lang="en-US" baseline="30000" dirty="0" smtClean="0"/>
              <a:t>-1 </a:t>
            </a:r>
            <a:r>
              <a:rPr lang="en-US" dirty="0" smtClean="0"/>
              <a:t>· 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+mj-lt"/>
                <a:cs typeface="Times New Roman" pitchFamily="18" charset="0"/>
                <a:sym typeface="Symbol"/>
              </a:rPr>
              <a:t>l</a:t>
            </a:r>
            <a:r>
              <a:rPr lang="en-US" dirty="0" smtClean="0">
                <a:sym typeface="Symbol"/>
              </a:rPr>
              <a:t>,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sym typeface="Symbol"/>
              </a:rPr>
              <a:t>l is a slit width (defines source size)</a:t>
            </a:r>
          </a:p>
          <a:p>
            <a:r>
              <a:rPr lang="en-US" dirty="0" smtClean="0">
                <a:solidFill>
                  <a:srgbClr val="FF0000"/>
                </a:solidFill>
                <a:sym typeface="Symbol"/>
              </a:rPr>
              <a:t>- small source size and large dispersive element – best resolution</a:t>
            </a:r>
          </a:p>
        </p:txBody>
      </p:sp>
    </p:spTree>
    <p:extLst>
      <p:ext uri="{BB962C8B-B14F-4D97-AF65-F5344CB8AC3E}">
        <p14:creationId xmlns:p14="http://schemas.microsoft.com/office/powerpoint/2010/main" val="104964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3075" name="Picture 3" descr="C:\Ilya Data\KTH Office\Courses\Luminescence\LumSpSemFigs1_9\Fig02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247" y="1358924"/>
            <a:ext cx="3850314" cy="137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Ilya Data\KTH Office\Courses\Luminescence\LumSpSemFigs1_9\Fig02_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155" y="2753210"/>
            <a:ext cx="2049800" cy="156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59955" y="836712"/>
            <a:ext cx="3111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Optimal slit width </a:t>
            </a:r>
            <a:r>
              <a:rPr lang="ru-RU" dirty="0" smtClean="0"/>
              <a:t>(</a:t>
            </a:r>
            <a:r>
              <a:rPr lang="sv-SE" dirty="0" smtClean="0"/>
              <a:t>source </a:t>
            </a:r>
            <a:r>
              <a:rPr lang="sv-SE" dirty="0" err="1" smtClean="0"/>
              <a:t>size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0904" y="1552090"/>
            <a:ext cx="52483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slit diffraction angle </a:t>
            </a:r>
            <a:r>
              <a:rPr lang="en-US" dirty="0" smtClean="0">
                <a:sym typeface="Symbol"/>
              </a:rPr>
              <a:t></a:t>
            </a:r>
            <a:r>
              <a:rPr lang="en-US" baseline="-25000" dirty="0" smtClean="0">
                <a:sym typeface="Symbol"/>
              </a:rPr>
              <a:t>d</a:t>
            </a:r>
            <a:r>
              <a:rPr lang="en-US" dirty="0" smtClean="0">
                <a:sym typeface="Symbol"/>
              </a:rPr>
              <a:t> = </a:t>
            </a:r>
            <a:r>
              <a:rPr lang="en-US" dirty="0" smtClean="0">
                <a:latin typeface="Symbol" pitchFamily="18" charset="2"/>
              </a:rPr>
              <a:t>l/</a:t>
            </a:r>
            <a:r>
              <a:rPr lang="en-US" dirty="0">
                <a:latin typeface="Symbol" pitchFamily="18" charset="2"/>
                <a:sym typeface="Symbol"/>
              </a:rPr>
              <a:t> </a:t>
            </a:r>
            <a:r>
              <a:rPr lang="en-US" i="1" dirty="0" smtClean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 smtClean="0">
                <a:sym typeface="Symbol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sv-SE" dirty="0" err="1" smtClean="0">
                <a:sym typeface="Symbol"/>
              </a:rPr>
              <a:t>there</a:t>
            </a:r>
            <a:r>
              <a:rPr lang="sv-SE" dirty="0" smtClean="0">
                <a:sym typeface="Symbol"/>
              </a:rPr>
              <a:t> is an optimal </a:t>
            </a:r>
            <a:r>
              <a:rPr lang="sv-SE" dirty="0" err="1" smtClean="0">
                <a:sym typeface="Symbol"/>
              </a:rPr>
              <a:t>value</a:t>
            </a:r>
            <a:r>
              <a:rPr lang="sv-SE" dirty="0" smtClean="0">
                <a:sym typeface="Symbol"/>
              </a:rPr>
              <a:t> </a:t>
            </a:r>
            <a:r>
              <a:rPr lang="sv-SE" dirty="0" err="1" smtClean="0">
                <a:sym typeface="Symbol"/>
              </a:rPr>
              <a:t>of</a:t>
            </a:r>
            <a:r>
              <a:rPr lang="sv-SE" dirty="0" smtClean="0">
                <a:sym typeface="Symbol"/>
              </a:rPr>
              <a:t> the slit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 err="1" smtClean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baseline="-25000" dirty="0" err="1" smtClean="0">
                <a:cs typeface="Times New Roman" pitchFamily="18" charset="0"/>
                <a:sym typeface="Symbol"/>
              </a:rPr>
              <a:t>opt</a:t>
            </a:r>
            <a:r>
              <a:rPr lang="en-US" baseline="30000" dirty="0" smtClean="0">
                <a:cs typeface="Times New Roman" pitchFamily="18" charset="0"/>
                <a:sym typeface="Symbol"/>
              </a:rPr>
              <a:t> </a:t>
            </a:r>
          </a:p>
          <a:p>
            <a:r>
              <a:rPr lang="en-US" dirty="0" smtClean="0">
                <a:cs typeface="Times New Roman" pitchFamily="18" charset="0"/>
                <a:sym typeface="Symbol"/>
              </a:rPr>
              <a:t>below which the </a:t>
            </a:r>
            <a:r>
              <a:rPr lang="sv-SE" dirty="0" err="1" smtClean="0">
                <a:sym typeface="Symbol"/>
              </a:rPr>
              <a:t>incoming</a:t>
            </a:r>
            <a:r>
              <a:rPr lang="sv-SE" dirty="0" smtClean="0">
                <a:sym typeface="Symbol"/>
              </a:rPr>
              <a:t> </a:t>
            </a:r>
            <a:r>
              <a:rPr lang="en-US" dirty="0">
                <a:cs typeface="Times New Roman" pitchFamily="18" charset="0"/>
                <a:sym typeface="Symbol"/>
              </a:rPr>
              <a:t>light </a:t>
            </a:r>
            <a:r>
              <a:rPr lang="en-US" dirty="0" smtClean="0">
                <a:cs typeface="Times New Roman" pitchFamily="18" charset="0"/>
                <a:sym typeface="Symbol"/>
              </a:rPr>
              <a:t>missing the</a:t>
            </a:r>
          </a:p>
          <a:p>
            <a:r>
              <a:rPr lang="en-US" dirty="0" smtClean="0">
                <a:cs typeface="Times New Roman" pitchFamily="18" charset="0"/>
                <a:sym typeface="Symbol"/>
              </a:rPr>
              <a:t>collimating lens</a:t>
            </a:r>
          </a:p>
          <a:p>
            <a:endParaRPr lang="sv-SE" dirty="0">
              <a:cs typeface="Times New Roman" pitchFamily="18" charset="0"/>
              <a:sym typeface="Symbol"/>
            </a:endParaRPr>
          </a:p>
          <a:p>
            <a:endParaRPr lang="sv-SE" dirty="0" smtClean="0">
              <a:cs typeface="Times New Roman" pitchFamily="18" charset="0"/>
              <a:sym typeface="Symbol"/>
            </a:endParaRPr>
          </a:p>
          <a:p>
            <a:pPr marL="285750" indent="-285750">
              <a:buFontTx/>
              <a:buChar char="-"/>
            </a:pPr>
            <a:r>
              <a:rPr lang="sv-SE" dirty="0" smtClean="0"/>
              <a:t>practical </a:t>
            </a:r>
            <a:r>
              <a:rPr lang="sv-SE" dirty="0" err="1" smtClean="0"/>
              <a:t>values</a:t>
            </a:r>
            <a:r>
              <a:rPr lang="sv-SE" dirty="0" smtClean="0"/>
              <a:t> for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are</a:t>
            </a:r>
            <a:r>
              <a:rPr lang="sv-SE" dirty="0" smtClean="0"/>
              <a:t> 10-100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thus</a:t>
            </a:r>
            <a:r>
              <a:rPr lang="sv-SE" dirty="0" smtClean="0"/>
              <a:t> optimal resolution R </a:t>
            </a:r>
            <a:r>
              <a:rPr lang="sv-SE" dirty="0" err="1" smtClean="0"/>
              <a:t>corresponds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value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96968" y="4365104"/>
            <a:ext cx="2759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Optimal dispersive element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869160"/>
            <a:ext cx="79145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holographic gratings are usually used these days;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several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</a:t>
            </a:r>
            <a:r>
              <a:rPr lang="sv-SE" dirty="0" err="1" smtClean="0"/>
              <a:t>mounted</a:t>
            </a:r>
            <a:r>
              <a:rPr lang="sv-SE" dirty="0" smtClean="0"/>
              <a:t> on a rotating </a:t>
            </a:r>
            <a:r>
              <a:rPr lang="sv-SE" dirty="0" err="1" smtClean="0"/>
              <a:t>turrent</a:t>
            </a:r>
            <a:r>
              <a:rPr lang="sv-SE" dirty="0" smtClean="0"/>
              <a:t> </a:t>
            </a:r>
            <a:r>
              <a:rPr lang="sv-SE" dirty="0" err="1" smtClean="0"/>
              <a:t>provide</a:t>
            </a:r>
            <a:r>
              <a:rPr lang="sv-SE" dirty="0" smtClean="0"/>
              <a:t> different resolution and </a:t>
            </a:r>
          </a:p>
          <a:p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range</a:t>
            </a:r>
            <a:r>
              <a:rPr lang="sv-SE" dirty="0" smtClean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5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9832" y="764704"/>
            <a:ext cx="3211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Throughput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monochromators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2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082" y="1052736"/>
            <a:ext cx="204844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Ilya Data\KTH Office\Courses\Luminescence\LumSpSemFigs1_9\Fig02_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435112"/>
            <a:ext cx="1985167" cy="80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/>
                  <a:t>for broad </a:t>
                </a:r>
                <a:r>
                  <a:rPr lang="sv-SE" dirty="0" err="1"/>
                  <a:t>spectra</a:t>
                </a:r>
                <a:r>
                  <a:rPr lang="sv-SE" dirty="0"/>
                  <a:t> the output </a:t>
                </a:r>
                <a:r>
                  <a:rPr lang="sv-SE" dirty="0" smtClean="0"/>
                  <a:t>flux: </a:t>
                </a:r>
                <a:r>
                  <a:rPr lang="el-GR" dirty="0" smtClean="0"/>
                  <a:t>φ</a:t>
                </a:r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sym typeface="Symbol"/>
                          </a:rPr>
                          <m:t>····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l-GR" b="0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/>
                                <a:sym typeface="Symbol"/>
                              </a:rPr>
                              <m:t>λ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,</a:t>
                </a:r>
              </a:p>
              <a:p>
                <a:r>
                  <a:rPr lang="sv-SE" dirty="0" smtClean="0"/>
                  <a:t>k – </a:t>
                </a:r>
                <a:r>
                  <a:rPr lang="sv-SE" dirty="0" err="1" smtClean="0"/>
                  <a:t>attenuation</a:t>
                </a:r>
                <a:r>
                  <a:rPr lang="sv-SE" dirty="0" smtClean="0"/>
                  <a:t>, B – entrance slit </a:t>
                </a:r>
                <a:r>
                  <a:rPr lang="sv-SE" dirty="0" err="1" smtClean="0"/>
                  <a:t>brightness</a:t>
                </a:r>
                <a:r>
                  <a:rPr lang="sv-SE" dirty="0" smtClean="0"/>
                  <a:t>, </a:t>
                </a:r>
                <a:r>
                  <a:rPr lang="sv-SE" dirty="0" smtClean="0">
                    <a:sym typeface="Symbol"/>
                  </a:rPr>
                  <a:t> - </a:t>
                </a:r>
                <a:r>
                  <a:rPr lang="sv-SE" dirty="0" err="1" smtClean="0">
                    <a:sym typeface="Symbol"/>
                  </a:rPr>
                  <a:t>angular</a:t>
                </a:r>
                <a:r>
                  <a:rPr lang="sv-SE" dirty="0" smtClean="0">
                    <a:sym typeface="Symbol"/>
                  </a:rPr>
                  <a:t> dispersion,</a:t>
                </a:r>
              </a:p>
              <a:p>
                <a:pPr marL="285750" indent="-285750">
                  <a:buFont typeface="Symbol"/>
                  <a:buChar char="b"/>
                </a:pPr>
                <a:r>
                  <a:rPr lang="sv-SE" dirty="0" smtClean="0">
                    <a:sym typeface="Symbol"/>
                  </a:rPr>
                  <a:t>= h/f – </a:t>
                </a:r>
                <a:r>
                  <a:rPr lang="sv-SE" dirty="0" err="1" smtClean="0">
                    <a:sym typeface="Symbol"/>
                  </a:rPr>
                  <a:t>angular</a:t>
                </a:r>
                <a:r>
                  <a:rPr lang="sv-SE" dirty="0" smtClean="0">
                    <a:sym typeface="Symbol"/>
                  </a:rPr>
                  <a:t> </a:t>
                </a:r>
                <a:r>
                  <a:rPr lang="sv-SE" dirty="0" err="1" smtClean="0">
                    <a:sym typeface="Symbol"/>
                  </a:rPr>
                  <a:t>height</a:t>
                </a:r>
                <a:r>
                  <a:rPr lang="sv-SE" dirty="0" smtClean="0">
                    <a:sym typeface="Symbol"/>
                  </a:rPr>
                  <a:t> </a:t>
                </a:r>
                <a:r>
                  <a:rPr lang="sv-SE" dirty="0" err="1" smtClean="0">
                    <a:sym typeface="Symbol"/>
                  </a:rPr>
                  <a:t>of</a:t>
                </a:r>
                <a:r>
                  <a:rPr lang="sv-SE" dirty="0" smtClean="0">
                    <a:sym typeface="Symbol"/>
                  </a:rPr>
                  <a:t> the slit, R – resolution.</a:t>
                </a:r>
              </a:p>
              <a:p>
                <a:r>
                  <a:rPr lang="en-US" dirty="0" smtClean="0">
                    <a:sym typeface="Symbol"/>
                  </a:rPr>
                  <a:t>Throughput grows: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err="1" smtClean="0">
                    <a:sym typeface="Symbol"/>
                  </a:rPr>
                  <a:t>quadratically</a:t>
                </a:r>
                <a:r>
                  <a:rPr lang="en-US" dirty="0" smtClean="0">
                    <a:sym typeface="Symbol"/>
                  </a:rPr>
                  <a:t> with slit width (open slit more)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>
                    <a:sym typeface="Symbol"/>
                  </a:rPr>
                  <a:t>linearly with angular slit height (fill the full slit </a:t>
                </a:r>
                <a:r>
                  <a:rPr lang="sv-SE" dirty="0" err="1" smtClean="0">
                    <a:sym typeface="Symbol"/>
                  </a:rPr>
                  <a:t>with</a:t>
                </a:r>
                <a:r>
                  <a:rPr lang="sv-SE" dirty="0" smtClean="0">
                    <a:sym typeface="Symbol"/>
                  </a:rPr>
                  <a:t> the source)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err="1" smtClean="0">
                    <a:sym typeface="Symbol"/>
                  </a:rPr>
                  <a:t>quadratically</a:t>
                </a:r>
                <a:r>
                  <a:rPr lang="en-US" dirty="0" smtClean="0">
                    <a:sym typeface="Symbol"/>
                  </a:rPr>
                  <a:t> with dispersive object size (larger </a:t>
                </a:r>
                <a:r>
                  <a:rPr lang="sv-SE" dirty="0" err="1" smtClean="0">
                    <a:sym typeface="Symbol"/>
                  </a:rPr>
                  <a:t>prisms</a:t>
                </a:r>
                <a:r>
                  <a:rPr lang="sv-SE" dirty="0" smtClean="0">
                    <a:sym typeface="Symbol"/>
                  </a:rPr>
                  <a:t> or </a:t>
                </a:r>
                <a:r>
                  <a:rPr lang="sv-SE" dirty="0" err="1" smtClean="0">
                    <a:sym typeface="Symbol"/>
                  </a:rPr>
                  <a:t>gratings</a:t>
                </a:r>
                <a:r>
                  <a:rPr lang="sv-SE" dirty="0">
                    <a:sym typeface="Symbol"/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blipFill rotWithShape="1">
                <a:blip r:embed="rId4"/>
                <a:stretch>
                  <a:fillRect l="-735" r="-92" b="-3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987824" y="3564107"/>
            <a:ext cx="291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Throughput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spectrographs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5536" y="4005064"/>
                <a:ext cx="6714915" cy="1951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 smtClean="0"/>
                  <a:t>outpux flux </a:t>
                </a:r>
                <a:r>
                  <a:rPr lang="sv-SE" dirty="0" err="1" smtClean="0"/>
                  <a:t>normalized</a:t>
                </a:r>
                <a:r>
                  <a:rPr lang="sv-SE" dirty="0" smtClean="0"/>
                  <a:t> by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 area: E</a:t>
                </a:r>
                <a:r>
                  <a:rPr lang="el-GR" baseline="-25000" dirty="0" smtClean="0"/>
                  <a:t>λ</a:t>
                </a:r>
                <a:r>
                  <a:rPr lang="sv-SE" dirty="0"/>
                  <a:t>=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sym typeface="Symbol"/>
                          </a:rPr>
                          <m:t>··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h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sym typeface="Symbol"/>
                          </a:rPr>
                          <m:t>λ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sv-SE" b="0" i="1" smtClean="0">
                                <a:latin typeface="Cambria Math"/>
                                <a:sym typeface="Symbol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h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𝑓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sv-SE" dirty="0" smtClean="0"/>
              </a:p>
              <a:p>
                <a:r>
                  <a:rPr lang="sv-SE" dirty="0" err="1" smtClean="0"/>
                  <a:t>Throughtput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grows</a:t>
                </a:r>
                <a:r>
                  <a:rPr lang="sv-SE" dirty="0" smtClean="0"/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linearily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slit </a:t>
                </a:r>
                <a:r>
                  <a:rPr lang="sv-SE" dirty="0" err="1" smtClean="0"/>
                  <a:t>width</a:t>
                </a:r>
                <a:r>
                  <a:rPr lang="sv-SE" dirty="0" smtClean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linearily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fraction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detector</a:t>
                </a:r>
                <a:r>
                  <a:rPr lang="sv-SE" dirty="0" smtClean="0"/>
                  <a:t> area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quadratically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aperture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ratio</a:t>
                </a:r>
                <a:r>
                  <a:rPr lang="sv-SE" dirty="0" smtClean="0"/>
                  <a:t> W/f (proper </a:t>
                </a:r>
                <a:r>
                  <a:rPr lang="sv-SE" dirty="0" err="1" smtClean="0"/>
                  <a:t>spectrograph</a:t>
                </a:r>
                <a:r>
                  <a:rPr lang="sv-SE" dirty="0" smtClean="0"/>
                  <a:t> design)</a:t>
                </a:r>
              </a:p>
              <a:p>
                <a:pPr marL="285750" indent="-285750">
                  <a:buFontTx/>
                  <a:buChar char="-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05064"/>
                <a:ext cx="6714915" cy="1951175"/>
              </a:xfrm>
              <a:prstGeom prst="rect">
                <a:avLst/>
              </a:prstGeom>
              <a:blipFill rotWithShape="1">
                <a:blip r:embed="rId5"/>
                <a:stretch>
                  <a:fillRect l="-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343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9712" y="761480"/>
            <a:ext cx="4923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Signal-</a:t>
            </a:r>
            <a:r>
              <a:rPr lang="sv-SE" dirty="0" err="1" smtClean="0"/>
              <a:t>to</a:t>
            </a:r>
            <a:r>
              <a:rPr lang="sv-SE" dirty="0" smtClean="0"/>
              <a:t>-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ratio</a:t>
            </a:r>
            <a:r>
              <a:rPr lang="sv-SE" dirty="0" smtClean="0"/>
              <a:t> in a scanning </a:t>
            </a:r>
            <a:r>
              <a:rPr lang="sv-SE" dirty="0" err="1" smtClean="0"/>
              <a:t>monochromator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426" y="4086633"/>
            <a:ext cx="314381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1412776"/>
                <a:ext cx="5620706" cy="1764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</a:rPr>
                          <m:t>𝑆</m:t>
                        </m:r>
                      </m:num>
                      <m:den>
                        <m:r>
                          <a:rPr lang="sv-SE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sv-SE" b="0" i="1" smtClean="0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l-GR" dirty="0"/>
                      <m:t>φ</m:t>
                    </m:r>
                    <m:rad>
                      <m:radPr>
                        <m:degHide m:val="on"/>
                        <m:ctrlPr>
                          <a:rPr lang="el-GR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b="0" i="1" dirty="0" smtClean="0">
                                <a:latin typeface="Cambria Math"/>
                              </a:rPr>
                              <m:t>2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𝜋𝜀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𝐴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/>
                  <a:t>D</a:t>
                </a:r>
                <a:r>
                  <a:rPr lang="en-US" baseline="30000" dirty="0" smtClean="0"/>
                  <a:t>*</a:t>
                </a:r>
              </a:p>
              <a:p>
                <a:r>
                  <a:rPr lang="en-US" dirty="0" smtClean="0"/>
                  <a:t>A – sensitivity area, </a:t>
                </a:r>
                <a:r>
                  <a:rPr lang="el-GR" dirty="0" smtClean="0"/>
                  <a:t>τ</a:t>
                </a:r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r>
                      <a:rPr lang="sv-SE" i="1" dirty="0">
                        <a:latin typeface="Cambria Math"/>
                        <a:ea typeface="Cambria Math"/>
                      </a:rPr>
                      <m:t>𝜀</m:t>
                    </m:r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/>
                  <a:t> - time constant of the detection</a:t>
                </a:r>
              </a:p>
              <a:p>
                <a:r>
                  <a:rPr lang="en-US" dirty="0" smtClean="0"/>
                  <a:t>system (acquisition time), D</a:t>
                </a:r>
                <a:r>
                  <a:rPr lang="en-US" baseline="30000" dirty="0" smtClean="0"/>
                  <a:t>*</a:t>
                </a:r>
                <a:r>
                  <a:rPr lang="en-US" baseline="-25000" dirty="0" smtClean="0"/>
                  <a:t> </a:t>
                </a:r>
                <a:r>
                  <a:rPr lang="en-US" dirty="0" smtClean="0"/>
                  <a:t>- normalized </a:t>
                </a:r>
                <a:r>
                  <a:rPr lang="en-US" dirty="0" err="1" smtClean="0"/>
                  <a:t>detectivity</a:t>
                </a:r>
                <a:endParaRPr lang="en-US" dirty="0" smtClean="0"/>
              </a:p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grows as square root with acquisition time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grows linearly with entrance slit brightness B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2776"/>
                <a:ext cx="5620706" cy="1764009"/>
              </a:xfrm>
              <a:prstGeom prst="rect">
                <a:avLst/>
              </a:prstGeom>
              <a:blipFill rotWithShape="1">
                <a:blip r:embed="rId3"/>
                <a:stretch>
                  <a:fillRect l="-976" r="-217" b="-4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Ilya Data\KTH Office\Courses\Luminescence\LumSpSemFigs1_9\Fig02_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226" y="1502692"/>
            <a:ext cx="221751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9552" y="4077072"/>
                <a:ext cx="4625497" cy="1062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Light collection system should be matched with</a:t>
                </a:r>
              </a:p>
              <a:p>
                <a:r>
                  <a:rPr lang="en-US" dirty="0" smtClean="0"/>
                  <a:t>spectrometer optics for best performance: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077072"/>
                <a:ext cx="4625497" cy="1062535"/>
              </a:xfrm>
              <a:prstGeom prst="rect">
                <a:avLst/>
              </a:prstGeom>
              <a:blipFill rotWithShape="1">
                <a:blip r:embed="rId5"/>
                <a:stretch>
                  <a:fillRect l="-1187" t="-2874" r="-396" b="-2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65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Spectral</a:t>
            </a:r>
            <a:r>
              <a:rPr lang="sv-SE" b="1" dirty="0" smtClean="0"/>
              <a:t> and resolution </a:t>
            </a:r>
            <a:r>
              <a:rPr lang="sv-SE" b="1" dirty="0" err="1" smtClean="0"/>
              <a:t>corrections</a:t>
            </a:r>
            <a:endParaRPr lang="sv-SE" b="1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3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Spectral and resolution corrections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the best spectrometer/detector system distorts the signal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1929" y="1628800"/>
            <a:ext cx="8987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non-uniform spectral response of all optical components: system correction function Q (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):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can be measured with a black body radiation source of known temperature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all measured </a:t>
            </a:r>
            <a:r>
              <a:rPr lang="en-US" dirty="0" smtClean="0">
                <a:solidFill>
                  <a:srgbClr val="FF0000"/>
                </a:solidFill>
              </a:rPr>
              <a:t>broad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spectra must be corrected </a:t>
            </a:r>
            <a:r>
              <a:rPr lang="en-US" dirty="0" smtClean="0"/>
              <a:t>with </a:t>
            </a:r>
            <a:r>
              <a:rPr lang="en-US" dirty="0"/>
              <a:t>Q (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2_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35718"/>
            <a:ext cx="2252018" cy="165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2708920"/>
            <a:ext cx="5858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en-US" dirty="0" smtClean="0"/>
              <a:t>especially </a:t>
            </a:r>
            <a:r>
              <a:rPr lang="en-US" dirty="0"/>
              <a:t>important for the edges of detection </a:t>
            </a:r>
            <a:r>
              <a:rPr lang="en-US" dirty="0" smtClean="0"/>
              <a:t>sensitivity</a:t>
            </a:r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48215" y="3960023"/>
                <a:ext cx="6808915" cy="25853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photon wavelength-to-energy correction</a:t>
                </a:r>
              </a:p>
              <a:p>
                <a:pPr marL="742950" lvl="1" indent="-285750">
                  <a:buFontTx/>
                  <a:buChar char="-"/>
                </a:pPr>
                <a:r>
                  <a:rPr lang="en-US" dirty="0" smtClean="0"/>
                  <a:t>simplest approach is 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 smtClean="0"/>
                  <a:t>[eV]=1239/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[nm], not perfectly correct</a:t>
                </a:r>
              </a:p>
              <a:p>
                <a:pPr marL="742950" lvl="1" indent="-285750">
                  <a:buFontTx/>
                  <a:buChar char="-"/>
                </a:pPr>
                <a:r>
                  <a:rPr lang="en-US" dirty="0" smtClean="0"/>
                  <a:t>depending on the spectrometer dispersive element</a:t>
                </a:r>
              </a:p>
              <a:p>
                <a:pPr marL="0" lvl="2"/>
                <a:r>
                  <a:rPr lang="en-US" dirty="0" smtClean="0"/>
                  <a:t>I(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/>
                  <a:t>) = 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baseline="30000" dirty="0">
                    <a:latin typeface="Symbol" pitchFamily="18" charset="2"/>
                  </a:rPr>
                  <a:t>2</a:t>
                </a:r>
                <a:r>
                  <a:rPr lang="en-US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sym typeface="Symbol"/>
                      </a:rPr>
                      <m:t>· </m:t>
                    </m:r>
                  </m:oMath>
                </a14:m>
                <a:r>
                  <a:rPr lang="en-US" dirty="0"/>
                  <a:t>I</a:t>
                </a:r>
                <a:r>
                  <a:rPr lang="en-US" dirty="0"/>
                  <a:t>(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dirty="0"/>
                  <a:t>) for sine-drive </a:t>
                </a:r>
                <a:r>
                  <a:rPr lang="en-US" dirty="0" err="1"/>
                  <a:t>monochromators</a:t>
                </a:r>
                <a:r>
                  <a:rPr lang="en-US" dirty="0"/>
                  <a:t> </a:t>
                </a:r>
                <a:r>
                  <a:rPr lang="en-US" dirty="0" smtClean="0"/>
                  <a:t>and spectrographs</a:t>
                </a:r>
              </a:p>
              <a:p>
                <a:pPr marL="0" lvl="2"/>
                <a:r>
                  <a:rPr lang="en-US" dirty="0"/>
                  <a:t>I(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/>
                  <a:t>) = </a:t>
                </a:r>
                <a:r>
                  <a:rPr lang="en-US" dirty="0" smtClean="0"/>
                  <a:t>I(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)/</a:t>
                </a:r>
                <a:r>
                  <a:rPr lang="en-US" dirty="0">
                    <a:latin typeface="Symbol" pitchFamily="18" charset="2"/>
                  </a:rPr>
                  <a:t> l</a:t>
                </a:r>
                <a:r>
                  <a:rPr lang="en-US" baseline="30000" dirty="0">
                    <a:latin typeface="Symbol" pitchFamily="18" charset="2"/>
                  </a:rPr>
                  <a:t>2</a:t>
                </a:r>
                <a:r>
                  <a:rPr lang="en-US" dirty="0">
                    <a:sym typeface="Symbol"/>
                  </a:rPr>
                  <a:t>  </a:t>
                </a:r>
                <a:r>
                  <a:rPr lang="en-US" dirty="0" smtClean="0">
                    <a:sym typeface="Symbol"/>
                  </a:rPr>
                  <a:t>for cosec-drive </a:t>
                </a:r>
                <a:r>
                  <a:rPr lang="en-US" dirty="0" err="1" smtClean="0">
                    <a:sym typeface="Symbol"/>
                  </a:rPr>
                  <a:t>monochromators</a:t>
                </a:r>
                <a:endParaRPr lang="en-US" dirty="0" smtClean="0">
                  <a:sym typeface="Symbol"/>
                </a:endParaRPr>
              </a:p>
              <a:p>
                <a:pPr marL="0" lvl="2"/>
                <a:r>
                  <a:rPr lang="en-US" dirty="0" smtClean="0">
                    <a:sym typeface="Symbol"/>
                  </a:rPr>
                  <a:t>no additional correction for prism-based </a:t>
                </a:r>
                <a:r>
                  <a:rPr lang="en-US" dirty="0" err="1" smtClean="0">
                    <a:sym typeface="Symbol"/>
                  </a:rPr>
                  <a:t>monochromators</a:t>
                </a:r>
                <a:endParaRPr lang="en-US" dirty="0" smtClean="0">
                  <a:sym typeface="Symbol"/>
                </a:endParaRPr>
              </a:p>
              <a:p>
                <a:pPr marL="0" lvl="2"/>
                <a:endParaRPr lang="en-US" dirty="0">
                  <a:sym typeface="Symbol"/>
                </a:endParaRPr>
              </a:p>
              <a:p>
                <a:pPr marL="0" lvl="2"/>
                <a:r>
                  <a:rPr lang="en-US" dirty="0" smtClean="0">
                    <a:sym typeface="Symbol"/>
                  </a:rPr>
                  <a:t>Simple approach can be used as a first approximation in most cases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15" y="3960023"/>
                <a:ext cx="6808915" cy="2585323"/>
              </a:xfrm>
              <a:prstGeom prst="rect">
                <a:avLst/>
              </a:prstGeom>
              <a:blipFill rotWithShape="1">
                <a:blip r:embed="rId3"/>
                <a:stretch>
                  <a:fillRect l="-716" t="-1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Ilya Data\KTH Office\Courses\Luminescence\LumSpSemFigs1_9\Fig02_38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061" y="4528359"/>
            <a:ext cx="2160240" cy="188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16224" y="1079643"/>
            <a:ext cx="2045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Spectral corrections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0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Spectral and resolution corrections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the best spectrometer/detector system distorts the signal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16224" y="1079643"/>
            <a:ext cx="2285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Resolution corrections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79512" y="1556792"/>
                <a:ext cx="7662675" cy="10119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known source size (slit width) can be used to </a:t>
                </a:r>
                <a:r>
                  <a:rPr lang="en-US" dirty="0" err="1" smtClean="0"/>
                  <a:t>deconvolute</a:t>
                </a:r>
                <a:r>
                  <a:rPr lang="en-US" dirty="0" smtClean="0"/>
                  <a:t> true emission line:</a:t>
                </a:r>
              </a:p>
              <a:p>
                <a:pPr lvl="1"/>
                <a:r>
                  <a:rPr lang="en-US" dirty="0" smtClean="0"/>
                  <a:t>    measured signal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)=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b="0" i="1" smtClean="0">
                            <a:latin typeface="Cambria Math"/>
                          </a:rPr>
                          <m:t>−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+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Q</m:t>
                        </m:r>
                        <m:d>
                          <m:dPr>
                            <m:ctrlPr>
                              <a:rPr lang="sv-SE" b="0" i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I</m:t>
                        </m:r>
                        <m:d>
                          <m:dPr>
                            <m:ctrlPr>
                              <a:rPr lang="sv-SE" b="0" i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s</m:t>
                        </m:r>
                        <m:r>
                          <a:rPr lang="sv-SE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0</m:t>
                        </m:r>
                      </m:e>
                    </m:nary>
                  </m:oMath>
                </a14:m>
                <a:r>
                  <a:rPr lang="en-US" dirty="0" smtClean="0"/>
                  <a:t>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</m:oMath>
                </a14:m>
                <a:r>
                  <a:rPr lang="en-US" dirty="0" smtClean="0"/>
                  <a:t>)d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  <m:r>
                      <a:rPr lang="sv-SE" b="0" i="0" smtClean="0">
                        <a:latin typeface="Cambria Math"/>
                      </a:rPr>
                      <m:t>,</m:t>
                    </m:r>
                  </m:oMath>
                </a14:m>
                <a:endParaRPr lang="sv-SE" b="0" dirty="0" smtClean="0"/>
              </a:p>
              <a:p>
                <a:pPr lvl="1"/>
                <a:r>
                  <a:rPr lang="en-US" dirty="0" smtClean="0"/>
                  <a:t>s(E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-E) – apparatus function (gives linewidth broadening)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556792"/>
                <a:ext cx="7662675" cy="1011944"/>
              </a:xfrm>
              <a:prstGeom prst="rect">
                <a:avLst/>
              </a:prstGeom>
              <a:blipFill rotWithShape="1">
                <a:blip r:embed="rId2"/>
                <a:stretch>
                  <a:fillRect l="-636" t="-22289" b="-5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C:\Ilya Data\KTH Office\Courses\Luminescence\LumSpSemFigs1_9\Fig02_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233" y="3425279"/>
            <a:ext cx="2407184" cy="304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Ilya Data\KTH Office\Courses\Luminescence\LumSpSemFigs1_9\Fig02_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964" y="2060848"/>
            <a:ext cx="2080103" cy="120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0757" y="3645024"/>
            <a:ext cx="66084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this function can be measured with a source of atomic lines:</a:t>
            </a:r>
          </a:p>
          <a:p>
            <a:r>
              <a:rPr lang="en-US" dirty="0" smtClean="0"/>
              <a:t>the dominant broadening is the one introduced by the spectrometer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can be neglected for very broad spectra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can be taken into account </a:t>
            </a:r>
            <a:r>
              <a:rPr lang="en-US" dirty="0" smtClean="0">
                <a:solidFill>
                  <a:srgbClr val="FF0000"/>
                </a:solidFill>
              </a:rPr>
              <a:t>for narrow spectra </a:t>
            </a:r>
            <a:r>
              <a:rPr lang="en-US" dirty="0" smtClean="0"/>
              <a:t>assuming Gaussians:</a:t>
            </a:r>
          </a:p>
          <a:p>
            <a:pPr algn="ctr"/>
            <a:r>
              <a:rPr lang="en-US" dirty="0" smtClean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baseline="-25000" dirty="0" smtClean="0">
                <a:sym typeface="Symbol"/>
              </a:rPr>
              <a:t>meas</a:t>
            </a:r>
            <a:r>
              <a:rPr lang="en-US" dirty="0" smtClean="0">
                <a:sym typeface="Symbol"/>
              </a:rPr>
              <a:t>=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>
                <a:sym typeface="Symbol"/>
              </a:rPr>
              <a:t>’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+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baseline="-25000" dirty="0" smtClean="0">
                <a:sym typeface="Symbol"/>
              </a:rPr>
              <a:t>real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and resolution </a:t>
            </a:r>
            <a:r>
              <a:rPr lang="sv-SE" dirty="0" err="1" smtClean="0"/>
              <a:t>corrections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Other</a:t>
            </a:r>
            <a:r>
              <a:rPr lang="sv-SE" b="1" dirty="0" smtClean="0"/>
              <a:t> </a:t>
            </a:r>
            <a:r>
              <a:rPr lang="sv-SE" b="1" dirty="0" err="1" smtClean="0"/>
              <a:t>methods</a:t>
            </a:r>
            <a:r>
              <a:rPr lang="sv-SE" b="1" dirty="0" smtClean="0"/>
              <a:t>: lock-in </a:t>
            </a:r>
            <a:r>
              <a:rPr lang="sv-SE" b="1" dirty="0" err="1" smtClean="0"/>
              <a:t>amplifier</a:t>
            </a:r>
            <a:r>
              <a:rPr lang="sv-SE" b="1" dirty="0"/>
              <a:t>,</a:t>
            </a:r>
            <a:r>
              <a:rPr lang="sv-SE" b="1" dirty="0" smtClean="0"/>
              <a:t> </a:t>
            </a:r>
            <a:r>
              <a:rPr lang="sv-SE" b="1" dirty="0" err="1" smtClean="0"/>
              <a:t>photon</a:t>
            </a:r>
            <a:r>
              <a:rPr lang="sv-SE" b="1" dirty="0" smtClean="0"/>
              <a:t> </a:t>
            </a:r>
            <a:r>
              <a:rPr lang="sv-SE" b="1" dirty="0" err="1" smtClean="0"/>
              <a:t>counting</a:t>
            </a:r>
            <a:r>
              <a:rPr lang="sv-SE" b="1" dirty="0" smtClean="0"/>
              <a:t> and </a:t>
            </a:r>
            <a:r>
              <a:rPr lang="sv-SE" b="1" dirty="0" err="1" smtClean="0"/>
              <a:t>Fourier</a:t>
            </a:r>
            <a:r>
              <a:rPr lang="sv-SE" b="1" dirty="0" smtClean="0"/>
              <a:t> </a:t>
            </a:r>
            <a:r>
              <a:rPr lang="sv-SE" b="1" dirty="0" err="1" smtClean="0"/>
              <a:t>spectroscopy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9758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Lock-in amplifier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056368"/>
            <a:ext cx="2237610" cy="230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4180" y="1303725"/>
            <a:ext cx="6264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enhancement of weak signals using modulation synchronized amplification:</a:t>
            </a:r>
          </a:p>
          <a:p>
            <a:r>
              <a:rPr lang="en-US" dirty="0" smtClean="0"/>
              <a:t>	- signal is modulated with a mechanical chopper</a:t>
            </a:r>
          </a:p>
          <a:p>
            <a:r>
              <a:rPr lang="en-US" dirty="0" smtClean="0"/>
              <a:t>	- external modulation source is synchronized with it</a:t>
            </a:r>
          </a:p>
          <a:p>
            <a:r>
              <a:rPr lang="en-US" dirty="0"/>
              <a:t>	</a:t>
            </a:r>
            <a:r>
              <a:rPr lang="en-US" dirty="0" smtClean="0"/>
              <a:t>- as a result only frequency-matching signal is amplified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291" y="4149079"/>
            <a:ext cx="2322760" cy="151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4221088"/>
            <a:ext cx="62578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small shifts in phase can be easily detected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this is a tuning parameter for achieving maximum</a:t>
            </a:r>
          </a:p>
          <a:p>
            <a:pPr lvl="1"/>
            <a:r>
              <a:rPr lang="en-US" dirty="0" smtClean="0"/>
              <a:t> amplification compensating for delays in lines of two signals</a:t>
            </a:r>
          </a:p>
        </p:txBody>
      </p:sp>
    </p:spTree>
    <p:extLst>
      <p:ext uri="{BB962C8B-B14F-4D97-AF65-F5344CB8AC3E}">
        <p14:creationId xmlns:p14="http://schemas.microsoft.com/office/powerpoint/2010/main" val="210342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Lock-in amplifier</a:t>
            </a:r>
            <a:endParaRPr lang="en-US" dirty="0"/>
          </a:p>
        </p:txBody>
      </p:sp>
      <p:pic>
        <p:nvPicPr>
          <p:cNvPr id="4098" name="Picture 2" descr="C:\Ilya Data\KTH Office\Courses\Luminescence\LumSpSemFigs1_9\Fig02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96752"/>
            <a:ext cx="1909643" cy="263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Ilya Data\KTH Office\Courses\Luminescence\LumSpSemFigs1_9\Fig02_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3295181" cy="10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5942" y="2132856"/>
            <a:ext cx="5442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not suitable for luminescence with long lifetimes</a:t>
            </a:r>
          </a:p>
          <a:p>
            <a:r>
              <a:rPr lang="en-US" dirty="0" smtClean="0"/>
              <a:t>(weak signal in the “window” between excitation pulses)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7105" y="4651866"/>
            <a:ext cx="4829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not suitable for extremely weak signals, where</a:t>
            </a:r>
          </a:p>
          <a:p>
            <a:r>
              <a:rPr lang="en-US" dirty="0" smtClean="0"/>
              <a:t>discrete nature of photons becomes apparent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Photon counting</a:t>
            </a:r>
            <a:endParaRPr lang="en-US" dirty="0"/>
          </a:p>
        </p:txBody>
      </p:sp>
      <p:pic>
        <p:nvPicPr>
          <p:cNvPr id="5122" name="Picture 2" descr="C:\Ilya Data\KTH Office\Courses\Luminescence\LumSpSemFigs1_9\Fig02_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536" y="1340768"/>
            <a:ext cx="3499708" cy="143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700808"/>
            <a:ext cx="56956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PMT, APD and CCD can work in photon counting mode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the result is the pulse train of incoming photons </a:t>
            </a:r>
            <a:r>
              <a:rPr lang="en-US" dirty="0" err="1" smtClean="0"/>
              <a:t>vs</a:t>
            </a:r>
            <a:r>
              <a:rPr lang="en-US" dirty="0" smtClean="0"/>
              <a:t> time</a:t>
            </a:r>
            <a:endParaRPr lang="en-US" dirty="0"/>
          </a:p>
        </p:txBody>
      </p:sp>
      <p:pic>
        <p:nvPicPr>
          <p:cNvPr id="5123" name="Picture 3" descr="C:\Ilya Data\KTH Office\Courses\Luminescence\LumSpSemFigs1_9\Fig02_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336" y="3089794"/>
            <a:ext cx="3200423" cy="142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3645024"/>
            <a:ext cx="43674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important parameters for PMTs: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fast response time (&lt; 10 ns)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high quantum efficiency (&gt; 20%)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narrow response counts distribution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proper operation voltage (plateau region)</a:t>
            </a:r>
            <a:endParaRPr lang="en-US" dirty="0"/>
          </a:p>
        </p:txBody>
      </p:sp>
      <p:pic>
        <p:nvPicPr>
          <p:cNvPr id="5124" name="Picture 4" descr="C:\Ilya Data\KTH Office\Courses\Luminescence\LumSpSemFigs1_9\Fig02_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76" y="4725144"/>
            <a:ext cx="2298229" cy="19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63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726351" y="687036"/>
            <a:ext cx="3484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Fourier luminescence 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228110"/>
            <a:ext cx="8538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applied for high spectral resolution (</a:t>
            </a:r>
            <a:r>
              <a:rPr lang="en-US" dirty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&lt;0.001 nm) spectroscopy in the infrared region</a:t>
            </a:r>
          </a:p>
          <a:p>
            <a:endParaRPr lang="en-US" dirty="0"/>
          </a:p>
        </p:txBody>
      </p:sp>
      <p:pic>
        <p:nvPicPr>
          <p:cNvPr id="6146" name="Picture 2" descr="C:\Ilya Data\KTH Office\Courses\Luminescence\LumSpSemFigs1_9\FTI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06" y="1700808"/>
            <a:ext cx="3184085" cy="218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1856242"/>
            <a:ext cx="532921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Michelson interferometer with a varying arm length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Temporal interference signal is Fourier processed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Multiplexing and high throughput are advantages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121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2637</Words>
  <Application>Microsoft Office PowerPoint</Application>
  <PresentationFormat>On-screen Show (4:3)</PresentationFormat>
  <Paragraphs>329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Ilya Sytjugov</dc:creator>
  <cp:lastModifiedBy>Ilya Sytjugov</cp:lastModifiedBy>
  <cp:revision>251</cp:revision>
  <dcterms:created xsi:type="dcterms:W3CDTF">2012-10-08T11:20:54Z</dcterms:created>
  <dcterms:modified xsi:type="dcterms:W3CDTF">2012-10-18T14:23:09Z</dcterms:modified>
</cp:coreProperties>
</file>