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256" r:id="rId2"/>
    <p:sldId id="257" r:id="rId3"/>
    <p:sldId id="262" r:id="rId4"/>
    <p:sldId id="264" r:id="rId5"/>
    <p:sldId id="263" r:id="rId6"/>
    <p:sldId id="265" r:id="rId7"/>
    <p:sldId id="266" r:id="rId8"/>
    <p:sldId id="267" r:id="rId9"/>
    <p:sldId id="268" r:id="rId10"/>
    <p:sldId id="269" r:id="rId11"/>
    <p:sldId id="274" r:id="rId12"/>
    <p:sldId id="270" r:id="rId13"/>
    <p:sldId id="275" r:id="rId14"/>
    <p:sldId id="271" r:id="rId15"/>
    <p:sldId id="276" r:id="rId16"/>
    <p:sldId id="260" r:id="rId17"/>
    <p:sldId id="292" r:id="rId18"/>
    <p:sldId id="273" r:id="rId19"/>
    <p:sldId id="293" r:id="rId20"/>
    <p:sldId id="277" r:id="rId21"/>
    <p:sldId id="294" r:id="rId22"/>
    <p:sldId id="278" r:id="rId23"/>
    <p:sldId id="295" r:id="rId24"/>
    <p:sldId id="296" r:id="rId25"/>
    <p:sldId id="279" r:id="rId26"/>
    <p:sldId id="280" r:id="rId27"/>
    <p:sldId id="281" r:id="rId28"/>
    <p:sldId id="261" r:id="rId29"/>
    <p:sldId id="282" r:id="rId30"/>
    <p:sldId id="283" r:id="rId31"/>
    <p:sldId id="297" r:id="rId32"/>
    <p:sldId id="284" r:id="rId33"/>
    <p:sldId id="298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72" y="11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22.wmf"/><Relationship Id="rId7" Type="http://schemas.openxmlformats.org/officeDocument/2006/relationships/image" Target="../media/image26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6" Type="http://schemas.openxmlformats.org/officeDocument/2006/relationships/image" Target="../media/image49.wmf"/><Relationship Id="rId5" Type="http://schemas.openxmlformats.org/officeDocument/2006/relationships/image" Target="../media/image48.wmf"/><Relationship Id="rId4" Type="http://schemas.openxmlformats.org/officeDocument/2006/relationships/image" Target="../media/image4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Relationship Id="rId4" Type="http://schemas.openxmlformats.org/officeDocument/2006/relationships/image" Target="../media/image53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Relationship Id="rId4" Type="http://schemas.openxmlformats.org/officeDocument/2006/relationships/image" Target="../media/image57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Relationship Id="rId4" Type="http://schemas.openxmlformats.org/officeDocument/2006/relationships/image" Target="../media/image6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Relationship Id="rId4" Type="http://schemas.openxmlformats.org/officeDocument/2006/relationships/image" Target="../media/image67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72.wmf"/><Relationship Id="rId4" Type="http://schemas.openxmlformats.org/officeDocument/2006/relationships/image" Target="../media/image75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8.wmf"/><Relationship Id="rId1" Type="http://schemas.openxmlformats.org/officeDocument/2006/relationships/image" Target="../media/image77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81.wmf"/><Relationship Id="rId1" Type="http://schemas.openxmlformats.org/officeDocument/2006/relationships/image" Target="../media/image80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86.wmf"/><Relationship Id="rId2" Type="http://schemas.openxmlformats.org/officeDocument/2006/relationships/image" Target="../media/image85.wmf"/><Relationship Id="rId1" Type="http://schemas.openxmlformats.org/officeDocument/2006/relationships/image" Target="../media/image84.wmf"/><Relationship Id="rId6" Type="http://schemas.openxmlformats.org/officeDocument/2006/relationships/image" Target="../media/image89.wmf"/><Relationship Id="rId5" Type="http://schemas.openxmlformats.org/officeDocument/2006/relationships/image" Target="../media/image88.wmf"/><Relationship Id="rId4" Type="http://schemas.openxmlformats.org/officeDocument/2006/relationships/image" Target="../media/image87.w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98.wmf"/><Relationship Id="rId3" Type="http://schemas.openxmlformats.org/officeDocument/2006/relationships/image" Target="../media/image93.wmf"/><Relationship Id="rId7" Type="http://schemas.openxmlformats.org/officeDocument/2006/relationships/image" Target="../media/image97.wmf"/><Relationship Id="rId2" Type="http://schemas.openxmlformats.org/officeDocument/2006/relationships/image" Target="../media/image92.wmf"/><Relationship Id="rId1" Type="http://schemas.openxmlformats.org/officeDocument/2006/relationships/image" Target="../media/image91.wmf"/><Relationship Id="rId6" Type="http://schemas.openxmlformats.org/officeDocument/2006/relationships/image" Target="../media/image96.wmf"/><Relationship Id="rId5" Type="http://schemas.openxmlformats.org/officeDocument/2006/relationships/image" Target="../media/image95.wmf"/><Relationship Id="rId4" Type="http://schemas.openxmlformats.org/officeDocument/2006/relationships/image" Target="../media/image94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wmf"/><Relationship Id="rId2" Type="http://schemas.openxmlformats.org/officeDocument/2006/relationships/image" Target="../media/image103.wmf"/><Relationship Id="rId1" Type="http://schemas.openxmlformats.org/officeDocument/2006/relationships/image" Target="../media/image102.wmf"/><Relationship Id="rId4" Type="http://schemas.openxmlformats.org/officeDocument/2006/relationships/image" Target="../media/image105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wmf"/><Relationship Id="rId2" Type="http://schemas.openxmlformats.org/officeDocument/2006/relationships/image" Target="../media/image111.wmf"/><Relationship Id="rId1" Type="http://schemas.openxmlformats.org/officeDocument/2006/relationships/image" Target="../media/image110.wmf"/><Relationship Id="rId5" Type="http://schemas.openxmlformats.org/officeDocument/2006/relationships/image" Target="../media/image114.wmf"/><Relationship Id="rId4" Type="http://schemas.openxmlformats.org/officeDocument/2006/relationships/image" Target="../media/image113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wmf"/><Relationship Id="rId2" Type="http://schemas.openxmlformats.org/officeDocument/2006/relationships/image" Target="../media/image117.wmf"/><Relationship Id="rId1" Type="http://schemas.openxmlformats.org/officeDocument/2006/relationships/image" Target="../media/image116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2F9E5C-1C21-4055-B8C0-6E6683D7F619}" type="datetimeFigureOut">
              <a:rPr lang="en-US" smtClean="0"/>
              <a:pPr/>
              <a:t>10/29/2012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E646D-2ACE-47B9-9113-CCD744017A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086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3E646D-2ACE-47B9-9113-CCD744017A2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EBFAAD22-1F20-470E-893F-A5F897A4F76A}" type="datetime1">
              <a:rPr lang="en-US" smtClean="0"/>
              <a:pPr/>
              <a:t>10/29/2012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EE7B7F28-C0CC-4D5C-BD42-FACCDB2FCE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5FA7C-E37F-4B2E-8E28-1DD77F6D2694}" type="datetime1">
              <a:rPr lang="en-US" smtClean="0"/>
              <a:pPr/>
              <a:t>10/29/2012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03FB6F29-4236-45D6-96C6-80AA3B414EF2}" type="datetime1">
              <a:rPr lang="en-US" smtClean="0"/>
              <a:pPr/>
              <a:t>10/29/2012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E7B7F28-C0CC-4D5C-BD42-FACCDB2FCE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1E25C-2A03-4FE9-AED8-9F540AD32DFA}" type="datetime1">
              <a:rPr lang="en-US" smtClean="0"/>
              <a:pPr/>
              <a:t>10/29/2012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38969-4832-4393-A3B4-9DD2229B8EA8}" type="datetime1">
              <a:rPr lang="en-US" smtClean="0"/>
              <a:pPr/>
              <a:t>10/29/2012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291C9-CCAE-43E9-92E7-282500EB7A03}" type="datetime1">
              <a:rPr lang="en-US" smtClean="0"/>
              <a:pPr/>
              <a:t>10/29/2012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C8B26-FC0B-490B-B189-A1981FA21BD3}" type="datetime1">
              <a:rPr lang="en-US" smtClean="0"/>
              <a:pPr/>
              <a:t>10/29/2012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0777E-6550-4BF2-A219-4EDF2CCE950C}" type="datetime1">
              <a:rPr lang="en-US" smtClean="0"/>
              <a:pPr/>
              <a:t>10/29/2012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4745-D64B-4C64-8FFC-89E14AED05BB}" type="datetime1">
              <a:rPr lang="en-US" smtClean="0"/>
              <a:pPr/>
              <a:t>10/29/2012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2E16B-1ABD-4AE8-BE4E-31B6C97D2351}" type="datetime1">
              <a:rPr lang="en-US" smtClean="0"/>
              <a:pPr/>
              <a:t>10/29/2012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62D4C-8E05-47ED-A58E-512C9599E6EB}" type="datetime1">
              <a:rPr lang="en-US" smtClean="0"/>
              <a:pPr/>
              <a:t>10/29/2012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CA8F9CA-0008-4844-994F-6D53915BBBA6}" type="datetime1">
              <a:rPr lang="en-US" smtClean="0"/>
              <a:pPr/>
              <a:t>10/29/2012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E7B7F28-C0CC-4D5C-BD42-FACCDB2FCE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8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13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oleObject" Target="../embeddings/oleObject12.bin"/><Relationship Id="rId17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5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5" Type="http://schemas.openxmlformats.org/officeDocument/2006/relationships/image" Target="../media/image14.wmf"/><Relationship Id="rId10" Type="http://schemas.openxmlformats.org/officeDocument/2006/relationships/image" Target="../media/image13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10.bin"/><Relationship Id="rId14" Type="http://schemas.openxmlformats.org/officeDocument/2006/relationships/oleObject" Target="../embeddings/oleObject14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6.wmf"/><Relationship Id="rId9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13" Type="http://schemas.openxmlformats.org/officeDocument/2006/relationships/oleObject" Target="../embeddings/oleObject24.bin"/><Relationship Id="rId18" Type="http://schemas.openxmlformats.org/officeDocument/2006/relationships/image" Target="../media/image27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24.wmf"/><Relationship Id="rId17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6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wmf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20.bin"/><Relationship Id="rId15" Type="http://schemas.openxmlformats.org/officeDocument/2006/relationships/oleObject" Target="../embeddings/oleObject25.bin"/><Relationship Id="rId10" Type="http://schemas.openxmlformats.org/officeDocument/2006/relationships/image" Target="../media/image23.wmf"/><Relationship Id="rId4" Type="http://schemas.openxmlformats.org/officeDocument/2006/relationships/image" Target="../media/image20.wmf"/><Relationship Id="rId9" Type="http://schemas.openxmlformats.org/officeDocument/2006/relationships/oleObject" Target="../embeddings/oleObject22.bin"/><Relationship Id="rId14" Type="http://schemas.openxmlformats.org/officeDocument/2006/relationships/image" Target="../media/image25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27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image" Target="../media/image35.jpeg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image" Target="../media/image42.gif"/><Relationship Id="rId7" Type="http://schemas.openxmlformats.org/officeDocument/2006/relationships/image" Target="../media/image4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39.wmf"/><Relationship Id="rId10" Type="http://schemas.openxmlformats.org/officeDocument/2006/relationships/image" Target="../media/image43.jpeg"/><Relationship Id="rId4" Type="http://schemas.openxmlformats.org/officeDocument/2006/relationships/oleObject" Target="../embeddings/oleObject31.bin"/><Relationship Id="rId9" Type="http://schemas.openxmlformats.org/officeDocument/2006/relationships/image" Target="../media/image41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13" Type="http://schemas.openxmlformats.org/officeDocument/2006/relationships/oleObject" Target="../embeddings/oleObject39.bin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12" Type="http://schemas.openxmlformats.org/officeDocument/2006/relationships/image" Target="../media/image4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5.wmf"/><Relationship Id="rId11" Type="http://schemas.openxmlformats.org/officeDocument/2006/relationships/oleObject" Target="../embeddings/oleObject38.bin"/><Relationship Id="rId5" Type="http://schemas.openxmlformats.org/officeDocument/2006/relationships/oleObject" Target="../embeddings/oleObject35.bin"/><Relationship Id="rId10" Type="http://schemas.openxmlformats.org/officeDocument/2006/relationships/image" Target="../media/image47.wmf"/><Relationship Id="rId4" Type="http://schemas.openxmlformats.org/officeDocument/2006/relationships/image" Target="../media/image44.wmf"/><Relationship Id="rId9" Type="http://schemas.openxmlformats.org/officeDocument/2006/relationships/oleObject" Target="../embeddings/oleObject37.bin"/><Relationship Id="rId14" Type="http://schemas.openxmlformats.org/officeDocument/2006/relationships/image" Target="../media/image49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41.bin"/><Relationship Id="rId10" Type="http://schemas.openxmlformats.org/officeDocument/2006/relationships/image" Target="../media/image53.wmf"/><Relationship Id="rId4" Type="http://schemas.openxmlformats.org/officeDocument/2006/relationships/image" Target="../media/image50.wmf"/><Relationship Id="rId9" Type="http://schemas.openxmlformats.org/officeDocument/2006/relationships/oleObject" Target="../embeddings/oleObject43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gif"/><Relationship Id="rId3" Type="http://schemas.openxmlformats.org/officeDocument/2006/relationships/image" Target="../media/image58.jpeg"/><Relationship Id="rId7" Type="http://schemas.openxmlformats.org/officeDocument/2006/relationships/image" Target="../media/image55.wmf"/><Relationship Id="rId12" Type="http://schemas.openxmlformats.org/officeDocument/2006/relationships/image" Target="../media/image5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5.bin"/><Relationship Id="rId11" Type="http://schemas.openxmlformats.org/officeDocument/2006/relationships/oleObject" Target="../embeddings/oleObject47.bin"/><Relationship Id="rId5" Type="http://schemas.openxmlformats.org/officeDocument/2006/relationships/image" Target="../media/image54.wmf"/><Relationship Id="rId10" Type="http://schemas.openxmlformats.org/officeDocument/2006/relationships/image" Target="../media/image56.wmf"/><Relationship Id="rId4" Type="http://schemas.openxmlformats.org/officeDocument/2006/relationships/oleObject" Target="../embeddings/oleObject44.bin"/><Relationship Id="rId9" Type="http://schemas.openxmlformats.org/officeDocument/2006/relationships/oleObject" Target="../embeddings/oleObject46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61.wmf"/><Relationship Id="rId5" Type="http://schemas.openxmlformats.org/officeDocument/2006/relationships/oleObject" Target="../embeddings/oleObject49.bin"/><Relationship Id="rId10" Type="http://schemas.openxmlformats.org/officeDocument/2006/relationships/image" Target="../media/image63.wmf"/><Relationship Id="rId4" Type="http://schemas.openxmlformats.org/officeDocument/2006/relationships/image" Target="../media/image60.wmf"/><Relationship Id="rId9" Type="http://schemas.openxmlformats.org/officeDocument/2006/relationships/oleObject" Target="../embeddings/oleObject51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3" Type="http://schemas.openxmlformats.org/officeDocument/2006/relationships/image" Target="../media/image68.jpeg"/><Relationship Id="rId7" Type="http://schemas.openxmlformats.org/officeDocument/2006/relationships/image" Target="../media/image6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3.bin"/><Relationship Id="rId11" Type="http://schemas.openxmlformats.org/officeDocument/2006/relationships/image" Target="../media/image67.wmf"/><Relationship Id="rId5" Type="http://schemas.openxmlformats.org/officeDocument/2006/relationships/image" Target="../media/image64.wmf"/><Relationship Id="rId10" Type="http://schemas.openxmlformats.org/officeDocument/2006/relationships/oleObject" Target="../embeddings/oleObject55.bin"/><Relationship Id="rId4" Type="http://schemas.openxmlformats.org/officeDocument/2006/relationships/oleObject" Target="../embeddings/oleObject52.bin"/><Relationship Id="rId9" Type="http://schemas.openxmlformats.org/officeDocument/2006/relationships/image" Target="../media/image66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8.bin"/><Relationship Id="rId3" Type="http://schemas.openxmlformats.org/officeDocument/2006/relationships/image" Target="../media/image59.gif"/><Relationship Id="rId7" Type="http://schemas.openxmlformats.org/officeDocument/2006/relationships/image" Target="../media/image7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57.bin"/><Relationship Id="rId5" Type="http://schemas.openxmlformats.org/officeDocument/2006/relationships/image" Target="../media/image69.wmf"/><Relationship Id="rId4" Type="http://schemas.openxmlformats.org/officeDocument/2006/relationships/oleObject" Target="../embeddings/oleObject56.bin"/><Relationship Id="rId9" Type="http://schemas.openxmlformats.org/officeDocument/2006/relationships/image" Target="../media/image71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1.bin"/><Relationship Id="rId3" Type="http://schemas.openxmlformats.org/officeDocument/2006/relationships/image" Target="../media/image76.jpeg"/><Relationship Id="rId7" Type="http://schemas.openxmlformats.org/officeDocument/2006/relationships/image" Target="../media/image7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60.bin"/><Relationship Id="rId11" Type="http://schemas.openxmlformats.org/officeDocument/2006/relationships/image" Target="../media/image75.wmf"/><Relationship Id="rId5" Type="http://schemas.openxmlformats.org/officeDocument/2006/relationships/image" Target="../media/image72.wmf"/><Relationship Id="rId10" Type="http://schemas.openxmlformats.org/officeDocument/2006/relationships/oleObject" Target="../embeddings/oleObject62.bin"/><Relationship Id="rId4" Type="http://schemas.openxmlformats.org/officeDocument/2006/relationships/oleObject" Target="../embeddings/oleObject59.bin"/><Relationship Id="rId9" Type="http://schemas.openxmlformats.org/officeDocument/2006/relationships/image" Target="../media/image74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7" Type="http://schemas.openxmlformats.org/officeDocument/2006/relationships/image" Target="../media/image7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64.bin"/><Relationship Id="rId5" Type="http://schemas.openxmlformats.org/officeDocument/2006/relationships/image" Target="../media/image77.wmf"/><Relationship Id="rId4" Type="http://schemas.openxmlformats.org/officeDocument/2006/relationships/oleObject" Target="../embeddings/oleObject63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7.bin"/><Relationship Id="rId3" Type="http://schemas.openxmlformats.org/officeDocument/2006/relationships/image" Target="../media/image83.jpeg"/><Relationship Id="rId7" Type="http://schemas.openxmlformats.org/officeDocument/2006/relationships/image" Target="../media/image8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66.bin"/><Relationship Id="rId5" Type="http://schemas.openxmlformats.org/officeDocument/2006/relationships/image" Target="../media/image80.wmf"/><Relationship Id="rId4" Type="http://schemas.openxmlformats.org/officeDocument/2006/relationships/oleObject" Target="../embeddings/oleObject65.bin"/><Relationship Id="rId9" Type="http://schemas.openxmlformats.org/officeDocument/2006/relationships/image" Target="../media/image82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0.bin"/><Relationship Id="rId13" Type="http://schemas.openxmlformats.org/officeDocument/2006/relationships/image" Target="../media/image88.wmf"/><Relationship Id="rId3" Type="http://schemas.openxmlformats.org/officeDocument/2006/relationships/image" Target="../media/image90.jpeg"/><Relationship Id="rId7" Type="http://schemas.openxmlformats.org/officeDocument/2006/relationships/image" Target="../media/image85.wmf"/><Relationship Id="rId12" Type="http://schemas.openxmlformats.org/officeDocument/2006/relationships/oleObject" Target="../embeddings/oleObject7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69.bin"/><Relationship Id="rId11" Type="http://schemas.openxmlformats.org/officeDocument/2006/relationships/image" Target="../media/image87.wmf"/><Relationship Id="rId5" Type="http://schemas.openxmlformats.org/officeDocument/2006/relationships/image" Target="../media/image84.wmf"/><Relationship Id="rId15" Type="http://schemas.openxmlformats.org/officeDocument/2006/relationships/image" Target="../media/image89.wmf"/><Relationship Id="rId10" Type="http://schemas.openxmlformats.org/officeDocument/2006/relationships/oleObject" Target="../embeddings/oleObject71.bin"/><Relationship Id="rId4" Type="http://schemas.openxmlformats.org/officeDocument/2006/relationships/oleObject" Target="../embeddings/oleObject68.bin"/><Relationship Id="rId9" Type="http://schemas.openxmlformats.org/officeDocument/2006/relationships/image" Target="../media/image86.wmf"/><Relationship Id="rId14" Type="http://schemas.openxmlformats.org/officeDocument/2006/relationships/oleObject" Target="../embeddings/oleObject73.bin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6.bin"/><Relationship Id="rId13" Type="http://schemas.openxmlformats.org/officeDocument/2006/relationships/image" Target="../media/image101.gif"/><Relationship Id="rId18" Type="http://schemas.openxmlformats.org/officeDocument/2006/relationships/oleObject" Target="../embeddings/oleObject80.bin"/><Relationship Id="rId3" Type="http://schemas.openxmlformats.org/officeDocument/2006/relationships/image" Target="../media/image99.jpeg"/><Relationship Id="rId21" Type="http://schemas.openxmlformats.org/officeDocument/2006/relationships/image" Target="../media/image98.wmf"/><Relationship Id="rId7" Type="http://schemas.openxmlformats.org/officeDocument/2006/relationships/image" Target="../media/image92.wmf"/><Relationship Id="rId12" Type="http://schemas.openxmlformats.org/officeDocument/2006/relationships/image" Target="../media/image94.wmf"/><Relationship Id="rId17" Type="http://schemas.openxmlformats.org/officeDocument/2006/relationships/image" Target="../media/image96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9.bin"/><Relationship Id="rId20" Type="http://schemas.openxmlformats.org/officeDocument/2006/relationships/oleObject" Target="../embeddings/oleObject81.bin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75.bin"/><Relationship Id="rId11" Type="http://schemas.openxmlformats.org/officeDocument/2006/relationships/oleObject" Target="../embeddings/oleObject77.bin"/><Relationship Id="rId5" Type="http://schemas.openxmlformats.org/officeDocument/2006/relationships/image" Target="../media/image91.wmf"/><Relationship Id="rId15" Type="http://schemas.openxmlformats.org/officeDocument/2006/relationships/image" Target="../media/image95.wmf"/><Relationship Id="rId10" Type="http://schemas.openxmlformats.org/officeDocument/2006/relationships/image" Target="../media/image100.gif"/><Relationship Id="rId19" Type="http://schemas.openxmlformats.org/officeDocument/2006/relationships/image" Target="../media/image97.wmf"/><Relationship Id="rId4" Type="http://schemas.openxmlformats.org/officeDocument/2006/relationships/oleObject" Target="../embeddings/oleObject74.bin"/><Relationship Id="rId9" Type="http://schemas.openxmlformats.org/officeDocument/2006/relationships/image" Target="../media/image93.wmf"/><Relationship Id="rId14" Type="http://schemas.openxmlformats.org/officeDocument/2006/relationships/oleObject" Target="../embeddings/oleObject78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wmf"/><Relationship Id="rId13" Type="http://schemas.openxmlformats.org/officeDocument/2006/relationships/image" Target="../media/image108.gif"/><Relationship Id="rId3" Type="http://schemas.openxmlformats.org/officeDocument/2006/relationships/image" Target="../media/image106.jpeg"/><Relationship Id="rId7" Type="http://schemas.openxmlformats.org/officeDocument/2006/relationships/oleObject" Target="../embeddings/oleObject83.bin"/><Relationship Id="rId12" Type="http://schemas.openxmlformats.org/officeDocument/2006/relationships/image" Target="../media/image10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02.wmf"/><Relationship Id="rId11" Type="http://schemas.openxmlformats.org/officeDocument/2006/relationships/oleObject" Target="../embeddings/oleObject85.bin"/><Relationship Id="rId5" Type="http://schemas.openxmlformats.org/officeDocument/2006/relationships/oleObject" Target="../embeddings/oleObject82.bin"/><Relationship Id="rId10" Type="http://schemas.openxmlformats.org/officeDocument/2006/relationships/image" Target="../media/image104.wmf"/><Relationship Id="rId4" Type="http://schemas.openxmlformats.org/officeDocument/2006/relationships/image" Target="../media/image107.gif"/><Relationship Id="rId9" Type="http://schemas.openxmlformats.org/officeDocument/2006/relationships/oleObject" Target="../embeddings/oleObject84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8.bin"/><Relationship Id="rId13" Type="http://schemas.openxmlformats.org/officeDocument/2006/relationships/image" Target="../media/image114.wmf"/><Relationship Id="rId3" Type="http://schemas.openxmlformats.org/officeDocument/2006/relationships/image" Target="../media/image115.jpeg"/><Relationship Id="rId7" Type="http://schemas.openxmlformats.org/officeDocument/2006/relationships/image" Target="../media/image111.wmf"/><Relationship Id="rId12" Type="http://schemas.openxmlformats.org/officeDocument/2006/relationships/oleObject" Target="../embeddings/oleObject9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87.bin"/><Relationship Id="rId11" Type="http://schemas.openxmlformats.org/officeDocument/2006/relationships/image" Target="../media/image113.wmf"/><Relationship Id="rId5" Type="http://schemas.openxmlformats.org/officeDocument/2006/relationships/image" Target="../media/image110.wmf"/><Relationship Id="rId10" Type="http://schemas.openxmlformats.org/officeDocument/2006/relationships/oleObject" Target="../embeddings/oleObject89.bin"/><Relationship Id="rId4" Type="http://schemas.openxmlformats.org/officeDocument/2006/relationships/oleObject" Target="../embeddings/oleObject86.bin"/><Relationship Id="rId9" Type="http://schemas.openxmlformats.org/officeDocument/2006/relationships/image" Target="../media/image112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3.bin"/><Relationship Id="rId3" Type="http://schemas.openxmlformats.org/officeDocument/2006/relationships/image" Target="../media/image119.gif"/><Relationship Id="rId7" Type="http://schemas.openxmlformats.org/officeDocument/2006/relationships/image" Target="../media/image11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92.bin"/><Relationship Id="rId5" Type="http://schemas.openxmlformats.org/officeDocument/2006/relationships/image" Target="../media/image116.wmf"/><Relationship Id="rId4" Type="http://schemas.openxmlformats.org/officeDocument/2006/relationships/oleObject" Target="../embeddings/oleObject91.bin"/><Relationship Id="rId9" Type="http://schemas.openxmlformats.org/officeDocument/2006/relationships/image" Target="../media/image118.w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122.wmf"/><Relationship Id="rId5" Type="http://schemas.openxmlformats.org/officeDocument/2006/relationships/oleObject" Target="../embeddings/oleObject94.bin"/><Relationship Id="rId4" Type="http://schemas.openxmlformats.org/officeDocument/2006/relationships/image" Target="../media/image124.gi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8001000" cy="35052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31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Time-resolved luminescence: </a:t>
            </a:r>
            <a:br>
              <a:rPr lang="en-US" sz="31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en-US" sz="31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equipment and kinetic description of processes. &amp; Phonons.</a:t>
            </a:r>
            <a:r>
              <a:rPr lang="en-US" dirty="0" smtClean="0">
                <a:solidFill>
                  <a:srgbClr val="0070C0"/>
                </a:solidFill>
              </a:rPr>
              <a:t/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/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/>
            </a:r>
            <a:br>
              <a:rPr lang="en-US" dirty="0" smtClean="0">
                <a:solidFill>
                  <a:srgbClr val="0070C0"/>
                </a:solidFill>
              </a:rPr>
            </a:b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19200" y="4001869"/>
            <a:ext cx="685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Course title: Luminescence spectroscopy of  Semiconductors, Lecture 2 (chapter 2, 3 &amp; 4 of the book)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95400" y="5181600"/>
            <a:ext cx="6172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Given by: </a:t>
            </a:r>
            <a:r>
              <a:rPr lang="en-US" sz="1600" b="1" dirty="0" err="1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Mahtab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Sangghaleh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30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Oct. 2012</a:t>
            </a:r>
            <a:endParaRPr lang="en-US" sz="1600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Out line:</a:t>
            </a:r>
            <a:endParaRPr lang="en-US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057400"/>
            <a:ext cx="8229600" cy="1447800"/>
          </a:xfrm>
        </p:spPr>
        <p:txBody>
          <a:bodyPr/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Time- resolved luminescence measurements, Set up &amp; techniques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Kinetic description of luminescence processes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Phonons and their participation in optical phenomena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39240"/>
            <a:ext cx="8229600" cy="23469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Direct imaging of the luminescence</a:t>
            </a:r>
          </a:p>
          <a:p>
            <a:pPr marL="457200" indent="-457200">
              <a:buClrTx/>
              <a:buSzPct val="85000"/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1.	Single- channel detector (PM or Photodiode)</a:t>
            </a:r>
          </a:p>
          <a:p>
            <a:pPr marL="457200" indent="-457200">
              <a:buClrTx/>
              <a:buSzPct val="85000"/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2.	Oscilloscope</a:t>
            </a:r>
          </a:p>
          <a:p>
            <a:pPr marL="457200" indent="-457200">
              <a:buClrTx/>
              <a:buSzPct val="85000"/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3.	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Cw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excitation beam (chopped) / pulsed source</a:t>
            </a:r>
          </a:p>
          <a:p>
            <a:pPr marL="457200" indent="-457200">
              <a:buClrTx/>
              <a:buSzPct val="85000"/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      (a lamp or laser)</a:t>
            </a:r>
          </a:p>
          <a:p>
            <a:pPr marL="457200" indent="-457200">
              <a:buClrTx/>
              <a:buSzPct val="85000"/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4.	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Monochromator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/ Band interference filter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Time- resolved luminescence measurements, Set up &amp; techniques</a:t>
            </a:r>
            <a:endParaRPr lang="en-US" sz="2000" dirty="0">
              <a:solidFill>
                <a:srgbClr val="0070C0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Picture 5" descr="Fig02_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1008" y="1752600"/>
            <a:ext cx="2749592" cy="37978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838200" y="1219200"/>
            <a:ext cx="7315200" cy="60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In the simplest case: </a:t>
            </a:r>
            <a:r>
              <a:rPr lang="en-US" sz="2000" u="sng" dirty="0" smtClean="0">
                <a:latin typeface="Arial" pitchFamily="34" charset="0"/>
                <a:cs typeface="Arial" pitchFamily="34" charset="0"/>
              </a:rPr>
              <a:t>single-exponential function</a:t>
            </a:r>
          </a:p>
          <a:p>
            <a:pP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Content Placeholder 3"/>
          <p:cNvSpPr txBox="1">
            <a:spLocks/>
          </p:cNvSpPr>
          <p:nvPr/>
        </p:nvSpPr>
        <p:spPr>
          <a:xfrm>
            <a:off x="838200" y="2590800"/>
            <a:ext cx="7696200" cy="609600"/>
          </a:xfrm>
          <a:prstGeom prst="rect">
            <a:avLst/>
          </a:prstGeom>
        </p:spPr>
        <p:txBody>
          <a:bodyPr vert="horz">
            <a:normAutofit fontScale="70000" lnSpcReduction="20000"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Mean decay time: mean value of continuous stochastic variable:</a:t>
            </a: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2100943" y="3048000"/>
          <a:ext cx="157797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8" name="Equation" r:id="rId3" imgW="876240" imgH="634680" progId="Equation.3">
                  <p:embed/>
                </p:oleObj>
              </mc:Choice>
              <mc:Fallback>
                <p:oleObj name="Equation" r:id="rId3" imgW="876240" imgH="6346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0943" y="3048000"/>
                        <a:ext cx="1577975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910166" y="1905000"/>
          <a:ext cx="2976034" cy="5200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9" name="Equation" r:id="rId5" imgW="1307880" imgH="228600" progId="Equation.3">
                  <p:embed/>
                </p:oleObj>
              </mc:Choice>
              <mc:Fallback>
                <p:oleObj name="Equation" r:id="rId5" imgW="1307880" imgH="2286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0166" y="1905000"/>
                        <a:ext cx="2976034" cy="52008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5" name="Straight Arrow Connector 34"/>
          <p:cNvCxnSpPr/>
          <p:nvPr/>
        </p:nvCxnSpPr>
        <p:spPr>
          <a:xfrm>
            <a:off x="4310743" y="3581400"/>
            <a:ext cx="15240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4428064" y="3124200"/>
            <a:ext cx="1178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Single-exp.</a:t>
            </a:r>
            <a:endParaRPr lang="en-US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/>
        </p:nvGraphicFramePr>
        <p:xfrm>
          <a:off x="6139543" y="3352800"/>
          <a:ext cx="566057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0" name="Equation" r:id="rId7" imgW="330120" imgH="177480" progId="Equation.3">
                  <p:embed/>
                </p:oleObj>
              </mc:Choice>
              <mc:Fallback>
                <p:oleObj name="Equation" r:id="rId7" imgW="330120" imgH="1774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9543" y="3352800"/>
                        <a:ext cx="566057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 19"/>
          <p:cNvGrpSpPr/>
          <p:nvPr/>
        </p:nvGrpSpPr>
        <p:grpSpPr>
          <a:xfrm>
            <a:off x="1600200" y="4419600"/>
            <a:ext cx="5791200" cy="609600"/>
            <a:chOff x="1905000" y="4495800"/>
            <a:chExt cx="5791200" cy="609600"/>
          </a:xfrm>
        </p:grpSpPr>
        <p:sp>
          <p:nvSpPr>
            <p:cNvPr id="39" name="Content Placeholder 3"/>
            <p:cNvSpPr txBox="1">
              <a:spLocks/>
            </p:cNvSpPr>
            <p:nvPr/>
          </p:nvSpPr>
          <p:spPr>
            <a:xfrm>
              <a:off x="2438400" y="4495800"/>
              <a:ext cx="5257800" cy="609600"/>
            </a:xfrm>
            <a:prstGeom prst="rect">
              <a:avLst/>
            </a:prstGeom>
          </p:spPr>
          <p:txBody>
            <a:bodyPr vert="horz">
              <a:normAutofit fontScale="55000" lnSpcReduction="20000"/>
            </a:bodyPr>
            <a:lstStyle/>
            <a:p>
              <a:pPr marL="274320" indent="-274320">
                <a:spcBef>
                  <a:spcPts val="600"/>
                </a:spcBef>
                <a:buClr>
                  <a:schemeClr val="accent1"/>
                </a:buClr>
                <a:buSzPct val="76000"/>
              </a:pP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Occurrence probability density of a time interval t which an elementary emitter is found in an excited state</a:t>
              </a:r>
            </a:p>
            <a:p>
              <a:pPr marL="274320" indent="-274320">
                <a:spcBef>
                  <a:spcPts val="600"/>
                </a:spcBef>
                <a:buClr>
                  <a:schemeClr val="accent1"/>
                </a:buClr>
                <a:buSzPct val="76000"/>
              </a:pPr>
              <a:endParaRPr lang="en-US" sz="2800" dirty="0" smtClean="0">
                <a:latin typeface="Arial" pitchFamily="34" charset="0"/>
                <a:cs typeface="Arial" pitchFamily="34" charset="0"/>
              </a:endParaRPr>
            </a:p>
            <a:p>
              <a:pPr marL="274320" marR="0" lvl="0" indent="-27432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76000"/>
                <a:buFont typeface="Wingdings 3"/>
                <a:buNone/>
                <a:tabLst/>
                <a:defRPr/>
              </a:pPr>
              <a:endPara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  <a:p>
              <a:pPr marL="274320" marR="0" lvl="0" indent="-27432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76000"/>
                <a:buFont typeface="Wingdings 3"/>
                <a:buNone/>
                <a:tabLst/>
                <a:defRPr/>
              </a:pPr>
              <a:endPara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  <a:p>
              <a:pPr marL="274320" marR="0" lvl="0" indent="-27432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76000"/>
                <a:buFont typeface="Wingdings 3"/>
                <a:buNone/>
                <a:tabLst/>
                <a:defRPr/>
              </a:pPr>
              <a:endPara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  <a:p>
              <a:pPr marL="274320" marR="0" lvl="0" indent="-27432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76000"/>
                <a:buFont typeface="Wingdings 3"/>
                <a:buNone/>
                <a:tabLst/>
                <a:defRPr/>
              </a:pPr>
              <a:endPara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  <a:p>
              <a:pPr marL="274320" marR="0" lvl="0" indent="-27432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76000"/>
                <a:buFont typeface="Wingdings 3"/>
                <a:buNone/>
                <a:tabLst/>
                <a:defRPr/>
              </a:pPr>
              <a:endPara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  <a:p>
              <a:pPr marL="274320" marR="0" lvl="0" indent="-27432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76000"/>
                <a:buFont typeface="Wingdings 3"/>
                <a:buNone/>
                <a:tabLst/>
                <a:defRPr/>
              </a:pPr>
              <a:endPara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  <a:p>
              <a:pPr marL="274320" marR="0" lvl="0" indent="-27432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76000"/>
                <a:buFont typeface="Wingdings 3"/>
                <a:buNone/>
                <a:tabLst/>
                <a:defRPr/>
              </a:pPr>
              <a:endPara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graphicFrame>
          <p:nvGraphicFramePr>
            <p:cNvPr id="23560" name="Object 8"/>
            <p:cNvGraphicFramePr>
              <a:graphicFrameLocks noChangeAspect="1"/>
            </p:cNvGraphicFramePr>
            <p:nvPr/>
          </p:nvGraphicFramePr>
          <p:xfrm>
            <a:off x="1905000" y="4572000"/>
            <a:ext cx="508000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581" name="Equation" r:id="rId9" imgW="304560" imgH="228600" progId="Equation.3">
                    <p:embed/>
                  </p:oleObj>
                </mc:Choice>
                <mc:Fallback>
                  <p:oleObj name="Equation" r:id="rId9" imgW="304560" imgH="228600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05000" y="4572000"/>
                          <a:ext cx="508000" cy="381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1" name="Content Placeholder 3"/>
          <p:cNvSpPr txBox="1">
            <a:spLocks/>
          </p:cNvSpPr>
          <p:nvPr/>
        </p:nvSpPr>
        <p:spPr>
          <a:xfrm>
            <a:off x="838200" y="5410200"/>
            <a:ext cx="7696200" cy="609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time at which the initial intensity decreases to the value </a:t>
            </a: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0" y="7334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5" name="Object 44"/>
          <p:cNvGraphicFramePr>
            <a:graphicFrameLocks noChangeAspect="1"/>
          </p:cNvGraphicFramePr>
          <p:nvPr/>
        </p:nvGraphicFramePr>
        <p:xfrm>
          <a:off x="3429000" y="5791200"/>
          <a:ext cx="2590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2" name="Equation" r:id="rId11" imgW="1295280" imgH="228600" progId="Equation.3">
                  <p:embed/>
                </p:oleObj>
              </mc:Choice>
              <mc:Fallback>
                <p:oleObj name="Equation" r:id="rId11" imgW="1295280" imgH="22860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5791200"/>
                        <a:ext cx="2590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Group 18"/>
          <p:cNvGrpSpPr/>
          <p:nvPr/>
        </p:nvGrpSpPr>
        <p:grpSpPr>
          <a:xfrm>
            <a:off x="3962400" y="1905000"/>
            <a:ext cx="4267200" cy="609600"/>
            <a:chOff x="3962400" y="1828800"/>
            <a:chExt cx="4267200" cy="609600"/>
          </a:xfrm>
        </p:grpSpPr>
        <p:sp>
          <p:nvSpPr>
            <p:cNvPr id="13" name="Content Placeholder 3"/>
            <p:cNvSpPr txBox="1">
              <a:spLocks/>
            </p:cNvSpPr>
            <p:nvPr/>
          </p:nvSpPr>
          <p:spPr>
            <a:xfrm>
              <a:off x="3962400" y="1828800"/>
              <a:ext cx="4267200" cy="609600"/>
            </a:xfrm>
            <a:prstGeom prst="rect">
              <a:avLst/>
            </a:prstGeom>
          </p:spPr>
          <p:txBody>
            <a:bodyPr vert="horz">
              <a:normAutofit fontScale="85000" lnSpcReduction="20000"/>
            </a:bodyPr>
            <a:lstStyle/>
            <a:p>
              <a:pPr marL="274320" indent="-274320">
                <a:spcBef>
                  <a:spcPts val="600"/>
                </a:spcBef>
                <a:buClr>
                  <a:schemeClr val="accent1"/>
                </a:buClr>
                <a:buSzPct val="76000"/>
              </a:pPr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Where    is luminescence </a:t>
              </a:r>
            </a:p>
            <a:p>
              <a:pPr marL="274320" indent="-274320">
                <a:spcBef>
                  <a:spcPts val="600"/>
                </a:spcBef>
                <a:buClr>
                  <a:schemeClr val="accent1"/>
                </a:buClr>
                <a:buSzPct val="76000"/>
              </a:pPr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 decay time (lifetime)</a:t>
              </a:r>
            </a:p>
            <a:p>
              <a:pPr marL="274320" marR="0" lvl="0" indent="-27432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76000"/>
                <a:buFont typeface="Wingdings 3"/>
                <a:buNone/>
                <a:tabLst/>
                <a:defRPr/>
              </a:pPr>
              <a:endPara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  <a:p>
              <a:pPr marL="274320" marR="0" lvl="0" indent="-27432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76000"/>
                <a:buFont typeface="Wingdings 3"/>
                <a:buNone/>
                <a:tabLst/>
                <a:defRPr/>
              </a:pPr>
              <a:endPara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  <a:p>
              <a:pPr marL="274320" marR="0" lvl="0" indent="-27432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76000"/>
                <a:buFont typeface="Wingdings 3"/>
                <a:buNone/>
                <a:tabLst/>
                <a:defRPr/>
              </a:pPr>
              <a:endPara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  <a:p>
              <a:pPr marL="274320" marR="0" lvl="0" indent="-27432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76000"/>
                <a:buFont typeface="Wingdings 3"/>
                <a:buNone/>
                <a:tabLst/>
                <a:defRPr/>
              </a:pPr>
              <a:endPara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  <a:p>
              <a:pPr marL="274320" marR="0" lvl="0" indent="-27432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76000"/>
                <a:buFont typeface="Wingdings 3"/>
                <a:buNone/>
                <a:tabLst/>
                <a:defRPr/>
              </a:pPr>
              <a:endPara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  <a:p>
              <a:pPr marL="274320" marR="0" lvl="0" indent="-27432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76000"/>
                <a:buFont typeface="Wingdings 3"/>
                <a:buNone/>
                <a:tabLst/>
                <a:defRPr/>
              </a:pPr>
              <a:endPara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  <a:p>
              <a:pPr marL="274320" marR="0" lvl="0" indent="-27432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76000"/>
                <a:buFont typeface="Wingdings 3"/>
                <a:buNone/>
                <a:tabLst/>
                <a:defRPr/>
              </a:pPr>
              <a:endPara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graphicFrame>
          <p:nvGraphicFramePr>
            <p:cNvPr id="23565" name="Object 13"/>
            <p:cNvGraphicFramePr>
              <a:graphicFrameLocks noChangeAspect="1"/>
            </p:cNvGraphicFramePr>
            <p:nvPr/>
          </p:nvGraphicFramePr>
          <p:xfrm>
            <a:off x="4735512" y="1828800"/>
            <a:ext cx="217488" cy="2397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583" name="Equation" r:id="rId13" imgW="126720" imgH="139680" progId="Equation.3">
                    <p:embed/>
                  </p:oleObj>
                </mc:Choice>
                <mc:Fallback>
                  <p:oleObj name="Equation" r:id="rId13" imgW="126720" imgH="139680" progId="Equation.3">
                    <p:embed/>
                    <p:pic>
                      <p:nvPicPr>
                        <p:cNvPr id="0" name="Picture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35512" y="1828800"/>
                          <a:ext cx="217488" cy="2397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Difficulties &amp; potential Limitations:</a:t>
            </a:r>
            <a:endParaRPr lang="en-US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666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05000" y="320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733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Whole experimental set up ( pulsed excitation source, photomultiplier or photodiode, and the oscilloscope) should be fast enough, highly sensitive and linearly responding to the optical signals.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Insufficient response speed of the photomultiplier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 fast p-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-n photodiode is less sensitive and preamplifier must be used in connection with oscilloscope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frequency bandwidth of the oscilloscope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8229600" cy="1600200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Direct measurements of the luminescence response suitable for relatively slow decays (Pulsed source below 1us &amp; for chopped excitation beam below 50 us)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Fig02_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09800" y="2564458"/>
            <a:ext cx="4483704" cy="33791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Complementary mathematics treatments</a:t>
            </a:r>
            <a:endParaRPr lang="en-US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2057400" y="1489313"/>
          <a:ext cx="3810000" cy="8056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9" name="Equation" r:id="rId3" imgW="1562040" imgH="330120" progId="Equation.3">
                  <p:embed/>
                </p:oleObj>
              </mc:Choice>
              <mc:Fallback>
                <p:oleObj name="Equation" r:id="rId3" imgW="1562040" imgH="330120" progId="Equation.3">
                  <p:embed/>
                  <p:pic>
                    <p:nvPicPr>
                      <p:cNvPr id="0" name="Content Placeholder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489313"/>
                        <a:ext cx="3810000" cy="8056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" name="Group 17"/>
          <p:cNvGrpSpPr/>
          <p:nvPr/>
        </p:nvGrpSpPr>
        <p:grpSpPr>
          <a:xfrm>
            <a:off x="2062534" y="2590800"/>
            <a:ext cx="4566866" cy="1334532"/>
            <a:chOff x="1779587" y="2704068"/>
            <a:chExt cx="4566866" cy="1334532"/>
          </a:xfrm>
        </p:grpSpPr>
        <p:graphicFrame>
          <p:nvGraphicFramePr>
            <p:cNvPr id="25603" name="Object 3"/>
            <p:cNvGraphicFramePr>
              <a:graphicFrameLocks noChangeAspect="1"/>
            </p:cNvGraphicFramePr>
            <p:nvPr/>
          </p:nvGraphicFramePr>
          <p:xfrm>
            <a:off x="1779587" y="2743200"/>
            <a:ext cx="506413" cy="314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30" name="Equation" r:id="rId5" imgW="368280" imgH="228600" progId="Equation.3">
                    <p:embed/>
                  </p:oleObj>
                </mc:Choice>
                <mc:Fallback>
                  <p:oleObj name="Equation" r:id="rId5" imgW="368280" imgH="22860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79587" y="2743200"/>
                          <a:ext cx="506413" cy="3143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TextBox 6"/>
            <p:cNvSpPr txBox="1"/>
            <p:nvPr/>
          </p:nvSpPr>
          <p:spPr>
            <a:xfrm>
              <a:off x="2224747" y="2704068"/>
              <a:ext cx="32239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Experimental decay response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25604" name="Object 4"/>
            <p:cNvGraphicFramePr>
              <a:graphicFrameLocks noChangeAspect="1"/>
            </p:cNvGraphicFramePr>
            <p:nvPr/>
          </p:nvGraphicFramePr>
          <p:xfrm>
            <a:off x="1814512" y="3200400"/>
            <a:ext cx="471488" cy="314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31" name="Equation" r:id="rId7" imgW="342720" imgH="228600" progId="Equation.3">
                    <p:embed/>
                  </p:oleObj>
                </mc:Choice>
                <mc:Fallback>
                  <p:oleObj name="Equation" r:id="rId7" imgW="342720" imgH="22860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14512" y="3200400"/>
                          <a:ext cx="471488" cy="3143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2224747" y="3175000"/>
              <a:ext cx="2339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Actual time response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25605" name="Object 5"/>
            <p:cNvGraphicFramePr>
              <a:graphicFrameLocks noChangeAspect="1"/>
            </p:cNvGraphicFramePr>
            <p:nvPr/>
          </p:nvGraphicFramePr>
          <p:xfrm>
            <a:off x="1884362" y="3759200"/>
            <a:ext cx="401638" cy="279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32" name="Equation" r:id="rId9" imgW="291960" imgH="203040" progId="Equation.3">
                    <p:embed/>
                  </p:oleObj>
                </mc:Choice>
                <mc:Fallback>
                  <p:oleObj name="Equation" r:id="rId9" imgW="291960" imgH="20304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84362" y="3759200"/>
                          <a:ext cx="401638" cy="279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TextBox 10"/>
            <p:cNvSpPr txBox="1"/>
            <p:nvPr/>
          </p:nvSpPr>
          <p:spPr>
            <a:xfrm>
              <a:off x="2224747" y="3669268"/>
              <a:ext cx="41217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Temporal profile of the excitation pulse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95521" y="4343400"/>
            <a:ext cx="875111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General: Excitation duration comparable with the decay time to the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luminescence Response</a:t>
            </a:r>
          </a:p>
          <a:p>
            <a:pPr>
              <a:buFontTx/>
              <a:buChar char="-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Finite temporal width of the excitation,      the exact initial point of the decay cannot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 be determined (t=0)</a:t>
            </a:r>
          </a:p>
          <a:p>
            <a:pPr>
              <a:buFontTx/>
              <a:buChar char="-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     Is much shorter than the decay time:                      and </a:t>
            </a:r>
          </a:p>
          <a:p>
            <a:pPr>
              <a:buFontTx/>
              <a:buChar char="-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Tx/>
              <a:buChar char="-"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60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9864431"/>
              </p:ext>
            </p:extLst>
          </p:nvPr>
        </p:nvGraphicFramePr>
        <p:xfrm>
          <a:off x="3276599" y="4648200"/>
          <a:ext cx="400645" cy="2670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3" name="Equation" r:id="rId11" imgW="342720" imgH="228600" progId="Equation.3">
                  <p:embed/>
                </p:oleObj>
              </mc:Choice>
              <mc:Fallback>
                <p:oleObj name="Equation" r:id="rId11" imgW="342720" imgH="2286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599" y="4648200"/>
                        <a:ext cx="400645" cy="2670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3899827"/>
              </p:ext>
            </p:extLst>
          </p:nvPr>
        </p:nvGraphicFramePr>
        <p:xfrm>
          <a:off x="4584700" y="4978400"/>
          <a:ext cx="2921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4" name="Equation" r:id="rId12" imgW="291960" imgH="203040" progId="Equation.3">
                  <p:embed/>
                </p:oleObj>
              </mc:Choice>
              <mc:Fallback>
                <p:oleObj name="Equation" r:id="rId12" imgW="291960" imgH="2030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4700" y="4978400"/>
                        <a:ext cx="292100" cy="20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8" name="Object 8"/>
          <p:cNvGraphicFramePr>
            <a:graphicFrameLocks noChangeAspect="1"/>
          </p:cNvGraphicFramePr>
          <p:nvPr/>
        </p:nvGraphicFramePr>
        <p:xfrm>
          <a:off x="850900" y="5562600"/>
          <a:ext cx="2921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5" name="Equation" r:id="rId13" imgW="291960" imgH="203040" progId="Equation.3">
                  <p:embed/>
                </p:oleObj>
              </mc:Choice>
              <mc:Fallback>
                <p:oleObj name="Equation" r:id="rId13" imgW="291960" imgH="2030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0900" y="5562600"/>
                        <a:ext cx="292100" cy="20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5835986"/>
              </p:ext>
            </p:extLst>
          </p:nvPr>
        </p:nvGraphicFramePr>
        <p:xfrm>
          <a:off x="4991100" y="5562600"/>
          <a:ext cx="11811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6" name="Equation" r:id="rId14" imgW="1180800" imgH="203040" progId="Equation.3">
                  <p:embed/>
                </p:oleObj>
              </mc:Choice>
              <mc:Fallback>
                <p:oleObj name="Equation" r:id="rId14" imgW="1180800" imgH="20304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1100" y="5562600"/>
                        <a:ext cx="1181100" cy="203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9865259"/>
              </p:ext>
            </p:extLst>
          </p:nvPr>
        </p:nvGraphicFramePr>
        <p:xfrm>
          <a:off x="6680200" y="5562600"/>
          <a:ext cx="7874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7" name="Equation" r:id="rId16" imgW="787320" imgH="228600" progId="Equation.3">
                  <p:embed/>
                </p:oleObj>
              </mc:Choice>
              <mc:Fallback>
                <p:oleObj name="Equation" r:id="rId16" imgW="787320" imgH="2286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0200" y="5562600"/>
                        <a:ext cx="7874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Phase-shifted method</a:t>
            </a:r>
            <a:endParaRPr lang="en-US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Excitation Intensity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sinusoidally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modulated in time with angular frequency of 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Luminescence response is phase shifted by angle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Modulation depth is decreased.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285999" y="1612900"/>
          <a:ext cx="235527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7" name="Equation" r:id="rId3" imgW="152280" imgH="139680" progId="Equation.3">
                  <p:embed/>
                </p:oleObj>
              </mc:Choice>
              <mc:Fallback>
                <p:oleObj name="Equation" r:id="rId3" imgW="152280" imgH="1396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5999" y="1612900"/>
                        <a:ext cx="235527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6477000" y="1981200"/>
          <a:ext cx="228600" cy="2701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8" name="Equation" r:id="rId5" imgW="139680" imgH="164880" progId="Equation.3">
                  <p:embed/>
                </p:oleObj>
              </mc:Choice>
              <mc:Fallback>
                <p:oleObj name="Equation" r:id="rId5" imgW="139680" imgH="1648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1981200"/>
                        <a:ext cx="228600" cy="2701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5410200" y="2693075"/>
          <a:ext cx="2756647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9" name="Equation" r:id="rId7" imgW="1562040" imgH="431640" progId="Equation.3">
                  <p:embed/>
                </p:oleObj>
              </mc:Choice>
              <mc:Fallback>
                <p:oleObj name="Equation" r:id="rId7" imgW="1562040" imgH="431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2693075"/>
                        <a:ext cx="2756647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334000" y="3759875"/>
            <a:ext cx="33877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 is ratio of modulation depth</a:t>
            </a:r>
          </a:p>
          <a:p>
            <a:endParaRPr lang="en-US" dirty="0" smtClean="0"/>
          </a:p>
          <a:p>
            <a:r>
              <a:rPr lang="en-US" dirty="0" smtClean="0"/>
              <a:t>For pure single- exponential decay</a:t>
            </a:r>
          </a:p>
          <a:p>
            <a:endParaRPr lang="en-US" dirty="0" smtClean="0"/>
          </a:p>
        </p:txBody>
      </p:sp>
      <p:pic>
        <p:nvPicPr>
          <p:cNvPr id="18" name="Picture 17" descr="Fig02_43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62000" y="3352800"/>
            <a:ext cx="4280429" cy="251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frequency   must be comparable to the decay rate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If              then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If              then                   and     cannot be reliably determined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Range                           decay time of </a:t>
            </a:r>
          </a:p>
          <a:p>
            <a:r>
              <a:rPr lang="en-US" smtClean="0">
                <a:latin typeface="Arial" pitchFamily="34" charset="0"/>
                <a:cs typeface="Arial" pitchFamily="34" charset="0"/>
              </a:rPr>
              <a:t>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2743200" y="1447800"/>
          <a:ext cx="152400" cy="13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4" name="Equation" r:id="rId3" imgW="152280" imgH="139680" progId="Equation.3">
                  <p:embed/>
                </p:oleObj>
              </mc:Choice>
              <mc:Fallback>
                <p:oleObj name="Equation" r:id="rId3" imgW="152280" imgH="1396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447800"/>
                        <a:ext cx="152400" cy="139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1181099" y="2625558"/>
          <a:ext cx="989264" cy="3462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5" name="Equation" r:id="rId5" imgW="507960" imgH="177480" progId="Equation.3">
                  <p:embed/>
                </p:oleObj>
              </mc:Choice>
              <mc:Fallback>
                <p:oleObj name="Equation" r:id="rId5" imgW="507960" imgH="177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1099" y="2625558"/>
                        <a:ext cx="989264" cy="3462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1524000" y="1676400"/>
          <a:ext cx="1657015" cy="395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6" name="Equation" r:id="rId7" imgW="850680" imgH="203040" progId="Equation.3">
                  <p:embed/>
                </p:oleObj>
              </mc:Choice>
              <mc:Fallback>
                <p:oleObj name="Equation" r:id="rId7" imgW="85068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676400"/>
                        <a:ext cx="1657015" cy="3957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3" name="Object 5"/>
          <p:cNvGraphicFramePr>
            <a:graphicFrameLocks noChangeAspect="1"/>
          </p:cNvGraphicFramePr>
          <p:nvPr/>
        </p:nvGraphicFramePr>
        <p:xfrm>
          <a:off x="1181099" y="2176379"/>
          <a:ext cx="989264" cy="3462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7" name="Equation" r:id="rId9" imgW="507960" imgH="177480" progId="Equation.3">
                  <p:embed/>
                </p:oleObj>
              </mc:Choice>
              <mc:Fallback>
                <p:oleObj name="Equation" r:id="rId9" imgW="507960" imgH="177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1099" y="2176379"/>
                        <a:ext cx="989264" cy="3462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4" name="Object 6"/>
          <p:cNvGraphicFramePr>
            <a:graphicFrameLocks noChangeAspect="1"/>
          </p:cNvGraphicFramePr>
          <p:nvPr/>
        </p:nvGraphicFramePr>
        <p:xfrm>
          <a:off x="2944394" y="2176379"/>
          <a:ext cx="865606" cy="3462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8" name="Equation" r:id="rId11" imgW="444240" imgH="177480" progId="Equation.3">
                  <p:embed/>
                </p:oleObj>
              </mc:Choice>
              <mc:Fallback>
                <p:oleObj name="Equation" r:id="rId11" imgW="444240" imgH="1774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4394" y="2176379"/>
                        <a:ext cx="865606" cy="3462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5" name="Object 7"/>
          <p:cNvGraphicFramePr>
            <a:graphicFrameLocks noChangeAspect="1"/>
          </p:cNvGraphicFramePr>
          <p:nvPr/>
        </p:nvGraphicFramePr>
        <p:xfrm>
          <a:off x="5366753" y="2627897"/>
          <a:ext cx="272047" cy="3215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9" name="Equation" r:id="rId13" imgW="139680" imgH="164880" progId="Equation.3">
                  <p:embed/>
                </p:oleObj>
              </mc:Choice>
              <mc:Fallback>
                <p:oleObj name="Equation" r:id="rId13" imgW="139680" imgH="1648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6753" y="2627897"/>
                        <a:ext cx="272047" cy="3215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1828800" y="3539958"/>
          <a:ext cx="2349501" cy="3462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0" name="Equation" r:id="rId15" imgW="1206360" imgH="177480" progId="Equation.3">
                  <p:embed/>
                </p:oleObj>
              </mc:Choice>
              <mc:Fallback>
                <p:oleObj name="Equation" r:id="rId15" imgW="1206360" imgH="17748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539958"/>
                        <a:ext cx="2349501" cy="3462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3048000" y="2590800"/>
          <a:ext cx="1582820" cy="395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1" name="Equation" r:id="rId17" imgW="812520" imgH="203040" progId="Equation.3">
                  <p:embed/>
                </p:oleObj>
              </mc:Choice>
              <mc:Fallback>
                <p:oleObj name="Equation" r:id="rId17" imgW="812520" imgH="20304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590800"/>
                        <a:ext cx="1582820" cy="3957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52647" y="3886200"/>
            <a:ext cx="67633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Fast luminescence kinetics, no need to short or ultrafast sources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Excitation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cw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lamp, output is modulated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Improvement in lasers, other methods more favorable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Time-correlated single photon counting</a:t>
            </a:r>
            <a:endParaRPr lang="en-US" sz="2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Statistical character of luminescence photon emission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During decay: decrease of the number of emitted photons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Circular aperture : narrow 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solid angle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Detector: photomultiplier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Arrival time of the single 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photons</a:t>
            </a: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Fig02_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67200" y="2286000"/>
            <a:ext cx="4024318" cy="36377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Content Placeholder 4" descr="Fig02_4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684639" y="3063364"/>
            <a:ext cx="5995416" cy="2880236"/>
          </a:xfrm>
        </p:spPr>
      </p:pic>
      <p:sp>
        <p:nvSpPr>
          <p:cNvPr id="6" name="TextBox 5"/>
          <p:cNvSpPr txBox="1"/>
          <p:nvPr/>
        </p:nvSpPr>
        <p:spPr>
          <a:xfrm>
            <a:off x="1460953" y="1265872"/>
            <a:ext cx="644278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Two basic requirements: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ü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Low Luminescence intensity: single photon detection</a:t>
            </a:r>
          </a:p>
          <a:p>
            <a:pPr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ü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Catching high No. of photons to have good statistics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Boxcar integrator</a:t>
            </a:r>
            <a:endParaRPr lang="en-US" sz="2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Content Placeholder 4" descr="Fig02_46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4824297" y="1219200"/>
            <a:ext cx="4014903" cy="4937125"/>
          </a:xfrm>
        </p:spPr>
      </p:pic>
      <p:sp>
        <p:nvSpPr>
          <p:cNvPr id="6" name="TextBox 5"/>
          <p:cNvSpPr txBox="1"/>
          <p:nvPr/>
        </p:nvSpPr>
        <p:spPr>
          <a:xfrm>
            <a:off x="533400" y="1371600"/>
            <a:ext cx="44422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dirty="0" smtClean="0">
                <a:latin typeface="Arial" pitchFamily="34" charset="0"/>
                <a:cs typeface="Arial" pitchFamily="34" charset="0"/>
              </a:rPr>
              <a:t>Complete time-resolved luminescence</a:t>
            </a:r>
          </a:p>
          <a:p>
            <a:pPr algn="just"/>
            <a:r>
              <a:rPr lang="en-US" dirty="0" smtClean="0">
                <a:latin typeface="Arial" pitchFamily="34" charset="0"/>
                <a:cs typeface="Arial" pitchFamily="34" charset="0"/>
              </a:rPr>
              <a:t>Spectra, e. g. Emission spectra at a delay</a:t>
            </a:r>
          </a:p>
          <a:p>
            <a:pPr algn="just"/>
            <a:r>
              <a:rPr lang="en-US" dirty="0" smtClean="0">
                <a:latin typeface="Arial" pitchFamily="34" charset="0"/>
                <a:cs typeface="Arial" pitchFamily="34" charset="0"/>
              </a:rPr>
              <a:t>after excitation pulse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33400" y="2755880"/>
            <a:ext cx="4647426" cy="3970318"/>
            <a:chOff x="533400" y="2755880"/>
            <a:chExt cx="4647426" cy="3970318"/>
          </a:xfrm>
        </p:grpSpPr>
        <p:grpSp>
          <p:nvGrpSpPr>
            <p:cNvPr id="10" name="Group 9"/>
            <p:cNvGrpSpPr/>
            <p:nvPr/>
          </p:nvGrpSpPr>
          <p:grpSpPr>
            <a:xfrm>
              <a:off x="533400" y="2755880"/>
              <a:ext cx="4647426" cy="3970318"/>
              <a:chOff x="533400" y="2679680"/>
              <a:chExt cx="4647426" cy="3970318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533400" y="2679680"/>
                <a:ext cx="4647426" cy="3970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u="sng" dirty="0" smtClean="0">
                    <a:latin typeface="Arial" pitchFamily="34" charset="0"/>
                    <a:cs typeface="Arial" pitchFamily="34" charset="0"/>
                  </a:rPr>
                  <a:t>Principle of the device:</a:t>
                </a:r>
              </a:p>
              <a:p>
                <a:pPr>
                  <a:buFont typeface="Wingdings" pitchFamily="2" charset="2"/>
                  <a:buChar char="q"/>
                </a:pP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  Two inputs:</a:t>
                </a:r>
              </a:p>
              <a:p>
                <a:pPr marL="400050" indent="-400050">
                  <a:buAutoNum type="romanLcParenBoth"/>
                </a:pP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Photomultiplier output/detector</a:t>
                </a:r>
              </a:p>
              <a:p>
                <a:pPr marL="400050" indent="-400050"/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      with a time period of </a:t>
                </a:r>
              </a:p>
              <a:p>
                <a:pPr marL="400050" indent="-400050"/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(ii)	Trigger pulse (synchronous with </a:t>
                </a:r>
              </a:p>
              <a:p>
                <a:pPr marL="400050" indent="-400050"/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      the signal)</a:t>
                </a:r>
              </a:p>
              <a:p>
                <a:pPr marL="400050" indent="-400050"/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pPr marL="400050" indent="-400050">
                  <a:buFont typeface="Wingdings" pitchFamily="2" charset="2"/>
                  <a:buChar char="q"/>
                </a:pP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Signal channel: Broadband preamplifier</a:t>
                </a:r>
              </a:p>
              <a:p>
                <a:pPr marL="400050" indent="-400050"/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Fast sampling unit (gate), low pass RC filter</a:t>
                </a:r>
              </a:p>
              <a:p>
                <a:pPr marL="400050" indent="-400050"/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pPr marL="400050" indent="-400050"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Optimum scanning time </a:t>
                </a:r>
              </a:p>
              <a:p>
                <a:pPr marL="400050" indent="-400050"/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pPr marL="400050" indent="-400050"/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graphicFrame>
            <p:nvGraphicFramePr>
              <p:cNvPr id="8" name="Object 7"/>
              <p:cNvGraphicFramePr>
                <a:graphicFrameLocks noChangeAspect="1"/>
              </p:cNvGraphicFramePr>
              <p:nvPr/>
            </p:nvGraphicFramePr>
            <p:xfrm>
              <a:off x="3175000" y="3541486"/>
              <a:ext cx="254000" cy="3447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800" name="Equation" r:id="rId4" imgW="177480" imgH="241200" progId="Equation.3">
                      <p:embed/>
                    </p:oleObj>
                  </mc:Choice>
                  <mc:Fallback>
                    <p:oleObj name="Equation" r:id="rId4" imgW="177480" imgH="241200" progId="Equation.3">
                      <p:embed/>
                      <p:pic>
                        <p:nvPicPr>
                          <p:cNvPr id="0" name="Picture 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75000" y="3541486"/>
                            <a:ext cx="254000" cy="34471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1" name="Object 10"/>
            <p:cNvGraphicFramePr>
              <a:graphicFrameLocks/>
            </p:cNvGraphicFramePr>
            <p:nvPr/>
          </p:nvGraphicFramePr>
          <p:xfrm>
            <a:off x="3492500" y="5486400"/>
            <a:ext cx="1536700" cy="3476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01" name="Equation" r:id="rId6" imgW="1155600" imgH="253800" progId="Equation.3">
                    <p:embed/>
                  </p:oleObj>
                </mc:Choice>
                <mc:Fallback>
                  <p:oleObj name="Equation" r:id="rId6" imgW="1155600" imgH="253800" progId="Equation.3">
                    <p:embed/>
                    <p:pic>
                      <p:nvPicPr>
                        <p:cNvPr id="0" name="Picture 3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92500" y="5486400"/>
                          <a:ext cx="1536700" cy="3476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Single channel luminescence spectrometer</a:t>
            </a:r>
            <a:endParaRPr lang="en-US" sz="2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Content Placeholder 4" descr="Fig02_47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716707" y="1447800"/>
            <a:ext cx="4804258" cy="2044945"/>
          </a:xfrm>
        </p:spPr>
      </p:pic>
      <p:pic>
        <p:nvPicPr>
          <p:cNvPr id="6" name="Picture 5" descr="Fig02_4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7400" y="1371600"/>
            <a:ext cx="2667000" cy="4005803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716707" y="3593068"/>
            <a:ext cx="5150693" cy="369332"/>
            <a:chOff x="493713" y="3657600"/>
            <a:chExt cx="5150693" cy="369332"/>
          </a:xfrm>
        </p:grpSpPr>
        <p:grpSp>
          <p:nvGrpSpPr>
            <p:cNvPr id="9" name="Group 8"/>
            <p:cNvGrpSpPr/>
            <p:nvPr/>
          </p:nvGrpSpPr>
          <p:grpSpPr>
            <a:xfrm>
              <a:off x="493713" y="3657600"/>
              <a:ext cx="5150693" cy="369332"/>
              <a:chOff x="493713" y="3657600"/>
              <a:chExt cx="5150693" cy="369332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689203" y="3657600"/>
                <a:ext cx="49552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Constant mode (several discrete values of     )</a:t>
                </a:r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graphicFrame>
            <p:nvGraphicFramePr>
              <p:cNvPr id="8" name="Object 7"/>
              <p:cNvGraphicFramePr>
                <a:graphicFrameLocks/>
              </p:cNvGraphicFramePr>
              <p:nvPr/>
            </p:nvGraphicFramePr>
            <p:xfrm>
              <a:off x="493713" y="3657600"/>
              <a:ext cx="255587" cy="3476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3257" name="Equation" r:id="rId5" imgW="190440" imgH="215640" progId="Equation.3">
                      <p:embed/>
                    </p:oleObj>
                  </mc:Choice>
                  <mc:Fallback>
                    <p:oleObj name="Equation" r:id="rId5" imgW="190440" imgH="215640" progId="Equation.3">
                      <p:embed/>
                      <p:pic>
                        <p:nvPicPr>
                          <p:cNvPr id="0" name="Picture 1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93713" y="3657600"/>
                            <a:ext cx="255587" cy="34766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53252" name="Object 4"/>
            <p:cNvGraphicFramePr>
              <a:graphicFrameLocks/>
            </p:cNvGraphicFramePr>
            <p:nvPr/>
          </p:nvGraphicFramePr>
          <p:xfrm>
            <a:off x="5105400" y="3657600"/>
            <a:ext cx="255588" cy="3476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3258" name="Equation" r:id="rId7" imgW="190440" imgH="215640" progId="Equation.3">
                    <p:embed/>
                  </p:oleObj>
                </mc:Choice>
                <mc:Fallback>
                  <p:oleObj name="Equation" r:id="rId7" imgW="190440" imgH="215640" progId="Equation.3">
                    <p:embed/>
                    <p:pic>
                      <p:nvPicPr>
                        <p:cNvPr id="0" name="Picture 4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05400" y="3657600"/>
                          <a:ext cx="255588" cy="3476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5" name="TextBox 14"/>
          <p:cNvSpPr txBox="1"/>
          <p:nvPr/>
        </p:nvSpPr>
        <p:spPr>
          <a:xfrm>
            <a:off x="5791200" y="5648980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Time-resolved luminescence spectra of </a:t>
            </a:r>
            <a:r>
              <a:rPr lang="en-US" sz="1400" b="1" dirty="0" err="1" smtClean="0">
                <a:latin typeface="Arial" pitchFamily="34" charset="0"/>
                <a:cs typeface="Arial" pitchFamily="34" charset="0"/>
              </a:rPr>
              <a:t>AgBr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653311" y="4209870"/>
            <a:ext cx="5214089" cy="1200330"/>
            <a:chOff x="1262911" y="1447800"/>
            <a:chExt cx="5214089" cy="1636516"/>
          </a:xfrm>
        </p:grpSpPr>
        <p:sp>
          <p:nvSpPr>
            <p:cNvPr id="17" name="TextBox 16"/>
            <p:cNvSpPr txBox="1"/>
            <p:nvPr/>
          </p:nvSpPr>
          <p:spPr>
            <a:xfrm>
              <a:off x="1262911" y="1447800"/>
              <a:ext cx="1941557" cy="369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Boxcar integrator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>
              <a:off x="3244111" y="1761530"/>
              <a:ext cx="3048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3701311" y="1447801"/>
              <a:ext cx="2775689" cy="16365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Luminescence kinetics </a:t>
              </a:r>
            </a:p>
            <a:p>
              <a:r>
                <a:rPr lang="en-US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and decay times from </a:t>
              </a:r>
            </a:p>
            <a:p>
              <a:r>
                <a:rPr lang="en-US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500 </a:t>
              </a:r>
              <a:r>
                <a:rPr lang="en-US" dirty="0" err="1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ps</a:t>
              </a:r>
              <a:r>
                <a:rPr lang="en-US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 to hundreds of ns          </a:t>
              </a:r>
            </a:p>
            <a:p>
              <a:endParaRPr lang="en-US" dirty="0">
                <a:solidFill>
                  <a:srgbClr val="0070C0"/>
                </a:solidFill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346038" y="5325070"/>
            <a:ext cx="3759362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Limitation in electronic circuits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Low response of photomultipliers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Input amplifier (not fast enough)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Streak camera</a:t>
            </a:r>
            <a:endParaRPr lang="en-US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Content Placeholder 4" descr="Fig02_49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69848" y="2636520"/>
            <a:ext cx="6626352" cy="2621280"/>
          </a:xfrm>
        </p:spPr>
      </p:pic>
      <p:sp>
        <p:nvSpPr>
          <p:cNvPr id="14" name="TextBox 13"/>
          <p:cNvSpPr txBox="1"/>
          <p:nvPr/>
        </p:nvSpPr>
        <p:spPr>
          <a:xfrm>
            <a:off x="457200" y="1447800"/>
            <a:ext cx="77636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Luminescence transients occurring at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&amp;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fs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time scale: non-linear optics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(up conversion): Streak camera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Luminescence transient: Streak camera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" name="Content Placeholder 4" descr="Fig02_5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990600" y="1600200"/>
            <a:ext cx="5251704" cy="3422904"/>
          </a:xfrm>
        </p:spPr>
      </p:pic>
      <p:sp>
        <p:nvSpPr>
          <p:cNvPr id="6" name="TextBox 5"/>
          <p:cNvSpPr txBox="1"/>
          <p:nvPr/>
        </p:nvSpPr>
        <p:spPr>
          <a:xfrm>
            <a:off x="990600" y="5257800"/>
            <a:ext cx="70711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Appropriate setting of an optical delay time it is possible to record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luminescence and reflected fraction of the excitation light (left peak)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64521" y="2486561"/>
            <a:ext cx="23222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Excitation: 35 </a:t>
            </a:r>
            <a:r>
              <a:rPr lang="en-US" sz="1600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ps</a:t>
            </a:r>
            <a:r>
              <a:rPr lang="en-US" sz="16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16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Pulsed second harmonic frequency from ND: YAG laser (532 nm)</a:t>
            </a:r>
            <a:endParaRPr lang="en-US" sz="16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Kinetic description of luminescence processes </a:t>
            </a:r>
            <a:endParaRPr lang="en-US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34440"/>
            <a:ext cx="8229600" cy="493776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err="1" smtClean="0">
                <a:latin typeface="Arial" pitchFamily="34" charset="0"/>
                <a:cs typeface="Arial" pitchFamily="34" charset="0"/>
              </a:rPr>
              <a:t>Radiative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&amp; non-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radiative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recombination and luminescence quantum yield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Kinetic equations for several luminescence phenomena (monomolecular and bimolecular, stretched exponential and multiple processes</a:t>
            </a:r>
          </a:p>
          <a:p>
            <a:pPr>
              <a:lnSpc>
                <a:spcPct val="150000"/>
              </a:lnSpc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Radiative</a:t>
            </a:r>
            <a:r>
              <a:rPr lang="en-US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&amp; non-</a:t>
            </a:r>
            <a:r>
              <a:rPr lang="en-US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radiative</a:t>
            </a:r>
            <a:r>
              <a:rPr lang="en-US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recombination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09600" y="1447800"/>
            <a:ext cx="2971800" cy="990600"/>
          </a:xfrm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en-US" sz="2400" dirty="0" smtClean="0"/>
              <a:t>Excited luminescence </a:t>
            </a:r>
          </a:p>
          <a:p>
            <a:pPr algn="ctr">
              <a:buNone/>
            </a:pPr>
            <a:r>
              <a:rPr lang="en-US" sz="2400" dirty="0" smtClean="0"/>
              <a:t>center </a:t>
            </a:r>
          </a:p>
          <a:p>
            <a:endParaRPr lang="en-US" sz="24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2819400" y="1447800"/>
            <a:ext cx="5791200" cy="872034"/>
            <a:chOff x="2895600" y="1430883"/>
            <a:chExt cx="5791200" cy="872034"/>
          </a:xfrm>
        </p:grpSpPr>
        <p:grpSp>
          <p:nvGrpSpPr>
            <p:cNvPr id="12" name="Group 11"/>
            <p:cNvGrpSpPr/>
            <p:nvPr/>
          </p:nvGrpSpPr>
          <p:grpSpPr>
            <a:xfrm>
              <a:off x="2895600" y="1430883"/>
              <a:ext cx="4572000" cy="872034"/>
              <a:chOff x="2895600" y="1430883"/>
              <a:chExt cx="4572000" cy="872034"/>
            </a:xfrm>
          </p:grpSpPr>
          <p:cxnSp>
            <p:nvCxnSpPr>
              <p:cNvPr id="6" name="Straight Arrow Connector 5"/>
              <p:cNvCxnSpPr/>
              <p:nvPr/>
            </p:nvCxnSpPr>
            <p:spPr>
              <a:xfrm flipV="1">
                <a:off x="3810000" y="1888083"/>
                <a:ext cx="2743200" cy="4266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Rectangle 8"/>
              <p:cNvSpPr/>
              <p:nvPr/>
            </p:nvSpPr>
            <p:spPr>
              <a:xfrm>
                <a:off x="2895600" y="1430883"/>
                <a:ext cx="4572000" cy="8720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loses its electron excitation 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energy (relaxation time)</a:t>
                </a:r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1" name="Content Placeholder 3"/>
            <p:cNvSpPr txBox="1">
              <a:spLocks/>
            </p:cNvSpPr>
            <p:nvPr/>
          </p:nvSpPr>
          <p:spPr>
            <a:xfrm>
              <a:off x="6705600" y="1659483"/>
              <a:ext cx="1981200" cy="457200"/>
            </a:xfrm>
            <a:prstGeom prst="rect">
              <a:avLst/>
            </a:prstGeom>
            <a:ln w="28575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>
              <a:noAutofit/>
            </a:bodyPr>
            <a:lstStyle/>
            <a:p>
              <a:pPr marL="274320" marR="0" lvl="0" indent="-27432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76000"/>
                <a:buFont typeface="Wingdings 3"/>
                <a:buNone/>
                <a:tabLst/>
                <a:defRPr/>
              </a:pPr>
              <a:r>
                <a:rPr lang="en-US" sz="2400" dirty="0" smtClean="0"/>
                <a:t>Ground state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85800" y="2797314"/>
            <a:ext cx="7316747" cy="707886"/>
            <a:chOff x="685800" y="3048000"/>
            <a:chExt cx="7316747" cy="707886"/>
          </a:xfrm>
        </p:grpSpPr>
        <p:grpSp>
          <p:nvGrpSpPr>
            <p:cNvPr id="17" name="Group 16"/>
            <p:cNvGrpSpPr/>
            <p:nvPr/>
          </p:nvGrpSpPr>
          <p:grpSpPr>
            <a:xfrm>
              <a:off x="685800" y="3048000"/>
              <a:ext cx="7316747" cy="707886"/>
              <a:chOff x="685800" y="3048000"/>
              <a:chExt cx="7316747" cy="707886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685800" y="3048000"/>
                <a:ext cx="7316747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Blip>
                    <a:blip r:embed="rId3"/>
                  </a:buBlip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 Radiate luminescence photon (after mean lifetime    )</a:t>
                </a:r>
              </a:p>
              <a:p>
                <a:pPr>
                  <a:buBlip>
                    <a:blip r:embed="rId3"/>
                  </a:buBlip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 Transmit heat (vibrations) to the crystal lattice (after time     )</a:t>
                </a:r>
                <a:endParaRPr lang="en-US" sz="2000" dirty="0">
                  <a:latin typeface="Arial" pitchFamily="34" charset="0"/>
                  <a:cs typeface="Arial" pitchFamily="34" charset="0"/>
                </a:endParaRPr>
              </a:p>
            </p:txBody>
          </p:sp>
          <p:graphicFrame>
            <p:nvGraphicFramePr>
              <p:cNvPr id="63490" name="Object 2"/>
              <p:cNvGraphicFramePr>
                <a:graphicFrameLocks/>
              </p:cNvGraphicFramePr>
              <p:nvPr/>
            </p:nvGraphicFramePr>
            <p:xfrm>
              <a:off x="6705600" y="3081337"/>
              <a:ext cx="255588" cy="3476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3501" name="Equation" r:id="rId4" imgW="164880" imgH="215640" progId="Equation.3">
                      <p:embed/>
                    </p:oleObj>
                  </mc:Choice>
                  <mc:Fallback>
                    <p:oleObj name="Equation" r:id="rId4" imgW="164880" imgH="215640" progId="Equation.3">
                      <p:embed/>
                      <p:pic>
                        <p:nvPicPr>
                          <p:cNvPr id="0" name="Picture 2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705600" y="3081337"/>
                            <a:ext cx="255588" cy="3476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8" name="Object 2"/>
            <p:cNvGraphicFramePr>
              <a:graphicFrameLocks/>
            </p:cNvGraphicFramePr>
            <p:nvPr/>
          </p:nvGraphicFramePr>
          <p:xfrm>
            <a:off x="7437437" y="3365500"/>
            <a:ext cx="334963" cy="368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502" name="Equation" r:id="rId6" imgW="215640" imgH="228600" progId="Equation.3">
                    <p:embed/>
                  </p:oleObj>
                </mc:Choice>
                <mc:Fallback>
                  <p:oleObj name="Equation" r:id="rId6" imgW="215640" imgH="228600" progId="Equation.3">
                    <p:embed/>
                    <p:pic>
                      <p:nvPicPr>
                        <p:cNvPr id="0" name="Picture 3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37437" y="3365500"/>
                          <a:ext cx="334963" cy="368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8" name="Group 27"/>
          <p:cNvGrpSpPr/>
          <p:nvPr/>
        </p:nvGrpSpPr>
        <p:grpSpPr>
          <a:xfrm>
            <a:off x="685800" y="4038600"/>
            <a:ext cx="3132589" cy="1752600"/>
            <a:chOff x="906011" y="3810000"/>
            <a:chExt cx="3132589" cy="1752600"/>
          </a:xfrm>
        </p:grpSpPr>
        <p:sp>
          <p:nvSpPr>
            <p:cNvPr id="25" name="Rectangle 24"/>
            <p:cNvSpPr/>
            <p:nvPr/>
          </p:nvSpPr>
          <p:spPr>
            <a:xfrm>
              <a:off x="906011" y="3810000"/>
              <a:ext cx="3132589" cy="70788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Probability of transition to </a:t>
              </a:r>
            </a:p>
            <a:p>
              <a:pPr algn="ctr"/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the ground state:</a:t>
              </a:r>
            </a:p>
          </p:txBody>
        </p:sp>
        <p:graphicFrame>
          <p:nvGraphicFramePr>
            <p:cNvPr id="63494" name="Object 6"/>
            <p:cNvGraphicFramePr>
              <a:graphicFrameLocks noChangeAspect="1"/>
            </p:cNvGraphicFramePr>
            <p:nvPr/>
          </p:nvGraphicFramePr>
          <p:xfrm>
            <a:off x="1668011" y="4800600"/>
            <a:ext cx="1579104" cy="762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503" name="Equation" r:id="rId8" imgW="787320" imgH="431640" progId="Equation.3">
                    <p:embed/>
                  </p:oleObj>
                </mc:Choice>
                <mc:Fallback>
                  <p:oleObj name="Equation" r:id="rId8" imgW="787320" imgH="431640" progId="Equation.3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68011" y="4800600"/>
                          <a:ext cx="1579104" cy="762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7" name="Picture 26" descr="Fig03_01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264152" y="3877056"/>
            <a:ext cx="3965448" cy="22951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Relations:</a:t>
            </a:r>
            <a:endParaRPr lang="en-US" sz="2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33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The luminescence quantum yield or quantum efficiency</a:t>
            </a:r>
          </a:p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   </a:t>
            </a:r>
          </a:p>
          <a:p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6248400" y="1371600"/>
          <a:ext cx="2366682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1" name="Equation" r:id="rId3" imgW="1218960" imgH="431640" progId="Equation.3">
                  <p:embed/>
                </p:oleObj>
              </mc:Choice>
              <mc:Fallback>
                <p:oleObj name="Equation" r:id="rId3" imgW="121896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1371600"/>
                        <a:ext cx="2366682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Group 18"/>
          <p:cNvGrpSpPr/>
          <p:nvPr/>
        </p:nvGrpSpPr>
        <p:grpSpPr>
          <a:xfrm>
            <a:off x="533400" y="2743200"/>
            <a:ext cx="6972299" cy="752445"/>
            <a:chOff x="495301" y="2819400"/>
            <a:chExt cx="6972299" cy="752445"/>
          </a:xfrm>
        </p:grpSpPr>
        <p:grpSp>
          <p:nvGrpSpPr>
            <p:cNvPr id="11" name="Group 10"/>
            <p:cNvGrpSpPr/>
            <p:nvPr/>
          </p:nvGrpSpPr>
          <p:grpSpPr>
            <a:xfrm>
              <a:off x="495301" y="2971800"/>
              <a:ext cx="5219699" cy="457200"/>
              <a:chOff x="1066800" y="3429000"/>
              <a:chExt cx="5219699" cy="457200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1066800" y="3429000"/>
                <a:ext cx="44807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Strong luminescence:               neglecting </a:t>
                </a:r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graphicFrame>
            <p:nvGraphicFramePr>
              <p:cNvPr id="9" name="Object 8"/>
              <p:cNvGraphicFramePr>
                <a:graphicFrameLocks noChangeAspect="1"/>
              </p:cNvGraphicFramePr>
              <p:nvPr/>
            </p:nvGraphicFramePr>
            <p:xfrm>
              <a:off x="3276600" y="3429000"/>
              <a:ext cx="1117600" cy="457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742" name="Equation" r:id="rId5" imgW="558720" imgH="228600" progId="Equation.3">
                      <p:embed/>
                    </p:oleObj>
                  </mc:Choice>
                  <mc:Fallback>
                    <p:oleObj name="Equation" r:id="rId5" imgW="558720" imgH="228600" progId="Equation.3">
                      <p:embed/>
                      <p:pic>
                        <p:nvPicPr>
                          <p:cNvPr id="0" name="Picture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76600" y="3429000"/>
                            <a:ext cx="1117600" cy="4572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" name="Object 9"/>
              <p:cNvGraphicFramePr>
                <a:graphicFrameLocks/>
              </p:cNvGraphicFramePr>
              <p:nvPr/>
            </p:nvGraphicFramePr>
            <p:xfrm>
              <a:off x="5410200" y="3429000"/>
              <a:ext cx="876299" cy="457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743" name="Equation" r:id="rId7" imgW="342720" imgH="228600" progId="Equation.3">
                      <p:embed/>
                    </p:oleObj>
                  </mc:Choice>
                  <mc:Fallback>
                    <p:oleObj name="Equation" r:id="rId7" imgW="342720" imgH="228600" progId="Equation.3">
                      <p:embed/>
                      <p:pic>
                        <p:nvPicPr>
                          <p:cNvPr id="0" name="Picture 5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10200" y="3429000"/>
                            <a:ext cx="876299" cy="4572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8" name="Group 17"/>
            <p:cNvGrpSpPr/>
            <p:nvPr/>
          </p:nvGrpSpPr>
          <p:grpSpPr>
            <a:xfrm>
              <a:off x="6141596" y="2819400"/>
              <a:ext cx="1326004" cy="752445"/>
              <a:chOff x="6858000" y="3086100"/>
              <a:chExt cx="1326004" cy="752445"/>
            </a:xfrm>
          </p:grpSpPr>
          <p:graphicFrame>
            <p:nvGraphicFramePr>
              <p:cNvPr id="14" name="Object 13"/>
              <p:cNvGraphicFramePr>
                <a:graphicFrameLocks/>
              </p:cNvGraphicFramePr>
              <p:nvPr/>
            </p:nvGraphicFramePr>
            <p:xfrm>
              <a:off x="7010400" y="3086100"/>
              <a:ext cx="838200" cy="37144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744" name="Equation" r:id="rId9" imgW="393480" imgH="203040" progId="Equation.3">
                      <p:embed/>
                    </p:oleObj>
                  </mc:Choice>
                  <mc:Fallback>
                    <p:oleObj name="Equation" r:id="rId9" imgW="393480" imgH="203040" progId="Equation.3">
                      <p:embed/>
                      <p:pic>
                        <p:nvPicPr>
                          <p:cNvPr id="0" name="Picture 6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010400" y="3086100"/>
                            <a:ext cx="838200" cy="37144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" name="TextBox 14"/>
              <p:cNvSpPr txBox="1"/>
              <p:nvPr/>
            </p:nvSpPr>
            <p:spPr>
              <a:xfrm>
                <a:off x="6858000" y="3469213"/>
                <a:ext cx="13260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00B050"/>
                    </a:solidFill>
                    <a:latin typeface="Arial" pitchFamily="34" charset="0"/>
                    <a:cs typeface="Arial" pitchFamily="34" charset="0"/>
                  </a:rPr>
                  <a:t>(QE:100%)</a:t>
                </a:r>
                <a:endParaRPr lang="en-US" b="1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17" name="Straight Arrow Connector 16"/>
            <p:cNvCxnSpPr/>
            <p:nvPr/>
          </p:nvCxnSpPr>
          <p:spPr>
            <a:xfrm>
              <a:off x="5715000" y="3200400"/>
              <a:ext cx="304800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609600" y="4143080"/>
            <a:ext cx="4419600" cy="452488"/>
            <a:chOff x="762000" y="4167433"/>
            <a:chExt cx="4419600" cy="452488"/>
          </a:xfrm>
        </p:grpSpPr>
        <p:sp>
          <p:nvSpPr>
            <p:cNvPr id="20" name="TextBox 19"/>
            <p:cNvSpPr txBox="1"/>
            <p:nvPr/>
          </p:nvSpPr>
          <p:spPr>
            <a:xfrm>
              <a:off x="762000" y="4191000"/>
              <a:ext cx="18604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Power efficiency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21" name="Object 20"/>
            <p:cNvGraphicFramePr>
              <a:graphicFrameLocks noChangeAspect="1"/>
            </p:cNvGraphicFramePr>
            <p:nvPr/>
          </p:nvGraphicFramePr>
          <p:xfrm>
            <a:off x="2743200" y="4167433"/>
            <a:ext cx="2438400" cy="452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45" name="Equation" r:id="rId11" imgW="1231560" imgH="228600" progId="Equation.3">
                    <p:embed/>
                  </p:oleObj>
                </mc:Choice>
                <mc:Fallback>
                  <p:oleObj name="Equation" r:id="rId11" imgW="1231560" imgH="228600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3200" y="4167433"/>
                          <a:ext cx="2438400" cy="4524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0728" name="Object 8"/>
          <p:cNvGraphicFramePr>
            <a:graphicFrameLocks noChangeAspect="1"/>
          </p:cNvGraphicFramePr>
          <p:nvPr/>
        </p:nvGraphicFramePr>
        <p:xfrm>
          <a:off x="838200" y="4953000"/>
          <a:ext cx="138206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6" name="Equation" r:id="rId13" imgW="634680" imgH="431640" progId="Equation.3">
                  <p:embed/>
                </p:oleObj>
              </mc:Choice>
              <mc:Fallback>
                <p:oleObj name="Equation" r:id="rId13" imgW="634680" imgH="4316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953000"/>
                        <a:ext cx="138206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2667000" y="5105400"/>
            <a:ext cx="5198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Relate two measureable quantities to a quantum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mechanical characterizing parameter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Situations in practice:</a:t>
            </a:r>
            <a:endParaRPr lang="en-US" sz="2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685800" y="1723072"/>
          <a:ext cx="2543134" cy="688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28" name="Equation" r:id="rId3" imgW="838080" imgH="228600" progId="Equation.3">
                  <p:embed/>
                </p:oleObj>
              </mc:Choice>
              <mc:Fallback>
                <p:oleObj name="Equation" r:id="rId3" imgW="838080" imgH="228600" progId="Equation.3">
                  <p:embed/>
                  <p:pic>
                    <p:nvPicPr>
                      <p:cNvPr id="0" name="Content Placeholder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723072"/>
                        <a:ext cx="2543134" cy="6889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3505200" y="1723072"/>
            <a:ext cx="4068934" cy="1503362"/>
            <a:chOff x="3505200" y="1524000"/>
            <a:chExt cx="4068934" cy="1503362"/>
          </a:xfrm>
        </p:grpSpPr>
        <p:grpSp>
          <p:nvGrpSpPr>
            <p:cNvPr id="8" name="Group 7"/>
            <p:cNvGrpSpPr/>
            <p:nvPr/>
          </p:nvGrpSpPr>
          <p:grpSpPr>
            <a:xfrm>
              <a:off x="3505200" y="1524000"/>
              <a:ext cx="4068934" cy="912174"/>
              <a:chOff x="3581400" y="1657290"/>
              <a:chExt cx="4068934" cy="912174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3581400" y="1657290"/>
                <a:ext cx="406893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Weak luminescence, QE very low</a:t>
                </a:r>
                <a:endParaRPr lang="en-US" sz="2000" dirty="0">
                  <a:latin typeface="Arial" pitchFamily="34" charset="0"/>
                  <a:cs typeface="Arial" pitchFamily="34" charset="0"/>
                </a:endParaRPr>
              </a:p>
            </p:txBody>
          </p:sp>
          <p:graphicFrame>
            <p:nvGraphicFramePr>
              <p:cNvPr id="7" name="Object 6"/>
              <p:cNvGraphicFramePr>
                <a:graphicFrameLocks noChangeAspect="1"/>
              </p:cNvGraphicFramePr>
              <p:nvPr/>
            </p:nvGraphicFramePr>
            <p:xfrm>
              <a:off x="4419600" y="2057400"/>
              <a:ext cx="2133600" cy="51206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4529" name="Equation" r:id="rId5" imgW="952200" imgH="228600" progId="Equation.3">
                      <p:embed/>
                    </p:oleObj>
                  </mc:Choice>
                  <mc:Fallback>
                    <p:oleObj name="Equation" r:id="rId5" imgW="952200" imgH="228600" progId="Equation.3">
                      <p:embed/>
                      <p:pic>
                        <p:nvPicPr>
                          <p:cNvPr id="0" name="Picture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419600" y="2057400"/>
                            <a:ext cx="2133600" cy="51206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9" name="Object 8"/>
            <p:cNvGraphicFramePr>
              <a:graphicFrameLocks noChangeAspect="1"/>
            </p:cNvGraphicFramePr>
            <p:nvPr/>
          </p:nvGraphicFramePr>
          <p:xfrm>
            <a:off x="4724400" y="2514600"/>
            <a:ext cx="966787" cy="512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530" name="Equation" r:id="rId7" imgW="431640" imgH="228600" progId="Equation.3">
                    <p:embed/>
                  </p:oleObj>
                </mc:Choice>
                <mc:Fallback>
                  <p:oleObj name="Equation" r:id="rId7" imgW="431640" imgH="22860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24400" y="2514600"/>
                          <a:ext cx="966787" cy="51276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4519" name="Content Placeholder 4"/>
          <p:cNvGraphicFramePr>
            <a:graphicFrameLocks noChangeAspect="1"/>
          </p:cNvGraphicFramePr>
          <p:nvPr/>
        </p:nvGraphicFramePr>
        <p:xfrm>
          <a:off x="685800" y="4237672"/>
          <a:ext cx="1695450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31" name="Equation" r:id="rId9" imgW="558720" imgH="228600" progId="Equation.3">
                  <p:embed/>
                </p:oleObj>
              </mc:Choice>
              <mc:Fallback>
                <p:oleObj name="Equation" r:id="rId9" imgW="558720" imgH="2286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237672"/>
                        <a:ext cx="1695450" cy="688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505200" y="3932872"/>
            <a:ext cx="533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>
                <a:latin typeface="Arial" pitchFamily="34" charset="0"/>
                <a:cs typeface="Arial" pitchFamily="34" charset="0"/>
              </a:rPr>
              <a:t>The total No. of the photons emitted per unit of time, Intense luminescence, porous silicon and silicon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naocrystals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non-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radiative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recombination are prevented through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passivation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of unoccupied surface bonds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Monomolecular process</a:t>
            </a:r>
            <a:endParaRPr lang="en-US" sz="2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7" name="Content Placeholder 6" descr="Fig03_02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5451990" y="1371600"/>
            <a:ext cx="3311010" cy="4561943"/>
          </a:xfrm>
        </p:spPr>
      </p:pic>
      <p:grpSp>
        <p:nvGrpSpPr>
          <p:cNvPr id="10" name="Group 9"/>
          <p:cNvGrpSpPr/>
          <p:nvPr/>
        </p:nvGrpSpPr>
        <p:grpSpPr>
          <a:xfrm>
            <a:off x="522094" y="1219200"/>
            <a:ext cx="4100803" cy="1803975"/>
            <a:chOff x="457200" y="1383268"/>
            <a:chExt cx="4100803" cy="1803975"/>
          </a:xfrm>
        </p:grpSpPr>
        <p:graphicFrame>
          <p:nvGraphicFramePr>
            <p:cNvPr id="8" name="Object 7"/>
            <p:cNvGraphicFramePr>
              <a:graphicFrameLocks noChangeAspect="1"/>
            </p:cNvGraphicFramePr>
            <p:nvPr/>
          </p:nvGraphicFramePr>
          <p:xfrm>
            <a:off x="824754" y="1828800"/>
            <a:ext cx="2985246" cy="799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59" name="Equation" r:id="rId4" imgW="1612800" imgH="431640" progId="Equation.3">
                    <p:embed/>
                  </p:oleObj>
                </mc:Choice>
                <mc:Fallback>
                  <p:oleObj name="Equation" r:id="rId4" imgW="1612800" imgH="43164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24754" y="1828800"/>
                          <a:ext cx="2985246" cy="799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TextBox 5"/>
            <p:cNvSpPr txBox="1"/>
            <p:nvPr/>
          </p:nvSpPr>
          <p:spPr>
            <a:xfrm>
              <a:off x="457200" y="1383268"/>
              <a:ext cx="33393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Localized luminescence center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57200" y="2602468"/>
              <a:ext cx="41008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i="1" dirty="0" smtClean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G= Number of photons absorbed in </a:t>
              </a:r>
            </a:p>
            <a:p>
              <a:pPr algn="ctr"/>
              <a:r>
                <a:rPr lang="en-US" sz="1600" i="1" dirty="0" smtClean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unit volume per unit time (Generation term)</a:t>
              </a:r>
              <a:endParaRPr lang="en-US" sz="1600" i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819400" y="3048000"/>
            <a:ext cx="2398713" cy="1903413"/>
            <a:chOff x="2895600" y="3124200"/>
            <a:chExt cx="2398713" cy="1903413"/>
          </a:xfrm>
        </p:grpSpPr>
        <p:graphicFrame>
          <p:nvGraphicFramePr>
            <p:cNvPr id="13" name="Object 12"/>
            <p:cNvGraphicFramePr>
              <a:graphicFrameLocks noChangeAspect="1"/>
            </p:cNvGraphicFramePr>
            <p:nvPr/>
          </p:nvGraphicFramePr>
          <p:xfrm>
            <a:off x="2971800" y="3124200"/>
            <a:ext cx="2322513" cy="1903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60" name="Equation" r:id="rId6" imgW="1333440" imgH="1091880" progId="Equation.3">
                    <p:embed/>
                  </p:oleObj>
                </mc:Choice>
                <mc:Fallback>
                  <p:oleObj name="Equation" r:id="rId6" imgW="1333440" imgH="109188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1800" y="3124200"/>
                          <a:ext cx="2322513" cy="19034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" name="Rectangle 16"/>
            <p:cNvSpPr/>
            <p:nvPr/>
          </p:nvSpPr>
          <p:spPr>
            <a:xfrm>
              <a:off x="2895600" y="4267200"/>
              <a:ext cx="2286000" cy="3810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57200" y="3200400"/>
            <a:ext cx="2819400" cy="3416320"/>
            <a:chOff x="457200" y="3200400"/>
            <a:chExt cx="2819400" cy="3416320"/>
          </a:xfrm>
        </p:grpSpPr>
        <p:grpSp>
          <p:nvGrpSpPr>
            <p:cNvPr id="16" name="Group 15"/>
            <p:cNvGrpSpPr/>
            <p:nvPr/>
          </p:nvGrpSpPr>
          <p:grpSpPr>
            <a:xfrm>
              <a:off x="457200" y="3200400"/>
              <a:ext cx="2819400" cy="3416320"/>
              <a:chOff x="457200" y="3352800"/>
              <a:chExt cx="2819400" cy="3416320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457200" y="3352800"/>
                <a:ext cx="28194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Blip>
                    <a:blip r:embed="rId8"/>
                  </a:buBlip>
                </a:pP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Luminescence </a:t>
                </a:r>
              </a:p>
              <a:p>
                <a:pPr marL="342900" indent="-342900"/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     decay</a:t>
                </a:r>
              </a:p>
              <a:p>
                <a:pPr marL="342900" indent="-342900"/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     at t=0, G=0,</a:t>
                </a:r>
              </a:p>
              <a:p>
                <a:pPr marL="342900" indent="-342900"/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     </a:t>
                </a:r>
                <a:r>
                  <a:rPr lang="en-US" dirty="0" err="1" smtClean="0">
                    <a:latin typeface="Arial" pitchFamily="34" charset="0"/>
                    <a:cs typeface="Arial" pitchFamily="34" charset="0"/>
                  </a:rPr>
                  <a:t>i</a:t>
                </a: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(t) at times t   0</a:t>
                </a:r>
              </a:p>
              <a:p>
                <a:pPr marL="342900" indent="-342900"/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pPr marL="342900" indent="-342900"/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pPr marL="342900" indent="-342900">
                  <a:buBlip>
                    <a:blip r:embed="rId8"/>
                  </a:buBlip>
                </a:pP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Steady state, the increase of luminescence intensity (G:ON)</a:t>
                </a:r>
              </a:p>
              <a:p>
                <a:pPr marL="342900" indent="-342900"/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     </a:t>
                </a:r>
              </a:p>
              <a:p>
                <a:pPr marL="342900" indent="-342900"/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graphicFrame>
            <p:nvGraphicFramePr>
              <p:cNvPr id="12" name="Object 11"/>
              <p:cNvGraphicFramePr>
                <a:graphicFrameLocks noChangeAspect="1"/>
              </p:cNvGraphicFramePr>
              <p:nvPr/>
            </p:nvGraphicFramePr>
            <p:xfrm>
              <a:off x="2159000" y="4251960"/>
              <a:ext cx="203200" cy="24384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761" name="Equation" r:id="rId9" imgW="126720" imgH="152280" progId="Equation.3">
                      <p:embed/>
                    </p:oleObj>
                  </mc:Choice>
                  <mc:Fallback>
                    <p:oleObj name="Equation" r:id="rId9" imgW="126720" imgH="152280" progId="Equation.3">
                      <p:embed/>
                      <p:pic>
                        <p:nvPicPr>
                          <p:cNvPr id="0" name="Picture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59000" y="4251960"/>
                            <a:ext cx="203200" cy="24384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cxnSp>
          <p:nvCxnSpPr>
            <p:cNvPr id="15" name="Straight Arrow Connector 14"/>
            <p:cNvCxnSpPr/>
            <p:nvPr/>
          </p:nvCxnSpPr>
          <p:spPr>
            <a:xfrm>
              <a:off x="2476500" y="3810000"/>
              <a:ext cx="304800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2476500" y="5486400"/>
              <a:ext cx="304800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750" name="Object 6"/>
          <p:cNvGraphicFramePr>
            <a:graphicFrameLocks noChangeAspect="1"/>
          </p:cNvGraphicFramePr>
          <p:nvPr/>
        </p:nvGraphicFramePr>
        <p:xfrm>
          <a:off x="2877458" y="4775200"/>
          <a:ext cx="1770742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2" name="Equation" r:id="rId11" imgW="1015920" imgH="888840" progId="Equation.3">
                  <p:embed/>
                </p:oleObj>
              </mc:Choice>
              <mc:Fallback>
                <p:oleObj name="Equation" r:id="rId11" imgW="1015920" imgH="8888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7458" y="4775200"/>
                        <a:ext cx="1770742" cy="154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220980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stationary value of the luminescence intensity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(0) is directly proportional to the excitation intensity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Consider: All the excitation is absorbed, at the depth of absorption which is roughly equal      ,and      is the excited luminescence center</a:t>
            </a:r>
          </a:p>
          <a:p>
            <a:pP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352800" y="2590800"/>
            <a:ext cx="1306512" cy="381000"/>
            <a:chOff x="3352800" y="2590800"/>
            <a:chExt cx="1306512" cy="381000"/>
          </a:xfrm>
        </p:grpSpPr>
        <p:graphicFrame>
          <p:nvGraphicFramePr>
            <p:cNvPr id="5" name="Object 4"/>
            <p:cNvGraphicFramePr>
              <a:graphicFrameLocks noChangeAspect="1"/>
            </p:cNvGraphicFramePr>
            <p:nvPr/>
          </p:nvGraphicFramePr>
          <p:xfrm>
            <a:off x="3352800" y="2590800"/>
            <a:ext cx="392113" cy="330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550" name="Equation" r:id="rId3" imgW="241200" imgH="203040" progId="Equation.3">
                    <p:embed/>
                  </p:oleObj>
                </mc:Choice>
                <mc:Fallback>
                  <p:oleObj name="Equation" r:id="rId3" imgW="241200" imgH="20304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52800" y="2590800"/>
                          <a:ext cx="392113" cy="330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Object 5"/>
            <p:cNvGraphicFramePr>
              <a:graphicFrameLocks/>
            </p:cNvGraphicFramePr>
            <p:nvPr/>
          </p:nvGraphicFramePr>
          <p:xfrm>
            <a:off x="4267200" y="2643187"/>
            <a:ext cx="392112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551" name="Equation" r:id="rId5" imgW="228600" imgH="177480" progId="Equation.3">
                    <p:embed/>
                  </p:oleObj>
                </mc:Choice>
                <mc:Fallback>
                  <p:oleObj name="Equation" r:id="rId5" imgW="228600" imgH="177480" progId="Equation.3">
                    <p:embed/>
                    <p:pic>
                      <p:nvPicPr>
                        <p:cNvPr id="0" name="Picture 3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67200" y="2643187"/>
                          <a:ext cx="392112" cy="3286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2714625" y="3276600"/>
          <a:ext cx="3609975" cy="168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52" name="Equation" r:id="rId7" imgW="1955520" imgH="914400" progId="Equation.3">
                  <p:embed/>
                </p:oleObj>
              </mc:Choice>
              <mc:Fallback>
                <p:oleObj name="Equation" r:id="rId7" imgW="1955520" imgH="9144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4625" y="3276600"/>
                        <a:ext cx="3609975" cy="1687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57200" y="5181600"/>
            <a:ext cx="80829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Two kind of localized luminescence center: Double-exponential decay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2286000" y="5611173"/>
          <a:ext cx="4876800" cy="4848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53" name="Equation" r:id="rId9" imgW="2171520" imgH="215640" progId="Equation.3">
                  <p:embed/>
                </p:oleObj>
              </mc:Choice>
              <mc:Fallback>
                <p:oleObj name="Equation" r:id="rId9" imgW="2171520" imgH="215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5611173"/>
                        <a:ext cx="4876800" cy="48482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Bimolecular process</a:t>
            </a:r>
            <a:endParaRPr lang="en-US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5" name="Content Placeholder 4" descr="Fig03_03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5126053" y="1295400"/>
            <a:ext cx="3027347" cy="2438400"/>
          </a:xfrm>
        </p:spPr>
      </p:pic>
      <p:sp>
        <p:nvSpPr>
          <p:cNvPr id="7" name="TextBox 6"/>
          <p:cNvSpPr txBox="1"/>
          <p:nvPr/>
        </p:nvSpPr>
        <p:spPr>
          <a:xfrm>
            <a:off x="522603" y="1610138"/>
            <a:ext cx="3797835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sz="1600" dirty="0" smtClean="0">
                <a:latin typeface="Arial" pitchFamily="34" charset="0"/>
                <a:cs typeface="Arial" pitchFamily="34" charset="0"/>
              </a:rPr>
              <a:t>Semiconductor absorbs photons with </a:t>
            </a:r>
          </a:p>
          <a:p>
            <a:pPr algn="just"/>
            <a:r>
              <a:rPr lang="en-US" sz="1600" dirty="0" smtClean="0">
                <a:latin typeface="Arial" pitchFamily="34" charset="0"/>
                <a:cs typeface="Arial" pitchFamily="34" charset="0"/>
              </a:rPr>
              <a:t>energies above band gap: electron-hole</a:t>
            </a:r>
          </a:p>
          <a:p>
            <a:pPr algn="just"/>
            <a:r>
              <a:rPr lang="en-US" sz="1600" dirty="0" smtClean="0">
                <a:latin typeface="Arial" pitchFamily="34" charset="0"/>
                <a:cs typeface="Arial" pitchFamily="34" charset="0"/>
              </a:rPr>
              <a:t>pair (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exciton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): No defect, diffuse along</a:t>
            </a:r>
          </a:p>
          <a:p>
            <a:pPr algn="just"/>
            <a:r>
              <a:rPr lang="en-US" sz="1600" dirty="0" smtClean="0">
                <a:latin typeface="Arial" pitchFamily="34" charset="0"/>
                <a:cs typeface="Arial" pitchFamily="34" charset="0"/>
              </a:rPr>
              <a:t> the band edges,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radiative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/non-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radiative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1600" dirty="0" smtClean="0">
                <a:latin typeface="Arial" pitchFamily="34" charset="0"/>
                <a:cs typeface="Arial" pitchFamily="34" charset="0"/>
              </a:rPr>
              <a:t>recombination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598803" y="2905538"/>
            <a:ext cx="4049397" cy="675862"/>
            <a:chOff x="457200" y="2667000"/>
            <a:chExt cx="4049397" cy="675862"/>
          </a:xfrm>
        </p:grpSpPr>
        <p:graphicFrame>
          <p:nvGraphicFramePr>
            <p:cNvPr id="8" name="Object 7"/>
            <p:cNvGraphicFramePr>
              <a:graphicFrameLocks noChangeAspect="1"/>
            </p:cNvGraphicFramePr>
            <p:nvPr/>
          </p:nvGraphicFramePr>
          <p:xfrm>
            <a:off x="457200" y="2667000"/>
            <a:ext cx="1676400" cy="6758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453" name="Equation" r:id="rId4" imgW="876240" imgH="393480" progId="Equation.3">
                    <p:embed/>
                  </p:oleObj>
                </mc:Choice>
                <mc:Fallback>
                  <p:oleObj name="Equation" r:id="rId4" imgW="876240" imgH="393480" progId="Equation.3">
                    <p:embed/>
                    <p:pic>
                      <p:nvPicPr>
                        <p:cNvPr id="0" name="Picture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200" y="2667000"/>
                          <a:ext cx="1676400" cy="67586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2057400" y="2743200"/>
              <a:ext cx="24491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Where     bimolecular</a:t>
              </a:r>
            </a:p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recombination coefficient</a:t>
              </a:r>
              <a:endParaRPr lang="en-US" sz="1600" dirty="0"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10" name="Object 9"/>
            <p:cNvGraphicFramePr>
              <a:graphicFrameLocks noChangeAspect="1"/>
            </p:cNvGraphicFramePr>
            <p:nvPr/>
          </p:nvGraphicFramePr>
          <p:xfrm>
            <a:off x="2743200" y="2743200"/>
            <a:ext cx="228600" cy="304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454" name="Equation" r:id="rId6" imgW="152280" imgH="203040" progId="Equation.3">
                    <p:embed/>
                  </p:oleObj>
                </mc:Choice>
                <mc:Fallback>
                  <p:oleObj name="Equation" r:id="rId6" imgW="152280" imgH="20304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3200" y="2743200"/>
                          <a:ext cx="228600" cy="304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690034" y="3810000"/>
          <a:ext cx="1291166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5" name="Equation" r:id="rId8" imgW="774360" imgH="228600" progId="Equation.3">
                  <p:embed/>
                </p:oleObj>
              </mc:Choice>
              <mc:Fallback>
                <p:oleObj name="Equation" r:id="rId8" imgW="77436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034" y="3810000"/>
                        <a:ext cx="1291166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22603" y="4800600"/>
            <a:ext cx="57454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Consider intrinsic semiconductor at low temperatures, so n=p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2286000" y="5181600"/>
          <a:ext cx="3760839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6" name="Equation" r:id="rId10" imgW="2158920" imgH="393480" progId="Equation.3">
                  <p:embed/>
                </p:oleObj>
              </mc:Choice>
              <mc:Fallback>
                <p:oleObj name="Equation" r:id="rId10" imgW="215892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5181600"/>
                        <a:ext cx="3760839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1524000"/>
            <a:ext cx="7292574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Luminescence decay, G=0 (at t=0), boundary condition: n(t=0)=n(0)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 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Blip>
                <a:blip r:embed="rId3"/>
              </a:buBlip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Blip>
                <a:blip r:embed="rId3"/>
              </a:buBlip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Blip>
                <a:blip r:embed="rId3"/>
              </a:buBlip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Steady state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=0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758718" y="1905000"/>
            <a:ext cx="4803882" cy="2514600"/>
            <a:chOff x="762000" y="2209800"/>
            <a:chExt cx="4803882" cy="2514600"/>
          </a:xfrm>
        </p:grpSpPr>
        <p:graphicFrame>
          <p:nvGraphicFramePr>
            <p:cNvPr id="7" name="Object 6"/>
            <p:cNvGraphicFramePr>
              <a:graphicFrameLocks noChangeAspect="1"/>
            </p:cNvGraphicFramePr>
            <p:nvPr/>
          </p:nvGraphicFramePr>
          <p:xfrm>
            <a:off x="762000" y="2209800"/>
            <a:ext cx="4803882" cy="2057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571" name="Equation" r:id="rId4" imgW="3111480" imgH="1333440" progId="Equation.3">
                    <p:embed/>
                  </p:oleObj>
                </mc:Choice>
                <mc:Fallback>
                  <p:oleObj name="Equation" r:id="rId4" imgW="3111480" imgH="133344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2000" y="2209800"/>
                          <a:ext cx="4803882" cy="2057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4" name="Group 13"/>
            <p:cNvGrpSpPr/>
            <p:nvPr/>
          </p:nvGrpSpPr>
          <p:grpSpPr>
            <a:xfrm>
              <a:off x="838200" y="4355068"/>
              <a:ext cx="4324350" cy="369332"/>
              <a:chOff x="838200" y="4267200"/>
              <a:chExt cx="4324350" cy="369332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838200" y="4267200"/>
                <a:ext cx="34996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Where </a:t>
                </a:r>
                <a:r>
                  <a:rPr lang="en-US" dirty="0" err="1" smtClean="0">
                    <a:latin typeface="Arial" pitchFamily="34" charset="0"/>
                    <a:cs typeface="Arial" pitchFamily="34" charset="0"/>
                  </a:rPr>
                  <a:t>i</a:t>
                </a: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(0) is intensity at t=0 and</a:t>
                </a:r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graphicFrame>
            <p:nvGraphicFramePr>
              <p:cNvPr id="13" name="Object 12"/>
              <p:cNvGraphicFramePr>
                <a:graphicFrameLocks noChangeAspect="1"/>
              </p:cNvGraphicFramePr>
              <p:nvPr/>
            </p:nvGraphicFramePr>
            <p:xfrm>
              <a:off x="4254500" y="4267200"/>
              <a:ext cx="908050" cy="330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6572" name="Equation" r:id="rId6" imgW="698400" imgH="253800" progId="Equation.3">
                      <p:embed/>
                    </p:oleObj>
                  </mc:Choice>
                  <mc:Fallback>
                    <p:oleObj name="Equation" r:id="rId6" imgW="698400" imgH="253800" progId="Equation.3">
                      <p:embed/>
                      <p:pic>
                        <p:nvPicPr>
                          <p:cNvPr id="0" name="Picture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54500" y="4267200"/>
                            <a:ext cx="908050" cy="3302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3276600" y="4648200"/>
          <a:ext cx="3964458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73" name="Equation" r:id="rId8" imgW="2666880" imgH="939600" progId="Equation.3">
                  <p:embed/>
                </p:oleObj>
              </mc:Choice>
              <mc:Fallback>
                <p:oleObj name="Equation" r:id="rId8" imgW="2666880" imgH="939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4648200"/>
                        <a:ext cx="3964458" cy="139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Bimolecular process under pulsed excitation</a:t>
            </a:r>
            <a:endParaRPr lang="en-US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5" name="Content Placeholder 4" descr="Fig03_04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4495800" y="1280752"/>
            <a:ext cx="4162044" cy="3596048"/>
          </a:xfrm>
        </p:spPr>
      </p:pic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739775" y="1522413"/>
          <a:ext cx="2765425" cy="1373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8" name="Equation" r:id="rId4" imgW="1790640" imgH="888840" progId="Equation.3">
                  <p:embed/>
                </p:oleObj>
              </mc:Choice>
              <mc:Fallback>
                <p:oleObj name="Equation" r:id="rId4" imgW="1790640" imgH="8888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775" y="1522413"/>
                        <a:ext cx="2765425" cy="1373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609600" y="3048000"/>
            <a:ext cx="3784049" cy="1477328"/>
            <a:chOff x="609600" y="3124200"/>
            <a:chExt cx="3784049" cy="1477328"/>
          </a:xfrm>
        </p:grpSpPr>
        <p:sp>
          <p:nvSpPr>
            <p:cNvPr id="7" name="TextBox 6"/>
            <p:cNvSpPr txBox="1"/>
            <p:nvPr/>
          </p:nvSpPr>
          <p:spPr>
            <a:xfrm>
              <a:off x="609600" y="3124200"/>
              <a:ext cx="3784049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Boundary condition: n(t=0)=0</a:t>
              </a:r>
            </a:p>
            <a:p>
              <a:r>
                <a:rPr lang="en-US" dirty="0" err="1" smtClean="0">
                  <a:latin typeface="Arial" pitchFamily="34" charset="0"/>
                  <a:cs typeface="Arial" pitchFamily="34" charset="0"/>
                </a:rPr>
                <a:t>Exciation</a:t>
              </a:r>
              <a:r>
                <a:rPr lang="en-US" dirty="0" smtClean="0">
                  <a:latin typeface="Arial" pitchFamily="34" charset="0"/>
                  <a:cs typeface="Arial" pitchFamily="34" charset="0"/>
                </a:rPr>
                <a:t> G: rectangular pulse of </a:t>
              </a:r>
            </a:p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duration </a:t>
              </a:r>
            </a:p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If the excitation pulse is sufficiently </a:t>
              </a:r>
            </a:p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Short 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8" name="Object 7"/>
            <p:cNvGraphicFramePr>
              <a:graphicFrameLocks noChangeAspect="1"/>
            </p:cNvGraphicFramePr>
            <p:nvPr/>
          </p:nvGraphicFramePr>
          <p:xfrm>
            <a:off x="1600200" y="3676650"/>
            <a:ext cx="228600" cy="361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599" name="Equation" r:id="rId6" imgW="152280" imgH="241200" progId="Equation.3">
                    <p:embed/>
                  </p:oleObj>
                </mc:Choice>
                <mc:Fallback>
                  <p:oleObj name="Equation" r:id="rId6" imgW="152280" imgH="24120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00200" y="3676650"/>
                          <a:ext cx="228600" cy="3619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ct 8"/>
            <p:cNvGraphicFramePr>
              <a:graphicFrameLocks noChangeAspect="1"/>
            </p:cNvGraphicFramePr>
            <p:nvPr/>
          </p:nvGraphicFramePr>
          <p:xfrm>
            <a:off x="1285875" y="4191000"/>
            <a:ext cx="1222375" cy="4016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600" name="Equation" r:id="rId8" imgW="774360" imgH="253800" progId="Equation.3">
                    <p:embed/>
                  </p:oleObj>
                </mc:Choice>
                <mc:Fallback>
                  <p:oleObj name="Equation" r:id="rId8" imgW="774360" imgH="25380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85875" y="4191000"/>
                          <a:ext cx="1222375" cy="4016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7589" name="Object 5"/>
          <p:cNvGraphicFramePr>
            <a:graphicFrameLocks noChangeAspect="1"/>
          </p:cNvGraphicFramePr>
          <p:nvPr/>
        </p:nvGraphicFramePr>
        <p:xfrm>
          <a:off x="762000" y="4800600"/>
          <a:ext cx="3373437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01" name="Equation" r:id="rId10" imgW="2184120" imgH="736560" progId="Equation.3">
                  <p:embed/>
                </p:oleObj>
              </mc:Choice>
              <mc:Fallback>
                <p:oleObj name="Equation" r:id="rId10" imgW="2184120" imgH="73656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800600"/>
                        <a:ext cx="3373437" cy="1136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648200" y="5181600"/>
            <a:ext cx="41088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The luminescence response pulse is </a:t>
            </a:r>
          </a:p>
          <a:p>
            <a:r>
              <a:rPr lang="en-US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proportional to the square of excitation</a:t>
            </a:r>
          </a:p>
          <a:p>
            <a:r>
              <a:rPr lang="en-US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intensity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Stretched exponential</a:t>
            </a:r>
            <a:endParaRPr lang="en-US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5" name="Content Placeholder 4" descr="Fig03_05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5021794" y="1235075"/>
            <a:ext cx="3360206" cy="4937125"/>
          </a:xfrm>
        </p:spPr>
      </p:pic>
      <p:grpSp>
        <p:nvGrpSpPr>
          <p:cNvPr id="9" name="Group 8"/>
          <p:cNvGrpSpPr/>
          <p:nvPr/>
        </p:nvGrpSpPr>
        <p:grpSpPr>
          <a:xfrm>
            <a:off x="635000" y="1332468"/>
            <a:ext cx="2870200" cy="877332"/>
            <a:chOff x="609600" y="1168400"/>
            <a:chExt cx="2870200" cy="877332"/>
          </a:xfrm>
        </p:grpSpPr>
        <p:graphicFrame>
          <p:nvGraphicFramePr>
            <p:cNvPr id="6" name="Object 5"/>
            <p:cNvGraphicFramePr>
              <a:graphicFrameLocks noChangeAspect="1"/>
            </p:cNvGraphicFramePr>
            <p:nvPr/>
          </p:nvGraphicFramePr>
          <p:xfrm>
            <a:off x="609600" y="1168400"/>
            <a:ext cx="2870200" cy="863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0423" name="Equation" r:id="rId4" imgW="1434960" imgH="431640" progId="Equation.3">
                    <p:embed/>
                  </p:oleObj>
                </mc:Choice>
                <mc:Fallback>
                  <p:oleObj name="Equation" r:id="rId4" imgW="1434960" imgH="431640" progId="Equation.3">
                    <p:embed/>
                    <p:pic>
                      <p:nvPicPr>
                        <p:cNvPr id="0" name="Picture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9600" y="1168400"/>
                          <a:ext cx="2870200" cy="8636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TextBox 7"/>
            <p:cNvSpPr txBox="1"/>
            <p:nvPr/>
          </p:nvSpPr>
          <p:spPr>
            <a:xfrm>
              <a:off x="889000" y="1676400"/>
              <a:ext cx="19159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Dispersion factor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685800" y="2514600"/>
          <a:ext cx="2565400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4" name="Equation" r:id="rId6" imgW="1282680" imgH="634680" progId="Equation.3">
                  <p:embed/>
                </p:oleObj>
              </mc:Choice>
              <mc:Fallback>
                <p:oleObj name="Equation" r:id="rId6" imgW="1282680" imgH="6346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514600"/>
                        <a:ext cx="2565400" cy="127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" name="Group 17"/>
          <p:cNvGrpSpPr/>
          <p:nvPr/>
        </p:nvGrpSpPr>
        <p:grpSpPr>
          <a:xfrm>
            <a:off x="578773" y="4038600"/>
            <a:ext cx="3736920" cy="1477328"/>
            <a:chOff x="762000" y="4267200"/>
            <a:chExt cx="3736920" cy="1477328"/>
          </a:xfrm>
        </p:grpSpPr>
        <p:sp>
          <p:nvSpPr>
            <p:cNvPr id="11" name="TextBox 10"/>
            <p:cNvSpPr txBox="1"/>
            <p:nvPr/>
          </p:nvSpPr>
          <p:spPr>
            <a:xfrm>
              <a:off x="762000" y="4267200"/>
              <a:ext cx="3736920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In distorted systems       dispersion</a:t>
              </a:r>
            </a:p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diffusion of photo-excited carriers  </a:t>
              </a:r>
            </a:p>
            <a:p>
              <a:endParaRPr lang="en-US" dirty="0" smtClean="0">
                <a:latin typeface="Arial" pitchFamily="34" charset="0"/>
                <a:cs typeface="Arial" pitchFamily="34" charset="0"/>
              </a:endParaRPr>
            </a:p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Amorphous semiconductors and</a:t>
              </a:r>
            </a:p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porous silicon       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>
              <a:off x="2971800" y="4495800"/>
              <a:ext cx="304800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Multiple simultaneous processes</a:t>
            </a:r>
            <a:endParaRPr lang="en-US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5" name="Content Placeholder 4" descr="Fig03_06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5105400" y="1828800"/>
            <a:ext cx="3335973" cy="3260725"/>
          </a:xfrm>
        </p:spPr>
      </p:pic>
      <p:grpSp>
        <p:nvGrpSpPr>
          <p:cNvPr id="10" name="Group 9"/>
          <p:cNvGrpSpPr/>
          <p:nvPr/>
        </p:nvGrpSpPr>
        <p:grpSpPr>
          <a:xfrm>
            <a:off x="533400" y="1371600"/>
            <a:ext cx="4314001" cy="1323439"/>
            <a:chOff x="533400" y="1371600"/>
            <a:chExt cx="4314001" cy="1323439"/>
          </a:xfrm>
        </p:grpSpPr>
        <p:grpSp>
          <p:nvGrpSpPr>
            <p:cNvPr id="8" name="Group 7"/>
            <p:cNvGrpSpPr/>
            <p:nvPr/>
          </p:nvGrpSpPr>
          <p:grpSpPr>
            <a:xfrm>
              <a:off x="533400" y="1371600"/>
              <a:ext cx="4314001" cy="1323439"/>
              <a:chOff x="533400" y="1371600"/>
              <a:chExt cx="4314001" cy="1323439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533400" y="1371600"/>
                <a:ext cx="4314001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>
                    <a:latin typeface="Arial" pitchFamily="34" charset="0"/>
                    <a:cs typeface="Arial" pitchFamily="34" charset="0"/>
                  </a:rPr>
                  <a:t>Two parallel recombination channels:</a:t>
                </a:r>
              </a:p>
              <a:p>
                <a:r>
                  <a:rPr lang="en-US" sz="1600" dirty="0" smtClean="0">
                    <a:latin typeface="Arial" pitchFamily="34" charset="0"/>
                    <a:cs typeface="Arial" pitchFamily="34" charset="0"/>
                  </a:rPr>
                  <a:t>- Bimolecular (intrinsic) recombination of free </a:t>
                </a:r>
              </a:p>
              <a:p>
                <a:r>
                  <a:rPr lang="en-US" sz="1600" dirty="0" smtClean="0">
                    <a:latin typeface="Arial" pitchFamily="34" charset="0"/>
                    <a:cs typeface="Arial" pitchFamily="34" charset="0"/>
                  </a:rPr>
                  <a:t>e/h pairs created by optical excitation</a:t>
                </a:r>
              </a:p>
              <a:p>
                <a:pPr>
                  <a:buFontTx/>
                  <a:buChar char="-"/>
                </a:pPr>
                <a:r>
                  <a:rPr lang="en-US" sz="1600" dirty="0" smtClean="0">
                    <a:latin typeface="Arial" pitchFamily="34" charset="0"/>
                    <a:cs typeface="Arial" pitchFamily="34" charset="0"/>
                  </a:rPr>
                  <a:t>Monomolecular (extrinsic) recombination </a:t>
                </a:r>
              </a:p>
              <a:p>
                <a:r>
                  <a:rPr lang="en-US" sz="1600" dirty="0" smtClean="0">
                    <a:latin typeface="Arial" pitchFamily="34" charset="0"/>
                    <a:cs typeface="Arial" pitchFamily="34" charset="0"/>
                  </a:rPr>
                  <a:t>  of impurity atoms (total conc. of     ) </a:t>
                </a:r>
                <a:endParaRPr lang="en-US" sz="1600" dirty="0">
                  <a:latin typeface="Arial" pitchFamily="34" charset="0"/>
                  <a:cs typeface="Arial" pitchFamily="34" charset="0"/>
                </a:endParaRPr>
              </a:p>
            </p:txBody>
          </p:sp>
          <p:graphicFrame>
            <p:nvGraphicFramePr>
              <p:cNvPr id="7" name="Object 6"/>
              <p:cNvGraphicFramePr>
                <a:graphicFrameLocks noChangeAspect="1"/>
              </p:cNvGraphicFramePr>
              <p:nvPr/>
            </p:nvGraphicFramePr>
            <p:xfrm>
              <a:off x="4038600" y="1904999"/>
              <a:ext cx="381000" cy="31172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9402" name="Equation" r:id="rId4" imgW="279360" imgH="228600" progId="Equation.3">
                      <p:embed/>
                    </p:oleObj>
                  </mc:Choice>
                  <mc:Fallback>
                    <p:oleObj name="Equation" r:id="rId4" imgW="279360" imgH="228600" progId="Equation.3">
                      <p:embed/>
                      <p:pic>
                        <p:nvPicPr>
                          <p:cNvPr id="0" name="Picture 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038600" y="1904999"/>
                            <a:ext cx="381000" cy="31172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9" name="Object 8"/>
            <p:cNvGraphicFramePr>
              <a:graphicFrameLocks noChangeAspect="1"/>
            </p:cNvGraphicFramePr>
            <p:nvPr/>
          </p:nvGraphicFramePr>
          <p:xfrm>
            <a:off x="3598333" y="2362200"/>
            <a:ext cx="287867" cy="304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403" name="Equation" r:id="rId6" imgW="215640" imgH="228600" progId="Equation.3">
                    <p:embed/>
                  </p:oleObj>
                </mc:Choice>
                <mc:Fallback>
                  <p:oleObj name="Equation" r:id="rId6" imgW="215640" imgH="22860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98333" y="2362200"/>
                          <a:ext cx="287867" cy="304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7" name="Group 16"/>
          <p:cNvGrpSpPr/>
          <p:nvPr/>
        </p:nvGrpSpPr>
        <p:grpSpPr>
          <a:xfrm>
            <a:off x="609600" y="2895600"/>
            <a:ext cx="4658648" cy="1399639"/>
            <a:chOff x="609600" y="2895600"/>
            <a:chExt cx="4658648" cy="1399639"/>
          </a:xfrm>
        </p:grpSpPr>
        <p:sp>
          <p:nvSpPr>
            <p:cNvPr id="11" name="TextBox 10"/>
            <p:cNvSpPr txBox="1"/>
            <p:nvPr/>
          </p:nvSpPr>
          <p:spPr>
            <a:xfrm>
              <a:off x="609600" y="2971800"/>
              <a:ext cx="465864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Optical and thermal e/h</a:t>
              </a:r>
            </a:p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N: Concentration of excited centers</a:t>
              </a:r>
            </a:p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a: Rate constant of e/h being captured in impurity</a:t>
              </a:r>
            </a:p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     centers</a:t>
              </a:r>
            </a:p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k: Rate constant optical e/h generate thermal e/h</a:t>
              </a:r>
            </a:p>
          </p:txBody>
        </p:sp>
        <p:graphicFrame>
          <p:nvGraphicFramePr>
            <p:cNvPr id="12" name="Object 11"/>
            <p:cNvGraphicFramePr>
              <a:graphicFrameLocks noChangeAspect="1"/>
            </p:cNvGraphicFramePr>
            <p:nvPr/>
          </p:nvGraphicFramePr>
          <p:xfrm>
            <a:off x="3505199" y="2895600"/>
            <a:ext cx="1219201" cy="3719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404" name="Equation" r:id="rId8" imgW="749160" imgH="228600" progId="Equation.3">
                    <p:embed/>
                  </p:oleObj>
                </mc:Choice>
                <mc:Fallback>
                  <p:oleObj name="Equation" r:id="rId8" imgW="749160" imgH="22860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05199" y="2895600"/>
                          <a:ext cx="1219201" cy="3719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6" name="Straight Arrow Connector 15"/>
            <p:cNvCxnSpPr/>
            <p:nvPr/>
          </p:nvCxnSpPr>
          <p:spPr>
            <a:xfrm>
              <a:off x="2971800" y="3124200"/>
              <a:ext cx="381000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Relations</a:t>
            </a:r>
            <a:endParaRPr lang="en-US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5" name="Content Placeholder 4" descr="Fig03_07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5943600" y="1219200"/>
            <a:ext cx="2329061" cy="4937125"/>
          </a:xfrm>
        </p:spPr>
      </p:pic>
      <p:grpSp>
        <p:nvGrpSpPr>
          <p:cNvPr id="11" name="Group 10"/>
          <p:cNvGrpSpPr/>
          <p:nvPr/>
        </p:nvGrpSpPr>
        <p:grpSpPr>
          <a:xfrm>
            <a:off x="685800" y="2362200"/>
            <a:ext cx="3952568" cy="533400"/>
            <a:chOff x="695632" y="3276600"/>
            <a:chExt cx="3952568" cy="533400"/>
          </a:xfrm>
        </p:grpSpPr>
        <p:sp>
          <p:nvSpPr>
            <p:cNvPr id="6" name="TextBox 5"/>
            <p:cNvSpPr txBox="1"/>
            <p:nvPr/>
          </p:nvSpPr>
          <p:spPr>
            <a:xfrm>
              <a:off x="695632" y="3352800"/>
              <a:ext cx="180209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Kinetic equations:</a:t>
              </a:r>
              <a:endParaRPr lang="en-US" sz="1600" dirty="0"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7" name="Object 6"/>
            <p:cNvGraphicFramePr>
              <a:graphicFrameLocks noChangeAspect="1"/>
            </p:cNvGraphicFramePr>
            <p:nvPr/>
          </p:nvGraphicFramePr>
          <p:xfrm>
            <a:off x="2600632" y="3276600"/>
            <a:ext cx="2047568" cy="533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771" name="Equation" r:id="rId4" imgW="1511280" imgH="393480" progId="Equation.3">
                    <p:embed/>
                  </p:oleObj>
                </mc:Choice>
                <mc:Fallback>
                  <p:oleObj name="Equation" r:id="rId4" imgW="1511280" imgH="393480" progId="Equation.3">
                    <p:embed/>
                    <p:pic>
                      <p:nvPicPr>
                        <p:cNvPr id="0" name="Picture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00632" y="3276600"/>
                          <a:ext cx="2047568" cy="533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" name="Group 9"/>
          <p:cNvGrpSpPr/>
          <p:nvPr/>
        </p:nvGrpSpPr>
        <p:grpSpPr>
          <a:xfrm>
            <a:off x="685800" y="1447800"/>
            <a:ext cx="3810000" cy="830997"/>
            <a:chOff x="685800" y="2057400"/>
            <a:chExt cx="3810000" cy="830997"/>
          </a:xfrm>
        </p:grpSpPr>
        <p:sp>
          <p:nvSpPr>
            <p:cNvPr id="8" name="TextBox 7"/>
            <p:cNvSpPr txBox="1"/>
            <p:nvPr/>
          </p:nvSpPr>
          <p:spPr>
            <a:xfrm>
              <a:off x="685800" y="2057400"/>
              <a:ext cx="376417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Simplicity: 100% QE so </a:t>
              </a:r>
            </a:p>
            <a:p>
              <a:endParaRPr lang="en-US" sz="1600" dirty="0" smtClean="0">
                <a:latin typeface="Arial" pitchFamily="34" charset="0"/>
                <a:cs typeface="Arial" pitchFamily="34" charset="0"/>
              </a:endParaRPr>
            </a:p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Parallel occurrence of both phenomena</a:t>
              </a:r>
              <a:endParaRPr lang="en-US" sz="1600" dirty="0"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9" name="Object 8"/>
            <p:cNvGraphicFramePr>
              <a:graphicFrameLocks noChangeAspect="1"/>
            </p:cNvGraphicFramePr>
            <p:nvPr/>
          </p:nvGraphicFramePr>
          <p:xfrm>
            <a:off x="2971800" y="2057400"/>
            <a:ext cx="1524000" cy="3190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772" name="Equation" r:id="rId6" imgW="1028520" imgH="215640" progId="Equation.3">
                    <p:embed/>
                  </p:oleObj>
                </mc:Choice>
                <mc:Fallback>
                  <p:oleObj name="Equation" r:id="rId6" imgW="1028520" imgH="21564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1800" y="2057400"/>
                          <a:ext cx="1524000" cy="3190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762000" y="3048000"/>
          <a:ext cx="2286001" cy="11351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73" name="Equation" r:id="rId8" imgW="1841400" imgH="914400" progId="Equation.3">
                  <p:embed/>
                </p:oleObj>
              </mc:Choice>
              <mc:Fallback>
                <p:oleObj name="Equation" r:id="rId8" imgW="1841400" imgH="914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048000"/>
                        <a:ext cx="2286001" cy="113511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" name="Group 15"/>
          <p:cNvGrpSpPr/>
          <p:nvPr/>
        </p:nvGrpSpPr>
        <p:grpSpPr>
          <a:xfrm>
            <a:off x="762000" y="4343400"/>
            <a:ext cx="3142848" cy="2031325"/>
            <a:chOff x="914400" y="4724400"/>
            <a:chExt cx="3142848" cy="2031325"/>
          </a:xfrm>
        </p:grpSpPr>
        <p:sp>
          <p:nvSpPr>
            <p:cNvPr id="13" name="TextBox 12"/>
            <p:cNvSpPr txBox="1"/>
            <p:nvPr/>
          </p:nvSpPr>
          <p:spPr>
            <a:xfrm>
              <a:off x="914400" y="4724400"/>
              <a:ext cx="3142848" cy="20313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AutoNum type="alphaLcParenBoth"/>
              </a:pPr>
              <a:r>
                <a:rPr lang="en-US" dirty="0" smtClean="0">
                  <a:latin typeface="Arial" pitchFamily="34" charset="0"/>
                  <a:cs typeface="Arial" pitchFamily="34" charset="0"/>
                </a:rPr>
                <a:t>Weak excitation (            )</a:t>
              </a:r>
            </a:p>
            <a:p>
              <a:pPr marL="342900" indent="-342900">
                <a:buAutoNum type="alphaLcParenBoth"/>
              </a:pPr>
              <a:endParaRPr lang="en-US" dirty="0" smtClean="0">
                <a:latin typeface="Arial" pitchFamily="34" charset="0"/>
                <a:cs typeface="Arial" pitchFamily="34" charset="0"/>
              </a:endParaRPr>
            </a:p>
            <a:p>
              <a:pPr marL="342900" indent="-342900">
                <a:buAutoNum type="alphaLcParenBoth"/>
              </a:pPr>
              <a:endParaRPr lang="en-US" dirty="0" smtClean="0">
                <a:latin typeface="Arial" pitchFamily="34" charset="0"/>
                <a:cs typeface="Arial" pitchFamily="34" charset="0"/>
              </a:endParaRPr>
            </a:p>
            <a:p>
              <a:pPr marL="342900" indent="-342900">
                <a:buAutoNum type="alphaLcParenBoth"/>
              </a:pPr>
              <a:endParaRPr lang="en-US" dirty="0" smtClean="0">
                <a:latin typeface="Arial" pitchFamily="34" charset="0"/>
                <a:cs typeface="Arial" pitchFamily="34" charset="0"/>
              </a:endParaRPr>
            </a:p>
            <a:p>
              <a:pPr marL="342900" indent="-342900">
                <a:buAutoNum type="alphaLcParenBoth"/>
              </a:pPr>
              <a:r>
                <a:rPr lang="en-US" dirty="0" smtClean="0">
                  <a:latin typeface="Arial" pitchFamily="34" charset="0"/>
                  <a:cs typeface="Arial" pitchFamily="34" charset="0"/>
                </a:rPr>
                <a:t>Strong excitation</a:t>
              </a:r>
            </a:p>
            <a:p>
              <a:pPr marL="342900" indent="-342900"/>
              <a:endParaRPr lang="en-US" dirty="0" smtClean="0">
                <a:latin typeface="Arial" pitchFamily="34" charset="0"/>
                <a:cs typeface="Arial" pitchFamily="34" charset="0"/>
              </a:endParaRPr>
            </a:p>
            <a:p>
              <a:pPr marL="342900" indent="-342900"/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14" name="Object 13"/>
            <p:cNvGraphicFramePr>
              <a:graphicFrameLocks noChangeAspect="1"/>
            </p:cNvGraphicFramePr>
            <p:nvPr/>
          </p:nvGraphicFramePr>
          <p:xfrm>
            <a:off x="3048000" y="4776788"/>
            <a:ext cx="827087" cy="338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774" name="Equation" r:id="rId10" imgW="558720" imgH="228600" progId="Equation.3">
                    <p:embed/>
                  </p:oleObj>
                </mc:Choice>
                <mc:Fallback>
                  <p:oleObj name="Equation" r:id="rId10" imgW="558720" imgH="22860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8000" y="4776788"/>
                          <a:ext cx="827087" cy="3381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3916485" y="4165600"/>
          <a:ext cx="111271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75" name="Equation" r:id="rId12" imgW="850680" imgH="660240" progId="Equation.3">
                  <p:embed/>
                </p:oleObj>
              </mc:Choice>
              <mc:Fallback>
                <p:oleObj name="Equation" r:id="rId12" imgW="850680" imgH="6602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6485" y="4165600"/>
                        <a:ext cx="1112715" cy="86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58" name="Object 6"/>
          <p:cNvGraphicFramePr>
            <a:graphicFrameLocks noChangeAspect="1"/>
          </p:cNvGraphicFramePr>
          <p:nvPr/>
        </p:nvGraphicFramePr>
        <p:xfrm>
          <a:off x="3222625" y="5197475"/>
          <a:ext cx="763588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76" name="Equation" r:id="rId14" imgW="583920" imgH="634680" progId="Equation.3">
                  <p:embed/>
                </p:oleObj>
              </mc:Choice>
              <mc:Fallback>
                <p:oleObj name="Equation" r:id="rId14" imgW="583920" imgH="6346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2625" y="5197475"/>
                        <a:ext cx="763588" cy="831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Phonons</a:t>
            </a:r>
            <a:endParaRPr lang="en-US" sz="2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Lattice vibrations- phonons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Electron-phonon and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exciton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-phonon interactions (deformation potential, piezoelectric mechanism, the Fr</a:t>
            </a:r>
            <a:r>
              <a:rPr lang="sv-SE" sz="2000" dirty="0" smtClean="0">
                <a:latin typeface="Arial" pitchFamily="34" charset="0"/>
                <a:cs typeface="Arial" pitchFamily="34" charset="0"/>
              </a:rPr>
              <a:t>ö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hlich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mechanism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Lattice vibrations and point defects</a:t>
            </a:r>
          </a:p>
          <a:p>
            <a:endParaRPr lang="en-US" sz="200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Lattice vibrations- phonons </a:t>
            </a:r>
            <a:endParaRPr lang="en-US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5" name="Content Placeholder 4" descr="Fig04_01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5257800" y="1447800"/>
            <a:ext cx="3198876" cy="3068773"/>
          </a:xfrm>
        </p:spPr>
      </p:pic>
      <p:grpSp>
        <p:nvGrpSpPr>
          <p:cNvPr id="25" name="Group 24"/>
          <p:cNvGrpSpPr/>
          <p:nvPr/>
        </p:nvGrpSpPr>
        <p:grpSpPr>
          <a:xfrm>
            <a:off x="533400" y="1219200"/>
            <a:ext cx="4403770" cy="1893332"/>
            <a:chOff x="533400" y="1383268"/>
            <a:chExt cx="4403770" cy="1893332"/>
          </a:xfrm>
        </p:grpSpPr>
        <p:sp>
          <p:nvSpPr>
            <p:cNvPr id="6" name="TextBox 5"/>
            <p:cNvSpPr txBox="1"/>
            <p:nvPr/>
          </p:nvSpPr>
          <p:spPr>
            <a:xfrm>
              <a:off x="533400" y="1383268"/>
              <a:ext cx="44037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Equation of motion (1 kind of atoms-1D):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1352550" y="1840468"/>
              <a:ext cx="3471863" cy="1436132"/>
              <a:chOff x="1352550" y="1840468"/>
              <a:chExt cx="3471863" cy="1436132"/>
            </a:xfrm>
          </p:grpSpPr>
          <p:graphicFrame>
            <p:nvGraphicFramePr>
              <p:cNvPr id="7" name="Object 6"/>
              <p:cNvGraphicFramePr>
                <a:graphicFrameLocks noChangeAspect="1"/>
              </p:cNvGraphicFramePr>
              <p:nvPr/>
            </p:nvGraphicFramePr>
            <p:xfrm>
              <a:off x="1352550" y="1840468"/>
              <a:ext cx="3471863" cy="762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794" name="Equation" r:id="rId4" imgW="2082600" imgH="457200" progId="Equation.3">
                      <p:embed/>
                    </p:oleObj>
                  </mc:Choice>
                  <mc:Fallback>
                    <p:oleObj name="Equation" r:id="rId4" imgW="2082600" imgH="457200" progId="Equation.3">
                      <p:embed/>
                      <p:pic>
                        <p:nvPicPr>
                          <p:cNvPr id="0" name="Picture 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52550" y="1840468"/>
                            <a:ext cx="3471863" cy="762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" name="Object 7"/>
              <p:cNvGraphicFramePr>
                <a:graphicFrameLocks noChangeAspect="1"/>
              </p:cNvGraphicFramePr>
              <p:nvPr/>
            </p:nvGraphicFramePr>
            <p:xfrm>
              <a:off x="1352550" y="2438400"/>
              <a:ext cx="3143250" cy="838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795" name="Equation" r:id="rId6" imgW="1714320" imgH="457200" progId="Equation.3">
                      <p:embed/>
                    </p:oleObj>
                  </mc:Choice>
                  <mc:Fallback>
                    <p:oleObj name="Equation" r:id="rId6" imgW="1714320" imgH="457200" progId="Equation.3">
                      <p:embed/>
                      <p:pic>
                        <p:nvPicPr>
                          <p:cNvPr id="0" name="Picture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52550" y="2438400"/>
                            <a:ext cx="3143250" cy="8382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15" name="Group 14"/>
          <p:cNvGrpSpPr/>
          <p:nvPr/>
        </p:nvGrpSpPr>
        <p:grpSpPr>
          <a:xfrm>
            <a:off x="758204" y="2667000"/>
            <a:ext cx="3966196" cy="1024354"/>
            <a:chOff x="609600" y="3048000"/>
            <a:chExt cx="3966196" cy="1024354"/>
          </a:xfrm>
        </p:grpSpPr>
        <p:graphicFrame>
          <p:nvGraphicFramePr>
            <p:cNvPr id="32772" name="Object 4"/>
            <p:cNvGraphicFramePr>
              <a:graphicFrameLocks noChangeAspect="1"/>
            </p:cNvGraphicFramePr>
            <p:nvPr/>
          </p:nvGraphicFramePr>
          <p:xfrm>
            <a:off x="609600" y="3048000"/>
            <a:ext cx="1295400" cy="952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96" name="Equation" r:id="rId8" imgW="914400" imgH="672840" progId="Equation.3">
                    <p:embed/>
                  </p:oleObj>
                </mc:Choice>
                <mc:Fallback>
                  <p:oleObj name="Equation" r:id="rId8" imgW="914400" imgH="67284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9600" y="3048000"/>
                          <a:ext cx="1295400" cy="952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4" name="Group 13"/>
            <p:cNvGrpSpPr/>
            <p:nvPr/>
          </p:nvGrpSpPr>
          <p:grpSpPr>
            <a:xfrm>
              <a:off x="1905000" y="3090446"/>
              <a:ext cx="2670796" cy="981908"/>
              <a:chOff x="1905000" y="3090446"/>
              <a:chExt cx="2670796" cy="981908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1905000" y="3090446"/>
                <a:ext cx="267079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>
                    <a:solidFill>
                      <a:srgbClr val="00B050"/>
                    </a:solidFill>
                    <a:latin typeface="Arial" pitchFamily="34" charset="0"/>
                    <a:cs typeface="Arial" pitchFamily="34" charset="0"/>
                  </a:rPr>
                  <a:t>Velocity of the wave motion</a:t>
                </a:r>
                <a:endParaRPr lang="en-US" sz="1600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905000" y="3395246"/>
                <a:ext cx="252344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>
                    <a:solidFill>
                      <a:srgbClr val="00B050"/>
                    </a:solidFill>
                    <a:latin typeface="Arial" pitchFamily="34" charset="0"/>
                    <a:cs typeface="Arial" pitchFamily="34" charset="0"/>
                  </a:rPr>
                  <a:t>Magnitude of wave vector</a:t>
                </a:r>
                <a:endParaRPr lang="en-US" sz="1600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905000" y="3733800"/>
                <a:ext cx="260199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>
                    <a:solidFill>
                      <a:srgbClr val="00B050"/>
                    </a:solidFill>
                    <a:latin typeface="Arial" pitchFamily="34" charset="0"/>
                    <a:cs typeface="Arial" pitchFamily="34" charset="0"/>
                  </a:rPr>
                  <a:t>Amplitude of the vibrations</a:t>
                </a:r>
                <a:endParaRPr lang="en-US" sz="1600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18" name="Group 17"/>
          <p:cNvGrpSpPr/>
          <p:nvPr/>
        </p:nvGrpSpPr>
        <p:grpSpPr>
          <a:xfrm>
            <a:off x="609600" y="3810000"/>
            <a:ext cx="2895600" cy="338554"/>
            <a:chOff x="914400" y="5029200"/>
            <a:chExt cx="2895600" cy="338554"/>
          </a:xfrm>
        </p:grpSpPr>
        <p:sp>
          <p:nvSpPr>
            <p:cNvPr id="16" name="TextBox 15"/>
            <p:cNvSpPr txBox="1"/>
            <p:nvPr/>
          </p:nvSpPr>
          <p:spPr>
            <a:xfrm>
              <a:off x="914400" y="5029200"/>
              <a:ext cx="21396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Blip>
                  <a:blip r:embed="rId10"/>
                </a:buBlip>
              </a:pPr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 Dispersion relation </a:t>
              </a:r>
              <a:endParaRPr lang="en-US" sz="1600" dirty="0"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17" name="Object 16"/>
            <p:cNvGraphicFramePr>
              <a:graphicFrameLocks noChangeAspect="1"/>
            </p:cNvGraphicFramePr>
            <p:nvPr/>
          </p:nvGraphicFramePr>
          <p:xfrm>
            <a:off x="2914650" y="5029200"/>
            <a:ext cx="895350" cy="304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97" name="Equation" r:id="rId11" imgW="596880" imgH="203040" progId="Equation.3">
                    <p:embed/>
                  </p:oleObj>
                </mc:Choice>
                <mc:Fallback>
                  <p:oleObj name="Equation" r:id="rId11" imgW="596880" imgH="20304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14650" y="5029200"/>
                          <a:ext cx="895350" cy="304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4" name="Group 23"/>
          <p:cNvGrpSpPr/>
          <p:nvPr/>
        </p:nvGrpSpPr>
        <p:grpSpPr>
          <a:xfrm>
            <a:off x="685800" y="4267200"/>
            <a:ext cx="4717317" cy="1323439"/>
            <a:chOff x="838200" y="4648200"/>
            <a:chExt cx="4717317" cy="1323439"/>
          </a:xfrm>
        </p:grpSpPr>
        <p:grpSp>
          <p:nvGrpSpPr>
            <p:cNvPr id="21" name="Group 20"/>
            <p:cNvGrpSpPr/>
            <p:nvPr/>
          </p:nvGrpSpPr>
          <p:grpSpPr>
            <a:xfrm>
              <a:off x="838200" y="4648200"/>
              <a:ext cx="4717317" cy="1323439"/>
              <a:chOff x="1066800" y="5105400"/>
              <a:chExt cx="4717317" cy="1323439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1066800" y="5105400"/>
                <a:ext cx="4717317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Blip>
                    <a:blip r:embed="rId13"/>
                  </a:buBlip>
                </a:pPr>
                <a:r>
                  <a:rPr lang="en-US" sz="1600" dirty="0" smtClean="0">
                    <a:latin typeface="Arial" pitchFamily="34" charset="0"/>
                    <a:cs typeface="Arial" pitchFamily="34" charset="0"/>
                  </a:rPr>
                  <a:t>                          periodic function, first BZ</a:t>
                </a:r>
              </a:p>
              <a:p>
                <a:pPr>
                  <a:buBlip>
                    <a:blip r:embed="rId13"/>
                  </a:buBlip>
                </a:pPr>
                <a:r>
                  <a:rPr lang="en-US" sz="1600" dirty="0" smtClean="0">
                    <a:latin typeface="Arial" pitchFamily="34" charset="0"/>
                    <a:cs typeface="Arial" pitchFamily="34" charset="0"/>
                  </a:rPr>
                  <a:t>                               </a:t>
                </a:r>
              </a:p>
              <a:p>
                <a:pPr>
                  <a:buBlip>
                    <a:blip r:embed="rId13"/>
                  </a:buBlip>
                </a:pPr>
                <a:r>
                  <a:rPr lang="en-US" sz="1600" dirty="0" smtClean="0">
                    <a:latin typeface="Arial" pitchFamily="34" charset="0"/>
                    <a:cs typeface="Arial" pitchFamily="34" charset="0"/>
                  </a:rPr>
                  <a:t>   Near the center of BZ (k=0) dispersion relation</a:t>
                </a:r>
              </a:p>
              <a:p>
                <a:r>
                  <a:rPr lang="en-US" sz="1600" dirty="0" smtClean="0">
                    <a:latin typeface="Arial" pitchFamily="34" charset="0"/>
                    <a:cs typeface="Arial" pitchFamily="34" charset="0"/>
                  </a:rPr>
                  <a:t>     becomes linear </a:t>
                </a:r>
              </a:p>
              <a:p>
                <a:pPr>
                  <a:buBlip>
                    <a:blip r:embed="rId13"/>
                  </a:buBlip>
                </a:pPr>
                <a:endParaRPr lang="en-US" sz="1600" dirty="0">
                  <a:latin typeface="Arial" pitchFamily="34" charset="0"/>
                  <a:cs typeface="Arial" pitchFamily="34" charset="0"/>
                </a:endParaRPr>
              </a:p>
            </p:txBody>
          </p:sp>
          <p:graphicFrame>
            <p:nvGraphicFramePr>
              <p:cNvPr id="20" name="Object 19"/>
              <p:cNvGraphicFramePr>
                <a:graphicFrameLocks noChangeAspect="1"/>
              </p:cNvGraphicFramePr>
              <p:nvPr/>
            </p:nvGraphicFramePr>
            <p:xfrm>
              <a:off x="1390650" y="5143500"/>
              <a:ext cx="1352550" cy="342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798" name="Equation" r:id="rId14" imgW="901440" imgH="228600" progId="Equation.3">
                      <p:embed/>
                    </p:oleObj>
                  </mc:Choice>
                  <mc:Fallback>
                    <p:oleObj name="Equation" r:id="rId14" imgW="901440" imgH="228600" progId="Equation.3">
                      <p:embed/>
                      <p:pic>
                        <p:nvPicPr>
                          <p:cNvPr id="0" name="Picture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90650" y="5143500"/>
                            <a:ext cx="1352550" cy="3429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22" name="Object 21"/>
            <p:cNvGraphicFramePr>
              <a:graphicFrameLocks noChangeAspect="1"/>
            </p:cNvGraphicFramePr>
            <p:nvPr/>
          </p:nvGraphicFramePr>
          <p:xfrm>
            <a:off x="1181100" y="4905375"/>
            <a:ext cx="1638300" cy="361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99" name="Equation" r:id="rId16" imgW="1091880" imgH="241200" progId="Equation.3">
                    <p:embed/>
                  </p:oleObj>
                </mc:Choice>
                <mc:Fallback>
                  <p:oleObj name="Equation" r:id="rId16" imgW="1091880" imgH="241200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81100" y="4905375"/>
                          <a:ext cx="1638300" cy="3619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Object 22"/>
            <p:cNvGraphicFramePr>
              <a:graphicFrameLocks noChangeAspect="1"/>
            </p:cNvGraphicFramePr>
            <p:nvPr/>
          </p:nvGraphicFramePr>
          <p:xfrm>
            <a:off x="2590800" y="5372100"/>
            <a:ext cx="838200" cy="342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00" name="Equation" r:id="rId18" imgW="558720" imgH="228600" progId="Equation.3">
                    <p:embed/>
                  </p:oleObj>
                </mc:Choice>
                <mc:Fallback>
                  <p:oleObj name="Equation" r:id="rId18" imgW="558720" imgH="228600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0800" y="5372100"/>
                          <a:ext cx="838200" cy="342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2" name="Group 31"/>
          <p:cNvGrpSpPr/>
          <p:nvPr/>
        </p:nvGrpSpPr>
        <p:grpSpPr>
          <a:xfrm>
            <a:off x="685800" y="5778500"/>
            <a:ext cx="7467600" cy="546100"/>
            <a:chOff x="685800" y="5473700"/>
            <a:chExt cx="7467600" cy="546100"/>
          </a:xfrm>
        </p:grpSpPr>
        <p:grpSp>
          <p:nvGrpSpPr>
            <p:cNvPr id="30" name="Group 29"/>
            <p:cNvGrpSpPr/>
            <p:nvPr/>
          </p:nvGrpSpPr>
          <p:grpSpPr>
            <a:xfrm>
              <a:off x="685800" y="5562600"/>
              <a:ext cx="5756191" cy="338554"/>
              <a:chOff x="758704" y="5605046"/>
              <a:chExt cx="5756191" cy="338554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758704" y="5605046"/>
                <a:ext cx="575619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>
                    <a:latin typeface="Arial" pitchFamily="34" charset="0"/>
                    <a:cs typeface="Arial" pitchFamily="34" charset="0"/>
                  </a:rPr>
                  <a:t>Planck’s blackbody radiation       Phonon distribution function </a:t>
                </a:r>
                <a:endParaRPr lang="en-US" sz="1600" dirty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28" name="Straight Arrow Connector 27"/>
              <p:cNvCxnSpPr/>
              <p:nvPr/>
            </p:nvCxnSpPr>
            <p:spPr>
              <a:xfrm>
                <a:off x="3429000" y="5791200"/>
                <a:ext cx="304800" cy="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31" name="Object 30"/>
            <p:cNvGraphicFramePr>
              <a:graphicFrameLocks noChangeAspect="1"/>
            </p:cNvGraphicFramePr>
            <p:nvPr/>
          </p:nvGraphicFramePr>
          <p:xfrm>
            <a:off x="6286090" y="5473700"/>
            <a:ext cx="1867310" cy="546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01" name="Equation" r:id="rId20" imgW="1346040" imgH="393480" progId="Equation.3">
                    <p:embed/>
                  </p:oleObj>
                </mc:Choice>
                <mc:Fallback>
                  <p:oleObj name="Equation" r:id="rId20" imgW="1346040" imgH="393480" progId="Equation.3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86090" y="5473700"/>
                          <a:ext cx="1867310" cy="5461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3" name="TextBox 32"/>
          <p:cNvSpPr txBox="1"/>
          <p:nvPr/>
        </p:nvSpPr>
        <p:spPr>
          <a:xfrm>
            <a:off x="762000" y="5341203"/>
            <a:ext cx="655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Ensemble of N harmonic oscillator, mean energy of quantized harmonic oscillator at given T</a:t>
            </a:r>
          </a:p>
          <a:p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5" name="Content Placeholder 4" descr="Fig04_02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5181600" y="1219200"/>
            <a:ext cx="3352800" cy="2855608"/>
          </a:xfrm>
        </p:spPr>
      </p:pic>
      <p:grpSp>
        <p:nvGrpSpPr>
          <p:cNvPr id="12" name="Group 11"/>
          <p:cNvGrpSpPr/>
          <p:nvPr/>
        </p:nvGrpSpPr>
        <p:grpSpPr>
          <a:xfrm>
            <a:off x="533400" y="1237833"/>
            <a:ext cx="5060231" cy="2800767"/>
            <a:chOff x="533400" y="1219200"/>
            <a:chExt cx="5060231" cy="2800767"/>
          </a:xfrm>
        </p:grpSpPr>
        <p:sp>
          <p:nvSpPr>
            <p:cNvPr id="7" name="TextBox 6"/>
            <p:cNvSpPr txBox="1"/>
            <p:nvPr/>
          </p:nvSpPr>
          <p:spPr>
            <a:xfrm>
              <a:off x="533400" y="1219200"/>
              <a:ext cx="5060231" cy="28007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u="sng" dirty="0" smtClean="0">
                  <a:latin typeface="Arial" pitchFamily="34" charset="0"/>
                  <a:cs typeface="Arial" pitchFamily="34" charset="0"/>
                </a:rPr>
                <a:t>2 kind of atoms in1D chain, m&lt;M</a:t>
              </a:r>
            </a:p>
            <a:p>
              <a:endParaRPr lang="en-US" sz="1600" u="sng" dirty="0" smtClean="0">
                <a:latin typeface="Arial" pitchFamily="34" charset="0"/>
                <a:cs typeface="Arial" pitchFamily="34" charset="0"/>
              </a:endParaRPr>
            </a:p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Solving equation motion: two branch of phonons</a:t>
              </a:r>
            </a:p>
            <a:p>
              <a:endParaRPr lang="en-US" sz="1600" dirty="0" smtClean="0">
                <a:latin typeface="Arial" pitchFamily="34" charset="0"/>
                <a:cs typeface="Arial" pitchFamily="34" charset="0"/>
              </a:endParaRPr>
            </a:p>
            <a:p>
              <a:pPr>
                <a:buBlip>
                  <a:blip r:embed="rId4"/>
                </a:buBlip>
              </a:pPr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 Optical branch, highest frequency at the</a:t>
              </a:r>
            </a:p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    center of BZ</a:t>
              </a:r>
            </a:p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    and </a:t>
              </a:r>
            </a:p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 </a:t>
              </a:r>
            </a:p>
            <a:p>
              <a:pPr>
                <a:buBlip>
                  <a:blip r:embed="rId4"/>
                </a:buBlip>
              </a:pPr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 Acoustic branch                         and                         </a:t>
              </a:r>
            </a:p>
            <a:p>
              <a:endParaRPr lang="en-US" sz="1600" dirty="0" smtClean="0">
                <a:latin typeface="Arial" pitchFamily="34" charset="0"/>
                <a:cs typeface="Arial" pitchFamily="34" charset="0"/>
              </a:endParaRPr>
            </a:p>
            <a:p>
              <a:endParaRPr lang="en-US" sz="1600" dirty="0"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8" name="Object 7"/>
            <p:cNvGraphicFramePr>
              <a:graphicFrameLocks noChangeAspect="1"/>
            </p:cNvGraphicFramePr>
            <p:nvPr/>
          </p:nvGraphicFramePr>
          <p:xfrm>
            <a:off x="2286000" y="3200400"/>
            <a:ext cx="1393952" cy="348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8623" name="Equation" r:id="rId5" imgW="965160" imgH="241200" progId="Equation.3">
                    <p:embed/>
                  </p:oleObj>
                </mc:Choice>
                <mc:Fallback>
                  <p:oleObj name="Equation" r:id="rId5" imgW="965160" imgH="24120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86000" y="3200400"/>
                          <a:ext cx="1393952" cy="3484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8611" name="Object 3"/>
            <p:cNvGraphicFramePr>
              <a:graphicFrameLocks noChangeAspect="1"/>
            </p:cNvGraphicFramePr>
            <p:nvPr/>
          </p:nvGraphicFramePr>
          <p:xfrm>
            <a:off x="804862" y="3429000"/>
            <a:ext cx="1633538" cy="348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8624" name="Equation" r:id="rId7" imgW="1130040" imgH="241200" progId="Equation.3">
                    <p:embed/>
                  </p:oleObj>
                </mc:Choice>
                <mc:Fallback>
                  <p:oleObj name="Equation" r:id="rId7" imgW="1130040" imgH="24120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4862" y="3429000"/>
                          <a:ext cx="1633538" cy="3484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8612" name="Object 4"/>
            <p:cNvGraphicFramePr>
              <a:graphicFrameLocks noChangeAspect="1"/>
            </p:cNvGraphicFramePr>
            <p:nvPr/>
          </p:nvGraphicFramePr>
          <p:xfrm>
            <a:off x="2014537" y="2438400"/>
            <a:ext cx="2405063" cy="349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8625" name="Equation" r:id="rId9" imgW="1663560" imgH="241200" progId="Equation.3">
                    <p:embed/>
                  </p:oleObj>
                </mc:Choice>
                <mc:Fallback>
                  <p:oleObj name="Equation" r:id="rId9" imgW="1663560" imgH="24120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14537" y="2438400"/>
                          <a:ext cx="2405063" cy="3492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8614" name="Object 6"/>
            <p:cNvGraphicFramePr>
              <a:graphicFrameLocks noChangeAspect="1"/>
            </p:cNvGraphicFramePr>
            <p:nvPr/>
          </p:nvGraphicFramePr>
          <p:xfrm>
            <a:off x="1219200" y="2743200"/>
            <a:ext cx="1560513" cy="330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8626" name="Equation" r:id="rId11" imgW="1079280" imgH="228600" progId="Equation.3">
                    <p:embed/>
                  </p:oleObj>
                </mc:Choice>
                <mc:Fallback>
                  <p:oleObj name="Equation" r:id="rId11" imgW="1079280" imgH="228600" progId="Equation.3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19200" y="2743200"/>
                          <a:ext cx="1560513" cy="330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" name="TextBox 12"/>
          <p:cNvSpPr txBox="1"/>
          <p:nvPr/>
        </p:nvSpPr>
        <p:spPr>
          <a:xfrm>
            <a:off x="580289" y="4191000"/>
            <a:ext cx="73445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Blip>
                <a:blip r:embed="rId4"/>
              </a:buBlip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 Optical vibrations: light and heavy atoms move in a counter-phase vibrations</a:t>
            </a:r>
          </a:p>
          <a:p>
            <a:pPr>
              <a:buBlip>
                <a:blip r:embed="rId4"/>
              </a:buBlip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 Acoustic vibrations: both atoms vibrate in phase, deformation wave traveling </a:t>
            </a:r>
          </a:p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   through crystal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9470" y="5094982"/>
            <a:ext cx="7500130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Blip>
                <a:blip r:embed="rId13"/>
              </a:buBlip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 Near the BZ boundary, both branches are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dispersionless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>
              <a:buBlip>
                <a:blip r:embed="rId13"/>
              </a:buBlip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 Near BZ center Optical branch is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dispersionless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; while acoustic branch has its </a:t>
            </a:r>
          </a:p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    highest dispersion</a:t>
            </a:r>
          </a:p>
          <a:p>
            <a:pPr>
              <a:buBlip>
                <a:blip r:embed="rId13"/>
              </a:buBlip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 longitudinal and transverse vibrations: along and vertical to the chain axis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Phonon dispersion curve of a crystalline silicon</a:t>
            </a:r>
            <a:endParaRPr lang="en-US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5" name="Content Placeholder 4" descr="Fig04_0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219200" y="2509751"/>
            <a:ext cx="6400800" cy="3738649"/>
          </a:xfrm>
        </p:spPr>
      </p:pic>
      <p:sp>
        <p:nvSpPr>
          <p:cNvPr id="8" name="TextBox 7"/>
          <p:cNvSpPr txBox="1"/>
          <p:nvPr/>
        </p:nvSpPr>
        <p:spPr>
          <a:xfrm>
            <a:off x="533400" y="1284982"/>
            <a:ext cx="792556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In 3 Dim. n atom per unit cell: 3 types of acoustic vibrations and 3n-3 types of</a:t>
            </a:r>
          </a:p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Optical vibrations (LO &amp; LA)</a:t>
            </a:r>
          </a:p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The gaps between optical and acoustic branches are disappears in certain directions </a:t>
            </a:r>
          </a:p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in BZ: two Si atoms per unit cell; m=M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Electron-phonon &amp; </a:t>
            </a:r>
            <a:r>
              <a:rPr lang="en-US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exciton</a:t>
            </a:r>
            <a:r>
              <a:rPr lang="en-US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-phonon interactions</a:t>
            </a:r>
            <a:endParaRPr lang="en-US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12648" y="6416040"/>
            <a:ext cx="1981200" cy="365760"/>
          </a:xfrm>
        </p:spPr>
        <p:txBody>
          <a:bodyPr/>
          <a:lstStyle/>
          <a:p>
            <a:fld id="{EE7B7F28-C0CC-4D5C-BD42-FACCDB2FCE5D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8229600" cy="4114800"/>
          </a:xfrm>
        </p:spPr>
        <p:txBody>
          <a:bodyPr>
            <a:norm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The total energy of harmonically oscillating lattice (2 kinds of ions)</a:t>
            </a:r>
          </a:p>
          <a:p>
            <a:pPr>
              <a:buNone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      where Q is normal coordinate and               angular frequency of the mode</a:t>
            </a:r>
          </a:p>
          <a:p>
            <a:pPr>
              <a:buNone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Insert a charge &amp; variable change:</a:t>
            </a:r>
          </a:p>
          <a:p>
            <a:pPr>
              <a:buNone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A shift of oscillator vibrations to a new</a:t>
            </a:r>
          </a:p>
          <a:p>
            <a:pPr>
              <a:buNone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equilibrium position                 and</a:t>
            </a:r>
          </a:p>
          <a:p>
            <a:pPr>
              <a:buNone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by relaxation energy release of</a:t>
            </a:r>
          </a:p>
          <a:p>
            <a:pPr>
              <a:buNone/>
            </a:pP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Fig04_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47160" y="2286000"/>
            <a:ext cx="4892040" cy="3242224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6781800" y="1447800"/>
          <a:ext cx="173785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49" name="Equation" r:id="rId4" imgW="1282680" imgH="393480" progId="Equation.3">
                  <p:embed/>
                </p:oleObj>
              </mc:Choice>
              <mc:Fallback>
                <p:oleObj name="Equation" r:id="rId4" imgW="128268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1447800"/>
                        <a:ext cx="173785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3886200" y="1828800"/>
          <a:ext cx="914400" cy="3501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50" name="Equation" r:id="rId6" imgW="596880" imgH="228600" progId="Equation.3">
                  <p:embed/>
                </p:oleObj>
              </mc:Choice>
              <mc:Fallback>
                <p:oleObj name="Equation" r:id="rId6" imgW="59688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1828800"/>
                        <a:ext cx="914400" cy="3501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6" name="Object 4"/>
          <p:cNvGraphicFramePr>
            <a:graphicFrameLocks noChangeAspect="1"/>
          </p:cNvGraphicFramePr>
          <p:nvPr/>
        </p:nvGraphicFramePr>
        <p:xfrm>
          <a:off x="533400" y="2895600"/>
          <a:ext cx="3235325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51" name="Equation" r:id="rId8" imgW="2387520" imgH="444240" progId="Equation.3">
                  <p:embed/>
                </p:oleObj>
              </mc:Choice>
              <mc:Fallback>
                <p:oleObj name="Equation" r:id="rId8" imgW="2387520" imgH="4442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895600"/>
                        <a:ext cx="3235325" cy="601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7" name="Object 5"/>
          <p:cNvGraphicFramePr>
            <a:graphicFrameLocks noChangeAspect="1"/>
          </p:cNvGraphicFramePr>
          <p:nvPr/>
        </p:nvGraphicFramePr>
        <p:xfrm>
          <a:off x="2286000" y="4100513"/>
          <a:ext cx="912812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52" name="Equation" r:id="rId10" imgW="672840" imgH="228600" progId="Equation.3">
                  <p:embed/>
                </p:oleObj>
              </mc:Choice>
              <mc:Fallback>
                <p:oleObj name="Equation" r:id="rId10" imgW="672840" imgH="2286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4100513"/>
                        <a:ext cx="912812" cy="311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8" name="Object 6"/>
          <p:cNvGraphicFramePr>
            <a:graphicFrameLocks noChangeAspect="1"/>
          </p:cNvGraphicFramePr>
          <p:nvPr/>
        </p:nvGraphicFramePr>
        <p:xfrm>
          <a:off x="557212" y="4702175"/>
          <a:ext cx="1119188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53" name="Equation" r:id="rId12" imgW="825480" imgH="241200" progId="Equation.3">
                  <p:embed/>
                </p:oleObj>
              </mc:Choice>
              <mc:Fallback>
                <p:oleObj name="Equation" r:id="rId12" imgW="825480" imgH="2412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212" y="4702175"/>
                        <a:ext cx="1119188" cy="32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 deformation potential &amp; The piezoelectric mechanism</a:t>
            </a:r>
            <a:br>
              <a:rPr lang="en-US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endParaRPr lang="en-US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533400" y="1524000"/>
            <a:ext cx="8001000" cy="43434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The energy of e/h are sensitive to inter atomic distances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Long-wavelength, longitudinal acoustic vibrations induces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periodic expansion and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lang="en-US" sz="1600" baseline="0" dirty="0" smtClean="0">
                <a:latin typeface="Arial" pitchFamily="34" charset="0"/>
                <a:cs typeface="Arial" pitchFamily="34" charset="0"/>
              </a:rPr>
              <a:t>Compressions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                                          where               is the volume deformation potential of the energy level  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Blip>
                <a:blip r:embed="rId3"/>
              </a:buBlip>
              <a:tabLst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In Materials with lower lattice asymmetry between opposite sample surfaces an electric voltage may develop by a mechanical deformation: piezoelectric effect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Blip>
                <a:blip r:embed="rId3"/>
              </a:buBlip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Between adjacent atomic layers, longitudinal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acoustic modes of lattice vibrations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tabLst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     Since piezoelectric electron-phonon interaction is underlain by Coulomb force, it is stronger for smaller k (longer wavelengths)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Blip>
                <a:blip r:embed="rId3"/>
              </a:buBlip>
              <a:tabLst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exciton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-phonon interaction only occurs in the crystals whose crystallographic point group doesn’t contain the center of inversion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2286000" y="2133600"/>
          <a:ext cx="2362200" cy="401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7" name="Equation" r:id="rId4" imgW="1346040" imgH="228600" progId="Equation.3">
                  <p:embed/>
                </p:oleObj>
              </mc:Choice>
              <mc:Fallback>
                <p:oleObj name="Equation" r:id="rId4" imgW="134604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133600"/>
                        <a:ext cx="2362200" cy="4011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59" name="Object 3"/>
          <p:cNvGraphicFramePr>
            <a:graphicFrameLocks noChangeAspect="1"/>
          </p:cNvGraphicFramePr>
          <p:nvPr/>
        </p:nvGraphicFramePr>
        <p:xfrm>
          <a:off x="5240337" y="2155825"/>
          <a:ext cx="779463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8" name="Equation" r:id="rId6" imgW="444240" imgH="203040" progId="Equation.3">
                  <p:embed/>
                </p:oleObj>
              </mc:Choice>
              <mc:Fallback>
                <p:oleObj name="Equation" r:id="rId6" imgW="44424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0337" y="2155825"/>
                        <a:ext cx="779463" cy="357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0" name="Object 4"/>
          <p:cNvGraphicFramePr>
            <a:graphicFrameLocks noChangeAspect="1"/>
          </p:cNvGraphicFramePr>
          <p:nvPr/>
        </p:nvGraphicFramePr>
        <p:xfrm>
          <a:off x="3429000" y="2414038"/>
          <a:ext cx="346075" cy="32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9" name="Equation" r:id="rId8" imgW="241200" imgH="228600" progId="Equation.3">
                  <p:embed/>
                </p:oleObj>
              </mc:Choice>
              <mc:Fallback>
                <p:oleObj name="Equation" r:id="rId8" imgW="24120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2414038"/>
                        <a:ext cx="346075" cy="329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 Fr</a:t>
            </a:r>
            <a:r>
              <a:rPr lang="sv-SE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ö</a:t>
            </a:r>
            <a:r>
              <a:rPr lang="en-US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hlich</a:t>
            </a:r>
            <a:r>
              <a:rPr lang="en-US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mechanism</a:t>
            </a:r>
            <a:endParaRPr lang="en-US" sz="20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The most important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exciton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-phonon interaction</a:t>
            </a:r>
          </a:p>
          <a:p>
            <a:pPr>
              <a:buFont typeface="Wingdings" pitchFamily="2" charset="2"/>
              <a:buChar char="Ø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Occurs in ionic crystals &amp; semiconductors with an ionic contribution to the lattice energy (polar semiconductors)</a:t>
            </a:r>
          </a:p>
          <a:p>
            <a:pPr>
              <a:buFont typeface="Wingdings" pitchFamily="2" charset="2"/>
              <a:buChar char="Ø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Completely absent in elementary </a:t>
            </a:r>
          </a:p>
          <a:p>
            <a:pPr>
              <a:buNone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	semiconductors (Si &amp;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Ge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Font typeface="Wingdings" pitchFamily="2" charset="2"/>
              <a:buChar char="Ø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Opposite orientation of the oscillations</a:t>
            </a:r>
          </a:p>
          <a:p>
            <a:pPr>
              <a:buNone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	by oppositely charged ions</a:t>
            </a:r>
            <a:endParaRPr lang="en-US" sz="13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Fig04_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493" y="1981200"/>
            <a:ext cx="4259307" cy="40770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Phonon dispersion curves in a polar semiconductor</a:t>
            </a:r>
            <a:endParaRPr lang="en-US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5" name="Picture 4" descr="Fig04_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4999" y="1981200"/>
            <a:ext cx="5075509" cy="35021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Lattice vibrations (point defects)</a:t>
            </a:r>
            <a:endParaRPr lang="en-US" sz="20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5" name="Content Placeholder 4" descr="Fig04_07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5181600" y="1219200"/>
            <a:ext cx="3376187" cy="4937125"/>
          </a:xfrm>
        </p:spPr>
      </p:pic>
      <p:grpSp>
        <p:nvGrpSpPr>
          <p:cNvPr id="8" name="Group 7"/>
          <p:cNvGrpSpPr/>
          <p:nvPr/>
        </p:nvGrpSpPr>
        <p:grpSpPr>
          <a:xfrm>
            <a:off x="304800" y="1853148"/>
            <a:ext cx="4945585" cy="3785652"/>
            <a:chOff x="304800" y="1853148"/>
            <a:chExt cx="4945585" cy="3785652"/>
          </a:xfrm>
        </p:grpSpPr>
        <p:sp>
          <p:nvSpPr>
            <p:cNvPr id="6" name="TextBox 5"/>
            <p:cNvSpPr txBox="1"/>
            <p:nvPr/>
          </p:nvSpPr>
          <p:spPr>
            <a:xfrm>
              <a:off x="304800" y="1853148"/>
              <a:ext cx="4945585" cy="37856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Blip>
                  <a:blip r:embed="rId4"/>
                </a:buBlip>
              </a:pPr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600" u="sng" dirty="0" smtClean="0">
                  <a:latin typeface="Arial" pitchFamily="34" charset="0"/>
                  <a:cs typeface="Arial" pitchFamily="34" charset="0"/>
                </a:rPr>
                <a:t>Unperturbed lattice; t</a:t>
              </a:r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he harmonic force (spring) </a:t>
              </a:r>
            </a:p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    constant remains unchanged, the modes with the </a:t>
              </a:r>
            </a:p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    node located on the defect impurity will not feel</a:t>
              </a:r>
            </a:p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    the vibrations.</a:t>
              </a:r>
            </a:p>
            <a:p>
              <a:pPr>
                <a:buBlip>
                  <a:blip r:embed="rId4"/>
                </a:buBlip>
              </a:pPr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600" u="sng" dirty="0" smtClean="0">
                  <a:latin typeface="Arial" pitchFamily="34" charset="0"/>
                  <a:cs typeface="Arial" pitchFamily="34" charset="0"/>
                </a:rPr>
                <a:t>Resonance mode</a:t>
              </a:r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; heavy impurity atom, force </a:t>
              </a:r>
            </a:p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    decreases due to the different type of inter atomic</a:t>
              </a:r>
            </a:p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    bond, or both effects, appears a mode with low </a:t>
              </a:r>
            </a:p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    frequency. </a:t>
              </a:r>
            </a:p>
            <a:p>
              <a:pPr>
                <a:buBlip>
                  <a:blip r:embed="rId4"/>
                </a:buBlip>
              </a:pPr>
              <a:r>
                <a:rPr lang="en-US" sz="1600" u="sng" dirty="0" smtClean="0">
                  <a:latin typeface="Arial" pitchFamily="34" charset="0"/>
                  <a:cs typeface="Arial" pitchFamily="34" charset="0"/>
                </a:rPr>
                <a:t>Local mode</a:t>
              </a:r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; the impurity mass is lower than </a:t>
              </a:r>
            </a:p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   unperturbed neighboring atoms, the frequency </a:t>
              </a:r>
            </a:p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   of such mode is higher than the allowed frequency</a:t>
              </a:r>
            </a:p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   of the typical lattice vibrations.</a:t>
              </a:r>
            </a:p>
            <a:p>
              <a:endParaRPr lang="en-US" sz="1600" dirty="0" smtClean="0">
                <a:latin typeface="Arial" pitchFamily="34" charset="0"/>
                <a:cs typeface="Arial" pitchFamily="34" charset="0"/>
              </a:endParaRPr>
            </a:p>
            <a:p>
              <a:pPr>
                <a:buBlip>
                  <a:blip r:embed="rId4"/>
                </a:buBlip>
              </a:pPr>
              <a:endParaRPr lang="en-US" sz="1600" dirty="0" smtClean="0">
                <a:latin typeface="Arial" pitchFamily="34" charset="0"/>
                <a:cs typeface="Arial" pitchFamily="34" charset="0"/>
              </a:endParaRPr>
            </a:p>
            <a:p>
              <a:pPr>
                <a:buBlip>
                  <a:blip r:embed="rId4"/>
                </a:buBlip>
              </a:pPr>
              <a:endParaRPr lang="en-US" sz="1600" dirty="0"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7" name="Object 6"/>
            <p:cNvGraphicFramePr>
              <a:graphicFrameLocks noChangeAspect="1"/>
            </p:cNvGraphicFramePr>
            <p:nvPr/>
          </p:nvGraphicFramePr>
          <p:xfrm>
            <a:off x="1524000" y="3581400"/>
            <a:ext cx="1371600" cy="304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685" name="Equation" r:id="rId5" imgW="1028520" imgH="228600" progId="Equation.3">
                    <p:embed/>
                  </p:oleObj>
                </mc:Choice>
                <mc:Fallback>
                  <p:oleObj name="Equation" r:id="rId5" imgW="1028520" imgH="22860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24000" y="3581400"/>
                          <a:ext cx="1371600" cy="304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Localized optical center in a solid matrix</a:t>
            </a:r>
            <a:endParaRPr lang="en-US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5" name="Content Placeholder 4" descr="Fig04_08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410200" y="1219200"/>
            <a:ext cx="3211388" cy="49371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Absorption and emission spectra of a localized center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5" name="Content Placeholder 4" descr="Fig04_09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962629" y="1219200"/>
            <a:ext cx="2495571" cy="49371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5" name="Content Placeholder 4" descr="Fig04_1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092010" y="1219200"/>
            <a:ext cx="2959980" cy="49371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Thermal quenching of luminescence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7F28-C0CC-4D5C-BD42-FACCDB2FCE5D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5" name="Content Placeholder 4" descr="Fig04_1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495800" y="1219200"/>
            <a:ext cx="3162714" cy="453510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1703</TotalTime>
  <Words>1643</Words>
  <Application>Microsoft Office PowerPoint</Application>
  <PresentationFormat>画面に合わせる (4:3)</PresentationFormat>
  <Paragraphs>355</Paragraphs>
  <Slides>40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40</vt:i4>
      </vt:variant>
    </vt:vector>
  </HeadingPairs>
  <TitlesOfParts>
    <vt:vector size="42" baseType="lpstr">
      <vt:lpstr>Origin</vt:lpstr>
      <vt:lpstr>Equation</vt:lpstr>
      <vt:lpstr>Time-resolved luminescence:  equipment and kinetic description of processes. &amp; Phonons.   </vt:lpstr>
      <vt:lpstr>Out line:</vt:lpstr>
      <vt:lpstr>Time- resolved luminescence measurements, Set up &amp; techniques</vt:lpstr>
      <vt:lpstr>PowerPoint プレゼンテーション</vt:lpstr>
      <vt:lpstr>Difficulties &amp; potential Limitations:</vt:lpstr>
      <vt:lpstr>PowerPoint プレゼンテーション</vt:lpstr>
      <vt:lpstr>Complementary mathematics treatments</vt:lpstr>
      <vt:lpstr>Phase-shifted method</vt:lpstr>
      <vt:lpstr>PowerPoint プレゼンテーション</vt:lpstr>
      <vt:lpstr>Time-correlated single photon counting</vt:lpstr>
      <vt:lpstr>PowerPoint プレゼンテーション</vt:lpstr>
      <vt:lpstr>Boxcar integrator</vt:lpstr>
      <vt:lpstr>Single channel luminescence spectrometer</vt:lpstr>
      <vt:lpstr>Streak camera</vt:lpstr>
      <vt:lpstr>Luminescence transient: Streak camera</vt:lpstr>
      <vt:lpstr>Kinetic description of luminescence processes </vt:lpstr>
      <vt:lpstr>Radiative &amp; non-radiative recombination</vt:lpstr>
      <vt:lpstr>Relations:</vt:lpstr>
      <vt:lpstr>Situations in practice:</vt:lpstr>
      <vt:lpstr>Monomolecular process</vt:lpstr>
      <vt:lpstr>PowerPoint プレゼンテーション</vt:lpstr>
      <vt:lpstr>Bimolecular process</vt:lpstr>
      <vt:lpstr>PowerPoint プレゼンテーション</vt:lpstr>
      <vt:lpstr>Bimolecular process under pulsed excitation</vt:lpstr>
      <vt:lpstr>Stretched exponential</vt:lpstr>
      <vt:lpstr>Multiple simultaneous processes</vt:lpstr>
      <vt:lpstr>Relations</vt:lpstr>
      <vt:lpstr>Phonons</vt:lpstr>
      <vt:lpstr>Lattice vibrations- phonons </vt:lpstr>
      <vt:lpstr>PowerPoint プレゼンテーション</vt:lpstr>
      <vt:lpstr>Phonon dispersion curve of a crystalline silicon</vt:lpstr>
      <vt:lpstr>Electron-phonon &amp; exciton-phonon interactions</vt:lpstr>
      <vt:lpstr>The deformation potential &amp; The piezoelectric mechanism </vt:lpstr>
      <vt:lpstr>The Fröhlich mechanism</vt:lpstr>
      <vt:lpstr>Phonon dispersion curves in a polar semiconductor</vt:lpstr>
      <vt:lpstr>Lattice vibrations (point defects)</vt:lpstr>
      <vt:lpstr>Localized optical center in a solid matrix</vt:lpstr>
      <vt:lpstr>Absorption and emission spectra of a localized center</vt:lpstr>
      <vt:lpstr>PowerPoint プレゼンテーション</vt:lpstr>
      <vt:lpstr>Thermal quenching of luminescence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Time-resolved luminescence:  equipment and kinetic description of processes. Phonons.</dc:title>
  <dc:creator>Mahtab Sangghaleh</dc:creator>
  <cp:lastModifiedBy>crusoe</cp:lastModifiedBy>
  <cp:revision>233</cp:revision>
  <dcterms:created xsi:type="dcterms:W3CDTF">2012-10-26T23:44:43Z</dcterms:created>
  <dcterms:modified xsi:type="dcterms:W3CDTF">2012-10-29T10:32:18Z</dcterms:modified>
</cp:coreProperties>
</file>