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9" r:id="rId2"/>
    <p:sldId id="257" r:id="rId3"/>
    <p:sldId id="285" r:id="rId4"/>
    <p:sldId id="27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45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 varScale="1">
        <p:scale>
          <a:sx n="68" d="100"/>
          <a:sy n="68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Mazyar\master%20thesis\paper\refrigeration%20sha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Mazyar\master%20thesis\paper\refrigeration%20shar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Mazyar\master%20thesis\data%20for%20fainal%20presentation\2011-03-15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Mazyar\master%20thesis\paper\march%202011%20total%20comparison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autoTitleDeleted val="1"/>
    <c:plotArea>
      <c:layout/>
      <c:pieChart>
        <c:varyColors val="1"/>
        <c:ser>
          <c:idx val="0"/>
          <c:order val="0"/>
          <c:dPt>
            <c:idx val="0"/>
            <c:explosion val="14"/>
          </c:dPt>
          <c:dLbls>
            <c:dLbl>
              <c:idx val="0"/>
              <c:layout>
                <c:manualLayout>
                  <c:x val="-0.10516432728517637"/>
                  <c:y val="5.4067998444638915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  <c:showLeaderLines val="1"/>
          </c:dLbls>
          <c:cat>
            <c:strRef>
              <c:f>Sheet1!$A$1:$A$7</c:f>
              <c:strCache>
                <c:ptCount val="7"/>
                <c:pt idx="0">
                  <c:v>Refrigeration</c:v>
                </c:pt>
                <c:pt idx="1">
                  <c:v>Heating</c:v>
                </c:pt>
                <c:pt idx="2">
                  <c:v>Lighting </c:v>
                </c:pt>
                <c:pt idx="3">
                  <c:v>Ventilation Fans</c:v>
                </c:pt>
                <c:pt idx="4">
                  <c:v>Dehumidification</c:v>
                </c:pt>
                <c:pt idx="5">
                  <c:v>Miscellaneous</c:v>
                </c:pt>
                <c:pt idx="6">
                  <c:v>Misc. Pumps</c:v>
                </c:pt>
              </c:strCache>
            </c:strRef>
          </c:cat>
          <c:val>
            <c:numRef>
              <c:f>Sheet1!$B$1:$B$7</c:f>
              <c:numCache>
                <c:formatCode>General</c:formatCode>
                <c:ptCount val="7"/>
                <c:pt idx="0">
                  <c:v>43</c:v>
                </c:pt>
                <c:pt idx="1">
                  <c:v>26</c:v>
                </c:pt>
                <c:pt idx="2">
                  <c:v>10</c:v>
                </c:pt>
                <c:pt idx="3">
                  <c:v>9</c:v>
                </c:pt>
                <c:pt idx="4">
                  <c:v>6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b"/>
      <c:layout>
        <c:manualLayout>
          <c:xMode val="edge"/>
          <c:yMode val="edge"/>
          <c:x val="0"/>
          <c:y val="0.10878924856615152"/>
          <c:w val="0.24358134581003474"/>
          <c:h val="0.59236174425565202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1"/>
  <c:chart>
    <c:autoTitleDeleted val="1"/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1.5705259064839196E-2"/>
                  <c:y val="1.881014873140868E-4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  <c:showLeaderLines val="1"/>
          </c:dLbls>
          <c:cat>
            <c:strRef>
              <c:f>Sheet1!$A$12:$A$15</c:f>
              <c:strCache>
                <c:ptCount val="4"/>
                <c:pt idx="0">
                  <c:v>Compressors</c:v>
                </c:pt>
                <c:pt idx="1">
                  <c:v>Brine Pumps</c:v>
                </c:pt>
                <c:pt idx="2">
                  <c:v>Coolant Pumps</c:v>
                </c:pt>
                <c:pt idx="3">
                  <c:v>Dry Cooler Fans</c:v>
                </c:pt>
              </c:strCache>
            </c:strRef>
          </c:cat>
          <c:val>
            <c:numRef>
              <c:f>Sheet1!$B$12:$B$15</c:f>
              <c:numCache>
                <c:formatCode>General</c:formatCode>
                <c:ptCount val="4"/>
                <c:pt idx="0">
                  <c:v>80</c:v>
                </c:pt>
                <c:pt idx="1">
                  <c:v>10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064785651793525"/>
          <c:y val="0.30167614464858555"/>
          <c:w val="0.3410522990181783"/>
          <c:h val="0.42442548848060674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pieChart>
        <c:varyColors val="1"/>
        <c:ser>
          <c:idx val="0"/>
          <c:order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convection</a:t>
                    </a:r>
                    <a:r>
                      <a:rPr lang="en-US" smtClean="0"/>
                      <a:t>+</a:t>
                    </a:r>
                  </a:p>
                  <a:p>
                    <a:r>
                      <a:rPr lang="en-US" smtClean="0"/>
                      <a:t>condensation</a:t>
                    </a:r>
                    <a:r>
                      <a:rPr lang="en-US" dirty="0"/>
                      <a:t>
36%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1200" b="1">
                    <a:latin typeface="Garamond" pitchFamily="18" charset="0"/>
                  </a:defRPr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'heat load pie chart'!$A$2:$A$9</c:f>
              <c:strCache>
                <c:ptCount val="8"/>
                <c:pt idx="0">
                  <c:v>radiation</c:v>
                </c:pt>
                <c:pt idx="1">
                  <c:v>lighting</c:v>
                </c:pt>
                <c:pt idx="2">
                  <c:v>convection+condensation</c:v>
                </c:pt>
                <c:pt idx="3">
                  <c:v>ice resurfacing</c:v>
                </c:pt>
                <c:pt idx="4">
                  <c:v>header pipe</c:v>
                </c:pt>
                <c:pt idx="5">
                  <c:v>brine pump</c:v>
                </c:pt>
                <c:pt idx="6">
                  <c:v>ground</c:v>
                </c:pt>
                <c:pt idx="7">
                  <c:v>skaters</c:v>
                </c:pt>
              </c:strCache>
            </c:strRef>
          </c:cat>
          <c:val>
            <c:numRef>
              <c:f>'heat load pie chart'!$C$2:$C$9</c:f>
              <c:numCache>
                <c:formatCode>General</c:formatCode>
                <c:ptCount val="8"/>
                <c:pt idx="0">
                  <c:v>792</c:v>
                </c:pt>
                <c:pt idx="1">
                  <c:v>234</c:v>
                </c:pt>
                <c:pt idx="2">
                  <c:v>1236</c:v>
                </c:pt>
                <c:pt idx="3">
                  <c:v>486</c:v>
                </c:pt>
                <c:pt idx="4">
                  <c:v>160.80000000000001</c:v>
                </c:pt>
                <c:pt idx="5">
                  <c:v>216</c:v>
                </c:pt>
                <c:pt idx="6">
                  <c:v>168</c:v>
                </c:pt>
                <c:pt idx="7">
                  <c:v>137.20000000000002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3"/>
          <c:order val="2"/>
          <c:tx>
            <c:strRef>
              <c:f>Sheet1!$D$1</c:f>
              <c:strCache>
                <c:ptCount val="1"/>
                <c:pt idx="0">
                  <c:v>Älta  consumption (kWh/day)</c:v>
                </c:pt>
              </c:strCache>
            </c:strRef>
          </c:tx>
          <c:cat>
            <c:numRef>
              <c:f>Sheet1!$A$2:$A$32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1448</c:v>
                </c:pt>
                <c:pt idx="1">
                  <c:v>1539</c:v>
                </c:pt>
                <c:pt idx="2">
                  <c:v>1557</c:v>
                </c:pt>
                <c:pt idx="3">
                  <c:v>1515</c:v>
                </c:pt>
                <c:pt idx="4">
                  <c:v>1552</c:v>
                </c:pt>
                <c:pt idx="5">
                  <c:v>1551</c:v>
                </c:pt>
                <c:pt idx="6">
                  <c:v>1517</c:v>
                </c:pt>
                <c:pt idx="7">
                  <c:v>1542</c:v>
                </c:pt>
                <c:pt idx="8">
                  <c:v>1544</c:v>
                </c:pt>
                <c:pt idx="9">
                  <c:v>1589</c:v>
                </c:pt>
                <c:pt idx="10">
                  <c:v>1513</c:v>
                </c:pt>
                <c:pt idx="11">
                  <c:v>1580</c:v>
                </c:pt>
                <c:pt idx="12">
                  <c:v>1583</c:v>
                </c:pt>
                <c:pt idx="13">
                  <c:v>1540</c:v>
                </c:pt>
                <c:pt idx="14">
                  <c:v>1559</c:v>
                </c:pt>
                <c:pt idx="15">
                  <c:v>1512</c:v>
                </c:pt>
                <c:pt idx="16">
                  <c:v>1493</c:v>
                </c:pt>
                <c:pt idx="17">
                  <c:v>1508</c:v>
                </c:pt>
                <c:pt idx="18">
                  <c:v>1616</c:v>
                </c:pt>
                <c:pt idx="19">
                  <c:v>1620</c:v>
                </c:pt>
                <c:pt idx="20">
                  <c:v>1609</c:v>
                </c:pt>
                <c:pt idx="21">
                  <c:v>1662</c:v>
                </c:pt>
                <c:pt idx="22">
                  <c:v>1538</c:v>
                </c:pt>
                <c:pt idx="23">
                  <c:v>1521</c:v>
                </c:pt>
                <c:pt idx="24">
                  <c:v>1530</c:v>
                </c:pt>
                <c:pt idx="25">
                  <c:v>1564</c:v>
                </c:pt>
                <c:pt idx="26">
                  <c:v>1541</c:v>
                </c:pt>
                <c:pt idx="27">
                  <c:v>1592</c:v>
                </c:pt>
                <c:pt idx="28">
                  <c:v>1518</c:v>
                </c:pt>
                <c:pt idx="29">
                  <c:v>1537</c:v>
                </c:pt>
                <c:pt idx="30">
                  <c:v>1552</c:v>
                </c:pt>
              </c:numCache>
            </c:numRef>
          </c:val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Norrtälje  consumption (kWh/day)</c:v>
                </c:pt>
              </c:strCache>
            </c:strRef>
          </c:tx>
          <c:cat>
            <c:numRef>
              <c:f>Sheet1!$A$2:$A$32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811</c:v>
                </c:pt>
                <c:pt idx="1">
                  <c:v>832</c:v>
                </c:pt>
                <c:pt idx="2">
                  <c:v>987</c:v>
                </c:pt>
                <c:pt idx="3">
                  <c:v>808</c:v>
                </c:pt>
                <c:pt idx="4">
                  <c:v>792</c:v>
                </c:pt>
                <c:pt idx="5">
                  <c:v>789</c:v>
                </c:pt>
                <c:pt idx="6">
                  <c:v>932</c:v>
                </c:pt>
                <c:pt idx="7">
                  <c:v>926</c:v>
                </c:pt>
                <c:pt idx="8">
                  <c:v>864</c:v>
                </c:pt>
                <c:pt idx="9">
                  <c:v>1033</c:v>
                </c:pt>
                <c:pt idx="10">
                  <c:v>847</c:v>
                </c:pt>
                <c:pt idx="11">
                  <c:v>941</c:v>
                </c:pt>
                <c:pt idx="12">
                  <c:v>860</c:v>
                </c:pt>
                <c:pt idx="13">
                  <c:v>793</c:v>
                </c:pt>
                <c:pt idx="14">
                  <c:v>714</c:v>
                </c:pt>
                <c:pt idx="15">
                  <c:v>733</c:v>
                </c:pt>
                <c:pt idx="16">
                  <c:v>977</c:v>
                </c:pt>
                <c:pt idx="17">
                  <c:v>1105</c:v>
                </c:pt>
                <c:pt idx="18">
                  <c:v>1172</c:v>
                </c:pt>
                <c:pt idx="19">
                  <c:v>942</c:v>
                </c:pt>
                <c:pt idx="20">
                  <c:v>922</c:v>
                </c:pt>
                <c:pt idx="21">
                  <c:v>967</c:v>
                </c:pt>
                <c:pt idx="22">
                  <c:v>985</c:v>
                </c:pt>
                <c:pt idx="23">
                  <c:v>1032</c:v>
                </c:pt>
                <c:pt idx="24">
                  <c:v>944</c:v>
                </c:pt>
                <c:pt idx="25">
                  <c:v>946</c:v>
                </c:pt>
                <c:pt idx="26">
                  <c:v>852</c:v>
                </c:pt>
                <c:pt idx="27">
                  <c:v>890</c:v>
                </c:pt>
                <c:pt idx="28">
                  <c:v>1010</c:v>
                </c:pt>
                <c:pt idx="29">
                  <c:v>965</c:v>
                </c:pt>
                <c:pt idx="30">
                  <c:v>1046</c:v>
                </c:pt>
              </c:numCache>
            </c:numRef>
          </c:val>
        </c:ser>
        <c:axId val="43857024"/>
        <c:axId val="43858560"/>
      </c:barChart>
      <c:scatterChart>
        <c:scatterStyle val="smoothMarker"/>
        <c:ser>
          <c:idx val="1"/>
          <c:order val="0"/>
          <c:tx>
            <c:strRef>
              <c:f>Sheet1!$B$1</c:f>
              <c:strCache>
                <c:ptCount val="1"/>
                <c:pt idx="0">
                  <c:v>Älta temp.</c:v>
                </c:pt>
              </c:strCache>
            </c:strRef>
          </c:tx>
          <c:marker>
            <c:symbol val="none"/>
          </c:marker>
          <c:yVal>
            <c:numRef>
              <c:f>Sheet1!$B$2:$B$32</c:f>
              <c:numCache>
                <c:formatCode>General</c:formatCode>
                <c:ptCount val="31"/>
                <c:pt idx="0">
                  <c:v>-2.21</c:v>
                </c:pt>
                <c:pt idx="1">
                  <c:v>-1.54</c:v>
                </c:pt>
                <c:pt idx="2">
                  <c:v>-0.75000000000000389</c:v>
                </c:pt>
                <c:pt idx="3">
                  <c:v>0.13</c:v>
                </c:pt>
                <c:pt idx="4">
                  <c:v>1.2</c:v>
                </c:pt>
                <c:pt idx="5">
                  <c:v>-2.2599999999999998</c:v>
                </c:pt>
                <c:pt idx="6">
                  <c:v>-1.27</c:v>
                </c:pt>
                <c:pt idx="7">
                  <c:v>2.5099999999999998</c:v>
                </c:pt>
                <c:pt idx="8">
                  <c:v>1.25</c:v>
                </c:pt>
                <c:pt idx="9">
                  <c:v>2.21</c:v>
                </c:pt>
                <c:pt idx="10">
                  <c:v>1.6400000000000001</c:v>
                </c:pt>
                <c:pt idx="11">
                  <c:v>3.2800000000000002</c:v>
                </c:pt>
                <c:pt idx="12">
                  <c:v>0.52</c:v>
                </c:pt>
                <c:pt idx="13">
                  <c:v>1.33</c:v>
                </c:pt>
                <c:pt idx="14">
                  <c:v>-8.0000000000000043E-2</c:v>
                </c:pt>
                <c:pt idx="15">
                  <c:v>-2.52</c:v>
                </c:pt>
                <c:pt idx="16">
                  <c:v>-1.01</c:v>
                </c:pt>
                <c:pt idx="17">
                  <c:v>0.2</c:v>
                </c:pt>
                <c:pt idx="18">
                  <c:v>1.01</c:v>
                </c:pt>
                <c:pt idx="19">
                  <c:v>1.8800000000000001</c:v>
                </c:pt>
                <c:pt idx="20">
                  <c:v>4.45</c:v>
                </c:pt>
                <c:pt idx="21">
                  <c:v>8.34</c:v>
                </c:pt>
                <c:pt idx="22">
                  <c:v>6.35</c:v>
                </c:pt>
                <c:pt idx="23">
                  <c:v>3.64</c:v>
                </c:pt>
                <c:pt idx="24">
                  <c:v>0.9</c:v>
                </c:pt>
                <c:pt idx="25">
                  <c:v>-0.56999999999999995</c:v>
                </c:pt>
                <c:pt idx="26">
                  <c:v>0.96000000000000063</c:v>
                </c:pt>
                <c:pt idx="27">
                  <c:v>1.54</c:v>
                </c:pt>
                <c:pt idx="28">
                  <c:v>0.23</c:v>
                </c:pt>
                <c:pt idx="29">
                  <c:v>0.54</c:v>
                </c:pt>
                <c:pt idx="30">
                  <c:v>1.25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Norrtälje temp.</c:v>
                </c:pt>
              </c:strCache>
            </c:strRef>
          </c:tx>
          <c:marker>
            <c:symbol val="none"/>
          </c:marker>
          <c:yVal>
            <c:numRef>
              <c:f>Sheet1!$C$2:$C$32</c:f>
              <c:numCache>
                <c:formatCode>General</c:formatCode>
                <c:ptCount val="31"/>
                <c:pt idx="0">
                  <c:v>-1.9200000000000021</c:v>
                </c:pt>
                <c:pt idx="1">
                  <c:v>-0.14000000000000001</c:v>
                </c:pt>
                <c:pt idx="2">
                  <c:v>1.1800000000000075</c:v>
                </c:pt>
                <c:pt idx="3">
                  <c:v>1.62</c:v>
                </c:pt>
                <c:pt idx="4">
                  <c:v>2.25</c:v>
                </c:pt>
                <c:pt idx="5">
                  <c:v>-0.49000000000000032</c:v>
                </c:pt>
                <c:pt idx="6">
                  <c:v>0.16</c:v>
                </c:pt>
                <c:pt idx="7">
                  <c:v>3.04</c:v>
                </c:pt>
                <c:pt idx="8">
                  <c:v>2.0699999999999998</c:v>
                </c:pt>
                <c:pt idx="9">
                  <c:v>2.7800000000000002</c:v>
                </c:pt>
                <c:pt idx="10">
                  <c:v>1.8900000000000001</c:v>
                </c:pt>
                <c:pt idx="11">
                  <c:v>3.98</c:v>
                </c:pt>
                <c:pt idx="12">
                  <c:v>2.5299999999999998</c:v>
                </c:pt>
                <c:pt idx="13">
                  <c:v>1.8800000000000001</c:v>
                </c:pt>
                <c:pt idx="14">
                  <c:v>-0.85000000000000064</c:v>
                </c:pt>
                <c:pt idx="15">
                  <c:v>-1.03</c:v>
                </c:pt>
                <c:pt idx="16">
                  <c:v>-0.35000000000000031</c:v>
                </c:pt>
                <c:pt idx="17">
                  <c:v>0.81</c:v>
                </c:pt>
                <c:pt idx="18">
                  <c:v>2.8299999999999987</c:v>
                </c:pt>
                <c:pt idx="19">
                  <c:v>3.88</c:v>
                </c:pt>
                <c:pt idx="20">
                  <c:v>4.7300000000000004</c:v>
                </c:pt>
                <c:pt idx="21">
                  <c:v>8.3500000000000068</c:v>
                </c:pt>
                <c:pt idx="22">
                  <c:v>6.9</c:v>
                </c:pt>
                <c:pt idx="23">
                  <c:v>4.18</c:v>
                </c:pt>
                <c:pt idx="24">
                  <c:v>0.38000000000000211</c:v>
                </c:pt>
                <c:pt idx="25">
                  <c:v>0.95000000000000062</c:v>
                </c:pt>
                <c:pt idx="26">
                  <c:v>2.34</c:v>
                </c:pt>
                <c:pt idx="27">
                  <c:v>2.38</c:v>
                </c:pt>
                <c:pt idx="28">
                  <c:v>1.21</c:v>
                </c:pt>
                <c:pt idx="29">
                  <c:v>1.1000000000000001</c:v>
                </c:pt>
                <c:pt idx="30">
                  <c:v>0.48000000000000032</c:v>
                </c:pt>
              </c:numCache>
            </c:numRef>
          </c:yVal>
          <c:smooth val="1"/>
        </c:ser>
        <c:axId val="43870848"/>
        <c:axId val="43868928"/>
      </c:scatterChart>
      <c:catAx>
        <c:axId val="43857024"/>
        <c:scaling>
          <c:orientation val="minMax"/>
        </c:scaling>
        <c:axPos val="b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858560"/>
        <c:crosses val="autoZero"/>
        <c:auto val="1"/>
        <c:lblAlgn val="ctr"/>
        <c:lblOffset val="100"/>
      </c:catAx>
      <c:valAx>
        <c:axId val="438585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Garamond" pitchFamily="18" charset="0"/>
                  </a:defRPr>
                </a:pPr>
                <a:r>
                  <a:rPr lang="en-US">
                    <a:latin typeface="Garamond" pitchFamily="18" charset="0"/>
                  </a:rPr>
                  <a:t>Energy consumption (Kwh/day)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857024"/>
        <c:crosses val="autoZero"/>
        <c:crossBetween val="between"/>
      </c:valAx>
      <c:valAx>
        <c:axId val="43868928"/>
        <c:scaling>
          <c:orientation val="minMax"/>
          <c:max val="30"/>
          <c:min val="-4"/>
        </c:scaling>
        <c:axPos val="r"/>
        <c:title>
          <c:tx>
            <c:rich>
              <a:bodyPr rot="-5400000" vert="horz"/>
              <a:lstStyle/>
              <a:p>
                <a:pPr>
                  <a:defRPr>
                    <a:latin typeface="Garamond" pitchFamily="18" charset="0"/>
                  </a:defRPr>
                </a:pPr>
                <a:r>
                  <a:rPr lang="en-US">
                    <a:latin typeface="Garamond" pitchFamily="18" charset="0"/>
                  </a:rPr>
                  <a:t>Outdoor Temperature (°C)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870848"/>
        <c:crosses val="max"/>
        <c:crossBetween val="midCat"/>
        <c:majorUnit val="3"/>
      </c:valAx>
      <c:valAx>
        <c:axId val="43870848"/>
        <c:scaling>
          <c:orientation val="minMax"/>
        </c:scaling>
        <c:delete val="1"/>
        <c:axPos val="b"/>
        <c:tickLblPos val="none"/>
        <c:crossAx val="43868928"/>
        <c:crosses val="autoZero"/>
        <c:crossBetween val="midCat"/>
      </c:valAx>
    </c:plotArea>
    <c:legend>
      <c:legendPos val="b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zero"/>
  </c:chart>
  <c:txPr>
    <a:bodyPr/>
    <a:lstStyle/>
    <a:p>
      <a:pPr>
        <a:defRPr sz="1400"/>
      </a:pPr>
      <a:endParaRPr lang="en-US"/>
    </a:p>
  </c:tx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15B031-066E-4C79-8A8C-60C0400ECC37}" type="doc">
      <dgm:prSet loTypeId="urn:microsoft.com/office/officeart/2005/8/layout/hProcess9" loCatId="process" qsTypeId="urn:microsoft.com/office/officeart/2005/8/quickstyle/3d3" qsCatId="3D" csTypeId="urn:microsoft.com/office/officeart/2005/8/colors/accent1_2" csCatId="accent1" phldr="1"/>
      <dgm:spPr/>
    </dgm:pt>
    <dgm:pt modelId="{44625720-3668-4215-840F-EB5B2820FEE0}">
      <dgm:prSet phldrT="[Text]" custT="1"/>
      <dgm:spPr/>
      <dgm:t>
        <a:bodyPr/>
        <a:lstStyle/>
        <a:p>
          <a:r>
            <a:rPr lang="sv-SE" sz="1500" b="1" dirty="0" smtClean="0">
              <a:latin typeface="Garamond" pitchFamily="18" charset="0"/>
            </a:rPr>
            <a:t>More than 350 indoor ice rinks</a:t>
          </a:r>
          <a:endParaRPr lang="en-US" sz="1500" b="1" dirty="0">
            <a:latin typeface="Garamond" pitchFamily="18" charset="0"/>
          </a:endParaRPr>
        </a:p>
      </dgm:t>
    </dgm:pt>
    <dgm:pt modelId="{CA9FA795-EE43-43E8-BA13-BD878C5FEFD8}" type="parTrans" cxnId="{95EF04C3-0756-4A04-A20B-AF32FCB8B299}">
      <dgm:prSet/>
      <dgm:spPr/>
      <dgm:t>
        <a:bodyPr/>
        <a:lstStyle/>
        <a:p>
          <a:endParaRPr lang="en-US"/>
        </a:p>
      </dgm:t>
    </dgm:pt>
    <dgm:pt modelId="{77BC8B1A-2F3F-4FAE-A280-9CE5D39BC6B7}" type="sibTrans" cxnId="{95EF04C3-0756-4A04-A20B-AF32FCB8B299}">
      <dgm:prSet/>
      <dgm:spPr/>
      <dgm:t>
        <a:bodyPr/>
        <a:lstStyle/>
        <a:p>
          <a:endParaRPr lang="en-US"/>
        </a:p>
      </dgm:t>
    </dgm:pt>
    <dgm:pt modelId="{5361CC15-CDCC-4B5C-9FDA-CE659822B0E7}">
      <dgm:prSet phldrT="[Text]" custT="1"/>
      <dgm:spPr/>
      <dgm:t>
        <a:bodyPr/>
        <a:lstStyle/>
        <a:p>
          <a:r>
            <a:rPr lang="sv-SE" sz="1500" b="1" dirty="0" smtClean="0">
              <a:latin typeface="Garamond" pitchFamily="18" charset="0"/>
            </a:rPr>
            <a:t>More than               300 Gwh annual energy consumption</a:t>
          </a:r>
          <a:endParaRPr lang="en-US" sz="1500" b="1" dirty="0">
            <a:latin typeface="Garamond" pitchFamily="18" charset="0"/>
          </a:endParaRPr>
        </a:p>
      </dgm:t>
    </dgm:pt>
    <dgm:pt modelId="{D3ED3874-BC44-469D-9E5F-A8E1904F0522}" type="parTrans" cxnId="{8964A92C-243A-4DD9-8F96-49D5712434C2}">
      <dgm:prSet/>
      <dgm:spPr/>
      <dgm:t>
        <a:bodyPr/>
        <a:lstStyle/>
        <a:p>
          <a:endParaRPr lang="en-US"/>
        </a:p>
      </dgm:t>
    </dgm:pt>
    <dgm:pt modelId="{8CE5A158-49A4-4818-80AE-71A0BFEFC487}" type="sibTrans" cxnId="{8964A92C-243A-4DD9-8F96-49D5712434C2}">
      <dgm:prSet/>
      <dgm:spPr/>
      <dgm:t>
        <a:bodyPr/>
        <a:lstStyle/>
        <a:p>
          <a:endParaRPr lang="en-US"/>
        </a:p>
      </dgm:t>
    </dgm:pt>
    <dgm:pt modelId="{059A5933-C3F6-46F9-810C-D884A7743577}">
      <dgm:prSet phldrT="[Text]" custT="1"/>
      <dgm:spPr/>
      <dgm:t>
        <a:bodyPr/>
        <a:lstStyle/>
        <a:p>
          <a:r>
            <a:rPr lang="sv-SE" sz="1500" b="1" dirty="0" smtClean="0">
              <a:latin typeface="Garamond" pitchFamily="18" charset="0"/>
            </a:rPr>
            <a:t>The biggest consumer: Refrigeration System</a:t>
          </a:r>
          <a:endParaRPr lang="en-US" sz="1500" b="1" dirty="0">
            <a:latin typeface="Garamond" pitchFamily="18" charset="0"/>
          </a:endParaRPr>
        </a:p>
      </dgm:t>
    </dgm:pt>
    <dgm:pt modelId="{A5A159DA-96A9-4769-9149-7F4DADB2E5C5}" type="parTrans" cxnId="{ECCA3694-1A24-4C48-A036-11EFC776D16C}">
      <dgm:prSet/>
      <dgm:spPr/>
      <dgm:t>
        <a:bodyPr/>
        <a:lstStyle/>
        <a:p>
          <a:endParaRPr lang="en-US"/>
        </a:p>
      </dgm:t>
    </dgm:pt>
    <dgm:pt modelId="{F0411106-80C9-475F-BFFE-E58138A9E8E5}" type="sibTrans" cxnId="{ECCA3694-1A24-4C48-A036-11EFC776D16C}">
      <dgm:prSet/>
      <dgm:spPr/>
      <dgm:t>
        <a:bodyPr/>
        <a:lstStyle/>
        <a:p>
          <a:endParaRPr lang="en-US"/>
        </a:p>
      </dgm:t>
    </dgm:pt>
    <dgm:pt modelId="{F7CDAB89-8194-423A-A5CE-81AB467F1045}" type="pres">
      <dgm:prSet presAssocID="{9615B031-066E-4C79-8A8C-60C0400ECC37}" presName="CompostProcess" presStyleCnt="0">
        <dgm:presLayoutVars>
          <dgm:dir/>
          <dgm:resizeHandles val="exact"/>
        </dgm:presLayoutVars>
      </dgm:prSet>
      <dgm:spPr/>
    </dgm:pt>
    <dgm:pt modelId="{E9DC0AA5-830D-4AF5-8522-D7E078C68679}" type="pres">
      <dgm:prSet presAssocID="{9615B031-066E-4C79-8A8C-60C0400ECC37}" presName="arrow" presStyleLbl="bgShp" presStyleIdx="0" presStyleCn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</dgm:pt>
    <dgm:pt modelId="{9D88EDAF-D563-4BE6-ACAA-E9D588D5B104}" type="pres">
      <dgm:prSet presAssocID="{9615B031-066E-4C79-8A8C-60C0400ECC37}" presName="linearProcess" presStyleCnt="0"/>
      <dgm:spPr/>
    </dgm:pt>
    <dgm:pt modelId="{96059286-6124-4D8E-B073-40882155A766}" type="pres">
      <dgm:prSet presAssocID="{44625720-3668-4215-840F-EB5B2820FE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866721-A35F-47B9-92F3-3E1E83D48246}" type="pres">
      <dgm:prSet presAssocID="{77BC8B1A-2F3F-4FAE-A280-9CE5D39BC6B7}" presName="sibTrans" presStyleCnt="0"/>
      <dgm:spPr/>
    </dgm:pt>
    <dgm:pt modelId="{56530075-4E57-4D7D-9C65-20AA69B74191}" type="pres">
      <dgm:prSet presAssocID="{5361CC15-CDCC-4B5C-9FDA-CE659822B0E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D7683B-2E80-4839-8267-ED0C047CEAC3}" type="pres">
      <dgm:prSet presAssocID="{8CE5A158-49A4-4818-80AE-71A0BFEFC487}" presName="sibTrans" presStyleCnt="0"/>
      <dgm:spPr/>
    </dgm:pt>
    <dgm:pt modelId="{F165E733-8E1E-4AE9-8D38-16FBA29ED11E}" type="pres">
      <dgm:prSet presAssocID="{059A5933-C3F6-46F9-810C-D884A774357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EF04C3-0756-4A04-A20B-AF32FCB8B299}" srcId="{9615B031-066E-4C79-8A8C-60C0400ECC37}" destId="{44625720-3668-4215-840F-EB5B2820FEE0}" srcOrd="0" destOrd="0" parTransId="{CA9FA795-EE43-43E8-BA13-BD878C5FEFD8}" sibTransId="{77BC8B1A-2F3F-4FAE-A280-9CE5D39BC6B7}"/>
    <dgm:cxn modelId="{5897BB56-BB3B-42F2-A1FB-1917887A4655}" type="presOf" srcId="{44625720-3668-4215-840F-EB5B2820FEE0}" destId="{96059286-6124-4D8E-B073-40882155A766}" srcOrd="0" destOrd="0" presId="urn:microsoft.com/office/officeart/2005/8/layout/hProcess9"/>
    <dgm:cxn modelId="{043197FC-2B58-4E41-B993-0B281E5599F2}" type="presOf" srcId="{5361CC15-CDCC-4B5C-9FDA-CE659822B0E7}" destId="{56530075-4E57-4D7D-9C65-20AA69B74191}" srcOrd="0" destOrd="0" presId="urn:microsoft.com/office/officeart/2005/8/layout/hProcess9"/>
    <dgm:cxn modelId="{ECCA3694-1A24-4C48-A036-11EFC776D16C}" srcId="{9615B031-066E-4C79-8A8C-60C0400ECC37}" destId="{059A5933-C3F6-46F9-810C-D884A7743577}" srcOrd="2" destOrd="0" parTransId="{A5A159DA-96A9-4769-9149-7F4DADB2E5C5}" sibTransId="{F0411106-80C9-475F-BFFE-E58138A9E8E5}"/>
    <dgm:cxn modelId="{6E5ABE50-DED4-4356-BEAB-2F4E94587832}" type="presOf" srcId="{9615B031-066E-4C79-8A8C-60C0400ECC37}" destId="{F7CDAB89-8194-423A-A5CE-81AB467F1045}" srcOrd="0" destOrd="0" presId="urn:microsoft.com/office/officeart/2005/8/layout/hProcess9"/>
    <dgm:cxn modelId="{170CA01B-9020-4304-A955-999BBB7F2EF0}" type="presOf" srcId="{059A5933-C3F6-46F9-810C-D884A7743577}" destId="{F165E733-8E1E-4AE9-8D38-16FBA29ED11E}" srcOrd="0" destOrd="0" presId="urn:microsoft.com/office/officeart/2005/8/layout/hProcess9"/>
    <dgm:cxn modelId="{8964A92C-243A-4DD9-8F96-49D5712434C2}" srcId="{9615B031-066E-4C79-8A8C-60C0400ECC37}" destId="{5361CC15-CDCC-4B5C-9FDA-CE659822B0E7}" srcOrd="1" destOrd="0" parTransId="{D3ED3874-BC44-469D-9E5F-A8E1904F0522}" sibTransId="{8CE5A158-49A4-4818-80AE-71A0BFEFC487}"/>
    <dgm:cxn modelId="{36D37115-0E02-44A4-A751-FE3C8189BBF3}" type="presParOf" srcId="{F7CDAB89-8194-423A-A5CE-81AB467F1045}" destId="{E9DC0AA5-830D-4AF5-8522-D7E078C68679}" srcOrd="0" destOrd="0" presId="urn:microsoft.com/office/officeart/2005/8/layout/hProcess9"/>
    <dgm:cxn modelId="{A484F2C5-D3A9-4AE2-A8BC-D55321625F17}" type="presParOf" srcId="{F7CDAB89-8194-423A-A5CE-81AB467F1045}" destId="{9D88EDAF-D563-4BE6-ACAA-E9D588D5B104}" srcOrd="1" destOrd="0" presId="urn:microsoft.com/office/officeart/2005/8/layout/hProcess9"/>
    <dgm:cxn modelId="{48CC71B5-7FA0-4C1C-892B-1A7DD1DDFF37}" type="presParOf" srcId="{9D88EDAF-D563-4BE6-ACAA-E9D588D5B104}" destId="{96059286-6124-4D8E-B073-40882155A766}" srcOrd="0" destOrd="0" presId="urn:microsoft.com/office/officeart/2005/8/layout/hProcess9"/>
    <dgm:cxn modelId="{EC9503E4-04C0-41D3-ACAA-2202596DE018}" type="presParOf" srcId="{9D88EDAF-D563-4BE6-ACAA-E9D588D5B104}" destId="{4B866721-A35F-47B9-92F3-3E1E83D48246}" srcOrd="1" destOrd="0" presId="urn:microsoft.com/office/officeart/2005/8/layout/hProcess9"/>
    <dgm:cxn modelId="{CE5415DA-2A05-4366-A0B3-952ACDF6F724}" type="presParOf" srcId="{9D88EDAF-D563-4BE6-ACAA-E9D588D5B104}" destId="{56530075-4E57-4D7D-9C65-20AA69B74191}" srcOrd="2" destOrd="0" presId="urn:microsoft.com/office/officeart/2005/8/layout/hProcess9"/>
    <dgm:cxn modelId="{A5B15616-2CCB-4409-8FE7-533E479B4596}" type="presParOf" srcId="{9D88EDAF-D563-4BE6-ACAA-E9D588D5B104}" destId="{F4D7683B-2E80-4839-8267-ED0C047CEAC3}" srcOrd="3" destOrd="0" presId="urn:microsoft.com/office/officeart/2005/8/layout/hProcess9"/>
    <dgm:cxn modelId="{517F9579-C2C0-45A8-A2C1-393272D8EC08}" type="presParOf" srcId="{9D88EDAF-D563-4BE6-ACAA-E9D588D5B104}" destId="{F165E733-8E1E-4AE9-8D38-16FBA29ED11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DC0AA5-830D-4AF5-8522-D7E078C68679}">
      <dsp:nvSpPr>
        <dsp:cNvPr id="0" name=""/>
        <dsp:cNvSpPr/>
      </dsp:nvSpPr>
      <dsp:spPr>
        <a:xfrm>
          <a:off x="457199" y="0"/>
          <a:ext cx="5181600" cy="2133599"/>
        </a:xfrm>
        <a:prstGeom prst="rightArrow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96059286-6124-4D8E-B073-40882155A766}">
      <dsp:nvSpPr>
        <dsp:cNvPr id="0" name=""/>
        <dsp:cNvSpPr/>
      </dsp:nvSpPr>
      <dsp:spPr>
        <a:xfrm>
          <a:off x="2976" y="640080"/>
          <a:ext cx="1839515" cy="85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b="1" kern="1200" dirty="0" smtClean="0">
              <a:latin typeface="Garamond" pitchFamily="18" charset="0"/>
            </a:rPr>
            <a:t>More than 350 indoor ice rinks</a:t>
          </a:r>
          <a:endParaRPr lang="en-US" sz="1500" b="1" kern="1200" dirty="0">
            <a:latin typeface="Garamond" pitchFamily="18" charset="0"/>
          </a:endParaRPr>
        </a:p>
      </dsp:txBody>
      <dsp:txXfrm>
        <a:off x="2976" y="640080"/>
        <a:ext cx="1839515" cy="853440"/>
      </dsp:txXfrm>
    </dsp:sp>
    <dsp:sp modelId="{56530075-4E57-4D7D-9C65-20AA69B74191}">
      <dsp:nvSpPr>
        <dsp:cNvPr id="0" name=""/>
        <dsp:cNvSpPr/>
      </dsp:nvSpPr>
      <dsp:spPr>
        <a:xfrm>
          <a:off x="2128242" y="640080"/>
          <a:ext cx="1839515" cy="85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b="1" kern="1200" dirty="0" smtClean="0">
              <a:latin typeface="Garamond" pitchFamily="18" charset="0"/>
            </a:rPr>
            <a:t>More than               300 Gwh annual energy consumption</a:t>
          </a:r>
          <a:endParaRPr lang="en-US" sz="1500" b="1" kern="1200" dirty="0">
            <a:latin typeface="Garamond" pitchFamily="18" charset="0"/>
          </a:endParaRPr>
        </a:p>
      </dsp:txBody>
      <dsp:txXfrm>
        <a:off x="2128242" y="640080"/>
        <a:ext cx="1839515" cy="853440"/>
      </dsp:txXfrm>
    </dsp:sp>
    <dsp:sp modelId="{F165E733-8E1E-4AE9-8D38-16FBA29ED11E}">
      <dsp:nvSpPr>
        <dsp:cNvPr id="0" name=""/>
        <dsp:cNvSpPr/>
      </dsp:nvSpPr>
      <dsp:spPr>
        <a:xfrm>
          <a:off x="4253507" y="640080"/>
          <a:ext cx="1839515" cy="85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b="1" kern="1200" dirty="0" smtClean="0">
              <a:latin typeface="Garamond" pitchFamily="18" charset="0"/>
            </a:rPr>
            <a:t>The biggest consumer: Refrigeration System</a:t>
          </a:r>
          <a:endParaRPr lang="en-US" sz="1500" b="1" kern="1200" dirty="0">
            <a:latin typeface="Garamond" pitchFamily="18" charset="0"/>
          </a:endParaRPr>
        </a:p>
      </dsp:txBody>
      <dsp:txXfrm>
        <a:off x="4253507" y="640080"/>
        <a:ext cx="1839515" cy="853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3A04A-49E4-4B45-9392-6FF72E24241F}" type="datetimeFigureOut">
              <a:rPr lang="en-US" smtClean="0"/>
              <a:pPr/>
              <a:t>14-Oct-12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666CC-035A-4708-8A1D-975A8451B33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C92BD-DE87-408E-BAE4-831D09D332D2}" type="datetimeFigureOut">
              <a:rPr lang="en-US" smtClean="0"/>
              <a:pPr/>
              <a:t>14-Oct-12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E50ED-AC8D-4A80-9FB4-A89E4F50EE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2-July-2011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joachim.claesson@energy.kth.se" TargetMode="External"/><Relationship Id="rId7" Type="http://schemas.openxmlformats.org/officeDocument/2006/relationships/image" Target="../media/image4.jpeg"/><Relationship Id="rId2" Type="http://schemas.openxmlformats.org/officeDocument/2006/relationships/hyperlink" Target="mailto:mazyar@kth.s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://kth.diva-portal.org/smash/record.jsf?pid=diva2:478941" TargetMode="Externa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jpeg"/><Relationship Id="rId7" Type="http://schemas.openxmlformats.org/officeDocument/2006/relationships/diagramLayout" Target="../diagrams/layout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7.jpeg"/><Relationship Id="rId10" Type="http://schemas.microsoft.com/office/2007/relationships/diagramDrawing" Target="../diagrams/drawing1.xml"/><Relationship Id="rId4" Type="http://schemas.openxmlformats.org/officeDocument/2006/relationships/chart" Target="../charts/chart2.xml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7772400" cy="1470025"/>
          </a:xfrm>
        </p:spPr>
        <p:txBody>
          <a:bodyPr>
            <a:normAutofit/>
          </a:bodyPr>
          <a:lstStyle/>
          <a:p>
            <a:r>
              <a:rPr lang="sv-SE" sz="3600" b="1" dirty="0" smtClean="0">
                <a:solidFill>
                  <a:schemeClr val="tx2"/>
                </a:solidFill>
                <a:latin typeface="Garamond" pitchFamily="18" charset="0"/>
              </a:rPr>
              <a:t>Measurement and Modelling</a:t>
            </a:r>
            <a:br>
              <a:rPr lang="sv-SE" sz="3600" b="1" dirty="0" smtClean="0">
                <a:solidFill>
                  <a:schemeClr val="tx2"/>
                </a:solidFill>
                <a:latin typeface="Garamond" pitchFamily="18" charset="0"/>
              </a:rPr>
            </a:br>
            <a:r>
              <a:rPr lang="sv-SE" sz="3600" b="1" dirty="0" smtClean="0">
                <a:solidFill>
                  <a:schemeClr val="tx2"/>
                </a:solidFill>
                <a:latin typeface="Garamond" pitchFamily="18" charset="0"/>
              </a:rPr>
              <a:t> of </a:t>
            </a:r>
            <a:r>
              <a:rPr lang="sv-SE" sz="3600" b="1" dirty="0">
                <a:solidFill>
                  <a:schemeClr val="tx2"/>
                </a:solidFill>
                <a:latin typeface="Garamond" pitchFamily="18" charset="0"/>
              </a:rPr>
              <a:t>Ice </a:t>
            </a:r>
            <a:r>
              <a:rPr lang="sv-SE" sz="3600" b="1" dirty="0" smtClean="0">
                <a:solidFill>
                  <a:schemeClr val="tx2"/>
                </a:solidFill>
                <a:latin typeface="Garamond" pitchFamily="18" charset="0"/>
              </a:rPr>
              <a:t>Rink Heat </a:t>
            </a:r>
            <a:r>
              <a:rPr lang="sv-SE" sz="3600" b="1" dirty="0">
                <a:solidFill>
                  <a:schemeClr val="tx2"/>
                </a:solidFill>
                <a:latin typeface="Garamond" pitchFamily="18" charset="0"/>
              </a:rPr>
              <a:t>Loads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257800"/>
            <a:ext cx="8153400" cy="1371600"/>
          </a:xfrm>
        </p:spPr>
        <p:txBody>
          <a:bodyPr>
            <a:noAutofit/>
          </a:bodyPr>
          <a:lstStyle/>
          <a:p>
            <a:endParaRPr lang="sv-SE" sz="1600" dirty="0">
              <a:solidFill>
                <a:schemeClr val="tx2"/>
              </a:solidFill>
              <a:latin typeface="Garamond" pitchFamily="18" charset="0"/>
            </a:endParaRPr>
          </a:p>
          <a:p>
            <a:r>
              <a:rPr lang="sv-SE" sz="1600" dirty="0">
                <a:solidFill>
                  <a:schemeClr val="tx2"/>
                </a:solidFill>
                <a:latin typeface="Garamond" pitchFamily="18" charset="0"/>
              </a:rPr>
              <a:t>Mazyar </a:t>
            </a:r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</a:rPr>
              <a:t>Karampour, </a:t>
            </a:r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  <a:hlinkClick r:id="rId2"/>
              </a:rPr>
              <a:t>mazyar@kth.se</a:t>
            </a:r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</a:rPr>
              <a:t>, TSUEM</a:t>
            </a:r>
          </a:p>
          <a:p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</a:rPr>
              <a:t>Supervisor: Dr.Joachim Claesson, </a:t>
            </a:r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  <a:hlinkClick r:id="rId3"/>
              </a:rPr>
              <a:t>joachim.claesson@energy.kth.se</a:t>
            </a:r>
            <a:endParaRPr lang="sv-SE" sz="1600" dirty="0" smtClean="0">
              <a:solidFill>
                <a:schemeClr val="tx2"/>
              </a:solidFill>
              <a:latin typeface="Garamond" pitchFamily="18" charset="0"/>
            </a:endParaRPr>
          </a:p>
          <a:p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</a:rPr>
              <a:t>KTH</a:t>
            </a:r>
            <a:r>
              <a:rPr lang="sv-SE" sz="1600" dirty="0">
                <a:solidFill>
                  <a:schemeClr val="tx2"/>
                </a:solidFill>
                <a:latin typeface="Garamond" pitchFamily="18" charset="0"/>
              </a:rPr>
              <a:t>, Energy </a:t>
            </a:r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</a:rPr>
              <a:t>Technology Department</a:t>
            </a:r>
          </a:p>
          <a:p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</a:rPr>
              <a:t>Rapport available at: </a:t>
            </a:r>
            <a:r>
              <a:rPr lang="sv-SE" sz="1600" dirty="0" smtClean="0">
                <a:solidFill>
                  <a:schemeClr val="tx2"/>
                </a:solidFill>
                <a:latin typeface="Garamond" pitchFamily="18" charset="0"/>
                <a:hlinkClick r:id="rId4"/>
              </a:rPr>
              <a:t>http://kth.diva-portal.org/smash/record.jsf?pid=diva2:478941</a:t>
            </a:r>
            <a:endParaRPr lang="sv-SE" sz="1600" dirty="0" smtClean="0">
              <a:solidFill>
                <a:schemeClr val="tx2"/>
              </a:solidFill>
              <a:latin typeface="Garamond" pitchFamily="18" charset="0"/>
            </a:endParaRPr>
          </a:p>
          <a:p>
            <a:endParaRPr lang="sv-SE" sz="1600" dirty="0" smtClean="0">
              <a:solidFill>
                <a:schemeClr val="tx2"/>
              </a:solidFill>
              <a:latin typeface="Garamond" pitchFamily="18" charset="0"/>
            </a:endParaRPr>
          </a:p>
          <a:p>
            <a:endParaRPr lang="sv-SE" sz="1600" dirty="0" smtClean="0">
              <a:solidFill>
                <a:schemeClr val="tx2"/>
              </a:solidFill>
              <a:latin typeface="Garamond" pitchFamily="18" charset="0"/>
            </a:endParaRPr>
          </a:p>
          <a:p>
            <a:endParaRPr lang="sv-SE" sz="1600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4" name="Image 5" descr="kth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0"/>
            <a:ext cx="1005840" cy="1005840"/>
          </a:xfrm>
          <a:prstGeom prst="rect">
            <a:avLst/>
          </a:prstGeom>
        </p:spPr>
      </p:pic>
      <p:sp>
        <p:nvSpPr>
          <p:cNvPr id="7" name="Hexagon 6"/>
          <p:cNvSpPr/>
          <p:nvPr/>
        </p:nvSpPr>
        <p:spPr>
          <a:xfrm>
            <a:off x="762000" y="1752600"/>
            <a:ext cx="2209800" cy="1920240"/>
          </a:xfrm>
          <a:prstGeom prst="hexagon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/>
          <p:cNvSpPr/>
          <p:nvPr/>
        </p:nvSpPr>
        <p:spPr>
          <a:xfrm>
            <a:off x="2590800" y="2743200"/>
            <a:ext cx="2209800" cy="1920240"/>
          </a:xfrm>
          <a:prstGeom prst="hexagon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Hexagon 10"/>
          <p:cNvSpPr/>
          <p:nvPr/>
        </p:nvSpPr>
        <p:spPr>
          <a:xfrm>
            <a:off x="6248400" y="2743200"/>
            <a:ext cx="2209800" cy="1920240"/>
          </a:xfrm>
          <a:prstGeom prst="hexagon">
            <a:avLst/>
          </a:prstGeom>
          <a:blipFill>
            <a:blip r:embed="rId8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Hexagon 11"/>
          <p:cNvSpPr/>
          <p:nvPr/>
        </p:nvSpPr>
        <p:spPr>
          <a:xfrm>
            <a:off x="4419600" y="1752600"/>
            <a:ext cx="2209800" cy="1920240"/>
          </a:xfrm>
          <a:prstGeom prst="hexagon">
            <a:avLst/>
          </a:prstGeom>
          <a:blipFill>
            <a:blip r:embed="rId9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929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  <a:t>Introduction:</a:t>
            </a:r>
            <a:b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</a:br>
            <a: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  <a:t>Energy Consumption in Ice Rinks</a:t>
            </a:r>
            <a:endParaRPr lang="en-US" sz="3200" b="1" dirty="0">
              <a:solidFill>
                <a:schemeClr val="tx2"/>
              </a:solidFill>
              <a:latin typeface="Garamond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04800" y="3657600"/>
          <a:ext cx="5257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 5" descr="kth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1005840" cy="100584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572000" y="3962400"/>
            <a:ext cx="4800600" cy="2743200"/>
            <a:chOff x="4114800" y="2057400"/>
            <a:chExt cx="4800600" cy="2743200"/>
          </a:xfrm>
        </p:grpSpPr>
        <p:graphicFrame>
          <p:nvGraphicFramePr>
            <p:cNvPr id="6" name="Content Placeholder 5"/>
            <p:cNvGraphicFramePr>
              <a:graphicFrameLocks/>
            </p:cNvGraphicFramePr>
            <p:nvPr/>
          </p:nvGraphicFramePr>
          <p:xfrm>
            <a:off x="4800600" y="2057400"/>
            <a:ext cx="41148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Right Arrow 7"/>
            <p:cNvSpPr/>
            <p:nvPr/>
          </p:nvSpPr>
          <p:spPr>
            <a:xfrm>
              <a:off x="4114800" y="3200400"/>
              <a:ext cx="838200" cy="457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6" name="Picture 8" descr="Sweden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2321804"/>
            <a:ext cx="1219200" cy="7261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8" name="Diagram 17"/>
          <p:cNvGraphicFramePr/>
          <p:nvPr/>
        </p:nvGraphicFramePr>
        <p:xfrm>
          <a:off x="1447800" y="1600200"/>
          <a:ext cx="60960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7620000" y="1828800"/>
            <a:ext cx="1447800" cy="1600200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500" b="1" dirty="0" smtClean="0">
                <a:latin typeface="Garamond" pitchFamily="18" charset="0"/>
              </a:rPr>
              <a:t>Solution: less Heat Loads on the Refrigeration System</a:t>
            </a:r>
            <a:endParaRPr lang="en-US" sz="15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  <a:t>Method:</a:t>
            </a:r>
            <a:b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</a:br>
            <a: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  <a:t>Refrigeration &amp; Heat Loads Analysis </a:t>
            </a:r>
            <a:endParaRPr lang="en-US" sz="3200" b="1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4" name="Image 5" descr="kth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1005840" cy="1005840"/>
          </a:xfrm>
          <a:prstGeom prst="rect">
            <a:avLst/>
          </a:prstGeom>
        </p:spPr>
      </p:pic>
      <p:grpSp>
        <p:nvGrpSpPr>
          <p:cNvPr id="72" name="Group 71"/>
          <p:cNvGrpSpPr/>
          <p:nvPr/>
        </p:nvGrpSpPr>
        <p:grpSpPr>
          <a:xfrm>
            <a:off x="2743200" y="2598389"/>
            <a:ext cx="6550558" cy="4259611"/>
            <a:chOff x="167640" y="2514600"/>
            <a:chExt cx="6550558" cy="4259611"/>
          </a:xfrm>
        </p:grpSpPr>
        <p:cxnSp>
          <p:nvCxnSpPr>
            <p:cNvPr id="46" name="Straight Connector 45"/>
            <p:cNvCxnSpPr>
              <a:endCxn id="38" idx="3"/>
            </p:cNvCxnSpPr>
            <p:nvPr/>
          </p:nvCxnSpPr>
          <p:spPr>
            <a:xfrm flipV="1">
              <a:off x="2834640" y="5445798"/>
              <a:ext cx="319310" cy="33781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Group 82"/>
            <p:cNvGrpSpPr/>
            <p:nvPr/>
          </p:nvGrpSpPr>
          <p:grpSpPr>
            <a:xfrm>
              <a:off x="1646881" y="2514600"/>
              <a:ext cx="4068119" cy="4259611"/>
              <a:chOff x="2210295" y="1743752"/>
              <a:chExt cx="4952123" cy="4453769"/>
            </a:xfrm>
          </p:grpSpPr>
          <p:sp>
            <p:nvSpPr>
              <p:cNvPr id="35" name="Right Arrow 34"/>
              <p:cNvSpPr/>
              <p:nvPr/>
            </p:nvSpPr>
            <p:spPr>
              <a:xfrm rot="16200000">
                <a:off x="5553625" y="5152125"/>
                <a:ext cx="575733" cy="292200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36" name="Right Arrow 35"/>
              <p:cNvSpPr/>
              <p:nvPr/>
            </p:nvSpPr>
            <p:spPr>
              <a:xfrm rot="16200000">
                <a:off x="3963650" y="5094906"/>
                <a:ext cx="575733" cy="24729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55" name="Right Arrow 54"/>
              <p:cNvSpPr/>
              <p:nvPr/>
            </p:nvSpPr>
            <p:spPr>
              <a:xfrm rot="5400000">
                <a:off x="2579474" y="3085053"/>
                <a:ext cx="575733" cy="24729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11" name="Right Arrow 10"/>
              <p:cNvSpPr/>
              <p:nvPr/>
            </p:nvSpPr>
            <p:spPr>
              <a:xfrm rot="5450996">
                <a:off x="4826892" y="3657600"/>
                <a:ext cx="575733" cy="24729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5400000">
                <a:off x="4354529" y="2548167"/>
                <a:ext cx="1546054" cy="412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Condensation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14" name="Right Arrow 13"/>
              <p:cNvSpPr/>
              <p:nvPr/>
            </p:nvSpPr>
            <p:spPr>
              <a:xfrm rot="5380324">
                <a:off x="4369691" y="3657600"/>
                <a:ext cx="618226" cy="23029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5380324">
                <a:off x="3993173" y="2689361"/>
                <a:ext cx="1369867" cy="412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Convection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16" name="Right Arrow 15"/>
              <p:cNvSpPr/>
              <p:nvPr/>
            </p:nvSpPr>
            <p:spPr>
              <a:xfrm rot="5400488">
                <a:off x="5741291" y="3657600"/>
                <a:ext cx="575733" cy="24729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 rot="5400000">
                <a:off x="5476290" y="2803840"/>
                <a:ext cx="1143000" cy="412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Lighting 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15" name="Right Arrow 14"/>
              <p:cNvSpPr/>
              <p:nvPr/>
            </p:nvSpPr>
            <p:spPr>
              <a:xfrm rot="5400000">
                <a:off x="5284091" y="3657600"/>
                <a:ext cx="575733" cy="24729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 rot="5400000">
                <a:off x="5019091" y="2727640"/>
                <a:ext cx="1143000" cy="412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Radiation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17" name="Right Arrow 16"/>
              <p:cNvSpPr/>
              <p:nvPr/>
            </p:nvSpPr>
            <p:spPr>
              <a:xfrm rot="5456527">
                <a:off x="6198492" y="3657600"/>
                <a:ext cx="618226" cy="23029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 rot="5400000">
                <a:off x="5732322" y="2458253"/>
                <a:ext cx="1681774" cy="412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Ice resurfacing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74" name="Right Arrow 73"/>
              <p:cNvSpPr/>
              <p:nvPr/>
            </p:nvSpPr>
            <p:spPr>
              <a:xfrm rot="5456527">
                <a:off x="6655691" y="3657600"/>
                <a:ext cx="618226" cy="23029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 rot="5400000">
                <a:off x="6115470" y="2378578"/>
                <a:ext cx="1681774" cy="412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Skaters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5121735" y="5586091"/>
                <a:ext cx="1576891" cy="611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Ground conduction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637603" y="5565685"/>
                <a:ext cx="1334550" cy="611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Brine  headers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210295" y="2277365"/>
                <a:ext cx="1334549" cy="611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600" b="1" dirty="0">
                    <a:solidFill>
                      <a:srgbClr val="FF0000"/>
                    </a:solidFill>
                    <a:latin typeface="Garamond" pitchFamily="18" charset="0"/>
                  </a:rPr>
                  <a:t>Brine  pump </a:t>
                </a:r>
                <a:endParaRPr lang="en-US" sz="1600" b="1" dirty="0">
                  <a:solidFill>
                    <a:srgbClr val="FF0000"/>
                  </a:solidFill>
                  <a:latin typeface="Garamond" pitchFamily="18" charset="0"/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167640" y="4259823"/>
              <a:ext cx="6550558" cy="1647045"/>
              <a:chOff x="701040" y="2965549"/>
              <a:chExt cx="7973997" cy="1722120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7419345" y="3429000"/>
                <a:ext cx="609600" cy="353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b="1" dirty="0">
                    <a:solidFill>
                      <a:schemeClr val="tx2"/>
                    </a:solidFill>
                    <a:latin typeface="Garamond" pitchFamily="18" charset="0"/>
                  </a:rPr>
                  <a:t>Ice</a:t>
                </a:r>
                <a:r>
                  <a:rPr lang="sv-SE" sz="1600" b="1" dirty="0">
                    <a:solidFill>
                      <a:schemeClr val="tx2"/>
                    </a:solidFill>
                    <a:latin typeface="Garamond" pitchFamily="18" charset="0"/>
                  </a:rPr>
                  <a:t> </a:t>
                </a:r>
                <a:endParaRPr lang="en-US" sz="1600" b="1" dirty="0">
                  <a:solidFill>
                    <a:schemeClr val="tx2"/>
                  </a:solidFill>
                  <a:latin typeface="Garamond" pitchFamily="18" charset="0"/>
                </a:endParaRPr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701040" y="2965549"/>
                <a:ext cx="7962138" cy="1722120"/>
                <a:chOff x="701040" y="3611880"/>
                <a:chExt cx="7962138" cy="172212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1432560" y="3733800"/>
                  <a:ext cx="457200" cy="16002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sv-SE" sz="1600" b="1" dirty="0">
                      <a:latin typeface="Garamond" pitchFamily="18" charset="0"/>
                    </a:rPr>
                    <a:t>Evaporator</a:t>
                  </a:r>
                  <a:endParaRPr lang="en-US" sz="1600" b="1" dirty="0">
                    <a:latin typeface="Garamond" pitchFamily="18" charset="0"/>
                  </a:endParaRP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4793986" y="4199466"/>
                  <a:ext cx="2658374" cy="115147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4793986" y="4314612"/>
                  <a:ext cx="2658374" cy="403013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793986" y="4717626"/>
                  <a:ext cx="2658374" cy="287867"/>
                </a:xfrm>
                <a:prstGeom prst="rect">
                  <a:avLst/>
                </a:prstGeom>
                <a:blipFill>
                  <a:blip r:embed="rId3" cstate="print"/>
                  <a:tile tx="0" ty="0" sx="100000" sy="100000" flip="none" algn="tl"/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19" name="Flowchart: Connector 18"/>
                <p:cNvSpPr/>
                <p:nvPr/>
              </p:nvSpPr>
              <p:spPr>
                <a:xfrm>
                  <a:off x="4484873" y="4416328"/>
                  <a:ext cx="278980" cy="243725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0" name="Flowchart: Connector 19"/>
                <p:cNvSpPr/>
                <p:nvPr/>
              </p:nvSpPr>
              <p:spPr>
                <a:xfrm>
                  <a:off x="7328715" y="4372186"/>
                  <a:ext cx="61823" cy="57573"/>
                </a:xfrm>
                <a:prstGeom prst="flowChartConnector">
                  <a:avLst/>
                </a:prstGeom>
                <a:solidFill>
                  <a:schemeClr val="tx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1" name="Flowchart: Connector 20"/>
                <p:cNvSpPr/>
                <p:nvPr/>
              </p:nvSpPr>
              <p:spPr>
                <a:xfrm>
                  <a:off x="7081424" y="4374489"/>
                  <a:ext cx="61823" cy="57573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2" name="Flowchart: Connector 21"/>
                <p:cNvSpPr/>
                <p:nvPr/>
              </p:nvSpPr>
              <p:spPr>
                <a:xfrm>
                  <a:off x="6834134" y="4374489"/>
                  <a:ext cx="61823" cy="57573"/>
                </a:xfrm>
                <a:prstGeom prst="flowChartConnector">
                  <a:avLst/>
                </a:prstGeom>
                <a:solidFill>
                  <a:schemeClr val="tx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3" name="Flowchart: Connector 22"/>
                <p:cNvSpPr/>
                <p:nvPr/>
              </p:nvSpPr>
              <p:spPr>
                <a:xfrm>
                  <a:off x="6586843" y="4374489"/>
                  <a:ext cx="61823" cy="57573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4" name="Flowchart: Connector 23"/>
                <p:cNvSpPr/>
                <p:nvPr/>
              </p:nvSpPr>
              <p:spPr>
                <a:xfrm>
                  <a:off x="6339552" y="4374489"/>
                  <a:ext cx="61823" cy="57573"/>
                </a:xfrm>
                <a:prstGeom prst="flowChartConnector">
                  <a:avLst/>
                </a:prstGeom>
                <a:solidFill>
                  <a:schemeClr val="tx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5" name="Flowchart: Connector 24"/>
                <p:cNvSpPr/>
                <p:nvPr/>
              </p:nvSpPr>
              <p:spPr>
                <a:xfrm>
                  <a:off x="6092262" y="4374489"/>
                  <a:ext cx="61823" cy="57573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6" name="Flowchart: Connector 25"/>
                <p:cNvSpPr/>
                <p:nvPr/>
              </p:nvSpPr>
              <p:spPr>
                <a:xfrm>
                  <a:off x="5844971" y="4374489"/>
                  <a:ext cx="61823" cy="57573"/>
                </a:xfrm>
                <a:prstGeom prst="flowChartConnector">
                  <a:avLst/>
                </a:prstGeom>
                <a:solidFill>
                  <a:schemeClr val="tx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7" name="Flowchart: Connector 26"/>
                <p:cNvSpPr/>
                <p:nvPr/>
              </p:nvSpPr>
              <p:spPr>
                <a:xfrm>
                  <a:off x="5597681" y="4374489"/>
                  <a:ext cx="61823" cy="57573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8" name="Flowchart: Connector 27"/>
                <p:cNvSpPr/>
                <p:nvPr/>
              </p:nvSpPr>
              <p:spPr>
                <a:xfrm>
                  <a:off x="5350390" y="4374489"/>
                  <a:ext cx="61823" cy="57573"/>
                </a:xfrm>
                <a:prstGeom prst="flowChartConnector">
                  <a:avLst/>
                </a:prstGeom>
                <a:solidFill>
                  <a:schemeClr val="tx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29" name="Flowchart: Connector 28"/>
                <p:cNvSpPr/>
                <p:nvPr/>
              </p:nvSpPr>
              <p:spPr>
                <a:xfrm>
                  <a:off x="5103100" y="4374489"/>
                  <a:ext cx="61823" cy="57573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30" name="Flowchart: Connector 29"/>
                <p:cNvSpPr/>
                <p:nvPr/>
              </p:nvSpPr>
              <p:spPr>
                <a:xfrm>
                  <a:off x="4855809" y="4374489"/>
                  <a:ext cx="61823" cy="57573"/>
                </a:xfrm>
                <a:prstGeom prst="flowChartConnector">
                  <a:avLst/>
                </a:prstGeom>
                <a:solidFill>
                  <a:schemeClr val="tx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38" name="Flowchart: Connector 37"/>
                <p:cNvSpPr/>
                <p:nvPr/>
              </p:nvSpPr>
              <p:spPr>
                <a:xfrm>
                  <a:off x="4300062" y="4655346"/>
                  <a:ext cx="247291" cy="230292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1889760" y="5181600"/>
                  <a:ext cx="2133600" cy="0"/>
                </a:xfrm>
                <a:prstGeom prst="line">
                  <a:avLst/>
                </a:prstGeom>
                <a:ln w="635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1889760" y="3886200"/>
                  <a:ext cx="2057400" cy="0"/>
                </a:xfrm>
                <a:prstGeom prst="line">
                  <a:avLst/>
                </a:prstGeom>
                <a:ln w="63500"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>
                  <a:endCxn id="19" idx="1"/>
                </p:cNvCxnSpPr>
                <p:nvPr/>
              </p:nvCxnSpPr>
              <p:spPr>
                <a:xfrm>
                  <a:off x="3947161" y="3886199"/>
                  <a:ext cx="578568" cy="565822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4" name="Group 53"/>
                <p:cNvGrpSpPr/>
                <p:nvPr/>
              </p:nvGrpSpPr>
              <p:grpSpPr>
                <a:xfrm>
                  <a:off x="2880360" y="3611880"/>
                  <a:ext cx="533400" cy="533400"/>
                  <a:chOff x="1143000" y="2286000"/>
                  <a:chExt cx="685800" cy="685800"/>
                </a:xfrm>
              </p:grpSpPr>
              <p:sp>
                <p:nvSpPr>
                  <p:cNvPr id="52" name="Flowchart: Connector 51"/>
                  <p:cNvSpPr/>
                  <p:nvPr/>
                </p:nvSpPr>
                <p:spPr>
                  <a:xfrm>
                    <a:off x="1143000" y="2286000"/>
                    <a:ext cx="685800" cy="685800"/>
                  </a:xfrm>
                  <a:prstGeom prst="flowChartConnector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53" name="Flowchart: Extract 52"/>
                  <p:cNvSpPr>
                    <a:spLocks noChangeAspect="1"/>
                  </p:cNvSpPr>
                  <p:nvPr/>
                </p:nvSpPr>
                <p:spPr>
                  <a:xfrm rot="1800000">
                    <a:off x="1251425" y="2301997"/>
                    <a:ext cx="561941" cy="491698"/>
                  </a:xfrm>
                  <a:prstGeom prst="flowChartExtract">
                    <a:avLst/>
                  </a:prstGeom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701040" y="3886200"/>
                  <a:ext cx="731520" cy="0"/>
                </a:xfrm>
                <a:prstGeom prst="line">
                  <a:avLst/>
                </a:prstGeom>
                <a:ln w="63500">
                  <a:solidFill>
                    <a:schemeClr val="accent4">
                      <a:lumMod val="60000"/>
                      <a:lumOff val="40000"/>
                    </a:schemeClr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rot="10800000">
                  <a:off x="701040" y="5181600"/>
                  <a:ext cx="731520" cy="0"/>
                </a:xfrm>
                <a:prstGeom prst="line">
                  <a:avLst/>
                </a:prstGeom>
                <a:ln w="63500">
                  <a:solidFill>
                    <a:schemeClr val="accent4">
                      <a:lumMod val="60000"/>
                      <a:lumOff val="40000"/>
                    </a:schemeClr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TextBox 79"/>
                <p:cNvSpPr txBox="1"/>
                <p:nvPr/>
              </p:nvSpPr>
              <p:spPr>
                <a:xfrm>
                  <a:off x="7379637" y="4355068"/>
                  <a:ext cx="1283541" cy="3539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sv-SE" sz="1400" b="1" dirty="0">
                      <a:solidFill>
                        <a:schemeClr val="tx2"/>
                      </a:solidFill>
                      <a:latin typeface="Garamond" pitchFamily="18" charset="0"/>
                    </a:rPr>
                    <a:t>Concrete</a:t>
                  </a:r>
                  <a:r>
                    <a:rPr lang="sv-SE" sz="1600" dirty="0">
                      <a:solidFill>
                        <a:schemeClr val="tx2"/>
                      </a:solidFill>
                      <a:latin typeface="Garamond" pitchFamily="18" charset="0"/>
                    </a:rPr>
                    <a:t> </a:t>
                  </a:r>
                  <a:endParaRPr lang="en-US" sz="1600" dirty="0">
                    <a:solidFill>
                      <a:schemeClr val="tx2"/>
                    </a:solidFill>
                    <a:latin typeface="Garamond" pitchFamily="18" charset="0"/>
                  </a:endParaRPr>
                </a:p>
              </p:txBody>
            </p:sp>
          </p:grpSp>
          <p:sp>
            <p:nvSpPr>
              <p:cNvPr id="81" name="TextBox 80"/>
              <p:cNvSpPr txBox="1"/>
              <p:nvPr/>
            </p:nvSpPr>
            <p:spPr>
              <a:xfrm>
                <a:off x="7379637" y="4038600"/>
                <a:ext cx="1295400" cy="353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400" b="1" dirty="0">
                    <a:solidFill>
                      <a:schemeClr val="tx2"/>
                    </a:solidFill>
                    <a:latin typeface="Garamond" pitchFamily="18" charset="0"/>
                  </a:rPr>
                  <a:t>Insulation</a:t>
                </a:r>
                <a:r>
                  <a:rPr lang="sv-SE" sz="1600" dirty="0">
                    <a:solidFill>
                      <a:schemeClr val="tx2"/>
                    </a:solidFill>
                    <a:latin typeface="Garamond" pitchFamily="18" charset="0"/>
                  </a:rPr>
                  <a:t> </a:t>
                </a:r>
                <a:endParaRPr lang="en-US" sz="1600" dirty="0">
                  <a:solidFill>
                    <a:schemeClr val="tx2"/>
                  </a:solidFill>
                  <a:latin typeface="Garamond" pitchFamily="18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228600" y="57912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chemeClr val="accent4">
                      <a:lumMod val="50000"/>
                    </a:schemeClr>
                  </a:solidFill>
                  <a:latin typeface="Garamond" pitchFamily="18" charset="0"/>
                </a:rPr>
                <a:t>NH</a:t>
              </a:r>
              <a:r>
                <a:rPr lang="sv-SE" baseline="-25000" dirty="0">
                  <a:solidFill>
                    <a:schemeClr val="accent4">
                      <a:lumMod val="50000"/>
                    </a:schemeClr>
                  </a:solidFill>
                  <a:latin typeface="Garamond" pitchFamily="18" charset="0"/>
                </a:rPr>
                <a:t>3</a:t>
              </a:r>
              <a:endParaRPr lang="en-US" baseline="-25000" dirty="0">
                <a:solidFill>
                  <a:schemeClr val="accent4">
                    <a:lumMod val="50000"/>
                  </a:schemeClr>
                </a:solidFill>
                <a:latin typeface="Garamond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8600" y="4126468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rgbClr val="423450"/>
                  </a:solidFill>
                  <a:latin typeface="Garamond" pitchFamily="18" charset="0"/>
                </a:rPr>
                <a:t>NH</a:t>
              </a:r>
              <a:r>
                <a:rPr lang="sv-SE" baseline="-25000" dirty="0">
                  <a:solidFill>
                    <a:srgbClr val="423450"/>
                  </a:solidFill>
                  <a:latin typeface="Garamond" pitchFamily="18" charset="0"/>
                </a:rPr>
                <a:t>3</a:t>
              </a:r>
              <a:endParaRPr lang="en-US" baseline="-25000" dirty="0">
                <a:solidFill>
                  <a:srgbClr val="423450"/>
                </a:solidFill>
                <a:latin typeface="Garamond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981200" y="57912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chemeClr val="tx2"/>
                  </a:solidFill>
                  <a:latin typeface="Garamond" pitchFamily="18" charset="0"/>
                </a:rPr>
                <a:t>Brine</a:t>
              </a:r>
              <a:endParaRPr lang="en-US" baseline="-25000" dirty="0">
                <a:solidFill>
                  <a:schemeClr val="tx2"/>
                </a:solidFill>
                <a:latin typeface="Garamond" pitchFamily="18" charset="0"/>
              </a:endParaRPr>
            </a:p>
          </p:txBody>
        </p:sp>
      </p:grpSp>
      <p:sp>
        <p:nvSpPr>
          <p:cNvPr id="68" name="Slide Number Placeholder 6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7" name="Picture 66" descr="Captu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78" y="1676400"/>
            <a:ext cx="4352922" cy="2362200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76200" y="3985736"/>
            <a:ext cx="2438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smtClean="0">
                <a:latin typeface="Garamond" pitchFamily="18" charset="0"/>
              </a:rPr>
              <a:t>Evaluation the Performance of Refrigeration by ClimaCheck Measurements</a:t>
            </a:r>
            <a:endParaRPr lang="en-US" sz="1400" b="1" dirty="0">
              <a:latin typeface="Garamond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477000" y="1981200"/>
            <a:ext cx="2667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smtClean="0">
                <a:latin typeface="Garamond" pitchFamily="18" charset="0"/>
              </a:rPr>
              <a:t>Heat Load Calculations based on Heat Transfer Correlations and Field Measurements</a:t>
            </a:r>
            <a:endParaRPr lang="en-US" sz="1400" b="1" dirty="0">
              <a:latin typeface="Garamond" pitchFamily="18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381000" y="4724400"/>
            <a:ext cx="457200" cy="45720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smtClean="0"/>
              <a:t>1</a:t>
            </a:r>
            <a:endParaRPr lang="en-US" b="1" dirty="0"/>
          </a:p>
        </p:txBody>
      </p:sp>
      <p:sp>
        <p:nvSpPr>
          <p:cNvPr id="71" name="Oval 70"/>
          <p:cNvSpPr/>
          <p:nvPr/>
        </p:nvSpPr>
        <p:spPr>
          <a:xfrm>
            <a:off x="5943600" y="1981200"/>
            <a:ext cx="457200" cy="45720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smtClean="0"/>
              <a:t>2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>
            <a:normAutofit/>
          </a:bodyPr>
          <a:lstStyle/>
          <a:p>
            <a: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  <a:t>Results:</a:t>
            </a:r>
            <a:b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</a:br>
            <a:r>
              <a:rPr lang="sv-SE" sz="3200" b="1" dirty="0" smtClean="0">
                <a:solidFill>
                  <a:schemeClr val="tx2"/>
                </a:solidFill>
                <a:latin typeface="Garamond" pitchFamily="18" charset="0"/>
              </a:rPr>
              <a:t>Energy Consumption &amp;Heat Load </a:t>
            </a:r>
            <a:r>
              <a:rPr lang="sv-SE" sz="3200" b="1" dirty="0">
                <a:solidFill>
                  <a:schemeClr val="tx2"/>
                </a:solidFill>
                <a:latin typeface="Garamond" pitchFamily="18" charset="0"/>
              </a:rPr>
              <a:t>shares </a:t>
            </a:r>
            <a:endParaRPr lang="en-US" sz="3200" b="1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6" name="Image 5" descr="kth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1005840" cy="100584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8" name="Chart 7"/>
          <p:cNvGraphicFramePr>
            <a:graphicFrameLocks noChangeAspect="1"/>
          </p:cNvGraphicFramePr>
          <p:nvPr/>
        </p:nvGraphicFramePr>
        <p:xfrm>
          <a:off x="4191000" y="1752600"/>
          <a:ext cx="640080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0" y="1905000"/>
          <a:ext cx="518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4917</TotalTime>
  <Words>122</Words>
  <Application>Microsoft Office PowerPoint</Application>
  <PresentationFormat>On-screen Show (4:3)</PresentationFormat>
  <Paragraphs>43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Measurement and Modelling  of Ice Rink Heat Loads </vt:lpstr>
      <vt:lpstr>Introduction: Energy Consumption in Ice Rinks</vt:lpstr>
      <vt:lpstr>Method: Refrigeration &amp; Heat Loads Analysis </vt:lpstr>
      <vt:lpstr>Results: Energy Consumption &amp;Heat Load shares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Temperature fluctuations</dc:title>
  <dc:creator>Mazyar</dc:creator>
  <cp:lastModifiedBy>Mazyar</cp:lastModifiedBy>
  <cp:revision>596</cp:revision>
  <dcterms:created xsi:type="dcterms:W3CDTF">2006-08-16T00:00:00Z</dcterms:created>
  <dcterms:modified xsi:type="dcterms:W3CDTF">2012-10-14T13:19:26Z</dcterms:modified>
</cp:coreProperties>
</file>