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6" r:id="rId2"/>
    <p:sldId id="262" r:id="rId3"/>
    <p:sldId id="274" r:id="rId4"/>
    <p:sldId id="278" r:id="rId5"/>
  </p:sldIdLst>
  <p:sldSz cx="10058400" cy="73152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1515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2" autoAdjust="0"/>
    <p:restoredTop sz="92248" autoAdjust="0"/>
  </p:normalViewPr>
  <p:slideViewPr>
    <p:cSldViewPr>
      <p:cViewPr>
        <p:scale>
          <a:sx n="80" d="100"/>
          <a:sy n="80" d="100"/>
        </p:scale>
        <p:origin x="-930" y="696"/>
      </p:cViewPr>
      <p:guideLst>
        <p:guide orient="horz" pos="2304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78E46-C67A-41F8-85B5-1584FF44FFCA}" type="datetimeFigureOut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74558-3E41-4A03-9F40-36F074B546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65959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19247-7857-4858-A0CE-BA4D0EFE170D}" type="datetimeFigureOut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1563" y="685800"/>
            <a:ext cx="4714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6658C-DAB8-4EB5-BB30-83F7873631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9067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1563" y="685800"/>
            <a:ext cx="47148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6658C-DAB8-4EB5-BB30-83F7873631B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7312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1563" y="685800"/>
            <a:ext cx="47148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6658C-DAB8-4EB5-BB30-83F7873631B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1563" y="685800"/>
            <a:ext cx="47148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6658C-DAB8-4EB5-BB30-83F7873631B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1563" y="685800"/>
            <a:ext cx="47148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6658C-DAB8-4EB5-BB30-83F7873631B3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272458"/>
            <a:ext cx="854964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145280"/>
            <a:ext cx="704088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43C1-86FE-402F-A1B4-E59EB93FF5F3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711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F9F-D51E-4A25-9520-3CD3E8BD0554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69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5" y="4700694"/>
            <a:ext cx="8549640" cy="14528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5" y="3100495"/>
            <a:ext cx="8549640" cy="160019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ED897-2A5D-468B-9ACE-ABA4DF9EDA4F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959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706880"/>
            <a:ext cx="444246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706880"/>
            <a:ext cx="444246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E0DA-4550-4572-AC8F-7CCA4A4288EA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7459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637458"/>
            <a:ext cx="4444206" cy="682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319868"/>
            <a:ext cx="4444206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0" y="1637458"/>
            <a:ext cx="4445953" cy="682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0" y="2319868"/>
            <a:ext cx="4445953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7E753-4BAC-4963-8C9C-BC69FF192E19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408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80377-4645-4A05-8D6E-75DDF85E9BE2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433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34AA-48A1-4021-9D91-864E94BDA4AA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5800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2" y="291253"/>
            <a:ext cx="3309145" cy="12395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4" y="291256"/>
            <a:ext cx="5622926" cy="62433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2" y="1530776"/>
            <a:ext cx="3309145" cy="50038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3DB04-8578-4BC0-A205-53463534D2C6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076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6" y="5120644"/>
            <a:ext cx="6035040" cy="6045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6" y="653627"/>
            <a:ext cx="6035040" cy="43891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6" y="5725165"/>
            <a:ext cx="6035040" cy="8585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227C-379A-4EB5-A5F6-EFB1583193AE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992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FC26-6058-4051-A2CB-BD80A725416B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800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292949"/>
            <a:ext cx="2263140" cy="62416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292949"/>
            <a:ext cx="6621780" cy="6241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B5A7-4C7D-4A36-AC96-7DD0D1ADF3FA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960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292947"/>
            <a:ext cx="905256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06880"/>
            <a:ext cx="9052560" cy="4827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6780111"/>
            <a:ext cx="23469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4118B-BA46-404E-B7DD-89C1E98D6AEB}" type="datetime1">
              <a:rPr lang="en-US" smtClean="0"/>
              <a:pPr/>
              <a:t>10/5/2012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6780111"/>
            <a:ext cx="31851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6780111"/>
            <a:ext cx="23469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7AF7F-D4FB-4E74-B118-A316EE2528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71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ames.spelling@energy.kth.se" TargetMode="External"/><Relationship Id="rId5" Type="http://schemas.openxmlformats.org/officeDocument/2006/relationships/image" Target="../media/image2.jpeg"/><Relationship Id="rId4" Type="http://schemas.openxmlformats.org/officeDocument/2006/relationships/hyperlink" Target="mailto:Darwish@kth.s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134" y="738878"/>
            <a:ext cx="8950594" cy="156802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515151"/>
                </a:solidFill>
                <a:latin typeface="Garamond" pitchFamily="18" charset="0"/>
              </a:rPr>
              <a:t>Modular Hybrid Solar Power Plants For Developing Nations</a:t>
            </a:r>
            <a:endParaRPr lang="en-US" sz="4000" b="1" dirty="0">
              <a:solidFill>
                <a:srgbClr val="515151"/>
              </a:solidFill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" t="1" r="15003" b="198"/>
          <a:stretch/>
        </p:blipFill>
        <p:spPr>
          <a:xfrm>
            <a:off x="0" y="2428663"/>
            <a:ext cx="10058400" cy="4876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07399" y="4867068"/>
            <a:ext cx="40396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rgbClr val="515151"/>
                </a:solidFill>
                <a:latin typeface="Garamond" pitchFamily="18" charset="0"/>
              </a:rPr>
              <a:t>Mazen Darwish</a:t>
            </a:r>
          </a:p>
          <a:p>
            <a:r>
              <a:rPr lang="sv-SE" b="1" u="sng" dirty="0" smtClean="0">
                <a:solidFill>
                  <a:srgbClr val="515151"/>
                </a:solidFill>
                <a:latin typeface="Garamond" pitchFamily="18" charset="0"/>
                <a:hlinkClick r:id="rId4"/>
              </a:rPr>
              <a:t>Darwish@kth.se</a:t>
            </a:r>
            <a:r>
              <a:rPr lang="sv-SE" b="1" u="sng" dirty="0" smtClean="0">
                <a:solidFill>
                  <a:srgbClr val="515151"/>
                </a:solidFill>
                <a:latin typeface="Garamond" pitchFamily="18" charset="0"/>
              </a:rPr>
              <a:t> , </a:t>
            </a:r>
            <a:r>
              <a:rPr lang="en-US" b="1" u="sng" dirty="0" smtClean="0">
                <a:solidFill>
                  <a:srgbClr val="515151"/>
                </a:solidFill>
              </a:rPr>
              <a:t>TSUEM</a:t>
            </a:r>
            <a:endParaRPr lang="sv-SE" b="1" u="sng" dirty="0" smtClean="0">
              <a:solidFill>
                <a:srgbClr val="515151"/>
              </a:solidFill>
              <a:latin typeface="Garamond" pitchFamily="18" charset="0"/>
            </a:endParaRPr>
          </a:p>
          <a:p>
            <a:r>
              <a:rPr lang="en-GB" sz="1600" b="1" dirty="0">
                <a:solidFill>
                  <a:srgbClr val="515151"/>
                </a:solidFill>
                <a:latin typeface="Garamond" pitchFamily="18" charset="0"/>
                <a:cs typeface="Arial" pitchFamily="34" charset="0"/>
              </a:rPr>
              <a:t>KTH, Royal Institute of Technology</a:t>
            </a:r>
            <a:r>
              <a:rPr lang="en-GB" sz="1600" dirty="0">
                <a:solidFill>
                  <a:srgbClr val="515151"/>
                </a:solidFill>
                <a:latin typeface="Garamond" pitchFamily="18" charset="0"/>
                <a:cs typeface="Arial" pitchFamily="34" charset="0"/>
              </a:rPr>
              <a:t/>
            </a:r>
            <a:br>
              <a:rPr lang="en-GB" sz="1600" dirty="0">
                <a:solidFill>
                  <a:srgbClr val="515151"/>
                </a:solidFill>
                <a:latin typeface="Garamond" pitchFamily="18" charset="0"/>
                <a:cs typeface="Arial" pitchFamily="34" charset="0"/>
              </a:rPr>
            </a:br>
            <a:r>
              <a:rPr lang="en-GB" sz="1600" dirty="0">
                <a:solidFill>
                  <a:srgbClr val="515151"/>
                </a:solidFill>
                <a:latin typeface="Garamond" pitchFamily="18" charset="0"/>
                <a:cs typeface="Arial" pitchFamily="34" charset="0"/>
              </a:rPr>
              <a:t>Department of Energy Technology</a:t>
            </a:r>
            <a:endParaRPr lang="en-US" sz="1600" b="1" dirty="0">
              <a:solidFill>
                <a:srgbClr val="515151"/>
              </a:solidFill>
              <a:latin typeface="Garamond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8223" y="6019056"/>
            <a:ext cx="1420177" cy="12961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01305" y="6177880"/>
            <a:ext cx="4039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rgbClr val="515151"/>
                </a:solidFill>
                <a:latin typeface="Garamond" pitchFamily="18" charset="0"/>
              </a:rPr>
              <a:t>Supervisor : James </a:t>
            </a:r>
            <a:r>
              <a:rPr lang="sv-SE" b="1" dirty="0" smtClean="0">
                <a:solidFill>
                  <a:srgbClr val="515151"/>
                </a:solidFill>
                <a:latin typeface="Garamond" pitchFamily="18" charset="0"/>
              </a:rPr>
              <a:t>Spelling</a:t>
            </a:r>
          </a:p>
          <a:p>
            <a:r>
              <a:rPr lang="sv-SE" b="1" u="sng" dirty="0" smtClean="0">
                <a:solidFill>
                  <a:srgbClr val="515151"/>
                </a:solidFill>
                <a:latin typeface="Garamond" pitchFamily="18" charset="0"/>
                <a:hlinkClick r:id="rId6"/>
              </a:rPr>
              <a:t>james.spelling@energy.kth.se</a:t>
            </a:r>
            <a:r>
              <a:rPr lang="sv-SE" b="1" u="sng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endParaRPr lang="sv-SE" b="1" u="sng" dirty="0" smtClean="0">
              <a:solidFill>
                <a:srgbClr val="51515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12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92947"/>
            <a:ext cx="7838648" cy="1060397"/>
          </a:xfrm>
        </p:spPr>
        <p:txBody>
          <a:bodyPr>
            <a:normAutofit/>
          </a:bodyPr>
          <a:lstStyle/>
          <a:p>
            <a:pPr algn="l"/>
            <a:r>
              <a:rPr lang="sv-SE" sz="2800" b="1" dirty="0" smtClean="0">
                <a:solidFill>
                  <a:srgbClr val="515151"/>
                </a:solidFill>
                <a:latin typeface="Garamond" pitchFamily="18" charset="0"/>
              </a:rPr>
              <a:t>Proposed Option : </a:t>
            </a:r>
            <a:r>
              <a:rPr lang="en-GB" sz="2800" dirty="0" smtClean="0">
                <a:solidFill>
                  <a:srgbClr val="515151"/>
                </a:solidFill>
                <a:latin typeface="Garamond" pitchFamily="18" charset="0"/>
              </a:rPr>
              <a:t>Integrated Solar combined Cycle</a:t>
            </a:r>
            <a:endParaRPr lang="en-US" sz="2800" b="1" dirty="0">
              <a:solidFill>
                <a:srgbClr val="515151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1353344"/>
            <a:ext cx="9052560" cy="456221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sv-SE" sz="2000" b="1" dirty="0" smtClean="0">
                <a:solidFill>
                  <a:srgbClr val="515151"/>
                </a:solidFill>
                <a:latin typeface="Garamond" pitchFamily="18" charset="0"/>
              </a:rPr>
              <a:t>Integrated Solar Combined Cycle (ISCC)</a:t>
            </a:r>
          </a:p>
          <a:p>
            <a:pPr lvl="1"/>
            <a:r>
              <a:rPr lang="en-GB" sz="1600" b="1" dirty="0" smtClean="0">
                <a:solidFill>
                  <a:srgbClr val="515151"/>
                </a:solidFill>
                <a:latin typeface="Garamond" pitchFamily="18" charset="0"/>
              </a:rPr>
              <a:t>Build and operated like a normal combined cycle plant.</a:t>
            </a:r>
          </a:p>
          <a:p>
            <a:pPr lvl="1"/>
            <a:r>
              <a:rPr lang="en-GB" sz="1600" b="1" dirty="0" smtClean="0">
                <a:solidFill>
                  <a:srgbClr val="515151"/>
                </a:solidFill>
                <a:latin typeface="Garamond" pitchFamily="18" charset="0"/>
              </a:rPr>
              <a:t>No solar-only operation : solar heat is added to the already running cycle.</a:t>
            </a:r>
          </a:p>
          <a:p>
            <a:pPr marL="0" indent="0">
              <a:buNone/>
            </a:pPr>
            <a:endParaRPr lang="sv-SE" sz="1800" b="1" dirty="0" smtClean="0">
              <a:solidFill>
                <a:srgbClr val="515151"/>
              </a:solidFill>
              <a:latin typeface="Garamond" pitchFamily="18" charset="0"/>
            </a:endParaRPr>
          </a:p>
          <a:p>
            <a:r>
              <a:rPr lang="sv-SE" sz="2000" b="1" dirty="0" smtClean="0">
                <a:solidFill>
                  <a:srgbClr val="515151"/>
                </a:solidFill>
                <a:latin typeface="Garamond" pitchFamily="18" charset="0"/>
              </a:rPr>
              <a:t>Advantages of ISCC</a:t>
            </a:r>
          </a:p>
          <a:p>
            <a:pPr lvl="1"/>
            <a:r>
              <a:rPr lang="sv-SE" sz="1600" b="1" dirty="0" smtClean="0">
                <a:solidFill>
                  <a:srgbClr val="515151"/>
                </a:solidFill>
                <a:latin typeface="Garamond" pitchFamily="18" charset="0"/>
              </a:rPr>
              <a:t>Cost advantages : only the steam turbine of the existing cycle need to be oversized.</a:t>
            </a:r>
          </a:p>
          <a:p>
            <a:pPr lvl="1"/>
            <a:r>
              <a:rPr lang="sv-SE" sz="1600" b="1" dirty="0" smtClean="0">
                <a:solidFill>
                  <a:srgbClr val="515151"/>
                </a:solidFill>
                <a:latin typeface="Garamond" pitchFamily="18" charset="0"/>
              </a:rPr>
              <a:t>Efficiency advantages : CSP increases the efficiency of the bottoming cycle.</a:t>
            </a:r>
          </a:p>
          <a:p>
            <a:pPr lvl="1"/>
            <a:r>
              <a:rPr lang="sv-SE" sz="1600" b="1" dirty="0" smtClean="0">
                <a:solidFill>
                  <a:srgbClr val="515151"/>
                </a:solidFill>
                <a:latin typeface="Garamond" pitchFamily="18" charset="0"/>
              </a:rPr>
              <a:t>Dispachibility.</a:t>
            </a:r>
          </a:p>
          <a:p>
            <a:pPr>
              <a:buClr>
                <a:srgbClr val="515151"/>
              </a:buClr>
            </a:pPr>
            <a:endParaRPr lang="en-US" sz="20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6499516"/>
            <a:ext cx="10058400" cy="0"/>
          </a:xfrm>
          <a:prstGeom prst="line">
            <a:avLst/>
          </a:prstGeom>
          <a:ln>
            <a:solidFill>
              <a:srgbClr val="51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0162" y="6499516"/>
            <a:ext cx="925746" cy="844894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4" name="Picture 13" descr="Central-termosolar-ISCC-Ain-Beni-Matha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2776" y="4089648"/>
            <a:ext cx="3273552" cy="1964131"/>
          </a:xfrm>
          <a:prstGeom prst="rect">
            <a:avLst/>
          </a:prstGeom>
        </p:spPr>
      </p:pic>
      <p:pic>
        <p:nvPicPr>
          <p:cNvPr id="15" name="Picture 14" descr="kurayma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69360" y="3873624"/>
            <a:ext cx="3264565" cy="21709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12776" y="60338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ISCC </a:t>
            </a:r>
            <a:r>
              <a:rPr lang="en-US" dirty="0" err="1" smtClean="0"/>
              <a:t>Ain</a:t>
            </a:r>
            <a:r>
              <a:rPr lang="en-US" dirty="0" smtClean="0"/>
              <a:t>-</a:t>
            </a:r>
            <a:r>
              <a:rPr lang="en-US" dirty="0" err="1" smtClean="0"/>
              <a:t>Beni</a:t>
            </a:r>
            <a:r>
              <a:rPr lang="en-US" dirty="0" smtClean="0"/>
              <a:t>-Mathar-Morocco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397352" y="60338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ISCC </a:t>
            </a:r>
            <a:r>
              <a:rPr lang="en-US" dirty="0" err="1" smtClean="0"/>
              <a:t>kuraymat</a:t>
            </a:r>
            <a:r>
              <a:rPr lang="en-US" dirty="0" smtClean="0"/>
              <a:t> -Egypt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303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92947"/>
            <a:ext cx="4814312" cy="1219200"/>
          </a:xfrm>
        </p:spPr>
        <p:txBody>
          <a:bodyPr>
            <a:normAutofit fontScale="90000"/>
          </a:bodyPr>
          <a:lstStyle/>
          <a:p>
            <a:pPr algn="l"/>
            <a:r>
              <a:rPr lang="sv-SE" sz="4000" b="1" dirty="0" smtClean="0">
                <a:solidFill>
                  <a:srgbClr val="515151"/>
                </a:solidFill>
                <a:latin typeface="Garamond" pitchFamily="18" charset="0"/>
              </a:rPr>
              <a:t>Design combination</a:t>
            </a:r>
            <a:r>
              <a:rPr lang="sv-SE" sz="4000" b="1" dirty="0" smtClean="0">
                <a:solidFill>
                  <a:srgbClr val="515151"/>
                </a:solidFill>
                <a:latin typeface="Garamond" pitchFamily="18" charset="0"/>
              </a:rPr>
              <a:t>: </a:t>
            </a:r>
            <a:r>
              <a:rPr lang="sv-SE" sz="4000" b="1" i="1" u="sng" dirty="0" smtClean="0">
                <a:solidFill>
                  <a:srgbClr val="515151"/>
                </a:solidFill>
                <a:latin typeface="Garamond" pitchFamily="18" charset="0"/>
              </a:rPr>
              <a:t>New combination</a:t>
            </a:r>
            <a:r>
              <a:rPr lang="sv-SE" sz="4000" b="1" dirty="0" smtClean="0">
                <a:solidFill>
                  <a:srgbClr val="515151"/>
                </a:solidFill>
                <a:latin typeface="Garamond" pitchFamily="18" charset="0"/>
              </a:rPr>
              <a:t>  </a:t>
            </a:r>
            <a:endParaRPr lang="en-US" sz="4000" b="1" dirty="0">
              <a:solidFill>
                <a:srgbClr val="515151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706881"/>
            <a:ext cx="9052560" cy="456221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Clr>
                <a:srgbClr val="515151"/>
              </a:buClr>
            </a:pPr>
            <a:r>
              <a:rPr lang="en-GB" sz="1800" b="1" dirty="0">
                <a:solidFill>
                  <a:srgbClr val="515151"/>
                </a:solidFill>
                <a:latin typeface="Garamond" pitchFamily="18" charset="0"/>
              </a:rPr>
              <a:t>Atmospheric solar tower in natural gas fired Combined cycle </a:t>
            </a:r>
            <a:r>
              <a:rPr lang="en-GB" sz="1800" b="1" i="1" dirty="0" smtClean="0">
                <a:solidFill>
                  <a:srgbClr val="515151"/>
                </a:solidFill>
                <a:latin typeface="Garamond" pitchFamily="18" charset="0"/>
              </a:rPr>
              <a:t>without Storage</a:t>
            </a:r>
            <a:endParaRPr lang="sv-SE" sz="1800" b="1" i="1" dirty="0" smtClean="0">
              <a:solidFill>
                <a:srgbClr val="515151"/>
              </a:solidFill>
              <a:latin typeface="Garamond" pitchFamily="18" charset="0"/>
            </a:endParaRPr>
          </a:p>
          <a:p>
            <a:pPr>
              <a:buClr>
                <a:srgbClr val="515151"/>
              </a:buClr>
            </a:pP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Receiver  design (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Phoebus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concept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) : Simple (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Atm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Air HTF)  ,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Stable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opeartion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(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Metalic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absorber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durable) ;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highly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modular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. </a:t>
            </a:r>
          </a:p>
          <a:p>
            <a:pPr>
              <a:buClr>
                <a:srgbClr val="515151"/>
              </a:buClr>
            </a:pP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Heliostat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field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/ </a:t>
            </a:r>
            <a:r>
              <a:rPr lang="sv-SE" sz="1800" b="1" dirty="0">
                <a:solidFill>
                  <a:srgbClr val="515151"/>
                </a:solidFill>
                <a:latin typeface="Garamond" pitchFamily="18" charset="0"/>
              </a:rPr>
              <a:t>T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ower ( eSolar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concept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):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low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cost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,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mass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manufactured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,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low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wind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loads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,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easy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 </a:t>
            </a:r>
            <a:r>
              <a:rPr lang="sv-SE" sz="1800" b="1" dirty="0" err="1" smtClean="0">
                <a:solidFill>
                  <a:srgbClr val="515151"/>
                </a:solidFill>
                <a:latin typeface="Garamond" pitchFamily="18" charset="0"/>
              </a:rPr>
              <a:t>cleaning</a:t>
            </a:r>
            <a:r>
              <a:rPr lang="sv-SE" sz="1800" b="1" dirty="0" smtClean="0">
                <a:solidFill>
                  <a:srgbClr val="515151"/>
                </a:solidFill>
                <a:latin typeface="Garamond" pitchFamily="18" charset="0"/>
              </a:rPr>
              <a:t>. </a:t>
            </a:r>
            <a:endParaRPr lang="en-US" sz="1800" b="1" dirty="0" smtClean="0">
              <a:solidFill>
                <a:srgbClr val="515151"/>
              </a:solidFill>
              <a:latin typeface="Garamond" pitchFamily="18" charset="0"/>
            </a:endParaRPr>
          </a:p>
          <a:p>
            <a:pPr>
              <a:buClr>
                <a:srgbClr val="515151"/>
              </a:buClr>
            </a:pPr>
            <a:endParaRPr lang="en-US" sz="20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6499516"/>
            <a:ext cx="10058400" cy="0"/>
          </a:xfrm>
          <a:prstGeom prst="line">
            <a:avLst/>
          </a:prstGeom>
          <a:ln>
            <a:solidFill>
              <a:srgbClr val="51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0162" y="6499516"/>
            <a:ext cx="925746" cy="8448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1399" y="3888026"/>
            <a:ext cx="2217846" cy="24009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0718" y="3888025"/>
            <a:ext cx="1981504" cy="23884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465" y="3888026"/>
            <a:ext cx="2323799" cy="23758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7618" y="3888026"/>
            <a:ext cx="2534682" cy="2375828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303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680" y="273224"/>
            <a:ext cx="9052560" cy="1219200"/>
          </a:xfrm>
        </p:spPr>
        <p:txBody>
          <a:bodyPr>
            <a:normAutofit/>
          </a:bodyPr>
          <a:lstStyle/>
          <a:p>
            <a:pPr algn="l"/>
            <a:r>
              <a:rPr lang="sv-SE" sz="3600" b="1" dirty="0" smtClean="0">
                <a:solidFill>
                  <a:srgbClr val="515151"/>
                </a:solidFill>
                <a:latin typeface="Garamond" pitchFamily="18" charset="0"/>
              </a:rPr>
              <a:t>Conclusions</a:t>
            </a:r>
            <a:endParaRPr lang="en-US" sz="3600" b="1" dirty="0">
              <a:solidFill>
                <a:srgbClr val="515151"/>
              </a:solidFill>
              <a:latin typeface="Garamond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AF7F-D4FB-4E74-B118-A316EE2528AF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6499516"/>
            <a:ext cx="10058400" cy="0"/>
          </a:xfrm>
          <a:prstGeom prst="line">
            <a:avLst/>
          </a:prstGeom>
          <a:ln>
            <a:solidFill>
              <a:srgbClr val="51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0162" y="6499516"/>
            <a:ext cx="925746" cy="8448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0688" y="1497360"/>
            <a:ext cx="914501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ISCC plants offers low cost , highly dispatchable source of power</a:t>
            </a: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ISCC offers a low risk option in a world of heavily subsidized fossil fuel systems.</a:t>
            </a:r>
            <a:endParaRPr lang="en-US" sz="2400" b="1" dirty="0" smtClean="0">
              <a:solidFill>
                <a:srgbClr val="515151"/>
              </a:solidFill>
              <a:latin typeface="Garamond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Ability to benefit from incentives such as Hybrid feed in tariffs.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Integrating small solar shares in all newly </a:t>
            </a: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built </a:t>
            </a: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plant can help drive</a:t>
            </a:r>
            <a:b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</a:b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 down CSP costs.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>Sends a green message to the public.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  <a:t/>
            </a:r>
            <a:br>
              <a:rPr lang="en-US" sz="2400" b="1" dirty="0" smtClean="0">
                <a:solidFill>
                  <a:srgbClr val="515151"/>
                </a:solidFill>
                <a:latin typeface="Garamond" pitchFamily="18" charset="0"/>
              </a:rPr>
            </a:br>
            <a:endParaRPr lang="en-US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487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odular Hybrid Solar Power Plants For Developing Nations&amp;quot;&quot;/&gt;&lt;property id=&quot;20307&quot; value=&quot;256&quot;/&gt;&lt;/object&gt;&lt;object type=&quot;3&quot; unique_id=&quot;10010&quot;&gt;&lt;property id=&quot;20148&quot; value=&quot;5&quot;/&gt;&lt;property id=&quot;20300&quot; value=&quot;Slide 2 - &amp;quot;Proposed Option : Integrated Solar combined Cycle&amp;quot;&quot;/&gt;&lt;property id=&quot;20307&quot; value=&quot;262&quot;/&gt;&lt;/object&gt;&lt;object type=&quot;3&quot; unique_id=&quot;10865&quot;&gt;&lt;property id=&quot;20148&quot; value=&quot;5&quot;/&gt;&lt;property id=&quot;20300&quot; value=&quot;Slide 3 - &amp;quot;Design combination: New combination  &amp;quot;&quot;/&gt;&lt;property id=&quot;20307&quot; value=&quot;274&quot;/&gt;&lt;/object&gt;&lt;object type=&quot;3&quot; unique_id=&quot;11661&quot;&gt;&lt;property id=&quot;20148&quot; value=&quot;5&quot;/&gt;&lt;property id=&quot;20300&quot; value=&quot;Slide 4 - &amp;quot;Conclusions&amp;quot;&quot;/&gt;&lt;property id=&quot;20307&quot; value=&quot;27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2513</TotalTime>
  <Words>224</Words>
  <Application>Microsoft Office PowerPoint</Application>
  <PresentationFormat>Custom</PresentationFormat>
  <Paragraphs>36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Modular Hybrid Solar Power Plants For Developing Nations</vt:lpstr>
      <vt:lpstr>Proposed Option : Integrated Solar combined Cycle</vt:lpstr>
      <vt:lpstr>Design combination: New combination  </vt:lpstr>
      <vt:lpstr>Conclusions</vt:lpstr>
    </vt:vector>
  </TitlesOfParts>
  <Company>KTH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Darwish Mazen</dc:creator>
  <cp:lastModifiedBy>Mazen</cp:lastModifiedBy>
  <cp:revision>218</cp:revision>
  <dcterms:created xsi:type="dcterms:W3CDTF">2012-04-20T12:22:04Z</dcterms:created>
  <dcterms:modified xsi:type="dcterms:W3CDTF">2012-10-05T19:14:57Z</dcterms:modified>
</cp:coreProperties>
</file>