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F457CB-A880-40F1-A5F0-6C31C3141BB1}" type="datetimeFigureOut">
              <a:rPr lang="en-US" smtClean="0"/>
              <a:t>01-Nov-12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4DB266-64D9-4F2E-A319-033F413EF5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1687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26220-B582-4F34-93B2-9D7E1CB67080}" type="datetimeFigureOut">
              <a:rPr lang="en-US" smtClean="0"/>
              <a:t>01-Nov-12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DEF7C-2780-471F-A8A0-F401E79150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26220-B582-4F34-93B2-9D7E1CB67080}" type="datetimeFigureOut">
              <a:rPr lang="en-US" smtClean="0"/>
              <a:t>01-Nov-12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DEF7C-2780-471F-A8A0-F401E791507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26220-B582-4F34-93B2-9D7E1CB67080}" type="datetimeFigureOut">
              <a:rPr lang="en-US" smtClean="0"/>
              <a:t>01-Nov-12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DEF7C-2780-471F-A8A0-F401E79150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26220-B582-4F34-93B2-9D7E1CB67080}" type="datetimeFigureOut">
              <a:rPr lang="en-US" smtClean="0"/>
              <a:t>01-Nov-12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DEF7C-2780-471F-A8A0-F401E791507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26220-B582-4F34-93B2-9D7E1CB67080}" type="datetimeFigureOut">
              <a:rPr lang="en-US" smtClean="0"/>
              <a:t>01-Nov-12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DEF7C-2780-471F-A8A0-F401E79150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26220-B582-4F34-93B2-9D7E1CB67080}" type="datetimeFigureOut">
              <a:rPr lang="en-US" smtClean="0"/>
              <a:t>01-Nov-12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DEF7C-2780-471F-A8A0-F401E79150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26220-B582-4F34-93B2-9D7E1CB67080}" type="datetimeFigureOut">
              <a:rPr lang="en-US" smtClean="0"/>
              <a:t>01-Nov-12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DEF7C-2780-471F-A8A0-F401E79150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26220-B582-4F34-93B2-9D7E1CB67080}" type="datetimeFigureOut">
              <a:rPr lang="en-US" smtClean="0"/>
              <a:t>01-Nov-12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DEF7C-2780-471F-A8A0-F401E7915073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26220-B582-4F34-93B2-9D7E1CB67080}" type="datetimeFigureOut">
              <a:rPr lang="en-US" smtClean="0"/>
              <a:t>01-Nov-12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DEF7C-2780-471F-A8A0-F401E791507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26220-B582-4F34-93B2-9D7E1CB67080}" type="datetimeFigureOut">
              <a:rPr lang="en-US" smtClean="0"/>
              <a:t>01-Nov-12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DEF7C-2780-471F-A8A0-F401E79150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26220-B582-4F34-93B2-9D7E1CB67080}" type="datetimeFigureOut">
              <a:rPr lang="en-US" smtClean="0"/>
              <a:t>01-Nov-12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DEF7C-2780-471F-A8A0-F401E7915073}" type="slidenum">
              <a:rPr lang="en-US" smtClean="0"/>
              <a:t>‹#›</a:t>
            </a:fld>
            <a:endParaRPr 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25B26220-B582-4F34-93B2-9D7E1CB67080}" type="datetimeFigureOut">
              <a:rPr lang="en-US" smtClean="0"/>
              <a:t>01-Nov-12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1E2DEF7C-2780-471F-A8A0-F401E791507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91692"/>
            <a:ext cx="7772400" cy="178010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Unit Commitment model with Wind Energy and Demand Response Integration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895600"/>
            <a:ext cx="6400800" cy="14732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Development of an Energy System Planning tool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 descr="imag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548" y="6232730"/>
            <a:ext cx="2893736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Select_Logo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5183" y="6385130"/>
            <a:ext cx="1142365" cy="36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new_em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9854" y="6232730"/>
            <a:ext cx="456565" cy="59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C:\Viktoria_Documents\EM SELECT\SELECT InnoEnergy\EIT_Kics_logo_KIC_InnoEnergy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9954" y="6232730"/>
            <a:ext cx="570865" cy="57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2478" y="6361635"/>
            <a:ext cx="2211070" cy="40449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447800" y="3733800"/>
            <a:ext cx="630033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Erasmus Mundus masters </a:t>
            </a:r>
            <a:r>
              <a:rPr lang="en-US" b="1" dirty="0"/>
              <a:t>p</a:t>
            </a:r>
            <a:r>
              <a:rPr lang="en-US" b="1" dirty="0" smtClean="0"/>
              <a:t>rogram SELECT </a:t>
            </a:r>
            <a:r>
              <a:rPr lang="en-US" dirty="0" smtClean="0"/>
              <a:t>(Sustainable Energy Systems)</a:t>
            </a:r>
          </a:p>
          <a:p>
            <a:pPr algn="ctr"/>
            <a:endParaRPr lang="en-US" dirty="0"/>
          </a:p>
          <a:p>
            <a:pPr algn="ctr"/>
            <a:r>
              <a:rPr lang="en-US" b="1" dirty="0" smtClean="0"/>
              <a:t>Thesis supervisor:</a:t>
            </a:r>
          </a:p>
          <a:p>
            <a:pPr algn="ctr"/>
            <a:r>
              <a:rPr lang="en-US" dirty="0" smtClean="0"/>
              <a:t>Prof. Carlos Silva –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carlosaugusto.santossilva@mitportugal.org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28600" y="5562600"/>
            <a:ext cx="396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Author:</a:t>
            </a:r>
          </a:p>
          <a:p>
            <a:r>
              <a:rPr lang="en-US" dirty="0" smtClean="0"/>
              <a:t>Abhishek Shivakumar –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ashi@kth.se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8286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Island energy security: </a:t>
            </a:r>
            <a:br>
              <a:rPr lang="en-US" dirty="0" smtClean="0"/>
            </a:br>
            <a:r>
              <a:rPr lang="en-US" i="1" dirty="0" err="1" smtClean="0"/>
              <a:t>Corvo</a:t>
            </a:r>
            <a:r>
              <a:rPr lang="en-US" i="1" dirty="0" smtClean="0"/>
              <a:t> (Azores), Portugal</a:t>
            </a:r>
            <a:endParaRPr lang="en-US" i="1" dirty="0"/>
          </a:p>
        </p:txBody>
      </p:sp>
      <p:pic>
        <p:nvPicPr>
          <p:cNvPr id="5" name="Picture 2" descr="C:\Users\Choopi\Google Drive\MASTER THESIS FIGURES\azores-map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76401"/>
            <a:ext cx="4495800" cy="214834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Users\Choopi\Google Drive\MASTER THESIS FIGURES\Corvo - Gri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4114800"/>
            <a:ext cx="4419599" cy="230832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Content Placeholder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742243"/>
            <a:ext cx="3048000" cy="20825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97707" y="4114800"/>
            <a:ext cx="3112293" cy="23083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Land area</a:t>
            </a:r>
            <a:r>
              <a:rPr lang="en-US" dirty="0"/>
              <a:t>: 17 km</a:t>
            </a:r>
            <a:r>
              <a:rPr lang="en-US" baseline="30000" dirty="0"/>
              <a:t>2</a:t>
            </a:r>
          </a:p>
          <a:p>
            <a:r>
              <a:rPr lang="en-US" b="1" dirty="0"/>
              <a:t>Population (2008)</a:t>
            </a:r>
            <a:r>
              <a:rPr lang="en-US" dirty="0"/>
              <a:t>: 488</a:t>
            </a:r>
          </a:p>
          <a:p>
            <a:r>
              <a:rPr lang="en-US" b="1" dirty="0"/>
              <a:t>Primary energy consumption (TJ)</a:t>
            </a:r>
            <a:r>
              <a:rPr lang="en-US" dirty="0"/>
              <a:t>: 21</a:t>
            </a:r>
          </a:p>
          <a:p>
            <a:r>
              <a:rPr lang="en-US" b="1" dirty="0"/>
              <a:t>Electricity </a:t>
            </a:r>
            <a:r>
              <a:rPr lang="en-US" b="1" dirty="0" smtClean="0"/>
              <a:t>consumption </a:t>
            </a:r>
            <a:r>
              <a:rPr lang="en-US" b="1" dirty="0"/>
              <a:t>(2010</a:t>
            </a:r>
            <a:r>
              <a:rPr lang="en-US" b="1" dirty="0" smtClean="0"/>
              <a:t>)= </a:t>
            </a:r>
            <a:r>
              <a:rPr lang="en-US" dirty="0" smtClean="0"/>
              <a:t>1.4GWh</a:t>
            </a:r>
            <a:endParaRPr lang="en-US" dirty="0"/>
          </a:p>
          <a:p>
            <a:r>
              <a:rPr lang="en-US" b="1" dirty="0" smtClean="0"/>
              <a:t>Number </a:t>
            </a:r>
            <a:r>
              <a:rPr lang="en-US" b="1" dirty="0"/>
              <a:t>of vehicles</a:t>
            </a:r>
            <a:r>
              <a:rPr lang="en-US" dirty="0"/>
              <a:t>: 93</a:t>
            </a:r>
          </a:p>
          <a:p>
            <a:r>
              <a:rPr lang="en-US" b="1" dirty="0"/>
              <a:t>Number of households</a:t>
            </a:r>
            <a:r>
              <a:rPr lang="en-US" dirty="0"/>
              <a:t>: 145</a:t>
            </a:r>
          </a:p>
        </p:txBody>
      </p:sp>
    </p:spTree>
    <p:extLst>
      <p:ext uri="{BB962C8B-B14F-4D97-AF65-F5344CB8AC3E}">
        <p14:creationId xmlns:p14="http://schemas.microsoft.com/office/powerpoint/2010/main" val="2001766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Unit commitment model: </a:t>
            </a:r>
            <a:br>
              <a:rPr lang="en-US" dirty="0" smtClean="0"/>
            </a:br>
            <a:r>
              <a:rPr lang="en-US" i="1" dirty="0" smtClean="0"/>
              <a:t>Dynamic programming</a:t>
            </a:r>
            <a:endParaRPr lang="en-US" i="1" dirty="0"/>
          </a:p>
        </p:txBody>
      </p:sp>
      <p:pic>
        <p:nvPicPr>
          <p:cNvPr id="4" name="Content Placeholder 5"/>
          <p:cNvPicPr>
            <a:picLocks noGrp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2400" y="1676400"/>
            <a:ext cx="4419600" cy="27146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3810000"/>
            <a:ext cx="4191000" cy="28956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Content Placeholder 2"/>
              <p:cNvSpPr txBox="1">
                <a:spLocks/>
              </p:cNvSpPr>
              <p:nvPr/>
            </p:nvSpPr>
            <p:spPr>
              <a:xfrm>
                <a:off x="152400" y="4543425"/>
                <a:ext cx="4648200" cy="2162175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74320" indent="-27432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100000"/>
                  <a:buFont typeface="Symbol" pitchFamily="18" charset="2"/>
                  <a:buChar char=""/>
                  <a:defRPr sz="24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1pPr>
                <a:lvl2pPr marL="576263" indent="-27432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100000"/>
                  <a:buFont typeface="Symbol" pitchFamily="18" charset="2"/>
                  <a:buChar char=""/>
                  <a:defRPr sz="22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2pPr>
                <a:lvl3pPr marL="855663" indent="-22860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100000"/>
                  <a:buFont typeface="Symbol" pitchFamily="18" charset="2"/>
                  <a:buChar char=""/>
                  <a:defRPr sz="20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3pPr>
                <a:lvl4pPr marL="1143000" indent="-22860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100000"/>
                  <a:buFont typeface="Symbol" pitchFamily="18" charset="2"/>
                  <a:buChar char=""/>
                  <a:defRPr sz="18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4pPr>
                <a:lvl5pPr marL="1463040" indent="-22860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100000"/>
                  <a:buFont typeface="Symbol" pitchFamily="18" charset="2"/>
                  <a:buChar char=""/>
                  <a:defRPr sz="16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5pPr>
                <a:lvl6pPr marL="1783080" indent="-228600" algn="l" defTabSz="914400" rtl="0" eaLnBrk="1" latinLnBrk="0" hangingPunct="1">
                  <a:spcBef>
                    <a:spcPts val="384"/>
                  </a:spcBef>
                  <a:buClr>
                    <a:schemeClr val="accent1"/>
                  </a:buClr>
                  <a:buFont typeface="Symbol" pitchFamily="18" charset="2"/>
                  <a:buChar char="*"/>
                  <a:defRPr sz="14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6pPr>
                <a:lvl7pPr marL="2103120" indent="-228600" algn="l" defTabSz="914400" rtl="0" eaLnBrk="1" latinLnBrk="0" hangingPunct="1">
                  <a:spcBef>
                    <a:spcPts val="384"/>
                  </a:spcBef>
                  <a:buClr>
                    <a:schemeClr val="accent1"/>
                  </a:buClr>
                  <a:buFont typeface="Symbol" pitchFamily="18" charset="2"/>
                  <a:buChar char="*"/>
                  <a:defRPr sz="14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7pPr>
                <a:lvl8pPr marL="2423160" indent="-228600" algn="l" defTabSz="914400" rtl="0" eaLnBrk="1" latinLnBrk="0" hangingPunct="1">
                  <a:spcBef>
                    <a:spcPts val="384"/>
                  </a:spcBef>
                  <a:buClr>
                    <a:schemeClr val="accent1"/>
                  </a:buClr>
                  <a:buFont typeface="Symbol" pitchFamily="18" charset="2"/>
                  <a:buChar char="*"/>
                  <a:defRPr sz="14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indent="-228600" algn="l" defTabSz="914400" rtl="0" eaLnBrk="1" latinLnBrk="0" hangingPunct="1">
                  <a:spcBef>
                    <a:spcPts val="384"/>
                  </a:spcBef>
                  <a:buClr>
                    <a:schemeClr val="accent1"/>
                  </a:buClr>
                  <a:buFont typeface="Symbol" pitchFamily="18" charset="2"/>
                  <a:buChar char="*"/>
                  <a:defRPr sz="14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Symbol" pitchFamily="18" charset="2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400" b="1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𝑭</m:t>
                          </m:r>
                        </m:e>
                        <m:sub>
                          <m:r>
                            <a:rPr lang="en-US" sz="1400" b="1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𝒄𝒐𝒔𝒕</m:t>
                          </m:r>
                        </m:sub>
                      </m:sSub>
                      <m:d>
                        <m:dPr>
                          <m:ctrlPr>
                            <a:rPr lang="en-US" sz="1400" b="1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400" b="1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𝑲</m:t>
                          </m:r>
                          <m:r>
                            <a:rPr lang="en-US" sz="1400" b="1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,</m:t>
                          </m:r>
                          <m:r>
                            <a:rPr lang="en-US" sz="1400" b="1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𝑰</m:t>
                          </m:r>
                        </m:e>
                      </m:d>
                      <m:r>
                        <a:rPr lang="en-US" sz="1400" b="1" i="1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m>
                        <m:mPr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en-US" sz="1400" b="1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mPr>
                        <m:mr>
                          <m:e>
                            <m:r>
                              <a:rPr lang="en-US" sz="1400" b="1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𝒎𝒊𝒏</m:t>
                            </m:r>
                          </m:e>
                        </m:mr>
                        <m:mr>
                          <m:e>
                            <m:d>
                              <m:dPr>
                                <m:begChr m:val="{"/>
                                <m:endChr m:val="}"/>
                                <m:ctrlPr>
                                  <a:rPr lang="en-US" sz="1400" b="1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1400" b="1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𝑳</m:t>
                                </m:r>
                              </m:e>
                            </m:d>
                          </m:e>
                        </m:mr>
                      </m:m>
                      <m:d>
                        <m:dPr>
                          <m:begChr m:val="["/>
                          <m:endChr m:val="]"/>
                          <m:ctrlPr>
                            <a:rPr lang="en-US" sz="1400" b="1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400" b="1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400" b="1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𝑷</m:t>
                              </m:r>
                            </m:e>
                            <m:sub>
                              <m:r>
                                <a:rPr lang="en-US" sz="1400" b="1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𝒄𝒐𝒔𝒕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400" b="1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1400" b="1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𝑲</m:t>
                              </m:r>
                              <m:r>
                                <a:rPr lang="en-US" sz="1400" b="1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1400" b="1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𝑰</m:t>
                              </m:r>
                            </m:e>
                          </m:d>
                          <m:r>
                            <a:rPr lang="en-US" sz="1400" b="1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1400" b="1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400" b="1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𝑺</m:t>
                              </m:r>
                            </m:e>
                            <m:sub>
                              <m:r>
                                <a:rPr lang="en-US" sz="1400" b="1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𝒄𝒐𝒔𝒕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400" b="1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1400" b="1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𝑲</m:t>
                              </m:r>
                              <m:r>
                                <a:rPr lang="en-US" sz="1400" b="1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1400" b="1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𝟏</m:t>
                              </m:r>
                              <m:r>
                                <a:rPr lang="en-US" sz="1400" b="1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1400" b="1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𝑳</m:t>
                              </m:r>
                              <m:r>
                                <a:rPr lang="en-US" sz="1400" b="1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:</m:t>
                              </m:r>
                              <m:r>
                                <a:rPr lang="en-US" sz="1400" b="1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𝑲</m:t>
                              </m:r>
                              <m:r>
                                <a:rPr lang="en-US" sz="1400" b="1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1400" b="1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𝑰</m:t>
                              </m:r>
                            </m:e>
                          </m:d>
                          <m:r>
                            <a:rPr lang="en-US" sz="1400" b="1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1400" b="1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400" b="1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𝑭</m:t>
                              </m:r>
                            </m:e>
                            <m:sub>
                              <m:r>
                                <a:rPr lang="en-US" sz="1400" b="1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𝒄𝒐𝒔𝒕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400" b="1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1400" b="1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𝑲</m:t>
                              </m:r>
                              <m:r>
                                <a:rPr lang="en-US" sz="1400" b="1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1400" b="1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𝟏</m:t>
                              </m:r>
                              <m:r>
                                <a:rPr lang="en-US" sz="1400" b="1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1400" b="1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𝑳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sz="1400" b="1" dirty="0">
                  <a:solidFill>
                    <a:schemeClr val="tx1"/>
                  </a:solidFill>
                </a:endParaRPr>
              </a:p>
              <a:p>
                <a:pPr marL="0" indent="0">
                  <a:buFont typeface="Symbol" pitchFamily="18" charset="2"/>
                  <a:buNone/>
                </a:pPr>
                <a:r>
                  <a:rPr lang="en-US" sz="1400" dirty="0">
                    <a:solidFill>
                      <a:schemeClr val="tx1"/>
                    </a:solidFill>
                  </a:rPr>
                  <a:t>where,</a:t>
                </a:r>
              </a:p>
              <a:p>
                <a:pPr marL="0" indent="0">
                  <a:buFont typeface="Symbol" pitchFamily="18" charset="2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US" sz="1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𝑐𝑜𝑠𝑡</m:t>
                          </m:r>
                        </m:sub>
                      </m:sSub>
                      <m:d>
                        <m:dPr>
                          <m:ctrlPr>
                            <a:rPr lang="en-US" sz="1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𝐾</m:t>
                          </m:r>
                          <m:r>
                            <a:rPr lang="en-US" sz="1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,</m:t>
                          </m:r>
                          <m:r>
                            <a:rPr lang="en-US" sz="1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𝐼</m:t>
                          </m:r>
                        </m:e>
                      </m:d>
                      <m:r>
                        <a:rPr lang="en-US" sz="1400" i="1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1400" i="1">
                          <a:solidFill>
                            <a:schemeClr val="tx1"/>
                          </a:solidFill>
                          <a:latin typeface="Cambria Math"/>
                        </a:rPr>
                        <m:t>𝑙𝑒𝑎𝑠𝑡</m:t>
                      </m:r>
                      <m:r>
                        <a:rPr lang="en-US" sz="1400" i="1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r>
                        <a:rPr lang="en-US" sz="1400" i="1">
                          <a:solidFill>
                            <a:schemeClr val="tx1"/>
                          </a:solidFill>
                          <a:latin typeface="Cambria Math"/>
                        </a:rPr>
                        <m:t>𝑡𝑜𝑡𝑎𝑙</m:t>
                      </m:r>
                      <m:r>
                        <a:rPr lang="en-US" sz="1400" i="1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r>
                        <a:rPr lang="en-US" sz="1400" i="1">
                          <a:solidFill>
                            <a:schemeClr val="tx1"/>
                          </a:solidFill>
                          <a:latin typeface="Cambria Math"/>
                        </a:rPr>
                        <m:t>𝑐𝑜𝑠𝑡</m:t>
                      </m:r>
                      <m:r>
                        <a:rPr lang="en-US" sz="1400" i="1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r>
                        <a:rPr lang="en-US" sz="1400" i="1">
                          <a:solidFill>
                            <a:schemeClr val="tx1"/>
                          </a:solidFill>
                          <a:latin typeface="Cambria Math"/>
                        </a:rPr>
                        <m:t>𝑡𝑜</m:t>
                      </m:r>
                      <m:r>
                        <a:rPr lang="en-US" sz="1400" i="1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r>
                        <a:rPr lang="en-US" sz="1400" i="1">
                          <a:solidFill>
                            <a:schemeClr val="tx1"/>
                          </a:solidFill>
                          <a:latin typeface="Cambria Math"/>
                        </a:rPr>
                        <m:t>𝑎𝑟𝑟𝑖𝑣𝑒</m:t>
                      </m:r>
                      <m:r>
                        <a:rPr lang="en-US" sz="1400" i="1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r>
                        <a:rPr lang="en-US" sz="1400" i="1">
                          <a:solidFill>
                            <a:schemeClr val="tx1"/>
                          </a:solidFill>
                          <a:latin typeface="Cambria Math"/>
                        </a:rPr>
                        <m:t>𝑎𝑡</m:t>
                      </m:r>
                      <m:r>
                        <a:rPr lang="en-US" sz="1400" i="1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r>
                        <a:rPr lang="en-US" sz="1400" i="1">
                          <a:solidFill>
                            <a:schemeClr val="tx1"/>
                          </a:solidFill>
                          <a:latin typeface="Cambria Math"/>
                        </a:rPr>
                        <m:t>𝑠𝑡𝑎𝑡𝑒</m:t>
                      </m:r>
                      <m:r>
                        <a:rPr lang="en-US" sz="1400" i="1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d>
                        <m:dPr>
                          <m:ctrlPr>
                            <a:rPr lang="en-US" sz="1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𝐾</m:t>
                          </m:r>
                          <m:r>
                            <a:rPr lang="en-US" sz="1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,</m:t>
                          </m:r>
                          <m:r>
                            <a:rPr lang="en-US" sz="1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𝐼</m:t>
                          </m:r>
                        </m:e>
                      </m:d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  <a:p>
                <a:pPr marL="0" indent="0">
                  <a:buFont typeface="Symbol" pitchFamily="18" charset="2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𝑃</m:t>
                          </m:r>
                        </m:e>
                        <m:sub>
                          <m:r>
                            <a:rPr lang="en-US" sz="1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𝑐𝑜𝑠𝑡</m:t>
                          </m:r>
                        </m:sub>
                      </m:sSub>
                      <m:r>
                        <a:rPr lang="en-US" sz="1400" i="1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1400" i="1">
                          <a:solidFill>
                            <a:schemeClr val="tx1"/>
                          </a:solidFill>
                          <a:latin typeface="Cambria Math"/>
                        </a:rPr>
                        <m:t>𝑝𝑟𝑜𝑑𝑢𝑐𝑡𝑖𝑜𝑛</m:t>
                      </m:r>
                      <m:r>
                        <a:rPr lang="en-US" sz="1400" i="1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r>
                        <a:rPr lang="en-US" sz="1400" i="1">
                          <a:solidFill>
                            <a:schemeClr val="tx1"/>
                          </a:solidFill>
                          <a:latin typeface="Cambria Math"/>
                        </a:rPr>
                        <m:t>𝑐𝑜𝑠𝑡</m:t>
                      </m:r>
                      <m:r>
                        <a:rPr lang="en-US" sz="1400" i="1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r>
                        <a:rPr lang="en-US" sz="1400" i="1">
                          <a:solidFill>
                            <a:schemeClr val="tx1"/>
                          </a:solidFill>
                          <a:latin typeface="Cambria Math"/>
                        </a:rPr>
                        <m:t>𝑓𝑜𝑟</m:t>
                      </m:r>
                      <m:r>
                        <a:rPr lang="en-US" sz="1400" i="1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r>
                        <a:rPr lang="en-US" sz="1400" i="1">
                          <a:solidFill>
                            <a:schemeClr val="tx1"/>
                          </a:solidFill>
                          <a:latin typeface="Cambria Math"/>
                        </a:rPr>
                        <m:t>𝑠𝑡𝑎𝑡𝑒</m:t>
                      </m:r>
                      <m:r>
                        <a:rPr lang="en-US" sz="1400" i="1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d>
                        <m:dPr>
                          <m:ctrlPr>
                            <a:rPr lang="en-US" sz="1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𝐾</m:t>
                          </m:r>
                          <m:r>
                            <a:rPr lang="en-US" sz="1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,</m:t>
                          </m:r>
                          <m:r>
                            <a:rPr lang="en-US" sz="1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𝐼</m:t>
                          </m:r>
                        </m:e>
                      </m:d>
                    </m:oMath>
                  </m:oMathPara>
                </a14:m>
                <a:endParaRPr lang="en-US" sz="1400" dirty="0" smtClean="0">
                  <a:solidFill>
                    <a:schemeClr val="tx1"/>
                  </a:solidFill>
                </a:endParaRPr>
              </a:p>
              <a:p>
                <a:pPr marL="0" indent="0">
                  <a:buFont typeface="Symbol" pitchFamily="18" charset="2"/>
                  <a:buNone/>
                </a:pPr>
                <a:r>
                  <a:rPr lang="en-US" sz="1400" dirty="0" smtClean="0">
                    <a:solidFill>
                      <a:schemeClr val="tx1"/>
                    </a:solidFill>
                  </a:rPr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14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en-US" sz="14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𝑐𝑜𝑠𝑡</m:t>
                        </m:r>
                      </m:sub>
                    </m:sSub>
                    <m:d>
                      <m:dPr>
                        <m:ctrlPr>
                          <a:rPr lang="en-US" sz="14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14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𝐾</m:t>
                        </m:r>
                        <m:r>
                          <a:rPr lang="en-US" sz="14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−1,</m:t>
                        </m:r>
                        <m:r>
                          <a:rPr lang="en-US" sz="14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𝐿</m:t>
                        </m:r>
                        <m:r>
                          <a:rPr lang="en-US" sz="14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:</m:t>
                        </m:r>
                        <m:r>
                          <a:rPr lang="en-US" sz="14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𝐾</m:t>
                        </m:r>
                        <m:r>
                          <a:rPr lang="en-US" sz="14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,</m:t>
                        </m:r>
                        <m:r>
                          <a:rPr lang="en-US" sz="14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𝐼</m:t>
                        </m:r>
                      </m:e>
                    </m:d>
                    <m:r>
                      <a:rPr lang="en-US" sz="1400" i="1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r>
                      <a:rPr lang="en-US" sz="1400" i="1">
                        <a:solidFill>
                          <a:schemeClr val="tx1"/>
                        </a:solidFill>
                        <a:latin typeface="Cambria Math"/>
                      </a:rPr>
                      <m:t>𝑡𝑟𝑎𝑛𝑠𝑖𝑡𝑖𝑜𝑛</m:t>
                    </m:r>
                    <m:r>
                      <a:rPr lang="en-US" sz="1400" i="1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  <m:r>
                      <a:rPr lang="en-US" sz="1400" i="1">
                        <a:solidFill>
                          <a:schemeClr val="tx1"/>
                        </a:solidFill>
                        <a:latin typeface="Cambria Math"/>
                      </a:rPr>
                      <m:t>𝑐𝑜𝑠𝑡</m:t>
                    </m:r>
                    <m:r>
                      <a:rPr lang="en-US" sz="1400" i="1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  <m:r>
                      <a:rPr lang="en-US" sz="1400" i="1">
                        <a:solidFill>
                          <a:schemeClr val="tx1"/>
                        </a:solidFill>
                        <a:latin typeface="Cambria Math"/>
                      </a:rPr>
                      <m:t>𝑓𝑟𝑜𝑚</m:t>
                    </m:r>
                    <m:r>
                      <a:rPr lang="en-US" sz="1400" i="1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  <m:r>
                      <a:rPr lang="en-US" sz="1400" i="1">
                        <a:solidFill>
                          <a:schemeClr val="tx1"/>
                        </a:solidFill>
                        <a:latin typeface="Cambria Math"/>
                      </a:rPr>
                      <m:t>𝑠𝑡𝑎𝑡𝑒</m:t>
                    </m:r>
                    <m:r>
                      <a:rPr lang="en-US" sz="1400" i="1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  <m:d>
                      <m:dPr>
                        <m:ctrlPr>
                          <a:rPr lang="en-US" sz="14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14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𝐾</m:t>
                        </m:r>
                        <m:r>
                          <a:rPr lang="en-US" sz="14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−1, </m:t>
                        </m:r>
                        <m:r>
                          <a:rPr lang="en-US" sz="14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𝐿</m:t>
                        </m:r>
                      </m:e>
                    </m:d>
                    <m:r>
                      <a:rPr lang="en-US" sz="1400" i="1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  <m:r>
                      <a:rPr lang="en-US" sz="1400" i="1">
                        <a:solidFill>
                          <a:schemeClr val="tx1"/>
                        </a:solidFill>
                        <a:latin typeface="Cambria Math"/>
                      </a:rPr>
                      <m:t>𝑡𝑜</m:t>
                    </m:r>
                    <m:r>
                      <a:rPr lang="en-US" sz="1400" i="1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  <m:r>
                      <a:rPr lang="en-US" sz="1400" i="1">
                        <a:solidFill>
                          <a:schemeClr val="tx1"/>
                        </a:solidFill>
                        <a:latin typeface="Cambria Math"/>
                      </a:rPr>
                      <m:t>𝑠𝑡𝑎𝑡𝑒</m:t>
                    </m:r>
                    <m:r>
                      <a:rPr lang="en-US" sz="1400" i="1">
                        <a:solidFill>
                          <a:schemeClr val="tx1"/>
                        </a:solidFill>
                        <a:latin typeface="Cambria Math"/>
                      </a:rPr>
                      <m:t> (</m:t>
                    </m:r>
                    <m:r>
                      <a:rPr lang="en-US" sz="1400" i="1">
                        <a:solidFill>
                          <a:schemeClr val="tx1"/>
                        </a:solidFill>
                        <a:latin typeface="Cambria Math"/>
                      </a:rPr>
                      <m:t>𝐾</m:t>
                    </m:r>
                    <m:r>
                      <a:rPr lang="en-US" sz="1400" i="1">
                        <a:solidFill>
                          <a:schemeClr val="tx1"/>
                        </a:solidFill>
                        <a:latin typeface="Cambria Math"/>
                      </a:rPr>
                      <m:t>,</m:t>
                    </m:r>
                    <m:r>
                      <a:rPr lang="en-US" sz="1400" i="1">
                        <a:solidFill>
                          <a:schemeClr val="tx1"/>
                        </a:solidFill>
                        <a:latin typeface="Cambria Math"/>
                      </a:rPr>
                      <m:t>𝐼</m:t>
                    </m:r>
                    <m:r>
                      <a:rPr lang="en-US" sz="1400" i="1">
                        <a:solidFill>
                          <a:schemeClr val="tx1"/>
                        </a:solidFill>
                        <a:latin typeface="Cambria Math"/>
                      </a:rPr>
                      <m:t>)</m:t>
                    </m:r>
                  </m:oMath>
                </a14:m>
                <a:endParaRPr lang="en-US" sz="1400" dirty="0">
                  <a:solidFill>
                    <a:schemeClr val="tx1"/>
                  </a:solidFill>
                </a:endParaRPr>
              </a:p>
              <a:p>
                <a:pPr marL="0" indent="0">
                  <a:buFont typeface="Symbol" pitchFamily="18" charset="2"/>
                  <a:buNone/>
                </a:pPr>
                <a:endParaRPr lang="en-US" sz="1400" dirty="0" smtClean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6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4543425"/>
                <a:ext cx="4648200" cy="2162175"/>
              </a:xfrm>
              <a:prstGeom prst="rect">
                <a:avLst/>
              </a:prstGeom>
              <a:blipFill rotWithShape="1">
                <a:blip r:embed="rId4"/>
                <a:stretch>
                  <a:fillRect l="-262" t="-109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/>
          <p:cNvSpPr/>
          <p:nvPr/>
        </p:nvSpPr>
        <p:spPr>
          <a:xfrm>
            <a:off x="4800600" y="2488049"/>
            <a:ext cx="419100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Courier New" pitchFamily="49" charset="0"/>
              <a:buChar char="o"/>
            </a:pPr>
            <a:r>
              <a:rPr lang="en-US" sz="1400" dirty="0" smtClean="0"/>
              <a:t>Generation Capacity</a:t>
            </a:r>
            <a:endParaRPr lang="en-US" sz="1400" i="1" dirty="0" smtClean="0"/>
          </a:p>
          <a:p>
            <a:pPr marL="285750" lvl="0" indent="-285750">
              <a:buFont typeface="Courier New" pitchFamily="49" charset="0"/>
              <a:buChar char="o"/>
            </a:pPr>
            <a:r>
              <a:rPr lang="en-US" sz="1400" dirty="0" smtClean="0"/>
              <a:t>Ramp-up Limit</a:t>
            </a:r>
            <a:endParaRPr lang="en-US" sz="1400" i="1" dirty="0" smtClean="0"/>
          </a:p>
          <a:p>
            <a:pPr marL="285750" lvl="0" indent="-285750">
              <a:buFont typeface="Courier New" pitchFamily="49" charset="0"/>
              <a:buChar char="o"/>
            </a:pPr>
            <a:r>
              <a:rPr lang="en-US" sz="1400" dirty="0" smtClean="0"/>
              <a:t>Ramp-down limit</a:t>
            </a:r>
          </a:p>
          <a:p>
            <a:pPr marL="285750" lvl="0" indent="-285750">
              <a:buFont typeface="Courier New" pitchFamily="49" charset="0"/>
              <a:buChar char="o"/>
            </a:pPr>
            <a:r>
              <a:rPr lang="en-US" sz="1400" dirty="0" smtClean="0"/>
              <a:t>Minimum up-time constraint</a:t>
            </a:r>
            <a:endParaRPr lang="en-US" sz="1400" i="1" dirty="0" smtClean="0">
              <a:latin typeface="Cambria Math"/>
            </a:endParaRPr>
          </a:p>
          <a:p>
            <a:pPr marL="285750" lvl="0" indent="-285750">
              <a:buFont typeface="Courier New" pitchFamily="49" charset="0"/>
              <a:buChar char="o"/>
            </a:pPr>
            <a:r>
              <a:rPr lang="en-US" sz="1400" dirty="0" smtClean="0"/>
              <a:t>Minimum down-time constraint</a:t>
            </a:r>
            <a:endParaRPr lang="en-US" sz="1400" i="1" dirty="0">
              <a:latin typeface="Cambria Math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905000" y="1905000"/>
            <a:ext cx="1600200" cy="38100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828800" y="2590800"/>
            <a:ext cx="1676400" cy="83820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497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Wind energy + demand response:</a:t>
            </a:r>
            <a:br>
              <a:rPr lang="en-US" dirty="0" smtClean="0"/>
            </a:br>
            <a:r>
              <a:rPr lang="en-US" i="1" dirty="0" smtClean="0"/>
              <a:t>Results</a:t>
            </a:r>
            <a:endParaRPr lang="en-US" i="1" dirty="0"/>
          </a:p>
        </p:txBody>
      </p:sp>
      <p:pic>
        <p:nvPicPr>
          <p:cNvPr id="4" name="Content Placeholder 4" descr="C:\Users\Choopi\Google Drive\MASTER THESIS FIGURES\Result 2,3 - Summer,Winter\Slide4.JPG"/>
          <p:cNvPicPr>
            <a:picLocks noGrp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752600"/>
            <a:ext cx="6807200" cy="4953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4300" y="1524000"/>
            <a:ext cx="6781800" cy="1898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679847" y="1500187"/>
            <a:ext cx="615553" cy="5205413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n-US" sz="2800" dirty="0" smtClean="0"/>
              <a:t>1 wind turbine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8153400" y="1500187"/>
            <a:ext cx="615553" cy="5205413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n-US" sz="2800" dirty="0" smtClean="0"/>
              <a:t>2 wind turbines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7888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34</TotalTime>
  <Words>189</Words>
  <Application>Microsoft Office PowerPoint</Application>
  <PresentationFormat>On-screen Show (4:3)</PresentationFormat>
  <Paragraphs>29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Waveform</vt:lpstr>
      <vt:lpstr>Unit Commitment model with Wind Energy and Demand Response Integration</vt:lpstr>
      <vt:lpstr>Island energy security:  Corvo (Azores), Portugal</vt:lpstr>
      <vt:lpstr>Unit commitment model:  Dynamic programming</vt:lpstr>
      <vt:lpstr>Wind energy + demand response: Results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Commitment model with Wind Energy and Demand Response Integration</dc:title>
  <dc:creator>Choopi</dc:creator>
  <cp:lastModifiedBy>Choopi</cp:lastModifiedBy>
  <cp:revision>25</cp:revision>
  <dcterms:created xsi:type="dcterms:W3CDTF">2012-11-01T20:39:19Z</dcterms:created>
  <dcterms:modified xsi:type="dcterms:W3CDTF">2012-11-01T22:27:08Z</dcterms:modified>
</cp:coreProperties>
</file>