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6" r:id="rId2"/>
    <p:sldId id="259" r:id="rId3"/>
    <p:sldId id="260" r:id="rId4"/>
    <p:sldId id="261" r:id="rId5"/>
  </p:sldIdLst>
  <p:sldSz cx="6858000" cy="9906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624" autoAdjust="0"/>
  </p:normalViewPr>
  <p:slideViewPr>
    <p:cSldViewPr>
      <p:cViewPr>
        <p:scale>
          <a:sx n="100" d="100"/>
          <a:sy n="100" d="100"/>
        </p:scale>
        <p:origin x="-1224" y="78"/>
      </p:cViewPr>
      <p:guideLst>
        <p:guide orient="horz" pos="3120"/>
        <p:guide pos="216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C3FC6C0-67F3-47D4-AF19-35E03A21E8C1}" type="datetimeFigureOut">
              <a:rPr lang="en-US" smtClean="0"/>
              <a:pPr/>
              <a:t>11/1/2012</a:t>
            </a:fld>
            <a:endParaRPr lang="en-US"/>
          </a:p>
        </p:txBody>
      </p:sp>
      <p:sp>
        <p:nvSpPr>
          <p:cNvPr id="4" name="Slide Image Placeholder 3"/>
          <p:cNvSpPr>
            <a:spLocks noGrp="1" noRot="1" noChangeAspect="1"/>
          </p:cNvSpPr>
          <p:nvPr>
            <p:ph type="sldImg" idx="2"/>
          </p:nvPr>
        </p:nvSpPr>
        <p:spPr>
          <a:xfrm>
            <a:off x="2241550" y="685800"/>
            <a:ext cx="23749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61E630F-0910-492B-AD66-39DCEBE18DC3}"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61E630F-0910-492B-AD66-39DCEBE18DC3}" type="slidenum">
              <a:rPr lang="en-US" smtClean="0"/>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61E630F-0910-492B-AD66-39DCEBE18DC3}"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61E630F-0910-492B-AD66-39DCEBE18DC3}" type="slidenum">
              <a:rPr lang="en-US" smtClean="0"/>
              <a:pPr/>
              <a:t>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3077283"/>
            <a:ext cx="5829300" cy="2123369"/>
          </a:xfrm>
        </p:spPr>
        <p:txBody>
          <a:bodyPr/>
          <a:lstStyle/>
          <a:p>
            <a:r>
              <a:rPr lang="en-US" smtClean="0"/>
              <a:t>Click to edit Master title style</a:t>
            </a:r>
            <a:endParaRPr lang="en-US"/>
          </a:p>
        </p:txBody>
      </p:sp>
      <p:sp>
        <p:nvSpPr>
          <p:cNvPr id="3" name="Subtitle 2"/>
          <p:cNvSpPr>
            <a:spLocks noGrp="1"/>
          </p:cNvSpPr>
          <p:nvPr>
            <p:ph type="subTitle" idx="1"/>
          </p:nvPr>
        </p:nvSpPr>
        <p:spPr>
          <a:xfrm>
            <a:off x="1028700" y="5613400"/>
            <a:ext cx="4800600" cy="253153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96701"/>
            <a:ext cx="1543050" cy="845220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42900" y="396701"/>
            <a:ext cx="4514850" cy="845220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6365524"/>
            <a:ext cx="5829300" cy="1967442"/>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541735" y="4198586"/>
            <a:ext cx="5829300" cy="21669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42900" y="2311402"/>
            <a:ext cx="3028950" cy="65375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486150" y="2311402"/>
            <a:ext cx="3028950" cy="65375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42900" y="2217385"/>
            <a:ext cx="303014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42900" y="3141486"/>
            <a:ext cx="303014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3483769" y="2217385"/>
            <a:ext cx="3031332"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3769" y="3141486"/>
            <a:ext cx="3031332"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11/1/2012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11/1/2012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94405"/>
            <a:ext cx="2256235" cy="167851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2681288" y="394408"/>
            <a:ext cx="3833812" cy="845449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42900" y="2072924"/>
            <a:ext cx="2256235" cy="67759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934200"/>
            <a:ext cx="4114800" cy="818622"/>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344216" y="885119"/>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344216" y="7752822"/>
            <a:ext cx="4114800" cy="116257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96699"/>
            <a:ext cx="6172200" cy="1651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342900" y="2311402"/>
            <a:ext cx="6172200" cy="653750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342900" y="9181397"/>
            <a:ext cx="1600200" cy="527403"/>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11/1/2012</a:t>
            </a:fld>
            <a:endParaRPr lang="en-US"/>
          </a:p>
        </p:txBody>
      </p:sp>
      <p:sp>
        <p:nvSpPr>
          <p:cNvPr id="5" name="Footer Placeholder 4"/>
          <p:cNvSpPr>
            <a:spLocks noGrp="1"/>
          </p:cNvSpPr>
          <p:nvPr>
            <p:ph type="ftr" sz="quarter" idx="3"/>
          </p:nvPr>
        </p:nvSpPr>
        <p:spPr>
          <a:xfrm>
            <a:off x="2343150" y="9181397"/>
            <a:ext cx="2171700" cy="52740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9181397"/>
            <a:ext cx="1600200" cy="527403"/>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hyperlink" Target="mailto:ulder@vito.be" TargetMode="External"/><Relationship Id="rId7" Type="http://schemas.openxmlformats.org/officeDocument/2006/relationships/image" Target="../media/image4.jpeg"/><Relationship Id="rId2" Type="http://schemas.openxmlformats.org/officeDocument/2006/relationships/hyperlink" Target="mailto:grietus.mulder@vito.be" TargetMode="Externa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858000" cy="533400"/>
          </a:xfrm>
          <a:solidFill>
            <a:srgbClr val="0070C0"/>
          </a:solidFill>
        </p:spPr>
        <p:style>
          <a:lnRef idx="2">
            <a:schemeClr val="dk1"/>
          </a:lnRef>
          <a:fillRef idx="1">
            <a:schemeClr val="lt1"/>
          </a:fillRef>
          <a:effectRef idx="0">
            <a:schemeClr val="dk1"/>
          </a:effectRef>
          <a:fontRef idx="minor">
            <a:schemeClr val="dk1"/>
          </a:fontRef>
        </p:style>
        <p:txBody>
          <a:bodyPr>
            <a:normAutofit/>
          </a:bodyPr>
          <a:lstStyle/>
          <a:p>
            <a:r>
              <a:rPr lang="en-US" sz="2400" dirty="0" smtClean="0">
                <a:solidFill>
                  <a:schemeClr val="bg1"/>
                </a:solidFill>
              </a:rPr>
              <a:t>Vattenfall</a:t>
            </a:r>
            <a:r>
              <a:rPr lang="en-US" sz="2400" dirty="0" smtClean="0"/>
              <a:t> </a:t>
            </a:r>
            <a:r>
              <a:rPr lang="en-US" sz="2400" dirty="0" smtClean="0">
                <a:solidFill>
                  <a:schemeClr val="bg1"/>
                </a:solidFill>
              </a:rPr>
              <a:t>Energy Award Presentation</a:t>
            </a:r>
            <a:endParaRPr lang="en-US" sz="2400" dirty="0">
              <a:solidFill>
                <a:schemeClr val="bg1"/>
              </a:solidFill>
            </a:endParaRPr>
          </a:p>
        </p:txBody>
      </p:sp>
      <p:sp>
        <p:nvSpPr>
          <p:cNvPr id="3" name="Content Placeholder 2"/>
          <p:cNvSpPr>
            <a:spLocks noGrp="1"/>
          </p:cNvSpPr>
          <p:nvPr>
            <p:ph idx="1"/>
          </p:nvPr>
        </p:nvSpPr>
        <p:spPr>
          <a:xfrm>
            <a:off x="685800" y="914400"/>
            <a:ext cx="5486400" cy="1676400"/>
          </a:xfrm>
          <a:ln/>
        </p:spPr>
        <p:style>
          <a:lnRef idx="2">
            <a:schemeClr val="dk1"/>
          </a:lnRef>
          <a:fillRef idx="1">
            <a:schemeClr val="lt1"/>
          </a:fillRef>
          <a:effectRef idx="0">
            <a:schemeClr val="dk1"/>
          </a:effectRef>
          <a:fontRef idx="minor">
            <a:schemeClr val="dk1"/>
          </a:fontRef>
        </p:style>
        <p:txBody>
          <a:bodyPr>
            <a:normAutofit/>
          </a:bodyPr>
          <a:lstStyle/>
          <a:p>
            <a:pPr algn="ctr">
              <a:buNone/>
            </a:pPr>
            <a:r>
              <a:rPr lang="en-US" sz="1500" b="1" dirty="0" smtClean="0"/>
              <a:t>Name</a:t>
            </a:r>
            <a:r>
              <a:rPr lang="en-US" sz="1500" dirty="0" smtClean="0"/>
              <a:t>: Vignesh Sridharan (vsri@kth.se)</a:t>
            </a:r>
          </a:p>
          <a:p>
            <a:pPr algn="ctr">
              <a:buNone/>
            </a:pPr>
            <a:r>
              <a:rPr lang="en-US" sz="1500" b="1" dirty="0" smtClean="0"/>
              <a:t>Program</a:t>
            </a:r>
            <a:r>
              <a:rPr lang="en-US" sz="1500" dirty="0" smtClean="0"/>
              <a:t> : M.Sc. SELECT (KTH &amp; UPC)</a:t>
            </a:r>
          </a:p>
          <a:p>
            <a:pPr algn="ctr">
              <a:buNone/>
            </a:pPr>
            <a:r>
              <a:rPr lang="en-US" sz="1500" b="1" dirty="0" smtClean="0"/>
              <a:t>Thesis Title</a:t>
            </a:r>
            <a:r>
              <a:rPr lang="en-US" sz="1500" dirty="0" smtClean="0"/>
              <a:t>: The integration and evaluation of intelligent PV setup in a smart house environment</a:t>
            </a:r>
          </a:p>
          <a:p>
            <a:pPr algn="ctr">
              <a:buNone/>
            </a:pPr>
            <a:r>
              <a:rPr lang="en-US" sz="1500" b="1" dirty="0" smtClean="0"/>
              <a:t>Thesis Supervisor</a:t>
            </a:r>
            <a:r>
              <a:rPr lang="en-US" sz="1500" dirty="0" smtClean="0"/>
              <a:t>: Mr. </a:t>
            </a:r>
            <a:r>
              <a:rPr lang="en-US" sz="1500" dirty="0" err="1" smtClean="0"/>
              <a:t>Grietus</a:t>
            </a:r>
            <a:r>
              <a:rPr lang="en-US" sz="1500" dirty="0" smtClean="0"/>
              <a:t> </a:t>
            </a:r>
            <a:r>
              <a:rPr lang="en-US" sz="1500" dirty="0" err="1" smtClean="0"/>
              <a:t>Mulder</a:t>
            </a:r>
            <a:r>
              <a:rPr lang="en-US" sz="1500" dirty="0" smtClean="0"/>
              <a:t> (</a:t>
            </a:r>
            <a:r>
              <a:rPr lang="en-US" sz="1500" dirty="0" err="1" smtClean="0">
                <a:hlinkClick r:id="rId2"/>
              </a:rPr>
              <a:t>grietus.m</a:t>
            </a:r>
            <a:r>
              <a:rPr lang="en-US" sz="1500" dirty="0" smtClean="0">
                <a:hlinkClick r:id="rId2"/>
              </a:rPr>
              <a:t> </a:t>
            </a:r>
            <a:r>
              <a:rPr lang="en-US" sz="1500" dirty="0" smtClean="0">
                <a:hlinkClick r:id="rId3"/>
              </a:rPr>
              <a:t>ulder@vito.be</a:t>
            </a:r>
            <a:r>
              <a:rPr lang="en-US" sz="1500" dirty="0" smtClean="0"/>
              <a:t>)</a:t>
            </a:r>
          </a:p>
          <a:p>
            <a:pPr algn="ctr">
              <a:buNone/>
            </a:pPr>
            <a:endParaRPr lang="en-US" sz="1600" dirty="0"/>
          </a:p>
        </p:txBody>
      </p:sp>
      <p:pic>
        <p:nvPicPr>
          <p:cNvPr id="1027" name="Picture 3"/>
          <p:cNvPicPr>
            <a:picLocks noChangeAspect="1" noChangeArrowheads="1"/>
          </p:cNvPicPr>
          <p:nvPr/>
        </p:nvPicPr>
        <p:blipFill>
          <a:blip r:embed="rId4" cstate="print"/>
          <a:srcRect/>
          <a:stretch>
            <a:fillRect/>
          </a:stretch>
        </p:blipFill>
        <p:spPr bwMode="auto">
          <a:xfrm>
            <a:off x="457200" y="2923542"/>
            <a:ext cx="5933198" cy="446785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29" name="AutoShape 5" descr="Royal Institute of Technology"/>
          <p:cNvSpPr>
            <a:spLocks noChangeAspect="1" noChangeArrowheads="1"/>
          </p:cNvSpPr>
          <p:nvPr/>
        </p:nvSpPr>
        <p:spPr bwMode="auto">
          <a:xfrm>
            <a:off x="155575" y="-136525"/>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1" name="AutoShape 7" descr="Royal Institute of Technology"/>
          <p:cNvSpPr>
            <a:spLocks noChangeAspect="1" noChangeArrowheads="1"/>
          </p:cNvSpPr>
          <p:nvPr/>
        </p:nvSpPr>
        <p:spPr bwMode="auto">
          <a:xfrm>
            <a:off x="155575" y="-136525"/>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9" name="Picture 8" descr="Combined Scholarship Logos.png"/>
          <p:cNvPicPr>
            <a:picLocks noChangeAspect="1"/>
          </p:cNvPicPr>
          <p:nvPr/>
        </p:nvPicPr>
        <p:blipFill>
          <a:blip r:embed="rId5" cstate="print"/>
          <a:stretch>
            <a:fillRect/>
          </a:stretch>
        </p:blipFill>
        <p:spPr>
          <a:xfrm>
            <a:off x="585266" y="8610600"/>
            <a:ext cx="2538934" cy="1181243"/>
          </a:xfrm>
          <a:prstGeom prst="rect">
            <a:avLst/>
          </a:prstGeom>
        </p:spPr>
      </p:pic>
      <p:pic>
        <p:nvPicPr>
          <p:cNvPr id="1033" name="Picture 9" descr="http://www.lampetra.org/immagini/KTH.png"/>
          <p:cNvPicPr>
            <a:picLocks noChangeAspect="1" noChangeArrowheads="1"/>
          </p:cNvPicPr>
          <p:nvPr/>
        </p:nvPicPr>
        <p:blipFill>
          <a:blip r:embed="rId6" cstate="print"/>
          <a:srcRect/>
          <a:stretch>
            <a:fillRect/>
          </a:stretch>
        </p:blipFill>
        <p:spPr bwMode="auto">
          <a:xfrm>
            <a:off x="2209800" y="7543800"/>
            <a:ext cx="942975" cy="942975"/>
          </a:xfrm>
          <a:prstGeom prst="rect">
            <a:avLst/>
          </a:prstGeom>
          <a:noFill/>
        </p:spPr>
      </p:pic>
      <p:pic>
        <p:nvPicPr>
          <p:cNvPr id="1035" name="Picture 11" descr="http://sites.upc.es/~www-ca1/cat/recerca/tensilestruc/logoupc.jpg"/>
          <p:cNvPicPr>
            <a:picLocks noChangeAspect="1" noChangeArrowheads="1"/>
          </p:cNvPicPr>
          <p:nvPr/>
        </p:nvPicPr>
        <p:blipFill>
          <a:blip r:embed="rId7" cstate="print"/>
          <a:srcRect/>
          <a:stretch>
            <a:fillRect/>
          </a:stretch>
        </p:blipFill>
        <p:spPr bwMode="auto">
          <a:xfrm>
            <a:off x="3505200" y="7620000"/>
            <a:ext cx="834500" cy="824495"/>
          </a:xfrm>
          <a:prstGeom prst="rect">
            <a:avLst/>
          </a:prstGeom>
          <a:noFill/>
        </p:spPr>
      </p:pic>
      <p:pic>
        <p:nvPicPr>
          <p:cNvPr id="1037" name="Picture 13" descr="http://t3.gstatic.com/images?q=tbn:ANd9GcRrm74lg6a7xpTd3rycsFaO5L3UrageOkuABnXfAXYClEa_JFUw"/>
          <p:cNvPicPr>
            <a:picLocks noChangeAspect="1" noChangeArrowheads="1"/>
          </p:cNvPicPr>
          <p:nvPr/>
        </p:nvPicPr>
        <p:blipFill>
          <a:blip r:embed="rId8" cstate="print"/>
          <a:srcRect/>
          <a:stretch>
            <a:fillRect/>
          </a:stretch>
        </p:blipFill>
        <p:spPr bwMode="auto">
          <a:xfrm>
            <a:off x="3231992" y="8686800"/>
            <a:ext cx="2940208" cy="106680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858000" cy="533400"/>
          </a:xfrm>
          <a:solidFill>
            <a:srgbClr val="0070C0"/>
          </a:solidFill>
        </p:spPr>
        <p:style>
          <a:lnRef idx="2">
            <a:schemeClr val="dk1"/>
          </a:lnRef>
          <a:fillRef idx="1">
            <a:schemeClr val="lt1"/>
          </a:fillRef>
          <a:effectRef idx="0">
            <a:schemeClr val="dk1"/>
          </a:effectRef>
          <a:fontRef idx="minor">
            <a:schemeClr val="dk1"/>
          </a:fontRef>
        </p:style>
        <p:txBody>
          <a:bodyPr>
            <a:normAutofit/>
          </a:bodyPr>
          <a:lstStyle/>
          <a:p>
            <a:r>
              <a:rPr lang="en-US" sz="2400" dirty="0" smtClean="0">
                <a:solidFill>
                  <a:schemeClr val="bg1"/>
                </a:solidFill>
              </a:rPr>
              <a:t>Vattenfall</a:t>
            </a:r>
            <a:r>
              <a:rPr lang="en-US" sz="2400" dirty="0" smtClean="0"/>
              <a:t> </a:t>
            </a:r>
            <a:r>
              <a:rPr lang="en-US" sz="2400" dirty="0" smtClean="0">
                <a:solidFill>
                  <a:schemeClr val="bg1"/>
                </a:solidFill>
              </a:rPr>
              <a:t>Energy Award Presentation</a:t>
            </a:r>
            <a:endParaRPr lang="en-US" sz="2400" dirty="0">
              <a:solidFill>
                <a:schemeClr val="bg1"/>
              </a:solidFill>
            </a:endParaRPr>
          </a:p>
        </p:txBody>
      </p:sp>
      <p:sp>
        <p:nvSpPr>
          <p:cNvPr id="1029" name="AutoShape 5" descr="Royal Institute of Technology"/>
          <p:cNvSpPr>
            <a:spLocks noChangeAspect="1" noChangeArrowheads="1"/>
          </p:cNvSpPr>
          <p:nvPr/>
        </p:nvSpPr>
        <p:spPr bwMode="auto">
          <a:xfrm>
            <a:off x="155575" y="-136525"/>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1" name="AutoShape 7" descr="Royal Institute of Technology"/>
          <p:cNvSpPr>
            <a:spLocks noChangeAspect="1" noChangeArrowheads="1"/>
          </p:cNvSpPr>
          <p:nvPr/>
        </p:nvSpPr>
        <p:spPr bwMode="auto">
          <a:xfrm>
            <a:off x="155575" y="-136525"/>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2" name="TextBox 11"/>
          <p:cNvSpPr txBox="1"/>
          <p:nvPr/>
        </p:nvSpPr>
        <p:spPr>
          <a:xfrm>
            <a:off x="228600" y="1828800"/>
            <a:ext cx="6324600" cy="2154436"/>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en-US" sz="1400" b="1" dirty="0" smtClean="0">
                <a:solidFill>
                  <a:schemeClr val="tx1"/>
                </a:solidFill>
              </a:rPr>
              <a:t>Project Environment</a:t>
            </a:r>
          </a:p>
          <a:p>
            <a:r>
              <a:rPr lang="en-US" sz="1200" dirty="0" smtClean="0">
                <a:solidFill>
                  <a:schemeClr val="tx1"/>
                </a:solidFill>
              </a:rPr>
              <a:t>This </a:t>
            </a:r>
            <a:r>
              <a:rPr lang="en-US" sz="1200" dirty="0" smtClean="0">
                <a:solidFill>
                  <a:schemeClr val="tx1"/>
                </a:solidFill>
              </a:rPr>
              <a:t>thesis was carried out as a part of the European level ‘</a:t>
            </a:r>
            <a:r>
              <a:rPr lang="en-US" sz="1200" b="1" dirty="0" smtClean="0">
                <a:solidFill>
                  <a:schemeClr val="tx1"/>
                </a:solidFill>
              </a:rPr>
              <a:t>LINEAR</a:t>
            </a:r>
            <a:r>
              <a:rPr lang="en-US" sz="1200" dirty="0" smtClean="0">
                <a:solidFill>
                  <a:schemeClr val="tx1"/>
                </a:solidFill>
              </a:rPr>
              <a:t>’ framework project.  It </a:t>
            </a:r>
            <a:r>
              <a:rPr lang="en-US" sz="1200" dirty="0" smtClean="0">
                <a:solidFill>
                  <a:schemeClr val="tx1"/>
                </a:solidFill>
              </a:rPr>
              <a:t>is a collaboration </a:t>
            </a:r>
            <a:r>
              <a:rPr lang="en-US" sz="1200" dirty="0" smtClean="0">
                <a:solidFill>
                  <a:schemeClr val="tx1"/>
                </a:solidFill>
              </a:rPr>
              <a:t>between many conglomerates like </a:t>
            </a:r>
            <a:r>
              <a:rPr lang="en-US" sz="1200" dirty="0" smtClean="0">
                <a:solidFill>
                  <a:schemeClr val="tx1"/>
                </a:solidFill>
              </a:rPr>
              <a:t>Sony, fifth play </a:t>
            </a:r>
            <a:r>
              <a:rPr lang="en-US" sz="1200" dirty="0" smtClean="0">
                <a:solidFill>
                  <a:schemeClr val="tx1"/>
                </a:solidFill>
              </a:rPr>
              <a:t>and research organizations and institutes like VITO and KU Leuven. The main objective of </a:t>
            </a:r>
            <a:r>
              <a:rPr lang="en-US" sz="1200" dirty="0" smtClean="0">
                <a:solidFill>
                  <a:schemeClr val="tx1"/>
                </a:solidFill>
              </a:rPr>
              <a:t>this </a:t>
            </a:r>
            <a:r>
              <a:rPr lang="en-US" sz="1200" dirty="0" smtClean="0">
                <a:solidFill>
                  <a:schemeClr val="tx1"/>
                </a:solidFill>
              </a:rPr>
              <a:t>project is </a:t>
            </a:r>
            <a:r>
              <a:rPr lang="en-US" sz="1200" dirty="0" smtClean="0">
                <a:solidFill>
                  <a:schemeClr val="tx1"/>
                </a:solidFill>
              </a:rPr>
              <a:t>the demonstration of   </a:t>
            </a:r>
            <a:r>
              <a:rPr lang="en-US" sz="1200" dirty="0" smtClean="0">
                <a:solidFill>
                  <a:schemeClr val="tx1"/>
                </a:solidFill>
              </a:rPr>
              <a:t>smart </a:t>
            </a:r>
            <a:r>
              <a:rPr lang="en-US" sz="1200" dirty="0" smtClean="0">
                <a:solidFill>
                  <a:schemeClr val="tx1"/>
                </a:solidFill>
              </a:rPr>
              <a:t>grids philosophy in an existing typical Belgian </a:t>
            </a:r>
            <a:r>
              <a:rPr lang="en-US" sz="1200" dirty="0" smtClean="0">
                <a:solidFill>
                  <a:schemeClr val="tx1"/>
                </a:solidFill>
              </a:rPr>
              <a:t>residential scenario and implement it in various other European cities. As a part of the project, a smart house simulator was built to study how the different regular household equipments like the washing machines, dish washers and water boilers could be used smartly and the concept of Demand </a:t>
            </a:r>
            <a:r>
              <a:rPr lang="en-US" sz="1200" dirty="0" smtClean="0">
                <a:solidFill>
                  <a:schemeClr val="tx1"/>
                </a:solidFill>
              </a:rPr>
              <a:t>Response Management </a:t>
            </a:r>
            <a:r>
              <a:rPr lang="en-US" sz="1200" dirty="0" smtClean="0">
                <a:solidFill>
                  <a:schemeClr val="tx1"/>
                </a:solidFill>
              </a:rPr>
              <a:t>(</a:t>
            </a:r>
            <a:r>
              <a:rPr lang="en-US" sz="1200" dirty="0" smtClean="0">
                <a:solidFill>
                  <a:schemeClr val="tx1"/>
                </a:solidFill>
              </a:rPr>
              <a:t>DRM</a:t>
            </a:r>
            <a:r>
              <a:rPr lang="en-US" sz="1200" dirty="0" smtClean="0">
                <a:solidFill>
                  <a:schemeClr val="tx1"/>
                </a:solidFill>
              </a:rPr>
              <a:t>)  implemented in a daily life situation. The smart house simulator was built from scratch and the software was built in the LabVIEW environment to make it function like a regular house with advanced control options.</a:t>
            </a:r>
            <a:endParaRPr lang="en-US" dirty="0">
              <a:solidFill>
                <a:schemeClr val="tx1"/>
              </a:solidFill>
            </a:endParaRPr>
          </a:p>
        </p:txBody>
      </p:sp>
      <p:sp>
        <p:nvSpPr>
          <p:cNvPr id="13" name="TextBox 12"/>
          <p:cNvSpPr txBox="1"/>
          <p:nvPr/>
        </p:nvSpPr>
        <p:spPr>
          <a:xfrm>
            <a:off x="228600" y="609600"/>
            <a:ext cx="6324600" cy="104644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sz="1400" b="1" dirty="0" smtClean="0"/>
              <a:t> Thesis Background</a:t>
            </a:r>
          </a:p>
          <a:p>
            <a:pPr>
              <a:buFont typeface="Arial" pitchFamily="34" charset="0"/>
              <a:buChar char="•"/>
            </a:pPr>
            <a:r>
              <a:rPr lang="en-US" sz="1200" dirty="0" smtClean="0">
                <a:solidFill>
                  <a:schemeClr val="tx1"/>
                </a:solidFill>
              </a:rPr>
              <a:t>  Increase in individual PV plants on dwellings</a:t>
            </a:r>
          </a:p>
          <a:p>
            <a:pPr>
              <a:buFont typeface="Arial" pitchFamily="34" charset="0"/>
              <a:buChar char="•"/>
            </a:pPr>
            <a:r>
              <a:rPr lang="en-US" sz="1200" dirty="0" smtClean="0">
                <a:solidFill>
                  <a:schemeClr val="tx1"/>
                </a:solidFill>
              </a:rPr>
              <a:t>  Self consumption electricity tariff implementation in </a:t>
            </a:r>
            <a:r>
              <a:rPr lang="en-US" sz="1200" dirty="0" smtClean="0">
                <a:solidFill>
                  <a:schemeClr val="tx1"/>
                </a:solidFill>
              </a:rPr>
              <a:t>European </a:t>
            </a:r>
            <a:r>
              <a:rPr lang="en-US" sz="1200" dirty="0" smtClean="0">
                <a:solidFill>
                  <a:schemeClr val="tx1"/>
                </a:solidFill>
              </a:rPr>
              <a:t>countries (starting with Germany)</a:t>
            </a:r>
          </a:p>
          <a:p>
            <a:pPr>
              <a:buFont typeface="Arial" pitchFamily="34" charset="0"/>
              <a:buChar char="•"/>
            </a:pPr>
            <a:r>
              <a:rPr lang="en-US" sz="1200" dirty="0" smtClean="0">
                <a:solidFill>
                  <a:schemeClr val="tx1"/>
                </a:solidFill>
              </a:rPr>
              <a:t>  Need for sophisticated metering </a:t>
            </a:r>
            <a:r>
              <a:rPr lang="en-US" sz="1200" dirty="0" smtClean="0">
                <a:solidFill>
                  <a:schemeClr val="tx1"/>
                </a:solidFill>
              </a:rPr>
              <a:t>infrastructure due to the introduction of smart meters.</a:t>
            </a:r>
            <a:endParaRPr lang="en-US" sz="1200" dirty="0" smtClean="0">
              <a:solidFill>
                <a:schemeClr val="tx1"/>
              </a:solidFill>
            </a:endParaRPr>
          </a:p>
          <a:p>
            <a:pPr>
              <a:buFont typeface="Arial" pitchFamily="34" charset="0"/>
              <a:buChar char="•"/>
            </a:pPr>
            <a:r>
              <a:rPr lang="en-US" sz="1200" dirty="0" smtClean="0">
                <a:solidFill>
                  <a:schemeClr val="tx1"/>
                </a:solidFill>
              </a:rPr>
              <a:t>  Demand Response management implementation; Peak </a:t>
            </a:r>
            <a:r>
              <a:rPr lang="en-US" sz="1200" dirty="0" smtClean="0">
                <a:solidFill>
                  <a:schemeClr val="tx1"/>
                </a:solidFill>
              </a:rPr>
              <a:t>shaving </a:t>
            </a:r>
            <a:r>
              <a:rPr lang="en-US" sz="1200" dirty="0" smtClean="0">
                <a:solidFill>
                  <a:schemeClr val="tx1"/>
                </a:solidFill>
              </a:rPr>
              <a:t>benefits</a:t>
            </a:r>
            <a:endParaRPr lang="en-US" dirty="0">
              <a:solidFill>
                <a:schemeClr val="tx1"/>
              </a:solidFill>
            </a:endParaRPr>
          </a:p>
        </p:txBody>
      </p:sp>
      <p:sp>
        <p:nvSpPr>
          <p:cNvPr id="15" name="TextBox 14"/>
          <p:cNvSpPr txBox="1"/>
          <p:nvPr/>
        </p:nvSpPr>
        <p:spPr>
          <a:xfrm>
            <a:off x="228600" y="4162217"/>
            <a:ext cx="6324600" cy="1400383"/>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sz="1400" b="1" dirty="0" smtClean="0"/>
              <a:t>Objectives</a:t>
            </a:r>
          </a:p>
          <a:p>
            <a:pPr>
              <a:buFont typeface="Arial" pitchFamily="34" charset="0"/>
              <a:buChar char="•"/>
            </a:pPr>
            <a:r>
              <a:rPr lang="en-US" sz="1200" dirty="0" smtClean="0"/>
              <a:t> </a:t>
            </a:r>
            <a:r>
              <a:rPr lang="en-US" sz="1200" dirty="0" smtClean="0">
                <a:solidFill>
                  <a:schemeClr val="tx1"/>
                </a:solidFill>
              </a:rPr>
              <a:t>Integrate the household appliances (Washing machine &amp; Room heater) with the smart house </a:t>
            </a:r>
          </a:p>
          <a:p>
            <a:r>
              <a:rPr lang="en-US" sz="1200" dirty="0" smtClean="0">
                <a:solidFill>
                  <a:schemeClr val="tx1"/>
                </a:solidFill>
              </a:rPr>
              <a:t>  setup in LabVIEW environment</a:t>
            </a:r>
          </a:p>
          <a:p>
            <a:pPr>
              <a:buFont typeface="Arial" pitchFamily="34" charset="0"/>
              <a:buChar char="•"/>
            </a:pPr>
            <a:r>
              <a:rPr lang="en-US" sz="1200" dirty="0" smtClean="0">
                <a:solidFill>
                  <a:schemeClr val="tx1"/>
                </a:solidFill>
              </a:rPr>
              <a:t> Evaluate the </a:t>
            </a:r>
            <a:r>
              <a:rPr lang="en-US" sz="1200" dirty="0" smtClean="0">
                <a:solidFill>
                  <a:schemeClr val="tx1"/>
                </a:solidFill>
              </a:rPr>
              <a:t>functioning of </a:t>
            </a:r>
            <a:r>
              <a:rPr lang="en-US" sz="1200" dirty="0" smtClean="0">
                <a:solidFill>
                  <a:schemeClr val="tx1"/>
                </a:solidFill>
              </a:rPr>
              <a:t>the smart house in a </a:t>
            </a:r>
            <a:r>
              <a:rPr lang="en-US" sz="1200" dirty="0" smtClean="0">
                <a:solidFill>
                  <a:schemeClr val="tx1"/>
                </a:solidFill>
              </a:rPr>
              <a:t>cluster (including smart washing machines)</a:t>
            </a:r>
            <a:endParaRPr lang="en-US" sz="1200" dirty="0" smtClean="0">
              <a:solidFill>
                <a:schemeClr val="tx1"/>
              </a:solidFill>
            </a:endParaRPr>
          </a:p>
          <a:p>
            <a:pPr>
              <a:buFont typeface="Arial" pitchFamily="34" charset="0"/>
              <a:buChar char="•"/>
            </a:pPr>
            <a:r>
              <a:rPr lang="en-US" sz="1200" dirty="0" smtClean="0">
                <a:solidFill>
                  <a:schemeClr val="tx1"/>
                </a:solidFill>
              </a:rPr>
              <a:t> Study the Demand </a:t>
            </a:r>
            <a:r>
              <a:rPr lang="en-US" sz="1200" dirty="0" smtClean="0">
                <a:solidFill>
                  <a:schemeClr val="tx1"/>
                </a:solidFill>
              </a:rPr>
              <a:t>response functions </a:t>
            </a:r>
            <a:r>
              <a:rPr lang="en-US" sz="1200" dirty="0" smtClean="0">
                <a:solidFill>
                  <a:schemeClr val="tx1"/>
                </a:solidFill>
              </a:rPr>
              <a:t>and battery State of charge (SOC) behavior</a:t>
            </a:r>
          </a:p>
          <a:p>
            <a:pPr>
              <a:buFont typeface="Arial" pitchFamily="34" charset="0"/>
              <a:buChar char="•"/>
            </a:pPr>
            <a:r>
              <a:rPr lang="en-US" sz="1200" dirty="0" smtClean="0">
                <a:solidFill>
                  <a:schemeClr val="tx1"/>
                </a:solidFill>
              </a:rPr>
              <a:t> Device new Energy measurement logics using smart meters</a:t>
            </a:r>
          </a:p>
          <a:p>
            <a:endParaRPr lang="en-US" sz="1100" dirty="0"/>
          </a:p>
        </p:txBody>
      </p:sp>
      <p:pic>
        <p:nvPicPr>
          <p:cNvPr id="15362" name="Picture 2"/>
          <p:cNvPicPr>
            <a:picLocks noChangeAspect="1" noChangeArrowheads="1"/>
          </p:cNvPicPr>
          <p:nvPr/>
        </p:nvPicPr>
        <p:blipFill>
          <a:blip r:embed="rId3" cstate="print"/>
          <a:srcRect/>
          <a:stretch>
            <a:fillRect/>
          </a:stretch>
        </p:blipFill>
        <p:spPr bwMode="auto">
          <a:xfrm>
            <a:off x="152400" y="6172200"/>
            <a:ext cx="6477000" cy="3657600"/>
          </a:xfrm>
          <a:prstGeom prst="rect">
            <a:avLst/>
          </a:prstGeom>
          <a:noFill/>
          <a:ln w="9525">
            <a:noFill/>
            <a:miter lim="800000"/>
            <a:headEnd/>
            <a:tailEnd/>
          </a:ln>
        </p:spPr>
      </p:pic>
      <p:sp>
        <p:nvSpPr>
          <p:cNvPr id="18" name="TextBox 17"/>
          <p:cNvSpPr txBox="1"/>
          <p:nvPr/>
        </p:nvSpPr>
        <p:spPr>
          <a:xfrm>
            <a:off x="1524000" y="5715000"/>
            <a:ext cx="3733800" cy="307777"/>
          </a:xfrm>
          <a:prstGeom prst="rect">
            <a:avLst/>
          </a:prstGeom>
          <a:noFill/>
        </p:spPr>
        <p:txBody>
          <a:bodyPr wrap="square" rtlCol="0">
            <a:spAutoFit/>
          </a:bodyPr>
          <a:lstStyle/>
          <a:p>
            <a:pPr algn="ctr"/>
            <a:r>
              <a:rPr lang="en-US" sz="1400" b="1" dirty="0" smtClean="0"/>
              <a:t>Experimental set-up</a:t>
            </a:r>
            <a:endParaRPr lang="en-US" sz="1400"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858000" cy="533400"/>
          </a:xfrm>
          <a:solidFill>
            <a:srgbClr val="0070C0"/>
          </a:solidFill>
        </p:spPr>
        <p:style>
          <a:lnRef idx="2">
            <a:schemeClr val="dk1"/>
          </a:lnRef>
          <a:fillRef idx="1">
            <a:schemeClr val="lt1"/>
          </a:fillRef>
          <a:effectRef idx="0">
            <a:schemeClr val="dk1"/>
          </a:effectRef>
          <a:fontRef idx="minor">
            <a:schemeClr val="dk1"/>
          </a:fontRef>
        </p:style>
        <p:txBody>
          <a:bodyPr>
            <a:normAutofit/>
          </a:bodyPr>
          <a:lstStyle/>
          <a:p>
            <a:r>
              <a:rPr lang="en-US" sz="2400" dirty="0" smtClean="0">
                <a:solidFill>
                  <a:schemeClr val="bg1"/>
                </a:solidFill>
              </a:rPr>
              <a:t>Vattenfall</a:t>
            </a:r>
            <a:r>
              <a:rPr lang="en-US" sz="2400" dirty="0" smtClean="0"/>
              <a:t> </a:t>
            </a:r>
            <a:r>
              <a:rPr lang="en-US" sz="2400" dirty="0" smtClean="0">
                <a:solidFill>
                  <a:schemeClr val="bg1"/>
                </a:solidFill>
              </a:rPr>
              <a:t>Energy Award Presentation</a:t>
            </a:r>
            <a:endParaRPr lang="en-US" sz="2400" dirty="0">
              <a:solidFill>
                <a:schemeClr val="bg1"/>
              </a:solidFill>
            </a:endParaRPr>
          </a:p>
        </p:txBody>
      </p:sp>
      <p:sp>
        <p:nvSpPr>
          <p:cNvPr id="1029" name="AutoShape 5" descr="Royal Institute of Technology"/>
          <p:cNvSpPr>
            <a:spLocks noChangeAspect="1" noChangeArrowheads="1"/>
          </p:cNvSpPr>
          <p:nvPr/>
        </p:nvSpPr>
        <p:spPr bwMode="auto">
          <a:xfrm>
            <a:off x="155575" y="-136525"/>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1" name="AutoShape 7" descr="Royal Institute of Technology"/>
          <p:cNvSpPr>
            <a:spLocks noChangeAspect="1" noChangeArrowheads="1"/>
          </p:cNvSpPr>
          <p:nvPr/>
        </p:nvSpPr>
        <p:spPr bwMode="auto">
          <a:xfrm>
            <a:off x="155575" y="-136525"/>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 name="TextBox 10"/>
          <p:cNvSpPr txBox="1"/>
          <p:nvPr/>
        </p:nvSpPr>
        <p:spPr>
          <a:xfrm>
            <a:off x="228600" y="609600"/>
            <a:ext cx="6400799" cy="4031873"/>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1400" b="1" dirty="0" smtClean="0"/>
              <a:t>Experimental Methodology</a:t>
            </a:r>
          </a:p>
          <a:p>
            <a:endParaRPr lang="en-US" sz="1400" dirty="0" smtClean="0"/>
          </a:p>
          <a:p>
            <a:pPr marL="228600" indent="-228600">
              <a:buAutoNum type="arabicPeriod"/>
            </a:pPr>
            <a:r>
              <a:rPr lang="en-US" sz="1200" b="1" dirty="0" smtClean="0"/>
              <a:t>Load Calibration procedure </a:t>
            </a:r>
            <a:r>
              <a:rPr lang="en-US" sz="1200" dirty="0" smtClean="0"/>
              <a:t>: Household </a:t>
            </a:r>
            <a:r>
              <a:rPr lang="en-US" sz="1200" dirty="0" smtClean="0"/>
              <a:t>loads </a:t>
            </a:r>
            <a:r>
              <a:rPr lang="en-US" sz="1200" dirty="0" smtClean="0"/>
              <a:t>like room heaters were first calibrated with the USB -</a:t>
            </a:r>
            <a:r>
              <a:rPr lang="en-US" sz="1200" dirty="0" smtClean="0"/>
              <a:t>6009 DAQ </a:t>
            </a:r>
            <a:r>
              <a:rPr lang="en-US" sz="1200" dirty="0" smtClean="0"/>
              <a:t>device for integration into the smart house setup </a:t>
            </a:r>
          </a:p>
          <a:p>
            <a:pPr marL="228600" indent="-228600">
              <a:buAutoNum type="arabicPeriod"/>
            </a:pPr>
            <a:r>
              <a:rPr lang="en-US" sz="1200" b="1" dirty="0" smtClean="0"/>
              <a:t>Transformer Error correction </a:t>
            </a:r>
            <a:r>
              <a:rPr lang="en-US" sz="1200" dirty="0" smtClean="0"/>
              <a:t>: Some power losses were noticed in the transformer between the grid connection and smart house setup. The error was measured and the necessary corrections implemented in the software structure.</a:t>
            </a:r>
          </a:p>
          <a:p>
            <a:pPr marL="228600" indent="-228600">
              <a:buAutoNum type="arabicPeriod"/>
            </a:pPr>
            <a:r>
              <a:rPr lang="en-US" sz="1200" b="1" dirty="0" smtClean="0"/>
              <a:t>Load Integration</a:t>
            </a:r>
            <a:r>
              <a:rPr lang="en-US" sz="1200" dirty="0" smtClean="0"/>
              <a:t>: Integration of the room heater into the setup</a:t>
            </a:r>
          </a:p>
          <a:p>
            <a:pPr marL="228600" indent="-228600">
              <a:buAutoNum type="arabicPeriod"/>
            </a:pPr>
            <a:r>
              <a:rPr lang="en-US" sz="1200" b="1" dirty="0" smtClean="0"/>
              <a:t>Bi-directional converter Power loss measurement</a:t>
            </a:r>
            <a:r>
              <a:rPr lang="en-US" sz="1200" dirty="0" smtClean="0"/>
              <a:t> : Power loss measurement inside the converter assembly was made and the necessary corrections made as look up tables in LabVIEW platform.</a:t>
            </a:r>
          </a:p>
          <a:p>
            <a:pPr marL="228600" indent="-228600">
              <a:buAutoNum type="arabicPeriod"/>
            </a:pPr>
            <a:r>
              <a:rPr lang="en-US" sz="1200" b="1" dirty="0" smtClean="0"/>
              <a:t>Test of new energy measurement logics </a:t>
            </a:r>
            <a:r>
              <a:rPr lang="en-US" sz="1200" dirty="0" smtClean="0"/>
              <a:t>: Two energy measurement logic were devised and successfully implemented in the smart house</a:t>
            </a:r>
          </a:p>
          <a:p>
            <a:pPr marL="1143000" lvl="2" indent="-228600">
              <a:buFont typeface="+mj-lt"/>
              <a:buAutoNum type="alphaLcParenR"/>
            </a:pPr>
            <a:r>
              <a:rPr lang="en-US" sz="1200" dirty="0" smtClean="0"/>
              <a:t>Energy measurement by steering the power from the grid to zero</a:t>
            </a:r>
          </a:p>
          <a:p>
            <a:pPr marL="1143000" lvl="2" indent="-228600">
              <a:buFont typeface="+mj-lt"/>
              <a:buAutoNum type="alphaLcParenR"/>
            </a:pPr>
            <a:r>
              <a:rPr lang="en-US" sz="1200" dirty="0" smtClean="0"/>
              <a:t>Net –zero energy measurement logic based measurement</a:t>
            </a:r>
          </a:p>
          <a:p>
            <a:pPr marL="228600" indent="-228600">
              <a:buFont typeface="+mj-lt"/>
              <a:buAutoNum type="arabicPeriod"/>
            </a:pPr>
            <a:r>
              <a:rPr lang="en-US" sz="1200" b="1" dirty="0" smtClean="0"/>
              <a:t>Integration of washing machines with Demand </a:t>
            </a:r>
            <a:r>
              <a:rPr lang="en-US" sz="1200" b="1" dirty="0" smtClean="0"/>
              <a:t>Response </a:t>
            </a:r>
            <a:r>
              <a:rPr lang="en-US" sz="1200" b="1" dirty="0" smtClean="0"/>
              <a:t>Management </a:t>
            </a:r>
            <a:r>
              <a:rPr lang="en-US" sz="1200" b="1" dirty="0" smtClean="0"/>
              <a:t>software (Intelligator)</a:t>
            </a:r>
            <a:r>
              <a:rPr lang="en-US" sz="1200" dirty="0" smtClean="0"/>
              <a:t>:</a:t>
            </a:r>
          </a:p>
          <a:p>
            <a:pPr marL="228600" indent="-228600"/>
            <a:r>
              <a:rPr lang="en-US" sz="1200" dirty="0" smtClean="0"/>
              <a:t>	The intelligent washing machine </a:t>
            </a:r>
            <a:r>
              <a:rPr lang="en-US" sz="1200" dirty="0" smtClean="0"/>
              <a:t>and the </a:t>
            </a:r>
            <a:r>
              <a:rPr lang="en-US" sz="1200" dirty="0" smtClean="0"/>
              <a:t>demand response management software </a:t>
            </a:r>
            <a:r>
              <a:rPr lang="en-US" sz="1200" dirty="0" smtClean="0"/>
              <a:t>were</a:t>
            </a:r>
            <a:r>
              <a:rPr lang="en-US" sz="1200" dirty="0" smtClean="0"/>
              <a:t> </a:t>
            </a:r>
            <a:r>
              <a:rPr lang="en-US" sz="1200" dirty="0" smtClean="0"/>
              <a:t>integrated with the smart house.</a:t>
            </a:r>
          </a:p>
          <a:p>
            <a:pPr marL="228600" indent="-228600"/>
            <a:r>
              <a:rPr lang="en-US" sz="1200" b="1" dirty="0" smtClean="0"/>
              <a:t>7</a:t>
            </a:r>
            <a:r>
              <a:rPr lang="en-US" sz="1200" dirty="0" smtClean="0"/>
              <a:t>.    </a:t>
            </a:r>
            <a:r>
              <a:rPr lang="en-US" sz="1200" b="1" dirty="0" smtClean="0"/>
              <a:t>Integration of new battery SOC algorithm and Cluster tests</a:t>
            </a:r>
            <a:r>
              <a:rPr lang="en-US" sz="1200" dirty="0" smtClean="0"/>
              <a:t>: </a:t>
            </a:r>
            <a:r>
              <a:rPr lang="en-US" sz="1200" dirty="0" smtClean="0"/>
              <a:t>A </a:t>
            </a:r>
            <a:r>
              <a:rPr lang="en-US" sz="1200" dirty="0" smtClean="0"/>
              <a:t>new algorithm for battery SOC measurement was developed in parallel. All the components of the smart house were tested for their functionality in a cluster at different battery SOC levels. </a:t>
            </a:r>
            <a:endParaRPr lang="en-US" sz="1400" dirty="0"/>
          </a:p>
        </p:txBody>
      </p:sp>
      <p:pic>
        <p:nvPicPr>
          <p:cNvPr id="1026" name="Picture 2"/>
          <p:cNvPicPr>
            <a:picLocks noChangeAspect="1" noChangeArrowheads="1"/>
          </p:cNvPicPr>
          <p:nvPr/>
        </p:nvPicPr>
        <p:blipFill>
          <a:blip r:embed="rId3" cstate="print"/>
          <a:srcRect/>
          <a:stretch>
            <a:fillRect/>
          </a:stretch>
        </p:blipFill>
        <p:spPr bwMode="auto">
          <a:xfrm>
            <a:off x="304800" y="4724400"/>
            <a:ext cx="2952750" cy="1282147"/>
          </a:xfrm>
          <a:prstGeom prst="rect">
            <a:avLst/>
          </a:prstGeom>
          <a:noFill/>
          <a:ln w="9525">
            <a:solidFill>
              <a:schemeClr val="tx1"/>
            </a:solidFill>
            <a:miter lim="800000"/>
            <a:headEnd/>
            <a:tailEnd/>
          </a:ln>
        </p:spPr>
      </p:pic>
      <p:sp>
        <p:nvSpPr>
          <p:cNvPr id="7" name="TextBox 6"/>
          <p:cNvSpPr txBox="1"/>
          <p:nvPr/>
        </p:nvSpPr>
        <p:spPr>
          <a:xfrm>
            <a:off x="1143000" y="6096000"/>
            <a:ext cx="1371600" cy="246221"/>
          </a:xfrm>
          <a:prstGeom prst="rect">
            <a:avLst/>
          </a:prstGeom>
          <a:noFill/>
        </p:spPr>
        <p:txBody>
          <a:bodyPr wrap="square" rtlCol="0">
            <a:spAutoFit/>
          </a:bodyPr>
          <a:lstStyle/>
          <a:p>
            <a:r>
              <a:rPr lang="en-US" sz="1000" b="1" dirty="0" smtClean="0"/>
              <a:t>Load calibration setup</a:t>
            </a:r>
            <a:endParaRPr lang="en-US" sz="1000" b="1" dirty="0"/>
          </a:p>
        </p:txBody>
      </p:sp>
      <p:pic>
        <p:nvPicPr>
          <p:cNvPr id="8" name="Picture 7"/>
          <p:cNvPicPr/>
          <p:nvPr/>
        </p:nvPicPr>
        <p:blipFill>
          <a:blip r:embed="rId4" cstate="print"/>
          <a:srcRect/>
          <a:stretch>
            <a:fillRect/>
          </a:stretch>
        </p:blipFill>
        <p:spPr bwMode="auto">
          <a:xfrm>
            <a:off x="3962400" y="4724400"/>
            <a:ext cx="2209800" cy="1295400"/>
          </a:xfrm>
          <a:prstGeom prst="rect">
            <a:avLst/>
          </a:prstGeom>
          <a:noFill/>
        </p:spPr>
      </p:pic>
      <p:sp>
        <p:nvSpPr>
          <p:cNvPr id="9" name="TextBox 8"/>
          <p:cNvSpPr txBox="1"/>
          <p:nvPr/>
        </p:nvSpPr>
        <p:spPr>
          <a:xfrm>
            <a:off x="3886200" y="6096000"/>
            <a:ext cx="2438400" cy="246221"/>
          </a:xfrm>
          <a:prstGeom prst="rect">
            <a:avLst/>
          </a:prstGeom>
          <a:noFill/>
        </p:spPr>
        <p:txBody>
          <a:bodyPr wrap="square" rtlCol="0">
            <a:spAutoFit/>
          </a:bodyPr>
          <a:lstStyle/>
          <a:p>
            <a:r>
              <a:rPr lang="en-US" sz="1000" b="1" dirty="0" smtClean="0"/>
              <a:t>USB voltage calibration for load control</a:t>
            </a:r>
            <a:endParaRPr lang="en-US" sz="1000" b="1" dirty="0"/>
          </a:p>
        </p:txBody>
      </p:sp>
      <p:pic>
        <p:nvPicPr>
          <p:cNvPr id="13" name="Picture 5"/>
          <p:cNvPicPr>
            <a:picLocks noChangeAspect="1" noChangeArrowheads="1"/>
          </p:cNvPicPr>
          <p:nvPr/>
        </p:nvPicPr>
        <p:blipFill>
          <a:blip r:embed="rId5" cstate="print"/>
          <a:srcRect/>
          <a:stretch>
            <a:fillRect/>
          </a:stretch>
        </p:blipFill>
        <p:spPr bwMode="auto">
          <a:xfrm>
            <a:off x="483003" y="6477000"/>
            <a:ext cx="5536797" cy="2890758"/>
          </a:xfrm>
          <a:prstGeom prst="rect">
            <a:avLst/>
          </a:prstGeom>
          <a:noFill/>
          <a:ln w="9525">
            <a:noFill/>
            <a:miter lim="800000"/>
            <a:headEnd/>
            <a:tailEnd/>
          </a:ln>
        </p:spPr>
      </p:pic>
      <p:sp>
        <p:nvSpPr>
          <p:cNvPr id="14" name="TextBox 13"/>
          <p:cNvSpPr txBox="1"/>
          <p:nvPr/>
        </p:nvSpPr>
        <p:spPr>
          <a:xfrm>
            <a:off x="2590800" y="9372601"/>
            <a:ext cx="1295400" cy="246221"/>
          </a:xfrm>
          <a:prstGeom prst="rect">
            <a:avLst/>
          </a:prstGeom>
          <a:noFill/>
        </p:spPr>
        <p:txBody>
          <a:bodyPr wrap="square" rtlCol="0">
            <a:spAutoFit/>
          </a:bodyPr>
          <a:lstStyle/>
          <a:p>
            <a:r>
              <a:rPr lang="en-US" sz="1000" b="1" dirty="0" smtClean="0"/>
              <a:t>Cluster test setup</a:t>
            </a:r>
            <a:endParaRPr lang="en-US" sz="1000"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858000" cy="533400"/>
          </a:xfrm>
          <a:solidFill>
            <a:srgbClr val="0070C0"/>
          </a:solidFill>
        </p:spPr>
        <p:style>
          <a:lnRef idx="2">
            <a:schemeClr val="dk1"/>
          </a:lnRef>
          <a:fillRef idx="1">
            <a:schemeClr val="lt1"/>
          </a:fillRef>
          <a:effectRef idx="0">
            <a:schemeClr val="dk1"/>
          </a:effectRef>
          <a:fontRef idx="minor">
            <a:schemeClr val="dk1"/>
          </a:fontRef>
        </p:style>
        <p:txBody>
          <a:bodyPr>
            <a:normAutofit/>
          </a:bodyPr>
          <a:lstStyle/>
          <a:p>
            <a:r>
              <a:rPr lang="en-US" sz="2400" dirty="0" smtClean="0">
                <a:solidFill>
                  <a:schemeClr val="bg1"/>
                </a:solidFill>
              </a:rPr>
              <a:t>Vattenfall</a:t>
            </a:r>
            <a:r>
              <a:rPr lang="en-US" sz="2400" dirty="0" smtClean="0"/>
              <a:t> </a:t>
            </a:r>
            <a:r>
              <a:rPr lang="en-US" sz="2400" dirty="0" smtClean="0">
                <a:solidFill>
                  <a:schemeClr val="bg1"/>
                </a:solidFill>
              </a:rPr>
              <a:t>Energy Award Presentation</a:t>
            </a:r>
            <a:endParaRPr lang="en-US" sz="2400" dirty="0">
              <a:solidFill>
                <a:schemeClr val="bg1"/>
              </a:solidFill>
            </a:endParaRPr>
          </a:p>
        </p:txBody>
      </p:sp>
      <p:sp>
        <p:nvSpPr>
          <p:cNvPr id="1029" name="AutoShape 5" descr="Royal Institute of Technology"/>
          <p:cNvSpPr>
            <a:spLocks noChangeAspect="1" noChangeArrowheads="1"/>
          </p:cNvSpPr>
          <p:nvPr/>
        </p:nvSpPr>
        <p:spPr bwMode="auto">
          <a:xfrm>
            <a:off x="155575" y="-136525"/>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1" name="AutoShape 7" descr="Royal Institute of Technology"/>
          <p:cNvSpPr>
            <a:spLocks noChangeAspect="1" noChangeArrowheads="1"/>
          </p:cNvSpPr>
          <p:nvPr/>
        </p:nvSpPr>
        <p:spPr bwMode="auto">
          <a:xfrm>
            <a:off x="155575" y="-136525"/>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050" name="Picture 2"/>
          <p:cNvPicPr>
            <a:picLocks noChangeAspect="1" noChangeArrowheads="1"/>
          </p:cNvPicPr>
          <p:nvPr/>
        </p:nvPicPr>
        <p:blipFill>
          <a:blip r:embed="rId3" cstate="print"/>
          <a:srcRect/>
          <a:stretch>
            <a:fillRect/>
          </a:stretch>
        </p:blipFill>
        <p:spPr bwMode="auto">
          <a:xfrm>
            <a:off x="304800" y="914400"/>
            <a:ext cx="3124200" cy="1828800"/>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a:off x="3505200" y="914400"/>
            <a:ext cx="3124200" cy="1801479"/>
          </a:xfrm>
          <a:prstGeom prst="rect">
            <a:avLst/>
          </a:prstGeom>
          <a:noFill/>
          <a:ln w="9525">
            <a:noFill/>
            <a:miter lim="800000"/>
            <a:headEnd/>
            <a:tailEnd/>
          </a:ln>
        </p:spPr>
      </p:pic>
      <p:sp>
        <p:nvSpPr>
          <p:cNvPr id="16" name="TextBox 15"/>
          <p:cNvSpPr txBox="1"/>
          <p:nvPr/>
        </p:nvSpPr>
        <p:spPr>
          <a:xfrm>
            <a:off x="609600" y="2819400"/>
            <a:ext cx="1981200" cy="246221"/>
          </a:xfrm>
          <a:prstGeom prst="rect">
            <a:avLst/>
          </a:prstGeom>
          <a:noFill/>
        </p:spPr>
        <p:txBody>
          <a:bodyPr wrap="square" rtlCol="0">
            <a:spAutoFit/>
          </a:bodyPr>
          <a:lstStyle/>
          <a:p>
            <a:pPr algn="ctr"/>
            <a:r>
              <a:rPr lang="en-US" sz="1000" b="1" dirty="0" smtClean="0"/>
              <a:t>0 % SOC  Demand response tests</a:t>
            </a:r>
            <a:endParaRPr lang="en-US" sz="1000" b="1" dirty="0"/>
          </a:p>
        </p:txBody>
      </p:sp>
      <p:sp>
        <p:nvSpPr>
          <p:cNvPr id="17" name="TextBox 16"/>
          <p:cNvSpPr txBox="1"/>
          <p:nvPr/>
        </p:nvSpPr>
        <p:spPr>
          <a:xfrm>
            <a:off x="4191000" y="2819400"/>
            <a:ext cx="2133600" cy="246221"/>
          </a:xfrm>
          <a:prstGeom prst="rect">
            <a:avLst/>
          </a:prstGeom>
          <a:noFill/>
        </p:spPr>
        <p:txBody>
          <a:bodyPr wrap="square" rtlCol="0">
            <a:spAutoFit/>
          </a:bodyPr>
          <a:lstStyle/>
          <a:p>
            <a:pPr algn="ctr"/>
            <a:r>
              <a:rPr lang="en-US" sz="1000" b="1" dirty="0" smtClean="0"/>
              <a:t>100 % SOC  Demand response tests</a:t>
            </a:r>
            <a:endParaRPr lang="en-US" sz="1000" b="1" dirty="0"/>
          </a:p>
        </p:txBody>
      </p:sp>
      <p:sp>
        <p:nvSpPr>
          <p:cNvPr id="19" name="TextBox 18"/>
          <p:cNvSpPr txBox="1"/>
          <p:nvPr/>
        </p:nvSpPr>
        <p:spPr>
          <a:xfrm>
            <a:off x="228600" y="4984552"/>
            <a:ext cx="6400800" cy="4616648"/>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1400" b="1" dirty="0" smtClean="0"/>
              <a:t>Why I feel that this thesis work will contribute to the challenge of creating a sustainable energy system </a:t>
            </a:r>
            <a:r>
              <a:rPr lang="en-US" sz="1400" b="1" dirty="0" smtClean="0"/>
              <a:t>?</a:t>
            </a:r>
            <a:endParaRPr lang="en-US" sz="1400" b="1" dirty="0" smtClean="0"/>
          </a:p>
          <a:p>
            <a:endParaRPr lang="en-US" sz="1400" b="1" dirty="0" smtClean="0"/>
          </a:p>
          <a:p>
            <a:r>
              <a:rPr lang="en-US" sz="1200" dirty="0" smtClean="0"/>
              <a:t>With the increasing </a:t>
            </a:r>
            <a:r>
              <a:rPr lang="en-US" sz="1200" dirty="0" smtClean="0"/>
              <a:t>demand for energy</a:t>
            </a:r>
            <a:r>
              <a:rPr lang="en-US" sz="1200" dirty="0" smtClean="0"/>
              <a:t> </a:t>
            </a:r>
            <a:r>
              <a:rPr lang="en-US" sz="1200" dirty="0" smtClean="0"/>
              <a:t>in </a:t>
            </a:r>
            <a:r>
              <a:rPr lang="en-US" sz="1200" dirty="0" smtClean="0"/>
              <a:t>residential houses</a:t>
            </a:r>
            <a:r>
              <a:rPr lang="en-US" sz="1200" dirty="0" smtClean="0"/>
              <a:t>, </a:t>
            </a:r>
            <a:r>
              <a:rPr lang="en-US" sz="1200" dirty="0" smtClean="0"/>
              <a:t>there is a </a:t>
            </a:r>
            <a:r>
              <a:rPr lang="en-US" sz="1200" dirty="0" smtClean="0"/>
              <a:t>necessity</a:t>
            </a:r>
            <a:r>
              <a:rPr lang="en-US" sz="1200" dirty="0" smtClean="0"/>
              <a:t> for the </a:t>
            </a:r>
            <a:r>
              <a:rPr lang="en-US" sz="1200" dirty="0" smtClean="0"/>
              <a:t>electricity infrastructure </a:t>
            </a:r>
            <a:r>
              <a:rPr lang="en-US" sz="1200" dirty="0" smtClean="0"/>
              <a:t>to be more </a:t>
            </a:r>
            <a:r>
              <a:rPr lang="en-US" sz="1200" dirty="0" smtClean="0"/>
              <a:t>robust and </a:t>
            </a:r>
            <a:r>
              <a:rPr lang="en-US" sz="1200" dirty="0" smtClean="0"/>
              <a:t>reliable. </a:t>
            </a:r>
            <a:r>
              <a:rPr lang="en-US" sz="1200" dirty="0" smtClean="0"/>
              <a:t>The electricity</a:t>
            </a:r>
            <a:r>
              <a:rPr lang="en-US" sz="1200" dirty="0" smtClean="0"/>
              <a:t> grid in many </a:t>
            </a:r>
            <a:r>
              <a:rPr lang="en-US" sz="1200" dirty="0" smtClean="0"/>
              <a:t>developing countries across the world fail often due to unevenly high energy demand during peak times. Demand response management  is </a:t>
            </a:r>
            <a:r>
              <a:rPr lang="en-US" sz="1200" dirty="0" smtClean="0"/>
              <a:t>one of the potential</a:t>
            </a:r>
            <a:r>
              <a:rPr lang="en-US" sz="1200" dirty="0" smtClean="0"/>
              <a:t> answers </a:t>
            </a:r>
            <a:r>
              <a:rPr lang="en-US" sz="1200" dirty="0" smtClean="0"/>
              <a:t>to this </a:t>
            </a:r>
            <a:r>
              <a:rPr lang="en-US" sz="1200" dirty="0" smtClean="0"/>
              <a:t>problem. It will help </a:t>
            </a:r>
            <a:r>
              <a:rPr lang="en-US" sz="1200" dirty="0" smtClean="0"/>
              <a:t>us in managing this uneven energy demand without any heavy investment needed to upgrade grid infrastructure</a:t>
            </a:r>
            <a:r>
              <a:rPr lang="en-US" sz="1200" dirty="0" smtClean="0"/>
              <a:t>. </a:t>
            </a:r>
          </a:p>
          <a:p>
            <a:endParaRPr lang="en-US" sz="1200" dirty="0" smtClean="0"/>
          </a:p>
          <a:p>
            <a:r>
              <a:rPr lang="en-US" sz="1200" dirty="0" smtClean="0"/>
              <a:t>Though a lot of money and effort is being pooled into this area of research, not much information is available on how the deferrable loads (shift able loads like washing machines, dishwaters and water heaters) in houses can be automatically shifted to non peak hours and reduce the stress on the grid.</a:t>
            </a:r>
          </a:p>
          <a:p>
            <a:r>
              <a:rPr lang="en-US" sz="1200" dirty="0" smtClean="0"/>
              <a:t>This thesis throws light upon different problems which could arise, when the loads are being shifted based on factors like availability of sun/wind and electricity pricing.</a:t>
            </a:r>
          </a:p>
          <a:p>
            <a:endParaRPr lang="en-US" sz="1200" dirty="0" smtClean="0"/>
          </a:p>
          <a:p>
            <a:r>
              <a:rPr lang="en-US" sz="1200" dirty="0" smtClean="0"/>
              <a:t>An electric vehicle, scooter and power generation source like micro  CHP plant will be added to the smart house setup and the functionality of such a cluster will be tested at VITO as a continuation of this thesis. The software developed for this thesis is being used for further research in the same area. The study will also be used for the LINEAR project, which is one of KIC-</a:t>
            </a:r>
            <a:r>
              <a:rPr lang="en-US" sz="1200" dirty="0" err="1" smtClean="0"/>
              <a:t>Inno</a:t>
            </a:r>
            <a:r>
              <a:rPr lang="en-US" sz="1200" dirty="0" smtClean="0"/>
              <a:t>-Energy’s innovation projects.</a:t>
            </a:r>
          </a:p>
          <a:p>
            <a:endParaRPr lang="en-US" sz="1200" dirty="0" smtClean="0"/>
          </a:p>
          <a:p>
            <a:r>
              <a:rPr lang="en-US" sz="1200" dirty="0" smtClean="0"/>
              <a:t>Both KTH and Vattenfall are major contributors in this field  of research. The ‘Stockholm royal sea port project’ and the ‘smart grid Gotland’ are some project where each of the partners have pooled their research capabilities. </a:t>
            </a:r>
            <a:endParaRPr lang="en-US" sz="1200" dirty="0" smtClean="0"/>
          </a:p>
        </p:txBody>
      </p:sp>
      <p:sp>
        <p:nvSpPr>
          <p:cNvPr id="10" name="TextBox 9"/>
          <p:cNvSpPr txBox="1"/>
          <p:nvPr/>
        </p:nvSpPr>
        <p:spPr>
          <a:xfrm>
            <a:off x="228600" y="3048000"/>
            <a:ext cx="6400800" cy="1815882"/>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r>
              <a:rPr lang="en-US" sz="1400" b="1" dirty="0" smtClean="0">
                <a:solidFill>
                  <a:schemeClr val="tx1"/>
                </a:solidFill>
              </a:rPr>
              <a:t>What is new in this work ?</a:t>
            </a:r>
          </a:p>
          <a:p>
            <a:endParaRPr lang="en-US" sz="1400" b="1" dirty="0" smtClean="0">
              <a:solidFill>
                <a:schemeClr val="tx1"/>
              </a:solidFill>
            </a:endParaRPr>
          </a:p>
          <a:p>
            <a:pPr>
              <a:buFont typeface="Arial" pitchFamily="34" charset="0"/>
              <a:buChar char="•"/>
            </a:pPr>
            <a:r>
              <a:rPr lang="en-US" sz="1200" dirty="0" smtClean="0">
                <a:solidFill>
                  <a:schemeClr val="tx1"/>
                </a:solidFill>
              </a:rPr>
              <a:t>Two energy measurement logic using smart meters (which are being rolled out in every country in  </a:t>
            </a:r>
          </a:p>
          <a:p>
            <a:r>
              <a:rPr lang="en-US" sz="1200" dirty="0" smtClean="0">
                <a:solidFill>
                  <a:schemeClr val="tx1"/>
                </a:solidFill>
              </a:rPr>
              <a:t>  Europe) were developed and tested successfully.</a:t>
            </a:r>
          </a:p>
          <a:p>
            <a:pPr>
              <a:buFont typeface="Arial" pitchFamily="34" charset="0"/>
              <a:buChar char="•"/>
            </a:pPr>
            <a:r>
              <a:rPr lang="en-US" sz="1200" dirty="0" smtClean="0">
                <a:solidFill>
                  <a:schemeClr val="tx1"/>
                </a:solidFill>
              </a:rPr>
              <a:t>A simple logic to measure power consumption was developed with the help of low cost kWh pulse  </a:t>
            </a:r>
          </a:p>
          <a:p>
            <a:r>
              <a:rPr lang="en-US" sz="1200" dirty="0" smtClean="0">
                <a:solidFill>
                  <a:schemeClr val="tx1"/>
                </a:solidFill>
              </a:rPr>
              <a:t> </a:t>
            </a:r>
            <a:r>
              <a:rPr lang="en-US" sz="1200" dirty="0" smtClean="0">
                <a:solidFill>
                  <a:schemeClr val="tx1"/>
                </a:solidFill>
              </a:rPr>
              <a:t>meters. This logic could be used with cheap open source boards like </a:t>
            </a:r>
            <a:r>
              <a:rPr lang="en-US" sz="1200" dirty="0" err="1" smtClean="0">
                <a:solidFill>
                  <a:schemeClr val="tx1"/>
                </a:solidFill>
              </a:rPr>
              <a:t>Arduino</a:t>
            </a:r>
            <a:r>
              <a:rPr lang="en-US" sz="1200" dirty="0" smtClean="0">
                <a:solidFill>
                  <a:schemeClr val="tx1"/>
                </a:solidFill>
              </a:rPr>
              <a:t> to measure power </a:t>
            </a:r>
          </a:p>
          <a:p>
            <a:r>
              <a:rPr lang="en-US" sz="1200" dirty="0" smtClean="0">
                <a:solidFill>
                  <a:schemeClr val="tx1"/>
                </a:solidFill>
              </a:rPr>
              <a:t> </a:t>
            </a:r>
            <a:r>
              <a:rPr lang="en-US" sz="1200" dirty="0" smtClean="0">
                <a:solidFill>
                  <a:schemeClr val="tx1"/>
                </a:solidFill>
              </a:rPr>
              <a:t>consumption in different applications for a very low price.</a:t>
            </a:r>
          </a:p>
          <a:p>
            <a:pPr>
              <a:buFont typeface="Arial" pitchFamily="34" charset="0"/>
              <a:buChar char="•"/>
            </a:pPr>
            <a:r>
              <a:rPr lang="en-US" sz="1200" dirty="0" smtClean="0">
                <a:solidFill>
                  <a:schemeClr val="tx1"/>
                </a:solidFill>
              </a:rPr>
              <a:t>The study of the bi-directional logic in the cluster tests is being used by VITO to develop a robust </a:t>
            </a:r>
          </a:p>
          <a:p>
            <a:r>
              <a:rPr lang="en-US" sz="1200" dirty="0" smtClean="0">
                <a:solidFill>
                  <a:schemeClr val="tx1"/>
                </a:solidFill>
              </a:rPr>
              <a:t> </a:t>
            </a:r>
            <a:r>
              <a:rPr lang="en-US" sz="1200" dirty="0" smtClean="0">
                <a:solidFill>
                  <a:schemeClr val="tx1"/>
                </a:solidFill>
              </a:rPr>
              <a:t> control system for solar inverters.</a:t>
            </a:r>
            <a:endParaRPr lang="en-US" sz="1200" dirty="0">
              <a:solidFill>
                <a:schemeClr val="tx1"/>
              </a:solidFill>
            </a:endParaRPr>
          </a:p>
        </p:txBody>
      </p:sp>
      <p:sp>
        <p:nvSpPr>
          <p:cNvPr id="11" name="TextBox 10"/>
          <p:cNvSpPr txBox="1"/>
          <p:nvPr/>
        </p:nvSpPr>
        <p:spPr>
          <a:xfrm>
            <a:off x="533400" y="609600"/>
            <a:ext cx="6019800" cy="246221"/>
          </a:xfrm>
          <a:prstGeom prst="rect">
            <a:avLst/>
          </a:prstGeom>
          <a:noFill/>
        </p:spPr>
        <p:txBody>
          <a:bodyPr wrap="square" rtlCol="0">
            <a:spAutoFit/>
          </a:bodyPr>
          <a:lstStyle/>
          <a:p>
            <a:r>
              <a:rPr lang="en-US" sz="1000" b="1" dirty="0" smtClean="0"/>
              <a:t>Change of washing machine start point based on availability of solar power and available battery capacity</a:t>
            </a:r>
            <a:endParaRPr lang="en-US" sz="1000" b="1"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3242</TotalTime>
  <Words>930</Words>
  <Application>Microsoft Office PowerPoint</Application>
  <PresentationFormat>A4 Paper (210x297 mm)</PresentationFormat>
  <Paragraphs>62</Paragraphs>
  <Slides>4</Slides>
  <Notes>3</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Vattenfall Energy Award Presentation</vt:lpstr>
      <vt:lpstr>Vattenfall Energy Award Presentation</vt:lpstr>
      <vt:lpstr>Vattenfall Energy Award Presentation</vt:lpstr>
      <vt:lpstr>Vattenfall Energy Award Presentation</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Vattenfall Energy Award Presentation</dc:title>
  <dc:creator>Vignesh</dc:creator>
  <cp:lastModifiedBy>Vignesh</cp:lastModifiedBy>
  <cp:revision>106</cp:revision>
  <dcterms:created xsi:type="dcterms:W3CDTF">2006-08-16T00:00:00Z</dcterms:created>
  <dcterms:modified xsi:type="dcterms:W3CDTF">2012-11-01T22:34:09Z</dcterms:modified>
</cp:coreProperties>
</file>