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2" r:id="rId3"/>
    <p:sldId id="281"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86" r:id="rId18"/>
    <p:sldId id="270" r:id="rId19"/>
    <p:sldId id="271" r:id="rId20"/>
    <p:sldId id="283" r:id="rId21"/>
    <p:sldId id="285" r:id="rId22"/>
    <p:sldId id="275" r:id="rId23"/>
    <p:sldId id="276" r:id="rId24"/>
    <p:sldId id="277" r:id="rId25"/>
    <p:sldId id="273" r:id="rId26"/>
  </p:sldIdLst>
  <p:sldSz cx="9144000" cy="6858000" type="screen4x3"/>
  <p:notesSz cx="6858000" cy="9144000"/>
  <p:custShowLst>
    <p:custShow name="Custom Show 1" id="0">
      <p:sldLst>
        <p:sld r:id="rId13"/>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635" autoAdjust="0"/>
  </p:normalViewPr>
  <p:slideViewPr>
    <p:cSldViewPr>
      <p:cViewPr varScale="1">
        <p:scale>
          <a:sx n="66" d="100"/>
          <a:sy n="66" d="100"/>
        </p:scale>
        <p:origin x="-1680"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EB28B-9A51-4BDB-8934-3C9FC03CE2EA}" type="datetimeFigureOut">
              <a:rPr lang="en-GB" smtClean="0"/>
              <a:t>05/11/2012</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5AEAA-1FED-4D19-886F-EEC0F99BF25C}" type="slidenum">
              <a:rPr lang="en-GB" smtClean="0"/>
              <a:t>‹#›</a:t>
            </a:fld>
            <a:endParaRPr lang="en-GB" dirty="0"/>
          </a:p>
        </p:txBody>
      </p:sp>
    </p:spTree>
    <p:extLst>
      <p:ext uri="{BB962C8B-B14F-4D97-AF65-F5344CB8AC3E}">
        <p14:creationId xmlns:p14="http://schemas.microsoft.com/office/powerpoint/2010/main" val="1096966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Obviously 2 or more types</a:t>
            </a:r>
            <a:r>
              <a:rPr lang="en-GB" baseline="0" dirty="0" smtClean="0"/>
              <a:t> of these processes can occur simultaneously in marterials </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2</a:t>
            </a:fld>
            <a:endParaRPr lang="en-GB" dirty="0"/>
          </a:p>
        </p:txBody>
      </p:sp>
    </p:spTree>
    <p:extLst>
      <p:ext uri="{BB962C8B-B14F-4D97-AF65-F5344CB8AC3E}">
        <p14:creationId xmlns:p14="http://schemas.microsoft.com/office/powerpoint/2010/main" val="84251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smtClean="0"/>
                  <a:t>Bimolecular in ch (3) is not happening very often due excitons activity. Fermi</a:t>
                </a:r>
                <a:r>
                  <a:rPr lang="en-GB" baseline="0" dirty="0" smtClean="0"/>
                  <a:t> dirac distribution </a:t>
                </a:r>
                <a14:m>
                  <m:oMath xmlns:m="http://schemas.openxmlformats.org/officeDocument/2006/math">
                    <m:r>
                      <a:rPr lang="en-GB" i="1" smtClean="0">
                        <a:latin typeface="Cambria Math"/>
                      </a:rPr>
                      <m:t>𝑓</m:t>
                    </m:r>
                    <m:r>
                      <a:rPr lang="en-GB" i="1" smtClean="0">
                        <a:latin typeface="Cambria Math"/>
                      </a:rPr>
                      <m:t>(</m:t>
                    </m:r>
                    <m:sSub>
                      <m:sSubPr>
                        <m:ctrlPr>
                          <a:rPr lang="en-GB" i="1">
                            <a:latin typeface="Cambria Math"/>
                          </a:rPr>
                        </m:ctrlPr>
                      </m:sSubPr>
                      <m:e>
                        <m:r>
                          <a:rPr lang="en-GB" i="1">
                            <a:latin typeface="Cambria Math"/>
                          </a:rPr>
                          <m:t>𝐸</m:t>
                        </m:r>
                      </m:e>
                      <m:sub>
                        <m:r>
                          <a:rPr lang="en-GB" b="0" i="1" smtClean="0">
                            <a:latin typeface="Cambria Math"/>
                          </a:rPr>
                          <m:t>1,2</m:t>
                        </m:r>
                      </m:sub>
                    </m:sSub>
                    <m:r>
                      <a:rPr lang="en-GB" i="1">
                        <a:latin typeface="Cambria Math"/>
                      </a:rPr>
                      <m:t>)</m:t>
                    </m:r>
                  </m:oMath>
                </a14:m>
                <a:r>
                  <a:rPr lang="en-GB" baseline="0" dirty="0" smtClean="0"/>
                  <a:t> . M matrix element of optical transition consider constant.p126 Tr radiative life time</a:t>
                </a:r>
                <a:endParaRPr lang="en-GB" dirty="0"/>
              </a:p>
            </p:txBody>
          </p:sp>
        </mc:Choice>
        <mc:Fallback xmlns="">
          <p:sp>
            <p:nvSpPr>
              <p:cNvPr id="3" name="Notes Placeholder 2"/>
              <p:cNvSpPr>
                <a:spLocks noGrp="1"/>
              </p:cNvSpPr>
              <p:nvPr>
                <p:ph type="body" idx="1"/>
              </p:nvPr>
            </p:nvSpPr>
            <p:spPr/>
            <p:txBody>
              <a:bodyPr/>
              <a:lstStyle/>
              <a:p>
                <a:r>
                  <a:rPr lang="en-GB" dirty="0" smtClean="0"/>
                  <a:t>Bimolecular in </a:t>
                </a:r>
                <a:r>
                  <a:rPr lang="en-GB" dirty="0" err="1" smtClean="0"/>
                  <a:t>ch</a:t>
                </a:r>
                <a:r>
                  <a:rPr lang="en-GB" dirty="0" smtClean="0"/>
                  <a:t> (3) is not happening very often due </a:t>
                </a:r>
                <a:r>
                  <a:rPr lang="en-GB" dirty="0" err="1" smtClean="0"/>
                  <a:t>excitons</a:t>
                </a:r>
                <a:r>
                  <a:rPr lang="en-GB" dirty="0" smtClean="0"/>
                  <a:t> activity. Fermi</a:t>
                </a:r>
                <a:r>
                  <a:rPr lang="en-GB" baseline="0" dirty="0" smtClean="0"/>
                  <a:t> </a:t>
                </a:r>
                <a:r>
                  <a:rPr lang="en-GB" baseline="0" dirty="0" err="1" smtClean="0"/>
                  <a:t>dirac</a:t>
                </a:r>
                <a:r>
                  <a:rPr lang="en-GB" baseline="0" dirty="0" smtClean="0"/>
                  <a:t> distribution </a:t>
                </a:r>
                <a:r>
                  <a:rPr lang="en-GB" i="0" smtClean="0">
                    <a:latin typeface="Cambria Math"/>
                  </a:rPr>
                  <a:t>𝑓(</a:t>
                </a:r>
                <a:r>
                  <a:rPr lang="en-GB" i="0">
                    <a:latin typeface="Cambria Math"/>
                  </a:rPr>
                  <a:t>𝐸_</a:t>
                </a:r>
                <a:r>
                  <a:rPr lang="en-GB" b="0" i="0" smtClean="0">
                    <a:latin typeface="Cambria Math"/>
                  </a:rPr>
                  <a:t>1,2</a:t>
                </a:r>
                <a:r>
                  <a:rPr lang="en-GB" i="0">
                    <a:latin typeface="Cambria Math"/>
                  </a:rPr>
                  <a:t>)</a:t>
                </a:r>
                <a:r>
                  <a:rPr lang="en-GB" baseline="0" dirty="0" smtClean="0"/>
                  <a:t> . M matrix element of optical transition consider constant.p126</a:t>
                </a:r>
                <a:endParaRPr lang="en-GB" dirty="0"/>
              </a:p>
            </p:txBody>
          </p:sp>
        </mc:Fallback>
      </mc:AlternateContent>
      <p:sp>
        <p:nvSpPr>
          <p:cNvPr id="4" name="Slide Number Placeholder 3"/>
          <p:cNvSpPr>
            <a:spLocks noGrp="1"/>
          </p:cNvSpPr>
          <p:nvPr>
            <p:ph type="sldNum" sz="quarter" idx="10"/>
          </p:nvPr>
        </p:nvSpPr>
        <p:spPr/>
        <p:txBody>
          <a:bodyPr/>
          <a:lstStyle/>
          <a:p>
            <a:fld id="{0375AEAA-1FED-4D19-886F-EEC0F99BF25C}" type="slidenum">
              <a:rPr lang="en-GB" smtClean="0"/>
              <a:t>3</a:t>
            </a:fld>
            <a:endParaRPr lang="en-GB" dirty="0"/>
          </a:p>
        </p:txBody>
      </p:sp>
    </p:spTree>
    <p:extLst>
      <p:ext uri="{BB962C8B-B14F-4D97-AF65-F5344CB8AC3E}">
        <p14:creationId xmlns:p14="http://schemas.microsoft.com/office/powerpoint/2010/main" val="1441316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BROADENING SINCE BOLTZMAN TAIL OF FERMI DIRAC DISTRIBUTION  BRODENS BY T</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4</a:t>
            </a:fld>
            <a:endParaRPr lang="en-GB" dirty="0"/>
          </a:p>
        </p:txBody>
      </p:sp>
    </p:spTree>
    <p:extLst>
      <p:ext uri="{BB962C8B-B14F-4D97-AF65-F5344CB8AC3E}">
        <p14:creationId xmlns:p14="http://schemas.microsoft.com/office/powerpoint/2010/main" val="2780524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Experiment and theory are different in lower energy part Due to slit of monochromator . Indium antimonide InSb. Is exception and that proves the rule.narrow</a:t>
            </a:r>
            <a:r>
              <a:rPr lang="en-GB" baseline="0" dirty="0" smtClean="0"/>
              <a:t> Eg and consequently low exciton binding energy which ensure the thermal  dissociation of exciton at low T.</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5</a:t>
            </a:fld>
            <a:endParaRPr lang="en-GB" dirty="0"/>
          </a:p>
        </p:txBody>
      </p:sp>
    </p:spTree>
    <p:extLst>
      <p:ext uri="{BB962C8B-B14F-4D97-AF65-F5344CB8AC3E}">
        <p14:creationId xmlns:p14="http://schemas.microsoft.com/office/powerpoint/2010/main" val="2303749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Probability density</a:t>
            </a:r>
            <a:r>
              <a:rPr lang="en-GB" baseline="0" dirty="0" smtClean="0"/>
              <a:t> of spontaneous emission Isp of luminecense photon </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6</a:t>
            </a:fld>
            <a:endParaRPr lang="en-GB" dirty="0"/>
          </a:p>
        </p:txBody>
      </p:sp>
    </p:spTree>
    <p:extLst>
      <p:ext uri="{BB962C8B-B14F-4D97-AF65-F5344CB8AC3E}">
        <p14:creationId xmlns:p14="http://schemas.microsoft.com/office/powerpoint/2010/main" val="4067504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Refer to book</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9</a:t>
            </a:fld>
            <a:endParaRPr lang="en-GB" dirty="0"/>
          </a:p>
        </p:txBody>
      </p:sp>
    </p:spTree>
    <p:extLst>
      <p:ext uri="{BB962C8B-B14F-4D97-AF65-F5344CB8AC3E}">
        <p14:creationId xmlns:p14="http://schemas.microsoft.com/office/powerpoint/2010/main" val="3481816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Not </a:t>
            </a:r>
            <a:r>
              <a:rPr lang="en-GB" baseline="0" dirty="0" err="1" smtClean="0"/>
              <a:t>equilberium</a:t>
            </a:r>
            <a:r>
              <a:rPr lang="en-GB" baseline="0" dirty="0" smtClean="0"/>
              <a:t> with subsystem of atoms (ion ) vibrating in the lattice</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10</a:t>
            </a:fld>
            <a:endParaRPr lang="en-GB" dirty="0"/>
          </a:p>
        </p:txBody>
      </p:sp>
    </p:spTree>
    <p:extLst>
      <p:ext uri="{BB962C8B-B14F-4D97-AF65-F5344CB8AC3E}">
        <p14:creationId xmlns:p14="http://schemas.microsoft.com/office/powerpoint/2010/main" val="1182898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D0-A0 recombination</a:t>
            </a:r>
            <a:r>
              <a:rPr lang="en-GB" baseline="0" dirty="0" smtClean="0"/>
              <a:t> manifest itself in the various way , depending on the strength of electron phonon coupling??</a:t>
            </a:r>
            <a:endParaRPr lang="en-GB" dirty="0" smtClean="0"/>
          </a:p>
          <a:p>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11</a:t>
            </a:fld>
            <a:endParaRPr lang="en-GB" dirty="0"/>
          </a:p>
        </p:txBody>
      </p:sp>
    </p:spTree>
    <p:extLst>
      <p:ext uri="{BB962C8B-B14F-4D97-AF65-F5344CB8AC3E}">
        <p14:creationId xmlns:p14="http://schemas.microsoft.com/office/powerpoint/2010/main" val="1421598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High photon energy ,small R, the number of suitable neighbours in the nearest shell being low though the corresponding discrete value</a:t>
            </a:r>
            <a:r>
              <a:rPr lang="en-GB" baseline="0" dirty="0" smtClean="0"/>
              <a:t> of R are relatively scarce, resulting in sparse and weak lines on high energy</a:t>
            </a:r>
          </a:p>
          <a:p>
            <a:r>
              <a:rPr lang="en-GB" baseline="0" dirty="0" smtClean="0"/>
              <a:t>When R increase ,more partners can found in given shell, the shells themselves are located closer to one another which means the lines become more intense and closely packed</a:t>
            </a:r>
          </a:p>
          <a:p>
            <a:r>
              <a:rPr lang="en-GB" baseline="0" dirty="0" smtClean="0"/>
              <a:t>R becomes even larger suitable shells nearly merge and decrease the probability of radiation W(R) owning the fact that electron and hole are too far apart.</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12</a:t>
            </a:fld>
            <a:endParaRPr lang="en-GB" dirty="0"/>
          </a:p>
        </p:txBody>
      </p:sp>
    </p:spTree>
    <p:extLst>
      <p:ext uri="{BB962C8B-B14F-4D97-AF65-F5344CB8AC3E}">
        <p14:creationId xmlns:p14="http://schemas.microsoft.com/office/powerpoint/2010/main" val="2641601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accent1">
                        <a:lumMod val="50000"/>
                      </a:schemeClr>
                    </a:solidFill>
                    <a:latin typeface="Times New Roman" pitchFamily="18" charset="0"/>
                    <a:cs typeface="Times New Roman" pitchFamily="18" charset="0"/>
                  </a:rPr>
                  <a:t>By increasing</a:t>
                </a:r>
                <a:r>
                  <a:rPr lang="en-GB" sz="1200" baseline="0" dirty="0" smtClean="0">
                    <a:solidFill>
                      <a:schemeClr val="accent1">
                        <a:lumMod val="50000"/>
                      </a:schemeClr>
                    </a:solidFill>
                    <a:latin typeface="Times New Roman" pitchFamily="18" charset="0"/>
                    <a:cs typeface="Times New Roman" pitchFamily="18" charset="0"/>
                  </a:rPr>
                  <a:t> excitation intensity, more </a:t>
                </a:r>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smtClean="0">
                            <a:solidFill>
                              <a:schemeClr val="accent1">
                                <a:lumMod val="50000"/>
                              </a:schemeClr>
                            </a:solidFill>
                            <a:latin typeface="Cambria Math"/>
                          </a:rPr>
                        </m:ctrlPr>
                      </m:sSupPr>
                      <m:e>
                        <m:r>
                          <m:rPr>
                            <m:nor/>
                          </m:rPr>
                          <a:rPr lang="en-GB" sz="1200" dirty="0">
                            <a:solidFill>
                              <a:schemeClr val="accent1">
                                <a:lumMod val="50000"/>
                              </a:schemeClr>
                            </a:solidFill>
                            <a:latin typeface="Times New Roman" pitchFamily="18" charset="0"/>
                            <a:cs typeface="Times New Roman" pitchFamily="18" charset="0"/>
                          </a:rPr>
                          <m:t>D</m:t>
                        </m:r>
                      </m:e>
                      <m:sup>
                        <m:r>
                          <a:rPr lang="en-GB" sz="1200" b="0" i="1" smtClean="0">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a:solidFill>
                              <a:schemeClr val="accent1">
                                <a:lumMod val="50000"/>
                              </a:schemeClr>
                            </a:solidFill>
                            <a:latin typeface="Cambria Math"/>
                          </a:rPr>
                        </m:ctrlPr>
                      </m:sSupPr>
                      <m:e>
                        <m:r>
                          <m:rPr>
                            <m:nor/>
                          </m:rPr>
                          <a:rPr lang="en-GB" sz="1200" b="0" i="0" dirty="0" smtClean="0">
                            <a:solidFill>
                              <a:schemeClr val="accent1">
                                <a:lumMod val="50000"/>
                              </a:schemeClr>
                            </a:solidFill>
                            <a:latin typeface="Times New Roman" pitchFamily="18" charset="0"/>
                            <a:cs typeface="Times New Roman" pitchFamily="18" charset="0"/>
                          </a:rPr>
                          <m:t>A</m:t>
                        </m:r>
                      </m:e>
                      <m:sup>
                        <m:r>
                          <a:rPr lang="en-GB" sz="1200" i="1">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 atoms closer to one another I,e with lower R,</a:t>
                </a:r>
                <a:r>
                  <a:rPr lang="en-GB" sz="1200" baseline="0" dirty="0" smtClean="0">
                    <a:solidFill>
                      <a:schemeClr val="accent1">
                        <a:lumMod val="50000"/>
                      </a:schemeClr>
                    </a:solidFill>
                    <a:latin typeface="Times New Roman" pitchFamily="18" charset="0"/>
                    <a:cs typeface="Times New Roman" pitchFamily="18" charset="0"/>
                  </a:rPr>
                  <a:t> get excited, which increase the influence of coulomb term in the 2 slides before formula.</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chemeClr val="accent1">
                        <a:lumMod val="50000"/>
                      </a:schemeClr>
                    </a:solidFill>
                    <a:latin typeface="Times New Roman" pitchFamily="18" charset="0"/>
                    <a:cs typeface="Times New Roman" pitchFamily="18" charset="0"/>
                  </a:rPr>
                  <a:t>2:  according previous formula the closer pairs with lower R are the first to recombine, while pairs further and further apart start to send out luminescence in longer time delays.</a:t>
                </a:r>
                <a:endParaRPr lang="en-GB" sz="1200" dirty="0">
                  <a:solidFill>
                    <a:schemeClr val="accent1">
                      <a:lumMod val="50000"/>
                    </a:schemeClr>
                  </a:solidFill>
                  <a:latin typeface="Times New Roman" pitchFamily="18" charset="0"/>
                  <a:cs typeface="Times New Roman" pitchFamily="18" charset="0"/>
                </a:endParaRPr>
              </a:p>
              <a:p>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accent1">
                        <a:lumMod val="50000"/>
                      </a:schemeClr>
                    </a:solidFill>
                    <a:latin typeface="Times New Roman" pitchFamily="18" charset="0"/>
                    <a:cs typeface="Times New Roman" pitchFamily="18" charset="0"/>
                  </a:rPr>
                  <a:t>By increasing</a:t>
                </a:r>
                <a:r>
                  <a:rPr lang="en-GB" sz="1200" baseline="0" dirty="0" smtClean="0">
                    <a:solidFill>
                      <a:schemeClr val="accent1">
                        <a:lumMod val="50000"/>
                      </a:schemeClr>
                    </a:solidFill>
                    <a:latin typeface="Times New Roman" pitchFamily="18" charset="0"/>
                    <a:cs typeface="Times New Roman" pitchFamily="18" charset="0"/>
                  </a:rPr>
                  <a:t> excitation intensity, more </a:t>
                </a:r>
                <a:r>
                  <a:rPr lang="en-GB" sz="1200" dirty="0" smtClean="0">
                    <a:solidFill>
                      <a:schemeClr val="accent1">
                        <a:lumMod val="50000"/>
                      </a:schemeClr>
                    </a:solidFill>
                    <a:latin typeface="Times New Roman" pitchFamily="18" charset="0"/>
                    <a:cs typeface="Times New Roman" pitchFamily="18" charset="0"/>
                  </a:rPr>
                  <a:t>(</a:t>
                </a:r>
                <a:r>
                  <a:rPr lang="en-GB" sz="1200" i="0" dirty="0">
                    <a:solidFill>
                      <a:schemeClr val="accent1">
                        <a:lumMod val="50000"/>
                      </a:schemeClr>
                    </a:solidFill>
                    <a:latin typeface="Times New Roman" pitchFamily="18" charset="0"/>
                    <a:cs typeface="Times New Roman" pitchFamily="18" charset="0"/>
                  </a:rPr>
                  <a:t>"D</a:t>
                </a:r>
                <a:r>
                  <a:rPr lang="en-GB" sz="1200" i="0" dirty="0">
                    <a:solidFill>
                      <a:schemeClr val="accent1">
                        <a:lumMod val="50000"/>
                      </a:schemeClr>
                    </a:solidFill>
                    <a:latin typeface="Cambria Math"/>
                    <a:cs typeface="Times New Roman" pitchFamily="18" charset="0"/>
                  </a:rPr>
                  <a:t>" </a:t>
                </a:r>
                <a:r>
                  <a:rPr lang="en-GB" sz="1200" i="0" smtClean="0">
                    <a:solidFill>
                      <a:schemeClr val="accent1">
                        <a:lumMod val="50000"/>
                      </a:schemeClr>
                    </a:solidFill>
                    <a:latin typeface="Cambria Math"/>
                    <a:cs typeface="Times New Roman" pitchFamily="18" charset="0"/>
                  </a:rPr>
                  <a:t>^</a:t>
                </a:r>
                <a:r>
                  <a:rPr lang="en-GB" sz="1200" b="0" i="0" smtClean="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b="0" i="0" dirty="0" smtClean="0">
                    <a:solidFill>
                      <a:schemeClr val="accent1">
                        <a:lumMod val="50000"/>
                      </a:schemeClr>
                    </a:solidFill>
                    <a:latin typeface="Times New Roman" pitchFamily="18" charset="0"/>
                    <a:cs typeface="Times New Roman" pitchFamily="18" charset="0"/>
                  </a:rPr>
                  <a:t>"A</a:t>
                </a:r>
                <a:r>
                  <a:rPr lang="en-GB" sz="1200" b="0" i="0" dirty="0" smtClean="0">
                    <a:solidFill>
                      <a:schemeClr val="accent1">
                        <a:lumMod val="50000"/>
                      </a:schemeClr>
                    </a:solidFill>
                    <a:latin typeface="Cambria Math"/>
                    <a:cs typeface="Times New Roman" pitchFamily="18" charset="0"/>
                  </a:rPr>
                  <a:t>" </a:t>
                </a:r>
                <a:r>
                  <a:rPr lang="en-GB" sz="1200" b="0" i="0">
                    <a:solidFill>
                      <a:schemeClr val="accent1">
                        <a:lumMod val="50000"/>
                      </a:schemeClr>
                    </a:solidFill>
                    <a:latin typeface="Cambria Math"/>
                    <a:cs typeface="Times New Roman" pitchFamily="18" charset="0"/>
                  </a:rPr>
                  <a:t>^</a:t>
                </a:r>
                <a:r>
                  <a:rPr lang="en-GB" sz="1200" i="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dirty="0" smtClean="0">
                    <a:solidFill>
                      <a:schemeClr val="accent1">
                        <a:lumMod val="50000"/>
                      </a:schemeClr>
                    </a:solidFill>
                    <a:latin typeface="Times New Roman" pitchFamily="18" charset="0"/>
                    <a:cs typeface="Times New Roman" pitchFamily="18" charset="0"/>
                  </a:rPr>
                  <a:t> atoms closer to one another </a:t>
                </a:r>
                <a:r>
                  <a:rPr lang="en-GB" sz="1200" dirty="0" err="1" smtClean="0">
                    <a:solidFill>
                      <a:schemeClr val="accent1">
                        <a:lumMod val="50000"/>
                      </a:schemeClr>
                    </a:solidFill>
                    <a:latin typeface="Times New Roman" pitchFamily="18" charset="0"/>
                    <a:cs typeface="Times New Roman" pitchFamily="18" charset="0"/>
                  </a:rPr>
                  <a:t>I,e</a:t>
                </a:r>
                <a:r>
                  <a:rPr lang="en-GB" sz="1200" dirty="0" smtClean="0">
                    <a:solidFill>
                      <a:schemeClr val="accent1">
                        <a:lumMod val="50000"/>
                      </a:schemeClr>
                    </a:solidFill>
                    <a:latin typeface="Times New Roman" pitchFamily="18" charset="0"/>
                    <a:cs typeface="Times New Roman" pitchFamily="18" charset="0"/>
                  </a:rPr>
                  <a:t> with lower R,</a:t>
                </a:r>
                <a:r>
                  <a:rPr lang="en-GB" sz="1200" baseline="0" dirty="0" smtClean="0">
                    <a:solidFill>
                      <a:schemeClr val="accent1">
                        <a:lumMod val="50000"/>
                      </a:schemeClr>
                    </a:solidFill>
                    <a:latin typeface="Times New Roman" pitchFamily="18" charset="0"/>
                    <a:cs typeface="Times New Roman" pitchFamily="18" charset="0"/>
                  </a:rPr>
                  <a:t> get excited, which increase the influence of coulomb term in the 2 slides before formula.</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chemeClr val="accent1">
                        <a:lumMod val="50000"/>
                      </a:schemeClr>
                    </a:solidFill>
                    <a:latin typeface="Times New Roman" pitchFamily="18" charset="0"/>
                    <a:cs typeface="Times New Roman" pitchFamily="18" charset="0"/>
                  </a:rPr>
                  <a:t>2:  according previous formula the closer pairs with lower R are the first to recombine, while pairs further and further apart start to send out luminescence in longer time delays.</a:t>
                </a:r>
                <a:endParaRPr lang="en-GB" sz="1200" dirty="0">
                  <a:solidFill>
                    <a:schemeClr val="accent1">
                      <a:lumMod val="50000"/>
                    </a:schemeClr>
                  </a:solidFill>
                  <a:latin typeface="Times New Roman" pitchFamily="18" charset="0"/>
                  <a:cs typeface="Times New Roman" pitchFamily="18" charset="0"/>
                </a:endParaRPr>
              </a:p>
              <a:p>
                <a:endParaRPr lang="en-GB" dirty="0"/>
              </a:p>
            </p:txBody>
          </p:sp>
        </mc:Fallback>
      </mc:AlternateContent>
      <p:sp>
        <p:nvSpPr>
          <p:cNvPr id="4" name="Slide Number Placeholder 3"/>
          <p:cNvSpPr>
            <a:spLocks noGrp="1"/>
          </p:cNvSpPr>
          <p:nvPr>
            <p:ph type="sldNum" sz="quarter" idx="10"/>
          </p:nvPr>
        </p:nvSpPr>
        <p:spPr/>
        <p:txBody>
          <a:bodyPr/>
          <a:lstStyle/>
          <a:p>
            <a:fld id="{0375AEAA-1FED-4D19-886F-EEC0F99BF25C}" type="slidenum">
              <a:rPr lang="en-GB" smtClean="0"/>
              <a:t>13</a:t>
            </a:fld>
            <a:endParaRPr lang="en-GB" dirty="0"/>
          </a:p>
        </p:txBody>
      </p:sp>
    </p:spTree>
    <p:extLst>
      <p:ext uri="{BB962C8B-B14F-4D97-AF65-F5344CB8AC3E}">
        <p14:creationId xmlns:p14="http://schemas.microsoft.com/office/powerpoint/2010/main" val="2921236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Wider spectra than the previous spectrum</a:t>
            </a:r>
            <a:r>
              <a:rPr lang="en-GB" baseline="0" dirty="0" smtClean="0"/>
              <a:t> at 20 K. the spectrum contains an intense zero phonon component near 2.20 ev and several satellites with decreasing intensities, shifted by multiples of the LO phonons energy. Which manifested weak electron phonon coupling.</a:t>
            </a:r>
          </a:p>
          <a:p>
            <a:r>
              <a:rPr lang="en-GB" baseline="0" dirty="0" smtClean="0"/>
              <a:t>The densely packed lines from previous spectrum are hidden in the unresolved shoulder at 2.25 ev and the wide low energy band originally located at 2.215 is shifted to 2,20ev as result of thermally induced decrease in Eg.</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14</a:t>
            </a:fld>
            <a:endParaRPr lang="en-GB" dirty="0"/>
          </a:p>
        </p:txBody>
      </p:sp>
    </p:spTree>
    <p:extLst>
      <p:ext uri="{BB962C8B-B14F-4D97-AF65-F5344CB8AC3E}">
        <p14:creationId xmlns:p14="http://schemas.microsoft.com/office/powerpoint/2010/main" val="1007280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smtClean="0">
                            <a:solidFill>
                              <a:schemeClr val="accent1">
                                <a:lumMod val="50000"/>
                              </a:schemeClr>
                            </a:solidFill>
                            <a:latin typeface="Cambria Math"/>
                          </a:rPr>
                        </m:ctrlPr>
                      </m:sSupPr>
                      <m:e>
                        <m:r>
                          <m:rPr>
                            <m:nor/>
                          </m:rPr>
                          <a:rPr lang="en-GB" sz="1200" dirty="0">
                            <a:solidFill>
                              <a:schemeClr val="accent1">
                                <a:lumMod val="50000"/>
                              </a:schemeClr>
                            </a:solidFill>
                            <a:latin typeface="Times New Roman" pitchFamily="18" charset="0"/>
                            <a:cs typeface="Times New Roman" pitchFamily="18" charset="0"/>
                          </a:rPr>
                          <m:t>D</m:t>
                        </m:r>
                      </m:e>
                      <m:sup>
                        <m:r>
                          <a:rPr lang="en-GB" sz="1200" b="0" i="1" smtClean="0">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a:solidFill>
                              <a:schemeClr val="accent1">
                                <a:lumMod val="50000"/>
                              </a:schemeClr>
                            </a:solidFill>
                            <a:latin typeface="Cambria Math"/>
                          </a:rPr>
                        </m:ctrlPr>
                      </m:sSupPr>
                      <m:e>
                        <m:r>
                          <m:rPr>
                            <m:nor/>
                          </m:rPr>
                          <a:rPr lang="en-GB" sz="1200" b="0" i="0" dirty="0" smtClean="0">
                            <a:solidFill>
                              <a:schemeClr val="accent1">
                                <a:lumMod val="50000"/>
                              </a:schemeClr>
                            </a:solidFill>
                            <a:latin typeface="Times New Roman" pitchFamily="18" charset="0"/>
                            <a:cs typeface="Times New Roman" pitchFamily="18" charset="0"/>
                          </a:rPr>
                          <m:t>A</m:t>
                        </m:r>
                      </m:e>
                      <m:sup>
                        <m:r>
                          <a:rPr lang="en-GB" sz="1200" i="1">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 can be observe in weak electron phonon coupling. And the suitable concentration</a:t>
                </a:r>
                <a:r>
                  <a:rPr lang="en-GB" sz="1200" baseline="0" dirty="0" smtClean="0">
                    <a:solidFill>
                      <a:schemeClr val="accent1">
                        <a:lumMod val="50000"/>
                      </a:schemeClr>
                    </a:solidFill>
                    <a:latin typeface="Times New Roman" pitchFamily="18" charset="0"/>
                    <a:cs typeface="Times New Roman" pitchFamily="18" charset="0"/>
                  </a:rPr>
                  <a:t> of both donor acceptor guaranty this fact. If number of dopants are too low D0 and A0 in the pairs will be too far apart from one another and no recombination will take place. So </a:t>
                </a:r>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smtClean="0">
                            <a:solidFill>
                              <a:schemeClr val="accent1">
                                <a:lumMod val="50000"/>
                              </a:schemeClr>
                            </a:solidFill>
                            <a:latin typeface="Cambria Math"/>
                          </a:rPr>
                        </m:ctrlPr>
                      </m:sSupPr>
                      <m:e>
                        <m:r>
                          <m:rPr>
                            <m:nor/>
                          </m:rPr>
                          <a:rPr lang="en-GB" sz="1200" dirty="0">
                            <a:solidFill>
                              <a:schemeClr val="accent1">
                                <a:lumMod val="50000"/>
                              </a:schemeClr>
                            </a:solidFill>
                            <a:latin typeface="Times New Roman" pitchFamily="18" charset="0"/>
                            <a:cs typeface="Times New Roman" pitchFamily="18" charset="0"/>
                          </a:rPr>
                          <m:t>D</m:t>
                        </m:r>
                      </m:e>
                      <m:sup>
                        <m:r>
                          <a:rPr lang="en-GB" sz="1200" b="0" i="1" smtClean="0">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a:solidFill>
                              <a:schemeClr val="accent1">
                                <a:lumMod val="50000"/>
                              </a:schemeClr>
                            </a:solidFill>
                            <a:latin typeface="Cambria Math"/>
                          </a:rPr>
                        </m:ctrlPr>
                      </m:sSupPr>
                      <m:e>
                        <m:r>
                          <m:rPr>
                            <m:nor/>
                          </m:rPr>
                          <a:rPr lang="en-GB" sz="1200" b="0" i="0" dirty="0" smtClean="0">
                            <a:solidFill>
                              <a:schemeClr val="accent1">
                                <a:lumMod val="50000"/>
                              </a:schemeClr>
                            </a:solidFill>
                            <a:latin typeface="Times New Roman" pitchFamily="18" charset="0"/>
                            <a:cs typeface="Times New Roman" pitchFamily="18" charset="0"/>
                          </a:rPr>
                          <m:t>A</m:t>
                        </m:r>
                      </m:e>
                      <m:sup>
                        <m:r>
                          <a:rPr lang="en-GB" sz="1200" i="1">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 emission with densely packed</a:t>
                </a:r>
                <a:r>
                  <a:rPr lang="en-GB" sz="1200" baseline="0" dirty="0" smtClean="0">
                    <a:solidFill>
                      <a:schemeClr val="accent1">
                        <a:lumMod val="50000"/>
                      </a:schemeClr>
                    </a:solidFill>
                    <a:latin typeface="Times New Roman" pitchFamily="18" charset="0"/>
                    <a:cs typeface="Times New Roman" pitchFamily="18" charset="0"/>
                  </a:rPr>
                  <a:t> lines can be observe in moderately high doped. Low temperature is essential and if possible the number of competing radiative recombination channels should be minimized. </a:t>
                </a:r>
              </a:p>
              <a:p>
                <a:r>
                  <a:rPr lang="en-GB" sz="1200" baseline="0" dirty="0" smtClean="0">
                    <a:solidFill>
                      <a:schemeClr val="accent1">
                        <a:lumMod val="50000"/>
                      </a:schemeClr>
                    </a:solidFill>
                    <a:latin typeface="Times New Roman" pitchFamily="18" charset="0"/>
                    <a:cs typeface="Times New Roman" pitchFamily="18" charset="0"/>
                  </a:rPr>
                  <a:t>Why is it important.</a:t>
                </a:r>
              </a:p>
              <a:p>
                <a:r>
                  <a:rPr lang="en-GB" sz="1200" baseline="0" dirty="0" smtClean="0">
                    <a:solidFill>
                      <a:schemeClr val="accent1">
                        <a:lumMod val="50000"/>
                      </a:schemeClr>
                    </a:solidFill>
                    <a:latin typeface="Times New Roman" pitchFamily="18" charset="0"/>
                    <a:cs typeface="Times New Roman" pitchFamily="18" charset="0"/>
                  </a:rPr>
                  <a:t>GaP only material in which number of narrow </a:t>
                </a:r>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smtClean="0">
                            <a:solidFill>
                              <a:schemeClr val="accent1">
                                <a:lumMod val="50000"/>
                              </a:schemeClr>
                            </a:solidFill>
                            <a:latin typeface="Cambria Math"/>
                          </a:rPr>
                        </m:ctrlPr>
                      </m:sSupPr>
                      <m:e>
                        <m:r>
                          <m:rPr>
                            <m:nor/>
                          </m:rPr>
                          <a:rPr lang="en-GB" sz="1200" dirty="0">
                            <a:solidFill>
                              <a:schemeClr val="accent1">
                                <a:lumMod val="50000"/>
                              </a:schemeClr>
                            </a:solidFill>
                            <a:latin typeface="Times New Roman" pitchFamily="18" charset="0"/>
                            <a:cs typeface="Times New Roman" pitchFamily="18" charset="0"/>
                          </a:rPr>
                          <m:t>D</m:t>
                        </m:r>
                      </m:e>
                      <m:sup>
                        <m:r>
                          <a:rPr lang="en-GB" sz="1200" b="0" i="1" smtClean="0">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a:solidFill>
                              <a:schemeClr val="accent1">
                                <a:lumMod val="50000"/>
                              </a:schemeClr>
                            </a:solidFill>
                            <a:latin typeface="Cambria Math"/>
                          </a:rPr>
                        </m:ctrlPr>
                      </m:sSupPr>
                      <m:e>
                        <m:r>
                          <m:rPr>
                            <m:nor/>
                          </m:rPr>
                          <a:rPr lang="en-GB" sz="1200" b="0" i="0" dirty="0" smtClean="0">
                            <a:solidFill>
                              <a:schemeClr val="accent1">
                                <a:lumMod val="50000"/>
                              </a:schemeClr>
                            </a:solidFill>
                            <a:latin typeface="Times New Roman" pitchFamily="18" charset="0"/>
                            <a:cs typeface="Times New Roman" pitchFamily="18" charset="0"/>
                          </a:rPr>
                          <m:t>A</m:t>
                        </m:r>
                      </m:e>
                      <m:sup>
                        <m:r>
                          <a:rPr lang="en-GB" sz="1200" i="1">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 line can</a:t>
                </a:r>
                <a:r>
                  <a:rPr lang="en-GB" sz="1200" baseline="0" dirty="0" smtClean="0">
                    <a:solidFill>
                      <a:schemeClr val="accent1">
                        <a:lumMod val="50000"/>
                      </a:schemeClr>
                    </a:solidFill>
                    <a:latin typeface="Times New Roman" pitchFamily="18" charset="0"/>
                    <a:cs typeface="Times New Roman" pitchFamily="18" charset="0"/>
                  </a:rPr>
                  <a:t> be observe. Si (electron phonon coupling is lower than Gap and similarly indirect band gap, luminescence lines of this origin never observed) GaAs very close to GaP </a:t>
                </a:r>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smtClean="0">
                            <a:solidFill>
                              <a:schemeClr val="accent1">
                                <a:lumMod val="50000"/>
                              </a:schemeClr>
                            </a:solidFill>
                            <a:latin typeface="Cambria Math"/>
                          </a:rPr>
                        </m:ctrlPr>
                      </m:sSupPr>
                      <m:e>
                        <m:r>
                          <m:rPr>
                            <m:nor/>
                          </m:rPr>
                          <a:rPr lang="en-GB" sz="1200" dirty="0">
                            <a:solidFill>
                              <a:schemeClr val="accent1">
                                <a:lumMod val="50000"/>
                              </a:schemeClr>
                            </a:solidFill>
                            <a:latin typeface="Times New Roman" pitchFamily="18" charset="0"/>
                            <a:cs typeface="Times New Roman" pitchFamily="18" charset="0"/>
                          </a:rPr>
                          <m:t>D</m:t>
                        </m:r>
                      </m:e>
                      <m:sup>
                        <m:r>
                          <a:rPr lang="en-GB" sz="1200" b="0" i="1" smtClean="0">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1200" i="1">
                            <a:solidFill>
                              <a:schemeClr val="accent1">
                                <a:lumMod val="50000"/>
                              </a:schemeClr>
                            </a:solidFill>
                            <a:latin typeface="Cambria Math"/>
                          </a:rPr>
                        </m:ctrlPr>
                      </m:sSupPr>
                      <m:e>
                        <m:r>
                          <m:rPr>
                            <m:nor/>
                          </m:rPr>
                          <a:rPr lang="en-GB" sz="1200" b="0" i="0" dirty="0" smtClean="0">
                            <a:solidFill>
                              <a:schemeClr val="accent1">
                                <a:lumMod val="50000"/>
                              </a:schemeClr>
                            </a:solidFill>
                            <a:latin typeface="Times New Roman" pitchFamily="18" charset="0"/>
                            <a:cs typeface="Times New Roman" pitchFamily="18" charset="0"/>
                          </a:rPr>
                          <m:t>A</m:t>
                        </m:r>
                      </m:e>
                      <m:sup>
                        <m:r>
                          <a:rPr lang="en-GB" sz="1200" i="1">
                            <a:solidFill>
                              <a:schemeClr val="accent1">
                                <a:lumMod val="50000"/>
                              </a:schemeClr>
                            </a:solidFill>
                            <a:latin typeface="Cambria Math"/>
                          </a:rPr>
                          <m:t>0</m:t>
                        </m:r>
                      </m:sup>
                    </m:sSup>
                  </m:oMath>
                </a14:m>
                <a:r>
                  <a:rPr lang="en-GB" sz="1200" dirty="0" smtClean="0">
                    <a:solidFill>
                      <a:schemeClr val="accent1">
                        <a:lumMod val="50000"/>
                      </a:schemeClr>
                    </a:solidFill>
                    <a:latin typeface="Times New Roman" pitchFamily="18" charset="0"/>
                    <a:cs typeface="Times New Roman" pitchFamily="18" charset="0"/>
                  </a:rPr>
                  <a:t>) emission manifested itself as a single unresolved line</a:t>
                </a:r>
                <a:endParaRPr lang="en-GB" dirty="0"/>
              </a:p>
            </p:txBody>
          </p:sp>
        </mc:Choice>
        <mc:Fallback xmlns="">
          <p:sp>
            <p:nvSpPr>
              <p:cNvPr id="3" name="Notes Placeholder 2"/>
              <p:cNvSpPr>
                <a:spLocks noGrp="1"/>
              </p:cNvSpPr>
              <p:nvPr>
                <p:ph type="body" idx="1"/>
              </p:nvPr>
            </p:nvSpPr>
            <p:spPr/>
            <p:txBody>
              <a:bodyPr/>
              <a:lstStyle/>
              <a:p>
                <a:r>
                  <a:rPr lang="en-GB" sz="1200" dirty="0" smtClean="0">
                    <a:solidFill>
                      <a:schemeClr val="accent1">
                        <a:lumMod val="50000"/>
                      </a:schemeClr>
                    </a:solidFill>
                    <a:latin typeface="Times New Roman" pitchFamily="18" charset="0"/>
                    <a:cs typeface="Times New Roman" pitchFamily="18" charset="0"/>
                  </a:rPr>
                  <a:t>(</a:t>
                </a:r>
                <a:r>
                  <a:rPr lang="en-GB" sz="1200" i="0" dirty="0">
                    <a:solidFill>
                      <a:schemeClr val="accent1">
                        <a:lumMod val="50000"/>
                      </a:schemeClr>
                    </a:solidFill>
                    <a:latin typeface="Times New Roman" pitchFamily="18" charset="0"/>
                    <a:cs typeface="Times New Roman" pitchFamily="18" charset="0"/>
                  </a:rPr>
                  <a:t>"D</a:t>
                </a:r>
                <a:r>
                  <a:rPr lang="en-GB" sz="1200" i="0" dirty="0">
                    <a:solidFill>
                      <a:schemeClr val="accent1">
                        <a:lumMod val="50000"/>
                      </a:schemeClr>
                    </a:solidFill>
                    <a:latin typeface="Cambria Math"/>
                    <a:cs typeface="Times New Roman" pitchFamily="18" charset="0"/>
                  </a:rPr>
                  <a:t>" </a:t>
                </a:r>
                <a:r>
                  <a:rPr lang="en-GB" sz="1200" i="0" smtClean="0">
                    <a:solidFill>
                      <a:schemeClr val="accent1">
                        <a:lumMod val="50000"/>
                      </a:schemeClr>
                    </a:solidFill>
                    <a:latin typeface="Cambria Math"/>
                    <a:cs typeface="Times New Roman" pitchFamily="18" charset="0"/>
                  </a:rPr>
                  <a:t>^</a:t>
                </a:r>
                <a:r>
                  <a:rPr lang="en-GB" sz="1200" b="0" i="0" smtClean="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b="0" i="0" dirty="0" smtClean="0">
                    <a:solidFill>
                      <a:schemeClr val="accent1">
                        <a:lumMod val="50000"/>
                      </a:schemeClr>
                    </a:solidFill>
                    <a:latin typeface="Times New Roman" pitchFamily="18" charset="0"/>
                    <a:cs typeface="Times New Roman" pitchFamily="18" charset="0"/>
                  </a:rPr>
                  <a:t>"A</a:t>
                </a:r>
                <a:r>
                  <a:rPr lang="en-GB" sz="1200" b="0" i="0" dirty="0" smtClean="0">
                    <a:solidFill>
                      <a:schemeClr val="accent1">
                        <a:lumMod val="50000"/>
                      </a:schemeClr>
                    </a:solidFill>
                    <a:latin typeface="Cambria Math"/>
                    <a:cs typeface="Times New Roman" pitchFamily="18" charset="0"/>
                  </a:rPr>
                  <a:t>" </a:t>
                </a:r>
                <a:r>
                  <a:rPr lang="en-GB" sz="1200" b="0" i="0">
                    <a:solidFill>
                      <a:schemeClr val="accent1">
                        <a:lumMod val="50000"/>
                      </a:schemeClr>
                    </a:solidFill>
                    <a:latin typeface="Cambria Math"/>
                    <a:cs typeface="Times New Roman" pitchFamily="18" charset="0"/>
                  </a:rPr>
                  <a:t>^</a:t>
                </a:r>
                <a:r>
                  <a:rPr lang="en-GB" sz="1200" i="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dirty="0" smtClean="0">
                    <a:solidFill>
                      <a:schemeClr val="accent1">
                        <a:lumMod val="50000"/>
                      </a:schemeClr>
                    </a:solidFill>
                    <a:latin typeface="Times New Roman" pitchFamily="18" charset="0"/>
                    <a:cs typeface="Times New Roman" pitchFamily="18" charset="0"/>
                  </a:rPr>
                  <a:t> can be observe in weak electron phonon coupling. And the suitable concentration</a:t>
                </a:r>
                <a:r>
                  <a:rPr lang="en-GB" sz="1200" baseline="0" dirty="0" smtClean="0">
                    <a:solidFill>
                      <a:schemeClr val="accent1">
                        <a:lumMod val="50000"/>
                      </a:schemeClr>
                    </a:solidFill>
                    <a:latin typeface="Times New Roman" pitchFamily="18" charset="0"/>
                    <a:cs typeface="Times New Roman" pitchFamily="18" charset="0"/>
                  </a:rPr>
                  <a:t> of both donor acceptor guaranty this fact. If number of dopants are too low D0 and A0 in the pairs will be too far apart from one another and no recombination will take place. So </a:t>
                </a:r>
                <a:r>
                  <a:rPr lang="en-GB" sz="1200" dirty="0" smtClean="0">
                    <a:solidFill>
                      <a:schemeClr val="accent1">
                        <a:lumMod val="50000"/>
                      </a:schemeClr>
                    </a:solidFill>
                    <a:latin typeface="Times New Roman" pitchFamily="18" charset="0"/>
                    <a:cs typeface="Times New Roman" pitchFamily="18" charset="0"/>
                  </a:rPr>
                  <a:t>(</a:t>
                </a:r>
                <a:r>
                  <a:rPr lang="en-GB" sz="1200" i="0" dirty="0">
                    <a:solidFill>
                      <a:schemeClr val="accent1">
                        <a:lumMod val="50000"/>
                      </a:schemeClr>
                    </a:solidFill>
                    <a:latin typeface="Times New Roman" pitchFamily="18" charset="0"/>
                    <a:cs typeface="Times New Roman" pitchFamily="18" charset="0"/>
                  </a:rPr>
                  <a:t>"D</a:t>
                </a:r>
                <a:r>
                  <a:rPr lang="en-GB" sz="1200" i="0" dirty="0">
                    <a:solidFill>
                      <a:schemeClr val="accent1">
                        <a:lumMod val="50000"/>
                      </a:schemeClr>
                    </a:solidFill>
                    <a:latin typeface="Cambria Math"/>
                    <a:cs typeface="Times New Roman" pitchFamily="18" charset="0"/>
                  </a:rPr>
                  <a:t>" </a:t>
                </a:r>
                <a:r>
                  <a:rPr lang="en-GB" sz="1200" i="0" smtClean="0">
                    <a:solidFill>
                      <a:schemeClr val="accent1">
                        <a:lumMod val="50000"/>
                      </a:schemeClr>
                    </a:solidFill>
                    <a:latin typeface="Cambria Math"/>
                    <a:cs typeface="Times New Roman" pitchFamily="18" charset="0"/>
                  </a:rPr>
                  <a:t>^</a:t>
                </a:r>
                <a:r>
                  <a:rPr lang="en-GB" sz="1200" b="0" i="0" smtClean="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b="0" i="0" dirty="0" smtClean="0">
                    <a:solidFill>
                      <a:schemeClr val="accent1">
                        <a:lumMod val="50000"/>
                      </a:schemeClr>
                    </a:solidFill>
                    <a:latin typeface="Times New Roman" pitchFamily="18" charset="0"/>
                    <a:cs typeface="Times New Roman" pitchFamily="18" charset="0"/>
                  </a:rPr>
                  <a:t>"A</a:t>
                </a:r>
                <a:r>
                  <a:rPr lang="en-GB" sz="1200" b="0" i="0" dirty="0" smtClean="0">
                    <a:solidFill>
                      <a:schemeClr val="accent1">
                        <a:lumMod val="50000"/>
                      </a:schemeClr>
                    </a:solidFill>
                    <a:latin typeface="Cambria Math"/>
                    <a:cs typeface="Times New Roman" pitchFamily="18" charset="0"/>
                  </a:rPr>
                  <a:t>" </a:t>
                </a:r>
                <a:r>
                  <a:rPr lang="en-GB" sz="1200" b="0" i="0">
                    <a:solidFill>
                      <a:schemeClr val="accent1">
                        <a:lumMod val="50000"/>
                      </a:schemeClr>
                    </a:solidFill>
                    <a:latin typeface="Cambria Math"/>
                    <a:cs typeface="Times New Roman" pitchFamily="18" charset="0"/>
                  </a:rPr>
                  <a:t>^</a:t>
                </a:r>
                <a:r>
                  <a:rPr lang="en-GB" sz="1200" i="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dirty="0" smtClean="0">
                    <a:solidFill>
                      <a:schemeClr val="accent1">
                        <a:lumMod val="50000"/>
                      </a:schemeClr>
                    </a:solidFill>
                    <a:latin typeface="Times New Roman" pitchFamily="18" charset="0"/>
                    <a:cs typeface="Times New Roman" pitchFamily="18" charset="0"/>
                  </a:rPr>
                  <a:t> emission with densely packed</a:t>
                </a:r>
                <a:r>
                  <a:rPr lang="en-GB" sz="1200" baseline="0" dirty="0" smtClean="0">
                    <a:solidFill>
                      <a:schemeClr val="accent1">
                        <a:lumMod val="50000"/>
                      </a:schemeClr>
                    </a:solidFill>
                    <a:latin typeface="Times New Roman" pitchFamily="18" charset="0"/>
                    <a:cs typeface="Times New Roman" pitchFamily="18" charset="0"/>
                  </a:rPr>
                  <a:t> lines can be observe in moderately high doped. Low temperature is essential and if possible the number of competing </a:t>
                </a:r>
                <a:r>
                  <a:rPr lang="en-GB" sz="1200" baseline="0" dirty="0" err="1" smtClean="0">
                    <a:solidFill>
                      <a:schemeClr val="accent1">
                        <a:lumMod val="50000"/>
                      </a:schemeClr>
                    </a:solidFill>
                    <a:latin typeface="Times New Roman" pitchFamily="18" charset="0"/>
                    <a:cs typeface="Times New Roman" pitchFamily="18" charset="0"/>
                  </a:rPr>
                  <a:t>radiative</a:t>
                </a:r>
                <a:r>
                  <a:rPr lang="en-GB" sz="1200" baseline="0" dirty="0" smtClean="0">
                    <a:solidFill>
                      <a:schemeClr val="accent1">
                        <a:lumMod val="50000"/>
                      </a:schemeClr>
                    </a:solidFill>
                    <a:latin typeface="Times New Roman" pitchFamily="18" charset="0"/>
                    <a:cs typeface="Times New Roman" pitchFamily="18" charset="0"/>
                  </a:rPr>
                  <a:t> recombination channels should be minimized. </a:t>
                </a:r>
              </a:p>
              <a:p>
                <a:r>
                  <a:rPr lang="en-GB" sz="1200" baseline="0" dirty="0" smtClean="0">
                    <a:solidFill>
                      <a:schemeClr val="accent1">
                        <a:lumMod val="50000"/>
                      </a:schemeClr>
                    </a:solidFill>
                    <a:latin typeface="Times New Roman" pitchFamily="18" charset="0"/>
                    <a:cs typeface="Times New Roman" pitchFamily="18" charset="0"/>
                  </a:rPr>
                  <a:t>Why is it important.</a:t>
                </a:r>
              </a:p>
              <a:p>
                <a:r>
                  <a:rPr lang="en-GB" sz="1200" baseline="0" dirty="0" err="1" smtClean="0">
                    <a:solidFill>
                      <a:schemeClr val="accent1">
                        <a:lumMod val="50000"/>
                      </a:schemeClr>
                    </a:solidFill>
                    <a:latin typeface="Times New Roman" pitchFamily="18" charset="0"/>
                    <a:cs typeface="Times New Roman" pitchFamily="18" charset="0"/>
                  </a:rPr>
                  <a:t>GaP</a:t>
                </a:r>
                <a:r>
                  <a:rPr lang="en-GB" sz="1200" baseline="0" dirty="0" smtClean="0">
                    <a:solidFill>
                      <a:schemeClr val="accent1">
                        <a:lumMod val="50000"/>
                      </a:schemeClr>
                    </a:solidFill>
                    <a:latin typeface="Times New Roman" pitchFamily="18" charset="0"/>
                    <a:cs typeface="Times New Roman" pitchFamily="18" charset="0"/>
                  </a:rPr>
                  <a:t> only material in which number of narrow </a:t>
                </a:r>
                <a:r>
                  <a:rPr lang="en-GB" sz="1200" dirty="0" smtClean="0">
                    <a:solidFill>
                      <a:schemeClr val="accent1">
                        <a:lumMod val="50000"/>
                      </a:schemeClr>
                    </a:solidFill>
                    <a:latin typeface="Times New Roman" pitchFamily="18" charset="0"/>
                    <a:cs typeface="Times New Roman" pitchFamily="18" charset="0"/>
                  </a:rPr>
                  <a:t>(</a:t>
                </a:r>
                <a:r>
                  <a:rPr lang="en-GB" sz="1200" i="0" dirty="0">
                    <a:solidFill>
                      <a:schemeClr val="accent1">
                        <a:lumMod val="50000"/>
                      </a:schemeClr>
                    </a:solidFill>
                    <a:latin typeface="Times New Roman" pitchFamily="18" charset="0"/>
                    <a:cs typeface="Times New Roman" pitchFamily="18" charset="0"/>
                  </a:rPr>
                  <a:t>"D</a:t>
                </a:r>
                <a:r>
                  <a:rPr lang="en-GB" sz="1200" i="0" dirty="0">
                    <a:solidFill>
                      <a:schemeClr val="accent1">
                        <a:lumMod val="50000"/>
                      </a:schemeClr>
                    </a:solidFill>
                    <a:latin typeface="Cambria Math"/>
                    <a:cs typeface="Times New Roman" pitchFamily="18" charset="0"/>
                  </a:rPr>
                  <a:t>" </a:t>
                </a:r>
                <a:r>
                  <a:rPr lang="en-GB" sz="1200" i="0" smtClean="0">
                    <a:solidFill>
                      <a:schemeClr val="accent1">
                        <a:lumMod val="50000"/>
                      </a:schemeClr>
                    </a:solidFill>
                    <a:latin typeface="Cambria Math"/>
                    <a:cs typeface="Times New Roman" pitchFamily="18" charset="0"/>
                  </a:rPr>
                  <a:t>^</a:t>
                </a:r>
                <a:r>
                  <a:rPr lang="en-GB" sz="1200" b="0" i="0" smtClean="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b="0" i="0" dirty="0" smtClean="0">
                    <a:solidFill>
                      <a:schemeClr val="accent1">
                        <a:lumMod val="50000"/>
                      </a:schemeClr>
                    </a:solidFill>
                    <a:latin typeface="Times New Roman" pitchFamily="18" charset="0"/>
                    <a:cs typeface="Times New Roman" pitchFamily="18" charset="0"/>
                  </a:rPr>
                  <a:t>"A</a:t>
                </a:r>
                <a:r>
                  <a:rPr lang="en-GB" sz="1200" b="0" i="0" dirty="0" smtClean="0">
                    <a:solidFill>
                      <a:schemeClr val="accent1">
                        <a:lumMod val="50000"/>
                      </a:schemeClr>
                    </a:solidFill>
                    <a:latin typeface="Cambria Math"/>
                    <a:cs typeface="Times New Roman" pitchFamily="18" charset="0"/>
                  </a:rPr>
                  <a:t>" </a:t>
                </a:r>
                <a:r>
                  <a:rPr lang="en-GB" sz="1200" b="0" i="0">
                    <a:solidFill>
                      <a:schemeClr val="accent1">
                        <a:lumMod val="50000"/>
                      </a:schemeClr>
                    </a:solidFill>
                    <a:latin typeface="Cambria Math"/>
                    <a:cs typeface="Times New Roman" pitchFamily="18" charset="0"/>
                  </a:rPr>
                  <a:t>^</a:t>
                </a:r>
                <a:r>
                  <a:rPr lang="en-GB" sz="1200" i="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dirty="0" smtClean="0">
                    <a:solidFill>
                      <a:schemeClr val="accent1">
                        <a:lumMod val="50000"/>
                      </a:schemeClr>
                    </a:solidFill>
                    <a:latin typeface="Times New Roman" pitchFamily="18" charset="0"/>
                    <a:cs typeface="Times New Roman" pitchFamily="18" charset="0"/>
                  </a:rPr>
                  <a:t> line can</a:t>
                </a:r>
                <a:r>
                  <a:rPr lang="en-GB" sz="1200" baseline="0" dirty="0" smtClean="0">
                    <a:solidFill>
                      <a:schemeClr val="accent1">
                        <a:lumMod val="50000"/>
                      </a:schemeClr>
                    </a:solidFill>
                    <a:latin typeface="Times New Roman" pitchFamily="18" charset="0"/>
                    <a:cs typeface="Times New Roman" pitchFamily="18" charset="0"/>
                  </a:rPr>
                  <a:t> be observe. Si (electron phonon coupling is lower than Gap and similarly indirect band gap, luminescence lines of this origin never observed) </a:t>
                </a:r>
                <a:r>
                  <a:rPr lang="en-GB" sz="1200" baseline="0" dirty="0" err="1" smtClean="0">
                    <a:solidFill>
                      <a:schemeClr val="accent1">
                        <a:lumMod val="50000"/>
                      </a:schemeClr>
                    </a:solidFill>
                    <a:latin typeface="Times New Roman" pitchFamily="18" charset="0"/>
                    <a:cs typeface="Times New Roman" pitchFamily="18" charset="0"/>
                  </a:rPr>
                  <a:t>GaAs</a:t>
                </a:r>
                <a:r>
                  <a:rPr lang="en-GB" sz="1200" baseline="0" dirty="0" smtClean="0">
                    <a:solidFill>
                      <a:schemeClr val="accent1">
                        <a:lumMod val="50000"/>
                      </a:schemeClr>
                    </a:solidFill>
                    <a:latin typeface="Times New Roman" pitchFamily="18" charset="0"/>
                    <a:cs typeface="Times New Roman" pitchFamily="18" charset="0"/>
                  </a:rPr>
                  <a:t> very close to </a:t>
                </a:r>
                <a:r>
                  <a:rPr lang="en-GB" sz="1200" baseline="0" dirty="0" err="1" smtClean="0">
                    <a:solidFill>
                      <a:schemeClr val="accent1">
                        <a:lumMod val="50000"/>
                      </a:schemeClr>
                    </a:solidFill>
                    <a:latin typeface="Times New Roman" pitchFamily="18" charset="0"/>
                    <a:cs typeface="Times New Roman" pitchFamily="18" charset="0"/>
                  </a:rPr>
                  <a:t>GaP</a:t>
                </a:r>
                <a:r>
                  <a:rPr lang="en-GB" sz="1200" baseline="0" dirty="0" smtClean="0">
                    <a:solidFill>
                      <a:schemeClr val="accent1">
                        <a:lumMod val="50000"/>
                      </a:schemeClr>
                    </a:solidFill>
                    <a:latin typeface="Times New Roman" pitchFamily="18" charset="0"/>
                    <a:cs typeface="Times New Roman" pitchFamily="18" charset="0"/>
                  </a:rPr>
                  <a:t> </a:t>
                </a:r>
                <a:r>
                  <a:rPr lang="en-GB" sz="1200" dirty="0" smtClean="0">
                    <a:solidFill>
                      <a:schemeClr val="accent1">
                        <a:lumMod val="50000"/>
                      </a:schemeClr>
                    </a:solidFill>
                    <a:latin typeface="Times New Roman" pitchFamily="18" charset="0"/>
                    <a:cs typeface="Times New Roman" pitchFamily="18" charset="0"/>
                  </a:rPr>
                  <a:t>(</a:t>
                </a:r>
                <a:r>
                  <a:rPr lang="en-GB" sz="1200" i="0" dirty="0">
                    <a:solidFill>
                      <a:schemeClr val="accent1">
                        <a:lumMod val="50000"/>
                      </a:schemeClr>
                    </a:solidFill>
                    <a:latin typeface="Times New Roman" pitchFamily="18" charset="0"/>
                    <a:cs typeface="Times New Roman" pitchFamily="18" charset="0"/>
                  </a:rPr>
                  <a:t>"D</a:t>
                </a:r>
                <a:r>
                  <a:rPr lang="en-GB" sz="1200" i="0" dirty="0">
                    <a:solidFill>
                      <a:schemeClr val="accent1">
                        <a:lumMod val="50000"/>
                      </a:schemeClr>
                    </a:solidFill>
                    <a:latin typeface="Cambria Math"/>
                    <a:cs typeface="Times New Roman" pitchFamily="18" charset="0"/>
                  </a:rPr>
                  <a:t>" </a:t>
                </a:r>
                <a:r>
                  <a:rPr lang="en-GB" sz="1200" i="0" smtClean="0">
                    <a:solidFill>
                      <a:schemeClr val="accent1">
                        <a:lumMod val="50000"/>
                      </a:schemeClr>
                    </a:solidFill>
                    <a:latin typeface="Cambria Math"/>
                    <a:cs typeface="Times New Roman" pitchFamily="18" charset="0"/>
                  </a:rPr>
                  <a:t>^</a:t>
                </a:r>
                <a:r>
                  <a:rPr lang="en-GB" sz="1200" b="0" i="0" smtClean="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b="0" i="0" dirty="0" smtClean="0">
                    <a:solidFill>
                      <a:schemeClr val="accent1">
                        <a:lumMod val="50000"/>
                      </a:schemeClr>
                    </a:solidFill>
                    <a:latin typeface="Times New Roman" pitchFamily="18" charset="0"/>
                    <a:cs typeface="Times New Roman" pitchFamily="18" charset="0"/>
                  </a:rPr>
                  <a:t>"A</a:t>
                </a:r>
                <a:r>
                  <a:rPr lang="en-GB" sz="1200" b="0" i="0" dirty="0" smtClean="0">
                    <a:solidFill>
                      <a:schemeClr val="accent1">
                        <a:lumMod val="50000"/>
                      </a:schemeClr>
                    </a:solidFill>
                    <a:latin typeface="Cambria Math"/>
                    <a:cs typeface="Times New Roman" pitchFamily="18" charset="0"/>
                  </a:rPr>
                  <a:t>" </a:t>
                </a:r>
                <a:r>
                  <a:rPr lang="en-GB" sz="1200" b="0" i="0">
                    <a:solidFill>
                      <a:schemeClr val="accent1">
                        <a:lumMod val="50000"/>
                      </a:schemeClr>
                    </a:solidFill>
                    <a:latin typeface="Cambria Math"/>
                    <a:cs typeface="Times New Roman" pitchFamily="18" charset="0"/>
                  </a:rPr>
                  <a:t>^</a:t>
                </a:r>
                <a:r>
                  <a:rPr lang="en-GB" sz="1200" i="0">
                    <a:solidFill>
                      <a:schemeClr val="accent1">
                        <a:lumMod val="50000"/>
                      </a:schemeClr>
                    </a:solidFill>
                    <a:latin typeface="Cambria Math"/>
                  </a:rPr>
                  <a:t>0</a:t>
                </a:r>
                <a:r>
                  <a:rPr lang="en-GB" sz="1200" dirty="0" smtClean="0">
                    <a:solidFill>
                      <a:schemeClr val="accent1">
                        <a:lumMod val="50000"/>
                      </a:schemeClr>
                    </a:solidFill>
                    <a:latin typeface="Times New Roman" pitchFamily="18" charset="0"/>
                    <a:cs typeface="Times New Roman" pitchFamily="18" charset="0"/>
                  </a:rPr>
                  <a:t>)</a:t>
                </a:r>
                <a:r>
                  <a:rPr lang="en-GB" sz="1200" dirty="0" smtClean="0">
                    <a:solidFill>
                      <a:schemeClr val="accent1">
                        <a:lumMod val="50000"/>
                      </a:schemeClr>
                    </a:solidFill>
                    <a:latin typeface="Times New Roman" pitchFamily="18" charset="0"/>
                    <a:cs typeface="Times New Roman" pitchFamily="18" charset="0"/>
                  </a:rPr>
                  <a:t> emission manifested itself as a single unresolved line</a:t>
                </a:r>
                <a:endParaRPr lang="en-GB" dirty="0"/>
              </a:p>
            </p:txBody>
          </p:sp>
        </mc:Fallback>
      </mc:AlternateContent>
      <p:sp>
        <p:nvSpPr>
          <p:cNvPr id="4" name="Slide Number Placeholder 3"/>
          <p:cNvSpPr>
            <a:spLocks noGrp="1"/>
          </p:cNvSpPr>
          <p:nvPr>
            <p:ph type="sldNum" sz="quarter" idx="10"/>
          </p:nvPr>
        </p:nvSpPr>
        <p:spPr/>
        <p:txBody>
          <a:bodyPr/>
          <a:lstStyle/>
          <a:p>
            <a:fld id="{0375AEAA-1FED-4D19-886F-EEC0F99BF25C}" type="slidenum">
              <a:rPr lang="en-GB" smtClean="0"/>
              <a:t>15</a:t>
            </a:fld>
            <a:endParaRPr lang="en-GB" dirty="0"/>
          </a:p>
        </p:txBody>
      </p:sp>
    </p:spTree>
    <p:extLst>
      <p:ext uri="{BB962C8B-B14F-4D97-AF65-F5344CB8AC3E}">
        <p14:creationId xmlns:p14="http://schemas.microsoft.com/office/powerpoint/2010/main" val="1870913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smtClean="0"/>
                  <a:t>The excitation photons substantially exceeds Eg which guarantees high values of the absorption coefficient and in turn boost the luminescence intensity. Alfa is </a:t>
                </a:r>
                <a14:m>
                  <m:oMath xmlns:m="http://schemas.openxmlformats.org/officeDocument/2006/math">
                    <m:sSup>
                      <m:sSupPr>
                        <m:ctrlPr>
                          <a:rPr lang="en-GB" sz="200" i="1" dirty="0" smtClean="0">
                            <a:latin typeface="Cambria Math"/>
                          </a:rPr>
                        </m:ctrlPr>
                      </m:sSupPr>
                      <m:e>
                        <m:r>
                          <m:rPr>
                            <m:nor/>
                          </m:rPr>
                          <a:rPr lang="en-GB" sz="800" dirty="0" smtClean="0"/>
                          <m:t>10</m:t>
                        </m:r>
                      </m:e>
                      <m:sup>
                        <m:r>
                          <a:rPr lang="en-GB" sz="200" i="1" dirty="0" smtClean="0">
                            <a:latin typeface="Cambria Math"/>
                          </a:rPr>
                          <m:t>4</m:t>
                        </m:r>
                      </m:sup>
                    </m:sSup>
                  </m:oMath>
                </a14:m>
                <a:r>
                  <a:rPr lang="en-GB" dirty="0" smtClean="0"/>
                  <a:t>-</a:t>
                </a:r>
                <a14:m>
                  <m:oMath xmlns:m="http://schemas.openxmlformats.org/officeDocument/2006/math">
                    <m:sSup>
                      <m:sSupPr>
                        <m:ctrlPr>
                          <a:rPr lang="en-GB" sz="700" i="1" dirty="0" smtClean="0">
                            <a:latin typeface="Cambria Math"/>
                          </a:rPr>
                        </m:ctrlPr>
                      </m:sSupPr>
                      <m:e>
                        <m:r>
                          <m:rPr>
                            <m:nor/>
                          </m:rPr>
                          <a:rPr lang="en-GB" sz="1200" dirty="0" smtClean="0"/>
                          <m:t>10</m:t>
                        </m:r>
                      </m:e>
                      <m:sup>
                        <m:r>
                          <a:rPr lang="en-GB" sz="700" b="0" i="1" dirty="0" smtClean="0">
                            <a:latin typeface="Cambria Math"/>
                          </a:rPr>
                          <m:t>5</m:t>
                        </m:r>
                      </m:sup>
                    </m:sSup>
                  </m:oMath>
                </a14:m>
                <a:r>
                  <a:rPr lang="en-GB" dirty="0" smtClean="0"/>
                  <a:t> cm-1 which allows the depth</a:t>
                </a:r>
                <a:r>
                  <a:rPr lang="en-GB" baseline="0" dirty="0" smtClean="0"/>
                  <a:t> becomes </a:t>
                </a:r>
                <a14:m>
                  <m:oMath xmlns:m="http://schemas.openxmlformats.org/officeDocument/2006/math">
                    <m:sSup>
                      <m:sSupPr>
                        <m:ctrlPr>
                          <a:rPr lang="en-GB" sz="700" i="1" dirty="0" smtClean="0">
                            <a:latin typeface="Cambria Math"/>
                          </a:rPr>
                        </m:ctrlPr>
                      </m:sSupPr>
                      <m:e>
                        <m:r>
                          <m:rPr>
                            <m:nor/>
                          </m:rPr>
                          <a:rPr lang="en-GB" sz="1200" dirty="0" smtClean="0"/>
                          <m:t>10</m:t>
                        </m:r>
                      </m:e>
                      <m:sup>
                        <m:r>
                          <a:rPr lang="en-GB" sz="700" b="0" i="1" dirty="0" smtClean="0">
                            <a:latin typeface="Cambria Math"/>
                          </a:rPr>
                          <m:t>−4</m:t>
                        </m:r>
                      </m:sup>
                    </m:sSup>
                  </m:oMath>
                </a14:m>
                <a:r>
                  <a:rPr lang="en-GB" baseline="0" dirty="0" smtClean="0"/>
                  <a:t>-</a:t>
                </a:r>
                <a14:m>
                  <m:oMath xmlns:m="http://schemas.openxmlformats.org/officeDocument/2006/math">
                    <m:sSup>
                      <m:sSupPr>
                        <m:ctrlPr>
                          <a:rPr lang="en-GB" sz="700" i="1" dirty="0" smtClean="0">
                            <a:latin typeface="Cambria Math"/>
                          </a:rPr>
                        </m:ctrlPr>
                      </m:sSupPr>
                      <m:e>
                        <m:r>
                          <m:rPr>
                            <m:nor/>
                          </m:rPr>
                          <a:rPr lang="en-GB" sz="1200" dirty="0" smtClean="0"/>
                          <m:t>10</m:t>
                        </m:r>
                      </m:e>
                      <m:sup>
                        <m:r>
                          <a:rPr lang="en-GB" sz="700" b="0" i="1" dirty="0" smtClean="0">
                            <a:latin typeface="Cambria Math"/>
                          </a:rPr>
                          <m:t>−5</m:t>
                        </m:r>
                      </m:sup>
                    </m:sSup>
                  </m:oMath>
                </a14:m>
                <a:r>
                  <a:rPr lang="en-GB" baseline="0" dirty="0" smtClean="0"/>
                  <a:t> cm 100nm 1 micrometre which may cause problem. it can quench the luminescence or oxide layer can be source of luminescence. </a:t>
                </a:r>
                <a:r>
                  <a:rPr lang="en-GB" dirty="0" smtClean="0"/>
                  <a:t> </a:t>
                </a:r>
              </a:p>
              <a:p>
                <a:r>
                  <a:rPr lang="en-GB" dirty="0" smtClean="0"/>
                  <a:t>Two photon absorption we will have virtual</a:t>
                </a:r>
                <a:r>
                  <a:rPr lang="en-GB" baseline="0" dirty="0" smtClean="0"/>
                  <a:t> intermediate state </a:t>
                </a:r>
                <a:endParaRPr lang="en-GB" dirty="0"/>
              </a:p>
            </p:txBody>
          </p:sp>
        </mc:Choice>
        <mc:Fallback xmlns="">
          <p:sp>
            <p:nvSpPr>
              <p:cNvPr id="3" name="Notes Placeholder 2"/>
              <p:cNvSpPr>
                <a:spLocks noGrp="1"/>
              </p:cNvSpPr>
              <p:nvPr>
                <p:ph type="body" idx="1"/>
              </p:nvPr>
            </p:nvSpPr>
            <p:spPr/>
            <p:txBody>
              <a:bodyPr/>
              <a:lstStyle/>
              <a:p>
                <a:r>
                  <a:rPr lang="en-GB" dirty="0" smtClean="0"/>
                  <a:t>The excitation photons substantially exceeds </a:t>
                </a:r>
                <a:r>
                  <a:rPr lang="en-GB" dirty="0" err="1" smtClean="0"/>
                  <a:t>Eg</a:t>
                </a:r>
                <a:r>
                  <a:rPr lang="en-GB" dirty="0" smtClean="0"/>
                  <a:t> which guarantees high values of the absorption coefficient and in turn boost the luminescence intensity. Alfa is </a:t>
                </a:r>
                <a:r>
                  <a:rPr lang="en-GB" sz="200" i="0" dirty="0" smtClean="0">
                    <a:latin typeface="Cambria Math"/>
                  </a:rPr>
                  <a:t>〖</a:t>
                </a:r>
                <a:r>
                  <a:rPr lang="en-GB" sz="800" i="0" dirty="0" smtClean="0">
                    <a:latin typeface="Cambria Math"/>
                  </a:rPr>
                  <a:t>"</a:t>
                </a:r>
                <a:r>
                  <a:rPr lang="en-GB" sz="800" i="0" dirty="0" smtClean="0"/>
                  <a:t>10</a:t>
                </a:r>
                <a:r>
                  <a:rPr lang="en-GB" sz="200" i="0" dirty="0" smtClean="0">
                    <a:latin typeface="Cambria Math"/>
                  </a:rPr>
                  <a:t>" 〗^4</a:t>
                </a:r>
                <a:r>
                  <a:rPr lang="en-GB" dirty="0" smtClean="0"/>
                  <a:t>-</a:t>
                </a:r>
                <a:r>
                  <a:rPr lang="en-GB" sz="700" i="0" dirty="0" smtClean="0">
                    <a:latin typeface="Cambria Math"/>
                  </a:rPr>
                  <a:t>〖</a:t>
                </a:r>
                <a:r>
                  <a:rPr lang="en-GB" sz="1200" i="0" dirty="0" smtClean="0">
                    <a:latin typeface="Cambria Math"/>
                  </a:rPr>
                  <a:t>"</a:t>
                </a:r>
                <a:r>
                  <a:rPr lang="en-GB" sz="1200" i="0" dirty="0" smtClean="0"/>
                  <a:t>10</a:t>
                </a:r>
                <a:r>
                  <a:rPr lang="en-GB" sz="1200" i="0" dirty="0" smtClean="0">
                    <a:latin typeface="Cambria Math"/>
                  </a:rPr>
                  <a:t>" </a:t>
                </a:r>
                <a:r>
                  <a:rPr lang="en-GB" sz="700" i="0" dirty="0" smtClean="0">
                    <a:latin typeface="Cambria Math"/>
                  </a:rPr>
                  <a:t>〗^</a:t>
                </a:r>
                <a:r>
                  <a:rPr lang="en-GB" sz="700" b="0" i="0" dirty="0" smtClean="0">
                    <a:latin typeface="Cambria Math"/>
                  </a:rPr>
                  <a:t>5</a:t>
                </a:r>
                <a:r>
                  <a:rPr lang="en-GB" dirty="0" smtClean="0"/>
                  <a:t> cm-1 which allows the depth</a:t>
                </a:r>
                <a:r>
                  <a:rPr lang="en-GB" baseline="0" dirty="0" smtClean="0"/>
                  <a:t> becomes </a:t>
                </a:r>
                <a:r>
                  <a:rPr lang="en-GB" sz="700" i="0" dirty="0" smtClean="0">
                    <a:latin typeface="Cambria Math"/>
                  </a:rPr>
                  <a:t>〖</a:t>
                </a:r>
                <a:r>
                  <a:rPr lang="en-GB" sz="1200" i="0" dirty="0" smtClean="0">
                    <a:latin typeface="Cambria Math"/>
                  </a:rPr>
                  <a:t>"</a:t>
                </a:r>
                <a:r>
                  <a:rPr lang="en-GB" sz="1200" i="0" dirty="0" smtClean="0"/>
                  <a:t>10</a:t>
                </a:r>
                <a:r>
                  <a:rPr lang="en-GB" sz="1200" i="0" dirty="0" smtClean="0">
                    <a:latin typeface="Cambria Math"/>
                  </a:rPr>
                  <a:t>" </a:t>
                </a:r>
                <a:r>
                  <a:rPr lang="en-GB" sz="700" i="0" dirty="0" smtClean="0">
                    <a:latin typeface="Cambria Math"/>
                  </a:rPr>
                  <a:t>〗^(</a:t>
                </a:r>
                <a:r>
                  <a:rPr lang="en-GB" sz="700" b="0" i="0" dirty="0" smtClean="0">
                    <a:latin typeface="Cambria Math"/>
                  </a:rPr>
                  <a:t>−4)</a:t>
                </a:r>
                <a:r>
                  <a:rPr lang="en-GB" baseline="0" dirty="0" smtClean="0"/>
                  <a:t>-</a:t>
                </a:r>
                <a:r>
                  <a:rPr lang="en-GB" sz="700" i="0" dirty="0" smtClean="0">
                    <a:latin typeface="Cambria Math"/>
                  </a:rPr>
                  <a:t>〖</a:t>
                </a:r>
                <a:r>
                  <a:rPr lang="en-GB" sz="1200" i="0" dirty="0" smtClean="0">
                    <a:latin typeface="Cambria Math"/>
                  </a:rPr>
                  <a:t>"</a:t>
                </a:r>
                <a:r>
                  <a:rPr lang="en-GB" sz="1200" i="0" dirty="0" smtClean="0"/>
                  <a:t>10</a:t>
                </a:r>
                <a:r>
                  <a:rPr lang="en-GB" sz="1200" i="0" dirty="0" smtClean="0">
                    <a:latin typeface="Cambria Math"/>
                  </a:rPr>
                  <a:t>" </a:t>
                </a:r>
                <a:r>
                  <a:rPr lang="en-GB" sz="700" i="0" dirty="0" smtClean="0">
                    <a:latin typeface="Cambria Math"/>
                  </a:rPr>
                  <a:t>〗^(</a:t>
                </a:r>
                <a:r>
                  <a:rPr lang="en-GB" sz="700" b="0" i="0" dirty="0" smtClean="0">
                    <a:latin typeface="Cambria Math"/>
                  </a:rPr>
                  <a:t>−5)</a:t>
                </a:r>
                <a:r>
                  <a:rPr lang="en-GB" baseline="0" dirty="0" smtClean="0"/>
                  <a:t> cm 100nm 1 micrometre which may cause problem. it can quench the luminescence or oxide layer can be source of luminescence. </a:t>
                </a:r>
                <a:r>
                  <a:rPr lang="en-GB" dirty="0" smtClean="0"/>
                  <a:t> </a:t>
                </a:r>
              </a:p>
              <a:p>
                <a:r>
                  <a:rPr lang="en-GB" dirty="0" smtClean="0"/>
                  <a:t>Two photon absorption we will have virtual</a:t>
                </a:r>
                <a:r>
                  <a:rPr lang="en-GB" baseline="0" dirty="0" smtClean="0"/>
                  <a:t> intermediate state </a:t>
                </a:r>
                <a:endParaRPr lang="en-GB" dirty="0"/>
              </a:p>
            </p:txBody>
          </p:sp>
        </mc:Fallback>
      </mc:AlternateContent>
      <p:sp>
        <p:nvSpPr>
          <p:cNvPr id="4" name="Slide Number Placeholder 3"/>
          <p:cNvSpPr>
            <a:spLocks noGrp="1"/>
          </p:cNvSpPr>
          <p:nvPr>
            <p:ph type="sldNum" sz="quarter" idx="10"/>
          </p:nvPr>
        </p:nvSpPr>
        <p:spPr/>
        <p:txBody>
          <a:bodyPr/>
          <a:lstStyle/>
          <a:p>
            <a:fld id="{0375AEAA-1FED-4D19-886F-EEC0F99BF25C}" type="slidenum">
              <a:rPr lang="en-GB" smtClean="0"/>
              <a:t>16</a:t>
            </a:fld>
            <a:endParaRPr lang="en-GB" dirty="0"/>
          </a:p>
        </p:txBody>
      </p:sp>
    </p:spTree>
    <p:extLst>
      <p:ext uri="{BB962C8B-B14F-4D97-AF65-F5344CB8AC3E}">
        <p14:creationId xmlns:p14="http://schemas.microsoft.com/office/powerpoint/2010/main" val="3654899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smtClean="0"/>
                  <a:t>The excitation photons substantially exceeds Eg which guarantees high values of the absorption coefficient and in turn boost the luminescence intensity. Alfa is </a:t>
                </a:r>
                <a14:m>
                  <m:oMath xmlns:m="http://schemas.openxmlformats.org/officeDocument/2006/math">
                    <m:sSup>
                      <m:sSupPr>
                        <m:ctrlPr>
                          <a:rPr lang="en-GB" sz="200" i="1" dirty="0" smtClean="0">
                            <a:latin typeface="Cambria Math"/>
                          </a:rPr>
                        </m:ctrlPr>
                      </m:sSupPr>
                      <m:e>
                        <m:r>
                          <m:rPr>
                            <m:nor/>
                          </m:rPr>
                          <a:rPr lang="en-GB" sz="800" dirty="0" smtClean="0"/>
                          <m:t>10</m:t>
                        </m:r>
                      </m:e>
                      <m:sup>
                        <m:r>
                          <a:rPr lang="en-GB" sz="200" i="1" dirty="0" smtClean="0">
                            <a:latin typeface="Cambria Math"/>
                          </a:rPr>
                          <m:t>4</m:t>
                        </m:r>
                      </m:sup>
                    </m:sSup>
                  </m:oMath>
                </a14:m>
                <a:r>
                  <a:rPr lang="en-GB" dirty="0" smtClean="0"/>
                  <a:t>-</a:t>
                </a:r>
                <a14:m>
                  <m:oMath xmlns:m="http://schemas.openxmlformats.org/officeDocument/2006/math">
                    <m:sSup>
                      <m:sSupPr>
                        <m:ctrlPr>
                          <a:rPr lang="en-GB" sz="700" i="1" dirty="0" smtClean="0">
                            <a:latin typeface="Cambria Math"/>
                          </a:rPr>
                        </m:ctrlPr>
                      </m:sSupPr>
                      <m:e>
                        <m:r>
                          <m:rPr>
                            <m:nor/>
                          </m:rPr>
                          <a:rPr lang="en-GB" sz="1200" dirty="0" smtClean="0"/>
                          <m:t>10</m:t>
                        </m:r>
                      </m:e>
                      <m:sup>
                        <m:r>
                          <a:rPr lang="en-GB" sz="700" b="0" i="1" dirty="0" smtClean="0">
                            <a:latin typeface="Cambria Math"/>
                          </a:rPr>
                          <m:t>5</m:t>
                        </m:r>
                      </m:sup>
                    </m:sSup>
                  </m:oMath>
                </a14:m>
                <a:r>
                  <a:rPr lang="en-GB" dirty="0" smtClean="0"/>
                  <a:t> cm-1 which allows the depth</a:t>
                </a:r>
                <a:r>
                  <a:rPr lang="en-GB" baseline="0" dirty="0" smtClean="0"/>
                  <a:t> becomes </a:t>
                </a:r>
                <a14:m>
                  <m:oMath xmlns:m="http://schemas.openxmlformats.org/officeDocument/2006/math">
                    <m:sSup>
                      <m:sSupPr>
                        <m:ctrlPr>
                          <a:rPr lang="en-GB" sz="700" i="1" dirty="0" smtClean="0">
                            <a:latin typeface="Cambria Math"/>
                          </a:rPr>
                        </m:ctrlPr>
                      </m:sSupPr>
                      <m:e>
                        <m:r>
                          <m:rPr>
                            <m:nor/>
                          </m:rPr>
                          <a:rPr lang="en-GB" sz="1200" dirty="0" smtClean="0"/>
                          <m:t>10</m:t>
                        </m:r>
                      </m:e>
                      <m:sup>
                        <m:r>
                          <a:rPr lang="en-GB" sz="700" b="0" i="1" dirty="0" smtClean="0">
                            <a:latin typeface="Cambria Math"/>
                          </a:rPr>
                          <m:t>−4</m:t>
                        </m:r>
                      </m:sup>
                    </m:sSup>
                  </m:oMath>
                </a14:m>
                <a:r>
                  <a:rPr lang="en-GB" baseline="0" dirty="0" smtClean="0"/>
                  <a:t>-</a:t>
                </a:r>
                <a14:m>
                  <m:oMath xmlns:m="http://schemas.openxmlformats.org/officeDocument/2006/math">
                    <m:sSup>
                      <m:sSupPr>
                        <m:ctrlPr>
                          <a:rPr lang="en-GB" sz="700" i="1" dirty="0" smtClean="0">
                            <a:latin typeface="Cambria Math"/>
                          </a:rPr>
                        </m:ctrlPr>
                      </m:sSupPr>
                      <m:e>
                        <m:r>
                          <m:rPr>
                            <m:nor/>
                          </m:rPr>
                          <a:rPr lang="en-GB" sz="1200" dirty="0" smtClean="0"/>
                          <m:t>10</m:t>
                        </m:r>
                      </m:e>
                      <m:sup>
                        <m:r>
                          <a:rPr lang="en-GB" sz="700" b="0" i="1" dirty="0" smtClean="0">
                            <a:latin typeface="Cambria Math"/>
                          </a:rPr>
                          <m:t>−5</m:t>
                        </m:r>
                      </m:sup>
                    </m:sSup>
                  </m:oMath>
                </a14:m>
                <a:r>
                  <a:rPr lang="en-GB" baseline="0" dirty="0" smtClean="0"/>
                  <a:t> cm 100nm 1 micrometre which may cause problem. it can quench the luminescence or oxide layer can be source of luminescence. </a:t>
                </a:r>
                <a:r>
                  <a:rPr lang="en-GB" dirty="0" smtClean="0"/>
                  <a:t> </a:t>
                </a:r>
              </a:p>
              <a:p>
                <a:r>
                  <a:rPr lang="en-GB" dirty="0" smtClean="0"/>
                  <a:t>Two photon absorption we will have virtual</a:t>
                </a:r>
                <a:r>
                  <a:rPr lang="en-GB" baseline="0" dirty="0" smtClean="0"/>
                  <a:t> intermediate state </a:t>
                </a:r>
                <a:endParaRPr lang="en-GB" dirty="0"/>
              </a:p>
            </p:txBody>
          </p:sp>
        </mc:Choice>
        <mc:Fallback xmlns="">
          <p:sp>
            <p:nvSpPr>
              <p:cNvPr id="3" name="Notes Placeholder 2"/>
              <p:cNvSpPr>
                <a:spLocks noGrp="1"/>
              </p:cNvSpPr>
              <p:nvPr>
                <p:ph type="body" idx="1"/>
              </p:nvPr>
            </p:nvSpPr>
            <p:spPr/>
            <p:txBody>
              <a:bodyPr/>
              <a:lstStyle/>
              <a:p>
                <a:r>
                  <a:rPr lang="en-GB" dirty="0" smtClean="0"/>
                  <a:t>The excitation photons substantially exceeds </a:t>
                </a:r>
                <a:r>
                  <a:rPr lang="en-GB" dirty="0" err="1" smtClean="0"/>
                  <a:t>Eg</a:t>
                </a:r>
                <a:r>
                  <a:rPr lang="en-GB" dirty="0" smtClean="0"/>
                  <a:t> which guarantees high values of the absorption coefficient and in turn boost the luminescence intensity. Alfa is </a:t>
                </a:r>
                <a:r>
                  <a:rPr lang="en-GB" sz="200" i="0" dirty="0" smtClean="0">
                    <a:latin typeface="Cambria Math"/>
                  </a:rPr>
                  <a:t>〖</a:t>
                </a:r>
                <a:r>
                  <a:rPr lang="en-GB" sz="800" i="0" dirty="0" smtClean="0">
                    <a:latin typeface="Cambria Math"/>
                  </a:rPr>
                  <a:t>"</a:t>
                </a:r>
                <a:r>
                  <a:rPr lang="en-GB" sz="800" i="0" dirty="0" smtClean="0"/>
                  <a:t>10</a:t>
                </a:r>
                <a:r>
                  <a:rPr lang="en-GB" sz="200" i="0" dirty="0" smtClean="0">
                    <a:latin typeface="Cambria Math"/>
                  </a:rPr>
                  <a:t>" 〗^4</a:t>
                </a:r>
                <a:r>
                  <a:rPr lang="en-GB" dirty="0" smtClean="0"/>
                  <a:t>-</a:t>
                </a:r>
                <a:r>
                  <a:rPr lang="en-GB" sz="700" i="0" dirty="0" smtClean="0">
                    <a:latin typeface="Cambria Math"/>
                  </a:rPr>
                  <a:t>〖</a:t>
                </a:r>
                <a:r>
                  <a:rPr lang="en-GB" sz="1200" i="0" dirty="0" smtClean="0">
                    <a:latin typeface="Cambria Math"/>
                  </a:rPr>
                  <a:t>"</a:t>
                </a:r>
                <a:r>
                  <a:rPr lang="en-GB" sz="1200" i="0" dirty="0" smtClean="0"/>
                  <a:t>10</a:t>
                </a:r>
                <a:r>
                  <a:rPr lang="en-GB" sz="1200" i="0" dirty="0" smtClean="0">
                    <a:latin typeface="Cambria Math"/>
                  </a:rPr>
                  <a:t>" </a:t>
                </a:r>
                <a:r>
                  <a:rPr lang="en-GB" sz="700" i="0" dirty="0" smtClean="0">
                    <a:latin typeface="Cambria Math"/>
                  </a:rPr>
                  <a:t>〗^</a:t>
                </a:r>
                <a:r>
                  <a:rPr lang="en-GB" sz="700" b="0" i="0" dirty="0" smtClean="0">
                    <a:latin typeface="Cambria Math"/>
                  </a:rPr>
                  <a:t>5</a:t>
                </a:r>
                <a:r>
                  <a:rPr lang="en-GB" dirty="0" smtClean="0"/>
                  <a:t> cm-1 which allows the depth</a:t>
                </a:r>
                <a:r>
                  <a:rPr lang="en-GB" baseline="0" dirty="0" smtClean="0"/>
                  <a:t> becomes </a:t>
                </a:r>
                <a:r>
                  <a:rPr lang="en-GB" sz="700" i="0" dirty="0" smtClean="0">
                    <a:latin typeface="Cambria Math"/>
                  </a:rPr>
                  <a:t>〖</a:t>
                </a:r>
                <a:r>
                  <a:rPr lang="en-GB" sz="1200" i="0" dirty="0" smtClean="0">
                    <a:latin typeface="Cambria Math"/>
                  </a:rPr>
                  <a:t>"</a:t>
                </a:r>
                <a:r>
                  <a:rPr lang="en-GB" sz="1200" i="0" dirty="0" smtClean="0"/>
                  <a:t>10</a:t>
                </a:r>
                <a:r>
                  <a:rPr lang="en-GB" sz="1200" i="0" dirty="0" smtClean="0">
                    <a:latin typeface="Cambria Math"/>
                  </a:rPr>
                  <a:t>" </a:t>
                </a:r>
                <a:r>
                  <a:rPr lang="en-GB" sz="700" i="0" dirty="0" smtClean="0">
                    <a:latin typeface="Cambria Math"/>
                  </a:rPr>
                  <a:t>〗^(</a:t>
                </a:r>
                <a:r>
                  <a:rPr lang="en-GB" sz="700" b="0" i="0" dirty="0" smtClean="0">
                    <a:latin typeface="Cambria Math"/>
                  </a:rPr>
                  <a:t>−4)</a:t>
                </a:r>
                <a:r>
                  <a:rPr lang="en-GB" baseline="0" dirty="0" smtClean="0"/>
                  <a:t>-</a:t>
                </a:r>
                <a:r>
                  <a:rPr lang="en-GB" sz="700" i="0" dirty="0" smtClean="0">
                    <a:latin typeface="Cambria Math"/>
                  </a:rPr>
                  <a:t>〖</a:t>
                </a:r>
                <a:r>
                  <a:rPr lang="en-GB" sz="1200" i="0" dirty="0" smtClean="0">
                    <a:latin typeface="Cambria Math"/>
                  </a:rPr>
                  <a:t>"</a:t>
                </a:r>
                <a:r>
                  <a:rPr lang="en-GB" sz="1200" i="0" dirty="0" smtClean="0"/>
                  <a:t>10</a:t>
                </a:r>
                <a:r>
                  <a:rPr lang="en-GB" sz="1200" i="0" dirty="0" smtClean="0">
                    <a:latin typeface="Cambria Math"/>
                  </a:rPr>
                  <a:t>" </a:t>
                </a:r>
                <a:r>
                  <a:rPr lang="en-GB" sz="700" i="0" dirty="0" smtClean="0">
                    <a:latin typeface="Cambria Math"/>
                  </a:rPr>
                  <a:t>〗^(</a:t>
                </a:r>
                <a:r>
                  <a:rPr lang="en-GB" sz="700" b="0" i="0" dirty="0" smtClean="0">
                    <a:latin typeface="Cambria Math"/>
                  </a:rPr>
                  <a:t>−5)</a:t>
                </a:r>
                <a:r>
                  <a:rPr lang="en-GB" baseline="0" dirty="0" smtClean="0"/>
                  <a:t> cm 100nm 1 micrometre which may cause problem. it can quench the luminescence or oxide layer can be source of luminescence. </a:t>
                </a:r>
                <a:r>
                  <a:rPr lang="en-GB" dirty="0" smtClean="0"/>
                  <a:t> </a:t>
                </a:r>
              </a:p>
              <a:p>
                <a:r>
                  <a:rPr lang="en-GB" dirty="0" smtClean="0"/>
                  <a:t>Two photon absorption we will have virtual</a:t>
                </a:r>
                <a:r>
                  <a:rPr lang="en-GB" baseline="0" dirty="0" smtClean="0"/>
                  <a:t> intermediate state </a:t>
                </a:r>
                <a:endParaRPr lang="en-GB" dirty="0"/>
              </a:p>
            </p:txBody>
          </p:sp>
        </mc:Fallback>
      </mc:AlternateContent>
      <p:sp>
        <p:nvSpPr>
          <p:cNvPr id="4" name="Slide Number Placeholder 3"/>
          <p:cNvSpPr>
            <a:spLocks noGrp="1"/>
          </p:cNvSpPr>
          <p:nvPr>
            <p:ph type="sldNum" sz="quarter" idx="10"/>
          </p:nvPr>
        </p:nvSpPr>
        <p:spPr/>
        <p:txBody>
          <a:bodyPr/>
          <a:lstStyle/>
          <a:p>
            <a:fld id="{0375AEAA-1FED-4D19-886F-EEC0F99BF25C}" type="slidenum">
              <a:rPr lang="en-GB" smtClean="0"/>
              <a:t>17</a:t>
            </a:fld>
            <a:endParaRPr lang="en-GB" dirty="0"/>
          </a:p>
        </p:txBody>
      </p:sp>
    </p:spTree>
    <p:extLst>
      <p:ext uri="{BB962C8B-B14F-4D97-AF65-F5344CB8AC3E}">
        <p14:creationId xmlns:p14="http://schemas.microsoft.com/office/powerpoint/2010/main" val="3654899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sv-SE" dirty="0" smtClean="0"/>
              <a:t>Phonon and auger recombination </a:t>
            </a:r>
          </a:p>
          <a:p>
            <a:pPr marL="228600" indent="-228600">
              <a:buAutoNum type="arabicPeriod"/>
            </a:pPr>
            <a:r>
              <a:rPr lang="sv-SE" dirty="0" smtClean="0"/>
              <a:t>2. only limited case such as haliides</a:t>
            </a:r>
            <a:r>
              <a:rPr lang="sv-SE" baseline="0" dirty="0" smtClean="0"/>
              <a:t> of silve and thallium </a:t>
            </a:r>
          </a:p>
          <a:p>
            <a:pPr marL="228600" indent="-228600">
              <a:buAutoNum type="arabicPeriod"/>
            </a:pPr>
            <a:r>
              <a:rPr lang="sv-SE" baseline="0" dirty="0" smtClean="0"/>
              <a:t>Very rare in some large bandgap at the boarder between semi and ionic crystal</a:t>
            </a:r>
          </a:p>
        </p:txBody>
      </p:sp>
      <p:sp>
        <p:nvSpPr>
          <p:cNvPr id="4" name="Slide Number Placeholder 3"/>
          <p:cNvSpPr>
            <a:spLocks noGrp="1"/>
          </p:cNvSpPr>
          <p:nvPr>
            <p:ph type="sldNum" sz="quarter" idx="10"/>
          </p:nvPr>
        </p:nvSpPr>
        <p:spPr/>
        <p:txBody>
          <a:bodyPr/>
          <a:lstStyle/>
          <a:p>
            <a:fld id="{0375AEAA-1FED-4D19-886F-EEC0F99BF25C}" type="slidenum">
              <a:rPr lang="en-GB" smtClean="0"/>
              <a:t>20</a:t>
            </a:fld>
            <a:endParaRPr lang="en-GB" dirty="0"/>
          </a:p>
        </p:txBody>
      </p:sp>
    </p:spTree>
    <p:extLst>
      <p:ext uri="{BB962C8B-B14F-4D97-AF65-F5344CB8AC3E}">
        <p14:creationId xmlns:p14="http://schemas.microsoft.com/office/powerpoint/2010/main" val="218876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Non irradiative</a:t>
            </a:r>
            <a:r>
              <a:rPr lang="en-GB" baseline="0" dirty="0" smtClean="0"/>
              <a:t> analogy of bimolecular</a:t>
            </a:r>
          </a:p>
          <a:p>
            <a:r>
              <a:rPr lang="en-GB" baseline="0" dirty="0" smtClean="0"/>
              <a:t>Probability becomes high if the deep energy level occurs between </a:t>
            </a:r>
            <a:r>
              <a:rPr lang="en-GB" baseline="0" dirty="0" err="1" smtClean="0"/>
              <a:t>bandgap</a:t>
            </a:r>
            <a:endParaRPr lang="en-GB" baseline="0" dirty="0" smtClean="0"/>
          </a:p>
          <a:p>
            <a:r>
              <a:rPr lang="en-GB" baseline="0" dirty="0" smtClean="0"/>
              <a:t>Multi phonon emission in a) would be mediated by virtual electron levels like two photon absorption and it would be a pure process of nth order perturbation theory.</a:t>
            </a:r>
          </a:p>
          <a:p>
            <a:r>
              <a:rPr lang="en-GB" baseline="0" dirty="0" smtClean="0"/>
              <a:t>In the case of localized centre , its process by sequential application of one phonon process with participation of a real intermediate level</a:t>
            </a:r>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21</a:t>
            </a:fld>
            <a:endParaRPr lang="en-GB" dirty="0"/>
          </a:p>
        </p:txBody>
      </p:sp>
    </p:spTree>
    <p:extLst>
      <p:ext uri="{BB962C8B-B14F-4D97-AF65-F5344CB8AC3E}">
        <p14:creationId xmlns:p14="http://schemas.microsoft.com/office/powerpoint/2010/main" val="3523004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smtClean="0"/>
                  <a:t>c)X intersection become zero and non </a:t>
                </a:r>
                <a:r>
                  <a:rPr lang="en-GB" dirty="0" err="1" smtClean="0"/>
                  <a:t>radiative</a:t>
                </a:r>
                <a:r>
                  <a:rPr lang="en-GB" dirty="0" smtClean="0"/>
                  <a:t> recombination</a:t>
                </a:r>
                <a:r>
                  <a:rPr lang="en-GB" baseline="0" dirty="0" smtClean="0"/>
                  <a:t> with lots of phonon became improbable like a). One of the reason why the rare earth ion represent the efficient centre of luminesce if they embedded into any lattice.</a:t>
                </a:r>
              </a:p>
              <a:p>
                <a:r>
                  <a:rPr lang="en-GB" baseline="0" dirty="0" smtClean="0"/>
                  <a:t>Deep level in the middle of band gap which correspond to the defect in the vicinity of luminescence centre always in a very strong interaction with lattice cause </a:t>
                </a:r>
                <a14:m>
                  <m:oMath xmlns:m="http://schemas.openxmlformats.org/officeDocument/2006/math">
                    <m:sSub>
                      <m:sSubPr>
                        <m:ctrlPr>
                          <a:rPr lang="en-GB" i="1" smtClean="0">
                            <a:latin typeface="Cambria Math"/>
                            <a:cs typeface="Times New Roman" pitchFamily="18" charset="0"/>
                          </a:rPr>
                        </m:ctrlPr>
                      </m:sSubPr>
                      <m:e>
                        <m:r>
                          <a:rPr lang="en-GB" b="0" i="1" smtClean="0">
                            <a:latin typeface="Cambria Math"/>
                            <a:cs typeface="Times New Roman" pitchFamily="18" charset="0"/>
                          </a:rPr>
                          <m:t>𝑄</m:t>
                        </m:r>
                      </m:e>
                      <m:sub>
                        <m:r>
                          <a:rPr lang="en-GB" b="0" i="1" smtClean="0">
                            <a:latin typeface="Cambria Math"/>
                            <a:cs typeface="Times New Roman" pitchFamily="18" charset="0"/>
                          </a:rPr>
                          <m:t>𝑒</m:t>
                        </m:r>
                        <m:r>
                          <a:rPr lang="en-GB" b="0" i="1" smtClean="0">
                            <a:latin typeface="Cambria Math"/>
                            <a:cs typeface="Times New Roman" pitchFamily="18" charset="0"/>
                          </a:rPr>
                          <m:t>0</m:t>
                        </m:r>
                      </m:sub>
                    </m:sSub>
                    <m:r>
                      <a:rPr lang="en-GB" b="0" i="1" smtClean="0">
                        <a:latin typeface="Cambria Math"/>
                        <a:cs typeface="Times New Roman" pitchFamily="18" charset="0"/>
                      </a:rPr>
                      <m:t> </m:t>
                    </m:r>
                    <m:r>
                      <a:rPr lang="en-GB" b="0" i="1" smtClean="0">
                        <a:latin typeface="Cambria Math"/>
                        <a:cs typeface="Times New Roman" pitchFamily="18" charset="0"/>
                      </a:rPr>
                      <m:t>𝑡𝑜</m:t>
                    </m:r>
                    <m:r>
                      <a:rPr lang="en-GB" b="0" i="1" smtClean="0">
                        <a:latin typeface="Cambria Math"/>
                        <a:cs typeface="Times New Roman" pitchFamily="18" charset="0"/>
                      </a:rPr>
                      <m:t> </m:t>
                    </m:r>
                    <m:sSub>
                      <m:sSubPr>
                        <m:ctrlPr>
                          <a:rPr lang="en-GB" b="0" i="1" smtClean="0">
                            <a:latin typeface="Cambria Math"/>
                            <a:cs typeface="Times New Roman" pitchFamily="18" charset="0"/>
                          </a:rPr>
                        </m:ctrlPr>
                      </m:sSubPr>
                      <m:e>
                        <m:r>
                          <a:rPr lang="en-GB" b="0" i="1" smtClean="0">
                            <a:latin typeface="Cambria Math"/>
                            <a:cs typeface="Times New Roman" pitchFamily="18" charset="0"/>
                          </a:rPr>
                          <m:t>𝑄</m:t>
                        </m:r>
                      </m:e>
                      <m:sub>
                        <m:r>
                          <a:rPr lang="en-GB" b="0" i="1" smtClean="0">
                            <a:latin typeface="Cambria Math"/>
                            <a:cs typeface="Times New Roman" pitchFamily="18" charset="0"/>
                          </a:rPr>
                          <m:t>𝑑</m:t>
                        </m:r>
                        <m:r>
                          <a:rPr lang="en-GB" b="0" i="1" smtClean="0">
                            <a:latin typeface="Cambria Math"/>
                            <a:cs typeface="Times New Roman" pitchFamily="18" charset="0"/>
                          </a:rPr>
                          <m:t>0</m:t>
                        </m:r>
                      </m:sub>
                    </m:sSub>
                  </m:oMath>
                </a14:m>
                <a:r>
                  <a:rPr lang="en-GB" dirty="0" smtClean="0"/>
                  <a:t>. This called Shockley read recombination </a:t>
                </a:r>
                <a:endParaRPr lang="en-GB" dirty="0"/>
              </a:p>
            </p:txBody>
          </p:sp>
        </mc:Choice>
        <mc:Fallback xmlns="">
          <p:sp>
            <p:nvSpPr>
              <p:cNvPr id="3" name="Notes Placeholder 2"/>
              <p:cNvSpPr>
                <a:spLocks noGrp="1"/>
              </p:cNvSpPr>
              <p:nvPr>
                <p:ph type="body" idx="1"/>
              </p:nvPr>
            </p:nvSpPr>
            <p:spPr/>
            <p:txBody>
              <a:bodyPr/>
              <a:lstStyle/>
              <a:p>
                <a:r>
                  <a:rPr lang="en-GB" dirty="0" smtClean="0"/>
                  <a:t>c)X intersection become zero and non </a:t>
                </a:r>
                <a:r>
                  <a:rPr lang="en-GB" dirty="0" err="1" smtClean="0"/>
                  <a:t>radiative</a:t>
                </a:r>
                <a:r>
                  <a:rPr lang="en-GB" dirty="0" smtClean="0"/>
                  <a:t> recombination</a:t>
                </a:r>
                <a:r>
                  <a:rPr lang="en-GB" baseline="0" dirty="0" smtClean="0"/>
                  <a:t> with lots of phonon became improbable like a). One of the reason why the rare earth ion represent the efficient centre of luminesce if they embedded into any lattice.</a:t>
                </a:r>
              </a:p>
              <a:p>
                <a:r>
                  <a:rPr lang="en-GB" baseline="0" dirty="0" smtClean="0"/>
                  <a:t>Deep level in the middle of band gap which correspond to the defect in the vicinity of luminescence centre always in a very strong interaction with lattice cause </a:t>
                </a:r>
                <a:r>
                  <a:rPr lang="en-GB" b="0" i="0" smtClean="0">
                    <a:latin typeface="Cambria Math"/>
                    <a:cs typeface="Times New Roman" pitchFamily="18" charset="0"/>
                  </a:rPr>
                  <a:t>𝑄</a:t>
                </a:r>
                <a:r>
                  <a:rPr lang="en-GB" b="0" i="0" smtClean="0">
                    <a:latin typeface="Cambria Math"/>
                    <a:cs typeface="Times New Roman" pitchFamily="18" charset="0"/>
                  </a:rPr>
                  <a:t>_</a:t>
                </a:r>
                <a:r>
                  <a:rPr lang="en-GB" b="0" i="0" smtClean="0">
                    <a:latin typeface="Cambria Math"/>
                    <a:cs typeface="Times New Roman" pitchFamily="18" charset="0"/>
                  </a:rPr>
                  <a:t>𝑒0</a:t>
                </a:r>
                <a:r>
                  <a:rPr lang="en-GB" b="0" i="0" smtClean="0">
                    <a:latin typeface="Cambria Math"/>
                    <a:cs typeface="Times New Roman" pitchFamily="18" charset="0"/>
                  </a:rPr>
                  <a:t>  𝑡𝑜 𝑄_𝑑0</a:t>
                </a:r>
                <a:r>
                  <a:rPr lang="en-GB" dirty="0" smtClean="0"/>
                  <a:t>. This called Shockley read recombination </a:t>
                </a:r>
                <a:endParaRPr lang="en-GB" dirty="0"/>
              </a:p>
            </p:txBody>
          </p:sp>
        </mc:Fallback>
      </mc:AlternateContent>
      <p:sp>
        <p:nvSpPr>
          <p:cNvPr id="4" name="Slide Number Placeholder 3"/>
          <p:cNvSpPr>
            <a:spLocks noGrp="1"/>
          </p:cNvSpPr>
          <p:nvPr>
            <p:ph type="sldNum" sz="quarter" idx="10"/>
          </p:nvPr>
        </p:nvSpPr>
        <p:spPr/>
        <p:txBody>
          <a:bodyPr/>
          <a:lstStyle/>
          <a:p>
            <a:fld id="{0375AEAA-1FED-4D19-886F-EEC0F99BF25C}" type="slidenum">
              <a:rPr lang="en-GB" smtClean="0"/>
              <a:t>22</a:t>
            </a:fld>
            <a:endParaRPr lang="en-GB" dirty="0"/>
          </a:p>
        </p:txBody>
      </p:sp>
    </p:spTree>
    <p:extLst>
      <p:ext uri="{BB962C8B-B14F-4D97-AF65-F5344CB8AC3E}">
        <p14:creationId xmlns:p14="http://schemas.microsoft.com/office/powerpoint/2010/main" val="821664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23</a:t>
            </a:fld>
            <a:endParaRPr lang="en-GB" dirty="0"/>
          </a:p>
        </p:txBody>
      </p:sp>
    </p:spTree>
    <p:extLst>
      <p:ext uri="{BB962C8B-B14F-4D97-AF65-F5344CB8AC3E}">
        <p14:creationId xmlns:p14="http://schemas.microsoft.com/office/powerpoint/2010/main" val="18753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GB" dirty="0"/>
              </a:p>
            </p:txBody>
          </p:sp>
        </mc:Choice>
        <mc:Fallback xmlns="">
          <p:sp>
            <p:nvSpPr>
              <p:cNvPr id="3" name="Notes Placeholder 2"/>
              <p:cNvSpPr>
                <a:spLocks noGrp="1"/>
              </p:cNvSpPr>
              <p:nvPr>
                <p:ph type="body" idx="1"/>
              </p:nvPr>
            </p:nvSpPr>
            <p:spPr/>
            <p:txBody>
              <a:bodyPr/>
              <a:lstStyle/>
              <a:p>
                <a:r>
                  <a:rPr lang="en-GB" dirty="0" smtClean="0"/>
                  <a:t>In addition to intrinsic Auger recombination,</a:t>
                </a:r>
                <a:r>
                  <a:rPr lang="en-GB" baseline="0" dirty="0" smtClean="0"/>
                  <a:t> there also exist extrinsic Auger recombination which caused by impurity in the semiconductor. Non </a:t>
                </a:r>
                <a:r>
                  <a:rPr lang="en-GB" baseline="0" dirty="0" err="1" smtClean="0"/>
                  <a:t>radiative</a:t>
                </a:r>
                <a:r>
                  <a:rPr lang="en-GB" baseline="0" dirty="0" smtClean="0"/>
                  <a:t> process accompanying luminescence originating by (e-</a:t>
                </a:r>
                <a:r>
                  <a:rPr lang="en-GB" sz="1200" i="0" kern="1200">
                    <a:solidFill>
                      <a:schemeClr val="tx1"/>
                    </a:solidFill>
                    <a:effectLst/>
                    <a:latin typeface="+mn-lt"/>
                    <a:ea typeface="+mn-ea"/>
                    <a:cs typeface="+mn-cs"/>
                  </a:rPr>
                  <a:t>𝐴^0</a:t>
                </a:r>
                <a:r>
                  <a:rPr lang="en-GB" baseline="0" dirty="0" smtClean="0"/>
                  <a:t>)and (h-</a:t>
                </a:r>
                <a:r>
                  <a:rPr lang="en-GB" sz="1200" i="0" kern="1200">
                    <a:solidFill>
                      <a:schemeClr val="tx1"/>
                    </a:solidFill>
                    <a:effectLst/>
                    <a:latin typeface="+mn-lt"/>
                    <a:ea typeface="+mn-ea"/>
                    <a:cs typeface="+mn-cs"/>
                  </a:rPr>
                  <a:t>𝐷</a:t>
                </a:r>
                <a:r>
                  <a:rPr lang="en-GB" sz="1200" i="0" kern="1200" smtClean="0">
                    <a:solidFill>
                      <a:schemeClr val="tx1"/>
                    </a:solidFill>
                    <a:effectLst/>
                    <a:latin typeface="+mn-lt"/>
                    <a:ea typeface="+mn-ea"/>
                    <a:cs typeface="+mn-cs"/>
                  </a:rPr>
                  <a:t>^</a:t>
                </a:r>
                <a:r>
                  <a:rPr lang="en-GB" sz="1200" i="0" kern="1200">
                    <a:solidFill>
                      <a:schemeClr val="tx1"/>
                    </a:solidFill>
                    <a:effectLst/>
                    <a:latin typeface="+mn-lt"/>
                    <a:ea typeface="+mn-ea"/>
                    <a:cs typeface="+mn-cs"/>
                  </a:rPr>
                  <a:t>0</a:t>
                </a:r>
                <a:r>
                  <a:rPr lang="en-GB" baseline="0" dirty="0" smtClean="0"/>
                  <a:t>) and therefore decreasing its efficiency</a:t>
                </a:r>
                <a:endParaRPr lang="en-GB" dirty="0"/>
              </a:p>
            </p:txBody>
          </p:sp>
        </mc:Fallback>
      </mc:AlternateContent>
      <p:sp>
        <p:nvSpPr>
          <p:cNvPr id="4" name="Slide Number Placeholder 3"/>
          <p:cNvSpPr>
            <a:spLocks noGrp="1"/>
          </p:cNvSpPr>
          <p:nvPr>
            <p:ph type="sldNum" sz="quarter" idx="10"/>
          </p:nvPr>
        </p:nvSpPr>
        <p:spPr/>
        <p:txBody>
          <a:bodyPr/>
          <a:lstStyle/>
          <a:p>
            <a:fld id="{0375AEAA-1FED-4D19-886F-EEC0F99BF25C}" type="slidenum">
              <a:rPr lang="en-GB" smtClean="0"/>
              <a:t>24</a:t>
            </a:fld>
            <a:endParaRPr lang="en-GB" dirty="0"/>
          </a:p>
        </p:txBody>
      </p:sp>
    </p:spTree>
    <p:extLst>
      <p:ext uri="{BB962C8B-B14F-4D97-AF65-F5344CB8AC3E}">
        <p14:creationId xmlns:p14="http://schemas.microsoft.com/office/powerpoint/2010/main" val="217527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75AEAA-1FED-4D19-886F-EEC0F99BF25C}" type="slidenum">
              <a:rPr lang="en-GB" smtClean="0"/>
              <a:t>25</a:t>
            </a:fld>
            <a:endParaRPr lang="en-GB" dirty="0"/>
          </a:p>
        </p:txBody>
      </p:sp>
    </p:spTree>
    <p:extLst>
      <p:ext uri="{BB962C8B-B14F-4D97-AF65-F5344CB8AC3E}">
        <p14:creationId xmlns:p14="http://schemas.microsoft.com/office/powerpoint/2010/main" val="2321916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jpe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2.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5.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0.png"/><Relationship Id="rId5" Type="http://schemas.openxmlformats.org/officeDocument/2006/relationships/image" Target="../media/image40.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220.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30.png"/><Relationship Id="rId4" Type="http://schemas.openxmlformats.org/officeDocument/2006/relationships/image" Target="../media/image220.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220.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4.jpeg"/><Relationship Id="rId7" Type="http://schemas.openxmlformats.org/officeDocument/2006/relationships/image" Target="../media/image45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490.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6.jpeg"/><Relationship Id="rId7"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109990"/>
            <a:ext cx="8359981" cy="523220"/>
          </a:xfrm>
          <a:prstGeom prst="rect">
            <a:avLst/>
          </a:prstGeom>
          <a:noFill/>
        </p:spPr>
        <p:txBody>
          <a:bodyPr wrap="none" rtlCol="0">
            <a:spAutoFit/>
          </a:bodyPr>
          <a:lstStyle/>
          <a:p>
            <a:r>
              <a:rPr lang="en-GB" sz="2800" dirty="0">
                <a:latin typeface="Times New Roman" pitchFamily="18" charset="0"/>
                <a:cs typeface="Times New Roman" pitchFamily="18" charset="0"/>
              </a:rPr>
              <a:t>Radiative and non-radiative recombination. Free exciton</a:t>
            </a:r>
            <a:r>
              <a:rPr lang="en-GB" sz="1400" dirty="0"/>
              <a:t>s</a:t>
            </a:r>
            <a:endParaRPr lang="en-GB" sz="1400" dirty="0">
              <a:latin typeface="Times New Roman" pitchFamily="18" charset="0"/>
              <a:cs typeface="Times New Roman" pitchFamily="18" charset="0"/>
            </a:endParaRPr>
          </a:p>
        </p:txBody>
      </p:sp>
      <p:sp>
        <p:nvSpPr>
          <p:cNvPr id="3" name="Rectangle 2"/>
          <p:cNvSpPr/>
          <p:nvPr/>
        </p:nvSpPr>
        <p:spPr>
          <a:xfrm>
            <a:off x="1676400" y="2741957"/>
            <a:ext cx="5565947" cy="523220"/>
          </a:xfrm>
          <a:prstGeom prst="rect">
            <a:avLst/>
          </a:prstGeom>
        </p:spPr>
        <p:txBody>
          <a:bodyPr wrap="none">
            <a:spAutoFit/>
          </a:bodyPr>
          <a:lstStyle/>
          <a:p>
            <a:r>
              <a:rPr lang="en-US" sz="2800" dirty="0">
                <a:latin typeface="Times New Roman" pitchFamily="18" charset="0"/>
                <a:cs typeface="Times New Roman" pitchFamily="18" charset="0"/>
              </a:rPr>
              <a:t>Lecture </a:t>
            </a:r>
            <a:r>
              <a:rPr lang="en-US" sz="2800" dirty="0" smtClean="0">
                <a:latin typeface="Times New Roman" pitchFamily="18" charset="0"/>
                <a:cs typeface="Times New Roman" pitchFamily="18" charset="0"/>
              </a:rPr>
              <a:t>3 </a:t>
            </a:r>
            <a:r>
              <a:rPr lang="en-US" sz="2800" dirty="0">
                <a:latin typeface="Times New Roman" pitchFamily="18" charset="0"/>
                <a:cs typeface="Times New Roman" pitchFamily="18" charset="0"/>
              </a:rPr>
              <a:t>(chapter </a:t>
            </a:r>
            <a:r>
              <a:rPr lang="en-US" sz="2800" dirty="0" smtClean="0">
                <a:latin typeface="Times New Roman" pitchFamily="18" charset="0"/>
                <a:cs typeface="Times New Roman" pitchFamily="18" charset="0"/>
              </a:rPr>
              <a:t>5 &amp; 6 </a:t>
            </a:r>
            <a:r>
              <a:rPr lang="en-US" sz="2800" dirty="0">
                <a:latin typeface="Times New Roman" pitchFamily="18" charset="0"/>
                <a:cs typeface="Times New Roman" pitchFamily="18" charset="0"/>
              </a:rPr>
              <a:t>of </a:t>
            </a:r>
            <a:r>
              <a:rPr lang="en-US" sz="2800" dirty="0" smtClean="0">
                <a:latin typeface="Times New Roman" pitchFamily="18" charset="0"/>
                <a:cs typeface="Times New Roman" pitchFamily="18" charset="0"/>
              </a:rPr>
              <a:t>the book</a:t>
            </a:r>
            <a:r>
              <a:rPr lang="en-US" sz="2800" dirty="0">
                <a:latin typeface="Times New Roman" pitchFamily="18" charset="0"/>
                <a:cs typeface="Times New Roman" pitchFamily="18" charset="0"/>
              </a:rPr>
              <a:t>)</a:t>
            </a:r>
          </a:p>
        </p:txBody>
      </p:sp>
      <p:sp>
        <p:nvSpPr>
          <p:cNvPr id="4" name="Rectangle 3"/>
          <p:cNvSpPr/>
          <p:nvPr/>
        </p:nvSpPr>
        <p:spPr>
          <a:xfrm>
            <a:off x="1297073" y="4499475"/>
            <a:ext cx="6324600" cy="400110"/>
          </a:xfrm>
          <a:prstGeom prst="rect">
            <a:avLst/>
          </a:prstGeom>
        </p:spPr>
        <p:txBody>
          <a:bodyPr wrap="square">
            <a:spAutoFit/>
          </a:bodyPr>
          <a:lstStyle/>
          <a:p>
            <a:r>
              <a:rPr lang="en-US" sz="2000" i="1" dirty="0">
                <a:effectLst>
                  <a:outerShdw blurRad="38100" dist="38100" dir="2700000" algn="tl">
                    <a:srgbClr val="000000">
                      <a:alpha val="43137"/>
                    </a:srgbClr>
                  </a:outerShdw>
                </a:effectLst>
                <a:latin typeface="Times New Roman" pitchFamily="18" charset="0"/>
                <a:cs typeface="Times New Roman" pitchFamily="18" charset="0"/>
              </a:rPr>
              <a:t>Given</a:t>
            </a:r>
            <a:r>
              <a:rPr lang="en-US" sz="2000" b="1" i="1" dirty="0">
                <a:solidFill>
                  <a:schemeClr val="accent2">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US" sz="2000" i="1" dirty="0">
                <a:effectLst>
                  <a:outerShdw blurRad="38100" dist="38100" dir="2700000" algn="tl">
                    <a:srgbClr val="000000">
                      <a:alpha val="43137"/>
                    </a:srgbClr>
                  </a:outerShdw>
                </a:effectLst>
                <a:latin typeface="Times New Roman" pitchFamily="18" charset="0"/>
                <a:cs typeface="Times New Roman" pitchFamily="18" charset="0"/>
              </a:rPr>
              <a:t>by: </a:t>
            </a:r>
            <a:r>
              <a:rPr lang="en-US" sz="2000" i="1" dirty="0" smtClean="0">
                <a:effectLst>
                  <a:outerShdw blurRad="38100" dist="38100" dir="2700000" algn="tl">
                    <a:srgbClr val="000000">
                      <a:alpha val="43137"/>
                    </a:srgbClr>
                  </a:outerShdw>
                </a:effectLst>
                <a:latin typeface="Times New Roman" pitchFamily="18" charset="0"/>
                <a:cs typeface="Times New Roman" pitchFamily="18" charset="0"/>
              </a:rPr>
              <a:t>zahra Besharat, 5 Nov. </a:t>
            </a:r>
            <a:r>
              <a:rPr lang="en-US" sz="2000" i="1" dirty="0">
                <a:effectLst>
                  <a:outerShdw blurRad="38100" dist="38100" dir="2700000" algn="tl">
                    <a:srgbClr val="000000">
                      <a:alpha val="43137"/>
                    </a:srgbClr>
                  </a:outerShdw>
                </a:effectLst>
                <a:latin typeface="Times New Roman" pitchFamily="18" charset="0"/>
                <a:cs typeface="Times New Roman" pitchFamily="18" charset="0"/>
              </a:rPr>
              <a:t>2012</a:t>
            </a:r>
          </a:p>
        </p:txBody>
      </p:sp>
    </p:spTree>
    <p:extLst>
      <p:ext uri="{BB962C8B-B14F-4D97-AF65-F5344CB8AC3E}">
        <p14:creationId xmlns:p14="http://schemas.microsoft.com/office/powerpoint/2010/main" val="13256854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2800" dirty="0" smtClean="0">
                <a:solidFill>
                  <a:schemeClr val="tx2">
                    <a:lumMod val="75000"/>
                  </a:schemeClr>
                </a:solidFill>
                <a:latin typeface="Times New Roman" pitchFamily="18" charset="0"/>
                <a:cs typeface="Times New Roman" pitchFamily="18" charset="0"/>
              </a:rPr>
              <a:t>Overview of luminescence processes in crystalline semiconductors</a:t>
            </a:r>
            <a:endParaRPr lang="en-GB" sz="2800" dirty="0">
              <a:solidFill>
                <a:schemeClr val="tx2">
                  <a:lumMod val="75000"/>
                </a:schemeClr>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371600"/>
                <a:ext cx="8305800" cy="4525963"/>
              </a:xfrm>
            </p:spPr>
            <p:txBody>
              <a:bodyPr>
                <a:noAutofit/>
              </a:bodyPr>
              <a:lstStyle/>
              <a:p>
                <a:r>
                  <a:rPr lang="en-GB" sz="1800" dirty="0" smtClean="0">
                    <a:latin typeface="Times New Roman" pitchFamily="18" charset="0"/>
                    <a:cs typeface="Times New Roman" pitchFamily="18" charset="0"/>
                  </a:rPr>
                  <a:t>Radiative recombination of free excitons (FE)</a:t>
                </a:r>
              </a:p>
              <a:p>
                <a:pPr marL="0" indent="0">
                  <a:buNone/>
                </a:pPr>
                <a:endParaRPr lang="en-GB" sz="1800" dirty="0" smtClean="0">
                  <a:latin typeface="Times New Roman" pitchFamily="18" charset="0"/>
                  <a:cs typeface="Times New Roman" pitchFamily="18" charset="0"/>
                </a:endParaRPr>
              </a:p>
              <a:p>
                <a:r>
                  <a:rPr lang="en-GB" sz="1800" dirty="0">
                    <a:latin typeface="Times New Roman" pitchFamily="18" charset="0"/>
                    <a:cs typeface="Times New Roman" pitchFamily="18" charset="0"/>
                  </a:rPr>
                  <a:t>Radiative recombination of free </a:t>
                </a:r>
                <a:r>
                  <a:rPr lang="en-GB" sz="1800" dirty="0" smtClean="0">
                    <a:latin typeface="Times New Roman" pitchFamily="18" charset="0"/>
                    <a:cs typeface="Times New Roman" pitchFamily="18" charset="0"/>
                  </a:rPr>
                  <a:t>excitons with simultaneouse emision of an LO phonons</a:t>
                </a:r>
              </a:p>
              <a:p>
                <a:pPr marL="0" indent="0">
                  <a:buNone/>
                </a:pPr>
                <a:endParaRPr lang="en-GB" sz="1800" dirty="0" smtClean="0">
                  <a:latin typeface="Times New Roman" pitchFamily="18" charset="0"/>
                  <a:cs typeface="Times New Roman" pitchFamily="18" charset="0"/>
                </a:endParaRPr>
              </a:p>
              <a:p>
                <a:r>
                  <a:rPr lang="en-GB" sz="1800" dirty="0">
                    <a:latin typeface="Times New Roman" pitchFamily="18" charset="0"/>
                    <a:cs typeface="Times New Roman" pitchFamily="18" charset="0"/>
                  </a:rPr>
                  <a:t>Radiative recombination of </a:t>
                </a:r>
                <a:r>
                  <a:rPr lang="en-GB" sz="1800" dirty="0" smtClean="0">
                    <a:latin typeface="Times New Roman" pitchFamily="18" charset="0"/>
                    <a:cs typeface="Times New Roman" pitchFamily="18" charset="0"/>
                  </a:rPr>
                  <a:t>a bound exciton (BE)</a:t>
                </a:r>
              </a:p>
              <a:p>
                <a:pPr marL="0" indent="0">
                  <a:buNone/>
                </a:pPr>
                <a:endParaRPr lang="en-GB" sz="1800" dirty="0" smtClean="0">
                  <a:latin typeface="Times New Roman" pitchFamily="18" charset="0"/>
                  <a:cs typeface="Times New Roman" pitchFamily="18" charset="0"/>
                </a:endParaRPr>
              </a:p>
              <a:p>
                <a:pPr marL="0" indent="0">
                  <a:buNone/>
                </a:pPr>
                <a:r>
                  <a:rPr lang="en-GB" sz="1800" dirty="0">
                    <a:latin typeface="Times New Roman" pitchFamily="18" charset="0"/>
                    <a:cs typeface="Times New Roman" pitchFamily="18" charset="0"/>
                  </a:rPr>
                  <a:t> </a:t>
                </a:r>
                <a:r>
                  <a:rPr lang="en-GB" sz="1800" dirty="0" smtClean="0">
                    <a:latin typeface="Times New Roman" pitchFamily="18" charset="0"/>
                    <a:cs typeface="Times New Roman" pitchFamily="18" charset="0"/>
                  </a:rPr>
                  <a:t>             radiative decay of an exciton bound to neutral Donor (</a:t>
                </a:r>
                <a14:m>
                  <m:oMath xmlns:m="http://schemas.openxmlformats.org/officeDocument/2006/math">
                    <m:sSup>
                      <m:sSupPr>
                        <m:ctrlPr>
                          <a:rPr lang="en-GB" sz="1800" i="1" dirty="0" smtClean="0">
                            <a:latin typeface="Cambria Math"/>
                            <a:cs typeface="Times New Roman" pitchFamily="18" charset="0"/>
                          </a:rPr>
                        </m:ctrlPr>
                      </m:sSupPr>
                      <m:e>
                        <m:r>
                          <a:rPr lang="en-GB" sz="1800" b="0" i="1" dirty="0" smtClean="0">
                            <a:latin typeface="Cambria Math"/>
                            <a:cs typeface="Times New Roman" pitchFamily="18" charset="0"/>
                          </a:rPr>
                          <m:t>𝐷</m:t>
                        </m:r>
                      </m:e>
                      <m:sup>
                        <m:r>
                          <a:rPr lang="en-GB" sz="1800" b="0" i="1" dirty="0" smtClean="0">
                            <a:latin typeface="Cambria Math"/>
                            <a:cs typeface="Times New Roman" pitchFamily="18" charset="0"/>
                          </a:rPr>
                          <m:t>0</m:t>
                        </m:r>
                      </m:sup>
                    </m:sSup>
                  </m:oMath>
                </a14:m>
                <a:r>
                  <a:rPr lang="en-GB" sz="1800" dirty="0" smtClean="0">
                    <a:latin typeface="Times New Roman" pitchFamily="18" charset="0"/>
                    <a:cs typeface="Times New Roman" pitchFamily="18" charset="0"/>
                  </a:rPr>
                  <a:t>) or Acceptor (</a:t>
                </a:r>
                <a14:m>
                  <m:oMath xmlns:m="http://schemas.openxmlformats.org/officeDocument/2006/math">
                    <m:sSup>
                      <m:sSupPr>
                        <m:ctrlPr>
                          <a:rPr lang="en-GB" sz="1800" i="1" smtClean="0">
                            <a:latin typeface="Cambria Math"/>
                            <a:cs typeface="Times New Roman" pitchFamily="18" charset="0"/>
                          </a:rPr>
                        </m:ctrlPr>
                      </m:sSupPr>
                      <m:e>
                        <m:r>
                          <a:rPr lang="en-GB" sz="1800" b="0" i="1" smtClean="0">
                            <a:latin typeface="Cambria Math"/>
                            <a:cs typeface="Times New Roman" pitchFamily="18" charset="0"/>
                          </a:rPr>
                          <m:t>𝐴</m:t>
                        </m:r>
                      </m:e>
                      <m:sup>
                        <m:r>
                          <a:rPr lang="en-GB" sz="1800" b="0" i="1" smtClean="0">
                            <a:latin typeface="Cambria Math"/>
                            <a:cs typeface="Times New Roman" pitchFamily="18" charset="0"/>
                          </a:rPr>
                          <m:t>0</m:t>
                        </m:r>
                      </m:sup>
                    </m:sSup>
                  </m:oMath>
                </a14:m>
                <a:r>
                  <a:rPr lang="en-GB" sz="1800" dirty="0" smtClean="0">
                    <a:latin typeface="Times New Roman" pitchFamily="18" charset="0"/>
                    <a:cs typeface="Times New Roman" pitchFamily="18" charset="0"/>
                  </a:rPr>
                  <a:t>)</a:t>
                </a:r>
              </a:p>
              <a:p>
                <a:pPr marL="0" indent="0">
                  <a:buNone/>
                </a:pPr>
                <a:r>
                  <a:rPr lang="en-GB" sz="1800" dirty="0">
                    <a:latin typeface="Times New Roman" pitchFamily="18" charset="0"/>
                    <a:cs typeface="Times New Roman" pitchFamily="18" charset="0"/>
                  </a:rPr>
                  <a:t> </a:t>
                </a:r>
                <a:r>
                  <a:rPr lang="en-GB" sz="1800" dirty="0" smtClean="0">
                    <a:latin typeface="Times New Roman" pitchFamily="18" charset="0"/>
                    <a:cs typeface="Times New Roman" pitchFamily="18" charset="0"/>
                  </a:rPr>
                  <a:t>             </a:t>
                </a:r>
                <a:r>
                  <a:rPr lang="en-GB" sz="1800" dirty="0">
                    <a:latin typeface="Times New Roman" pitchFamily="18" charset="0"/>
                    <a:cs typeface="Times New Roman" pitchFamily="18" charset="0"/>
                  </a:rPr>
                  <a:t>radiative decay of an exciton bound to </a:t>
                </a:r>
                <a:r>
                  <a:rPr lang="en-GB" sz="1800" dirty="0" smtClean="0">
                    <a:latin typeface="Times New Roman" pitchFamily="18" charset="0"/>
                    <a:cs typeface="Times New Roman" pitchFamily="18" charset="0"/>
                  </a:rPr>
                  <a:t>ionized Donor </a:t>
                </a:r>
                <a:r>
                  <a:rPr lang="en-GB" sz="1800" dirty="0">
                    <a:latin typeface="Times New Roman" pitchFamily="18" charset="0"/>
                    <a:cs typeface="Times New Roman" pitchFamily="18" charset="0"/>
                  </a:rPr>
                  <a:t>(</a:t>
                </a:r>
                <a14:m>
                  <m:oMath xmlns:m="http://schemas.openxmlformats.org/officeDocument/2006/math">
                    <m:sSup>
                      <m:sSupPr>
                        <m:ctrlPr>
                          <a:rPr lang="en-GB" sz="1800" i="1" dirty="0">
                            <a:latin typeface="Cambria Math"/>
                            <a:cs typeface="Times New Roman" pitchFamily="18" charset="0"/>
                          </a:rPr>
                        </m:ctrlPr>
                      </m:sSupPr>
                      <m:e>
                        <m:r>
                          <a:rPr lang="en-GB" sz="1800" i="1" dirty="0">
                            <a:latin typeface="Cambria Math"/>
                            <a:cs typeface="Times New Roman" pitchFamily="18" charset="0"/>
                          </a:rPr>
                          <m:t>𝐷</m:t>
                        </m:r>
                      </m:e>
                      <m:sup>
                        <m:r>
                          <a:rPr lang="en-GB" sz="1800" b="0" i="1" dirty="0" smtClean="0">
                            <a:latin typeface="Cambria Math"/>
                            <a:cs typeface="Times New Roman" pitchFamily="18" charset="0"/>
                          </a:rPr>
                          <m:t>+</m:t>
                        </m:r>
                      </m:sup>
                    </m:sSup>
                  </m:oMath>
                </a14:m>
                <a:r>
                  <a:rPr lang="en-GB" sz="1800" dirty="0">
                    <a:latin typeface="Times New Roman" pitchFamily="18" charset="0"/>
                    <a:cs typeface="Times New Roman" pitchFamily="18" charset="0"/>
                  </a:rPr>
                  <a:t>) or Acceptor (</a:t>
                </a:r>
                <a14:m>
                  <m:oMath xmlns:m="http://schemas.openxmlformats.org/officeDocument/2006/math">
                    <m:sSup>
                      <m:sSupPr>
                        <m:ctrlPr>
                          <a:rPr lang="en-GB" sz="1800" i="1">
                            <a:latin typeface="Cambria Math"/>
                            <a:cs typeface="Times New Roman" pitchFamily="18" charset="0"/>
                          </a:rPr>
                        </m:ctrlPr>
                      </m:sSupPr>
                      <m:e>
                        <m:r>
                          <a:rPr lang="en-GB" sz="1800" i="1">
                            <a:latin typeface="Cambria Math"/>
                            <a:cs typeface="Times New Roman" pitchFamily="18" charset="0"/>
                          </a:rPr>
                          <m:t>𝐴</m:t>
                        </m:r>
                      </m:e>
                      <m:sup>
                        <m:r>
                          <a:rPr lang="en-GB" sz="1800" b="0" i="1" smtClean="0">
                            <a:latin typeface="Cambria Math"/>
                            <a:cs typeface="Times New Roman" pitchFamily="18" charset="0"/>
                          </a:rPr>
                          <m:t>−</m:t>
                        </m:r>
                      </m:sup>
                    </m:sSup>
                  </m:oMath>
                </a14:m>
                <a:r>
                  <a:rPr lang="en-GB" sz="1800" dirty="0">
                    <a:latin typeface="Times New Roman" pitchFamily="18" charset="0"/>
                    <a:cs typeface="Times New Roman" pitchFamily="18" charset="0"/>
                  </a:rPr>
                  <a:t>)</a:t>
                </a:r>
                <a:endParaRPr lang="en-GB" sz="1800" dirty="0" smtClean="0">
                  <a:latin typeface="Times New Roman" pitchFamily="18" charset="0"/>
                  <a:cs typeface="Times New Roman" pitchFamily="18" charset="0"/>
                </a:endParaRPr>
              </a:p>
              <a:p>
                <a:pPr marL="0" indent="0">
                  <a:buNone/>
                </a:pPr>
                <a:endParaRPr lang="en-GB" sz="1800" dirty="0" smtClean="0">
                  <a:latin typeface="Times New Roman" pitchFamily="18" charset="0"/>
                  <a:cs typeface="Times New Roman" pitchFamily="18" charset="0"/>
                </a:endParaRPr>
              </a:p>
              <a:p>
                <a:r>
                  <a:rPr lang="en-GB" sz="1800" dirty="0">
                    <a:latin typeface="Times New Roman" pitchFamily="18" charset="0"/>
                    <a:cs typeface="Times New Roman" pitchFamily="18" charset="0"/>
                  </a:rPr>
                  <a:t>Radiative recombination of </a:t>
                </a:r>
                <a:r>
                  <a:rPr lang="en-GB" sz="1800" dirty="0" smtClean="0">
                    <a:latin typeface="Times New Roman" pitchFamily="18" charset="0"/>
                    <a:cs typeface="Times New Roman" pitchFamily="18" charset="0"/>
                  </a:rPr>
                  <a:t>donor-acceptor pairs (</a:t>
                </a:r>
                <a14:m>
                  <m:oMath xmlns:m="http://schemas.openxmlformats.org/officeDocument/2006/math">
                    <m:sSup>
                      <m:sSupPr>
                        <m:ctrlPr>
                          <a:rPr lang="en-GB" sz="1800" i="1" dirty="0">
                            <a:latin typeface="Cambria Math"/>
                            <a:cs typeface="Times New Roman" pitchFamily="18" charset="0"/>
                          </a:rPr>
                        </m:ctrlPr>
                      </m:sSupPr>
                      <m:e>
                        <m:r>
                          <a:rPr lang="en-GB" sz="1800" i="1" dirty="0">
                            <a:latin typeface="Cambria Math"/>
                            <a:cs typeface="Times New Roman" pitchFamily="18" charset="0"/>
                          </a:rPr>
                          <m:t>𝐷</m:t>
                        </m:r>
                      </m:e>
                      <m:sup>
                        <m:r>
                          <a:rPr lang="en-GB" sz="1800" i="1" dirty="0">
                            <a:latin typeface="Cambria Math"/>
                            <a:cs typeface="Times New Roman" pitchFamily="18" charset="0"/>
                          </a:rPr>
                          <m:t>0</m:t>
                        </m:r>
                      </m:sup>
                    </m:sSup>
                  </m:oMath>
                </a14:m>
                <a:r>
                  <a:rPr lang="en-GB" sz="1800" dirty="0" smtClean="0">
                    <a:latin typeface="Times New Roman" pitchFamily="18" charset="0"/>
                    <a:cs typeface="Times New Roman" pitchFamily="18" charset="0"/>
                  </a:rPr>
                  <a:t>- </a:t>
                </a:r>
                <a14:m>
                  <m:oMath xmlns:m="http://schemas.openxmlformats.org/officeDocument/2006/math">
                    <m:sSup>
                      <m:sSupPr>
                        <m:ctrlPr>
                          <a:rPr lang="en-GB" sz="1800" i="1">
                            <a:latin typeface="Cambria Math"/>
                            <a:cs typeface="Times New Roman" pitchFamily="18" charset="0"/>
                          </a:rPr>
                        </m:ctrlPr>
                      </m:sSupPr>
                      <m:e>
                        <m:r>
                          <a:rPr lang="en-GB" sz="1800" i="1">
                            <a:latin typeface="Cambria Math"/>
                            <a:cs typeface="Times New Roman" pitchFamily="18" charset="0"/>
                          </a:rPr>
                          <m:t>𝐴</m:t>
                        </m:r>
                      </m:e>
                      <m:sup>
                        <m:r>
                          <a:rPr lang="en-GB" sz="1800" i="1">
                            <a:latin typeface="Cambria Math"/>
                            <a:cs typeface="Times New Roman" pitchFamily="18" charset="0"/>
                          </a:rPr>
                          <m:t>0</m:t>
                        </m:r>
                      </m:sup>
                    </m:sSup>
                  </m:oMath>
                </a14:m>
                <a:r>
                  <a:rPr lang="en-GB" sz="1800" dirty="0" smtClean="0">
                    <a:latin typeface="Times New Roman" pitchFamily="18" charset="0"/>
                    <a:cs typeface="Times New Roman" pitchFamily="18" charset="0"/>
                  </a:rPr>
                  <a:t>)</a:t>
                </a:r>
              </a:p>
              <a:p>
                <a:pPr marL="0" indent="0">
                  <a:buNone/>
                </a:pPr>
                <a:endParaRPr lang="en-GB" sz="1800" dirty="0" smtClean="0">
                  <a:latin typeface="Times New Roman" pitchFamily="18" charset="0"/>
                  <a:cs typeface="Times New Roman" pitchFamily="18" charset="0"/>
                </a:endParaRPr>
              </a:p>
              <a:p>
                <a:r>
                  <a:rPr lang="en-GB" sz="1800" dirty="0">
                    <a:latin typeface="Times New Roman" pitchFamily="18" charset="0"/>
                    <a:cs typeface="Times New Roman" pitchFamily="18" charset="0"/>
                  </a:rPr>
                  <a:t>Radiative recombination of </a:t>
                </a:r>
                <a:r>
                  <a:rPr lang="en-GB" sz="1800" dirty="0" smtClean="0">
                    <a:latin typeface="Times New Roman" pitchFamily="18" charset="0"/>
                    <a:cs typeface="Times New Roman" pitchFamily="18" charset="0"/>
                  </a:rPr>
                  <a:t>free hole (electron) with a nutral donor (acceptor ) </a:t>
                </a:r>
              </a:p>
              <a:p>
                <a:pPr marL="0" indent="0">
                  <a:buNone/>
                </a:pPr>
                <a:r>
                  <a:rPr lang="en-GB" sz="1800" dirty="0">
                    <a:latin typeface="Times New Roman" pitchFamily="18" charset="0"/>
                    <a:cs typeface="Times New Roman" pitchFamily="18" charset="0"/>
                  </a:rPr>
                  <a:t> </a:t>
                </a:r>
                <a:r>
                  <a:rPr lang="en-GB" sz="1800" dirty="0" smtClean="0">
                    <a:latin typeface="Times New Roman" pitchFamily="18" charset="0"/>
                    <a:cs typeface="Times New Roman" pitchFamily="18" charset="0"/>
                  </a:rPr>
                  <a:t>                                               ( h -</a:t>
                </a:r>
                <a14:m>
                  <m:oMath xmlns:m="http://schemas.openxmlformats.org/officeDocument/2006/math">
                    <m:sSup>
                      <m:sSupPr>
                        <m:ctrlPr>
                          <a:rPr lang="en-GB" sz="1800" i="1" dirty="0">
                            <a:latin typeface="Cambria Math"/>
                            <a:cs typeface="Times New Roman" pitchFamily="18" charset="0"/>
                          </a:rPr>
                        </m:ctrlPr>
                      </m:sSupPr>
                      <m:e>
                        <m:r>
                          <a:rPr lang="en-GB" sz="1800" b="0" i="1" dirty="0" smtClean="0">
                            <a:latin typeface="Cambria Math"/>
                            <a:cs typeface="Times New Roman" pitchFamily="18" charset="0"/>
                          </a:rPr>
                          <m:t> </m:t>
                        </m:r>
                        <m:r>
                          <a:rPr lang="en-GB" sz="1800" i="1" dirty="0">
                            <a:latin typeface="Cambria Math"/>
                            <a:cs typeface="Times New Roman" pitchFamily="18" charset="0"/>
                          </a:rPr>
                          <m:t>𝐷</m:t>
                        </m:r>
                      </m:e>
                      <m:sup>
                        <m:r>
                          <a:rPr lang="en-GB" sz="1800" i="1" dirty="0">
                            <a:latin typeface="Cambria Math"/>
                            <a:cs typeface="Times New Roman" pitchFamily="18" charset="0"/>
                          </a:rPr>
                          <m:t>0</m:t>
                        </m:r>
                      </m:sup>
                    </m:sSup>
                  </m:oMath>
                </a14:m>
                <a:r>
                  <a:rPr lang="en-GB" sz="1800" dirty="0" smtClean="0">
                    <a:latin typeface="Times New Roman" pitchFamily="18" charset="0"/>
                    <a:cs typeface="Times New Roman" pitchFamily="18" charset="0"/>
                  </a:rPr>
                  <a:t>) &amp; ( e -</a:t>
                </a:r>
                <a14:m>
                  <m:oMath xmlns:m="http://schemas.openxmlformats.org/officeDocument/2006/math">
                    <m:sSup>
                      <m:sSupPr>
                        <m:ctrlPr>
                          <a:rPr lang="en-GB" sz="1800" i="1">
                            <a:latin typeface="Cambria Math"/>
                            <a:cs typeface="Times New Roman" pitchFamily="18" charset="0"/>
                          </a:rPr>
                        </m:ctrlPr>
                      </m:sSupPr>
                      <m:e>
                        <m:r>
                          <a:rPr lang="en-GB" sz="1800" b="0" i="1" smtClean="0">
                            <a:latin typeface="Cambria Math"/>
                            <a:cs typeface="Times New Roman" pitchFamily="18" charset="0"/>
                          </a:rPr>
                          <m:t> </m:t>
                        </m:r>
                        <m:r>
                          <a:rPr lang="en-GB" sz="1800" i="1">
                            <a:latin typeface="Cambria Math"/>
                            <a:cs typeface="Times New Roman" pitchFamily="18" charset="0"/>
                          </a:rPr>
                          <m:t>𝐴</m:t>
                        </m:r>
                      </m:e>
                      <m:sup>
                        <m:r>
                          <a:rPr lang="en-GB" sz="1800" i="1">
                            <a:latin typeface="Cambria Math"/>
                            <a:cs typeface="Times New Roman" pitchFamily="18" charset="0"/>
                          </a:rPr>
                          <m:t>0</m:t>
                        </m:r>
                      </m:sup>
                    </m:sSup>
                  </m:oMath>
                </a14:m>
                <a:r>
                  <a:rPr lang="en-GB" sz="1800" dirty="0" smtClean="0">
                    <a:latin typeface="Times New Roman" pitchFamily="18" charset="0"/>
                    <a:cs typeface="Times New Roman" pitchFamily="18" charset="0"/>
                  </a:rPr>
                  <a:t> )</a:t>
                </a:r>
              </a:p>
              <a:p>
                <a:pPr marL="0" indent="0">
                  <a:buNone/>
                </a:pPr>
                <a:endParaRPr lang="en-GB" sz="1800" dirty="0" smtClean="0">
                  <a:latin typeface="Times New Roman" pitchFamily="18" charset="0"/>
                  <a:cs typeface="Times New Roman" pitchFamily="18" charset="0"/>
                </a:endParaRPr>
              </a:p>
              <a:p>
                <a:r>
                  <a:rPr lang="en-GB" sz="1800" dirty="0">
                    <a:latin typeface="Times New Roman" pitchFamily="18" charset="0"/>
                    <a:cs typeface="Times New Roman" pitchFamily="18" charset="0"/>
                  </a:rPr>
                  <a:t>Radiative recombination of </a:t>
                </a:r>
                <a:r>
                  <a:rPr lang="en-GB" sz="1800" dirty="0" smtClean="0">
                    <a:latin typeface="Times New Roman" pitchFamily="18" charset="0"/>
                    <a:cs typeface="Times New Roman" pitchFamily="18" charset="0"/>
                  </a:rPr>
                  <a:t>electron – hole pairs ( e- h) </a:t>
                </a:r>
                <a:endParaRPr lang="en-GB" sz="1800" dirty="0">
                  <a:latin typeface="Times New Roman" pitchFamily="18" charset="0"/>
                  <a:cs typeface="Times New Roman" pitchFamily="18" charset="0"/>
                </a:endParaRPr>
              </a:p>
              <a:p>
                <a:endParaRPr lang="en-GB" sz="1800" dirty="0">
                  <a:latin typeface="Times New Roman" pitchFamily="18" charset="0"/>
                  <a:cs typeface="Times New Roman" pitchFamily="18" charset="0"/>
                </a:endParaRPr>
              </a:p>
              <a:p>
                <a:endParaRPr lang="en-GB" sz="1800" dirty="0" smtClean="0">
                  <a:latin typeface="Times New Roman" pitchFamily="18" charset="0"/>
                  <a:cs typeface="Times New Roman" pitchFamily="18" charset="0"/>
                </a:endParaRPr>
              </a:p>
              <a:p>
                <a:endParaRPr lang="en-GB" sz="1800" dirty="0" smtClean="0">
                  <a:latin typeface="Times New Roman" pitchFamily="18" charset="0"/>
                  <a:cs typeface="Times New Roman" pitchFamily="18" charset="0"/>
                </a:endParaRPr>
              </a:p>
              <a:p>
                <a:endParaRPr lang="en-GB" sz="1800" dirty="0" smtClean="0">
                  <a:latin typeface="Times New Roman" pitchFamily="18" charset="0"/>
                  <a:cs typeface="Times New Roman" pitchFamily="18" charset="0"/>
                </a:endParaRPr>
              </a:p>
              <a:p>
                <a:pPr marL="0" indent="0">
                  <a:buNone/>
                </a:pPr>
                <a:endParaRPr lang="en-GB" sz="1800" dirty="0" smtClean="0">
                  <a:latin typeface="Times New Roman" pitchFamily="18" charset="0"/>
                  <a:cs typeface="Times New Roman" pitchFamily="18" charset="0"/>
                </a:endParaRPr>
              </a:p>
              <a:p>
                <a:pPr marL="0" indent="0">
                  <a:buNone/>
                </a:pPr>
                <a:r>
                  <a:rPr lang="en-GB" sz="1800" dirty="0">
                    <a:latin typeface="Times New Roman" pitchFamily="18" charset="0"/>
                    <a:cs typeface="Times New Roman" pitchFamily="18" charset="0"/>
                  </a:rPr>
                  <a:t> </a:t>
                </a:r>
                <a:r>
                  <a:rPr lang="en-GB" sz="1800" dirty="0" smtClean="0">
                    <a:latin typeface="Times New Roman" pitchFamily="18" charset="0"/>
                    <a:cs typeface="Times New Roman" pitchFamily="18" charset="0"/>
                  </a:rPr>
                  <a:t>             </a:t>
                </a:r>
              </a:p>
              <a:p>
                <a:pPr marL="0" indent="0">
                  <a:buNone/>
                </a:pPr>
                <a:r>
                  <a:rPr lang="en-GB" sz="1800" dirty="0">
                    <a:latin typeface="Times New Roman" pitchFamily="18" charset="0"/>
                    <a:cs typeface="Times New Roman" pitchFamily="18" charset="0"/>
                  </a:rPr>
                  <a:t> </a:t>
                </a:r>
                <a:r>
                  <a:rPr lang="en-GB" sz="1800" dirty="0" smtClean="0">
                    <a:latin typeface="Times New Roman" pitchFamily="18" charset="0"/>
                    <a:cs typeface="Times New Roman" pitchFamily="18" charset="0"/>
                  </a:rPr>
                  <a:t>             </a:t>
                </a:r>
                <a:endParaRPr lang="en-GB" sz="1800" dirty="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371600"/>
                <a:ext cx="8305800" cy="4525963"/>
              </a:xfrm>
              <a:blipFill rotWithShape="1">
                <a:blip r:embed="rId3"/>
                <a:stretch>
                  <a:fillRect l="-440" t="-674" b="-18194"/>
                </a:stretch>
              </a:blipFill>
            </p:spPr>
            <p:txBody>
              <a:bodyPr/>
              <a:lstStyle/>
              <a:p>
                <a:r>
                  <a:rPr lang="en-GB">
                    <a:noFill/>
                  </a:rPr>
                  <a:t> </a:t>
                </a:r>
              </a:p>
            </p:txBody>
          </p:sp>
        </mc:Fallback>
      </mc:AlternateContent>
    </p:spTree>
    <p:extLst>
      <p:ext uri="{BB962C8B-B14F-4D97-AF65-F5344CB8AC3E}">
        <p14:creationId xmlns:p14="http://schemas.microsoft.com/office/powerpoint/2010/main" val="1403572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RINCE~1\AppData\Local\Temp\Rar$DI04.794\Fig05_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1832268"/>
            <a:ext cx="2889504" cy="329793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Rectangle 3"/>
              <p:cNvSpPr/>
              <p:nvPr/>
            </p:nvSpPr>
            <p:spPr>
              <a:xfrm>
                <a:off x="838200" y="1143000"/>
                <a:ext cx="4819781" cy="6580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a:rPr>
                          </m:ctrlPr>
                        </m:sSubPr>
                        <m:e>
                          <m:r>
                            <a:rPr lang="en-GB" i="1">
                              <a:latin typeface="Cambria Math"/>
                            </a:rPr>
                            <m:t>𝐼</m:t>
                          </m:r>
                        </m:e>
                        <m:sub>
                          <m:r>
                            <a:rPr lang="en-GB" i="1">
                              <a:latin typeface="Cambria Math"/>
                            </a:rPr>
                            <m:t>𝑠𝑝</m:t>
                          </m:r>
                        </m:sub>
                      </m:sSub>
                      <m:d>
                        <m:dPr>
                          <m:ctrlPr>
                            <a:rPr lang="en-GB" i="1">
                              <a:latin typeface="Cambria Math"/>
                            </a:rPr>
                          </m:ctrlPr>
                        </m:dPr>
                        <m:e>
                          <m:r>
                            <a:rPr lang="en-GB" i="1">
                              <a:latin typeface="Cambria Math"/>
                            </a:rPr>
                            <m:t>h</m:t>
                          </m:r>
                          <m:r>
                            <a:rPr lang="en-GB" i="1">
                              <a:latin typeface="Cambria Math"/>
                            </a:rPr>
                            <m:t>𝜈</m:t>
                          </m:r>
                        </m:e>
                      </m:d>
                      <m:r>
                        <a:rPr lang="en-GB" i="1">
                          <a:latin typeface="Cambria Math"/>
                        </a:rPr>
                        <m:t>≈</m:t>
                      </m:r>
                      <m:sSup>
                        <m:sSupPr>
                          <m:ctrlPr>
                            <a:rPr lang="en-GB" i="1">
                              <a:latin typeface="Cambria Math"/>
                            </a:rPr>
                          </m:ctrlPr>
                        </m:sSupPr>
                        <m:e>
                          <m:d>
                            <m:dPr>
                              <m:begChr m:val="|"/>
                              <m:endChr m:val="|"/>
                              <m:ctrlPr>
                                <a:rPr lang="en-GB" i="1">
                                  <a:latin typeface="Cambria Math"/>
                                </a:rPr>
                              </m:ctrlPr>
                            </m:dPr>
                            <m:e>
                              <m:r>
                                <a:rPr lang="en-GB" i="1">
                                  <a:latin typeface="Cambria Math"/>
                                </a:rPr>
                                <m:t>𝑀</m:t>
                              </m:r>
                            </m:e>
                          </m:d>
                        </m:e>
                        <m:sup>
                          <m:r>
                            <a:rPr lang="en-GB" i="1">
                              <a:latin typeface="Cambria Math"/>
                            </a:rPr>
                            <m:t>2 </m:t>
                          </m:r>
                        </m:sup>
                      </m:sSup>
                      <m:sSub>
                        <m:sSubPr>
                          <m:ctrlPr>
                            <a:rPr lang="en-GB" i="1">
                              <a:latin typeface="Cambria Math"/>
                            </a:rPr>
                          </m:ctrlPr>
                        </m:sSubPr>
                        <m:e>
                          <m:r>
                            <a:rPr lang="en-GB" i="1">
                              <a:latin typeface="Cambria Math"/>
                            </a:rPr>
                            <m:t>𝑓</m:t>
                          </m:r>
                        </m:e>
                        <m:sub>
                          <m:r>
                            <a:rPr lang="en-GB" i="1">
                              <a:latin typeface="Cambria Math"/>
                            </a:rPr>
                            <m:t>𝑒</m:t>
                          </m:r>
                        </m:sub>
                      </m:sSub>
                      <m:d>
                        <m:dPr>
                          <m:ctrlPr>
                            <a:rPr lang="en-GB" i="1">
                              <a:latin typeface="Cambria Math"/>
                            </a:rPr>
                          </m:ctrlPr>
                        </m:dPr>
                        <m:e>
                          <m:r>
                            <a:rPr lang="en-GB" i="1">
                              <a:latin typeface="Cambria Math"/>
                            </a:rPr>
                            <m:t>𝜈</m:t>
                          </m:r>
                        </m:e>
                      </m:d>
                      <m:r>
                        <a:rPr lang="en-GB" i="1">
                          <a:latin typeface="Cambria Math"/>
                        </a:rPr>
                        <m:t>𝜌</m:t>
                      </m:r>
                      <m:d>
                        <m:dPr>
                          <m:ctrlPr>
                            <a:rPr lang="en-GB" i="1">
                              <a:latin typeface="Cambria Math"/>
                            </a:rPr>
                          </m:ctrlPr>
                        </m:dPr>
                        <m:e>
                          <m:r>
                            <a:rPr lang="en-GB" i="1">
                              <a:latin typeface="Cambria Math"/>
                            </a:rPr>
                            <m:t>𝜈</m:t>
                          </m:r>
                        </m:e>
                      </m:d>
                      <m:r>
                        <a:rPr lang="en-GB" i="1">
                          <a:latin typeface="Cambria Math"/>
                        </a:rPr>
                        <m:t>≈</m:t>
                      </m:r>
                      <m:f>
                        <m:fPr>
                          <m:ctrlPr>
                            <a:rPr lang="en-GB" i="1">
                              <a:latin typeface="Cambria Math"/>
                            </a:rPr>
                          </m:ctrlPr>
                        </m:fPr>
                        <m:num>
                          <m:r>
                            <a:rPr lang="en-GB" i="1">
                              <a:latin typeface="Cambria Math"/>
                            </a:rPr>
                            <m:t>1</m:t>
                          </m:r>
                        </m:num>
                        <m:den>
                          <m:sSub>
                            <m:sSubPr>
                              <m:ctrlPr>
                                <a:rPr lang="en-GB" i="1">
                                  <a:latin typeface="Cambria Math"/>
                                </a:rPr>
                              </m:ctrlPr>
                            </m:sSubPr>
                            <m:e>
                              <m:r>
                                <a:rPr lang="en-GB" i="1">
                                  <a:latin typeface="Cambria Math"/>
                                </a:rPr>
                                <m:t>𝜏</m:t>
                              </m:r>
                            </m:e>
                            <m:sub>
                              <m:r>
                                <a:rPr lang="en-GB" i="1">
                                  <a:latin typeface="Cambria Math"/>
                                </a:rPr>
                                <m:t>𝑟</m:t>
                              </m:r>
                            </m:sub>
                          </m:sSub>
                        </m:den>
                      </m:f>
                      <m:sSub>
                        <m:sSubPr>
                          <m:ctrlPr>
                            <a:rPr lang="en-GB" i="1">
                              <a:latin typeface="Cambria Math"/>
                            </a:rPr>
                          </m:ctrlPr>
                        </m:sSubPr>
                        <m:e>
                          <m:r>
                            <a:rPr lang="en-GB" i="1">
                              <a:latin typeface="Cambria Math"/>
                            </a:rPr>
                            <m:t>𝑓</m:t>
                          </m:r>
                        </m:e>
                        <m:sub>
                          <m:r>
                            <a:rPr lang="en-GB" i="1">
                              <a:latin typeface="Cambria Math"/>
                            </a:rPr>
                            <m:t>𝑒</m:t>
                          </m:r>
                        </m:sub>
                      </m:sSub>
                      <m:d>
                        <m:dPr>
                          <m:ctrlPr>
                            <a:rPr lang="en-GB" i="1">
                              <a:latin typeface="Cambria Math"/>
                            </a:rPr>
                          </m:ctrlPr>
                        </m:dPr>
                        <m:e>
                          <m:r>
                            <a:rPr lang="en-GB" i="1">
                              <a:latin typeface="Cambria Math"/>
                            </a:rPr>
                            <m:t>𝜈</m:t>
                          </m:r>
                        </m:e>
                      </m:d>
                      <m:r>
                        <a:rPr lang="en-GB" i="1">
                          <a:latin typeface="Cambria Math"/>
                        </a:rPr>
                        <m:t>𝜌</m:t>
                      </m:r>
                      <m:d>
                        <m:dPr>
                          <m:ctrlPr>
                            <a:rPr lang="en-GB" i="1">
                              <a:latin typeface="Cambria Math"/>
                            </a:rPr>
                          </m:ctrlPr>
                        </m:dPr>
                        <m:e>
                          <m:r>
                            <a:rPr lang="en-GB" i="1">
                              <a:latin typeface="Cambria Math"/>
                            </a:rPr>
                            <m:t>𝜈</m:t>
                          </m:r>
                        </m:e>
                      </m:d>
                      <m:r>
                        <a:rPr lang="en-GB" b="0" i="1" smtClean="0">
                          <a:latin typeface="Cambria Math"/>
                        </a:rPr>
                        <m:t>      (1)</m:t>
                      </m:r>
                    </m:oMath>
                  </m:oMathPara>
                </a14:m>
                <a:endParaRPr lang="en-GB" dirty="0"/>
              </a:p>
            </p:txBody>
          </p:sp>
        </mc:Choice>
        <mc:Fallback xmlns="">
          <p:sp>
            <p:nvSpPr>
              <p:cNvPr id="4" name="Rectangle 3"/>
              <p:cNvSpPr>
                <a:spLocks noRot="1" noChangeAspect="1" noMove="1" noResize="1" noEditPoints="1" noAdjustHandles="1" noChangeArrowheads="1" noChangeShapeType="1" noTextEdit="1"/>
              </p:cNvSpPr>
              <p:nvPr/>
            </p:nvSpPr>
            <p:spPr>
              <a:xfrm>
                <a:off x="838200" y="1143000"/>
                <a:ext cx="4819781" cy="658065"/>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152400" y="1820919"/>
                <a:ext cx="6705600" cy="307777"/>
              </a:xfrm>
              <a:prstGeom prst="rect">
                <a:avLst/>
              </a:prstGeom>
            </p:spPr>
            <p:txBody>
              <a:bodyPr wrap="square">
                <a:spAutoFit/>
              </a:bodyPr>
              <a:lstStyle/>
              <a:p>
                <a14:m>
                  <m:oMath xmlns:m="http://schemas.openxmlformats.org/officeDocument/2006/math">
                    <m:sSub>
                      <m:sSubPr>
                        <m:ctrlPr>
                          <a:rPr lang="en-GB" sz="1400" i="1">
                            <a:latin typeface="Cambria Math"/>
                          </a:rPr>
                        </m:ctrlPr>
                      </m:sSubPr>
                      <m:e>
                        <m:r>
                          <a:rPr lang="en-GB" sz="1400" i="1">
                            <a:latin typeface="Cambria Math"/>
                          </a:rPr>
                          <m:t>𝑓</m:t>
                        </m:r>
                      </m:e>
                      <m:sub>
                        <m:r>
                          <a:rPr lang="en-GB" sz="1400" i="1">
                            <a:latin typeface="Cambria Math"/>
                          </a:rPr>
                          <m:t>𝑒</m:t>
                        </m:r>
                      </m:sub>
                    </m:sSub>
                    <m:d>
                      <m:dPr>
                        <m:ctrlPr>
                          <a:rPr lang="en-GB" sz="1400" i="1">
                            <a:latin typeface="Cambria Math"/>
                          </a:rPr>
                        </m:ctrlPr>
                      </m:dPr>
                      <m:e>
                        <m:r>
                          <a:rPr lang="en-GB" sz="1400" i="1">
                            <a:latin typeface="Cambria Math"/>
                          </a:rPr>
                          <m:t>𝜈</m:t>
                        </m:r>
                      </m:e>
                    </m:d>
                  </m:oMath>
                </a14:m>
                <a:r>
                  <a:rPr lang="en-GB" sz="1400" dirty="0">
                    <a:latin typeface="Times New Roman" pitchFamily="18" charset="0"/>
                    <a:cs typeface="Times New Roman" pitchFamily="18" charset="0"/>
                  </a:rPr>
                  <a:t> probability of a suitable config of occupancy of conduction and valance band state</a:t>
                </a:r>
              </a:p>
            </p:txBody>
          </p:sp>
        </mc:Choice>
        <mc:Fallback xmlns="">
          <p:sp>
            <p:nvSpPr>
              <p:cNvPr id="5" name="Rectangle 4"/>
              <p:cNvSpPr>
                <a:spLocks noRot="1" noChangeAspect="1" noMove="1" noResize="1" noEditPoints="1" noAdjustHandles="1" noChangeArrowheads="1" noChangeShapeType="1" noTextEdit="1"/>
              </p:cNvSpPr>
              <p:nvPr/>
            </p:nvSpPr>
            <p:spPr>
              <a:xfrm>
                <a:off x="152400" y="1820919"/>
                <a:ext cx="6705600" cy="307777"/>
              </a:xfrm>
              <a:prstGeom prst="rect">
                <a:avLst/>
              </a:prstGeom>
              <a:blipFill rotWithShape="1">
                <a:blip r:embed="rId5"/>
                <a:stretch>
                  <a:fillRect t="-2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52397" y="4286654"/>
                <a:ext cx="4081951" cy="307777"/>
              </a:xfrm>
              <a:prstGeom prst="rect">
                <a:avLst/>
              </a:prstGeom>
            </p:spPr>
            <p:txBody>
              <a:bodyPr wrap="none">
                <a:spAutoFit/>
              </a:bodyPr>
              <a:lstStyle/>
              <a:p>
                <a14:m>
                  <m:oMath xmlns:m="http://schemas.openxmlformats.org/officeDocument/2006/math">
                    <m:sSup>
                      <m:sSupPr>
                        <m:ctrlPr>
                          <a:rPr lang="en-GB" sz="1400" i="1" smtClean="0">
                            <a:latin typeface="Cambria Math"/>
                            <a:cs typeface="Times New Roman" pitchFamily="18" charset="0"/>
                          </a:rPr>
                        </m:ctrlPr>
                      </m:sSupPr>
                      <m:e>
                        <m:d>
                          <m:dPr>
                            <m:begChr m:val="|"/>
                            <m:endChr m:val="|"/>
                            <m:ctrlPr>
                              <a:rPr lang="en-GB" sz="1400" i="1">
                                <a:latin typeface="Cambria Math"/>
                                <a:cs typeface="Times New Roman" pitchFamily="18" charset="0"/>
                              </a:rPr>
                            </m:ctrlPr>
                          </m:dPr>
                          <m:e>
                            <m:r>
                              <a:rPr lang="en-GB" sz="1400">
                                <a:latin typeface="Cambria Math"/>
                                <a:cs typeface="Times New Roman" pitchFamily="18" charset="0"/>
                              </a:rPr>
                              <m:t>𝑀</m:t>
                            </m:r>
                          </m:e>
                        </m:d>
                      </m:e>
                      <m:sup>
                        <m:r>
                          <a:rPr lang="en-GB" sz="1400">
                            <a:latin typeface="Cambria Math"/>
                            <a:cs typeface="Times New Roman" pitchFamily="18" charset="0"/>
                          </a:rPr>
                          <m:t>2 </m:t>
                        </m:r>
                      </m:sup>
                    </m:sSup>
                    <m:r>
                      <a:rPr lang="en-GB" sz="1400" i="1">
                        <a:latin typeface="Cambria Math"/>
                        <a:cs typeface="Times New Roman" pitchFamily="18" charset="0"/>
                      </a:rPr>
                      <m:t> </m:t>
                    </m:r>
                  </m:oMath>
                </a14:m>
                <a:r>
                  <a:rPr lang="en-GB" sz="1400" dirty="0" smtClean="0">
                    <a:latin typeface="Times New Roman" pitchFamily="18" charset="0"/>
                    <a:cs typeface="Times New Roman" pitchFamily="18" charset="0"/>
                  </a:rPr>
                  <a:t>  Quantum - mechanical </a:t>
                </a:r>
                <a:r>
                  <a:rPr lang="en-GB" sz="1400" dirty="0">
                    <a:latin typeface="Times New Roman" pitchFamily="18" charset="0"/>
                    <a:cs typeface="Times New Roman" pitchFamily="18" charset="0"/>
                  </a:rPr>
                  <a:t>probability of </a:t>
                </a:r>
                <a:r>
                  <a:rPr lang="en-GB" sz="1400" dirty="0" smtClean="0">
                    <a:latin typeface="Times New Roman" pitchFamily="18" charset="0"/>
                    <a:cs typeface="Times New Roman" pitchFamily="18" charset="0"/>
                  </a:rPr>
                  <a:t>transition</a:t>
                </a:r>
                <a:endParaRPr lang="en-GB" sz="1400" dirty="0">
                  <a:latin typeface="Times New Roman" pitchFamily="18" charset="0"/>
                  <a:cs typeface="Times New Roman"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152397" y="4286654"/>
                <a:ext cx="4081951" cy="307777"/>
              </a:xfrm>
              <a:prstGeom prst="rect">
                <a:avLst/>
              </a:prstGeom>
              <a:blipFill rotWithShape="1">
                <a:blip r:embed="rId6"/>
                <a:stretch>
                  <a:fillRect t="-1961" b="-176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52400" y="5060860"/>
                <a:ext cx="4572000" cy="307777"/>
              </a:xfrm>
              <a:prstGeom prst="rect">
                <a:avLst/>
              </a:prstGeom>
            </p:spPr>
            <p:txBody>
              <a:bodyPr>
                <a:spAutoFit/>
              </a:bodyPr>
              <a:lstStyle/>
              <a:p>
                <a14:m>
                  <m:oMath xmlns:m="http://schemas.openxmlformats.org/officeDocument/2006/math">
                    <m:r>
                      <a:rPr lang="en-GB" sz="1400" i="1" smtClean="0">
                        <a:latin typeface="Cambria Math"/>
                      </a:rPr>
                      <m:t>𝜌</m:t>
                    </m:r>
                    <m:d>
                      <m:dPr>
                        <m:ctrlPr>
                          <a:rPr lang="en-GB" sz="1400" i="1">
                            <a:latin typeface="Cambria Math"/>
                          </a:rPr>
                        </m:ctrlPr>
                      </m:dPr>
                      <m:e>
                        <m:r>
                          <a:rPr lang="en-GB" sz="1400" i="1">
                            <a:latin typeface="Cambria Math"/>
                          </a:rPr>
                          <m:t>𝜈</m:t>
                        </m:r>
                      </m:e>
                    </m:d>
                    <m:r>
                      <a:rPr lang="en-GB" sz="1400" b="0" i="1" smtClean="0">
                        <a:latin typeface="Cambria Math"/>
                      </a:rPr>
                      <m:t>    </m:t>
                    </m:r>
                  </m:oMath>
                </a14:m>
                <a:r>
                  <a:rPr lang="en-GB" sz="1400" dirty="0">
                    <a:latin typeface="Times New Roman" pitchFamily="18" charset="0"/>
                    <a:cs typeface="Times New Roman" pitchFamily="18" charset="0"/>
                  </a:rPr>
                  <a:t>Joint density of e&amp;h states in corresponding </a:t>
                </a:r>
                <a:r>
                  <a:rPr lang="en-GB" sz="1400" dirty="0" smtClean="0">
                    <a:latin typeface="Times New Roman" pitchFamily="18" charset="0"/>
                    <a:cs typeface="Times New Roman" pitchFamily="18" charset="0"/>
                  </a:rPr>
                  <a:t>bands </a:t>
                </a:r>
                <a:endParaRPr lang="en-GB" sz="1400" dirty="0">
                  <a:latin typeface="Times New Roman" pitchFamily="18" charset="0"/>
                  <a:cs typeface="Times New Roman"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52400" y="5060860"/>
                <a:ext cx="4572000" cy="307777"/>
              </a:xfrm>
              <a:prstGeom prst="rect">
                <a:avLst/>
              </a:prstGeom>
              <a:blipFill rotWithShape="1">
                <a:blip r:embed="rId7"/>
                <a:stretch>
                  <a:fillRect t="-1961" b="-176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40875" y="2243305"/>
                <a:ext cx="3504997" cy="39959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a:rPr>
                          </m:ctrlPr>
                        </m:sSubPr>
                        <m:e>
                          <m:r>
                            <a:rPr lang="en-GB" i="1">
                              <a:latin typeface="Cambria Math"/>
                            </a:rPr>
                            <m:t>𝑓</m:t>
                          </m:r>
                        </m:e>
                        <m:sub>
                          <m:r>
                            <a:rPr lang="en-GB" i="1">
                              <a:latin typeface="Cambria Math"/>
                            </a:rPr>
                            <m:t>𝑒</m:t>
                          </m:r>
                        </m:sub>
                      </m:sSub>
                      <m:d>
                        <m:dPr>
                          <m:ctrlPr>
                            <a:rPr lang="en-GB" i="1">
                              <a:latin typeface="Cambria Math"/>
                            </a:rPr>
                          </m:ctrlPr>
                        </m:dPr>
                        <m:e>
                          <m:r>
                            <a:rPr lang="en-GB" i="1">
                              <a:latin typeface="Cambria Math"/>
                            </a:rPr>
                            <m:t>𝜈</m:t>
                          </m:r>
                        </m:e>
                      </m:d>
                      <m:r>
                        <a:rPr lang="en-GB" i="1">
                          <a:latin typeface="Cambria Math"/>
                        </a:rPr>
                        <m:t>=</m:t>
                      </m:r>
                      <m:sSub>
                        <m:sSubPr>
                          <m:ctrlPr>
                            <a:rPr lang="en-GB" i="1">
                              <a:latin typeface="Cambria Math"/>
                            </a:rPr>
                          </m:ctrlPr>
                        </m:sSubPr>
                        <m:e>
                          <m:r>
                            <a:rPr lang="en-GB" i="1">
                              <a:latin typeface="Cambria Math"/>
                            </a:rPr>
                            <m:t>𝑓</m:t>
                          </m:r>
                        </m:e>
                        <m:sub>
                          <m:r>
                            <a:rPr lang="en-GB" i="1">
                              <a:latin typeface="Cambria Math"/>
                            </a:rPr>
                            <m:t>𝑐</m:t>
                          </m:r>
                        </m:sub>
                      </m:sSub>
                      <m:sSub>
                        <m:sSubPr>
                          <m:ctrlPr>
                            <a:rPr lang="en-GB" i="1">
                              <a:latin typeface="Cambria Math"/>
                            </a:rPr>
                          </m:ctrlPr>
                        </m:sSubPr>
                        <m:e>
                          <m:r>
                            <a:rPr lang="en-GB" i="1">
                              <a:latin typeface="Cambria Math"/>
                            </a:rPr>
                            <m:t>𝑓</m:t>
                          </m:r>
                        </m:e>
                        <m:sub>
                          <m:r>
                            <a:rPr lang="en-GB" i="1">
                              <a:latin typeface="Cambria Math"/>
                            </a:rPr>
                            <m:t>𝑣</m:t>
                          </m:r>
                        </m:sub>
                      </m:sSub>
                      <m:r>
                        <a:rPr lang="en-GB" i="1">
                          <a:latin typeface="Cambria Math"/>
                        </a:rPr>
                        <m:t>=</m:t>
                      </m:r>
                      <m:r>
                        <a:rPr lang="en-GB" i="1">
                          <a:latin typeface="Cambria Math"/>
                        </a:rPr>
                        <m:t>𝑓</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2</m:t>
                          </m:r>
                        </m:sub>
                      </m:sSub>
                      <m:r>
                        <a:rPr lang="en-GB" i="1">
                          <a:latin typeface="Cambria Math"/>
                        </a:rPr>
                        <m:t>)[1−</m:t>
                      </m:r>
                      <m:r>
                        <a:rPr lang="en-GB" i="1">
                          <a:latin typeface="Cambria Math"/>
                        </a:rPr>
                        <m:t>𝑓</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1</m:t>
                          </m:r>
                        </m:sub>
                      </m:sSub>
                      <m:r>
                        <a:rPr lang="en-GB" i="1">
                          <a:latin typeface="Cambria Math"/>
                        </a:rPr>
                        <m:t>)]</m:t>
                      </m:r>
                    </m:oMath>
                  </m:oMathPara>
                </a14:m>
                <a:endParaRPr lang="en-GB" dirty="0"/>
              </a:p>
            </p:txBody>
          </p:sp>
        </mc:Choice>
        <mc:Fallback xmlns="">
          <p:sp>
            <p:nvSpPr>
              <p:cNvPr id="8" name="Rectangle 7"/>
              <p:cNvSpPr>
                <a:spLocks noRot="1" noChangeAspect="1" noMove="1" noResize="1" noEditPoints="1" noAdjustHandles="1" noChangeArrowheads="1" noChangeShapeType="1" noTextEdit="1"/>
              </p:cNvSpPr>
              <p:nvPr/>
            </p:nvSpPr>
            <p:spPr>
              <a:xfrm>
                <a:off x="440875" y="2243305"/>
                <a:ext cx="3504997" cy="399597"/>
              </a:xfrm>
              <a:prstGeom prst="rect">
                <a:avLst/>
              </a:prstGeom>
              <a:blipFill rotWithShape="1">
                <a:blip r:embed="rId8"/>
                <a:stretch>
                  <a:fillRect b="-7576"/>
                </a:stretch>
              </a:blipFill>
            </p:spPr>
            <p:txBody>
              <a:bodyPr/>
              <a:lstStyle/>
              <a:p>
                <a:r>
                  <a:rPr lang="en-GB">
                    <a:noFill/>
                  </a:rPr>
                  <a:t> </a:t>
                </a:r>
              </a:p>
            </p:txBody>
          </p:sp>
        </mc:Fallback>
      </mc:AlternateContent>
      <p:sp>
        <p:nvSpPr>
          <p:cNvPr id="9" name="Rectangle 8"/>
          <p:cNvSpPr/>
          <p:nvPr/>
        </p:nvSpPr>
        <p:spPr>
          <a:xfrm>
            <a:off x="409757" y="327498"/>
            <a:ext cx="8629285" cy="523220"/>
          </a:xfrm>
          <a:prstGeom prst="rect">
            <a:avLst/>
          </a:prstGeom>
        </p:spPr>
        <p:txBody>
          <a:bodyPr wrap="none">
            <a:spAutoFit/>
          </a:bodyPr>
          <a:lstStyle/>
          <a:p>
            <a:r>
              <a:rPr lang="en-GB" sz="2800" dirty="0">
                <a:solidFill>
                  <a:schemeClr val="tx2">
                    <a:lumMod val="75000"/>
                  </a:schemeClr>
                </a:solidFill>
                <a:latin typeface="Times New Roman" pitchFamily="18" charset="0"/>
                <a:cs typeface="Times New Roman" pitchFamily="18" charset="0"/>
              </a:rPr>
              <a:t>Recombination of free electron – hole </a:t>
            </a:r>
            <a:r>
              <a:rPr lang="en-GB" sz="2800" dirty="0" smtClean="0">
                <a:solidFill>
                  <a:schemeClr val="tx2">
                    <a:lumMod val="75000"/>
                  </a:schemeClr>
                </a:solidFill>
                <a:latin typeface="Times New Roman" pitchFamily="18" charset="0"/>
                <a:cs typeface="Times New Roman" pitchFamily="18" charset="0"/>
              </a:rPr>
              <a:t>pairs direct bandgap</a:t>
            </a:r>
            <a:endParaRPr lang="en-GB" sz="2800" dirty="0">
              <a:solidFill>
                <a:schemeClr val="tx2">
                  <a:lumMod val="75000"/>
                </a:schemeClr>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0" name="TextBox 9"/>
              <p:cNvSpPr txBox="1"/>
              <p:nvPr/>
            </p:nvSpPr>
            <p:spPr>
              <a:xfrm>
                <a:off x="228600" y="2743200"/>
                <a:ext cx="4602542" cy="1624676"/>
              </a:xfrm>
              <a:prstGeom prst="rect">
                <a:avLst/>
              </a:prstGeom>
              <a:noFill/>
            </p:spPr>
            <p:txBody>
              <a:bodyPr wrap="none" rtlCol="0">
                <a:spAutoFit/>
              </a:bodyPr>
              <a:lstStyle/>
              <a:p>
                <a:r>
                  <a:rPr lang="en-GB" sz="1400" dirty="0" smtClean="0">
                    <a:latin typeface="Times New Roman" pitchFamily="18" charset="0"/>
                    <a:cs typeface="Times New Roman" pitchFamily="18" charset="0"/>
                  </a:rPr>
                  <a:t>If low temperature and wide bandgap</a:t>
                </a:r>
                <a:r>
                  <a:rPr lang="en-GB" sz="1400" dirty="0">
                    <a:latin typeface="Times New Roman" pitchFamily="18" charset="0"/>
                    <a:cs typeface="Times New Roman" pitchFamily="18" charset="0"/>
                  </a:rPr>
                  <a:t> </a:t>
                </a:r>
                <a:r>
                  <a:rPr lang="en-GB" sz="1400" dirty="0" smtClean="0">
                    <a:latin typeface="Times New Roman" pitchFamily="18" charset="0"/>
                    <a:cs typeface="Times New Roman" pitchFamily="18" charset="0"/>
                  </a:rPr>
                  <a:t>conditions are fulfilled:</a:t>
                </a:r>
              </a:p>
              <a:p>
                <a:pPr/>
                <a14:m>
                  <m:oMathPara xmlns:m="http://schemas.openxmlformats.org/officeDocument/2006/math">
                    <m:oMathParaPr>
                      <m:jc m:val="centerGroup"/>
                    </m:oMathParaPr>
                    <m:oMath xmlns:m="http://schemas.openxmlformats.org/officeDocument/2006/math">
                      <m:sSub>
                        <m:sSubPr>
                          <m:ctrlPr>
                            <a:rPr lang="en-GB" sz="1400" i="1">
                              <a:latin typeface="Cambria Math"/>
                            </a:rPr>
                          </m:ctrlPr>
                        </m:sSubPr>
                        <m:e>
                          <m:r>
                            <a:rPr lang="en-GB" sz="1400" i="1">
                              <a:latin typeface="Cambria Math"/>
                            </a:rPr>
                            <m:t>𝑘</m:t>
                          </m:r>
                        </m:e>
                        <m:sub>
                          <m:r>
                            <a:rPr lang="en-GB" sz="1400" i="1">
                              <a:latin typeface="Cambria Math"/>
                            </a:rPr>
                            <m:t>𝐵</m:t>
                          </m:r>
                        </m:sub>
                      </m:sSub>
                      <m:r>
                        <a:rPr lang="en-GB" sz="1400" i="1">
                          <a:latin typeface="Cambria Math"/>
                        </a:rPr>
                        <m:t>𝑇</m:t>
                      </m:r>
                      <m:r>
                        <a:rPr lang="en-GB" sz="1400" i="1">
                          <a:latin typeface="Cambria Math"/>
                        </a:rPr>
                        <m:t>≪</m:t>
                      </m:r>
                      <m:f>
                        <m:fPr>
                          <m:type m:val="skw"/>
                          <m:ctrlPr>
                            <a:rPr lang="en-GB" sz="1400" i="1">
                              <a:latin typeface="Cambria Math"/>
                            </a:rPr>
                          </m:ctrlPr>
                        </m:fPr>
                        <m:num>
                          <m:sSub>
                            <m:sSubPr>
                              <m:ctrlPr>
                                <a:rPr lang="en-GB" sz="1400" i="1">
                                  <a:latin typeface="Cambria Math"/>
                                </a:rPr>
                              </m:ctrlPr>
                            </m:sSubPr>
                            <m:e>
                              <m:r>
                                <a:rPr lang="en-GB" sz="1400" i="1">
                                  <a:latin typeface="Cambria Math"/>
                                </a:rPr>
                                <m:t>𝐸</m:t>
                              </m:r>
                            </m:e>
                            <m:sub>
                              <m:r>
                                <a:rPr lang="en-GB" sz="1400" i="1">
                                  <a:latin typeface="Cambria Math"/>
                                </a:rPr>
                                <m:t>𝑔</m:t>
                              </m:r>
                            </m:sub>
                          </m:sSub>
                        </m:num>
                        <m:den>
                          <m:r>
                            <a:rPr lang="en-GB" sz="1400" i="1">
                              <a:latin typeface="Cambria Math"/>
                            </a:rPr>
                            <m:t>2</m:t>
                          </m:r>
                        </m:den>
                      </m:f>
                      <m:r>
                        <a:rPr lang="en-GB" sz="1400" i="1">
                          <a:latin typeface="Cambria Math"/>
                        </a:rPr>
                        <m:t>≈</m:t>
                      </m:r>
                      <m:sSub>
                        <m:sSubPr>
                          <m:ctrlPr>
                            <a:rPr lang="en-GB" sz="1400" i="1">
                              <a:latin typeface="Cambria Math"/>
                            </a:rPr>
                          </m:ctrlPr>
                        </m:sSubPr>
                        <m:e>
                          <m:r>
                            <a:rPr lang="en-GB" sz="1400" i="1">
                              <a:latin typeface="Cambria Math"/>
                            </a:rPr>
                            <m:t>𝐸</m:t>
                          </m:r>
                        </m:e>
                        <m:sub>
                          <m:r>
                            <a:rPr lang="en-GB" sz="1400" i="1">
                              <a:latin typeface="Cambria Math"/>
                            </a:rPr>
                            <m:t>2</m:t>
                          </m:r>
                        </m:sub>
                      </m:sSub>
                      <m:r>
                        <a:rPr lang="en-GB" sz="1400" i="1">
                          <a:latin typeface="Cambria Math"/>
                        </a:rPr>
                        <m:t>−</m:t>
                      </m:r>
                      <m:sSub>
                        <m:sSubPr>
                          <m:ctrlPr>
                            <a:rPr lang="en-GB" sz="1400" i="1">
                              <a:latin typeface="Cambria Math"/>
                            </a:rPr>
                          </m:ctrlPr>
                        </m:sSubPr>
                        <m:e>
                          <m:r>
                            <a:rPr lang="en-GB" sz="1400" i="1">
                              <a:latin typeface="Cambria Math"/>
                            </a:rPr>
                            <m:t>𝐸</m:t>
                          </m:r>
                        </m:e>
                        <m:sub>
                          <m:r>
                            <a:rPr lang="en-GB" sz="1400" i="1">
                              <a:latin typeface="Cambria Math"/>
                            </a:rPr>
                            <m:t>𝑓</m:t>
                          </m:r>
                        </m:sub>
                      </m:sSub>
                      <m:r>
                        <a:rPr lang="en-GB" sz="1400" i="1">
                          <a:latin typeface="Cambria Math"/>
                        </a:rPr>
                        <m:t>≈</m:t>
                      </m:r>
                      <m:sSub>
                        <m:sSubPr>
                          <m:ctrlPr>
                            <a:rPr lang="en-GB" sz="1400" i="1">
                              <a:latin typeface="Cambria Math"/>
                            </a:rPr>
                          </m:ctrlPr>
                        </m:sSubPr>
                        <m:e>
                          <m:r>
                            <a:rPr lang="en-GB" sz="1400" i="1">
                              <a:latin typeface="Cambria Math"/>
                            </a:rPr>
                            <m:t>𝐸</m:t>
                          </m:r>
                        </m:e>
                        <m:sub>
                          <m:r>
                            <a:rPr lang="en-GB" sz="1400" i="1">
                              <a:latin typeface="Cambria Math"/>
                            </a:rPr>
                            <m:t>𝑓</m:t>
                          </m:r>
                        </m:sub>
                      </m:sSub>
                      <m:r>
                        <a:rPr lang="en-GB" sz="1400" i="1">
                          <a:latin typeface="Cambria Math"/>
                        </a:rPr>
                        <m:t>−</m:t>
                      </m:r>
                      <m:sSub>
                        <m:sSubPr>
                          <m:ctrlPr>
                            <a:rPr lang="en-GB" sz="1400" i="1">
                              <a:latin typeface="Cambria Math"/>
                            </a:rPr>
                          </m:ctrlPr>
                        </m:sSubPr>
                        <m:e>
                          <m:r>
                            <a:rPr lang="en-GB" sz="1400" i="1">
                              <a:latin typeface="Cambria Math"/>
                            </a:rPr>
                            <m:t>𝐸</m:t>
                          </m:r>
                        </m:e>
                        <m:sub>
                          <m:r>
                            <a:rPr lang="en-GB" sz="1400" i="1">
                              <a:latin typeface="Cambria Math"/>
                            </a:rPr>
                            <m:t>1</m:t>
                          </m:r>
                        </m:sub>
                      </m:sSub>
                    </m:oMath>
                  </m:oMathPara>
                </a14:m>
                <a:endParaRPr lang="en-GB" sz="1400" dirty="0" smtClean="0"/>
              </a:p>
              <a:p>
                <a:endParaRPr lang="en-GB" sz="1400" dirty="0" smtClean="0"/>
              </a:p>
              <a:p>
                <a:pPr/>
                <a14:m>
                  <m:oMathPara xmlns:m="http://schemas.openxmlformats.org/officeDocument/2006/math">
                    <m:oMathParaPr>
                      <m:jc m:val="centerGroup"/>
                    </m:oMathParaPr>
                    <m:oMath xmlns:m="http://schemas.openxmlformats.org/officeDocument/2006/math">
                      <m:sSub>
                        <m:sSubPr>
                          <m:ctrlPr>
                            <a:rPr lang="en-GB" sz="1400" i="1">
                              <a:latin typeface="Cambria Math"/>
                            </a:rPr>
                          </m:ctrlPr>
                        </m:sSubPr>
                        <m:e>
                          <m:r>
                            <a:rPr lang="en-GB" sz="1400" i="1">
                              <a:latin typeface="Cambria Math"/>
                            </a:rPr>
                            <m:t>𝑓</m:t>
                          </m:r>
                        </m:e>
                        <m:sub>
                          <m:r>
                            <a:rPr lang="en-GB" sz="1400" i="1">
                              <a:latin typeface="Cambria Math"/>
                            </a:rPr>
                            <m:t>𝑒</m:t>
                          </m:r>
                        </m:sub>
                      </m:sSub>
                      <m:r>
                        <a:rPr lang="en-GB" sz="1400" i="1">
                          <a:latin typeface="Cambria Math"/>
                        </a:rPr>
                        <m:t>≈</m:t>
                      </m:r>
                      <m:r>
                        <m:rPr>
                          <m:sty m:val="p"/>
                        </m:rPr>
                        <a:rPr lang="en-GB" sz="1400">
                          <a:latin typeface="Cambria Math"/>
                        </a:rPr>
                        <m:t>exp</m:t>
                      </m:r>
                      <m:d>
                        <m:dPr>
                          <m:ctrlPr>
                            <a:rPr lang="en-GB" sz="1400" i="1">
                              <a:latin typeface="Cambria Math"/>
                            </a:rPr>
                          </m:ctrlPr>
                        </m:dPr>
                        <m:e>
                          <m:r>
                            <a:rPr lang="en-GB" sz="1400" i="1">
                              <a:latin typeface="Cambria Math"/>
                            </a:rPr>
                            <m:t>−</m:t>
                          </m:r>
                          <m:f>
                            <m:fPr>
                              <m:type m:val="skw"/>
                              <m:ctrlPr>
                                <a:rPr lang="en-GB" sz="1400" i="1">
                                  <a:latin typeface="Cambria Math"/>
                                </a:rPr>
                              </m:ctrlPr>
                            </m:fPr>
                            <m:num>
                              <m:r>
                                <a:rPr lang="en-GB" sz="1400" i="1">
                                  <a:latin typeface="Cambria Math"/>
                                </a:rPr>
                                <m:t>h</m:t>
                              </m:r>
                              <m:r>
                                <a:rPr lang="en-GB" sz="1400" i="1">
                                  <a:latin typeface="Cambria Math"/>
                                </a:rPr>
                                <m:t>𝜈</m:t>
                              </m:r>
                            </m:num>
                            <m:den>
                              <m:sSub>
                                <m:sSubPr>
                                  <m:ctrlPr>
                                    <a:rPr lang="en-GB" sz="1400" i="1">
                                      <a:latin typeface="Cambria Math"/>
                                    </a:rPr>
                                  </m:ctrlPr>
                                </m:sSubPr>
                                <m:e>
                                  <m:r>
                                    <a:rPr lang="en-GB" sz="1400" i="1">
                                      <a:latin typeface="Cambria Math"/>
                                    </a:rPr>
                                    <m:t>𝑘</m:t>
                                  </m:r>
                                </m:e>
                                <m:sub>
                                  <m:r>
                                    <a:rPr lang="en-GB" sz="1400" i="1">
                                      <a:latin typeface="Cambria Math"/>
                                    </a:rPr>
                                    <m:t>𝐵</m:t>
                                  </m:r>
                                </m:sub>
                              </m:sSub>
                              <m:r>
                                <a:rPr lang="en-GB" sz="1400" i="1">
                                  <a:latin typeface="Cambria Math"/>
                                </a:rPr>
                                <m:t>𝑇</m:t>
                              </m:r>
                            </m:den>
                          </m:f>
                        </m:e>
                      </m:d>
                      <m:r>
                        <a:rPr lang="en-GB" sz="1400" b="0" i="1" smtClean="0">
                          <a:latin typeface="Cambria Math"/>
                        </a:rPr>
                        <m:t>        (2)</m:t>
                      </m:r>
                    </m:oMath>
                  </m:oMathPara>
                </a14:m>
                <a:endParaRPr lang="en-GB" sz="1400" dirty="0"/>
              </a:p>
              <a:p>
                <a:endParaRPr lang="en-GB" sz="1400" dirty="0"/>
              </a:p>
              <a:p>
                <a:r>
                  <a:rPr lang="en-GB" sz="1400" dirty="0" smtClean="0">
                    <a:latin typeface="Times New Roman" pitchFamily="18" charset="0"/>
                    <a:cs typeface="Times New Roman" pitchFamily="18" charset="0"/>
                  </a:rPr>
                  <a:t> </a:t>
                </a:r>
                <a:endParaRPr lang="en-GB" sz="1400" dirty="0">
                  <a:latin typeface="Times New Roman" pitchFamily="18" charset="0"/>
                  <a:cs typeface="Times New Roman"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228600" y="2743200"/>
                <a:ext cx="4602542" cy="1624676"/>
              </a:xfrm>
              <a:prstGeom prst="rect">
                <a:avLst/>
              </a:prstGeom>
              <a:blipFill rotWithShape="1">
                <a:blip r:embed="rId9"/>
                <a:stretch>
                  <a:fillRect l="-397" t="-8989" b="-112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51391" y="5368637"/>
                <a:ext cx="3985706" cy="7416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a:rPr>
                          </m:ctrlPr>
                        </m:sSubPr>
                        <m:e>
                          <m:r>
                            <a:rPr lang="en-GB" i="1">
                              <a:latin typeface="Cambria Math"/>
                            </a:rPr>
                            <m:t>𝜌</m:t>
                          </m:r>
                        </m:e>
                        <m:sub>
                          <m:r>
                            <a:rPr lang="en-GB" i="1">
                              <a:latin typeface="Cambria Math"/>
                            </a:rPr>
                            <m:t>𝑐</m:t>
                          </m:r>
                        </m:sub>
                      </m:sSub>
                      <m:d>
                        <m:dPr>
                          <m:ctrlPr>
                            <a:rPr lang="en-GB" i="1">
                              <a:latin typeface="Cambria Math"/>
                            </a:rPr>
                          </m:ctrlPr>
                        </m:dPr>
                        <m:e>
                          <m:r>
                            <a:rPr lang="en-GB" i="1">
                              <a:latin typeface="Cambria Math"/>
                            </a:rPr>
                            <m:t>𝐸</m:t>
                          </m:r>
                        </m:e>
                      </m:d>
                      <m:r>
                        <a:rPr lang="en-GB" i="1">
                          <a:latin typeface="Cambria Math"/>
                        </a:rPr>
                        <m:t>=</m:t>
                      </m:r>
                      <m:f>
                        <m:fPr>
                          <m:ctrlPr>
                            <a:rPr lang="en-GB" i="1">
                              <a:latin typeface="Cambria Math"/>
                            </a:rPr>
                          </m:ctrlPr>
                        </m:fPr>
                        <m:num>
                          <m:sSup>
                            <m:sSupPr>
                              <m:ctrlPr>
                                <a:rPr lang="en-GB" i="1">
                                  <a:latin typeface="Cambria Math"/>
                                </a:rPr>
                              </m:ctrlPr>
                            </m:sSupPr>
                            <m:e>
                              <m:sSub>
                                <m:sSubPr>
                                  <m:ctrlPr>
                                    <a:rPr lang="en-GB" i="1">
                                      <a:latin typeface="Cambria Math"/>
                                    </a:rPr>
                                  </m:ctrlPr>
                                </m:sSubPr>
                                <m:e>
                                  <m:r>
                                    <a:rPr lang="en-GB" i="1">
                                      <a:latin typeface="Cambria Math"/>
                                    </a:rPr>
                                    <m:t>(2</m:t>
                                  </m:r>
                                  <m:r>
                                    <a:rPr lang="en-GB" i="1">
                                      <a:latin typeface="Cambria Math"/>
                                    </a:rPr>
                                    <m:t>𝑚</m:t>
                                  </m:r>
                                </m:e>
                                <m:sub>
                                  <m:r>
                                    <a:rPr lang="en-GB" i="1">
                                      <a:latin typeface="Cambria Math"/>
                                    </a:rPr>
                                    <m:t>𝑒</m:t>
                                  </m:r>
                                </m:sub>
                              </m:sSub>
                              <m:r>
                                <a:rPr lang="en-GB" i="1">
                                  <a:latin typeface="Cambria Math"/>
                                </a:rPr>
                                <m:t>)</m:t>
                              </m:r>
                            </m:e>
                            <m:sup>
                              <m:r>
                                <a:rPr lang="en-GB" i="1">
                                  <a:latin typeface="Cambria Math"/>
                                </a:rPr>
                                <m:t>3/2</m:t>
                              </m:r>
                            </m:sup>
                          </m:sSup>
                        </m:num>
                        <m:den>
                          <m:r>
                            <a:rPr lang="en-GB" i="1">
                              <a:latin typeface="Cambria Math"/>
                            </a:rPr>
                            <m:t>2</m:t>
                          </m:r>
                          <m:sSup>
                            <m:sSupPr>
                              <m:ctrlPr>
                                <a:rPr lang="en-GB" i="1">
                                  <a:latin typeface="Cambria Math"/>
                                </a:rPr>
                              </m:ctrlPr>
                            </m:sSupPr>
                            <m:e>
                              <m:r>
                                <a:rPr lang="en-GB" i="1">
                                  <a:latin typeface="Cambria Math"/>
                                </a:rPr>
                                <m:t>𝜋</m:t>
                              </m:r>
                            </m:e>
                            <m:sup>
                              <m:r>
                                <a:rPr lang="en-GB" i="1">
                                  <a:latin typeface="Cambria Math"/>
                                </a:rPr>
                                <m:t>2</m:t>
                              </m:r>
                            </m:sup>
                          </m:sSup>
                          <m:sSup>
                            <m:sSupPr>
                              <m:ctrlPr>
                                <a:rPr lang="en-GB" i="1">
                                  <a:latin typeface="Cambria Math"/>
                                </a:rPr>
                              </m:ctrlPr>
                            </m:sSupPr>
                            <m:e>
                              <m:r>
                                <a:rPr lang="en-GB" i="1">
                                  <a:latin typeface="Cambria Math"/>
                                </a:rPr>
                                <m:t>ћ</m:t>
                              </m:r>
                            </m:e>
                            <m:sup>
                              <m:r>
                                <a:rPr lang="en-GB" i="1">
                                  <a:latin typeface="Cambria Math"/>
                                </a:rPr>
                                <m:t>3</m:t>
                              </m:r>
                            </m:sup>
                          </m:sSup>
                        </m:den>
                      </m:f>
                      <m:sSup>
                        <m:sSupPr>
                          <m:ctrlPr>
                            <a:rPr lang="en-GB" i="1">
                              <a:latin typeface="Cambria Math"/>
                            </a:rPr>
                          </m:ctrlPr>
                        </m:sSupPr>
                        <m:e>
                          <m:r>
                            <a:rPr lang="en-GB" i="1">
                              <a:latin typeface="Cambria Math"/>
                            </a:rPr>
                            <m:t>(</m:t>
                          </m:r>
                          <m:r>
                            <a:rPr lang="en-GB" i="1">
                              <a:latin typeface="Cambria Math"/>
                            </a:rPr>
                            <m:t>𝐸</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𝑐</m:t>
                              </m:r>
                            </m:sub>
                          </m:sSub>
                          <m:r>
                            <a:rPr lang="en-GB" i="1">
                              <a:latin typeface="Cambria Math"/>
                            </a:rPr>
                            <m:t>)</m:t>
                          </m:r>
                        </m:e>
                        <m:sup>
                          <m:f>
                            <m:fPr>
                              <m:type m:val="skw"/>
                              <m:ctrlPr>
                                <a:rPr lang="en-GB" i="1">
                                  <a:latin typeface="Cambria Math"/>
                                </a:rPr>
                              </m:ctrlPr>
                            </m:fPr>
                            <m:num>
                              <m:r>
                                <a:rPr lang="en-GB" i="1">
                                  <a:latin typeface="Cambria Math"/>
                                </a:rPr>
                                <m:t>1</m:t>
                              </m:r>
                            </m:num>
                            <m:den>
                              <m:r>
                                <a:rPr lang="en-GB" i="1">
                                  <a:latin typeface="Cambria Math"/>
                                </a:rPr>
                                <m:t>2</m:t>
                              </m:r>
                            </m:den>
                          </m:f>
                        </m:sup>
                      </m:sSup>
                      <m:r>
                        <a:rPr lang="en-GB" i="1">
                          <a:latin typeface="Cambria Math"/>
                        </a:rPr>
                        <m:t> </m:t>
                      </m:r>
                      <m:r>
                        <a:rPr lang="en-GB" b="0" i="1" smtClean="0">
                          <a:latin typeface="Cambria Math"/>
                        </a:rPr>
                        <m:t> ,</m:t>
                      </m:r>
                      <m:r>
                        <a:rPr lang="en-GB" i="1">
                          <a:latin typeface="Cambria Math"/>
                        </a:rPr>
                        <m:t>𝐸</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𝑐</m:t>
                          </m:r>
                        </m:sub>
                      </m:sSub>
                    </m:oMath>
                  </m:oMathPara>
                </a14:m>
                <a:endParaRPr lang="en-GB" dirty="0"/>
              </a:p>
            </p:txBody>
          </p:sp>
        </mc:Choice>
        <mc:Fallback xmlns="">
          <p:sp>
            <p:nvSpPr>
              <p:cNvPr id="11" name="Rectangle 10"/>
              <p:cNvSpPr>
                <a:spLocks noRot="1" noChangeAspect="1" noMove="1" noResize="1" noEditPoints="1" noAdjustHandles="1" noChangeArrowheads="1" noChangeShapeType="1" noTextEdit="1"/>
              </p:cNvSpPr>
              <p:nvPr/>
            </p:nvSpPr>
            <p:spPr>
              <a:xfrm>
                <a:off x="351391" y="5368637"/>
                <a:ext cx="3985706" cy="741678"/>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4495800" y="5470876"/>
                <a:ext cx="4258961" cy="537198"/>
              </a:xfrm>
              <a:prstGeom prst="rect">
                <a:avLst/>
              </a:prstGeom>
            </p:spPr>
            <p:txBody>
              <a:bodyPr wrap="square">
                <a:spAutoFit/>
              </a:bodyPr>
              <a:lstStyle/>
              <a:p>
                <a14:m>
                  <m:oMath xmlns:m="http://schemas.openxmlformats.org/officeDocument/2006/math">
                    <m:sSub>
                      <m:sSubPr>
                        <m:ctrlPr>
                          <a:rPr lang="en-GB" i="1" smtClean="0">
                            <a:latin typeface="Cambria Math"/>
                          </a:rPr>
                        </m:ctrlPr>
                      </m:sSubPr>
                      <m:e>
                        <m:r>
                          <a:rPr lang="en-GB" i="1">
                            <a:latin typeface="Cambria Math"/>
                          </a:rPr>
                          <m:t>𝜌</m:t>
                        </m:r>
                      </m:e>
                      <m:sub>
                        <m:r>
                          <a:rPr lang="en-GB" i="1">
                            <a:latin typeface="Cambria Math"/>
                          </a:rPr>
                          <m:t>𝑣</m:t>
                        </m:r>
                      </m:sub>
                    </m:sSub>
                    <m:d>
                      <m:dPr>
                        <m:ctrlPr>
                          <a:rPr lang="en-GB" i="1">
                            <a:latin typeface="Cambria Math"/>
                          </a:rPr>
                        </m:ctrlPr>
                      </m:dPr>
                      <m:e>
                        <m:r>
                          <a:rPr lang="en-GB" i="1">
                            <a:latin typeface="Cambria Math"/>
                          </a:rPr>
                          <m:t>𝐸</m:t>
                        </m:r>
                      </m:e>
                    </m:d>
                    <m:r>
                      <a:rPr lang="en-GB" i="1">
                        <a:latin typeface="Cambria Math"/>
                      </a:rPr>
                      <m:t>=</m:t>
                    </m:r>
                    <m:f>
                      <m:fPr>
                        <m:ctrlPr>
                          <a:rPr lang="en-GB" i="1">
                            <a:latin typeface="Cambria Math"/>
                          </a:rPr>
                        </m:ctrlPr>
                      </m:fPr>
                      <m:num>
                        <m:sSup>
                          <m:sSupPr>
                            <m:ctrlPr>
                              <a:rPr lang="en-GB" i="1">
                                <a:latin typeface="Cambria Math"/>
                              </a:rPr>
                            </m:ctrlPr>
                          </m:sSupPr>
                          <m:e>
                            <m:sSub>
                              <m:sSubPr>
                                <m:ctrlPr>
                                  <a:rPr lang="en-GB" i="1">
                                    <a:latin typeface="Cambria Math"/>
                                  </a:rPr>
                                </m:ctrlPr>
                              </m:sSubPr>
                              <m:e>
                                <m:r>
                                  <a:rPr lang="en-GB" i="1">
                                    <a:latin typeface="Cambria Math"/>
                                  </a:rPr>
                                  <m:t>(2</m:t>
                                </m:r>
                                <m:r>
                                  <a:rPr lang="en-GB" i="1">
                                    <a:latin typeface="Cambria Math"/>
                                  </a:rPr>
                                  <m:t>𝑚</m:t>
                                </m:r>
                              </m:e>
                              <m:sub>
                                <m:r>
                                  <a:rPr lang="en-GB" b="0" i="1" smtClean="0">
                                    <a:latin typeface="Cambria Math"/>
                                  </a:rPr>
                                  <m:t>𝑣</m:t>
                                </m:r>
                              </m:sub>
                            </m:sSub>
                            <m:r>
                              <a:rPr lang="en-GB" i="1">
                                <a:latin typeface="Cambria Math"/>
                              </a:rPr>
                              <m:t>)</m:t>
                            </m:r>
                          </m:e>
                          <m:sup>
                            <m:r>
                              <a:rPr lang="en-GB" i="1">
                                <a:latin typeface="Cambria Math"/>
                              </a:rPr>
                              <m:t>3/2</m:t>
                            </m:r>
                          </m:sup>
                        </m:sSup>
                      </m:num>
                      <m:den>
                        <m:r>
                          <a:rPr lang="en-GB" i="1">
                            <a:latin typeface="Cambria Math"/>
                          </a:rPr>
                          <m:t>2</m:t>
                        </m:r>
                        <m:sSup>
                          <m:sSupPr>
                            <m:ctrlPr>
                              <a:rPr lang="en-GB" i="1">
                                <a:latin typeface="Cambria Math"/>
                              </a:rPr>
                            </m:ctrlPr>
                          </m:sSupPr>
                          <m:e>
                            <m:r>
                              <a:rPr lang="en-GB" i="1">
                                <a:latin typeface="Cambria Math"/>
                              </a:rPr>
                              <m:t>𝜋</m:t>
                            </m:r>
                          </m:e>
                          <m:sup>
                            <m:r>
                              <a:rPr lang="en-GB" i="1">
                                <a:latin typeface="Cambria Math"/>
                              </a:rPr>
                              <m:t>2</m:t>
                            </m:r>
                          </m:sup>
                        </m:sSup>
                        <m:sSup>
                          <m:sSupPr>
                            <m:ctrlPr>
                              <a:rPr lang="en-GB" i="1">
                                <a:latin typeface="Cambria Math"/>
                              </a:rPr>
                            </m:ctrlPr>
                          </m:sSupPr>
                          <m:e>
                            <m:r>
                              <a:rPr lang="en-GB" i="1">
                                <a:latin typeface="Cambria Math"/>
                              </a:rPr>
                              <m:t>ћ</m:t>
                            </m:r>
                          </m:e>
                          <m:sup>
                            <m:r>
                              <a:rPr lang="en-GB" i="1">
                                <a:latin typeface="Cambria Math"/>
                              </a:rPr>
                              <m:t>3</m:t>
                            </m:r>
                          </m:sup>
                        </m:sSup>
                      </m:den>
                    </m:f>
                    <m:sSup>
                      <m:sSupPr>
                        <m:ctrlPr>
                          <a:rPr lang="en-GB" i="1">
                            <a:latin typeface="Cambria Math"/>
                          </a:rPr>
                        </m:ctrlPr>
                      </m:sSupPr>
                      <m:e>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𝑣</m:t>
                            </m:r>
                          </m:sub>
                        </m:sSub>
                        <m:r>
                          <a:rPr lang="en-GB" i="1">
                            <a:latin typeface="Cambria Math"/>
                          </a:rPr>
                          <m:t>−</m:t>
                        </m:r>
                        <m:r>
                          <a:rPr lang="en-GB" i="1">
                            <a:latin typeface="Cambria Math"/>
                          </a:rPr>
                          <m:t>𝐸</m:t>
                        </m:r>
                        <m:r>
                          <a:rPr lang="en-GB" i="1">
                            <a:latin typeface="Cambria Math"/>
                          </a:rPr>
                          <m:t>)</m:t>
                        </m:r>
                      </m:e>
                      <m:sup>
                        <m:f>
                          <m:fPr>
                            <m:type m:val="skw"/>
                            <m:ctrlPr>
                              <a:rPr lang="en-GB" i="1">
                                <a:latin typeface="Cambria Math"/>
                              </a:rPr>
                            </m:ctrlPr>
                          </m:fPr>
                          <m:num>
                            <m:r>
                              <a:rPr lang="en-GB" i="1">
                                <a:latin typeface="Cambria Math"/>
                              </a:rPr>
                              <m:t>1</m:t>
                            </m:r>
                          </m:num>
                          <m:den>
                            <m:r>
                              <a:rPr lang="en-GB" i="1">
                                <a:latin typeface="Cambria Math"/>
                              </a:rPr>
                              <m:t>2</m:t>
                            </m:r>
                          </m:den>
                        </m:f>
                      </m:sup>
                    </m:sSup>
                    <m:sSub>
                      <m:sSubPr>
                        <m:ctrlPr>
                          <a:rPr lang="en-GB" i="1" smtClean="0">
                            <a:latin typeface="Cambria Math"/>
                          </a:rPr>
                        </m:ctrlPr>
                      </m:sSubPr>
                      <m:e>
                        <m:r>
                          <a:rPr lang="en-GB" b="0" i="1" smtClean="0">
                            <a:latin typeface="Cambria Math"/>
                          </a:rPr>
                          <m:t>,    </m:t>
                        </m:r>
                        <m:r>
                          <a:rPr lang="en-GB" i="1">
                            <a:latin typeface="Cambria Math"/>
                          </a:rPr>
                          <m:t>𝐸</m:t>
                        </m:r>
                      </m:e>
                      <m:sub>
                        <m:r>
                          <a:rPr lang="en-GB" i="1">
                            <a:latin typeface="Cambria Math"/>
                          </a:rPr>
                          <m:t>𝑣</m:t>
                        </m:r>
                      </m:sub>
                    </m:sSub>
                    <m:r>
                      <a:rPr lang="en-GB" i="1">
                        <a:latin typeface="Cambria Math"/>
                      </a:rPr>
                      <m:t>≥</m:t>
                    </m:r>
                  </m:oMath>
                </a14:m>
                <a:r>
                  <a:rPr lang="en-GB" dirty="0" smtClean="0"/>
                  <a:t> E</a:t>
                </a:r>
                <a:endParaRPr lang="en-GB" dirty="0"/>
              </a:p>
            </p:txBody>
          </p:sp>
        </mc:Choice>
        <mc:Fallback xmlns="">
          <p:sp>
            <p:nvSpPr>
              <p:cNvPr id="12" name="Rectangle 11"/>
              <p:cNvSpPr>
                <a:spLocks noRot="1" noChangeAspect="1" noMove="1" noResize="1" noEditPoints="1" noAdjustHandles="1" noChangeArrowheads="1" noChangeShapeType="1" noTextEdit="1"/>
              </p:cNvSpPr>
              <p:nvPr/>
            </p:nvSpPr>
            <p:spPr>
              <a:xfrm>
                <a:off x="4495800" y="5470876"/>
                <a:ext cx="4258961" cy="537198"/>
              </a:xfrm>
              <a:prstGeom prst="rect">
                <a:avLst/>
              </a:prstGeom>
              <a:blipFill rotWithShape="1">
                <a:blip r:embed="rId11"/>
                <a:stretch>
                  <a:fillRect b="-56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1926148" y="4667766"/>
                <a:ext cx="1713995" cy="375552"/>
              </a:xfrm>
              <a:prstGeom prst="rect">
                <a:avLst/>
              </a:prstGeom>
            </p:spPr>
            <p:txBody>
              <a:bodyPr wrap="none">
                <a:spAutoFit/>
              </a:bodyPr>
              <a:lstStyle/>
              <a:p>
                <a14:m>
                  <m:oMath xmlns:m="http://schemas.openxmlformats.org/officeDocument/2006/math">
                    <m:sSub>
                      <m:sSubPr>
                        <m:ctrlPr>
                          <a:rPr lang="en-GB" i="1">
                            <a:latin typeface="Cambria Math"/>
                          </a:rPr>
                        </m:ctrlPr>
                      </m:sSubPr>
                      <m:e>
                        <m:r>
                          <a:rPr lang="en-GB" i="1">
                            <a:latin typeface="Cambria Math"/>
                          </a:rPr>
                          <m:t>𝜏</m:t>
                        </m:r>
                      </m:e>
                      <m:sub>
                        <m:r>
                          <a:rPr lang="en-GB" i="1">
                            <a:latin typeface="Cambria Math"/>
                          </a:rPr>
                          <m:t>𝑟</m:t>
                        </m:r>
                      </m:sub>
                    </m:sSub>
                    <m:r>
                      <a:rPr lang="en-GB" i="1">
                        <a:latin typeface="Cambria Math"/>
                      </a:rPr>
                      <m:t>~</m:t>
                    </m:r>
                    <m:sSup>
                      <m:sSupPr>
                        <m:ctrlPr>
                          <a:rPr lang="en-GB" i="1">
                            <a:latin typeface="Cambria Math"/>
                          </a:rPr>
                        </m:ctrlPr>
                      </m:sSupPr>
                      <m:e>
                        <m:d>
                          <m:dPr>
                            <m:begChr m:val="|"/>
                            <m:endChr m:val="|"/>
                            <m:ctrlPr>
                              <a:rPr lang="en-GB" i="1">
                                <a:latin typeface="Cambria Math"/>
                              </a:rPr>
                            </m:ctrlPr>
                          </m:dPr>
                          <m:e>
                            <m:r>
                              <a:rPr lang="en-GB" i="1">
                                <a:latin typeface="Cambria Math"/>
                              </a:rPr>
                              <m:t>𝑀</m:t>
                            </m:r>
                          </m:e>
                        </m:d>
                      </m:e>
                      <m:sup>
                        <m:r>
                          <a:rPr lang="en-GB" i="1">
                            <a:latin typeface="Cambria Math"/>
                          </a:rPr>
                          <m:t>−2 </m:t>
                        </m:r>
                      </m:sup>
                    </m:sSup>
                  </m:oMath>
                </a14:m>
                <a:r>
                  <a:rPr lang="en-GB" i="1" dirty="0"/>
                  <a:t>      (3)</a:t>
                </a:r>
              </a:p>
            </p:txBody>
          </p:sp>
        </mc:Choice>
        <mc:Fallback xmlns="">
          <p:sp>
            <p:nvSpPr>
              <p:cNvPr id="13" name="Rectangle 12"/>
              <p:cNvSpPr>
                <a:spLocks noRot="1" noChangeAspect="1" noMove="1" noResize="1" noEditPoints="1" noAdjustHandles="1" noChangeArrowheads="1" noChangeShapeType="1" noTextEdit="1"/>
              </p:cNvSpPr>
              <p:nvPr/>
            </p:nvSpPr>
            <p:spPr>
              <a:xfrm>
                <a:off x="1926148" y="4667766"/>
                <a:ext cx="1713995" cy="375552"/>
              </a:xfrm>
              <a:prstGeom prst="rect">
                <a:avLst/>
              </a:prstGeom>
              <a:blipFill rotWithShape="1">
                <a:blip r:embed="rId12"/>
                <a:stretch>
                  <a:fillRect t="-6557" r="-3559" b="-26230"/>
                </a:stretch>
              </a:blipFill>
            </p:spPr>
            <p:txBody>
              <a:bodyPr/>
              <a:lstStyle/>
              <a:p>
                <a:r>
                  <a:rPr lang="en-GB">
                    <a:noFill/>
                  </a:rPr>
                  <a:t> </a:t>
                </a:r>
              </a:p>
            </p:txBody>
          </p:sp>
        </mc:Fallback>
      </mc:AlternateContent>
    </p:spTree>
    <p:extLst>
      <p:ext uri="{BB962C8B-B14F-4D97-AF65-F5344CB8AC3E}">
        <p14:creationId xmlns:p14="http://schemas.microsoft.com/office/powerpoint/2010/main" val="10807030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RINCE~1\AppData\Local\Temp\Rar$DI11.853\Fig05_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1269927"/>
            <a:ext cx="3459045" cy="484893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Rectangle 1"/>
              <p:cNvSpPr/>
              <p:nvPr/>
            </p:nvSpPr>
            <p:spPr>
              <a:xfrm>
                <a:off x="308226" y="2850707"/>
                <a:ext cx="4214680" cy="587212"/>
              </a:xfrm>
              <a:prstGeom prst="rect">
                <a:avLst/>
              </a:prstGeom>
            </p:spPr>
            <p:txBody>
              <a:bodyPr wrap="none">
                <a:spAutoFit/>
              </a:bodyPr>
              <a:lstStyle/>
              <a:p>
                <a14:m>
                  <m:oMath xmlns:m="http://schemas.openxmlformats.org/officeDocument/2006/math">
                    <m:r>
                      <a:rPr lang="en-GB" i="1">
                        <a:latin typeface="Cambria Math"/>
                      </a:rPr>
                      <m:t>𝜌</m:t>
                    </m:r>
                    <m:d>
                      <m:dPr>
                        <m:ctrlPr>
                          <a:rPr lang="en-GB" i="1">
                            <a:latin typeface="Cambria Math"/>
                          </a:rPr>
                        </m:ctrlPr>
                      </m:dPr>
                      <m:e>
                        <m:r>
                          <a:rPr lang="en-GB" i="1">
                            <a:latin typeface="Cambria Math"/>
                          </a:rPr>
                          <m:t>𝜈</m:t>
                        </m:r>
                      </m:e>
                    </m:d>
                    <m:r>
                      <a:rPr lang="en-GB" i="1">
                        <a:latin typeface="Cambria Math"/>
                      </a:rPr>
                      <m:t>=</m:t>
                    </m:r>
                    <m:f>
                      <m:fPr>
                        <m:ctrlPr>
                          <a:rPr lang="en-GB" i="1">
                            <a:latin typeface="Cambria Math"/>
                          </a:rPr>
                        </m:ctrlPr>
                      </m:fPr>
                      <m:num>
                        <m:sSup>
                          <m:sSupPr>
                            <m:ctrlPr>
                              <a:rPr lang="en-GB" i="1">
                                <a:latin typeface="Cambria Math"/>
                              </a:rPr>
                            </m:ctrlPr>
                          </m:sSupPr>
                          <m:e>
                            <m:sSub>
                              <m:sSubPr>
                                <m:ctrlPr>
                                  <a:rPr lang="en-GB" i="1">
                                    <a:latin typeface="Cambria Math"/>
                                  </a:rPr>
                                </m:ctrlPr>
                              </m:sSubPr>
                              <m:e>
                                <m:r>
                                  <a:rPr lang="en-GB" i="1">
                                    <a:latin typeface="Cambria Math"/>
                                  </a:rPr>
                                  <m:t>(2</m:t>
                                </m:r>
                                <m:r>
                                  <a:rPr lang="en-GB" i="1">
                                    <a:latin typeface="Cambria Math"/>
                                  </a:rPr>
                                  <m:t>𝑚</m:t>
                                </m:r>
                              </m:e>
                              <m:sub>
                                <m:r>
                                  <a:rPr lang="en-GB" i="1">
                                    <a:latin typeface="Cambria Math"/>
                                  </a:rPr>
                                  <m:t>𝑟</m:t>
                                </m:r>
                              </m:sub>
                            </m:sSub>
                            <m:r>
                              <a:rPr lang="en-GB" i="1">
                                <a:latin typeface="Cambria Math"/>
                              </a:rPr>
                              <m:t>)</m:t>
                            </m:r>
                          </m:e>
                          <m:sup>
                            <m:r>
                              <a:rPr lang="en-GB" i="1">
                                <a:latin typeface="Cambria Math"/>
                              </a:rPr>
                              <m:t>3/2</m:t>
                            </m:r>
                          </m:sup>
                        </m:sSup>
                      </m:num>
                      <m:den>
                        <m:r>
                          <a:rPr lang="en-GB" i="1">
                            <a:latin typeface="Cambria Math"/>
                          </a:rPr>
                          <m:t>𝜋</m:t>
                        </m:r>
                        <m:sSup>
                          <m:sSupPr>
                            <m:ctrlPr>
                              <a:rPr lang="en-GB" i="1">
                                <a:latin typeface="Cambria Math"/>
                              </a:rPr>
                            </m:ctrlPr>
                          </m:sSupPr>
                          <m:e>
                            <m:r>
                              <a:rPr lang="en-GB" i="1">
                                <a:latin typeface="Cambria Math"/>
                              </a:rPr>
                              <m:t>ћ</m:t>
                            </m:r>
                          </m:e>
                          <m:sup>
                            <m:r>
                              <a:rPr lang="en-GB" i="1">
                                <a:latin typeface="Cambria Math"/>
                              </a:rPr>
                              <m:t>2</m:t>
                            </m:r>
                          </m:sup>
                        </m:sSup>
                      </m:den>
                    </m:f>
                    <m:sSup>
                      <m:sSupPr>
                        <m:ctrlPr>
                          <a:rPr lang="en-GB" i="1">
                            <a:latin typeface="Cambria Math"/>
                          </a:rPr>
                        </m:ctrlPr>
                      </m:sSupPr>
                      <m:e>
                        <m:r>
                          <a:rPr lang="en-GB" i="1">
                            <a:latin typeface="Cambria Math"/>
                          </a:rPr>
                          <m:t>(</m:t>
                        </m:r>
                        <m:r>
                          <a:rPr lang="en-GB" i="1">
                            <a:latin typeface="Cambria Math"/>
                          </a:rPr>
                          <m:t>h</m:t>
                        </m:r>
                        <m:r>
                          <a:rPr lang="en-GB" i="1">
                            <a:latin typeface="Cambria Math"/>
                          </a:rPr>
                          <m:t>𝜈</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r>
                          <a:rPr lang="en-GB" i="1">
                            <a:latin typeface="Cambria Math"/>
                          </a:rPr>
                          <m:t>)</m:t>
                        </m:r>
                      </m:e>
                      <m:sup>
                        <m:f>
                          <m:fPr>
                            <m:type m:val="skw"/>
                            <m:ctrlPr>
                              <a:rPr lang="en-GB" i="1">
                                <a:latin typeface="Cambria Math"/>
                              </a:rPr>
                            </m:ctrlPr>
                          </m:fPr>
                          <m:num>
                            <m:r>
                              <a:rPr lang="en-GB" i="1">
                                <a:latin typeface="Cambria Math"/>
                              </a:rPr>
                              <m:t>1</m:t>
                            </m:r>
                          </m:num>
                          <m:den>
                            <m:r>
                              <a:rPr lang="en-GB" i="1">
                                <a:latin typeface="Cambria Math"/>
                              </a:rPr>
                              <m:t>2</m:t>
                            </m:r>
                          </m:den>
                        </m:f>
                      </m:sup>
                    </m:sSup>
                    <m:r>
                      <a:rPr lang="en-GB" i="1">
                        <a:latin typeface="Cambria Math"/>
                      </a:rPr>
                      <m:t> </m:t>
                    </m:r>
                    <m:r>
                      <a:rPr lang="en-GB" i="1">
                        <a:latin typeface="Cambria Math"/>
                      </a:rPr>
                      <m:t>h</m:t>
                    </m:r>
                    <m:r>
                      <a:rPr lang="en-GB" i="1">
                        <a:latin typeface="Cambria Math"/>
                      </a:rPr>
                      <m:t>𝜈</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oMath>
                </a14:m>
                <a:r>
                  <a:rPr lang="en-GB" dirty="0" smtClean="0"/>
                  <a:t>     (4)</a:t>
                </a:r>
                <a:endParaRPr lang="en-GB" dirty="0"/>
              </a:p>
            </p:txBody>
          </p:sp>
        </mc:Choice>
        <mc:Fallback xmlns="">
          <p:sp>
            <p:nvSpPr>
              <p:cNvPr id="2" name="Rectangle 1"/>
              <p:cNvSpPr>
                <a:spLocks noRot="1" noChangeAspect="1" noMove="1" noResize="1" noEditPoints="1" noAdjustHandles="1" noChangeArrowheads="1" noChangeShapeType="1" noTextEdit="1"/>
              </p:cNvSpPr>
              <p:nvPr/>
            </p:nvSpPr>
            <p:spPr>
              <a:xfrm>
                <a:off x="308226" y="2850707"/>
                <a:ext cx="4214680" cy="587212"/>
              </a:xfrm>
              <a:prstGeom prst="rect">
                <a:avLst/>
              </a:prstGeom>
              <a:blipFill rotWithShape="1">
                <a:blip r:embed="rId4"/>
                <a:stretch>
                  <a:fillRect r="-434" b="-41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922817" y="3810000"/>
                <a:ext cx="1648208" cy="369332"/>
              </a:xfrm>
              <a:prstGeom prst="rect">
                <a:avLst/>
              </a:prstGeom>
              <a:noFill/>
            </p:spPr>
            <p:txBody>
              <a:bodyPr wrap="none" rtlCol="0">
                <a:spAutoFit/>
              </a:bodyPr>
              <a:lstStyle/>
              <a:p>
                <a:r>
                  <a:rPr lang="en-GB" dirty="0" smtClean="0">
                    <a:latin typeface="Times New Roman" pitchFamily="18" charset="0"/>
                    <a:cs typeface="Times New Roman" pitchFamily="18" charset="0"/>
                  </a:rPr>
                  <a:t>If (2,3,4) </a:t>
                </a:r>
                <a14:m>
                  <m:oMath xmlns:m="http://schemas.openxmlformats.org/officeDocument/2006/math">
                    <m:r>
                      <a:rPr lang="en-GB" i="1" smtClean="0">
                        <a:latin typeface="Cambria Math"/>
                        <a:ea typeface="Cambria Math"/>
                        <a:cs typeface="Times New Roman" pitchFamily="18" charset="0"/>
                      </a:rPr>
                      <m:t>→</m:t>
                    </m:r>
                    <m:r>
                      <a:rPr lang="en-GB" b="0" i="1" smtClean="0">
                        <a:latin typeface="Cambria Math"/>
                        <a:ea typeface="Cambria Math"/>
                        <a:cs typeface="Times New Roman" pitchFamily="18" charset="0"/>
                      </a:rPr>
                      <m:t>(1)</m:t>
                    </m:r>
                  </m:oMath>
                </a14:m>
                <a:endParaRPr lang="en-GB" dirty="0">
                  <a:latin typeface="Times New Roman" pitchFamily="18" charset="0"/>
                  <a:cs typeface="Times New Roman"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922817" y="3810000"/>
                <a:ext cx="1648208" cy="369332"/>
              </a:xfrm>
              <a:prstGeom prst="rect">
                <a:avLst/>
              </a:prstGeom>
              <a:blipFill rotWithShape="1">
                <a:blip r:embed="rId5"/>
                <a:stretch>
                  <a:fillRect l="-2952" t="-8197" r="-738" b="-24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248938" y="4343400"/>
                <a:ext cx="4422942" cy="71955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FF0000"/>
                              </a:solidFill>
                              <a:latin typeface="Cambria Math"/>
                            </a:rPr>
                          </m:ctrlPr>
                        </m:sSubPr>
                        <m:e>
                          <m:r>
                            <a:rPr lang="en-GB" i="1">
                              <a:solidFill>
                                <a:srgbClr val="FF0000"/>
                              </a:solidFill>
                              <a:latin typeface="Cambria Math"/>
                            </a:rPr>
                            <m:t>𝐼</m:t>
                          </m:r>
                        </m:e>
                        <m:sub>
                          <m:r>
                            <a:rPr lang="en-GB" i="1">
                              <a:solidFill>
                                <a:srgbClr val="FF0000"/>
                              </a:solidFill>
                              <a:latin typeface="Cambria Math"/>
                            </a:rPr>
                            <m:t>𝑠𝑝</m:t>
                          </m:r>
                        </m:sub>
                      </m:sSub>
                      <m:d>
                        <m:dPr>
                          <m:ctrlPr>
                            <a:rPr lang="en-GB" i="1">
                              <a:solidFill>
                                <a:srgbClr val="FF0000"/>
                              </a:solidFill>
                              <a:latin typeface="Cambria Math"/>
                            </a:rPr>
                          </m:ctrlPr>
                        </m:dPr>
                        <m:e>
                          <m:r>
                            <a:rPr lang="en-GB" i="1">
                              <a:solidFill>
                                <a:srgbClr val="FF0000"/>
                              </a:solidFill>
                              <a:latin typeface="Cambria Math"/>
                            </a:rPr>
                            <m:t>h</m:t>
                          </m:r>
                          <m:r>
                            <a:rPr lang="en-GB" i="1">
                              <a:solidFill>
                                <a:srgbClr val="FF0000"/>
                              </a:solidFill>
                              <a:latin typeface="Cambria Math"/>
                            </a:rPr>
                            <m:t>𝜈</m:t>
                          </m:r>
                        </m:e>
                      </m:d>
                      <m:r>
                        <a:rPr lang="en-GB" i="1">
                          <a:solidFill>
                            <a:srgbClr val="FF0000"/>
                          </a:solidFill>
                          <a:latin typeface="Cambria Math"/>
                        </a:rPr>
                        <m:t>≈</m:t>
                      </m:r>
                      <m:sSub>
                        <m:sSubPr>
                          <m:ctrlPr>
                            <a:rPr lang="en-GB" i="1">
                              <a:solidFill>
                                <a:srgbClr val="FF0000"/>
                              </a:solidFill>
                              <a:latin typeface="Cambria Math"/>
                            </a:rPr>
                          </m:ctrlPr>
                        </m:sSubPr>
                        <m:e>
                          <m:r>
                            <a:rPr lang="en-GB" i="1">
                              <a:solidFill>
                                <a:srgbClr val="FF0000"/>
                              </a:solidFill>
                              <a:latin typeface="Cambria Math"/>
                            </a:rPr>
                            <m:t>𝐷</m:t>
                          </m:r>
                        </m:e>
                        <m:sub>
                          <m:r>
                            <a:rPr lang="en-GB" i="1">
                              <a:solidFill>
                                <a:srgbClr val="FF0000"/>
                              </a:solidFill>
                              <a:latin typeface="Cambria Math"/>
                            </a:rPr>
                            <m:t>0</m:t>
                          </m:r>
                        </m:sub>
                      </m:sSub>
                      <m:sSup>
                        <m:sSupPr>
                          <m:ctrlPr>
                            <a:rPr lang="en-GB" i="1">
                              <a:solidFill>
                                <a:srgbClr val="FF0000"/>
                              </a:solidFill>
                              <a:latin typeface="Cambria Math"/>
                            </a:rPr>
                          </m:ctrlPr>
                        </m:sSupPr>
                        <m:e>
                          <m:d>
                            <m:dPr>
                              <m:ctrlPr>
                                <a:rPr lang="en-GB" i="1">
                                  <a:solidFill>
                                    <a:srgbClr val="FF0000"/>
                                  </a:solidFill>
                                  <a:latin typeface="Cambria Math"/>
                                </a:rPr>
                              </m:ctrlPr>
                            </m:dPr>
                            <m:e>
                              <m:r>
                                <a:rPr lang="en-GB" i="1">
                                  <a:solidFill>
                                    <a:srgbClr val="FF0000"/>
                                  </a:solidFill>
                                  <a:latin typeface="Cambria Math"/>
                                </a:rPr>
                                <m:t>h</m:t>
                              </m:r>
                              <m:r>
                                <a:rPr lang="en-GB" i="1">
                                  <a:solidFill>
                                    <a:srgbClr val="FF0000"/>
                                  </a:solidFill>
                                  <a:latin typeface="Cambria Math"/>
                                </a:rPr>
                                <m:t>𝜈</m:t>
                              </m:r>
                              <m:r>
                                <a:rPr lang="en-GB" i="1">
                                  <a:solidFill>
                                    <a:srgbClr val="FF0000"/>
                                  </a:solidFill>
                                  <a:latin typeface="Cambria Math"/>
                                </a:rPr>
                                <m:t>−</m:t>
                              </m:r>
                              <m:sSub>
                                <m:sSubPr>
                                  <m:ctrlPr>
                                    <a:rPr lang="en-GB" i="1">
                                      <a:solidFill>
                                        <a:srgbClr val="FF0000"/>
                                      </a:solidFill>
                                      <a:latin typeface="Cambria Math"/>
                                    </a:rPr>
                                  </m:ctrlPr>
                                </m:sSubPr>
                                <m:e>
                                  <m:r>
                                    <a:rPr lang="en-GB" i="1">
                                      <a:solidFill>
                                        <a:srgbClr val="FF0000"/>
                                      </a:solidFill>
                                      <a:latin typeface="Cambria Math"/>
                                    </a:rPr>
                                    <m:t>𝐸</m:t>
                                  </m:r>
                                </m:e>
                                <m:sub>
                                  <m:r>
                                    <a:rPr lang="en-GB" i="1">
                                      <a:solidFill>
                                        <a:srgbClr val="FF0000"/>
                                      </a:solidFill>
                                      <a:latin typeface="Cambria Math"/>
                                    </a:rPr>
                                    <m:t>𝑔</m:t>
                                  </m:r>
                                </m:sub>
                              </m:sSub>
                            </m:e>
                          </m:d>
                        </m:e>
                        <m:sup>
                          <m:f>
                            <m:fPr>
                              <m:type m:val="skw"/>
                              <m:ctrlPr>
                                <a:rPr lang="en-GB" i="1">
                                  <a:solidFill>
                                    <a:srgbClr val="FF0000"/>
                                  </a:solidFill>
                                  <a:latin typeface="Cambria Math"/>
                                </a:rPr>
                              </m:ctrlPr>
                            </m:fPr>
                            <m:num>
                              <m:r>
                                <a:rPr lang="en-GB" i="1">
                                  <a:solidFill>
                                    <a:srgbClr val="FF0000"/>
                                  </a:solidFill>
                                  <a:latin typeface="Cambria Math"/>
                                </a:rPr>
                                <m:t>1</m:t>
                              </m:r>
                            </m:num>
                            <m:den>
                              <m:r>
                                <a:rPr lang="en-GB" i="1">
                                  <a:solidFill>
                                    <a:srgbClr val="FF0000"/>
                                  </a:solidFill>
                                  <a:latin typeface="Cambria Math"/>
                                </a:rPr>
                                <m:t>2</m:t>
                              </m:r>
                            </m:den>
                          </m:f>
                        </m:sup>
                      </m:sSup>
                      <m:r>
                        <m:rPr>
                          <m:sty m:val="p"/>
                        </m:rPr>
                        <a:rPr lang="en-GB">
                          <a:solidFill>
                            <a:srgbClr val="FF0000"/>
                          </a:solidFill>
                          <a:latin typeface="Cambria Math"/>
                        </a:rPr>
                        <m:t>exp</m:t>
                      </m:r>
                      <m:r>
                        <a:rPr lang="en-GB" b="0" i="1" smtClean="0">
                          <a:solidFill>
                            <a:srgbClr val="FF0000"/>
                          </a:solidFill>
                          <a:latin typeface="Cambria Math"/>
                        </a:rPr>
                        <m:t>[</m:t>
                      </m:r>
                      <m:f>
                        <m:fPr>
                          <m:ctrlPr>
                            <a:rPr lang="en-GB" i="1">
                              <a:solidFill>
                                <a:srgbClr val="FF0000"/>
                              </a:solidFill>
                              <a:latin typeface="Cambria Math"/>
                            </a:rPr>
                          </m:ctrlPr>
                        </m:fPr>
                        <m:num>
                          <m:r>
                            <a:rPr lang="en-GB" i="1">
                              <a:solidFill>
                                <a:srgbClr val="FF0000"/>
                              </a:solidFill>
                              <a:latin typeface="Cambria Math"/>
                            </a:rPr>
                            <m:t>−</m:t>
                          </m:r>
                          <m:d>
                            <m:dPr>
                              <m:ctrlPr>
                                <a:rPr lang="en-GB" i="1">
                                  <a:solidFill>
                                    <a:srgbClr val="FF0000"/>
                                  </a:solidFill>
                                  <a:latin typeface="Cambria Math"/>
                                </a:rPr>
                              </m:ctrlPr>
                            </m:dPr>
                            <m:e>
                              <m:r>
                                <a:rPr lang="en-GB" i="1">
                                  <a:solidFill>
                                    <a:srgbClr val="FF0000"/>
                                  </a:solidFill>
                                  <a:latin typeface="Cambria Math"/>
                                </a:rPr>
                                <m:t>h</m:t>
                              </m:r>
                              <m:r>
                                <a:rPr lang="en-GB" i="1">
                                  <a:solidFill>
                                    <a:srgbClr val="FF0000"/>
                                  </a:solidFill>
                                  <a:latin typeface="Cambria Math"/>
                                </a:rPr>
                                <m:t>𝜈</m:t>
                              </m:r>
                              <m:r>
                                <a:rPr lang="en-GB" i="1">
                                  <a:solidFill>
                                    <a:srgbClr val="FF0000"/>
                                  </a:solidFill>
                                  <a:latin typeface="Cambria Math"/>
                                </a:rPr>
                                <m:t>−</m:t>
                              </m:r>
                              <m:sSub>
                                <m:sSubPr>
                                  <m:ctrlPr>
                                    <a:rPr lang="en-GB" i="1">
                                      <a:solidFill>
                                        <a:srgbClr val="FF0000"/>
                                      </a:solidFill>
                                      <a:latin typeface="Cambria Math"/>
                                    </a:rPr>
                                  </m:ctrlPr>
                                </m:sSubPr>
                                <m:e>
                                  <m:r>
                                    <a:rPr lang="en-GB" i="1">
                                      <a:solidFill>
                                        <a:srgbClr val="FF0000"/>
                                      </a:solidFill>
                                      <a:latin typeface="Cambria Math"/>
                                    </a:rPr>
                                    <m:t>𝐸</m:t>
                                  </m:r>
                                </m:e>
                                <m:sub>
                                  <m:r>
                                    <a:rPr lang="en-GB" i="1">
                                      <a:solidFill>
                                        <a:srgbClr val="FF0000"/>
                                      </a:solidFill>
                                      <a:latin typeface="Cambria Math"/>
                                    </a:rPr>
                                    <m:t>𝑔</m:t>
                                  </m:r>
                                </m:sub>
                              </m:sSub>
                            </m:e>
                          </m:d>
                        </m:num>
                        <m:den>
                          <m:sSub>
                            <m:sSubPr>
                              <m:ctrlPr>
                                <a:rPr lang="en-GB" i="1">
                                  <a:solidFill>
                                    <a:srgbClr val="FF0000"/>
                                  </a:solidFill>
                                  <a:latin typeface="Cambria Math"/>
                                </a:rPr>
                              </m:ctrlPr>
                            </m:sSubPr>
                            <m:e>
                              <m:r>
                                <a:rPr lang="en-GB" i="1">
                                  <a:solidFill>
                                    <a:srgbClr val="FF0000"/>
                                  </a:solidFill>
                                  <a:latin typeface="Cambria Math"/>
                                </a:rPr>
                                <m:t>𝑘</m:t>
                              </m:r>
                            </m:e>
                            <m:sub>
                              <m:r>
                                <a:rPr lang="en-GB" i="1">
                                  <a:solidFill>
                                    <a:srgbClr val="FF0000"/>
                                  </a:solidFill>
                                  <a:latin typeface="Cambria Math"/>
                                </a:rPr>
                                <m:t>𝐵</m:t>
                              </m:r>
                            </m:sub>
                          </m:sSub>
                          <m:r>
                            <a:rPr lang="en-GB" i="1">
                              <a:solidFill>
                                <a:srgbClr val="FF0000"/>
                              </a:solidFill>
                              <a:latin typeface="Cambria Math"/>
                            </a:rPr>
                            <m:t>𝑇</m:t>
                          </m:r>
                        </m:den>
                      </m:f>
                      <m:r>
                        <a:rPr lang="en-GB" b="0" i="1" smtClean="0">
                          <a:solidFill>
                            <a:srgbClr val="FF0000"/>
                          </a:solidFill>
                          <a:latin typeface="Cambria Math"/>
                        </a:rPr>
                        <m:t>]</m:t>
                      </m:r>
                    </m:oMath>
                  </m:oMathPara>
                </a14:m>
                <a:endParaRPr lang="en-GB" dirty="0">
                  <a:solidFill>
                    <a:srgbClr val="FF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248938" y="4343400"/>
                <a:ext cx="4422942" cy="719556"/>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48938" y="5228698"/>
                <a:ext cx="2694712" cy="88043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a:rPr>
                          </m:ctrlPr>
                        </m:sSubPr>
                        <m:e>
                          <m:r>
                            <a:rPr lang="en-GB" i="1">
                              <a:latin typeface="Cambria Math"/>
                            </a:rPr>
                            <m:t>𝐷</m:t>
                          </m:r>
                        </m:e>
                        <m:sub>
                          <m:r>
                            <a:rPr lang="en-GB" i="1">
                              <a:latin typeface="Cambria Math"/>
                            </a:rPr>
                            <m:t>0</m:t>
                          </m:r>
                        </m:sub>
                      </m:sSub>
                      <m:r>
                        <a:rPr lang="en-GB" i="1">
                          <a:latin typeface="Cambria Math"/>
                        </a:rPr>
                        <m:t>=[</m:t>
                      </m:r>
                      <m:f>
                        <m:fPr>
                          <m:ctrlPr>
                            <a:rPr lang="en-GB" i="1">
                              <a:latin typeface="Cambria Math"/>
                            </a:rPr>
                          </m:ctrlPr>
                        </m:fPr>
                        <m:num>
                          <m:sSup>
                            <m:sSupPr>
                              <m:ctrlPr>
                                <a:rPr lang="en-GB" i="1">
                                  <a:latin typeface="Cambria Math"/>
                                </a:rPr>
                              </m:ctrlPr>
                            </m:sSupPr>
                            <m:e>
                              <m:sSub>
                                <m:sSubPr>
                                  <m:ctrlPr>
                                    <a:rPr lang="en-GB" i="1">
                                      <a:latin typeface="Cambria Math"/>
                                    </a:rPr>
                                  </m:ctrlPr>
                                </m:sSubPr>
                                <m:e>
                                  <m:r>
                                    <a:rPr lang="en-GB" i="1">
                                      <a:latin typeface="Cambria Math"/>
                                    </a:rPr>
                                    <m:t>(2</m:t>
                                  </m:r>
                                  <m:r>
                                    <a:rPr lang="en-GB" i="1">
                                      <a:latin typeface="Cambria Math"/>
                                    </a:rPr>
                                    <m:t>𝑚</m:t>
                                  </m:r>
                                </m:e>
                                <m:sub>
                                  <m:r>
                                    <a:rPr lang="en-GB" i="1">
                                      <a:latin typeface="Cambria Math"/>
                                    </a:rPr>
                                    <m:t>𝑟</m:t>
                                  </m:r>
                                </m:sub>
                              </m:sSub>
                              <m:r>
                                <a:rPr lang="en-GB" i="1">
                                  <a:latin typeface="Cambria Math"/>
                                </a:rPr>
                                <m:t>)</m:t>
                              </m:r>
                            </m:e>
                            <m:sup>
                              <m:f>
                                <m:fPr>
                                  <m:ctrlPr>
                                    <a:rPr lang="en-GB" i="1">
                                      <a:latin typeface="Cambria Math"/>
                                    </a:rPr>
                                  </m:ctrlPr>
                                </m:fPr>
                                <m:num>
                                  <m:r>
                                    <a:rPr lang="en-GB" i="1">
                                      <a:latin typeface="Cambria Math"/>
                                    </a:rPr>
                                    <m:t>3</m:t>
                                  </m:r>
                                </m:num>
                                <m:den>
                                  <m:r>
                                    <a:rPr lang="en-GB" i="1">
                                      <a:latin typeface="Cambria Math"/>
                                    </a:rPr>
                                    <m:t>2</m:t>
                                  </m:r>
                                </m:den>
                              </m:f>
                            </m:sup>
                          </m:sSup>
                        </m:num>
                        <m:den>
                          <m:r>
                            <a:rPr lang="en-GB" i="1">
                              <a:latin typeface="Cambria Math"/>
                            </a:rPr>
                            <m:t>𝜋</m:t>
                          </m:r>
                          <m:sSup>
                            <m:sSupPr>
                              <m:ctrlPr>
                                <a:rPr lang="en-GB" i="1">
                                  <a:latin typeface="Cambria Math"/>
                                </a:rPr>
                              </m:ctrlPr>
                            </m:sSupPr>
                            <m:e>
                              <m:r>
                                <a:rPr lang="en-GB" i="1">
                                  <a:latin typeface="Cambria Math"/>
                                </a:rPr>
                                <m:t>ћ</m:t>
                              </m:r>
                            </m:e>
                            <m:sup>
                              <m:r>
                                <a:rPr lang="en-GB" i="1">
                                  <a:latin typeface="Cambria Math"/>
                                </a:rPr>
                                <m:t>2</m:t>
                              </m:r>
                            </m:sup>
                          </m:sSup>
                          <m:sSub>
                            <m:sSubPr>
                              <m:ctrlPr>
                                <a:rPr lang="en-GB" i="1">
                                  <a:latin typeface="Cambria Math"/>
                                </a:rPr>
                              </m:ctrlPr>
                            </m:sSubPr>
                            <m:e>
                              <m:r>
                                <a:rPr lang="en-GB" i="1">
                                  <a:latin typeface="Cambria Math"/>
                                </a:rPr>
                                <m:t>𝜏</m:t>
                              </m:r>
                            </m:e>
                            <m:sub>
                              <m:r>
                                <a:rPr lang="en-GB" i="1">
                                  <a:latin typeface="Cambria Math"/>
                                </a:rPr>
                                <m:t>𝑟</m:t>
                              </m:r>
                            </m:sub>
                          </m:sSub>
                        </m:den>
                      </m:f>
                      <m:r>
                        <a:rPr lang="en-GB" i="1">
                          <a:latin typeface="Cambria Math"/>
                        </a:rPr>
                        <m:t>]</m:t>
                      </m:r>
                      <m:r>
                        <m:rPr>
                          <m:sty m:val="p"/>
                        </m:rPr>
                        <a:rPr lang="en-GB">
                          <a:latin typeface="Cambria Math"/>
                        </a:rPr>
                        <m:t>exp</m:t>
                      </m:r>
                      <m:r>
                        <a:rPr lang="en-GB" i="1" smtClean="0">
                          <a:latin typeface="Cambria Math"/>
                        </a:rPr>
                        <m:t> </m:t>
                      </m:r>
                      <m:r>
                        <a:rPr lang="en-GB" i="1">
                          <a:latin typeface="Cambria Math"/>
                        </a:rPr>
                        <m:t>(</m:t>
                      </m:r>
                      <m:f>
                        <m:fPr>
                          <m:ctrlPr>
                            <a:rPr lang="en-GB" i="1">
                              <a:latin typeface="Cambria Math"/>
                            </a:rPr>
                          </m:ctrlPr>
                        </m:fPr>
                        <m:num>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num>
                        <m:den>
                          <m:sSub>
                            <m:sSubPr>
                              <m:ctrlPr>
                                <a:rPr lang="en-GB" i="1">
                                  <a:latin typeface="Cambria Math"/>
                                </a:rPr>
                              </m:ctrlPr>
                            </m:sSubPr>
                            <m:e>
                              <m:r>
                                <a:rPr lang="en-GB" i="1">
                                  <a:latin typeface="Cambria Math"/>
                                </a:rPr>
                                <m:t>𝑘</m:t>
                              </m:r>
                            </m:e>
                            <m:sub>
                              <m:r>
                                <a:rPr lang="en-GB" i="1">
                                  <a:latin typeface="Cambria Math"/>
                                </a:rPr>
                                <m:t>𝐵</m:t>
                              </m:r>
                            </m:sub>
                          </m:sSub>
                          <m:r>
                            <a:rPr lang="en-GB" i="1">
                              <a:latin typeface="Cambria Math"/>
                            </a:rPr>
                            <m:t>𝑇</m:t>
                          </m:r>
                        </m:den>
                      </m:f>
                      <m:r>
                        <a:rPr lang="en-GB" i="1">
                          <a:latin typeface="Cambria Math"/>
                        </a:rPr>
                        <m:t>)</m:t>
                      </m:r>
                    </m:oMath>
                  </m:oMathPara>
                </a14:m>
                <a:endParaRPr lang="en-GB" dirty="0"/>
              </a:p>
            </p:txBody>
          </p:sp>
        </mc:Choice>
        <mc:Fallback xmlns="">
          <p:sp>
            <p:nvSpPr>
              <p:cNvPr id="5" name="Rectangle 4"/>
              <p:cNvSpPr>
                <a:spLocks noRot="1" noChangeAspect="1" noMove="1" noResize="1" noEditPoints="1" noAdjustHandles="1" noChangeArrowheads="1" noChangeShapeType="1" noTextEdit="1"/>
              </p:cNvSpPr>
              <p:nvPr/>
            </p:nvSpPr>
            <p:spPr>
              <a:xfrm>
                <a:off x="248938" y="5228698"/>
                <a:ext cx="2694712" cy="880434"/>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308226" y="2286000"/>
                <a:ext cx="2262799" cy="39786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a:rPr>
                          </m:ctrlPr>
                        </m:sSubPr>
                        <m:e>
                          <m:r>
                            <a:rPr lang="en-GB" i="1">
                              <a:latin typeface="Cambria Math"/>
                            </a:rPr>
                            <m:t>𝜌</m:t>
                          </m:r>
                        </m:e>
                        <m:sub>
                          <m:r>
                            <a:rPr lang="en-GB" i="1">
                              <a:latin typeface="Cambria Math"/>
                            </a:rPr>
                            <m:t>𝑐</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2</m:t>
                              </m:r>
                            </m:sub>
                          </m:sSub>
                        </m:e>
                      </m:d>
                      <m:r>
                        <a:rPr lang="en-GB" i="1">
                          <a:latin typeface="Cambria Math"/>
                        </a:rPr>
                        <m:t>𝑑</m:t>
                      </m:r>
                      <m:sSub>
                        <m:sSubPr>
                          <m:ctrlPr>
                            <a:rPr lang="en-GB" i="1">
                              <a:latin typeface="Cambria Math"/>
                            </a:rPr>
                          </m:ctrlPr>
                        </m:sSubPr>
                        <m:e>
                          <m:r>
                            <a:rPr lang="en-GB" i="1">
                              <a:latin typeface="Cambria Math"/>
                            </a:rPr>
                            <m:t>𝐸</m:t>
                          </m:r>
                        </m:e>
                        <m:sub>
                          <m:r>
                            <a:rPr lang="en-GB" i="1">
                              <a:latin typeface="Cambria Math"/>
                            </a:rPr>
                            <m:t>2</m:t>
                          </m:r>
                        </m:sub>
                      </m:sSub>
                      <m:r>
                        <a:rPr lang="en-GB" i="1">
                          <a:latin typeface="Cambria Math"/>
                        </a:rPr>
                        <m:t>=</m:t>
                      </m:r>
                      <m:r>
                        <a:rPr lang="en-GB" i="1">
                          <a:latin typeface="Cambria Math"/>
                        </a:rPr>
                        <m:t>𝜌</m:t>
                      </m:r>
                      <m:r>
                        <a:rPr lang="en-GB" i="1">
                          <a:latin typeface="Cambria Math"/>
                        </a:rPr>
                        <m:t>(</m:t>
                      </m:r>
                      <m:r>
                        <a:rPr lang="en-GB" i="1">
                          <a:latin typeface="Cambria Math"/>
                        </a:rPr>
                        <m:t>𝜈</m:t>
                      </m:r>
                      <m:r>
                        <a:rPr lang="en-GB" i="1">
                          <a:latin typeface="Cambria Math"/>
                        </a:rPr>
                        <m:t>)</m:t>
                      </m:r>
                      <m:r>
                        <a:rPr lang="en-GB" i="1">
                          <a:latin typeface="Cambria Math"/>
                        </a:rPr>
                        <m:t>𝑑</m:t>
                      </m:r>
                      <m:r>
                        <a:rPr lang="en-GB" i="1">
                          <a:latin typeface="Cambria Math"/>
                        </a:rPr>
                        <m:t>𝜈</m:t>
                      </m:r>
                    </m:oMath>
                  </m:oMathPara>
                </a14:m>
                <a:endParaRPr lang="en-GB" dirty="0"/>
              </a:p>
            </p:txBody>
          </p:sp>
        </mc:Choice>
        <mc:Fallback xmlns="">
          <p:sp>
            <p:nvSpPr>
              <p:cNvPr id="6" name="Rectangle 5"/>
              <p:cNvSpPr>
                <a:spLocks noRot="1" noChangeAspect="1" noMove="1" noResize="1" noEditPoints="1" noAdjustHandles="1" noChangeArrowheads="1" noChangeShapeType="1" noTextEdit="1"/>
              </p:cNvSpPr>
              <p:nvPr/>
            </p:nvSpPr>
            <p:spPr>
              <a:xfrm>
                <a:off x="308226" y="2286000"/>
                <a:ext cx="2262799" cy="397866"/>
              </a:xfrm>
              <a:prstGeom prst="rect">
                <a:avLst/>
              </a:prstGeom>
              <a:blipFill rotWithShape="1">
                <a:blip r:embed="rId8"/>
                <a:stretch>
                  <a:fillRect b="-61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89729" y="1447800"/>
                <a:ext cx="2970429" cy="63472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a:rPr>
                          </m:ctrlPr>
                        </m:sSubPr>
                        <m:e>
                          <m:r>
                            <a:rPr lang="en-GB" i="1">
                              <a:latin typeface="Cambria Math"/>
                            </a:rPr>
                            <m:t>𝐸</m:t>
                          </m:r>
                        </m:e>
                        <m:sub>
                          <m:r>
                            <a:rPr lang="en-GB" i="1">
                              <a:latin typeface="Cambria Math"/>
                            </a:rPr>
                            <m:t>2,1</m:t>
                          </m:r>
                        </m:sub>
                      </m:sSub>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𝑐</m:t>
                          </m:r>
                          <m:r>
                            <a:rPr lang="en-GB" i="1">
                              <a:latin typeface="Cambria Math"/>
                            </a:rPr>
                            <m:t>,</m:t>
                          </m:r>
                          <m:r>
                            <a:rPr lang="en-GB" i="1">
                              <a:latin typeface="Cambria Math"/>
                            </a:rPr>
                            <m:t>𝑣</m:t>
                          </m:r>
                        </m:sub>
                      </m:sSub>
                      <m:r>
                        <a:rPr lang="en-GB" i="1">
                          <a:latin typeface="Cambria Math"/>
                        </a:rPr>
                        <m:t>±</m:t>
                      </m:r>
                      <m:f>
                        <m:fPr>
                          <m:ctrlPr>
                            <a:rPr lang="en-GB" i="1">
                              <a:latin typeface="Cambria Math"/>
                            </a:rPr>
                          </m:ctrlPr>
                        </m:fPr>
                        <m:num>
                          <m:sSub>
                            <m:sSubPr>
                              <m:ctrlPr>
                                <a:rPr lang="en-GB" i="1">
                                  <a:latin typeface="Cambria Math"/>
                                </a:rPr>
                              </m:ctrlPr>
                            </m:sSubPr>
                            <m:e>
                              <m:r>
                                <a:rPr lang="en-GB" i="1">
                                  <a:latin typeface="Cambria Math"/>
                                </a:rPr>
                                <m:t>𝑚</m:t>
                              </m:r>
                            </m:e>
                            <m:sub>
                              <m:r>
                                <a:rPr lang="en-GB" i="1">
                                  <a:latin typeface="Cambria Math"/>
                                </a:rPr>
                                <m:t>𝑟</m:t>
                              </m:r>
                            </m:sub>
                          </m:sSub>
                        </m:num>
                        <m:den>
                          <m:sSub>
                            <m:sSubPr>
                              <m:ctrlPr>
                                <a:rPr lang="en-GB" i="1">
                                  <a:latin typeface="Cambria Math"/>
                                </a:rPr>
                              </m:ctrlPr>
                            </m:sSubPr>
                            <m:e>
                              <m:r>
                                <a:rPr lang="en-GB" i="1">
                                  <a:latin typeface="Cambria Math"/>
                                </a:rPr>
                                <m:t>𝑚</m:t>
                              </m:r>
                            </m:e>
                            <m:sub>
                              <m:r>
                                <a:rPr lang="en-GB" i="1">
                                  <a:latin typeface="Cambria Math"/>
                                </a:rPr>
                                <m:t>𝑒</m:t>
                              </m:r>
                              <m:r>
                                <a:rPr lang="en-GB" i="1">
                                  <a:latin typeface="Cambria Math"/>
                                </a:rPr>
                                <m:t>,</m:t>
                              </m:r>
                              <m:r>
                                <a:rPr lang="en-GB" i="1">
                                  <a:latin typeface="Cambria Math"/>
                                </a:rPr>
                                <m:t>h</m:t>
                              </m:r>
                            </m:sub>
                          </m:sSub>
                        </m:den>
                      </m:f>
                      <m:r>
                        <a:rPr lang="en-GB" i="1">
                          <a:latin typeface="Cambria Math"/>
                        </a:rPr>
                        <m:t>(</m:t>
                      </m:r>
                      <m:r>
                        <a:rPr lang="en-GB" i="1">
                          <a:latin typeface="Cambria Math"/>
                        </a:rPr>
                        <m:t>h</m:t>
                      </m:r>
                      <m:r>
                        <a:rPr lang="en-GB" i="1">
                          <a:latin typeface="Cambria Math"/>
                        </a:rPr>
                        <m:t>𝜈</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r>
                        <a:rPr lang="en-GB" i="1">
                          <a:latin typeface="Cambria Math"/>
                        </a:rPr>
                        <m:t>)</m:t>
                      </m:r>
                    </m:oMath>
                  </m:oMathPara>
                </a14:m>
                <a:endParaRPr lang="en-GB" dirty="0"/>
              </a:p>
            </p:txBody>
          </p:sp>
        </mc:Choice>
        <mc:Fallback xmlns="">
          <p:sp>
            <p:nvSpPr>
              <p:cNvPr id="7" name="Rectangle 6"/>
              <p:cNvSpPr>
                <a:spLocks noRot="1" noChangeAspect="1" noMove="1" noResize="1" noEditPoints="1" noAdjustHandles="1" noChangeArrowheads="1" noChangeShapeType="1" noTextEdit="1"/>
              </p:cNvSpPr>
              <p:nvPr/>
            </p:nvSpPr>
            <p:spPr>
              <a:xfrm>
                <a:off x="289729" y="1447800"/>
                <a:ext cx="2970429" cy="634726"/>
              </a:xfrm>
              <a:prstGeom prst="rect">
                <a:avLst/>
              </a:prstGeom>
              <a:blipFill rotWithShape="1">
                <a:blip r:embed="rId9"/>
                <a:stretch>
                  <a:fillRect/>
                </a:stretch>
              </a:blipFill>
            </p:spPr>
            <p:txBody>
              <a:bodyPr/>
              <a:lstStyle/>
              <a:p>
                <a:r>
                  <a:rPr lang="en-GB">
                    <a:noFill/>
                  </a:rPr>
                  <a:t> </a:t>
                </a:r>
              </a:p>
            </p:txBody>
          </p:sp>
        </mc:Fallback>
      </mc:AlternateContent>
      <p:sp>
        <p:nvSpPr>
          <p:cNvPr id="9" name="Rectangle 8"/>
          <p:cNvSpPr/>
          <p:nvPr/>
        </p:nvSpPr>
        <p:spPr>
          <a:xfrm>
            <a:off x="145470" y="212840"/>
            <a:ext cx="8629285" cy="523220"/>
          </a:xfrm>
          <a:prstGeom prst="rect">
            <a:avLst/>
          </a:prstGeom>
        </p:spPr>
        <p:txBody>
          <a:bodyPr wrap="none">
            <a:spAutoFit/>
          </a:bodyPr>
          <a:lstStyle/>
          <a:p>
            <a:r>
              <a:rPr lang="en-GB" sz="2800" dirty="0">
                <a:solidFill>
                  <a:schemeClr val="tx2">
                    <a:lumMod val="75000"/>
                  </a:schemeClr>
                </a:solidFill>
                <a:latin typeface="Times New Roman" pitchFamily="18" charset="0"/>
                <a:cs typeface="Times New Roman" pitchFamily="18" charset="0"/>
              </a:rPr>
              <a:t>Recombination of free electron – hole </a:t>
            </a:r>
            <a:r>
              <a:rPr lang="en-GB" sz="2800" dirty="0" smtClean="0">
                <a:solidFill>
                  <a:schemeClr val="tx2">
                    <a:lumMod val="75000"/>
                  </a:schemeClr>
                </a:solidFill>
                <a:latin typeface="Times New Roman" pitchFamily="18" charset="0"/>
                <a:cs typeface="Times New Roman" pitchFamily="18" charset="0"/>
              </a:rPr>
              <a:t>pairs direct bandgap</a:t>
            </a:r>
            <a:endParaRPr lang="en-GB" sz="2800" dirty="0">
              <a:solidFill>
                <a:schemeClr val="tx2">
                  <a:lumMod val="75000"/>
                </a:schemeClr>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0" name="TextBox 9"/>
              <p:cNvSpPr txBox="1"/>
              <p:nvPr/>
            </p:nvSpPr>
            <p:spPr>
              <a:xfrm>
                <a:off x="5246229" y="6303526"/>
                <a:ext cx="3225483" cy="369332"/>
              </a:xfrm>
              <a:prstGeom prst="rect">
                <a:avLst/>
              </a:prstGeom>
              <a:noFill/>
            </p:spPr>
            <p:txBody>
              <a:bodyPr wrap="square" rtlCol="0">
                <a:spAutoFit/>
              </a:bodyPr>
              <a:lstStyle/>
              <a:p>
                <a:r>
                  <a:rPr lang="en-GB" dirty="0" smtClean="0">
                    <a:latin typeface="Times New Roman" pitchFamily="18" charset="0"/>
                    <a:cs typeface="Times New Roman" pitchFamily="18" charset="0"/>
                  </a:rPr>
                  <a:t>FWHM ~ 1.8</a:t>
                </a:r>
                <a14:m>
                  <m:oMath xmlns:m="http://schemas.openxmlformats.org/officeDocument/2006/math">
                    <m:sSub>
                      <m:sSubPr>
                        <m:ctrlPr>
                          <a:rPr lang="en-GB" i="1" smtClean="0">
                            <a:latin typeface="Cambria Math"/>
                            <a:cs typeface="Times New Roman" pitchFamily="18" charset="0"/>
                          </a:rPr>
                        </m:ctrlPr>
                      </m:sSubPr>
                      <m:e>
                        <m:r>
                          <a:rPr lang="en-GB" b="0" i="1" smtClean="0">
                            <a:latin typeface="Cambria Math"/>
                            <a:cs typeface="Times New Roman" pitchFamily="18" charset="0"/>
                          </a:rPr>
                          <m:t>𝐾</m:t>
                        </m:r>
                      </m:e>
                      <m:sub>
                        <m:r>
                          <a:rPr lang="en-GB" b="0" i="1" smtClean="0">
                            <a:latin typeface="Cambria Math"/>
                            <a:cs typeface="Times New Roman" pitchFamily="18" charset="0"/>
                          </a:rPr>
                          <m:t>𝐵</m:t>
                        </m:r>
                      </m:sub>
                    </m:sSub>
                  </m:oMath>
                </a14:m>
                <a:r>
                  <a:rPr lang="en-GB" dirty="0" smtClean="0"/>
                  <a:t>T</a:t>
                </a:r>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5246229" y="6303526"/>
                <a:ext cx="3225483" cy="369332"/>
              </a:xfrm>
              <a:prstGeom prst="rect">
                <a:avLst/>
              </a:prstGeom>
              <a:blipFill rotWithShape="1">
                <a:blip r:embed="rId10"/>
                <a:stretch>
                  <a:fillRect l="-1701" t="-9836" b="-24590"/>
                </a:stretch>
              </a:blipFill>
            </p:spPr>
            <p:txBody>
              <a:bodyPr/>
              <a:lstStyle/>
              <a:p>
                <a:r>
                  <a:rPr lang="en-GB">
                    <a:noFill/>
                  </a:rPr>
                  <a:t> </a:t>
                </a:r>
              </a:p>
            </p:txBody>
          </p:sp>
        </mc:Fallback>
      </mc:AlternateContent>
    </p:spTree>
    <p:extLst>
      <p:ext uri="{BB962C8B-B14F-4D97-AF65-F5344CB8AC3E}">
        <p14:creationId xmlns:p14="http://schemas.microsoft.com/office/powerpoint/2010/main" val="2262862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RINCE~1\AppData\Local\Temp\Rar$DI13.825\Fig05_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1319481"/>
            <a:ext cx="3524359" cy="41957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09773" y="5791200"/>
            <a:ext cx="3679212" cy="369332"/>
          </a:xfrm>
          <a:prstGeom prst="rect">
            <a:avLst/>
          </a:prstGeom>
          <a:noFill/>
        </p:spPr>
        <p:txBody>
          <a:bodyPr wrap="none" rtlCol="0">
            <a:spAutoFit/>
          </a:bodyPr>
          <a:lstStyle/>
          <a:p>
            <a:r>
              <a:rPr lang="en-GB" dirty="0" smtClean="0">
                <a:latin typeface="Times New Roman" pitchFamily="18" charset="0"/>
                <a:cs typeface="Times New Roman" pitchFamily="18" charset="0"/>
              </a:rPr>
              <a:t>Luminescence of electron hole pair in</a:t>
            </a:r>
            <a:endParaRPr lang="en-GB"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4" name="TextBox 3"/>
              <p:cNvSpPr txBox="1"/>
              <p:nvPr/>
            </p:nvSpPr>
            <p:spPr>
              <a:xfrm>
                <a:off x="4953000" y="6129754"/>
                <a:ext cx="3244991" cy="3919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a:rPr>
                          </m:ctrlPr>
                        </m:sSubPr>
                        <m:e>
                          <m:r>
                            <a:rPr lang="en-GB" b="0" i="1" smtClean="0">
                              <a:latin typeface="Cambria Math"/>
                            </a:rPr>
                            <m:t>𝐼𝑛𝑆𝑏</m:t>
                          </m:r>
                          <m:r>
                            <a:rPr lang="en-GB" b="0" i="1" smtClean="0">
                              <a:latin typeface="Cambria Math"/>
                            </a:rPr>
                            <m:t>: </m:t>
                          </m:r>
                          <m:r>
                            <a:rPr lang="en-GB" b="0" i="1" smtClean="0">
                              <a:latin typeface="Cambria Math"/>
                            </a:rPr>
                            <m:t>𝐸</m:t>
                          </m:r>
                        </m:e>
                        <m:sub>
                          <m:r>
                            <a:rPr lang="en-GB" b="0" i="1" smtClean="0">
                              <a:latin typeface="Cambria Math"/>
                            </a:rPr>
                            <m:t>𝑔</m:t>
                          </m:r>
                        </m:sub>
                      </m:sSub>
                      <m:r>
                        <a:rPr lang="en-GB" i="1" smtClean="0">
                          <a:latin typeface="Cambria Math"/>
                          <a:ea typeface="Cambria Math"/>
                        </a:rPr>
                        <m:t>~</m:t>
                      </m:r>
                      <m:r>
                        <a:rPr lang="en-GB" b="0" i="1" smtClean="0">
                          <a:latin typeface="Cambria Math"/>
                          <a:ea typeface="Cambria Math"/>
                        </a:rPr>
                        <m:t> 0.23</m:t>
                      </m:r>
                      <m:r>
                        <a:rPr lang="en-GB" b="0" i="1" smtClean="0">
                          <a:latin typeface="Cambria Math"/>
                          <a:ea typeface="Cambria Math"/>
                        </a:rPr>
                        <m:t>𝑒𝑉</m:t>
                      </m:r>
                      <m:r>
                        <a:rPr lang="en-GB" b="0" i="1" smtClean="0">
                          <a:latin typeface="Cambria Math"/>
                          <a:ea typeface="Cambria Math"/>
                        </a:rPr>
                        <m:t> @ </m:t>
                      </m:r>
                      <m:r>
                        <a:rPr lang="en-GB" b="0" i="1" smtClean="0">
                          <a:latin typeface="Cambria Math"/>
                          <a:ea typeface="Cambria Math"/>
                        </a:rPr>
                        <m:t>𝑇</m:t>
                      </m:r>
                      <m:r>
                        <a:rPr lang="en-GB" b="0" i="1" smtClean="0">
                          <a:latin typeface="Cambria Math"/>
                          <a:ea typeface="Cambria Math"/>
                        </a:rPr>
                        <m:t>=4.2</m:t>
                      </m:r>
                      <m:r>
                        <a:rPr lang="en-GB" b="0" i="1" smtClean="0">
                          <a:latin typeface="Cambria Math"/>
                          <a:ea typeface="Cambria Math"/>
                        </a:rPr>
                        <m:t>𝐾</m:t>
                      </m:r>
                    </m:oMath>
                  </m:oMathPara>
                </a14:m>
                <a:endParaRPr lang="en-GB" dirty="0"/>
              </a:p>
            </p:txBody>
          </p:sp>
        </mc:Choice>
        <mc:Fallback xmlns="">
          <p:sp>
            <p:nvSpPr>
              <p:cNvPr id="4" name="TextBox 3"/>
              <p:cNvSpPr txBox="1">
                <a:spLocks noRot="1" noChangeAspect="1" noMove="1" noResize="1" noEditPoints="1" noAdjustHandles="1" noChangeArrowheads="1" noChangeShapeType="1" noTextEdit="1"/>
              </p:cNvSpPr>
              <p:nvPr/>
            </p:nvSpPr>
            <p:spPr>
              <a:xfrm>
                <a:off x="4953000" y="6129754"/>
                <a:ext cx="3244991" cy="391902"/>
              </a:xfrm>
              <a:prstGeom prst="rect">
                <a:avLst/>
              </a:prstGeom>
              <a:blipFill rotWithShape="1">
                <a:blip r:embed="rId4"/>
                <a:stretch>
                  <a:fillRect b="-6250"/>
                </a:stretch>
              </a:blipFill>
            </p:spPr>
            <p:txBody>
              <a:bodyPr/>
              <a:lstStyle/>
              <a:p>
                <a:r>
                  <a:rPr lang="en-GB">
                    <a:noFill/>
                  </a:rPr>
                  <a:t> </a:t>
                </a:r>
              </a:p>
            </p:txBody>
          </p:sp>
        </mc:Fallback>
      </mc:AlternateContent>
      <p:sp>
        <p:nvSpPr>
          <p:cNvPr id="6" name="TextBox 5"/>
          <p:cNvSpPr txBox="1"/>
          <p:nvPr/>
        </p:nvSpPr>
        <p:spPr>
          <a:xfrm>
            <a:off x="-21258" y="1600200"/>
            <a:ext cx="4899098" cy="3046988"/>
          </a:xfrm>
          <a:prstGeom prst="rect">
            <a:avLst/>
          </a:prstGeom>
          <a:noFill/>
        </p:spPr>
        <p:txBody>
          <a:bodyPr wrap="none" rtlCol="0">
            <a:spAutoFit/>
          </a:bodyPr>
          <a:lstStyle/>
          <a:p>
            <a:pPr marL="342900" indent="-342900" algn="just">
              <a:buFont typeface="Arial" pitchFamily="34" charset="0"/>
              <a:buChar char="•"/>
            </a:pPr>
            <a:r>
              <a:rPr lang="en-GB" sz="2400" dirty="0" smtClean="0">
                <a:latin typeface="Times New Roman" pitchFamily="18" charset="0"/>
                <a:cs typeface="Times New Roman" pitchFamily="18" charset="0"/>
              </a:rPr>
              <a:t>The radiative recombination of free</a:t>
            </a:r>
          </a:p>
          <a:p>
            <a:pPr algn="just"/>
            <a:r>
              <a:rPr lang="en-GB" sz="2400" dirty="0" smtClean="0">
                <a:latin typeface="Times New Roman" pitchFamily="18" charset="0"/>
                <a:cs typeface="Times New Roman" pitchFamily="18" charset="0"/>
              </a:rPr>
              <a:t>     electrons and holes is a scarcely </a:t>
            </a:r>
          </a:p>
          <a:p>
            <a:pPr algn="just"/>
            <a:r>
              <a:rPr lang="en-GB" sz="2400" dirty="0" smtClean="0">
                <a:latin typeface="Times New Roman" pitchFamily="18" charset="0"/>
                <a:cs typeface="Times New Roman" pitchFamily="18" charset="0"/>
              </a:rPr>
              <a:t>     encountered process. </a:t>
            </a:r>
          </a:p>
          <a:p>
            <a:pPr marL="342900" indent="-342900" algn="just">
              <a:buFont typeface="Arial" pitchFamily="34" charset="0"/>
              <a:buChar char="•"/>
            </a:pPr>
            <a:r>
              <a:rPr lang="en-GB" sz="2400" dirty="0" smtClean="0">
                <a:latin typeface="Times New Roman" pitchFamily="18" charset="0"/>
                <a:cs typeface="Times New Roman" pitchFamily="18" charset="0"/>
              </a:rPr>
              <a:t>Low temperature luminescence </a:t>
            </a:r>
          </a:p>
          <a:p>
            <a:pPr algn="just"/>
            <a:r>
              <a:rPr lang="en-GB" sz="2400" dirty="0" smtClean="0">
                <a:latin typeface="Times New Roman" pitchFamily="18" charset="0"/>
                <a:cs typeface="Times New Roman" pitchFamily="18" charset="0"/>
              </a:rPr>
              <a:t>    Is dominated by excitonic effects</a:t>
            </a:r>
          </a:p>
          <a:p>
            <a:pPr algn="just"/>
            <a:r>
              <a:rPr lang="en-GB" sz="2400" dirty="0" smtClean="0">
                <a:latin typeface="Times New Roman" pitchFamily="18" charset="0"/>
                <a:cs typeface="Times New Roman" pitchFamily="18" charset="0"/>
              </a:rPr>
              <a:t>    Which means that free electrons </a:t>
            </a:r>
          </a:p>
          <a:p>
            <a:pPr algn="just"/>
            <a:r>
              <a:rPr lang="en-GB" sz="2400" dirty="0" smtClean="0">
                <a:latin typeface="Times New Roman" pitchFamily="18" charset="0"/>
                <a:cs typeface="Times New Roman" pitchFamily="18" charset="0"/>
              </a:rPr>
              <a:t>    and holes and their luminescence</a:t>
            </a:r>
          </a:p>
          <a:p>
            <a:pPr algn="just"/>
            <a:r>
              <a:rPr lang="en-GB" sz="2400" dirty="0" smtClean="0">
                <a:latin typeface="Times New Roman" pitchFamily="18" charset="0"/>
                <a:cs typeface="Times New Roman" pitchFamily="18" charset="0"/>
              </a:rPr>
              <a:t>    are practically absent</a:t>
            </a:r>
            <a:r>
              <a:rPr lang="en-GB" dirty="0" smtClean="0">
                <a:latin typeface="Times New Roman" pitchFamily="18" charset="0"/>
                <a:cs typeface="Times New Roman" pitchFamily="18" charset="0"/>
              </a:rPr>
              <a:t>.</a:t>
            </a:r>
            <a:endParaRPr lang="en-GB" dirty="0">
              <a:latin typeface="Times New Roman" pitchFamily="18" charset="0"/>
              <a:cs typeface="Times New Roman" pitchFamily="18" charset="0"/>
            </a:endParaRPr>
          </a:p>
        </p:txBody>
      </p:sp>
      <p:sp>
        <p:nvSpPr>
          <p:cNvPr id="7" name="Rectangle 6"/>
          <p:cNvSpPr/>
          <p:nvPr/>
        </p:nvSpPr>
        <p:spPr>
          <a:xfrm>
            <a:off x="304800" y="457200"/>
            <a:ext cx="8610599" cy="523220"/>
          </a:xfrm>
          <a:prstGeom prst="rect">
            <a:avLst/>
          </a:prstGeom>
        </p:spPr>
        <p:txBody>
          <a:bodyPr wrap="square">
            <a:spAutoFit/>
          </a:bodyPr>
          <a:lstStyle/>
          <a:p>
            <a:r>
              <a:rPr lang="en-GB" sz="2800" dirty="0">
                <a:solidFill>
                  <a:schemeClr val="tx2">
                    <a:lumMod val="75000"/>
                  </a:schemeClr>
                </a:solidFill>
                <a:latin typeface="Times New Roman" pitchFamily="18" charset="0"/>
                <a:cs typeface="Times New Roman" pitchFamily="18" charset="0"/>
              </a:rPr>
              <a:t>Recombination of free electron – hole pairs direct bandgap</a:t>
            </a:r>
          </a:p>
        </p:txBody>
      </p:sp>
    </p:spTree>
    <p:extLst>
      <p:ext uri="{BB962C8B-B14F-4D97-AF65-F5344CB8AC3E}">
        <p14:creationId xmlns:p14="http://schemas.microsoft.com/office/powerpoint/2010/main" val="510096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RINCE~1\AppData\Local\Temp\Rar$DI15.609\Fig05_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381000"/>
            <a:ext cx="2915935" cy="4191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TextBox 1"/>
              <p:cNvSpPr txBox="1"/>
              <p:nvPr/>
            </p:nvSpPr>
            <p:spPr>
              <a:xfrm>
                <a:off x="990599" y="3810000"/>
                <a:ext cx="1658403" cy="369332"/>
              </a:xfrm>
              <a:prstGeom prst="rect">
                <a:avLst/>
              </a:prstGeom>
              <a:noFill/>
            </p:spPr>
            <p:txBody>
              <a:bodyPr wrap="none" rtlCol="0">
                <a:spAutoFit/>
              </a:bodyPr>
              <a:lstStyle/>
              <a:p>
                <a14:m>
                  <m:oMath xmlns:m="http://schemas.openxmlformats.org/officeDocument/2006/math">
                    <m:sSub>
                      <m:sSubPr>
                        <m:ctrlPr>
                          <a:rPr lang="en-GB" i="1" smtClean="0">
                            <a:latin typeface="Cambria Math"/>
                          </a:rPr>
                        </m:ctrlPr>
                      </m:sSubPr>
                      <m:e>
                        <m:r>
                          <a:rPr lang="en-GB" b="0" i="1" smtClean="0">
                            <a:latin typeface="Cambria Math"/>
                          </a:rPr>
                          <m:t>𝐸</m:t>
                        </m:r>
                      </m:e>
                      <m:sub>
                        <m:r>
                          <a:rPr lang="en-GB" b="0" i="1" smtClean="0">
                            <a:latin typeface="Cambria Math"/>
                          </a:rPr>
                          <m:t>2</m:t>
                        </m:r>
                      </m:sub>
                    </m:sSub>
                  </m:oMath>
                </a14:m>
                <a:r>
                  <a:rPr lang="en-GB" dirty="0" smtClean="0"/>
                  <a:t>- </a:t>
                </a:r>
                <a14:m>
                  <m:oMath xmlns:m="http://schemas.openxmlformats.org/officeDocument/2006/math">
                    <m:sSub>
                      <m:sSubPr>
                        <m:ctrlPr>
                          <a:rPr lang="en-GB" i="1">
                            <a:latin typeface="Cambria Math"/>
                          </a:rPr>
                        </m:ctrlPr>
                      </m:sSubPr>
                      <m:e>
                        <m:r>
                          <a:rPr lang="en-GB" i="1">
                            <a:latin typeface="Cambria Math"/>
                          </a:rPr>
                          <m:t>𝐸</m:t>
                        </m:r>
                      </m:e>
                      <m:sub>
                        <m:r>
                          <a:rPr lang="en-GB" b="0" i="1" smtClean="0">
                            <a:latin typeface="Cambria Math"/>
                          </a:rPr>
                          <m:t>1</m:t>
                        </m:r>
                      </m:sub>
                    </m:sSub>
                  </m:oMath>
                </a14:m>
                <a:r>
                  <a:rPr lang="en-GB" dirty="0" smtClean="0"/>
                  <a:t>= </a:t>
                </a:r>
                <a:r>
                  <a:rPr lang="az-Cyrl-AZ" dirty="0" smtClean="0"/>
                  <a:t>ћ</a:t>
                </a:r>
                <a:r>
                  <a:rPr lang="el-GR" dirty="0" smtClean="0"/>
                  <a:t>ω</a:t>
                </a:r>
                <a14:m>
                  <m:oMath xmlns:m="http://schemas.openxmlformats.org/officeDocument/2006/math">
                    <m:r>
                      <a:rPr lang="el-GR" i="1" smtClean="0">
                        <a:latin typeface="Cambria Math"/>
                        <a:ea typeface="Cambria Math"/>
                      </a:rPr>
                      <m:t>±</m:t>
                    </m:r>
                    <m:r>
                      <a:rPr lang="en-GB" b="0" i="1" smtClean="0">
                        <a:latin typeface="Cambria Math"/>
                        <a:ea typeface="Cambria Math"/>
                      </a:rPr>
                      <m:t>h</m:t>
                    </m:r>
                    <m:r>
                      <a:rPr lang="el-GR" i="1" smtClean="0">
                        <a:latin typeface="Cambria Math"/>
                        <a:ea typeface="Cambria Math"/>
                      </a:rPr>
                      <m:t>𝜈</m:t>
                    </m:r>
                  </m:oMath>
                </a14:m>
                <a:endParaRPr lang="en-GB" dirty="0"/>
              </a:p>
            </p:txBody>
          </p:sp>
        </mc:Choice>
        <mc:Fallback xmlns="">
          <p:sp>
            <p:nvSpPr>
              <p:cNvPr id="2" name="TextBox 1"/>
              <p:cNvSpPr txBox="1">
                <a:spLocks noRot="1" noChangeAspect="1" noMove="1" noResize="1" noEditPoints="1" noAdjustHandles="1" noChangeArrowheads="1" noChangeShapeType="1" noTextEdit="1"/>
              </p:cNvSpPr>
              <p:nvPr/>
            </p:nvSpPr>
            <p:spPr>
              <a:xfrm>
                <a:off x="990599" y="3810000"/>
                <a:ext cx="1658403" cy="369332"/>
              </a:xfrm>
              <a:prstGeom prst="rect">
                <a:avLst/>
              </a:prstGeom>
              <a:blipFill rotWithShape="1">
                <a:blip r:embed="rId4"/>
                <a:stretch>
                  <a:fillRect t="-8197" b="-24590"/>
                </a:stretch>
              </a:blipFill>
            </p:spPr>
            <p:txBody>
              <a:bodyPr/>
              <a:lstStyle/>
              <a:p>
                <a:r>
                  <a:rPr lang="en-GB">
                    <a:noFill/>
                  </a:rPr>
                  <a:t> </a:t>
                </a:r>
              </a:p>
            </p:txBody>
          </p:sp>
        </mc:Fallback>
      </mc:AlternateContent>
      <p:sp>
        <p:nvSpPr>
          <p:cNvPr id="3" name="TextBox 2"/>
          <p:cNvSpPr txBox="1"/>
          <p:nvPr/>
        </p:nvSpPr>
        <p:spPr>
          <a:xfrm>
            <a:off x="228600" y="1622809"/>
            <a:ext cx="4613442" cy="1754326"/>
          </a:xfrm>
          <a:prstGeom prst="rect">
            <a:avLst/>
          </a:prstGeom>
          <a:noFill/>
        </p:spPr>
        <p:txBody>
          <a:bodyPr wrap="none" rtlCol="0">
            <a:spAutoFit/>
          </a:bodyPr>
          <a:lstStyle/>
          <a:p>
            <a:r>
              <a:rPr lang="en-GB" dirty="0" smtClean="0">
                <a:latin typeface="Times New Roman" pitchFamily="18" charset="0"/>
                <a:cs typeface="Times New Roman" pitchFamily="18" charset="0"/>
              </a:rPr>
              <a:t>Direct bandgap semi recombination</a:t>
            </a:r>
          </a:p>
          <a:p>
            <a:r>
              <a:rPr lang="en-GB" dirty="0" smtClean="0">
                <a:latin typeface="Times New Roman" pitchFamily="18" charset="0"/>
                <a:cs typeface="Times New Roman" pitchFamily="18" charset="0"/>
              </a:rPr>
              <a:t>between electrons –holes happen with</a:t>
            </a:r>
          </a:p>
          <a:p>
            <a:r>
              <a:rPr lang="en-GB" dirty="0" smtClean="0">
                <a:latin typeface="Times New Roman" pitchFamily="18" charset="0"/>
                <a:cs typeface="Times New Roman" pitchFamily="18" charset="0"/>
              </a:rPr>
              <a:t>the same  wave vector but indirect bandgap </a:t>
            </a:r>
          </a:p>
          <a:p>
            <a:r>
              <a:rPr lang="en-GB" dirty="0" smtClean="0">
                <a:latin typeface="Times New Roman" pitchFamily="18" charset="0"/>
                <a:cs typeface="Times New Roman" pitchFamily="18" charset="0"/>
              </a:rPr>
              <a:t>electron with energy E</a:t>
            </a:r>
            <a:r>
              <a:rPr lang="en-GB" sz="1200" dirty="0" smtClean="0">
                <a:latin typeface="Times New Roman" pitchFamily="18" charset="0"/>
                <a:cs typeface="Times New Roman" pitchFamily="18" charset="0"/>
              </a:rPr>
              <a:t>1 </a:t>
            </a:r>
            <a:r>
              <a:rPr lang="en-GB" dirty="0" smtClean="0">
                <a:latin typeface="Times New Roman" pitchFamily="18" charset="0"/>
                <a:cs typeface="Times New Roman" pitchFamily="18" charset="0"/>
              </a:rPr>
              <a:t>can recombine with </a:t>
            </a:r>
          </a:p>
          <a:p>
            <a:r>
              <a:rPr lang="en-GB" dirty="0" smtClean="0">
                <a:latin typeface="Times New Roman" pitchFamily="18" charset="0"/>
                <a:cs typeface="Times New Roman" pitchFamily="18" charset="0"/>
              </a:rPr>
              <a:t>any hole with energy E2 with different K vector</a:t>
            </a:r>
          </a:p>
          <a:p>
            <a:r>
              <a:rPr lang="en-GB" dirty="0" smtClean="0">
                <a:latin typeface="Times New Roman" pitchFamily="18" charset="0"/>
                <a:cs typeface="Times New Roman" pitchFamily="18" charset="0"/>
              </a:rPr>
              <a:t> since fulfil </a:t>
            </a:r>
            <a:r>
              <a:rPr lang="en-GB" dirty="0">
                <a:latin typeface="Times New Roman" pitchFamily="18" charset="0"/>
                <a:cs typeface="Times New Roman" pitchFamily="18" charset="0"/>
              </a:rPr>
              <a:t>this equation.</a:t>
            </a:r>
          </a:p>
        </p:txBody>
      </p:sp>
      <p:cxnSp>
        <p:nvCxnSpPr>
          <p:cNvPr id="10" name="Curved Connector 9"/>
          <p:cNvCxnSpPr/>
          <p:nvPr/>
        </p:nvCxnSpPr>
        <p:spPr>
          <a:xfrm>
            <a:off x="2039814" y="4109776"/>
            <a:ext cx="495509" cy="233626"/>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649002" y="4343402"/>
            <a:ext cx="2961067" cy="646331"/>
          </a:xfrm>
          <a:prstGeom prst="rect">
            <a:avLst/>
          </a:prstGeom>
          <a:noFill/>
        </p:spPr>
        <p:txBody>
          <a:bodyPr wrap="none" rtlCol="0">
            <a:spAutoFit/>
          </a:bodyPr>
          <a:lstStyle/>
          <a:p>
            <a:r>
              <a:rPr lang="en-GB" dirty="0" smtClean="0">
                <a:solidFill>
                  <a:srgbClr val="FF0000"/>
                </a:solidFill>
                <a:latin typeface="Times New Roman" pitchFamily="18" charset="0"/>
                <a:cs typeface="Times New Roman" pitchFamily="18" charset="0"/>
              </a:rPr>
              <a:t>Phonon emission which cause</a:t>
            </a:r>
          </a:p>
          <a:p>
            <a:r>
              <a:rPr lang="en-GB" dirty="0" smtClean="0">
                <a:solidFill>
                  <a:srgbClr val="FF0000"/>
                </a:solidFill>
                <a:latin typeface="Times New Roman" pitchFamily="18" charset="0"/>
                <a:cs typeface="Times New Roman" pitchFamily="18" charset="0"/>
              </a:rPr>
              <a:t>vibration energy in lattice</a:t>
            </a:r>
          </a:p>
        </p:txBody>
      </p:sp>
      <p:sp>
        <p:nvSpPr>
          <p:cNvPr id="15" name="TextBox 14"/>
          <p:cNvSpPr txBox="1"/>
          <p:nvPr/>
        </p:nvSpPr>
        <p:spPr>
          <a:xfrm>
            <a:off x="637116" y="387485"/>
            <a:ext cx="3300904" cy="646331"/>
          </a:xfrm>
          <a:prstGeom prst="rect">
            <a:avLst/>
          </a:prstGeom>
          <a:noFill/>
        </p:spPr>
        <p:txBody>
          <a:bodyPr wrap="none" rtlCol="0">
            <a:spAutoFit/>
          </a:bodyPr>
          <a:lstStyle/>
          <a:p>
            <a:r>
              <a:rPr lang="en-GB" sz="3600" dirty="0" smtClean="0">
                <a:solidFill>
                  <a:schemeClr val="accent1">
                    <a:lumMod val="50000"/>
                  </a:schemeClr>
                </a:solidFill>
                <a:latin typeface="Times New Roman" pitchFamily="18" charset="0"/>
                <a:cs typeface="Times New Roman" pitchFamily="18" charset="0"/>
              </a:rPr>
              <a:t>Indirect bandgap</a:t>
            </a:r>
            <a:endParaRPr lang="en-GB" sz="3600" dirty="0">
              <a:solidFill>
                <a:schemeClr val="accent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40402038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PRINCE~1\AppData\Local\Temp\Rar$DI18.235\Fig05_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0469" y="673387"/>
            <a:ext cx="2967594" cy="572741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Rectangle 2"/>
              <p:cNvSpPr/>
              <p:nvPr/>
            </p:nvSpPr>
            <p:spPr>
              <a:xfrm>
                <a:off x="0" y="965775"/>
                <a:ext cx="6248400" cy="9610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a:rPr>
                          </m:ctrlPr>
                        </m:sSubPr>
                        <m:e>
                          <m:r>
                            <a:rPr lang="en-GB" i="1">
                              <a:latin typeface="Cambria Math"/>
                            </a:rPr>
                            <m:t>𝐼</m:t>
                          </m:r>
                        </m:e>
                        <m:sub>
                          <m:r>
                            <a:rPr lang="en-GB" i="1">
                              <a:latin typeface="Cambria Math"/>
                            </a:rPr>
                            <m:t>𝑠𝑝</m:t>
                          </m:r>
                        </m:sub>
                      </m:sSub>
                      <m:d>
                        <m:dPr>
                          <m:ctrlPr>
                            <a:rPr lang="en-GB" i="1">
                              <a:latin typeface="Cambria Math"/>
                            </a:rPr>
                          </m:ctrlPr>
                        </m:dPr>
                        <m:e>
                          <m:r>
                            <a:rPr lang="en-GB" i="1">
                              <a:latin typeface="Cambria Math"/>
                            </a:rPr>
                            <m:t>h</m:t>
                          </m:r>
                          <m:r>
                            <a:rPr lang="en-GB" i="1">
                              <a:latin typeface="Cambria Math"/>
                            </a:rPr>
                            <m:t>𝜈</m:t>
                          </m:r>
                        </m:e>
                      </m:d>
                      <m:r>
                        <a:rPr lang="en-GB" i="1">
                          <a:latin typeface="Cambria Math"/>
                        </a:rPr>
                        <m:t>≈</m:t>
                      </m:r>
                      <m:sSup>
                        <m:sSupPr>
                          <m:ctrlPr>
                            <a:rPr lang="en-GB" i="1">
                              <a:latin typeface="Cambria Math"/>
                            </a:rPr>
                          </m:ctrlPr>
                        </m:sSupPr>
                        <m:e>
                          <m:d>
                            <m:dPr>
                              <m:begChr m:val="|"/>
                              <m:endChr m:val="|"/>
                              <m:ctrlPr>
                                <a:rPr lang="en-GB" i="1">
                                  <a:latin typeface="Cambria Math"/>
                                </a:rPr>
                              </m:ctrlPr>
                            </m:dPr>
                            <m:e>
                              <m:r>
                                <a:rPr lang="en-GB" i="1">
                                  <a:latin typeface="Cambria Math"/>
                                </a:rPr>
                                <m:t>𝑀</m:t>
                              </m:r>
                            </m:e>
                          </m:d>
                        </m:e>
                        <m:sup>
                          <m:r>
                            <a:rPr lang="en-GB" i="1">
                              <a:latin typeface="Cambria Math"/>
                            </a:rPr>
                            <m:t>2 </m:t>
                          </m:r>
                        </m:sup>
                      </m:sSup>
                      <m:nary>
                        <m:naryPr>
                          <m:limLoc m:val="undOvr"/>
                          <m:ctrlPr>
                            <a:rPr lang="en-GB" i="1">
                              <a:latin typeface="Cambria Math"/>
                            </a:rPr>
                          </m:ctrlPr>
                        </m:naryPr>
                        <m:sub>
                          <m:r>
                            <a:rPr lang="en-GB" i="1">
                              <a:latin typeface="Cambria Math"/>
                            </a:rPr>
                            <m:t>0</m:t>
                          </m:r>
                        </m:sub>
                        <m:sup>
                          <m:r>
                            <a:rPr lang="en-GB" i="1">
                              <a:latin typeface="Cambria Math"/>
                            </a:rPr>
                            <m:t>h</m:t>
                          </m:r>
                          <m:r>
                            <a:rPr lang="en-GB" i="1">
                              <a:latin typeface="Cambria Math"/>
                            </a:rPr>
                            <m:t>𝜈</m:t>
                          </m:r>
                          <m:r>
                            <a:rPr lang="en-GB" i="1">
                              <a:latin typeface="Cambria Math"/>
                            </a:rPr>
                            <m:t>+ћ</m:t>
                          </m:r>
                          <m:r>
                            <a:rPr lang="en-GB" i="1">
                              <a:latin typeface="Cambria Math"/>
                            </a:rPr>
                            <m:t>𝜔</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sup>
                        <m:e>
                          <m:sSub>
                            <m:sSubPr>
                              <m:ctrlPr>
                                <a:rPr lang="en-GB" i="1">
                                  <a:latin typeface="Cambria Math"/>
                                </a:rPr>
                              </m:ctrlPr>
                            </m:sSubPr>
                            <m:e>
                              <m:r>
                                <a:rPr lang="en-GB" i="1">
                                  <a:latin typeface="Cambria Math"/>
                                </a:rPr>
                                <m:t>𝑓</m:t>
                              </m:r>
                            </m:e>
                            <m:sub>
                              <m:r>
                                <a:rPr lang="en-GB" i="1">
                                  <a:latin typeface="Cambria Math"/>
                                </a:rPr>
                                <m:t>𝑐</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𝑒</m:t>
                                  </m:r>
                                </m:sub>
                              </m:sSub>
                            </m:e>
                          </m:d>
                          <m:sSub>
                            <m:sSubPr>
                              <m:ctrlPr>
                                <a:rPr lang="en-GB" i="1">
                                  <a:latin typeface="Cambria Math"/>
                                </a:rPr>
                              </m:ctrlPr>
                            </m:sSubPr>
                            <m:e>
                              <m:r>
                                <a:rPr lang="en-GB" i="1">
                                  <a:latin typeface="Cambria Math"/>
                                </a:rPr>
                                <m:t>𝜌</m:t>
                              </m:r>
                            </m:e>
                            <m:sub>
                              <m:r>
                                <a:rPr lang="en-GB" i="1">
                                  <a:latin typeface="Cambria Math"/>
                                </a:rPr>
                                <m:t>𝑐</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𝑒</m:t>
                                  </m:r>
                                </m:sub>
                              </m:sSub>
                            </m:e>
                          </m:d>
                          <m:r>
                            <a:rPr lang="en-GB" i="1">
                              <a:latin typeface="Cambria Math"/>
                            </a:rPr>
                            <m:t>+</m:t>
                          </m:r>
                          <m:sSub>
                            <m:sSubPr>
                              <m:ctrlPr>
                                <a:rPr lang="en-GB" i="1">
                                  <a:latin typeface="Cambria Math"/>
                                </a:rPr>
                              </m:ctrlPr>
                            </m:sSubPr>
                            <m:e>
                              <m:r>
                                <a:rPr lang="en-GB" i="1">
                                  <a:latin typeface="Cambria Math"/>
                                </a:rPr>
                                <m:t>𝑓</m:t>
                              </m:r>
                            </m:e>
                            <m:sub>
                              <m:r>
                                <a:rPr lang="en-GB" i="1">
                                  <a:latin typeface="Cambria Math"/>
                                </a:rPr>
                                <m:t>𝑣</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h</m:t>
                                  </m:r>
                                </m:sub>
                              </m:sSub>
                            </m:e>
                          </m:d>
                          <m:sSub>
                            <m:sSubPr>
                              <m:ctrlPr>
                                <a:rPr lang="en-GB" i="1">
                                  <a:latin typeface="Cambria Math"/>
                                </a:rPr>
                              </m:ctrlPr>
                            </m:sSubPr>
                            <m:e>
                              <m:r>
                                <a:rPr lang="en-GB" i="1">
                                  <a:latin typeface="Cambria Math"/>
                                </a:rPr>
                                <m:t>𝜌</m:t>
                              </m:r>
                            </m:e>
                            <m:sub>
                              <m:r>
                                <a:rPr lang="en-GB" i="1">
                                  <a:latin typeface="Cambria Math"/>
                                </a:rPr>
                                <m:t>𝑣</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h</m:t>
                                  </m:r>
                                </m:sub>
                              </m:sSub>
                            </m:e>
                          </m:d>
                        </m:e>
                      </m:nary>
                      <m:r>
                        <a:rPr lang="en-GB" i="1">
                          <a:latin typeface="Cambria Math"/>
                        </a:rPr>
                        <m:t>𝑑</m:t>
                      </m:r>
                      <m:sSub>
                        <m:sSubPr>
                          <m:ctrlPr>
                            <a:rPr lang="en-GB" i="1">
                              <a:latin typeface="Cambria Math"/>
                            </a:rPr>
                          </m:ctrlPr>
                        </m:sSubPr>
                        <m:e>
                          <m:r>
                            <a:rPr lang="en-GB" i="1">
                              <a:latin typeface="Cambria Math"/>
                            </a:rPr>
                            <m:t>𝐸</m:t>
                          </m:r>
                        </m:e>
                        <m:sub>
                          <m:r>
                            <a:rPr lang="en-GB" i="1">
                              <a:latin typeface="Cambria Math"/>
                            </a:rPr>
                            <m:t>𝑒</m:t>
                          </m:r>
                        </m:sub>
                      </m:sSub>
                    </m:oMath>
                  </m:oMathPara>
                </a14:m>
                <a:endParaRPr lang="en-GB" dirty="0"/>
              </a:p>
            </p:txBody>
          </p:sp>
        </mc:Choice>
        <mc:Fallback xmlns="">
          <p:sp>
            <p:nvSpPr>
              <p:cNvPr id="3" name="Rectangle 2"/>
              <p:cNvSpPr>
                <a:spLocks noRot="1" noChangeAspect="1" noMove="1" noResize="1" noEditPoints="1" noAdjustHandles="1" noChangeArrowheads="1" noChangeShapeType="1" noTextEdit="1"/>
              </p:cNvSpPr>
              <p:nvPr/>
            </p:nvSpPr>
            <p:spPr>
              <a:xfrm>
                <a:off x="0" y="965775"/>
                <a:ext cx="6248400" cy="961032"/>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152400" y="2588620"/>
                <a:ext cx="7772400" cy="1060611"/>
              </a:xfrm>
              <a:prstGeom prst="rect">
                <a:avLst/>
              </a:prstGeom>
            </p:spPr>
            <p:txBody>
              <a:bodyPr wrap="square">
                <a:spAutoFit/>
              </a:bodyPr>
              <a:lstStyle/>
              <a:p>
                <a14:m>
                  <m:oMath xmlns:m="http://schemas.openxmlformats.org/officeDocument/2006/math">
                    <m:sSub>
                      <m:sSubPr>
                        <m:ctrlPr>
                          <a:rPr lang="en-GB" i="1" smtClean="0">
                            <a:latin typeface="Cambria Math"/>
                          </a:rPr>
                        </m:ctrlPr>
                      </m:sSubPr>
                      <m:e>
                        <m:r>
                          <a:rPr lang="en-GB" i="1">
                            <a:latin typeface="Cambria Math"/>
                          </a:rPr>
                          <m:t>𝐼</m:t>
                        </m:r>
                      </m:e>
                      <m:sub>
                        <m:r>
                          <a:rPr lang="en-GB" i="1">
                            <a:latin typeface="Cambria Math"/>
                          </a:rPr>
                          <m:t>𝑠𝑝</m:t>
                        </m:r>
                      </m:sub>
                    </m:sSub>
                    <m:d>
                      <m:dPr>
                        <m:ctrlPr>
                          <a:rPr lang="en-GB" i="1">
                            <a:latin typeface="Cambria Math"/>
                          </a:rPr>
                        </m:ctrlPr>
                      </m:dPr>
                      <m:e>
                        <m:r>
                          <a:rPr lang="en-GB" i="1">
                            <a:latin typeface="Cambria Math"/>
                          </a:rPr>
                          <m:t>h</m:t>
                        </m:r>
                        <m:r>
                          <a:rPr lang="en-GB" i="1">
                            <a:latin typeface="Cambria Math"/>
                          </a:rPr>
                          <m:t>𝜈</m:t>
                        </m:r>
                      </m:e>
                    </m:d>
                    <m:r>
                      <a:rPr lang="en-GB" i="1">
                        <a:latin typeface="Cambria Math"/>
                      </a:rPr>
                      <m:t>≈</m:t>
                    </m:r>
                    <m:sSup>
                      <m:sSupPr>
                        <m:ctrlPr>
                          <a:rPr lang="en-GB" i="1">
                            <a:latin typeface="Cambria Math"/>
                          </a:rPr>
                        </m:ctrlPr>
                      </m:sSupPr>
                      <m:e>
                        <m:d>
                          <m:dPr>
                            <m:begChr m:val="|"/>
                            <m:endChr m:val="|"/>
                            <m:ctrlPr>
                              <a:rPr lang="en-GB" i="1">
                                <a:latin typeface="Cambria Math"/>
                              </a:rPr>
                            </m:ctrlPr>
                          </m:dPr>
                          <m:e>
                            <m:r>
                              <a:rPr lang="en-GB" i="1">
                                <a:latin typeface="Cambria Math"/>
                              </a:rPr>
                              <m:t>𝑀</m:t>
                            </m:r>
                          </m:e>
                        </m:d>
                      </m:e>
                      <m:sup>
                        <m:r>
                          <a:rPr lang="en-GB" i="1">
                            <a:latin typeface="Cambria Math"/>
                          </a:rPr>
                          <m:t>2 </m:t>
                        </m:r>
                      </m:sup>
                    </m:sSup>
                    <m:r>
                      <a:rPr lang="en-GB" i="1" smtClean="0">
                        <a:latin typeface="Cambria Math"/>
                        <a:ea typeface="Cambria Math"/>
                      </a:rPr>
                      <m:t>×</m:t>
                    </m:r>
                  </m:oMath>
                </a14:m>
                <a:r>
                  <a:rPr lang="en-GB" i="1" dirty="0" smtClean="0">
                    <a:latin typeface="Cambria Math"/>
                    <a:ea typeface="Cambria Math"/>
                  </a:rPr>
                  <a:t> </a:t>
                </a:r>
              </a:p>
              <a:p>
                <a:endParaRPr lang="en-GB" i="1" dirty="0" smtClean="0">
                  <a:latin typeface="Cambria Math"/>
                  <a:ea typeface="Cambria Math"/>
                </a:endParaRPr>
              </a:p>
              <a:p>
                <a:r>
                  <a:rPr lang="en-GB" dirty="0" smtClean="0"/>
                  <a:t> </a:t>
                </a:r>
                <a14:m>
                  <m:oMath xmlns:m="http://schemas.openxmlformats.org/officeDocument/2006/math">
                    <m:nary>
                      <m:naryPr>
                        <m:limLoc m:val="undOvr"/>
                        <m:ctrlPr>
                          <a:rPr lang="en-GB" i="1" smtClean="0">
                            <a:latin typeface="Cambria Math"/>
                          </a:rPr>
                        </m:ctrlPr>
                      </m:naryPr>
                      <m:sub>
                        <m:r>
                          <a:rPr lang="en-GB" i="1">
                            <a:latin typeface="Cambria Math"/>
                          </a:rPr>
                          <m:t>0</m:t>
                        </m:r>
                      </m:sub>
                      <m:sup>
                        <m:r>
                          <a:rPr lang="en-GB" i="1">
                            <a:latin typeface="Cambria Math"/>
                          </a:rPr>
                          <m:t>h</m:t>
                        </m:r>
                        <m:r>
                          <a:rPr lang="en-GB" i="1">
                            <a:latin typeface="Cambria Math"/>
                          </a:rPr>
                          <m:t>𝜈</m:t>
                        </m:r>
                        <m:r>
                          <a:rPr lang="en-GB" i="1">
                            <a:latin typeface="Cambria Math"/>
                          </a:rPr>
                          <m:t>+ћ</m:t>
                        </m:r>
                        <m:r>
                          <a:rPr lang="en-GB" i="1">
                            <a:latin typeface="Cambria Math"/>
                          </a:rPr>
                          <m:t>𝜔</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sup>
                      <m:e>
                        <m:sSub>
                          <m:sSubPr>
                            <m:ctrlPr>
                              <a:rPr lang="en-GB" i="1">
                                <a:latin typeface="Cambria Math"/>
                              </a:rPr>
                            </m:ctrlPr>
                          </m:sSubPr>
                          <m:e>
                            <m:r>
                              <a:rPr lang="en-GB" i="1">
                                <a:latin typeface="Cambria Math"/>
                              </a:rPr>
                              <m:t>𝑓</m:t>
                            </m:r>
                          </m:e>
                          <m:sub>
                            <m:r>
                              <a:rPr lang="en-GB" i="1">
                                <a:latin typeface="Cambria Math"/>
                              </a:rPr>
                              <m:t>𝑐</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𝑒</m:t>
                                </m:r>
                              </m:sub>
                            </m:sSub>
                          </m:e>
                        </m:d>
                        <m:sSub>
                          <m:sSubPr>
                            <m:ctrlPr>
                              <a:rPr lang="en-GB" i="1">
                                <a:latin typeface="Cambria Math"/>
                              </a:rPr>
                            </m:ctrlPr>
                          </m:sSubPr>
                          <m:e>
                            <m:r>
                              <a:rPr lang="en-GB" i="1">
                                <a:latin typeface="Cambria Math"/>
                              </a:rPr>
                              <m:t>𝜌</m:t>
                            </m:r>
                          </m:e>
                          <m:sub>
                            <m:r>
                              <a:rPr lang="en-GB" i="1">
                                <a:latin typeface="Cambria Math"/>
                              </a:rPr>
                              <m:t>𝑐</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𝑒</m:t>
                                </m:r>
                              </m:sub>
                            </m:sSub>
                          </m:e>
                        </m:d>
                        <m:r>
                          <a:rPr lang="en-GB" i="1">
                            <a:latin typeface="Cambria Math"/>
                          </a:rPr>
                          <m:t>+</m:t>
                        </m:r>
                        <m:sSub>
                          <m:sSubPr>
                            <m:ctrlPr>
                              <a:rPr lang="en-GB" i="1">
                                <a:latin typeface="Cambria Math"/>
                              </a:rPr>
                            </m:ctrlPr>
                          </m:sSubPr>
                          <m:e>
                            <m:r>
                              <a:rPr lang="en-GB" i="1">
                                <a:latin typeface="Cambria Math"/>
                              </a:rPr>
                              <m:t>𝑓</m:t>
                            </m:r>
                          </m:e>
                          <m:sub>
                            <m:r>
                              <a:rPr lang="en-GB" i="1">
                                <a:latin typeface="Cambria Math"/>
                              </a:rPr>
                              <m:t>𝑣</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h</m:t>
                                </m:r>
                              </m:sub>
                            </m:sSub>
                          </m:e>
                        </m:d>
                        <m:sSub>
                          <m:sSubPr>
                            <m:ctrlPr>
                              <a:rPr lang="en-GB" i="1">
                                <a:latin typeface="Cambria Math"/>
                              </a:rPr>
                            </m:ctrlPr>
                          </m:sSubPr>
                          <m:e>
                            <m:r>
                              <a:rPr lang="en-GB" i="1">
                                <a:latin typeface="Cambria Math"/>
                              </a:rPr>
                              <m:t>𝜌</m:t>
                            </m:r>
                          </m:e>
                          <m:sub>
                            <m:r>
                              <a:rPr lang="en-GB" i="1">
                                <a:latin typeface="Cambria Math"/>
                              </a:rPr>
                              <m:t>𝑣</m:t>
                            </m:r>
                          </m:sub>
                        </m:sSub>
                        <m:d>
                          <m:dPr>
                            <m:ctrlPr>
                              <a:rPr lang="en-GB" i="1">
                                <a:latin typeface="Cambria Math"/>
                              </a:rPr>
                            </m:ctrlPr>
                          </m:dPr>
                          <m:e>
                            <m:r>
                              <a:rPr lang="en-GB" i="1">
                                <a:latin typeface="Cambria Math"/>
                              </a:rPr>
                              <m:t>h</m:t>
                            </m:r>
                            <m:r>
                              <a:rPr lang="en-GB" i="1">
                                <a:latin typeface="Cambria Math"/>
                              </a:rPr>
                              <m:t>𝜈</m:t>
                            </m:r>
                            <m:r>
                              <a:rPr lang="en-GB" i="1">
                                <a:latin typeface="Cambria Math"/>
                              </a:rPr>
                              <m:t>+ћ</m:t>
                            </m:r>
                            <m:r>
                              <a:rPr lang="en-GB" i="1">
                                <a:latin typeface="Cambria Math"/>
                              </a:rPr>
                              <m:t>𝜔</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𝑒</m:t>
                                </m:r>
                              </m:sub>
                            </m:sSub>
                          </m:e>
                        </m:d>
                      </m:e>
                    </m:nary>
                    <m:r>
                      <a:rPr lang="en-GB" i="1">
                        <a:latin typeface="Cambria Math"/>
                      </a:rPr>
                      <m:t>𝑑</m:t>
                    </m:r>
                    <m:sSub>
                      <m:sSubPr>
                        <m:ctrlPr>
                          <a:rPr lang="en-GB" i="1">
                            <a:latin typeface="Cambria Math"/>
                          </a:rPr>
                        </m:ctrlPr>
                      </m:sSubPr>
                      <m:e>
                        <m:r>
                          <a:rPr lang="en-GB" i="1">
                            <a:latin typeface="Cambria Math"/>
                          </a:rPr>
                          <m:t>𝐸</m:t>
                        </m:r>
                      </m:e>
                      <m:sub>
                        <m:r>
                          <a:rPr lang="en-GB" i="1">
                            <a:latin typeface="Cambria Math"/>
                          </a:rPr>
                          <m:t>𝑒</m:t>
                        </m:r>
                      </m:sub>
                    </m:sSub>
                  </m:oMath>
                </a14:m>
                <a:endParaRPr lang="en-GB" dirty="0"/>
              </a:p>
            </p:txBody>
          </p:sp>
        </mc:Choice>
        <mc:Fallback xmlns="">
          <p:sp>
            <p:nvSpPr>
              <p:cNvPr id="4" name="Rectangle 3"/>
              <p:cNvSpPr>
                <a:spLocks noRot="1" noChangeAspect="1" noMove="1" noResize="1" noEditPoints="1" noAdjustHandles="1" noChangeArrowheads="1" noChangeShapeType="1" noTextEdit="1"/>
              </p:cNvSpPr>
              <p:nvPr/>
            </p:nvSpPr>
            <p:spPr>
              <a:xfrm>
                <a:off x="152400" y="2588620"/>
                <a:ext cx="7772400" cy="1060611"/>
              </a:xfrm>
              <a:prstGeom prst="rect">
                <a:avLst/>
              </a:prstGeom>
              <a:blipFill rotWithShape="1">
                <a:blip r:embed="rId4"/>
                <a:stretch>
                  <a:fillRect l="-4549" b="-747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07676" y="4267200"/>
                <a:ext cx="7010400" cy="9610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a:rPr>
                          </m:ctrlPr>
                        </m:sSubPr>
                        <m:e>
                          <m:r>
                            <a:rPr lang="en-GB" i="1">
                              <a:latin typeface="Cambria Math"/>
                            </a:rPr>
                            <m:t>𝐼</m:t>
                          </m:r>
                        </m:e>
                        <m:sub>
                          <m:r>
                            <a:rPr lang="en-GB" i="1">
                              <a:latin typeface="Cambria Math"/>
                            </a:rPr>
                            <m:t>𝑠𝑝</m:t>
                          </m:r>
                        </m:sub>
                      </m:sSub>
                      <m:d>
                        <m:dPr>
                          <m:ctrlPr>
                            <a:rPr lang="en-GB" i="1">
                              <a:latin typeface="Cambria Math"/>
                            </a:rPr>
                          </m:ctrlPr>
                        </m:dPr>
                        <m:e>
                          <m:r>
                            <a:rPr lang="en-GB" i="1">
                              <a:latin typeface="Cambria Math"/>
                            </a:rPr>
                            <m:t>h</m:t>
                          </m:r>
                          <m:r>
                            <a:rPr lang="en-GB" i="1">
                              <a:latin typeface="Cambria Math"/>
                            </a:rPr>
                            <m:t>𝜈</m:t>
                          </m:r>
                        </m:e>
                      </m:d>
                      <m:r>
                        <a:rPr lang="en-GB" i="1">
                          <a:latin typeface="Cambria Math"/>
                        </a:rPr>
                        <m:t>=</m:t>
                      </m:r>
                      <m:sSup>
                        <m:sSupPr>
                          <m:ctrlPr>
                            <a:rPr lang="en-GB" i="1">
                              <a:latin typeface="Cambria Math"/>
                            </a:rPr>
                          </m:ctrlPr>
                        </m:sSupPr>
                        <m:e>
                          <m:d>
                            <m:dPr>
                              <m:begChr m:val="|"/>
                              <m:endChr m:val="|"/>
                              <m:ctrlPr>
                                <a:rPr lang="en-GB" i="1">
                                  <a:latin typeface="Cambria Math"/>
                                </a:rPr>
                              </m:ctrlPr>
                            </m:dPr>
                            <m:e>
                              <m:r>
                                <a:rPr lang="en-GB" i="1">
                                  <a:latin typeface="Cambria Math"/>
                                </a:rPr>
                                <m:t>𝑀</m:t>
                              </m:r>
                            </m:e>
                          </m:d>
                        </m:e>
                        <m:sup>
                          <m:r>
                            <a:rPr lang="en-GB" i="1">
                              <a:latin typeface="Cambria Math"/>
                            </a:rPr>
                            <m:t>2 </m:t>
                          </m:r>
                        </m:sup>
                      </m:sSup>
                      <m:nary>
                        <m:naryPr>
                          <m:limLoc m:val="undOvr"/>
                          <m:ctrlPr>
                            <a:rPr lang="en-GB" i="1">
                              <a:latin typeface="Cambria Math"/>
                            </a:rPr>
                          </m:ctrlPr>
                        </m:naryPr>
                        <m:sub>
                          <m:r>
                            <a:rPr lang="en-GB" i="1">
                              <a:latin typeface="Cambria Math"/>
                            </a:rPr>
                            <m:t>0</m:t>
                          </m:r>
                        </m:sub>
                        <m:sup>
                          <m:r>
                            <a:rPr lang="en-GB" i="1">
                              <a:latin typeface="Cambria Math"/>
                            </a:rPr>
                            <m:t>h</m:t>
                          </m:r>
                          <m:r>
                            <a:rPr lang="en-GB" i="1">
                              <a:latin typeface="Cambria Math"/>
                            </a:rPr>
                            <m:t>𝜈</m:t>
                          </m:r>
                          <m:r>
                            <a:rPr lang="en-GB" i="1">
                              <a:latin typeface="Cambria Math"/>
                            </a:rPr>
                            <m:t>+ћ</m:t>
                          </m:r>
                          <m:r>
                            <a:rPr lang="en-GB" i="1">
                              <a:latin typeface="Cambria Math"/>
                            </a:rPr>
                            <m:t>𝜔</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sup>
                        <m:e>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𝑒</m:t>
                              </m:r>
                            </m:sub>
                          </m:sSub>
                          <m:sSub>
                            <m:sSubPr>
                              <m:ctrlPr>
                                <a:rPr lang="en-GB" i="1">
                                  <a:latin typeface="Cambria Math"/>
                                </a:rPr>
                              </m:ctrlPr>
                            </m:sSubPr>
                            <m:e>
                              <m:r>
                                <a:rPr lang="en-GB" i="1">
                                  <a:latin typeface="Cambria Math"/>
                                </a:rPr>
                                <m:t>𝑓</m:t>
                              </m:r>
                            </m:e>
                            <m:sub>
                              <m:r>
                                <a:rPr lang="en-GB" i="1">
                                  <a:latin typeface="Cambria Math"/>
                                </a:rPr>
                                <m:t>𝑐</m:t>
                              </m:r>
                            </m:sub>
                          </m:sSub>
                          <m:d>
                            <m:dPr>
                              <m:ctrlPr>
                                <a:rPr lang="en-GB" i="1">
                                  <a:latin typeface="Cambria Math"/>
                                </a:rPr>
                              </m:ctrlPr>
                            </m:dPr>
                            <m:e>
                              <m:sSub>
                                <m:sSubPr>
                                  <m:ctrlPr>
                                    <a:rPr lang="en-GB" i="1">
                                      <a:latin typeface="Cambria Math"/>
                                    </a:rPr>
                                  </m:ctrlPr>
                                </m:sSubPr>
                                <m:e>
                                  <m:r>
                                    <a:rPr lang="en-GB" i="1">
                                      <a:latin typeface="Cambria Math"/>
                                    </a:rPr>
                                    <m:t>𝐸</m:t>
                                  </m:r>
                                </m:e>
                                <m:sub>
                                  <m:r>
                                    <a:rPr lang="en-GB" i="1">
                                      <a:latin typeface="Cambria Math"/>
                                    </a:rPr>
                                    <m:t>𝑒</m:t>
                                  </m:r>
                                </m:sub>
                              </m:sSub>
                            </m:e>
                          </m:d>
                          <m:rad>
                            <m:radPr>
                              <m:degHide m:val="on"/>
                              <m:ctrlPr>
                                <a:rPr lang="en-GB" i="1">
                                  <a:latin typeface="Cambria Math"/>
                                </a:rPr>
                              </m:ctrlPr>
                            </m:radPr>
                            <m:deg/>
                            <m:e>
                              <m:acc>
                                <m:accPr>
                                  <m:chr m:val="̅"/>
                                  <m:ctrlPr>
                                    <a:rPr lang="en-GB" i="1">
                                      <a:latin typeface="Cambria Math"/>
                                    </a:rPr>
                                  </m:ctrlPr>
                                </m:accPr>
                                <m:e>
                                  <m:r>
                                    <a:rPr lang="en-GB" i="1">
                                      <a:latin typeface="Cambria Math"/>
                                    </a:rPr>
                                    <m:t>h</m:t>
                                  </m:r>
                                  <m:r>
                                    <a:rPr lang="en-GB" i="1">
                                      <a:latin typeface="Cambria Math"/>
                                    </a:rPr>
                                    <m:t>𝜈</m:t>
                                  </m:r>
                                </m:e>
                              </m:acc>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𝑒</m:t>
                                  </m:r>
                                </m:sub>
                              </m:sSub>
                            </m:e>
                          </m:rad>
                          <m:sSub>
                            <m:sSubPr>
                              <m:ctrlPr>
                                <a:rPr lang="en-GB" i="1">
                                  <a:latin typeface="Cambria Math"/>
                                </a:rPr>
                              </m:ctrlPr>
                            </m:sSubPr>
                            <m:e>
                              <m:r>
                                <a:rPr lang="en-GB" b="0" i="1" smtClean="0">
                                  <a:latin typeface="Cambria Math"/>
                                </a:rPr>
                                <m:t> </m:t>
                              </m:r>
                              <m:r>
                                <a:rPr lang="en-GB" i="1">
                                  <a:latin typeface="Cambria Math"/>
                                </a:rPr>
                                <m:t>𝑓</m:t>
                              </m:r>
                            </m:e>
                            <m:sub>
                              <m:r>
                                <a:rPr lang="en-GB" i="1">
                                  <a:latin typeface="Cambria Math"/>
                                </a:rPr>
                                <m:t>𝑣</m:t>
                              </m:r>
                            </m:sub>
                          </m:sSub>
                          <m:d>
                            <m:dPr>
                              <m:ctrlPr>
                                <a:rPr lang="en-GB" i="1">
                                  <a:latin typeface="Cambria Math"/>
                                </a:rPr>
                              </m:ctrlPr>
                            </m:dPr>
                            <m:e>
                              <m:acc>
                                <m:accPr>
                                  <m:chr m:val="̅"/>
                                  <m:ctrlPr>
                                    <a:rPr lang="en-GB" i="1">
                                      <a:latin typeface="Cambria Math"/>
                                    </a:rPr>
                                  </m:ctrlPr>
                                </m:accPr>
                                <m:e>
                                  <m:r>
                                    <a:rPr lang="en-GB" i="1">
                                      <a:latin typeface="Cambria Math"/>
                                    </a:rPr>
                                    <m:t>h</m:t>
                                  </m:r>
                                  <m:r>
                                    <a:rPr lang="en-GB" i="1">
                                      <a:latin typeface="Cambria Math"/>
                                    </a:rPr>
                                    <m:t>𝜈</m:t>
                                  </m:r>
                                </m:e>
                              </m:acc>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𝑒</m:t>
                                  </m:r>
                                </m:sub>
                              </m:sSub>
                            </m:e>
                          </m:d>
                        </m:e>
                      </m:nary>
                      <m:r>
                        <a:rPr lang="en-GB" i="1">
                          <a:latin typeface="Cambria Math"/>
                        </a:rPr>
                        <m:t>𝑑</m:t>
                      </m:r>
                      <m:sSub>
                        <m:sSubPr>
                          <m:ctrlPr>
                            <a:rPr lang="en-GB" i="1">
                              <a:latin typeface="Cambria Math"/>
                            </a:rPr>
                          </m:ctrlPr>
                        </m:sSubPr>
                        <m:e>
                          <m:r>
                            <a:rPr lang="en-GB" i="1">
                              <a:latin typeface="Cambria Math"/>
                            </a:rPr>
                            <m:t>𝐸</m:t>
                          </m:r>
                        </m:e>
                        <m:sub>
                          <m:r>
                            <a:rPr lang="en-GB" i="1">
                              <a:latin typeface="Cambria Math"/>
                            </a:rPr>
                            <m:t>𝑒</m:t>
                          </m:r>
                        </m:sub>
                      </m:sSub>
                    </m:oMath>
                  </m:oMathPara>
                </a14:m>
                <a:endParaRPr lang="en-GB" dirty="0"/>
              </a:p>
            </p:txBody>
          </p:sp>
        </mc:Choice>
        <mc:Fallback xmlns="">
          <p:sp>
            <p:nvSpPr>
              <p:cNvPr id="5" name="Rectangle 4"/>
              <p:cNvSpPr>
                <a:spLocks noRot="1" noChangeAspect="1" noMove="1" noResize="1" noEditPoints="1" noAdjustHandles="1" noChangeArrowheads="1" noChangeShapeType="1" noTextEdit="1"/>
              </p:cNvSpPr>
              <p:nvPr/>
            </p:nvSpPr>
            <p:spPr>
              <a:xfrm>
                <a:off x="-207676" y="4267200"/>
                <a:ext cx="7010400" cy="961032"/>
              </a:xfrm>
              <a:prstGeom prst="rect">
                <a:avLst/>
              </a:prstGeom>
              <a:blipFill rotWithShape="1">
                <a:blip r:embed="rId5"/>
                <a:stretch>
                  <a:fillRect/>
                </a:stretch>
              </a:blipFill>
            </p:spPr>
            <p:txBody>
              <a:bodyPr/>
              <a:lstStyle/>
              <a:p>
                <a:r>
                  <a:rPr lang="en-GB">
                    <a:noFill/>
                  </a:rPr>
                  <a:t> </a:t>
                </a:r>
              </a:p>
            </p:txBody>
          </p:sp>
        </mc:Fallback>
      </mc:AlternateContent>
      <p:sp>
        <p:nvSpPr>
          <p:cNvPr id="6" name="Rectangle 5"/>
          <p:cNvSpPr/>
          <p:nvPr/>
        </p:nvSpPr>
        <p:spPr>
          <a:xfrm>
            <a:off x="483237" y="381000"/>
            <a:ext cx="2954655" cy="584775"/>
          </a:xfrm>
          <a:prstGeom prst="rect">
            <a:avLst/>
          </a:prstGeom>
        </p:spPr>
        <p:txBody>
          <a:bodyPr wrap="none">
            <a:spAutoFit/>
          </a:bodyPr>
          <a:lstStyle/>
          <a:p>
            <a:r>
              <a:rPr lang="en-GB" sz="3200" dirty="0">
                <a:solidFill>
                  <a:schemeClr val="accent1">
                    <a:lumMod val="50000"/>
                  </a:schemeClr>
                </a:solidFill>
                <a:latin typeface="Times New Roman" pitchFamily="18" charset="0"/>
                <a:cs typeface="Times New Roman" pitchFamily="18" charset="0"/>
              </a:rPr>
              <a:t>Indirect bandgap</a:t>
            </a:r>
          </a:p>
        </p:txBody>
      </p:sp>
      <mc:AlternateContent xmlns:mc="http://schemas.openxmlformats.org/markup-compatibility/2006" xmlns:a14="http://schemas.microsoft.com/office/drawing/2010/main">
        <mc:Choice Requires="a14">
          <p:sp>
            <p:nvSpPr>
              <p:cNvPr id="7" name="Rectangle 6"/>
              <p:cNvSpPr/>
              <p:nvPr/>
            </p:nvSpPr>
            <p:spPr>
              <a:xfrm>
                <a:off x="483237" y="5410200"/>
                <a:ext cx="2130648" cy="40799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GB" i="1">
                              <a:latin typeface="Cambria Math"/>
                            </a:rPr>
                          </m:ctrlPr>
                        </m:accPr>
                        <m:e>
                          <m:r>
                            <a:rPr lang="en-GB" i="1">
                              <a:latin typeface="Cambria Math"/>
                            </a:rPr>
                            <m:t>h</m:t>
                          </m:r>
                          <m:r>
                            <a:rPr lang="en-GB" i="1">
                              <a:latin typeface="Cambria Math"/>
                            </a:rPr>
                            <m:t>𝜈</m:t>
                          </m:r>
                        </m:e>
                      </m:acc>
                      <m:r>
                        <a:rPr lang="en-GB" i="1">
                          <a:latin typeface="Cambria Math"/>
                        </a:rPr>
                        <m:t>=</m:t>
                      </m:r>
                      <m:r>
                        <a:rPr lang="en-GB" i="1">
                          <a:latin typeface="Cambria Math"/>
                        </a:rPr>
                        <m:t>h</m:t>
                      </m:r>
                      <m:r>
                        <a:rPr lang="en-GB" i="1">
                          <a:latin typeface="Cambria Math"/>
                        </a:rPr>
                        <m:t>𝜈</m:t>
                      </m:r>
                      <m:r>
                        <a:rPr lang="en-GB" i="1">
                          <a:latin typeface="Cambria Math"/>
                        </a:rPr>
                        <m:t>+ћ</m:t>
                      </m:r>
                      <m:r>
                        <a:rPr lang="en-GB" i="1">
                          <a:latin typeface="Cambria Math"/>
                        </a:rPr>
                        <m:t>𝜔</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oMath>
                  </m:oMathPara>
                </a14:m>
                <a:endParaRPr lang="en-GB" dirty="0"/>
              </a:p>
            </p:txBody>
          </p:sp>
        </mc:Choice>
        <mc:Fallback xmlns="">
          <p:sp>
            <p:nvSpPr>
              <p:cNvPr id="7" name="Rectangle 6"/>
              <p:cNvSpPr>
                <a:spLocks noRot="1" noChangeAspect="1" noMove="1" noResize="1" noEditPoints="1" noAdjustHandles="1" noChangeArrowheads="1" noChangeShapeType="1" noTextEdit="1"/>
              </p:cNvSpPr>
              <p:nvPr/>
            </p:nvSpPr>
            <p:spPr>
              <a:xfrm>
                <a:off x="483237" y="5410200"/>
                <a:ext cx="2130648" cy="407997"/>
              </a:xfrm>
              <a:prstGeom prst="rect">
                <a:avLst/>
              </a:prstGeom>
              <a:blipFill rotWithShape="1">
                <a:blip r:embed="rId6"/>
                <a:stretch>
                  <a:fillRect b="-303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3297524" y="1964885"/>
                <a:ext cx="2645083" cy="3955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h</m:t>
                      </m:r>
                      <m:r>
                        <a:rPr lang="en-GB" i="1">
                          <a:latin typeface="Cambria Math"/>
                        </a:rPr>
                        <m:t>𝜈</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𝑒</m:t>
                          </m:r>
                        </m:sub>
                      </m:sSub>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h</m:t>
                          </m:r>
                        </m:sub>
                      </m:sSub>
                      <m:r>
                        <a:rPr lang="en-GB" i="1">
                          <a:latin typeface="Cambria Math"/>
                        </a:rPr>
                        <m:t>−ћ</m:t>
                      </m:r>
                      <m:r>
                        <a:rPr lang="en-GB" i="1">
                          <a:latin typeface="Cambria Math"/>
                        </a:rPr>
                        <m:t>𝜔</m:t>
                      </m:r>
                    </m:oMath>
                  </m:oMathPara>
                </a14:m>
                <a:endParaRPr lang="en-GB" dirty="0"/>
              </a:p>
            </p:txBody>
          </p:sp>
        </mc:Choice>
        <mc:Fallback xmlns="">
          <p:sp>
            <p:nvSpPr>
              <p:cNvPr id="8" name="Rectangle 7"/>
              <p:cNvSpPr>
                <a:spLocks noRot="1" noChangeAspect="1" noMove="1" noResize="1" noEditPoints="1" noAdjustHandles="1" noChangeArrowheads="1" noChangeShapeType="1" noTextEdit="1"/>
              </p:cNvSpPr>
              <p:nvPr/>
            </p:nvSpPr>
            <p:spPr>
              <a:xfrm>
                <a:off x="3297524" y="1964885"/>
                <a:ext cx="2645083" cy="395558"/>
              </a:xfrm>
              <a:prstGeom prst="rect">
                <a:avLst/>
              </a:prstGeom>
              <a:blipFill rotWithShape="1">
                <a:blip r:embed="rId7"/>
                <a:stretch>
                  <a:fillRect b="-3077"/>
                </a:stretch>
              </a:blipFill>
            </p:spPr>
            <p:txBody>
              <a:bodyPr/>
              <a:lstStyle/>
              <a:p>
                <a:r>
                  <a:rPr lang="en-GB">
                    <a:noFill/>
                  </a:rPr>
                  <a:t> </a:t>
                </a:r>
              </a:p>
            </p:txBody>
          </p:sp>
        </mc:Fallback>
      </mc:AlternateContent>
    </p:spTree>
    <p:extLst>
      <p:ext uri="{BB962C8B-B14F-4D97-AF65-F5344CB8AC3E}">
        <p14:creationId xmlns:p14="http://schemas.microsoft.com/office/powerpoint/2010/main" val="31987403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PRINCE~1\AppData\Local\Temp\Rar$DI22.286\Fig05_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902311"/>
            <a:ext cx="4126992" cy="338632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Rectangle 1"/>
              <p:cNvSpPr/>
              <p:nvPr/>
            </p:nvSpPr>
            <p:spPr>
              <a:xfrm>
                <a:off x="0" y="1447800"/>
                <a:ext cx="7162800" cy="47327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i="1" smtClean="0">
                              <a:solidFill>
                                <a:srgbClr val="FF0000"/>
                              </a:solidFill>
                              <a:latin typeface="Cambria Math"/>
                            </a:rPr>
                          </m:ctrlPr>
                        </m:sSubPr>
                        <m:e>
                          <m:r>
                            <a:rPr lang="en-GB" sz="2000" b="0" i="1">
                              <a:solidFill>
                                <a:srgbClr val="FF0000"/>
                              </a:solidFill>
                              <a:latin typeface="Cambria Math"/>
                            </a:rPr>
                            <m:t>𝐼</m:t>
                          </m:r>
                        </m:e>
                        <m:sub>
                          <m:r>
                            <a:rPr lang="en-GB" sz="2000" b="0" i="1">
                              <a:solidFill>
                                <a:srgbClr val="FF0000"/>
                              </a:solidFill>
                              <a:latin typeface="Cambria Math"/>
                            </a:rPr>
                            <m:t>𝑠𝑝</m:t>
                          </m:r>
                        </m:sub>
                      </m:sSub>
                      <m:d>
                        <m:dPr>
                          <m:ctrlPr>
                            <a:rPr lang="en-GB" sz="2000" i="1">
                              <a:solidFill>
                                <a:srgbClr val="FF0000"/>
                              </a:solidFill>
                              <a:latin typeface="Cambria Math"/>
                            </a:rPr>
                          </m:ctrlPr>
                        </m:dPr>
                        <m:e>
                          <m:r>
                            <a:rPr lang="en-GB" sz="2000" b="0" i="1">
                              <a:solidFill>
                                <a:srgbClr val="FF0000"/>
                              </a:solidFill>
                              <a:latin typeface="Cambria Math"/>
                            </a:rPr>
                            <m:t>h</m:t>
                          </m:r>
                          <m:r>
                            <a:rPr lang="en-GB" sz="2000" b="0" i="1">
                              <a:solidFill>
                                <a:srgbClr val="FF0000"/>
                              </a:solidFill>
                              <a:latin typeface="Cambria Math"/>
                            </a:rPr>
                            <m:t>𝜈</m:t>
                          </m:r>
                        </m:e>
                      </m:d>
                      <m:r>
                        <a:rPr lang="en-GB" sz="2000" b="0" i="1">
                          <a:solidFill>
                            <a:srgbClr val="FF0000"/>
                          </a:solidFill>
                          <a:latin typeface="Cambria Math"/>
                        </a:rPr>
                        <m:t>≈[</m:t>
                      </m:r>
                      <m:r>
                        <a:rPr lang="en-GB" sz="2000" b="0" i="1">
                          <a:solidFill>
                            <a:srgbClr val="FF0000"/>
                          </a:solidFill>
                          <a:latin typeface="Cambria Math"/>
                        </a:rPr>
                        <m:t>h</m:t>
                      </m:r>
                      <m:r>
                        <a:rPr lang="en-GB" sz="2000" b="0" i="1">
                          <a:solidFill>
                            <a:srgbClr val="FF0000"/>
                          </a:solidFill>
                          <a:latin typeface="Cambria Math"/>
                        </a:rPr>
                        <m:t>𝜈</m:t>
                      </m:r>
                      <m:r>
                        <a:rPr lang="en-GB" sz="2000" b="0" i="1">
                          <a:solidFill>
                            <a:srgbClr val="FF0000"/>
                          </a:solidFill>
                          <a:latin typeface="Cambria Math"/>
                        </a:rPr>
                        <m:t>+ћ</m:t>
                      </m:r>
                      <m:r>
                        <a:rPr lang="en-GB" sz="2000" b="0" i="1">
                          <a:solidFill>
                            <a:srgbClr val="FF0000"/>
                          </a:solidFill>
                          <a:latin typeface="Cambria Math"/>
                        </a:rPr>
                        <m:t>𝜔</m:t>
                      </m:r>
                      <m:r>
                        <a:rPr lang="en-GB" sz="2000" b="0" i="1">
                          <a:solidFill>
                            <a:srgbClr val="FF0000"/>
                          </a:solidFill>
                          <a:latin typeface="Cambria Math"/>
                        </a:rPr>
                        <m:t>−</m:t>
                      </m:r>
                      <m:sSub>
                        <m:sSubPr>
                          <m:ctrlPr>
                            <a:rPr lang="en-GB" sz="2000" i="1">
                              <a:solidFill>
                                <a:srgbClr val="FF0000"/>
                              </a:solidFill>
                              <a:latin typeface="Cambria Math"/>
                            </a:rPr>
                          </m:ctrlPr>
                        </m:sSubPr>
                        <m:e>
                          <m:r>
                            <a:rPr lang="en-GB" sz="2000" b="0" i="1">
                              <a:solidFill>
                                <a:srgbClr val="FF0000"/>
                              </a:solidFill>
                              <a:latin typeface="Cambria Math"/>
                            </a:rPr>
                            <m:t>𝐸</m:t>
                          </m:r>
                        </m:e>
                        <m:sub>
                          <m:r>
                            <a:rPr lang="en-GB" sz="2000" b="0" i="1">
                              <a:solidFill>
                                <a:srgbClr val="FF0000"/>
                              </a:solidFill>
                              <a:latin typeface="Cambria Math"/>
                            </a:rPr>
                            <m:t>𝑔</m:t>
                          </m:r>
                        </m:sub>
                      </m:sSub>
                      <m:sSup>
                        <m:sSupPr>
                          <m:ctrlPr>
                            <a:rPr lang="en-GB" sz="2000" i="1">
                              <a:solidFill>
                                <a:srgbClr val="FF0000"/>
                              </a:solidFill>
                              <a:latin typeface="Cambria Math"/>
                            </a:rPr>
                          </m:ctrlPr>
                        </m:sSupPr>
                        <m:e>
                          <m:r>
                            <a:rPr lang="en-GB" sz="2000" b="0" i="1">
                              <a:solidFill>
                                <a:srgbClr val="FF0000"/>
                              </a:solidFill>
                              <a:latin typeface="Cambria Math"/>
                            </a:rPr>
                            <m:t>]</m:t>
                          </m:r>
                        </m:e>
                        <m:sup>
                          <m:r>
                            <a:rPr lang="en-GB" sz="2000" b="0" i="1">
                              <a:solidFill>
                                <a:srgbClr val="FF0000"/>
                              </a:solidFill>
                              <a:latin typeface="Cambria Math"/>
                            </a:rPr>
                            <m:t>2</m:t>
                          </m:r>
                        </m:sup>
                      </m:sSup>
                      <m:r>
                        <a:rPr lang="en-GB" sz="2000" b="0" i="1">
                          <a:solidFill>
                            <a:srgbClr val="FF0000"/>
                          </a:solidFill>
                          <a:latin typeface="Cambria Math"/>
                        </a:rPr>
                        <m:t>𝑒𝑥𝑝</m:t>
                      </m:r>
                      <m:r>
                        <a:rPr lang="en-GB" sz="2000" b="0" i="1" smtClean="0">
                          <a:solidFill>
                            <a:srgbClr val="FF0000"/>
                          </a:solidFill>
                          <a:latin typeface="Cambria Math"/>
                        </a:rPr>
                        <m:t> </m:t>
                      </m:r>
                      <m:r>
                        <a:rPr lang="en-GB" sz="2000" b="0" i="1">
                          <a:solidFill>
                            <a:srgbClr val="FF0000"/>
                          </a:solidFill>
                          <a:latin typeface="Cambria Math"/>
                        </a:rPr>
                        <m:t>[−(</m:t>
                      </m:r>
                      <m:r>
                        <a:rPr lang="en-GB" sz="2000" b="0" i="1">
                          <a:solidFill>
                            <a:srgbClr val="FF0000"/>
                          </a:solidFill>
                          <a:latin typeface="Cambria Math"/>
                        </a:rPr>
                        <m:t>h</m:t>
                      </m:r>
                      <m:r>
                        <a:rPr lang="en-GB" sz="2000" b="0" i="1">
                          <a:solidFill>
                            <a:srgbClr val="FF0000"/>
                          </a:solidFill>
                          <a:latin typeface="Cambria Math"/>
                        </a:rPr>
                        <m:t>𝜈</m:t>
                      </m:r>
                      <m:r>
                        <a:rPr lang="en-GB" sz="2000" b="0" i="1">
                          <a:solidFill>
                            <a:srgbClr val="FF0000"/>
                          </a:solidFill>
                          <a:latin typeface="Cambria Math"/>
                        </a:rPr>
                        <m:t>+ћ</m:t>
                      </m:r>
                      <m:r>
                        <a:rPr lang="en-GB" sz="2000" b="0" i="1">
                          <a:solidFill>
                            <a:srgbClr val="FF0000"/>
                          </a:solidFill>
                          <a:latin typeface="Cambria Math"/>
                        </a:rPr>
                        <m:t>𝜔</m:t>
                      </m:r>
                      <m:r>
                        <a:rPr lang="en-GB" sz="2000" b="0" i="1">
                          <a:solidFill>
                            <a:srgbClr val="FF0000"/>
                          </a:solidFill>
                          <a:latin typeface="Cambria Math"/>
                        </a:rPr>
                        <m:t>−</m:t>
                      </m:r>
                      <m:sSub>
                        <m:sSubPr>
                          <m:ctrlPr>
                            <a:rPr lang="en-GB" sz="2000" i="1">
                              <a:solidFill>
                                <a:srgbClr val="FF0000"/>
                              </a:solidFill>
                              <a:latin typeface="Cambria Math"/>
                            </a:rPr>
                          </m:ctrlPr>
                        </m:sSubPr>
                        <m:e>
                          <m:r>
                            <a:rPr lang="en-GB" sz="2000" b="0" i="1">
                              <a:solidFill>
                                <a:srgbClr val="FF0000"/>
                              </a:solidFill>
                              <a:latin typeface="Cambria Math"/>
                            </a:rPr>
                            <m:t>𝐸</m:t>
                          </m:r>
                        </m:e>
                        <m:sub>
                          <m:r>
                            <a:rPr lang="en-GB" sz="2000" b="0" i="1">
                              <a:solidFill>
                                <a:srgbClr val="FF0000"/>
                              </a:solidFill>
                              <a:latin typeface="Cambria Math"/>
                            </a:rPr>
                            <m:t>𝑔</m:t>
                          </m:r>
                        </m:sub>
                      </m:sSub>
                      <m:r>
                        <a:rPr lang="en-GB" sz="2000" b="0" i="1">
                          <a:solidFill>
                            <a:srgbClr val="FF0000"/>
                          </a:solidFill>
                          <a:latin typeface="Cambria Math"/>
                        </a:rPr>
                        <m:t>)/</m:t>
                      </m:r>
                      <m:sSub>
                        <m:sSubPr>
                          <m:ctrlPr>
                            <a:rPr lang="en-GB" sz="2000" i="1">
                              <a:solidFill>
                                <a:srgbClr val="FF0000"/>
                              </a:solidFill>
                              <a:latin typeface="Cambria Math"/>
                            </a:rPr>
                          </m:ctrlPr>
                        </m:sSubPr>
                        <m:e>
                          <m:r>
                            <a:rPr lang="en-GB" sz="2000" b="0" i="1">
                              <a:solidFill>
                                <a:srgbClr val="FF0000"/>
                              </a:solidFill>
                              <a:latin typeface="Cambria Math"/>
                            </a:rPr>
                            <m:t>𝑘</m:t>
                          </m:r>
                        </m:e>
                        <m:sub>
                          <m:r>
                            <a:rPr lang="en-GB" sz="2000" b="0" i="1">
                              <a:solidFill>
                                <a:srgbClr val="FF0000"/>
                              </a:solidFill>
                              <a:latin typeface="Cambria Math"/>
                            </a:rPr>
                            <m:t>𝐵</m:t>
                          </m:r>
                        </m:sub>
                      </m:sSub>
                      <m:r>
                        <a:rPr lang="en-GB" sz="2000" b="0" i="1">
                          <a:solidFill>
                            <a:srgbClr val="FF0000"/>
                          </a:solidFill>
                          <a:latin typeface="Cambria Math"/>
                        </a:rPr>
                        <m:t>𝑇</m:t>
                      </m:r>
                    </m:oMath>
                  </m:oMathPara>
                </a14:m>
                <a:endParaRPr lang="en-GB" sz="20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0" y="1447800"/>
                <a:ext cx="7162800" cy="473271"/>
              </a:xfrm>
              <a:prstGeom prst="rect">
                <a:avLst/>
              </a:prstGeom>
              <a:blipFill rotWithShape="1">
                <a:blip r:embed="rId3"/>
                <a:stretch>
                  <a:fillRect b="-6494"/>
                </a:stretch>
              </a:blipFill>
            </p:spPr>
            <p:txBody>
              <a:bodyPr/>
              <a:lstStyle/>
              <a:p>
                <a:r>
                  <a:rPr lang="en-GB">
                    <a:noFill/>
                  </a:rPr>
                  <a:t> </a:t>
                </a:r>
              </a:p>
            </p:txBody>
          </p:sp>
        </mc:Fallback>
      </mc:AlternateContent>
      <p:sp>
        <p:nvSpPr>
          <p:cNvPr id="3" name="Rectangle 2"/>
          <p:cNvSpPr/>
          <p:nvPr/>
        </p:nvSpPr>
        <p:spPr>
          <a:xfrm>
            <a:off x="1219200" y="457200"/>
            <a:ext cx="2954655" cy="584775"/>
          </a:xfrm>
          <a:prstGeom prst="rect">
            <a:avLst/>
          </a:prstGeom>
        </p:spPr>
        <p:txBody>
          <a:bodyPr wrap="none">
            <a:spAutoFit/>
          </a:bodyPr>
          <a:lstStyle/>
          <a:p>
            <a:r>
              <a:rPr lang="en-GB" sz="3200" dirty="0">
                <a:solidFill>
                  <a:schemeClr val="accent1">
                    <a:lumMod val="50000"/>
                  </a:schemeClr>
                </a:solidFill>
                <a:latin typeface="Times New Roman" pitchFamily="18" charset="0"/>
                <a:cs typeface="Times New Roman" pitchFamily="18" charset="0"/>
              </a:rPr>
              <a:t>Indirect bandgap</a:t>
            </a:r>
          </a:p>
        </p:txBody>
      </p:sp>
      <mc:AlternateContent xmlns:mc="http://schemas.openxmlformats.org/markup-compatibility/2006" xmlns:a14="http://schemas.microsoft.com/office/drawing/2010/main">
        <mc:Choice Requires="a14">
          <p:sp>
            <p:nvSpPr>
              <p:cNvPr id="4" name="TextBox 3"/>
              <p:cNvSpPr txBox="1"/>
              <p:nvPr/>
            </p:nvSpPr>
            <p:spPr>
              <a:xfrm>
                <a:off x="490373" y="2477869"/>
                <a:ext cx="3140540" cy="646331"/>
              </a:xfrm>
              <a:prstGeom prst="rect">
                <a:avLst/>
              </a:prstGeom>
              <a:noFill/>
            </p:spPr>
            <p:txBody>
              <a:bodyPr wrap="none" rtlCol="0">
                <a:spAutoFit/>
              </a:bodyPr>
              <a:lstStyle/>
              <a:p>
                <a:r>
                  <a:rPr lang="en-GB" dirty="0" smtClean="0">
                    <a:latin typeface="Times New Roman" pitchFamily="18" charset="0"/>
                    <a:cs typeface="Times New Roman" pitchFamily="18" charset="0"/>
                  </a:rPr>
                  <a:t>Redshift of the low energy side </a:t>
                </a:r>
              </a:p>
              <a:p>
                <a:r>
                  <a:rPr lang="en-GB" dirty="0" smtClean="0">
                    <a:latin typeface="Times New Roman" pitchFamily="18" charset="0"/>
                    <a:cs typeface="Times New Roman" pitchFamily="18" charset="0"/>
                  </a:rPr>
                  <a:t>of the spectrum by </a:t>
                </a:r>
                <a14:m>
                  <m:oMath xmlns:m="http://schemas.openxmlformats.org/officeDocument/2006/math">
                    <m:r>
                      <a:rPr lang="en-GB" i="1">
                        <a:solidFill>
                          <a:srgbClr val="FF0000"/>
                        </a:solidFill>
                        <a:latin typeface="Cambria Math"/>
                      </a:rPr>
                      <m:t>ћ</m:t>
                    </m:r>
                    <m:r>
                      <a:rPr lang="en-GB" i="1">
                        <a:solidFill>
                          <a:srgbClr val="FF0000"/>
                        </a:solidFill>
                        <a:latin typeface="Cambria Math"/>
                      </a:rPr>
                      <m:t>𝜔</m:t>
                    </m:r>
                  </m:oMath>
                </a14:m>
                <a:r>
                  <a:rPr lang="en-GB" dirty="0" smtClean="0">
                    <a:latin typeface="Times New Roman" pitchFamily="18" charset="0"/>
                    <a:cs typeface="Times New Roman" pitchFamily="18" charset="0"/>
                  </a:rPr>
                  <a:t> </a:t>
                </a:r>
                <a:endParaRPr lang="en-GB" dirty="0">
                  <a:latin typeface="Times New Roman" pitchFamily="18" charset="0"/>
                  <a:cs typeface="Times New Roman"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90373" y="2477869"/>
                <a:ext cx="3140540" cy="646331"/>
              </a:xfrm>
              <a:prstGeom prst="rect">
                <a:avLst/>
              </a:prstGeom>
              <a:blipFill rotWithShape="1">
                <a:blip r:embed="rId4"/>
                <a:stretch>
                  <a:fillRect l="-1550" t="-4673" r="-194" b="-13084"/>
                </a:stretch>
              </a:blipFill>
            </p:spPr>
            <p:txBody>
              <a:bodyPr/>
              <a:lstStyle/>
              <a:p>
                <a:r>
                  <a:rPr lang="en-GB">
                    <a:noFill/>
                  </a:rPr>
                  <a:t> </a:t>
                </a:r>
              </a:p>
            </p:txBody>
          </p:sp>
        </mc:Fallback>
      </mc:AlternateContent>
      <p:sp>
        <p:nvSpPr>
          <p:cNvPr id="7" name="Curved Up Arrow 6"/>
          <p:cNvSpPr/>
          <p:nvPr/>
        </p:nvSpPr>
        <p:spPr>
          <a:xfrm>
            <a:off x="2286000" y="3115592"/>
            <a:ext cx="3048000" cy="34427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TextBox 7"/>
          <p:cNvSpPr txBox="1"/>
          <p:nvPr/>
        </p:nvSpPr>
        <p:spPr>
          <a:xfrm>
            <a:off x="457200" y="3811311"/>
            <a:ext cx="3657600" cy="1477328"/>
          </a:xfrm>
          <a:prstGeom prst="rect">
            <a:avLst/>
          </a:prstGeom>
          <a:noFill/>
        </p:spPr>
        <p:txBody>
          <a:bodyPr wrap="square" rtlCol="0">
            <a:spAutoFit/>
          </a:bodyPr>
          <a:lstStyle/>
          <a:p>
            <a:r>
              <a:rPr lang="en-GB" dirty="0" smtClean="0">
                <a:latin typeface="Times New Roman" pitchFamily="18" charset="0"/>
                <a:cs typeface="Times New Roman" pitchFamily="18" charset="0"/>
              </a:rPr>
              <a:t>Replacement of the square root dependence of the pre exponential factor in by a quadratic dependence  in above formula in compare with direct bandgap</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985508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PRINCE~1\AppData\Local\Temp\Rar$DI28.416\Fig05_0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235570"/>
            <a:ext cx="3520440" cy="484060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p:cNvSpPr txBox="1"/>
              <p:nvPr/>
            </p:nvSpPr>
            <p:spPr>
              <a:xfrm>
                <a:off x="24284" y="281463"/>
                <a:ext cx="9358844" cy="954107"/>
              </a:xfrm>
              <a:prstGeom prst="rect">
                <a:avLst/>
              </a:prstGeom>
              <a:noFill/>
            </p:spPr>
            <p:txBody>
              <a:bodyPr wrap="none" rtlCol="0">
                <a:spAutoFit/>
              </a:bodyPr>
              <a:lstStyle/>
              <a:p>
                <a:r>
                  <a:rPr lang="en-GB" sz="2800" dirty="0" smtClean="0">
                    <a:solidFill>
                      <a:schemeClr val="accent1">
                        <a:lumMod val="50000"/>
                      </a:schemeClr>
                    </a:solidFill>
                    <a:latin typeface="Times New Roman" pitchFamily="18" charset="0"/>
                    <a:cs typeface="Times New Roman" pitchFamily="18" charset="0"/>
                  </a:rPr>
                  <a:t>Recombination of a free electron with a neutral acceptor (e-</a:t>
                </a:r>
                <a14:m>
                  <m:oMath xmlns:m="http://schemas.openxmlformats.org/officeDocument/2006/math">
                    <m:sSup>
                      <m:sSupPr>
                        <m:ctrlPr>
                          <a:rPr lang="en-GB" sz="2800" i="1" dirty="0" smtClean="0">
                            <a:solidFill>
                              <a:schemeClr val="accent1">
                                <a:lumMod val="50000"/>
                              </a:schemeClr>
                            </a:solidFill>
                            <a:latin typeface="Cambria Math"/>
                          </a:rPr>
                        </m:ctrlPr>
                      </m:sSupPr>
                      <m:e>
                        <m:r>
                          <a:rPr lang="en-GB" sz="2800" b="0" i="1" dirty="0" smtClean="0">
                            <a:solidFill>
                              <a:schemeClr val="accent1">
                                <a:lumMod val="50000"/>
                              </a:schemeClr>
                            </a:solidFill>
                            <a:latin typeface="Cambria Math"/>
                          </a:rPr>
                          <m:t>𝐴</m:t>
                        </m:r>
                      </m:e>
                      <m:sup>
                        <m:r>
                          <a:rPr lang="en-GB" sz="2800" b="0" i="1" dirty="0" smtClean="0">
                            <a:solidFill>
                              <a:schemeClr val="accent1">
                                <a:lumMod val="50000"/>
                              </a:schemeClr>
                            </a:solidFill>
                            <a:latin typeface="Cambria Math"/>
                          </a:rPr>
                          <m:t>0</m:t>
                        </m:r>
                      </m:sup>
                    </m:sSup>
                  </m:oMath>
                </a14:m>
                <a:r>
                  <a:rPr lang="en-GB" sz="2800" dirty="0" smtClean="0">
                    <a:solidFill>
                      <a:schemeClr val="accent1">
                        <a:lumMod val="50000"/>
                      </a:schemeClr>
                    </a:solidFill>
                    <a:latin typeface="Times New Roman" pitchFamily="18" charset="0"/>
                    <a:cs typeface="Times New Roman" pitchFamily="18" charset="0"/>
                  </a:rPr>
                  <a:t>) </a:t>
                </a:r>
              </a:p>
              <a:p>
                <a:r>
                  <a:rPr lang="en-GB" sz="2800" dirty="0" smtClean="0">
                    <a:solidFill>
                      <a:schemeClr val="accent1">
                        <a:lumMod val="50000"/>
                      </a:schemeClr>
                    </a:solidFill>
                    <a:latin typeface="Times New Roman" pitchFamily="18" charset="0"/>
                    <a:cs typeface="Times New Roman" pitchFamily="18" charset="0"/>
                  </a:rPr>
                  <a:t>and free hole with neutral donor (h- </a:t>
                </a:r>
                <a14:m>
                  <m:oMath xmlns:m="http://schemas.openxmlformats.org/officeDocument/2006/math">
                    <m:sSup>
                      <m:sSupPr>
                        <m:ctrlPr>
                          <a:rPr lang="en-GB" sz="2800" i="1" smtClean="0">
                            <a:solidFill>
                              <a:schemeClr val="accent1">
                                <a:lumMod val="50000"/>
                              </a:schemeClr>
                            </a:solidFill>
                            <a:latin typeface="Cambria Math"/>
                          </a:rPr>
                        </m:ctrlPr>
                      </m:sSupPr>
                      <m:e>
                        <m:r>
                          <a:rPr lang="en-GB" sz="2800" b="0" i="1" smtClean="0">
                            <a:solidFill>
                              <a:schemeClr val="accent1">
                                <a:lumMod val="50000"/>
                              </a:schemeClr>
                            </a:solidFill>
                            <a:latin typeface="Cambria Math"/>
                          </a:rPr>
                          <m:t>𝐷</m:t>
                        </m:r>
                      </m:e>
                      <m:sup>
                        <m:r>
                          <a:rPr lang="en-GB" sz="2800" b="0" i="1" smtClean="0">
                            <a:solidFill>
                              <a:schemeClr val="accent1">
                                <a:lumMod val="50000"/>
                              </a:schemeClr>
                            </a:solidFill>
                            <a:latin typeface="Cambria Math"/>
                          </a:rPr>
                          <m:t>0</m:t>
                        </m:r>
                      </m:sup>
                    </m:sSup>
                  </m:oMath>
                </a14:m>
                <a:r>
                  <a:rPr lang="en-GB" sz="2800" dirty="0" smtClean="0">
                    <a:solidFill>
                      <a:schemeClr val="accent1">
                        <a:lumMod val="50000"/>
                      </a:schemeClr>
                    </a:solidFill>
                    <a:latin typeface="Times New Roman" pitchFamily="18" charset="0"/>
                    <a:cs typeface="Times New Roman" pitchFamily="18" charset="0"/>
                  </a:rPr>
                  <a:t>)</a:t>
                </a:r>
                <a:endParaRPr lang="en-GB" sz="2800" dirty="0">
                  <a:solidFill>
                    <a:schemeClr val="accent1">
                      <a:lumMod val="50000"/>
                    </a:schemeClr>
                  </a:solidFill>
                  <a:latin typeface="Times New Roman" pitchFamily="18" charset="0"/>
                  <a:cs typeface="Times New Roman"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24284" y="281463"/>
                <a:ext cx="9358844" cy="954107"/>
              </a:xfrm>
              <a:prstGeom prst="rect">
                <a:avLst/>
              </a:prstGeom>
              <a:blipFill rotWithShape="1">
                <a:blip r:embed="rId4"/>
                <a:stretch>
                  <a:fillRect l="-1368" t="-6369" r="-391" b="-16561"/>
                </a:stretch>
              </a:blipFill>
            </p:spPr>
            <p:txBody>
              <a:bodyPr/>
              <a:lstStyle/>
              <a:p>
                <a:r>
                  <a:rPr lang="en-GB">
                    <a:noFill/>
                  </a:rPr>
                  <a:t> </a:t>
                </a:r>
              </a:p>
            </p:txBody>
          </p:sp>
        </mc:Fallback>
      </mc:AlternateContent>
      <p:sp>
        <p:nvSpPr>
          <p:cNvPr id="4" name="TextBox 3"/>
          <p:cNvSpPr txBox="1"/>
          <p:nvPr/>
        </p:nvSpPr>
        <p:spPr>
          <a:xfrm>
            <a:off x="35461" y="1905000"/>
            <a:ext cx="5538696" cy="707886"/>
          </a:xfrm>
          <a:prstGeom prst="rect">
            <a:avLst/>
          </a:prstGeom>
          <a:noFill/>
        </p:spPr>
        <p:txBody>
          <a:bodyPr wrap="none" rtlCol="0">
            <a:spAutoFit/>
          </a:bodyPr>
          <a:lstStyle/>
          <a:p>
            <a:r>
              <a:rPr lang="en-GB" sz="2000" dirty="0" smtClean="0">
                <a:latin typeface="Times New Roman" pitchFamily="18" charset="0"/>
                <a:cs typeface="Times New Roman" pitchFamily="18" charset="0"/>
              </a:rPr>
              <a:t>Neutral acceptor(donor) is a term used to describe</a:t>
            </a:r>
          </a:p>
          <a:p>
            <a:r>
              <a:rPr lang="en-GB" sz="2000" dirty="0" smtClean="0">
                <a:latin typeface="Times New Roman" pitchFamily="18" charset="0"/>
                <a:cs typeface="Times New Roman" pitchFamily="18" charset="0"/>
              </a:rPr>
              <a:t> an acceptor (donor)with non ionized hole (electron)</a:t>
            </a:r>
            <a:endParaRPr lang="en-GB" sz="2000" dirty="0">
              <a:latin typeface="Times New Roman" pitchFamily="18" charset="0"/>
              <a:cs typeface="Times New Roman" pitchFamily="18" charset="0"/>
            </a:endParaRPr>
          </a:p>
        </p:txBody>
      </p:sp>
      <p:sp>
        <p:nvSpPr>
          <p:cNvPr id="5" name="TextBox 4"/>
          <p:cNvSpPr txBox="1"/>
          <p:nvPr/>
        </p:nvSpPr>
        <p:spPr>
          <a:xfrm>
            <a:off x="5410200" y="6197825"/>
            <a:ext cx="3521092" cy="646331"/>
          </a:xfrm>
          <a:prstGeom prst="rect">
            <a:avLst/>
          </a:prstGeom>
          <a:noFill/>
        </p:spPr>
        <p:txBody>
          <a:bodyPr wrap="none" rtlCol="0">
            <a:spAutoFit/>
          </a:bodyPr>
          <a:lstStyle/>
          <a:p>
            <a:r>
              <a:rPr lang="en-GB" dirty="0" smtClean="0">
                <a:latin typeface="Times New Roman" pitchFamily="18" charset="0"/>
                <a:cs typeface="Times New Roman" pitchFamily="18" charset="0"/>
              </a:rPr>
              <a:t>Electron- hole Quasi momentum </a:t>
            </a:r>
            <a:r>
              <a:rPr lang="az-Cyrl-AZ" dirty="0" smtClean="0">
                <a:latin typeface="Times New Roman" pitchFamily="18" charset="0"/>
                <a:cs typeface="Times New Roman" pitchFamily="18" charset="0"/>
              </a:rPr>
              <a:t>ћ</a:t>
            </a:r>
            <a:r>
              <a:rPr lang="en-GB" dirty="0" smtClean="0">
                <a:latin typeface="Times New Roman" pitchFamily="18" charset="0"/>
                <a:cs typeface="Times New Roman" pitchFamily="18" charset="0"/>
              </a:rPr>
              <a:t>k</a:t>
            </a:r>
          </a:p>
          <a:p>
            <a:r>
              <a:rPr lang="en-GB" dirty="0" smtClean="0">
                <a:latin typeface="Times New Roman" pitchFamily="18" charset="0"/>
                <a:cs typeface="Times New Roman" pitchFamily="18" charset="0"/>
              </a:rPr>
              <a:t>is practically zero</a:t>
            </a:r>
            <a:endParaRPr lang="en-GB"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6" name="Rectangle 5"/>
              <p:cNvSpPr/>
              <p:nvPr/>
            </p:nvSpPr>
            <p:spPr>
              <a:xfrm>
                <a:off x="61609" y="3324002"/>
                <a:ext cx="5486400" cy="160954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a:rPr>
                          </m:ctrlPr>
                        </m:sSubPr>
                        <m:e>
                          <m:r>
                            <a:rPr lang="en-GB" i="1">
                              <a:latin typeface="Cambria Math"/>
                            </a:rPr>
                            <m:t>𝐼</m:t>
                          </m:r>
                        </m:e>
                        <m:sub>
                          <m:r>
                            <a:rPr lang="en-GB" i="1">
                              <a:latin typeface="Cambria Math"/>
                            </a:rPr>
                            <m:t>𝑠𝑝</m:t>
                          </m:r>
                        </m:sub>
                      </m:sSub>
                      <m:d>
                        <m:dPr>
                          <m:ctrlPr>
                            <a:rPr lang="en-GB" i="1">
                              <a:latin typeface="Cambria Math"/>
                            </a:rPr>
                          </m:ctrlPr>
                        </m:dPr>
                        <m:e>
                          <m:r>
                            <a:rPr lang="en-GB" i="1">
                              <a:latin typeface="Cambria Math"/>
                            </a:rPr>
                            <m:t>h</m:t>
                          </m:r>
                          <m:r>
                            <a:rPr lang="en-GB" i="1">
                              <a:latin typeface="Cambria Math"/>
                            </a:rPr>
                            <m:t>𝜈</m:t>
                          </m:r>
                        </m:e>
                      </m:d>
                      <m:r>
                        <a:rPr lang="en-GB" i="1">
                          <a:latin typeface="Cambria Math"/>
                        </a:rPr>
                        <m:t>  ≈</m:t>
                      </m:r>
                      <m:sSup>
                        <m:sSupPr>
                          <m:ctrlPr>
                            <a:rPr lang="en-GB" i="1">
                              <a:latin typeface="Cambria Math"/>
                            </a:rPr>
                          </m:ctrlPr>
                        </m:sSupPr>
                        <m:e>
                          <m:d>
                            <m:dPr>
                              <m:ctrlPr>
                                <a:rPr lang="en-GB" i="1">
                                  <a:latin typeface="Cambria Math"/>
                                </a:rPr>
                              </m:ctrlPr>
                            </m:dPr>
                            <m:e>
                              <m:r>
                                <a:rPr lang="en-GB" i="1">
                                  <a:latin typeface="Cambria Math"/>
                                </a:rPr>
                                <m:t>h</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e>
                          </m:d>
                        </m:e>
                        <m:sup>
                          <m:f>
                            <m:fPr>
                              <m:type m:val="skw"/>
                              <m:ctrlPr>
                                <a:rPr lang="en-GB" i="1">
                                  <a:latin typeface="Cambria Math"/>
                                </a:rPr>
                              </m:ctrlPr>
                            </m:fPr>
                            <m:num>
                              <m:r>
                                <a:rPr lang="en-GB" i="1">
                                  <a:latin typeface="Cambria Math"/>
                                </a:rPr>
                                <m:t>1</m:t>
                              </m:r>
                            </m:num>
                            <m:den>
                              <m:r>
                                <a:rPr lang="en-GB" i="1">
                                  <a:latin typeface="Cambria Math"/>
                                </a:rPr>
                                <m:t>2</m:t>
                              </m:r>
                            </m:den>
                          </m:f>
                        </m:sup>
                      </m:sSup>
                      <m:r>
                        <m:rPr>
                          <m:sty m:val="p"/>
                        </m:rPr>
                        <a:rPr lang="en-GB">
                          <a:latin typeface="Cambria Math"/>
                        </a:rPr>
                        <m:t>exp</m:t>
                      </m:r>
                      <m:d>
                        <m:dPr>
                          <m:ctrlPr>
                            <a:rPr lang="en-GB" i="1">
                              <a:latin typeface="Cambria Math"/>
                            </a:rPr>
                          </m:ctrlPr>
                        </m:dPr>
                        <m:e>
                          <m:r>
                            <a:rPr lang="en-GB" i="1">
                              <a:latin typeface="Cambria Math"/>
                            </a:rPr>
                            <m:t>−</m:t>
                          </m:r>
                          <m:f>
                            <m:fPr>
                              <m:ctrlPr>
                                <a:rPr lang="en-GB" i="1">
                                  <a:latin typeface="Cambria Math"/>
                                </a:rPr>
                              </m:ctrlPr>
                            </m:fPr>
                            <m:num>
                              <m:sSub>
                                <m:sSubPr>
                                  <m:ctrlPr>
                                    <a:rPr lang="en-GB" i="1">
                                      <a:latin typeface="Cambria Math"/>
                                    </a:rPr>
                                  </m:ctrlPr>
                                </m:sSubPr>
                                <m:e>
                                  <m:r>
                                    <a:rPr lang="en-GB" i="1">
                                      <a:latin typeface="Cambria Math"/>
                                    </a:rPr>
                                    <m:t>𝑚</m:t>
                                  </m:r>
                                </m:e>
                                <m:sub>
                                  <m:r>
                                    <a:rPr lang="en-GB" i="1">
                                      <a:latin typeface="Cambria Math"/>
                                    </a:rPr>
                                    <m:t>𝑒</m:t>
                                  </m:r>
                                </m:sub>
                              </m:sSub>
                            </m:num>
                            <m:den>
                              <m:sSub>
                                <m:sSubPr>
                                  <m:ctrlPr>
                                    <a:rPr lang="en-GB" i="1">
                                      <a:latin typeface="Cambria Math"/>
                                    </a:rPr>
                                  </m:ctrlPr>
                                </m:sSubPr>
                                <m:e>
                                  <m:r>
                                    <a:rPr lang="en-GB" i="1">
                                      <a:latin typeface="Cambria Math"/>
                                    </a:rPr>
                                    <m:t>𝑚</m:t>
                                  </m:r>
                                </m:e>
                                <m:sub>
                                  <m:r>
                                    <a:rPr lang="en-GB" i="1">
                                      <a:latin typeface="Cambria Math"/>
                                    </a:rPr>
                                    <m:t>𝑒</m:t>
                                  </m:r>
                                </m:sub>
                              </m:sSub>
                              <m:r>
                                <a:rPr lang="en-GB" i="1">
                                  <a:latin typeface="Cambria Math"/>
                                </a:rPr>
                                <m:t>+</m:t>
                              </m:r>
                              <m:sSub>
                                <m:sSubPr>
                                  <m:ctrlPr>
                                    <a:rPr lang="en-GB" i="1">
                                      <a:latin typeface="Cambria Math"/>
                                    </a:rPr>
                                  </m:ctrlPr>
                                </m:sSubPr>
                                <m:e>
                                  <m:r>
                                    <a:rPr lang="en-GB" i="1">
                                      <a:latin typeface="Cambria Math"/>
                                    </a:rPr>
                                    <m:t>𝑚</m:t>
                                  </m:r>
                                </m:e>
                                <m:sub>
                                  <m:r>
                                    <a:rPr lang="en-GB" i="1">
                                      <a:latin typeface="Cambria Math"/>
                                    </a:rPr>
                                    <m:t>h</m:t>
                                  </m:r>
                                </m:sub>
                              </m:sSub>
                            </m:den>
                          </m:f>
                          <m:f>
                            <m:fPr>
                              <m:ctrlPr>
                                <a:rPr lang="en-GB" i="1">
                                  <a:latin typeface="Cambria Math"/>
                                </a:rPr>
                              </m:ctrlPr>
                            </m:fPr>
                            <m:num>
                              <m:d>
                                <m:dPr>
                                  <m:ctrlPr>
                                    <a:rPr lang="en-GB" i="1">
                                      <a:latin typeface="Cambria Math"/>
                                    </a:rPr>
                                  </m:ctrlPr>
                                </m:dPr>
                                <m:e>
                                  <m:r>
                                    <a:rPr lang="en-GB" i="1">
                                      <a:latin typeface="Cambria Math"/>
                                    </a:rPr>
                                    <m:t>h</m:t>
                                  </m:r>
                                  <m:r>
                                    <a:rPr lang="en-GB" i="1">
                                      <a:latin typeface="Cambria Math"/>
                                    </a:rPr>
                                    <m:t>𝜈</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e>
                              </m:d>
                            </m:num>
                            <m:den>
                              <m:sSub>
                                <m:sSubPr>
                                  <m:ctrlPr>
                                    <a:rPr lang="en-GB" i="1">
                                      <a:latin typeface="Cambria Math"/>
                                    </a:rPr>
                                  </m:ctrlPr>
                                </m:sSubPr>
                                <m:e>
                                  <m:r>
                                    <a:rPr lang="en-GB" i="1">
                                      <a:latin typeface="Cambria Math"/>
                                    </a:rPr>
                                    <m:t>𝑘</m:t>
                                  </m:r>
                                </m:e>
                                <m:sub>
                                  <m:r>
                                    <a:rPr lang="en-GB" i="1">
                                      <a:latin typeface="Cambria Math"/>
                                    </a:rPr>
                                    <m:t>𝐵</m:t>
                                  </m:r>
                                </m:sub>
                              </m:sSub>
                              <m:r>
                                <a:rPr lang="en-GB" i="1">
                                  <a:latin typeface="Cambria Math"/>
                                </a:rPr>
                                <m:t>𝑇</m:t>
                              </m:r>
                            </m:den>
                          </m:f>
                        </m:e>
                      </m:d>
                    </m:oMath>
                  </m:oMathPara>
                </a14:m>
                <a:endParaRPr lang="en-GB" i="1" dirty="0" smtClean="0"/>
              </a:p>
              <a:p>
                <a:pPr/>
                <a14:m>
                  <m:oMathPara xmlns:m="http://schemas.openxmlformats.org/officeDocument/2006/math">
                    <m:oMathParaPr>
                      <m:jc m:val="centerGroup"/>
                    </m:oMathParaPr>
                    <m:oMath xmlns:m="http://schemas.openxmlformats.org/officeDocument/2006/math">
                      <m:r>
                        <m:rPr>
                          <m:sty m:val="p"/>
                        </m:rPr>
                        <a:rPr lang="en-GB">
                          <a:latin typeface="Cambria Math"/>
                        </a:rPr>
                        <m:t>exp</m:t>
                      </m:r>
                      <m:r>
                        <a:rPr lang="en-GB" i="1">
                          <a:latin typeface="Cambria Math"/>
                        </a:rPr>
                        <m:t>(−</m:t>
                      </m:r>
                      <m:f>
                        <m:fPr>
                          <m:ctrlPr>
                            <a:rPr lang="en-GB" i="1">
                              <a:latin typeface="Cambria Math"/>
                            </a:rPr>
                          </m:ctrlPr>
                        </m:fPr>
                        <m:num>
                          <m:sSub>
                            <m:sSubPr>
                              <m:ctrlPr>
                                <a:rPr lang="en-GB" i="1">
                                  <a:latin typeface="Cambria Math"/>
                                </a:rPr>
                              </m:ctrlPr>
                            </m:sSubPr>
                            <m:e>
                              <m:r>
                                <a:rPr lang="en-GB" i="1">
                                  <a:latin typeface="Cambria Math"/>
                                </a:rPr>
                                <m:t>𝑚</m:t>
                              </m:r>
                            </m:e>
                            <m:sub>
                              <m:r>
                                <a:rPr lang="en-GB" i="1">
                                  <a:latin typeface="Cambria Math"/>
                                </a:rPr>
                                <m:t>h</m:t>
                              </m:r>
                            </m:sub>
                          </m:sSub>
                        </m:num>
                        <m:den>
                          <m:sSub>
                            <m:sSubPr>
                              <m:ctrlPr>
                                <a:rPr lang="en-GB" i="1">
                                  <a:latin typeface="Cambria Math"/>
                                </a:rPr>
                              </m:ctrlPr>
                            </m:sSubPr>
                            <m:e>
                              <m:r>
                                <a:rPr lang="en-GB" i="1">
                                  <a:latin typeface="Cambria Math"/>
                                </a:rPr>
                                <m:t>𝑚</m:t>
                              </m:r>
                            </m:e>
                            <m:sub>
                              <m:r>
                                <a:rPr lang="en-GB" i="1">
                                  <a:latin typeface="Cambria Math"/>
                                </a:rPr>
                                <m:t>𝑒</m:t>
                              </m:r>
                            </m:sub>
                          </m:sSub>
                          <m:r>
                            <a:rPr lang="en-GB" i="1">
                              <a:latin typeface="Cambria Math"/>
                            </a:rPr>
                            <m:t>+</m:t>
                          </m:r>
                          <m:sSub>
                            <m:sSubPr>
                              <m:ctrlPr>
                                <a:rPr lang="en-GB" i="1">
                                  <a:latin typeface="Cambria Math"/>
                                </a:rPr>
                              </m:ctrlPr>
                            </m:sSubPr>
                            <m:e>
                              <m:r>
                                <a:rPr lang="en-GB" i="1">
                                  <a:latin typeface="Cambria Math"/>
                                </a:rPr>
                                <m:t>𝑚</m:t>
                              </m:r>
                            </m:e>
                            <m:sub>
                              <m:r>
                                <a:rPr lang="en-GB" i="1">
                                  <a:latin typeface="Cambria Math"/>
                                </a:rPr>
                                <m:t>h</m:t>
                              </m:r>
                            </m:sub>
                          </m:sSub>
                        </m:den>
                      </m:f>
                      <m:f>
                        <m:fPr>
                          <m:ctrlPr>
                            <a:rPr lang="en-GB" i="1">
                              <a:latin typeface="Cambria Math"/>
                            </a:rPr>
                          </m:ctrlPr>
                        </m:fPr>
                        <m:num>
                          <m:r>
                            <a:rPr lang="en-GB" i="1">
                              <a:latin typeface="Cambria Math"/>
                            </a:rPr>
                            <m:t>(</m:t>
                          </m:r>
                          <m:r>
                            <a:rPr lang="en-GB" i="1">
                              <a:latin typeface="Cambria Math"/>
                            </a:rPr>
                            <m:t>h</m:t>
                          </m:r>
                          <m:r>
                            <a:rPr lang="en-GB" i="1">
                              <a:latin typeface="Cambria Math"/>
                            </a:rPr>
                            <m:t>𝜈</m:t>
                          </m:r>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r>
                            <a:rPr lang="en-GB" i="1">
                              <a:latin typeface="Cambria Math"/>
                            </a:rPr>
                            <m:t>)</m:t>
                          </m:r>
                        </m:num>
                        <m:den>
                          <m:sSub>
                            <m:sSubPr>
                              <m:ctrlPr>
                                <a:rPr lang="en-GB" i="1">
                                  <a:latin typeface="Cambria Math"/>
                                </a:rPr>
                              </m:ctrlPr>
                            </m:sSubPr>
                            <m:e>
                              <m:r>
                                <a:rPr lang="en-GB" i="1">
                                  <a:latin typeface="Cambria Math"/>
                                </a:rPr>
                                <m:t>𝑘</m:t>
                              </m:r>
                            </m:e>
                            <m:sub>
                              <m:r>
                                <a:rPr lang="en-GB" i="1">
                                  <a:latin typeface="Cambria Math"/>
                                </a:rPr>
                                <m:t>𝐵</m:t>
                              </m:r>
                            </m:sub>
                          </m:sSub>
                          <m:r>
                            <a:rPr lang="en-GB" i="1">
                              <a:latin typeface="Cambria Math"/>
                            </a:rPr>
                            <m:t>𝑇</m:t>
                          </m:r>
                        </m:den>
                      </m:f>
                      <m:r>
                        <a:rPr lang="en-GB" i="1">
                          <a:latin typeface="Cambria Math"/>
                        </a:rPr>
                        <m:t>)</m:t>
                      </m:r>
                    </m:oMath>
                  </m:oMathPara>
                </a14:m>
                <a:endParaRPr lang="en-GB" dirty="0"/>
              </a:p>
              <a:p>
                <a:r>
                  <a:rPr lang="en-GB" dirty="0"/>
                  <a:t> </a:t>
                </a:r>
              </a:p>
            </p:txBody>
          </p:sp>
        </mc:Choice>
        <mc:Fallback xmlns="">
          <p:sp>
            <p:nvSpPr>
              <p:cNvPr id="6" name="Rectangle 5"/>
              <p:cNvSpPr>
                <a:spLocks noRot="1" noChangeAspect="1" noMove="1" noResize="1" noEditPoints="1" noAdjustHandles="1" noChangeArrowheads="1" noChangeShapeType="1" noTextEdit="1"/>
              </p:cNvSpPr>
              <p:nvPr/>
            </p:nvSpPr>
            <p:spPr>
              <a:xfrm>
                <a:off x="61609" y="3324002"/>
                <a:ext cx="5486400" cy="1609543"/>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41057" y="4953000"/>
                <a:ext cx="21153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a:rPr>
                          </m:ctrlPr>
                        </m:sSubPr>
                        <m:e>
                          <m:r>
                            <a:rPr lang="en-GB" b="0" i="1" smtClean="0">
                              <a:latin typeface="Cambria Math"/>
                            </a:rPr>
                            <m:t>𝑚</m:t>
                          </m:r>
                        </m:e>
                        <m:sub>
                          <m:r>
                            <a:rPr lang="en-GB" b="0" i="1" smtClean="0">
                              <a:latin typeface="Cambria Math"/>
                            </a:rPr>
                            <m:t>h</m:t>
                          </m:r>
                        </m:sub>
                      </m:sSub>
                      <m:r>
                        <a:rPr lang="en-GB" i="1" smtClean="0">
                          <a:latin typeface="Cambria Math"/>
                          <a:ea typeface="Cambria Math"/>
                        </a:rPr>
                        <m:t>→∞</m:t>
                      </m:r>
                      <m:r>
                        <a:rPr lang="en-GB" b="0" i="1" smtClean="0">
                          <a:latin typeface="Cambria Math"/>
                          <a:ea typeface="Cambria Math"/>
                        </a:rPr>
                        <m:t>  </m:t>
                      </m:r>
                      <m:sSub>
                        <m:sSubPr>
                          <m:ctrlPr>
                            <a:rPr lang="en-GB" b="0" i="1" smtClean="0">
                              <a:latin typeface="Cambria Math"/>
                              <a:ea typeface="Cambria Math"/>
                            </a:rPr>
                          </m:ctrlPr>
                        </m:sSubPr>
                        <m:e>
                          <m:r>
                            <a:rPr lang="en-GB" b="0" i="1" smtClean="0">
                              <a:latin typeface="Cambria Math"/>
                              <a:ea typeface="Cambria Math"/>
                            </a:rPr>
                            <m:t>𝑚</m:t>
                          </m:r>
                        </m:e>
                        <m:sub>
                          <m:r>
                            <a:rPr lang="en-GB" b="0" i="1" smtClean="0">
                              <a:latin typeface="Cambria Math"/>
                              <a:ea typeface="Cambria Math"/>
                            </a:rPr>
                            <m:t>h</m:t>
                          </m:r>
                        </m:sub>
                      </m:sSub>
                      <m:r>
                        <a:rPr lang="en-GB" b="0" i="1" smtClean="0">
                          <a:latin typeface="Cambria Math"/>
                          <a:ea typeface="Cambria Math"/>
                        </a:rPr>
                        <m:t>≫</m:t>
                      </m:r>
                      <m:sSub>
                        <m:sSubPr>
                          <m:ctrlPr>
                            <a:rPr lang="en-GB" b="0" i="1" smtClean="0">
                              <a:latin typeface="Cambria Math"/>
                              <a:ea typeface="Cambria Math"/>
                            </a:rPr>
                          </m:ctrlPr>
                        </m:sSubPr>
                        <m:e>
                          <m:r>
                            <a:rPr lang="en-GB" b="0" i="1" smtClean="0">
                              <a:latin typeface="Cambria Math"/>
                              <a:ea typeface="Cambria Math"/>
                            </a:rPr>
                            <m:t>𝑚</m:t>
                          </m:r>
                        </m:e>
                        <m:sub>
                          <m:r>
                            <a:rPr lang="en-GB" b="0" i="1" smtClean="0">
                              <a:latin typeface="Cambria Math"/>
                              <a:ea typeface="Cambria Math"/>
                            </a:rPr>
                            <m:t>𝑒</m:t>
                          </m:r>
                        </m:sub>
                      </m:sSub>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341057" y="4953000"/>
                <a:ext cx="2115323" cy="369332"/>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114300" y="5475430"/>
                <a:ext cx="5867400" cy="6980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i="1">
                              <a:solidFill>
                                <a:srgbClr val="FF0000"/>
                              </a:solidFill>
                              <a:latin typeface="Cambria Math"/>
                            </a:rPr>
                          </m:ctrlPr>
                        </m:sSubSupPr>
                        <m:e>
                          <m:r>
                            <a:rPr lang="en-GB" i="1">
                              <a:solidFill>
                                <a:srgbClr val="FF0000"/>
                              </a:solidFill>
                              <a:latin typeface="Cambria Math"/>
                            </a:rPr>
                            <m:t>𝐼</m:t>
                          </m:r>
                        </m:e>
                        <m:sub>
                          <m:r>
                            <a:rPr lang="en-GB" i="1">
                              <a:solidFill>
                                <a:srgbClr val="FF0000"/>
                              </a:solidFill>
                              <a:latin typeface="Cambria Math"/>
                            </a:rPr>
                            <m:t>𝑆𝑃</m:t>
                          </m:r>
                        </m:sub>
                        <m:sup>
                          <m:r>
                            <a:rPr lang="en-GB" i="1">
                              <a:solidFill>
                                <a:srgbClr val="FF0000"/>
                              </a:solidFill>
                              <a:latin typeface="Cambria Math"/>
                            </a:rPr>
                            <m:t>(</m:t>
                          </m:r>
                          <m:r>
                            <a:rPr lang="en-GB" i="1">
                              <a:solidFill>
                                <a:srgbClr val="FF0000"/>
                              </a:solidFill>
                              <a:latin typeface="Cambria Math"/>
                            </a:rPr>
                            <m:t>𝑒</m:t>
                          </m:r>
                          <m:r>
                            <a:rPr lang="en-GB" i="1">
                              <a:solidFill>
                                <a:srgbClr val="FF0000"/>
                              </a:solidFill>
                              <a:latin typeface="Cambria Math"/>
                            </a:rPr>
                            <m:t>−</m:t>
                          </m:r>
                          <m:sSup>
                            <m:sSupPr>
                              <m:ctrlPr>
                                <a:rPr lang="en-GB" i="1">
                                  <a:solidFill>
                                    <a:srgbClr val="FF0000"/>
                                  </a:solidFill>
                                  <a:latin typeface="Cambria Math"/>
                                </a:rPr>
                              </m:ctrlPr>
                            </m:sSupPr>
                            <m:e>
                              <m:r>
                                <a:rPr lang="en-GB" i="1">
                                  <a:solidFill>
                                    <a:srgbClr val="FF0000"/>
                                  </a:solidFill>
                                  <a:latin typeface="Cambria Math"/>
                                </a:rPr>
                                <m:t>𝐴</m:t>
                              </m:r>
                            </m:e>
                            <m:sup>
                              <m:r>
                                <a:rPr lang="en-GB" i="1">
                                  <a:solidFill>
                                    <a:srgbClr val="FF0000"/>
                                  </a:solidFill>
                                  <a:latin typeface="Cambria Math"/>
                                </a:rPr>
                                <m:t>0</m:t>
                              </m:r>
                            </m:sup>
                          </m:sSup>
                          <m:r>
                            <a:rPr lang="en-GB" i="1">
                              <a:solidFill>
                                <a:srgbClr val="FF0000"/>
                              </a:solidFill>
                              <a:latin typeface="Cambria Math"/>
                            </a:rPr>
                            <m:t>)</m:t>
                          </m:r>
                        </m:sup>
                      </m:sSubSup>
                      <m:r>
                        <a:rPr lang="en-GB" i="1">
                          <a:solidFill>
                            <a:srgbClr val="FF0000"/>
                          </a:solidFill>
                          <a:latin typeface="Cambria Math"/>
                        </a:rPr>
                        <m:t>≈</m:t>
                      </m:r>
                      <m:sSup>
                        <m:sSupPr>
                          <m:ctrlPr>
                            <a:rPr lang="en-GB" i="1">
                              <a:solidFill>
                                <a:srgbClr val="FF0000"/>
                              </a:solidFill>
                              <a:latin typeface="Cambria Math"/>
                            </a:rPr>
                          </m:ctrlPr>
                        </m:sSupPr>
                        <m:e>
                          <m:d>
                            <m:dPr>
                              <m:begChr m:val="["/>
                              <m:endChr m:val="]"/>
                              <m:ctrlPr>
                                <a:rPr lang="en-GB" i="1">
                                  <a:solidFill>
                                    <a:srgbClr val="FF0000"/>
                                  </a:solidFill>
                                  <a:latin typeface="Cambria Math"/>
                                </a:rPr>
                              </m:ctrlPr>
                            </m:dPr>
                            <m:e>
                              <m:r>
                                <a:rPr lang="en-GB" i="1">
                                  <a:solidFill>
                                    <a:srgbClr val="FF0000"/>
                                  </a:solidFill>
                                  <a:latin typeface="Cambria Math"/>
                                </a:rPr>
                                <m:t>h</m:t>
                              </m:r>
                              <m:r>
                                <a:rPr lang="en-GB" i="1">
                                  <a:solidFill>
                                    <a:srgbClr val="FF0000"/>
                                  </a:solidFill>
                                  <a:latin typeface="Cambria Math"/>
                                </a:rPr>
                                <m:t>𝜈</m:t>
                              </m:r>
                              <m:r>
                                <a:rPr lang="en-GB" i="1">
                                  <a:solidFill>
                                    <a:srgbClr val="FF0000"/>
                                  </a:solidFill>
                                  <a:latin typeface="Cambria Math"/>
                                </a:rPr>
                                <m:t>−</m:t>
                              </m:r>
                              <m:sSub>
                                <m:sSubPr>
                                  <m:ctrlPr>
                                    <a:rPr lang="en-GB" i="1">
                                      <a:solidFill>
                                        <a:srgbClr val="FF0000"/>
                                      </a:solidFill>
                                      <a:latin typeface="Cambria Math"/>
                                    </a:rPr>
                                  </m:ctrlPr>
                                </m:sSubPr>
                                <m:e>
                                  <m:r>
                                    <a:rPr lang="en-GB" i="1">
                                      <a:solidFill>
                                        <a:srgbClr val="FF0000"/>
                                      </a:solidFill>
                                      <a:latin typeface="Cambria Math"/>
                                    </a:rPr>
                                    <m:t>(</m:t>
                                  </m:r>
                                  <m:r>
                                    <a:rPr lang="en-GB" i="1">
                                      <a:solidFill>
                                        <a:srgbClr val="FF0000"/>
                                      </a:solidFill>
                                      <a:latin typeface="Cambria Math"/>
                                    </a:rPr>
                                    <m:t>𝐸</m:t>
                                  </m:r>
                                </m:e>
                                <m:sub>
                                  <m:r>
                                    <a:rPr lang="en-GB" i="1">
                                      <a:solidFill>
                                        <a:srgbClr val="FF0000"/>
                                      </a:solidFill>
                                      <a:latin typeface="Cambria Math"/>
                                    </a:rPr>
                                    <m:t>𝑔</m:t>
                                  </m:r>
                                </m:sub>
                              </m:sSub>
                              <m:r>
                                <a:rPr lang="en-GB" i="1">
                                  <a:solidFill>
                                    <a:srgbClr val="FF0000"/>
                                  </a:solidFill>
                                  <a:latin typeface="Cambria Math"/>
                                </a:rPr>
                                <m:t>−</m:t>
                              </m:r>
                              <m:sSub>
                                <m:sSubPr>
                                  <m:ctrlPr>
                                    <a:rPr lang="en-GB" i="1">
                                      <a:solidFill>
                                        <a:srgbClr val="FF0000"/>
                                      </a:solidFill>
                                      <a:latin typeface="Cambria Math"/>
                                    </a:rPr>
                                  </m:ctrlPr>
                                </m:sSubPr>
                                <m:e>
                                  <m:r>
                                    <a:rPr lang="en-GB" i="1">
                                      <a:solidFill>
                                        <a:srgbClr val="FF0000"/>
                                      </a:solidFill>
                                      <a:latin typeface="Cambria Math"/>
                                    </a:rPr>
                                    <m:t>𝐸</m:t>
                                  </m:r>
                                </m:e>
                                <m:sub>
                                  <m:r>
                                    <a:rPr lang="en-GB" i="1">
                                      <a:solidFill>
                                        <a:srgbClr val="FF0000"/>
                                      </a:solidFill>
                                      <a:latin typeface="Cambria Math"/>
                                    </a:rPr>
                                    <m:t>𝐴</m:t>
                                  </m:r>
                                </m:sub>
                              </m:sSub>
                              <m:r>
                                <a:rPr lang="en-GB" i="1">
                                  <a:solidFill>
                                    <a:srgbClr val="FF0000"/>
                                  </a:solidFill>
                                  <a:latin typeface="Cambria Math"/>
                                </a:rPr>
                                <m:t>)</m:t>
                              </m:r>
                            </m:e>
                          </m:d>
                        </m:e>
                        <m:sup>
                          <m:f>
                            <m:fPr>
                              <m:type m:val="skw"/>
                              <m:ctrlPr>
                                <a:rPr lang="en-GB" i="1">
                                  <a:solidFill>
                                    <a:srgbClr val="FF0000"/>
                                  </a:solidFill>
                                  <a:latin typeface="Cambria Math"/>
                                </a:rPr>
                              </m:ctrlPr>
                            </m:fPr>
                            <m:num>
                              <m:r>
                                <a:rPr lang="en-GB" i="1">
                                  <a:solidFill>
                                    <a:srgbClr val="FF0000"/>
                                  </a:solidFill>
                                  <a:latin typeface="Cambria Math"/>
                                </a:rPr>
                                <m:t>1</m:t>
                              </m:r>
                            </m:num>
                            <m:den>
                              <m:r>
                                <a:rPr lang="en-GB" i="1">
                                  <a:solidFill>
                                    <a:srgbClr val="FF0000"/>
                                  </a:solidFill>
                                  <a:latin typeface="Cambria Math"/>
                                </a:rPr>
                                <m:t>2</m:t>
                              </m:r>
                            </m:den>
                          </m:f>
                        </m:sup>
                      </m:sSup>
                      <m:r>
                        <m:rPr>
                          <m:sty m:val="p"/>
                        </m:rPr>
                        <a:rPr lang="en-GB" i="1">
                          <a:solidFill>
                            <a:srgbClr val="FF0000"/>
                          </a:solidFill>
                          <a:latin typeface="Cambria Math"/>
                        </a:rPr>
                        <m:t>exp</m:t>
                      </m:r>
                      <m:r>
                        <a:rPr lang="en-GB" i="1">
                          <a:solidFill>
                            <a:srgbClr val="FF0000"/>
                          </a:solidFill>
                          <a:latin typeface="Cambria Math"/>
                        </a:rPr>
                        <m:t>(−</m:t>
                      </m:r>
                      <m:f>
                        <m:fPr>
                          <m:ctrlPr>
                            <a:rPr lang="en-GB" i="1">
                              <a:solidFill>
                                <a:srgbClr val="FF0000"/>
                              </a:solidFill>
                              <a:latin typeface="Cambria Math"/>
                            </a:rPr>
                          </m:ctrlPr>
                        </m:fPr>
                        <m:num>
                          <m:r>
                            <a:rPr lang="en-GB" i="1">
                              <a:solidFill>
                                <a:srgbClr val="FF0000"/>
                              </a:solidFill>
                              <a:latin typeface="Cambria Math"/>
                            </a:rPr>
                            <m:t>(</m:t>
                          </m:r>
                          <m:r>
                            <a:rPr lang="en-GB" i="1">
                              <a:solidFill>
                                <a:srgbClr val="FF0000"/>
                              </a:solidFill>
                              <a:latin typeface="Cambria Math"/>
                            </a:rPr>
                            <m:t>h</m:t>
                          </m:r>
                          <m:r>
                            <a:rPr lang="en-GB" i="1">
                              <a:solidFill>
                                <a:srgbClr val="FF0000"/>
                              </a:solidFill>
                              <a:latin typeface="Cambria Math"/>
                            </a:rPr>
                            <m:t>𝜈</m:t>
                          </m:r>
                          <m:r>
                            <a:rPr lang="en-GB" i="1">
                              <a:solidFill>
                                <a:srgbClr val="FF0000"/>
                              </a:solidFill>
                              <a:latin typeface="Cambria Math"/>
                            </a:rPr>
                            <m:t>−(</m:t>
                          </m:r>
                          <m:sSub>
                            <m:sSubPr>
                              <m:ctrlPr>
                                <a:rPr lang="en-GB" i="1">
                                  <a:solidFill>
                                    <a:srgbClr val="FF0000"/>
                                  </a:solidFill>
                                  <a:latin typeface="Cambria Math"/>
                                </a:rPr>
                              </m:ctrlPr>
                            </m:sSubPr>
                            <m:e>
                              <m:r>
                                <a:rPr lang="en-GB" i="1">
                                  <a:solidFill>
                                    <a:srgbClr val="FF0000"/>
                                  </a:solidFill>
                                  <a:latin typeface="Cambria Math"/>
                                </a:rPr>
                                <m:t>𝐸</m:t>
                              </m:r>
                            </m:e>
                            <m:sub>
                              <m:r>
                                <a:rPr lang="en-GB" i="1">
                                  <a:solidFill>
                                    <a:srgbClr val="FF0000"/>
                                  </a:solidFill>
                                  <a:latin typeface="Cambria Math"/>
                                </a:rPr>
                                <m:t>𝑔</m:t>
                              </m:r>
                            </m:sub>
                          </m:sSub>
                          <m:r>
                            <a:rPr lang="en-GB" i="1">
                              <a:solidFill>
                                <a:srgbClr val="FF0000"/>
                              </a:solidFill>
                              <a:latin typeface="Cambria Math"/>
                            </a:rPr>
                            <m:t>−</m:t>
                          </m:r>
                          <m:sSub>
                            <m:sSubPr>
                              <m:ctrlPr>
                                <a:rPr lang="en-GB" i="1">
                                  <a:solidFill>
                                    <a:srgbClr val="FF0000"/>
                                  </a:solidFill>
                                  <a:latin typeface="Cambria Math"/>
                                </a:rPr>
                              </m:ctrlPr>
                            </m:sSubPr>
                            <m:e>
                              <m:r>
                                <a:rPr lang="en-GB" i="1">
                                  <a:solidFill>
                                    <a:srgbClr val="FF0000"/>
                                  </a:solidFill>
                                  <a:latin typeface="Cambria Math"/>
                                </a:rPr>
                                <m:t>𝐸</m:t>
                              </m:r>
                            </m:e>
                            <m:sub>
                              <m:r>
                                <a:rPr lang="en-GB" i="1">
                                  <a:solidFill>
                                    <a:srgbClr val="FF0000"/>
                                  </a:solidFill>
                                  <a:latin typeface="Cambria Math"/>
                                </a:rPr>
                                <m:t>𝐴</m:t>
                              </m:r>
                            </m:sub>
                          </m:sSub>
                          <m:r>
                            <a:rPr lang="en-GB" i="1">
                              <a:solidFill>
                                <a:srgbClr val="FF0000"/>
                              </a:solidFill>
                              <a:latin typeface="Cambria Math"/>
                            </a:rPr>
                            <m:t>)</m:t>
                          </m:r>
                        </m:num>
                        <m:den>
                          <m:sSub>
                            <m:sSubPr>
                              <m:ctrlPr>
                                <a:rPr lang="en-GB" i="1">
                                  <a:solidFill>
                                    <a:srgbClr val="FF0000"/>
                                  </a:solidFill>
                                  <a:latin typeface="Cambria Math"/>
                                </a:rPr>
                              </m:ctrlPr>
                            </m:sSubPr>
                            <m:e>
                              <m:r>
                                <a:rPr lang="en-GB" i="1">
                                  <a:solidFill>
                                    <a:srgbClr val="FF0000"/>
                                  </a:solidFill>
                                  <a:latin typeface="Cambria Math"/>
                                </a:rPr>
                                <m:t>𝑘</m:t>
                              </m:r>
                            </m:e>
                            <m:sub>
                              <m:r>
                                <a:rPr lang="en-GB" i="1">
                                  <a:solidFill>
                                    <a:srgbClr val="FF0000"/>
                                  </a:solidFill>
                                  <a:latin typeface="Cambria Math"/>
                                </a:rPr>
                                <m:t>𝐵</m:t>
                              </m:r>
                            </m:sub>
                          </m:sSub>
                          <m:r>
                            <a:rPr lang="en-GB" i="1">
                              <a:solidFill>
                                <a:srgbClr val="FF0000"/>
                              </a:solidFill>
                              <a:latin typeface="Cambria Math"/>
                            </a:rPr>
                            <m:t>𝑇</m:t>
                          </m:r>
                        </m:den>
                      </m:f>
                      <m:r>
                        <a:rPr lang="en-GB" i="1">
                          <a:solidFill>
                            <a:srgbClr val="FF0000"/>
                          </a:solidFill>
                          <a:latin typeface="Cambria Math"/>
                        </a:rPr>
                        <m:t>)</m:t>
                      </m:r>
                    </m:oMath>
                  </m:oMathPara>
                </a14:m>
                <a:endParaRPr lang="en-GB" i="1" dirty="0">
                  <a:solidFill>
                    <a:srgbClr val="FF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114300" y="5475430"/>
                <a:ext cx="5867400" cy="698076"/>
              </a:xfrm>
              <a:prstGeom prst="rect">
                <a:avLst/>
              </a:prstGeom>
              <a:blipFill rotWithShape="1">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750418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PRINCE~1\AppData\Local\Temp\Rar$DI31.253\Fig05_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6072" y="1219200"/>
            <a:ext cx="4037928" cy="32004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Rectangle 1"/>
              <p:cNvSpPr/>
              <p:nvPr/>
            </p:nvSpPr>
            <p:spPr>
              <a:xfrm>
                <a:off x="1052581" y="457200"/>
                <a:ext cx="6887783" cy="461665"/>
              </a:xfrm>
              <a:prstGeom prst="rect">
                <a:avLst/>
              </a:prstGeom>
            </p:spPr>
            <p:txBody>
              <a:bodyPr wrap="none">
                <a:spAutoFit/>
              </a:bodyPr>
              <a:lstStyle/>
              <a:p>
                <a:r>
                  <a:rPr lang="en-GB" sz="2400" dirty="0">
                    <a:solidFill>
                      <a:schemeClr val="accent1">
                        <a:lumMod val="50000"/>
                      </a:schemeClr>
                    </a:solidFill>
                    <a:latin typeface="Times New Roman" pitchFamily="18" charset="0"/>
                    <a:cs typeface="Times New Roman" pitchFamily="18" charset="0"/>
                  </a:rPr>
                  <a:t>Recombination </a:t>
                </a:r>
                <a:r>
                  <a:rPr lang="en-GB" sz="2400" dirty="0" smtClean="0">
                    <a:solidFill>
                      <a:schemeClr val="accent1">
                        <a:lumMod val="50000"/>
                      </a:schemeClr>
                    </a:solidFill>
                    <a:latin typeface="Times New Roman" pitchFamily="18" charset="0"/>
                    <a:cs typeface="Times New Roman" pitchFamily="18" charset="0"/>
                  </a:rPr>
                  <a:t>of (e-</a:t>
                </a:r>
                <a14:m>
                  <m:oMath xmlns:m="http://schemas.openxmlformats.org/officeDocument/2006/math">
                    <m:sSup>
                      <m:sSupPr>
                        <m:ctrlPr>
                          <a:rPr lang="en-GB" sz="2400" i="1" dirty="0">
                            <a:solidFill>
                              <a:schemeClr val="accent1">
                                <a:lumMod val="50000"/>
                              </a:schemeClr>
                            </a:solidFill>
                            <a:latin typeface="Cambria Math"/>
                          </a:rPr>
                        </m:ctrlPr>
                      </m:sSupPr>
                      <m:e>
                        <m:r>
                          <a:rPr lang="en-GB" sz="2400" i="1" dirty="0">
                            <a:solidFill>
                              <a:schemeClr val="accent1">
                                <a:lumMod val="50000"/>
                              </a:schemeClr>
                            </a:solidFill>
                            <a:latin typeface="Cambria Math"/>
                          </a:rPr>
                          <m:t>𝐴</m:t>
                        </m:r>
                      </m:e>
                      <m:sup>
                        <m:r>
                          <a:rPr lang="en-GB" sz="2400" i="1" dirty="0">
                            <a:solidFill>
                              <a:schemeClr val="accent1">
                                <a:lumMod val="50000"/>
                              </a:schemeClr>
                            </a:solidFill>
                            <a:latin typeface="Cambria Math"/>
                          </a:rPr>
                          <m:t>0</m:t>
                        </m:r>
                      </m:sup>
                    </m:sSup>
                  </m:oMath>
                </a14:m>
                <a:r>
                  <a:rPr lang="en-GB" sz="2400" dirty="0">
                    <a:solidFill>
                      <a:schemeClr val="accent1">
                        <a:lumMod val="50000"/>
                      </a:schemeClr>
                    </a:solidFill>
                    <a:latin typeface="Times New Roman" pitchFamily="18" charset="0"/>
                    <a:cs typeface="Times New Roman" pitchFamily="18" charset="0"/>
                  </a:rPr>
                  <a:t>)</a:t>
                </a:r>
                <a:r>
                  <a:rPr lang="en-GB" sz="2400" dirty="0" smtClean="0">
                    <a:solidFill>
                      <a:schemeClr val="accent1">
                        <a:lumMod val="50000"/>
                      </a:schemeClr>
                    </a:solidFill>
                    <a:latin typeface="Times New Roman" pitchFamily="18" charset="0"/>
                    <a:cs typeface="Times New Roman" pitchFamily="18" charset="0"/>
                  </a:rPr>
                  <a:t> from GaAs layer at T=1.9 K </a:t>
                </a:r>
                <a:endParaRPr lang="en-GB" sz="2400" dirty="0"/>
              </a:p>
            </p:txBody>
          </p:sp>
        </mc:Choice>
        <mc:Fallback xmlns="">
          <p:sp>
            <p:nvSpPr>
              <p:cNvPr id="2" name="Rectangle 1"/>
              <p:cNvSpPr>
                <a:spLocks noRot="1" noChangeAspect="1" noMove="1" noResize="1" noEditPoints="1" noAdjustHandles="1" noChangeArrowheads="1" noChangeShapeType="1" noTextEdit="1"/>
              </p:cNvSpPr>
              <p:nvPr/>
            </p:nvSpPr>
            <p:spPr>
              <a:xfrm>
                <a:off x="1052581" y="457200"/>
                <a:ext cx="6887783" cy="461665"/>
              </a:xfrm>
              <a:prstGeom prst="rect">
                <a:avLst/>
              </a:prstGeom>
              <a:blipFill rotWithShape="1">
                <a:blip r:embed="rId4"/>
                <a:stretch>
                  <a:fillRect l="-1416" t="-11842" r="-354" b="-2763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152400" y="1371600"/>
                <a:ext cx="4800600" cy="2271391"/>
              </a:xfrm>
              <a:prstGeom prst="rect">
                <a:avLst/>
              </a:prstGeom>
            </p:spPr>
            <p:txBody>
              <a:bodyPr wrap="square">
                <a:spAutoFit/>
              </a:bodyPr>
              <a:lstStyle/>
              <a:p>
                <a14:m>
                  <m:oMath xmlns:m="http://schemas.openxmlformats.org/officeDocument/2006/math">
                    <m:r>
                      <a:rPr lang="en-GB" sz="2000" i="1" dirty="0" smtClean="0">
                        <a:solidFill>
                          <a:schemeClr val="tx1"/>
                        </a:solidFill>
                        <a:latin typeface="Cambria Math"/>
                        <a:cs typeface="Times New Roman" pitchFamily="18" charset="0"/>
                      </a:rPr>
                      <m:t>𝑃𝐿</m:t>
                    </m:r>
                  </m:oMath>
                </a14:m>
                <a:r>
                  <a:rPr lang="en-GB" sz="2000" dirty="0" smtClean="0">
                    <a:solidFill>
                      <a:schemeClr val="tx1"/>
                    </a:solidFill>
                    <a:latin typeface="Times New Roman" pitchFamily="18" charset="0"/>
                    <a:cs typeface="Times New Roman" pitchFamily="18" charset="0"/>
                  </a:rPr>
                  <a:t> spectrum </a:t>
                </a:r>
                <a:r>
                  <a:rPr lang="en-GB" sz="2000" dirty="0">
                    <a:solidFill>
                      <a:schemeClr val="tx1"/>
                    </a:solidFill>
                    <a:latin typeface="Times New Roman" pitchFamily="18" charset="0"/>
                    <a:cs typeface="Times New Roman" pitchFamily="18" charset="0"/>
                  </a:rPr>
                  <a:t>(e-</a:t>
                </a:r>
                <a14:m>
                  <m:oMath xmlns:m="http://schemas.openxmlformats.org/officeDocument/2006/math">
                    <m:sSup>
                      <m:sSupPr>
                        <m:ctrlPr>
                          <a:rPr lang="en-GB" sz="2000" i="1" dirty="0">
                            <a:solidFill>
                              <a:schemeClr val="tx1"/>
                            </a:solidFill>
                            <a:latin typeface="Cambria Math"/>
                          </a:rPr>
                        </m:ctrlPr>
                      </m:sSupPr>
                      <m:e>
                        <m:r>
                          <a:rPr lang="en-GB" sz="2000" i="1" dirty="0">
                            <a:solidFill>
                              <a:schemeClr val="tx1"/>
                            </a:solidFill>
                            <a:latin typeface="Cambria Math"/>
                          </a:rPr>
                          <m:t>𝐴</m:t>
                        </m:r>
                      </m:e>
                      <m:sup>
                        <m:r>
                          <a:rPr lang="en-GB" sz="2000" i="1" dirty="0">
                            <a:solidFill>
                              <a:schemeClr val="tx1"/>
                            </a:solidFill>
                            <a:latin typeface="Cambria Math"/>
                          </a:rPr>
                          <m:t>0</m:t>
                        </m:r>
                      </m:sup>
                    </m:sSup>
                  </m:oMath>
                </a14:m>
                <a:r>
                  <a:rPr lang="en-GB" sz="2000" dirty="0">
                    <a:solidFill>
                      <a:schemeClr val="tx1"/>
                    </a:solidFill>
                    <a:latin typeface="Times New Roman" pitchFamily="18" charset="0"/>
                    <a:cs typeface="Times New Roman" pitchFamily="18" charset="0"/>
                  </a:rPr>
                  <a:t>) of high purity GaAs containing a </a:t>
                </a:r>
                <a:r>
                  <a:rPr lang="en-GB" sz="2000" dirty="0" smtClean="0">
                    <a:solidFill>
                      <a:schemeClr val="tx1"/>
                    </a:solidFill>
                    <a:latin typeface="Times New Roman" pitchFamily="18" charset="0"/>
                    <a:cs typeface="Times New Roman" pitchFamily="18" charset="0"/>
                  </a:rPr>
                  <a:t>single </a:t>
                </a:r>
                <a:r>
                  <a:rPr lang="en-GB" sz="2000" dirty="0">
                    <a:solidFill>
                      <a:schemeClr val="tx1"/>
                    </a:solidFill>
                    <a:latin typeface="Times New Roman" pitchFamily="18" charset="0"/>
                    <a:cs typeface="Times New Roman" pitchFamily="18" charset="0"/>
                  </a:rPr>
                  <a:t>residual shallow acceptor with ionization energy </a:t>
                </a:r>
                <a14:m>
                  <m:oMath xmlns:m="http://schemas.openxmlformats.org/officeDocument/2006/math">
                    <m:sSub>
                      <m:sSubPr>
                        <m:ctrlPr>
                          <a:rPr lang="en-GB" sz="2000" i="1" dirty="0" smtClean="0">
                            <a:solidFill>
                              <a:schemeClr val="tx1"/>
                            </a:solidFill>
                            <a:latin typeface="Cambria Math"/>
                            <a:cs typeface="Times New Roman" pitchFamily="18" charset="0"/>
                          </a:rPr>
                        </m:ctrlPr>
                      </m:sSubPr>
                      <m:e>
                        <m:r>
                          <a:rPr lang="en-GB" sz="2000" i="1" dirty="0">
                            <a:latin typeface="Cambria Math"/>
                            <a:cs typeface="Times New Roman" pitchFamily="18" charset="0"/>
                          </a:rPr>
                          <m:t>𝐸</m:t>
                        </m:r>
                      </m:e>
                      <m:sub>
                        <m:r>
                          <a:rPr lang="en-GB" sz="2000" i="1" dirty="0">
                            <a:latin typeface="Cambria Math"/>
                            <a:cs typeface="Times New Roman" pitchFamily="18" charset="0"/>
                          </a:rPr>
                          <m:t>𝐴</m:t>
                        </m:r>
                      </m:sub>
                    </m:sSub>
                  </m:oMath>
                </a14:m>
                <a:r>
                  <a:rPr lang="en-GB" sz="2000" dirty="0">
                    <a:solidFill>
                      <a:schemeClr val="tx1"/>
                    </a:solidFill>
                    <a:latin typeface="Times New Roman" pitchFamily="18" charset="0"/>
                    <a:cs typeface="Times New Roman" pitchFamily="18" charset="0"/>
                  </a:rPr>
                  <a:t> 27meV. The bath </a:t>
                </a:r>
                <a:r>
                  <a:rPr lang="en-GB" sz="2000" dirty="0" smtClean="0">
                    <a:solidFill>
                      <a:schemeClr val="tx1"/>
                    </a:solidFill>
                    <a:latin typeface="Times New Roman" pitchFamily="18" charset="0"/>
                    <a:cs typeface="Times New Roman" pitchFamily="18" charset="0"/>
                  </a:rPr>
                  <a:t>temperature </a:t>
                </a:r>
                <a:r>
                  <a:rPr lang="en-GB" sz="2000" dirty="0">
                    <a:solidFill>
                      <a:schemeClr val="tx1"/>
                    </a:solidFill>
                    <a:latin typeface="Times New Roman" pitchFamily="18" charset="0"/>
                    <a:cs typeface="Times New Roman" pitchFamily="18" charset="0"/>
                  </a:rPr>
                  <a:t>of liquid helium was </a:t>
                </a:r>
                <a:r>
                  <a:rPr lang="en-GB" sz="2000" dirty="0" smtClean="0">
                    <a:solidFill>
                      <a:schemeClr val="tx1"/>
                    </a:solidFill>
                    <a:latin typeface="Times New Roman" pitchFamily="18" charset="0"/>
                    <a:cs typeface="Times New Roman" pitchFamily="18" charset="0"/>
                  </a:rPr>
                  <a:t> </a:t>
                </a:r>
                <a14:m>
                  <m:oMath xmlns:m="http://schemas.openxmlformats.org/officeDocument/2006/math">
                    <m:sSub>
                      <m:sSubPr>
                        <m:ctrlPr>
                          <a:rPr lang="en-GB" sz="2000" i="1" dirty="0" smtClean="0">
                            <a:solidFill>
                              <a:schemeClr val="tx1"/>
                            </a:solidFill>
                            <a:latin typeface="Cambria Math"/>
                            <a:cs typeface="Times New Roman" pitchFamily="18" charset="0"/>
                          </a:rPr>
                        </m:ctrlPr>
                      </m:sSubPr>
                      <m:e>
                        <m:r>
                          <a:rPr lang="en-GB" sz="2000" i="1" dirty="0">
                            <a:latin typeface="Cambria Math"/>
                            <a:cs typeface="Times New Roman" pitchFamily="18" charset="0"/>
                          </a:rPr>
                          <m:t>𝑇</m:t>
                        </m:r>
                      </m:e>
                      <m:sub>
                        <m:r>
                          <a:rPr lang="en-GB" sz="2000" i="1" dirty="0">
                            <a:latin typeface="Cambria Math"/>
                            <a:cs typeface="Times New Roman" pitchFamily="18" charset="0"/>
                          </a:rPr>
                          <m:t>𝐿</m:t>
                        </m:r>
                      </m:sub>
                    </m:sSub>
                  </m:oMath>
                </a14:m>
                <a:r>
                  <a:rPr lang="en-GB" sz="2000" dirty="0">
                    <a:solidFill>
                      <a:schemeClr val="tx1"/>
                    </a:solidFill>
                    <a:latin typeface="Times New Roman" pitchFamily="18" charset="0"/>
                    <a:cs typeface="Times New Roman" pitchFamily="18" charset="0"/>
                  </a:rPr>
                  <a:t> =1.9 K and the </a:t>
                </a:r>
                <a:r>
                  <a:rPr lang="en-GB" sz="2000" dirty="0" smtClean="0">
                    <a:solidFill>
                      <a:schemeClr val="tx1"/>
                    </a:solidFill>
                    <a:latin typeface="Times New Roman" pitchFamily="18" charset="0"/>
                    <a:cs typeface="Times New Roman" pitchFamily="18" charset="0"/>
                  </a:rPr>
                  <a:t>effective temperature </a:t>
                </a:r>
                <a:r>
                  <a:rPr lang="en-GB" sz="2000" dirty="0">
                    <a:solidFill>
                      <a:schemeClr val="tx1"/>
                    </a:solidFill>
                    <a:latin typeface="Times New Roman" pitchFamily="18" charset="0"/>
                    <a:cs typeface="Times New Roman" pitchFamily="18" charset="0"/>
                  </a:rPr>
                  <a:t>of electron gas </a:t>
                </a:r>
                <a:r>
                  <a:rPr lang="en-GB" sz="2000" dirty="0" smtClean="0">
                    <a:solidFill>
                      <a:schemeClr val="tx1"/>
                    </a:solidFill>
                    <a:latin typeface="Times New Roman" pitchFamily="18" charset="0"/>
                    <a:cs typeface="Times New Roman" pitchFamily="18" charset="0"/>
                  </a:rPr>
                  <a:t>of free quasi particle for </a:t>
                </a:r>
                <a:r>
                  <a:rPr lang="en-GB" sz="2000" dirty="0">
                    <a:solidFill>
                      <a:schemeClr val="tx1"/>
                    </a:solidFill>
                    <a:latin typeface="Times New Roman" pitchFamily="18" charset="0"/>
                    <a:cs typeface="Times New Roman" pitchFamily="18" charset="0"/>
                  </a:rPr>
                  <a:t>the fit of </a:t>
                </a:r>
                <a:r>
                  <a:rPr lang="en-GB" sz="2000" dirty="0" smtClean="0">
                    <a:solidFill>
                      <a:schemeClr val="tx1"/>
                    </a:solidFill>
                    <a:latin typeface="Times New Roman" pitchFamily="18" charset="0"/>
                    <a:cs typeface="Times New Roman" pitchFamily="18" charset="0"/>
                  </a:rPr>
                  <a:t>previous </a:t>
                </a:r>
                <a:r>
                  <a:rPr lang="en-GB" sz="2000" dirty="0">
                    <a:solidFill>
                      <a:schemeClr val="tx1"/>
                    </a:solidFill>
                    <a:latin typeface="Times New Roman" pitchFamily="18" charset="0"/>
                    <a:cs typeface="Times New Roman" pitchFamily="18" charset="0"/>
                  </a:rPr>
                  <a:t>formula is </a:t>
                </a:r>
                <a14:m>
                  <m:oMath xmlns:m="http://schemas.openxmlformats.org/officeDocument/2006/math">
                    <m:sSub>
                      <m:sSubPr>
                        <m:ctrlPr>
                          <a:rPr lang="en-GB" sz="2000" i="1" dirty="0" smtClean="0">
                            <a:solidFill>
                              <a:schemeClr val="tx1"/>
                            </a:solidFill>
                            <a:latin typeface="Cambria Math"/>
                            <a:cs typeface="Times New Roman" pitchFamily="18" charset="0"/>
                          </a:rPr>
                        </m:ctrlPr>
                      </m:sSubPr>
                      <m:e>
                        <m:r>
                          <a:rPr lang="en-GB" sz="2000" i="1" dirty="0">
                            <a:latin typeface="Cambria Math"/>
                            <a:cs typeface="Times New Roman" pitchFamily="18" charset="0"/>
                          </a:rPr>
                          <m:t>𝑇</m:t>
                        </m:r>
                      </m:e>
                      <m:sub>
                        <m:r>
                          <a:rPr lang="en-GB" sz="2000" i="1" dirty="0">
                            <a:latin typeface="Cambria Math"/>
                            <a:cs typeface="Times New Roman" pitchFamily="18" charset="0"/>
                          </a:rPr>
                          <m:t>𝑒𝑓</m:t>
                        </m:r>
                      </m:sub>
                    </m:sSub>
                  </m:oMath>
                </a14:m>
                <a:r>
                  <a:rPr lang="en-GB" sz="2000" dirty="0">
                    <a:solidFill>
                      <a:schemeClr val="tx1"/>
                    </a:solidFill>
                    <a:latin typeface="Times New Roman" pitchFamily="18" charset="0"/>
                    <a:cs typeface="Times New Roman" pitchFamily="18" charset="0"/>
                  </a:rPr>
                  <a:t> = </a:t>
                </a:r>
                <a:r>
                  <a:rPr lang="en-GB" sz="2000" dirty="0" smtClean="0">
                    <a:solidFill>
                      <a:schemeClr val="tx1"/>
                    </a:solidFill>
                    <a:latin typeface="Times New Roman" pitchFamily="18" charset="0"/>
                    <a:cs typeface="Times New Roman" pitchFamily="18" charset="0"/>
                  </a:rPr>
                  <a:t>14.4K</a:t>
                </a:r>
                <a:endParaRPr lang="en-GB" sz="2000" dirty="0">
                  <a:solidFill>
                    <a:schemeClr val="tx1"/>
                  </a:solidFill>
                  <a:latin typeface="Times New Roman" pitchFamily="18" charset="0"/>
                  <a:cs typeface="Times New Roman" pitchFamily="18"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152400" y="1371600"/>
                <a:ext cx="4800600" cy="2271391"/>
              </a:xfrm>
              <a:prstGeom prst="rect">
                <a:avLst/>
              </a:prstGeom>
              <a:blipFill rotWithShape="1">
                <a:blip r:embed="rId5"/>
                <a:stretch>
                  <a:fillRect l="-1269" t="-1340" r="-1269" b="-2681"/>
                </a:stretch>
              </a:blipFill>
            </p:spPr>
            <p:txBody>
              <a:bodyPr/>
              <a:lstStyle/>
              <a:p>
                <a:r>
                  <a:rPr lang="en-GB">
                    <a:noFill/>
                  </a:rPr>
                  <a:t> </a:t>
                </a:r>
              </a:p>
            </p:txBody>
          </p:sp>
        </mc:Fallback>
      </mc:AlternateContent>
      <p:sp>
        <p:nvSpPr>
          <p:cNvPr id="3" name="Rectangle 2"/>
          <p:cNvSpPr/>
          <p:nvPr/>
        </p:nvSpPr>
        <p:spPr>
          <a:xfrm>
            <a:off x="145142" y="4419600"/>
            <a:ext cx="8846458" cy="1631216"/>
          </a:xfrm>
          <a:prstGeom prst="rect">
            <a:avLst/>
          </a:prstGeom>
        </p:spPr>
        <p:txBody>
          <a:bodyPr wrap="square">
            <a:spAutoFit/>
          </a:bodyPr>
          <a:lstStyle/>
          <a:p>
            <a:r>
              <a:rPr lang="en-GB" sz="2000" dirty="0">
                <a:latin typeface="Times New Roman" pitchFamily="18" charset="0"/>
                <a:cs typeface="Times New Roman" pitchFamily="18" charset="0"/>
              </a:rPr>
              <a:t>If  impurity is very high, it will have several acceptor and </a:t>
            </a:r>
            <a:r>
              <a:rPr lang="en-GB" sz="2000" dirty="0" smtClean="0">
                <a:latin typeface="Times New Roman" pitchFamily="18" charset="0"/>
                <a:cs typeface="Times New Roman" pitchFamily="18" charset="0"/>
              </a:rPr>
              <a:t>donors </a:t>
            </a:r>
            <a:r>
              <a:rPr lang="en-GB" sz="2000" dirty="0">
                <a:latin typeface="Times New Roman" pitchFamily="18" charset="0"/>
                <a:cs typeface="Times New Roman" pitchFamily="18" charset="0"/>
              </a:rPr>
              <a:t>with slightly varying ionization energies which are excising in the sample and their emission lines according the </a:t>
            </a:r>
            <a:r>
              <a:rPr lang="en-GB" sz="2000" dirty="0" err="1">
                <a:latin typeface="Times New Roman" pitchFamily="18" charset="0"/>
                <a:cs typeface="Times New Roman" pitchFamily="18" charset="0"/>
              </a:rPr>
              <a:t>I</a:t>
            </a:r>
            <a:r>
              <a:rPr lang="en-GB" sz="1600" dirty="0" err="1">
                <a:latin typeface="Times New Roman" pitchFamily="18" charset="0"/>
                <a:cs typeface="Times New Roman" pitchFamily="18" charset="0"/>
              </a:rPr>
              <a:t>sp</a:t>
            </a:r>
            <a:r>
              <a:rPr lang="en-GB" sz="2000" dirty="0">
                <a:latin typeface="Times New Roman" pitchFamily="18" charset="0"/>
                <a:cs typeface="Times New Roman" pitchFamily="18" charset="0"/>
              </a:rPr>
              <a:t> </a:t>
            </a:r>
            <a:r>
              <a:rPr lang="en-GB" sz="2000" dirty="0" smtClean="0">
                <a:latin typeface="Times New Roman" pitchFamily="18" charset="0"/>
                <a:cs typeface="Times New Roman" pitchFamily="18" charset="0"/>
              </a:rPr>
              <a:t>formula becomes slightly </a:t>
            </a:r>
            <a:r>
              <a:rPr lang="en-GB" sz="2000" dirty="0">
                <a:latin typeface="Times New Roman" pitchFamily="18" charset="0"/>
                <a:cs typeface="Times New Roman" pitchFamily="18" charset="0"/>
              </a:rPr>
              <a:t>shifted with regard to one another. This may result in occurrence of two </a:t>
            </a:r>
            <a:r>
              <a:rPr lang="en-GB" sz="2000" dirty="0" err="1">
                <a:latin typeface="Times New Roman" pitchFamily="18" charset="0"/>
                <a:cs typeface="Times New Roman" pitchFamily="18" charset="0"/>
              </a:rPr>
              <a:t>inhomogeneously</a:t>
            </a:r>
            <a:r>
              <a:rPr lang="en-GB" sz="2000" dirty="0">
                <a:latin typeface="Times New Roman" pitchFamily="18" charset="0"/>
                <a:cs typeface="Times New Roman" pitchFamily="18" charset="0"/>
              </a:rPr>
              <a:t> broaden line: unresolved acceptor transition as well as unresolved donor transition. </a:t>
            </a:r>
          </a:p>
        </p:txBody>
      </p:sp>
    </p:spTree>
    <p:extLst>
      <p:ext uri="{BB962C8B-B14F-4D97-AF65-F5344CB8AC3E}">
        <p14:creationId xmlns:p14="http://schemas.microsoft.com/office/powerpoint/2010/main" val="3824046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PRINCE~1\AppData\Local\Temp\Rar$DI32.839\Fig05_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1143000"/>
            <a:ext cx="3560064" cy="292049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p:cNvSpPr txBox="1"/>
              <p:nvPr/>
            </p:nvSpPr>
            <p:spPr>
              <a:xfrm>
                <a:off x="514785" y="274814"/>
                <a:ext cx="6194453" cy="487185"/>
              </a:xfrm>
              <a:prstGeom prst="rect">
                <a:avLst/>
              </a:prstGeom>
              <a:noFill/>
            </p:spPr>
            <p:txBody>
              <a:bodyPr wrap="none" rtlCol="0">
                <a:spAutoFit/>
              </a:bodyPr>
              <a:lstStyle/>
              <a:p>
                <a:r>
                  <a:rPr lang="en-GB" sz="2400" dirty="0" smtClean="0">
                    <a:solidFill>
                      <a:schemeClr val="accent1">
                        <a:lumMod val="50000"/>
                      </a:schemeClr>
                    </a:solidFill>
                    <a:latin typeface="Times New Roman" pitchFamily="18" charset="0"/>
                    <a:cs typeface="Times New Roman" pitchFamily="18" charset="0"/>
                  </a:rPr>
                  <a:t>Recombination of  donor-acceptor pairs (</a:t>
                </a:r>
                <a14:m>
                  <m:oMath xmlns:m="http://schemas.openxmlformats.org/officeDocument/2006/math">
                    <m:sSup>
                      <m:sSupPr>
                        <m:ctrlPr>
                          <a:rPr lang="en-GB" sz="2400" i="1" smtClean="0">
                            <a:solidFill>
                              <a:schemeClr val="accent1">
                                <a:lumMod val="50000"/>
                              </a:schemeClr>
                            </a:solidFill>
                            <a:latin typeface="Cambria Math"/>
                          </a:rPr>
                        </m:ctrlPr>
                      </m:sSupPr>
                      <m:e>
                        <m:r>
                          <m:rPr>
                            <m:nor/>
                          </m:rPr>
                          <a:rPr lang="en-GB" sz="2400" dirty="0">
                            <a:solidFill>
                              <a:schemeClr val="accent1">
                                <a:lumMod val="50000"/>
                              </a:schemeClr>
                            </a:solidFill>
                            <a:latin typeface="Times New Roman" pitchFamily="18" charset="0"/>
                            <a:cs typeface="Times New Roman" pitchFamily="18" charset="0"/>
                          </a:rPr>
                          <m:t>D</m:t>
                        </m:r>
                      </m:e>
                      <m:sup>
                        <m:r>
                          <a:rPr lang="en-GB" sz="2400" b="0" i="1" smtClean="0">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2400" i="1">
                            <a:solidFill>
                              <a:schemeClr val="accent1">
                                <a:lumMod val="50000"/>
                              </a:schemeClr>
                            </a:solidFill>
                            <a:latin typeface="Cambria Math"/>
                          </a:rPr>
                        </m:ctrlPr>
                      </m:sSupPr>
                      <m:e>
                        <m:r>
                          <m:rPr>
                            <m:nor/>
                          </m:rPr>
                          <a:rPr lang="en-GB" sz="2400" b="0" i="0" dirty="0" smtClean="0">
                            <a:solidFill>
                              <a:schemeClr val="accent1">
                                <a:lumMod val="50000"/>
                              </a:schemeClr>
                            </a:solidFill>
                            <a:latin typeface="Times New Roman" pitchFamily="18" charset="0"/>
                            <a:cs typeface="Times New Roman" pitchFamily="18" charset="0"/>
                          </a:rPr>
                          <m:t>A</m:t>
                        </m:r>
                      </m:e>
                      <m:sup>
                        <m:r>
                          <a:rPr lang="en-GB" sz="2400" i="1">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endParaRPr lang="en-GB" sz="2400" dirty="0">
                  <a:solidFill>
                    <a:schemeClr val="accent1">
                      <a:lumMod val="50000"/>
                    </a:schemeClr>
                  </a:solidFill>
                  <a:latin typeface="Times New Roman" pitchFamily="18" charset="0"/>
                  <a:cs typeface="Times New Roman"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514785" y="274814"/>
                <a:ext cx="6194453" cy="487185"/>
              </a:xfrm>
              <a:prstGeom prst="rect">
                <a:avLst/>
              </a:prstGeom>
              <a:blipFill rotWithShape="1">
                <a:blip r:embed="rId4"/>
                <a:stretch>
                  <a:fillRect l="-1475" t="-3750" r="-590" b="-28750"/>
                </a:stretch>
              </a:blipFill>
            </p:spPr>
            <p:txBody>
              <a:bodyPr/>
              <a:lstStyle/>
              <a:p>
                <a:r>
                  <a:rPr lang="en-GB">
                    <a:noFill/>
                  </a:rPr>
                  <a:t> </a:t>
                </a:r>
              </a:p>
            </p:txBody>
          </p:sp>
        </mc:Fallback>
      </mc:AlternateContent>
      <p:sp>
        <p:nvSpPr>
          <p:cNvPr id="5" name="TextBox 4"/>
          <p:cNvSpPr txBox="1"/>
          <p:nvPr/>
        </p:nvSpPr>
        <p:spPr>
          <a:xfrm>
            <a:off x="381000" y="1143000"/>
            <a:ext cx="4923143" cy="923330"/>
          </a:xfrm>
          <a:prstGeom prst="rect">
            <a:avLst/>
          </a:prstGeom>
          <a:noFill/>
        </p:spPr>
        <p:txBody>
          <a:bodyPr wrap="none" rtlCol="0">
            <a:spAutoFit/>
          </a:bodyPr>
          <a:lstStyle/>
          <a:p>
            <a:r>
              <a:rPr lang="en-GB" dirty="0" smtClean="0">
                <a:latin typeface="Times New Roman" pitchFamily="18" charset="0"/>
                <a:cs typeface="Times New Roman" pitchFamily="18" charset="0"/>
              </a:rPr>
              <a:t>The neutral donor can be consider as an extra </a:t>
            </a:r>
          </a:p>
          <a:p>
            <a:r>
              <a:rPr lang="en-GB" dirty="0" smtClean="0">
                <a:latin typeface="Times New Roman" pitchFamily="18" charset="0"/>
                <a:cs typeface="Times New Roman" pitchFamily="18" charset="0"/>
              </a:rPr>
              <a:t>electron orbiting all the remaining part of the atom,</a:t>
            </a:r>
          </a:p>
          <a:p>
            <a:r>
              <a:rPr lang="en-GB" dirty="0" smtClean="0">
                <a:latin typeface="Times New Roman" pitchFamily="18" charset="0"/>
                <a:cs typeface="Times New Roman" pitchFamily="18" charset="0"/>
              </a:rPr>
              <a:t> a neutral acceptor can then treated analogously.</a:t>
            </a:r>
            <a:endParaRPr lang="en-GB"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6" name="TextBox 5"/>
              <p:cNvSpPr txBox="1"/>
              <p:nvPr/>
            </p:nvSpPr>
            <p:spPr>
              <a:xfrm>
                <a:off x="319035" y="2607210"/>
                <a:ext cx="5230919" cy="1477328"/>
              </a:xfrm>
              <a:prstGeom prst="rect">
                <a:avLst/>
              </a:prstGeom>
              <a:noFill/>
            </p:spPr>
            <p:txBody>
              <a:bodyPr wrap="none" rtlCol="0">
                <a:spAutoFit/>
              </a:bodyPr>
              <a:lstStyle/>
              <a:p>
                <a:r>
                  <a:rPr lang="en-GB" dirty="0" smtClean="0">
                    <a:latin typeface="Times New Roman" pitchFamily="18" charset="0"/>
                    <a:cs typeface="Times New Roman" pitchFamily="18" charset="0"/>
                  </a:rPr>
                  <a:t>After recombination both donor and acceptor </a:t>
                </a:r>
              </a:p>
              <a:p>
                <a:r>
                  <a:rPr lang="en-GB" dirty="0">
                    <a:latin typeface="Times New Roman" pitchFamily="18" charset="0"/>
                    <a:cs typeface="Times New Roman" pitchFamily="18" charset="0"/>
                  </a:rPr>
                  <a:t>b</a:t>
                </a:r>
                <a:r>
                  <a:rPr lang="en-GB" dirty="0" smtClean="0">
                    <a:latin typeface="Times New Roman" pitchFamily="18" charset="0"/>
                    <a:cs typeface="Times New Roman" pitchFamily="18" charset="0"/>
                  </a:rPr>
                  <a:t>ecome  ionized (</a:t>
                </a:r>
                <a14:m>
                  <m:oMath xmlns:m="http://schemas.openxmlformats.org/officeDocument/2006/math">
                    <m:sSup>
                      <m:sSupPr>
                        <m:ctrlPr>
                          <a:rPr lang="en-GB" i="1">
                            <a:latin typeface="Cambria Math"/>
                          </a:rPr>
                        </m:ctrlPr>
                      </m:sSupPr>
                      <m:e>
                        <m:r>
                          <a:rPr lang="en-GB" i="1">
                            <a:latin typeface="Cambria Math"/>
                          </a:rPr>
                          <m:t>𝐷</m:t>
                        </m:r>
                      </m:e>
                      <m:sup>
                        <m:r>
                          <a:rPr lang="en-GB" b="0" i="1" smtClean="0">
                            <a:latin typeface="Cambria Math"/>
                          </a:rPr>
                          <m:t>+</m:t>
                        </m:r>
                      </m:sup>
                    </m:sSup>
                    <m:r>
                      <a:rPr lang="en-GB" i="1">
                        <a:latin typeface="Cambria Math"/>
                      </a:rPr>
                      <m:t>−</m:t>
                    </m:r>
                    <m:sSup>
                      <m:sSupPr>
                        <m:ctrlPr>
                          <a:rPr lang="en-GB" i="1">
                            <a:latin typeface="Cambria Math"/>
                          </a:rPr>
                        </m:ctrlPr>
                      </m:sSupPr>
                      <m:e>
                        <m:r>
                          <a:rPr lang="en-GB" i="1">
                            <a:latin typeface="Cambria Math"/>
                          </a:rPr>
                          <m:t>𝐴</m:t>
                        </m:r>
                      </m:e>
                      <m:sup>
                        <m:r>
                          <a:rPr lang="en-GB" b="0" i="1" smtClean="0">
                            <a:latin typeface="Cambria Math"/>
                          </a:rPr>
                          <m:t>−</m:t>
                        </m:r>
                      </m:sup>
                    </m:sSup>
                  </m:oMath>
                </a14:m>
                <a:r>
                  <a:rPr lang="en-GB" dirty="0" smtClean="0">
                    <a:latin typeface="Times New Roman" pitchFamily="18" charset="0"/>
                    <a:cs typeface="Times New Roman" pitchFamily="18" charset="0"/>
                  </a:rPr>
                  <a:t>)  but free electron </a:t>
                </a:r>
              </a:p>
              <a:p>
                <a:r>
                  <a:rPr lang="en-GB" dirty="0" smtClean="0">
                    <a:latin typeface="Times New Roman" pitchFamily="18" charset="0"/>
                    <a:cs typeface="Times New Roman" pitchFamily="18" charset="0"/>
                  </a:rPr>
                  <a:t>hole pairs generated by the band to band excitation </a:t>
                </a:r>
              </a:p>
              <a:p>
                <a:r>
                  <a:rPr lang="en-GB" dirty="0" smtClean="0">
                    <a:latin typeface="Times New Roman" pitchFamily="18" charset="0"/>
                    <a:cs typeface="Times New Roman" pitchFamily="18" charset="0"/>
                  </a:rPr>
                  <a:t>quickly neutralize these ionized donors and acceptors </a:t>
                </a:r>
              </a:p>
              <a:p>
                <a:r>
                  <a:rPr lang="en-GB" dirty="0" smtClean="0">
                    <a:latin typeface="Times New Roman" pitchFamily="18" charset="0"/>
                    <a:cs typeface="Times New Roman" pitchFamily="18" charset="0"/>
                  </a:rPr>
                  <a:t>and the whole process resumes</a:t>
                </a:r>
                <a:endParaRPr lang="en-GB" dirty="0">
                  <a:latin typeface="Times New Roman" pitchFamily="18" charset="0"/>
                  <a:cs typeface="Times New Roman"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19035" y="2607210"/>
                <a:ext cx="5230919" cy="1477328"/>
              </a:xfrm>
              <a:prstGeom prst="rect">
                <a:avLst/>
              </a:prstGeom>
              <a:blipFill rotWithShape="1">
                <a:blip r:embed="rId5"/>
                <a:stretch>
                  <a:fillRect l="-932" t="-2066" b="-57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81000" y="4592097"/>
                <a:ext cx="6354945" cy="1836978"/>
              </a:xfrm>
              <a:prstGeom prst="rect">
                <a:avLst/>
              </a:prstGeom>
              <a:noFill/>
            </p:spPr>
            <p:txBody>
              <a:bodyPr wrap="none" rtlCol="0">
                <a:spAutoFit/>
              </a:bodyPr>
              <a:lstStyle/>
              <a:p>
                <a14:m>
                  <m:oMath xmlns:m="http://schemas.openxmlformats.org/officeDocument/2006/math">
                    <m:sSup>
                      <m:sSupPr>
                        <m:ctrlPr>
                          <a:rPr lang="en-GB" i="1" smtClean="0">
                            <a:latin typeface="Cambria Math"/>
                          </a:rPr>
                        </m:ctrlPr>
                      </m:sSupPr>
                      <m:e>
                        <m:r>
                          <a:rPr lang="en-GB" i="1">
                            <a:latin typeface="Cambria Math"/>
                          </a:rPr>
                          <m:t>𝐷</m:t>
                        </m:r>
                      </m:e>
                      <m:sup>
                        <m:r>
                          <a:rPr lang="en-GB" i="1">
                            <a:latin typeface="Cambria Math"/>
                          </a:rPr>
                          <m:t>0</m:t>
                        </m:r>
                      </m:sup>
                    </m:sSup>
                    <m:sSup>
                      <m:sSupPr>
                        <m:ctrlPr>
                          <a:rPr lang="en-GB" i="1">
                            <a:latin typeface="Cambria Math"/>
                          </a:rPr>
                        </m:ctrlPr>
                      </m:sSupPr>
                      <m:e>
                        <m:r>
                          <a:rPr lang="en-GB" b="0" i="1" smtClean="0">
                            <a:latin typeface="Cambria Math"/>
                          </a:rPr>
                          <m:t>+</m:t>
                        </m:r>
                        <m:r>
                          <a:rPr lang="en-GB" i="1">
                            <a:latin typeface="Cambria Math"/>
                          </a:rPr>
                          <m:t>𝐴</m:t>
                        </m:r>
                      </m:e>
                      <m:sup>
                        <m:r>
                          <a:rPr lang="en-GB" i="1">
                            <a:latin typeface="Cambria Math"/>
                          </a:rPr>
                          <m:t>0</m:t>
                        </m:r>
                      </m:sup>
                    </m:sSup>
                    <m:sSup>
                      <m:sSupPr>
                        <m:ctrlPr>
                          <a:rPr lang="en-GB" i="1">
                            <a:latin typeface="Cambria Math"/>
                          </a:rPr>
                        </m:ctrlPr>
                      </m:sSupPr>
                      <m:e>
                        <m:r>
                          <a:rPr lang="en-GB" b="0" i="1" smtClean="0">
                            <a:latin typeface="Cambria Math"/>
                          </a:rPr>
                          <m:t>           </m:t>
                        </m:r>
                        <m:r>
                          <a:rPr lang="en-GB" i="1">
                            <a:latin typeface="Cambria Math"/>
                          </a:rPr>
                          <m:t>𝐷</m:t>
                        </m:r>
                      </m:e>
                      <m:sup>
                        <m:r>
                          <a:rPr lang="en-GB" b="0" i="1" smtClean="0">
                            <a:latin typeface="Cambria Math"/>
                          </a:rPr>
                          <m:t>+</m:t>
                        </m:r>
                      </m:sup>
                    </m:sSup>
                    <m:r>
                      <a:rPr lang="en-GB" i="1">
                        <a:latin typeface="Cambria Math"/>
                      </a:rPr>
                      <m:t>−</m:t>
                    </m:r>
                    <m:sSup>
                      <m:sSupPr>
                        <m:ctrlPr>
                          <a:rPr lang="en-GB" i="1">
                            <a:latin typeface="Cambria Math"/>
                          </a:rPr>
                        </m:ctrlPr>
                      </m:sSupPr>
                      <m:e>
                        <m:r>
                          <a:rPr lang="en-GB" i="1">
                            <a:latin typeface="Cambria Math"/>
                          </a:rPr>
                          <m:t>𝐴</m:t>
                        </m:r>
                      </m:e>
                      <m:sup>
                        <m:r>
                          <a:rPr lang="en-GB" b="0" i="1" smtClean="0">
                            <a:latin typeface="Cambria Math"/>
                          </a:rPr>
                          <m:t>−</m:t>
                        </m:r>
                      </m:sup>
                    </m:sSup>
                    <m:r>
                      <a:rPr lang="en-GB" b="0" i="1" smtClean="0">
                        <a:latin typeface="Cambria Math"/>
                      </a:rPr>
                      <m:t>+</m:t>
                    </m:r>
                    <m:r>
                      <m:rPr>
                        <m:nor/>
                      </m:rPr>
                      <a:rPr lang="en-GB"/>
                      <m:t>	</m:t>
                    </m:r>
                    <m:r>
                      <a:rPr lang="en-GB" i="1">
                        <a:latin typeface="Cambria Math"/>
                      </a:rPr>
                      <m:t>h</m:t>
                    </m:r>
                  </m:oMath>
                </a14:m>
                <a:r>
                  <a:rPr lang="en-GB" dirty="0"/>
                  <a:t> </a:t>
                </a:r>
                <a14:m>
                  <m:oMath xmlns:m="http://schemas.openxmlformats.org/officeDocument/2006/math">
                    <m:r>
                      <a:rPr lang="en-GB" i="1">
                        <a:latin typeface="Cambria Math"/>
                      </a:rPr>
                      <m:t>𝜈</m:t>
                    </m:r>
                  </m:oMath>
                </a14:m>
                <a:endParaRPr lang="en-GB" i="1" dirty="0" smtClean="0">
                  <a:latin typeface="Cambria Math"/>
                </a:endParaRPr>
              </a:p>
              <a:p>
                <a:pPr/>
                <a14:m>
                  <m:oMathPara xmlns:m="http://schemas.openxmlformats.org/officeDocument/2006/math">
                    <m:oMathParaPr>
                      <m:jc m:val="centerGroup"/>
                    </m:oMathParaPr>
                    <m:oMath xmlns:m="http://schemas.openxmlformats.org/officeDocument/2006/math">
                      <m:r>
                        <m:rPr>
                          <m:nor/>
                        </m:rPr>
                        <a:rPr lang="en-GB" smtClean="0"/>
                        <m:t>	</m:t>
                      </m:r>
                      <m:r>
                        <a:rPr lang="en-GB" i="1">
                          <a:latin typeface="Cambria Math"/>
                        </a:rPr>
                        <m:t>h</m:t>
                      </m:r>
                      <m:r>
                        <a:rPr lang="en-GB" i="1">
                          <a:latin typeface="Cambria Math"/>
                        </a:rPr>
                        <m:t>𝜈</m:t>
                      </m:r>
                      <m:d>
                        <m:dPr>
                          <m:ctrlPr>
                            <a:rPr lang="en-GB" i="1">
                              <a:latin typeface="Cambria Math"/>
                            </a:rPr>
                          </m:ctrlPr>
                        </m:dPr>
                        <m:e>
                          <m:sSup>
                            <m:sSupPr>
                              <m:ctrlPr>
                                <a:rPr lang="en-GB" i="1">
                                  <a:latin typeface="Cambria Math"/>
                                </a:rPr>
                              </m:ctrlPr>
                            </m:sSupPr>
                            <m:e>
                              <m:r>
                                <a:rPr lang="en-GB" i="1">
                                  <a:latin typeface="Cambria Math"/>
                                </a:rPr>
                                <m:t>𝐷</m:t>
                              </m:r>
                            </m:e>
                            <m:sup>
                              <m:r>
                                <a:rPr lang="en-GB" i="1">
                                  <a:latin typeface="Cambria Math"/>
                                </a:rPr>
                                <m:t>0</m:t>
                              </m:r>
                            </m:sup>
                          </m:sSup>
                          <m:r>
                            <a:rPr lang="en-GB" i="1">
                              <a:latin typeface="Cambria Math"/>
                            </a:rPr>
                            <m:t>−</m:t>
                          </m:r>
                          <m:sSup>
                            <m:sSupPr>
                              <m:ctrlPr>
                                <a:rPr lang="en-GB" i="1">
                                  <a:latin typeface="Cambria Math"/>
                                </a:rPr>
                              </m:ctrlPr>
                            </m:sSupPr>
                            <m:e>
                              <m:r>
                                <a:rPr lang="en-GB" i="1">
                                  <a:latin typeface="Cambria Math"/>
                                </a:rPr>
                                <m:t>𝐴</m:t>
                              </m:r>
                            </m:e>
                            <m:sup>
                              <m:r>
                                <a:rPr lang="en-GB" i="1">
                                  <a:latin typeface="Cambria Math"/>
                                </a:rPr>
                                <m:t>0</m:t>
                              </m:r>
                            </m:sup>
                          </m:sSup>
                        </m:e>
                      </m:d>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𝑔</m:t>
                          </m:r>
                        </m:sub>
                      </m:sSub>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𝐴</m:t>
                          </m:r>
                        </m:sub>
                      </m:sSub>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𝐷</m:t>
                          </m:r>
                        </m:sub>
                      </m:sSub>
                      <m:r>
                        <a:rPr lang="en-GB" i="1">
                          <a:latin typeface="Cambria Math"/>
                        </a:rPr>
                        <m:t>+</m:t>
                      </m:r>
                      <m:f>
                        <m:fPr>
                          <m:ctrlPr>
                            <a:rPr lang="en-GB" i="1">
                              <a:latin typeface="Cambria Math"/>
                            </a:rPr>
                          </m:ctrlPr>
                        </m:fPr>
                        <m:num>
                          <m:sSup>
                            <m:sSupPr>
                              <m:ctrlPr>
                                <a:rPr lang="en-GB" i="1">
                                  <a:latin typeface="Cambria Math"/>
                                </a:rPr>
                              </m:ctrlPr>
                            </m:sSupPr>
                            <m:e>
                              <m:r>
                                <a:rPr lang="en-GB" i="1">
                                  <a:latin typeface="Cambria Math"/>
                                </a:rPr>
                                <m:t>𝑒</m:t>
                              </m:r>
                            </m:e>
                            <m:sup>
                              <m:r>
                                <a:rPr lang="en-GB" i="1">
                                  <a:latin typeface="Cambria Math"/>
                                </a:rPr>
                                <m:t>2</m:t>
                              </m:r>
                            </m:sup>
                          </m:sSup>
                        </m:num>
                        <m:den>
                          <m:r>
                            <a:rPr lang="en-GB" i="1">
                              <a:latin typeface="Cambria Math"/>
                            </a:rPr>
                            <m:t>4</m:t>
                          </m:r>
                          <m:r>
                            <a:rPr lang="en-GB" i="1">
                              <a:latin typeface="Cambria Math"/>
                            </a:rPr>
                            <m:t>𝜋</m:t>
                          </m:r>
                          <m:sSub>
                            <m:sSubPr>
                              <m:ctrlPr>
                                <a:rPr lang="en-GB" i="1">
                                  <a:latin typeface="Cambria Math"/>
                                </a:rPr>
                              </m:ctrlPr>
                            </m:sSubPr>
                            <m:e>
                              <m:r>
                                <a:rPr lang="en-GB" i="1">
                                  <a:latin typeface="Cambria Math"/>
                                </a:rPr>
                                <m:t>𝜀</m:t>
                              </m:r>
                            </m:e>
                            <m:sub>
                              <m:r>
                                <a:rPr lang="en-GB" i="1">
                                  <a:latin typeface="Cambria Math"/>
                                </a:rPr>
                                <m:t>𝑟</m:t>
                              </m:r>
                            </m:sub>
                          </m:sSub>
                          <m:sSub>
                            <m:sSubPr>
                              <m:ctrlPr>
                                <a:rPr lang="en-GB" i="1">
                                  <a:latin typeface="Cambria Math"/>
                                </a:rPr>
                              </m:ctrlPr>
                            </m:sSubPr>
                            <m:e>
                              <m:r>
                                <a:rPr lang="en-GB" i="1">
                                  <a:latin typeface="Cambria Math"/>
                                </a:rPr>
                                <m:t>𝜀</m:t>
                              </m:r>
                            </m:e>
                            <m:sub>
                              <m:r>
                                <a:rPr lang="en-GB" i="1">
                                  <a:latin typeface="Cambria Math"/>
                                </a:rPr>
                                <m:t>0 </m:t>
                              </m:r>
                            </m:sub>
                          </m:sSub>
                          <m:r>
                            <a:rPr lang="en-GB" i="1">
                              <a:latin typeface="Cambria Math"/>
                            </a:rPr>
                            <m:t>𝑅</m:t>
                          </m:r>
                        </m:den>
                      </m:f>
                      <m:r>
                        <m:rPr>
                          <m:nor/>
                        </m:rPr>
                        <a:rPr lang="en-GB"/>
                        <m:t> (−</m:t>
                      </m:r>
                      <m:r>
                        <m:rPr>
                          <m:nor/>
                        </m:rPr>
                        <a:rPr lang="en-GB"/>
                        <m:t>J</m:t>
                      </m:r>
                      <m:r>
                        <m:rPr>
                          <m:nor/>
                        </m:rPr>
                        <a:rPr lang="en-GB"/>
                        <m:t>(</m:t>
                      </m:r>
                      <m:r>
                        <m:rPr>
                          <m:nor/>
                        </m:rPr>
                        <a:rPr lang="en-GB"/>
                        <m:t>R</m:t>
                      </m:r>
                      <m:r>
                        <m:rPr>
                          <m:nor/>
                        </m:rPr>
                        <a:rPr lang="en-GB"/>
                        <m:t>))     </m:t>
                      </m:r>
                      <m:r>
                        <m:rPr>
                          <m:nor/>
                        </m:rPr>
                        <a:rPr lang="en-GB" b="0" i="0" smtClean="0"/>
                        <m:t>R</m:t>
                      </m:r>
                      <m:r>
                        <a:rPr lang="en-GB" b="0" i="1" smtClean="0">
                          <a:latin typeface="Cambria Math"/>
                          <a:ea typeface="Cambria Math"/>
                        </a:rPr>
                        <m:t>≫</m:t>
                      </m:r>
                      <m:sSub>
                        <m:sSubPr>
                          <m:ctrlPr>
                            <a:rPr lang="en-GB" b="0" i="1" smtClean="0">
                              <a:latin typeface="Cambria Math"/>
                              <a:ea typeface="Cambria Math"/>
                            </a:rPr>
                          </m:ctrlPr>
                        </m:sSubPr>
                        <m:e>
                          <m:r>
                            <a:rPr lang="en-GB" b="0" i="1" smtClean="0">
                              <a:latin typeface="Cambria Math"/>
                              <a:ea typeface="Cambria Math"/>
                            </a:rPr>
                            <m:t>𝑟</m:t>
                          </m:r>
                        </m:e>
                        <m:sub>
                          <m:r>
                            <a:rPr lang="en-GB" b="0" i="1" smtClean="0">
                              <a:latin typeface="Cambria Math"/>
                              <a:ea typeface="Cambria Math"/>
                            </a:rPr>
                            <m:t>𝐷</m:t>
                          </m:r>
                          <m:r>
                            <a:rPr lang="en-GB" b="0" i="1" smtClean="0">
                              <a:latin typeface="Cambria Math"/>
                              <a:ea typeface="Cambria Math"/>
                            </a:rPr>
                            <m:t>,</m:t>
                          </m:r>
                        </m:sub>
                      </m:sSub>
                      <m:sSub>
                        <m:sSubPr>
                          <m:ctrlPr>
                            <a:rPr lang="en-GB" b="0" i="1" smtClean="0">
                              <a:latin typeface="Cambria Math"/>
                              <a:ea typeface="Cambria Math"/>
                            </a:rPr>
                          </m:ctrlPr>
                        </m:sSubPr>
                        <m:e>
                          <m:r>
                            <a:rPr lang="en-GB" b="0" i="1" smtClean="0">
                              <a:latin typeface="Cambria Math"/>
                              <a:ea typeface="Cambria Math"/>
                            </a:rPr>
                            <m:t>𝑟</m:t>
                          </m:r>
                        </m:e>
                        <m:sub>
                          <m:r>
                            <a:rPr lang="en-GB" b="0" i="1" smtClean="0">
                              <a:latin typeface="Cambria Math"/>
                              <a:ea typeface="Cambria Math"/>
                            </a:rPr>
                            <m:t>𝐴</m:t>
                          </m:r>
                        </m:sub>
                      </m:sSub>
                    </m:oMath>
                  </m:oMathPara>
                </a14:m>
                <a:endParaRPr lang="en-GB" dirty="0"/>
              </a:p>
              <a:p>
                <a:r>
                  <a:rPr lang="en-GB" dirty="0" smtClean="0">
                    <a:latin typeface="Times New Roman" pitchFamily="18" charset="0"/>
                    <a:cs typeface="Times New Roman" pitchFamily="18" charset="0"/>
                  </a:rPr>
                  <a:t>J(R) constitute non coulomb term, correction </a:t>
                </a:r>
              </a:p>
              <a:p>
                <a:r>
                  <a:rPr lang="en-GB" dirty="0" smtClean="0">
                    <a:latin typeface="Times New Roman" pitchFamily="18" charset="0"/>
                    <a:cs typeface="Times New Roman" pitchFamily="18" charset="0"/>
                  </a:rPr>
                  <a:t>for the overlap of the wave functions in terms of</a:t>
                </a:r>
              </a:p>
              <a:p>
                <a:r>
                  <a:rPr lang="en-GB" dirty="0" smtClean="0">
                    <a:latin typeface="Times New Roman" pitchFamily="18" charset="0"/>
                    <a:cs typeface="Times New Roman" pitchFamily="18" charset="0"/>
                  </a:rPr>
                  <a:t>small R and decreasing of additional coulomb energy</a:t>
                </a:r>
                <a:endParaRPr lang="en-GB" dirty="0">
                  <a:latin typeface="Times New Roman" pitchFamily="18" charset="0"/>
                  <a:cs typeface="Times New Roman"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381000" y="4592097"/>
                <a:ext cx="6354945" cy="1836978"/>
              </a:xfrm>
              <a:prstGeom prst="rect">
                <a:avLst/>
              </a:prstGeom>
              <a:blipFill rotWithShape="1">
                <a:blip r:embed="rId6"/>
                <a:stretch>
                  <a:fillRect l="-864" b="-4305"/>
                </a:stretch>
              </a:blipFill>
            </p:spPr>
            <p:txBody>
              <a:bodyPr/>
              <a:lstStyle/>
              <a:p>
                <a:r>
                  <a:rPr lang="en-GB">
                    <a:noFill/>
                  </a:rPr>
                  <a:t> </a:t>
                </a:r>
              </a:p>
            </p:txBody>
          </p:sp>
        </mc:Fallback>
      </mc:AlternateContent>
      <p:cxnSp>
        <p:nvCxnSpPr>
          <p:cNvPr id="3" name="Straight Arrow Connector 2"/>
          <p:cNvCxnSpPr/>
          <p:nvPr/>
        </p:nvCxnSpPr>
        <p:spPr>
          <a:xfrm>
            <a:off x="1295400" y="4836695"/>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18955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PRINCE~1\AppData\Local\Temp\Rar$DI38.404\Fig05_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8665" y="799958"/>
            <a:ext cx="5873496" cy="256946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p:cNvSpPr txBox="1"/>
              <p:nvPr/>
            </p:nvSpPr>
            <p:spPr>
              <a:xfrm>
                <a:off x="1363521" y="231957"/>
                <a:ext cx="6194453" cy="487185"/>
              </a:xfrm>
              <a:prstGeom prst="rect">
                <a:avLst/>
              </a:prstGeom>
              <a:noFill/>
            </p:spPr>
            <p:txBody>
              <a:bodyPr wrap="none" rtlCol="0">
                <a:spAutoFit/>
              </a:bodyPr>
              <a:lstStyle/>
              <a:p>
                <a:r>
                  <a:rPr lang="en-GB" sz="2400" dirty="0" smtClean="0">
                    <a:solidFill>
                      <a:schemeClr val="accent1">
                        <a:lumMod val="50000"/>
                      </a:schemeClr>
                    </a:solidFill>
                    <a:latin typeface="Times New Roman" pitchFamily="18" charset="0"/>
                    <a:cs typeface="Times New Roman" pitchFamily="18" charset="0"/>
                  </a:rPr>
                  <a:t>Recombination of  donor-acceptor pairs (</a:t>
                </a:r>
                <a14:m>
                  <m:oMath xmlns:m="http://schemas.openxmlformats.org/officeDocument/2006/math">
                    <m:sSup>
                      <m:sSupPr>
                        <m:ctrlPr>
                          <a:rPr lang="en-GB" sz="2400" i="1" smtClean="0">
                            <a:solidFill>
                              <a:schemeClr val="accent1">
                                <a:lumMod val="50000"/>
                              </a:schemeClr>
                            </a:solidFill>
                            <a:latin typeface="Cambria Math"/>
                          </a:rPr>
                        </m:ctrlPr>
                      </m:sSupPr>
                      <m:e>
                        <m:r>
                          <m:rPr>
                            <m:nor/>
                          </m:rPr>
                          <a:rPr lang="en-GB" sz="2400" dirty="0">
                            <a:solidFill>
                              <a:schemeClr val="accent1">
                                <a:lumMod val="50000"/>
                              </a:schemeClr>
                            </a:solidFill>
                            <a:latin typeface="Times New Roman" pitchFamily="18" charset="0"/>
                            <a:cs typeface="Times New Roman" pitchFamily="18" charset="0"/>
                          </a:rPr>
                          <m:t>D</m:t>
                        </m:r>
                      </m:e>
                      <m:sup>
                        <m:r>
                          <a:rPr lang="en-GB" sz="2400" b="0" i="1" smtClean="0">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2400" i="1">
                            <a:solidFill>
                              <a:schemeClr val="accent1">
                                <a:lumMod val="50000"/>
                              </a:schemeClr>
                            </a:solidFill>
                            <a:latin typeface="Cambria Math"/>
                          </a:rPr>
                        </m:ctrlPr>
                      </m:sSupPr>
                      <m:e>
                        <m:r>
                          <m:rPr>
                            <m:nor/>
                          </m:rPr>
                          <a:rPr lang="en-GB" sz="2400" b="0" i="0" dirty="0" smtClean="0">
                            <a:solidFill>
                              <a:schemeClr val="accent1">
                                <a:lumMod val="50000"/>
                              </a:schemeClr>
                            </a:solidFill>
                            <a:latin typeface="Times New Roman" pitchFamily="18" charset="0"/>
                            <a:cs typeface="Times New Roman" pitchFamily="18" charset="0"/>
                          </a:rPr>
                          <m:t>A</m:t>
                        </m:r>
                      </m:e>
                      <m:sup>
                        <m:r>
                          <a:rPr lang="en-GB" sz="2400" i="1">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endParaRPr lang="en-GB" sz="2400" dirty="0">
                  <a:solidFill>
                    <a:schemeClr val="accent1">
                      <a:lumMod val="50000"/>
                    </a:schemeClr>
                  </a:solidFill>
                  <a:latin typeface="Times New Roman" pitchFamily="18" charset="0"/>
                  <a:cs typeface="Times New Roman"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363521" y="231957"/>
                <a:ext cx="6194453" cy="487185"/>
              </a:xfrm>
              <a:prstGeom prst="rect">
                <a:avLst/>
              </a:prstGeom>
              <a:blipFill rotWithShape="1">
                <a:blip r:embed="rId4"/>
                <a:stretch>
                  <a:fillRect l="-1575" t="-3750" r="-591" b="-287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184330" y="4232031"/>
                <a:ext cx="9084538" cy="1200329"/>
              </a:xfrm>
              <a:prstGeom prst="rect">
                <a:avLst/>
              </a:prstGeom>
              <a:noFill/>
            </p:spPr>
            <p:txBody>
              <a:bodyPr wrap="none" rtlCol="0">
                <a:spAutoFit/>
              </a:bodyPr>
              <a:lstStyle/>
              <a:p>
                <a:r>
                  <a:rPr lang="en-GB" dirty="0" smtClean="0">
                    <a:latin typeface="Times New Roman" pitchFamily="18" charset="0"/>
                    <a:cs typeface="Times New Roman" pitchFamily="18" charset="0"/>
                  </a:rPr>
                  <a:t>PL spectrum of silicon and sulphur doped GaP ( the doping atoms are the so called substitution</a:t>
                </a:r>
              </a:p>
              <a:p>
                <a:r>
                  <a:rPr lang="en-GB" dirty="0" smtClean="0">
                    <a:latin typeface="Times New Roman" pitchFamily="18" charset="0"/>
                    <a:cs typeface="Times New Roman" pitchFamily="18" charset="0"/>
                  </a:rPr>
                  <a:t>impurities of type I which substitute atoms only in one of the sublattice of the crystal,  S</a:t>
                </a:r>
                <a:r>
                  <a:rPr lang="en-GB" sz="1600" dirty="0" smtClean="0">
                    <a:latin typeface="Times New Roman" pitchFamily="18" charset="0"/>
                    <a:cs typeface="Times New Roman" pitchFamily="18" charset="0"/>
                  </a:rPr>
                  <a:t>p</a:t>
                </a:r>
                <a:r>
                  <a:rPr lang="en-GB" dirty="0" smtClean="0">
                    <a:latin typeface="Times New Roman" pitchFamily="18" charset="0"/>
                    <a:cs typeface="Times New Roman" pitchFamily="18" charset="0"/>
                  </a:rPr>
                  <a:t> donor</a:t>
                </a:r>
              </a:p>
              <a:p>
                <a:r>
                  <a:rPr lang="en-GB" dirty="0" smtClean="0">
                    <a:latin typeface="Times New Roman" pitchFamily="18" charset="0"/>
                    <a:cs typeface="Times New Roman" pitchFamily="18" charset="0"/>
                  </a:rPr>
                  <a:t>and Si</a:t>
                </a:r>
                <a:r>
                  <a:rPr lang="en-GB" sz="1600" dirty="0" smtClean="0">
                    <a:latin typeface="Times New Roman" pitchFamily="18" charset="0"/>
                    <a:cs typeface="Times New Roman" pitchFamily="18" charset="0"/>
                  </a:rPr>
                  <a:t>p</a:t>
                </a:r>
                <a:r>
                  <a:rPr lang="en-GB" dirty="0" smtClean="0">
                    <a:latin typeface="Times New Roman" pitchFamily="18" charset="0"/>
                    <a:cs typeface="Times New Roman" pitchFamily="18" charset="0"/>
                  </a:rPr>
                  <a:t> acceptor)the number next to lines denote the number  of the shell.</a:t>
                </a:r>
              </a:p>
              <a:p>
                <a:r>
                  <a:rPr lang="en-GB" dirty="0" smtClean="0">
                    <a:latin typeface="Times New Roman" pitchFamily="18" charset="0"/>
                    <a:cs typeface="Times New Roman" pitchFamily="18" charset="0"/>
                  </a:rPr>
                  <a:t>Type II is like Zinc and Oxygen substitute as donor acceptor into both </a:t>
                </a:r>
                <a:r>
                  <a:rPr lang="en-GB" dirty="0">
                    <a:latin typeface="Times New Roman" pitchFamily="18" charset="0"/>
                    <a:cs typeface="Times New Roman" pitchFamily="18" charset="0"/>
                  </a:rPr>
                  <a:t>sublattice </a:t>
                </a:r>
                <a14:m>
                  <m:oMath xmlns:m="http://schemas.openxmlformats.org/officeDocument/2006/math">
                    <m:sSub>
                      <m:sSubPr>
                        <m:ctrlPr>
                          <a:rPr lang="en-GB" i="1" dirty="0" smtClean="0">
                            <a:latin typeface="Cambria Math"/>
                            <a:cs typeface="Times New Roman" pitchFamily="18" charset="0"/>
                          </a:rPr>
                        </m:ctrlPr>
                      </m:sSubPr>
                      <m:e>
                        <m:r>
                          <a:rPr lang="en-GB" i="1" dirty="0">
                            <a:latin typeface="Cambria Math"/>
                            <a:cs typeface="Times New Roman" pitchFamily="18" charset="0"/>
                          </a:rPr>
                          <m:t>𝑍𝑛</m:t>
                        </m:r>
                      </m:e>
                      <m:sub>
                        <m:r>
                          <a:rPr lang="en-GB" i="1" dirty="0">
                            <a:latin typeface="Cambria Math"/>
                            <a:cs typeface="Times New Roman" pitchFamily="18" charset="0"/>
                          </a:rPr>
                          <m:t>𝐺𝑎</m:t>
                        </m:r>
                      </m:sub>
                    </m:sSub>
                  </m:oMath>
                </a14:m>
                <a:r>
                  <a:rPr lang="en-GB" dirty="0" smtClean="0">
                    <a:latin typeface="Times New Roman" pitchFamily="18" charset="0"/>
                    <a:cs typeface="Times New Roman" pitchFamily="18" charset="0"/>
                  </a:rPr>
                  <a:t>-</a:t>
                </a:r>
                <a14:m>
                  <m:oMath xmlns:m="http://schemas.openxmlformats.org/officeDocument/2006/math">
                    <m:sSub>
                      <m:sSubPr>
                        <m:ctrlPr>
                          <a:rPr lang="en-GB" i="1" dirty="0" smtClean="0">
                            <a:latin typeface="Cambria Math"/>
                            <a:cs typeface="Times New Roman" pitchFamily="18" charset="0"/>
                          </a:rPr>
                        </m:ctrlPr>
                      </m:sSubPr>
                      <m:e>
                        <m:r>
                          <m:rPr>
                            <m:nor/>
                          </m:rPr>
                          <a:rPr lang="en-GB" dirty="0">
                            <a:latin typeface="Times New Roman" pitchFamily="18" charset="0"/>
                            <a:cs typeface="Times New Roman" pitchFamily="18" charset="0"/>
                          </a:rPr>
                          <m:t>O</m:t>
                        </m:r>
                      </m:e>
                      <m:sub>
                        <m:r>
                          <m:rPr>
                            <m:nor/>
                          </m:rPr>
                          <a:rPr lang="en-GB" dirty="0">
                            <a:latin typeface="Times New Roman" pitchFamily="18" charset="0"/>
                            <a:cs typeface="Times New Roman" pitchFamily="18" charset="0"/>
                          </a:rPr>
                          <m:t>P</m:t>
                        </m:r>
                        <m:r>
                          <m:rPr>
                            <m:nor/>
                          </m:rPr>
                          <a:rPr lang="en-GB" dirty="0">
                            <a:latin typeface="Times New Roman" pitchFamily="18" charset="0"/>
                            <a:cs typeface="Times New Roman" pitchFamily="18" charset="0"/>
                          </a:rPr>
                          <m:t> </m:t>
                        </m:r>
                      </m:sub>
                    </m:sSub>
                  </m:oMath>
                </a14:m>
                <a:endParaRPr lang="en-GB" dirty="0">
                  <a:latin typeface="Times New Roman" pitchFamily="18" charset="0"/>
                  <a:cs typeface="Times New Roman"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184330" y="4232031"/>
                <a:ext cx="9084538" cy="1200329"/>
              </a:xfrm>
              <a:prstGeom prst="rect">
                <a:avLst/>
              </a:prstGeom>
              <a:blipFill rotWithShape="1">
                <a:blip r:embed="rId5"/>
                <a:stretch>
                  <a:fillRect l="-537" t="-2538" b="-7107"/>
                </a:stretch>
              </a:blipFill>
            </p:spPr>
            <p:txBody>
              <a:bodyPr/>
              <a:lstStyle/>
              <a:p>
                <a:r>
                  <a:rPr lang="en-GB">
                    <a:noFill/>
                  </a:rPr>
                  <a:t> </a:t>
                </a:r>
              </a:p>
            </p:txBody>
          </p:sp>
        </mc:Fallback>
      </mc:AlternateContent>
      <p:sp>
        <p:nvSpPr>
          <p:cNvPr id="5" name="Right Brace 4"/>
          <p:cNvSpPr/>
          <p:nvPr/>
        </p:nvSpPr>
        <p:spPr>
          <a:xfrm rot="5400000">
            <a:off x="5486400" y="2774182"/>
            <a:ext cx="381000" cy="1295400"/>
          </a:xfrm>
          <a:prstGeom prst="rightBrace">
            <a:avLst/>
          </a:prstGeom>
          <a:ln>
            <a:prstDash val="solid"/>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8" name="Right Brace 7"/>
          <p:cNvSpPr/>
          <p:nvPr/>
        </p:nvSpPr>
        <p:spPr>
          <a:xfrm rot="5400000">
            <a:off x="4002024" y="2867009"/>
            <a:ext cx="381000" cy="1222248"/>
          </a:xfrm>
          <a:prstGeom prst="rightBrace">
            <a:avLst/>
          </a:prstGeom>
          <a:ln>
            <a:prstDash val="solid"/>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9" name="Right Brace 8"/>
          <p:cNvSpPr/>
          <p:nvPr/>
        </p:nvSpPr>
        <p:spPr>
          <a:xfrm rot="5400000">
            <a:off x="2630575" y="2926582"/>
            <a:ext cx="381000" cy="990600"/>
          </a:xfrm>
          <a:prstGeom prst="rightBrace">
            <a:avLst/>
          </a:prstGeom>
          <a:ln>
            <a:prstDash val="solid"/>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12" name="Straight Arrow Connector 11"/>
          <p:cNvCxnSpPr/>
          <p:nvPr/>
        </p:nvCxnSpPr>
        <p:spPr>
          <a:xfrm flipH="1">
            <a:off x="2193110" y="3906631"/>
            <a:ext cx="430362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63248" y="3595300"/>
            <a:ext cx="832279" cy="276999"/>
          </a:xfrm>
          <a:prstGeom prst="rect">
            <a:avLst/>
          </a:prstGeom>
          <a:noFill/>
        </p:spPr>
        <p:txBody>
          <a:bodyPr wrap="none" rtlCol="0">
            <a:spAutoFit/>
          </a:bodyPr>
          <a:lstStyle/>
          <a:p>
            <a:r>
              <a:rPr lang="en-GB" sz="1200" dirty="0" smtClean="0">
                <a:latin typeface="Times New Roman" pitchFamily="18" charset="0"/>
                <a:cs typeface="Times New Roman" pitchFamily="18" charset="0"/>
              </a:rPr>
              <a:t>R increase</a:t>
            </a:r>
            <a:endParaRPr lang="en-GB" sz="1200"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4" name="Rectangle 3"/>
              <p:cNvSpPr/>
              <p:nvPr/>
            </p:nvSpPr>
            <p:spPr>
              <a:xfrm>
                <a:off x="2286794" y="5791200"/>
                <a:ext cx="4531305" cy="4287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𝑤</m:t>
                      </m:r>
                      <m:d>
                        <m:dPr>
                          <m:ctrlPr>
                            <a:rPr lang="en-GB" i="1">
                              <a:latin typeface="Cambria Math"/>
                            </a:rPr>
                          </m:ctrlPr>
                        </m:dPr>
                        <m:e>
                          <m:r>
                            <a:rPr lang="en-GB" i="1">
                              <a:latin typeface="Cambria Math"/>
                            </a:rPr>
                            <m:t>𝑅</m:t>
                          </m:r>
                        </m:e>
                      </m:d>
                      <m:r>
                        <a:rPr lang="en-GB" i="1">
                          <a:latin typeface="Cambria Math"/>
                        </a:rPr>
                        <m:t>=</m:t>
                      </m:r>
                      <m:r>
                        <a:rPr lang="en-GB" i="1">
                          <a:latin typeface="Cambria Math"/>
                        </a:rPr>
                        <m:t>𝑤</m:t>
                      </m:r>
                      <m:d>
                        <m:dPr>
                          <m:ctrlPr>
                            <a:rPr lang="en-GB" i="1">
                              <a:latin typeface="Cambria Math"/>
                            </a:rPr>
                          </m:ctrlPr>
                        </m:dPr>
                        <m:e>
                          <m:r>
                            <a:rPr lang="en-GB" i="1">
                              <a:latin typeface="Cambria Math"/>
                            </a:rPr>
                            <m:t>0</m:t>
                          </m:r>
                        </m:e>
                      </m:d>
                      <m:func>
                        <m:funcPr>
                          <m:ctrlPr>
                            <a:rPr lang="en-GB" i="1">
                              <a:latin typeface="Cambria Math"/>
                            </a:rPr>
                          </m:ctrlPr>
                        </m:funcPr>
                        <m:fName>
                          <m:r>
                            <m:rPr>
                              <m:sty m:val="p"/>
                            </m:rPr>
                            <a:rPr lang="en-GB">
                              <a:latin typeface="Cambria Math"/>
                            </a:rPr>
                            <m:t>exp</m:t>
                          </m:r>
                        </m:fName>
                        <m:e>
                          <m:d>
                            <m:dPr>
                              <m:ctrlPr>
                                <a:rPr lang="en-GB" i="1">
                                  <a:latin typeface="Cambria Math"/>
                                </a:rPr>
                              </m:ctrlPr>
                            </m:dPr>
                            <m:e>
                              <m:f>
                                <m:fPr>
                                  <m:type m:val="skw"/>
                                  <m:ctrlPr>
                                    <a:rPr lang="en-GB" i="1">
                                      <a:latin typeface="Cambria Math"/>
                                    </a:rPr>
                                  </m:ctrlPr>
                                </m:fPr>
                                <m:num>
                                  <m:r>
                                    <a:rPr lang="en-GB" i="1">
                                      <a:latin typeface="Cambria Math"/>
                                    </a:rPr>
                                    <m:t>−2</m:t>
                                  </m:r>
                                  <m:r>
                                    <a:rPr lang="en-GB" i="1">
                                      <a:latin typeface="Cambria Math"/>
                                    </a:rPr>
                                    <m:t>𝑅</m:t>
                                  </m:r>
                                </m:num>
                                <m:den>
                                  <m:r>
                                    <a:rPr lang="en-GB" i="1">
                                      <a:latin typeface="Cambria Math"/>
                                    </a:rPr>
                                    <m:t>𝑎</m:t>
                                  </m:r>
                                </m:den>
                              </m:f>
                            </m:e>
                          </m:d>
                        </m:e>
                      </m:func>
                      <m:r>
                        <a:rPr lang="en-GB" i="1">
                          <a:latin typeface="Cambria Math"/>
                        </a:rPr>
                        <m:t>  </m:t>
                      </m:r>
                      <m:r>
                        <a:rPr lang="en-GB" i="1">
                          <a:latin typeface="Cambria Math"/>
                        </a:rPr>
                        <m:t>𝑎</m:t>
                      </m:r>
                      <m:r>
                        <a:rPr lang="en-GB" i="1">
                          <a:latin typeface="Cambria Math"/>
                        </a:rPr>
                        <m:t>=</m:t>
                      </m:r>
                      <m:func>
                        <m:funcPr>
                          <m:ctrlPr>
                            <a:rPr lang="en-GB" i="1">
                              <a:latin typeface="Cambria Math"/>
                            </a:rPr>
                          </m:ctrlPr>
                        </m:funcPr>
                        <m:fName>
                          <m:r>
                            <m:rPr>
                              <m:sty m:val="p"/>
                            </m:rPr>
                            <a:rPr lang="en-GB">
                              <a:latin typeface="Cambria Math"/>
                            </a:rPr>
                            <m:t>max</m:t>
                          </m:r>
                        </m:fName>
                        <m:e>
                          <m:r>
                            <a:rPr lang="en-GB" i="1">
                              <a:latin typeface="Cambria Math"/>
                            </a:rPr>
                            <m:t>(</m:t>
                          </m:r>
                          <m:sSub>
                            <m:sSubPr>
                              <m:ctrlPr>
                                <a:rPr lang="en-GB" i="1">
                                  <a:latin typeface="Cambria Math"/>
                                </a:rPr>
                              </m:ctrlPr>
                            </m:sSubPr>
                            <m:e>
                              <m:r>
                                <a:rPr lang="en-GB" i="1">
                                  <a:latin typeface="Cambria Math"/>
                                </a:rPr>
                                <m:t>𝑟</m:t>
                              </m:r>
                            </m:e>
                            <m:sub>
                              <m:r>
                                <a:rPr lang="en-GB" i="1">
                                  <a:latin typeface="Cambria Math"/>
                                </a:rPr>
                                <m:t>𝐷</m:t>
                              </m:r>
                            </m:sub>
                          </m:sSub>
                          <m:r>
                            <a:rPr lang="en-GB" i="1">
                              <a:latin typeface="Cambria Math"/>
                            </a:rPr>
                            <m:t>,</m:t>
                          </m:r>
                          <m:sSub>
                            <m:sSubPr>
                              <m:ctrlPr>
                                <a:rPr lang="en-GB" i="1">
                                  <a:latin typeface="Cambria Math"/>
                                </a:rPr>
                              </m:ctrlPr>
                            </m:sSubPr>
                            <m:e>
                              <m:r>
                                <a:rPr lang="en-GB" i="1">
                                  <a:latin typeface="Cambria Math"/>
                                </a:rPr>
                                <m:t>𝑟</m:t>
                              </m:r>
                            </m:e>
                            <m:sub>
                              <m:r>
                                <a:rPr lang="en-GB" i="1">
                                  <a:latin typeface="Cambria Math"/>
                                </a:rPr>
                                <m:t>𝐴</m:t>
                              </m:r>
                            </m:sub>
                          </m:sSub>
                          <m:r>
                            <a:rPr lang="en-GB" i="1">
                              <a:latin typeface="Cambria Math"/>
                            </a:rPr>
                            <m:t>)</m:t>
                          </m:r>
                        </m:e>
                      </m:func>
                    </m:oMath>
                  </m:oMathPara>
                </a14:m>
                <a:endParaRPr lang="en-GB" dirty="0"/>
              </a:p>
            </p:txBody>
          </p:sp>
        </mc:Choice>
        <mc:Fallback xmlns="">
          <p:sp>
            <p:nvSpPr>
              <p:cNvPr id="4" name="Rectangle 3"/>
              <p:cNvSpPr>
                <a:spLocks noRot="1" noChangeAspect="1" noMove="1" noResize="1" noEditPoints="1" noAdjustHandles="1" noChangeArrowheads="1" noChangeShapeType="1" noTextEdit="1"/>
              </p:cNvSpPr>
              <p:nvPr/>
            </p:nvSpPr>
            <p:spPr>
              <a:xfrm>
                <a:off x="2286794" y="5791200"/>
                <a:ext cx="4531305" cy="428772"/>
              </a:xfrm>
              <a:prstGeom prst="rect">
                <a:avLst/>
              </a:prstGeom>
              <a:blipFill rotWithShape="1">
                <a:blip r:embed="rId6"/>
                <a:stretch>
                  <a:fillRect t="-131429" b="-200000"/>
                </a:stretch>
              </a:blipFill>
            </p:spPr>
            <p:txBody>
              <a:bodyPr/>
              <a:lstStyle/>
              <a:p>
                <a:r>
                  <a:rPr lang="en-GB">
                    <a:noFill/>
                  </a:rPr>
                  <a:t> </a:t>
                </a:r>
              </a:p>
            </p:txBody>
          </p:sp>
        </mc:Fallback>
      </mc:AlternateContent>
    </p:spTree>
    <p:extLst>
      <p:ext uri="{BB962C8B-B14F-4D97-AF65-F5344CB8AC3E}">
        <p14:creationId xmlns:p14="http://schemas.microsoft.com/office/powerpoint/2010/main" val="955149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PRINCE~1\AppData\Local\Temp\Rar$DI39.771\Fig05_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1371600"/>
            <a:ext cx="3015873" cy="362189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p:cNvSpPr txBox="1"/>
              <p:nvPr/>
            </p:nvSpPr>
            <p:spPr>
              <a:xfrm>
                <a:off x="1363521" y="231957"/>
                <a:ext cx="6194453" cy="487185"/>
              </a:xfrm>
              <a:prstGeom prst="rect">
                <a:avLst/>
              </a:prstGeom>
              <a:noFill/>
            </p:spPr>
            <p:txBody>
              <a:bodyPr wrap="none" rtlCol="0">
                <a:spAutoFit/>
              </a:bodyPr>
              <a:lstStyle/>
              <a:p>
                <a:r>
                  <a:rPr lang="en-GB" sz="2400" dirty="0" smtClean="0">
                    <a:solidFill>
                      <a:schemeClr val="accent1">
                        <a:lumMod val="50000"/>
                      </a:schemeClr>
                    </a:solidFill>
                    <a:latin typeface="Times New Roman" pitchFamily="18" charset="0"/>
                    <a:cs typeface="Times New Roman" pitchFamily="18" charset="0"/>
                  </a:rPr>
                  <a:t>Recombination of  donor-acceptor pairs (</a:t>
                </a:r>
                <a14:m>
                  <m:oMath xmlns:m="http://schemas.openxmlformats.org/officeDocument/2006/math">
                    <m:sSup>
                      <m:sSupPr>
                        <m:ctrlPr>
                          <a:rPr lang="en-GB" sz="2400" i="1" smtClean="0">
                            <a:solidFill>
                              <a:schemeClr val="accent1">
                                <a:lumMod val="50000"/>
                              </a:schemeClr>
                            </a:solidFill>
                            <a:latin typeface="Cambria Math"/>
                          </a:rPr>
                        </m:ctrlPr>
                      </m:sSupPr>
                      <m:e>
                        <m:r>
                          <m:rPr>
                            <m:nor/>
                          </m:rPr>
                          <a:rPr lang="en-GB" sz="2400" dirty="0">
                            <a:solidFill>
                              <a:schemeClr val="accent1">
                                <a:lumMod val="50000"/>
                              </a:schemeClr>
                            </a:solidFill>
                            <a:latin typeface="Times New Roman" pitchFamily="18" charset="0"/>
                            <a:cs typeface="Times New Roman" pitchFamily="18" charset="0"/>
                          </a:rPr>
                          <m:t>D</m:t>
                        </m:r>
                      </m:e>
                      <m:sup>
                        <m:r>
                          <a:rPr lang="en-GB" sz="2400" b="0" i="1" smtClean="0">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2400" i="1">
                            <a:solidFill>
                              <a:schemeClr val="accent1">
                                <a:lumMod val="50000"/>
                              </a:schemeClr>
                            </a:solidFill>
                            <a:latin typeface="Cambria Math"/>
                          </a:rPr>
                        </m:ctrlPr>
                      </m:sSupPr>
                      <m:e>
                        <m:r>
                          <m:rPr>
                            <m:nor/>
                          </m:rPr>
                          <a:rPr lang="en-GB" sz="2400" b="0" i="0" dirty="0" smtClean="0">
                            <a:solidFill>
                              <a:schemeClr val="accent1">
                                <a:lumMod val="50000"/>
                              </a:schemeClr>
                            </a:solidFill>
                            <a:latin typeface="Times New Roman" pitchFamily="18" charset="0"/>
                            <a:cs typeface="Times New Roman" pitchFamily="18" charset="0"/>
                          </a:rPr>
                          <m:t>A</m:t>
                        </m:r>
                      </m:e>
                      <m:sup>
                        <m:r>
                          <a:rPr lang="en-GB" sz="2400" i="1">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endParaRPr lang="en-GB" sz="2400" dirty="0">
                  <a:solidFill>
                    <a:schemeClr val="accent1">
                      <a:lumMod val="50000"/>
                    </a:schemeClr>
                  </a:solidFill>
                  <a:latin typeface="Times New Roman" pitchFamily="18" charset="0"/>
                  <a:cs typeface="Times New Roman"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363521" y="231957"/>
                <a:ext cx="6194453" cy="487185"/>
              </a:xfrm>
              <a:prstGeom prst="rect">
                <a:avLst/>
              </a:prstGeom>
              <a:blipFill rotWithShape="1">
                <a:blip r:embed="rId4"/>
                <a:stretch>
                  <a:fillRect l="-1575" t="-3750" r="-591" b="-287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283029" y="990600"/>
                <a:ext cx="5493812" cy="3177537"/>
              </a:xfrm>
              <a:prstGeom prst="rect">
                <a:avLst/>
              </a:prstGeom>
              <a:noFill/>
            </p:spPr>
            <p:txBody>
              <a:bodyPr wrap="none" rtlCol="0">
                <a:spAutoFit/>
              </a:bodyPr>
              <a:lstStyle/>
              <a:p>
                <a:r>
                  <a:rPr lang="en-GB" dirty="0" smtClean="0">
                    <a:latin typeface="Times New Roman" pitchFamily="18" charset="0"/>
                    <a:cs typeface="Times New Roman" pitchFamily="18" charset="0"/>
                  </a:rPr>
                  <a:t>Two additional characteristic feature </a:t>
                </a:r>
                <a:r>
                  <a:rPr lang="en-GB" dirty="0">
                    <a:latin typeface="Times New Roman" pitchFamily="18" charset="0"/>
                    <a:cs typeface="Times New Roman" pitchFamily="18" charset="0"/>
                  </a:rPr>
                  <a:t>from (</a:t>
                </a:r>
                <a14:m>
                  <m:oMath xmlns:m="http://schemas.openxmlformats.org/officeDocument/2006/math">
                    <m:sSup>
                      <m:sSupPr>
                        <m:ctrlPr>
                          <a:rPr lang="en-GB" i="1">
                            <a:latin typeface="Cambria Math"/>
                            <a:cs typeface="Times New Roman" pitchFamily="18" charset="0"/>
                          </a:rPr>
                        </m:ctrlPr>
                      </m:sSupPr>
                      <m:e>
                        <m:r>
                          <m:rPr>
                            <m:nor/>
                          </m:rPr>
                          <a:rPr lang="en-GB" dirty="0">
                            <a:latin typeface="Times New Roman" pitchFamily="18" charset="0"/>
                            <a:cs typeface="Times New Roman" pitchFamily="18" charset="0"/>
                          </a:rPr>
                          <m:t>D</m:t>
                        </m:r>
                      </m:e>
                      <m:sup>
                        <m:r>
                          <a:rPr lang="en-GB">
                            <a:latin typeface="Cambria Math"/>
                            <a:cs typeface="Times New Roman" pitchFamily="18" charset="0"/>
                          </a:rPr>
                          <m:t>0</m:t>
                        </m:r>
                      </m:sup>
                    </m:sSup>
                  </m:oMath>
                </a14:m>
                <a:r>
                  <a:rPr lang="en-GB" dirty="0">
                    <a:latin typeface="Times New Roman" pitchFamily="18" charset="0"/>
                    <a:cs typeface="Times New Roman" pitchFamily="18" charset="0"/>
                  </a:rPr>
                  <a:t>-</a:t>
                </a:r>
                <a14:m>
                  <m:oMath xmlns:m="http://schemas.openxmlformats.org/officeDocument/2006/math">
                    <m:sSup>
                      <m:sSupPr>
                        <m:ctrlPr>
                          <a:rPr lang="en-GB" i="1">
                            <a:latin typeface="Cambria Math"/>
                            <a:cs typeface="Times New Roman" pitchFamily="18" charset="0"/>
                          </a:rPr>
                        </m:ctrlPr>
                      </m:sSupPr>
                      <m:e>
                        <m:r>
                          <m:rPr>
                            <m:nor/>
                          </m:rPr>
                          <a:rPr lang="en-GB" dirty="0">
                            <a:latin typeface="Times New Roman" pitchFamily="18" charset="0"/>
                            <a:cs typeface="Times New Roman" pitchFamily="18" charset="0"/>
                          </a:rPr>
                          <m:t>A</m:t>
                        </m:r>
                      </m:e>
                      <m:sup>
                        <m:r>
                          <a:rPr lang="en-GB">
                            <a:latin typeface="Cambria Math"/>
                            <a:cs typeface="Times New Roman" pitchFamily="18" charset="0"/>
                          </a:rPr>
                          <m:t>0</m:t>
                        </m:r>
                      </m:sup>
                    </m:sSup>
                  </m:oMath>
                </a14:m>
                <a:r>
                  <a:rPr lang="en-GB" dirty="0">
                    <a:latin typeface="Times New Roman" pitchFamily="18" charset="0"/>
                    <a:cs typeface="Times New Roman" pitchFamily="18" charset="0"/>
                  </a:rPr>
                  <a:t>)</a:t>
                </a:r>
                <a:endParaRPr lang="en-GB" dirty="0" smtClean="0">
                  <a:latin typeface="Times New Roman" pitchFamily="18" charset="0"/>
                  <a:cs typeface="Times New Roman" pitchFamily="18" charset="0"/>
                </a:endParaRPr>
              </a:p>
              <a:p>
                <a:endParaRPr lang="en-GB" dirty="0" smtClean="0">
                  <a:latin typeface="Times New Roman" pitchFamily="18" charset="0"/>
                  <a:cs typeface="Times New Roman" pitchFamily="18" charset="0"/>
                </a:endParaRPr>
              </a:p>
              <a:p>
                <a:pPr marL="285750" indent="-285750">
                  <a:buFont typeface="Arial" pitchFamily="34" charset="0"/>
                  <a:buChar char="•"/>
                </a:pPr>
                <a:r>
                  <a:rPr lang="en-GB" dirty="0" smtClean="0">
                    <a:latin typeface="Times New Roman" pitchFamily="18" charset="0"/>
                    <a:cs typeface="Times New Roman" pitchFamily="18" charset="0"/>
                  </a:rPr>
                  <a:t>The blue-shift of the broad band with increasing </a:t>
                </a:r>
              </a:p>
              <a:p>
                <a:r>
                  <a:rPr lang="en-GB" dirty="0">
                    <a:latin typeface="Times New Roman" pitchFamily="18" charset="0"/>
                    <a:cs typeface="Times New Roman" pitchFamily="18" charset="0"/>
                  </a:rPr>
                  <a:t> </a:t>
                </a:r>
                <a:r>
                  <a:rPr lang="en-GB" dirty="0" smtClean="0">
                    <a:latin typeface="Times New Roman" pitchFamily="18" charset="0"/>
                    <a:cs typeface="Times New Roman" pitchFamily="18" charset="0"/>
                  </a:rPr>
                  <a:t>     excitation intensity</a:t>
                </a:r>
              </a:p>
              <a:p>
                <a:pPr marL="285750" indent="-285750">
                  <a:buFont typeface="Arial" pitchFamily="34" charset="0"/>
                  <a:buChar char="•"/>
                </a:pPr>
                <a:r>
                  <a:rPr lang="en-GB" dirty="0">
                    <a:latin typeface="Times New Roman" pitchFamily="18" charset="0"/>
                    <a:cs typeface="Times New Roman" pitchFamily="18" charset="0"/>
                  </a:rPr>
                  <a:t>(</a:t>
                </a:r>
                <a14:m>
                  <m:oMath xmlns:m="http://schemas.openxmlformats.org/officeDocument/2006/math">
                    <m:sSup>
                      <m:sSupPr>
                        <m:ctrlPr>
                          <a:rPr lang="en-GB" i="1">
                            <a:latin typeface="Cambria Math"/>
                            <a:cs typeface="Times New Roman" pitchFamily="18" charset="0"/>
                          </a:rPr>
                        </m:ctrlPr>
                      </m:sSupPr>
                      <m:e>
                        <m:r>
                          <m:rPr>
                            <m:nor/>
                          </m:rPr>
                          <a:rPr lang="en-GB" dirty="0">
                            <a:latin typeface="Times New Roman" pitchFamily="18" charset="0"/>
                            <a:cs typeface="Times New Roman" pitchFamily="18" charset="0"/>
                          </a:rPr>
                          <m:t>D</m:t>
                        </m:r>
                      </m:e>
                      <m:sup>
                        <m:r>
                          <a:rPr lang="en-GB">
                            <a:latin typeface="Cambria Math"/>
                            <a:cs typeface="Times New Roman" pitchFamily="18" charset="0"/>
                          </a:rPr>
                          <m:t>0</m:t>
                        </m:r>
                      </m:sup>
                    </m:sSup>
                  </m:oMath>
                </a14:m>
                <a:r>
                  <a:rPr lang="en-GB" dirty="0">
                    <a:latin typeface="Times New Roman" pitchFamily="18" charset="0"/>
                    <a:cs typeface="Times New Roman" pitchFamily="18" charset="0"/>
                  </a:rPr>
                  <a:t>-</a:t>
                </a:r>
                <a14:m>
                  <m:oMath xmlns:m="http://schemas.openxmlformats.org/officeDocument/2006/math">
                    <m:sSup>
                      <m:sSupPr>
                        <m:ctrlPr>
                          <a:rPr lang="en-GB" i="1">
                            <a:latin typeface="Cambria Math"/>
                            <a:cs typeface="Times New Roman" pitchFamily="18" charset="0"/>
                          </a:rPr>
                        </m:ctrlPr>
                      </m:sSupPr>
                      <m:e>
                        <m:r>
                          <m:rPr>
                            <m:nor/>
                          </m:rPr>
                          <a:rPr lang="en-GB" dirty="0">
                            <a:latin typeface="Times New Roman" pitchFamily="18" charset="0"/>
                            <a:cs typeface="Times New Roman" pitchFamily="18" charset="0"/>
                          </a:rPr>
                          <m:t>A</m:t>
                        </m:r>
                      </m:e>
                      <m:sup>
                        <m:r>
                          <a:rPr lang="en-GB">
                            <a:latin typeface="Cambria Math"/>
                            <a:cs typeface="Times New Roman" pitchFamily="18" charset="0"/>
                          </a:rPr>
                          <m:t>0</m:t>
                        </m:r>
                      </m:sup>
                    </m:sSup>
                  </m:oMath>
                </a14:m>
                <a:r>
                  <a:rPr lang="en-GB" dirty="0">
                    <a:latin typeface="Times New Roman" pitchFamily="18" charset="0"/>
                    <a:cs typeface="Times New Roman" pitchFamily="18" charset="0"/>
                  </a:rPr>
                  <a:t>)</a:t>
                </a:r>
                <a:r>
                  <a:rPr lang="en-GB" dirty="0" smtClean="0">
                    <a:latin typeface="Times New Roman" pitchFamily="18" charset="0"/>
                    <a:cs typeface="Times New Roman" pitchFamily="18" charset="0"/>
                  </a:rPr>
                  <a:t> luminescence spectrum shows the typical</a:t>
                </a:r>
              </a:p>
              <a:p>
                <a:r>
                  <a:rPr lang="en-GB" dirty="0">
                    <a:latin typeface="Times New Roman" pitchFamily="18" charset="0"/>
                    <a:cs typeface="Times New Roman" pitchFamily="18" charset="0"/>
                  </a:rPr>
                  <a:t> </a:t>
                </a:r>
                <a:r>
                  <a:rPr lang="en-GB" dirty="0" smtClean="0">
                    <a:latin typeface="Times New Roman" pitchFamily="18" charset="0"/>
                    <a:cs typeface="Times New Roman" pitchFamily="18" charset="0"/>
                  </a:rPr>
                  <a:t>     behaviour in time-resolved luminescence experiment:</a:t>
                </a:r>
              </a:p>
              <a:p>
                <a:r>
                  <a:rPr lang="en-GB" dirty="0">
                    <a:latin typeface="Times New Roman" pitchFamily="18" charset="0"/>
                    <a:cs typeface="Times New Roman" pitchFamily="18" charset="0"/>
                  </a:rPr>
                  <a:t> </a:t>
                </a:r>
                <a:r>
                  <a:rPr lang="en-GB" dirty="0" smtClean="0">
                    <a:latin typeface="Times New Roman" pitchFamily="18" charset="0"/>
                    <a:cs typeface="Times New Roman" pitchFamily="18" charset="0"/>
                  </a:rPr>
                  <a:t>     the increasing delay after the excitation impulse </a:t>
                </a:r>
              </a:p>
              <a:p>
                <a:r>
                  <a:rPr lang="en-GB" dirty="0">
                    <a:latin typeface="Times New Roman" pitchFamily="18" charset="0"/>
                    <a:cs typeface="Times New Roman" pitchFamily="18" charset="0"/>
                  </a:rPr>
                  <a:t> </a:t>
                </a:r>
                <a:r>
                  <a:rPr lang="en-GB" dirty="0" smtClean="0">
                    <a:latin typeface="Times New Roman" pitchFamily="18" charset="0"/>
                    <a:cs typeface="Times New Roman" pitchFamily="18" charset="0"/>
                  </a:rPr>
                  <a:t>     gives rise to a pronounced red-shift of the emission </a:t>
                </a:r>
              </a:p>
              <a:p>
                <a:r>
                  <a:rPr lang="en-GB" dirty="0">
                    <a:latin typeface="Times New Roman" pitchFamily="18" charset="0"/>
                    <a:cs typeface="Times New Roman" pitchFamily="18" charset="0"/>
                  </a:rPr>
                  <a:t> </a:t>
                </a:r>
                <a:r>
                  <a:rPr lang="en-GB" dirty="0" smtClean="0">
                    <a:latin typeface="Times New Roman" pitchFamily="18" charset="0"/>
                    <a:cs typeface="Times New Roman" pitchFamily="18" charset="0"/>
                  </a:rPr>
                  <a:t>     spectrum</a:t>
                </a:r>
                <a:endParaRPr lang="en-GB" dirty="0">
                  <a:latin typeface="Times New Roman" pitchFamily="18" charset="0"/>
                  <a:cs typeface="Times New Roman" pitchFamily="18" charset="0"/>
                </a:endParaRPr>
              </a:p>
              <a:p>
                <a:pPr marL="285750" indent="-285750">
                  <a:buFont typeface="Arial" pitchFamily="34" charset="0"/>
                  <a:buChar char="•"/>
                </a:pPr>
                <a:endParaRPr lang="en-GB" dirty="0">
                  <a:latin typeface="Times New Roman" pitchFamily="18" charset="0"/>
                  <a:cs typeface="Times New Roman" pitchFamily="18" charset="0"/>
                </a:endParaRPr>
              </a:p>
              <a:p>
                <a:r>
                  <a:rPr lang="en-GB" dirty="0">
                    <a:latin typeface="Times New Roman" pitchFamily="18" charset="0"/>
                    <a:cs typeface="Times New Roman" pitchFamily="18" charset="0"/>
                  </a:rPr>
                  <a:t> </a:t>
                </a:r>
              </a:p>
            </p:txBody>
          </p:sp>
        </mc:Choice>
        <mc:Fallback xmlns="">
          <p:sp>
            <p:nvSpPr>
              <p:cNvPr id="2" name="TextBox 1"/>
              <p:cNvSpPr txBox="1">
                <a:spLocks noRot="1" noChangeAspect="1" noMove="1" noResize="1" noEditPoints="1" noAdjustHandles="1" noChangeArrowheads="1" noChangeShapeType="1" noTextEdit="1"/>
              </p:cNvSpPr>
              <p:nvPr/>
            </p:nvSpPr>
            <p:spPr>
              <a:xfrm>
                <a:off x="283029" y="990600"/>
                <a:ext cx="5493812" cy="3177537"/>
              </a:xfrm>
              <a:prstGeom prst="rect">
                <a:avLst/>
              </a:prstGeom>
              <a:blipFill rotWithShape="1">
                <a:blip r:embed="rId5"/>
                <a:stretch>
                  <a:fillRect l="-887" t="-384" r="-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609599" y="3657600"/>
                <a:ext cx="5167241" cy="2343077"/>
              </a:xfrm>
              <a:prstGeom prst="rect">
                <a:avLst/>
              </a:prstGeom>
            </p:spPr>
            <p:txBody>
              <a:bodyPr wrap="square">
                <a:spAutoFit/>
              </a:bodyPr>
              <a:lstStyle/>
              <a:p>
                <a:pPr>
                  <a:defRPr/>
                </a:pPr>
                <a:r>
                  <a:rPr lang="en-GB" dirty="0" smtClean="0">
                    <a:solidFill>
                      <a:schemeClr val="tx1"/>
                    </a:solidFill>
                    <a:latin typeface="Times New Roman" pitchFamily="18" charset="0"/>
                    <a:cs typeface="Times New Roman" pitchFamily="18" charset="0"/>
                  </a:rPr>
                  <a:t>By increasing excitation intensity, more (</a:t>
                </a:r>
                <a14:m>
                  <m:oMath xmlns:m="http://schemas.openxmlformats.org/officeDocument/2006/math">
                    <m:sSup>
                      <m:sSupPr>
                        <m:ctrlPr>
                          <a:rPr lang="en-GB" i="1">
                            <a:solidFill>
                              <a:schemeClr val="tx1"/>
                            </a:solidFill>
                            <a:latin typeface="Cambria Math"/>
                          </a:rPr>
                        </m:ctrlPr>
                      </m:sSupPr>
                      <m:e>
                        <m:r>
                          <m:rPr>
                            <m:nor/>
                          </m:rPr>
                          <a:rPr lang="en-GB" dirty="0">
                            <a:solidFill>
                              <a:schemeClr val="tx1"/>
                            </a:solidFill>
                            <a:latin typeface="Times New Roman" pitchFamily="18" charset="0"/>
                            <a:cs typeface="Times New Roman" pitchFamily="18" charset="0"/>
                          </a:rPr>
                          <m:t>D</m:t>
                        </m:r>
                      </m:e>
                      <m:sup>
                        <m:r>
                          <a:rPr lang="en-GB" i="1">
                            <a:solidFill>
                              <a:schemeClr val="tx1"/>
                            </a:solidFill>
                            <a:latin typeface="Cambria Math"/>
                          </a:rPr>
                          <m:t>0</m:t>
                        </m:r>
                      </m:sup>
                    </m:sSup>
                  </m:oMath>
                </a14:m>
                <a:r>
                  <a:rPr lang="en-GB" dirty="0">
                    <a:solidFill>
                      <a:schemeClr val="tx1"/>
                    </a:solidFill>
                    <a:latin typeface="Times New Roman" pitchFamily="18" charset="0"/>
                    <a:cs typeface="Times New Roman" pitchFamily="18" charset="0"/>
                  </a:rPr>
                  <a:t>-</a:t>
                </a:r>
                <a14:m>
                  <m:oMath xmlns:m="http://schemas.openxmlformats.org/officeDocument/2006/math">
                    <m:sSup>
                      <m:sSupPr>
                        <m:ctrlPr>
                          <a:rPr lang="en-GB" i="1">
                            <a:solidFill>
                              <a:schemeClr val="tx1"/>
                            </a:solidFill>
                            <a:latin typeface="Cambria Math"/>
                          </a:rPr>
                        </m:ctrlPr>
                      </m:sSupPr>
                      <m:e>
                        <m:r>
                          <m:rPr>
                            <m:nor/>
                          </m:rPr>
                          <a:rPr lang="en-GB" dirty="0">
                            <a:solidFill>
                              <a:schemeClr val="tx1"/>
                            </a:solidFill>
                            <a:latin typeface="Times New Roman" pitchFamily="18" charset="0"/>
                            <a:cs typeface="Times New Roman" pitchFamily="18" charset="0"/>
                          </a:rPr>
                          <m:t>A</m:t>
                        </m:r>
                      </m:e>
                      <m:sup>
                        <m:r>
                          <a:rPr lang="en-GB" i="1">
                            <a:solidFill>
                              <a:schemeClr val="tx1"/>
                            </a:solidFill>
                            <a:latin typeface="Cambria Math"/>
                          </a:rPr>
                          <m:t>0</m:t>
                        </m:r>
                      </m:sup>
                    </m:sSup>
                  </m:oMath>
                </a14:m>
                <a:r>
                  <a:rPr lang="en-GB" dirty="0">
                    <a:solidFill>
                      <a:schemeClr val="tx1"/>
                    </a:solidFill>
                    <a:latin typeface="Times New Roman" pitchFamily="18" charset="0"/>
                    <a:cs typeface="Times New Roman" pitchFamily="18" charset="0"/>
                  </a:rPr>
                  <a:t>) atoms closer to one another I,e with lower R, get excited, which increase the influence of coulomb term in the 2 slides before formula.</a:t>
                </a:r>
              </a:p>
              <a:p>
                <a:pPr>
                  <a:defRPr/>
                </a:pPr>
                <a:r>
                  <a:rPr lang="en-GB" dirty="0">
                    <a:solidFill>
                      <a:schemeClr val="tx1"/>
                    </a:solidFill>
                    <a:latin typeface="Times New Roman" pitchFamily="18" charset="0"/>
                    <a:cs typeface="Times New Roman" pitchFamily="18" charset="0"/>
                  </a:rPr>
                  <a:t>2:  according previous formula the closer pairs with lower R are the first to recombine, while pairs further and further apart start to send out luminescence in longer time delays.</a:t>
                </a:r>
              </a:p>
            </p:txBody>
          </p:sp>
        </mc:Choice>
        <mc:Fallback xmlns="">
          <p:sp>
            <p:nvSpPr>
              <p:cNvPr id="4" name="Rectangle 3"/>
              <p:cNvSpPr>
                <a:spLocks noRot="1" noChangeAspect="1" noMove="1" noResize="1" noEditPoints="1" noAdjustHandles="1" noChangeArrowheads="1" noChangeShapeType="1" noTextEdit="1"/>
              </p:cNvSpPr>
              <p:nvPr/>
            </p:nvSpPr>
            <p:spPr>
              <a:xfrm>
                <a:off x="609599" y="3657600"/>
                <a:ext cx="5167241" cy="2343077"/>
              </a:xfrm>
              <a:prstGeom prst="rect">
                <a:avLst/>
              </a:prstGeom>
              <a:blipFill rotWithShape="1">
                <a:blip r:embed="rId6"/>
                <a:stretch>
                  <a:fillRect l="-943" t="-521" r="-1651" b="-2604"/>
                </a:stretch>
              </a:blipFill>
            </p:spPr>
            <p:txBody>
              <a:bodyPr/>
              <a:lstStyle/>
              <a:p>
                <a:r>
                  <a:rPr lang="en-GB">
                    <a:noFill/>
                  </a:rPr>
                  <a:t> </a:t>
                </a:r>
              </a:p>
            </p:txBody>
          </p:sp>
        </mc:Fallback>
      </mc:AlternateContent>
    </p:spTree>
    <p:extLst>
      <p:ext uri="{BB962C8B-B14F-4D97-AF65-F5344CB8AC3E}">
        <p14:creationId xmlns:p14="http://schemas.microsoft.com/office/powerpoint/2010/main" val="17875855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PRINCE~1\AppData\Local\Temp\Rar$DI41.505\Fig05_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838200"/>
            <a:ext cx="3659722" cy="35052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p:cNvSpPr txBox="1"/>
              <p:nvPr/>
            </p:nvSpPr>
            <p:spPr>
              <a:xfrm>
                <a:off x="1363521" y="231957"/>
                <a:ext cx="6194453" cy="487185"/>
              </a:xfrm>
              <a:prstGeom prst="rect">
                <a:avLst/>
              </a:prstGeom>
              <a:noFill/>
            </p:spPr>
            <p:txBody>
              <a:bodyPr wrap="none" rtlCol="0">
                <a:spAutoFit/>
              </a:bodyPr>
              <a:lstStyle/>
              <a:p>
                <a:r>
                  <a:rPr lang="en-GB" sz="2400" dirty="0" smtClean="0">
                    <a:solidFill>
                      <a:schemeClr val="accent1">
                        <a:lumMod val="50000"/>
                      </a:schemeClr>
                    </a:solidFill>
                    <a:latin typeface="Times New Roman" pitchFamily="18" charset="0"/>
                    <a:cs typeface="Times New Roman" pitchFamily="18" charset="0"/>
                  </a:rPr>
                  <a:t>Recombination of  donor-acceptor pairs (</a:t>
                </a:r>
                <a14:m>
                  <m:oMath xmlns:m="http://schemas.openxmlformats.org/officeDocument/2006/math">
                    <m:sSup>
                      <m:sSupPr>
                        <m:ctrlPr>
                          <a:rPr lang="en-GB" sz="2400" i="1" smtClean="0">
                            <a:solidFill>
                              <a:schemeClr val="accent1">
                                <a:lumMod val="50000"/>
                              </a:schemeClr>
                            </a:solidFill>
                            <a:latin typeface="Cambria Math"/>
                          </a:rPr>
                        </m:ctrlPr>
                      </m:sSupPr>
                      <m:e>
                        <m:r>
                          <m:rPr>
                            <m:nor/>
                          </m:rPr>
                          <a:rPr lang="en-GB" sz="2400" dirty="0">
                            <a:solidFill>
                              <a:schemeClr val="accent1">
                                <a:lumMod val="50000"/>
                              </a:schemeClr>
                            </a:solidFill>
                            <a:latin typeface="Times New Roman" pitchFamily="18" charset="0"/>
                            <a:cs typeface="Times New Roman" pitchFamily="18" charset="0"/>
                          </a:rPr>
                          <m:t>D</m:t>
                        </m:r>
                      </m:e>
                      <m:sup>
                        <m:r>
                          <a:rPr lang="en-GB" sz="2400" b="0" i="1" smtClean="0">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2400" i="1">
                            <a:solidFill>
                              <a:schemeClr val="accent1">
                                <a:lumMod val="50000"/>
                              </a:schemeClr>
                            </a:solidFill>
                            <a:latin typeface="Cambria Math"/>
                          </a:rPr>
                        </m:ctrlPr>
                      </m:sSupPr>
                      <m:e>
                        <m:r>
                          <m:rPr>
                            <m:nor/>
                          </m:rPr>
                          <a:rPr lang="en-GB" sz="2400" b="0" i="0" dirty="0" smtClean="0">
                            <a:solidFill>
                              <a:schemeClr val="accent1">
                                <a:lumMod val="50000"/>
                              </a:schemeClr>
                            </a:solidFill>
                            <a:latin typeface="Times New Roman" pitchFamily="18" charset="0"/>
                            <a:cs typeface="Times New Roman" pitchFamily="18" charset="0"/>
                          </a:rPr>
                          <m:t>A</m:t>
                        </m:r>
                      </m:e>
                      <m:sup>
                        <m:r>
                          <a:rPr lang="en-GB" sz="2400" i="1">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endParaRPr lang="en-GB" sz="2400" dirty="0">
                  <a:solidFill>
                    <a:schemeClr val="accent1">
                      <a:lumMod val="50000"/>
                    </a:schemeClr>
                  </a:solidFill>
                  <a:latin typeface="Times New Roman" pitchFamily="18" charset="0"/>
                  <a:cs typeface="Times New Roman"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363521" y="231957"/>
                <a:ext cx="6194453" cy="487185"/>
              </a:xfrm>
              <a:prstGeom prst="rect">
                <a:avLst/>
              </a:prstGeom>
              <a:blipFill rotWithShape="1">
                <a:blip r:embed="rId4"/>
                <a:stretch>
                  <a:fillRect l="-1575" t="-3750" r="-591" b="-287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685800" y="4419600"/>
                <a:ext cx="8268289" cy="1245597"/>
              </a:xfrm>
              <a:prstGeom prst="rect">
                <a:avLst/>
              </a:prstGeom>
            </p:spPr>
            <p:txBody>
              <a:bodyPr wrap="none">
                <a:spAutoFit/>
              </a:bodyPr>
              <a:lstStyle/>
              <a:p>
                <a:r>
                  <a:rPr lang="en-GB" dirty="0" smtClean="0">
                    <a:solidFill>
                      <a:schemeClr val="tx1"/>
                    </a:solidFill>
                    <a:latin typeface="Times New Roman" pitchFamily="18" charset="0"/>
                    <a:cs typeface="Times New Roman" pitchFamily="18" charset="0"/>
                  </a:rPr>
                  <a:t>(</a:t>
                </a:r>
                <a14:m>
                  <m:oMath xmlns:m="http://schemas.openxmlformats.org/officeDocument/2006/math">
                    <m:sSup>
                      <m:sSupPr>
                        <m:ctrlPr>
                          <a:rPr lang="en-GB" i="1">
                            <a:solidFill>
                              <a:schemeClr val="tx1"/>
                            </a:solidFill>
                            <a:latin typeface="Cambria Math"/>
                          </a:rPr>
                        </m:ctrlPr>
                      </m:sSupPr>
                      <m:e>
                        <m:r>
                          <m:rPr>
                            <m:nor/>
                          </m:rPr>
                          <a:rPr lang="en-GB" dirty="0">
                            <a:solidFill>
                              <a:schemeClr val="tx1"/>
                            </a:solidFill>
                            <a:latin typeface="Times New Roman" pitchFamily="18" charset="0"/>
                            <a:cs typeface="Times New Roman" pitchFamily="18" charset="0"/>
                          </a:rPr>
                          <m:t>D</m:t>
                        </m:r>
                      </m:e>
                      <m:sup>
                        <m:r>
                          <a:rPr lang="en-GB" i="1">
                            <a:solidFill>
                              <a:schemeClr val="tx1"/>
                            </a:solidFill>
                            <a:latin typeface="Cambria Math"/>
                          </a:rPr>
                          <m:t>0</m:t>
                        </m:r>
                      </m:sup>
                    </m:sSup>
                  </m:oMath>
                </a14:m>
                <a:r>
                  <a:rPr lang="en-GB" dirty="0">
                    <a:solidFill>
                      <a:schemeClr val="tx1"/>
                    </a:solidFill>
                    <a:latin typeface="Times New Roman" pitchFamily="18" charset="0"/>
                    <a:cs typeface="Times New Roman" pitchFamily="18" charset="0"/>
                  </a:rPr>
                  <a:t>-</a:t>
                </a:r>
                <a14:m>
                  <m:oMath xmlns:m="http://schemas.openxmlformats.org/officeDocument/2006/math">
                    <m:sSup>
                      <m:sSupPr>
                        <m:ctrlPr>
                          <a:rPr lang="en-GB" i="1">
                            <a:solidFill>
                              <a:schemeClr val="tx1"/>
                            </a:solidFill>
                            <a:latin typeface="Cambria Math"/>
                          </a:rPr>
                        </m:ctrlPr>
                      </m:sSupPr>
                      <m:e>
                        <m:r>
                          <m:rPr>
                            <m:nor/>
                          </m:rPr>
                          <a:rPr lang="en-GB" dirty="0">
                            <a:solidFill>
                              <a:schemeClr val="tx1"/>
                            </a:solidFill>
                            <a:latin typeface="Times New Roman" pitchFamily="18" charset="0"/>
                            <a:cs typeface="Times New Roman" pitchFamily="18" charset="0"/>
                          </a:rPr>
                          <m:t>A</m:t>
                        </m:r>
                      </m:e>
                      <m:sup>
                        <m:r>
                          <a:rPr lang="en-GB" i="1">
                            <a:solidFill>
                              <a:schemeClr val="tx1"/>
                            </a:solidFill>
                            <a:latin typeface="Cambria Math"/>
                          </a:rPr>
                          <m:t>0</m:t>
                        </m:r>
                      </m:sup>
                    </m:sSup>
                  </m:oMath>
                </a14:m>
                <a:r>
                  <a:rPr lang="en-GB" dirty="0">
                    <a:solidFill>
                      <a:schemeClr val="tx1"/>
                    </a:solidFill>
                    <a:latin typeface="Times New Roman" pitchFamily="18" charset="0"/>
                    <a:cs typeface="Times New Roman" pitchFamily="18" charset="0"/>
                  </a:rPr>
                  <a:t>)</a:t>
                </a:r>
                <a:r>
                  <a:rPr lang="en-GB" dirty="0">
                    <a:latin typeface="Times New Roman" pitchFamily="18" charset="0"/>
                    <a:cs typeface="Times New Roman" pitchFamily="18" charset="0"/>
                  </a:rPr>
                  <a:t> </a:t>
                </a:r>
                <a:r>
                  <a:rPr lang="en-GB" dirty="0" smtClean="0">
                    <a:latin typeface="Times New Roman" pitchFamily="18" charset="0"/>
                    <a:cs typeface="Times New Roman" pitchFamily="18" charset="0"/>
                  </a:rPr>
                  <a:t>luminescence spectrum of GaP at T=20K. </a:t>
                </a:r>
                <a:r>
                  <a:rPr lang="en-GB" dirty="0" smtClean="0">
                    <a:solidFill>
                      <a:schemeClr val="tx1"/>
                    </a:solidFill>
                    <a:latin typeface="Times New Roman" pitchFamily="18" charset="0"/>
                    <a:cs typeface="Times New Roman" pitchFamily="18" charset="0"/>
                  </a:rPr>
                  <a:t>The high- energy tail at 2.25eV</a:t>
                </a:r>
              </a:p>
              <a:p>
                <a:r>
                  <a:rPr lang="en-GB" dirty="0" smtClean="0">
                    <a:solidFill>
                      <a:schemeClr val="tx1"/>
                    </a:solidFill>
                    <a:latin typeface="Times New Roman" pitchFamily="18" charset="0"/>
                    <a:cs typeface="Times New Roman" pitchFamily="18" charset="0"/>
                  </a:rPr>
                  <a:t> includes the unresolved lines </a:t>
                </a:r>
                <a:r>
                  <a:rPr lang="en-GB" dirty="0">
                    <a:latin typeface="Times New Roman" pitchFamily="18" charset="0"/>
                    <a:cs typeface="Times New Roman" pitchFamily="18" charset="0"/>
                  </a:rPr>
                  <a:t>of (</a:t>
                </a:r>
                <a14:m>
                  <m:oMath xmlns:m="http://schemas.openxmlformats.org/officeDocument/2006/math">
                    <m:sSup>
                      <m:sSupPr>
                        <m:ctrlPr>
                          <a:rPr lang="en-GB" i="1">
                            <a:latin typeface="Cambria Math"/>
                            <a:cs typeface="Times New Roman" pitchFamily="18" charset="0"/>
                          </a:rPr>
                        </m:ctrlPr>
                      </m:sSupPr>
                      <m:e>
                        <m:r>
                          <m:rPr>
                            <m:nor/>
                          </m:rPr>
                          <a:rPr lang="en-GB" dirty="0">
                            <a:latin typeface="Times New Roman" pitchFamily="18" charset="0"/>
                            <a:cs typeface="Times New Roman" pitchFamily="18" charset="0"/>
                          </a:rPr>
                          <m:t>D</m:t>
                        </m:r>
                      </m:e>
                      <m:sup>
                        <m:r>
                          <a:rPr lang="en-GB">
                            <a:latin typeface="Cambria Math"/>
                            <a:cs typeface="Times New Roman" pitchFamily="18" charset="0"/>
                          </a:rPr>
                          <m:t>0</m:t>
                        </m:r>
                      </m:sup>
                    </m:sSup>
                  </m:oMath>
                </a14:m>
                <a:r>
                  <a:rPr lang="en-GB" dirty="0">
                    <a:latin typeface="Times New Roman" pitchFamily="18" charset="0"/>
                    <a:cs typeface="Times New Roman" pitchFamily="18" charset="0"/>
                  </a:rPr>
                  <a:t>-</a:t>
                </a:r>
                <a14:m>
                  <m:oMath xmlns:m="http://schemas.openxmlformats.org/officeDocument/2006/math">
                    <m:sSup>
                      <m:sSupPr>
                        <m:ctrlPr>
                          <a:rPr lang="en-GB" i="1">
                            <a:latin typeface="Cambria Math"/>
                            <a:cs typeface="Times New Roman" pitchFamily="18" charset="0"/>
                          </a:rPr>
                        </m:ctrlPr>
                      </m:sSupPr>
                      <m:e>
                        <m:r>
                          <m:rPr>
                            <m:nor/>
                          </m:rPr>
                          <a:rPr lang="en-GB" dirty="0">
                            <a:latin typeface="Times New Roman" pitchFamily="18" charset="0"/>
                            <a:cs typeface="Times New Roman" pitchFamily="18" charset="0"/>
                          </a:rPr>
                          <m:t>A</m:t>
                        </m:r>
                      </m:e>
                      <m:sup>
                        <m:r>
                          <a:rPr lang="en-GB">
                            <a:latin typeface="Cambria Math"/>
                            <a:cs typeface="Times New Roman" pitchFamily="18" charset="0"/>
                          </a:rPr>
                          <m:t>0</m:t>
                        </m:r>
                      </m:sup>
                    </m:sSup>
                  </m:oMath>
                </a14:m>
                <a:r>
                  <a:rPr lang="en-GB" dirty="0">
                    <a:latin typeface="Times New Roman" pitchFamily="18" charset="0"/>
                    <a:cs typeface="Times New Roman" pitchFamily="18" charset="0"/>
                  </a:rPr>
                  <a:t>) </a:t>
                </a:r>
                <a:r>
                  <a:rPr lang="en-GB" dirty="0" smtClean="0">
                    <a:latin typeface="Times New Roman" pitchFamily="18" charset="0"/>
                    <a:cs typeface="Times New Roman" pitchFamily="18" charset="0"/>
                  </a:rPr>
                  <a:t>pairs (</a:t>
                </a:r>
                <a:r>
                  <a:rPr lang="en-GB" dirty="0">
                    <a:latin typeface="Times New Roman" pitchFamily="18" charset="0"/>
                    <a:cs typeface="Times New Roman" pitchFamily="18" charset="0"/>
                  </a:rPr>
                  <a:t>wide slit, higher </a:t>
                </a:r>
                <a:r>
                  <a:rPr lang="en-GB" dirty="0" smtClean="0">
                    <a:latin typeface="Times New Roman" pitchFamily="18" charset="0"/>
                    <a:cs typeface="Times New Roman" pitchFamily="18" charset="0"/>
                  </a:rPr>
                  <a:t>temperature) </a:t>
                </a:r>
                <a:r>
                  <a:rPr lang="en-GB" dirty="0">
                    <a:latin typeface="Times New Roman" pitchFamily="18" charset="0"/>
                    <a:cs typeface="Times New Roman" pitchFamily="18" charset="0"/>
                  </a:rPr>
                  <a:t>and </a:t>
                </a:r>
                <a:endParaRPr lang="en-GB" dirty="0" smtClean="0">
                  <a:latin typeface="Times New Roman" pitchFamily="18" charset="0"/>
                  <a:cs typeface="Times New Roman" pitchFamily="18" charset="0"/>
                </a:endParaRPr>
              </a:p>
              <a:p>
                <a:r>
                  <a:rPr lang="en-GB" dirty="0" smtClean="0">
                    <a:latin typeface="Times New Roman" pitchFamily="18" charset="0"/>
                    <a:cs typeface="Times New Roman" pitchFamily="18" charset="0"/>
                  </a:rPr>
                  <a:t>the </a:t>
                </a:r>
                <a:r>
                  <a:rPr lang="en-GB" dirty="0">
                    <a:latin typeface="Times New Roman" pitchFamily="18" charset="0"/>
                    <a:cs typeface="Times New Roman" pitchFamily="18" charset="0"/>
                  </a:rPr>
                  <a:t>peak at 2.20 eV corresponds to broad band from </a:t>
                </a:r>
                <a:r>
                  <a:rPr lang="en-GB" dirty="0" smtClean="0">
                    <a:latin typeface="Times New Roman" pitchFamily="18" charset="0"/>
                    <a:cs typeface="Times New Roman" pitchFamily="18" charset="0"/>
                  </a:rPr>
                  <a:t>previous spectrum. The </a:t>
                </a:r>
                <a:r>
                  <a:rPr lang="en-GB" dirty="0">
                    <a:latin typeface="Times New Roman" pitchFamily="18" charset="0"/>
                    <a:cs typeface="Times New Roman" pitchFamily="18" charset="0"/>
                  </a:rPr>
                  <a:t>spectrum </a:t>
                </a:r>
                <a:endParaRPr lang="en-GB" dirty="0" smtClean="0">
                  <a:latin typeface="Times New Roman" pitchFamily="18" charset="0"/>
                  <a:cs typeface="Times New Roman" pitchFamily="18" charset="0"/>
                </a:endParaRPr>
              </a:p>
              <a:p>
                <a:r>
                  <a:rPr lang="en-GB" dirty="0" smtClean="0">
                    <a:latin typeface="Times New Roman" pitchFamily="18" charset="0"/>
                    <a:cs typeface="Times New Roman" pitchFamily="18" charset="0"/>
                  </a:rPr>
                  <a:t>periodically </a:t>
                </a:r>
                <a:r>
                  <a:rPr lang="en-GB" dirty="0">
                    <a:latin typeface="Times New Roman" pitchFamily="18" charset="0"/>
                    <a:cs typeface="Times New Roman" pitchFamily="18" charset="0"/>
                  </a:rPr>
                  <a:t>repeated </a:t>
                </a:r>
                <a:r>
                  <a:rPr lang="en-GB" dirty="0" smtClean="0">
                    <a:latin typeface="Times New Roman" pitchFamily="18" charset="0"/>
                    <a:cs typeface="Times New Roman" pitchFamily="18" charset="0"/>
                  </a:rPr>
                  <a:t>with </a:t>
                </a:r>
                <a:r>
                  <a:rPr lang="en-GB" dirty="0">
                    <a:latin typeface="Times New Roman" pitchFamily="18" charset="0"/>
                    <a:cs typeface="Times New Roman" pitchFamily="18" charset="0"/>
                  </a:rPr>
                  <a:t>the period </a:t>
                </a:r>
                <a:r>
                  <a:rPr lang="az-Cyrl-AZ" dirty="0">
                    <a:latin typeface="Times New Roman" pitchFamily="18" charset="0"/>
                    <a:cs typeface="Times New Roman" pitchFamily="18" charset="0"/>
                  </a:rPr>
                  <a:t>ћ</a:t>
                </a:r>
                <a:r>
                  <a:rPr lang="el-GR" dirty="0">
                    <a:latin typeface="Times New Roman" pitchFamily="18" charset="0"/>
                    <a:cs typeface="Times New Roman" pitchFamily="18" charset="0"/>
                  </a:rPr>
                  <a:t>ω</a:t>
                </a:r>
                <a:r>
                  <a:rPr lang="en-GB" dirty="0">
                    <a:latin typeface="Times New Roman" pitchFamily="18" charset="0"/>
                    <a:cs typeface="Times New Roman" pitchFamily="18" charset="0"/>
                  </a:rPr>
                  <a:t>LO </a:t>
                </a:r>
                <a:r>
                  <a:rPr lang="en-GB" sz="1200" dirty="0" smtClean="0">
                    <a:solidFill>
                      <a:schemeClr val="accent1">
                        <a:lumMod val="50000"/>
                      </a:schemeClr>
                    </a:solidFill>
                    <a:latin typeface="Times New Roman" pitchFamily="18" charset="0"/>
                    <a:cs typeface="Times New Roman" pitchFamily="18" charset="0"/>
                  </a:rPr>
                  <a:t>.</a:t>
                </a:r>
                <a:endParaRPr lang="en-GB" sz="1200" dirty="0">
                  <a:solidFill>
                    <a:schemeClr val="tx1"/>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685800" y="4419600"/>
                <a:ext cx="8268289" cy="1245597"/>
              </a:xfrm>
              <a:prstGeom prst="rect">
                <a:avLst/>
              </a:prstGeom>
              <a:blipFill rotWithShape="1">
                <a:blip r:embed="rId5"/>
                <a:stretch>
                  <a:fillRect l="-664" t="-980" b="-6373"/>
                </a:stretch>
              </a:blipFill>
            </p:spPr>
            <p:txBody>
              <a:bodyPr/>
              <a:lstStyle/>
              <a:p>
                <a:r>
                  <a:rPr lang="en-GB">
                    <a:noFill/>
                  </a:rPr>
                  <a:t> </a:t>
                </a:r>
              </a:p>
            </p:txBody>
          </p:sp>
        </mc:Fallback>
      </mc:AlternateContent>
    </p:spTree>
    <p:extLst>
      <p:ext uri="{BB962C8B-B14F-4D97-AF65-F5344CB8AC3E}">
        <p14:creationId xmlns:p14="http://schemas.microsoft.com/office/powerpoint/2010/main" val="41034307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PRINCE~1\AppData\Local\Temp\Rar$DI43.199\Fig05_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0026" y="838200"/>
            <a:ext cx="5661442" cy="338328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p:cNvSpPr txBox="1"/>
              <p:nvPr/>
            </p:nvSpPr>
            <p:spPr>
              <a:xfrm>
                <a:off x="1363521" y="231957"/>
                <a:ext cx="6194453" cy="487185"/>
              </a:xfrm>
              <a:prstGeom prst="rect">
                <a:avLst/>
              </a:prstGeom>
              <a:noFill/>
            </p:spPr>
            <p:txBody>
              <a:bodyPr wrap="none" rtlCol="0">
                <a:spAutoFit/>
              </a:bodyPr>
              <a:lstStyle/>
              <a:p>
                <a:r>
                  <a:rPr lang="en-GB" sz="2400" dirty="0" smtClean="0">
                    <a:solidFill>
                      <a:schemeClr val="accent1">
                        <a:lumMod val="50000"/>
                      </a:schemeClr>
                    </a:solidFill>
                    <a:latin typeface="Times New Roman" pitchFamily="18" charset="0"/>
                    <a:cs typeface="Times New Roman" pitchFamily="18" charset="0"/>
                  </a:rPr>
                  <a:t>Recombination of  donor-acceptor pairs (</a:t>
                </a:r>
                <a14:m>
                  <m:oMath xmlns:m="http://schemas.openxmlformats.org/officeDocument/2006/math">
                    <m:sSup>
                      <m:sSupPr>
                        <m:ctrlPr>
                          <a:rPr lang="en-GB" sz="2400" i="1" smtClean="0">
                            <a:solidFill>
                              <a:schemeClr val="accent1">
                                <a:lumMod val="50000"/>
                              </a:schemeClr>
                            </a:solidFill>
                            <a:latin typeface="Cambria Math"/>
                          </a:rPr>
                        </m:ctrlPr>
                      </m:sSupPr>
                      <m:e>
                        <m:r>
                          <m:rPr>
                            <m:nor/>
                          </m:rPr>
                          <a:rPr lang="en-GB" sz="2400" dirty="0">
                            <a:solidFill>
                              <a:schemeClr val="accent1">
                                <a:lumMod val="50000"/>
                              </a:schemeClr>
                            </a:solidFill>
                            <a:latin typeface="Times New Roman" pitchFamily="18" charset="0"/>
                            <a:cs typeface="Times New Roman" pitchFamily="18" charset="0"/>
                          </a:rPr>
                          <m:t>D</m:t>
                        </m:r>
                      </m:e>
                      <m:sup>
                        <m:r>
                          <a:rPr lang="en-GB" sz="2400" b="0" i="1" smtClean="0">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14:m>
                  <m:oMath xmlns:m="http://schemas.openxmlformats.org/officeDocument/2006/math">
                    <m:sSup>
                      <m:sSupPr>
                        <m:ctrlPr>
                          <a:rPr lang="en-GB" sz="2400" i="1">
                            <a:solidFill>
                              <a:schemeClr val="accent1">
                                <a:lumMod val="50000"/>
                              </a:schemeClr>
                            </a:solidFill>
                            <a:latin typeface="Cambria Math"/>
                          </a:rPr>
                        </m:ctrlPr>
                      </m:sSupPr>
                      <m:e>
                        <m:r>
                          <m:rPr>
                            <m:nor/>
                          </m:rPr>
                          <a:rPr lang="en-GB" sz="2400" b="0" i="0" dirty="0" smtClean="0">
                            <a:solidFill>
                              <a:schemeClr val="accent1">
                                <a:lumMod val="50000"/>
                              </a:schemeClr>
                            </a:solidFill>
                            <a:latin typeface="Times New Roman" pitchFamily="18" charset="0"/>
                            <a:cs typeface="Times New Roman" pitchFamily="18" charset="0"/>
                          </a:rPr>
                          <m:t>A</m:t>
                        </m:r>
                      </m:e>
                      <m:sup>
                        <m:r>
                          <a:rPr lang="en-GB" sz="2400" i="1">
                            <a:solidFill>
                              <a:schemeClr val="accent1">
                                <a:lumMod val="50000"/>
                              </a:schemeClr>
                            </a:solidFill>
                            <a:latin typeface="Cambria Math"/>
                          </a:rPr>
                          <m:t>0</m:t>
                        </m:r>
                      </m:sup>
                    </m:sSup>
                  </m:oMath>
                </a14:m>
                <a:r>
                  <a:rPr lang="en-GB" sz="2400" dirty="0" smtClean="0">
                    <a:solidFill>
                      <a:schemeClr val="accent1">
                        <a:lumMod val="50000"/>
                      </a:schemeClr>
                    </a:solidFill>
                    <a:latin typeface="Times New Roman" pitchFamily="18" charset="0"/>
                    <a:cs typeface="Times New Roman" pitchFamily="18" charset="0"/>
                  </a:rPr>
                  <a:t>)</a:t>
                </a:r>
                <a:endParaRPr lang="en-GB" sz="2400" dirty="0">
                  <a:solidFill>
                    <a:schemeClr val="accent1">
                      <a:lumMod val="50000"/>
                    </a:schemeClr>
                  </a:solidFill>
                  <a:latin typeface="Times New Roman" pitchFamily="18" charset="0"/>
                  <a:cs typeface="Times New Roman"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363521" y="231957"/>
                <a:ext cx="6194453" cy="487185"/>
              </a:xfrm>
              <a:prstGeom prst="rect">
                <a:avLst/>
              </a:prstGeom>
              <a:blipFill rotWithShape="1">
                <a:blip r:embed="rId4"/>
                <a:stretch>
                  <a:fillRect l="-1575" t="-3750" r="-591" b="-287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381000" y="4287745"/>
                <a:ext cx="8743034" cy="1553695"/>
              </a:xfrm>
              <a:prstGeom prst="rect">
                <a:avLst/>
              </a:prstGeom>
              <a:noFill/>
            </p:spPr>
            <p:txBody>
              <a:bodyPr wrap="none" rtlCol="0">
                <a:spAutoFit/>
              </a:bodyPr>
              <a:lstStyle/>
              <a:p>
                <a:r>
                  <a:rPr lang="en-GB" dirty="0" smtClean="0">
                    <a:latin typeface="Times New Roman" pitchFamily="18" charset="0"/>
                    <a:cs typeface="Times New Roman" pitchFamily="18" charset="0"/>
                  </a:rPr>
                  <a:t>Semiconductor with strong electron-phonon coupling: direct bandgap : 3.8eV ZnS</a:t>
                </a:r>
              </a:p>
              <a:p>
                <a:r>
                  <a:rPr lang="en-GB" dirty="0" smtClean="0">
                    <a:latin typeface="Times New Roman" pitchFamily="18" charset="0"/>
                    <a:cs typeface="Times New Roman" pitchFamily="18" charset="0"/>
                  </a:rPr>
                  <a:t>Doped by copper with the fluxing agent in the form of NaCl which result in luminescence </a:t>
                </a:r>
              </a:p>
              <a:p>
                <a:r>
                  <a:rPr lang="en-GB" dirty="0" smtClean="0">
                    <a:latin typeface="Times New Roman" pitchFamily="18" charset="0"/>
                    <a:cs typeface="Times New Roman" pitchFamily="18" charset="0"/>
                  </a:rPr>
                  <a:t>Of donors </a:t>
                </a:r>
                <a14:m>
                  <m:oMath xmlns:m="http://schemas.openxmlformats.org/officeDocument/2006/math">
                    <m:sSub>
                      <m:sSubPr>
                        <m:ctrlPr>
                          <a:rPr lang="en-GB" i="1" dirty="0" smtClean="0">
                            <a:latin typeface="Cambria Math"/>
                            <a:cs typeface="Times New Roman" pitchFamily="18" charset="0"/>
                          </a:rPr>
                        </m:ctrlPr>
                      </m:sSubPr>
                      <m:e>
                        <m:r>
                          <a:rPr lang="en-GB" i="1" dirty="0">
                            <a:latin typeface="Cambria Math"/>
                            <a:cs typeface="Times New Roman" pitchFamily="18" charset="0"/>
                          </a:rPr>
                          <m:t>𝐶𝑙</m:t>
                        </m:r>
                      </m:e>
                      <m:sub>
                        <m:r>
                          <a:rPr lang="en-GB" i="1" dirty="0">
                            <a:latin typeface="Cambria Math"/>
                            <a:cs typeface="Times New Roman" pitchFamily="18" charset="0"/>
                          </a:rPr>
                          <m:t>𝑆</m:t>
                        </m:r>
                      </m:sub>
                    </m:sSub>
                  </m:oMath>
                </a14:m>
                <a:r>
                  <a:rPr lang="en-GB" dirty="0" smtClean="0">
                    <a:latin typeface="Times New Roman" pitchFamily="18" charset="0"/>
                    <a:cs typeface="Times New Roman" pitchFamily="18" charset="0"/>
                  </a:rPr>
                  <a:t>, acceptor and </a:t>
                </a:r>
                <a14:m>
                  <m:oMath xmlns:m="http://schemas.openxmlformats.org/officeDocument/2006/math">
                    <m:sSub>
                      <m:sSubPr>
                        <m:ctrlPr>
                          <a:rPr lang="en-GB" i="1" dirty="0" smtClean="0">
                            <a:latin typeface="Cambria Math"/>
                            <a:cs typeface="Times New Roman" pitchFamily="18" charset="0"/>
                          </a:rPr>
                        </m:ctrlPr>
                      </m:sSubPr>
                      <m:e>
                        <m:r>
                          <a:rPr lang="en-GB" i="1" dirty="0">
                            <a:latin typeface="Cambria Math"/>
                            <a:cs typeface="Times New Roman" pitchFamily="18" charset="0"/>
                          </a:rPr>
                          <m:t>𝐶𝑢</m:t>
                        </m:r>
                      </m:e>
                      <m:sub>
                        <m:r>
                          <m:rPr>
                            <m:nor/>
                          </m:rPr>
                          <a:rPr lang="en-GB" dirty="0">
                            <a:latin typeface="Times New Roman" pitchFamily="18" charset="0"/>
                            <a:cs typeface="Times New Roman" pitchFamily="18" charset="0"/>
                          </a:rPr>
                          <m:t>Zn</m:t>
                        </m:r>
                      </m:sub>
                    </m:sSub>
                    <m:r>
                      <a:rPr lang="en-GB" i="1" dirty="0" smtClean="0">
                        <a:latin typeface="Cambria Math"/>
                        <a:cs typeface="Times New Roman" pitchFamily="18" charset="0"/>
                      </a:rPr>
                      <m:t> </m:t>
                    </m:r>
                  </m:oMath>
                </a14:m>
                <a:r>
                  <a:rPr lang="en-GB" dirty="0" smtClean="0">
                    <a:latin typeface="Times New Roman" pitchFamily="18" charset="0"/>
                    <a:cs typeface="Times New Roman" pitchFamily="18" charset="0"/>
                  </a:rPr>
                  <a:t>pairs giving rise to the emission band at 520 nm</a:t>
                </a:r>
              </a:p>
              <a:p>
                <a:r>
                  <a:rPr lang="en-GB" dirty="0" smtClean="0">
                    <a:latin typeface="Times New Roman" pitchFamily="18" charset="0"/>
                    <a:cs typeface="Times New Roman" pitchFamily="18" charset="0"/>
                  </a:rPr>
                  <a:t>The curves numbers:1, normally pure ZnS   2, </a:t>
                </a:r>
                <a14:m>
                  <m:oMath xmlns:m="http://schemas.openxmlformats.org/officeDocument/2006/math">
                    <m:sSup>
                      <m:sSupPr>
                        <m:ctrlPr>
                          <a:rPr lang="en-GB" i="1" smtClean="0">
                            <a:latin typeface="Cambria Math"/>
                            <a:cs typeface="Times New Roman" pitchFamily="18" charset="0"/>
                          </a:rPr>
                        </m:ctrlPr>
                      </m:sSupPr>
                      <m:e>
                        <m:r>
                          <m:rPr>
                            <m:nor/>
                          </m:rPr>
                          <a:rPr lang="en-GB" dirty="0">
                            <a:latin typeface="Times New Roman" pitchFamily="18" charset="0"/>
                            <a:cs typeface="Times New Roman" pitchFamily="18" charset="0"/>
                          </a:rPr>
                          <m:t>10</m:t>
                        </m:r>
                      </m:e>
                      <m:sup>
                        <m:r>
                          <m:rPr>
                            <m:nor/>
                          </m:rPr>
                          <a:rPr lang="en-GB" dirty="0">
                            <a:latin typeface="Times New Roman" pitchFamily="18" charset="0"/>
                            <a:cs typeface="Times New Roman" pitchFamily="18" charset="0"/>
                          </a:rPr>
                          <m:t>−3</m:t>
                        </m:r>
                      </m:sup>
                    </m:sSup>
                  </m:oMath>
                </a14:m>
                <a:r>
                  <a:rPr lang="en-GB" dirty="0" smtClean="0">
                    <a:latin typeface="Times New Roman" pitchFamily="18" charset="0"/>
                    <a:cs typeface="Times New Roman" pitchFamily="18" charset="0"/>
                  </a:rPr>
                  <a:t>% Cu   3, 5x</a:t>
                </a:r>
                <a14:m>
                  <m:oMath xmlns:m="http://schemas.openxmlformats.org/officeDocument/2006/math">
                    <m:sSup>
                      <m:sSupPr>
                        <m:ctrlPr>
                          <a:rPr lang="en-GB" i="1">
                            <a:latin typeface="Cambria Math"/>
                            <a:cs typeface="Times New Roman" pitchFamily="18" charset="0"/>
                          </a:rPr>
                        </m:ctrlPr>
                      </m:sSupPr>
                      <m:e>
                        <m:r>
                          <m:rPr>
                            <m:nor/>
                          </m:rPr>
                          <a:rPr lang="en-GB" dirty="0">
                            <a:latin typeface="Times New Roman" pitchFamily="18" charset="0"/>
                            <a:cs typeface="Times New Roman" pitchFamily="18" charset="0"/>
                          </a:rPr>
                          <m:t>10</m:t>
                        </m:r>
                      </m:e>
                      <m:sup>
                        <m:r>
                          <m:rPr>
                            <m:nor/>
                          </m:rPr>
                          <a:rPr lang="en-GB" dirty="0">
                            <a:latin typeface="Times New Roman" pitchFamily="18" charset="0"/>
                            <a:cs typeface="Times New Roman" pitchFamily="18" charset="0"/>
                          </a:rPr>
                          <m:t>−3</m:t>
                        </m:r>
                      </m:sup>
                    </m:sSup>
                  </m:oMath>
                </a14:m>
                <a:r>
                  <a:rPr lang="en-GB" dirty="0" smtClean="0">
                    <a:latin typeface="Times New Roman" pitchFamily="18" charset="0"/>
                    <a:cs typeface="Times New Roman" pitchFamily="18" charset="0"/>
                  </a:rPr>
                  <a:t>% Cu   4,</a:t>
                </a:r>
                <a:r>
                  <a:rPr lang="en-GB" dirty="0">
                    <a:cs typeface="Times New Roman" pitchFamily="18" charset="0"/>
                  </a:rPr>
                  <a:t> </a:t>
                </a:r>
                <a14:m>
                  <m:oMath xmlns:m="http://schemas.openxmlformats.org/officeDocument/2006/math">
                    <m:sSup>
                      <m:sSupPr>
                        <m:ctrlPr>
                          <a:rPr lang="en-GB" i="1">
                            <a:latin typeface="Cambria Math"/>
                            <a:cs typeface="Times New Roman" pitchFamily="18" charset="0"/>
                          </a:rPr>
                        </m:ctrlPr>
                      </m:sSupPr>
                      <m:e>
                        <m:r>
                          <m:rPr>
                            <m:nor/>
                          </m:rPr>
                          <a:rPr lang="en-GB" dirty="0">
                            <a:latin typeface="Times New Roman" pitchFamily="18" charset="0"/>
                            <a:cs typeface="Times New Roman" pitchFamily="18" charset="0"/>
                          </a:rPr>
                          <m:t>10</m:t>
                        </m:r>
                      </m:e>
                      <m:sup>
                        <m:r>
                          <m:rPr>
                            <m:nor/>
                          </m:rPr>
                          <a:rPr lang="en-GB" dirty="0">
                            <a:latin typeface="Times New Roman" pitchFamily="18" charset="0"/>
                            <a:cs typeface="Times New Roman" pitchFamily="18" charset="0"/>
                          </a:rPr>
                          <m:t>−</m:t>
                        </m:r>
                        <m:r>
                          <m:rPr>
                            <m:nor/>
                          </m:rPr>
                          <a:rPr lang="en-GB" b="0" i="0" dirty="0" smtClean="0">
                            <a:latin typeface="Times New Roman" pitchFamily="18" charset="0"/>
                            <a:cs typeface="Times New Roman" pitchFamily="18" charset="0"/>
                          </a:rPr>
                          <m:t>2</m:t>
                        </m:r>
                      </m:sup>
                    </m:sSup>
                  </m:oMath>
                </a14:m>
                <a:r>
                  <a:rPr lang="en-GB" dirty="0" smtClean="0">
                    <a:latin typeface="Times New Roman" pitchFamily="18" charset="0"/>
                    <a:cs typeface="Times New Roman" pitchFamily="18" charset="0"/>
                  </a:rPr>
                  <a:t>% Cu</a:t>
                </a:r>
              </a:p>
              <a:p>
                <a:r>
                  <a:rPr lang="en-GB" dirty="0" smtClean="0">
                    <a:latin typeface="Times New Roman" pitchFamily="18" charset="0"/>
                    <a:cs typeface="Times New Roman" pitchFamily="18" charset="0"/>
                  </a:rPr>
                  <a:t>Strong electron-phonon coupling, the luminescence band is broad</a:t>
                </a:r>
                <a:endParaRPr lang="en-GB" dirty="0">
                  <a:latin typeface="Times New Roman" pitchFamily="18" charset="0"/>
                  <a:cs typeface="Times New Roman"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81000" y="4287745"/>
                <a:ext cx="8743034" cy="1553695"/>
              </a:xfrm>
              <a:prstGeom prst="rect">
                <a:avLst/>
              </a:prstGeom>
              <a:blipFill rotWithShape="1">
                <a:blip r:embed="rId5"/>
                <a:stretch>
                  <a:fillRect l="-628" t="-1961" b="-5490"/>
                </a:stretch>
              </a:blipFill>
            </p:spPr>
            <p:txBody>
              <a:bodyPr/>
              <a:lstStyle/>
              <a:p>
                <a:r>
                  <a:rPr lang="en-GB">
                    <a:noFill/>
                  </a:rPr>
                  <a:t> </a:t>
                </a:r>
              </a:p>
            </p:txBody>
          </p:sp>
        </mc:Fallback>
      </mc:AlternateContent>
    </p:spTree>
    <p:extLst>
      <p:ext uri="{BB962C8B-B14F-4D97-AF65-F5344CB8AC3E}">
        <p14:creationId xmlns:p14="http://schemas.microsoft.com/office/powerpoint/2010/main" val="702457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PRINCE~1\AppData\Local\Temp\Rar$DI44.458\Fig05_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1905000"/>
            <a:ext cx="3291840" cy="36445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14400" y="494942"/>
            <a:ext cx="7146508" cy="523220"/>
          </a:xfrm>
          <a:prstGeom prst="rect">
            <a:avLst/>
          </a:prstGeom>
          <a:noFill/>
        </p:spPr>
        <p:txBody>
          <a:bodyPr wrap="none" rtlCol="0">
            <a:spAutoFit/>
          </a:bodyPr>
          <a:lstStyle/>
          <a:p>
            <a:r>
              <a:rPr lang="en-GB" sz="2800" dirty="0" smtClean="0">
                <a:solidFill>
                  <a:schemeClr val="accent1">
                    <a:lumMod val="50000"/>
                  </a:schemeClr>
                </a:solidFill>
                <a:latin typeface="Times New Roman" pitchFamily="18" charset="0"/>
                <a:cs typeface="Times New Roman" pitchFamily="18" charset="0"/>
              </a:rPr>
              <a:t>Luminescence excited by two photon absorption</a:t>
            </a:r>
            <a:endParaRPr lang="en-GB" sz="2800" dirty="0">
              <a:solidFill>
                <a:schemeClr val="accent1">
                  <a:lumMod val="50000"/>
                </a:schemeClr>
              </a:solidFill>
              <a:latin typeface="Times New Roman" pitchFamily="18" charset="0"/>
              <a:cs typeface="Times New Roman" pitchFamily="18" charset="0"/>
            </a:endParaRPr>
          </a:p>
        </p:txBody>
      </p:sp>
      <p:sp>
        <p:nvSpPr>
          <p:cNvPr id="3" name="TextBox 2"/>
          <p:cNvSpPr txBox="1"/>
          <p:nvPr/>
        </p:nvSpPr>
        <p:spPr>
          <a:xfrm>
            <a:off x="775824" y="5364871"/>
            <a:ext cx="3275256" cy="369332"/>
          </a:xfrm>
          <a:prstGeom prst="rect">
            <a:avLst/>
          </a:prstGeom>
          <a:noFill/>
        </p:spPr>
        <p:txBody>
          <a:bodyPr wrap="none" rtlCol="0">
            <a:spAutoFit/>
          </a:bodyPr>
          <a:lstStyle/>
          <a:p>
            <a:r>
              <a:rPr lang="en-GB" dirty="0" smtClean="0">
                <a:latin typeface="Times New Roman" pitchFamily="18" charset="0"/>
                <a:cs typeface="Times New Roman" pitchFamily="18" charset="0"/>
              </a:rPr>
              <a:t>It is nonlinear optical phenomena</a:t>
            </a:r>
            <a:endParaRPr lang="en-GB"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4" name="Rectangle 3"/>
              <p:cNvSpPr/>
              <p:nvPr/>
            </p:nvSpPr>
            <p:spPr>
              <a:xfrm>
                <a:off x="658584" y="1880122"/>
                <a:ext cx="3088923" cy="3942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a:rPr>
                          </m:ctrlPr>
                        </m:sSubPr>
                        <m:e>
                          <m:r>
                            <a:rPr lang="en-GB" i="1">
                              <a:latin typeface="Cambria Math"/>
                            </a:rPr>
                            <m:t>𝐼</m:t>
                          </m:r>
                        </m:e>
                        <m:sub>
                          <m:sSub>
                            <m:sSubPr>
                              <m:ctrlPr>
                                <a:rPr lang="en-GB" i="1">
                                  <a:latin typeface="Cambria Math"/>
                                </a:rPr>
                              </m:ctrlPr>
                            </m:sSubPr>
                            <m:e>
                              <m:r>
                                <a:rPr lang="en-GB" i="1">
                                  <a:latin typeface="Cambria Math"/>
                                </a:rPr>
                                <m:t>h</m:t>
                              </m:r>
                              <m:r>
                                <a:rPr lang="en-GB" i="1">
                                  <a:latin typeface="Cambria Math"/>
                                </a:rPr>
                                <m:t>𝜈</m:t>
                              </m:r>
                            </m:e>
                            <m:sub>
                              <m:r>
                                <a:rPr lang="en-GB" i="1">
                                  <a:latin typeface="Cambria Math"/>
                                </a:rPr>
                                <m:t>𝑒𝑥</m:t>
                              </m:r>
                            </m:sub>
                          </m:sSub>
                        </m:sub>
                      </m:sSub>
                      <m:d>
                        <m:dPr>
                          <m:ctrlPr>
                            <a:rPr lang="en-GB" i="1">
                              <a:latin typeface="Cambria Math"/>
                            </a:rPr>
                          </m:ctrlPr>
                        </m:dPr>
                        <m:e>
                          <m:r>
                            <a:rPr lang="en-GB" i="1">
                              <a:latin typeface="Cambria Math"/>
                            </a:rPr>
                            <m:t>𝑑</m:t>
                          </m:r>
                        </m:e>
                      </m:d>
                      <m:r>
                        <a:rPr lang="en-GB" i="1">
                          <a:latin typeface="Cambria Math"/>
                        </a:rPr>
                        <m:t>=</m:t>
                      </m:r>
                      <m:sSub>
                        <m:sSubPr>
                          <m:ctrlPr>
                            <a:rPr lang="en-GB" i="1">
                              <a:latin typeface="Cambria Math"/>
                            </a:rPr>
                          </m:ctrlPr>
                        </m:sSubPr>
                        <m:e>
                          <m:r>
                            <a:rPr lang="en-GB" i="1">
                              <a:latin typeface="Cambria Math"/>
                            </a:rPr>
                            <m:t>𝐼</m:t>
                          </m:r>
                        </m:e>
                        <m:sub>
                          <m:r>
                            <a:rPr lang="en-GB" i="1">
                              <a:latin typeface="Cambria Math"/>
                            </a:rPr>
                            <m:t>0</m:t>
                          </m:r>
                        </m:sub>
                      </m:sSub>
                      <m:r>
                        <m:rPr>
                          <m:sty m:val="p"/>
                        </m:rPr>
                        <a:rPr lang="en-GB">
                          <a:latin typeface="Cambria Math"/>
                        </a:rPr>
                        <m:t>exp</m:t>
                      </m:r>
                      <m:r>
                        <a:rPr lang="en-GB" i="1">
                          <a:latin typeface="Cambria Math"/>
                        </a:rPr>
                        <m:t>(−</m:t>
                      </m:r>
                      <m:r>
                        <a:rPr lang="en-GB" i="1">
                          <a:latin typeface="Cambria Math"/>
                        </a:rPr>
                        <m:t>𝛼</m:t>
                      </m:r>
                      <m:r>
                        <a:rPr lang="en-GB" i="1">
                          <a:latin typeface="Cambria Math"/>
                        </a:rPr>
                        <m:t>(</m:t>
                      </m:r>
                      <m:sSub>
                        <m:sSubPr>
                          <m:ctrlPr>
                            <a:rPr lang="en-GB" i="1">
                              <a:latin typeface="Cambria Math"/>
                            </a:rPr>
                          </m:ctrlPr>
                        </m:sSubPr>
                        <m:e>
                          <m:r>
                            <a:rPr lang="en-GB" i="1">
                              <a:latin typeface="Cambria Math"/>
                            </a:rPr>
                            <m:t>h</m:t>
                          </m:r>
                          <m:r>
                            <a:rPr lang="en-GB" i="1">
                              <a:latin typeface="Cambria Math"/>
                            </a:rPr>
                            <m:t>𝜈</m:t>
                          </m:r>
                        </m:e>
                        <m:sub>
                          <m:r>
                            <a:rPr lang="en-GB" i="1">
                              <a:latin typeface="Cambria Math"/>
                            </a:rPr>
                            <m:t>𝑒𝑥</m:t>
                          </m:r>
                        </m:sub>
                      </m:sSub>
                      <m:r>
                        <a:rPr lang="en-GB" i="1">
                          <a:latin typeface="Cambria Math"/>
                        </a:rPr>
                        <m:t>)</m:t>
                      </m:r>
                      <m:r>
                        <a:rPr lang="en-GB" i="1">
                          <a:latin typeface="Cambria Math"/>
                        </a:rPr>
                        <m:t>𝑑</m:t>
                      </m:r>
                      <m:r>
                        <a:rPr lang="en-GB" i="1">
                          <a:latin typeface="Cambria Math"/>
                        </a:rPr>
                        <m:t>)</m:t>
                      </m:r>
                    </m:oMath>
                  </m:oMathPara>
                </a14:m>
                <a:endParaRPr lang="en-GB" dirty="0"/>
              </a:p>
            </p:txBody>
          </p:sp>
        </mc:Choice>
        <mc:Fallback xmlns="">
          <p:sp>
            <p:nvSpPr>
              <p:cNvPr id="4" name="Rectangle 3"/>
              <p:cNvSpPr>
                <a:spLocks noRot="1" noChangeAspect="1" noMove="1" noResize="1" noEditPoints="1" noAdjustHandles="1" noChangeArrowheads="1" noChangeShapeType="1" noTextEdit="1"/>
              </p:cNvSpPr>
              <p:nvPr/>
            </p:nvSpPr>
            <p:spPr>
              <a:xfrm>
                <a:off x="658584" y="1880122"/>
                <a:ext cx="3088923" cy="394210"/>
              </a:xfrm>
              <a:prstGeom prst="rect">
                <a:avLst/>
              </a:prstGeom>
              <a:blipFill rotWithShape="1">
                <a:blip r:embed="rId4"/>
                <a:stretch>
                  <a:fillRect r="-394" b="-61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76199" y="2298819"/>
                <a:ext cx="60342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rPr>
                        <m:t>𝛼</m:t>
                      </m:r>
                      <m:d>
                        <m:dPr>
                          <m:ctrlPr>
                            <a:rPr lang="en-GB" i="1">
                              <a:latin typeface="Cambria Math"/>
                            </a:rPr>
                          </m:ctrlPr>
                        </m:dPr>
                        <m:e>
                          <m:sSub>
                            <m:sSubPr>
                              <m:ctrlPr>
                                <a:rPr lang="en-GB" i="1">
                                  <a:latin typeface="Cambria Math"/>
                                </a:rPr>
                              </m:ctrlPr>
                            </m:sSubPr>
                            <m:e>
                              <m:r>
                                <a:rPr lang="en-GB" i="1">
                                  <a:latin typeface="Cambria Math"/>
                                </a:rPr>
                                <m:t>h</m:t>
                              </m:r>
                              <m:r>
                                <a:rPr lang="en-GB" i="1">
                                  <a:latin typeface="Cambria Math"/>
                                </a:rPr>
                                <m:t>𝜈</m:t>
                              </m:r>
                            </m:e>
                            <m:sub>
                              <m:r>
                                <a:rPr lang="en-GB" i="1">
                                  <a:latin typeface="Cambria Math"/>
                                </a:rPr>
                                <m:t>𝑒𝑥</m:t>
                              </m:r>
                            </m:sub>
                          </m:sSub>
                        </m:e>
                      </m:d>
                      <m:r>
                        <a:rPr lang="en-GB" b="0" i="1" smtClean="0">
                          <a:latin typeface="Cambria Math"/>
                        </a:rPr>
                        <m:t> </m:t>
                      </m:r>
                      <m:r>
                        <a:rPr lang="en-GB" b="0" i="1" smtClean="0">
                          <a:latin typeface="Cambria Math"/>
                        </a:rPr>
                        <m:t>𝑖𝑠</m:t>
                      </m:r>
                      <m:r>
                        <a:rPr lang="en-GB" b="0" i="1" smtClean="0">
                          <a:latin typeface="Cambria Math"/>
                        </a:rPr>
                        <m:t> </m:t>
                      </m:r>
                      <m:r>
                        <a:rPr lang="en-GB" b="0" i="1" smtClean="0">
                          <a:latin typeface="Cambria Math"/>
                        </a:rPr>
                        <m:t>𝑎𝑏𝑠𝑜𝑟𝑝𝑡𝑖𝑜𝑛</m:t>
                      </m:r>
                      <m:r>
                        <a:rPr lang="en-GB" b="0" i="1" smtClean="0">
                          <a:latin typeface="Cambria Math"/>
                        </a:rPr>
                        <m:t> </m:t>
                      </m:r>
                      <m:r>
                        <a:rPr lang="en-GB" b="0" i="1" smtClean="0">
                          <a:latin typeface="Cambria Math"/>
                        </a:rPr>
                        <m:t>𝑐𝑜𝑒𝑓𝑓𝑖𝑐𝑒𝑛𝑡</m:t>
                      </m:r>
                      <m:r>
                        <a:rPr lang="en-GB" b="0" i="1" smtClean="0">
                          <a:latin typeface="Cambria Math"/>
                        </a:rPr>
                        <m:t>, </m:t>
                      </m:r>
                      <m:r>
                        <a:rPr lang="en-GB" b="0" i="1" smtClean="0">
                          <a:latin typeface="Cambria Math"/>
                        </a:rPr>
                        <m:t>𝑑</m:t>
                      </m:r>
                      <m:r>
                        <a:rPr lang="en-GB" b="0" i="1" smtClean="0">
                          <a:latin typeface="Cambria Math"/>
                        </a:rPr>
                        <m:t> </m:t>
                      </m:r>
                      <m:r>
                        <a:rPr lang="en-GB" b="0" i="1" smtClean="0">
                          <a:latin typeface="Cambria Math"/>
                        </a:rPr>
                        <m:t>𝑖𝑠</m:t>
                      </m:r>
                      <m:r>
                        <a:rPr lang="en-GB" b="0" i="1" smtClean="0">
                          <a:latin typeface="Cambria Math"/>
                        </a:rPr>
                        <m:t> </m:t>
                      </m:r>
                      <m:r>
                        <a:rPr lang="en-GB" b="0" i="1" smtClean="0">
                          <a:latin typeface="Cambria Math"/>
                        </a:rPr>
                        <m:t>𝑝𝑒𝑛𝑒𝑡𝑟𝑎𝑡𝑖𝑜𝑛</m:t>
                      </m:r>
                      <m:r>
                        <a:rPr lang="en-GB" b="0" i="1" smtClean="0">
                          <a:latin typeface="Cambria Math"/>
                        </a:rPr>
                        <m:t> </m:t>
                      </m:r>
                      <m:r>
                        <a:rPr lang="en-GB" b="0" i="1" smtClean="0">
                          <a:latin typeface="Cambria Math"/>
                        </a:rPr>
                        <m:t>𝑑𝑒𝑝𝑡h</m:t>
                      </m:r>
                    </m:oMath>
                  </m:oMathPara>
                </a14:m>
                <a:endParaRPr lang="en-GB" dirty="0">
                  <a:latin typeface="Times New Roman" pitchFamily="18" charset="0"/>
                  <a:cs typeface="Times New Roman"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76199" y="2298819"/>
                <a:ext cx="6034281" cy="369332"/>
              </a:xfrm>
              <a:prstGeom prst="rect">
                <a:avLst/>
              </a:prstGeom>
              <a:blipFill rotWithShape="1">
                <a:blip r:embed="rId5"/>
                <a:stretch>
                  <a:fillRect b="-1311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851949" y="4663406"/>
                <a:ext cx="1999457" cy="5345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a:rPr>
                          </m:ctrlPr>
                        </m:sSubPr>
                        <m:e>
                          <m:r>
                            <a:rPr lang="en-GB" i="1">
                              <a:latin typeface="Cambria Math"/>
                            </a:rPr>
                            <m:t>𝐸</m:t>
                          </m:r>
                        </m:e>
                        <m:sub>
                          <m:r>
                            <a:rPr lang="en-GB" i="1">
                              <a:latin typeface="Cambria Math"/>
                            </a:rPr>
                            <m:t>𝑔</m:t>
                          </m:r>
                        </m:sub>
                      </m:sSub>
                      <m:r>
                        <a:rPr lang="en-GB" i="1">
                          <a:latin typeface="Cambria Math"/>
                        </a:rPr>
                        <m:t>&gt;</m:t>
                      </m:r>
                      <m:sSub>
                        <m:sSubPr>
                          <m:ctrlPr>
                            <a:rPr lang="en-GB" i="1">
                              <a:latin typeface="Cambria Math"/>
                            </a:rPr>
                          </m:ctrlPr>
                        </m:sSubPr>
                        <m:e>
                          <m:r>
                            <a:rPr lang="en-GB" i="1">
                              <a:latin typeface="Cambria Math"/>
                            </a:rPr>
                            <m:t>h</m:t>
                          </m:r>
                          <m:r>
                            <a:rPr lang="en-GB" i="1">
                              <a:latin typeface="Cambria Math"/>
                            </a:rPr>
                            <m:t>𝜈</m:t>
                          </m:r>
                        </m:e>
                        <m:sub>
                          <m:r>
                            <a:rPr lang="en-GB" i="1">
                              <a:latin typeface="Cambria Math"/>
                            </a:rPr>
                            <m:t>𝑒𝑥</m:t>
                          </m:r>
                        </m:sub>
                      </m:sSub>
                      <m:r>
                        <a:rPr lang="en-GB" i="1">
                          <a:latin typeface="Cambria Math"/>
                        </a:rPr>
                        <m:t>≥</m:t>
                      </m:r>
                      <m:f>
                        <m:fPr>
                          <m:type m:val="skw"/>
                          <m:ctrlPr>
                            <a:rPr lang="en-GB" i="1">
                              <a:latin typeface="Cambria Math"/>
                            </a:rPr>
                          </m:ctrlPr>
                        </m:fPr>
                        <m:num>
                          <m:sSub>
                            <m:sSubPr>
                              <m:ctrlPr>
                                <a:rPr lang="en-GB" i="1">
                                  <a:latin typeface="Cambria Math"/>
                                </a:rPr>
                              </m:ctrlPr>
                            </m:sSubPr>
                            <m:e>
                              <m:r>
                                <a:rPr lang="en-GB" i="1">
                                  <a:latin typeface="Cambria Math"/>
                                </a:rPr>
                                <m:t>𝐸</m:t>
                              </m:r>
                            </m:e>
                            <m:sub>
                              <m:r>
                                <a:rPr lang="en-GB" i="1">
                                  <a:latin typeface="Cambria Math"/>
                                </a:rPr>
                                <m:t>𝑔</m:t>
                              </m:r>
                            </m:sub>
                          </m:sSub>
                        </m:num>
                        <m:den>
                          <m:r>
                            <a:rPr lang="en-GB" i="1">
                              <a:latin typeface="Cambria Math"/>
                            </a:rPr>
                            <m:t>2</m:t>
                          </m:r>
                        </m:den>
                      </m:f>
                    </m:oMath>
                  </m:oMathPara>
                </a14:m>
                <a:endParaRPr lang="en-GB" dirty="0"/>
              </a:p>
            </p:txBody>
          </p:sp>
        </mc:Choice>
        <mc:Fallback xmlns="">
          <p:sp>
            <p:nvSpPr>
              <p:cNvPr id="7" name="Rectangle 6"/>
              <p:cNvSpPr>
                <a:spLocks noRot="1" noChangeAspect="1" noMove="1" noResize="1" noEditPoints="1" noAdjustHandles="1" noChangeArrowheads="1" noChangeShapeType="1" noTextEdit="1"/>
              </p:cNvSpPr>
              <p:nvPr/>
            </p:nvSpPr>
            <p:spPr>
              <a:xfrm>
                <a:off x="851949" y="4663406"/>
                <a:ext cx="1999457" cy="534505"/>
              </a:xfrm>
              <a:prstGeom prst="rect">
                <a:avLst/>
              </a:prstGeom>
              <a:blipFill rotWithShape="1">
                <a:blip r:embed="rId6"/>
                <a:stretch>
                  <a:fillRect/>
                </a:stretch>
              </a:blipFill>
            </p:spPr>
            <p:txBody>
              <a:bodyPr/>
              <a:lstStyle/>
              <a:p>
                <a:r>
                  <a:rPr lang="en-GB">
                    <a:noFill/>
                  </a:rPr>
                  <a:t> </a:t>
                </a:r>
              </a:p>
            </p:txBody>
          </p:sp>
        </mc:Fallback>
      </mc:AlternateContent>
      <p:sp>
        <p:nvSpPr>
          <p:cNvPr id="8" name="TextBox 7"/>
          <p:cNvSpPr txBox="1"/>
          <p:nvPr/>
        </p:nvSpPr>
        <p:spPr>
          <a:xfrm>
            <a:off x="97134" y="3127103"/>
            <a:ext cx="5141151" cy="1200329"/>
          </a:xfrm>
          <a:prstGeom prst="rect">
            <a:avLst/>
          </a:prstGeom>
          <a:noFill/>
        </p:spPr>
        <p:txBody>
          <a:bodyPr wrap="none" rtlCol="0">
            <a:spAutoFit/>
          </a:bodyPr>
          <a:lstStyle/>
          <a:p>
            <a:r>
              <a:rPr lang="en-GB" dirty="0" smtClean="0">
                <a:latin typeface="Times New Roman" pitchFamily="18" charset="0"/>
                <a:cs typeface="Times New Roman" pitchFamily="18" charset="0"/>
              </a:rPr>
              <a:t>Two photon absorption is described in second order </a:t>
            </a:r>
          </a:p>
          <a:p>
            <a:r>
              <a:rPr lang="en-GB" dirty="0" smtClean="0">
                <a:latin typeface="Times New Roman" pitchFamily="18" charset="0"/>
                <a:cs typeface="Times New Roman" pitchFamily="18" charset="0"/>
              </a:rPr>
              <a:t>Perturbation theory of quantum mechanics which </a:t>
            </a:r>
          </a:p>
          <a:p>
            <a:r>
              <a:rPr lang="en-GB" dirty="0" smtClean="0">
                <a:latin typeface="Times New Roman" pitchFamily="18" charset="0"/>
                <a:cs typeface="Times New Roman" pitchFamily="18" charset="0"/>
              </a:rPr>
              <a:t>gives several order of magnitude weaker process than</a:t>
            </a:r>
          </a:p>
          <a:p>
            <a:r>
              <a:rPr lang="en-GB" dirty="0" smtClean="0">
                <a:latin typeface="Times New Roman" pitchFamily="18" charset="0"/>
                <a:cs typeface="Times New Roman" pitchFamily="18" charset="0"/>
              </a:rPr>
              <a:t> conventional one photon absorption.</a:t>
            </a:r>
            <a:endParaRPr lang="en-GB"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0" name="TextBox 9"/>
              <p:cNvSpPr txBox="1"/>
              <p:nvPr/>
            </p:nvSpPr>
            <p:spPr>
              <a:xfrm>
                <a:off x="658584" y="5791200"/>
                <a:ext cx="7469352" cy="646331"/>
              </a:xfrm>
              <a:prstGeom prst="rect">
                <a:avLst/>
              </a:prstGeom>
              <a:noFill/>
            </p:spPr>
            <p:txBody>
              <a:bodyPr wrap="none" rtlCol="0">
                <a:spAutoFit/>
              </a:bodyPr>
              <a:lstStyle/>
              <a:p>
                <a:r>
                  <a:rPr lang="en-GB" dirty="0" smtClean="0">
                    <a:latin typeface="Times New Roman" pitchFamily="18" charset="0"/>
                    <a:cs typeface="Times New Roman" pitchFamily="18" charset="0"/>
                  </a:rPr>
                  <a:t>The process is mediated by the presence of a higher lying </a:t>
                </a:r>
              </a:p>
              <a:p>
                <a:r>
                  <a:rPr lang="en-GB" dirty="0">
                    <a:latin typeface="Times New Roman" pitchFamily="18" charset="0"/>
                    <a:cs typeface="Times New Roman" pitchFamily="18" charset="0"/>
                  </a:rPr>
                  <a:t>c</a:t>
                </a:r>
                <a:r>
                  <a:rPr lang="en-GB" dirty="0" smtClean="0">
                    <a:latin typeface="Times New Roman" pitchFamily="18" charset="0"/>
                    <a:cs typeface="Times New Roman" pitchFamily="18" charset="0"/>
                  </a:rPr>
                  <a:t>onduction band C2  but the energy conservation law reads </a:t>
                </a:r>
                <a14:m>
                  <m:oMath xmlns:m="http://schemas.openxmlformats.org/officeDocument/2006/math">
                    <m:sSub>
                      <m:sSubPr>
                        <m:ctrlPr>
                          <a:rPr lang="en-GB" i="1">
                            <a:latin typeface="Cambria Math"/>
                          </a:rPr>
                        </m:ctrlPr>
                      </m:sSubPr>
                      <m:e>
                        <m:r>
                          <a:rPr lang="en-GB" i="1">
                            <a:latin typeface="Cambria Math"/>
                          </a:rPr>
                          <m:t>2</m:t>
                        </m:r>
                        <m:r>
                          <a:rPr lang="en-GB" i="1">
                            <a:latin typeface="Cambria Math"/>
                          </a:rPr>
                          <m:t>h</m:t>
                        </m:r>
                        <m:r>
                          <a:rPr lang="en-GB" i="1">
                            <a:latin typeface="Cambria Math"/>
                          </a:rPr>
                          <m:t>𝜈</m:t>
                        </m:r>
                      </m:e>
                      <m:sub>
                        <m:r>
                          <a:rPr lang="en-GB" i="1">
                            <a:latin typeface="Cambria Math"/>
                          </a:rPr>
                          <m:t>𝑒𝑥</m:t>
                        </m:r>
                      </m:sub>
                    </m:sSub>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𝑐</m:t>
                        </m:r>
                        <m:r>
                          <a:rPr lang="en-GB" i="1">
                            <a:latin typeface="Cambria Math"/>
                          </a:rPr>
                          <m:t>1</m:t>
                        </m:r>
                      </m:sub>
                    </m:sSub>
                    <m:r>
                      <a:rPr lang="en-GB" i="1">
                        <a:latin typeface="Cambria Math"/>
                      </a:rPr>
                      <m:t>−</m:t>
                    </m:r>
                    <m:sSub>
                      <m:sSubPr>
                        <m:ctrlPr>
                          <a:rPr lang="en-GB" i="1">
                            <a:latin typeface="Cambria Math"/>
                          </a:rPr>
                        </m:ctrlPr>
                      </m:sSubPr>
                      <m:e>
                        <m:r>
                          <a:rPr lang="en-GB" i="1">
                            <a:latin typeface="Cambria Math"/>
                          </a:rPr>
                          <m:t>𝐸</m:t>
                        </m:r>
                      </m:e>
                      <m:sub>
                        <m:r>
                          <a:rPr lang="en-GB" i="1">
                            <a:latin typeface="Cambria Math"/>
                          </a:rPr>
                          <m:t>𝑣</m:t>
                        </m:r>
                      </m:sub>
                    </m:sSub>
                  </m:oMath>
                </a14:m>
                <a:endParaRPr lang="en-GB" dirty="0">
                  <a:latin typeface="Times New Roman" pitchFamily="18" charset="0"/>
                  <a:cs typeface="Times New Roman"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658584" y="5791200"/>
                <a:ext cx="7469352" cy="646331"/>
              </a:xfrm>
              <a:prstGeom prst="rect">
                <a:avLst/>
              </a:prstGeom>
              <a:blipFill rotWithShape="1">
                <a:blip r:embed="rId7"/>
                <a:stretch>
                  <a:fillRect l="-653" t="-4717" b="-14151"/>
                </a:stretch>
              </a:blipFill>
            </p:spPr>
            <p:txBody>
              <a:bodyPr/>
              <a:lstStyle/>
              <a:p>
                <a:r>
                  <a:rPr lang="en-GB">
                    <a:noFill/>
                  </a:rPr>
                  <a:t> </a:t>
                </a:r>
              </a:p>
            </p:txBody>
          </p:sp>
        </mc:Fallback>
      </mc:AlternateContent>
      <p:sp>
        <p:nvSpPr>
          <p:cNvPr id="5" name="TextBox 4"/>
          <p:cNvSpPr txBox="1"/>
          <p:nvPr/>
        </p:nvSpPr>
        <p:spPr>
          <a:xfrm>
            <a:off x="4252248" y="1880122"/>
            <a:ext cx="1851789" cy="369332"/>
          </a:xfrm>
          <a:prstGeom prst="rect">
            <a:avLst/>
          </a:prstGeom>
          <a:noFill/>
        </p:spPr>
        <p:txBody>
          <a:bodyPr wrap="none" rtlCol="0">
            <a:spAutoFit/>
          </a:bodyPr>
          <a:lstStyle/>
          <a:p>
            <a:r>
              <a:rPr lang="en-GB" dirty="0" smtClean="0">
                <a:latin typeface="Times New Roman" pitchFamily="18" charset="0"/>
                <a:cs typeface="Times New Roman" pitchFamily="18" charset="0"/>
              </a:rPr>
              <a:t>Lambert </a:t>
            </a:r>
            <a:r>
              <a:rPr lang="en-GB" dirty="0" smtClean="0">
                <a:latin typeface="Times New Roman" pitchFamily="18" charset="0"/>
                <a:cs typeface="Times New Roman" pitchFamily="18" charset="0"/>
              </a:rPr>
              <a:t>Beer </a:t>
            </a:r>
            <a:r>
              <a:rPr lang="en-GB" dirty="0" smtClean="0">
                <a:latin typeface="Times New Roman" pitchFamily="18" charset="0"/>
                <a:cs typeface="Times New Roman" pitchFamily="18" charset="0"/>
              </a:rPr>
              <a:t>law</a:t>
            </a:r>
            <a:endParaRPr lang="en-GB"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9" name="TextBox 8"/>
              <p:cNvSpPr txBox="1"/>
              <p:nvPr/>
            </p:nvSpPr>
            <p:spPr>
              <a:xfrm>
                <a:off x="914400" y="1524000"/>
                <a:ext cx="3332515" cy="391902"/>
              </a:xfrm>
              <a:prstGeom prst="rect">
                <a:avLst/>
              </a:prstGeom>
              <a:noFill/>
            </p:spPr>
            <p:txBody>
              <a:bodyPr wrap="none" rtlCol="0">
                <a:spAutoFit/>
              </a:bodyPr>
              <a:lstStyle/>
              <a:p>
                <a:r>
                  <a:rPr lang="en-GB" dirty="0" smtClean="0">
                    <a:latin typeface="Times New Roman" pitchFamily="18" charset="0"/>
                    <a:cs typeface="Times New Roman" pitchFamily="18" charset="0"/>
                  </a:rPr>
                  <a:t>One photon excitation </a:t>
                </a:r>
                <a14:m>
                  <m:oMath xmlns:m="http://schemas.openxmlformats.org/officeDocument/2006/math">
                    <m:sSub>
                      <m:sSubPr>
                        <m:ctrlPr>
                          <a:rPr lang="en-GB" i="1">
                            <a:latin typeface="Cambria Math"/>
                          </a:rPr>
                        </m:ctrlPr>
                      </m:sSubPr>
                      <m:e>
                        <m:r>
                          <a:rPr lang="en-GB" i="1">
                            <a:latin typeface="Cambria Math"/>
                          </a:rPr>
                          <m:t>h</m:t>
                        </m:r>
                        <m:r>
                          <a:rPr lang="en-GB" i="1">
                            <a:latin typeface="Cambria Math"/>
                          </a:rPr>
                          <m:t>𝜈</m:t>
                        </m:r>
                      </m:e>
                      <m:sub>
                        <m:r>
                          <a:rPr lang="en-GB" i="1">
                            <a:latin typeface="Cambria Math"/>
                          </a:rPr>
                          <m:t>𝑒𝑥</m:t>
                        </m:r>
                      </m:sub>
                    </m:sSub>
                    <m:r>
                      <a:rPr lang="en-GB" i="1">
                        <a:latin typeface="Cambria Math"/>
                      </a:rPr>
                      <m:t>&gt;</m:t>
                    </m:r>
                  </m:oMath>
                </a14:m>
                <a:r>
                  <a:rPr lang="en-GB" dirty="0" smtClean="0">
                    <a:latin typeface="Times New Roman" pitchFamily="18" charset="0"/>
                    <a:cs typeface="Times New Roman" pitchFamily="18" charset="0"/>
                  </a:rPr>
                  <a:t> </a:t>
                </a:r>
                <a14:m>
                  <m:oMath xmlns:m="http://schemas.openxmlformats.org/officeDocument/2006/math">
                    <m:sSub>
                      <m:sSubPr>
                        <m:ctrlPr>
                          <a:rPr lang="en-GB" i="1">
                            <a:latin typeface="Cambria Math"/>
                          </a:rPr>
                        </m:ctrlPr>
                      </m:sSubPr>
                      <m:e>
                        <m:r>
                          <a:rPr lang="en-GB" i="1">
                            <a:latin typeface="Cambria Math"/>
                          </a:rPr>
                          <m:t>𝐸</m:t>
                        </m:r>
                      </m:e>
                      <m:sub>
                        <m:r>
                          <a:rPr lang="en-GB" i="1">
                            <a:latin typeface="Cambria Math"/>
                          </a:rPr>
                          <m:t>𝑔</m:t>
                        </m:r>
                      </m:sub>
                    </m:sSub>
                  </m:oMath>
                </a14:m>
                <a:r>
                  <a:rPr lang="en-GB" dirty="0" smtClean="0">
                    <a:latin typeface="Times New Roman" pitchFamily="18" charset="0"/>
                    <a:cs typeface="Times New Roman" pitchFamily="18" charset="0"/>
                  </a:rPr>
                  <a:t> </a:t>
                </a:r>
                <a:endParaRPr lang="en-GB" dirty="0">
                  <a:latin typeface="Times New Roman" pitchFamily="18" charset="0"/>
                  <a:cs typeface="Times New Roman"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914400" y="1524000"/>
                <a:ext cx="3332515" cy="391902"/>
              </a:xfrm>
              <a:prstGeom prst="rect">
                <a:avLst/>
              </a:prstGeom>
              <a:blipFill rotWithShape="1">
                <a:blip r:embed="rId8"/>
                <a:stretch>
                  <a:fillRect l="-1463" t="-7813" b="-18750"/>
                </a:stretch>
              </a:blipFill>
            </p:spPr>
            <p:txBody>
              <a:bodyPr/>
              <a:lstStyle/>
              <a:p>
                <a:r>
                  <a:rPr lang="en-GB">
                    <a:noFill/>
                  </a:rPr>
                  <a:t> </a:t>
                </a:r>
              </a:p>
            </p:txBody>
          </p:sp>
        </mc:Fallback>
      </mc:AlternateContent>
    </p:spTree>
    <p:extLst>
      <p:ext uri="{BB962C8B-B14F-4D97-AF65-F5344CB8AC3E}">
        <p14:creationId xmlns:p14="http://schemas.microsoft.com/office/powerpoint/2010/main" val="6164022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PRINCE~1\AppData\Local\Temp\Rar$DI44.458\Fig05_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1905000"/>
            <a:ext cx="3291840" cy="36445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14400" y="494942"/>
            <a:ext cx="7146508" cy="523220"/>
          </a:xfrm>
          <a:prstGeom prst="rect">
            <a:avLst/>
          </a:prstGeom>
          <a:noFill/>
        </p:spPr>
        <p:txBody>
          <a:bodyPr wrap="none" rtlCol="0">
            <a:spAutoFit/>
          </a:bodyPr>
          <a:lstStyle/>
          <a:p>
            <a:r>
              <a:rPr lang="en-GB" sz="2800" dirty="0" smtClean="0">
                <a:solidFill>
                  <a:schemeClr val="accent1">
                    <a:lumMod val="50000"/>
                  </a:schemeClr>
                </a:solidFill>
                <a:latin typeface="Times New Roman" pitchFamily="18" charset="0"/>
                <a:cs typeface="Times New Roman" pitchFamily="18" charset="0"/>
              </a:rPr>
              <a:t>Luminescence excited by two photon absorption</a:t>
            </a:r>
            <a:endParaRPr lang="en-GB" sz="2800" dirty="0">
              <a:solidFill>
                <a:schemeClr val="accent1">
                  <a:lumMod val="50000"/>
                </a:schemeClr>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1" name="Rectangle 10"/>
              <p:cNvSpPr/>
              <p:nvPr/>
            </p:nvSpPr>
            <p:spPr>
              <a:xfrm>
                <a:off x="381000" y="1905000"/>
                <a:ext cx="5029200" cy="3220753"/>
              </a:xfrm>
              <a:prstGeom prst="rect">
                <a:avLst/>
              </a:prstGeom>
            </p:spPr>
            <p:txBody>
              <a:bodyPr wrap="square">
                <a:spAutoFit/>
              </a:bodyPr>
              <a:lstStyle/>
              <a:p>
                <a:r>
                  <a:rPr lang="en-GB" sz="2000" dirty="0">
                    <a:latin typeface="Times New Roman" pitchFamily="18" charset="0"/>
                    <a:cs typeface="Times New Roman" pitchFamily="18" charset="0"/>
                  </a:rPr>
                  <a:t>The excitation photons substantially exceeds Eg which guarantees high values of the absorption coefficient and in turn boost the luminescence intensity. Alfa is </a:t>
                </a:r>
                <a14:m>
                  <m:oMath xmlns:m="http://schemas.openxmlformats.org/officeDocument/2006/math">
                    <m:sSup>
                      <m:sSupPr>
                        <m:ctrlPr>
                          <a:rPr lang="en-GB" sz="2000" i="1" dirty="0">
                            <a:latin typeface="Cambria Math"/>
                          </a:rPr>
                        </m:ctrlPr>
                      </m:sSupPr>
                      <m:e>
                        <m:r>
                          <m:rPr>
                            <m:nor/>
                          </m:rPr>
                          <a:rPr lang="en-GB" sz="2000" dirty="0">
                            <a:latin typeface="Times New Roman" pitchFamily="18" charset="0"/>
                            <a:cs typeface="Times New Roman" pitchFamily="18" charset="0"/>
                          </a:rPr>
                          <m:t>10</m:t>
                        </m:r>
                      </m:e>
                      <m:sup>
                        <m:r>
                          <a:rPr lang="en-GB" sz="2000" i="1" dirty="0">
                            <a:latin typeface="Cambria Math"/>
                          </a:rPr>
                          <m:t>4</m:t>
                        </m:r>
                      </m:sup>
                    </m:sSup>
                  </m:oMath>
                </a14:m>
                <a:r>
                  <a:rPr lang="en-GB" sz="2000" dirty="0">
                    <a:latin typeface="Times New Roman" pitchFamily="18" charset="0"/>
                    <a:cs typeface="Times New Roman" pitchFamily="18" charset="0"/>
                  </a:rPr>
                  <a:t>-</a:t>
                </a:r>
                <a14:m>
                  <m:oMath xmlns:m="http://schemas.openxmlformats.org/officeDocument/2006/math">
                    <m:sSup>
                      <m:sSupPr>
                        <m:ctrlPr>
                          <a:rPr lang="en-GB" sz="2000" i="1" dirty="0">
                            <a:latin typeface="Cambria Math"/>
                          </a:rPr>
                        </m:ctrlPr>
                      </m:sSupPr>
                      <m:e>
                        <m:r>
                          <m:rPr>
                            <m:nor/>
                          </m:rPr>
                          <a:rPr lang="en-GB" sz="2000" dirty="0">
                            <a:latin typeface="Times New Roman" pitchFamily="18" charset="0"/>
                            <a:cs typeface="Times New Roman" pitchFamily="18" charset="0"/>
                          </a:rPr>
                          <m:t>10</m:t>
                        </m:r>
                      </m:e>
                      <m:sup>
                        <m:r>
                          <a:rPr lang="en-GB" sz="2000" i="1" dirty="0">
                            <a:latin typeface="Cambria Math"/>
                          </a:rPr>
                          <m:t>5</m:t>
                        </m:r>
                      </m:sup>
                    </m:sSup>
                  </m:oMath>
                </a14:m>
                <a:r>
                  <a:rPr lang="en-GB" sz="2000" dirty="0">
                    <a:latin typeface="Times New Roman" pitchFamily="18" charset="0"/>
                    <a:cs typeface="Times New Roman" pitchFamily="18" charset="0"/>
                  </a:rPr>
                  <a:t> cm-1 which allows the depth becomes </a:t>
                </a:r>
                <a14:m>
                  <m:oMath xmlns:m="http://schemas.openxmlformats.org/officeDocument/2006/math">
                    <m:sSup>
                      <m:sSupPr>
                        <m:ctrlPr>
                          <a:rPr lang="en-GB" sz="2000" i="1" dirty="0">
                            <a:latin typeface="Cambria Math"/>
                          </a:rPr>
                        </m:ctrlPr>
                      </m:sSupPr>
                      <m:e>
                        <m:r>
                          <m:rPr>
                            <m:nor/>
                          </m:rPr>
                          <a:rPr lang="en-GB" sz="2000" dirty="0">
                            <a:latin typeface="Times New Roman" pitchFamily="18" charset="0"/>
                            <a:cs typeface="Times New Roman" pitchFamily="18" charset="0"/>
                          </a:rPr>
                          <m:t>10</m:t>
                        </m:r>
                      </m:e>
                      <m:sup>
                        <m:r>
                          <a:rPr lang="en-GB" sz="2000" i="1" dirty="0">
                            <a:latin typeface="Cambria Math"/>
                          </a:rPr>
                          <m:t>−4</m:t>
                        </m:r>
                      </m:sup>
                    </m:sSup>
                  </m:oMath>
                </a14:m>
                <a:r>
                  <a:rPr lang="en-GB" sz="2000" dirty="0">
                    <a:latin typeface="Times New Roman" pitchFamily="18" charset="0"/>
                    <a:cs typeface="Times New Roman" pitchFamily="18" charset="0"/>
                  </a:rPr>
                  <a:t>-</a:t>
                </a:r>
                <a14:m>
                  <m:oMath xmlns:m="http://schemas.openxmlformats.org/officeDocument/2006/math">
                    <m:sSup>
                      <m:sSupPr>
                        <m:ctrlPr>
                          <a:rPr lang="en-GB" sz="2000" i="1" dirty="0">
                            <a:latin typeface="Cambria Math"/>
                          </a:rPr>
                        </m:ctrlPr>
                      </m:sSupPr>
                      <m:e>
                        <m:r>
                          <m:rPr>
                            <m:nor/>
                          </m:rPr>
                          <a:rPr lang="en-GB" sz="2000" dirty="0">
                            <a:latin typeface="Times New Roman" pitchFamily="18" charset="0"/>
                            <a:cs typeface="Times New Roman" pitchFamily="18" charset="0"/>
                          </a:rPr>
                          <m:t>10</m:t>
                        </m:r>
                      </m:e>
                      <m:sup>
                        <m:r>
                          <a:rPr lang="en-GB" sz="2000" i="1" dirty="0">
                            <a:latin typeface="Cambria Math"/>
                          </a:rPr>
                          <m:t>−5</m:t>
                        </m:r>
                      </m:sup>
                    </m:sSup>
                  </m:oMath>
                </a14:m>
                <a:r>
                  <a:rPr lang="en-GB" sz="2000" dirty="0">
                    <a:latin typeface="Times New Roman" pitchFamily="18" charset="0"/>
                    <a:cs typeface="Times New Roman" pitchFamily="18" charset="0"/>
                  </a:rPr>
                  <a:t> cm 100nm 1 micrometre which may cause problem. it can quench the luminescence or oxide layer can be source of luminescence.  </a:t>
                </a:r>
              </a:p>
              <a:p>
                <a:r>
                  <a:rPr lang="en-GB" sz="2000" dirty="0">
                    <a:latin typeface="Times New Roman" pitchFamily="18" charset="0"/>
                    <a:cs typeface="Times New Roman" pitchFamily="18" charset="0"/>
                  </a:rPr>
                  <a:t>Two photon absorption we will have virtual intermediate state </a:t>
                </a:r>
              </a:p>
            </p:txBody>
          </p:sp>
        </mc:Choice>
        <mc:Fallback xmlns="">
          <p:sp>
            <p:nvSpPr>
              <p:cNvPr id="11" name="Rectangle 10"/>
              <p:cNvSpPr>
                <a:spLocks noRot="1" noChangeAspect="1" noMove="1" noResize="1" noEditPoints="1" noAdjustHandles="1" noChangeArrowheads="1" noChangeShapeType="1" noTextEdit="1"/>
              </p:cNvSpPr>
              <p:nvPr/>
            </p:nvSpPr>
            <p:spPr>
              <a:xfrm>
                <a:off x="381000" y="1905000"/>
                <a:ext cx="5029200" cy="3220753"/>
              </a:xfrm>
              <a:prstGeom prst="rect">
                <a:avLst/>
              </a:prstGeom>
              <a:blipFill rotWithShape="1">
                <a:blip r:embed="rId4"/>
                <a:stretch>
                  <a:fillRect l="-1333" t="-947" r="-2182" b="-2273"/>
                </a:stretch>
              </a:blipFill>
            </p:spPr>
            <p:txBody>
              <a:bodyPr/>
              <a:lstStyle/>
              <a:p>
                <a:r>
                  <a:rPr lang="en-GB">
                    <a:noFill/>
                  </a:rPr>
                  <a:t> </a:t>
                </a:r>
              </a:p>
            </p:txBody>
          </p:sp>
        </mc:Fallback>
      </mc:AlternateContent>
    </p:spTree>
    <p:extLst>
      <p:ext uri="{BB962C8B-B14F-4D97-AF65-F5344CB8AC3E}">
        <p14:creationId xmlns:p14="http://schemas.microsoft.com/office/powerpoint/2010/main" val="22623168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PRINCE~1\AppData\Local\Temp\Rar$DI46.484\Fig05_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1406976"/>
            <a:ext cx="2963072" cy="4267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404707"/>
            <a:ext cx="5499582" cy="461665"/>
          </a:xfrm>
          <a:prstGeom prst="rect">
            <a:avLst/>
          </a:prstGeom>
          <a:noFill/>
        </p:spPr>
        <p:txBody>
          <a:bodyPr wrap="none" rtlCol="0">
            <a:spAutoFit/>
          </a:bodyPr>
          <a:lstStyle/>
          <a:p>
            <a:r>
              <a:rPr lang="en-GB" sz="2400" dirty="0" smtClean="0">
                <a:solidFill>
                  <a:schemeClr val="accent1">
                    <a:lumMod val="50000"/>
                  </a:schemeClr>
                </a:solidFill>
                <a:latin typeface="Times New Roman" pitchFamily="18" charset="0"/>
                <a:cs typeface="Times New Roman" pitchFamily="18" charset="0"/>
              </a:rPr>
              <a:t>Two photon analogue of Lambert-Beer law</a:t>
            </a:r>
            <a:endParaRPr lang="en-GB" sz="2400" dirty="0">
              <a:solidFill>
                <a:schemeClr val="accent1">
                  <a:lumMod val="50000"/>
                </a:schemeClr>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4" name="Rectangle 3"/>
              <p:cNvSpPr/>
              <p:nvPr/>
            </p:nvSpPr>
            <p:spPr>
              <a:xfrm>
                <a:off x="848200" y="1026166"/>
                <a:ext cx="4091698" cy="3808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a:rPr>
                          </m:ctrlPr>
                        </m:sSupPr>
                        <m:e>
                          <m:r>
                            <a:rPr lang="en-GB" i="1">
                              <a:latin typeface="Cambria Math"/>
                            </a:rPr>
                            <m:t>𝛼</m:t>
                          </m:r>
                        </m:e>
                        <m:sup>
                          <m:r>
                            <a:rPr lang="en-GB" b="0" i="1" smtClean="0">
                              <a:latin typeface="Cambria Math"/>
                            </a:rPr>
                            <m:t>(</m:t>
                          </m:r>
                          <m:r>
                            <a:rPr lang="en-GB" i="1">
                              <a:latin typeface="Cambria Math"/>
                            </a:rPr>
                            <m:t>2</m:t>
                          </m:r>
                          <m:r>
                            <a:rPr lang="en-GB" b="0" i="1" smtClean="0">
                              <a:latin typeface="Cambria Math"/>
                            </a:rPr>
                            <m:t>)</m:t>
                          </m:r>
                        </m:sup>
                      </m:sSup>
                      <m:d>
                        <m:dPr>
                          <m:ctrlPr>
                            <a:rPr lang="en-GB" i="1">
                              <a:latin typeface="Cambria Math"/>
                            </a:rPr>
                          </m:ctrlPr>
                        </m:dPr>
                        <m:e>
                          <m:r>
                            <a:rPr lang="en-GB" i="1">
                              <a:latin typeface="Cambria Math"/>
                            </a:rPr>
                            <m:t>𝐼</m:t>
                          </m:r>
                        </m:e>
                      </m:d>
                      <m:r>
                        <a:rPr lang="en-GB" i="1">
                          <a:latin typeface="Cambria Math"/>
                        </a:rPr>
                        <m:t>=</m:t>
                      </m:r>
                      <m:r>
                        <a:rPr lang="en-GB" i="1">
                          <a:latin typeface="Cambria Math"/>
                        </a:rPr>
                        <m:t>𝑎𝐼</m:t>
                      </m:r>
                      <m:r>
                        <a:rPr lang="en-GB" b="0" i="1" smtClean="0">
                          <a:latin typeface="Cambria Math"/>
                        </a:rPr>
                        <m:t>      </m:t>
                      </m:r>
                      <m:r>
                        <a:rPr lang="en-GB" b="0" i="1" smtClean="0">
                          <a:latin typeface="Cambria Math"/>
                        </a:rPr>
                        <m:t>𝑎</m:t>
                      </m:r>
                      <m:r>
                        <a:rPr lang="en-GB" b="0" i="1" smtClean="0">
                          <a:latin typeface="Cambria Math"/>
                        </a:rPr>
                        <m:t> </m:t>
                      </m:r>
                      <m:r>
                        <a:rPr lang="en-GB" b="0" i="1" smtClean="0">
                          <a:latin typeface="Cambria Math"/>
                        </a:rPr>
                        <m:t>𝑖𝑠</m:t>
                      </m:r>
                      <m:r>
                        <a:rPr lang="en-GB" b="0" i="1" smtClean="0">
                          <a:latin typeface="Cambria Math"/>
                        </a:rPr>
                        <m:t> </m:t>
                      </m:r>
                      <m:r>
                        <a:rPr lang="en-GB" b="0" i="1" smtClean="0">
                          <a:latin typeface="Cambria Math"/>
                        </a:rPr>
                        <m:t>𝑚𝑎𝑡𝑒𝑟𝑖𝑎𝑙</m:t>
                      </m:r>
                      <m:r>
                        <a:rPr lang="en-GB" b="0" i="1" smtClean="0">
                          <a:latin typeface="Cambria Math"/>
                        </a:rPr>
                        <m:t> </m:t>
                      </m:r>
                      <m:r>
                        <a:rPr lang="en-GB" b="0" i="1" smtClean="0">
                          <a:latin typeface="Cambria Math"/>
                        </a:rPr>
                        <m:t>𝑐𝑜𝑛𝑠𝑡𝑎𝑛𝑡</m:t>
                      </m:r>
                    </m:oMath>
                  </m:oMathPara>
                </a14:m>
                <a:endParaRPr lang="en-GB" dirty="0"/>
              </a:p>
            </p:txBody>
          </p:sp>
        </mc:Choice>
        <mc:Fallback xmlns="">
          <p:sp>
            <p:nvSpPr>
              <p:cNvPr id="4" name="Rectangle 3"/>
              <p:cNvSpPr>
                <a:spLocks noRot="1" noChangeAspect="1" noMove="1" noResize="1" noEditPoints="1" noAdjustHandles="1" noChangeArrowheads="1" noChangeShapeType="1" noTextEdit="1"/>
              </p:cNvSpPr>
              <p:nvPr/>
            </p:nvSpPr>
            <p:spPr>
              <a:xfrm>
                <a:off x="848200" y="1026166"/>
                <a:ext cx="4091698" cy="380810"/>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16232" y="1731576"/>
                <a:ext cx="4572000" cy="1791709"/>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rPr>
                        <m:t>𝑑𝐼</m:t>
                      </m:r>
                      <m:r>
                        <a:rPr lang="en-GB" i="1" smtClean="0">
                          <a:latin typeface="Cambria Math"/>
                        </a:rPr>
                        <m:t>=−</m:t>
                      </m:r>
                      <m:sSup>
                        <m:sSupPr>
                          <m:ctrlPr>
                            <a:rPr lang="en-GB" i="1">
                              <a:latin typeface="Cambria Math"/>
                            </a:rPr>
                          </m:ctrlPr>
                        </m:sSupPr>
                        <m:e>
                          <m:r>
                            <a:rPr lang="en-GB" i="1">
                              <a:latin typeface="Cambria Math"/>
                            </a:rPr>
                            <m:t>𝛼</m:t>
                          </m:r>
                        </m:e>
                        <m:sup>
                          <m:r>
                            <a:rPr lang="en-GB" b="0" i="1" smtClean="0">
                              <a:latin typeface="Cambria Math"/>
                            </a:rPr>
                            <m:t>(</m:t>
                          </m:r>
                          <m:r>
                            <a:rPr lang="en-GB" i="1">
                              <a:latin typeface="Cambria Math"/>
                            </a:rPr>
                            <m:t>2</m:t>
                          </m:r>
                          <m:r>
                            <a:rPr lang="en-GB" b="0" i="1" smtClean="0">
                              <a:latin typeface="Cambria Math"/>
                            </a:rPr>
                            <m:t>)</m:t>
                          </m:r>
                        </m:sup>
                      </m:sSup>
                      <m:r>
                        <a:rPr lang="en-GB" i="1">
                          <a:latin typeface="Cambria Math"/>
                        </a:rPr>
                        <m:t>𝐼𝑑𝑥</m:t>
                      </m:r>
                      <m:r>
                        <a:rPr lang="en-GB" i="1">
                          <a:latin typeface="Cambria Math"/>
                        </a:rPr>
                        <m:t>=−</m:t>
                      </m:r>
                      <m:r>
                        <a:rPr lang="en-GB" i="1">
                          <a:latin typeface="Cambria Math"/>
                        </a:rPr>
                        <m:t>𝑎</m:t>
                      </m:r>
                      <m:sSup>
                        <m:sSupPr>
                          <m:ctrlPr>
                            <a:rPr lang="en-GB" i="1">
                              <a:latin typeface="Cambria Math"/>
                            </a:rPr>
                          </m:ctrlPr>
                        </m:sSupPr>
                        <m:e>
                          <m:r>
                            <a:rPr lang="en-GB" i="1">
                              <a:latin typeface="Cambria Math"/>
                            </a:rPr>
                            <m:t>𝐼</m:t>
                          </m:r>
                        </m:e>
                        <m:sup>
                          <m:r>
                            <a:rPr lang="en-GB" i="1">
                              <a:latin typeface="Cambria Math"/>
                            </a:rPr>
                            <m:t>2</m:t>
                          </m:r>
                        </m:sup>
                      </m:sSup>
                      <m:r>
                        <a:rPr lang="en-GB" i="1">
                          <a:latin typeface="Cambria Math"/>
                        </a:rPr>
                        <m:t>𝑑𝑥</m:t>
                      </m:r>
                      <m:r>
                        <a:rPr lang="en-GB" i="1">
                          <a:latin typeface="Cambria Math"/>
                        </a:rPr>
                        <m:t> </m:t>
                      </m:r>
                    </m:oMath>
                  </m:oMathPara>
                </a14:m>
                <a:endParaRPr lang="en-GB" i="1" dirty="0" smtClean="0"/>
              </a:p>
              <a:p>
                <a:endParaRPr lang="en-GB" i="1" dirty="0"/>
              </a:p>
              <a:p>
                <a:pPr/>
                <a14:m>
                  <m:oMathPara xmlns:m="http://schemas.openxmlformats.org/officeDocument/2006/math">
                    <m:oMathParaPr>
                      <m:jc m:val="centerGroup"/>
                    </m:oMathParaPr>
                    <m:oMath xmlns:m="http://schemas.openxmlformats.org/officeDocument/2006/math">
                      <m:r>
                        <a:rPr lang="en-GB" b="0" i="1" smtClean="0">
                          <a:latin typeface="Cambria Math"/>
                        </a:rPr>
                        <m:t>𝑖</m:t>
                      </m:r>
                      <m:r>
                        <a:rPr lang="en-GB" i="1">
                          <a:latin typeface="Cambria Math"/>
                        </a:rPr>
                        <m:t>𝑓</m:t>
                      </m:r>
                      <m:r>
                        <a:rPr lang="en-GB" i="1">
                          <a:latin typeface="Cambria Math"/>
                        </a:rPr>
                        <m:t> </m:t>
                      </m:r>
                      <m:r>
                        <a:rPr lang="en-GB" i="1">
                          <a:latin typeface="Cambria Math"/>
                        </a:rPr>
                        <m:t>𝐼</m:t>
                      </m:r>
                      <m:d>
                        <m:dPr>
                          <m:ctrlPr>
                            <a:rPr lang="en-GB" i="1">
                              <a:latin typeface="Cambria Math"/>
                            </a:rPr>
                          </m:ctrlPr>
                        </m:dPr>
                        <m:e>
                          <m:r>
                            <a:rPr lang="en-GB" i="1">
                              <a:latin typeface="Cambria Math"/>
                            </a:rPr>
                            <m:t>𝑥</m:t>
                          </m:r>
                          <m:r>
                            <a:rPr lang="en-GB" i="1">
                              <a:latin typeface="Cambria Math"/>
                            </a:rPr>
                            <m:t>=0</m:t>
                          </m:r>
                        </m:e>
                      </m:d>
                      <m:r>
                        <a:rPr lang="en-GB" i="1">
                          <a:latin typeface="Cambria Math"/>
                        </a:rPr>
                        <m:t>=</m:t>
                      </m:r>
                      <m:sSub>
                        <m:sSubPr>
                          <m:ctrlPr>
                            <a:rPr lang="en-GB" i="1">
                              <a:latin typeface="Cambria Math"/>
                            </a:rPr>
                          </m:ctrlPr>
                        </m:sSubPr>
                        <m:e>
                          <m:r>
                            <a:rPr lang="en-GB" i="1">
                              <a:latin typeface="Cambria Math"/>
                            </a:rPr>
                            <m:t>𝐼</m:t>
                          </m:r>
                        </m:e>
                        <m:sub>
                          <m:r>
                            <a:rPr lang="en-GB" i="1">
                              <a:latin typeface="Cambria Math"/>
                            </a:rPr>
                            <m:t>0</m:t>
                          </m:r>
                        </m:sub>
                      </m:sSub>
                    </m:oMath>
                  </m:oMathPara>
                </a14:m>
                <a:endParaRPr lang="en-GB" i="1" dirty="0" smtClean="0"/>
              </a:p>
              <a:p>
                <a:endParaRPr lang="en-GB" i="1" dirty="0" smtClean="0"/>
              </a:p>
              <a:p>
                <a:pPr/>
                <a14:m>
                  <m:oMathPara xmlns:m="http://schemas.openxmlformats.org/officeDocument/2006/math">
                    <m:oMathParaPr>
                      <m:jc m:val="centerGroup"/>
                    </m:oMathParaPr>
                    <m:oMath xmlns:m="http://schemas.openxmlformats.org/officeDocument/2006/math">
                      <m:r>
                        <a:rPr lang="en-GB" i="1">
                          <a:latin typeface="Cambria Math"/>
                        </a:rPr>
                        <m:t> </m:t>
                      </m:r>
                      <m:r>
                        <a:rPr lang="en-GB" i="1">
                          <a:latin typeface="Cambria Math"/>
                        </a:rPr>
                        <m:t>𝐼</m:t>
                      </m:r>
                      <m:d>
                        <m:dPr>
                          <m:ctrlPr>
                            <a:rPr lang="en-GB" i="1">
                              <a:latin typeface="Cambria Math"/>
                            </a:rPr>
                          </m:ctrlPr>
                        </m:dPr>
                        <m:e>
                          <m:r>
                            <a:rPr lang="en-GB" i="1">
                              <a:latin typeface="Cambria Math"/>
                            </a:rPr>
                            <m:t>𝑑</m:t>
                          </m:r>
                        </m:e>
                      </m:d>
                      <m:r>
                        <a:rPr lang="en-GB" i="1">
                          <a:latin typeface="Cambria Math"/>
                        </a:rPr>
                        <m:t>=</m:t>
                      </m:r>
                      <m:f>
                        <m:fPr>
                          <m:ctrlPr>
                            <a:rPr lang="en-GB" i="1">
                              <a:latin typeface="Cambria Math"/>
                            </a:rPr>
                          </m:ctrlPr>
                        </m:fPr>
                        <m:num>
                          <m:sSub>
                            <m:sSubPr>
                              <m:ctrlPr>
                                <a:rPr lang="en-GB" i="1">
                                  <a:latin typeface="Cambria Math"/>
                                </a:rPr>
                              </m:ctrlPr>
                            </m:sSubPr>
                            <m:e>
                              <m:r>
                                <a:rPr lang="en-GB" i="1">
                                  <a:latin typeface="Cambria Math"/>
                                </a:rPr>
                                <m:t>𝐼</m:t>
                              </m:r>
                            </m:e>
                            <m:sub>
                              <m:r>
                                <a:rPr lang="en-GB" i="1">
                                  <a:latin typeface="Cambria Math"/>
                                </a:rPr>
                                <m:t>0</m:t>
                              </m:r>
                            </m:sub>
                          </m:sSub>
                        </m:num>
                        <m:den>
                          <m:r>
                            <a:rPr lang="en-GB" i="1">
                              <a:latin typeface="Cambria Math"/>
                            </a:rPr>
                            <m:t>(</m:t>
                          </m:r>
                          <m:r>
                            <a:rPr lang="en-GB" i="1">
                              <a:latin typeface="Cambria Math"/>
                            </a:rPr>
                            <m:t>𝑎</m:t>
                          </m:r>
                          <m:sSub>
                            <m:sSubPr>
                              <m:ctrlPr>
                                <a:rPr lang="en-GB" i="1">
                                  <a:latin typeface="Cambria Math"/>
                                </a:rPr>
                              </m:ctrlPr>
                            </m:sSubPr>
                            <m:e>
                              <m:r>
                                <a:rPr lang="en-GB" i="1">
                                  <a:latin typeface="Cambria Math"/>
                                </a:rPr>
                                <m:t>𝐼</m:t>
                              </m:r>
                            </m:e>
                            <m:sub>
                              <m:r>
                                <a:rPr lang="en-GB" i="1">
                                  <a:latin typeface="Cambria Math"/>
                                </a:rPr>
                                <m:t>0</m:t>
                              </m:r>
                            </m:sub>
                          </m:sSub>
                          <m:r>
                            <a:rPr lang="en-GB" i="1">
                              <a:latin typeface="Cambria Math"/>
                            </a:rPr>
                            <m:t>𝑑</m:t>
                          </m:r>
                          <m:r>
                            <a:rPr lang="en-GB" i="1">
                              <a:latin typeface="Cambria Math"/>
                            </a:rPr>
                            <m:t>+1)</m:t>
                          </m:r>
                        </m:den>
                      </m:f>
                      <m:r>
                        <a:rPr lang="en-GB" i="1">
                          <a:latin typeface="Cambria Math"/>
                        </a:rPr>
                        <m:t> </m:t>
                      </m:r>
                    </m:oMath>
                  </m:oMathPara>
                </a14:m>
                <a:endParaRPr lang="en-GB" dirty="0"/>
              </a:p>
            </p:txBody>
          </p:sp>
        </mc:Choice>
        <mc:Fallback xmlns="">
          <p:sp>
            <p:nvSpPr>
              <p:cNvPr id="5" name="Rectangle 4"/>
              <p:cNvSpPr>
                <a:spLocks noRot="1" noChangeAspect="1" noMove="1" noResize="1" noEditPoints="1" noAdjustHandles="1" noChangeArrowheads="1" noChangeShapeType="1" noTextEdit="1"/>
              </p:cNvSpPr>
              <p:nvPr/>
            </p:nvSpPr>
            <p:spPr>
              <a:xfrm>
                <a:off x="416232" y="1731576"/>
                <a:ext cx="4572000" cy="179170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581524" y="4419600"/>
                <a:ext cx="4379276" cy="998222"/>
              </a:xfrm>
              <a:prstGeom prst="rect">
                <a:avLst/>
              </a:prstGeom>
              <a:noFill/>
            </p:spPr>
            <p:txBody>
              <a:bodyPr wrap="none" rtlCol="0">
                <a:spAutoFit/>
              </a:bodyPr>
              <a:lstStyle/>
              <a:p>
                <a:r>
                  <a:rPr lang="en-GB" dirty="0" smtClean="0">
                    <a:latin typeface="Times New Roman" pitchFamily="18" charset="0"/>
                    <a:cs typeface="Times New Roman" pitchFamily="18" charset="0"/>
                  </a:rPr>
                  <a:t>Typical value of coefficient a ~ </a:t>
                </a:r>
                <a14:m>
                  <m:oMath xmlns:m="http://schemas.openxmlformats.org/officeDocument/2006/math">
                    <m:sSup>
                      <m:sSupPr>
                        <m:ctrlPr>
                          <a:rPr lang="en-GB" i="1" smtClean="0">
                            <a:latin typeface="Cambria Math"/>
                            <a:cs typeface="Times New Roman" pitchFamily="18" charset="0"/>
                          </a:rPr>
                        </m:ctrlPr>
                      </m:sSupPr>
                      <m:e>
                        <m:r>
                          <m:rPr>
                            <m:nor/>
                          </m:rPr>
                          <a:rPr lang="en-GB" dirty="0">
                            <a:latin typeface="Times New Roman" pitchFamily="18" charset="0"/>
                            <a:cs typeface="Times New Roman" pitchFamily="18" charset="0"/>
                          </a:rPr>
                          <m:t>10</m:t>
                        </m:r>
                      </m:e>
                      <m:sup>
                        <m:r>
                          <m:rPr>
                            <m:nor/>
                          </m:rPr>
                          <a:rPr lang="en-GB" dirty="0">
                            <a:latin typeface="Times New Roman" pitchFamily="18" charset="0"/>
                            <a:cs typeface="Times New Roman" pitchFamily="18" charset="0"/>
                          </a:rPr>
                          <m:t>−3</m:t>
                        </m:r>
                      </m:sup>
                    </m:sSup>
                  </m:oMath>
                </a14:m>
                <a:r>
                  <a:rPr lang="en-GB" dirty="0" smtClean="0">
                    <a:latin typeface="Times New Roman" pitchFamily="18" charset="0"/>
                    <a:cs typeface="Times New Roman" pitchFamily="18" charset="0"/>
                  </a:rPr>
                  <a:t>cm/MW </a:t>
                </a:r>
              </a:p>
              <a:p>
                <a:r>
                  <a:rPr lang="en-GB" dirty="0" smtClean="0">
                    <a:latin typeface="Times New Roman" pitchFamily="18" charset="0"/>
                    <a:cs typeface="Times New Roman" pitchFamily="18" charset="0"/>
                  </a:rPr>
                  <a:t>and </a:t>
                </a:r>
                <a14:m>
                  <m:oMath xmlns:m="http://schemas.openxmlformats.org/officeDocument/2006/math">
                    <m:sSub>
                      <m:sSubPr>
                        <m:ctrlPr>
                          <a:rPr lang="en-GB" i="1" dirty="0" smtClean="0">
                            <a:latin typeface="Cambria Math"/>
                            <a:cs typeface="Times New Roman" pitchFamily="18" charset="0"/>
                          </a:rPr>
                        </m:ctrlPr>
                      </m:sSubPr>
                      <m:e>
                        <m:r>
                          <a:rPr lang="en-GB" i="1" dirty="0">
                            <a:latin typeface="Cambria Math"/>
                            <a:cs typeface="Times New Roman" pitchFamily="18" charset="0"/>
                          </a:rPr>
                          <m:t>𝐼</m:t>
                        </m:r>
                      </m:e>
                      <m:sub>
                        <m:r>
                          <a:rPr lang="en-GB" i="1" dirty="0">
                            <a:latin typeface="Cambria Math"/>
                            <a:cs typeface="Times New Roman" pitchFamily="18" charset="0"/>
                          </a:rPr>
                          <m:t>0</m:t>
                        </m:r>
                      </m:sub>
                    </m:sSub>
                  </m:oMath>
                </a14:m>
                <a:r>
                  <a:rPr lang="en-GB" dirty="0" smtClean="0">
                    <a:latin typeface="Times New Roman" pitchFamily="18" charset="0"/>
                    <a:cs typeface="Times New Roman" pitchFamily="18" charset="0"/>
                  </a:rPr>
                  <a:t>= 10MW/cm2 </a:t>
                </a:r>
              </a:p>
              <a:p>
                <a:r>
                  <a:rPr lang="en-GB" dirty="0" smtClean="0">
                    <a:latin typeface="Times New Roman" pitchFamily="18" charset="0"/>
                    <a:cs typeface="Times New Roman" pitchFamily="18" charset="0"/>
                  </a:rPr>
                  <a:t>By calculation d =1cm! And I(d)/</a:t>
                </a:r>
                <a14:m>
                  <m:oMath xmlns:m="http://schemas.openxmlformats.org/officeDocument/2006/math">
                    <m:sSub>
                      <m:sSubPr>
                        <m:ctrlPr>
                          <a:rPr lang="en-GB" i="1" dirty="0">
                            <a:latin typeface="Cambria Math"/>
                            <a:cs typeface="Times New Roman" pitchFamily="18" charset="0"/>
                          </a:rPr>
                        </m:ctrlPr>
                      </m:sSubPr>
                      <m:e>
                        <m:r>
                          <a:rPr lang="en-GB" i="1" dirty="0">
                            <a:latin typeface="Cambria Math"/>
                            <a:cs typeface="Times New Roman" pitchFamily="18" charset="0"/>
                          </a:rPr>
                          <m:t>𝐼</m:t>
                        </m:r>
                      </m:e>
                      <m:sub>
                        <m:r>
                          <a:rPr lang="en-GB" i="1" dirty="0">
                            <a:latin typeface="Cambria Math"/>
                            <a:cs typeface="Times New Roman" pitchFamily="18" charset="0"/>
                          </a:rPr>
                          <m:t>0</m:t>
                        </m:r>
                      </m:sub>
                    </m:sSub>
                  </m:oMath>
                </a14:m>
                <a:r>
                  <a:rPr lang="en-GB" dirty="0" smtClean="0">
                    <a:latin typeface="Times New Roman" pitchFamily="18" charset="0"/>
                    <a:cs typeface="Times New Roman" pitchFamily="18" charset="0"/>
                  </a:rPr>
                  <a:t> ~ 0.99</a:t>
                </a:r>
                <a:endParaRPr lang="en-GB" dirty="0">
                  <a:latin typeface="Times New Roman" pitchFamily="18" charset="0"/>
                  <a:cs typeface="Times New Roman"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581524" y="4419600"/>
                <a:ext cx="4379276" cy="998222"/>
              </a:xfrm>
              <a:prstGeom prst="rect">
                <a:avLst/>
              </a:prstGeom>
              <a:blipFill rotWithShape="1">
                <a:blip r:embed="rId5"/>
                <a:stretch>
                  <a:fillRect l="-1113" r="-139" b="-8537"/>
                </a:stretch>
              </a:blipFill>
            </p:spPr>
            <p:txBody>
              <a:bodyPr/>
              <a:lstStyle/>
              <a:p>
                <a:r>
                  <a:rPr lang="en-GB">
                    <a:noFill/>
                  </a:rPr>
                  <a:t> </a:t>
                </a:r>
              </a:p>
            </p:txBody>
          </p:sp>
        </mc:Fallback>
      </mc:AlternateContent>
    </p:spTree>
    <p:extLst>
      <p:ext uri="{BB962C8B-B14F-4D97-AF65-F5344CB8AC3E}">
        <p14:creationId xmlns:p14="http://schemas.microsoft.com/office/powerpoint/2010/main" val="1854631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PRINCE~1\AppData\Local\Temp\Rar$DI47.695\Fig05_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3190" y="1143000"/>
            <a:ext cx="2890810" cy="52765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14400" y="494942"/>
            <a:ext cx="7146508" cy="523220"/>
          </a:xfrm>
          <a:prstGeom prst="rect">
            <a:avLst/>
          </a:prstGeom>
          <a:noFill/>
        </p:spPr>
        <p:txBody>
          <a:bodyPr wrap="none" rtlCol="0">
            <a:spAutoFit/>
          </a:bodyPr>
          <a:lstStyle/>
          <a:p>
            <a:r>
              <a:rPr lang="en-GB" sz="2800" dirty="0" smtClean="0">
                <a:solidFill>
                  <a:schemeClr val="accent1">
                    <a:lumMod val="50000"/>
                  </a:schemeClr>
                </a:solidFill>
                <a:latin typeface="Times New Roman" pitchFamily="18" charset="0"/>
                <a:cs typeface="Times New Roman" pitchFamily="18" charset="0"/>
              </a:rPr>
              <a:t>Luminescence excited by two photon absorption</a:t>
            </a:r>
            <a:endParaRPr lang="en-GB" sz="2800" dirty="0">
              <a:solidFill>
                <a:schemeClr val="accent1">
                  <a:lumMod val="50000"/>
                </a:schemeClr>
              </a:solidFill>
              <a:latin typeface="Times New Roman" pitchFamily="18" charset="0"/>
              <a:cs typeface="Times New Roman" pitchFamily="18" charset="0"/>
            </a:endParaRPr>
          </a:p>
        </p:txBody>
      </p:sp>
      <p:sp>
        <p:nvSpPr>
          <p:cNvPr id="2" name="TextBox 1"/>
          <p:cNvSpPr txBox="1"/>
          <p:nvPr/>
        </p:nvSpPr>
        <p:spPr>
          <a:xfrm>
            <a:off x="152400" y="1502228"/>
            <a:ext cx="6167137" cy="3139321"/>
          </a:xfrm>
          <a:prstGeom prst="rect">
            <a:avLst/>
          </a:prstGeom>
          <a:noFill/>
        </p:spPr>
        <p:txBody>
          <a:bodyPr wrap="none" rtlCol="0">
            <a:spAutoFit/>
          </a:bodyPr>
          <a:lstStyle/>
          <a:p>
            <a:r>
              <a:rPr lang="en-GB" dirty="0" smtClean="0">
                <a:latin typeface="Times New Roman" pitchFamily="18" charset="0"/>
                <a:cs typeface="Times New Roman" pitchFamily="18" charset="0"/>
              </a:rPr>
              <a:t>Comparison of emission spectra with one and two photon </a:t>
            </a:r>
          </a:p>
          <a:p>
            <a:r>
              <a:rPr lang="en-GB" dirty="0" smtClean="0">
                <a:latin typeface="Times New Roman" pitchFamily="18" charset="0"/>
                <a:cs typeface="Times New Roman" pitchFamily="18" charset="0"/>
              </a:rPr>
              <a:t>Excitation AgCl single crystal excited by One-photon absorption</a:t>
            </a:r>
          </a:p>
          <a:p>
            <a:r>
              <a:rPr lang="en-GB" dirty="0" smtClean="0">
                <a:latin typeface="Times New Roman" pitchFamily="18" charset="0"/>
                <a:cs typeface="Times New Roman" pitchFamily="18" charset="0"/>
              </a:rPr>
              <a:t>with cw high pressure lamp and by two-photon absorption with</a:t>
            </a:r>
          </a:p>
          <a:p>
            <a:r>
              <a:rPr lang="en-GB" dirty="0" smtClean="0">
                <a:latin typeface="Times New Roman" pitchFamily="18" charset="0"/>
                <a:cs typeface="Times New Roman" pitchFamily="18" charset="0"/>
              </a:rPr>
              <a:t>pulse </a:t>
            </a:r>
            <a:r>
              <a:rPr lang="en-GB" dirty="0" smtClean="0">
                <a:latin typeface="Times New Roman" pitchFamily="18" charset="0"/>
                <a:cs typeface="Times New Roman" pitchFamily="18" charset="0"/>
              </a:rPr>
              <a:t>ruby </a:t>
            </a:r>
            <a:r>
              <a:rPr lang="en-GB" dirty="0" smtClean="0">
                <a:latin typeface="Times New Roman" pitchFamily="18" charset="0"/>
                <a:cs typeface="Times New Roman" pitchFamily="18" charset="0"/>
              </a:rPr>
              <a:t>laser.</a:t>
            </a:r>
          </a:p>
          <a:p>
            <a:r>
              <a:rPr lang="en-GB" dirty="0" smtClean="0">
                <a:latin typeface="Times New Roman" pitchFamily="18" charset="0"/>
                <a:cs typeface="Times New Roman" pitchFamily="18" charset="0"/>
              </a:rPr>
              <a:t>Thin film CdS excited at room temp and one-photon absorption</a:t>
            </a:r>
          </a:p>
          <a:p>
            <a:r>
              <a:rPr lang="en-GB" dirty="0" smtClean="0">
                <a:latin typeface="Times New Roman" pitchFamily="18" charset="0"/>
                <a:cs typeface="Times New Roman" pitchFamily="18" charset="0"/>
              </a:rPr>
              <a:t>with Nd:YAG laser and two-photon absorption with 200fs laser.</a:t>
            </a:r>
          </a:p>
          <a:p>
            <a:r>
              <a:rPr lang="en-GB" dirty="0" smtClean="0">
                <a:latin typeface="Times New Roman" pitchFamily="18" charset="0"/>
                <a:cs typeface="Times New Roman" pitchFamily="18" charset="0"/>
              </a:rPr>
              <a:t>The spectra shift with respect to one another because the </a:t>
            </a:r>
          </a:p>
          <a:p>
            <a:r>
              <a:rPr lang="en-GB" dirty="0" smtClean="0">
                <a:latin typeface="Times New Roman" pitchFamily="18" charset="0"/>
                <a:cs typeface="Times New Roman" pitchFamily="18" charset="0"/>
              </a:rPr>
              <a:t>Penetration depth of fs laser was larger than the thickness of</a:t>
            </a:r>
          </a:p>
          <a:p>
            <a:r>
              <a:rPr lang="en-GB" dirty="0" smtClean="0">
                <a:latin typeface="Times New Roman" pitchFamily="18" charset="0"/>
                <a:cs typeface="Times New Roman" pitchFamily="18" charset="0"/>
              </a:rPr>
              <a:t>the sample 1.58 </a:t>
            </a:r>
            <a:r>
              <a:rPr lang="en-GB" dirty="0" smtClean="0">
                <a:latin typeface="Cambria Math"/>
                <a:ea typeface="Cambria Math"/>
                <a:cs typeface="Times New Roman" pitchFamily="18" charset="0"/>
              </a:rPr>
              <a:t>𝜇</a:t>
            </a:r>
            <a:r>
              <a:rPr lang="en-GB" dirty="0" smtClean="0">
                <a:latin typeface="Times New Roman" pitchFamily="18" charset="0"/>
                <a:cs typeface="Times New Roman" pitchFamily="18" charset="0"/>
              </a:rPr>
              <a:t>m.</a:t>
            </a:r>
          </a:p>
          <a:p>
            <a:r>
              <a:rPr lang="en-GB" dirty="0" smtClean="0">
                <a:latin typeface="Times New Roman" pitchFamily="18" charset="0"/>
                <a:cs typeface="Times New Roman" pitchFamily="18" charset="0"/>
              </a:rPr>
              <a:t>That is why the luminescence in this case is strongly influenced </a:t>
            </a:r>
          </a:p>
          <a:p>
            <a:r>
              <a:rPr lang="en-GB" dirty="0" smtClean="0">
                <a:latin typeface="Times New Roman" pitchFamily="18" charset="0"/>
                <a:cs typeface="Times New Roman" pitchFamily="18" charset="0"/>
              </a:rPr>
              <a:t>by reabsorption and consequently shifted to lower energies.</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4825117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5532284" cy="646331"/>
          </a:xfrm>
          <a:prstGeom prst="rect">
            <a:avLst/>
          </a:prstGeom>
          <a:noFill/>
        </p:spPr>
        <p:txBody>
          <a:bodyPr wrap="none" rtlCol="0">
            <a:spAutoFit/>
          </a:bodyPr>
          <a:lstStyle/>
          <a:p>
            <a:r>
              <a:rPr lang="en-GB" sz="3600" dirty="0" smtClean="0">
                <a:solidFill>
                  <a:schemeClr val="accent1">
                    <a:lumMod val="50000"/>
                  </a:schemeClr>
                </a:solidFill>
                <a:latin typeface="Times New Roman" pitchFamily="18" charset="0"/>
                <a:cs typeface="Times New Roman" pitchFamily="18" charset="0"/>
              </a:rPr>
              <a:t>Non</a:t>
            </a:r>
            <a:r>
              <a:rPr lang="sv-SE" sz="3600" dirty="0">
                <a:solidFill>
                  <a:schemeClr val="accent1">
                    <a:lumMod val="50000"/>
                  </a:schemeClr>
                </a:solidFill>
                <a:latin typeface="Times New Roman" pitchFamily="18" charset="0"/>
                <a:cs typeface="Times New Roman" pitchFamily="18" charset="0"/>
              </a:rPr>
              <a:t> </a:t>
            </a:r>
            <a:r>
              <a:rPr lang="sv-SE" sz="3600" dirty="0" smtClean="0">
                <a:solidFill>
                  <a:schemeClr val="accent1">
                    <a:lumMod val="50000"/>
                  </a:schemeClr>
                </a:solidFill>
                <a:latin typeface="Times New Roman" pitchFamily="18" charset="0"/>
                <a:cs typeface="Times New Roman" pitchFamily="18" charset="0"/>
              </a:rPr>
              <a:t>radiative recombination</a:t>
            </a:r>
            <a:endParaRPr lang="en-GB" sz="3600" dirty="0">
              <a:solidFill>
                <a:schemeClr val="accent1">
                  <a:lumMod val="50000"/>
                </a:schemeClr>
              </a:solidFill>
              <a:latin typeface="Times New Roman" pitchFamily="18" charset="0"/>
              <a:cs typeface="Times New Roman" pitchFamily="18" charset="0"/>
            </a:endParaRPr>
          </a:p>
        </p:txBody>
      </p:sp>
      <p:sp>
        <p:nvSpPr>
          <p:cNvPr id="3" name="TextBox 2"/>
          <p:cNvSpPr txBox="1"/>
          <p:nvPr/>
        </p:nvSpPr>
        <p:spPr>
          <a:xfrm>
            <a:off x="152400" y="2057400"/>
            <a:ext cx="8840946" cy="2585323"/>
          </a:xfrm>
          <a:prstGeom prst="rect">
            <a:avLst/>
          </a:prstGeom>
          <a:noFill/>
        </p:spPr>
        <p:txBody>
          <a:bodyPr wrap="none" rtlCol="0">
            <a:spAutoFit/>
          </a:bodyPr>
          <a:lstStyle/>
          <a:p>
            <a:r>
              <a:rPr lang="sv-SE" dirty="0" smtClean="0">
                <a:latin typeface="Times New Roman" pitchFamily="18" charset="0"/>
                <a:cs typeface="Times New Roman" pitchFamily="18" charset="0"/>
              </a:rPr>
              <a:t>Depending on the final form of dissipated excitation energy, three basic type of non-radiative </a:t>
            </a:r>
          </a:p>
          <a:p>
            <a:r>
              <a:rPr lang="sv-SE" dirty="0">
                <a:latin typeface="Times New Roman" pitchFamily="18" charset="0"/>
                <a:cs typeface="Times New Roman" pitchFamily="18" charset="0"/>
              </a:rPr>
              <a:t>r</a:t>
            </a:r>
            <a:r>
              <a:rPr lang="sv-SE" dirty="0" smtClean="0">
                <a:latin typeface="Times New Roman" pitchFamily="18" charset="0"/>
                <a:cs typeface="Times New Roman" pitchFamily="18" charset="0"/>
              </a:rPr>
              <a:t>ecombination are defined:</a:t>
            </a:r>
          </a:p>
          <a:p>
            <a:endParaRPr lang="sv-SE" dirty="0">
              <a:latin typeface="Times New Roman" pitchFamily="18" charset="0"/>
              <a:cs typeface="Times New Roman" pitchFamily="18" charset="0"/>
            </a:endParaRPr>
          </a:p>
          <a:p>
            <a:pPr marL="285750" indent="-285750">
              <a:buFont typeface="Arial" pitchFamily="34" charset="0"/>
              <a:buChar char="•"/>
            </a:pPr>
            <a:r>
              <a:rPr lang="sv-SE" dirty="0" smtClean="0">
                <a:latin typeface="Times New Roman" pitchFamily="18" charset="0"/>
                <a:cs typeface="Times New Roman" pitchFamily="18" charset="0"/>
              </a:rPr>
              <a:t>Recombination when the excitation energy transform into heat (phonons)</a:t>
            </a:r>
          </a:p>
          <a:p>
            <a:endParaRPr lang="sv-SE" dirty="0" smtClean="0">
              <a:latin typeface="Times New Roman" pitchFamily="18" charset="0"/>
              <a:cs typeface="Times New Roman" pitchFamily="18" charset="0"/>
            </a:endParaRPr>
          </a:p>
          <a:p>
            <a:pPr marL="285750" indent="-285750">
              <a:buFont typeface="Arial" pitchFamily="34" charset="0"/>
              <a:buChar char="•"/>
            </a:pPr>
            <a:r>
              <a:rPr lang="sv-SE" dirty="0" smtClean="0">
                <a:latin typeface="Times New Roman" pitchFamily="18" charset="0"/>
                <a:cs typeface="Times New Roman" pitchFamily="18" charset="0"/>
              </a:rPr>
              <a:t>Recombination leading to creation of new point defects in the lattice</a:t>
            </a:r>
          </a:p>
          <a:p>
            <a:endParaRPr lang="sv-SE" dirty="0" smtClean="0">
              <a:latin typeface="Times New Roman" pitchFamily="18" charset="0"/>
              <a:cs typeface="Times New Roman" pitchFamily="18" charset="0"/>
            </a:endParaRPr>
          </a:p>
          <a:p>
            <a:pPr marL="285750" indent="-285750">
              <a:buFont typeface="Arial" pitchFamily="34" charset="0"/>
              <a:buChar char="•"/>
            </a:pPr>
            <a:r>
              <a:rPr lang="sv-SE" dirty="0" smtClean="0">
                <a:latin typeface="Times New Roman" pitchFamily="18" charset="0"/>
                <a:cs typeface="Times New Roman" pitchFamily="18" charset="0"/>
              </a:rPr>
              <a:t>Recombination transforming the excitation energy into photochemical changes </a:t>
            </a:r>
          </a:p>
          <a:p>
            <a:r>
              <a:rPr lang="sv-SE" dirty="0">
                <a:latin typeface="Times New Roman" pitchFamily="18" charset="0"/>
                <a:cs typeface="Times New Roman" pitchFamily="18" charset="0"/>
              </a:rPr>
              <a:t> </a:t>
            </a:r>
            <a:r>
              <a:rPr lang="sv-SE" dirty="0" smtClean="0">
                <a:latin typeface="Times New Roman" pitchFamily="18" charset="0"/>
                <a:cs typeface="Times New Roman" pitchFamily="18" charset="0"/>
              </a:rPr>
              <a:t>    of the material under study  </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3910394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RINCE~1\AppData\Local\Temp\Rar$DI59.027\Fig06_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4291" y="2310063"/>
            <a:ext cx="3257730"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2000" y="228600"/>
            <a:ext cx="5532284" cy="646331"/>
          </a:xfrm>
          <a:prstGeom prst="rect">
            <a:avLst/>
          </a:prstGeom>
          <a:noFill/>
        </p:spPr>
        <p:txBody>
          <a:bodyPr wrap="none" rtlCol="0">
            <a:spAutoFit/>
          </a:bodyPr>
          <a:lstStyle/>
          <a:p>
            <a:r>
              <a:rPr lang="en-GB" sz="3600" dirty="0" smtClean="0">
                <a:solidFill>
                  <a:schemeClr val="accent1">
                    <a:lumMod val="50000"/>
                  </a:schemeClr>
                </a:solidFill>
                <a:latin typeface="Times New Roman" pitchFamily="18" charset="0"/>
                <a:cs typeface="Times New Roman" pitchFamily="18" charset="0"/>
              </a:rPr>
              <a:t>Non</a:t>
            </a:r>
            <a:r>
              <a:rPr lang="sv-SE" sz="3600" dirty="0">
                <a:solidFill>
                  <a:schemeClr val="accent1">
                    <a:lumMod val="50000"/>
                  </a:schemeClr>
                </a:solidFill>
                <a:latin typeface="Times New Roman" pitchFamily="18" charset="0"/>
                <a:cs typeface="Times New Roman" pitchFamily="18" charset="0"/>
              </a:rPr>
              <a:t> </a:t>
            </a:r>
            <a:r>
              <a:rPr lang="sv-SE" sz="3600" dirty="0" smtClean="0">
                <a:solidFill>
                  <a:schemeClr val="accent1">
                    <a:lumMod val="50000"/>
                  </a:schemeClr>
                </a:solidFill>
                <a:latin typeface="Times New Roman" pitchFamily="18" charset="0"/>
                <a:cs typeface="Times New Roman" pitchFamily="18" charset="0"/>
              </a:rPr>
              <a:t>radiative recombination</a:t>
            </a:r>
            <a:endParaRPr lang="en-GB" sz="3600" dirty="0">
              <a:solidFill>
                <a:schemeClr val="accent1">
                  <a:lumMod val="50000"/>
                </a:schemeClr>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2" name="TextBox 1"/>
              <p:cNvSpPr txBox="1"/>
              <p:nvPr/>
            </p:nvSpPr>
            <p:spPr>
              <a:xfrm>
                <a:off x="304800" y="904722"/>
                <a:ext cx="7848600" cy="395558"/>
              </a:xfrm>
              <a:prstGeom prst="rect">
                <a:avLst/>
              </a:prstGeom>
              <a:noFill/>
            </p:spPr>
            <p:txBody>
              <a:bodyPr wrap="square" rtlCol="0">
                <a:spAutoFit/>
              </a:bodyPr>
              <a:lstStyle/>
              <a:p>
                <a:r>
                  <a:rPr lang="en-GB" dirty="0" err="1" smtClean="0">
                    <a:latin typeface="Times New Roman" pitchFamily="18" charset="0"/>
                    <a:cs typeface="Times New Roman" pitchFamily="18" charset="0"/>
                  </a:rPr>
                  <a:t>Radiative</a:t>
                </a:r>
                <a:r>
                  <a:rPr lang="en-GB" dirty="0" smtClean="0">
                    <a:latin typeface="Times New Roman" pitchFamily="18" charset="0"/>
                    <a:cs typeface="Times New Roman" pitchFamily="18" charset="0"/>
                  </a:rPr>
                  <a:t> e-h recombination excitation energy      form of photons </a:t>
                </a:r>
                <a14:m>
                  <m:oMath xmlns:m="http://schemas.openxmlformats.org/officeDocument/2006/math">
                    <m:sSub>
                      <m:sSubPr>
                        <m:ctrlPr>
                          <a:rPr lang="en-GB" i="1">
                            <a:latin typeface="Cambria Math"/>
                          </a:rPr>
                        </m:ctrlPr>
                      </m:sSubPr>
                      <m:e>
                        <m:r>
                          <a:rPr lang="en-GB" i="1">
                            <a:latin typeface="Cambria Math"/>
                          </a:rPr>
                          <m:t>𝐸</m:t>
                        </m:r>
                      </m:e>
                      <m:sub>
                        <m:r>
                          <a:rPr lang="en-GB" i="1">
                            <a:latin typeface="Cambria Math"/>
                          </a:rPr>
                          <m:t>𝑔</m:t>
                        </m:r>
                      </m:sub>
                    </m:sSub>
                    <m:r>
                      <a:rPr lang="en-GB" i="1" dirty="0" smtClean="0">
                        <a:latin typeface="Cambria Math"/>
                        <a:ea typeface="Cambria Math"/>
                      </a:rPr>
                      <m:t>≅</m:t>
                    </m:r>
                    <m:sSub>
                      <m:sSubPr>
                        <m:ctrlPr>
                          <a:rPr lang="en-GB" i="1">
                            <a:latin typeface="Cambria Math"/>
                          </a:rPr>
                        </m:ctrlPr>
                      </m:sSubPr>
                      <m:e>
                        <m:r>
                          <a:rPr lang="en-GB" i="1">
                            <a:latin typeface="Cambria Math"/>
                          </a:rPr>
                          <m:t>h</m:t>
                        </m:r>
                        <m:r>
                          <a:rPr lang="en-GB" i="1">
                            <a:latin typeface="Cambria Math"/>
                          </a:rPr>
                          <m:t>𝜈</m:t>
                        </m:r>
                      </m:e>
                      <m:sub>
                        <m:r>
                          <a:rPr lang="en-GB" i="1">
                            <a:latin typeface="Cambria Math"/>
                          </a:rPr>
                          <m:t>𝑒𝑥</m:t>
                        </m:r>
                      </m:sub>
                    </m:sSub>
                  </m:oMath>
                </a14:m>
                <a:endParaRPr lang="en-GB" dirty="0">
                  <a:latin typeface="Times New Roman" pitchFamily="18" charset="0"/>
                  <a:cs typeface="Times New Roman"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04800" y="904722"/>
                <a:ext cx="7848600" cy="395558"/>
              </a:xfrm>
              <a:prstGeom prst="rect">
                <a:avLst/>
              </a:prstGeom>
              <a:blipFill rotWithShape="1">
                <a:blip r:embed="rId4"/>
                <a:stretch>
                  <a:fillRect l="-621" t="-7692" b="-16923"/>
                </a:stretch>
              </a:blipFill>
            </p:spPr>
            <p:txBody>
              <a:bodyPr/>
              <a:lstStyle/>
              <a:p>
                <a:r>
                  <a:rPr lang="en-GB">
                    <a:noFill/>
                  </a:rPr>
                  <a:t> </a:t>
                </a:r>
              </a:p>
            </p:txBody>
          </p:sp>
        </mc:Fallback>
      </mc:AlternateContent>
      <p:cxnSp>
        <p:nvCxnSpPr>
          <p:cNvPr id="7" name="Straight Arrow Connector 6"/>
          <p:cNvCxnSpPr/>
          <p:nvPr/>
        </p:nvCxnSpPr>
        <p:spPr>
          <a:xfrm>
            <a:off x="4659086" y="1102501"/>
            <a:ext cx="17803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243717" y="1752600"/>
                <a:ext cx="5748369" cy="1939955"/>
              </a:xfrm>
              <a:prstGeom prst="rect">
                <a:avLst/>
              </a:prstGeom>
              <a:noFill/>
            </p:spPr>
            <p:txBody>
              <a:bodyPr wrap="none" rtlCol="0">
                <a:spAutoFit/>
              </a:bodyPr>
              <a:lstStyle/>
              <a:p>
                <a:r>
                  <a:rPr lang="en-GB" dirty="0" smtClean="0">
                    <a:latin typeface="Times New Roman" pitchFamily="18" charset="0"/>
                    <a:cs typeface="Times New Roman" pitchFamily="18" charset="0"/>
                  </a:rPr>
                  <a:t>Non-</a:t>
                </a:r>
                <a:r>
                  <a:rPr lang="en-GB" dirty="0" err="1" smtClean="0">
                    <a:latin typeface="Times New Roman" pitchFamily="18" charset="0"/>
                    <a:cs typeface="Times New Roman" pitchFamily="18" charset="0"/>
                  </a:rPr>
                  <a:t>radiative</a:t>
                </a:r>
                <a:r>
                  <a:rPr lang="en-GB" dirty="0" smtClean="0">
                    <a:latin typeface="Times New Roman" pitchFamily="18" charset="0"/>
                    <a:cs typeface="Times New Roman" pitchFamily="18" charset="0"/>
                  </a:rPr>
                  <a:t> excitation energy will appear in the form of </a:t>
                </a:r>
              </a:p>
              <a:p>
                <a:r>
                  <a:rPr lang="en-GB" dirty="0" smtClean="0">
                    <a:latin typeface="Times New Roman" pitchFamily="18" charset="0"/>
                    <a:cs typeface="Times New Roman" pitchFamily="18" charset="0"/>
                  </a:rPr>
                  <a:t>thermal phonon energy </a:t>
                </a:r>
                <a14:m>
                  <m:oMath xmlns:m="http://schemas.openxmlformats.org/officeDocument/2006/math">
                    <m:sSub>
                      <m:sSubPr>
                        <m:ctrlPr>
                          <a:rPr lang="en-GB" i="1">
                            <a:latin typeface="Cambria Math"/>
                          </a:rPr>
                        </m:ctrlPr>
                      </m:sSubPr>
                      <m:e>
                        <m:r>
                          <a:rPr lang="en-GB" i="1">
                            <a:latin typeface="Cambria Math"/>
                          </a:rPr>
                          <m:t>𝐸</m:t>
                        </m:r>
                      </m:e>
                      <m:sub>
                        <m:r>
                          <a:rPr lang="en-GB" i="1">
                            <a:latin typeface="Cambria Math"/>
                          </a:rPr>
                          <m:t>𝑔</m:t>
                        </m:r>
                      </m:sub>
                    </m:sSub>
                    <m:r>
                      <a:rPr lang="en-GB" b="0" i="1" smtClean="0">
                        <a:latin typeface="Cambria Math"/>
                      </a:rPr>
                      <m:t>=</m:t>
                    </m:r>
                    <m:r>
                      <a:rPr lang="en-GB" b="0" i="1" smtClean="0">
                        <a:latin typeface="Cambria Math"/>
                      </a:rPr>
                      <m:t>𝑛</m:t>
                    </m:r>
                    <m:r>
                      <a:rPr lang="en-GB" i="1">
                        <a:latin typeface="Cambria Math"/>
                      </a:rPr>
                      <m:t>ћ</m:t>
                    </m:r>
                    <m:r>
                      <a:rPr lang="en-GB" i="1">
                        <a:latin typeface="Cambria Math"/>
                      </a:rPr>
                      <m:t>𝜔</m:t>
                    </m:r>
                  </m:oMath>
                </a14:m>
                <a:r>
                  <a:rPr lang="en-GB" dirty="0" smtClean="0">
                    <a:latin typeface="Times New Roman" pitchFamily="18" charset="0"/>
                    <a:cs typeface="Times New Roman" pitchFamily="18" charset="0"/>
                  </a:rPr>
                  <a:t>.</a:t>
                </a:r>
                <a:r>
                  <a:rPr lang="en-GB" dirty="0"/>
                  <a:t> </a:t>
                </a:r>
                <a:r>
                  <a:rPr lang="en-GB" dirty="0">
                    <a:latin typeface="Times New Roman" pitchFamily="18" charset="0"/>
                    <a:cs typeface="Times New Roman" pitchFamily="18" charset="0"/>
                  </a:rPr>
                  <a:t>Non irradiative analogy </a:t>
                </a:r>
                <a:endParaRPr lang="en-GB" dirty="0" smtClean="0">
                  <a:latin typeface="Times New Roman" pitchFamily="18" charset="0"/>
                  <a:cs typeface="Times New Roman" pitchFamily="18" charset="0"/>
                </a:endParaRPr>
              </a:p>
              <a:p>
                <a:r>
                  <a:rPr lang="en-GB" dirty="0" smtClean="0">
                    <a:latin typeface="Times New Roman" pitchFamily="18" charset="0"/>
                    <a:cs typeface="Times New Roman" pitchFamily="18" charset="0"/>
                  </a:rPr>
                  <a:t>of bimolecular recombination. </a:t>
                </a:r>
              </a:p>
              <a:p>
                <a:r>
                  <a:rPr lang="en-GB" dirty="0" smtClean="0">
                    <a:latin typeface="Times New Roman" pitchFamily="18" charset="0"/>
                    <a:cs typeface="Times New Roman" pitchFamily="18" charset="0"/>
                  </a:rPr>
                  <a:t>According to perturbation theory:</a:t>
                </a:r>
              </a:p>
              <a:p>
                <a:r>
                  <a:rPr lang="en-GB" dirty="0" smtClean="0">
                    <a:latin typeface="Times New Roman" pitchFamily="18" charset="0"/>
                    <a:cs typeface="Times New Roman" pitchFamily="18" charset="0"/>
                  </a:rPr>
                  <a:t> 1/</a:t>
                </a:r>
                <a14:m>
                  <m:oMath xmlns:m="http://schemas.openxmlformats.org/officeDocument/2006/math">
                    <m:sSub>
                      <m:sSubPr>
                        <m:ctrlPr>
                          <a:rPr lang="en-GB" i="1" smtClean="0">
                            <a:latin typeface="Cambria Math"/>
                            <a:cs typeface="Times New Roman" pitchFamily="18" charset="0"/>
                          </a:rPr>
                        </m:ctrlPr>
                      </m:sSubPr>
                      <m:e>
                        <m:r>
                          <a:rPr lang="en-GB" i="1" smtClean="0">
                            <a:latin typeface="Cambria Math"/>
                            <a:cs typeface="Times New Roman" pitchFamily="18" charset="0"/>
                          </a:rPr>
                          <m:t>𝜏</m:t>
                        </m:r>
                      </m:e>
                      <m:sub>
                        <m:r>
                          <a:rPr lang="en-GB" b="0" i="1" smtClean="0">
                            <a:latin typeface="Cambria Math"/>
                            <a:cs typeface="Times New Roman" pitchFamily="18" charset="0"/>
                          </a:rPr>
                          <m:t>𝑛𝑟</m:t>
                        </m:r>
                      </m:sub>
                    </m:sSub>
                  </m:oMath>
                </a14:m>
                <a:r>
                  <a:rPr lang="en-GB" dirty="0" smtClean="0">
                    <a:latin typeface="Times New Roman" pitchFamily="18" charset="0"/>
                    <a:cs typeface="Times New Roman" pitchFamily="18" charset="0"/>
                  </a:rPr>
                  <a:t> </a:t>
                </a:r>
                <a14:m>
                  <m:oMath xmlns:m="http://schemas.openxmlformats.org/officeDocument/2006/math">
                    <m:r>
                      <a:rPr lang="en-GB" i="1" dirty="0" smtClean="0">
                        <a:latin typeface="Cambria Math"/>
                        <a:ea typeface="Cambria Math"/>
                        <a:cs typeface="Times New Roman" pitchFamily="18" charset="0"/>
                      </a:rPr>
                      <m:t>≈</m:t>
                    </m:r>
                    <m:func>
                      <m:funcPr>
                        <m:ctrlPr>
                          <a:rPr lang="en-GB" b="0" i="1" dirty="0" smtClean="0">
                            <a:latin typeface="Cambria Math"/>
                            <a:ea typeface="Cambria Math"/>
                            <a:cs typeface="Times New Roman" pitchFamily="18" charset="0"/>
                          </a:rPr>
                        </m:ctrlPr>
                      </m:funcPr>
                      <m:fName>
                        <m:r>
                          <m:rPr>
                            <m:sty m:val="p"/>
                          </m:rPr>
                          <a:rPr lang="en-GB" b="0" i="0" dirty="0" smtClean="0">
                            <a:latin typeface="Cambria Math"/>
                            <a:ea typeface="Cambria Math"/>
                            <a:cs typeface="Times New Roman" pitchFamily="18" charset="0"/>
                          </a:rPr>
                          <m:t>exp</m:t>
                        </m:r>
                      </m:fName>
                      <m:e>
                        <m:d>
                          <m:dPr>
                            <m:ctrlPr>
                              <a:rPr lang="en-GB" b="0" i="1" dirty="0" smtClean="0">
                                <a:latin typeface="Cambria Math"/>
                                <a:ea typeface="Cambria Math"/>
                                <a:cs typeface="Times New Roman" pitchFamily="18" charset="0"/>
                              </a:rPr>
                            </m:ctrlPr>
                          </m:dPr>
                          <m:e>
                            <m:f>
                              <m:fPr>
                                <m:ctrlPr>
                                  <a:rPr lang="en-GB" b="0" i="1" dirty="0" smtClean="0">
                                    <a:latin typeface="Cambria Math"/>
                                    <a:ea typeface="Cambria Math"/>
                                    <a:cs typeface="Times New Roman" pitchFamily="18" charset="0"/>
                                  </a:rPr>
                                </m:ctrlPr>
                              </m:fPr>
                              <m:num>
                                <m:sSub>
                                  <m:sSubPr>
                                    <m:ctrlPr>
                                      <a:rPr lang="en-GB" i="1">
                                        <a:latin typeface="Cambria Math"/>
                                      </a:rPr>
                                    </m:ctrlPr>
                                  </m:sSubPr>
                                  <m:e>
                                    <m:r>
                                      <a:rPr lang="en-GB" i="1">
                                        <a:latin typeface="Cambria Math"/>
                                      </a:rPr>
                                      <m:t>𝐸</m:t>
                                    </m:r>
                                  </m:e>
                                  <m:sub>
                                    <m:r>
                                      <a:rPr lang="en-GB" i="1">
                                        <a:latin typeface="Cambria Math"/>
                                      </a:rPr>
                                      <m:t>𝑔</m:t>
                                    </m:r>
                                  </m:sub>
                                </m:sSub>
                              </m:num>
                              <m:den>
                                <m:r>
                                  <a:rPr lang="en-GB" i="1">
                                    <a:latin typeface="Cambria Math"/>
                                  </a:rPr>
                                  <m:t>ћ</m:t>
                                </m:r>
                                <m:r>
                                  <a:rPr lang="en-GB" i="1">
                                    <a:latin typeface="Cambria Math"/>
                                  </a:rPr>
                                  <m:t>𝜔</m:t>
                                </m:r>
                              </m:den>
                            </m:f>
                          </m:e>
                        </m:d>
                      </m:e>
                    </m:func>
                    <m:r>
                      <a:rPr lang="en-GB" b="0" i="1" dirty="0" smtClean="0">
                        <a:latin typeface="Cambria Math"/>
                        <a:ea typeface="Cambria Math"/>
                        <a:cs typeface="Times New Roman" pitchFamily="18" charset="0"/>
                      </a:rPr>
                      <m:t>≈</m:t>
                    </m:r>
                    <m:func>
                      <m:funcPr>
                        <m:ctrlPr>
                          <a:rPr lang="en-GB" b="0" i="1" dirty="0" smtClean="0">
                            <a:latin typeface="Cambria Math"/>
                            <a:ea typeface="Cambria Math"/>
                          </a:rPr>
                        </m:ctrlPr>
                      </m:funcPr>
                      <m:fName>
                        <m:r>
                          <m:rPr>
                            <m:sty m:val="p"/>
                          </m:rPr>
                          <a:rPr lang="en-GB" b="0" i="0" dirty="0" smtClean="0">
                            <a:latin typeface="Cambria Math"/>
                            <a:ea typeface="Cambria Math"/>
                            <a:cs typeface="Times New Roman" pitchFamily="18" charset="0"/>
                          </a:rPr>
                          <m:t>exp</m:t>
                        </m:r>
                      </m:fName>
                      <m:e>
                        <m:d>
                          <m:dPr>
                            <m:ctrlPr>
                              <a:rPr lang="en-GB" b="0" i="1" dirty="0" smtClean="0">
                                <a:latin typeface="Cambria Math"/>
                                <a:ea typeface="Cambria Math"/>
                                <a:cs typeface="Times New Roman" pitchFamily="18" charset="0"/>
                              </a:rPr>
                            </m:ctrlPr>
                          </m:dPr>
                          <m:e>
                            <m:r>
                              <a:rPr lang="en-GB" b="0" i="1" dirty="0" smtClean="0">
                                <a:latin typeface="Cambria Math"/>
                                <a:ea typeface="Cambria Math"/>
                                <a:cs typeface="Times New Roman" pitchFamily="18" charset="0"/>
                              </a:rPr>
                              <m:t>−</m:t>
                            </m:r>
                            <m:r>
                              <a:rPr lang="en-GB" b="0" i="1" dirty="0" smtClean="0">
                                <a:latin typeface="Cambria Math"/>
                                <a:ea typeface="Cambria Math"/>
                                <a:cs typeface="Times New Roman" pitchFamily="18" charset="0"/>
                              </a:rPr>
                              <m:t>𝑛</m:t>
                            </m:r>
                          </m:e>
                        </m:d>
                      </m:e>
                    </m:func>
                  </m:oMath>
                </a14:m>
                <a:r>
                  <a:rPr lang="en-GB" b="0" dirty="0" smtClean="0">
                    <a:latin typeface="Times New Roman" pitchFamily="18" charset="0"/>
                    <a:ea typeface="Cambria Math"/>
                    <a:cs typeface="Times New Roman" pitchFamily="18" charset="0"/>
                  </a:rPr>
                  <a:t> i.e for typical semiconductor</a:t>
                </a:r>
              </a:p>
              <a:p>
                <a:r>
                  <a:rPr lang="en-GB" b="0" dirty="0" smtClean="0">
                    <a:latin typeface="Times New Roman" pitchFamily="18" charset="0"/>
                    <a:ea typeface="Cambria Math"/>
                    <a:cs typeface="Times New Roman" pitchFamily="18" charset="0"/>
                  </a:rPr>
                  <a:t> </a:t>
                </a:r>
                <a14:m>
                  <m:oMath xmlns:m="http://schemas.openxmlformats.org/officeDocument/2006/math">
                    <m:sSub>
                      <m:sSubPr>
                        <m:ctrlPr>
                          <a:rPr lang="en-GB" i="1">
                            <a:latin typeface="Cambria Math"/>
                          </a:rPr>
                        </m:ctrlPr>
                      </m:sSubPr>
                      <m:e>
                        <m:r>
                          <a:rPr lang="en-GB" i="1">
                            <a:latin typeface="Cambria Math"/>
                          </a:rPr>
                          <m:t>𝐸</m:t>
                        </m:r>
                      </m:e>
                      <m:sub>
                        <m:r>
                          <a:rPr lang="en-GB" i="1">
                            <a:latin typeface="Cambria Math"/>
                          </a:rPr>
                          <m:t>𝑔</m:t>
                        </m:r>
                      </m:sub>
                    </m:sSub>
                  </m:oMath>
                </a14:m>
                <a:r>
                  <a:rPr lang="en-GB" dirty="0">
                    <a:ea typeface="Cambria Math"/>
                    <a:cs typeface="Times New Roman" pitchFamily="18" charset="0"/>
                  </a:rPr>
                  <a:t> </a:t>
                </a:r>
                <a14:m>
                  <m:oMath xmlns:m="http://schemas.openxmlformats.org/officeDocument/2006/math">
                    <m:r>
                      <a:rPr lang="en-GB" i="1" dirty="0">
                        <a:latin typeface="Cambria Math"/>
                        <a:ea typeface="Cambria Math"/>
                        <a:cs typeface="Times New Roman" pitchFamily="18" charset="0"/>
                      </a:rPr>
                      <m:t>≈</m:t>
                    </m:r>
                    <m:r>
                      <a:rPr lang="en-GB" b="0" i="1" dirty="0" smtClean="0">
                        <a:latin typeface="Cambria Math"/>
                        <a:ea typeface="Cambria Math"/>
                        <a:cs typeface="Times New Roman" pitchFamily="18" charset="0"/>
                      </a:rPr>
                      <m:t>2</m:t>
                    </m:r>
                    <m:r>
                      <a:rPr lang="en-GB" b="0" i="1" dirty="0" smtClean="0">
                        <a:latin typeface="Cambria Math"/>
                        <a:ea typeface="Cambria Math"/>
                        <a:cs typeface="Times New Roman" pitchFamily="18" charset="0"/>
                      </a:rPr>
                      <m:t>𝑒𝑉</m:t>
                    </m:r>
                  </m:oMath>
                </a14:m>
                <a:r>
                  <a:rPr lang="en-GB" b="0" dirty="0" smtClean="0">
                    <a:latin typeface="Times New Roman" pitchFamily="18" charset="0"/>
                    <a:ea typeface="Cambria Math"/>
                    <a:cs typeface="Times New Roman" pitchFamily="18" charset="0"/>
                  </a:rPr>
                  <a:t> </a:t>
                </a:r>
                <a14:m>
                  <m:oMath xmlns:m="http://schemas.openxmlformats.org/officeDocument/2006/math">
                    <m:r>
                      <a:rPr lang="en-GB" i="1">
                        <a:latin typeface="Cambria Math"/>
                      </a:rPr>
                      <m:t>ћ</m:t>
                    </m:r>
                    <m:r>
                      <a:rPr lang="en-GB" i="1">
                        <a:latin typeface="Cambria Math"/>
                      </a:rPr>
                      <m:t>𝜔</m:t>
                    </m:r>
                    <m:r>
                      <a:rPr lang="en-GB" i="1" dirty="0" smtClean="0">
                        <a:latin typeface="Cambria Math"/>
                        <a:ea typeface="Cambria Math"/>
                        <a:cs typeface="Times New Roman" pitchFamily="18" charset="0"/>
                      </a:rPr>
                      <m:t>≈</m:t>
                    </m:r>
                  </m:oMath>
                </a14:m>
                <a:r>
                  <a:rPr lang="en-GB" b="0" dirty="0" smtClean="0">
                    <a:latin typeface="Times New Roman" pitchFamily="18" charset="0"/>
                    <a:ea typeface="Cambria Math"/>
                    <a:cs typeface="Times New Roman" pitchFamily="18" charset="0"/>
                  </a:rPr>
                  <a:t> 25 </a:t>
                </a:r>
                <a:r>
                  <a:rPr lang="en-GB" b="0" dirty="0" err="1" smtClean="0">
                    <a:latin typeface="Times New Roman" pitchFamily="18" charset="0"/>
                    <a:ea typeface="Cambria Math"/>
                    <a:cs typeface="Times New Roman" pitchFamily="18" charset="0"/>
                  </a:rPr>
                  <a:t>meV</a:t>
                </a:r>
                <a:r>
                  <a:rPr lang="en-GB" b="0" dirty="0" smtClean="0">
                    <a:latin typeface="Times New Roman" pitchFamily="18" charset="0"/>
                    <a:ea typeface="Cambria Math"/>
                    <a:cs typeface="Times New Roman" pitchFamily="18" charset="0"/>
                  </a:rPr>
                  <a:t> then n=80</a:t>
                </a:r>
              </a:p>
            </p:txBody>
          </p:sp>
        </mc:Choice>
        <mc:Fallback xmlns="">
          <p:sp>
            <p:nvSpPr>
              <p:cNvPr id="8" name="TextBox 7"/>
              <p:cNvSpPr txBox="1">
                <a:spLocks noRot="1" noChangeAspect="1" noMove="1" noResize="1" noEditPoints="1" noAdjustHandles="1" noChangeArrowheads="1" noChangeShapeType="1" noTextEdit="1"/>
              </p:cNvSpPr>
              <p:nvPr/>
            </p:nvSpPr>
            <p:spPr>
              <a:xfrm>
                <a:off x="243717" y="1752600"/>
                <a:ext cx="5748369" cy="1939955"/>
              </a:xfrm>
              <a:prstGeom prst="rect">
                <a:avLst/>
              </a:prstGeom>
              <a:blipFill rotWithShape="1">
                <a:blip r:embed="rId5"/>
                <a:stretch>
                  <a:fillRect l="-954" t="-1572" b="-25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04800" y="4114800"/>
                <a:ext cx="5152051" cy="1534074"/>
              </a:xfrm>
              <a:prstGeom prst="rect">
                <a:avLst/>
              </a:prstGeom>
              <a:noFill/>
            </p:spPr>
            <p:txBody>
              <a:bodyPr wrap="none" rtlCol="0">
                <a:spAutoFit/>
              </a:bodyPr>
              <a:lstStyle/>
              <a:p>
                <a:r>
                  <a:rPr lang="en-GB" dirty="0" smtClean="0">
                    <a:latin typeface="Times New Roman" pitchFamily="18" charset="0"/>
                    <a:cs typeface="Times New Roman" pitchFamily="18" charset="0"/>
                  </a:rPr>
                  <a:t>The ordinate of the intersection point X lowers with </a:t>
                </a:r>
              </a:p>
              <a:p>
                <a:r>
                  <a:rPr lang="en-GB" dirty="0" smtClean="0">
                    <a:latin typeface="Times New Roman" pitchFamily="18" charset="0"/>
                    <a:cs typeface="Times New Roman" pitchFamily="18" charset="0"/>
                  </a:rPr>
                  <a:t>Increasing difference </a:t>
                </a:r>
                <a14:m>
                  <m:oMath xmlns:m="http://schemas.openxmlformats.org/officeDocument/2006/math">
                    <m:sSub>
                      <m:sSubPr>
                        <m:ctrlPr>
                          <a:rPr lang="en-GB" i="1" smtClean="0">
                            <a:latin typeface="Cambria Math"/>
                            <a:cs typeface="Times New Roman" pitchFamily="18" charset="0"/>
                          </a:rPr>
                        </m:ctrlPr>
                      </m:sSubPr>
                      <m:e>
                        <m:r>
                          <m:rPr>
                            <m:nor/>
                          </m:rPr>
                          <a:rPr lang="en-GB" dirty="0">
                            <a:latin typeface="Times New Roman" pitchFamily="18" charset="0"/>
                            <a:cs typeface="Times New Roman" pitchFamily="18" charset="0"/>
                          </a:rPr>
                          <m:t>Q</m:t>
                        </m:r>
                      </m:e>
                      <m:sub>
                        <m:r>
                          <a:rPr lang="en-GB" b="0" i="1" smtClean="0">
                            <a:latin typeface="Cambria Math"/>
                            <a:cs typeface="Times New Roman" pitchFamily="18" charset="0"/>
                          </a:rPr>
                          <m:t>𝑔</m:t>
                        </m:r>
                        <m:r>
                          <a:rPr lang="en-GB" b="0" i="1" smtClean="0">
                            <a:latin typeface="Cambria Math"/>
                            <a:cs typeface="Times New Roman" pitchFamily="18" charset="0"/>
                          </a:rPr>
                          <m:t>0</m:t>
                        </m:r>
                      </m:sub>
                    </m:sSub>
                    <m:r>
                      <a:rPr lang="en-GB" b="0" i="1" smtClean="0">
                        <a:latin typeface="Cambria Math"/>
                        <a:cs typeface="Times New Roman" pitchFamily="18" charset="0"/>
                      </a:rPr>
                      <m:t>−</m:t>
                    </m:r>
                    <m:sSub>
                      <m:sSubPr>
                        <m:ctrlPr>
                          <a:rPr lang="en-GB" b="0" i="1" smtClean="0">
                            <a:latin typeface="Cambria Math"/>
                            <a:cs typeface="Times New Roman" pitchFamily="18" charset="0"/>
                          </a:rPr>
                        </m:ctrlPr>
                      </m:sSubPr>
                      <m:e>
                        <m:r>
                          <a:rPr lang="en-GB" b="0" i="1" smtClean="0">
                            <a:latin typeface="Cambria Math"/>
                            <a:cs typeface="Times New Roman" pitchFamily="18" charset="0"/>
                          </a:rPr>
                          <m:t>𝑄</m:t>
                        </m:r>
                      </m:e>
                      <m:sub>
                        <m:r>
                          <a:rPr lang="en-GB" b="0" i="1" smtClean="0">
                            <a:latin typeface="Cambria Math"/>
                            <a:cs typeface="Times New Roman" pitchFamily="18" charset="0"/>
                          </a:rPr>
                          <m:t>𝑒</m:t>
                        </m:r>
                        <m:r>
                          <a:rPr lang="en-GB" b="0" i="1" smtClean="0">
                            <a:latin typeface="Cambria Math"/>
                            <a:cs typeface="Times New Roman" pitchFamily="18" charset="0"/>
                          </a:rPr>
                          <m:t>0</m:t>
                        </m:r>
                      </m:sub>
                    </m:sSub>
                  </m:oMath>
                </a14:m>
                <a:r>
                  <a:rPr lang="en-GB" dirty="0" smtClean="0">
                    <a:latin typeface="Times New Roman" pitchFamily="18" charset="0"/>
                    <a:cs typeface="Times New Roman" pitchFamily="18" charset="0"/>
                  </a:rPr>
                  <a:t> (</a:t>
                </a:r>
                <a:r>
                  <a:rPr lang="en-GB" dirty="0" err="1" smtClean="0">
                    <a:latin typeface="Times New Roman" pitchFamily="18" charset="0"/>
                    <a:cs typeface="Times New Roman" pitchFamily="18" charset="0"/>
                  </a:rPr>
                  <a:t>i.e</a:t>
                </a:r>
                <a:r>
                  <a:rPr lang="en-GB" dirty="0" smtClean="0">
                    <a:latin typeface="Times New Roman" pitchFamily="18" charset="0"/>
                    <a:cs typeface="Times New Roman" pitchFamily="18" charset="0"/>
                  </a:rPr>
                  <a:t> with increasing </a:t>
                </a:r>
              </a:p>
              <a:p>
                <a:r>
                  <a:rPr lang="en-GB" dirty="0" err="1" smtClean="0">
                    <a:latin typeface="Times New Roman" pitchFamily="18" charset="0"/>
                    <a:cs typeface="Times New Roman" pitchFamily="18" charset="0"/>
                  </a:rPr>
                  <a:t>exciton</a:t>
                </a:r>
                <a:r>
                  <a:rPr lang="en-GB" dirty="0" smtClean="0">
                    <a:latin typeface="Times New Roman" pitchFamily="18" charset="0"/>
                    <a:cs typeface="Times New Roman" pitchFamily="18" charset="0"/>
                  </a:rPr>
                  <a:t>-phonon binding) and so does the activation </a:t>
                </a:r>
              </a:p>
              <a:p>
                <a:r>
                  <a:rPr lang="en-GB" dirty="0" smtClean="0">
                    <a:latin typeface="Times New Roman" pitchFamily="18" charset="0"/>
                    <a:cs typeface="Times New Roman" pitchFamily="18" charset="0"/>
                  </a:rPr>
                  <a:t>energy E</a:t>
                </a:r>
                <a:r>
                  <a:rPr lang="en-GB" sz="1400" dirty="0" smtClean="0">
                    <a:latin typeface="Times New Roman" pitchFamily="18" charset="0"/>
                    <a:cs typeface="Times New Roman" pitchFamily="18" charset="0"/>
                  </a:rPr>
                  <a:t>A</a:t>
                </a:r>
                <a:r>
                  <a:rPr lang="en-GB" dirty="0" smtClean="0">
                    <a:latin typeface="Times New Roman" pitchFamily="18" charset="0"/>
                    <a:cs typeface="Times New Roman" pitchFamily="18" charset="0"/>
                  </a:rPr>
                  <a:t>. The excited centre reaches point X easily </a:t>
                </a:r>
              </a:p>
              <a:p>
                <a:r>
                  <a:rPr lang="en-GB" dirty="0" smtClean="0">
                    <a:latin typeface="Times New Roman" pitchFamily="18" charset="0"/>
                    <a:cs typeface="Times New Roman" pitchFamily="18" charset="0"/>
                  </a:rPr>
                  <a:t>and then down trajectory X to A.</a:t>
                </a:r>
                <a:endParaRPr lang="en-GB" dirty="0">
                  <a:latin typeface="Times New Roman" pitchFamily="18" charset="0"/>
                  <a:cs typeface="Times New Roman"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04800" y="4114800"/>
                <a:ext cx="5152051" cy="1534074"/>
              </a:xfrm>
              <a:prstGeom prst="rect">
                <a:avLst/>
              </a:prstGeom>
              <a:blipFill rotWithShape="1">
                <a:blip r:embed="rId6"/>
                <a:stretch>
                  <a:fillRect l="-947" t="-1984" b="-5159"/>
                </a:stretch>
              </a:blipFill>
            </p:spPr>
            <p:txBody>
              <a:bodyPr/>
              <a:lstStyle/>
              <a:p>
                <a:r>
                  <a:rPr lang="en-GB">
                    <a:noFill/>
                  </a:rPr>
                  <a:t> </a:t>
                </a:r>
              </a:p>
            </p:txBody>
          </p:sp>
        </mc:Fallback>
      </mc:AlternateContent>
    </p:spTree>
    <p:extLst>
      <p:ext uri="{BB962C8B-B14F-4D97-AF65-F5344CB8AC3E}">
        <p14:creationId xmlns:p14="http://schemas.microsoft.com/office/powerpoint/2010/main" val="6090691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3616" y="1600200"/>
            <a:ext cx="32559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62000" y="353981"/>
            <a:ext cx="5532284" cy="646331"/>
          </a:xfrm>
          <a:prstGeom prst="rect">
            <a:avLst/>
          </a:prstGeom>
          <a:noFill/>
        </p:spPr>
        <p:txBody>
          <a:bodyPr wrap="none" rtlCol="0">
            <a:spAutoFit/>
          </a:bodyPr>
          <a:lstStyle/>
          <a:p>
            <a:r>
              <a:rPr lang="en-GB" sz="3600" dirty="0" smtClean="0">
                <a:solidFill>
                  <a:schemeClr val="accent1">
                    <a:lumMod val="50000"/>
                  </a:schemeClr>
                </a:solidFill>
                <a:latin typeface="Times New Roman" pitchFamily="18" charset="0"/>
                <a:cs typeface="Times New Roman" pitchFamily="18" charset="0"/>
              </a:rPr>
              <a:t>Non</a:t>
            </a:r>
            <a:r>
              <a:rPr lang="sv-SE" sz="3600" dirty="0">
                <a:solidFill>
                  <a:schemeClr val="accent1">
                    <a:lumMod val="50000"/>
                  </a:schemeClr>
                </a:solidFill>
                <a:latin typeface="Times New Roman" pitchFamily="18" charset="0"/>
                <a:cs typeface="Times New Roman" pitchFamily="18" charset="0"/>
              </a:rPr>
              <a:t> </a:t>
            </a:r>
            <a:r>
              <a:rPr lang="sv-SE" sz="3600" dirty="0" smtClean="0">
                <a:solidFill>
                  <a:schemeClr val="accent1">
                    <a:lumMod val="50000"/>
                  </a:schemeClr>
                </a:solidFill>
                <a:latin typeface="Times New Roman" pitchFamily="18" charset="0"/>
                <a:cs typeface="Times New Roman" pitchFamily="18" charset="0"/>
              </a:rPr>
              <a:t>radiative recombination</a:t>
            </a:r>
            <a:endParaRPr lang="en-GB" sz="3600" dirty="0">
              <a:solidFill>
                <a:schemeClr val="accent1">
                  <a:lumMod val="50000"/>
                </a:schemeClr>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2" name="TextBox 1"/>
              <p:cNvSpPr txBox="1"/>
              <p:nvPr/>
            </p:nvSpPr>
            <p:spPr>
              <a:xfrm>
                <a:off x="244838" y="1025982"/>
                <a:ext cx="5051383" cy="1776897"/>
              </a:xfrm>
              <a:prstGeom prst="rect">
                <a:avLst/>
              </a:prstGeom>
              <a:noFill/>
            </p:spPr>
            <p:txBody>
              <a:bodyPr wrap="none" rtlCol="0">
                <a:spAutoFit/>
              </a:bodyPr>
              <a:lstStyle/>
              <a:p>
                <a:pPr algn="just"/>
                <a:r>
                  <a:rPr lang="en-GB" dirty="0" smtClean="0">
                    <a:latin typeface="Times New Roman" pitchFamily="18" charset="0"/>
                    <a:cs typeface="Times New Roman" pitchFamily="18" charset="0"/>
                  </a:rPr>
                  <a:t>Non </a:t>
                </a:r>
                <a:r>
                  <a:rPr lang="en-GB" dirty="0" err="1" smtClean="0">
                    <a:latin typeface="Times New Roman" pitchFamily="18" charset="0"/>
                    <a:cs typeface="Times New Roman" pitchFamily="18" charset="0"/>
                  </a:rPr>
                  <a:t>radiative</a:t>
                </a:r>
                <a:r>
                  <a:rPr lang="en-GB" dirty="0" smtClean="0">
                    <a:latin typeface="Times New Roman" pitchFamily="18" charset="0"/>
                    <a:cs typeface="Times New Roman" pitchFamily="18" charset="0"/>
                  </a:rPr>
                  <a:t> transition into the ground electronic </a:t>
                </a:r>
              </a:p>
              <a:p>
                <a:pPr algn="just"/>
                <a:r>
                  <a:rPr lang="en-GB" dirty="0" smtClean="0">
                    <a:latin typeface="Times New Roman" pitchFamily="18" charset="0"/>
                    <a:cs typeface="Times New Roman" pitchFamily="18" charset="0"/>
                  </a:rPr>
                  <a:t>state </a:t>
                </a:r>
                <a:r>
                  <a:rPr lang="en-GB" dirty="0" smtClean="0">
                    <a:cs typeface="Times New Roman" pitchFamily="18" charset="0"/>
                  </a:rPr>
                  <a:t>c</a:t>
                </a:r>
                <a14:m>
                  <m:oMath xmlns:m="http://schemas.openxmlformats.org/officeDocument/2006/math">
                    <m:r>
                      <a:rPr lang="en-GB" i="1" smtClean="0">
                        <a:latin typeface="Cambria Math"/>
                        <a:ea typeface="Cambria Math"/>
                        <a:cs typeface="Times New Roman" pitchFamily="18" charset="0"/>
                      </a:rPr>
                      <m:t>→</m:t>
                    </m:r>
                    <m:sSup>
                      <m:sSupPr>
                        <m:ctrlPr>
                          <a:rPr lang="en-GB" i="1" smtClean="0">
                            <a:latin typeface="Cambria Math"/>
                            <a:cs typeface="Times New Roman" pitchFamily="18" charset="0"/>
                          </a:rPr>
                        </m:ctrlPr>
                      </m:sSupPr>
                      <m:e>
                        <m:r>
                          <a:rPr lang="en-GB" b="0" i="1" smtClean="0">
                            <a:latin typeface="Cambria Math"/>
                            <a:cs typeface="Times New Roman" pitchFamily="18" charset="0"/>
                          </a:rPr>
                          <m:t>𝑐</m:t>
                        </m:r>
                      </m:e>
                      <m:sup>
                        <m:r>
                          <a:rPr lang="en-GB" b="0" i="1" smtClean="0">
                            <a:latin typeface="Cambria Math"/>
                            <a:cs typeface="Times New Roman" pitchFamily="18" charset="0"/>
                          </a:rPr>
                          <m:t>′</m:t>
                        </m:r>
                      </m:sup>
                    </m:sSup>
                    <m:r>
                      <a:rPr lang="en-GB" i="1" smtClean="0">
                        <a:latin typeface="Cambria Math"/>
                        <a:ea typeface="Cambria Math"/>
                        <a:cs typeface="Times New Roman" pitchFamily="18" charset="0"/>
                      </a:rPr>
                      <m:t>→</m:t>
                    </m:r>
                    <m:sSup>
                      <m:sSupPr>
                        <m:ctrlPr>
                          <a:rPr lang="en-GB" i="1" smtClean="0">
                            <a:latin typeface="Cambria Math"/>
                            <a:ea typeface="Cambria Math"/>
                            <a:cs typeface="Times New Roman" pitchFamily="18" charset="0"/>
                          </a:rPr>
                        </m:ctrlPr>
                      </m:sSupPr>
                      <m:e>
                        <m:r>
                          <a:rPr lang="en-GB" b="0" i="1" smtClean="0">
                            <a:latin typeface="Cambria Math"/>
                            <a:ea typeface="Cambria Math"/>
                            <a:cs typeface="Times New Roman" pitchFamily="18" charset="0"/>
                          </a:rPr>
                          <m:t>𝑐</m:t>
                        </m:r>
                      </m:e>
                      <m:sup>
                        <m:r>
                          <a:rPr lang="en-GB" b="0" i="1" smtClean="0">
                            <a:latin typeface="Cambria Math"/>
                            <a:ea typeface="Cambria Math"/>
                            <a:cs typeface="Times New Roman" pitchFamily="18" charset="0"/>
                          </a:rPr>
                          <m:t>′′</m:t>
                        </m:r>
                      </m:sup>
                    </m:sSup>
                    <m:r>
                      <a:rPr lang="en-GB" i="1" smtClean="0">
                        <a:latin typeface="Cambria Math"/>
                        <a:ea typeface="Cambria Math"/>
                        <a:cs typeface="Times New Roman" pitchFamily="18" charset="0"/>
                      </a:rPr>
                      <m:t>→</m:t>
                    </m:r>
                    <m:sSup>
                      <m:sSupPr>
                        <m:ctrlPr>
                          <a:rPr lang="en-GB" i="1" smtClean="0">
                            <a:latin typeface="Cambria Math"/>
                            <a:ea typeface="Cambria Math"/>
                            <a:cs typeface="Times New Roman" pitchFamily="18" charset="0"/>
                          </a:rPr>
                        </m:ctrlPr>
                      </m:sSupPr>
                      <m:e>
                        <m:r>
                          <a:rPr lang="en-GB" b="0" i="1" smtClean="0">
                            <a:latin typeface="Cambria Math"/>
                            <a:ea typeface="Cambria Math"/>
                            <a:cs typeface="Times New Roman" pitchFamily="18" charset="0"/>
                          </a:rPr>
                          <m:t>𝑐</m:t>
                        </m:r>
                      </m:e>
                      <m:sup>
                        <m:r>
                          <a:rPr lang="en-GB" b="0" i="1" smtClean="0">
                            <a:latin typeface="Cambria Math"/>
                            <a:ea typeface="Cambria Math"/>
                            <a:cs typeface="Times New Roman" pitchFamily="18" charset="0"/>
                          </a:rPr>
                          <m:t>′′′</m:t>
                        </m:r>
                      </m:sup>
                    </m:sSup>
                    <m:r>
                      <a:rPr lang="en-GB" i="1" smtClean="0">
                        <a:latin typeface="Cambria Math"/>
                        <a:ea typeface="Cambria Math"/>
                        <a:cs typeface="Times New Roman" pitchFamily="18" charset="0"/>
                      </a:rPr>
                      <m:t>→</m:t>
                    </m:r>
                    <m:r>
                      <a:rPr lang="en-GB" b="0" i="1" smtClean="0">
                        <a:latin typeface="Cambria Math"/>
                        <a:ea typeface="Cambria Math"/>
                        <a:cs typeface="Times New Roman" pitchFamily="18" charset="0"/>
                      </a:rPr>
                      <m:t>𝐴</m:t>
                    </m:r>
                    <m:r>
                      <a:rPr lang="en-GB" b="0" i="1" smtClean="0">
                        <a:latin typeface="Cambria Math"/>
                        <a:ea typeface="Cambria Math"/>
                        <a:cs typeface="Times New Roman" pitchFamily="18" charset="0"/>
                      </a:rPr>
                      <m:t>  </m:t>
                    </m:r>
                  </m:oMath>
                </a14:m>
                <a:r>
                  <a:rPr lang="en-GB" dirty="0" smtClean="0">
                    <a:latin typeface="Times New Roman" pitchFamily="18" charset="0"/>
                    <a:cs typeface="Times New Roman" pitchFamily="18" charset="0"/>
                  </a:rPr>
                  <a:t>inside the localized </a:t>
                </a:r>
              </a:p>
              <a:p>
                <a:pPr algn="just"/>
                <a:r>
                  <a:rPr lang="en-GB" dirty="0" smtClean="0">
                    <a:latin typeface="Times New Roman" pitchFamily="18" charset="0"/>
                    <a:cs typeface="Times New Roman" pitchFamily="18" charset="0"/>
                  </a:rPr>
                  <a:t>centre that has only a weak interaction with the </a:t>
                </a:r>
              </a:p>
              <a:p>
                <a:pPr algn="just"/>
                <a:r>
                  <a:rPr lang="en-GB" dirty="0" smtClean="0">
                    <a:latin typeface="Times New Roman" pitchFamily="18" charset="0"/>
                    <a:cs typeface="Times New Roman" pitchFamily="18" charset="0"/>
                  </a:rPr>
                  <a:t>lattice (</a:t>
                </a:r>
                <a14:m>
                  <m:oMath xmlns:m="http://schemas.openxmlformats.org/officeDocument/2006/math">
                    <m:sSub>
                      <m:sSubPr>
                        <m:ctrlPr>
                          <a:rPr lang="en-GB" i="1" smtClean="0">
                            <a:latin typeface="Cambria Math"/>
                            <a:cs typeface="Times New Roman" pitchFamily="18" charset="0"/>
                          </a:rPr>
                        </m:ctrlPr>
                      </m:sSubPr>
                      <m:e>
                        <m:r>
                          <a:rPr lang="en-GB" b="0" i="1" smtClean="0">
                            <a:latin typeface="Cambria Math"/>
                            <a:cs typeface="Times New Roman" pitchFamily="18" charset="0"/>
                          </a:rPr>
                          <m:t>𝑄</m:t>
                        </m:r>
                      </m:e>
                      <m:sub>
                        <m:r>
                          <a:rPr lang="en-GB" b="0" i="1" smtClean="0">
                            <a:latin typeface="Cambria Math"/>
                            <a:cs typeface="Times New Roman" pitchFamily="18" charset="0"/>
                          </a:rPr>
                          <m:t>𝑒</m:t>
                        </m:r>
                        <m:r>
                          <a:rPr lang="en-GB" b="0" i="1" smtClean="0">
                            <a:latin typeface="Cambria Math"/>
                            <a:cs typeface="Times New Roman" pitchFamily="18" charset="0"/>
                          </a:rPr>
                          <m:t>0</m:t>
                        </m:r>
                      </m:sub>
                    </m:sSub>
                    <m:r>
                      <a:rPr lang="en-GB" i="1" smtClean="0">
                        <a:latin typeface="Cambria Math"/>
                        <a:ea typeface="Cambria Math"/>
                        <a:cs typeface="Times New Roman" pitchFamily="18" charset="0"/>
                      </a:rPr>
                      <m:t>≈</m:t>
                    </m:r>
                    <m:sSub>
                      <m:sSubPr>
                        <m:ctrlPr>
                          <a:rPr lang="en-GB" i="1" smtClean="0">
                            <a:latin typeface="Cambria Math"/>
                            <a:ea typeface="Cambria Math"/>
                            <a:cs typeface="Times New Roman" pitchFamily="18" charset="0"/>
                          </a:rPr>
                        </m:ctrlPr>
                      </m:sSubPr>
                      <m:e>
                        <m:r>
                          <a:rPr lang="en-GB" b="0" i="1" smtClean="0">
                            <a:latin typeface="Cambria Math"/>
                            <a:ea typeface="Cambria Math"/>
                            <a:cs typeface="Times New Roman" pitchFamily="18" charset="0"/>
                          </a:rPr>
                          <m:t>𝑄</m:t>
                        </m:r>
                      </m:e>
                      <m:sub>
                        <m:r>
                          <a:rPr lang="en-GB" b="0" i="1" smtClean="0">
                            <a:latin typeface="Cambria Math"/>
                            <a:ea typeface="Cambria Math"/>
                            <a:cs typeface="Times New Roman" pitchFamily="18" charset="0"/>
                          </a:rPr>
                          <m:t>𝑔𝑜</m:t>
                        </m:r>
                      </m:sub>
                    </m:sSub>
                  </m:oMath>
                </a14:m>
                <a:r>
                  <a:rPr lang="en-GB" dirty="0" smtClean="0">
                    <a:latin typeface="Times New Roman" pitchFamily="18" charset="0"/>
                    <a:cs typeface="Times New Roman" pitchFamily="18" charset="0"/>
                  </a:rPr>
                  <a:t>) the non </a:t>
                </a:r>
                <a:r>
                  <a:rPr lang="en-GB" dirty="0" err="1" smtClean="0">
                    <a:latin typeface="Times New Roman" pitchFamily="18" charset="0"/>
                    <a:cs typeface="Times New Roman" pitchFamily="18" charset="0"/>
                  </a:rPr>
                  <a:t>radiative</a:t>
                </a:r>
                <a:r>
                  <a:rPr lang="en-GB" dirty="0" smtClean="0">
                    <a:latin typeface="Times New Roman" pitchFamily="18" charset="0"/>
                    <a:cs typeface="Times New Roman" pitchFamily="18" charset="0"/>
                  </a:rPr>
                  <a:t> recombination </a:t>
                </a:r>
              </a:p>
              <a:p>
                <a:pPr algn="just"/>
                <a:r>
                  <a:rPr lang="en-GB" dirty="0" smtClean="0">
                    <a:latin typeface="Times New Roman" pitchFamily="18" charset="0"/>
                    <a:cs typeface="Times New Roman" pitchFamily="18" charset="0"/>
                  </a:rPr>
                  <a:t>is mediated by a deep level d. the thermal activation </a:t>
                </a:r>
              </a:p>
              <a:p>
                <a:pPr algn="just"/>
                <a:r>
                  <a:rPr lang="en-GB" dirty="0" smtClean="0">
                    <a:latin typeface="Times New Roman" pitchFamily="18" charset="0"/>
                    <a:cs typeface="Times New Roman" pitchFamily="18" charset="0"/>
                  </a:rPr>
                  <a:t>energy of the transition is denoted by </a:t>
                </a:r>
                <a14:m>
                  <m:oMath xmlns:m="http://schemas.openxmlformats.org/officeDocument/2006/math">
                    <m:sSub>
                      <m:sSubPr>
                        <m:ctrlPr>
                          <a:rPr lang="en-GB" i="1" smtClean="0">
                            <a:latin typeface="Cambria Math"/>
                            <a:cs typeface="Times New Roman" pitchFamily="18" charset="0"/>
                          </a:rPr>
                        </m:ctrlPr>
                      </m:sSubPr>
                      <m:e>
                        <m:r>
                          <a:rPr lang="en-GB" b="0" i="1" smtClean="0">
                            <a:latin typeface="Cambria Math"/>
                            <a:cs typeface="Times New Roman" pitchFamily="18" charset="0"/>
                          </a:rPr>
                          <m:t>𝐸</m:t>
                        </m:r>
                      </m:e>
                      <m:sub>
                        <m:r>
                          <a:rPr lang="en-GB" b="0" i="1" smtClean="0">
                            <a:latin typeface="Cambria Math"/>
                            <a:cs typeface="Times New Roman" pitchFamily="18" charset="0"/>
                          </a:rPr>
                          <m:t>𝑏</m:t>
                        </m:r>
                      </m:sub>
                    </m:sSub>
                  </m:oMath>
                </a14:m>
                <a:endParaRPr lang="en-GB" dirty="0">
                  <a:latin typeface="Times New Roman" pitchFamily="18" charset="0"/>
                  <a:cs typeface="Times New Roman"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44838" y="1025982"/>
                <a:ext cx="5051383" cy="1776897"/>
              </a:xfrm>
              <a:prstGeom prst="rect">
                <a:avLst/>
              </a:prstGeom>
              <a:blipFill rotWithShape="1">
                <a:blip r:embed="rId4"/>
                <a:stretch>
                  <a:fillRect l="-965" t="-1712" b="-445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 name="Rectangle 2"/>
              <p:cNvSpPr/>
              <p:nvPr/>
            </p:nvSpPr>
            <p:spPr>
              <a:xfrm>
                <a:off x="283564" y="2836607"/>
                <a:ext cx="4821836" cy="3439147"/>
              </a:xfrm>
              <a:prstGeom prst="rect">
                <a:avLst/>
              </a:prstGeom>
            </p:spPr>
            <p:txBody>
              <a:bodyPr wrap="square">
                <a:spAutoFit/>
              </a:bodyPr>
              <a:lstStyle/>
              <a:p>
                <a:r>
                  <a:rPr lang="en-GB" dirty="0" smtClean="0">
                    <a:latin typeface="Times New Roman" pitchFamily="18" charset="0"/>
                    <a:cs typeface="Times New Roman" pitchFamily="18" charset="0"/>
                  </a:rPr>
                  <a:t>X </a:t>
                </a:r>
                <a:r>
                  <a:rPr lang="en-GB" dirty="0">
                    <a:latin typeface="Times New Roman" pitchFamily="18" charset="0"/>
                    <a:cs typeface="Times New Roman" pitchFamily="18" charset="0"/>
                  </a:rPr>
                  <a:t>intersection become zero and non </a:t>
                </a:r>
                <a:r>
                  <a:rPr lang="en-GB" dirty="0" err="1">
                    <a:latin typeface="Times New Roman" pitchFamily="18" charset="0"/>
                    <a:cs typeface="Times New Roman" pitchFamily="18" charset="0"/>
                  </a:rPr>
                  <a:t>radiative</a:t>
                </a:r>
                <a:r>
                  <a:rPr lang="en-GB" dirty="0">
                    <a:latin typeface="Times New Roman" pitchFamily="18" charset="0"/>
                    <a:cs typeface="Times New Roman" pitchFamily="18" charset="0"/>
                  </a:rPr>
                  <a:t> recombination with lots of phonon became improbable like </a:t>
                </a:r>
                <a:r>
                  <a:rPr lang="en-GB" dirty="0" smtClean="0">
                    <a:latin typeface="Times New Roman" pitchFamily="18" charset="0"/>
                    <a:cs typeface="Times New Roman" pitchFamily="18" charset="0"/>
                  </a:rPr>
                  <a:t>(a</a:t>
                </a:r>
                <a:r>
                  <a:rPr lang="en-GB" dirty="0">
                    <a:latin typeface="Times New Roman" pitchFamily="18" charset="0"/>
                    <a:cs typeface="Times New Roman" pitchFamily="18" charset="0"/>
                  </a:rPr>
                  <a:t>). </a:t>
                </a:r>
                <a:r>
                  <a:rPr lang="en-GB" dirty="0" smtClean="0">
                    <a:latin typeface="Times New Roman" pitchFamily="18" charset="0"/>
                    <a:cs typeface="Times New Roman" pitchFamily="18" charset="0"/>
                  </a:rPr>
                  <a:t>This is one </a:t>
                </a:r>
                <a:r>
                  <a:rPr lang="en-GB" dirty="0">
                    <a:latin typeface="Times New Roman" pitchFamily="18" charset="0"/>
                    <a:cs typeface="Times New Roman" pitchFamily="18" charset="0"/>
                  </a:rPr>
                  <a:t>of the reason why the rare earth ion represent the efficient centre of luminesce if they embedded into any lattice</a:t>
                </a:r>
                <a:r>
                  <a:rPr lang="en-GB" dirty="0" smtClean="0">
                    <a:latin typeface="Times New Roman" pitchFamily="18" charset="0"/>
                    <a:cs typeface="Times New Roman" pitchFamily="18" charset="0"/>
                  </a:rPr>
                  <a:t>. Deep </a:t>
                </a:r>
                <a:r>
                  <a:rPr lang="en-GB" dirty="0">
                    <a:latin typeface="Times New Roman" pitchFamily="18" charset="0"/>
                    <a:cs typeface="Times New Roman" pitchFamily="18" charset="0"/>
                  </a:rPr>
                  <a:t>level in the middle of band gap which correspond to the defect in the vicinity of luminescence centre </a:t>
                </a:r>
                <a:r>
                  <a:rPr lang="en-GB" dirty="0" smtClean="0">
                    <a:latin typeface="Times New Roman" pitchFamily="18" charset="0"/>
                    <a:cs typeface="Times New Roman" pitchFamily="18" charset="0"/>
                  </a:rPr>
                  <a:t>are always </a:t>
                </a:r>
                <a:r>
                  <a:rPr lang="en-GB" dirty="0">
                    <a:latin typeface="Times New Roman" pitchFamily="18" charset="0"/>
                    <a:cs typeface="Times New Roman" pitchFamily="18" charset="0"/>
                  </a:rPr>
                  <a:t>in a very strong interaction with </a:t>
                </a:r>
                <a:r>
                  <a:rPr lang="en-GB" dirty="0" smtClean="0">
                    <a:latin typeface="Times New Roman" pitchFamily="18" charset="0"/>
                    <a:cs typeface="Times New Roman" pitchFamily="18" charset="0"/>
                  </a:rPr>
                  <a:t>lattice and it cause </a:t>
                </a:r>
                <a14:m>
                  <m:oMath xmlns:m="http://schemas.openxmlformats.org/officeDocument/2006/math">
                    <m:sSub>
                      <m:sSubPr>
                        <m:ctrlPr>
                          <a:rPr lang="en-GB" i="1">
                            <a:latin typeface="Cambria Math"/>
                            <a:cs typeface="Times New Roman" pitchFamily="18" charset="0"/>
                          </a:rPr>
                        </m:ctrlPr>
                      </m:sSubPr>
                      <m:e>
                        <m:r>
                          <a:rPr lang="en-GB">
                            <a:latin typeface="Cambria Math"/>
                            <a:cs typeface="Times New Roman" pitchFamily="18" charset="0"/>
                          </a:rPr>
                          <m:t>𝑄</m:t>
                        </m:r>
                      </m:e>
                      <m:sub>
                        <m:r>
                          <a:rPr lang="en-GB">
                            <a:latin typeface="Cambria Math"/>
                            <a:cs typeface="Times New Roman" pitchFamily="18" charset="0"/>
                          </a:rPr>
                          <m:t>𝑒</m:t>
                        </m:r>
                        <m:r>
                          <a:rPr lang="en-GB">
                            <a:latin typeface="Cambria Math"/>
                            <a:cs typeface="Times New Roman" pitchFamily="18" charset="0"/>
                          </a:rPr>
                          <m:t>0</m:t>
                        </m:r>
                      </m:sub>
                    </m:sSub>
                    <m:r>
                      <a:rPr lang="en-GB">
                        <a:latin typeface="Cambria Math"/>
                        <a:cs typeface="Times New Roman" pitchFamily="18" charset="0"/>
                      </a:rPr>
                      <m:t> </m:t>
                    </m:r>
                    <m:r>
                      <a:rPr lang="en-GB">
                        <a:latin typeface="Cambria Math"/>
                        <a:cs typeface="Times New Roman" pitchFamily="18" charset="0"/>
                      </a:rPr>
                      <m:t>𝑡𝑜</m:t>
                    </m:r>
                    <m:r>
                      <a:rPr lang="en-GB">
                        <a:latin typeface="Cambria Math"/>
                        <a:cs typeface="Times New Roman" pitchFamily="18" charset="0"/>
                      </a:rPr>
                      <m:t> </m:t>
                    </m:r>
                    <m:sSub>
                      <m:sSubPr>
                        <m:ctrlPr>
                          <a:rPr lang="en-GB" i="1">
                            <a:latin typeface="Cambria Math"/>
                            <a:cs typeface="Times New Roman" pitchFamily="18" charset="0"/>
                          </a:rPr>
                        </m:ctrlPr>
                      </m:sSubPr>
                      <m:e>
                        <m:r>
                          <a:rPr lang="en-GB">
                            <a:latin typeface="Cambria Math"/>
                            <a:cs typeface="Times New Roman" pitchFamily="18" charset="0"/>
                          </a:rPr>
                          <m:t>𝑄</m:t>
                        </m:r>
                      </m:e>
                      <m:sub>
                        <m:r>
                          <a:rPr lang="en-GB">
                            <a:latin typeface="Cambria Math"/>
                            <a:cs typeface="Times New Roman" pitchFamily="18" charset="0"/>
                          </a:rPr>
                          <m:t>𝑑</m:t>
                        </m:r>
                        <m:r>
                          <a:rPr lang="en-GB">
                            <a:latin typeface="Cambria Math"/>
                            <a:cs typeface="Times New Roman" pitchFamily="18" charset="0"/>
                          </a:rPr>
                          <m:t>0</m:t>
                        </m:r>
                      </m:sub>
                    </m:sSub>
                  </m:oMath>
                </a14:m>
                <a:r>
                  <a:rPr lang="en-GB" dirty="0">
                    <a:latin typeface="Times New Roman" pitchFamily="18" charset="0"/>
                    <a:cs typeface="Times New Roman" pitchFamily="18" charset="0"/>
                  </a:rPr>
                  <a:t>.</a:t>
                </a:r>
                <a:r>
                  <a:rPr lang="en-GB" dirty="0" smtClean="0">
                    <a:latin typeface="Times New Roman" pitchFamily="18" charset="0"/>
                    <a:cs typeface="Times New Roman" pitchFamily="18" charset="0"/>
                  </a:rPr>
                  <a:t>This called </a:t>
                </a:r>
                <a:r>
                  <a:rPr lang="en-GB" dirty="0">
                    <a:latin typeface="Times New Roman" pitchFamily="18" charset="0"/>
                    <a:cs typeface="Times New Roman" pitchFamily="18" charset="0"/>
                  </a:rPr>
                  <a:t>Shockley </a:t>
                </a:r>
                <a:r>
                  <a:rPr lang="en-GB" dirty="0" smtClean="0">
                    <a:latin typeface="Times New Roman" pitchFamily="18" charset="0"/>
                    <a:cs typeface="Times New Roman" pitchFamily="18" charset="0"/>
                  </a:rPr>
                  <a:t>Read </a:t>
                </a:r>
                <a:r>
                  <a:rPr lang="en-GB" dirty="0" smtClean="0">
                    <a:latin typeface="Times New Roman" pitchFamily="18" charset="0"/>
                    <a:cs typeface="Times New Roman" pitchFamily="18" charset="0"/>
                  </a:rPr>
                  <a:t>recombination. At the same time the </a:t>
                </a:r>
                <a:r>
                  <a:rPr lang="en-GB" dirty="0" err="1" smtClean="0">
                    <a:latin typeface="Times New Roman" pitchFamily="18" charset="0"/>
                    <a:cs typeface="Times New Roman" pitchFamily="18" charset="0"/>
                  </a:rPr>
                  <a:t>radiative</a:t>
                </a:r>
                <a:r>
                  <a:rPr lang="en-GB" dirty="0" smtClean="0">
                    <a:latin typeface="Times New Roman" pitchFamily="18" charset="0"/>
                    <a:cs typeface="Times New Roman" pitchFamily="18" charset="0"/>
                  </a:rPr>
                  <a:t> channel of this centre will not be completely blocked</a:t>
                </a:r>
                <a:endParaRPr lang="en-GB" dirty="0">
                  <a:latin typeface="Times New Roman" pitchFamily="18" charset="0"/>
                  <a:cs typeface="Times New Roman" pitchFamily="18" charset="0"/>
                </a:endParaRPr>
              </a:p>
            </p:txBody>
          </p:sp>
        </mc:Choice>
        <mc:Fallback>
          <p:sp>
            <p:nvSpPr>
              <p:cNvPr id="3" name="Rectangle 2"/>
              <p:cNvSpPr>
                <a:spLocks noRot="1" noChangeAspect="1" noMove="1" noResize="1" noEditPoints="1" noAdjustHandles="1" noChangeArrowheads="1" noChangeShapeType="1" noTextEdit="1"/>
              </p:cNvSpPr>
              <p:nvPr/>
            </p:nvSpPr>
            <p:spPr>
              <a:xfrm>
                <a:off x="283564" y="2836607"/>
                <a:ext cx="4821836" cy="3439147"/>
              </a:xfrm>
              <a:prstGeom prst="rect">
                <a:avLst/>
              </a:prstGeom>
              <a:blipFill rotWithShape="1">
                <a:blip r:embed="rId5"/>
                <a:stretch>
                  <a:fillRect l="-1138" t="-887" r="-1896" b="-1241"/>
                </a:stretch>
              </a:blipFill>
            </p:spPr>
            <p:txBody>
              <a:bodyPr/>
              <a:lstStyle/>
              <a:p>
                <a:r>
                  <a:rPr lang="en-GB">
                    <a:noFill/>
                  </a:rPr>
                  <a:t> </a:t>
                </a:r>
              </a:p>
            </p:txBody>
          </p:sp>
        </mc:Fallback>
      </mc:AlternateContent>
    </p:spTree>
    <p:extLst>
      <p:ext uri="{BB962C8B-B14F-4D97-AF65-F5344CB8AC3E}">
        <p14:creationId xmlns:p14="http://schemas.microsoft.com/office/powerpoint/2010/main" val="4065881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RINCE~1\AppData\Local\Temp\Rar$DI61.651\Fig06_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1447800"/>
            <a:ext cx="297180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19200" y="557479"/>
            <a:ext cx="6442789" cy="584775"/>
          </a:xfrm>
          <a:prstGeom prst="rect">
            <a:avLst/>
          </a:prstGeom>
          <a:noFill/>
        </p:spPr>
        <p:txBody>
          <a:bodyPr wrap="none" rtlCol="0">
            <a:spAutoFit/>
          </a:bodyPr>
          <a:lstStyle/>
          <a:p>
            <a:r>
              <a:rPr lang="en-GB" sz="3200" dirty="0" smtClean="0">
                <a:solidFill>
                  <a:schemeClr val="accent1">
                    <a:lumMod val="50000"/>
                  </a:schemeClr>
                </a:solidFill>
                <a:latin typeface="Times New Roman" pitchFamily="18" charset="0"/>
                <a:cs typeface="Times New Roman" pitchFamily="18" charset="0"/>
              </a:rPr>
              <a:t>Auger and bimolecular recombination</a:t>
            </a:r>
            <a:endParaRPr lang="en-GB" sz="3200" dirty="0">
              <a:solidFill>
                <a:schemeClr val="accent1">
                  <a:lumMod val="50000"/>
                </a:schemeClr>
              </a:solidFill>
              <a:latin typeface="Times New Roman" pitchFamily="18" charset="0"/>
              <a:cs typeface="Times New Roman" pitchFamily="18" charset="0"/>
            </a:endParaRPr>
          </a:p>
        </p:txBody>
      </p:sp>
      <p:sp>
        <p:nvSpPr>
          <p:cNvPr id="3" name="TextBox 2"/>
          <p:cNvSpPr txBox="1"/>
          <p:nvPr/>
        </p:nvSpPr>
        <p:spPr>
          <a:xfrm>
            <a:off x="304799" y="1465943"/>
            <a:ext cx="6083781" cy="646331"/>
          </a:xfrm>
          <a:prstGeom prst="rect">
            <a:avLst/>
          </a:prstGeom>
          <a:noFill/>
        </p:spPr>
        <p:txBody>
          <a:bodyPr wrap="none" rtlCol="0">
            <a:spAutoFit/>
          </a:bodyPr>
          <a:lstStyle/>
          <a:p>
            <a:r>
              <a:rPr lang="en-GB" dirty="0" smtClean="0">
                <a:latin typeface="Times New Roman" pitchFamily="18" charset="0"/>
                <a:cs typeface="Times New Roman" pitchFamily="18" charset="0"/>
              </a:rPr>
              <a:t>Non </a:t>
            </a:r>
            <a:r>
              <a:rPr lang="en-GB" dirty="0" err="1" smtClean="0">
                <a:latin typeface="Times New Roman" pitchFamily="18" charset="0"/>
                <a:cs typeface="Times New Roman" pitchFamily="18" charset="0"/>
              </a:rPr>
              <a:t>radiative</a:t>
            </a:r>
            <a:r>
              <a:rPr lang="en-GB" dirty="0" smtClean="0">
                <a:latin typeface="Times New Roman" pitchFamily="18" charset="0"/>
                <a:cs typeface="Times New Roman" pitchFamily="18" charset="0"/>
              </a:rPr>
              <a:t> </a:t>
            </a:r>
            <a:r>
              <a:rPr lang="en-GB" dirty="0" err="1" smtClean="0">
                <a:latin typeface="Times New Roman" pitchFamily="18" charset="0"/>
                <a:cs typeface="Times New Roman" pitchFamily="18" charset="0"/>
              </a:rPr>
              <a:t>Aguer</a:t>
            </a:r>
            <a:r>
              <a:rPr lang="en-GB" dirty="0" smtClean="0">
                <a:latin typeface="Times New Roman" pitchFamily="18" charset="0"/>
                <a:cs typeface="Times New Roman" pitchFamily="18" charset="0"/>
              </a:rPr>
              <a:t> recombination in semiconductor is similar </a:t>
            </a:r>
          </a:p>
          <a:p>
            <a:r>
              <a:rPr lang="en-GB" dirty="0" smtClean="0">
                <a:latin typeface="Times New Roman" pitchFamily="18" charset="0"/>
                <a:cs typeface="Times New Roman" pitchFamily="18" charset="0"/>
              </a:rPr>
              <a:t>to electron spectroscopy of atoms and solid from X ray. </a:t>
            </a:r>
            <a:endParaRPr lang="en-GB" dirty="0">
              <a:latin typeface="Times New Roman" pitchFamily="18" charset="0"/>
              <a:cs typeface="Times New Roman" pitchFamily="18" charset="0"/>
            </a:endParaRPr>
          </a:p>
        </p:txBody>
      </p:sp>
      <p:sp>
        <p:nvSpPr>
          <p:cNvPr id="4" name="TextBox 3"/>
          <p:cNvSpPr txBox="1"/>
          <p:nvPr/>
        </p:nvSpPr>
        <p:spPr>
          <a:xfrm>
            <a:off x="247888" y="2429470"/>
            <a:ext cx="6333785" cy="923330"/>
          </a:xfrm>
          <a:prstGeom prst="rect">
            <a:avLst/>
          </a:prstGeom>
          <a:noFill/>
        </p:spPr>
        <p:txBody>
          <a:bodyPr wrap="none" rtlCol="0">
            <a:spAutoFit/>
          </a:bodyPr>
          <a:lstStyle/>
          <a:p>
            <a:r>
              <a:rPr lang="en-GB" dirty="0" smtClean="0">
                <a:latin typeface="Times New Roman" pitchFamily="18" charset="0"/>
                <a:cs typeface="Times New Roman" pitchFamily="18" charset="0"/>
              </a:rPr>
              <a:t>The kinetic energy of the third quasi particle spills very rapidly </a:t>
            </a:r>
          </a:p>
          <a:p>
            <a:r>
              <a:rPr lang="en-GB" dirty="0" smtClean="0">
                <a:latin typeface="Times New Roman" pitchFamily="18" charset="0"/>
                <a:cs typeface="Times New Roman" pitchFamily="18" charset="0"/>
              </a:rPr>
              <a:t>in (picosecond) in to the crystalline or amorphous matrix by multi </a:t>
            </a:r>
          </a:p>
          <a:p>
            <a:r>
              <a:rPr lang="en-GB" dirty="0" smtClean="0">
                <a:latin typeface="Times New Roman" pitchFamily="18" charset="0"/>
                <a:cs typeface="Times New Roman" pitchFamily="18" charset="0"/>
              </a:rPr>
              <a:t>phonon emission and the Ultimate form of energy is again heat.</a:t>
            </a:r>
            <a:endParaRPr lang="en-GB" dirty="0">
              <a:latin typeface="Times New Roman" pitchFamily="18" charset="0"/>
              <a:cs typeface="Times New Roman" pitchFamily="18" charset="0"/>
            </a:endParaRPr>
          </a:p>
        </p:txBody>
      </p:sp>
      <p:sp>
        <p:nvSpPr>
          <p:cNvPr id="5" name="Rectangle 4"/>
          <p:cNvSpPr/>
          <p:nvPr/>
        </p:nvSpPr>
        <p:spPr>
          <a:xfrm>
            <a:off x="247888" y="3577770"/>
            <a:ext cx="5855180" cy="646331"/>
          </a:xfrm>
          <a:prstGeom prst="rect">
            <a:avLst/>
          </a:prstGeom>
        </p:spPr>
        <p:txBody>
          <a:bodyPr wrap="square">
            <a:spAutoFit/>
          </a:bodyPr>
          <a:lstStyle/>
          <a:p>
            <a:r>
              <a:rPr lang="en-GB" dirty="0">
                <a:latin typeface="Times New Roman" pitchFamily="18" charset="0"/>
                <a:cs typeface="Times New Roman" pitchFamily="18" charset="0"/>
              </a:rPr>
              <a:t>Auger mechanism called intrinsic because their </a:t>
            </a:r>
            <a:r>
              <a:rPr lang="en-GB" dirty="0" smtClean="0">
                <a:latin typeface="Times New Roman" pitchFamily="18" charset="0"/>
                <a:cs typeface="Times New Roman" pitchFamily="18" charset="0"/>
              </a:rPr>
              <a:t>occurrence </a:t>
            </a:r>
            <a:r>
              <a:rPr lang="en-GB" dirty="0">
                <a:latin typeface="Times New Roman" pitchFamily="18" charset="0"/>
                <a:cs typeface="Times New Roman" pitchFamily="18" charset="0"/>
              </a:rPr>
              <a:t>is not conditional by the presence of a defect or impurity</a:t>
            </a:r>
          </a:p>
        </p:txBody>
      </p:sp>
      <mc:AlternateContent xmlns:mc="http://schemas.openxmlformats.org/markup-compatibility/2006" xmlns:a14="http://schemas.microsoft.com/office/drawing/2010/main">
        <mc:Choice Requires="a14">
          <p:sp>
            <p:nvSpPr>
              <p:cNvPr id="6" name="Rectangle 5"/>
              <p:cNvSpPr/>
              <p:nvPr/>
            </p:nvSpPr>
            <p:spPr>
              <a:xfrm>
                <a:off x="914399" y="4720152"/>
                <a:ext cx="1546129" cy="7330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latin typeface="Cambria Math"/>
                            </a:rPr>
                          </m:ctrlPr>
                        </m:fPr>
                        <m:num>
                          <m:r>
                            <a:rPr lang="en-GB" i="1">
                              <a:latin typeface="Cambria Math"/>
                            </a:rPr>
                            <m:t>𝑑𝑃</m:t>
                          </m:r>
                        </m:num>
                        <m:den>
                          <m:r>
                            <a:rPr lang="en-GB" i="1">
                              <a:latin typeface="Cambria Math"/>
                            </a:rPr>
                            <m:t>𝑑𝑡</m:t>
                          </m:r>
                        </m:den>
                      </m:f>
                      <m:r>
                        <a:rPr lang="en-GB" i="1">
                          <a:latin typeface="Cambria Math"/>
                        </a:rPr>
                        <m:t>=</m:t>
                      </m:r>
                      <m:r>
                        <a:rPr lang="en-GB" i="1">
                          <a:latin typeface="Cambria Math"/>
                        </a:rPr>
                        <m:t>𝐺</m:t>
                      </m:r>
                      <m:r>
                        <a:rPr lang="en-GB" i="1">
                          <a:latin typeface="Cambria Math"/>
                        </a:rPr>
                        <m:t>−</m:t>
                      </m:r>
                      <m:f>
                        <m:fPr>
                          <m:ctrlPr>
                            <a:rPr lang="en-GB" i="1">
                              <a:latin typeface="Cambria Math"/>
                            </a:rPr>
                          </m:ctrlPr>
                        </m:fPr>
                        <m:num>
                          <m:r>
                            <a:rPr lang="en-GB" i="1">
                              <a:latin typeface="Cambria Math"/>
                            </a:rPr>
                            <m:t>𝑃</m:t>
                          </m:r>
                        </m:num>
                        <m:den>
                          <m:sSubSup>
                            <m:sSubSupPr>
                              <m:ctrlPr>
                                <a:rPr lang="en-GB" i="1">
                                  <a:latin typeface="Cambria Math"/>
                                </a:rPr>
                              </m:ctrlPr>
                            </m:sSubSupPr>
                            <m:e>
                              <m:r>
                                <a:rPr lang="en-GB" i="1">
                                  <a:latin typeface="Cambria Math"/>
                                </a:rPr>
                                <m:t>𝜏</m:t>
                              </m:r>
                            </m:e>
                            <m:sub>
                              <m:r>
                                <a:rPr lang="en-GB" i="1">
                                  <a:latin typeface="Cambria Math"/>
                                </a:rPr>
                                <m:t>𝑛𝑟</m:t>
                              </m:r>
                            </m:sub>
                            <m:sup>
                              <m:sSub>
                                <m:sSubPr>
                                  <m:ctrlPr>
                                    <a:rPr lang="en-GB" i="1">
                                      <a:latin typeface="Cambria Math"/>
                                    </a:rPr>
                                  </m:ctrlPr>
                                </m:sSubPr>
                                <m:e>
                                  <m:r>
                                    <a:rPr lang="en-GB" i="1">
                                      <a:latin typeface="Cambria Math"/>
                                    </a:rPr>
                                    <m:t>𝐴</m:t>
                                  </m:r>
                                </m:e>
                                <m:sub>
                                  <m:r>
                                    <a:rPr lang="en-GB" i="1">
                                      <a:latin typeface="Cambria Math"/>
                                    </a:rPr>
                                    <m:t>𝑛</m:t>
                                  </m:r>
                                </m:sub>
                              </m:sSub>
                            </m:sup>
                          </m:sSubSup>
                        </m:den>
                      </m:f>
                    </m:oMath>
                  </m:oMathPara>
                </a14:m>
                <a:endParaRPr lang="en-GB" dirty="0"/>
              </a:p>
            </p:txBody>
          </p:sp>
        </mc:Choice>
        <mc:Fallback xmlns="">
          <p:sp>
            <p:nvSpPr>
              <p:cNvPr id="6" name="Rectangle 5"/>
              <p:cNvSpPr>
                <a:spLocks noRot="1" noChangeAspect="1" noMove="1" noResize="1" noEditPoints="1" noAdjustHandles="1" noChangeArrowheads="1" noChangeShapeType="1" noTextEdit="1"/>
              </p:cNvSpPr>
              <p:nvPr/>
            </p:nvSpPr>
            <p:spPr>
              <a:xfrm>
                <a:off x="914399" y="4720152"/>
                <a:ext cx="1546129" cy="733021"/>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655384" y="4688605"/>
                <a:ext cx="1533305" cy="764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latin typeface="Cambria Math"/>
                            </a:rPr>
                          </m:ctrlPr>
                        </m:fPr>
                        <m:num>
                          <m:r>
                            <a:rPr lang="en-GB" i="1">
                              <a:latin typeface="Cambria Math"/>
                            </a:rPr>
                            <m:t>𝑑𝑛</m:t>
                          </m:r>
                        </m:num>
                        <m:den>
                          <m:r>
                            <a:rPr lang="en-GB" i="1">
                              <a:latin typeface="Cambria Math"/>
                            </a:rPr>
                            <m:t>𝑑𝑡</m:t>
                          </m:r>
                        </m:den>
                      </m:f>
                      <m:r>
                        <a:rPr lang="en-GB" i="1">
                          <a:latin typeface="Cambria Math"/>
                        </a:rPr>
                        <m:t>=</m:t>
                      </m:r>
                      <m:r>
                        <a:rPr lang="en-GB" i="1">
                          <a:latin typeface="Cambria Math"/>
                        </a:rPr>
                        <m:t>𝐺</m:t>
                      </m:r>
                      <m:r>
                        <a:rPr lang="en-GB" i="1">
                          <a:latin typeface="Cambria Math"/>
                        </a:rPr>
                        <m:t>−</m:t>
                      </m:r>
                      <m:f>
                        <m:fPr>
                          <m:ctrlPr>
                            <a:rPr lang="en-GB" i="1">
                              <a:latin typeface="Cambria Math"/>
                            </a:rPr>
                          </m:ctrlPr>
                        </m:fPr>
                        <m:num>
                          <m:r>
                            <a:rPr lang="en-GB" i="1">
                              <a:latin typeface="Cambria Math"/>
                            </a:rPr>
                            <m:t>𝑛</m:t>
                          </m:r>
                        </m:num>
                        <m:den>
                          <m:sSubSup>
                            <m:sSubSupPr>
                              <m:ctrlPr>
                                <a:rPr lang="en-GB" i="1">
                                  <a:latin typeface="Cambria Math"/>
                                </a:rPr>
                              </m:ctrlPr>
                            </m:sSubSupPr>
                            <m:e>
                              <m:r>
                                <a:rPr lang="en-GB" i="1">
                                  <a:latin typeface="Cambria Math"/>
                                </a:rPr>
                                <m:t>𝜏</m:t>
                              </m:r>
                            </m:e>
                            <m:sub>
                              <m:r>
                                <a:rPr lang="en-GB" i="1">
                                  <a:latin typeface="Cambria Math"/>
                                </a:rPr>
                                <m:t>𝑛𝑟</m:t>
                              </m:r>
                            </m:sub>
                            <m:sup>
                              <m:sSub>
                                <m:sSubPr>
                                  <m:ctrlPr>
                                    <a:rPr lang="en-GB" i="1">
                                      <a:latin typeface="Cambria Math"/>
                                    </a:rPr>
                                  </m:ctrlPr>
                                </m:sSubPr>
                                <m:e>
                                  <m:r>
                                    <a:rPr lang="en-GB" i="1">
                                      <a:latin typeface="Cambria Math"/>
                                    </a:rPr>
                                    <m:t>𝐴</m:t>
                                  </m:r>
                                </m:e>
                                <m:sub>
                                  <m:r>
                                    <a:rPr lang="en-GB" i="1">
                                      <a:latin typeface="Cambria Math"/>
                                    </a:rPr>
                                    <m:t>𝑝</m:t>
                                  </m:r>
                                </m:sub>
                              </m:sSub>
                            </m:sup>
                          </m:sSubSup>
                        </m:den>
                      </m:f>
                    </m:oMath>
                  </m:oMathPara>
                </a14:m>
                <a:endParaRPr lang="en-GB" dirty="0"/>
              </a:p>
            </p:txBody>
          </p:sp>
        </mc:Choice>
        <mc:Fallback xmlns="">
          <p:sp>
            <p:nvSpPr>
              <p:cNvPr id="7" name="Rectangle 6"/>
              <p:cNvSpPr>
                <a:spLocks noRot="1" noChangeAspect="1" noMove="1" noResize="1" noEditPoints="1" noAdjustHandles="1" noChangeArrowheads="1" noChangeShapeType="1" noTextEdit="1"/>
              </p:cNvSpPr>
              <p:nvPr/>
            </p:nvSpPr>
            <p:spPr>
              <a:xfrm>
                <a:off x="2655384" y="4688605"/>
                <a:ext cx="1533305" cy="764568"/>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48484" y="4317628"/>
                <a:ext cx="4457054" cy="390748"/>
              </a:xfrm>
              <a:prstGeom prst="rect">
                <a:avLst/>
              </a:prstGeom>
              <a:noFill/>
            </p:spPr>
            <p:txBody>
              <a:bodyPr wrap="none" rtlCol="0">
                <a:spAutoFit/>
              </a:bodyPr>
              <a:lstStyle/>
              <a:p>
                <a:r>
                  <a:rPr lang="en-GB" dirty="0" smtClean="0">
                    <a:latin typeface="Times New Roman" pitchFamily="18" charset="0"/>
                    <a:cs typeface="Times New Roman" pitchFamily="18" charset="0"/>
                  </a:rPr>
                  <a:t>G is generation </a:t>
                </a:r>
                <a:r>
                  <a:rPr lang="en-GB" dirty="0" err="1" smtClean="0">
                    <a:latin typeface="Times New Roman" pitchFamily="18" charset="0"/>
                    <a:cs typeface="Times New Roman" pitchFamily="18" charset="0"/>
                  </a:rPr>
                  <a:t>coef</a:t>
                </a:r>
                <a:r>
                  <a:rPr lang="en-GB" dirty="0" smtClean="0">
                    <a:latin typeface="Times New Roman" pitchFamily="18" charset="0"/>
                    <a:cs typeface="Times New Roman" pitchFamily="18" charset="0"/>
                  </a:rPr>
                  <a:t> and </a:t>
                </a:r>
                <a14:m>
                  <m:oMath xmlns:m="http://schemas.openxmlformats.org/officeDocument/2006/math">
                    <m:sSub>
                      <m:sSubPr>
                        <m:ctrlPr>
                          <a:rPr lang="en-GB" i="1">
                            <a:latin typeface="Cambria Math"/>
                          </a:rPr>
                        </m:ctrlPr>
                      </m:sSubPr>
                      <m:e>
                        <m:r>
                          <a:rPr lang="en-GB" i="1">
                            <a:latin typeface="Cambria Math"/>
                          </a:rPr>
                          <m:t>𝐴</m:t>
                        </m:r>
                      </m:e>
                      <m:sub>
                        <m:r>
                          <a:rPr lang="en-GB" i="1">
                            <a:latin typeface="Cambria Math"/>
                          </a:rPr>
                          <m:t>𝑛</m:t>
                        </m:r>
                      </m:sub>
                    </m:sSub>
                  </m:oMath>
                </a14:m>
                <a:r>
                  <a:rPr lang="en-GB" dirty="0" smtClean="0">
                    <a:latin typeface="Times New Roman" pitchFamily="18" charset="0"/>
                    <a:cs typeface="Times New Roman" pitchFamily="18" charset="0"/>
                  </a:rPr>
                  <a:t>,</a:t>
                </a:r>
                <a:r>
                  <a:rPr lang="en-GB" dirty="0"/>
                  <a:t> </a:t>
                </a:r>
                <a14:m>
                  <m:oMath xmlns:m="http://schemas.openxmlformats.org/officeDocument/2006/math">
                    <m:sSub>
                      <m:sSubPr>
                        <m:ctrlPr>
                          <a:rPr lang="en-GB" i="1">
                            <a:latin typeface="Cambria Math"/>
                          </a:rPr>
                        </m:ctrlPr>
                      </m:sSubPr>
                      <m:e>
                        <m:r>
                          <a:rPr lang="en-GB" i="1">
                            <a:latin typeface="Cambria Math"/>
                          </a:rPr>
                          <m:t>𝐴</m:t>
                        </m:r>
                      </m:e>
                      <m:sub>
                        <m:r>
                          <a:rPr lang="en-GB" b="0" i="1" smtClean="0">
                            <a:latin typeface="Cambria Math"/>
                          </a:rPr>
                          <m:t>𝑝</m:t>
                        </m:r>
                        <m:r>
                          <a:rPr lang="en-GB" b="0" i="1" smtClean="0">
                            <a:latin typeface="Cambria Math"/>
                          </a:rPr>
                          <m:t> </m:t>
                        </m:r>
                      </m:sub>
                    </m:sSub>
                  </m:oMath>
                </a14:m>
                <a:r>
                  <a:rPr lang="en-GB" dirty="0" smtClean="0">
                    <a:latin typeface="Times New Roman" pitchFamily="18" charset="0"/>
                    <a:cs typeface="Times New Roman" pitchFamily="18" charset="0"/>
                  </a:rPr>
                  <a:t>is Auger </a:t>
                </a:r>
                <a:r>
                  <a:rPr lang="en-GB" dirty="0" err="1" smtClean="0">
                    <a:latin typeface="Times New Roman" pitchFamily="18" charset="0"/>
                    <a:cs typeface="Times New Roman" pitchFamily="18" charset="0"/>
                  </a:rPr>
                  <a:t>coef</a:t>
                </a:r>
                <a:r>
                  <a:rPr lang="en-GB" dirty="0" smtClean="0">
                    <a:latin typeface="Times New Roman" pitchFamily="18" charset="0"/>
                    <a:cs typeface="Times New Roman" pitchFamily="18" charset="0"/>
                  </a:rPr>
                  <a:t> </a:t>
                </a:r>
                <a:endParaRPr lang="en-GB" dirty="0">
                  <a:latin typeface="Times New Roman" pitchFamily="18" charset="0"/>
                  <a:cs typeface="Times New Roman" pitchFamily="18"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48484" y="4317628"/>
                <a:ext cx="4457054" cy="390748"/>
              </a:xfrm>
              <a:prstGeom prst="rect">
                <a:avLst/>
              </a:prstGeom>
              <a:blipFill rotWithShape="1">
                <a:blip r:embed="rId6"/>
                <a:stretch>
                  <a:fillRect l="-1231" t="-7813" b="-187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957164" y="5483675"/>
                <a:ext cx="1326389" cy="7590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latin typeface="Cambria Math"/>
                            </a:rPr>
                          </m:ctrlPr>
                        </m:fPr>
                        <m:num>
                          <m:r>
                            <a:rPr lang="en-GB" i="1">
                              <a:latin typeface="Cambria Math"/>
                            </a:rPr>
                            <m:t>1</m:t>
                          </m:r>
                        </m:num>
                        <m:den>
                          <m:sSubSup>
                            <m:sSubSupPr>
                              <m:ctrlPr>
                                <a:rPr lang="en-GB" i="1">
                                  <a:latin typeface="Cambria Math"/>
                                </a:rPr>
                              </m:ctrlPr>
                            </m:sSubSupPr>
                            <m:e>
                              <m:r>
                                <a:rPr lang="en-GB" i="1">
                                  <a:latin typeface="Cambria Math"/>
                                </a:rPr>
                                <m:t>𝜏</m:t>
                              </m:r>
                            </m:e>
                            <m:sub>
                              <m:r>
                                <a:rPr lang="en-GB" i="1">
                                  <a:latin typeface="Cambria Math"/>
                                </a:rPr>
                                <m:t>𝑛𝑟</m:t>
                              </m:r>
                            </m:sub>
                            <m:sup>
                              <m:sSub>
                                <m:sSubPr>
                                  <m:ctrlPr>
                                    <a:rPr lang="en-GB" i="1">
                                      <a:latin typeface="Cambria Math"/>
                                    </a:rPr>
                                  </m:ctrlPr>
                                </m:sSubPr>
                                <m:e>
                                  <m:r>
                                    <a:rPr lang="en-GB" i="1">
                                      <a:latin typeface="Cambria Math"/>
                                    </a:rPr>
                                    <m:t>𝐴</m:t>
                                  </m:r>
                                </m:e>
                                <m:sub>
                                  <m:r>
                                    <a:rPr lang="en-GB" i="1">
                                      <a:latin typeface="Cambria Math"/>
                                    </a:rPr>
                                    <m:t>𝑝</m:t>
                                  </m:r>
                                </m:sub>
                              </m:sSub>
                            </m:sup>
                          </m:sSubSup>
                        </m:den>
                      </m:f>
                      <m:r>
                        <a:rPr lang="en-GB" i="1">
                          <a:latin typeface="Cambria Math"/>
                        </a:rPr>
                        <m:t>=</m:t>
                      </m:r>
                      <m:sSub>
                        <m:sSubPr>
                          <m:ctrlPr>
                            <a:rPr lang="en-GB" i="1">
                              <a:latin typeface="Cambria Math"/>
                            </a:rPr>
                          </m:ctrlPr>
                        </m:sSubPr>
                        <m:e>
                          <m:r>
                            <a:rPr lang="en-GB" i="1">
                              <a:latin typeface="Cambria Math"/>
                            </a:rPr>
                            <m:t>𝐴</m:t>
                          </m:r>
                        </m:e>
                        <m:sub>
                          <m:r>
                            <a:rPr lang="en-GB" i="1">
                              <a:latin typeface="Cambria Math"/>
                            </a:rPr>
                            <m:t>𝑝</m:t>
                          </m:r>
                        </m:sub>
                      </m:sSub>
                      <m:sSup>
                        <m:sSupPr>
                          <m:ctrlPr>
                            <a:rPr lang="en-GB" i="1">
                              <a:latin typeface="Cambria Math"/>
                            </a:rPr>
                          </m:ctrlPr>
                        </m:sSupPr>
                        <m:e>
                          <m:r>
                            <a:rPr lang="en-GB" i="1">
                              <a:latin typeface="Cambria Math"/>
                            </a:rPr>
                            <m:t>𝑝</m:t>
                          </m:r>
                        </m:e>
                        <m:sup>
                          <m:r>
                            <a:rPr lang="en-GB" i="1">
                              <a:latin typeface="Cambria Math"/>
                            </a:rPr>
                            <m:t>2</m:t>
                          </m:r>
                        </m:sup>
                      </m:sSup>
                    </m:oMath>
                  </m:oMathPara>
                </a14:m>
                <a:endParaRPr lang="en-GB" dirty="0"/>
              </a:p>
            </p:txBody>
          </p:sp>
        </mc:Choice>
        <mc:Fallback xmlns="">
          <p:sp>
            <p:nvSpPr>
              <p:cNvPr id="9" name="Rectangle 8"/>
              <p:cNvSpPr>
                <a:spLocks noRot="1" noChangeAspect="1" noMove="1" noResize="1" noEditPoints="1" noAdjustHandles="1" noChangeArrowheads="1" noChangeShapeType="1" noTextEdit="1"/>
              </p:cNvSpPr>
              <p:nvPr/>
            </p:nvSpPr>
            <p:spPr>
              <a:xfrm>
                <a:off x="957164" y="5483675"/>
                <a:ext cx="1326389" cy="759054"/>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2746776" y="5453173"/>
                <a:ext cx="1336007" cy="7275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latin typeface="Cambria Math"/>
                            </a:rPr>
                          </m:ctrlPr>
                        </m:fPr>
                        <m:num>
                          <m:r>
                            <a:rPr lang="en-GB" i="1">
                              <a:latin typeface="Cambria Math"/>
                            </a:rPr>
                            <m:t>1</m:t>
                          </m:r>
                        </m:num>
                        <m:den>
                          <m:sSubSup>
                            <m:sSubSupPr>
                              <m:ctrlPr>
                                <a:rPr lang="en-GB" i="1">
                                  <a:latin typeface="Cambria Math"/>
                                </a:rPr>
                              </m:ctrlPr>
                            </m:sSubSupPr>
                            <m:e>
                              <m:r>
                                <a:rPr lang="en-GB" i="1">
                                  <a:latin typeface="Cambria Math"/>
                                </a:rPr>
                                <m:t>𝜏</m:t>
                              </m:r>
                            </m:e>
                            <m:sub>
                              <m:r>
                                <a:rPr lang="en-GB" i="1">
                                  <a:latin typeface="Cambria Math"/>
                                </a:rPr>
                                <m:t>𝑛𝑟</m:t>
                              </m:r>
                            </m:sub>
                            <m:sup>
                              <m:sSub>
                                <m:sSubPr>
                                  <m:ctrlPr>
                                    <a:rPr lang="en-GB" i="1">
                                      <a:latin typeface="Cambria Math"/>
                                    </a:rPr>
                                  </m:ctrlPr>
                                </m:sSubPr>
                                <m:e>
                                  <m:r>
                                    <a:rPr lang="en-GB" i="1">
                                      <a:latin typeface="Cambria Math"/>
                                    </a:rPr>
                                    <m:t>𝐴</m:t>
                                  </m:r>
                                </m:e>
                                <m:sub>
                                  <m:r>
                                    <a:rPr lang="en-GB" i="1">
                                      <a:latin typeface="Cambria Math"/>
                                    </a:rPr>
                                    <m:t>𝑛</m:t>
                                  </m:r>
                                </m:sub>
                              </m:sSub>
                            </m:sup>
                          </m:sSubSup>
                        </m:den>
                      </m:f>
                      <m:r>
                        <a:rPr lang="en-GB" i="1">
                          <a:latin typeface="Cambria Math"/>
                        </a:rPr>
                        <m:t>=</m:t>
                      </m:r>
                      <m:sSub>
                        <m:sSubPr>
                          <m:ctrlPr>
                            <a:rPr lang="en-GB" i="1">
                              <a:latin typeface="Cambria Math"/>
                            </a:rPr>
                          </m:ctrlPr>
                        </m:sSubPr>
                        <m:e>
                          <m:r>
                            <a:rPr lang="en-GB" i="1">
                              <a:latin typeface="Cambria Math"/>
                            </a:rPr>
                            <m:t>𝐴</m:t>
                          </m:r>
                        </m:e>
                        <m:sub>
                          <m:r>
                            <a:rPr lang="en-GB" i="1">
                              <a:latin typeface="Cambria Math"/>
                            </a:rPr>
                            <m:t>𝑛</m:t>
                          </m:r>
                        </m:sub>
                      </m:sSub>
                      <m:sSup>
                        <m:sSupPr>
                          <m:ctrlPr>
                            <a:rPr lang="en-GB" i="1">
                              <a:latin typeface="Cambria Math"/>
                            </a:rPr>
                          </m:ctrlPr>
                        </m:sSupPr>
                        <m:e>
                          <m:r>
                            <a:rPr lang="en-GB" i="1">
                              <a:latin typeface="Cambria Math"/>
                            </a:rPr>
                            <m:t>𝑛</m:t>
                          </m:r>
                        </m:e>
                        <m:sup>
                          <m:r>
                            <a:rPr lang="en-GB" i="1">
                              <a:latin typeface="Cambria Math"/>
                            </a:rPr>
                            <m:t>2</m:t>
                          </m:r>
                        </m:sup>
                      </m:sSup>
                    </m:oMath>
                  </m:oMathPara>
                </a14:m>
                <a:endParaRPr lang="en-GB" dirty="0"/>
              </a:p>
            </p:txBody>
          </p:sp>
        </mc:Choice>
        <mc:Fallback xmlns="">
          <p:sp>
            <p:nvSpPr>
              <p:cNvPr id="10" name="Rectangle 9"/>
              <p:cNvSpPr>
                <a:spLocks noRot="1" noChangeAspect="1" noMove="1" noResize="1" noEditPoints="1" noAdjustHandles="1" noChangeArrowheads="1" noChangeShapeType="1" noTextEdit="1"/>
              </p:cNvSpPr>
              <p:nvPr/>
            </p:nvSpPr>
            <p:spPr>
              <a:xfrm>
                <a:off x="2746776" y="5453173"/>
                <a:ext cx="1336007" cy="727507"/>
              </a:xfrm>
              <a:prstGeom prst="rect">
                <a:avLst/>
              </a:prstGeom>
              <a:blipFill rotWithShape="1">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8293209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RINCE~1\AppData\Local\Temp\Rar$DI64.073\Fig06_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1676400"/>
            <a:ext cx="3526536" cy="28620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19200" y="557479"/>
            <a:ext cx="6442789" cy="584775"/>
          </a:xfrm>
          <a:prstGeom prst="rect">
            <a:avLst/>
          </a:prstGeom>
          <a:noFill/>
        </p:spPr>
        <p:txBody>
          <a:bodyPr wrap="none" rtlCol="0">
            <a:spAutoFit/>
          </a:bodyPr>
          <a:lstStyle/>
          <a:p>
            <a:r>
              <a:rPr lang="en-GB" sz="3200" dirty="0" smtClean="0">
                <a:solidFill>
                  <a:schemeClr val="accent1">
                    <a:lumMod val="50000"/>
                  </a:schemeClr>
                </a:solidFill>
                <a:latin typeface="Times New Roman" pitchFamily="18" charset="0"/>
                <a:cs typeface="Times New Roman" pitchFamily="18" charset="0"/>
              </a:rPr>
              <a:t>Auger and bimolecular recombination</a:t>
            </a:r>
            <a:endParaRPr lang="en-GB" sz="3200" dirty="0">
              <a:solidFill>
                <a:schemeClr val="accent1">
                  <a:lumMod val="50000"/>
                </a:schemeClr>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2" name="Rectangle 1"/>
              <p:cNvSpPr/>
              <p:nvPr/>
            </p:nvSpPr>
            <p:spPr>
              <a:xfrm>
                <a:off x="381000" y="1828800"/>
                <a:ext cx="4267200" cy="2554545"/>
              </a:xfrm>
              <a:prstGeom prst="rect">
                <a:avLst/>
              </a:prstGeom>
            </p:spPr>
            <p:txBody>
              <a:bodyPr wrap="square">
                <a:spAutoFit/>
              </a:bodyPr>
              <a:lstStyle/>
              <a:p>
                <a:r>
                  <a:rPr lang="en-GB" sz="2000" dirty="0">
                    <a:latin typeface="Times New Roman" pitchFamily="18" charset="0"/>
                    <a:cs typeface="Times New Roman" pitchFamily="18" charset="0"/>
                  </a:rPr>
                  <a:t>In addition to intrinsic </a:t>
                </a:r>
                <a:r>
                  <a:rPr lang="en-GB" sz="2000" dirty="0" smtClean="0">
                    <a:latin typeface="Times New Roman" pitchFamily="18" charset="0"/>
                    <a:cs typeface="Times New Roman" pitchFamily="18" charset="0"/>
                  </a:rPr>
                  <a:t>Auger recombination</a:t>
                </a:r>
                <a:r>
                  <a:rPr lang="en-GB" sz="2000" dirty="0">
                    <a:latin typeface="Times New Roman" pitchFamily="18" charset="0"/>
                    <a:cs typeface="Times New Roman" pitchFamily="18" charset="0"/>
                  </a:rPr>
                  <a:t>, there also exist extrinsic Auger recombination which caused by impurity in the semiconductor. Non </a:t>
                </a:r>
                <a:r>
                  <a:rPr lang="en-GB" sz="2000" dirty="0" err="1">
                    <a:latin typeface="Times New Roman" pitchFamily="18" charset="0"/>
                    <a:cs typeface="Times New Roman" pitchFamily="18" charset="0"/>
                  </a:rPr>
                  <a:t>radiative</a:t>
                </a:r>
                <a:r>
                  <a:rPr lang="en-GB" sz="2000" dirty="0">
                    <a:latin typeface="Times New Roman" pitchFamily="18" charset="0"/>
                    <a:cs typeface="Times New Roman" pitchFamily="18" charset="0"/>
                  </a:rPr>
                  <a:t> process accompanying luminescence originating by (e-</a:t>
                </a:r>
                <a14:m>
                  <m:oMath xmlns:m="http://schemas.openxmlformats.org/officeDocument/2006/math">
                    <m:sSup>
                      <m:sSupPr>
                        <m:ctrlPr>
                          <a:rPr lang="en-GB" sz="2000" i="1">
                            <a:latin typeface="Cambria Math"/>
                          </a:rPr>
                        </m:ctrlPr>
                      </m:sSupPr>
                      <m:e>
                        <m:r>
                          <a:rPr lang="en-GB" sz="2000" i="1">
                            <a:latin typeface="Cambria Math"/>
                          </a:rPr>
                          <m:t>𝐴</m:t>
                        </m:r>
                      </m:e>
                      <m:sup>
                        <m:r>
                          <a:rPr lang="en-GB" sz="2000" i="1">
                            <a:latin typeface="Cambria Math"/>
                          </a:rPr>
                          <m:t>0</m:t>
                        </m:r>
                      </m:sup>
                    </m:sSup>
                  </m:oMath>
                </a14:m>
                <a:r>
                  <a:rPr lang="en-GB" sz="2000" dirty="0">
                    <a:latin typeface="Times New Roman" pitchFamily="18" charset="0"/>
                    <a:cs typeface="Times New Roman" pitchFamily="18" charset="0"/>
                  </a:rPr>
                  <a:t>)and (h-</a:t>
                </a:r>
                <a14:m>
                  <m:oMath xmlns:m="http://schemas.openxmlformats.org/officeDocument/2006/math">
                    <m:sSup>
                      <m:sSupPr>
                        <m:ctrlPr>
                          <a:rPr lang="en-GB" sz="2000" i="1">
                            <a:latin typeface="Cambria Math"/>
                          </a:rPr>
                        </m:ctrlPr>
                      </m:sSupPr>
                      <m:e>
                        <m:r>
                          <a:rPr lang="en-GB" sz="2000" i="1">
                            <a:latin typeface="Cambria Math"/>
                          </a:rPr>
                          <m:t>𝐷</m:t>
                        </m:r>
                      </m:e>
                      <m:sup>
                        <m:r>
                          <a:rPr lang="en-GB" sz="2000" i="1">
                            <a:latin typeface="Cambria Math"/>
                          </a:rPr>
                          <m:t>0</m:t>
                        </m:r>
                      </m:sup>
                    </m:sSup>
                  </m:oMath>
                </a14:m>
                <a:r>
                  <a:rPr lang="en-GB" sz="2000" dirty="0">
                    <a:latin typeface="Times New Roman" pitchFamily="18" charset="0"/>
                    <a:cs typeface="Times New Roman" pitchFamily="18" charset="0"/>
                  </a:rPr>
                  <a:t>) and therefore decreasing its efficiency</a:t>
                </a:r>
              </a:p>
            </p:txBody>
          </p:sp>
        </mc:Choice>
        <mc:Fallback xmlns="">
          <p:sp>
            <p:nvSpPr>
              <p:cNvPr id="2" name="Rectangle 1"/>
              <p:cNvSpPr>
                <a:spLocks noRot="1" noChangeAspect="1" noMove="1" noResize="1" noEditPoints="1" noAdjustHandles="1" noChangeArrowheads="1" noChangeShapeType="1" noTextEdit="1"/>
              </p:cNvSpPr>
              <p:nvPr/>
            </p:nvSpPr>
            <p:spPr>
              <a:xfrm>
                <a:off x="381000" y="1828800"/>
                <a:ext cx="4267200" cy="2554545"/>
              </a:xfrm>
              <a:prstGeom prst="rect">
                <a:avLst/>
              </a:prstGeom>
              <a:blipFill rotWithShape="1">
                <a:blip r:embed="rId4"/>
                <a:stretch>
                  <a:fillRect l="-1571" t="-1193" r="-1714" b="-3341"/>
                </a:stretch>
              </a:blipFill>
            </p:spPr>
            <p:txBody>
              <a:bodyPr/>
              <a:lstStyle/>
              <a:p>
                <a:r>
                  <a:rPr lang="en-GB">
                    <a:noFill/>
                  </a:rPr>
                  <a:t> </a:t>
                </a:r>
              </a:p>
            </p:txBody>
          </p:sp>
        </mc:Fallback>
      </mc:AlternateContent>
    </p:spTree>
    <p:extLst>
      <p:ext uri="{BB962C8B-B14F-4D97-AF65-F5344CB8AC3E}">
        <p14:creationId xmlns:p14="http://schemas.microsoft.com/office/powerpoint/2010/main" val="26322490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400" y="2410361"/>
            <a:ext cx="4487126" cy="1323439"/>
          </a:xfrm>
          <a:prstGeom prst="rect">
            <a:avLst/>
          </a:prstGeom>
        </p:spPr>
        <p:txBody>
          <a:bodyPr wrap="none">
            <a:spAutoFit/>
          </a:bodyPr>
          <a:lstStyle/>
          <a:p>
            <a:r>
              <a:rPr lang="en-GB" sz="8000" i="1" dirty="0">
                <a:effectLst>
                  <a:outerShdw blurRad="38100" dist="38100" dir="2700000" algn="tl">
                    <a:srgbClr val="000000">
                      <a:alpha val="43137"/>
                    </a:srgbClr>
                  </a:outerShdw>
                </a:effectLst>
                <a:latin typeface="Times New Roman" pitchFamily="18" charset="0"/>
                <a:cs typeface="Times New Roman" pitchFamily="18" charset="0"/>
              </a:rPr>
              <a:t>Thank you</a:t>
            </a:r>
          </a:p>
        </p:txBody>
      </p:sp>
    </p:spTree>
    <p:extLst>
      <p:ext uri="{BB962C8B-B14F-4D97-AF65-F5344CB8AC3E}">
        <p14:creationId xmlns:p14="http://schemas.microsoft.com/office/powerpoint/2010/main" val="348491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2488</TotalTime>
  <Words>4047</Words>
  <Application>Microsoft Office PowerPoint</Application>
  <PresentationFormat>On-screen Show (4:3)</PresentationFormat>
  <Paragraphs>278</Paragraphs>
  <Slides>25</Slides>
  <Notes>20</Notes>
  <HiddenSlides>0</HiddenSlides>
  <MMClips>0</MMClips>
  <ScaleCrop>false</ScaleCrop>
  <HeadingPairs>
    <vt:vector size="6" baseType="variant">
      <vt:variant>
        <vt:lpstr>Theme</vt:lpstr>
      </vt:variant>
      <vt:variant>
        <vt:i4>1</vt:i4>
      </vt:variant>
      <vt:variant>
        <vt:lpstr>Slide Titles</vt:lpstr>
      </vt:variant>
      <vt:variant>
        <vt:i4>25</vt:i4>
      </vt:variant>
      <vt:variant>
        <vt:lpstr>Custom Shows</vt:lpstr>
      </vt:variant>
      <vt:variant>
        <vt:i4>1</vt:i4>
      </vt:variant>
    </vt:vector>
  </HeadingPairs>
  <TitlesOfParts>
    <vt:vector size="27" baseType="lpstr">
      <vt:lpstr>Office Theme</vt:lpstr>
      <vt:lpstr>PowerPoint Presentation</vt:lpstr>
      <vt:lpstr>Overview of luminescence processes in crystalline semiconductors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Princess Zahra</dc:creator>
  <cp:lastModifiedBy>Princess Zahra</cp:lastModifiedBy>
  <cp:revision>110</cp:revision>
  <dcterms:created xsi:type="dcterms:W3CDTF">2006-08-16T00:00:00Z</dcterms:created>
  <dcterms:modified xsi:type="dcterms:W3CDTF">2012-11-05T10:38:35Z</dcterms:modified>
</cp:coreProperties>
</file>