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56" r:id="rId2"/>
    <p:sldId id="335" r:id="rId3"/>
    <p:sldId id="333" r:id="rId4"/>
    <p:sldId id="334" r:id="rId5"/>
    <p:sldId id="323" r:id="rId6"/>
    <p:sldId id="324" r:id="rId7"/>
    <p:sldId id="325" r:id="rId8"/>
    <p:sldId id="295" r:id="rId9"/>
    <p:sldId id="296" r:id="rId10"/>
    <p:sldId id="301" r:id="rId11"/>
    <p:sldId id="297" r:id="rId12"/>
    <p:sldId id="298" r:id="rId13"/>
    <p:sldId id="299" r:id="rId14"/>
    <p:sldId id="304" r:id="rId15"/>
    <p:sldId id="305" r:id="rId16"/>
    <p:sldId id="306" r:id="rId17"/>
    <p:sldId id="307" r:id="rId18"/>
    <p:sldId id="302" r:id="rId19"/>
    <p:sldId id="303" r:id="rId20"/>
    <p:sldId id="326" r:id="rId21"/>
    <p:sldId id="332" r:id="rId22"/>
    <p:sldId id="327" r:id="rId23"/>
    <p:sldId id="328" r:id="rId24"/>
    <p:sldId id="329" r:id="rId25"/>
    <p:sldId id="330" r:id="rId26"/>
    <p:sldId id="331" r:id="rId27"/>
    <p:sldId id="310" r:id="rId28"/>
    <p:sldId id="309" r:id="rId29"/>
    <p:sldId id="311" r:id="rId30"/>
    <p:sldId id="312" r:id="rId31"/>
    <p:sldId id="313" r:id="rId32"/>
    <p:sldId id="314" r:id="rId33"/>
    <p:sldId id="319" r:id="rId34"/>
    <p:sldId id="315" r:id="rId35"/>
    <p:sldId id="320" r:id="rId36"/>
    <p:sldId id="316" r:id="rId37"/>
    <p:sldId id="317" r:id="rId38"/>
    <p:sldId id="321" r:id="rId39"/>
    <p:sldId id="318" r:id="rId40"/>
    <p:sldId id="322" r:id="rId41"/>
    <p:sldId id="308" r:id="rId42"/>
  </p:sldIdLst>
  <p:sldSz cx="9144000" cy="6858000" type="screen4x3"/>
  <p:notesSz cx="6743700" cy="9906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050" autoAdjust="0"/>
  </p:normalViewPr>
  <p:slideViewPr>
    <p:cSldViewPr>
      <p:cViewPr varScale="1">
        <p:scale>
          <a:sx n="97" d="100"/>
          <a:sy n="97" d="100"/>
        </p:scale>
        <p:origin x="-13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C7DD69-4F37-479E-B888-9AFBB75E90B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D781537B-58D1-457A-A456-2982A4A34FFA}">
      <dgm:prSet phldrT="[Text]"/>
      <dgm:spPr/>
      <dgm:t>
        <a:bodyPr/>
        <a:lstStyle/>
        <a:p>
          <a:r>
            <a:rPr lang="sv-SE" dirty="0" err="1" smtClean="0"/>
            <a:t>Activity</a:t>
          </a:r>
          <a:r>
            <a:rPr lang="sv-SE" dirty="0" smtClean="0"/>
            <a:t> 1</a:t>
          </a:r>
          <a:endParaRPr lang="sv-SE" dirty="0"/>
        </a:p>
      </dgm:t>
    </dgm:pt>
    <dgm:pt modelId="{BA1B1872-9FD4-4FAB-A75A-23B2A2D696B2}" type="parTrans" cxnId="{F13D9DE7-FBFB-483C-BE5B-4EA85EA9BECB}">
      <dgm:prSet/>
      <dgm:spPr/>
      <dgm:t>
        <a:bodyPr/>
        <a:lstStyle/>
        <a:p>
          <a:endParaRPr lang="sv-SE"/>
        </a:p>
      </dgm:t>
    </dgm:pt>
    <dgm:pt modelId="{FBB7ACC7-879C-4C5B-B900-8CF0956DB1F5}" type="sibTrans" cxnId="{F13D9DE7-FBFB-483C-BE5B-4EA85EA9BECB}">
      <dgm:prSet/>
      <dgm:spPr/>
      <dgm:t>
        <a:bodyPr/>
        <a:lstStyle/>
        <a:p>
          <a:endParaRPr lang="sv-SE"/>
        </a:p>
      </dgm:t>
    </dgm:pt>
    <dgm:pt modelId="{BC6AFD8A-7904-4D27-A70E-DD3DB8598F80}">
      <dgm:prSet phldrT="[Text]"/>
      <dgm:spPr/>
      <dgm:t>
        <a:bodyPr/>
        <a:lstStyle/>
        <a:p>
          <a:r>
            <a:rPr lang="sv-SE" dirty="0" err="1" smtClean="0"/>
            <a:t>Activity</a:t>
          </a:r>
          <a:r>
            <a:rPr lang="sv-SE" dirty="0" smtClean="0"/>
            <a:t> 2</a:t>
          </a:r>
          <a:endParaRPr lang="sv-SE" dirty="0"/>
        </a:p>
      </dgm:t>
    </dgm:pt>
    <dgm:pt modelId="{C8522262-0415-4157-94E2-715625775909}" type="parTrans" cxnId="{80BCF4F8-0C01-4B6A-A83C-E53735FB4BA3}">
      <dgm:prSet/>
      <dgm:spPr/>
      <dgm:t>
        <a:bodyPr/>
        <a:lstStyle/>
        <a:p>
          <a:endParaRPr lang="sv-SE"/>
        </a:p>
      </dgm:t>
    </dgm:pt>
    <dgm:pt modelId="{B08427B1-2477-4F37-A919-955483366D2C}" type="sibTrans" cxnId="{80BCF4F8-0C01-4B6A-A83C-E53735FB4BA3}">
      <dgm:prSet/>
      <dgm:spPr/>
      <dgm:t>
        <a:bodyPr/>
        <a:lstStyle/>
        <a:p>
          <a:endParaRPr lang="sv-SE"/>
        </a:p>
      </dgm:t>
    </dgm:pt>
    <dgm:pt modelId="{F34B6411-B680-4117-92C6-34CE30F96755}">
      <dgm:prSet phldrT="[Text]"/>
      <dgm:spPr/>
      <dgm:t>
        <a:bodyPr/>
        <a:lstStyle/>
        <a:p>
          <a:r>
            <a:rPr lang="sv-SE" dirty="0" smtClean="0"/>
            <a:t>Service 1</a:t>
          </a:r>
          <a:endParaRPr lang="sv-SE" dirty="0"/>
        </a:p>
      </dgm:t>
    </dgm:pt>
    <dgm:pt modelId="{22CB1378-1988-44E3-B8D1-7D9193E23BF8}" type="parTrans" cxnId="{2BC518A7-034C-4532-BB5A-36A96AF1317F}">
      <dgm:prSet/>
      <dgm:spPr/>
      <dgm:t>
        <a:bodyPr/>
        <a:lstStyle/>
        <a:p>
          <a:endParaRPr lang="sv-SE"/>
        </a:p>
      </dgm:t>
    </dgm:pt>
    <dgm:pt modelId="{3B6854DF-5F66-44CE-9F34-CA9EDC834847}" type="sibTrans" cxnId="{2BC518A7-034C-4532-BB5A-36A96AF1317F}">
      <dgm:prSet/>
      <dgm:spPr/>
      <dgm:t>
        <a:bodyPr/>
        <a:lstStyle/>
        <a:p>
          <a:endParaRPr lang="sv-SE"/>
        </a:p>
      </dgm:t>
    </dgm:pt>
    <dgm:pt modelId="{0603F616-5919-488F-AFA8-2D301A0EFD54}">
      <dgm:prSet phldrT="[Text]"/>
      <dgm:spPr/>
      <dgm:t>
        <a:bodyPr/>
        <a:lstStyle/>
        <a:p>
          <a:r>
            <a:rPr lang="sv-SE" dirty="0" err="1" smtClean="0"/>
            <a:t>SomeOtherObject</a:t>
          </a:r>
          <a:endParaRPr lang="sv-SE" dirty="0"/>
        </a:p>
      </dgm:t>
    </dgm:pt>
    <dgm:pt modelId="{5402C9CA-663F-4E7B-9DD8-9E121A86B445}" type="parTrans" cxnId="{F96E3DF5-4B29-4962-8A6D-85669F9A33A2}">
      <dgm:prSet/>
      <dgm:spPr/>
      <dgm:t>
        <a:bodyPr/>
        <a:lstStyle/>
        <a:p>
          <a:endParaRPr lang="sv-SE"/>
        </a:p>
      </dgm:t>
    </dgm:pt>
    <dgm:pt modelId="{FB9B7321-A45D-4CFF-B208-AE6D67B27019}" type="sibTrans" cxnId="{F96E3DF5-4B29-4962-8A6D-85669F9A33A2}">
      <dgm:prSet/>
      <dgm:spPr/>
      <dgm:t>
        <a:bodyPr/>
        <a:lstStyle/>
        <a:p>
          <a:endParaRPr lang="sv-SE"/>
        </a:p>
      </dgm:t>
    </dgm:pt>
    <dgm:pt modelId="{6A6CF046-83E5-4FDE-9A12-F8F014184179}">
      <dgm:prSet phldrT="[Text]"/>
      <dgm:spPr/>
      <dgm:t>
        <a:bodyPr/>
        <a:lstStyle/>
        <a:p>
          <a:r>
            <a:rPr lang="sv-SE" dirty="0" err="1" smtClean="0"/>
            <a:t>BroadcastReceiver</a:t>
          </a:r>
          <a:endParaRPr lang="sv-SE" dirty="0"/>
        </a:p>
      </dgm:t>
    </dgm:pt>
    <dgm:pt modelId="{F0FAF604-264D-4DB7-B578-CC4753157961}" type="parTrans" cxnId="{4A4C6F2A-64FF-4443-B0A5-16220CD217FC}">
      <dgm:prSet/>
      <dgm:spPr/>
      <dgm:t>
        <a:bodyPr/>
        <a:lstStyle/>
        <a:p>
          <a:endParaRPr lang="sv-SE"/>
        </a:p>
      </dgm:t>
    </dgm:pt>
    <dgm:pt modelId="{5CE21C2C-0265-46C4-8740-169167F3F8AD}" type="sibTrans" cxnId="{4A4C6F2A-64FF-4443-B0A5-16220CD217FC}">
      <dgm:prSet/>
      <dgm:spPr/>
      <dgm:t>
        <a:bodyPr/>
        <a:lstStyle/>
        <a:p>
          <a:endParaRPr lang="sv-SE"/>
        </a:p>
      </dgm:t>
    </dgm:pt>
    <dgm:pt modelId="{97AC596C-C9B5-497E-8E49-29738317FA8B}" type="pres">
      <dgm:prSet presAssocID="{ADC7DD69-4F37-479E-B888-9AFBB75E90B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sv-SE"/>
        </a:p>
      </dgm:t>
    </dgm:pt>
    <dgm:pt modelId="{A0901089-C957-4C39-91AF-F570D216F391}" type="pres">
      <dgm:prSet presAssocID="{D781537B-58D1-457A-A456-2982A4A34FFA}" presName="node" presStyleLbl="node1" presStyleIdx="0" presStyleCnt="5" custLinFactNeighborX="402" custLinFactNeighborY="863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8B41A3E3-CEAD-471D-9FDF-740B73540E79}" type="pres">
      <dgm:prSet presAssocID="{FBB7ACC7-879C-4C5B-B900-8CF0956DB1F5}" presName="sibTrans" presStyleCnt="0"/>
      <dgm:spPr/>
    </dgm:pt>
    <dgm:pt modelId="{B71CE504-2EE6-4396-A877-65C507FD0236}" type="pres">
      <dgm:prSet presAssocID="{BC6AFD8A-7904-4D27-A70E-DD3DB8598F80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9DF55EDE-87D3-49F3-BF5A-1631855CD202}" type="pres">
      <dgm:prSet presAssocID="{B08427B1-2477-4F37-A919-955483366D2C}" presName="sibTrans" presStyleCnt="0"/>
      <dgm:spPr/>
    </dgm:pt>
    <dgm:pt modelId="{D17377CC-8449-4C06-B8B5-86417CE193BD}" type="pres">
      <dgm:prSet presAssocID="{F34B6411-B680-4117-92C6-34CE30F96755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BACAF441-6402-440C-AA4D-E5F3397FE4B0}" type="pres">
      <dgm:prSet presAssocID="{3B6854DF-5F66-44CE-9F34-CA9EDC834847}" presName="sibTrans" presStyleCnt="0"/>
      <dgm:spPr/>
    </dgm:pt>
    <dgm:pt modelId="{9318DE25-D291-4AD6-8C18-80D6C9604334}" type="pres">
      <dgm:prSet presAssocID="{0603F616-5919-488F-AFA8-2D301A0EFD54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FBDD7F4B-72ED-4A81-ACAE-33D8024C7A5C}" type="pres">
      <dgm:prSet presAssocID="{FB9B7321-A45D-4CFF-B208-AE6D67B27019}" presName="sibTrans" presStyleCnt="0"/>
      <dgm:spPr/>
    </dgm:pt>
    <dgm:pt modelId="{F7CD276C-5BC9-4FFD-817E-8E96C5F00A81}" type="pres">
      <dgm:prSet presAssocID="{6A6CF046-83E5-4FDE-9A12-F8F014184179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</dgm:ptLst>
  <dgm:cxnLst>
    <dgm:cxn modelId="{6CF62D63-E758-487F-9572-6629712C6A68}" type="presOf" srcId="{6A6CF046-83E5-4FDE-9A12-F8F014184179}" destId="{F7CD276C-5BC9-4FFD-817E-8E96C5F00A81}" srcOrd="0" destOrd="0" presId="urn:microsoft.com/office/officeart/2005/8/layout/default"/>
    <dgm:cxn modelId="{2BC518A7-034C-4532-BB5A-36A96AF1317F}" srcId="{ADC7DD69-4F37-479E-B888-9AFBB75E90B5}" destId="{F34B6411-B680-4117-92C6-34CE30F96755}" srcOrd="2" destOrd="0" parTransId="{22CB1378-1988-44E3-B8D1-7D9193E23BF8}" sibTransId="{3B6854DF-5F66-44CE-9F34-CA9EDC834847}"/>
    <dgm:cxn modelId="{80BCF4F8-0C01-4B6A-A83C-E53735FB4BA3}" srcId="{ADC7DD69-4F37-479E-B888-9AFBB75E90B5}" destId="{BC6AFD8A-7904-4D27-A70E-DD3DB8598F80}" srcOrd="1" destOrd="0" parTransId="{C8522262-0415-4157-94E2-715625775909}" sibTransId="{B08427B1-2477-4F37-A919-955483366D2C}"/>
    <dgm:cxn modelId="{CF90A4D1-7576-4AEB-9166-9E62D685F24D}" type="presOf" srcId="{F34B6411-B680-4117-92C6-34CE30F96755}" destId="{D17377CC-8449-4C06-B8B5-86417CE193BD}" srcOrd="0" destOrd="0" presId="urn:microsoft.com/office/officeart/2005/8/layout/default"/>
    <dgm:cxn modelId="{4A4C6F2A-64FF-4443-B0A5-16220CD217FC}" srcId="{ADC7DD69-4F37-479E-B888-9AFBB75E90B5}" destId="{6A6CF046-83E5-4FDE-9A12-F8F014184179}" srcOrd="4" destOrd="0" parTransId="{F0FAF604-264D-4DB7-B578-CC4753157961}" sibTransId="{5CE21C2C-0265-46C4-8740-169167F3F8AD}"/>
    <dgm:cxn modelId="{96B06DA5-7489-4841-8983-CD9077173FD0}" type="presOf" srcId="{BC6AFD8A-7904-4D27-A70E-DD3DB8598F80}" destId="{B71CE504-2EE6-4396-A877-65C507FD0236}" srcOrd="0" destOrd="0" presId="urn:microsoft.com/office/officeart/2005/8/layout/default"/>
    <dgm:cxn modelId="{B9C2C624-AC07-41CD-A052-17C177A98397}" type="presOf" srcId="{ADC7DD69-4F37-479E-B888-9AFBB75E90B5}" destId="{97AC596C-C9B5-497E-8E49-29738317FA8B}" srcOrd="0" destOrd="0" presId="urn:microsoft.com/office/officeart/2005/8/layout/default"/>
    <dgm:cxn modelId="{F96E3DF5-4B29-4962-8A6D-85669F9A33A2}" srcId="{ADC7DD69-4F37-479E-B888-9AFBB75E90B5}" destId="{0603F616-5919-488F-AFA8-2D301A0EFD54}" srcOrd="3" destOrd="0" parTransId="{5402C9CA-663F-4E7B-9DD8-9E121A86B445}" sibTransId="{FB9B7321-A45D-4CFF-B208-AE6D67B27019}"/>
    <dgm:cxn modelId="{F13D9DE7-FBFB-483C-BE5B-4EA85EA9BECB}" srcId="{ADC7DD69-4F37-479E-B888-9AFBB75E90B5}" destId="{D781537B-58D1-457A-A456-2982A4A34FFA}" srcOrd="0" destOrd="0" parTransId="{BA1B1872-9FD4-4FAB-A75A-23B2A2D696B2}" sibTransId="{FBB7ACC7-879C-4C5B-B900-8CF0956DB1F5}"/>
    <dgm:cxn modelId="{729C8EE2-55A0-43D5-9A8D-3ABD08E48431}" type="presOf" srcId="{D781537B-58D1-457A-A456-2982A4A34FFA}" destId="{A0901089-C957-4C39-91AF-F570D216F391}" srcOrd="0" destOrd="0" presId="urn:microsoft.com/office/officeart/2005/8/layout/default"/>
    <dgm:cxn modelId="{BF9EC85A-409C-4EAB-AC25-6576E8A13398}" type="presOf" srcId="{0603F616-5919-488F-AFA8-2D301A0EFD54}" destId="{9318DE25-D291-4AD6-8C18-80D6C9604334}" srcOrd="0" destOrd="0" presId="urn:microsoft.com/office/officeart/2005/8/layout/default"/>
    <dgm:cxn modelId="{AFFDDC32-6311-4703-B01E-207A962765EC}" type="presParOf" srcId="{97AC596C-C9B5-497E-8E49-29738317FA8B}" destId="{A0901089-C957-4C39-91AF-F570D216F391}" srcOrd="0" destOrd="0" presId="urn:microsoft.com/office/officeart/2005/8/layout/default"/>
    <dgm:cxn modelId="{1FBB88CA-D33B-46B9-B429-93A7517FFA35}" type="presParOf" srcId="{97AC596C-C9B5-497E-8E49-29738317FA8B}" destId="{8B41A3E3-CEAD-471D-9FDF-740B73540E79}" srcOrd="1" destOrd="0" presId="urn:microsoft.com/office/officeart/2005/8/layout/default"/>
    <dgm:cxn modelId="{83E3498D-8E4D-446C-B657-7CCD71F090FC}" type="presParOf" srcId="{97AC596C-C9B5-497E-8E49-29738317FA8B}" destId="{B71CE504-2EE6-4396-A877-65C507FD0236}" srcOrd="2" destOrd="0" presId="urn:microsoft.com/office/officeart/2005/8/layout/default"/>
    <dgm:cxn modelId="{26747E87-77AD-49D9-8020-C820D160F85E}" type="presParOf" srcId="{97AC596C-C9B5-497E-8E49-29738317FA8B}" destId="{9DF55EDE-87D3-49F3-BF5A-1631855CD202}" srcOrd="3" destOrd="0" presId="urn:microsoft.com/office/officeart/2005/8/layout/default"/>
    <dgm:cxn modelId="{527371AB-8283-4835-A07D-BB809DF06376}" type="presParOf" srcId="{97AC596C-C9B5-497E-8E49-29738317FA8B}" destId="{D17377CC-8449-4C06-B8B5-86417CE193BD}" srcOrd="4" destOrd="0" presId="urn:microsoft.com/office/officeart/2005/8/layout/default"/>
    <dgm:cxn modelId="{2D08E0AB-3DBA-4AF1-AD3E-D305ECF13357}" type="presParOf" srcId="{97AC596C-C9B5-497E-8E49-29738317FA8B}" destId="{BACAF441-6402-440C-AA4D-E5F3397FE4B0}" srcOrd="5" destOrd="0" presId="urn:microsoft.com/office/officeart/2005/8/layout/default"/>
    <dgm:cxn modelId="{D703F7EC-A97F-41AC-8A32-88A4529D4BC9}" type="presParOf" srcId="{97AC596C-C9B5-497E-8E49-29738317FA8B}" destId="{9318DE25-D291-4AD6-8C18-80D6C9604334}" srcOrd="6" destOrd="0" presId="urn:microsoft.com/office/officeart/2005/8/layout/default"/>
    <dgm:cxn modelId="{3A5017FE-F4AC-404B-B13E-09F673B6458C}" type="presParOf" srcId="{97AC596C-C9B5-497E-8E49-29738317FA8B}" destId="{FBDD7F4B-72ED-4A81-ACAE-33D8024C7A5C}" srcOrd="7" destOrd="0" presId="urn:microsoft.com/office/officeart/2005/8/layout/default"/>
    <dgm:cxn modelId="{97D38E76-0AB8-49A4-A4D2-4C37FA2D6A0F}" type="presParOf" srcId="{97AC596C-C9B5-497E-8E49-29738317FA8B}" destId="{F7CD276C-5BC9-4FFD-817E-8E96C5F00A81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C42550-E1BE-42E6-AA7F-0D0C13C232FB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3BDF392B-61BE-464B-8B98-E4E0534E1EDB}">
      <dgm:prSet phldrT="[Text]"/>
      <dgm:spPr/>
      <dgm:t>
        <a:bodyPr/>
        <a:lstStyle/>
        <a:p>
          <a:r>
            <a:rPr lang="sv-SE" dirty="0" err="1" smtClean="0"/>
            <a:t>Activity</a:t>
          </a:r>
          <a:endParaRPr lang="sv-SE" dirty="0"/>
        </a:p>
      </dgm:t>
    </dgm:pt>
    <dgm:pt modelId="{3DE55F65-93DE-4E81-9B2D-16B47361736C}" type="parTrans" cxnId="{42E57BCA-C194-46EE-8AA1-D5F46205D8DE}">
      <dgm:prSet/>
      <dgm:spPr/>
      <dgm:t>
        <a:bodyPr/>
        <a:lstStyle/>
        <a:p>
          <a:endParaRPr lang="sv-SE"/>
        </a:p>
      </dgm:t>
    </dgm:pt>
    <dgm:pt modelId="{B4D82999-9597-4583-B5BA-23F643C73B05}" type="sibTrans" cxnId="{42E57BCA-C194-46EE-8AA1-D5F46205D8DE}">
      <dgm:prSet/>
      <dgm:spPr/>
      <dgm:t>
        <a:bodyPr/>
        <a:lstStyle/>
        <a:p>
          <a:endParaRPr lang="sv-SE"/>
        </a:p>
      </dgm:t>
    </dgm:pt>
    <dgm:pt modelId="{10F4C866-060E-43F1-AE3B-703A2B6EC389}">
      <dgm:prSet phldrT="[Text]"/>
      <dgm:spPr/>
      <dgm:t>
        <a:bodyPr/>
        <a:lstStyle/>
        <a:p>
          <a:r>
            <a:rPr lang="sv-SE" dirty="0" err="1" smtClean="0"/>
            <a:t>Other</a:t>
          </a:r>
          <a:r>
            <a:rPr lang="sv-SE" dirty="0" smtClean="0"/>
            <a:t> Service</a:t>
          </a:r>
          <a:endParaRPr lang="sv-SE" dirty="0"/>
        </a:p>
      </dgm:t>
    </dgm:pt>
    <dgm:pt modelId="{3C5A39BA-1181-42ED-B56F-36FEB052877B}" type="parTrans" cxnId="{F3CED31F-A062-4C32-9B9E-A4439AEFF751}">
      <dgm:prSet/>
      <dgm:spPr/>
      <dgm:t>
        <a:bodyPr/>
        <a:lstStyle/>
        <a:p>
          <a:endParaRPr lang="sv-SE"/>
        </a:p>
      </dgm:t>
    </dgm:pt>
    <dgm:pt modelId="{D086919C-DAC0-49F2-B648-EAD896F55709}" type="sibTrans" cxnId="{F3CED31F-A062-4C32-9B9E-A4439AEFF751}">
      <dgm:prSet/>
      <dgm:spPr/>
      <dgm:t>
        <a:bodyPr/>
        <a:lstStyle/>
        <a:p>
          <a:endParaRPr lang="sv-SE"/>
        </a:p>
      </dgm:t>
    </dgm:pt>
    <dgm:pt modelId="{35F1972A-714D-4DF4-A85B-4893BFFC50EA}">
      <dgm:prSet phldrT="[Text]"/>
      <dgm:spPr/>
      <dgm:t>
        <a:bodyPr/>
        <a:lstStyle/>
        <a:p>
          <a:r>
            <a:rPr lang="sv-SE" dirty="0" err="1" smtClean="0"/>
            <a:t>Activity</a:t>
          </a:r>
          <a:endParaRPr lang="sv-SE" dirty="0"/>
        </a:p>
      </dgm:t>
    </dgm:pt>
    <dgm:pt modelId="{A53AC9EC-CBAA-4197-9C60-0B9E5D1FF10C}" type="parTrans" cxnId="{B3F5EF94-36AD-40FD-9B0B-C5309D13E3A5}">
      <dgm:prSet/>
      <dgm:spPr/>
      <dgm:t>
        <a:bodyPr/>
        <a:lstStyle/>
        <a:p>
          <a:endParaRPr lang="sv-SE"/>
        </a:p>
      </dgm:t>
    </dgm:pt>
    <dgm:pt modelId="{7A9A36B8-5E92-4B04-95DB-FC6953D6EE56}" type="sibTrans" cxnId="{B3F5EF94-36AD-40FD-9B0B-C5309D13E3A5}">
      <dgm:prSet/>
      <dgm:spPr/>
      <dgm:t>
        <a:bodyPr/>
        <a:lstStyle/>
        <a:p>
          <a:endParaRPr lang="sv-SE"/>
        </a:p>
      </dgm:t>
    </dgm:pt>
    <dgm:pt modelId="{AC36D122-342F-4C40-B8CF-298A6F608678}">
      <dgm:prSet phldrT="[Text]"/>
      <dgm:spPr/>
      <dgm:t>
        <a:bodyPr/>
        <a:lstStyle/>
        <a:p>
          <a:r>
            <a:rPr lang="sv-SE" dirty="0" err="1" smtClean="0"/>
            <a:t>Other</a:t>
          </a:r>
          <a:r>
            <a:rPr lang="sv-SE" dirty="0" smtClean="0"/>
            <a:t> </a:t>
          </a:r>
          <a:r>
            <a:rPr lang="sv-SE" dirty="0" err="1" smtClean="0"/>
            <a:t>Activity</a:t>
          </a:r>
          <a:endParaRPr lang="sv-SE" dirty="0"/>
        </a:p>
      </dgm:t>
    </dgm:pt>
    <dgm:pt modelId="{06DFEAE8-1520-4E52-923A-936379F4856E}" type="parTrans" cxnId="{A9B4CAF0-BDD3-43C5-A160-719520A49451}">
      <dgm:prSet/>
      <dgm:spPr/>
      <dgm:t>
        <a:bodyPr/>
        <a:lstStyle/>
        <a:p>
          <a:endParaRPr lang="sv-SE"/>
        </a:p>
      </dgm:t>
    </dgm:pt>
    <dgm:pt modelId="{C1E9F0EF-EBD2-47FF-B29F-70E2858B6C07}" type="sibTrans" cxnId="{A9B4CAF0-BDD3-43C5-A160-719520A49451}">
      <dgm:prSet/>
      <dgm:spPr/>
      <dgm:t>
        <a:bodyPr/>
        <a:lstStyle/>
        <a:p>
          <a:endParaRPr lang="sv-SE"/>
        </a:p>
      </dgm:t>
    </dgm:pt>
    <dgm:pt modelId="{4A917887-F0F0-4B21-94FB-FDE521715C0D}" type="pres">
      <dgm:prSet presAssocID="{14C42550-E1BE-42E6-AA7F-0D0C13C232F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sv-SE"/>
        </a:p>
      </dgm:t>
    </dgm:pt>
    <dgm:pt modelId="{4569BF40-DA0A-4074-BA00-6C64E5AFF017}" type="pres">
      <dgm:prSet presAssocID="{3BDF392B-61BE-464B-8B98-E4E0534E1EDB}" presName="node" presStyleLbl="node1" presStyleIdx="0" presStyleCnt="4" custScaleX="36516" custScaleY="32273" custLinFactNeighborX="-6608" custLinFactNeighborY="-23281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00E9C865-2171-428F-84D5-39F73C7F615A}" type="pres">
      <dgm:prSet presAssocID="{B4D82999-9597-4583-B5BA-23F643C73B05}" presName="sibTrans" presStyleCnt="0"/>
      <dgm:spPr/>
    </dgm:pt>
    <dgm:pt modelId="{821B136E-EA65-4555-BF58-F952B76F208A}" type="pres">
      <dgm:prSet presAssocID="{35F1972A-714D-4DF4-A85B-4893BFFC50EA}" presName="node" presStyleLbl="node1" presStyleIdx="1" presStyleCnt="4" custScaleX="36516" custScaleY="32273" custLinFactNeighborX="-53124" custLinFactNeighborY="49313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C609C56A-9E05-44B4-AF94-50B9A336F593}" type="pres">
      <dgm:prSet presAssocID="{7A9A36B8-5E92-4B04-95DB-FC6953D6EE56}" presName="sibTrans" presStyleCnt="0"/>
      <dgm:spPr/>
    </dgm:pt>
    <dgm:pt modelId="{4BD9B4D4-D064-484E-84B4-19A2F0EA9F9F}" type="pres">
      <dgm:prSet presAssocID="{10F4C866-060E-43F1-AE3B-703A2B6EC389}" presName="node" presStyleLbl="node1" presStyleIdx="2" presStyleCnt="4" custScaleX="36516" custScaleY="32273" custLinFactNeighborX="54641" custLinFactNeighborY="-1085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5735F17F-2E25-4FA8-BB7B-7FB4AEC193CE}" type="pres">
      <dgm:prSet presAssocID="{D086919C-DAC0-49F2-B648-EAD896F55709}" presName="sibTrans" presStyleCnt="0"/>
      <dgm:spPr/>
    </dgm:pt>
    <dgm:pt modelId="{4CF4087A-3537-48B8-A737-FB826054EDAE}" type="pres">
      <dgm:prSet presAssocID="{AC36D122-342F-4C40-B8CF-298A6F608678}" presName="node" presStyleLbl="node1" presStyleIdx="3" presStyleCnt="4" custScaleX="36516" custScaleY="32273" custLinFactNeighborX="31383" custLinFactNeighborY="-53760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</dgm:ptLst>
  <dgm:cxnLst>
    <dgm:cxn modelId="{42E57BCA-C194-46EE-8AA1-D5F46205D8DE}" srcId="{14C42550-E1BE-42E6-AA7F-0D0C13C232FB}" destId="{3BDF392B-61BE-464B-8B98-E4E0534E1EDB}" srcOrd="0" destOrd="0" parTransId="{3DE55F65-93DE-4E81-9B2D-16B47361736C}" sibTransId="{B4D82999-9597-4583-B5BA-23F643C73B05}"/>
    <dgm:cxn modelId="{0210CA9A-05EA-4318-B15E-D23C3288F13E}" type="presOf" srcId="{3BDF392B-61BE-464B-8B98-E4E0534E1EDB}" destId="{4569BF40-DA0A-4074-BA00-6C64E5AFF017}" srcOrd="0" destOrd="0" presId="urn:microsoft.com/office/officeart/2005/8/layout/default"/>
    <dgm:cxn modelId="{3CB3FC9A-0011-486A-A96F-63F1CB9E890D}" type="presOf" srcId="{AC36D122-342F-4C40-B8CF-298A6F608678}" destId="{4CF4087A-3537-48B8-A737-FB826054EDAE}" srcOrd="0" destOrd="0" presId="urn:microsoft.com/office/officeart/2005/8/layout/default"/>
    <dgm:cxn modelId="{A9B4CAF0-BDD3-43C5-A160-719520A49451}" srcId="{14C42550-E1BE-42E6-AA7F-0D0C13C232FB}" destId="{AC36D122-342F-4C40-B8CF-298A6F608678}" srcOrd="3" destOrd="0" parTransId="{06DFEAE8-1520-4E52-923A-936379F4856E}" sibTransId="{C1E9F0EF-EBD2-47FF-B29F-70E2858B6C07}"/>
    <dgm:cxn modelId="{EA8B8EAB-FB22-49FB-949F-7E494594F79C}" type="presOf" srcId="{10F4C866-060E-43F1-AE3B-703A2B6EC389}" destId="{4BD9B4D4-D064-484E-84B4-19A2F0EA9F9F}" srcOrd="0" destOrd="0" presId="urn:microsoft.com/office/officeart/2005/8/layout/default"/>
    <dgm:cxn modelId="{B3F5EF94-36AD-40FD-9B0B-C5309D13E3A5}" srcId="{14C42550-E1BE-42E6-AA7F-0D0C13C232FB}" destId="{35F1972A-714D-4DF4-A85B-4893BFFC50EA}" srcOrd="1" destOrd="0" parTransId="{A53AC9EC-CBAA-4197-9C60-0B9E5D1FF10C}" sibTransId="{7A9A36B8-5E92-4B04-95DB-FC6953D6EE56}"/>
    <dgm:cxn modelId="{A0BC3397-4638-41A9-9ABE-26D28C5383E3}" type="presOf" srcId="{35F1972A-714D-4DF4-A85B-4893BFFC50EA}" destId="{821B136E-EA65-4555-BF58-F952B76F208A}" srcOrd="0" destOrd="0" presId="urn:microsoft.com/office/officeart/2005/8/layout/default"/>
    <dgm:cxn modelId="{F3CED31F-A062-4C32-9B9E-A4439AEFF751}" srcId="{14C42550-E1BE-42E6-AA7F-0D0C13C232FB}" destId="{10F4C866-060E-43F1-AE3B-703A2B6EC389}" srcOrd="2" destOrd="0" parTransId="{3C5A39BA-1181-42ED-B56F-36FEB052877B}" sibTransId="{D086919C-DAC0-49F2-B648-EAD896F55709}"/>
    <dgm:cxn modelId="{B2C6C475-B67B-4EEB-AA2B-56B148456674}" type="presOf" srcId="{14C42550-E1BE-42E6-AA7F-0D0C13C232FB}" destId="{4A917887-F0F0-4B21-94FB-FDE521715C0D}" srcOrd="0" destOrd="0" presId="urn:microsoft.com/office/officeart/2005/8/layout/default"/>
    <dgm:cxn modelId="{89F508D5-3461-4C2F-87EF-EEE508F898EC}" type="presParOf" srcId="{4A917887-F0F0-4B21-94FB-FDE521715C0D}" destId="{4569BF40-DA0A-4074-BA00-6C64E5AFF017}" srcOrd="0" destOrd="0" presId="urn:microsoft.com/office/officeart/2005/8/layout/default"/>
    <dgm:cxn modelId="{72464995-E812-4E02-8506-12D440FD707C}" type="presParOf" srcId="{4A917887-F0F0-4B21-94FB-FDE521715C0D}" destId="{00E9C865-2171-428F-84D5-39F73C7F615A}" srcOrd="1" destOrd="0" presId="urn:microsoft.com/office/officeart/2005/8/layout/default"/>
    <dgm:cxn modelId="{96A63F30-A223-4C4A-9E18-3846D97C8B9B}" type="presParOf" srcId="{4A917887-F0F0-4B21-94FB-FDE521715C0D}" destId="{821B136E-EA65-4555-BF58-F952B76F208A}" srcOrd="2" destOrd="0" presId="urn:microsoft.com/office/officeart/2005/8/layout/default"/>
    <dgm:cxn modelId="{043504E2-A2EE-4CF3-A66E-CD10C771D9F0}" type="presParOf" srcId="{4A917887-F0F0-4B21-94FB-FDE521715C0D}" destId="{C609C56A-9E05-44B4-AF94-50B9A336F593}" srcOrd="3" destOrd="0" presId="urn:microsoft.com/office/officeart/2005/8/layout/default"/>
    <dgm:cxn modelId="{8D2B5EC4-C04B-45A6-A61D-88E1A0EA40D2}" type="presParOf" srcId="{4A917887-F0F0-4B21-94FB-FDE521715C0D}" destId="{4BD9B4D4-D064-484E-84B4-19A2F0EA9F9F}" srcOrd="4" destOrd="0" presId="urn:microsoft.com/office/officeart/2005/8/layout/default"/>
    <dgm:cxn modelId="{7E433CD8-40B8-46FC-BF7A-219300FFEE2B}" type="presParOf" srcId="{4A917887-F0F0-4B21-94FB-FDE521715C0D}" destId="{5735F17F-2E25-4FA8-BB7B-7FB4AEC193CE}" srcOrd="5" destOrd="0" presId="urn:microsoft.com/office/officeart/2005/8/layout/default"/>
    <dgm:cxn modelId="{925CB1DE-6E30-48AB-8E38-37E4113637B2}" type="presParOf" srcId="{4A917887-F0F0-4B21-94FB-FDE521715C0D}" destId="{4CF4087A-3537-48B8-A737-FB826054EDAE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C42550-E1BE-42E6-AA7F-0D0C13C232FB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3BDF392B-61BE-464B-8B98-E4E0534E1EDB}">
      <dgm:prSet phldrT="[Text]"/>
      <dgm:spPr/>
      <dgm:t>
        <a:bodyPr/>
        <a:lstStyle/>
        <a:p>
          <a:r>
            <a:rPr lang="sv-SE" dirty="0" err="1" smtClean="0"/>
            <a:t>Activity</a:t>
          </a:r>
          <a:r>
            <a:rPr lang="sv-SE" dirty="0" smtClean="0"/>
            <a:t> or Service</a:t>
          </a:r>
          <a:br>
            <a:rPr lang="sv-SE" dirty="0" smtClean="0"/>
          </a:br>
          <a:r>
            <a:rPr lang="sv-SE" dirty="0" err="1" smtClean="0"/>
            <a:t>sendBroadcast</a:t>
          </a:r>
          <a:r>
            <a:rPr lang="sv-SE" dirty="0" smtClean="0"/>
            <a:t>(…)</a:t>
          </a:r>
          <a:endParaRPr lang="sv-SE" dirty="0"/>
        </a:p>
      </dgm:t>
    </dgm:pt>
    <dgm:pt modelId="{3DE55F65-93DE-4E81-9B2D-16B47361736C}" type="parTrans" cxnId="{42E57BCA-C194-46EE-8AA1-D5F46205D8DE}">
      <dgm:prSet/>
      <dgm:spPr/>
      <dgm:t>
        <a:bodyPr/>
        <a:lstStyle/>
        <a:p>
          <a:endParaRPr lang="sv-SE"/>
        </a:p>
      </dgm:t>
    </dgm:pt>
    <dgm:pt modelId="{B4D82999-9597-4583-B5BA-23F643C73B05}" type="sibTrans" cxnId="{42E57BCA-C194-46EE-8AA1-D5F46205D8DE}">
      <dgm:prSet/>
      <dgm:spPr/>
      <dgm:t>
        <a:bodyPr/>
        <a:lstStyle/>
        <a:p>
          <a:endParaRPr lang="sv-SE"/>
        </a:p>
      </dgm:t>
    </dgm:pt>
    <dgm:pt modelId="{AC36D122-342F-4C40-B8CF-298A6F608678}">
      <dgm:prSet phldrT="[Text]"/>
      <dgm:spPr/>
      <dgm:t>
        <a:bodyPr/>
        <a:lstStyle/>
        <a:p>
          <a:r>
            <a:rPr lang="sv-SE" dirty="0" err="1" smtClean="0"/>
            <a:t>BroadcastReceiver</a:t>
          </a:r>
          <a:endParaRPr lang="sv-SE" dirty="0"/>
        </a:p>
      </dgm:t>
    </dgm:pt>
    <dgm:pt modelId="{06DFEAE8-1520-4E52-923A-936379F4856E}" type="parTrans" cxnId="{A9B4CAF0-BDD3-43C5-A160-719520A49451}">
      <dgm:prSet/>
      <dgm:spPr/>
      <dgm:t>
        <a:bodyPr/>
        <a:lstStyle/>
        <a:p>
          <a:endParaRPr lang="sv-SE"/>
        </a:p>
      </dgm:t>
    </dgm:pt>
    <dgm:pt modelId="{C1E9F0EF-EBD2-47FF-B29F-70E2858B6C07}" type="sibTrans" cxnId="{A9B4CAF0-BDD3-43C5-A160-719520A49451}">
      <dgm:prSet/>
      <dgm:spPr/>
      <dgm:t>
        <a:bodyPr/>
        <a:lstStyle/>
        <a:p>
          <a:endParaRPr lang="sv-SE"/>
        </a:p>
      </dgm:t>
    </dgm:pt>
    <dgm:pt modelId="{CAA73878-66B0-4955-961A-84C8D6014C79}">
      <dgm:prSet phldrT="[Text]"/>
      <dgm:spPr/>
      <dgm:t>
        <a:bodyPr/>
        <a:lstStyle/>
        <a:p>
          <a:r>
            <a:rPr lang="sv-SE" dirty="0" err="1" smtClean="0"/>
            <a:t>BroadcastReceiver</a:t>
          </a:r>
          <a:endParaRPr lang="sv-SE" dirty="0"/>
        </a:p>
      </dgm:t>
    </dgm:pt>
    <dgm:pt modelId="{D32A7284-20AF-4D26-8C96-8E312D555FC4}" type="parTrans" cxnId="{40FCE9DD-01D1-4EE4-8B12-B36BA7AD19FD}">
      <dgm:prSet/>
      <dgm:spPr/>
      <dgm:t>
        <a:bodyPr/>
        <a:lstStyle/>
        <a:p>
          <a:endParaRPr lang="sv-SE"/>
        </a:p>
      </dgm:t>
    </dgm:pt>
    <dgm:pt modelId="{023FEE94-F3C6-426D-A31E-4B7D36205FFD}" type="sibTrans" cxnId="{40FCE9DD-01D1-4EE4-8B12-B36BA7AD19FD}">
      <dgm:prSet/>
      <dgm:spPr/>
      <dgm:t>
        <a:bodyPr/>
        <a:lstStyle/>
        <a:p>
          <a:endParaRPr lang="sv-SE"/>
        </a:p>
      </dgm:t>
    </dgm:pt>
    <dgm:pt modelId="{6D12B779-25BC-4C9B-8931-2B720A110EF0}">
      <dgm:prSet phldrT="[Text]"/>
      <dgm:spPr/>
      <dgm:t>
        <a:bodyPr/>
        <a:lstStyle/>
        <a:p>
          <a:r>
            <a:rPr lang="sv-SE" dirty="0" err="1" smtClean="0"/>
            <a:t>BroadcastReceiver</a:t>
          </a:r>
          <a:endParaRPr lang="sv-SE" dirty="0"/>
        </a:p>
      </dgm:t>
    </dgm:pt>
    <dgm:pt modelId="{EDED5A50-43A3-4251-B2C6-B41D1A35A49A}" type="parTrans" cxnId="{BE944B1E-6BA1-4073-93E4-94070000F963}">
      <dgm:prSet/>
      <dgm:spPr/>
      <dgm:t>
        <a:bodyPr/>
        <a:lstStyle/>
        <a:p>
          <a:endParaRPr lang="sv-SE"/>
        </a:p>
      </dgm:t>
    </dgm:pt>
    <dgm:pt modelId="{2DDF2EE9-2F1E-4804-98CF-AD9345DA255F}" type="sibTrans" cxnId="{BE944B1E-6BA1-4073-93E4-94070000F963}">
      <dgm:prSet/>
      <dgm:spPr/>
      <dgm:t>
        <a:bodyPr/>
        <a:lstStyle/>
        <a:p>
          <a:endParaRPr lang="sv-SE"/>
        </a:p>
      </dgm:t>
    </dgm:pt>
    <dgm:pt modelId="{4A917887-F0F0-4B21-94FB-FDE521715C0D}" type="pres">
      <dgm:prSet presAssocID="{14C42550-E1BE-42E6-AA7F-0D0C13C232F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sv-SE"/>
        </a:p>
      </dgm:t>
    </dgm:pt>
    <dgm:pt modelId="{4569BF40-DA0A-4074-BA00-6C64E5AFF017}" type="pres">
      <dgm:prSet presAssocID="{3BDF392B-61BE-464B-8B98-E4E0534E1EDB}" presName="node" presStyleLbl="node1" presStyleIdx="0" presStyleCnt="4" custScaleX="28233" custScaleY="23524" custLinFactNeighborX="-11391" custLinFactNeighborY="18985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00E9C865-2171-428F-84D5-39F73C7F615A}" type="pres">
      <dgm:prSet presAssocID="{B4D82999-9597-4583-B5BA-23F643C73B05}" presName="sibTrans" presStyleCnt="0"/>
      <dgm:spPr/>
    </dgm:pt>
    <dgm:pt modelId="{4CF4087A-3537-48B8-A737-FB826054EDAE}" type="pres">
      <dgm:prSet presAssocID="{AC36D122-342F-4C40-B8CF-298A6F608678}" presName="node" presStyleLbl="node1" presStyleIdx="1" presStyleCnt="4" custScaleX="31733" custScaleY="20226" custLinFactNeighborX="11625" custLinFactNeighborY="-13775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401E767B-5D9C-480C-A472-EE7E4E0E09F4}" type="pres">
      <dgm:prSet presAssocID="{C1E9F0EF-EBD2-47FF-B29F-70E2858B6C07}" presName="sibTrans" presStyleCnt="0"/>
      <dgm:spPr/>
    </dgm:pt>
    <dgm:pt modelId="{B0953D16-9B8D-42C7-ABB5-E3711D170E9F}" type="pres">
      <dgm:prSet presAssocID="{CAA73878-66B0-4955-961A-84C8D6014C79}" presName="node" presStyleLbl="node1" presStyleIdx="2" presStyleCnt="4" custScaleX="31733" custScaleY="20226" custLinFactNeighborX="51608" custLinFactNeighborY="-21692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5E474BF0-6C9F-4AEB-BB7A-5BDB18000540}" type="pres">
      <dgm:prSet presAssocID="{023FEE94-F3C6-426D-A31E-4B7D36205FFD}" presName="sibTrans" presStyleCnt="0"/>
      <dgm:spPr/>
    </dgm:pt>
    <dgm:pt modelId="{0AA364CF-7229-4DEB-8239-E8FFA437E08E}" type="pres">
      <dgm:prSet presAssocID="{6D12B779-25BC-4C9B-8931-2B720A110EF0}" presName="node" presStyleLbl="node1" presStyleIdx="3" presStyleCnt="4" custScaleX="31733" custScaleY="20226" custLinFactNeighborX="9875" custLinFactNeighborY="11849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</dgm:ptLst>
  <dgm:cxnLst>
    <dgm:cxn modelId="{42E57BCA-C194-46EE-8AA1-D5F46205D8DE}" srcId="{14C42550-E1BE-42E6-AA7F-0D0C13C232FB}" destId="{3BDF392B-61BE-464B-8B98-E4E0534E1EDB}" srcOrd="0" destOrd="0" parTransId="{3DE55F65-93DE-4E81-9B2D-16B47361736C}" sibTransId="{B4D82999-9597-4583-B5BA-23F643C73B05}"/>
    <dgm:cxn modelId="{C9211FD6-E0E9-41E8-9D51-DE8CC485F478}" type="presOf" srcId="{6D12B779-25BC-4C9B-8931-2B720A110EF0}" destId="{0AA364CF-7229-4DEB-8239-E8FFA437E08E}" srcOrd="0" destOrd="0" presId="urn:microsoft.com/office/officeart/2005/8/layout/default"/>
    <dgm:cxn modelId="{D8F09909-84A2-4CD3-8C76-4C3948BCE7A7}" type="presOf" srcId="{CAA73878-66B0-4955-961A-84C8D6014C79}" destId="{B0953D16-9B8D-42C7-ABB5-E3711D170E9F}" srcOrd="0" destOrd="0" presId="urn:microsoft.com/office/officeart/2005/8/layout/default"/>
    <dgm:cxn modelId="{A9B4CAF0-BDD3-43C5-A160-719520A49451}" srcId="{14C42550-E1BE-42E6-AA7F-0D0C13C232FB}" destId="{AC36D122-342F-4C40-B8CF-298A6F608678}" srcOrd="1" destOrd="0" parTransId="{06DFEAE8-1520-4E52-923A-936379F4856E}" sibTransId="{C1E9F0EF-EBD2-47FF-B29F-70E2858B6C07}"/>
    <dgm:cxn modelId="{605FF4D3-94F2-43FC-A5D6-6BD86EF531CD}" type="presOf" srcId="{3BDF392B-61BE-464B-8B98-E4E0534E1EDB}" destId="{4569BF40-DA0A-4074-BA00-6C64E5AFF017}" srcOrd="0" destOrd="0" presId="urn:microsoft.com/office/officeart/2005/8/layout/default"/>
    <dgm:cxn modelId="{BE944B1E-6BA1-4073-93E4-94070000F963}" srcId="{14C42550-E1BE-42E6-AA7F-0D0C13C232FB}" destId="{6D12B779-25BC-4C9B-8931-2B720A110EF0}" srcOrd="3" destOrd="0" parTransId="{EDED5A50-43A3-4251-B2C6-B41D1A35A49A}" sibTransId="{2DDF2EE9-2F1E-4804-98CF-AD9345DA255F}"/>
    <dgm:cxn modelId="{052D5465-FFC7-40AC-ADBB-6A7F1A6A1FD7}" type="presOf" srcId="{14C42550-E1BE-42E6-AA7F-0D0C13C232FB}" destId="{4A917887-F0F0-4B21-94FB-FDE521715C0D}" srcOrd="0" destOrd="0" presId="urn:microsoft.com/office/officeart/2005/8/layout/default"/>
    <dgm:cxn modelId="{E1A2D18E-423F-4024-8FAD-7EB4F3315C98}" type="presOf" srcId="{AC36D122-342F-4C40-B8CF-298A6F608678}" destId="{4CF4087A-3537-48B8-A737-FB826054EDAE}" srcOrd="0" destOrd="0" presId="urn:microsoft.com/office/officeart/2005/8/layout/default"/>
    <dgm:cxn modelId="{40FCE9DD-01D1-4EE4-8B12-B36BA7AD19FD}" srcId="{14C42550-E1BE-42E6-AA7F-0D0C13C232FB}" destId="{CAA73878-66B0-4955-961A-84C8D6014C79}" srcOrd="2" destOrd="0" parTransId="{D32A7284-20AF-4D26-8C96-8E312D555FC4}" sibTransId="{023FEE94-F3C6-426D-A31E-4B7D36205FFD}"/>
    <dgm:cxn modelId="{4D4BF369-8FB8-4110-91CE-0BC1E36C0087}" type="presParOf" srcId="{4A917887-F0F0-4B21-94FB-FDE521715C0D}" destId="{4569BF40-DA0A-4074-BA00-6C64E5AFF017}" srcOrd="0" destOrd="0" presId="urn:microsoft.com/office/officeart/2005/8/layout/default"/>
    <dgm:cxn modelId="{C8884FDE-566B-422E-99C5-CF9E6670460D}" type="presParOf" srcId="{4A917887-F0F0-4B21-94FB-FDE521715C0D}" destId="{00E9C865-2171-428F-84D5-39F73C7F615A}" srcOrd="1" destOrd="0" presId="urn:microsoft.com/office/officeart/2005/8/layout/default"/>
    <dgm:cxn modelId="{47E76BBF-A9B7-42AE-813A-1F36AD549124}" type="presParOf" srcId="{4A917887-F0F0-4B21-94FB-FDE521715C0D}" destId="{4CF4087A-3537-48B8-A737-FB826054EDAE}" srcOrd="2" destOrd="0" presId="urn:microsoft.com/office/officeart/2005/8/layout/default"/>
    <dgm:cxn modelId="{602132E7-2026-4EA7-ADD7-D4B842F1D4D9}" type="presParOf" srcId="{4A917887-F0F0-4B21-94FB-FDE521715C0D}" destId="{401E767B-5D9C-480C-A472-EE7E4E0E09F4}" srcOrd="3" destOrd="0" presId="urn:microsoft.com/office/officeart/2005/8/layout/default"/>
    <dgm:cxn modelId="{3ACCDD5D-EAC7-47C6-A60A-F9229ED3387D}" type="presParOf" srcId="{4A917887-F0F0-4B21-94FB-FDE521715C0D}" destId="{B0953D16-9B8D-42C7-ABB5-E3711D170E9F}" srcOrd="4" destOrd="0" presId="urn:microsoft.com/office/officeart/2005/8/layout/default"/>
    <dgm:cxn modelId="{F7767F59-E4BE-4E87-90DF-4B4B49C86EC4}" type="presParOf" srcId="{4A917887-F0F0-4B21-94FB-FDE521715C0D}" destId="{5E474BF0-6C9F-4AEB-BB7A-5BDB18000540}" srcOrd="5" destOrd="0" presId="urn:microsoft.com/office/officeart/2005/8/layout/default"/>
    <dgm:cxn modelId="{8C5C1EE8-21ED-4BFB-A6EE-65FB46F666D7}" type="presParOf" srcId="{4A917887-F0F0-4B21-94FB-FDE521715C0D}" destId="{0AA364CF-7229-4DEB-8239-E8FFA437E08E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901089-C957-4C39-91AF-F570D216F391}">
      <dsp:nvSpPr>
        <dsp:cNvPr id="0" name=""/>
        <dsp:cNvSpPr/>
      </dsp:nvSpPr>
      <dsp:spPr>
        <a:xfrm>
          <a:off x="8865" y="304068"/>
          <a:ext cx="2205244" cy="13231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2100" kern="1200" dirty="0" err="1" smtClean="0"/>
            <a:t>Activity</a:t>
          </a:r>
          <a:r>
            <a:rPr lang="sv-SE" sz="2100" kern="1200" dirty="0" smtClean="0"/>
            <a:t> 1</a:t>
          </a:r>
          <a:endParaRPr lang="sv-SE" sz="2100" kern="1200" dirty="0"/>
        </a:p>
      </dsp:txBody>
      <dsp:txXfrm>
        <a:off x="8865" y="304068"/>
        <a:ext cx="2205244" cy="1323146"/>
      </dsp:txXfrm>
    </dsp:sp>
    <dsp:sp modelId="{B71CE504-2EE6-4396-A877-65C507FD0236}">
      <dsp:nvSpPr>
        <dsp:cNvPr id="0" name=""/>
        <dsp:cNvSpPr/>
      </dsp:nvSpPr>
      <dsp:spPr>
        <a:xfrm>
          <a:off x="2425769" y="292649"/>
          <a:ext cx="2205244" cy="13231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2100" kern="1200" dirty="0" err="1" smtClean="0"/>
            <a:t>Activity</a:t>
          </a:r>
          <a:r>
            <a:rPr lang="sv-SE" sz="2100" kern="1200" dirty="0" smtClean="0"/>
            <a:t> 2</a:t>
          </a:r>
          <a:endParaRPr lang="sv-SE" sz="2100" kern="1200" dirty="0"/>
        </a:p>
      </dsp:txBody>
      <dsp:txXfrm>
        <a:off x="2425769" y="292649"/>
        <a:ext cx="2205244" cy="1323146"/>
      </dsp:txXfrm>
    </dsp:sp>
    <dsp:sp modelId="{D17377CC-8449-4C06-B8B5-86417CE193BD}">
      <dsp:nvSpPr>
        <dsp:cNvPr id="0" name=""/>
        <dsp:cNvSpPr/>
      </dsp:nvSpPr>
      <dsp:spPr>
        <a:xfrm>
          <a:off x="4851539" y="292649"/>
          <a:ext cx="2205244" cy="13231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2100" kern="1200" dirty="0" smtClean="0"/>
            <a:t>Service 1</a:t>
          </a:r>
          <a:endParaRPr lang="sv-SE" sz="2100" kern="1200" dirty="0"/>
        </a:p>
      </dsp:txBody>
      <dsp:txXfrm>
        <a:off x="4851539" y="292649"/>
        <a:ext cx="2205244" cy="1323146"/>
      </dsp:txXfrm>
    </dsp:sp>
    <dsp:sp modelId="{9318DE25-D291-4AD6-8C18-80D6C9604334}">
      <dsp:nvSpPr>
        <dsp:cNvPr id="0" name=""/>
        <dsp:cNvSpPr/>
      </dsp:nvSpPr>
      <dsp:spPr>
        <a:xfrm>
          <a:off x="1212884" y="1836321"/>
          <a:ext cx="2205244" cy="13231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2100" kern="1200" dirty="0" err="1" smtClean="0"/>
            <a:t>SomeOtherObject</a:t>
          </a:r>
          <a:endParaRPr lang="sv-SE" sz="2100" kern="1200" dirty="0"/>
        </a:p>
      </dsp:txBody>
      <dsp:txXfrm>
        <a:off x="1212884" y="1836321"/>
        <a:ext cx="2205244" cy="1323146"/>
      </dsp:txXfrm>
    </dsp:sp>
    <dsp:sp modelId="{F7CD276C-5BC9-4FFD-817E-8E96C5F00A81}">
      <dsp:nvSpPr>
        <dsp:cNvPr id="0" name=""/>
        <dsp:cNvSpPr/>
      </dsp:nvSpPr>
      <dsp:spPr>
        <a:xfrm>
          <a:off x="3638654" y="1836321"/>
          <a:ext cx="2205244" cy="13231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2100" kern="1200" dirty="0" err="1" smtClean="0"/>
            <a:t>BroadcastReceiver</a:t>
          </a:r>
          <a:endParaRPr lang="sv-SE" sz="2100" kern="1200" dirty="0"/>
        </a:p>
      </dsp:txBody>
      <dsp:txXfrm>
        <a:off x="3638654" y="1836321"/>
        <a:ext cx="2205244" cy="13231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69BF40-DA0A-4074-BA00-6C64E5AFF017}">
      <dsp:nvSpPr>
        <dsp:cNvPr id="0" name=""/>
        <dsp:cNvSpPr/>
      </dsp:nvSpPr>
      <dsp:spPr>
        <a:xfrm>
          <a:off x="154387" y="0"/>
          <a:ext cx="3005120" cy="15935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4400" kern="1200" dirty="0" err="1" smtClean="0"/>
            <a:t>Activity</a:t>
          </a:r>
          <a:endParaRPr lang="sv-SE" sz="4400" kern="1200" dirty="0"/>
        </a:p>
      </dsp:txBody>
      <dsp:txXfrm>
        <a:off x="154387" y="0"/>
        <a:ext cx="3005120" cy="1593563"/>
      </dsp:txXfrm>
    </dsp:sp>
    <dsp:sp modelId="{821B136E-EA65-4555-BF58-F952B76F208A}">
      <dsp:nvSpPr>
        <dsp:cNvPr id="0" name=""/>
        <dsp:cNvSpPr/>
      </dsp:nvSpPr>
      <dsp:spPr>
        <a:xfrm>
          <a:off x="154387" y="2692895"/>
          <a:ext cx="3005120" cy="15935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4400" kern="1200" dirty="0" err="1" smtClean="0"/>
            <a:t>Activity</a:t>
          </a:r>
          <a:endParaRPr lang="sv-SE" sz="4400" kern="1200" dirty="0"/>
        </a:p>
      </dsp:txBody>
      <dsp:txXfrm>
        <a:off x="154387" y="2692895"/>
        <a:ext cx="3005120" cy="1593563"/>
      </dsp:txXfrm>
    </dsp:sp>
    <dsp:sp modelId="{4BD9B4D4-D064-484E-84B4-19A2F0EA9F9F}">
      <dsp:nvSpPr>
        <dsp:cNvPr id="0" name=""/>
        <dsp:cNvSpPr/>
      </dsp:nvSpPr>
      <dsp:spPr>
        <a:xfrm>
          <a:off x="5194934" y="2620886"/>
          <a:ext cx="3005120" cy="15935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4400" kern="1200" dirty="0" err="1" smtClean="0"/>
            <a:t>Other</a:t>
          </a:r>
          <a:r>
            <a:rPr lang="sv-SE" sz="4400" kern="1200" dirty="0" smtClean="0"/>
            <a:t> Service</a:t>
          </a:r>
          <a:endParaRPr lang="sv-SE" sz="4400" kern="1200" dirty="0"/>
        </a:p>
      </dsp:txBody>
      <dsp:txXfrm>
        <a:off x="5194934" y="2620886"/>
        <a:ext cx="3005120" cy="1593563"/>
      </dsp:txXfrm>
    </dsp:sp>
    <dsp:sp modelId="{4CF4087A-3537-48B8-A737-FB826054EDAE}">
      <dsp:nvSpPr>
        <dsp:cNvPr id="0" name=""/>
        <dsp:cNvSpPr/>
      </dsp:nvSpPr>
      <dsp:spPr>
        <a:xfrm>
          <a:off x="5224479" y="19921"/>
          <a:ext cx="3005120" cy="15935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4400" kern="1200" dirty="0" err="1" smtClean="0"/>
            <a:t>Other</a:t>
          </a:r>
          <a:r>
            <a:rPr lang="sv-SE" sz="4400" kern="1200" dirty="0" smtClean="0"/>
            <a:t> </a:t>
          </a:r>
          <a:r>
            <a:rPr lang="sv-SE" sz="4400" kern="1200" dirty="0" err="1" smtClean="0"/>
            <a:t>Activity</a:t>
          </a:r>
          <a:endParaRPr lang="sv-SE" sz="4400" kern="1200" dirty="0"/>
        </a:p>
      </dsp:txBody>
      <dsp:txXfrm>
        <a:off x="5224479" y="19921"/>
        <a:ext cx="3005120" cy="15935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69BF40-DA0A-4074-BA00-6C64E5AFF017}">
      <dsp:nvSpPr>
        <dsp:cNvPr id="0" name=""/>
        <dsp:cNvSpPr/>
      </dsp:nvSpPr>
      <dsp:spPr>
        <a:xfrm>
          <a:off x="298405" y="1708800"/>
          <a:ext cx="2323462" cy="11615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2300" kern="1200" dirty="0" err="1" smtClean="0"/>
            <a:t>Activity</a:t>
          </a:r>
          <a:r>
            <a:rPr lang="sv-SE" sz="2300" kern="1200" dirty="0" smtClean="0"/>
            <a:t> or Service</a:t>
          </a:r>
          <a:br>
            <a:rPr lang="sv-SE" sz="2300" kern="1200" dirty="0" smtClean="0"/>
          </a:br>
          <a:r>
            <a:rPr lang="sv-SE" sz="2300" kern="1200" dirty="0" err="1" smtClean="0"/>
            <a:t>sendBroadcast</a:t>
          </a:r>
          <a:r>
            <a:rPr lang="sv-SE" sz="2300" kern="1200" dirty="0" smtClean="0"/>
            <a:t>(…)</a:t>
          </a:r>
          <a:endParaRPr lang="sv-SE" sz="2300" kern="1200" dirty="0"/>
        </a:p>
      </dsp:txBody>
      <dsp:txXfrm>
        <a:off x="298405" y="1708800"/>
        <a:ext cx="2323462" cy="1161558"/>
      </dsp:txXfrm>
    </dsp:sp>
    <dsp:sp modelId="{4CF4087A-3537-48B8-A737-FB826054EDAE}">
      <dsp:nvSpPr>
        <dsp:cNvPr id="0" name=""/>
        <dsp:cNvSpPr/>
      </dsp:nvSpPr>
      <dsp:spPr>
        <a:xfrm>
          <a:off x="5338953" y="172613"/>
          <a:ext cx="2611498" cy="9987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2300" kern="1200" dirty="0" err="1" smtClean="0"/>
            <a:t>BroadcastReceiver</a:t>
          </a:r>
          <a:endParaRPr lang="sv-SE" sz="2300" kern="1200" dirty="0"/>
        </a:p>
      </dsp:txBody>
      <dsp:txXfrm>
        <a:off x="5338953" y="172613"/>
        <a:ext cx="2611498" cy="998711"/>
      </dsp:txXfrm>
    </dsp:sp>
    <dsp:sp modelId="{B0953D16-9B8D-42C7-ABB5-E3711D170E9F}">
      <dsp:nvSpPr>
        <dsp:cNvPr id="0" name=""/>
        <dsp:cNvSpPr/>
      </dsp:nvSpPr>
      <dsp:spPr>
        <a:xfrm>
          <a:off x="5338953" y="1684786"/>
          <a:ext cx="2611498" cy="9987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2300" kern="1200" dirty="0" err="1" smtClean="0"/>
            <a:t>BroadcastReceiver</a:t>
          </a:r>
          <a:endParaRPr lang="sv-SE" sz="2300" kern="1200" dirty="0"/>
        </a:p>
      </dsp:txBody>
      <dsp:txXfrm>
        <a:off x="5338953" y="1684786"/>
        <a:ext cx="2611498" cy="998711"/>
      </dsp:txXfrm>
    </dsp:sp>
    <dsp:sp modelId="{0AA364CF-7229-4DEB-8239-E8FFA437E08E}">
      <dsp:nvSpPr>
        <dsp:cNvPr id="0" name=""/>
        <dsp:cNvSpPr/>
      </dsp:nvSpPr>
      <dsp:spPr>
        <a:xfrm>
          <a:off x="5338953" y="3340960"/>
          <a:ext cx="2611498" cy="9987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2300" kern="1200" dirty="0" err="1" smtClean="0"/>
            <a:t>BroadcastReceiver</a:t>
          </a:r>
          <a:endParaRPr lang="sv-SE" sz="2300" kern="1200" dirty="0"/>
        </a:p>
      </dsp:txBody>
      <dsp:txXfrm>
        <a:off x="5338953" y="3340960"/>
        <a:ext cx="2611498" cy="9987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227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9869" y="0"/>
            <a:ext cx="292227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3B873D-FEED-45A3-B7D0-6D220F6AD3DE}" type="datetimeFigureOut">
              <a:rPr lang="en-US" smtClean="0"/>
              <a:pPr/>
              <a:t>2/3/2012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2227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9869" y="9408981"/>
            <a:ext cx="292227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AAA80A-BC61-45AD-9D57-C201A35067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3945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227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9869" y="0"/>
            <a:ext cx="292227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2CA51-44E2-4253-8E34-A83EBD4AAC4D}" type="datetimeFigureOut">
              <a:rPr lang="en-US" smtClean="0"/>
              <a:pPr/>
              <a:t>2/3/2012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953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4370" y="4705350"/>
            <a:ext cx="5394960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2227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9869" y="9408981"/>
            <a:ext cx="292227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4E0901-CFA3-427A-9EEC-9281729053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943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4E0901-CFA3-427A-9EEC-92817290537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663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sv-SE" dirty="0" smtClean="0"/>
              <a:t>! </a:t>
            </a:r>
            <a:r>
              <a:rPr lang="sv-SE" dirty="0" err="1" smtClean="0"/>
              <a:t>Screen</a:t>
            </a:r>
            <a:r>
              <a:rPr lang="sv-SE" dirty="0" smtClean="0"/>
              <a:t> </a:t>
            </a:r>
            <a:r>
              <a:rPr lang="sv-SE" dirty="0" err="1" smtClean="0"/>
              <a:t>orientation</a:t>
            </a:r>
            <a:endParaRPr lang="sv-SE" dirty="0" smtClean="0"/>
          </a:p>
          <a:p>
            <a:pPr marL="171450" indent="-171450">
              <a:buFontTx/>
              <a:buChar char="-"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4E0901-CFA3-427A-9EEC-92817290537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5185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sv-SE" dirty="0" smtClean="0"/>
              <a:t>! </a:t>
            </a:r>
            <a:r>
              <a:rPr lang="sv-SE" dirty="0" err="1" smtClean="0"/>
              <a:t>Screen</a:t>
            </a:r>
            <a:r>
              <a:rPr lang="sv-SE" dirty="0" smtClean="0"/>
              <a:t> </a:t>
            </a:r>
            <a:r>
              <a:rPr lang="sv-SE" dirty="0" err="1" smtClean="0"/>
              <a:t>orientation</a:t>
            </a:r>
            <a:endParaRPr lang="sv-SE" smtClean="0"/>
          </a:p>
          <a:p>
            <a:pPr marL="171450" indent="-171450">
              <a:buFontTx/>
              <a:buChar char="-"/>
            </a:pP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4E0901-CFA3-427A-9EEC-92817290537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5185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sv-SE" i="1" dirty="0" smtClean="0"/>
              <a:t>Inget </a:t>
            </a:r>
            <a:r>
              <a:rPr lang="sv-SE" i="1" dirty="0" err="1" smtClean="0"/>
              <a:t>main</a:t>
            </a:r>
            <a:r>
              <a:rPr lang="sv-SE" i="1" dirty="0" smtClean="0"/>
              <a:t>. Komponenter (</a:t>
            </a:r>
            <a:r>
              <a:rPr lang="sv-SE" i="1" dirty="0" err="1" smtClean="0"/>
              <a:t>Act</a:t>
            </a:r>
            <a:r>
              <a:rPr lang="sv-SE" i="1" dirty="0" smtClean="0"/>
              <a:t>, </a:t>
            </a:r>
            <a:r>
              <a:rPr lang="sv-SE" i="1" dirty="0" err="1" smtClean="0"/>
              <a:t>Serv</a:t>
            </a:r>
            <a:r>
              <a:rPr lang="sv-SE" i="1" dirty="0" smtClean="0"/>
              <a:t>, …)</a:t>
            </a:r>
            <a:r>
              <a:rPr lang="sv-SE" i="1" baseline="0" dirty="0" smtClean="0"/>
              <a:t> </a:t>
            </a:r>
            <a:r>
              <a:rPr lang="sv-SE" i="1" baseline="0" dirty="0" err="1" smtClean="0"/>
              <a:t>instansieras</a:t>
            </a:r>
            <a:r>
              <a:rPr lang="sv-SE" i="1" baseline="0" dirty="0" smtClean="0"/>
              <a:t> när de behövs. Kan </a:t>
            </a:r>
            <a:r>
              <a:rPr lang="sv-SE" i="1" baseline="0" dirty="0" err="1" smtClean="0"/>
              <a:t>avallokeras</a:t>
            </a:r>
            <a:r>
              <a:rPr lang="sv-SE" i="1" baseline="0" dirty="0" smtClean="0"/>
              <a:t> av OS när användaren backar, finish,  minnet behövs till annat</a:t>
            </a:r>
          </a:p>
          <a:p>
            <a:pPr marL="171450" indent="-171450">
              <a:buFontTx/>
              <a:buChar char="-"/>
            </a:pPr>
            <a:r>
              <a:rPr lang="sv-SE" baseline="0" dirty="0" smtClean="0"/>
              <a:t>Hur dela data mellan flera komponenter, t.ex. någon form av modell?</a:t>
            </a:r>
          </a:p>
          <a:p>
            <a:pPr marL="171450" indent="-171450">
              <a:buFontTx/>
              <a:buChar char="-"/>
            </a:pPr>
            <a:r>
              <a:rPr lang="sv-SE" baseline="0" dirty="0" smtClean="0"/>
              <a:t>Hur skicka meddelanden mellan de olika komponenter? Ex. starta en annan aktivitet eller lämna ett resultat till annan aktivitet</a:t>
            </a:r>
          </a:p>
          <a:p>
            <a:pPr marL="171450" indent="-171450">
              <a:buFontTx/>
              <a:buChar char="-"/>
            </a:pPr>
            <a:r>
              <a:rPr lang="sv-SE" baseline="0" dirty="0" err="1" smtClean="0"/>
              <a:t>ContentProvider</a:t>
            </a:r>
            <a:r>
              <a:rPr lang="sv-SE" baseline="0" dirty="0" smtClean="0"/>
              <a:t>, göra data publikt</a:t>
            </a:r>
          </a:p>
          <a:p>
            <a:pPr marL="171450" indent="-171450">
              <a:buFontTx/>
              <a:buChar char="-"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4E0901-CFA3-427A-9EEC-92817290537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6528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Även starta komponenter</a:t>
            </a:r>
            <a:r>
              <a:rPr lang="sv-SE" baseline="0" dirty="0" smtClean="0"/>
              <a:t> i andra applikationer är ursprungliga är möjligt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4E0901-CFA3-427A-9EEC-92817290537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9937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sv-SE" dirty="0" smtClean="0"/>
              <a:t>Broadcast messages system </a:t>
            </a:r>
            <a:r>
              <a:rPr lang="sv-SE" dirty="0" err="1" smtClean="0"/>
              <a:t>wide</a:t>
            </a:r>
            <a:endParaRPr lang="sv-SE" dirty="0" smtClean="0"/>
          </a:p>
          <a:p>
            <a:pPr marL="171450" indent="-171450">
              <a:buFontTx/>
              <a:buChar char="-"/>
            </a:pPr>
            <a:r>
              <a:rPr lang="sv-SE" baseline="0" dirty="0" err="1" smtClean="0"/>
              <a:t>Application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component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BroadcastReceiver</a:t>
            </a:r>
            <a:r>
              <a:rPr lang="sv-SE" baseline="0" dirty="0" smtClean="0"/>
              <a:t> registers on a </a:t>
            </a:r>
            <a:r>
              <a:rPr lang="sv-SE" baseline="0" dirty="0" err="1" smtClean="0"/>
              <a:t>specific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type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</a:t>
            </a:r>
            <a:r>
              <a:rPr lang="sv-SE" baseline="0" dirty="0" err="1" smtClean="0"/>
              <a:t>message</a:t>
            </a:r>
            <a:endParaRPr lang="sv-SE" baseline="0" dirty="0" smtClean="0"/>
          </a:p>
          <a:p>
            <a:pPr marL="171450" indent="-171450">
              <a:buFontTx/>
              <a:buChar char="-"/>
            </a:pPr>
            <a:r>
              <a:rPr lang="en-US" dirty="0" smtClean="0"/>
              <a:t>E.g. an SMS arrived, change in network connection status, battery </a:t>
            </a:r>
            <a:r>
              <a:rPr lang="en-US" dirty="0" err="1" smtClean="0"/>
              <a:t>garge</a:t>
            </a:r>
            <a:r>
              <a:rPr lang="en-US" dirty="0" smtClean="0"/>
              <a:t> level.</a:t>
            </a:r>
            <a:r>
              <a:rPr lang="en-US" baseline="0" dirty="0" smtClean="0"/>
              <a:t> M</a:t>
            </a:r>
            <a:r>
              <a:rPr lang="en-US" dirty="0" smtClean="0"/>
              <a:t>ultiple</a:t>
            </a:r>
            <a:r>
              <a:rPr lang="en-US" baseline="0" dirty="0" smtClean="0"/>
              <a:t> applications/components might have interest in such an event. These applications can “</a:t>
            </a:r>
            <a:r>
              <a:rPr lang="en-US" baseline="0" dirty="0" err="1" smtClean="0"/>
              <a:t>subrice</a:t>
            </a:r>
            <a:r>
              <a:rPr lang="en-US" baseline="0" dirty="0" smtClean="0"/>
              <a:t>” for such events.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4E0901-CFA3-427A-9EEC-92817290537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9937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Compare to communication between components in other</a:t>
            </a:r>
            <a:r>
              <a:rPr lang="en-US" baseline="0" dirty="0" smtClean="0"/>
              <a:t> OOP languages</a:t>
            </a:r>
          </a:p>
          <a:p>
            <a:r>
              <a:rPr lang="en-US" baseline="0" dirty="0" smtClean="0"/>
              <a:t>2. Implicitly, the “best suited” app/activity. </a:t>
            </a:r>
            <a:r>
              <a:rPr lang="en-US" b="1" baseline="0" dirty="0" smtClean="0"/>
              <a:t>Could be a component in another application!!!</a:t>
            </a:r>
          </a:p>
          <a:p>
            <a:r>
              <a:rPr lang="en-US" dirty="0" smtClean="0"/>
              <a:t>3. E.g. an SMS arrived, change in I-net connection status, battery </a:t>
            </a:r>
            <a:r>
              <a:rPr lang="en-US" dirty="0" err="1" smtClean="0"/>
              <a:t>garge</a:t>
            </a:r>
            <a:r>
              <a:rPr lang="en-US" dirty="0" smtClean="0"/>
              <a:t> level, multiple</a:t>
            </a:r>
            <a:r>
              <a:rPr lang="en-US" baseline="0" dirty="0" smtClean="0"/>
              <a:t> applications/components might have interest in such an event. These applications can “</a:t>
            </a:r>
            <a:r>
              <a:rPr lang="en-US" baseline="0" dirty="0" err="1" smtClean="0"/>
              <a:t>subrice</a:t>
            </a:r>
            <a:r>
              <a:rPr lang="en-US" baseline="0" dirty="0" smtClean="0"/>
              <a:t>” for such events.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- Data like Bundle: primitive, </a:t>
            </a:r>
            <a:r>
              <a:rPr lang="en-US" baseline="0" dirty="0" err="1" smtClean="0"/>
              <a:t>Parcable</a:t>
            </a:r>
            <a:r>
              <a:rPr lang="en-US" baseline="0" dirty="0" smtClean="0"/>
              <a:t> or </a:t>
            </a:r>
            <a:r>
              <a:rPr lang="en-US" baseline="0" dirty="0" err="1" smtClean="0"/>
              <a:t>Serializable</a:t>
            </a:r>
            <a:r>
              <a:rPr lang="en-US" baseline="0" dirty="0" smtClean="0"/>
              <a:t> (the two latter, copies, not the actual objects)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4E0901-CFA3-427A-9EEC-928172905371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 smtClean="0"/>
              <a:t>Starting a new Service is similar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i="1" dirty="0" smtClean="0"/>
              <a:t>To get notification: use </a:t>
            </a:r>
            <a:r>
              <a:rPr lang="en-US" b="1" i="1" dirty="0" err="1" smtClean="0"/>
              <a:t>startActivityForResult</a:t>
            </a:r>
            <a:r>
              <a:rPr lang="en-US" i="1" dirty="0" smtClean="0"/>
              <a:t> (or use a</a:t>
            </a:r>
            <a:r>
              <a:rPr lang="en-US" i="1" baseline="0" dirty="0" smtClean="0"/>
              <a:t> new Intent)</a:t>
            </a:r>
            <a:endParaRPr lang="en-US" i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4E0901-CFA3-427A-9EEC-928172905371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r>
              <a:rPr lang="en-US" dirty="0" smtClean="0"/>
              <a:t>Use the Android Manifest editor in Eclipse.</a:t>
            </a:r>
          </a:p>
          <a:p>
            <a:pPr marL="171450" indent="-171450">
              <a:buFontTx/>
              <a:buChar char="-"/>
            </a:pPr>
            <a:r>
              <a:rPr lang="en-US" dirty="0" err="1" smtClean="0"/>
              <a:t>Notera</a:t>
            </a:r>
            <a:r>
              <a:rPr lang="en-US" dirty="0" smtClean="0"/>
              <a:t> intent-filters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4E0901-CFA3-427A-9EEC-928172905371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!!!! ACTION_VIEW: Common; asks that the</a:t>
            </a:r>
            <a:r>
              <a:rPr lang="en-US" b="1" baseline="0" dirty="0" smtClean="0"/>
              <a:t> data be displayed in the most reasonable manner. http -&gt; browser, </a:t>
            </a:r>
            <a:r>
              <a:rPr lang="en-US" b="1" baseline="0" dirty="0" err="1" smtClean="0"/>
              <a:t>tel</a:t>
            </a:r>
            <a:r>
              <a:rPr lang="en-US" b="1" baseline="0" dirty="0" smtClean="0"/>
              <a:t> -&gt; dialer, geo -&gt; Google maps, …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4E0901-CFA3-427A-9EEC-928172905371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ACTION_VIEW, ACTION_EDIT are context sensitive – contact, internet</a:t>
            </a:r>
            <a:r>
              <a:rPr lang="en-US" baseline="0" dirty="0" smtClean="0"/>
              <a:t> resource, map, …</a:t>
            </a:r>
          </a:p>
          <a:p>
            <a:r>
              <a:rPr lang="en-US" baseline="0" dirty="0" smtClean="0"/>
              <a:t>We use functionality from other applications!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4E0901-CFA3-427A-9EEC-928172905371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r>
              <a:rPr lang="en-US" b="1" dirty="0" smtClean="0"/>
              <a:t>Request code</a:t>
            </a:r>
            <a:r>
              <a:rPr lang="en-US" dirty="0" smtClean="0"/>
              <a:t>: Defined by developer to define request (e.g. to differentiate between multiple sub-activities).</a:t>
            </a:r>
          </a:p>
          <a:p>
            <a:pPr marL="171450" indent="-171450">
              <a:buFontTx/>
              <a:buChar char="-"/>
            </a:pPr>
            <a:r>
              <a:rPr lang="en-US" i="1" dirty="0" smtClean="0"/>
              <a:t>Data:</a:t>
            </a:r>
            <a:r>
              <a:rPr lang="en-US" i="1" baseline="0" dirty="0" smtClean="0"/>
              <a:t> Primitive, </a:t>
            </a:r>
            <a:r>
              <a:rPr lang="en-US" i="1" baseline="0" dirty="0" err="1" smtClean="0"/>
              <a:t>Serializable</a:t>
            </a:r>
            <a:r>
              <a:rPr lang="en-US" i="1" baseline="0" dirty="0" smtClean="0"/>
              <a:t> or </a:t>
            </a:r>
            <a:r>
              <a:rPr lang="en-US" i="1" baseline="0" dirty="0" err="1" smtClean="0"/>
              <a:t>Paracable</a:t>
            </a:r>
            <a:r>
              <a:rPr lang="en-US" i="1" baseline="0" dirty="0" smtClean="0"/>
              <a:t> (for fast IPC, Inter-process communication)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4E0901-CFA3-427A-9EEC-928172905371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Result code: </a:t>
            </a:r>
            <a:r>
              <a:rPr lang="en-US" dirty="0" err="1" smtClean="0"/>
              <a:t>Activity.RESULT_OK</a:t>
            </a:r>
            <a:r>
              <a:rPr lang="en-US" dirty="0" smtClean="0"/>
              <a:t>, RESULT_CANCELED</a:t>
            </a:r>
          </a:p>
          <a:p>
            <a:endParaRPr lang="en-US" dirty="0" smtClean="0"/>
          </a:p>
          <a:p>
            <a:r>
              <a:rPr lang="en-US" dirty="0" smtClean="0"/>
              <a:t>DEMO: </a:t>
            </a:r>
          </a:p>
          <a:p>
            <a:r>
              <a:rPr lang="en-US" dirty="0" smtClean="0"/>
              <a:t>- Return from </a:t>
            </a:r>
            <a:r>
              <a:rPr lang="en-US" dirty="0" err="1" smtClean="0"/>
              <a:t>Subactivity</a:t>
            </a:r>
            <a:r>
              <a:rPr lang="en-US" dirty="0" smtClean="0"/>
              <a:t> twice. Where did the information in </a:t>
            </a:r>
            <a:r>
              <a:rPr lang="en-US" dirty="0" err="1" smtClean="0"/>
              <a:t>Subactivity</a:t>
            </a:r>
            <a:r>
              <a:rPr lang="en-US" dirty="0" smtClean="0"/>
              <a:t> go?</a:t>
            </a:r>
            <a:br>
              <a:rPr lang="en-US" dirty="0" smtClean="0"/>
            </a:br>
            <a:r>
              <a:rPr lang="en-US" dirty="0" smtClean="0"/>
              <a:t>   NB: finish() and back button pops the Activity</a:t>
            </a:r>
            <a:r>
              <a:rPr lang="en-US" baseline="0" dirty="0" smtClean="0"/>
              <a:t> object from the stack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4E0901-CFA3-427A-9EEC-928172905371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4E0901-CFA3-427A-9EEC-928172905371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2091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4E0901-CFA3-427A-9EEC-928172905371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8437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Parsing should happen inside try with catch.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4E0901-CFA3-427A-9EEC-928172905371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r>
              <a:rPr lang="en-US" dirty="0" smtClean="0"/>
              <a:t>It, in effect, filters in intents of a desired type, while filtering out unwanted intents — but only unwanted implicit intents (those that don't name a target class). 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baseline="0" dirty="0" smtClean="0"/>
              <a:t> bullet – NB!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4E0901-CFA3-427A-9EEC-928172905371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r>
              <a:rPr lang="en-US" b="1" dirty="0" smtClean="0">
                <a:effectLst/>
              </a:rPr>
              <a:t>Action: </a:t>
            </a:r>
            <a:r>
              <a:rPr lang="en-US" dirty="0" smtClean="0">
                <a:effectLst/>
              </a:rPr>
              <a:t>A string naming the action to be performed — or, in the case of broadcast intents, the action that took place and is being reported</a:t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</a:rPr>
              <a:t>	ACTION_MAIN</a:t>
            </a:r>
            <a:r>
              <a:rPr lang="en-US" baseline="0" dirty="0" smtClean="0">
                <a:effectLst/>
              </a:rPr>
              <a:t> </a:t>
            </a:r>
            <a:r>
              <a:rPr lang="en-US" dirty="0" smtClean="0">
                <a:effectLst/>
              </a:rPr>
              <a:t>activity:</a:t>
            </a:r>
            <a:r>
              <a:rPr lang="en-US" baseline="0" dirty="0" smtClean="0">
                <a:effectLst/>
              </a:rPr>
              <a:t> </a:t>
            </a:r>
            <a:r>
              <a:rPr lang="en-US" dirty="0" smtClean="0">
                <a:effectLst/>
              </a:rPr>
              <a:t>Start up as the initial activity of a task, with no data input and no returned output. </a:t>
            </a:r>
          </a:p>
          <a:p>
            <a:pPr marL="171450" indent="-171450">
              <a:buFontTx/>
              <a:buChar char="-"/>
            </a:pPr>
            <a:r>
              <a:rPr lang="en-US" b="1" dirty="0" smtClean="0">
                <a:effectLst/>
              </a:rPr>
              <a:t>Category: </a:t>
            </a:r>
            <a:r>
              <a:rPr lang="en-US" dirty="0" smtClean="0">
                <a:effectLst/>
              </a:rPr>
              <a:t>A string containing additional information about the kind of component that should handle the intent.</a:t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</a:rPr>
              <a:t>	CATEGORY_LAUNCHER</a:t>
            </a:r>
            <a:r>
              <a:rPr lang="en-US" baseline="0" dirty="0" smtClean="0">
                <a:effectLst/>
              </a:rPr>
              <a:t> </a:t>
            </a:r>
            <a:r>
              <a:rPr lang="en-US" dirty="0" smtClean="0">
                <a:effectLst/>
              </a:rPr>
              <a:t>The activity can be the initial activity of a task and is listed in the top-level application launcher. </a:t>
            </a:r>
            <a:endParaRPr lang="en-US" dirty="0" smtClean="0"/>
          </a:p>
          <a:p>
            <a:r>
              <a:rPr lang="en-US" dirty="0" smtClean="0"/>
              <a:t>- Use the Android Manifest editor in Eclipse.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4E0901-CFA3-427A-9EEC-928172905371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sv-SE" dirty="0" smtClean="0"/>
              <a:t>Broadcast messages system </a:t>
            </a:r>
            <a:r>
              <a:rPr lang="sv-SE" dirty="0" err="1" smtClean="0"/>
              <a:t>wide</a:t>
            </a:r>
            <a:r>
              <a:rPr lang="sv-SE" dirty="0" smtClean="0"/>
              <a:t>. The EVENT must be </a:t>
            </a:r>
            <a:r>
              <a:rPr lang="sv-SE" dirty="0" err="1" smtClean="0"/>
              <a:t>systemwide</a:t>
            </a:r>
            <a:r>
              <a:rPr lang="sv-SE" dirty="0" smtClean="0"/>
              <a:t> </a:t>
            </a:r>
            <a:r>
              <a:rPr lang="sv-SE" dirty="0" err="1" smtClean="0"/>
              <a:t>detectable</a:t>
            </a:r>
            <a:endParaRPr lang="sv-SE" dirty="0" smtClean="0"/>
          </a:p>
          <a:p>
            <a:pPr marL="171450" indent="-171450">
              <a:buFontTx/>
              <a:buChar char="-"/>
            </a:pPr>
            <a:r>
              <a:rPr lang="sv-SE" baseline="0" dirty="0" err="1" smtClean="0"/>
              <a:t>Application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component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BroadcastReceiver</a:t>
            </a:r>
            <a:r>
              <a:rPr lang="sv-SE" baseline="0" dirty="0" smtClean="0"/>
              <a:t> registers on a </a:t>
            </a:r>
            <a:r>
              <a:rPr lang="sv-SE" baseline="0" dirty="0" err="1" smtClean="0"/>
              <a:t>specific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type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</a:t>
            </a:r>
            <a:r>
              <a:rPr lang="sv-SE" baseline="0" dirty="0" err="1" smtClean="0"/>
              <a:t>message</a:t>
            </a:r>
            <a:endParaRPr lang="sv-SE" baseline="0" dirty="0" smtClean="0"/>
          </a:p>
          <a:p>
            <a:pPr marL="171450" indent="-171450">
              <a:buFontTx/>
              <a:buChar char="-"/>
            </a:pPr>
            <a:r>
              <a:rPr lang="en-US" dirty="0" smtClean="0"/>
              <a:t>E.g. an SMS arrived, change in network connection status, battery </a:t>
            </a:r>
            <a:r>
              <a:rPr lang="en-US" dirty="0" err="1" smtClean="0"/>
              <a:t>garge</a:t>
            </a:r>
            <a:r>
              <a:rPr lang="en-US" dirty="0" smtClean="0"/>
              <a:t> level.</a:t>
            </a:r>
            <a:r>
              <a:rPr lang="en-US" baseline="0" dirty="0" smtClean="0"/>
              <a:t> M</a:t>
            </a:r>
            <a:r>
              <a:rPr lang="en-US" dirty="0" smtClean="0"/>
              <a:t>ultiple</a:t>
            </a:r>
            <a:r>
              <a:rPr lang="en-US" baseline="0" dirty="0" smtClean="0"/>
              <a:t> applications/components might have interest in such an event. These applications can “</a:t>
            </a:r>
            <a:r>
              <a:rPr lang="en-US" baseline="0" dirty="0" err="1" smtClean="0"/>
              <a:t>subrice</a:t>
            </a:r>
            <a:r>
              <a:rPr lang="en-US" baseline="0" dirty="0" smtClean="0"/>
              <a:t>” for such events.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4E0901-CFA3-427A-9EEC-928172905371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6489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sv-SE" dirty="0" smtClean="0"/>
              <a:t>Broadcast messages system </a:t>
            </a:r>
            <a:r>
              <a:rPr lang="sv-SE" dirty="0" err="1" smtClean="0"/>
              <a:t>wide</a:t>
            </a:r>
            <a:endParaRPr lang="sv-SE" dirty="0" smtClean="0"/>
          </a:p>
          <a:p>
            <a:pPr marL="171450" indent="-171450">
              <a:buFontTx/>
              <a:buChar char="-"/>
            </a:pPr>
            <a:r>
              <a:rPr lang="sv-SE" baseline="0" dirty="0" err="1" smtClean="0"/>
              <a:t>Application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component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BroadcastReceiver</a:t>
            </a:r>
            <a:r>
              <a:rPr lang="sv-SE" baseline="0" dirty="0" smtClean="0"/>
              <a:t> registers on a </a:t>
            </a:r>
            <a:r>
              <a:rPr lang="sv-SE" baseline="0" dirty="0" err="1" smtClean="0"/>
              <a:t>specific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type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</a:t>
            </a:r>
            <a:r>
              <a:rPr lang="sv-SE" baseline="0" dirty="0" err="1" smtClean="0"/>
              <a:t>message</a:t>
            </a:r>
            <a:endParaRPr lang="sv-SE" baseline="0" dirty="0" smtClean="0"/>
          </a:p>
          <a:p>
            <a:pPr marL="171450" indent="-171450">
              <a:buFontTx/>
              <a:buChar char="-"/>
            </a:pPr>
            <a:r>
              <a:rPr lang="en-US" dirty="0" smtClean="0"/>
              <a:t>E.g. an SMS arrived, change in network connection status, battery </a:t>
            </a:r>
            <a:r>
              <a:rPr lang="en-US" dirty="0" err="1" smtClean="0"/>
              <a:t>garge</a:t>
            </a:r>
            <a:r>
              <a:rPr lang="en-US" dirty="0" smtClean="0"/>
              <a:t> level.</a:t>
            </a:r>
            <a:r>
              <a:rPr lang="en-US" baseline="0" dirty="0" smtClean="0"/>
              <a:t> M</a:t>
            </a:r>
            <a:r>
              <a:rPr lang="en-US" dirty="0" smtClean="0"/>
              <a:t>ultiple</a:t>
            </a:r>
            <a:r>
              <a:rPr lang="en-US" baseline="0" dirty="0" smtClean="0"/>
              <a:t> applications/components might have interest in such an event. These applications can “</a:t>
            </a:r>
            <a:r>
              <a:rPr lang="en-US" baseline="0" dirty="0" err="1" smtClean="0"/>
              <a:t>subrice</a:t>
            </a:r>
            <a:r>
              <a:rPr lang="en-US" baseline="0" dirty="0" smtClean="0"/>
              <a:t>” for such events.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4E0901-CFA3-427A-9EEC-928172905371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6489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sv-SE" dirty="0" smtClean="0"/>
              <a:t>Broadcast messages system </a:t>
            </a:r>
            <a:r>
              <a:rPr lang="sv-SE" dirty="0" err="1" smtClean="0"/>
              <a:t>wide</a:t>
            </a:r>
            <a:endParaRPr lang="sv-SE" dirty="0" smtClean="0"/>
          </a:p>
          <a:p>
            <a:pPr marL="171450" indent="-171450">
              <a:buFontTx/>
              <a:buChar char="-"/>
            </a:pPr>
            <a:r>
              <a:rPr lang="sv-SE" baseline="0" dirty="0" err="1" smtClean="0"/>
              <a:t>Application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component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BroadcastReceiver</a:t>
            </a:r>
            <a:r>
              <a:rPr lang="sv-SE" baseline="0" dirty="0" smtClean="0"/>
              <a:t> registers on a </a:t>
            </a:r>
            <a:r>
              <a:rPr lang="sv-SE" baseline="0" dirty="0" err="1" smtClean="0"/>
              <a:t>specific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type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</a:t>
            </a:r>
            <a:r>
              <a:rPr lang="sv-SE" baseline="0" dirty="0" err="1" smtClean="0"/>
              <a:t>message</a:t>
            </a:r>
            <a:endParaRPr lang="sv-SE" baseline="0" dirty="0" smtClean="0"/>
          </a:p>
          <a:p>
            <a:pPr marL="171450" indent="-171450">
              <a:buFontTx/>
              <a:buChar char="-"/>
            </a:pPr>
            <a:r>
              <a:rPr lang="en-US" dirty="0" smtClean="0"/>
              <a:t>E.g. an SMS arrived, change in network connection status, battery charge level.</a:t>
            </a:r>
            <a:r>
              <a:rPr lang="en-US" baseline="0" dirty="0" smtClean="0"/>
              <a:t> M</a:t>
            </a:r>
            <a:r>
              <a:rPr lang="en-US" dirty="0" smtClean="0"/>
              <a:t>ultiple</a:t>
            </a:r>
            <a:r>
              <a:rPr lang="en-US" baseline="0" dirty="0" smtClean="0"/>
              <a:t> applications/components might have interest in such an event. These applications can “subscribe” for such events.</a:t>
            </a:r>
            <a:endParaRPr lang="sv-SE" dirty="0" smtClean="0"/>
          </a:p>
          <a:p>
            <a:pPr marL="171450" indent="-171450">
              <a:buFontTx/>
              <a:buChar char="-"/>
            </a:pPr>
            <a:endParaRPr lang="sv-SE" dirty="0" smtClean="0"/>
          </a:p>
          <a:p>
            <a:pPr marL="171450" indent="-171450">
              <a:buFontTx/>
              <a:buChar char="-"/>
            </a:pPr>
            <a:r>
              <a:rPr lang="sv-SE" dirty="0" err="1" smtClean="0"/>
              <a:t>Context</a:t>
            </a:r>
            <a:r>
              <a:rPr lang="sv-SE" dirty="0" smtClean="0"/>
              <a:t> = </a:t>
            </a:r>
            <a:r>
              <a:rPr lang="sv-SE" dirty="0" err="1" smtClean="0"/>
              <a:t>Activity</a:t>
            </a:r>
            <a:r>
              <a:rPr lang="sv-SE" dirty="0" smtClean="0"/>
              <a:t> eller Service (superklass). Här: ”the </a:t>
            </a:r>
            <a:r>
              <a:rPr lang="sv-SE" dirty="0" err="1" smtClean="0"/>
              <a:t>caller</a:t>
            </a:r>
            <a:r>
              <a:rPr lang="sv-SE" dirty="0" smtClean="0"/>
              <a:t>”</a:t>
            </a:r>
          </a:p>
          <a:p>
            <a:pPr marL="171450" indent="-171450">
              <a:buFontTx/>
              <a:buChar char="-"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4E0901-CFA3-427A-9EEC-928172905371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7471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- </a:t>
            </a:r>
            <a:r>
              <a:rPr lang="sv-SE" dirty="0" err="1" smtClean="0"/>
              <a:t>Context</a:t>
            </a:r>
            <a:r>
              <a:rPr lang="sv-SE" dirty="0" smtClean="0"/>
              <a:t> = </a:t>
            </a:r>
            <a:r>
              <a:rPr lang="sv-SE" dirty="0" err="1" smtClean="0"/>
              <a:t>Activity</a:t>
            </a:r>
            <a:r>
              <a:rPr lang="sv-SE" dirty="0" smtClean="0"/>
              <a:t> eller Service (superklass). Här: ”the </a:t>
            </a:r>
            <a:r>
              <a:rPr lang="sv-SE" dirty="0" err="1" smtClean="0"/>
              <a:t>caller</a:t>
            </a:r>
            <a:r>
              <a:rPr lang="sv-SE" dirty="0" smtClean="0"/>
              <a:t>”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4E0901-CFA3-427A-9EEC-928172905371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7471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- </a:t>
            </a:r>
            <a:r>
              <a:rPr lang="sv-SE" dirty="0" err="1" smtClean="0"/>
              <a:t>Context</a:t>
            </a:r>
            <a:r>
              <a:rPr lang="sv-SE" dirty="0" smtClean="0"/>
              <a:t> = </a:t>
            </a:r>
            <a:r>
              <a:rPr lang="sv-SE" dirty="0" err="1" smtClean="0"/>
              <a:t>Activity</a:t>
            </a:r>
            <a:r>
              <a:rPr lang="sv-SE" dirty="0" smtClean="0"/>
              <a:t> eller Service (superklass). Här: ”the </a:t>
            </a:r>
            <a:r>
              <a:rPr lang="sv-SE" dirty="0" err="1" smtClean="0"/>
              <a:t>caller</a:t>
            </a:r>
            <a:r>
              <a:rPr lang="sv-SE" dirty="0" smtClean="0"/>
              <a:t>”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4E0901-CFA3-427A-9EEC-928172905371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7471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sv-SE" b="1" i="1" dirty="0" smtClean="0"/>
              <a:t>Hur</a:t>
            </a:r>
            <a:r>
              <a:rPr lang="sv-SE" b="1" i="1" baseline="0" dirty="0" smtClean="0"/>
              <a:t> komma åt data/objekt globalt i applikationen? (se </a:t>
            </a:r>
            <a:r>
              <a:rPr lang="sv-SE" b="1" i="1" baseline="0" smtClean="0"/>
              <a:t>första bilden igen</a:t>
            </a:r>
            <a:r>
              <a:rPr lang="sv-SE" b="1" i="1" baseline="0" dirty="0" smtClean="0"/>
              <a:t>)</a:t>
            </a:r>
            <a:endParaRPr lang="sv-SE" b="1" i="1" dirty="0" smtClean="0"/>
          </a:p>
          <a:p>
            <a:pPr marL="171450" indent="-171450">
              <a:buFontTx/>
              <a:buChar char="-"/>
            </a:pPr>
            <a:endParaRPr lang="sv-SE" dirty="0" smtClean="0"/>
          </a:p>
          <a:p>
            <a:pPr marL="171450" indent="-171450">
              <a:buFontTx/>
              <a:buChar char="-"/>
            </a:pPr>
            <a:r>
              <a:rPr lang="sv-SE" dirty="0" smtClean="0"/>
              <a:t>Skapas då applikationen startas. Ett objekt.</a:t>
            </a:r>
          </a:p>
          <a:p>
            <a:pPr marL="171450" indent="-171450">
              <a:buFontTx/>
              <a:buChar char="-"/>
            </a:pPr>
            <a:r>
              <a:rPr lang="sv-SE" dirty="0" smtClean="0"/>
              <a:t>Data som ska</a:t>
            </a:r>
            <a:r>
              <a:rPr lang="sv-SE" baseline="0" dirty="0" smtClean="0"/>
              <a:t> delas i </a:t>
            </a:r>
            <a:r>
              <a:rPr lang="sv-SE" baseline="0" dirty="0" err="1" smtClean="0"/>
              <a:t>appl</a:t>
            </a:r>
            <a:r>
              <a:rPr lang="sv-SE" baseline="0" dirty="0" smtClean="0"/>
              <a:t> skapas i on </a:t>
            </a:r>
            <a:r>
              <a:rPr lang="sv-SE" baseline="0" dirty="0" err="1" smtClean="0"/>
              <a:t>create</a:t>
            </a:r>
            <a:endParaRPr lang="sv-SE" baseline="0" dirty="0" smtClean="0"/>
          </a:p>
          <a:p>
            <a:pPr marL="171450" indent="-171450">
              <a:buFontTx/>
              <a:buChar char="-"/>
            </a:pPr>
            <a:endParaRPr lang="sv-SE" baseline="0" dirty="0" smtClean="0"/>
          </a:p>
          <a:p>
            <a:pPr marL="171450" indent="-171450">
              <a:buFontTx/>
              <a:buChar char="-"/>
            </a:pPr>
            <a:r>
              <a:rPr lang="sv-SE" baseline="0" dirty="0" smtClean="0"/>
              <a:t>Metoder:</a:t>
            </a:r>
            <a:br>
              <a:rPr lang="sv-SE" baseline="0" dirty="0" smtClean="0"/>
            </a:br>
            <a:r>
              <a:rPr lang="sv-SE" baseline="0" dirty="0" err="1" smtClean="0"/>
              <a:t>onCreate</a:t>
            </a:r>
            <a:r>
              <a:rPr lang="sv-SE" baseline="0" dirty="0" smtClean="0"/>
              <a:t>, </a:t>
            </a:r>
            <a:r>
              <a:rPr lang="sv-SE" baseline="0" dirty="0" err="1" smtClean="0"/>
              <a:t>onConfiguration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changed</a:t>
            </a:r>
            <a:r>
              <a:rPr lang="sv-SE" baseline="0" dirty="0" smtClean="0"/>
              <a:t> (</a:t>
            </a:r>
            <a:r>
              <a:rPr lang="sv-SE" baseline="0" dirty="0" err="1" smtClean="0"/>
              <a:t>handle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config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changes</a:t>
            </a:r>
            <a:r>
              <a:rPr lang="sv-SE" baseline="0" dirty="0" smtClean="0"/>
              <a:t> att </a:t>
            </a:r>
            <a:r>
              <a:rPr lang="sv-SE" baseline="0" dirty="0" err="1" smtClean="0"/>
              <a:t>app</a:t>
            </a:r>
            <a:r>
              <a:rPr lang="sv-SE" baseline="0" dirty="0" smtClean="0"/>
              <a:t>)</a:t>
            </a:r>
          </a:p>
          <a:p>
            <a:pPr marL="171450" indent="-171450">
              <a:buFontTx/>
              <a:buChar char="-"/>
            </a:pPr>
            <a:r>
              <a:rPr lang="sv-SE" baseline="0" dirty="0" smtClean="0"/>
              <a:t>The </a:t>
            </a:r>
            <a:r>
              <a:rPr lang="sv-SE" baseline="0" dirty="0" err="1" smtClean="0"/>
              <a:t>Application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object</a:t>
            </a:r>
            <a:r>
              <a:rPr lang="sv-SE" baseline="0" dirty="0" smtClean="0"/>
              <a:t> </a:t>
            </a:r>
            <a:r>
              <a:rPr lang="sv-SE" i="1" baseline="0" dirty="0" smtClean="0"/>
              <a:t>is not </a:t>
            </a:r>
            <a:r>
              <a:rPr lang="sv-SE" baseline="0" dirty="0" err="1" smtClean="0"/>
              <a:t>killed</a:t>
            </a:r>
            <a:r>
              <a:rPr lang="sv-SE" baseline="0" dirty="0" smtClean="0"/>
              <a:t> on </a:t>
            </a:r>
            <a:r>
              <a:rPr lang="sv-SE" baseline="0" dirty="0" err="1" smtClean="0"/>
              <a:t>configuration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changes</a:t>
            </a:r>
            <a:r>
              <a:rPr lang="sv-SE" baseline="0" dirty="0" smtClean="0"/>
              <a:t> (</a:t>
            </a:r>
            <a:r>
              <a:rPr lang="sv-SE" baseline="0" dirty="0" err="1" smtClean="0"/>
              <a:t>unlike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Activities</a:t>
            </a:r>
            <a:r>
              <a:rPr lang="sv-SE" baseline="0" dirty="0" smtClean="0"/>
              <a:t>)</a:t>
            </a:r>
          </a:p>
          <a:p>
            <a:pPr marL="171450" indent="-171450">
              <a:buFontTx/>
              <a:buChar char="-"/>
            </a:pPr>
            <a:endParaRPr lang="sv-SE" dirty="0" smtClean="0"/>
          </a:p>
          <a:p>
            <a:endParaRPr lang="sv-SE" dirty="0" smtClean="0"/>
          </a:p>
          <a:p>
            <a:r>
              <a:rPr lang="sv-SE" dirty="0" smtClean="0"/>
              <a:t>Dela data mellan olika komponenter i en applikation</a:t>
            </a:r>
          </a:p>
          <a:p>
            <a:pPr marL="171450" indent="-171450">
              <a:buFontTx/>
              <a:buChar char="-"/>
            </a:pPr>
            <a:r>
              <a:rPr lang="sv-SE" dirty="0" err="1" smtClean="0"/>
              <a:t>Application</a:t>
            </a:r>
            <a:r>
              <a:rPr lang="sv-SE" dirty="0" smtClean="0"/>
              <a:t> </a:t>
            </a:r>
            <a:r>
              <a:rPr lang="sv-SE" dirty="0" err="1" smtClean="0"/>
              <a:t>class</a:t>
            </a:r>
            <a:endParaRPr lang="sv-SE" dirty="0" smtClean="0"/>
          </a:p>
          <a:p>
            <a:pPr marL="171450" indent="-171450">
              <a:buFontTx/>
              <a:buChar char="-"/>
            </a:pPr>
            <a:r>
              <a:rPr lang="sv-SE" dirty="0" smtClean="0"/>
              <a:t>Definiera Singletons</a:t>
            </a:r>
          </a:p>
          <a:p>
            <a:pPr marL="171450" indent="-171450">
              <a:buFontTx/>
              <a:buChar char="-"/>
            </a:pPr>
            <a:r>
              <a:rPr lang="sv-SE" dirty="0" smtClean="0"/>
              <a:t>Använd </a:t>
            </a:r>
            <a:r>
              <a:rPr lang="sv-SE" i="1" dirty="0" smtClean="0"/>
              <a:t>inte</a:t>
            </a:r>
            <a:r>
              <a:rPr lang="sv-SE" dirty="0" smtClean="0"/>
              <a:t> </a:t>
            </a:r>
            <a:r>
              <a:rPr lang="sv-SE" dirty="0" err="1" smtClean="0"/>
              <a:t>Intents</a:t>
            </a:r>
            <a:r>
              <a:rPr lang="sv-SE" dirty="0" smtClean="0"/>
              <a:t> – </a:t>
            </a:r>
            <a:r>
              <a:rPr lang="sv-SE" dirty="0" err="1" smtClean="0"/>
              <a:t>datat</a:t>
            </a:r>
            <a:r>
              <a:rPr lang="sv-SE" dirty="0" smtClean="0"/>
              <a:t> som skickas är kopior</a:t>
            </a:r>
            <a:r>
              <a:rPr lang="sv-SE" baseline="0" dirty="0" smtClean="0"/>
              <a:t> (</a:t>
            </a:r>
            <a:r>
              <a:rPr lang="sv-SE" baseline="0" dirty="0" err="1" smtClean="0"/>
              <a:t>Parcable</a:t>
            </a:r>
            <a:r>
              <a:rPr lang="sv-SE" baseline="0" dirty="0" smtClean="0"/>
              <a:t>, </a:t>
            </a:r>
            <a:r>
              <a:rPr lang="sv-SE" baseline="0" dirty="0" err="1" smtClean="0"/>
              <a:t>Serializable</a:t>
            </a:r>
            <a:r>
              <a:rPr lang="sv-SE" baseline="0" dirty="0" smtClean="0"/>
              <a:t>)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4E0901-CFA3-427A-9EEC-928172905371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0597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sv-SE" dirty="0" smtClean="0"/>
              <a:t>Skapas då applikationen startas. Ett objekt.</a:t>
            </a:r>
          </a:p>
          <a:p>
            <a:pPr marL="171450" indent="-171450">
              <a:buFontTx/>
              <a:buChar char="-"/>
            </a:pPr>
            <a:r>
              <a:rPr lang="sv-SE" dirty="0" smtClean="0"/>
              <a:t>Data som ska</a:t>
            </a:r>
            <a:r>
              <a:rPr lang="sv-SE" baseline="0" dirty="0" smtClean="0"/>
              <a:t> delas i </a:t>
            </a:r>
            <a:r>
              <a:rPr lang="sv-SE" baseline="0" dirty="0" err="1" smtClean="0"/>
              <a:t>appl</a:t>
            </a:r>
            <a:r>
              <a:rPr lang="sv-SE" baseline="0" dirty="0" smtClean="0"/>
              <a:t> skapas i on </a:t>
            </a:r>
            <a:r>
              <a:rPr lang="sv-SE" baseline="0" dirty="0" err="1" smtClean="0"/>
              <a:t>create</a:t>
            </a:r>
            <a:endParaRPr lang="sv-SE" dirty="0" smtClean="0"/>
          </a:p>
          <a:p>
            <a:endParaRPr lang="sv-SE" dirty="0" smtClean="0"/>
          </a:p>
          <a:p>
            <a:r>
              <a:rPr lang="sv-SE" dirty="0" smtClean="0"/>
              <a:t>Dela data mellan olika komponenter i en applikation</a:t>
            </a:r>
          </a:p>
          <a:p>
            <a:pPr marL="171450" indent="-171450">
              <a:buFontTx/>
              <a:buChar char="-"/>
            </a:pPr>
            <a:r>
              <a:rPr lang="sv-SE" dirty="0" err="1" smtClean="0"/>
              <a:t>Application</a:t>
            </a:r>
            <a:r>
              <a:rPr lang="sv-SE" dirty="0" smtClean="0"/>
              <a:t> </a:t>
            </a:r>
            <a:r>
              <a:rPr lang="sv-SE" dirty="0" err="1" smtClean="0"/>
              <a:t>class</a:t>
            </a:r>
            <a:endParaRPr lang="sv-SE" dirty="0" smtClean="0"/>
          </a:p>
          <a:p>
            <a:pPr marL="171450" indent="-171450">
              <a:buFontTx/>
              <a:buChar char="-"/>
            </a:pPr>
            <a:r>
              <a:rPr lang="sv-SE" dirty="0" smtClean="0"/>
              <a:t>Definiera Singletons</a:t>
            </a:r>
          </a:p>
          <a:p>
            <a:pPr marL="171450" indent="-171450">
              <a:buFontTx/>
              <a:buChar char="-"/>
            </a:pPr>
            <a:r>
              <a:rPr lang="sv-SE" dirty="0" smtClean="0"/>
              <a:t>Använd </a:t>
            </a:r>
            <a:r>
              <a:rPr lang="sv-SE" i="1" dirty="0" smtClean="0"/>
              <a:t>inte</a:t>
            </a:r>
            <a:r>
              <a:rPr lang="sv-SE" dirty="0" smtClean="0"/>
              <a:t> </a:t>
            </a:r>
            <a:r>
              <a:rPr lang="sv-SE" dirty="0" err="1" smtClean="0"/>
              <a:t>Intents</a:t>
            </a:r>
            <a:r>
              <a:rPr lang="sv-SE" dirty="0" smtClean="0"/>
              <a:t> – </a:t>
            </a:r>
            <a:r>
              <a:rPr lang="sv-SE" dirty="0" err="1" smtClean="0"/>
              <a:t>datat</a:t>
            </a:r>
            <a:r>
              <a:rPr lang="sv-SE" dirty="0" smtClean="0"/>
              <a:t> som skickas är kopior</a:t>
            </a:r>
            <a:r>
              <a:rPr lang="sv-SE" baseline="0" dirty="0" smtClean="0"/>
              <a:t> (</a:t>
            </a:r>
            <a:r>
              <a:rPr lang="sv-SE" baseline="0" dirty="0" err="1" smtClean="0"/>
              <a:t>Parcable</a:t>
            </a:r>
            <a:r>
              <a:rPr lang="sv-SE" baseline="0" dirty="0" smtClean="0"/>
              <a:t>, </a:t>
            </a:r>
            <a:r>
              <a:rPr lang="sv-SE" baseline="0" dirty="0" err="1" smtClean="0"/>
              <a:t>Serializable</a:t>
            </a:r>
            <a:r>
              <a:rPr lang="sv-SE" baseline="0" dirty="0" smtClean="0"/>
              <a:t>)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4E0901-CFA3-427A-9EEC-928172905371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0597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If you just intend to let the user </a:t>
            </a:r>
            <a:r>
              <a:rPr lang="en-US" b="1" dirty="0" err="1" smtClean="0"/>
              <a:t>google</a:t>
            </a:r>
            <a:r>
              <a:rPr lang="en-US" b="1" dirty="0" smtClean="0"/>
              <a:t> or such:</a:t>
            </a:r>
            <a:r>
              <a:rPr lang="en-US" b="1" baseline="0" dirty="0" smtClean="0"/>
              <a:t> use an implicit intent to open a browser window.</a:t>
            </a:r>
            <a:endParaRPr lang="en-US" b="1" dirty="0" smtClean="0"/>
          </a:p>
          <a:p>
            <a:r>
              <a:rPr lang="en-US" dirty="0" smtClean="0"/>
              <a:t>Serialization: Probably not a good idea Server(Java</a:t>
            </a:r>
            <a:r>
              <a:rPr lang="en-US" baseline="0" dirty="0" smtClean="0"/>
              <a:t> SE) &lt;-&gt; Client cell(</a:t>
            </a:r>
            <a:r>
              <a:rPr lang="en-US" baseline="0" dirty="0" err="1" smtClean="0"/>
              <a:t>Andriod</a:t>
            </a:r>
            <a:r>
              <a:rPr lang="en-US" baseline="0" dirty="0" smtClean="0"/>
              <a:t> java)</a:t>
            </a:r>
          </a:p>
          <a:p>
            <a:r>
              <a:rPr lang="en-US" baseline="0" dirty="0" smtClean="0"/>
              <a:t>Third party XML-</a:t>
            </a:r>
            <a:r>
              <a:rPr lang="en-US" baseline="0" dirty="0" err="1" smtClean="0"/>
              <a:t>serilization</a:t>
            </a:r>
            <a:r>
              <a:rPr lang="en-US" baseline="0" dirty="0" smtClean="0"/>
              <a:t> libraries?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4E0901-CFA3-427A-9EEC-928172905371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Don’t forget this!!!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4E0901-CFA3-427A-9EEC-928172905371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 many</a:t>
            </a:r>
            <a:r>
              <a:rPr lang="en-US" baseline="0" dirty="0" smtClean="0"/>
              <a:t> cases we can do without sockets, at a higher level of abstraction.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4E0901-CFA3-427A-9EEC-928172905371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this case reading an image from an URL.</a:t>
            </a:r>
          </a:p>
          <a:p>
            <a:r>
              <a:rPr lang="en-US" b="1" dirty="0" smtClean="0"/>
              <a:t>Consider download time</a:t>
            </a:r>
            <a:r>
              <a:rPr lang="en-US" b="1" baseline="0" dirty="0" smtClean="0"/>
              <a:t> and UI-response. Android: non-responsive for 5 seconds and Activity will be stopped.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4E0901-CFA3-427A-9EEC-928172905371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4E0901-CFA3-427A-9EEC-928172905371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09495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4E0901-CFA3-427A-9EEC-928172905371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70932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4E0901-CFA3-427A-9EEC-928172905371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8806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Also:</a:t>
            </a:r>
            <a:r>
              <a:rPr lang="en-US" baseline="0" dirty="0" smtClean="0"/>
              <a:t> Read + store locally </a:t>
            </a:r>
            <a:r>
              <a:rPr lang="en-US" baseline="0" dirty="0" err="1" smtClean="0"/>
              <a:t>vs</a:t>
            </a:r>
            <a:r>
              <a:rPr lang="en-US" baseline="0" dirty="0" smtClean="0"/>
              <a:t> always update</a:t>
            </a:r>
          </a:p>
          <a:p>
            <a:r>
              <a:rPr lang="en-US" b="1" baseline="0" dirty="0" smtClean="0"/>
              <a:t>Pull easier to use?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4E0901-CFA3-427A-9EEC-928172905371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4E0901-CFA3-427A-9EEC-928172905371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86798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4E0901-CFA3-427A-9EEC-928172905371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70981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</a:t>
            </a:r>
            <a:r>
              <a:rPr lang="en-US" baseline="0" dirty="0" smtClean="0"/>
              <a:t> RSS news feed from CNN. We are just getting one xml/</a:t>
            </a:r>
            <a:r>
              <a:rPr lang="en-US" baseline="0" dirty="0" err="1" smtClean="0"/>
              <a:t>rss</a:t>
            </a:r>
            <a:r>
              <a:rPr lang="en-US" baseline="0" dirty="0" smtClean="0"/>
              <a:t> file</a:t>
            </a:r>
          </a:p>
          <a:p>
            <a:r>
              <a:rPr lang="en-US" dirty="0" smtClean="0"/>
              <a:t>RSS (Really Simple Syndication or Rich Site Summary)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4E0901-CFA3-427A-9EEC-928172905371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activity, update list (-view)</a:t>
            </a:r>
          </a:p>
          <a:p>
            <a:r>
              <a:rPr lang="en-US" dirty="0" smtClean="0"/>
              <a:t>Might</a:t>
            </a:r>
            <a:r>
              <a:rPr lang="en-US" baseline="0" dirty="0" smtClean="0"/>
              <a:t> take some time – separate thread! (Android 5 seconds response)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4E0901-CFA3-427A-9EEC-928172905371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XMLExceptions</a:t>
            </a:r>
            <a:r>
              <a:rPr lang="en-US" dirty="0" smtClean="0"/>
              <a:t>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IOExceptions</a:t>
            </a:r>
            <a:endParaRPr lang="en-US" baseline="0" dirty="0" smtClean="0"/>
          </a:p>
          <a:p>
            <a:r>
              <a:rPr lang="en-US" baseline="0" dirty="0" smtClean="0"/>
              <a:t>Separate class!!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4E0901-CFA3-427A-9EEC-928172905371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4E0901-CFA3-427A-9EEC-928172905371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05994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Reasons:</a:t>
            </a:r>
            <a:r>
              <a:rPr lang="en-US" baseline="0" dirty="0" smtClean="0"/>
              <a:t> Fresh updates of data, data storage outside the device, communication e.g. social networking, gaming, 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4E0901-CFA3-427A-9EEC-928172905371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pPr/>
              <a:t>2012-02-03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pPr/>
              <a:t>2012-02-03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pPr/>
              <a:t>2012-02-03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pPr/>
              <a:t>2012-02-03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pPr/>
              <a:t>2012-02-03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pPr/>
              <a:t>2012-02-03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pPr/>
              <a:t>2012-02-03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pPr/>
              <a:t>2012-02-03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pPr/>
              <a:t>2012-02-03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pPr/>
              <a:t>2012-02-03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pPr/>
              <a:t>2012-02-03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BD319-C441-4740-BDB2-35E25C52CCE7}" type="datetimeFigureOut">
              <a:rPr lang="sv-SE" smtClean="0"/>
              <a:pPr/>
              <a:t>2012-02-03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7F0B53-9592-4779-891F-997228E46E01}" type="slidenum">
              <a:rPr lang="sv-SE" smtClean="0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nders.lindstrom@sth.kth.s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3050"/>
            <a:ext cx="3898776" cy="3155950"/>
          </a:xfrm>
        </p:spPr>
        <p:txBody>
          <a:bodyPr>
            <a:normAutofit fontScale="90000"/>
          </a:bodyPr>
          <a:lstStyle/>
          <a:p>
            <a:r>
              <a:rPr lang="en-US" sz="3100" b="0" dirty="0" smtClean="0"/>
              <a:t>Programming of Mobile Services, Spring 2012</a:t>
            </a:r>
            <a:br>
              <a:rPr lang="en-US" sz="3100" b="0" dirty="0" smtClean="0"/>
            </a:br>
            <a:r>
              <a:rPr lang="en-US" sz="3100" b="0" dirty="0" smtClean="0"/>
              <a:t/>
            </a:r>
            <a:br>
              <a:rPr lang="en-US" sz="3100" b="0" dirty="0" smtClean="0"/>
            </a:br>
            <a:r>
              <a:rPr lang="en-US" sz="2700" b="0" dirty="0" smtClean="0"/>
              <a:t>HI1017</a:t>
            </a:r>
            <a:r>
              <a:rPr lang="en-US" b="0" dirty="0" smtClean="0"/>
              <a:t/>
            </a:r>
            <a:br>
              <a:rPr lang="en-US" b="0" dirty="0" smtClean="0"/>
            </a:br>
            <a:r>
              <a:rPr lang="en-US" sz="2400" b="0" dirty="0" smtClean="0"/>
              <a:t/>
            </a:r>
            <a:br>
              <a:rPr lang="en-US" sz="2400" b="0" dirty="0" smtClean="0"/>
            </a:br>
            <a:r>
              <a:rPr lang="en-US" b="0" dirty="0" smtClean="0"/>
              <a:t>Lecturer: Anders Lindström, </a:t>
            </a:r>
            <a:r>
              <a:rPr lang="en-US" b="0" dirty="0" smtClean="0">
                <a:hlinkClick r:id="rId3"/>
              </a:rPr>
              <a:t>anders.lindstrom@sth.kth.se</a:t>
            </a:r>
            <a:endParaRPr lang="en-US" b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457200" y="3645024"/>
            <a:ext cx="3898776" cy="2481139"/>
          </a:xfrm>
        </p:spPr>
        <p:txBody>
          <a:bodyPr/>
          <a:lstStyle/>
          <a:p>
            <a:r>
              <a:rPr lang="en-US" sz="1800" dirty="0" smtClean="0"/>
              <a:t>Lecture 4</a:t>
            </a:r>
            <a:br>
              <a:rPr lang="en-US" sz="1800" dirty="0" smtClean="0"/>
            </a:br>
            <a:r>
              <a:rPr lang="en-US" sz="1800" dirty="0" smtClean="0"/>
              <a:t>Today’s topics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Intents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en-US" dirty="0" err="1" smtClean="0"/>
              <a:t>BroadcastReceivers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Introduction to Networking in Android</a:t>
            </a:r>
          </a:p>
          <a:p>
            <a:pPr>
              <a:buFontTx/>
              <a:buChar char="-"/>
            </a:pPr>
            <a:endParaRPr lang="en-US" dirty="0"/>
          </a:p>
        </p:txBody>
      </p:sp>
      <p:pic>
        <p:nvPicPr>
          <p:cNvPr id="7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l="31084" t="2249" r="21596" b="2249"/>
          <a:stretch>
            <a:fillRect/>
          </a:stretch>
        </p:blipFill>
        <p:spPr bwMode="auto">
          <a:xfrm>
            <a:off x="4605026" y="0"/>
            <a:ext cx="4538974" cy="687047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>
                <a:solidFill>
                  <a:srgbClr val="FF0000"/>
                </a:solidFill>
              </a:rPr>
              <a:t>PreferencesActivity</a:t>
            </a:r>
            <a:endParaRPr lang="sv-SE"/>
          </a:p>
        </p:txBody>
      </p:sp>
      <p:sp>
        <p:nvSpPr>
          <p:cNvPr id="6" name="Platshållare för innehåll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>
                <a:solidFill>
                  <a:srgbClr val="FF0000"/>
                </a:solidFill>
              </a:rPr>
              <a:t>Ta upp (saknas här): </a:t>
            </a:r>
            <a:r>
              <a:rPr lang="sv-SE" dirty="0" err="1">
                <a:solidFill>
                  <a:srgbClr val="FF0000"/>
                </a:solidFill>
              </a:rPr>
              <a:t>PreferencesActivity</a:t>
            </a:r>
            <a:r>
              <a:rPr lang="sv-SE" dirty="0">
                <a:solidFill>
                  <a:srgbClr val="FF0000"/>
                </a:solidFill>
              </a:rPr>
              <a:t>!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58361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 err="1"/>
              <a:t>C</a:t>
            </a:r>
            <a:r>
              <a:rPr lang="sv-SE" dirty="0" err="1" smtClean="0"/>
              <a:t>onfiguration</a:t>
            </a:r>
            <a:r>
              <a:rPr lang="sv-SE" dirty="0" smtClean="0"/>
              <a:t> </a:t>
            </a:r>
            <a:r>
              <a:rPr lang="sv-SE" dirty="0" err="1" smtClean="0"/>
              <a:t>changes</a:t>
            </a:r>
            <a:r>
              <a:rPr lang="sv-SE" dirty="0" smtClean="0"/>
              <a:t> </a:t>
            </a:r>
            <a:r>
              <a:rPr lang="sv-SE" dirty="0" err="1" smtClean="0"/>
              <a:t>runtime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Unless you specify otherwise, a </a:t>
            </a:r>
            <a:r>
              <a:rPr lang="en-US" dirty="0" smtClean="0"/>
              <a:t>configuration </a:t>
            </a:r>
            <a:r>
              <a:rPr lang="en-US" dirty="0"/>
              <a:t>change </a:t>
            </a:r>
            <a:r>
              <a:rPr lang="en-US" dirty="0" smtClean="0"/>
              <a:t>at runtime will </a:t>
            </a:r>
            <a:r>
              <a:rPr lang="en-US" dirty="0"/>
              <a:t>cause your current activity </a:t>
            </a:r>
            <a:r>
              <a:rPr lang="en-US" dirty="0" smtClean="0"/>
              <a:t>to be destroyed</a:t>
            </a:r>
          </a:p>
          <a:p>
            <a:r>
              <a:rPr lang="en-US" dirty="0" smtClean="0"/>
              <a:t>Examples:</a:t>
            </a:r>
            <a:br>
              <a:rPr lang="en-US" dirty="0" smtClean="0"/>
            </a:br>
            <a:r>
              <a:rPr lang="en-US" dirty="0" smtClean="0"/>
              <a:t>- Change </a:t>
            </a:r>
            <a:r>
              <a:rPr lang="en-US" dirty="0"/>
              <a:t>in screen </a:t>
            </a:r>
            <a:r>
              <a:rPr lang="en-US" dirty="0" smtClean="0"/>
              <a:t>orientation</a:t>
            </a:r>
            <a:br>
              <a:rPr lang="en-US" dirty="0" smtClean="0"/>
            </a:br>
            <a:r>
              <a:rPr lang="en-US" dirty="0" smtClean="0"/>
              <a:t>- Language</a:t>
            </a:r>
            <a:br>
              <a:rPr lang="en-US" dirty="0" smtClean="0"/>
            </a:br>
            <a:r>
              <a:rPr lang="en-US" dirty="0" smtClean="0"/>
              <a:t>- Input devices, …</a:t>
            </a:r>
            <a:br>
              <a:rPr lang="en-US" dirty="0" smtClean="0"/>
            </a:br>
            <a:r>
              <a:rPr lang="en-US" dirty="0" smtClean="0"/>
              <a:t>(defined in </a:t>
            </a:r>
            <a:r>
              <a:rPr lang="sv-SE" dirty="0" err="1" smtClean="0"/>
              <a:t>android.content.res.Configuration</a:t>
            </a:r>
            <a:r>
              <a:rPr lang="en-US" dirty="0" smtClean="0"/>
              <a:t>)</a:t>
            </a:r>
          </a:p>
          <a:p>
            <a:r>
              <a:rPr lang="en-US" dirty="0" smtClean="0"/>
              <a:t>If </a:t>
            </a:r>
            <a:r>
              <a:rPr lang="en-US" dirty="0"/>
              <a:t>the activity had been in the foreground or visible to the user, </a:t>
            </a:r>
            <a:r>
              <a:rPr lang="en-US" dirty="0" smtClean="0"/>
              <a:t>a new </a:t>
            </a:r>
            <a:r>
              <a:rPr lang="en-US" dirty="0"/>
              <a:t>instance of the activity will be </a:t>
            </a:r>
            <a:r>
              <a:rPr lang="en-US" dirty="0" smtClean="0"/>
              <a:t>created, and resource values reloaded </a:t>
            </a:r>
          </a:p>
          <a:p>
            <a:r>
              <a:rPr lang="en-US" dirty="0" smtClean="0"/>
              <a:t>Save UI-state in </a:t>
            </a:r>
            <a:r>
              <a:rPr lang="en-US" dirty="0" err="1" smtClean="0"/>
              <a:t>onPause</a:t>
            </a:r>
            <a:r>
              <a:rPr lang="en-US" dirty="0" smtClean="0"/>
              <a:t>() or </a:t>
            </a:r>
            <a:r>
              <a:rPr lang="en-US" dirty="0" err="1" smtClean="0"/>
              <a:t>onSaveInstanceState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42304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err="1"/>
              <a:t>Handle</a:t>
            </a:r>
            <a:r>
              <a:rPr lang="sv-SE" dirty="0"/>
              <a:t> </a:t>
            </a:r>
            <a:r>
              <a:rPr lang="sv-SE" dirty="0" err="1"/>
              <a:t>configuration</a:t>
            </a:r>
            <a:r>
              <a:rPr lang="sv-SE" dirty="0"/>
              <a:t> </a:t>
            </a:r>
            <a:r>
              <a:rPr lang="sv-SE" dirty="0" err="1"/>
              <a:t>changes</a:t>
            </a:r>
            <a:r>
              <a:rPr lang="sv-SE" dirty="0"/>
              <a:t> in </a:t>
            </a:r>
            <a:r>
              <a:rPr lang="sv-SE" dirty="0" err="1"/>
              <a:t>code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sv-SE" sz="4400" dirty="0" err="1" smtClean="0"/>
              <a:t>This</a:t>
            </a:r>
            <a:r>
              <a:rPr lang="sv-SE" sz="4400" dirty="0" smtClean="0"/>
              <a:t> </a:t>
            </a:r>
            <a:r>
              <a:rPr lang="sv-SE" sz="4400" dirty="0" err="1" smtClean="0"/>
              <a:t>surpresses</a:t>
            </a:r>
            <a:r>
              <a:rPr lang="sv-SE" sz="4400" dirty="0" smtClean="0"/>
              <a:t> the </a:t>
            </a:r>
            <a:r>
              <a:rPr lang="sv-SE" sz="4400" dirty="0" err="1" smtClean="0"/>
              <a:t>Activity</a:t>
            </a:r>
            <a:r>
              <a:rPr lang="sv-SE" sz="4400" dirty="0" smtClean="0"/>
              <a:t> </a:t>
            </a:r>
            <a:r>
              <a:rPr lang="sv-SE" sz="4400" dirty="0" err="1" smtClean="0"/>
              <a:t>to</a:t>
            </a:r>
            <a:r>
              <a:rPr lang="sv-SE" sz="4400" dirty="0" smtClean="0"/>
              <a:t> be </a:t>
            </a:r>
            <a:r>
              <a:rPr lang="sv-SE" sz="4400" dirty="0" err="1" smtClean="0"/>
              <a:t>destroyed</a:t>
            </a:r>
            <a:r>
              <a:rPr lang="sv-SE" sz="4400" dirty="0" smtClean="0"/>
              <a:t> and </a:t>
            </a:r>
            <a:r>
              <a:rPr lang="sv-SE" sz="4400" dirty="0" err="1" smtClean="0"/>
              <a:t>restarted</a:t>
            </a:r>
            <a:r>
              <a:rPr lang="sv-SE" dirty="0" smtClean="0"/>
              <a:t/>
            </a:r>
            <a:br>
              <a:rPr lang="sv-SE" dirty="0" smtClean="0"/>
            </a:br>
            <a:endParaRPr lang="sv-SE" dirty="0" smtClean="0"/>
          </a:p>
          <a:p>
            <a:r>
              <a:rPr lang="sv-SE" dirty="0" smtClean="0"/>
              <a:t>The </a:t>
            </a:r>
            <a:r>
              <a:rPr lang="sv-SE" dirty="0" err="1" smtClean="0"/>
              <a:t>application</a:t>
            </a:r>
            <a:r>
              <a:rPr lang="sv-SE" dirty="0" smtClean="0"/>
              <a:t> manifest:</a:t>
            </a:r>
            <a:br>
              <a:rPr lang="sv-SE" dirty="0" smtClean="0"/>
            </a:br>
            <a:r>
              <a:rPr lang="sv-SE" sz="3600" dirty="0">
                <a:solidFill>
                  <a:srgbClr val="000000"/>
                </a:solidFill>
                <a:latin typeface="Consolas"/>
              </a:rPr>
              <a:t>&lt;</a:t>
            </a:r>
            <a:r>
              <a:rPr lang="sv-SE" sz="3600" dirty="0" err="1">
                <a:solidFill>
                  <a:srgbClr val="000000"/>
                </a:solidFill>
                <a:latin typeface="Consolas"/>
              </a:rPr>
              <a:t>activity</a:t>
            </a:r>
            <a:r>
              <a:rPr lang="sv-SE" sz="3600" dirty="0">
                <a:solidFill>
                  <a:srgbClr val="000000"/>
                </a:solidFill>
                <a:latin typeface="Consolas"/>
              </a:rPr>
              <a:t>  </a:t>
            </a:r>
            <a:br>
              <a:rPr lang="sv-SE" sz="3600" dirty="0">
                <a:solidFill>
                  <a:srgbClr val="000000"/>
                </a:solidFill>
                <a:latin typeface="Consolas"/>
              </a:rPr>
            </a:br>
            <a:r>
              <a:rPr lang="sv-SE" sz="3600" dirty="0">
                <a:solidFill>
                  <a:srgbClr val="000000"/>
                </a:solidFill>
                <a:latin typeface="Consolas"/>
              </a:rPr>
              <a:t>	</a:t>
            </a:r>
            <a:r>
              <a:rPr lang="sv-SE" sz="3600" dirty="0" err="1">
                <a:solidFill>
                  <a:srgbClr val="000000"/>
                </a:solidFill>
                <a:latin typeface="Consolas"/>
              </a:rPr>
              <a:t>android:label</a:t>
            </a:r>
            <a:r>
              <a:rPr lang="sv-SE" sz="3600" dirty="0">
                <a:solidFill>
                  <a:srgbClr val="000000"/>
                </a:solidFill>
                <a:latin typeface="Consolas"/>
              </a:rPr>
              <a:t>=”. . .”</a:t>
            </a:r>
            <a:br>
              <a:rPr lang="sv-SE" sz="3600" dirty="0">
                <a:solidFill>
                  <a:srgbClr val="000000"/>
                </a:solidFill>
                <a:latin typeface="Consolas"/>
              </a:rPr>
            </a:br>
            <a:r>
              <a:rPr lang="sv-SE" sz="3600" dirty="0">
                <a:solidFill>
                  <a:srgbClr val="000000"/>
                </a:solidFill>
                <a:latin typeface="Consolas"/>
              </a:rPr>
              <a:t>	</a:t>
            </a:r>
            <a:r>
              <a:rPr lang="sv-SE" sz="3600" dirty="0" err="1">
                <a:solidFill>
                  <a:srgbClr val="000000"/>
                </a:solidFill>
                <a:latin typeface="Consolas"/>
              </a:rPr>
              <a:t>android:configChanges</a:t>
            </a:r>
            <a:r>
              <a:rPr lang="sv-SE" sz="3600" dirty="0">
                <a:solidFill>
                  <a:srgbClr val="000000"/>
                </a:solidFill>
                <a:latin typeface="Consolas"/>
              </a:rPr>
              <a:t>=”</a:t>
            </a:r>
            <a:r>
              <a:rPr lang="sv-SE" sz="3600" dirty="0" err="1">
                <a:solidFill>
                  <a:srgbClr val="000000"/>
                </a:solidFill>
                <a:latin typeface="Consolas"/>
              </a:rPr>
              <a:t>orientation|keyboardHidden</a:t>
            </a:r>
            <a:r>
              <a:rPr lang="sv-SE" sz="3600" dirty="0">
                <a:solidFill>
                  <a:srgbClr val="000000"/>
                </a:solidFill>
                <a:latin typeface="Consolas"/>
              </a:rPr>
              <a:t>” /&gt;</a:t>
            </a:r>
            <a:r>
              <a:rPr lang="sv-SE" dirty="0" smtClean="0"/>
              <a:t/>
            </a:r>
            <a:br>
              <a:rPr lang="sv-SE" dirty="0" smtClean="0"/>
            </a:br>
            <a:endParaRPr lang="sv-SE" dirty="0" smtClean="0"/>
          </a:p>
          <a:p>
            <a:r>
              <a:rPr lang="sv-SE" dirty="0" smtClean="0"/>
              <a:t>In the </a:t>
            </a:r>
            <a:r>
              <a:rPr lang="sv-SE" dirty="0" err="1" smtClean="0"/>
              <a:t>activity</a:t>
            </a:r>
            <a:r>
              <a:rPr lang="sv-SE" dirty="0" smtClean="0"/>
              <a:t>:</a:t>
            </a:r>
            <a:r>
              <a:rPr lang="sv-SE" dirty="0"/>
              <a:t/>
            </a:r>
            <a:br>
              <a:rPr lang="sv-SE" dirty="0"/>
            </a:br>
            <a:r>
              <a:rPr lang="sv-SE" i="1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@</a:t>
            </a:r>
            <a:r>
              <a:rPr lang="sv-SE" i="1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Overrid</a:t>
            </a:r>
            <a:r>
              <a:rPr lang="sv-SE" sz="3600" i="1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</a:t>
            </a:r>
            <a:r>
              <a:rPr lang="sv-SE" dirty="0">
                <a:solidFill>
                  <a:srgbClr val="000000"/>
                </a:solidFill>
                <a:latin typeface="Consolas"/>
              </a:rPr>
              <a:t/>
            </a:r>
            <a:br>
              <a:rPr lang="sv-SE" dirty="0">
                <a:solidFill>
                  <a:srgbClr val="000000"/>
                </a:solidFill>
                <a:latin typeface="Consolas"/>
              </a:rPr>
            </a:br>
            <a:r>
              <a:rPr lang="sv-SE" dirty="0">
                <a:solidFill>
                  <a:srgbClr val="000000"/>
                </a:solidFill>
                <a:latin typeface="Consolas"/>
              </a:rPr>
              <a:t>public </a:t>
            </a:r>
            <a:r>
              <a:rPr lang="sv-SE" dirty="0" err="1">
                <a:solidFill>
                  <a:srgbClr val="000000"/>
                </a:solidFill>
                <a:latin typeface="Consolas"/>
              </a:rPr>
              <a:t>void</a:t>
            </a:r>
            <a:r>
              <a:rPr lang="sv-SE" dirty="0">
                <a:solidFill>
                  <a:srgbClr val="000000"/>
                </a:solidFill>
                <a:latin typeface="Consolas"/>
              </a:rPr>
              <a:t> </a:t>
            </a:r>
            <a:r>
              <a:rPr lang="sv-SE" dirty="0" err="1">
                <a:solidFill>
                  <a:srgbClr val="000000"/>
                </a:solidFill>
                <a:latin typeface="Consolas"/>
              </a:rPr>
              <a:t>onConfigurationChanged</a:t>
            </a:r>
            <a:r>
              <a:rPr lang="sv-SE" dirty="0">
                <a:solidFill>
                  <a:srgbClr val="000000"/>
                </a:solidFill>
                <a:latin typeface="Consolas"/>
              </a:rPr>
              <a:t>(</a:t>
            </a:r>
            <a:r>
              <a:rPr lang="sv-SE" dirty="0" err="1">
                <a:solidFill>
                  <a:srgbClr val="000000"/>
                </a:solidFill>
                <a:latin typeface="Consolas"/>
              </a:rPr>
              <a:t>Configuration</a:t>
            </a:r>
            <a:r>
              <a:rPr lang="sv-SE" dirty="0">
                <a:solidFill>
                  <a:srgbClr val="000000"/>
                </a:solidFill>
                <a:latin typeface="Consolas"/>
              </a:rPr>
              <a:t> </a:t>
            </a:r>
            <a:r>
              <a:rPr lang="sv-SE" dirty="0" err="1">
                <a:solidFill>
                  <a:srgbClr val="000000"/>
                </a:solidFill>
                <a:latin typeface="Consolas"/>
              </a:rPr>
              <a:t>newConfig</a:t>
            </a:r>
            <a:r>
              <a:rPr lang="sv-SE" dirty="0">
                <a:solidFill>
                  <a:srgbClr val="000000"/>
                </a:solidFill>
                <a:latin typeface="Consolas"/>
              </a:rPr>
              <a:t>) {</a:t>
            </a:r>
            <a:br>
              <a:rPr lang="sv-SE" dirty="0">
                <a:solidFill>
                  <a:srgbClr val="000000"/>
                </a:solidFill>
                <a:latin typeface="Consolas"/>
              </a:rPr>
            </a:br>
            <a:r>
              <a:rPr lang="sv-SE" dirty="0">
                <a:solidFill>
                  <a:srgbClr val="000000"/>
                </a:solidFill>
                <a:latin typeface="Consolas"/>
              </a:rPr>
              <a:t>	super. </a:t>
            </a:r>
            <a:r>
              <a:rPr lang="sv-SE" dirty="0" err="1">
                <a:solidFill>
                  <a:srgbClr val="000000"/>
                </a:solidFill>
                <a:latin typeface="Consolas"/>
              </a:rPr>
              <a:t>onConfigurationChanged</a:t>
            </a:r>
            <a:r>
              <a:rPr lang="sv-SE" dirty="0">
                <a:solidFill>
                  <a:srgbClr val="000000"/>
                </a:solidFill>
                <a:latin typeface="Consolas"/>
              </a:rPr>
              <a:t>(</a:t>
            </a:r>
            <a:r>
              <a:rPr lang="sv-SE" dirty="0" err="1">
                <a:solidFill>
                  <a:srgbClr val="000000"/>
                </a:solidFill>
                <a:latin typeface="Consolas"/>
              </a:rPr>
              <a:t>newConfig</a:t>
            </a:r>
            <a:r>
              <a:rPr lang="sv-SE" dirty="0">
                <a:solidFill>
                  <a:srgbClr val="000000"/>
                </a:solidFill>
                <a:latin typeface="Consolas"/>
              </a:rPr>
              <a:t>);</a:t>
            </a:r>
            <a:br>
              <a:rPr lang="sv-SE" dirty="0">
                <a:solidFill>
                  <a:srgbClr val="000000"/>
                </a:solidFill>
                <a:latin typeface="Consolas"/>
              </a:rPr>
            </a:br>
            <a:r>
              <a:rPr lang="sv-SE" dirty="0">
                <a:solidFill>
                  <a:srgbClr val="000000"/>
                </a:solidFill>
                <a:latin typeface="Consolas"/>
              </a:rPr>
              <a:t/>
            </a:r>
            <a:br>
              <a:rPr lang="sv-SE" dirty="0">
                <a:solidFill>
                  <a:srgbClr val="000000"/>
                </a:solidFill>
                <a:latin typeface="Consolas"/>
              </a:rPr>
            </a:br>
            <a:r>
              <a:rPr lang="sv-SE" dirty="0">
                <a:solidFill>
                  <a:srgbClr val="000000"/>
                </a:solidFill>
                <a:latin typeface="Consolas"/>
              </a:rPr>
              <a:t>	// </a:t>
            </a:r>
            <a:r>
              <a:rPr lang="sv-SE" dirty="0" err="1">
                <a:solidFill>
                  <a:srgbClr val="000000"/>
                </a:solidFill>
                <a:latin typeface="Consolas"/>
              </a:rPr>
              <a:t>Update</a:t>
            </a:r>
            <a:r>
              <a:rPr lang="sv-SE" dirty="0">
                <a:solidFill>
                  <a:srgbClr val="000000"/>
                </a:solidFill>
                <a:latin typeface="Consolas"/>
              </a:rPr>
              <a:t> </a:t>
            </a:r>
            <a:r>
              <a:rPr lang="sv-SE" dirty="0" err="1">
                <a:solidFill>
                  <a:srgbClr val="000000"/>
                </a:solidFill>
                <a:latin typeface="Consolas"/>
              </a:rPr>
              <a:t>any</a:t>
            </a:r>
            <a:r>
              <a:rPr lang="sv-SE" dirty="0">
                <a:solidFill>
                  <a:srgbClr val="000000"/>
                </a:solidFill>
                <a:latin typeface="Consolas"/>
              </a:rPr>
              <a:t> UI </a:t>
            </a:r>
            <a:r>
              <a:rPr lang="sv-SE" dirty="0" err="1">
                <a:solidFill>
                  <a:srgbClr val="000000"/>
                </a:solidFill>
                <a:latin typeface="Consolas"/>
              </a:rPr>
              <a:t>based</a:t>
            </a:r>
            <a:r>
              <a:rPr lang="sv-SE" dirty="0">
                <a:solidFill>
                  <a:srgbClr val="000000"/>
                </a:solidFill>
                <a:latin typeface="Consolas"/>
              </a:rPr>
              <a:t> on </a:t>
            </a:r>
            <a:r>
              <a:rPr lang="sv-SE" dirty="0" err="1">
                <a:solidFill>
                  <a:srgbClr val="000000"/>
                </a:solidFill>
                <a:latin typeface="Consolas"/>
              </a:rPr>
              <a:t>resource</a:t>
            </a:r>
            <a:r>
              <a:rPr lang="sv-SE" dirty="0">
                <a:solidFill>
                  <a:srgbClr val="000000"/>
                </a:solidFill>
                <a:latin typeface="Consolas"/>
              </a:rPr>
              <a:t> </a:t>
            </a:r>
            <a:r>
              <a:rPr lang="sv-SE" dirty="0" err="1">
                <a:solidFill>
                  <a:srgbClr val="000000"/>
                </a:solidFill>
                <a:latin typeface="Consolas"/>
              </a:rPr>
              <a:t>values</a:t>
            </a:r>
            <a:r>
              <a:rPr lang="sv-SE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sv-SE" dirty="0" err="1">
                <a:solidFill>
                  <a:srgbClr val="000000"/>
                </a:solidFill>
                <a:latin typeface="Consolas"/>
              </a:rPr>
              <a:t>they</a:t>
            </a:r>
            <a:r>
              <a:rPr lang="sv-SE" dirty="0">
                <a:solidFill>
                  <a:srgbClr val="000000"/>
                </a:solidFill>
                <a:latin typeface="Consolas"/>
              </a:rPr>
              <a:t> </a:t>
            </a:r>
            <a:r>
              <a:rPr lang="sv-SE" dirty="0" err="1">
                <a:solidFill>
                  <a:srgbClr val="000000"/>
                </a:solidFill>
                <a:latin typeface="Consolas"/>
              </a:rPr>
              <a:t>might</a:t>
            </a:r>
            <a:r>
              <a:rPr lang="sv-SE" dirty="0">
                <a:solidFill>
                  <a:srgbClr val="000000"/>
                </a:solidFill>
                <a:latin typeface="Consolas"/>
              </a:rPr>
              <a:t> </a:t>
            </a:r>
            <a:r>
              <a:rPr lang="sv-SE" dirty="0" smtClean="0">
                <a:solidFill>
                  <a:srgbClr val="000000"/>
                </a:solidFill>
                <a:latin typeface="Consolas"/>
              </a:rPr>
              <a:t>	// </a:t>
            </a:r>
            <a:r>
              <a:rPr lang="sv-SE" dirty="0" err="1" smtClean="0">
                <a:solidFill>
                  <a:srgbClr val="000000"/>
                </a:solidFill>
                <a:latin typeface="Consolas"/>
              </a:rPr>
              <a:t>have</a:t>
            </a:r>
            <a:r>
              <a:rPr lang="sv-SE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sv-SE" dirty="0" err="1">
                <a:solidFill>
                  <a:srgbClr val="000000"/>
                </a:solidFill>
                <a:latin typeface="Consolas"/>
              </a:rPr>
              <a:t>changed</a:t>
            </a:r>
            <a:r>
              <a:rPr lang="sv-SE" dirty="0">
                <a:solidFill>
                  <a:srgbClr val="000000"/>
                </a:solidFill>
                <a:latin typeface="Consolas"/>
              </a:rPr>
              <a:t/>
            </a:r>
            <a:br>
              <a:rPr lang="sv-SE" dirty="0">
                <a:solidFill>
                  <a:srgbClr val="000000"/>
                </a:solidFill>
                <a:latin typeface="Consolas"/>
              </a:rPr>
            </a:br>
            <a:r>
              <a:rPr lang="sv-SE" dirty="0">
                <a:solidFill>
                  <a:srgbClr val="000000"/>
                </a:solidFill>
                <a:latin typeface="Consolas"/>
              </a:rPr>
              <a:t/>
            </a:r>
            <a:br>
              <a:rPr lang="sv-SE" dirty="0">
                <a:solidFill>
                  <a:srgbClr val="000000"/>
                </a:solidFill>
                <a:latin typeface="Consolas"/>
              </a:rPr>
            </a:br>
            <a:r>
              <a:rPr lang="sv-SE" dirty="0">
                <a:solidFill>
                  <a:srgbClr val="000000"/>
                </a:solidFill>
                <a:latin typeface="Consolas"/>
              </a:rPr>
              <a:t>	</a:t>
            </a:r>
            <a:r>
              <a:rPr lang="sv-SE" dirty="0" err="1">
                <a:solidFill>
                  <a:srgbClr val="000000"/>
                </a:solidFill>
                <a:latin typeface="Consolas"/>
              </a:rPr>
              <a:t>if</a:t>
            </a:r>
            <a:r>
              <a:rPr lang="sv-SE" dirty="0">
                <a:solidFill>
                  <a:srgbClr val="000000"/>
                </a:solidFill>
                <a:latin typeface="Consolas"/>
              </a:rPr>
              <a:t>(</a:t>
            </a:r>
            <a:r>
              <a:rPr lang="sv-SE" dirty="0" err="1">
                <a:solidFill>
                  <a:srgbClr val="000000"/>
                </a:solidFill>
                <a:latin typeface="Consolas"/>
              </a:rPr>
              <a:t>newConfig.orientation</a:t>
            </a:r>
            <a:r>
              <a:rPr lang="sv-SE" dirty="0">
                <a:solidFill>
                  <a:srgbClr val="000000"/>
                </a:solidFill>
                <a:latin typeface="Consolas"/>
              </a:rPr>
              <a:t> == </a:t>
            </a:r>
            <a:r>
              <a:rPr lang="sv-SE" dirty="0" smtClean="0">
                <a:solidFill>
                  <a:srgbClr val="000000"/>
                </a:solidFill>
                <a:latin typeface="Consolas"/>
              </a:rPr>
              <a:t/>
            </a:r>
            <a:br>
              <a:rPr lang="sv-SE" dirty="0" smtClean="0">
                <a:solidFill>
                  <a:srgbClr val="000000"/>
                </a:solidFill>
                <a:latin typeface="Consolas"/>
              </a:rPr>
            </a:br>
            <a:r>
              <a:rPr lang="sv-SE" dirty="0" smtClean="0">
                <a:solidFill>
                  <a:srgbClr val="000000"/>
                </a:solidFill>
                <a:latin typeface="Consolas"/>
              </a:rPr>
              <a:t>		</a:t>
            </a:r>
            <a:r>
              <a:rPr lang="sv-SE" dirty="0" err="1" smtClean="0">
                <a:solidFill>
                  <a:srgbClr val="000000"/>
                </a:solidFill>
                <a:latin typeface="Consolas"/>
              </a:rPr>
              <a:t>Configuration.ORIENTATION_LANDSCAPE</a:t>
            </a:r>
            <a:r>
              <a:rPr lang="sv-SE" dirty="0">
                <a:solidFill>
                  <a:srgbClr val="000000"/>
                </a:solidFill>
                <a:latin typeface="Consolas"/>
              </a:rPr>
              <a:t>) { . . </a:t>
            </a:r>
            <a:r>
              <a:rPr lang="sv-SE" dirty="0" smtClean="0">
                <a:solidFill>
                  <a:srgbClr val="000000"/>
                </a:solidFill>
                <a:latin typeface="Consolas"/>
              </a:rPr>
              <a:t>.</a:t>
            </a:r>
            <a:endParaRPr lang="sv-SE" dirty="0" smtClean="0"/>
          </a:p>
        </p:txBody>
      </p:sp>
    </p:spTree>
    <p:extLst>
      <p:ext uri="{BB962C8B-B14F-4D97-AF65-F5344CB8AC3E}">
        <p14:creationId xmlns:p14="http://schemas.microsoft.com/office/powerpoint/2010/main" val="1784865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An </a:t>
            </a:r>
            <a:r>
              <a:rPr lang="sv-SE" dirty="0" err="1" smtClean="0"/>
              <a:t>Android</a:t>
            </a:r>
            <a:r>
              <a:rPr lang="sv-SE" dirty="0" smtClean="0"/>
              <a:t> </a:t>
            </a:r>
            <a:r>
              <a:rPr lang="sv-SE" dirty="0" err="1" smtClean="0"/>
              <a:t>application</a:t>
            </a:r>
            <a:endParaRPr lang="sv-SE" dirty="0"/>
          </a:p>
        </p:txBody>
      </p:sp>
      <p:graphicFrame>
        <p:nvGraphicFramePr>
          <p:cNvPr id="8" name="Platshållare för innehåll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0133556"/>
              </p:ext>
            </p:extLst>
          </p:nvPr>
        </p:nvGraphicFramePr>
        <p:xfrm>
          <a:off x="1043608" y="2137123"/>
          <a:ext cx="7056784" cy="34521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Rektangel 8"/>
          <p:cNvSpPr/>
          <p:nvPr/>
        </p:nvSpPr>
        <p:spPr>
          <a:xfrm>
            <a:off x="827584" y="1916832"/>
            <a:ext cx="7488832" cy="3816424"/>
          </a:xfrm>
          <a:prstGeom prst="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textruta 9"/>
          <p:cNvSpPr txBox="1"/>
          <p:nvPr/>
        </p:nvSpPr>
        <p:spPr>
          <a:xfrm>
            <a:off x="841088" y="1925360"/>
            <a:ext cx="1624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The </a:t>
            </a:r>
            <a:r>
              <a:rPr lang="sv-SE" dirty="0" err="1" smtClean="0"/>
              <a:t>application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735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err="1" smtClean="0"/>
              <a:t>Intents</a:t>
            </a:r>
            <a:r>
              <a:rPr lang="sv-SE" dirty="0"/>
              <a:t> </a:t>
            </a:r>
            <a:r>
              <a:rPr lang="sv-SE" dirty="0" smtClean="0"/>
              <a:t>– </a:t>
            </a:r>
            <a:r>
              <a:rPr lang="sv-SE" dirty="0" err="1" smtClean="0"/>
              <a:t>send</a:t>
            </a:r>
            <a:r>
              <a:rPr lang="sv-SE" dirty="0" smtClean="0"/>
              <a:t> </a:t>
            </a:r>
            <a:r>
              <a:rPr lang="sv-SE" dirty="0" err="1" smtClean="0"/>
              <a:t>message</a:t>
            </a:r>
            <a:r>
              <a:rPr lang="sv-SE" dirty="0"/>
              <a:t> </a:t>
            </a:r>
            <a:r>
              <a:rPr lang="sv-SE" dirty="0" smtClean="0"/>
              <a:t>or start </a:t>
            </a:r>
            <a:r>
              <a:rPr lang="sv-SE" dirty="0" err="1" smtClean="0"/>
              <a:t>other</a:t>
            </a:r>
            <a:r>
              <a:rPr lang="sv-SE" dirty="0" smtClean="0"/>
              <a:t> </a:t>
            </a:r>
            <a:r>
              <a:rPr lang="sv-SE" dirty="0" err="1" smtClean="0"/>
              <a:t>component</a:t>
            </a:r>
            <a:endParaRPr lang="sv-SE" dirty="0"/>
          </a:p>
        </p:txBody>
      </p:sp>
      <p:graphicFrame>
        <p:nvGraphicFramePr>
          <p:cNvPr id="4" name="Platshållare för innehåll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692843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Höger 5"/>
          <p:cNvSpPr/>
          <p:nvPr/>
        </p:nvSpPr>
        <p:spPr>
          <a:xfrm>
            <a:off x="3995936" y="1916832"/>
            <a:ext cx="1368152" cy="1008112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dirty="0" err="1" smtClean="0"/>
              <a:t>Intent</a:t>
            </a:r>
            <a:r>
              <a:rPr lang="sv-SE" dirty="0" smtClean="0"/>
              <a:t> </a:t>
            </a:r>
            <a:endParaRPr lang="sv-SE" dirty="0"/>
          </a:p>
        </p:txBody>
      </p:sp>
      <p:sp>
        <p:nvSpPr>
          <p:cNvPr id="7" name="Höger 6"/>
          <p:cNvSpPr/>
          <p:nvPr/>
        </p:nvSpPr>
        <p:spPr>
          <a:xfrm>
            <a:off x="3995936" y="4581128"/>
            <a:ext cx="1368152" cy="1008112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dirty="0" err="1" smtClean="0"/>
              <a:t>Intent</a:t>
            </a:r>
            <a:r>
              <a:rPr lang="sv-SE" dirty="0" smtClean="0"/>
              <a:t>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6808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Broadcast </a:t>
            </a:r>
            <a:r>
              <a:rPr lang="sv-SE" dirty="0" err="1" smtClean="0"/>
              <a:t>Intents</a:t>
            </a:r>
            <a:endParaRPr lang="sv-SE" dirty="0"/>
          </a:p>
        </p:txBody>
      </p:sp>
      <p:graphicFrame>
        <p:nvGraphicFramePr>
          <p:cNvPr id="4" name="Platshållare för innehåll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150648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Höger 5"/>
          <p:cNvSpPr/>
          <p:nvPr/>
        </p:nvSpPr>
        <p:spPr>
          <a:xfrm>
            <a:off x="3347864" y="3355464"/>
            <a:ext cx="1368152" cy="1008112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dirty="0" err="1" smtClean="0"/>
              <a:t>Intent</a:t>
            </a:r>
            <a:r>
              <a:rPr lang="sv-SE" dirty="0" smtClean="0"/>
              <a:t> </a:t>
            </a:r>
            <a:endParaRPr lang="sv-SE" dirty="0"/>
          </a:p>
        </p:txBody>
      </p:sp>
      <p:cxnSp>
        <p:nvCxnSpPr>
          <p:cNvPr id="5" name="Rak 4"/>
          <p:cNvCxnSpPr/>
          <p:nvPr/>
        </p:nvCxnSpPr>
        <p:spPr>
          <a:xfrm flipV="1">
            <a:off x="4716016" y="2420888"/>
            <a:ext cx="864096" cy="864096"/>
          </a:xfrm>
          <a:prstGeom prst="line">
            <a:avLst/>
          </a:prstGeom>
          <a:ln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k 7"/>
          <p:cNvCxnSpPr/>
          <p:nvPr/>
        </p:nvCxnSpPr>
        <p:spPr>
          <a:xfrm>
            <a:off x="4932040" y="3859520"/>
            <a:ext cx="724272" cy="0"/>
          </a:xfrm>
          <a:prstGeom prst="line">
            <a:avLst/>
          </a:prstGeom>
          <a:ln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8"/>
          <p:cNvCxnSpPr/>
          <p:nvPr/>
        </p:nvCxnSpPr>
        <p:spPr>
          <a:xfrm>
            <a:off x="4868416" y="4363576"/>
            <a:ext cx="711696" cy="1009640"/>
          </a:xfrm>
          <a:prstGeom prst="line">
            <a:avLst/>
          </a:prstGeom>
          <a:ln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ktangel 13"/>
          <p:cNvSpPr/>
          <p:nvPr/>
        </p:nvSpPr>
        <p:spPr>
          <a:xfrm>
            <a:off x="5025950" y="1484784"/>
            <a:ext cx="3650506" cy="1512168"/>
          </a:xfrm>
          <a:prstGeom prst="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textruta 14"/>
          <p:cNvSpPr txBox="1"/>
          <p:nvPr/>
        </p:nvSpPr>
        <p:spPr>
          <a:xfrm>
            <a:off x="5029101" y="1484784"/>
            <a:ext cx="2371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 smtClean="0"/>
              <a:t>Some</a:t>
            </a:r>
            <a:r>
              <a:rPr lang="sv-SE" dirty="0" smtClean="0"/>
              <a:t> </a:t>
            </a:r>
            <a:r>
              <a:rPr lang="sv-SE" dirty="0" err="1" smtClean="0"/>
              <a:t>other</a:t>
            </a:r>
            <a:r>
              <a:rPr lang="sv-SE" dirty="0" smtClean="0"/>
              <a:t> </a:t>
            </a:r>
            <a:r>
              <a:rPr lang="sv-SE" dirty="0" err="1" smtClean="0"/>
              <a:t>application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2080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Intents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An Intent (meaning </a:t>
            </a:r>
            <a:r>
              <a:rPr lang="sv-SE" dirty="0" err="1" smtClean="0"/>
              <a:t>aim</a:t>
            </a:r>
            <a:r>
              <a:rPr lang="sv-SE" dirty="0" smtClean="0"/>
              <a:t>, </a:t>
            </a:r>
            <a:r>
              <a:rPr lang="sv-SE" dirty="0" err="1" smtClean="0"/>
              <a:t>purpose</a:t>
            </a:r>
            <a:r>
              <a:rPr lang="sv-SE" dirty="0" smtClean="0"/>
              <a:t>, intention) is an </a:t>
            </a:r>
            <a:r>
              <a:rPr lang="sv-SE" i="1" dirty="0" err="1" smtClean="0"/>
              <a:t>asynchronous</a:t>
            </a:r>
            <a:r>
              <a:rPr lang="sv-SE" dirty="0" smtClean="0"/>
              <a:t> </a:t>
            </a:r>
            <a:r>
              <a:rPr lang="sv-SE" dirty="0" err="1" smtClean="0"/>
              <a:t>message</a:t>
            </a:r>
            <a:r>
              <a:rPr lang="sv-SE" dirty="0" smtClean="0"/>
              <a:t> sent </a:t>
            </a:r>
            <a:r>
              <a:rPr lang="sv-SE" dirty="0" err="1" smtClean="0"/>
              <a:t>between</a:t>
            </a:r>
            <a:r>
              <a:rPr lang="sv-SE" dirty="0" smtClean="0"/>
              <a:t> </a:t>
            </a:r>
            <a:r>
              <a:rPr lang="sv-SE" dirty="0" err="1" smtClean="0"/>
              <a:t>application</a:t>
            </a:r>
            <a:r>
              <a:rPr lang="sv-SE" dirty="0" smtClean="0"/>
              <a:t> </a:t>
            </a:r>
            <a:r>
              <a:rPr lang="sv-SE" dirty="0" err="1" smtClean="0"/>
              <a:t>components</a:t>
            </a:r>
            <a:endParaRPr lang="sv-SE" dirty="0" smtClean="0"/>
          </a:p>
          <a:p>
            <a:pPr>
              <a:buNone/>
            </a:pPr>
            <a:r>
              <a:rPr lang="sv-SE" dirty="0" err="1" smtClean="0"/>
              <a:t>Intents</a:t>
            </a:r>
            <a:r>
              <a:rPr lang="sv-SE" dirty="0" smtClean="0"/>
              <a:t> </a:t>
            </a:r>
            <a:r>
              <a:rPr lang="sv-SE" dirty="0" err="1" smtClean="0"/>
              <a:t>can</a:t>
            </a:r>
            <a:r>
              <a:rPr lang="sv-SE" dirty="0" smtClean="0"/>
              <a:t> be </a:t>
            </a:r>
            <a:r>
              <a:rPr lang="sv-SE" dirty="0" err="1" smtClean="0"/>
              <a:t>used</a:t>
            </a:r>
            <a:r>
              <a:rPr lang="sv-SE" dirty="0" smtClean="0"/>
              <a:t> to</a:t>
            </a:r>
          </a:p>
          <a:p>
            <a:pPr marL="514350" indent="-514350">
              <a:buFont typeface="+mj-lt"/>
              <a:buAutoNum type="arabicPeriod"/>
            </a:pPr>
            <a:r>
              <a:rPr lang="sv-SE" dirty="0" err="1" smtClean="0"/>
              <a:t>Explicitly</a:t>
            </a:r>
            <a:r>
              <a:rPr lang="sv-SE" dirty="0" smtClean="0"/>
              <a:t> start a </a:t>
            </a:r>
            <a:r>
              <a:rPr lang="sv-SE" dirty="0" err="1" smtClean="0"/>
              <a:t>specific</a:t>
            </a:r>
            <a:r>
              <a:rPr lang="sv-SE" dirty="0" smtClean="0"/>
              <a:t> Activity or Service (</a:t>
            </a:r>
            <a:r>
              <a:rPr lang="sv-SE" dirty="0" err="1" smtClean="0"/>
              <a:t>together</a:t>
            </a:r>
            <a:r>
              <a:rPr lang="sv-SE" dirty="0" smtClean="0"/>
              <a:t> with </a:t>
            </a:r>
            <a:r>
              <a:rPr lang="sv-SE" dirty="0" err="1" smtClean="0"/>
              <a:t>some</a:t>
            </a:r>
            <a:r>
              <a:rPr lang="sv-SE" dirty="0" smtClean="0"/>
              <a:t> data)</a:t>
            </a:r>
          </a:p>
          <a:p>
            <a:pPr marL="514350" indent="-514350">
              <a:buFont typeface="+mj-lt"/>
              <a:buAutoNum type="arabicPeriod"/>
            </a:pPr>
            <a:r>
              <a:rPr lang="sv-SE" dirty="0" err="1" smtClean="0"/>
              <a:t>Implicitly</a:t>
            </a:r>
            <a:r>
              <a:rPr lang="sv-SE" dirty="0" smtClean="0"/>
              <a:t> </a:t>
            </a:r>
            <a:r>
              <a:rPr lang="sv-SE" dirty="0" err="1" smtClean="0"/>
              <a:t>request</a:t>
            </a:r>
            <a:r>
              <a:rPr lang="sv-SE" dirty="0" smtClean="0"/>
              <a:t> </a:t>
            </a:r>
            <a:r>
              <a:rPr lang="sv-SE" dirty="0" err="1" smtClean="0"/>
              <a:t>that</a:t>
            </a:r>
            <a:r>
              <a:rPr lang="sv-SE" dirty="0" smtClean="0"/>
              <a:t> </a:t>
            </a:r>
            <a:r>
              <a:rPr lang="sv-SE" i="1" dirty="0" smtClean="0"/>
              <a:t>the best </a:t>
            </a:r>
            <a:r>
              <a:rPr lang="sv-SE" i="1" dirty="0" err="1" smtClean="0"/>
              <a:t>suited</a:t>
            </a:r>
            <a:r>
              <a:rPr lang="sv-SE" i="1" dirty="0" smtClean="0"/>
              <a:t> </a:t>
            </a:r>
            <a:r>
              <a:rPr lang="sv-SE" dirty="0" err="1" smtClean="0"/>
              <a:t>Activity</a:t>
            </a:r>
            <a:r>
              <a:rPr lang="sv-SE" dirty="0" smtClean="0"/>
              <a:t> or Service </a:t>
            </a:r>
            <a:r>
              <a:rPr lang="sv-SE" dirty="0" err="1" smtClean="0"/>
              <a:t>perform</a:t>
            </a:r>
            <a:r>
              <a:rPr lang="sv-SE" dirty="0" smtClean="0"/>
              <a:t> an action (</a:t>
            </a:r>
            <a:r>
              <a:rPr lang="sv-SE" dirty="0" err="1" smtClean="0"/>
              <a:t>together</a:t>
            </a:r>
            <a:r>
              <a:rPr lang="sv-SE" dirty="0" smtClean="0"/>
              <a:t> with </a:t>
            </a:r>
            <a:r>
              <a:rPr lang="sv-SE" dirty="0" err="1" smtClean="0"/>
              <a:t>some</a:t>
            </a:r>
            <a:r>
              <a:rPr lang="sv-SE" dirty="0" smtClean="0"/>
              <a:t> data)</a:t>
            </a:r>
          </a:p>
          <a:p>
            <a:pPr marL="514350" indent="-514350">
              <a:buFont typeface="+mj-lt"/>
              <a:buAutoNum type="arabicPeriod"/>
            </a:pPr>
            <a:r>
              <a:rPr lang="sv-SE" dirty="0" err="1" smtClean="0"/>
              <a:t>Broadcast</a:t>
            </a:r>
            <a:r>
              <a:rPr lang="sv-SE" dirty="0" smtClean="0"/>
              <a:t> that </a:t>
            </a:r>
            <a:r>
              <a:rPr lang="sv-SE" dirty="0" err="1" smtClean="0"/>
              <a:t>something</a:t>
            </a:r>
            <a:r>
              <a:rPr lang="sv-SE" dirty="0" smtClean="0"/>
              <a:t> has </a:t>
            </a:r>
            <a:r>
              <a:rPr lang="sv-SE" dirty="0" err="1" smtClean="0"/>
              <a:t>ocurred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Explicit Intents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To start a new Activity explicitly, call </a:t>
            </a:r>
            <a:br>
              <a:rPr lang="en-US" dirty="0" smtClean="0"/>
            </a:br>
            <a:r>
              <a:rPr lang="en-US" dirty="0" err="1" smtClean="0"/>
              <a:t>startActivity</a:t>
            </a:r>
            <a:r>
              <a:rPr lang="en-US" dirty="0" smtClean="0"/>
              <a:t>(intent)</a:t>
            </a:r>
            <a:br>
              <a:rPr lang="en-US" dirty="0" smtClean="0"/>
            </a:br>
            <a:endParaRPr lang="en-US" dirty="0" smtClean="0"/>
          </a:p>
          <a:p>
            <a:r>
              <a:rPr lang="sv-SE" dirty="0" err="1">
                <a:solidFill>
                  <a:srgbClr val="000000"/>
                </a:solidFill>
                <a:latin typeface="Consolas"/>
              </a:rPr>
              <a:t>Intent</a:t>
            </a:r>
            <a:r>
              <a:rPr lang="sv-SE" dirty="0">
                <a:solidFill>
                  <a:srgbClr val="000000"/>
                </a:solidFill>
                <a:latin typeface="Consolas"/>
              </a:rPr>
              <a:t> </a:t>
            </a:r>
            <a:r>
              <a:rPr lang="sv-SE" dirty="0" err="1">
                <a:solidFill>
                  <a:srgbClr val="000000"/>
                </a:solidFill>
                <a:latin typeface="Consolas"/>
              </a:rPr>
              <a:t>intent</a:t>
            </a:r>
            <a:r>
              <a:rPr lang="sv-SE" dirty="0">
                <a:solidFill>
                  <a:srgbClr val="000000"/>
                </a:solidFill>
                <a:latin typeface="Consolas"/>
              </a:rPr>
              <a:t> = </a:t>
            </a:r>
            <a:r>
              <a:rPr lang="sv-SE" b="1" dirty="0">
                <a:solidFill>
                  <a:srgbClr val="7F0055"/>
                </a:solidFill>
                <a:latin typeface="Consolas"/>
              </a:rPr>
              <a:t>new</a:t>
            </a:r>
            <a:r>
              <a:rPr lang="sv-SE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sv-SE" b="1" dirty="0" err="1" smtClean="0">
                <a:solidFill>
                  <a:srgbClr val="000000"/>
                </a:solidFill>
                <a:latin typeface="Consolas"/>
              </a:rPr>
              <a:t>Intent</a:t>
            </a:r>
            <a:r>
              <a:rPr lang="sv-SE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sv-SE" b="1" dirty="0" smtClean="0">
                <a:solidFill>
                  <a:srgbClr val="000000"/>
                </a:solidFill>
                <a:latin typeface="Consolas"/>
              </a:rPr>
              <a:t/>
            </a:r>
            <a:br>
              <a:rPr lang="sv-SE" b="1" dirty="0" smtClean="0">
                <a:solidFill>
                  <a:srgbClr val="000000"/>
                </a:solidFill>
                <a:latin typeface="Consolas"/>
              </a:rPr>
            </a:br>
            <a:r>
              <a:rPr lang="sv-SE" b="1" dirty="0" smtClean="0">
                <a:solidFill>
                  <a:srgbClr val="000000"/>
                </a:solidFill>
                <a:latin typeface="Consolas"/>
              </a:rPr>
              <a:t>	</a:t>
            </a:r>
            <a:r>
              <a:rPr lang="sv-SE" dirty="0" err="1" smtClean="0">
                <a:solidFill>
                  <a:srgbClr val="000000"/>
                </a:solidFill>
                <a:latin typeface="Consolas"/>
              </a:rPr>
              <a:t>MyCurrentActivity.</a:t>
            </a:r>
            <a:r>
              <a:rPr lang="sv-SE" b="1" dirty="0" err="1" smtClean="0">
                <a:solidFill>
                  <a:srgbClr val="7F0055"/>
                </a:solidFill>
                <a:latin typeface="Consolas"/>
              </a:rPr>
              <a:t>this</a:t>
            </a:r>
            <a:r>
              <a:rPr lang="sv-SE" b="1" dirty="0" smtClean="0">
                <a:solidFill>
                  <a:srgbClr val="000000"/>
                </a:solidFill>
                <a:latin typeface="Consolas"/>
              </a:rPr>
              <a:t>,</a:t>
            </a:r>
            <a:br>
              <a:rPr lang="sv-SE" b="1" dirty="0" smtClean="0">
                <a:solidFill>
                  <a:srgbClr val="000000"/>
                </a:solidFill>
                <a:latin typeface="Consolas"/>
              </a:rPr>
            </a:br>
            <a:r>
              <a:rPr lang="sv-SE" b="1" dirty="0" smtClean="0">
                <a:solidFill>
                  <a:srgbClr val="000000"/>
                </a:solidFill>
                <a:latin typeface="Consolas"/>
              </a:rPr>
              <a:t>	</a:t>
            </a:r>
            <a:r>
              <a:rPr lang="sv-SE" dirty="0" err="1" smtClean="0">
                <a:solidFill>
                  <a:srgbClr val="000000"/>
                </a:solidFill>
                <a:latin typeface="Consolas"/>
              </a:rPr>
              <a:t>MyNextActivity.</a:t>
            </a:r>
            <a:r>
              <a:rPr lang="sv-SE" b="1" dirty="0" err="1" smtClean="0">
                <a:solidFill>
                  <a:srgbClr val="7F0055"/>
                </a:solidFill>
                <a:latin typeface="Consolas"/>
              </a:rPr>
              <a:t>class</a:t>
            </a:r>
            <a:r>
              <a:rPr lang="sv-SE" b="1" dirty="0" smtClean="0">
                <a:solidFill>
                  <a:srgbClr val="000000"/>
                </a:solidFill>
                <a:latin typeface="Consolas"/>
              </a:rPr>
              <a:t>);</a:t>
            </a:r>
            <a:br>
              <a:rPr lang="sv-SE" b="1" dirty="0" smtClean="0">
                <a:solidFill>
                  <a:srgbClr val="000000"/>
                </a:solidFill>
                <a:latin typeface="Consolas"/>
              </a:rPr>
            </a:br>
            <a:r>
              <a:rPr lang="sv-SE" dirty="0" err="1" smtClean="0">
                <a:solidFill>
                  <a:srgbClr val="000000"/>
                </a:solidFill>
                <a:latin typeface="Consolas"/>
              </a:rPr>
              <a:t>startActivity</a:t>
            </a:r>
            <a:r>
              <a:rPr lang="sv-SE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sv-SE" dirty="0" err="1" smtClean="0">
                <a:solidFill>
                  <a:srgbClr val="000000"/>
                </a:solidFill>
                <a:latin typeface="Consolas"/>
              </a:rPr>
              <a:t>intent</a:t>
            </a:r>
            <a:r>
              <a:rPr lang="sv-SE" dirty="0">
                <a:solidFill>
                  <a:srgbClr val="000000"/>
                </a:solidFill>
                <a:latin typeface="Consolas"/>
              </a:rPr>
              <a:t>);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en-US" b="1" dirty="0" smtClean="0">
                <a:latin typeface="Courier New" pitchFamily="49" charset="0"/>
                <a:cs typeface="Courier New" pitchFamily="49" charset="0"/>
              </a:rPr>
            </a:br>
            <a:endParaRPr lang="en-US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dirty="0" smtClean="0"/>
              <a:t>The new Activity is moved to the top of the Activity stack</a:t>
            </a:r>
          </a:p>
          <a:p>
            <a:r>
              <a:rPr lang="en-US" dirty="0" smtClean="0"/>
              <a:t>Back button or finish() removes the Activity from the stack</a:t>
            </a:r>
          </a:p>
          <a:p>
            <a:r>
              <a:rPr lang="en-US" dirty="0" smtClean="0"/>
              <a:t>By default, the application doesn’t receive any notification when the newly started Activity finishes!</a:t>
            </a:r>
            <a:br>
              <a:rPr lang="en-US" dirty="0" smtClean="0"/>
            </a:b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Explicit Intents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363272" cy="4968552"/>
          </a:xfrm>
        </p:spPr>
        <p:txBody>
          <a:bodyPr>
            <a:noAutofit/>
          </a:bodyPr>
          <a:lstStyle/>
          <a:p>
            <a:r>
              <a:rPr lang="en-US" sz="2000" dirty="0" smtClean="0"/>
              <a:t>All Activities must be registered in the AndroidManifest.xml file</a:t>
            </a:r>
            <a:endParaRPr lang="en-US" sz="1600" dirty="0" smtClean="0"/>
          </a:p>
          <a:p>
            <a:pPr>
              <a:buNone/>
            </a:pPr>
            <a:r>
              <a:rPr lang="fr-FR" sz="1600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fr-FR" sz="1600" dirty="0" smtClean="0">
                <a:solidFill>
                  <a:srgbClr val="3F7F7F"/>
                </a:solidFill>
                <a:latin typeface="Courier New"/>
              </a:rPr>
              <a:t>application </a:t>
            </a:r>
            <a:r>
              <a:rPr lang="fr-FR" sz="1600" dirty="0" smtClean="0">
                <a:solidFill>
                  <a:srgbClr val="7F007F"/>
                </a:solidFill>
                <a:latin typeface="Courier New"/>
              </a:rPr>
              <a:t>. . .</a:t>
            </a:r>
            <a:r>
              <a:rPr lang="fr-FR" sz="1600" i="1" dirty="0" smtClean="0">
                <a:solidFill>
                  <a:srgbClr val="008080"/>
                </a:solidFill>
                <a:latin typeface="Courier New"/>
              </a:rPr>
              <a:t>&gt;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 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    </a:t>
            </a:r>
            <a:r>
              <a:rPr lang="en-US" sz="1600" b="1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en-US" sz="1600" b="1" dirty="0" smtClean="0">
                <a:solidFill>
                  <a:srgbClr val="3F7F7F"/>
                </a:solidFill>
                <a:latin typeface="Courier New"/>
              </a:rPr>
              <a:t>activity </a:t>
            </a:r>
            <a:r>
              <a:rPr lang="en-US" sz="1600" b="1" dirty="0" err="1" smtClean="0">
                <a:solidFill>
                  <a:srgbClr val="7F007F"/>
                </a:solidFill>
                <a:latin typeface="Courier New"/>
              </a:rPr>
              <a:t>android:name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sz="1600" b="1" i="1" dirty="0" smtClean="0">
                <a:solidFill>
                  <a:srgbClr val="2A00FF"/>
                </a:solidFill>
                <a:latin typeface="Courier New"/>
              </a:rPr>
              <a:t>".</a:t>
            </a:r>
            <a:r>
              <a:rPr lang="en-US" sz="1600" b="1" i="1" dirty="0" err="1" smtClean="0">
                <a:solidFill>
                  <a:srgbClr val="2A00FF"/>
                </a:solidFill>
                <a:latin typeface="Courier New"/>
              </a:rPr>
              <a:t>MyMainActivity</a:t>
            </a:r>
            <a:r>
              <a:rPr lang="en-US" sz="1600" b="1" i="1" dirty="0" smtClean="0">
                <a:solidFill>
                  <a:srgbClr val="2A00FF"/>
                </a:solidFill>
                <a:latin typeface="Courier New"/>
              </a:rPr>
              <a:t>"</a:t>
            </a:r>
          </a:p>
          <a:p>
            <a:pPr>
              <a:buNone/>
            </a:pPr>
            <a:r>
              <a:rPr lang="en-US" sz="1600" b="1" dirty="0" smtClean="0">
                <a:latin typeface="Courier New"/>
              </a:rPr>
              <a:t>              </a:t>
            </a:r>
            <a:r>
              <a:rPr lang="en-US" sz="1600" b="1" dirty="0" err="1" smtClean="0">
                <a:solidFill>
                  <a:srgbClr val="7F007F"/>
                </a:solidFill>
                <a:latin typeface="Courier New"/>
              </a:rPr>
              <a:t>android:label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sz="1600" b="1" i="1" dirty="0" smtClean="0">
                <a:solidFill>
                  <a:srgbClr val="2A00FF"/>
                </a:solidFill>
                <a:latin typeface="Courier New"/>
              </a:rPr>
              <a:t>"@string/</a:t>
            </a:r>
            <a:r>
              <a:rPr lang="en-US" sz="1600" b="1" i="1" dirty="0" err="1" smtClean="0">
                <a:solidFill>
                  <a:srgbClr val="2A00FF"/>
                </a:solidFill>
                <a:latin typeface="Courier New"/>
              </a:rPr>
              <a:t>app_name</a:t>
            </a:r>
            <a:r>
              <a:rPr lang="en-US" sz="1600" b="1" i="1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en-US" sz="1600" b="1" i="1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pPr>
              <a:buNone/>
            </a:pP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        </a:t>
            </a:r>
            <a:r>
              <a:rPr lang="en-US" sz="1600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en-US" sz="1600" dirty="0" smtClean="0">
                <a:solidFill>
                  <a:srgbClr val="3F7F7F"/>
                </a:solidFill>
                <a:latin typeface="Courier New"/>
              </a:rPr>
              <a:t>intent-filter</a:t>
            </a:r>
            <a:r>
              <a:rPr lang="en-US" sz="1600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pPr>
              <a:buNone/>
            </a:pP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           </a:t>
            </a:r>
            <a:r>
              <a:rPr lang="en-US" sz="1600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en-US" sz="1600" dirty="0" smtClean="0">
                <a:solidFill>
                  <a:srgbClr val="3F7F7F"/>
                </a:solidFill>
                <a:latin typeface="Courier New"/>
              </a:rPr>
              <a:t>action </a:t>
            </a:r>
            <a:r>
              <a:rPr lang="en-US" sz="1600" dirty="0" err="1" smtClean="0">
                <a:solidFill>
                  <a:srgbClr val="7F007F"/>
                </a:solidFill>
                <a:latin typeface="Courier New"/>
              </a:rPr>
              <a:t>android:name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sz="1600" i="1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en-US" sz="1600" i="1" dirty="0" err="1" smtClean="0">
                <a:solidFill>
                  <a:srgbClr val="2A00FF"/>
                </a:solidFill>
                <a:latin typeface="Courier New"/>
              </a:rPr>
              <a:t>android.intent.action.MAIN</a:t>
            </a:r>
            <a:r>
              <a:rPr lang="en-US" sz="1600" i="1" dirty="0" smtClean="0">
                <a:solidFill>
                  <a:srgbClr val="2A00FF"/>
                </a:solidFill>
                <a:latin typeface="Courier New"/>
              </a:rPr>
              <a:t>" </a:t>
            </a:r>
            <a:r>
              <a:rPr lang="en-US" sz="1600" i="1" dirty="0" smtClean="0">
                <a:solidFill>
                  <a:srgbClr val="008080"/>
                </a:solidFill>
                <a:latin typeface="Courier New"/>
              </a:rPr>
              <a:t>/&gt;</a:t>
            </a:r>
          </a:p>
          <a:p>
            <a:pPr>
              <a:buNone/>
            </a:pP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           </a:t>
            </a:r>
            <a:r>
              <a:rPr lang="en-US" sz="1600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en-US" sz="1600" dirty="0" smtClean="0">
                <a:solidFill>
                  <a:srgbClr val="3F7F7F"/>
                </a:solidFill>
                <a:latin typeface="Courier New"/>
              </a:rPr>
              <a:t>category</a:t>
            </a:r>
          </a:p>
          <a:p>
            <a:pPr>
              <a:buNone/>
            </a:pPr>
            <a:r>
              <a:rPr lang="en-US" sz="1600" dirty="0" smtClean="0">
                <a:solidFill>
                  <a:srgbClr val="3F7F7F"/>
                </a:solidFill>
                <a:latin typeface="Courier New"/>
              </a:rPr>
              <a:t>			</a:t>
            </a:r>
            <a:r>
              <a:rPr lang="en-US" sz="1600" dirty="0" err="1" smtClean="0">
                <a:solidFill>
                  <a:srgbClr val="7F007F"/>
                </a:solidFill>
                <a:latin typeface="Courier New"/>
              </a:rPr>
              <a:t>android:name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sz="1600" i="1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en-US" sz="1600" i="1" dirty="0" err="1" smtClean="0">
                <a:solidFill>
                  <a:srgbClr val="2A00FF"/>
                </a:solidFill>
                <a:latin typeface="Courier New"/>
              </a:rPr>
              <a:t>android.intent.category.LAUNCHER</a:t>
            </a:r>
            <a:r>
              <a:rPr lang="en-US" sz="1600" i="1" dirty="0" smtClean="0">
                <a:solidFill>
                  <a:srgbClr val="2A00FF"/>
                </a:solidFill>
                <a:latin typeface="Courier New"/>
              </a:rPr>
              <a:t>" </a:t>
            </a:r>
            <a:r>
              <a:rPr lang="en-US" sz="1600" i="1" dirty="0" smtClean="0">
                <a:solidFill>
                  <a:srgbClr val="008080"/>
                </a:solidFill>
                <a:latin typeface="Courier New"/>
              </a:rPr>
              <a:t>/&gt;</a:t>
            </a:r>
          </a:p>
          <a:p>
            <a:pPr>
              <a:buNone/>
            </a:pP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        </a:t>
            </a:r>
            <a:r>
              <a:rPr lang="en-US" sz="1600" dirty="0" smtClean="0">
                <a:solidFill>
                  <a:srgbClr val="008080"/>
                </a:solidFill>
                <a:latin typeface="Courier New"/>
              </a:rPr>
              <a:t>&lt;/</a:t>
            </a:r>
            <a:r>
              <a:rPr lang="en-US" sz="1600" dirty="0" smtClean="0">
                <a:solidFill>
                  <a:srgbClr val="3F7F7F"/>
                </a:solidFill>
                <a:latin typeface="Courier New"/>
              </a:rPr>
              <a:t>intent-filter</a:t>
            </a:r>
            <a:r>
              <a:rPr lang="en-US" sz="1600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    </a:t>
            </a:r>
            <a:r>
              <a:rPr lang="en-US" sz="1600" b="1" dirty="0" smtClean="0">
                <a:solidFill>
                  <a:srgbClr val="008080"/>
                </a:solidFill>
                <a:latin typeface="Courier New"/>
              </a:rPr>
              <a:t>&lt;/</a:t>
            </a:r>
            <a:r>
              <a:rPr lang="en-US" sz="1600" b="1" dirty="0" smtClean="0">
                <a:solidFill>
                  <a:srgbClr val="3F7F7F"/>
                </a:solidFill>
                <a:latin typeface="Courier New"/>
              </a:rPr>
              <a:t>activity</a:t>
            </a:r>
            <a:r>
              <a:rPr lang="en-US" sz="1600" b="1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pPr>
              <a:buNone/>
            </a:pPr>
            <a:endParaRPr lang="en-US" sz="1600" dirty="0" smtClean="0">
              <a:latin typeface="Courier New"/>
            </a:endParaRPr>
          </a:p>
          <a:p>
            <a:pPr>
              <a:buNone/>
            </a:pP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    </a:t>
            </a:r>
            <a:r>
              <a:rPr lang="en-US" sz="1600" b="1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en-US" sz="1600" b="1" dirty="0" smtClean="0">
                <a:solidFill>
                  <a:srgbClr val="3F7F7F"/>
                </a:solidFill>
                <a:latin typeface="Courier New"/>
              </a:rPr>
              <a:t>activity </a:t>
            </a:r>
          </a:p>
          <a:p>
            <a:pPr>
              <a:buNone/>
            </a:pPr>
            <a:r>
              <a:rPr lang="en-US" sz="1600" b="1" dirty="0" smtClean="0">
                <a:latin typeface="Courier New"/>
              </a:rPr>
              <a:t>    	</a:t>
            </a:r>
            <a:r>
              <a:rPr lang="en-US" sz="1600" b="1" dirty="0" err="1" smtClean="0">
                <a:solidFill>
                  <a:srgbClr val="7F007F"/>
                </a:solidFill>
                <a:latin typeface="Courier New"/>
              </a:rPr>
              <a:t>android:name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sz="1600" b="1" i="1" dirty="0" smtClean="0">
                <a:solidFill>
                  <a:srgbClr val="2A00FF"/>
                </a:solidFill>
                <a:latin typeface="Courier New"/>
              </a:rPr>
              <a:t>".</a:t>
            </a:r>
            <a:r>
              <a:rPr lang="en-US" sz="1600" b="1" i="1" dirty="0" err="1" smtClean="0">
                <a:solidFill>
                  <a:srgbClr val="2A00FF"/>
                </a:solidFill>
                <a:latin typeface="Courier New"/>
              </a:rPr>
              <a:t>MyOtherActivity</a:t>
            </a:r>
            <a:r>
              <a:rPr lang="en-US" sz="1600" b="1" i="1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en-US" sz="1600" b="1" i="1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    </a:t>
            </a:r>
            <a:r>
              <a:rPr lang="en-US" sz="1600" b="1" dirty="0" smtClean="0">
                <a:solidFill>
                  <a:srgbClr val="008080"/>
                </a:solidFill>
                <a:latin typeface="Courier New"/>
              </a:rPr>
              <a:t>&lt;/</a:t>
            </a:r>
            <a:r>
              <a:rPr lang="en-US" sz="1600" b="1" dirty="0" smtClean="0">
                <a:solidFill>
                  <a:srgbClr val="3F7F7F"/>
                </a:solidFill>
                <a:latin typeface="Courier New"/>
              </a:rPr>
              <a:t>activity</a:t>
            </a:r>
            <a:r>
              <a:rPr lang="en-US" sz="1600" b="1" dirty="0" smtClean="0">
                <a:solidFill>
                  <a:srgbClr val="008080"/>
                </a:solidFill>
                <a:latin typeface="Courier New"/>
              </a:rPr>
              <a:t>&gt;</a:t>
            </a:r>
            <a:endParaRPr lang="en-US" sz="1600" b="1" dirty="0" smtClean="0">
              <a:solidFill>
                <a:srgbClr val="000000"/>
              </a:solidFill>
              <a:latin typeface="Courier New"/>
            </a:endParaRPr>
          </a:p>
          <a:p>
            <a:pPr>
              <a:buNone/>
            </a:pPr>
            <a:r>
              <a:rPr lang="en-US" sz="1600" dirty="0" smtClean="0">
                <a:solidFill>
                  <a:srgbClr val="008080"/>
                </a:solidFill>
                <a:latin typeface="Courier New"/>
              </a:rPr>
              <a:t>&lt;/</a:t>
            </a:r>
            <a:r>
              <a:rPr lang="en-US" sz="1600" dirty="0" smtClean="0">
                <a:solidFill>
                  <a:srgbClr val="3F7F7F"/>
                </a:solidFill>
                <a:latin typeface="Courier New"/>
              </a:rPr>
              <a:t>application</a:t>
            </a:r>
            <a:r>
              <a:rPr lang="en-US" sz="1600" dirty="0" smtClean="0">
                <a:solidFill>
                  <a:srgbClr val="008080"/>
                </a:solidFill>
                <a:latin typeface="Courier New"/>
              </a:rPr>
              <a:t>&gt;</a:t>
            </a:r>
            <a:br>
              <a:rPr lang="en-US" sz="1600" dirty="0" smtClean="0">
                <a:solidFill>
                  <a:srgbClr val="008080"/>
                </a:solidFill>
                <a:latin typeface="Courier New"/>
              </a:rPr>
            </a:br>
            <a:endParaRPr lang="en-US" sz="1600" dirty="0" smtClean="0">
              <a:solidFill>
                <a:srgbClr val="008080"/>
              </a:solidFill>
              <a:latin typeface="Courier New"/>
            </a:endParaRPr>
          </a:p>
          <a:p>
            <a:r>
              <a:rPr lang="en-US" sz="2000" dirty="0"/>
              <a:t>Example: ExplicitIntent.zip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Implicit Intents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Intent to perform a task, without specifying an Activity, Service or such</a:t>
            </a:r>
          </a:p>
          <a:p>
            <a:r>
              <a:rPr lang="en-US" dirty="0" smtClean="0"/>
              <a:t>State the action to perform and, optionally, </a:t>
            </a:r>
            <a:br>
              <a:rPr lang="en-US" dirty="0" smtClean="0"/>
            </a:br>
            <a:r>
              <a:rPr lang="en-US" dirty="0" smtClean="0"/>
              <a:t>the data to act upon – a URI</a:t>
            </a:r>
          </a:p>
          <a:p>
            <a:r>
              <a:rPr lang="en-US" dirty="0" smtClean="0"/>
              <a:t>The Android OS finds the appropriate Activity!</a:t>
            </a:r>
          </a:p>
          <a:p>
            <a:r>
              <a:rPr lang="en-US" dirty="0" smtClean="0"/>
              <a:t>Native actions: ACTION_DIAL, ACTION_EDIT, ACTION_PICK, </a:t>
            </a:r>
            <a:r>
              <a:rPr lang="en-US" i="1" dirty="0" smtClean="0"/>
              <a:t>ACTION_VIEW</a:t>
            </a:r>
            <a:r>
              <a:rPr lang="en-US" dirty="0" smtClean="0"/>
              <a:t>,  ACTION_WEB_SEARCH, . . . .</a:t>
            </a:r>
          </a:p>
          <a:p>
            <a:r>
              <a:rPr lang="en-US" dirty="0" smtClean="0"/>
              <a:t>URI’s: </a:t>
            </a:r>
            <a:br>
              <a:rPr lang="en-US" dirty="0" smtClean="0"/>
            </a:br>
            <a:r>
              <a:rPr lang="en-US" dirty="0" smtClean="0"/>
              <a:t>“</a:t>
            </a:r>
            <a:r>
              <a:rPr lang="en-US" dirty="0" err="1" smtClean="0"/>
              <a:t>tel</a:t>
            </a:r>
            <a:r>
              <a:rPr lang="en-US" dirty="0" smtClean="0"/>
              <a:t>:+4687904813” </a:t>
            </a:r>
            <a:br>
              <a:rPr lang="en-US" dirty="0" smtClean="0"/>
            </a:br>
            <a:r>
              <a:rPr lang="en-US" dirty="0" smtClean="0"/>
              <a:t>“content://contacts/people”,</a:t>
            </a:r>
            <a:br>
              <a:rPr lang="en-US" dirty="0" smtClean="0"/>
            </a:br>
            <a:r>
              <a:rPr lang="en-US" dirty="0" smtClean="0"/>
              <a:t>“http://google.com”, </a:t>
            </a:r>
            <a:br>
              <a:rPr lang="en-US" dirty="0" smtClean="0"/>
            </a:br>
            <a:r>
              <a:rPr lang="en-US" dirty="0" smtClean="0"/>
              <a:t>. . 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Implicit Intents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Start a new Activity implicitly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>
                <a:solidFill>
                  <a:srgbClr val="000000"/>
                </a:solidFill>
                <a:latin typeface="Consolas"/>
              </a:rPr>
              <a:t>Intent 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intent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= </a:t>
            </a:r>
            <a:r>
              <a:rPr lang="en-US" b="1" dirty="0">
                <a:solidFill>
                  <a:srgbClr val="7F0055"/>
                </a:solidFill>
                <a:latin typeface="Consolas"/>
              </a:rPr>
              <a:t>new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Consolas"/>
              </a:rPr>
              <a:t>Intent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</a:t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Intent.</a:t>
            </a:r>
            <a:r>
              <a:rPr lang="en-US" i="1" dirty="0" err="1">
                <a:solidFill>
                  <a:srgbClr val="0000C0"/>
                </a:solidFill>
                <a:latin typeface="Consolas"/>
              </a:rPr>
              <a:t>ACTION_VIEW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,</a:t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00"/>
                </a:solidFill>
                <a:latin typeface="Consolas"/>
              </a:rPr>
              <a:t>	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Uri.parse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i="1" dirty="0">
                <a:solidFill>
                  <a:srgbClr val="0000C0"/>
                </a:solidFill>
                <a:latin typeface="Consolas"/>
              </a:rPr>
              <a:t>"content://contacts/people/"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));</a:t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 err="1">
                <a:solidFill>
                  <a:srgbClr val="000000"/>
                </a:solidFill>
                <a:latin typeface="Consolas"/>
              </a:rPr>
              <a:t>startActivity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(intent);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en-US" b="1" dirty="0" smtClean="0">
                <a:latin typeface="Courier New" pitchFamily="49" charset="0"/>
                <a:cs typeface="Courier New" pitchFamily="49" charset="0"/>
              </a:rPr>
            </a:br>
            <a:endParaRPr lang="en-US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b="1" dirty="0">
                <a:solidFill>
                  <a:srgbClr val="7F0055"/>
                </a:solidFill>
                <a:latin typeface="Consolas"/>
              </a:rPr>
              <a:t>if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(emergency &amp;&amp; !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helpInSight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{</a:t>
            </a:r>
            <a:r>
              <a:rPr lang="sv-SE" b="1" dirty="0" smtClean="0">
                <a:solidFill>
                  <a:srgbClr val="000000"/>
                </a:solidFill>
                <a:latin typeface="Consolas"/>
              </a:rPr>
              <a:t/>
            </a:r>
            <a:br>
              <a:rPr lang="sv-SE" b="1" dirty="0" smtClean="0">
                <a:solidFill>
                  <a:srgbClr val="000000"/>
                </a:solidFill>
                <a:latin typeface="Consolas"/>
              </a:rPr>
            </a:br>
            <a:r>
              <a:rPr lang="sv-SE" b="1" dirty="0" smtClean="0">
                <a:solidFill>
                  <a:srgbClr val="000000"/>
                </a:solidFill>
                <a:latin typeface="Consolas"/>
              </a:rPr>
              <a:t>	</a:t>
            </a:r>
            <a:r>
              <a:rPr lang="sv-SE" dirty="0" err="1" smtClean="0">
                <a:solidFill>
                  <a:srgbClr val="000000"/>
                </a:solidFill>
                <a:latin typeface="Consolas"/>
              </a:rPr>
              <a:t>Intent</a:t>
            </a:r>
            <a:r>
              <a:rPr lang="sv-SE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sv-SE" dirty="0" err="1">
                <a:solidFill>
                  <a:srgbClr val="000000"/>
                </a:solidFill>
                <a:latin typeface="Consolas"/>
              </a:rPr>
              <a:t>intent</a:t>
            </a:r>
            <a:r>
              <a:rPr lang="sv-SE" dirty="0">
                <a:solidFill>
                  <a:srgbClr val="000000"/>
                </a:solidFill>
                <a:latin typeface="Consolas"/>
              </a:rPr>
              <a:t> = </a:t>
            </a:r>
            <a:r>
              <a:rPr lang="sv-SE" b="1" dirty="0">
                <a:solidFill>
                  <a:srgbClr val="7F0055"/>
                </a:solidFill>
                <a:latin typeface="Consolas"/>
              </a:rPr>
              <a:t>new</a:t>
            </a:r>
            <a:r>
              <a:rPr lang="sv-SE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sv-SE" b="1" dirty="0" err="1" smtClean="0">
                <a:solidFill>
                  <a:srgbClr val="000000"/>
                </a:solidFill>
                <a:latin typeface="Consolas"/>
              </a:rPr>
              <a:t>Intent</a:t>
            </a:r>
            <a:r>
              <a:rPr lang="sv-SE" b="1" dirty="0" smtClean="0">
                <a:solidFill>
                  <a:srgbClr val="000000"/>
                </a:solidFill>
                <a:latin typeface="Consolas"/>
              </a:rPr>
              <a:t>(</a:t>
            </a:r>
            <a:br>
              <a:rPr lang="sv-SE" b="1" dirty="0" smtClean="0">
                <a:solidFill>
                  <a:srgbClr val="000000"/>
                </a:solidFill>
                <a:latin typeface="Consolas"/>
              </a:rPr>
            </a:br>
            <a:r>
              <a:rPr lang="sv-SE" b="1" dirty="0" smtClean="0">
                <a:solidFill>
                  <a:srgbClr val="000000"/>
                </a:solidFill>
                <a:latin typeface="Consolas"/>
              </a:rPr>
              <a:t>		</a:t>
            </a:r>
            <a:r>
              <a:rPr lang="sv-SE" dirty="0" err="1" smtClean="0">
                <a:solidFill>
                  <a:srgbClr val="000000"/>
                </a:solidFill>
                <a:latin typeface="Consolas"/>
              </a:rPr>
              <a:t>Intent.</a:t>
            </a:r>
            <a:r>
              <a:rPr lang="sv-SE" i="1" dirty="0" err="1" smtClean="0">
                <a:solidFill>
                  <a:srgbClr val="0000C0"/>
                </a:solidFill>
                <a:latin typeface="Consolas"/>
              </a:rPr>
              <a:t>ACTION_DIAL</a:t>
            </a:r>
            <a:r>
              <a:rPr lang="sv-SE" i="1" dirty="0" smtClean="0">
                <a:solidFill>
                  <a:srgbClr val="000000"/>
                </a:solidFill>
                <a:latin typeface="Consolas"/>
              </a:rPr>
              <a:t>,</a:t>
            </a:r>
            <a:br>
              <a:rPr lang="sv-SE" i="1" dirty="0" smtClean="0">
                <a:solidFill>
                  <a:srgbClr val="000000"/>
                </a:solidFill>
                <a:latin typeface="Consolas"/>
              </a:rPr>
            </a:br>
            <a:r>
              <a:rPr lang="sv-SE" i="1" dirty="0" smtClean="0">
                <a:solidFill>
                  <a:srgbClr val="000000"/>
                </a:solidFill>
                <a:latin typeface="Consolas"/>
              </a:rPr>
              <a:t>		</a:t>
            </a:r>
            <a:r>
              <a:rPr lang="sv-SE" dirty="0" err="1" smtClean="0">
                <a:solidFill>
                  <a:srgbClr val="000000"/>
                </a:solidFill>
                <a:latin typeface="Consolas"/>
              </a:rPr>
              <a:t>Uri.</a:t>
            </a:r>
            <a:r>
              <a:rPr lang="sv-SE" i="1" dirty="0" err="1" smtClean="0">
                <a:solidFill>
                  <a:srgbClr val="000000"/>
                </a:solidFill>
                <a:latin typeface="Consolas"/>
              </a:rPr>
              <a:t>parse</a:t>
            </a:r>
            <a:r>
              <a:rPr lang="sv-SE" i="1" dirty="0">
                <a:solidFill>
                  <a:srgbClr val="000000"/>
                </a:solidFill>
                <a:latin typeface="Consolas"/>
              </a:rPr>
              <a:t>(</a:t>
            </a:r>
            <a:r>
              <a:rPr lang="sv-SE" i="1" dirty="0">
                <a:solidFill>
                  <a:srgbClr val="2A00FF"/>
                </a:solidFill>
                <a:latin typeface="Consolas"/>
              </a:rPr>
              <a:t>"tel:112</a:t>
            </a:r>
            <a:r>
              <a:rPr lang="sv-SE" i="1" dirty="0" smtClean="0">
                <a:solidFill>
                  <a:srgbClr val="2A00FF"/>
                </a:solidFill>
                <a:latin typeface="Consolas"/>
              </a:rPr>
              <a:t>"</a:t>
            </a:r>
            <a:r>
              <a:rPr lang="sv-SE" i="1" dirty="0" smtClean="0">
                <a:solidFill>
                  <a:srgbClr val="000000"/>
                </a:solidFill>
                <a:latin typeface="Consolas"/>
              </a:rPr>
              <a:t>));</a:t>
            </a:r>
            <a:br>
              <a:rPr lang="sv-SE" i="1" dirty="0" smtClean="0">
                <a:solidFill>
                  <a:srgbClr val="000000"/>
                </a:solidFill>
                <a:latin typeface="Consolas"/>
              </a:rPr>
            </a:br>
            <a:r>
              <a:rPr lang="sv-SE" i="1" dirty="0" smtClean="0">
                <a:solidFill>
                  <a:srgbClr val="000000"/>
                </a:solidFill>
                <a:latin typeface="Consolas"/>
              </a:rPr>
              <a:t>	</a:t>
            </a:r>
            <a:r>
              <a:rPr lang="sv-SE" dirty="0" err="1" smtClean="0">
                <a:solidFill>
                  <a:srgbClr val="000000"/>
                </a:solidFill>
                <a:latin typeface="Consolas"/>
              </a:rPr>
              <a:t>startActivity</a:t>
            </a:r>
            <a:r>
              <a:rPr lang="sv-SE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sv-SE" dirty="0" err="1" smtClean="0">
                <a:solidFill>
                  <a:srgbClr val="000000"/>
                </a:solidFill>
                <a:latin typeface="Consolas"/>
              </a:rPr>
              <a:t>intent</a:t>
            </a:r>
            <a:r>
              <a:rPr lang="sv-SE" dirty="0">
                <a:solidFill>
                  <a:srgbClr val="000000"/>
                </a:solidFill>
                <a:latin typeface="Consolas"/>
              </a:rPr>
              <a:t>);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en-US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dirty="0">
                <a:solidFill>
                  <a:srgbClr val="000000"/>
                </a:solidFill>
                <a:latin typeface="Consolas"/>
              </a:rPr>
              <a:t>}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en-US" b="1" dirty="0" smtClean="0">
                <a:latin typeface="Courier New" pitchFamily="49" charset="0"/>
                <a:cs typeface="Courier New" pitchFamily="49" charset="0"/>
              </a:rPr>
            </a:br>
            <a:endParaRPr lang="en-US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dirty="0" smtClean="0"/>
              <a:t>Need not be a native Activity, third party apps can be registered to  support actions (native or new ones)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Returning results, Sub-Activities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Sub-Activity</a:t>
            </a:r>
          </a:p>
          <a:p>
            <a:r>
              <a:rPr lang="en-US" dirty="0"/>
              <a:t>E.g. an (sub) Activity for user input (a form)</a:t>
            </a:r>
          </a:p>
          <a:p>
            <a:r>
              <a:rPr lang="en-US" dirty="0" smtClean="0"/>
              <a:t>Started with </a:t>
            </a:r>
            <a:r>
              <a:rPr lang="en-US" i="1" dirty="0" err="1" smtClean="0"/>
              <a:t>startActivityForResult</a:t>
            </a:r>
            <a:endParaRPr lang="en-US" i="1" dirty="0" smtClean="0"/>
          </a:p>
          <a:p>
            <a:r>
              <a:rPr lang="en-US" dirty="0" smtClean="0"/>
              <a:t>Triggers an event in the parent Activity on finish</a:t>
            </a:r>
          </a:p>
          <a:p>
            <a:r>
              <a:rPr lang="en-US" dirty="0" smtClean="0"/>
              <a:t>May return result to the parent Activity</a:t>
            </a:r>
          </a:p>
          <a:p>
            <a:r>
              <a:rPr lang="en-US" dirty="0" smtClean="0"/>
              <a:t>Returned from the Sub-Activity: Intent with data, request code, result code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Returning results, Sub-Activities</a:t>
            </a:r>
            <a:endParaRPr lang="en-US" dirty="0"/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2420888"/>
            <a:ext cx="2782362" cy="261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683568" y="1196752"/>
            <a:ext cx="31683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600" dirty="0" smtClean="0">
                <a:solidFill>
                  <a:prstClr val="black"/>
                </a:solidFill>
                <a:cs typeface="Courier New" pitchFamily="49" charset="0"/>
              </a:rPr>
              <a:t>1)</a:t>
            </a:r>
            <a:r>
              <a:rPr lang="en-US" sz="1600" b="1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/>
            </a:r>
            <a:br>
              <a:rPr lang="en-US" sz="1600" b="1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1600" b="1" dirty="0" err="1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startActivityForResult</a:t>
            </a:r>
            <a:r>
              <a:rPr lang="en-US" sz="1600" b="1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(</a:t>
            </a:r>
            <a:br>
              <a:rPr lang="en-US" sz="1600" b="1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	intent, </a:t>
            </a:r>
          </a:p>
          <a:p>
            <a:pPr lvl="0"/>
            <a:r>
              <a:rPr lang="en-US" sz="1600" b="1" i="1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i="1" dirty="0" err="1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requestCode</a:t>
            </a:r>
            <a:r>
              <a:rPr lang="en-US" sz="1600" b="1" i="1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);</a:t>
            </a:r>
            <a:endParaRPr lang="en-US" sz="1600" b="1" dirty="0">
              <a:solidFill>
                <a:prstClr val="black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rot="5400000" flipH="1" flipV="1">
            <a:off x="3131840" y="2204864"/>
            <a:ext cx="4320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347864" y="1988840"/>
            <a:ext cx="21602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5400000">
            <a:off x="5292874" y="2204070"/>
            <a:ext cx="43204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9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9450" y="2430505"/>
            <a:ext cx="2747963" cy="25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6" name="Straight Connector 35"/>
          <p:cNvCxnSpPr/>
          <p:nvPr/>
        </p:nvCxnSpPr>
        <p:spPr>
          <a:xfrm rot="5400000">
            <a:off x="5292080" y="5229200"/>
            <a:ext cx="4320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rot="10800000">
            <a:off x="3347864" y="5445224"/>
            <a:ext cx="21602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5400000" flipH="1" flipV="1">
            <a:off x="3131840" y="5229200"/>
            <a:ext cx="43204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683568" y="5013176"/>
            <a:ext cx="33843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prstClr val="black"/>
                </a:solidFill>
                <a:cs typeface="Courier New" pitchFamily="49" charset="0"/>
              </a:rPr>
              <a:t>3) Call back:</a:t>
            </a:r>
            <a:r>
              <a:rPr lang="en-US" sz="1600" b="1" i="1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/>
            </a:r>
            <a:br>
              <a:rPr lang="en-US" sz="1600" b="1" i="1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1600" b="1" i="1" dirty="0" err="1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onActivityResult</a:t>
            </a:r>
            <a:r>
              <a:rPr lang="en-US" sz="1600" b="1" i="1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(</a:t>
            </a:r>
            <a:br>
              <a:rPr lang="en-US" sz="1600" b="1" i="1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1600" b="1" i="1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i="1" dirty="0" err="1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b="1" i="1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b="1" i="1" dirty="0" err="1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requestCode</a:t>
            </a:r>
            <a:r>
              <a:rPr lang="en-US" sz="1600" b="1" i="1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, 	</a:t>
            </a:r>
            <a:r>
              <a:rPr lang="en-US" sz="1600" b="1" i="1" dirty="0" err="1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b="1" i="1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b="1" i="1" dirty="0" err="1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resultCode</a:t>
            </a:r>
            <a:r>
              <a:rPr lang="en-US" sz="1600" b="1" i="1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, 	Intent result) </a:t>
            </a:r>
            <a:br>
              <a:rPr lang="en-US" sz="1600" b="1" i="1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1600" b="1" i="1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{ . . . 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580112" y="5085184"/>
            <a:ext cx="356388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2)</a:t>
            </a:r>
          </a:p>
          <a:p>
            <a:r>
              <a:rPr lang="en-US" sz="1600" b="1" i="1" dirty="0" err="1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setResult</a:t>
            </a:r>
            <a:r>
              <a:rPr lang="en-US" sz="1600" b="1" i="1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(</a:t>
            </a:r>
          </a:p>
          <a:p>
            <a:r>
              <a:rPr lang="en-US" sz="1600" b="1" i="1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i="1" dirty="0" err="1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resultCode</a:t>
            </a:r>
            <a:r>
              <a:rPr lang="en-US" sz="1600" b="1" i="1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,</a:t>
            </a:r>
          </a:p>
          <a:p>
            <a:r>
              <a:rPr lang="en-US" sz="1600" b="1" i="1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	result);</a:t>
            </a:r>
          </a:p>
          <a:p>
            <a:r>
              <a:rPr lang="en-US" sz="1600" b="1" i="1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finish();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Returning results, Sub-Activities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Starting a sub activity from parent Activity: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600" b="1" dirty="0" smtClean="0">
                <a:solidFill>
                  <a:srgbClr val="7F0055"/>
                </a:solidFill>
                <a:latin typeface="Courier New"/>
              </a:rPr>
              <a:t>private</a:t>
            </a:r>
            <a:r>
              <a:rPr lang="en-US" sz="2600" b="1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2600" b="1" dirty="0" smtClean="0">
                <a:solidFill>
                  <a:srgbClr val="7F0055"/>
                </a:solidFill>
                <a:latin typeface="Courier New"/>
              </a:rPr>
              <a:t>static</a:t>
            </a:r>
            <a:r>
              <a:rPr lang="en-US" sz="2600" b="1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2600" b="1" dirty="0" smtClean="0">
                <a:solidFill>
                  <a:srgbClr val="7F0055"/>
                </a:solidFill>
                <a:latin typeface="Courier New"/>
              </a:rPr>
              <a:t>final</a:t>
            </a:r>
            <a:r>
              <a:rPr lang="en-US" sz="2600" b="1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2600" b="1" dirty="0" err="1" smtClean="0">
                <a:solidFill>
                  <a:srgbClr val="7F0055"/>
                </a:solidFill>
                <a:latin typeface="Courier New"/>
              </a:rPr>
              <a:t>int</a:t>
            </a:r>
            <a:r>
              <a:rPr lang="en-US" sz="2600" b="1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2600" b="1" i="1" dirty="0" smtClean="0">
                <a:solidFill>
                  <a:srgbClr val="0000C0"/>
                </a:solidFill>
                <a:latin typeface="Courier New"/>
              </a:rPr>
              <a:t>SHOW_FORM</a:t>
            </a:r>
            <a:r>
              <a:rPr lang="en-US" sz="2600" b="1" i="1" dirty="0" smtClean="0">
                <a:solidFill>
                  <a:srgbClr val="000000"/>
                </a:solidFill>
                <a:latin typeface="Courier New"/>
              </a:rPr>
              <a:t> = 0; </a:t>
            </a:r>
            <a:r>
              <a:rPr lang="en-US" sz="2600" dirty="0" smtClean="0">
                <a:solidFill>
                  <a:schemeClr val="accent3">
                    <a:lumMod val="75000"/>
                  </a:schemeClr>
                </a:solidFill>
                <a:latin typeface="Courier New"/>
              </a:rPr>
              <a:t>// Request code(s)</a:t>
            </a:r>
          </a:p>
          <a:p>
            <a:pPr>
              <a:buNone/>
            </a:pPr>
            <a:r>
              <a:rPr lang="en-US" sz="2800" b="1" i="1" dirty="0" smtClean="0">
                <a:solidFill>
                  <a:srgbClr val="000000"/>
                </a:solidFill>
                <a:latin typeface="Courier New"/>
              </a:rPr>
              <a:t>	. . .</a:t>
            </a:r>
          </a:p>
          <a:p>
            <a:pPr>
              <a:buNone/>
            </a:pPr>
            <a:r>
              <a:rPr lang="en-US" sz="2800" b="1" i="1" dirty="0" smtClean="0">
                <a:solidFill>
                  <a:srgbClr val="000000"/>
                </a:solidFill>
                <a:latin typeface="Courier New"/>
              </a:rPr>
              <a:t> </a:t>
            </a:r>
          </a:p>
          <a:p>
            <a:pPr defTabSz="360000">
              <a:buNone/>
            </a:pPr>
            <a:r>
              <a:rPr lang="en-US" sz="2600" dirty="0" smtClean="0">
                <a:solidFill>
                  <a:srgbClr val="7F0055"/>
                </a:solidFill>
                <a:latin typeface="Courier New"/>
              </a:rPr>
              <a:t>	private</a:t>
            </a:r>
            <a:r>
              <a:rPr lang="en-US" sz="26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2600" dirty="0" smtClean="0">
                <a:solidFill>
                  <a:srgbClr val="7F0055"/>
                </a:solidFill>
                <a:latin typeface="Courier New"/>
              </a:rPr>
              <a:t>class</a:t>
            </a:r>
            <a:r>
              <a:rPr lang="en-US" sz="26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2600" dirty="0" err="1" smtClean="0">
                <a:solidFill>
                  <a:srgbClr val="000000"/>
                </a:solidFill>
                <a:latin typeface="Courier New"/>
              </a:rPr>
              <a:t>OnStartSubListener</a:t>
            </a:r>
            <a:r>
              <a:rPr lang="en-US" sz="26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2600" dirty="0" smtClean="0">
                <a:solidFill>
                  <a:srgbClr val="7F0055"/>
                </a:solidFill>
                <a:latin typeface="Courier New"/>
              </a:rPr>
              <a:t>implements</a:t>
            </a:r>
            <a:r>
              <a:rPr lang="en-US" sz="26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2600" dirty="0" err="1" smtClean="0">
                <a:solidFill>
                  <a:srgbClr val="000000"/>
                </a:solidFill>
                <a:latin typeface="Courier New"/>
              </a:rPr>
              <a:t>View.OnClickListener</a:t>
            </a:r>
            <a:r>
              <a:rPr lang="en-US" sz="2600" dirty="0" smtClean="0">
                <a:solidFill>
                  <a:srgbClr val="000000"/>
                </a:solidFill>
                <a:latin typeface="Courier New"/>
              </a:rPr>
              <a:t> {</a:t>
            </a:r>
          </a:p>
          <a:p>
            <a:pPr defTabSz="360000">
              <a:buNone/>
            </a:pPr>
            <a:r>
              <a:rPr lang="en-US" sz="2600" dirty="0" smtClean="0">
                <a:solidFill>
                  <a:srgbClr val="7F0055"/>
                </a:solidFill>
                <a:latin typeface="Courier New"/>
              </a:rPr>
              <a:t>			public</a:t>
            </a:r>
            <a:r>
              <a:rPr lang="en-US" sz="26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2600" dirty="0" smtClean="0">
                <a:solidFill>
                  <a:srgbClr val="7F0055"/>
                </a:solidFill>
                <a:latin typeface="Courier New"/>
              </a:rPr>
              <a:t>void</a:t>
            </a:r>
            <a:r>
              <a:rPr lang="en-US" sz="26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2600" dirty="0" err="1" smtClean="0">
                <a:solidFill>
                  <a:srgbClr val="000000"/>
                </a:solidFill>
                <a:latin typeface="Courier New"/>
              </a:rPr>
              <a:t>onClick</a:t>
            </a:r>
            <a:r>
              <a:rPr lang="en-US" sz="2600" dirty="0" smtClean="0">
                <a:solidFill>
                  <a:srgbClr val="000000"/>
                </a:solidFill>
                <a:latin typeface="Courier New"/>
              </a:rPr>
              <a:t>(View v) {</a:t>
            </a:r>
          </a:p>
          <a:p>
            <a:pPr defTabSz="360000">
              <a:buNone/>
            </a:pPr>
            <a:r>
              <a:rPr lang="en-US" sz="2600" b="1" dirty="0" smtClean="0">
                <a:solidFill>
                  <a:srgbClr val="000000"/>
                </a:solidFill>
                <a:latin typeface="Courier New"/>
              </a:rPr>
              <a:t>				Intent </a:t>
            </a:r>
            <a:r>
              <a:rPr lang="en-US" sz="2600" b="1" dirty="0" err="1" smtClean="0">
                <a:solidFill>
                  <a:srgbClr val="000000"/>
                </a:solidFill>
                <a:latin typeface="Courier New"/>
              </a:rPr>
              <a:t>intent</a:t>
            </a:r>
            <a:r>
              <a:rPr lang="en-US" sz="2600" b="1" dirty="0" smtClean="0">
                <a:solidFill>
                  <a:srgbClr val="000000"/>
                </a:solidFill>
                <a:latin typeface="Courier New"/>
              </a:rPr>
              <a:t> = </a:t>
            </a:r>
            <a:r>
              <a:rPr lang="en-US" sz="2600" b="1" dirty="0" smtClean="0">
                <a:solidFill>
                  <a:srgbClr val="7F0055"/>
                </a:solidFill>
                <a:latin typeface="Courier New"/>
              </a:rPr>
              <a:t>new</a:t>
            </a:r>
            <a:r>
              <a:rPr lang="en-US" sz="2600" b="1" dirty="0" smtClean="0">
                <a:solidFill>
                  <a:srgbClr val="000000"/>
                </a:solidFill>
                <a:latin typeface="Courier New"/>
              </a:rPr>
              <a:t> 	</a:t>
            </a:r>
          </a:p>
          <a:p>
            <a:pPr defTabSz="360000">
              <a:buNone/>
            </a:pPr>
            <a:r>
              <a:rPr lang="en-US" sz="2600" b="1" dirty="0" smtClean="0">
                <a:solidFill>
                  <a:srgbClr val="000000"/>
                </a:solidFill>
                <a:latin typeface="Courier New"/>
              </a:rPr>
              <a:t>					Intent(</a:t>
            </a:r>
            <a:r>
              <a:rPr lang="en-US" sz="2600" b="1" dirty="0" err="1" smtClean="0">
                <a:solidFill>
                  <a:srgbClr val="000000"/>
                </a:solidFill>
                <a:latin typeface="Courier New"/>
              </a:rPr>
              <a:t>MainActivity.</a:t>
            </a:r>
            <a:r>
              <a:rPr lang="en-US" sz="2600" b="1" dirty="0" err="1" smtClean="0">
                <a:solidFill>
                  <a:srgbClr val="7F0055"/>
                </a:solidFill>
                <a:latin typeface="Courier New"/>
              </a:rPr>
              <a:t>this</a:t>
            </a:r>
            <a:r>
              <a:rPr lang="en-US" sz="2600" b="1" dirty="0" smtClean="0">
                <a:solidFill>
                  <a:srgbClr val="000000"/>
                </a:solidFill>
                <a:latin typeface="Courier New"/>
              </a:rPr>
              <a:t>, </a:t>
            </a:r>
          </a:p>
          <a:p>
            <a:pPr defTabSz="360000">
              <a:buNone/>
            </a:pPr>
            <a:r>
              <a:rPr lang="en-US" sz="2600" b="1" dirty="0" smtClean="0">
                <a:solidFill>
                  <a:srgbClr val="000000"/>
                </a:solidFill>
                <a:latin typeface="Courier New"/>
              </a:rPr>
              <a:t>					</a:t>
            </a:r>
            <a:r>
              <a:rPr lang="en-US" sz="2600" b="1" dirty="0" err="1" smtClean="0">
                <a:solidFill>
                  <a:srgbClr val="000000"/>
                </a:solidFill>
                <a:latin typeface="Courier New"/>
              </a:rPr>
              <a:t>SubActivity.</a:t>
            </a:r>
            <a:r>
              <a:rPr lang="en-US" sz="2600" b="1" dirty="0" err="1" smtClean="0">
                <a:solidFill>
                  <a:srgbClr val="7F0055"/>
                </a:solidFill>
                <a:latin typeface="Courier New"/>
              </a:rPr>
              <a:t>class</a:t>
            </a:r>
            <a:r>
              <a:rPr lang="en-US" sz="2600" b="1" dirty="0" smtClean="0">
                <a:solidFill>
                  <a:srgbClr val="000000"/>
                </a:solidFill>
                <a:latin typeface="Courier New"/>
              </a:rPr>
              <a:t>);</a:t>
            </a:r>
          </a:p>
          <a:p>
            <a:pPr defTabSz="360000">
              <a:buNone/>
            </a:pPr>
            <a:r>
              <a:rPr lang="en-US" sz="2600" b="1" dirty="0" smtClean="0">
                <a:solidFill>
                  <a:srgbClr val="000000"/>
                </a:solidFill>
                <a:latin typeface="Courier New"/>
              </a:rPr>
              <a:t>				</a:t>
            </a:r>
            <a:r>
              <a:rPr lang="en-US" sz="2600" b="1" dirty="0" err="1" smtClean="0">
                <a:solidFill>
                  <a:srgbClr val="000000"/>
                </a:solidFill>
                <a:latin typeface="Courier New"/>
              </a:rPr>
              <a:t>startActivityForResult</a:t>
            </a:r>
            <a:r>
              <a:rPr lang="en-US" sz="2600" b="1" dirty="0" smtClean="0">
                <a:solidFill>
                  <a:srgbClr val="000000"/>
                </a:solidFill>
                <a:latin typeface="Courier New"/>
              </a:rPr>
              <a:t>(intent, </a:t>
            </a:r>
            <a:r>
              <a:rPr lang="en-US" sz="2600" b="1" i="1" dirty="0" smtClean="0">
                <a:solidFill>
                  <a:srgbClr val="0000C0"/>
                </a:solidFill>
                <a:latin typeface="Courier New"/>
              </a:rPr>
              <a:t>SHOW_FORM</a:t>
            </a:r>
            <a:r>
              <a:rPr lang="en-US" sz="2600" b="1" i="1" dirty="0" smtClean="0">
                <a:solidFill>
                  <a:srgbClr val="000000"/>
                </a:solidFill>
                <a:latin typeface="Courier New"/>
              </a:rPr>
              <a:t>);</a:t>
            </a:r>
          </a:p>
          <a:p>
            <a:pPr defTabSz="360000">
              <a:buNone/>
            </a:pPr>
            <a:r>
              <a:rPr lang="en-US" sz="2600" dirty="0" smtClean="0">
                <a:solidFill>
                  <a:srgbClr val="000000"/>
                </a:solidFill>
                <a:latin typeface="Courier New"/>
              </a:rPr>
              <a:t>			}</a:t>
            </a:r>
          </a:p>
          <a:p>
            <a:pPr defTabSz="360000">
              <a:buNone/>
            </a:pPr>
            <a:r>
              <a:rPr lang="en-US" sz="2600" dirty="0" smtClean="0">
                <a:solidFill>
                  <a:srgbClr val="000000"/>
                </a:solidFill>
                <a:latin typeface="Courier New"/>
              </a:rPr>
              <a:t>	}</a:t>
            </a:r>
          </a:p>
          <a:p>
            <a:pPr defTabSz="360000">
              <a:buNone/>
            </a:pPr>
            <a:r>
              <a:rPr lang="en-US" dirty="0" smtClean="0">
                <a:solidFill>
                  <a:srgbClr val="000000"/>
                </a:solidFill>
                <a:latin typeface="Courier New"/>
              </a:rPr>
              <a:t>    </a:t>
            </a:r>
          </a:p>
          <a:p>
            <a:pPr defTabSz="360000">
              <a:buNone/>
            </a:pPr>
            <a:r>
              <a:rPr lang="en-US" dirty="0" smtClean="0">
                <a:solidFill>
                  <a:srgbClr val="000000"/>
                </a:solidFill>
                <a:latin typeface="Courier New"/>
              </a:rPr>
              <a:t>  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Returning results, Sub-Activities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853136"/>
          </a:xfrm>
        </p:spPr>
        <p:txBody>
          <a:bodyPr>
            <a:normAutofit fontScale="40000" lnSpcReduction="20000"/>
          </a:bodyPr>
          <a:lstStyle/>
          <a:p>
            <a:r>
              <a:rPr lang="en-US" sz="5000" dirty="0" smtClean="0"/>
              <a:t>Call-back implementation in parent Activity: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defTabSz="360000">
              <a:buNone/>
            </a:pPr>
            <a:r>
              <a:rPr lang="en-US" sz="4000" b="1" dirty="0" smtClean="0">
                <a:solidFill>
                  <a:srgbClr val="7F0055"/>
                </a:solidFill>
                <a:latin typeface="Courier New"/>
              </a:rPr>
              <a:t>public</a:t>
            </a:r>
            <a:r>
              <a:rPr lang="en-US" sz="4000" b="1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4000" b="1" dirty="0" smtClean="0">
                <a:solidFill>
                  <a:srgbClr val="7F0055"/>
                </a:solidFill>
                <a:latin typeface="Courier New"/>
              </a:rPr>
              <a:t>void</a:t>
            </a:r>
            <a:r>
              <a:rPr lang="en-US" sz="4000" b="1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4000" b="1" dirty="0" err="1" smtClean="0">
                <a:solidFill>
                  <a:srgbClr val="000000"/>
                </a:solidFill>
                <a:latin typeface="Courier New"/>
              </a:rPr>
              <a:t>onActivityResult</a:t>
            </a:r>
            <a:r>
              <a:rPr lang="en-US" sz="4000" b="1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en-US" sz="4000" b="1" dirty="0" err="1" smtClean="0">
                <a:solidFill>
                  <a:srgbClr val="7F0055"/>
                </a:solidFill>
                <a:latin typeface="Courier New"/>
              </a:rPr>
              <a:t>int</a:t>
            </a:r>
            <a:r>
              <a:rPr lang="en-US" sz="4000" b="1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4000" b="1" dirty="0" err="1" smtClean="0">
                <a:solidFill>
                  <a:srgbClr val="000000"/>
                </a:solidFill>
                <a:latin typeface="Courier New"/>
              </a:rPr>
              <a:t>requestCode</a:t>
            </a:r>
            <a:r>
              <a:rPr lang="en-US" sz="4000" b="1" dirty="0" smtClean="0">
                <a:solidFill>
                  <a:srgbClr val="000000"/>
                </a:solidFill>
                <a:latin typeface="Courier New"/>
              </a:rPr>
              <a:t>, </a:t>
            </a:r>
          </a:p>
          <a:p>
            <a:pPr defTabSz="360000">
              <a:buNone/>
            </a:pPr>
            <a:r>
              <a:rPr lang="en-US" sz="4000" b="1" dirty="0" smtClean="0">
                <a:solidFill>
                  <a:srgbClr val="000000"/>
                </a:solidFill>
                <a:latin typeface="Courier New"/>
              </a:rPr>
              <a:t>									</a:t>
            </a:r>
            <a:r>
              <a:rPr lang="en-US" sz="4000" b="1" dirty="0" err="1" smtClean="0">
                <a:solidFill>
                  <a:srgbClr val="7F0055"/>
                </a:solidFill>
                <a:latin typeface="Courier New"/>
              </a:rPr>
              <a:t>int</a:t>
            </a:r>
            <a:r>
              <a:rPr lang="en-US" sz="4000" b="1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4000" b="1" dirty="0" err="1" smtClean="0">
                <a:solidFill>
                  <a:srgbClr val="000000"/>
                </a:solidFill>
                <a:latin typeface="Courier New"/>
              </a:rPr>
              <a:t>resultCode</a:t>
            </a:r>
            <a:r>
              <a:rPr lang="en-US" sz="4000" b="1" dirty="0" smtClean="0">
                <a:solidFill>
                  <a:srgbClr val="000000"/>
                </a:solidFill>
                <a:latin typeface="Courier New"/>
              </a:rPr>
              <a:t>, Intent result) {</a:t>
            </a:r>
          </a:p>
          <a:p>
            <a:pPr defTabSz="360000">
              <a:buNone/>
            </a:pPr>
            <a:r>
              <a:rPr lang="en-US" sz="4000" b="1" dirty="0" smtClean="0">
                <a:solidFill>
                  <a:srgbClr val="000000"/>
                </a:solidFill>
                <a:latin typeface="Courier New"/>
              </a:rPr>
              <a:t>	</a:t>
            </a:r>
            <a:r>
              <a:rPr lang="en-US" sz="4000" dirty="0" smtClean="0">
                <a:solidFill>
                  <a:srgbClr val="000000"/>
                </a:solidFill>
                <a:latin typeface="Courier New"/>
              </a:rPr>
              <a:t>	</a:t>
            </a:r>
            <a:r>
              <a:rPr lang="en-US" sz="4000" dirty="0" err="1" smtClean="0">
                <a:solidFill>
                  <a:srgbClr val="7F0055"/>
                </a:solidFill>
                <a:latin typeface="Courier New"/>
              </a:rPr>
              <a:t>super</a:t>
            </a:r>
            <a:r>
              <a:rPr lang="en-US" sz="4000" dirty="0" err="1" smtClean="0">
                <a:solidFill>
                  <a:srgbClr val="000000"/>
                </a:solidFill>
                <a:latin typeface="Courier New"/>
              </a:rPr>
              <a:t>.onActivityResult</a:t>
            </a:r>
            <a:r>
              <a:rPr lang="en-US" sz="4000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en-US" sz="4000" dirty="0" err="1" smtClean="0">
                <a:solidFill>
                  <a:srgbClr val="000000"/>
                </a:solidFill>
                <a:latin typeface="Courier New"/>
              </a:rPr>
              <a:t>requestCode</a:t>
            </a:r>
            <a:r>
              <a:rPr lang="en-US" sz="4000" dirty="0" smtClean="0">
                <a:solidFill>
                  <a:srgbClr val="000000"/>
                </a:solidFill>
                <a:latin typeface="Courier New"/>
              </a:rPr>
              <a:t>, </a:t>
            </a:r>
            <a:r>
              <a:rPr lang="en-US" sz="4000" dirty="0" err="1" smtClean="0">
                <a:solidFill>
                  <a:srgbClr val="000000"/>
                </a:solidFill>
                <a:latin typeface="Courier New"/>
              </a:rPr>
              <a:t>resultCode</a:t>
            </a:r>
            <a:r>
              <a:rPr lang="en-US" sz="4000" dirty="0" smtClean="0">
                <a:solidFill>
                  <a:srgbClr val="000000"/>
                </a:solidFill>
                <a:latin typeface="Courier New"/>
              </a:rPr>
              <a:t>, result);</a:t>
            </a:r>
          </a:p>
          <a:p>
            <a:pPr defTabSz="360000">
              <a:buNone/>
            </a:pPr>
            <a:r>
              <a:rPr lang="en-US" sz="4000" dirty="0" smtClean="0">
                <a:solidFill>
                  <a:srgbClr val="000000"/>
                </a:solidFill>
                <a:latin typeface="Courier New"/>
              </a:rPr>
              <a:t>    </a:t>
            </a:r>
          </a:p>
          <a:p>
            <a:pPr defTabSz="360000">
              <a:buNone/>
            </a:pPr>
            <a:r>
              <a:rPr lang="en-US" sz="4000" dirty="0" smtClean="0">
                <a:solidFill>
                  <a:srgbClr val="000000"/>
                </a:solidFill>
                <a:latin typeface="Courier New"/>
              </a:rPr>
              <a:t>   </a:t>
            </a:r>
            <a:r>
              <a:rPr lang="en-US" sz="4000" b="1" dirty="0" smtClean="0">
                <a:solidFill>
                  <a:srgbClr val="7F0055"/>
                </a:solidFill>
                <a:latin typeface="Courier New"/>
              </a:rPr>
              <a:t>if</a:t>
            </a:r>
            <a:r>
              <a:rPr lang="en-US" sz="4000" b="1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en-US" sz="4000" b="1" dirty="0" err="1" smtClean="0">
                <a:solidFill>
                  <a:srgbClr val="000000"/>
                </a:solidFill>
                <a:latin typeface="Courier New"/>
              </a:rPr>
              <a:t>resultCode</a:t>
            </a:r>
            <a:r>
              <a:rPr lang="en-US" sz="4000" b="1" dirty="0" smtClean="0">
                <a:solidFill>
                  <a:srgbClr val="000000"/>
                </a:solidFill>
                <a:latin typeface="Courier New"/>
              </a:rPr>
              <a:t> == </a:t>
            </a:r>
            <a:r>
              <a:rPr lang="en-US" sz="4000" b="1" dirty="0" err="1" smtClean="0">
                <a:solidFill>
                  <a:srgbClr val="000000"/>
                </a:solidFill>
                <a:latin typeface="Courier New"/>
              </a:rPr>
              <a:t>Activity.</a:t>
            </a:r>
            <a:r>
              <a:rPr lang="en-US" sz="4000" b="1" i="1" dirty="0" err="1" smtClean="0">
                <a:solidFill>
                  <a:srgbClr val="0000C0"/>
                </a:solidFill>
                <a:latin typeface="Courier New"/>
              </a:rPr>
              <a:t>RESULT_OK</a:t>
            </a:r>
            <a:r>
              <a:rPr lang="en-US" sz="4000" b="1" i="1" dirty="0" smtClean="0">
                <a:solidFill>
                  <a:srgbClr val="000000"/>
                </a:solidFill>
                <a:latin typeface="Courier New"/>
              </a:rPr>
              <a:t>) {</a:t>
            </a:r>
          </a:p>
          <a:p>
            <a:pPr defTabSz="360000">
              <a:buNone/>
            </a:pPr>
            <a:r>
              <a:rPr lang="en-US" sz="4000" dirty="0" smtClean="0">
                <a:solidFill>
                  <a:srgbClr val="000000"/>
                </a:solidFill>
                <a:latin typeface="Courier New"/>
              </a:rPr>
              <a:t>    	</a:t>
            </a:r>
            <a:r>
              <a:rPr lang="en-US" sz="4000" b="1" dirty="0" smtClean="0">
                <a:solidFill>
                  <a:srgbClr val="7F0055"/>
                </a:solidFill>
                <a:latin typeface="Courier New"/>
              </a:rPr>
              <a:t>switch</a:t>
            </a:r>
            <a:r>
              <a:rPr lang="en-US" sz="4000" b="1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en-US" sz="4000" b="1" dirty="0" err="1" smtClean="0">
                <a:solidFill>
                  <a:srgbClr val="000000"/>
                </a:solidFill>
                <a:latin typeface="Courier New"/>
              </a:rPr>
              <a:t>requestCode</a:t>
            </a:r>
            <a:r>
              <a:rPr lang="en-US" sz="4000" b="1" dirty="0" smtClean="0">
                <a:solidFill>
                  <a:srgbClr val="000000"/>
                </a:solidFill>
                <a:latin typeface="Courier New"/>
              </a:rPr>
              <a:t>) {</a:t>
            </a:r>
          </a:p>
          <a:p>
            <a:pPr lvl="1" defTabSz="360000">
              <a:buNone/>
            </a:pPr>
            <a:r>
              <a:rPr lang="en-US" sz="4000" dirty="0" smtClean="0">
                <a:solidFill>
                  <a:srgbClr val="000000"/>
                </a:solidFill>
                <a:latin typeface="Courier New"/>
              </a:rPr>
              <a:t>    	</a:t>
            </a:r>
            <a:r>
              <a:rPr lang="en-US" sz="4000" b="1" dirty="0" smtClean="0">
                <a:solidFill>
                  <a:srgbClr val="7F0055"/>
                </a:solidFill>
                <a:latin typeface="Courier New"/>
              </a:rPr>
              <a:t>case</a:t>
            </a:r>
            <a:r>
              <a:rPr lang="en-US" sz="4000" b="1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4000" b="1" i="1" dirty="0" smtClean="0">
                <a:solidFill>
                  <a:srgbClr val="0000C0"/>
                </a:solidFill>
                <a:latin typeface="Courier New"/>
              </a:rPr>
              <a:t>SHOW_FORM</a:t>
            </a:r>
            <a:r>
              <a:rPr lang="en-US" sz="4000" b="1" i="1" dirty="0" smtClean="0">
                <a:solidFill>
                  <a:srgbClr val="000000"/>
                </a:solidFill>
                <a:latin typeface="Courier New"/>
              </a:rPr>
              <a:t>:</a:t>
            </a:r>
          </a:p>
          <a:p>
            <a:pPr lvl="1" defTabSz="360000">
              <a:buNone/>
            </a:pPr>
            <a:r>
              <a:rPr lang="en-US" sz="4000" dirty="0" smtClean="0">
                <a:solidFill>
                  <a:srgbClr val="000000"/>
                </a:solidFill>
                <a:latin typeface="Courier New"/>
              </a:rPr>
              <a:t>    		String name = </a:t>
            </a:r>
            <a:r>
              <a:rPr lang="en-US" sz="4000" dirty="0" err="1" smtClean="0">
                <a:solidFill>
                  <a:srgbClr val="000000"/>
                </a:solidFill>
                <a:latin typeface="Courier New"/>
              </a:rPr>
              <a:t>result.getStringExtra</a:t>
            </a:r>
            <a:r>
              <a:rPr lang="en-US" sz="4000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en-US" sz="4000" i="1" dirty="0" smtClean="0">
                <a:solidFill>
                  <a:srgbClr val="0000C0"/>
                </a:solidFill>
                <a:latin typeface="Courier New"/>
              </a:rPr>
              <a:t>NAME</a:t>
            </a:r>
            <a:r>
              <a:rPr lang="en-US" sz="4000" i="1" dirty="0" smtClean="0">
                <a:solidFill>
                  <a:srgbClr val="000000"/>
                </a:solidFill>
                <a:latin typeface="Courier New"/>
              </a:rPr>
              <a:t>);</a:t>
            </a:r>
          </a:p>
          <a:p>
            <a:pPr lvl="1" defTabSz="360000">
              <a:buNone/>
            </a:pPr>
            <a:r>
              <a:rPr lang="en-US" sz="4000" dirty="0" smtClean="0">
                <a:solidFill>
                  <a:srgbClr val="000000"/>
                </a:solidFill>
                <a:latin typeface="Courier New"/>
              </a:rPr>
              <a:t>    		</a:t>
            </a:r>
            <a:r>
              <a:rPr lang="en-US" sz="4000" b="1" dirty="0" err="1" smtClean="0">
                <a:solidFill>
                  <a:srgbClr val="7F0055"/>
                </a:solidFill>
                <a:latin typeface="Courier New"/>
              </a:rPr>
              <a:t>int</a:t>
            </a:r>
            <a:r>
              <a:rPr lang="en-US" sz="4000" b="1" dirty="0" smtClean="0">
                <a:solidFill>
                  <a:srgbClr val="000000"/>
                </a:solidFill>
                <a:latin typeface="Courier New"/>
              </a:rPr>
              <a:t> number = </a:t>
            </a:r>
            <a:r>
              <a:rPr lang="en-US" sz="4000" b="1" dirty="0" err="1" smtClean="0">
                <a:solidFill>
                  <a:srgbClr val="000000"/>
                </a:solidFill>
                <a:latin typeface="Courier New"/>
              </a:rPr>
              <a:t>result.getIntExtra</a:t>
            </a:r>
            <a:r>
              <a:rPr lang="en-US" sz="4000" b="1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en-US" sz="4000" b="1" i="1" dirty="0" smtClean="0">
                <a:solidFill>
                  <a:srgbClr val="0000C0"/>
                </a:solidFill>
                <a:latin typeface="Courier New"/>
              </a:rPr>
              <a:t>FAVOURITE_NUMBER</a:t>
            </a:r>
            <a:r>
              <a:rPr lang="en-US" sz="4000" b="1" i="1" dirty="0" smtClean="0">
                <a:solidFill>
                  <a:srgbClr val="000000"/>
                </a:solidFill>
                <a:latin typeface="Courier New"/>
              </a:rPr>
              <a:t>, 42);</a:t>
            </a:r>
            <a:endParaRPr lang="en-US" sz="4000" dirty="0" smtClean="0">
              <a:solidFill>
                <a:srgbClr val="000000"/>
              </a:solidFill>
              <a:latin typeface="Courier New"/>
            </a:endParaRPr>
          </a:p>
          <a:p>
            <a:pPr lvl="1" defTabSz="360000">
              <a:buNone/>
            </a:pPr>
            <a:r>
              <a:rPr lang="en-US" sz="4000" dirty="0" smtClean="0">
                <a:solidFill>
                  <a:srgbClr val="000000"/>
                </a:solidFill>
                <a:latin typeface="Courier New"/>
              </a:rPr>
              <a:t>    		</a:t>
            </a:r>
            <a:r>
              <a:rPr lang="en-US" sz="4000" b="1" dirty="0" smtClean="0">
                <a:solidFill>
                  <a:srgbClr val="3F7F5F"/>
                </a:solidFill>
                <a:latin typeface="Courier New"/>
              </a:rPr>
              <a:t>// Process result and update view . . .</a:t>
            </a:r>
          </a:p>
          <a:p>
            <a:pPr lvl="1" defTabSz="360000">
              <a:buNone/>
            </a:pPr>
            <a:r>
              <a:rPr lang="en-US" sz="4000" dirty="0" smtClean="0">
                <a:solidFill>
                  <a:srgbClr val="000000"/>
                </a:solidFill>
                <a:latin typeface="Courier New"/>
              </a:rPr>
              <a:t>    		</a:t>
            </a:r>
            <a:r>
              <a:rPr lang="en-US" sz="4000" b="1" dirty="0" smtClean="0">
                <a:solidFill>
                  <a:srgbClr val="7F0055"/>
                </a:solidFill>
                <a:latin typeface="Courier New"/>
              </a:rPr>
              <a:t>break</a:t>
            </a:r>
            <a:r>
              <a:rPr lang="en-US" sz="4000" b="1" dirty="0" smtClean="0">
                <a:solidFill>
                  <a:srgbClr val="000000"/>
                </a:solidFill>
                <a:latin typeface="Courier New"/>
              </a:rPr>
              <a:t>;</a:t>
            </a:r>
          </a:p>
          <a:p>
            <a:pPr lvl="1" defTabSz="360000">
              <a:buNone/>
            </a:pPr>
            <a:r>
              <a:rPr lang="en-US" sz="4000" dirty="0" smtClean="0">
                <a:solidFill>
                  <a:srgbClr val="000000"/>
                </a:solidFill>
                <a:latin typeface="Courier New"/>
              </a:rPr>
              <a:t>    	</a:t>
            </a:r>
            <a:r>
              <a:rPr lang="en-US" sz="4000" dirty="0" smtClean="0">
                <a:solidFill>
                  <a:srgbClr val="7F0055"/>
                </a:solidFill>
                <a:latin typeface="Courier New"/>
              </a:rPr>
              <a:t>case</a:t>
            </a:r>
            <a:r>
              <a:rPr lang="en-US" sz="40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4000" i="1" dirty="0" smtClean="0">
                <a:solidFill>
                  <a:srgbClr val="0000C0"/>
                </a:solidFill>
                <a:latin typeface="Courier New"/>
              </a:rPr>
              <a:t>SHOW_SOMETHING_ELSE</a:t>
            </a:r>
            <a:r>
              <a:rPr lang="en-US" sz="4000" i="1" dirty="0" smtClean="0">
                <a:solidFill>
                  <a:srgbClr val="000000"/>
                </a:solidFill>
                <a:latin typeface="Courier New"/>
              </a:rPr>
              <a:t>:</a:t>
            </a:r>
          </a:p>
          <a:p>
            <a:pPr lvl="1" defTabSz="360000">
              <a:buNone/>
            </a:pPr>
            <a:r>
              <a:rPr lang="en-US" sz="4000" dirty="0" smtClean="0">
                <a:solidFill>
                  <a:srgbClr val="000000"/>
                </a:solidFill>
                <a:latin typeface="Courier New"/>
              </a:rPr>
              <a:t>    		</a:t>
            </a:r>
            <a:r>
              <a:rPr lang="en-US" sz="4000" dirty="0" smtClean="0">
                <a:solidFill>
                  <a:srgbClr val="3F7F5F"/>
                </a:solidFill>
                <a:latin typeface="Courier New"/>
              </a:rPr>
              <a:t>// ...</a:t>
            </a:r>
          </a:p>
          <a:p>
            <a:pPr lvl="1" defTabSz="360000">
              <a:buNone/>
            </a:pPr>
            <a:r>
              <a:rPr lang="en-US" sz="4000" dirty="0" smtClean="0">
                <a:solidFill>
                  <a:srgbClr val="000000"/>
                </a:solidFill>
                <a:latin typeface="Courier New"/>
              </a:rPr>
              <a:t>    	</a:t>
            </a:r>
            <a:r>
              <a:rPr lang="en-US" sz="4000" dirty="0" smtClean="0">
                <a:solidFill>
                  <a:srgbClr val="7F0055"/>
                </a:solidFill>
                <a:latin typeface="Courier New"/>
              </a:rPr>
              <a:t>break</a:t>
            </a:r>
            <a:r>
              <a:rPr lang="en-US" sz="4000" dirty="0" smtClean="0">
                <a:solidFill>
                  <a:srgbClr val="000000"/>
                </a:solidFill>
                <a:latin typeface="Courier New"/>
              </a:rPr>
              <a:t>;</a:t>
            </a:r>
          </a:p>
          <a:p>
            <a:pPr defTabSz="360000">
              <a:buNone/>
            </a:pPr>
            <a:r>
              <a:rPr lang="en-US" sz="4000" dirty="0" smtClean="0">
                <a:solidFill>
                  <a:srgbClr val="000000"/>
                </a:solidFill>
                <a:latin typeface="Courier New"/>
              </a:rPr>
              <a:t>   	}</a:t>
            </a:r>
          </a:p>
          <a:p>
            <a:pPr defTabSz="360000">
              <a:buNone/>
            </a:pPr>
            <a:r>
              <a:rPr lang="en-US" sz="4000" dirty="0" smtClean="0">
                <a:solidFill>
                  <a:srgbClr val="000000"/>
                </a:solidFill>
                <a:latin typeface="Courier New"/>
              </a:rPr>
              <a:t>	. .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Returning results, Sub-Activities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 fontScale="40000" lnSpcReduction="20000"/>
          </a:bodyPr>
          <a:lstStyle/>
          <a:p>
            <a:r>
              <a:rPr lang="en-US" sz="5000" dirty="0" smtClean="0"/>
              <a:t>Returning result from Sub-Activity: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defTabSz="360000">
              <a:buNone/>
            </a:pPr>
            <a:r>
              <a:rPr lang="en-US" sz="4000" dirty="0" smtClean="0">
                <a:solidFill>
                  <a:srgbClr val="7F0055"/>
                </a:solidFill>
                <a:latin typeface="Courier New"/>
              </a:rPr>
              <a:t>private</a:t>
            </a:r>
            <a:r>
              <a:rPr lang="en-US" sz="40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4000" dirty="0" smtClean="0">
                <a:solidFill>
                  <a:srgbClr val="7F0055"/>
                </a:solidFill>
                <a:latin typeface="Courier New"/>
              </a:rPr>
              <a:t>class</a:t>
            </a:r>
            <a:r>
              <a:rPr lang="en-US" sz="40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latin typeface="Courier New"/>
              </a:rPr>
              <a:t>OnOkClickListener</a:t>
            </a:r>
            <a:r>
              <a:rPr lang="en-US" sz="40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4000" dirty="0" smtClean="0">
                <a:solidFill>
                  <a:srgbClr val="7F0055"/>
                </a:solidFill>
                <a:latin typeface="Courier New"/>
              </a:rPr>
              <a:t>implements</a:t>
            </a:r>
            <a:r>
              <a:rPr lang="en-US" sz="40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latin typeface="Courier New"/>
              </a:rPr>
              <a:t>View.OnClickListener</a:t>
            </a:r>
            <a:r>
              <a:rPr lang="en-US" sz="4000" dirty="0" smtClean="0">
                <a:solidFill>
                  <a:srgbClr val="000000"/>
                </a:solidFill>
                <a:latin typeface="Courier New"/>
              </a:rPr>
              <a:t> {</a:t>
            </a:r>
          </a:p>
          <a:p>
            <a:pPr defTabSz="360000">
              <a:buNone/>
            </a:pPr>
            <a:r>
              <a:rPr lang="en-US" sz="4000" dirty="0" smtClean="0">
                <a:solidFill>
                  <a:srgbClr val="7F0055"/>
                </a:solidFill>
                <a:latin typeface="Courier New"/>
              </a:rPr>
              <a:t>	public</a:t>
            </a:r>
            <a:r>
              <a:rPr lang="en-US" sz="40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4000" dirty="0" smtClean="0">
                <a:solidFill>
                  <a:srgbClr val="7F0055"/>
                </a:solidFill>
                <a:latin typeface="Courier New"/>
              </a:rPr>
              <a:t>void</a:t>
            </a:r>
            <a:r>
              <a:rPr lang="en-US" sz="40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latin typeface="Courier New"/>
              </a:rPr>
              <a:t>onClick</a:t>
            </a:r>
            <a:r>
              <a:rPr lang="en-US" sz="4000" dirty="0" smtClean="0">
                <a:solidFill>
                  <a:srgbClr val="000000"/>
                </a:solidFill>
                <a:latin typeface="Courier New"/>
              </a:rPr>
              <a:t>(View v) {</a:t>
            </a:r>
          </a:p>
          <a:p>
            <a:pPr defTabSz="360000">
              <a:buNone/>
            </a:pPr>
            <a:r>
              <a:rPr lang="en-US" sz="4000" dirty="0" smtClean="0">
                <a:solidFill>
                  <a:srgbClr val="000000"/>
                </a:solidFill>
                <a:latin typeface="Courier New"/>
              </a:rPr>
              <a:t>				String name = </a:t>
            </a:r>
            <a:r>
              <a:rPr lang="en-US" sz="4000" dirty="0" err="1" smtClean="0">
                <a:solidFill>
                  <a:srgbClr val="0000C0"/>
                </a:solidFill>
                <a:latin typeface="Courier New"/>
              </a:rPr>
              <a:t>editName</a:t>
            </a:r>
            <a:r>
              <a:rPr lang="en-US" sz="4000" dirty="0" err="1" smtClean="0">
                <a:solidFill>
                  <a:srgbClr val="000000"/>
                </a:solidFill>
                <a:latin typeface="Courier New"/>
              </a:rPr>
              <a:t>.getText</a:t>
            </a:r>
            <a:r>
              <a:rPr lang="en-US" sz="4000" dirty="0" smtClean="0">
                <a:solidFill>
                  <a:srgbClr val="000000"/>
                </a:solidFill>
                <a:latin typeface="Courier New"/>
              </a:rPr>
              <a:t>().</a:t>
            </a:r>
            <a:r>
              <a:rPr lang="en-US" sz="4000" dirty="0" err="1" smtClean="0">
                <a:solidFill>
                  <a:srgbClr val="000000"/>
                </a:solidFill>
                <a:latin typeface="Courier New"/>
              </a:rPr>
              <a:t>toString</a:t>
            </a:r>
            <a:r>
              <a:rPr lang="en-US" sz="4000" dirty="0" smtClean="0">
                <a:solidFill>
                  <a:srgbClr val="000000"/>
                </a:solidFill>
                <a:latin typeface="Courier New"/>
              </a:rPr>
              <a:t>();</a:t>
            </a:r>
          </a:p>
          <a:p>
            <a:pPr defTabSz="360000">
              <a:buNone/>
            </a:pPr>
            <a:r>
              <a:rPr lang="en-US" sz="4000" dirty="0" smtClean="0">
                <a:solidFill>
                  <a:srgbClr val="7F0055"/>
                </a:solidFill>
                <a:latin typeface="Courier New"/>
              </a:rPr>
              <a:t>				</a:t>
            </a:r>
            <a:r>
              <a:rPr lang="en-US" sz="4000" dirty="0" err="1" smtClean="0">
                <a:solidFill>
                  <a:srgbClr val="7F0055"/>
                </a:solidFill>
                <a:latin typeface="Courier New"/>
              </a:rPr>
              <a:t>int</a:t>
            </a:r>
            <a:r>
              <a:rPr lang="en-US" sz="4000" dirty="0" smtClean="0">
                <a:solidFill>
                  <a:srgbClr val="000000"/>
                </a:solidFill>
                <a:latin typeface="Courier New"/>
              </a:rPr>
              <a:t> number = </a:t>
            </a:r>
          </a:p>
          <a:p>
            <a:pPr defTabSz="360000">
              <a:buNone/>
            </a:pPr>
            <a:r>
              <a:rPr lang="en-US" sz="4000" dirty="0" smtClean="0">
                <a:solidFill>
                  <a:srgbClr val="000000"/>
                </a:solidFill>
                <a:latin typeface="Courier New"/>
              </a:rPr>
              <a:t>					</a:t>
            </a:r>
            <a:r>
              <a:rPr lang="en-US" sz="4000" dirty="0" err="1" smtClean="0">
                <a:solidFill>
                  <a:srgbClr val="000000"/>
                </a:solidFill>
                <a:latin typeface="Courier New"/>
              </a:rPr>
              <a:t>Integer.</a:t>
            </a:r>
            <a:r>
              <a:rPr lang="en-US" sz="4000" i="1" dirty="0" err="1" smtClean="0">
                <a:solidFill>
                  <a:srgbClr val="000000"/>
                </a:solidFill>
                <a:latin typeface="Courier New"/>
              </a:rPr>
              <a:t>parseInt</a:t>
            </a:r>
            <a:r>
              <a:rPr lang="en-US" sz="4000" i="1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en-US" sz="4000" i="1" dirty="0" err="1" smtClean="0">
                <a:solidFill>
                  <a:srgbClr val="0000C0"/>
                </a:solidFill>
                <a:latin typeface="Courier New"/>
              </a:rPr>
              <a:t>editNumber</a:t>
            </a:r>
            <a:r>
              <a:rPr lang="en-US" sz="4000" i="1" dirty="0" err="1" smtClean="0">
                <a:solidFill>
                  <a:srgbClr val="000000"/>
                </a:solidFill>
                <a:latin typeface="Courier New"/>
              </a:rPr>
              <a:t>.getText</a:t>
            </a:r>
            <a:r>
              <a:rPr lang="en-US" sz="4000" i="1" dirty="0" smtClean="0">
                <a:solidFill>
                  <a:srgbClr val="000000"/>
                </a:solidFill>
                <a:latin typeface="Courier New"/>
              </a:rPr>
              <a:t>().</a:t>
            </a:r>
            <a:r>
              <a:rPr lang="en-US" sz="4000" i="1" dirty="0" err="1" smtClean="0">
                <a:solidFill>
                  <a:srgbClr val="000000"/>
                </a:solidFill>
                <a:latin typeface="Courier New"/>
              </a:rPr>
              <a:t>toString</a:t>
            </a:r>
            <a:r>
              <a:rPr lang="en-US" sz="4000" i="1" dirty="0" smtClean="0">
                <a:solidFill>
                  <a:srgbClr val="000000"/>
                </a:solidFill>
                <a:latin typeface="Courier New"/>
              </a:rPr>
              <a:t>());</a:t>
            </a:r>
          </a:p>
          <a:p>
            <a:pPr defTabSz="360000">
              <a:buNone/>
            </a:pPr>
            <a:endParaRPr lang="en-US" sz="4000" dirty="0" smtClean="0">
              <a:latin typeface="Courier New"/>
            </a:endParaRPr>
          </a:p>
          <a:p>
            <a:pPr defTabSz="360000">
              <a:buNone/>
            </a:pPr>
            <a:r>
              <a:rPr lang="en-US" sz="4000" b="1" dirty="0" smtClean="0">
                <a:solidFill>
                  <a:srgbClr val="000000"/>
                </a:solidFill>
                <a:latin typeface="Courier New"/>
              </a:rPr>
              <a:t>				Intent result = </a:t>
            </a:r>
            <a:r>
              <a:rPr lang="en-US" sz="4000" b="1" dirty="0" smtClean="0">
                <a:solidFill>
                  <a:srgbClr val="7F0055"/>
                </a:solidFill>
                <a:latin typeface="Courier New"/>
              </a:rPr>
              <a:t>new</a:t>
            </a:r>
            <a:r>
              <a:rPr lang="en-US" sz="4000" b="1" dirty="0" smtClean="0">
                <a:solidFill>
                  <a:srgbClr val="000000"/>
                </a:solidFill>
                <a:latin typeface="Courier New"/>
              </a:rPr>
              <a:t> Intent();</a:t>
            </a:r>
          </a:p>
          <a:p>
            <a:pPr defTabSz="360000">
              <a:buNone/>
            </a:pPr>
            <a:r>
              <a:rPr lang="en-US" sz="4000" b="1" dirty="0" smtClean="0">
                <a:solidFill>
                  <a:srgbClr val="000000"/>
                </a:solidFill>
                <a:latin typeface="Courier New"/>
              </a:rPr>
              <a:t>				</a:t>
            </a:r>
            <a:r>
              <a:rPr lang="en-US" sz="4000" b="1" dirty="0" err="1" smtClean="0">
                <a:solidFill>
                  <a:srgbClr val="000000"/>
                </a:solidFill>
                <a:latin typeface="Courier New"/>
              </a:rPr>
              <a:t>result.putExtra</a:t>
            </a:r>
            <a:r>
              <a:rPr lang="en-US" sz="4000" b="1" dirty="0" smtClean="0">
                <a:solidFill>
                  <a:srgbClr val="000000"/>
                </a:solidFill>
                <a:latin typeface="Courier New"/>
              </a:rPr>
              <a:t>(MainActivity.</a:t>
            </a:r>
            <a:r>
              <a:rPr lang="en-US" sz="4000" b="1" i="1" dirty="0" smtClean="0">
                <a:solidFill>
                  <a:srgbClr val="0000C0"/>
                </a:solidFill>
                <a:latin typeface="Courier New"/>
              </a:rPr>
              <a:t>NAME</a:t>
            </a:r>
            <a:r>
              <a:rPr lang="en-US" sz="4000" b="1" i="1" dirty="0" smtClean="0">
                <a:solidFill>
                  <a:srgbClr val="000000"/>
                </a:solidFill>
                <a:latin typeface="Courier New"/>
              </a:rPr>
              <a:t>, name);</a:t>
            </a:r>
          </a:p>
          <a:p>
            <a:pPr defTabSz="360000">
              <a:buNone/>
            </a:pPr>
            <a:r>
              <a:rPr lang="en-US" sz="4000" b="1" dirty="0" smtClean="0">
                <a:solidFill>
                  <a:srgbClr val="000000"/>
                </a:solidFill>
                <a:latin typeface="Courier New"/>
              </a:rPr>
              <a:t>				</a:t>
            </a:r>
            <a:r>
              <a:rPr lang="en-US" sz="4000" b="1" dirty="0" err="1" smtClean="0">
                <a:solidFill>
                  <a:srgbClr val="000000"/>
                </a:solidFill>
                <a:latin typeface="Courier New"/>
              </a:rPr>
              <a:t>result.putExtra</a:t>
            </a:r>
            <a:r>
              <a:rPr lang="en-US" sz="4000" b="1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en-US" sz="4000" b="1" dirty="0" err="1" smtClean="0">
                <a:solidFill>
                  <a:srgbClr val="000000"/>
                </a:solidFill>
                <a:latin typeface="Courier New"/>
              </a:rPr>
              <a:t>MainActivity.</a:t>
            </a:r>
            <a:r>
              <a:rPr lang="en-US" sz="4000" b="1" i="1" dirty="0" err="1" smtClean="0">
                <a:solidFill>
                  <a:srgbClr val="0000C0"/>
                </a:solidFill>
                <a:latin typeface="Courier New"/>
              </a:rPr>
              <a:t>FAVOURITE_NUMBER</a:t>
            </a:r>
            <a:r>
              <a:rPr lang="en-US" sz="4000" b="1" i="1" dirty="0" smtClean="0">
                <a:solidFill>
                  <a:srgbClr val="000000"/>
                </a:solidFill>
                <a:latin typeface="Courier New"/>
              </a:rPr>
              <a:t>, number);</a:t>
            </a:r>
          </a:p>
          <a:p>
            <a:pPr defTabSz="360000">
              <a:buNone/>
            </a:pPr>
            <a:r>
              <a:rPr lang="en-US" sz="4000" b="1" dirty="0" smtClean="0">
                <a:latin typeface="Courier New"/>
              </a:rPr>
              <a:t>	</a:t>
            </a:r>
          </a:p>
          <a:p>
            <a:pPr defTabSz="360000">
              <a:buNone/>
            </a:pPr>
            <a:r>
              <a:rPr lang="en-US" sz="4000" b="1" dirty="0" smtClean="0">
                <a:solidFill>
                  <a:srgbClr val="000000"/>
                </a:solidFill>
                <a:latin typeface="Courier New"/>
              </a:rPr>
              <a:t>				</a:t>
            </a:r>
            <a:r>
              <a:rPr lang="en-US" sz="4000" b="1" dirty="0" err="1" smtClean="0">
                <a:solidFill>
                  <a:srgbClr val="000000"/>
                </a:solidFill>
                <a:latin typeface="Courier New"/>
              </a:rPr>
              <a:t>setResult</a:t>
            </a:r>
            <a:r>
              <a:rPr lang="en-US" sz="4000" b="1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en-US" sz="4000" b="1" dirty="0" err="1" smtClean="0">
                <a:solidFill>
                  <a:srgbClr val="000000"/>
                </a:solidFill>
                <a:latin typeface="Courier New"/>
              </a:rPr>
              <a:t>Activity.</a:t>
            </a:r>
            <a:r>
              <a:rPr lang="en-US" sz="4000" b="1" i="1" dirty="0" err="1" smtClean="0">
                <a:solidFill>
                  <a:srgbClr val="0000C0"/>
                </a:solidFill>
                <a:latin typeface="Courier New"/>
              </a:rPr>
              <a:t>RESULT_OK</a:t>
            </a:r>
            <a:r>
              <a:rPr lang="en-US" sz="4000" b="1" i="1" dirty="0" smtClean="0">
                <a:solidFill>
                  <a:srgbClr val="000000"/>
                </a:solidFill>
                <a:latin typeface="Courier New"/>
              </a:rPr>
              <a:t>, result);</a:t>
            </a:r>
          </a:p>
          <a:p>
            <a:pPr defTabSz="360000">
              <a:buNone/>
            </a:pPr>
            <a:r>
              <a:rPr lang="en-US" sz="4000" b="1" dirty="0" smtClean="0">
                <a:solidFill>
                  <a:srgbClr val="000000"/>
                </a:solidFill>
                <a:latin typeface="Courier New"/>
              </a:rPr>
              <a:t>				finish();</a:t>
            </a:r>
          </a:p>
          <a:p>
            <a:pPr defTabSz="360000">
              <a:buNone/>
            </a:pPr>
            <a:r>
              <a:rPr lang="en-US" sz="4000" dirty="0" smtClean="0">
                <a:solidFill>
                  <a:srgbClr val="000000"/>
                </a:solidFill>
                <a:latin typeface="Courier New"/>
              </a:rPr>
              <a:t>			}</a:t>
            </a:r>
          </a:p>
          <a:p>
            <a:pPr defTabSz="360000">
              <a:buNone/>
            </a:pPr>
            <a:r>
              <a:rPr lang="en-US" sz="4000" dirty="0" smtClean="0">
                <a:solidFill>
                  <a:srgbClr val="000000"/>
                </a:solidFill>
                <a:latin typeface="Courier New"/>
              </a:rPr>
              <a:t>	}</a:t>
            </a:r>
          </a:p>
          <a:p>
            <a:pPr defTabSz="360000">
              <a:buNone/>
            </a:pPr>
            <a:r>
              <a:rPr lang="en-US" sz="4000" dirty="0" smtClean="0">
                <a:solidFill>
                  <a:srgbClr val="000000"/>
                </a:solidFill>
                <a:latin typeface="Courier New"/>
              </a:rPr>
              <a:t>}</a:t>
            </a:r>
          </a:p>
          <a:p>
            <a:pPr defTabSz="360000">
              <a:buNone/>
            </a:pPr>
            <a:endParaRPr lang="en-US" sz="4000" dirty="0" smtClean="0">
              <a:solidFill>
                <a:srgbClr val="000000"/>
              </a:solidFill>
              <a:latin typeface="Courier New"/>
            </a:endParaRPr>
          </a:p>
          <a:p>
            <a:pPr defTabSz="360000"/>
            <a:r>
              <a:rPr lang="en-US" sz="4900" dirty="0" smtClean="0"/>
              <a:t>Example code: SubActivity.zip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Intent filters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To inform the system which implicit intents they can handle, activities, services, and broadcast receivers can have one or more intent filters</a:t>
            </a:r>
          </a:p>
          <a:p>
            <a:r>
              <a:rPr lang="en-US" dirty="0" smtClean="0"/>
              <a:t>Each filter describes a set of </a:t>
            </a:r>
            <a:r>
              <a:rPr lang="en-US" i="1" dirty="0" smtClean="0"/>
              <a:t>implicit</a:t>
            </a:r>
            <a:r>
              <a:rPr lang="en-US" dirty="0" smtClean="0"/>
              <a:t> intents that the component is willing to </a:t>
            </a:r>
            <a:r>
              <a:rPr lang="en-US" i="1" dirty="0" smtClean="0"/>
              <a:t>receive</a:t>
            </a:r>
          </a:p>
          <a:p>
            <a:r>
              <a:rPr lang="en-US" dirty="0" smtClean="0"/>
              <a:t>An implicit intent is delivered to a component only if it can pass through one of the component's filters</a:t>
            </a:r>
          </a:p>
          <a:p>
            <a:r>
              <a:rPr lang="en-US" i="1" dirty="0" smtClean="0"/>
              <a:t>An explicit intent is always delivered to its target</a:t>
            </a:r>
            <a:r>
              <a:rPr lang="en-US" dirty="0" smtClean="0"/>
              <a:t>, no matter what it contains; the filter is not consulted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Intent filters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363272" cy="4713387"/>
          </a:xfrm>
        </p:spPr>
        <p:txBody>
          <a:bodyPr>
            <a:noAutofit/>
          </a:bodyPr>
          <a:lstStyle/>
          <a:p>
            <a:r>
              <a:rPr lang="en-US" sz="2000" dirty="0" smtClean="0"/>
              <a:t>AndroidManifest.xml file with intent-filter</a:t>
            </a:r>
          </a:p>
          <a:p>
            <a:endParaRPr lang="en-US" sz="1600" dirty="0" smtClean="0"/>
          </a:p>
          <a:p>
            <a:pPr>
              <a:buNone/>
            </a:pPr>
            <a:r>
              <a:rPr lang="fr-FR" sz="1600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fr-FR" sz="1600" dirty="0" smtClean="0">
                <a:solidFill>
                  <a:srgbClr val="3F7F7F"/>
                </a:solidFill>
                <a:latin typeface="Courier New"/>
              </a:rPr>
              <a:t>application </a:t>
            </a:r>
            <a:r>
              <a:rPr lang="fr-FR" sz="1600" dirty="0" smtClean="0">
                <a:solidFill>
                  <a:srgbClr val="7F007F"/>
                </a:solidFill>
                <a:latin typeface="Courier New"/>
              </a:rPr>
              <a:t>. . .</a:t>
            </a:r>
            <a:r>
              <a:rPr lang="fr-FR" sz="1600" i="1" dirty="0" smtClean="0">
                <a:solidFill>
                  <a:srgbClr val="008080"/>
                </a:solidFill>
                <a:latin typeface="Courier New"/>
              </a:rPr>
              <a:t>&gt;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 </a:t>
            </a:r>
          </a:p>
          <a:p>
            <a:pPr>
              <a:buNone/>
            </a:pP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    </a:t>
            </a:r>
            <a:r>
              <a:rPr lang="en-US" sz="1600" b="1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en-US" sz="1600" b="1" dirty="0" smtClean="0">
                <a:solidFill>
                  <a:srgbClr val="3F7F7F"/>
                </a:solidFill>
                <a:latin typeface="Courier New"/>
              </a:rPr>
              <a:t>activity </a:t>
            </a:r>
            <a:r>
              <a:rPr lang="en-US" sz="1600" dirty="0" err="1" smtClean="0">
                <a:solidFill>
                  <a:srgbClr val="7F007F"/>
                </a:solidFill>
                <a:latin typeface="Courier New"/>
              </a:rPr>
              <a:t>android:name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sz="1600" i="1" dirty="0" smtClean="0">
                <a:solidFill>
                  <a:srgbClr val="2A00FF"/>
                </a:solidFill>
                <a:latin typeface="Courier New"/>
              </a:rPr>
              <a:t>".</a:t>
            </a:r>
            <a:r>
              <a:rPr lang="en-US" sz="1600" i="1" dirty="0" err="1" smtClean="0">
                <a:solidFill>
                  <a:srgbClr val="2A00FF"/>
                </a:solidFill>
                <a:latin typeface="Courier New"/>
              </a:rPr>
              <a:t>MyMainActivity</a:t>
            </a:r>
            <a:r>
              <a:rPr lang="en-US" sz="1600" i="1" dirty="0" smtClean="0">
                <a:solidFill>
                  <a:srgbClr val="2A00FF"/>
                </a:solidFill>
                <a:latin typeface="Courier New"/>
              </a:rPr>
              <a:t>"</a:t>
            </a:r>
          </a:p>
          <a:p>
            <a:pPr>
              <a:buNone/>
            </a:pPr>
            <a:r>
              <a:rPr lang="en-US" sz="1600" dirty="0" smtClean="0">
                <a:latin typeface="Courier New"/>
              </a:rPr>
              <a:t>              </a:t>
            </a:r>
            <a:r>
              <a:rPr lang="en-US" sz="1600" dirty="0" err="1" smtClean="0">
                <a:solidFill>
                  <a:srgbClr val="7F007F"/>
                </a:solidFill>
                <a:latin typeface="Courier New"/>
              </a:rPr>
              <a:t>android:label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sz="1600" i="1" dirty="0" smtClean="0">
                <a:solidFill>
                  <a:srgbClr val="2A00FF"/>
                </a:solidFill>
                <a:latin typeface="Courier New"/>
              </a:rPr>
              <a:t>"@string/</a:t>
            </a:r>
            <a:r>
              <a:rPr lang="en-US" sz="1600" i="1" dirty="0" err="1" smtClean="0">
                <a:solidFill>
                  <a:srgbClr val="2A00FF"/>
                </a:solidFill>
                <a:latin typeface="Courier New"/>
              </a:rPr>
              <a:t>app_name</a:t>
            </a:r>
            <a:r>
              <a:rPr lang="en-US" sz="1600" i="1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en-US" sz="1600" i="1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        </a:t>
            </a:r>
            <a:r>
              <a:rPr lang="en-US" sz="1600" b="1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en-US" sz="1600" b="1" dirty="0" smtClean="0">
                <a:solidFill>
                  <a:srgbClr val="3F7F7F"/>
                </a:solidFill>
                <a:latin typeface="Courier New"/>
              </a:rPr>
              <a:t>intent-filter</a:t>
            </a:r>
            <a:r>
              <a:rPr lang="en-US" sz="1600" b="1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           </a:t>
            </a:r>
            <a:r>
              <a:rPr lang="en-US" sz="1600" b="1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en-US" sz="1600" b="1" dirty="0" smtClean="0">
                <a:solidFill>
                  <a:srgbClr val="3F7F7F"/>
                </a:solidFill>
                <a:latin typeface="Courier New"/>
              </a:rPr>
              <a:t>action </a:t>
            </a:r>
            <a:r>
              <a:rPr lang="en-US" sz="1600" b="1" dirty="0" err="1" smtClean="0">
                <a:solidFill>
                  <a:srgbClr val="7F007F"/>
                </a:solidFill>
                <a:latin typeface="Courier New"/>
              </a:rPr>
              <a:t>android:name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sz="1600" b="1" i="1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en-US" sz="1600" b="1" i="1" dirty="0" err="1" smtClean="0">
                <a:solidFill>
                  <a:srgbClr val="2A00FF"/>
                </a:solidFill>
                <a:latin typeface="Courier New"/>
              </a:rPr>
              <a:t>android.intent.action.MAIN</a:t>
            </a:r>
            <a:r>
              <a:rPr lang="en-US" sz="1600" b="1" i="1" dirty="0" smtClean="0">
                <a:solidFill>
                  <a:srgbClr val="2A00FF"/>
                </a:solidFill>
                <a:latin typeface="Courier New"/>
              </a:rPr>
              <a:t>" </a:t>
            </a:r>
            <a:r>
              <a:rPr lang="en-US" sz="1600" b="1" i="1" dirty="0" smtClean="0">
                <a:solidFill>
                  <a:srgbClr val="008080"/>
                </a:solidFill>
                <a:latin typeface="Courier New"/>
              </a:rPr>
              <a:t>/&gt;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           </a:t>
            </a:r>
            <a:r>
              <a:rPr lang="en-US" sz="1600" b="1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en-US" sz="1600" b="1" dirty="0" smtClean="0">
                <a:solidFill>
                  <a:srgbClr val="3F7F7F"/>
                </a:solidFill>
                <a:latin typeface="Courier New"/>
              </a:rPr>
              <a:t>category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3F7F7F"/>
                </a:solidFill>
                <a:latin typeface="Courier New"/>
              </a:rPr>
              <a:t>			</a:t>
            </a:r>
            <a:r>
              <a:rPr lang="en-US" sz="1600" b="1" dirty="0" err="1" smtClean="0">
                <a:solidFill>
                  <a:srgbClr val="7F007F"/>
                </a:solidFill>
                <a:latin typeface="Courier New"/>
              </a:rPr>
              <a:t>android:name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sz="1600" b="1" i="1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en-US" sz="1600" b="1" i="1" dirty="0" err="1" smtClean="0">
                <a:solidFill>
                  <a:srgbClr val="2A00FF"/>
                </a:solidFill>
                <a:latin typeface="Courier New"/>
              </a:rPr>
              <a:t>android.intent.category.LAUNCHER</a:t>
            </a:r>
            <a:r>
              <a:rPr lang="en-US" sz="1600" b="1" i="1" dirty="0" smtClean="0">
                <a:solidFill>
                  <a:srgbClr val="2A00FF"/>
                </a:solidFill>
                <a:latin typeface="Courier New"/>
              </a:rPr>
              <a:t>" </a:t>
            </a:r>
            <a:r>
              <a:rPr lang="en-US" sz="1600" b="1" i="1" dirty="0" smtClean="0">
                <a:solidFill>
                  <a:srgbClr val="008080"/>
                </a:solidFill>
                <a:latin typeface="Courier New"/>
              </a:rPr>
              <a:t>/&gt;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        </a:t>
            </a:r>
            <a:r>
              <a:rPr lang="en-US" sz="1600" b="1" dirty="0" smtClean="0">
                <a:solidFill>
                  <a:srgbClr val="008080"/>
                </a:solidFill>
                <a:latin typeface="Courier New"/>
              </a:rPr>
              <a:t>&lt;/</a:t>
            </a:r>
            <a:r>
              <a:rPr lang="en-US" sz="1600" b="1" dirty="0" smtClean="0">
                <a:solidFill>
                  <a:srgbClr val="3F7F7F"/>
                </a:solidFill>
                <a:latin typeface="Courier New"/>
              </a:rPr>
              <a:t>intent-filter</a:t>
            </a:r>
            <a:r>
              <a:rPr lang="en-US" sz="1600" b="1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    </a:t>
            </a:r>
            <a:r>
              <a:rPr lang="en-US" sz="1600" b="1" dirty="0" smtClean="0">
                <a:solidFill>
                  <a:srgbClr val="008080"/>
                </a:solidFill>
                <a:latin typeface="Courier New"/>
              </a:rPr>
              <a:t>&lt;/</a:t>
            </a:r>
            <a:r>
              <a:rPr lang="en-US" sz="1600" b="1" dirty="0" smtClean="0">
                <a:solidFill>
                  <a:srgbClr val="3F7F7F"/>
                </a:solidFill>
                <a:latin typeface="Courier New"/>
              </a:rPr>
              <a:t>activity</a:t>
            </a:r>
            <a:r>
              <a:rPr lang="en-US" sz="1600" b="1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pPr>
              <a:buNone/>
            </a:pPr>
            <a:endParaRPr lang="en-US" sz="1600" dirty="0" smtClean="0">
              <a:latin typeface="Courier New"/>
            </a:endParaRPr>
          </a:p>
          <a:p>
            <a:pPr>
              <a:buNone/>
            </a:pP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    </a:t>
            </a:r>
            <a:r>
              <a:rPr lang="en-US" sz="1600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en-US" sz="1600" dirty="0" smtClean="0">
                <a:solidFill>
                  <a:srgbClr val="3F7F7F"/>
                </a:solidFill>
                <a:latin typeface="Courier New"/>
              </a:rPr>
              <a:t>activity </a:t>
            </a:r>
          </a:p>
          <a:p>
            <a:pPr>
              <a:buNone/>
            </a:pPr>
            <a:r>
              <a:rPr lang="en-US" sz="1600" dirty="0" smtClean="0">
                <a:latin typeface="Courier New"/>
              </a:rPr>
              <a:t>    	</a:t>
            </a:r>
            <a:r>
              <a:rPr lang="en-US" sz="1600" dirty="0" err="1" smtClean="0">
                <a:solidFill>
                  <a:srgbClr val="7F007F"/>
                </a:solidFill>
                <a:latin typeface="Courier New"/>
              </a:rPr>
              <a:t>android:name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sz="1600" i="1" dirty="0" smtClean="0">
                <a:solidFill>
                  <a:srgbClr val="2A00FF"/>
                </a:solidFill>
                <a:latin typeface="Courier New"/>
              </a:rPr>
              <a:t>".</a:t>
            </a:r>
            <a:r>
              <a:rPr lang="en-US" sz="1600" i="1" dirty="0" err="1" smtClean="0">
                <a:solidFill>
                  <a:srgbClr val="2A00FF"/>
                </a:solidFill>
                <a:latin typeface="Courier New"/>
              </a:rPr>
              <a:t>MyOtherActivity</a:t>
            </a:r>
            <a:r>
              <a:rPr lang="en-US" sz="1600" i="1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en-US" sz="1600" i="1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pPr>
              <a:buNone/>
            </a:pP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    </a:t>
            </a:r>
            <a:r>
              <a:rPr lang="en-US" sz="1600" dirty="0" smtClean="0">
                <a:solidFill>
                  <a:srgbClr val="008080"/>
                </a:solidFill>
                <a:latin typeface="Courier New"/>
              </a:rPr>
              <a:t>&lt;/</a:t>
            </a:r>
            <a:r>
              <a:rPr lang="en-US" sz="1600" dirty="0" smtClean="0">
                <a:solidFill>
                  <a:srgbClr val="3F7F7F"/>
                </a:solidFill>
                <a:latin typeface="Courier New"/>
              </a:rPr>
              <a:t>activity</a:t>
            </a:r>
            <a:r>
              <a:rPr lang="en-US" sz="1600" dirty="0" smtClean="0">
                <a:solidFill>
                  <a:srgbClr val="008080"/>
                </a:solidFill>
                <a:latin typeface="Courier New"/>
              </a:rPr>
              <a:t>&gt;</a:t>
            </a:r>
            <a:endParaRPr lang="en-US" sz="1600" dirty="0" smtClean="0">
              <a:solidFill>
                <a:srgbClr val="000000"/>
              </a:solidFill>
              <a:latin typeface="Courier New"/>
            </a:endParaRPr>
          </a:p>
          <a:p>
            <a:pPr>
              <a:buNone/>
            </a:pPr>
            <a:r>
              <a:rPr lang="en-US" sz="1600" dirty="0" smtClean="0">
                <a:solidFill>
                  <a:srgbClr val="008080"/>
                </a:solidFill>
                <a:latin typeface="Courier New"/>
              </a:rPr>
              <a:t>&lt;/</a:t>
            </a:r>
            <a:r>
              <a:rPr lang="en-US" sz="1600" dirty="0" smtClean="0">
                <a:solidFill>
                  <a:srgbClr val="3F7F7F"/>
                </a:solidFill>
                <a:latin typeface="Courier New"/>
              </a:rPr>
              <a:t>application</a:t>
            </a:r>
            <a:r>
              <a:rPr lang="en-US" sz="1600" dirty="0" smtClean="0">
                <a:solidFill>
                  <a:srgbClr val="008080"/>
                </a:solidFill>
                <a:latin typeface="Courier New"/>
              </a:rPr>
              <a:t>&gt;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Broadcasting </a:t>
            </a:r>
            <a:r>
              <a:rPr lang="sv-SE" dirty="0" err="1" smtClean="0"/>
              <a:t>Intents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Broadcast </a:t>
            </a:r>
            <a:r>
              <a:rPr lang="en-US" sz="2800" dirty="0"/>
              <a:t>messages </a:t>
            </a:r>
            <a:r>
              <a:rPr lang="en-US" sz="2800" dirty="0" smtClean="0"/>
              <a:t>between components </a:t>
            </a:r>
            <a:r>
              <a:rPr lang="en-US" sz="2800" dirty="0"/>
              <a:t>with the </a:t>
            </a:r>
            <a:r>
              <a:rPr lang="en-US" sz="2800" dirty="0" err="1" smtClean="0"/>
              <a:t>sendBroadcast</a:t>
            </a:r>
            <a:r>
              <a:rPr lang="en-US" sz="2800" dirty="0" smtClean="0"/>
              <a:t>(…) method</a:t>
            </a:r>
            <a:endParaRPr lang="en-US" sz="2800" dirty="0"/>
          </a:p>
          <a:p>
            <a:r>
              <a:rPr lang="en-US" sz="2800" dirty="0" smtClean="0"/>
              <a:t>This makes it possible to broadcast system wide</a:t>
            </a:r>
            <a:br>
              <a:rPr lang="en-US" sz="2800" dirty="0" smtClean="0"/>
            </a:br>
            <a:endParaRPr lang="en-US" sz="2800" dirty="0" smtClean="0"/>
          </a:p>
          <a:p>
            <a:r>
              <a:rPr lang="sv-SE" sz="2400" dirty="0">
                <a:solidFill>
                  <a:srgbClr val="000000"/>
                </a:solidFill>
                <a:latin typeface="Consolas"/>
              </a:rPr>
              <a:t>p</a:t>
            </a:r>
            <a:r>
              <a:rPr lang="sv-SE" sz="2400" dirty="0" smtClean="0">
                <a:solidFill>
                  <a:srgbClr val="000000"/>
                </a:solidFill>
                <a:latin typeface="Consolas"/>
              </a:rPr>
              <a:t>ublic </a:t>
            </a:r>
            <a:r>
              <a:rPr lang="sv-SE" sz="2400" dirty="0" err="1" smtClean="0">
                <a:solidFill>
                  <a:srgbClr val="000000"/>
                </a:solidFill>
                <a:latin typeface="Consolas"/>
              </a:rPr>
              <a:t>static</a:t>
            </a:r>
            <a:r>
              <a:rPr lang="sv-SE" sz="2400" dirty="0" smtClean="0">
                <a:solidFill>
                  <a:srgbClr val="000000"/>
                </a:solidFill>
                <a:latin typeface="Consolas"/>
              </a:rPr>
              <a:t> final String </a:t>
            </a:r>
            <a:r>
              <a:rPr lang="sv-SE" sz="2400" i="1" dirty="0">
                <a:solidFill>
                  <a:srgbClr val="0000C0"/>
                </a:solidFill>
                <a:latin typeface="Consolas"/>
              </a:rPr>
              <a:t>SOME_CUSTOM_EVENT</a:t>
            </a:r>
            <a:r>
              <a:rPr lang="sv-SE" sz="2400" dirty="0" smtClean="0">
                <a:solidFill>
                  <a:srgbClr val="000000"/>
                </a:solidFill>
                <a:latin typeface="Consolas"/>
              </a:rPr>
              <a:t> = </a:t>
            </a:r>
            <a:r>
              <a:rPr lang="sv-SE" sz="2400" i="1" dirty="0">
                <a:solidFill>
                  <a:srgbClr val="0000C0"/>
                </a:solidFill>
                <a:latin typeface="Consolas"/>
              </a:rPr>
              <a:t>”</a:t>
            </a:r>
            <a:r>
              <a:rPr lang="sv-SE" sz="2400" i="1" dirty="0" err="1">
                <a:solidFill>
                  <a:srgbClr val="0000C0"/>
                </a:solidFill>
                <a:latin typeface="Consolas"/>
              </a:rPr>
              <a:t>se.kth.anderslm.SOME_CUSTOM_EVENT</a:t>
            </a:r>
            <a:r>
              <a:rPr lang="sv-SE" sz="2400" i="1" dirty="0" smtClean="0">
                <a:solidFill>
                  <a:srgbClr val="0000C0"/>
                </a:solidFill>
                <a:latin typeface="Consolas"/>
              </a:rPr>
              <a:t>”</a:t>
            </a:r>
            <a:r>
              <a:rPr lang="sv-SE" sz="2400" dirty="0" smtClean="0">
                <a:solidFill>
                  <a:srgbClr val="000000"/>
                </a:solidFill>
                <a:latin typeface="Consolas"/>
              </a:rPr>
              <a:t>;</a:t>
            </a:r>
            <a:br>
              <a:rPr lang="sv-SE" sz="2400" dirty="0" smtClean="0">
                <a:solidFill>
                  <a:srgbClr val="000000"/>
                </a:solidFill>
                <a:latin typeface="Consolas"/>
              </a:rPr>
            </a:br>
            <a:endParaRPr lang="sv-SE" sz="2400" dirty="0">
              <a:solidFill>
                <a:srgbClr val="000000"/>
              </a:solidFill>
              <a:latin typeface="Consolas"/>
            </a:endParaRPr>
          </a:p>
          <a:p>
            <a:r>
              <a:rPr lang="sv-SE" sz="2400" dirty="0" err="1" smtClean="0">
                <a:solidFill>
                  <a:srgbClr val="000000"/>
                </a:solidFill>
                <a:latin typeface="Consolas"/>
              </a:rPr>
              <a:t>Intent</a:t>
            </a:r>
            <a:r>
              <a:rPr lang="sv-SE" sz="2400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sv-SE" sz="2400" dirty="0" err="1">
                <a:solidFill>
                  <a:srgbClr val="000000"/>
                </a:solidFill>
                <a:latin typeface="Consolas"/>
              </a:rPr>
              <a:t>intent</a:t>
            </a:r>
            <a:r>
              <a:rPr lang="sv-SE" sz="2400" dirty="0">
                <a:solidFill>
                  <a:srgbClr val="000000"/>
                </a:solidFill>
                <a:latin typeface="Consolas"/>
              </a:rPr>
              <a:t> = </a:t>
            </a:r>
            <a:r>
              <a:rPr lang="sv-SE" sz="2400" b="1" dirty="0" smtClean="0">
                <a:solidFill>
                  <a:srgbClr val="7F0055"/>
                </a:solidFill>
                <a:latin typeface="Consolas"/>
              </a:rPr>
              <a:t>new</a:t>
            </a:r>
            <a:r>
              <a:rPr lang="sv-SE" sz="2400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sv-SE" sz="2400" dirty="0" err="1" smtClean="0">
                <a:solidFill>
                  <a:srgbClr val="000000"/>
                </a:solidFill>
                <a:latin typeface="Consolas"/>
              </a:rPr>
              <a:t>Intent</a:t>
            </a:r>
            <a:r>
              <a:rPr lang="sv-SE" sz="2400" dirty="0" smtClean="0">
                <a:solidFill>
                  <a:srgbClr val="000000"/>
                </a:solidFill>
                <a:latin typeface="Consolas"/>
              </a:rPr>
              <a:t>(</a:t>
            </a:r>
            <a:br>
              <a:rPr lang="sv-SE" sz="2400" dirty="0" smtClean="0">
                <a:solidFill>
                  <a:srgbClr val="000000"/>
                </a:solidFill>
                <a:latin typeface="Consolas"/>
              </a:rPr>
            </a:br>
            <a:r>
              <a:rPr lang="sv-SE" sz="2400" dirty="0" smtClean="0">
                <a:solidFill>
                  <a:srgbClr val="000000"/>
                </a:solidFill>
                <a:latin typeface="Consolas"/>
              </a:rPr>
              <a:t>	</a:t>
            </a:r>
            <a:r>
              <a:rPr lang="sv-SE" sz="2400" i="1" dirty="0">
                <a:solidFill>
                  <a:srgbClr val="0000C0"/>
                </a:solidFill>
                <a:latin typeface="Consolas"/>
              </a:rPr>
              <a:t> </a:t>
            </a:r>
            <a:r>
              <a:rPr lang="sv-SE" sz="2400" i="1" dirty="0" smtClean="0">
                <a:solidFill>
                  <a:srgbClr val="0000C0"/>
                </a:solidFill>
                <a:latin typeface="Consolas"/>
              </a:rPr>
              <a:t>SOME_CUSTOM_EVENT</a:t>
            </a:r>
            <a:r>
              <a:rPr lang="sv-SE" sz="2400" dirty="0" smtClean="0">
                <a:solidFill>
                  <a:srgbClr val="000000"/>
                </a:solidFill>
                <a:latin typeface="Consolas"/>
              </a:rPr>
              <a:t>);</a:t>
            </a:r>
            <a:br>
              <a:rPr lang="sv-SE" sz="2400" dirty="0" smtClean="0">
                <a:solidFill>
                  <a:srgbClr val="000000"/>
                </a:solidFill>
                <a:latin typeface="Consolas"/>
              </a:rPr>
            </a:br>
            <a:r>
              <a:rPr lang="sv-SE" sz="2400" dirty="0" err="1" smtClean="0">
                <a:solidFill>
                  <a:srgbClr val="000000"/>
                </a:solidFill>
                <a:latin typeface="Consolas"/>
              </a:rPr>
              <a:t>intent.putExtra</a:t>
            </a:r>
            <a:r>
              <a:rPr lang="sv-SE" sz="2400" dirty="0" smtClean="0">
                <a:solidFill>
                  <a:srgbClr val="000000"/>
                </a:solidFill>
                <a:latin typeface="Consolas"/>
              </a:rPr>
              <a:t>(...);</a:t>
            </a:r>
            <a:r>
              <a:rPr lang="sv-SE" sz="2400" dirty="0">
                <a:solidFill>
                  <a:srgbClr val="000000"/>
                </a:solidFill>
                <a:latin typeface="Consolas"/>
              </a:rPr>
              <a:t/>
            </a:r>
            <a:br>
              <a:rPr lang="sv-SE" sz="2400" dirty="0">
                <a:solidFill>
                  <a:srgbClr val="000000"/>
                </a:solidFill>
                <a:latin typeface="Consolas"/>
              </a:rPr>
            </a:br>
            <a:r>
              <a:rPr lang="sv-SE" sz="2400" dirty="0" err="1" smtClean="0">
                <a:solidFill>
                  <a:srgbClr val="000000"/>
                </a:solidFill>
                <a:latin typeface="Consolas"/>
              </a:rPr>
              <a:t>context.sendBroadcast</a:t>
            </a:r>
            <a:r>
              <a:rPr lang="sv-SE" sz="24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sv-SE" sz="2400" dirty="0" err="1" smtClean="0">
                <a:solidFill>
                  <a:srgbClr val="000000"/>
                </a:solidFill>
                <a:latin typeface="Consolas"/>
              </a:rPr>
              <a:t>intent</a:t>
            </a:r>
            <a:r>
              <a:rPr lang="sv-SE" sz="2400" dirty="0" smtClean="0">
                <a:solidFill>
                  <a:srgbClr val="000000"/>
                </a:solidFill>
                <a:latin typeface="Consolas"/>
              </a:rPr>
              <a:t>);</a:t>
            </a:r>
            <a:endParaRPr lang="sv-SE" sz="2400" dirty="0">
              <a:solidFill>
                <a:srgbClr val="000000"/>
              </a:solidFill>
              <a:latin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3347947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Broadcasting </a:t>
            </a:r>
            <a:r>
              <a:rPr lang="sv-SE" dirty="0" err="1" smtClean="0"/>
              <a:t>Intents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sv-SE" sz="2800" dirty="0" err="1" smtClean="0"/>
              <a:t>Native</a:t>
            </a:r>
            <a:r>
              <a:rPr lang="sv-SE" sz="2800" dirty="0" smtClean="0"/>
              <a:t> </a:t>
            </a:r>
            <a:r>
              <a:rPr lang="sv-SE" sz="2800" dirty="0" err="1" smtClean="0"/>
              <a:t>Android</a:t>
            </a:r>
            <a:r>
              <a:rPr lang="sv-SE" sz="2800" dirty="0" smtClean="0"/>
              <a:t> broadcast events, examples</a:t>
            </a:r>
            <a:br>
              <a:rPr lang="sv-SE" sz="2800" dirty="0" smtClean="0"/>
            </a:br>
            <a:endParaRPr lang="sv-SE" sz="2800" dirty="0" smtClean="0"/>
          </a:p>
          <a:p>
            <a:pPr lvl="0"/>
            <a:r>
              <a:rPr lang="en-US" sz="2800" dirty="0" smtClean="0"/>
              <a:t>ACTION_TAME/DATE_CHANGED</a:t>
            </a:r>
            <a:br>
              <a:rPr lang="en-US" sz="2800" dirty="0" smtClean="0"/>
            </a:br>
            <a:r>
              <a:rPr lang="en-US" sz="2800" dirty="0" smtClean="0"/>
              <a:t>ACTION_MEDIA_BUTTON</a:t>
            </a:r>
            <a:br>
              <a:rPr lang="en-US" sz="2800" dirty="0" smtClean="0"/>
            </a:br>
            <a:r>
              <a:rPr lang="en-US" sz="2800" dirty="0" smtClean="0"/>
              <a:t>ACTION_CAMERA_BUTTON</a:t>
            </a:r>
            <a:br>
              <a:rPr lang="en-US" sz="2800" dirty="0" smtClean="0"/>
            </a:br>
            <a:r>
              <a:rPr lang="en-US" sz="2800" dirty="0" smtClean="0"/>
              <a:t>ACTION_NEW_OUTGOING_CALL</a:t>
            </a:r>
            <a:br>
              <a:rPr lang="en-US" sz="2800" dirty="0" smtClean="0"/>
            </a:br>
            <a:r>
              <a:rPr lang="en-US" sz="2800" dirty="0" smtClean="0"/>
              <a:t>ACTION_SCREEN_ON/OFF</a:t>
            </a:r>
            <a:br>
              <a:rPr lang="en-US" sz="2800" dirty="0" smtClean="0"/>
            </a:br>
            <a:r>
              <a:rPr lang="en-US" sz="2800" dirty="0" smtClean="0"/>
              <a:t>ACTION_TIMEZONE_CHANGED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>ACTION_PACKAGE_ADDED . . .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 smtClean="0"/>
          </a:p>
          <a:p>
            <a:pPr lvl="0"/>
            <a:r>
              <a:rPr lang="en-US" sz="2800" dirty="0"/>
              <a:t>ACTION_MEDIA_EJECT</a:t>
            </a:r>
            <a:br>
              <a:rPr lang="en-US" sz="2800" dirty="0"/>
            </a:br>
            <a:r>
              <a:rPr lang="en-US" sz="2800" dirty="0" smtClean="0"/>
              <a:t>ACTION_MEDIA_MOUNTED/UNMOUNTED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>ACTION_BATTERY_CHANGED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>ACTION_POWER_CONNECTED/DISCONNECTED</a:t>
            </a:r>
            <a:br>
              <a:rPr lang="en-US" sz="2800" dirty="0" smtClean="0"/>
            </a:br>
            <a:endParaRPr lang="en-US" sz="2800" dirty="0" smtClean="0"/>
          </a:p>
          <a:p>
            <a:pPr lvl="0"/>
            <a:r>
              <a:rPr lang="en-US" sz="2800" dirty="0"/>
              <a:t>ACTION_BOOT_COMPLETED</a:t>
            </a:r>
            <a:br>
              <a:rPr lang="en-US" sz="2800" dirty="0"/>
            </a:br>
            <a:r>
              <a:rPr lang="en-US" sz="2800" dirty="0" smtClean="0"/>
              <a:t>ACTION_SHUTDOWN</a:t>
            </a:r>
            <a:endParaRPr lang="en-US" sz="2800" dirty="0"/>
          </a:p>
          <a:p>
            <a:pPr marL="0" indent="0">
              <a:buNone/>
            </a:pPr>
            <a:r>
              <a:rPr lang="sv-SE" sz="2800" dirty="0" smtClean="0"/>
              <a:t> </a:t>
            </a:r>
            <a:endParaRPr lang="sv-SE" sz="2400" dirty="0">
              <a:solidFill>
                <a:srgbClr val="000000"/>
              </a:solidFill>
              <a:latin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957114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BroadcastReceivers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v-SE" dirty="0" smtClean="0"/>
              <a:t>A </a:t>
            </a:r>
            <a:r>
              <a:rPr lang="sv-SE" dirty="0" err="1" smtClean="0"/>
              <a:t>BroadcastReceiver</a:t>
            </a:r>
            <a:r>
              <a:rPr lang="sv-SE" dirty="0" smtClean="0"/>
              <a:t> listens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 smtClean="0"/>
              <a:t>broadcasted</a:t>
            </a:r>
            <a:r>
              <a:rPr lang="sv-SE" dirty="0" smtClean="0"/>
              <a:t> </a:t>
            </a:r>
            <a:r>
              <a:rPr lang="sv-SE" dirty="0" err="1" smtClean="0"/>
              <a:t>Intents</a:t>
            </a:r>
            <a:r>
              <a:rPr lang="sv-SE" dirty="0" smtClean="0"/>
              <a:t/>
            </a:r>
            <a:br>
              <a:rPr lang="sv-SE" dirty="0" smtClean="0"/>
            </a:br>
            <a:endParaRPr lang="sv-SE" dirty="0" smtClean="0"/>
          </a:p>
          <a:p>
            <a:r>
              <a:rPr lang="en-US" sz="3100" dirty="0">
                <a:solidFill>
                  <a:srgbClr val="000000"/>
                </a:solidFill>
                <a:latin typeface="Consolas"/>
              </a:rPr>
              <a:t>public class </a:t>
            </a:r>
            <a:r>
              <a:rPr lang="en-US" sz="3100" dirty="0" err="1" smtClean="0">
                <a:solidFill>
                  <a:srgbClr val="000000"/>
                </a:solidFill>
                <a:latin typeface="Consolas"/>
              </a:rPr>
              <a:t>CameraButtonReceiver</a:t>
            </a:r>
            <a:r>
              <a:rPr lang="en-US" sz="3100" dirty="0" smtClean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3100" dirty="0" smtClean="0">
                <a:solidFill>
                  <a:srgbClr val="000000"/>
                </a:solidFill>
                <a:latin typeface="Consolas"/>
              </a:rPr>
            </a:br>
            <a:r>
              <a:rPr lang="en-US" sz="3100" dirty="0" smtClean="0">
                <a:solidFill>
                  <a:srgbClr val="000000"/>
                </a:solidFill>
                <a:latin typeface="Consolas"/>
              </a:rPr>
              <a:t>			</a:t>
            </a:r>
            <a:r>
              <a:rPr lang="en-US" sz="3100" b="1" dirty="0" smtClean="0">
                <a:solidFill>
                  <a:srgbClr val="7F0055"/>
                </a:solidFill>
                <a:latin typeface="Consolas"/>
              </a:rPr>
              <a:t>extends</a:t>
            </a:r>
            <a:r>
              <a:rPr lang="en-US" sz="3100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3100" dirty="0" err="1" smtClean="0">
                <a:solidFill>
                  <a:srgbClr val="000000"/>
                </a:solidFill>
                <a:latin typeface="Consolas"/>
              </a:rPr>
              <a:t>BroadcastReceiver</a:t>
            </a:r>
            <a:r>
              <a:rPr lang="en-US" sz="31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3100" dirty="0" smtClean="0">
                <a:solidFill>
                  <a:srgbClr val="000000"/>
                </a:solidFill>
                <a:latin typeface="Consolas"/>
              </a:rPr>
              <a:t>{</a:t>
            </a:r>
            <a:r>
              <a:rPr lang="en-US" sz="3100" dirty="0">
                <a:solidFill>
                  <a:srgbClr val="000000"/>
                </a:solidFill>
                <a:latin typeface="Consolas"/>
              </a:rPr>
              <a:t/>
            </a:r>
            <a:br>
              <a:rPr lang="en-US" sz="3100" dirty="0">
                <a:solidFill>
                  <a:srgbClr val="000000"/>
                </a:solidFill>
                <a:latin typeface="Consolas"/>
              </a:rPr>
            </a:br>
            <a:r>
              <a:rPr lang="en-US" sz="3100" dirty="0" smtClean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3100" i="1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@Override</a:t>
            </a:r>
            <a:r>
              <a:rPr lang="en-US" sz="3100" dirty="0" smtClean="0">
                <a:solidFill>
                  <a:srgbClr val="000000"/>
                </a:solidFill>
                <a:latin typeface="Consolas"/>
              </a:rPr>
              <a:t/>
            </a:r>
            <a:br>
              <a:rPr lang="en-US" sz="3100" dirty="0" smtClean="0">
                <a:solidFill>
                  <a:srgbClr val="000000"/>
                </a:solidFill>
                <a:latin typeface="Consolas"/>
              </a:rPr>
            </a:br>
            <a:r>
              <a:rPr lang="en-US" sz="3100" dirty="0" smtClean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3100" b="1" dirty="0">
                <a:solidFill>
                  <a:srgbClr val="7F0055"/>
                </a:solidFill>
                <a:latin typeface="Consolas"/>
              </a:rPr>
              <a:t>public</a:t>
            </a:r>
            <a:r>
              <a:rPr lang="en-US" sz="3100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3100" b="1" dirty="0">
                <a:solidFill>
                  <a:srgbClr val="7F0055"/>
                </a:solidFill>
                <a:latin typeface="Consolas"/>
              </a:rPr>
              <a:t>void</a:t>
            </a:r>
            <a:r>
              <a:rPr lang="en-US" sz="31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Consolas"/>
              </a:rPr>
              <a:t>onReceive</a:t>
            </a:r>
            <a:r>
              <a:rPr lang="en-US" sz="3100" dirty="0" smtClean="0">
                <a:solidFill>
                  <a:srgbClr val="000000"/>
                </a:solidFill>
                <a:latin typeface="Consolas"/>
              </a:rPr>
              <a:t>(</a:t>
            </a:r>
            <a:br>
              <a:rPr lang="en-US" sz="3100" dirty="0" smtClean="0">
                <a:solidFill>
                  <a:srgbClr val="000000"/>
                </a:solidFill>
                <a:latin typeface="Consolas"/>
              </a:rPr>
            </a:br>
            <a:r>
              <a:rPr lang="en-US" sz="3100" dirty="0" smtClean="0">
                <a:solidFill>
                  <a:srgbClr val="000000"/>
                </a:solidFill>
                <a:latin typeface="Consolas"/>
              </a:rPr>
              <a:t>		Context </a:t>
            </a:r>
            <a:r>
              <a:rPr lang="en-US" sz="3100" dirty="0" err="1">
                <a:solidFill>
                  <a:srgbClr val="000000"/>
                </a:solidFill>
                <a:latin typeface="Consolas"/>
              </a:rPr>
              <a:t>context</a:t>
            </a:r>
            <a:r>
              <a:rPr lang="en-US" sz="3100" dirty="0">
                <a:solidFill>
                  <a:srgbClr val="000000"/>
                </a:solidFill>
                <a:latin typeface="Consolas"/>
              </a:rPr>
              <a:t>, Intent intent</a:t>
            </a:r>
            <a:r>
              <a:rPr lang="en-US" sz="3100" dirty="0" smtClean="0">
                <a:solidFill>
                  <a:srgbClr val="000000"/>
                </a:solidFill>
                <a:latin typeface="Consolas"/>
              </a:rPr>
              <a:t>) {</a:t>
            </a:r>
            <a:r>
              <a:rPr lang="en-US" sz="3100" dirty="0">
                <a:solidFill>
                  <a:srgbClr val="000000"/>
                </a:solidFill>
                <a:latin typeface="Consolas"/>
              </a:rPr>
              <a:t/>
            </a:r>
            <a:br>
              <a:rPr lang="en-US" sz="3100" dirty="0">
                <a:solidFill>
                  <a:srgbClr val="000000"/>
                </a:solidFill>
                <a:latin typeface="Consolas"/>
              </a:rPr>
            </a:br>
            <a:r>
              <a:rPr lang="en-US" sz="3100" dirty="0" smtClean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3100" dirty="0" smtClean="0">
                <a:solidFill>
                  <a:schemeClr val="accent3"/>
                </a:solidFill>
                <a:latin typeface="Consolas"/>
              </a:rPr>
              <a:t>// To do...</a:t>
            </a:r>
            <a:r>
              <a:rPr lang="en-US" sz="3100" dirty="0">
                <a:solidFill>
                  <a:schemeClr val="accent3"/>
                </a:solidFill>
                <a:latin typeface="Consolas"/>
              </a:rPr>
              <a:t/>
            </a:r>
            <a:br>
              <a:rPr lang="en-US" sz="3100" dirty="0">
                <a:solidFill>
                  <a:schemeClr val="accent3"/>
                </a:solidFill>
                <a:latin typeface="Consolas"/>
              </a:rPr>
            </a:br>
            <a:r>
              <a:rPr lang="en-US" sz="3100" dirty="0" smtClean="0">
                <a:solidFill>
                  <a:srgbClr val="000000"/>
                </a:solidFill>
                <a:latin typeface="Consolas"/>
              </a:rPr>
              <a:t>	}</a:t>
            </a:r>
            <a:r>
              <a:rPr lang="en-US" sz="3100" dirty="0">
                <a:solidFill>
                  <a:srgbClr val="000000"/>
                </a:solidFill>
                <a:latin typeface="Consolas"/>
              </a:rPr>
              <a:t/>
            </a:r>
            <a:br>
              <a:rPr lang="en-US" sz="3100" dirty="0">
                <a:solidFill>
                  <a:srgbClr val="000000"/>
                </a:solidFill>
                <a:latin typeface="Consolas"/>
              </a:rPr>
            </a:br>
            <a:r>
              <a:rPr lang="en-US" sz="3100" dirty="0" smtClean="0">
                <a:solidFill>
                  <a:srgbClr val="000000"/>
                </a:solidFill>
                <a:latin typeface="Consolas"/>
              </a:rPr>
              <a:t>}</a:t>
            </a:r>
            <a:endParaRPr lang="sv-SE" sz="3100" dirty="0">
              <a:solidFill>
                <a:srgbClr val="000000"/>
              </a:solidFill>
              <a:latin typeface="Consolas"/>
            </a:endParaRPr>
          </a:p>
          <a:p>
            <a:r>
              <a:rPr lang="en-US" dirty="0"/>
              <a:t>M</a:t>
            </a:r>
            <a:r>
              <a:rPr lang="en-US" dirty="0" smtClean="0"/>
              <a:t>ust </a:t>
            </a:r>
            <a:r>
              <a:rPr lang="en-US" dirty="0"/>
              <a:t>be registered </a:t>
            </a:r>
            <a:r>
              <a:rPr lang="en-US" dirty="0" smtClean="0"/>
              <a:t>in the application manifest (or in code</a:t>
            </a:r>
            <a:r>
              <a:rPr lang="sv-SE" dirty="0" smtClean="0"/>
              <a:t>)</a:t>
            </a:r>
            <a:endParaRPr lang="sv-SE" dirty="0"/>
          </a:p>
          <a:p>
            <a:r>
              <a:rPr lang="en-US" dirty="0" smtClean="0"/>
              <a:t>Intent Filters are used </a:t>
            </a:r>
            <a:r>
              <a:rPr lang="en-US" dirty="0"/>
              <a:t>to specify </a:t>
            </a:r>
            <a:r>
              <a:rPr lang="en-US" dirty="0" smtClean="0"/>
              <a:t>which Intents the </a:t>
            </a:r>
            <a:r>
              <a:rPr lang="en-US" dirty="0" err="1" smtClean="0"/>
              <a:t>BroadcastReceiver</a:t>
            </a:r>
            <a:r>
              <a:rPr lang="en-US" dirty="0" smtClean="0"/>
              <a:t> is listening </a:t>
            </a:r>
            <a:r>
              <a:rPr lang="en-US" dirty="0"/>
              <a:t>for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84928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BroadcastReceivers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v-SE" dirty="0" smtClean="0"/>
              <a:t>Register the </a:t>
            </a:r>
            <a:r>
              <a:rPr lang="sv-SE" dirty="0" err="1" smtClean="0"/>
              <a:t>BroadcastReceiver</a:t>
            </a:r>
            <a:r>
              <a:rPr lang="sv-SE" dirty="0" smtClean="0"/>
              <a:t> in the </a:t>
            </a:r>
            <a:r>
              <a:rPr lang="sv-SE" dirty="0" err="1" smtClean="0"/>
              <a:t>application</a:t>
            </a:r>
            <a:r>
              <a:rPr lang="sv-SE" dirty="0" smtClean="0"/>
              <a:t> manifest or in the source </a:t>
            </a:r>
            <a:r>
              <a:rPr lang="sv-SE" dirty="0" err="1" smtClean="0"/>
              <a:t>code</a:t>
            </a:r>
            <a:r>
              <a:rPr lang="sv-SE" dirty="0" smtClean="0"/>
              <a:t/>
            </a:r>
            <a:br>
              <a:rPr lang="sv-SE" dirty="0" smtClean="0"/>
            </a:br>
            <a:endParaRPr lang="sv-SE" dirty="0" smtClean="0"/>
          </a:p>
          <a:p>
            <a:r>
              <a:rPr lang="sv-SE" sz="3100" dirty="0">
                <a:solidFill>
                  <a:srgbClr val="000000"/>
                </a:solidFill>
                <a:latin typeface="Consolas"/>
              </a:rPr>
              <a:t>&lt;receiver </a:t>
            </a:r>
            <a:r>
              <a:rPr lang="sv-SE" sz="3100" dirty="0" err="1">
                <a:solidFill>
                  <a:srgbClr val="000000"/>
                </a:solidFill>
                <a:latin typeface="Consolas"/>
              </a:rPr>
              <a:t>android:name</a:t>
            </a:r>
            <a:r>
              <a:rPr lang="sv-SE" sz="3100" dirty="0" smtClean="0">
                <a:solidFill>
                  <a:srgbClr val="000000"/>
                </a:solidFill>
                <a:latin typeface="Consolas"/>
              </a:rPr>
              <a:t>=”.</a:t>
            </a:r>
            <a:r>
              <a:rPr lang="sv-SE" sz="3100" dirty="0" err="1" smtClean="0">
                <a:solidFill>
                  <a:srgbClr val="000000"/>
                </a:solidFill>
                <a:latin typeface="Consolas"/>
              </a:rPr>
              <a:t>CameraButtonReceiver</a:t>
            </a:r>
            <a:r>
              <a:rPr lang="sv-SE" sz="3100" dirty="0">
                <a:solidFill>
                  <a:srgbClr val="000000"/>
                </a:solidFill>
                <a:latin typeface="Consolas"/>
              </a:rPr>
              <a:t>”&gt;</a:t>
            </a:r>
            <a:br>
              <a:rPr lang="sv-SE" sz="3100" dirty="0">
                <a:solidFill>
                  <a:srgbClr val="000000"/>
                </a:solidFill>
                <a:latin typeface="Consolas"/>
              </a:rPr>
            </a:br>
            <a:r>
              <a:rPr lang="sv-SE" sz="3100" dirty="0" smtClean="0">
                <a:solidFill>
                  <a:srgbClr val="000000"/>
                </a:solidFill>
                <a:latin typeface="Consolas"/>
              </a:rPr>
              <a:t>	&lt;</a:t>
            </a:r>
            <a:r>
              <a:rPr lang="sv-SE" sz="3100" dirty="0" err="1">
                <a:solidFill>
                  <a:srgbClr val="000000"/>
                </a:solidFill>
                <a:latin typeface="Consolas"/>
              </a:rPr>
              <a:t>intent</a:t>
            </a:r>
            <a:r>
              <a:rPr lang="sv-SE" sz="3100" dirty="0">
                <a:solidFill>
                  <a:srgbClr val="000000"/>
                </a:solidFill>
                <a:latin typeface="Consolas"/>
              </a:rPr>
              <a:t>-filter&gt;</a:t>
            </a:r>
            <a:br>
              <a:rPr lang="sv-SE" sz="3100" dirty="0">
                <a:solidFill>
                  <a:srgbClr val="000000"/>
                </a:solidFill>
                <a:latin typeface="Consolas"/>
              </a:rPr>
            </a:br>
            <a:r>
              <a:rPr lang="sv-SE" sz="3100" dirty="0">
                <a:solidFill>
                  <a:srgbClr val="000000"/>
                </a:solidFill>
                <a:latin typeface="Consolas"/>
              </a:rPr>
              <a:t>		&lt;action </a:t>
            </a:r>
            <a:r>
              <a:rPr lang="sv-SE" sz="3100" dirty="0" err="1">
                <a:solidFill>
                  <a:srgbClr val="000000"/>
                </a:solidFill>
                <a:latin typeface="Consolas"/>
              </a:rPr>
              <a:t>android:name</a:t>
            </a:r>
            <a:r>
              <a:rPr lang="sv-SE" sz="3100" dirty="0" smtClean="0">
                <a:solidFill>
                  <a:srgbClr val="000000"/>
                </a:solidFill>
                <a:latin typeface="Consolas"/>
              </a:rPr>
              <a:t>=</a:t>
            </a:r>
            <a:br>
              <a:rPr lang="sv-SE" sz="3100" dirty="0" smtClean="0">
                <a:solidFill>
                  <a:srgbClr val="000000"/>
                </a:solidFill>
                <a:latin typeface="Consolas"/>
              </a:rPr>
            </a:br>
            <a:r>
              <a:rPr lang="sv-SE" sz="3100" dirty="0" smtClean="0">
                <a:solidFill>
                  <a:srgbClr val="000000"/>
                </a:solidFill>
                <a:latin typeface="Consolas"/>
              </a:rPr>
              <a:t>	”</a:t>
            </a:r>
            <a:r>
              <a:rPr lang="sv-SE" sz="3100" dirty="0" err="1">
                <a:solidFill>
                  <a:srgbClr val="000000"/>
                </a:solidFill>
                <a:latin typeface="Consolas"/>
              </a:rPr>
              <a:t>android.intent.action.CAMERA_BUTTON</a:t>
            </a:r>
            <a:r>
              <a:rPr lang="sv-SE" sz="3100" dirty="0" smtClean="0">
                <a:solidFill>
                  <a:srgbClr val="000000"/>
                </a:solidFill>
                <a:latin typeface="Consolas"/>
              </a:rPr>
              <a:t>”/&gt;</a:t>
            </a:r>
            <a:r>
              <a:rPr lang="sv-SE" sz="3100" dirty="0">
                <a:solidFill>
                  <a:srgbClr val="000000"/>
                </a:solidFill>
                <a:latin typeface="Consolas"/>
              </a:rPr>
              <a:t/>
            </a:r>
            <a:br>
              <a:rPr lang="sv-SE" sz="3100" dirty="0">
                <a:solidFill>
                  <a:srgbClr val="000000"/>
                </a:solidFill>
                <a:latin typeface="Consolas"/>
              </a:rPr>
            </a:br>
            <a:r>
              <a:rPr lang="sv-SE" sz="3100" dirty="0">
                <a:solidFill>
                  <a:srgbClr val="000000"/>
                </a:solidFill>
                <a:latin typeface="Consolas"/>
              </a:rPr>
              <a:t>	&lt;/</a:t>
            </a:r>
            <a:r>
              <a:rPr lang="sv-SE" sz="3100" dirty="0" err="1">
                <a:solidFill>
                  <a:srgbClr val="000000"/>
                </a:solidFill>
                <a:latin typeface="Consolas"/>
              </a:rPr>
              <a:t>intent</a:t>
            </a:r>
            <a:r>
              <a:rPr lang="sv-SE" sz="3100" dirty="0">
                <a:solidFill>
                  <a:srgbClr val="000000"/>
                </a:solidFill>
                <a:latin typeface="Consolas"/>
              </a:rPr>
              <a:t>-filter&gt;</a:t>
            </a:r>
            <a:br>
              <a:rPr lang="sv-SE" sz="3100" dirty="0">
                <a:solidFill>
                  <a:srgbClr val="000000"/>
                </a:solidFill>
                <a:latin typeface="Consolas"/>
              </a:rPr>
            </a:br>
            <a:r>
              <a:rPr lang="sv-SE" sz="3100" dirty="0">
                <a:solidFill>
                  <a:srgbClr val="000000"/>
                </a:solidFill>
                <a:latin typeface="Consolas"/>
              </a:rPr>
              <a:t>&lt;/receiver&gt;</a:t>
            </a:r>
            <a:r>
              <a:rPr lang="sv-SE" dirty="0" smtClean="0"/>
              <a:t/>
            </a:r>
            <a:br>
              <a:rPr lang="sv-SE" dirty="0" smtClean="0"/>
            </a:br>
            <a:endParaRPr lang="sv-SE" dirty="0" smtClean="0"/>
          </a:p>
          <a:p>
            <a:r>
              <a:rPr lang="sv-SE" dirty="0" err="1" smtClean="0"/>
              <a:t>Reciviers</a:t>
            </a:r>
            <a:r>
              <a:rPr lang="sv-SE" dirty="0" smtClean="0"/>
              <a:t> registered in the manifest </a:t>
            </a:r>
            <a:r>
              <a:rPr lang="sv-SE" dirty="0" err="1" smtClean="0"/>
              <a:t>file</a:t>
            </a:r>
            <a:r>
              <a:rPr lang="sv-SE" dirty="0" smtClean="0"/>
              <a:t> </a:t>
            </a:r>
            <a:r>
              <a:rPr lang="sv-SE" dirty="0" err="1" smtClean="0"/>
              <a:t>are</a:t>
            </a:r>
            <a:r>
              <a:rPr lang="sv-SE" dirty="0" smtClean="0"/>
              <a:t> </a:t>
            </a:r>
            <a:r>
              <a:rPr lang="sv-SE" dirty="0" err="1" smtClean="0"/>
              <a:t>always</a:t>
            </a:r>
            <a:r>
              <a:rPr lang="sv-SE" dirty="0" smtClean="0"/>
              <a:t> </a:t>
            </a:r>
            <a:r>
              <a:rPr lang="sv-SE" dirty="0" err="1" smtClean="0"/>
              <a:t>active</a:t>
            </a:r>
            <a:r>
              <a:rPr lang="sv-SE" dirty="0" smtClean="0"/>
              <a:t>, </a:t>
            </a:r>
            <a:r>
              <a:rPr lang="sv-SE" dirty="0" err="1" smtClean="0"/>
              <a:t>whether</a:t>
            </a:r>
            <a:r>
              <a:rPr lang="sv-SE" dirty="0" smtClean="0"/>
              <a:t> or not the </a:t>
            </a:r>
            <a:r>
              <a:rPr lang="sv-SE" dirty="0" err="1" smtClean="0"/>
              <a:t>application</a:t>
            </a:r>
            <a:r>
              <a:rPr lang="sv-SE" dirty="0" smtClean="0"/>
              <a:t> is </a:t>
            </a:r>
            <a:r>
              <a:rPr lang="sv-SE" dirty="0" err="1" smtClean="0"/>
              <a:t>running</a:t>
            </a:r>
            <a:r>
              <a:rPr lang="sv-SE" dirty="0" smtClean="0"/>
              <a:t> at the moment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48679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BroadcastReceivers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sv-SE" dirty="0" smtClean="0"/>
              <a:t>Registring a </a:t>
            </a:r>
            <a:r>
              <a:rPr lang="sv-SE" dirty="0" err="1" smtClean="0"/>
              <a:t>BroadcastReceiver</a:t>
            </a:r>
            <a:r>
              <a:rPr lang="sv-SE" dirty="0" smtClean="0"/>
              <a:t> in the source </a:t>
            </a:r>
            <a:r>
              <a:rPr lang="sv-SE" dirty="0" err="1" smtClean="0"/>
              <a:t>code</a:t>
            </a:r>
            <a:r>
              <a:rPr lang="sv-SE" dirty="0" smtClean="0"/>
              <a:t/>
            </a:r>
            <a:br>
              <a:rPr lang="sv-SE" dirty="0" smtClean="0"/>
            </a:br>
            <a:endParaRPr lang="sv-SE" dirty="0" smtClean="0"/>
          </a:p>
          <a:p>
            <a:r>
              <a:rPr lang="sv-SE" dirty="0" err="1" smtClean="0">
                <a:solidFill>
                  <a:srgbClr val="000000"/>
                </a:solidFill>
                <a:latin typeface="Consolas"/>
              </a:rPr>
              <a:t>IntentFilter</a:t>
            </a:r>
            <a:r>
              <a:rPr lang="sv-SE" dirty="0" smtClean="0">
                <a:solidFill>
                  <a:srgbClr val="000000"/>
                </a:solidFill>
                <a:latin typeface="Consolas"/>
              </a:rPr>
              <a:t> filter = </a:t>
            </a:r>
            <a:r>
              <a:rPr lang="sv-SE" b="1" dirty="0">
                <a:solidFill>
                  <a:srgbClr val="7F0055"/>
                </a:solidFill>
                <a:latin typeface="Consolas"/>
              </a:rPr>
              <a:t>new</a:t>
            </a:r>
            <a:r>
              <a:rPr lang="sv-SE" dirty="0">
                <a:solidFill>
                  <a:srgbClr val="000000"/>
                </a:solidFill>
                <a:latin typeface="Consolas"/>
              </a:rPr>
              <a:t> </a:t>
            </a:r>
            <a:r>
              <a:rPr lang="sv-SE" dirty="0" err="1">
                <a:solidFill>
                  <a:srgbClr val="000000"/>
                </a:solidFill>
                <a:latin typeface="Consolas"/>
              </a:rPr>
              <a:t>IntentFilter</a:t>
            </a:r>
            <a:r>
              <a:rPr lang="sv-SE" dirty="0">
                <a:solidFill>
                  <a:srgbClr val="000000"/>
                </a:solidFill>
                <a:latin typeface="Consolas"/>
              </a:rPr>
              <a:t> </a:t>
            </a:r>
            <a:r>
              <a:rPr lang="sv-SE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sv-SE" dirty="0">
                <a:solidFill>
                  <a:srgbClr val="000000"/>
                </a:solidFill>
                <a:latin typeface="Consolas"/>
              </a:rPr>
              <a:t/>
            </a:r>
            <a:br>
              <a:rPr lang="sv-SE" dirty="0">
                <a:solidFill>
                  <a:srgbClr val="000000"/>
                </a:solidFill>
                <a:latin typeface="Consolas"/>
              </a:rPr>
            </a:br>
            <a:r>
              <a:rPr lang="sv-SE" dirty="0">
                <a:solidFill>
                  <a:srgbClr val="000000"/>
                </a:solidFill>
                <a:latin typeface="Consolas"/>
              </a:rPr>
              <a:t>	“</a:t>
            </a:r>
            <a:r>
              <a:rPr lang="sv-SE" i="1" dirty="0" err="1">
                <a:solidFill>
                  <a:srgbClr val="0000C0"/>
                </a:solidFill>
                <a:latin typeface="Consolas"/>
              </a:rPr>
              <a:t>se.kth.anderslm.CameraButtonReceiver</a:t>
            </a:r>
            <a:r>
              <a:rPr lang="sv-SE" dirty="0" smtClean="0">
                <a:solidFill>
                  <a:srgbClr val="000000"/>
                </a:solidFill>
                <a:latin typeface="Consolas"/>
              </a:rPr>
              <a:t>”);</a:t>
            </a:r>
            <a:br>
              <a:rPr lang="sv-SE" dirty="0" smtClean="0">
                <a:solidFill>
                  <a:srgbClr val="000000"/>
                </a:solidFill>
                <a:latin typeface="Consolas"/>
              </a:rPr>
            </a:br>
            <a:r>
              <a:rPr lang="sv-SE" dirty="0" err="1" smtClean="0">
                <a:solidFill>
                  <a:srgbClr val="000000"/>
                </a:solidFill>
                <a:latin typeface="Consolas"/>
              </a:rPr>
              <a:t>CameraButtonReceiver</a:t>
            </a:r>
            <a:r>
              <a:rPr lang="sv-SE" dirty="0" smtClean="0">
                <a:solidFill>
                  <a:srgbClr val="000000"/>
                </a:solidFill>
                <a:latin typeface="Consolas"/>
              </a:rPr>
              <a:t> receiver = new </a:t>
            </a:r>
            <a:r>
              <a:rPr lang="sv-SE" dirty="0" err="1" smtClean="0">
                <a:solidFill>
                  <a:srgbClr val="000000"/>
                </a:solidFill>
                <a:latin typeface="Consolas"/>
              </a:rPr>
              <a:t>CameraButtonReceiver</a:t>
            </a:r>
            <a:r>
              <a:rPr lang="sv-SE" dirty="0" smtClean="0">
                <a:solidFill>
                  <a:srgbClr val="000000"/>
                </a:solidFill>
                <a:latin typeface="Consolas"/>
              </a:rPr>
              <a:t>();</a:t>
            </a:r>
            <a:br>
              <a:rPr lang="sv-SE" dirty="0" smtClean="0">
                <a:solidFill>
                  <a:srgbClr val="000000"/>
                </a:solidFill>
                <a:latin typeface="Consolas"/>
              </a:rPr>
            </a:br>
            <a:r>
              <a:rPr lang="sv-SE" dirty="0" err="1" smtClean="0">
                <a:solidFill>
                  <a:srgbClr val="000000"/>
                </a:solidFill>
                <a:latin typeface="Consolas"/>
              </a:rPr>
              <a:t>registerReceiver</a:t>
            </a:r>
            <a:r>
              <a:rPr lang="sv-SE" dirty="0" smtClean="0">
                <a:solidFill>
                  <a:srgbClr val="000000"/>
                </a:solidFill>
                <a:latin typeface="Consolas"/>
              </a:rPr>
              <a:t>(receiver, filter);</a:t>
            </a:r>
            <a:r>
              <a:rPr lang="sv-SE" dirty="0" smtClean="0"/>
              <a:t/>
            </a:r>
            <a:br>
              <a:rPr lang="sv-SE" dirty="0" smtClean="0"/>
            </a:br>
            <a:endParaRPr lang="sv-SE" dirty="0" smtClean="0"/>
          </a:p>
          <a:p>
            <a:r>
              <a:rPr lang="sv-SE" dirty="0" err="1" smtClean="0"/>
              <a:t>Reciviers</a:t>
            </a:r>
            <a:r>
              <a:rPr lang="sv-SE" dirty="0" smtClean="0"/>
              <a:t> registered in the source </a:t>
            </a:r>
            <a:r>
              <a:rPr lang="sv-SE" dirty="0" err="1" smtClean="0"/>
              <a:t>code</a:t>
            </a:r>
            <a:r>
              <a:rPr lang="sv-SE" dirty="0" smtClean="0"/>
              <a:t> </a:t>
            </a:r>
            <a:r>
              <a:rPr lang="sv-SE" dirty="0" err="1" smtClean="0"/>
              <a:t>are</a:t>
            </a:r>
            <a:r>
              <a:rPr lang="sv-SE" dirty="0" smtClean="0"/>
              <a:t> </a:t>
            </a:r>
            <a:r>
              <a:rPr lang="sv-SE" dirty="0" err="1" smtClean="0"/>
              <a:t>active</a:t>
            </a:r>
            <a:r>
              <a:rPr lang="sv-SE" dirty="0" smtClean="0"/>
              <a:t> </a:t>
            </a:r>
            <a:r>
              <a:rPr lang="sv-SE" dirty="0" err="1" smtClean="0"/>
              <a:t>only</a:t>
            </a:r>
            <a:r>
              <a:rPr lang="sv-SE" dirty="0" smtClean="0"/>
              <a:t> </a:t>
            </a:r>
            <a:r>
              <a:rPr lang="sv-SE" dirty="0" err="1" smtClean="0"/>
              <a:t>when</a:t>
            </a:r>
            <a:r>
              <a:rPr lang="sv-SE" dirty="0" smtClean="0"/>
              <a:t> the </a:t>
            </a:r>
            <a:r>
              <a:rPr lang="sv-SE" dirty="0" err="1" smtClean="0"/>
              <a:t>corresponding</a:t>
            </a:r>
            <a:r>
              <a:rPr lang="sv-SE" dirty="0" smtClean="0"/>
              <a:t> </a:t>
            </a:r>
            <a:r>
              <a:rPr lang="sv-SE" dirty="0" err="1" smtClean="0"/>
              <a:t>application</a:t>
            </a:r>
            <a:r>
              <a:rPr lang="sv-SE" dirty="0" smtClean="0"/>
              <a:t> is </a:t>
            </a:r>
            <a:r>
              <a:rPr lang="sv-SE" dirty="0" err="1" smtClean="0"/>
              <a:t>running</a:t>
            </a:r>
            <a:r>
              <a:rPr lang="sv-SE" dirty="0" smtClean="0"/>
              <a:t>, or </a:t>
            </a:r>
            <a:r>
              <a:rPr lang="sv-SE" dirty="0" err="1" smtClean="0"/>
              <a:t>until</a:t>
            </a:r>
            <a:r>
              <a:rPr lang="sv-SE" dirty="0" smtClean="0"/>
              <a:t> </a:t>
            </a:r>
            <a:r>
              <a:rPr lang="sv-SE" dirty="0" err="1" smtClean="0"/>
              <a:t>unregistered</a:t>
            </a:r>
            <a:endParaRPr lang="sv-SE" dirty="0" smtClean="0"/>
          </a:p>
          <a:p>
            <a:r>
              <a:rPr lang="sv-SE" dirty="0" err="1" smtClean="0">
                <a:solidFill>
                  <a:srgbClr val="000000"/>
                </a:solidFill>
                <a:latin typeface="Consolas"/>
              </a:rPr>
              <a:t>unRegisterReceiver</a:t>
            </a:r>
            <a:r>
              <a:rPr lang="sv-SE" dirty="0" smtClean="0">
                <a:solidFill>
                  <a:srgbClr val="000000"/>
                </a:solidFill>
                <a:latin typeface="Consolas"/>
              </a:rPr>
              <a:t>(receiver);</a:t>
            </a:r>
            <a:br>
              <a:rPr lang="sv-SE" dirty="0" smtClean="0">
                <a:solidFill>
                  <a:srgbClr val="000000"/>
                </a:solidFill>
                <a:latin typeface="Consolas"/>
              </a:rPr>
            </a:br>
            <a:endParaRPr lang="sv-SE" dirty="0" smtClean="0"/>
          </a:p>
          <a:p>
            <a:r>
              <a:rPr lang="sv-SE" dirty="0" err="1" smtClean="0"/>
              <a:t>Useful</a:t>
            </a:r>
            <a:r>
              <a:rPr lang="sv-SE" dirty="0" smtClean="0"/>
              <a:t> </a:t>
            </a:r>
            <a:r>
              <a:rPr lang="sv-SE" dirty="0" err="1" smtClean="0"/>
              <a:t>e.g</a:t>
            </a:r>
            <a:r>
              <a:rPr lang="sv-SE" dirty="0" smtClean="0"/>
              <a:t>. </a:t>
            </a:r>
            <a:r>
              <a:rPr lang="sv-SE" dirty="0" err="1" smtClean="0"/>
              <a:t>when</a:t>
            </a:r>
            <a:r>
              <a:rPr lang="sv-SE" dirty="0" smtClean="0"/>
              <a:t> </a:t>
            </a:r>
            <a:r>
              <a:rPr lang="sv-SE" dirty="0" err="1" smtClean="0"/>
              <a:t>using</a:t>
            </a:r>
            <a:r>
              <a:rPr lang="sv-SE" dirty="0" smtClean="0"/>
              <a:t> it for </a:t>
            </a:r>
            <a:r>
              <a:rPr lang="sv-SE" dirty="0" err="1" smtClean="0"/>
              <a:t>updating</a:t>
            </a:r>
            <a:r>
              <a:rPr lang="sv-SE" dirty="0" smtClean="0"/>
              <a:t> the UI</a:t>
            </a:r>
            <a:r>
              <a:rPr lang="sv-SE" dirty="0"/>
              <a:t> </a:t>
            </a:r>
            <a:r>
              <a:rPr lang="sv-SE" dirty="0" smtClean="0"/>
              <a:t>(</a:t>
            </a:r>
            <a:r>
              <a:rPr lang="sv-SE" dirty="0" err="1" smtClean="0"/>
              <a:t>unregister</a:t>
            </a:r>
            <a:r>
              <a:rPr lang="sv-SE" dirty="0" smtClean="0"/>
              <a:t> </a:t>
            </a:r>
            <a:r>
              <a:rPr lang="sv-SE" dirty="0" err="1" smtClean="0"/>
              <a:t>when</a:t>
            </a:r>
            <a:r>
              <a:rPr lang="sv-SE" dirty="0" smtClean="0"/>
              <a:t> the </a:t>
            </a:r>
            <a:r>
              <a:rPr lang="sv-SE" dirty="0" err="1" smtClean="0"/>
              <a:t>activity</a:t>
            </a:r>
            <a:r>
              <a:rPr lang="sv-SE" dirty="0" smtClean="0"/>
              <a:t> </a:t>
            </a:r>
            <a:r>
              <a:rPr lang="sv-SE" dirty="0" err="1" smtClean="0"/>
              <a:t>isn’t</a:t>
            </a:r>
            <a:r>
              <a:rPr lang="sv-SE" dirty="0" smtClean="0"/>
              <a:t> </a:t>
            </a:r>
            <a:r>
              <a:rPr lang="sv-SE" dirty="0" err="1" smtClean="0"/>
              <a:t>visible</a:t>
            </a:r>
            <a:r>
              <a:rPr lang="sv-SE" dirty="0" smtClean="0"/>
              <a:t> or </a:t>
            </a:r>
            <a:r>
              <a:rPr lang="sv-SE" dirty="0" err="1" smtClean="0"/>
              <a:t>active</a:t>
            </a:r>
            <a:r>
              <a:rPr lang="sv-SE" dirty="0" smtClean="0"/>
              <a:t> - in </a:t>
            </a:r>
            <a:r>
              <a:rPr lang="sv-SE" dirty="0" err="1" smtClean="0"/>
              <a:t>onPause</a:t>
            </a:r>
            <a:r>
              <a:rPr lang="sv-SE" dirty="0" smtClean="0"/>
              <a:t>)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00614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The </a:t>
            </a:r>
            <a:r>
              <a:rPr lang="sv-SE" dirty="0" err="1" smtClean="0"/>
              <a:t>Application</a:t>
            </a:r>
            <a:r>
              <a:rPr lang="sv-SE" dirty="0" smtClean="0"/>
              <a:t> </a:t>
            </a:r>
            <a:r>
              <a:rPr lang="sv-SE" dirty="0" err="1" smtClean="0"/>
              <a:t>class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sv-SE" dirty="0" smtClean="0"/>
              <a:t>The </a:t>
            </a:r>
            <a:r>
              <a:rPr lang="sv-SE" dirty="0" err="1" smtClean="0"/>
              <a:t>Application</a:t>
            </a:r>
            <a:r>
              <a:rPr lang="sv-SE" dirty="0" smtClean="0"/>
              <a:t> </a:t>
            </a:r>
            <a:r>
              <a:rPr lang="sv-SE" dirty="0" err="1" smtClean="0"/>
              <a:t>class</a:t>
            </a:r>
            <a:r>
              <a:rPr lang="sv-SE" dirty="0" smtClean="0"/>
              <a:t> </a:t>
            </a:r>
            <a:r>
              <a:rPr lang="sv-SE" dirty="0" err="1" smtClean="0"/>
              <a:t>may</a:t>
            </a:r>
            <a:r>
              <a:rPr lang="sv-SE" dirty="0" smtClean="0"/>
              <a:t> be </a:t>
            </a:r>
            <a:r>
              <a:rPr lang="sv-SE" dirty="0" err="1" smtClean="0"/>
              <a:t>sub-classed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/>
              <a:t/>
            </a:r>
            <a:br>
              <a:rPr lang="sv-SE" dirty="0"/>
            </a:br>
            <a:r>
              <a:rPr lang="sv-SE" dirty="0" smtClean="0"/>
              <a:t>- </a:t>
            </a:r>
            <a:r>
              <a:rPr lang="sv-SE" dirty="0" err="1" smtClean="0"/>
              <a:t>Maintain</a:t>
            </a:r>
            <a:r>
              <a:rPr lang="sv-SE" dirty="0" smtClean="0"/>
              <a:t> </a:t>
            </a:r>
            <a:r>
              <a:rPr lang="sv-SE" dirty="0" err="1" smtClean="0"/>
              <a:t>application</a:t>
            </a:r>
            <a:r>
              <a:rPr lang="sv-SE" dirty="0" smtClean="0"/>
              <a:t> </a:t>
            </a:r>
            <a:r>
              <a:rPr lang="sv-SE" dirty="0" err="1" smtClean="0"/>
              <a:t>state</a:t>
            </a:r>
            <a:r>
              <a:rPr lang="sv-SE" dirty="0"/>
              <a:t/>
            </a:r>
            <a:br>
              <a:rPr lang="sv-SE" dirty="0"/>
            </a:br>
            <a:r>
              <a:rPr lang="sv-SE" dirty="0" smtClean="0"/>
              <a:t>- Transfer/</a:t>
            </a:r>
            <a:r>
              <a:rPr lang="sv-SE" dirty="0" err="1" smtClean="0"/>
              <a:t>share</a:t>
            </a:r>
            <a:r>
              <a:rPr lang="sv-SE" dirty="0" smtClean="0"/>
              <a:t> </a:t>
            </a:r>
            <a:r>
              <a:rPr lang="sv-SE" dirty="0" err="1" smtClean="0"/>
              <a:t>objects</a:t>
            </a:r>
            <a:r>
              <a:rPr lang="sv-SE" dirty="0" smtClean="0"/>
              <a:t> </a:t>
            </a:r>
            <a:r>
              <a:rPr lang="sv-SE" dirty="0" err="1" smtClean="0"/>
              <a:t>between</a:t>
            </a:r>
            <a:r>
              <a:rPr lang="sv-SE" dirty="0" smtClean="0"/>
              <a:t> </a:t>
            </a:r>
            <a:r>
              <a:rPr lang="sv-SE" dirty="0" err="1" smtClean="0"/>
              <a:t>application</a:t>
            </a:r>
            <a:r>
              <a:rPr lang="sv-SE" dirty="0" smtClean="0"/>
              <a:t> </a:t>
            </a:r>
            <a:r>
              <a:rPr lang="sv-SE" dirty="0" err="1" smtClean="0"/>
              <a:t>components</a:t>
            </a:r>
            <a:r>
              <a:rPr lang="sv-SE" dirty="0"/>
              <a:t/>
            </a:r>
            <a:br>
              <a:rPr lang="sv-SE" dirty="0"/>
            </a:br>
            <a:r>
              <a:rPr lang="sv-SE" dirty="0" smtClean="0"/>
              <a:t>- </a:t>
            </a:r>
            <a:r>
              <a:rPr lang="sv-SE" dirty="0" err="1" smtClean="0"/>
              <a:t>Manage</a:t>
            </a:r>
            <a:r>
              <a:rPr lang="sv-SE" dirty="0" smtClean="0"/>
              <a:t> and </a:t>
            </a:r>
            <a:r>
              <a:rPr lang="sv-SE" dirty="0" err="1" smtClean="0"/>
              <a:t>maintain</a:t>
            </a:r>
            <a:r>
              <a:rPr lang="sv-SE" dirty="0" smtClean="0"/>
              <a:t> </a:t>
            </a:r>
            <a:r>
              <a:rPr lang="sv-SE" dirty="0" err="1" smtClean="0"/>
              <a:t>resources</a:t>
            </a:r>
            <a:r>
              <a:rPr lang="sv-SE" dirty="0" smtClean="0"/>
              <a:t> </a:t>
            </a:r>
            <a:r>
              <a:rPr lang="sv-SE" dirty="0" err="1" smtClean="0"/>
              <a:t>used</a:t>
            </a:r>
            <a:r>
              <a:rPr lang="sv-SE" dirty="0" smtClean="0"/>
              <a:t> by </a:t>
            </a:r>
            <a:r>
              <a:rPr lang="sv-SE" dirty="0" err="1" smtClean="0"/>
              <a:t>multiple</a:t>
            </a:r>
            <a:r>
              <a:rPr lang="sv-SE" dirty="0" smtClean="0"/>
              <a:t> </a:t>
            </a:r>
            <a:r>
              <a:rPr lang="sv-SE" dirty="0" err="1" smtClean="0"/>
              <a:t>application</a:t>
            </a:r>
            <a:r>
              <a:rPr lang="sv-SE" dirty="0" smtClean="0"/>
              <a:t> </a:t>
            </a:r>
            <a:r>
              <a:rPr lang="sv-SE" dirty="0" err="1" smtClean="0"/>
              <a:t>components</a:t>
            </a:r>
            <a:r>
              <a:rPr lang="sv-SE" dirty="0" smtClean="0"/>
              <a:t/>
            </a:r>
            <a:br>
              <a:rPr lang="sv-SE" dirty="0" smtClean="0"/>
            </a:br>
            <a:endParaRPr lang="sv-SE" dirty="0" smtClean="0"/>
          </a:p>
          <a:p>
            <a:r>
              <a:rPr lang="sv-SE" dirty="0" smtClean="0"/>
              <a:t>Register a </a:t>
            </a:r>
            <a:r>
              <a:rPr lang="sv-SE" dirty="0" err="1" smtClean="0"/>
              <a:t>custom</a:t>
            </a:r>
            <a:r>
              <a:rPr lang="sv-SE" dirty="0" smtClean="0"/>
              <a:t> </a:t>
            </a:r>
            <a:r>
              <a:rPr lang="sv-SE" dirty="0" err="1" smtClean="0"/>
              <a:t>Application</a:t>
            </a:r>
            <a:r>
              <a:rPr lang="sv-SE" dirty="0" smtClean="0"/>
              <a:t> </a:t>
            </a:r>
            <a:r>
              <a:rPr lang="sv-SE" dirty="0" err="1" smtClean="0"/>
              <a:t>class</a:t>
            </a:r>
            <a:r>
              <a:rPr lang="sv-SE" dirty="0" smtClean="0"/>
              <a:t> in the manifest </a:t>
            </a:r>
            <a:r>
              <a:rPr lang="sv-SE" dirty="0" err="1" smtClean="0"/>
              <a:t>file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>
                <a:solidFill>
                  <a:srgbClr val="008080"/>
                </a:solidFill>
                <a:latin typeface="Consolas"/>
              </a:rPr>
              <a:t>&lt;</a:t>
            </a:r>
            <a:r>
              <a:rPr lang="sv-SE" dirty="0" err="1" smtClean="0">
                <a:solidFill>
                  <a:srgbClr val="3F7F7F"/>
                </a:solidFill>
                <a:latin typeface="Consolas"/>
              </a:rPr>
              <a:t>application</a:t>
            </a:r>
            <a:r>
              <a:rPr lang="sv-SE" dirty="0" smtClean="0">
                <a:solidFill>
                  <a:srgbClr val="3F7F7F"/>
                </a:solidFill>
                <a:latin typeface="Consolas"/>
              </a:rPr>
              <a:t/>
            </a:r>
            <a:br>
              <a:rPr lang="sv-SE" dirty="0" smtClean="0">
                <a:solidFill>
                  <a:srgbClr val="3F7F7F"/>
                </a:solidFill>
                <a:latin typeface="Consolas"/>
              </a:rPr>
            </a:br>
            <a:r>
              <a:rPr lang="sv-SE" dirty="0" smtClean="0">
                <a:solidFill>
                  <a:srgbClr val="3F7F7F"/>
                </a:solidFill>
                <a:latin typeface="Consolas"/>
              </a:rPr>
              <a:t>	</a:t>
            </a:r>
            <a:r>
              <a:rPr lang="sv-SE" dirty="0" err="1" smtClean="0">
                <a:solidFill>
                  <a:srgbClr val="7F007F"/>
                </a:solidFill>
                <a:latin typeface="Consolas"/>
              </a:rPr>
              <a:t>android:icon</a:t>
            </a:r>
            <a:r>
              <a:rPr lang="sv-SE" dirty="0">
                <a:solidFill>
                  <a:srgbClr val="000000"/>
                </a:solidFill>
                <a:latin typeface="Consolas"/>
              </a:rPr>
              <a:t>=</a:t>
            </a:r>
            <a:r>
              <a:rPr lang="sv-SE" i="1" dirty="0">
                <a:solidFill>
                  <a:srgbClr val="2A00FF"/>
                </a:solidFill>
                <a:latin typeface="Consolas"/>
              </a:rPr>
              <a:t>"@</a:t>
            </a:r>
            <a:r>
              <a:rPr lang="sv-SE" i="1" dirty="0" err="1" smtClean="0">
                <a:solidFill>
                  <a:srgbClr val="2A00FF"/>
                </a:solidFill>
                <a:latin typeface="Consolas"/>
              </a:rPr>
              <a:t>drawable</a:t>
            </a:r>
            <a:r>
              <a:rPr lang="sv-SE" i="1" dirty="0" smtClean="0">
                <a:solidFill>
                  <a:srgbClr val="2A00FF"/>
                </a:solidFill>
                <a:latin typeface="Consolas"/>
              </a:rPr>
              <a:t>/</a:t>
            </a:r>
            <a:r>
              <a:rPr lang="sv-SE" i="1" dirty="0" err="1" smtClean="0">
                <a:solidFill>
                  <a:srgbClr val="2A00FF"/>
                </a:solidFill>
                <a:latin typeface="Consolas"/>
              </a:rPr>
              <a:t>ic_launcher</a:t>
            </a:r>
            <a:r>
              <a:rPr lang="sv-SE" i="1" dirty="0" smtClean="0">
                <a:solidFill>
                  <a:srgbClr val="2A00FF"/>
                </a:solidFill>
                <a:latin typeface="Consolas"/>
              </a:rPr>
              <a:t>”</a:t>
            </a:r>
            <a:br>
              <a:rPr lang="sv-SE" i="1" dirty="0" smtClean="0">
                <a:solidFill>
                  <a:srgbClr val="2A00FF"/>
                </a:solidFill>
                <a:latin typeface="Consolas"/>
              </a:rPr>
            </a:br>
            <a:r>
              <a:rPr lang="sv-SE" i="1" dirty="0" smtClean="0">
                <a:solidFill>
                  <a:srgbClr val="2A00FF"/>
                </a:solidFill>
                <a:latin typeface="Consolas"/>
              </a:rPr>
              <a:t>	</a:t>
            </a:r>
            <a:r>
              <a:rPr lang="sv-SE" dirty="0" err="1" smtClean="0">
                <a:solidFill>
                  <a:srgbClr val="7F007F"/>
                </a:solidFill>
                <a:latin typeface="Consolas"/>
              </a:rPr>
              <a:t>android:name</a:t>
            </a:r>
            <a:r>
              <a:rPr lang="sv-SE" dirty="0" smtClean="0">
                <a:solidFill>
                  <a:srgbClr val="000000"/>
                </a:solidFill>
                <a:latin typeface="Consolas"/>
              </a:rPr>
              <a:t>=</a:t>
            </a:r>
            <a:r>
              <a:rPr lang="sv-SE" i="1" dirty="0" smtClean="0">
                <a:solidFill>
                  <a:srgbClr val="2A00FF"/>
                </a:solidFill>
                <a:latin typeface="Consolas"/>
              </a:rPr>
              <a:t>”</a:t>
            </a:r>
            <a:r>
              <a:rPr lang="sv-SE" i="1" dirty="0" err="1" smtClean="0">
                <a:solidFill>
                  <a:srgbClr val="2A00FF"/>
                </a:solidFill>
                <a:latin typeface="Consolas"/>
              </a:rPr>
              <a:t>CustomApplication</a:t>
            </a:r>
            <a:r>
              <a:rPr lang="sv-SE" i="1" dirty="0" smtClean="0">
                <a:solidFill>
                  <a:srgbClr val="2A00FF"/>
                </a:solidFill>
                <a:latin typeface="Consolas"/>
              </a:rPr>
              <a:t>” </a:t>
            </a:r>
            <a:r>
              <a:rPr lang="sv-SE" i="1" dirty="0" smtClean="0">
                <a:solidFill>
                  <a:srgbClr val="008080"/>
                </a:solidFill>
                <a:latin typeface="Consolas"/>
              </a:rPr>
              <a:t>&gt;</a:t>
            </a:r>
            <a:br>
              <a:rPr lang="sv-SE" i="1" dirty="0" smtClean="0">
                <a:solidFill>
                  <a:srgbClr val="008080"/>
                </a:solidFill>
                <a:latin typeface="Consolas"/>
              </a:rPr>
            </a:br>
            <a:r>
              <a:rPr lang="sv-SE" i="1" dirty="0" smtClean="0">
                <a:solidFill>
                  <a:srgbClr val="008080"/>
                </a:solidFill>
                <a:latin typeface="Consolas"/>
              </a:rPr>
              <a:t>	</a:t>
            </a:r>
            <a:r>
              <a:rPr lang="sv-SE" dirty="0" smtClean="0">
                <a:solidFill>
                  <a:srgbClr val="008080"/>
                </a:solidFill>
                <a:latin typeface="Consolas"/>
              </a:rPr>
              <a:t>&lt;</a:t>
            </a:r>
            <a:r>
              <a:rPr lang="sv-SE" dirty="0" err="1" smtClean="0">
                <a:solidFill>
                  <a:srgbClr val="3F7F7F"/>
                </a:solidFill>
                <a:latin typeface="Consolas"/>
              </a:rPr>
              <a:t>activity</a:t>
            </a:r>
            <a:r>
              <a:rPr lang="sv-SE" dirty="0" smtClean="0">
                <a:solidFill>
                  <a:srgbClr val="3F7F7F"/>
                </a:solidFill>
                <a:latin typeface="Consolas"/>
              </a:rPr>
              <a:t> </a:t>
            </a:r>
            <a:br>
              <a:rPr lang="sv-SE" dirty="0" smtClean="0">
                <a:solidFill>
                  <a:srgbClr val="3F7F7F"/>
                </a:solidFill>
                <a:latin typeface="Consolas"/>
              </a:rPr>
            </a:br>
            <a:r>
              <a:rPr lang="sv-SE" dirty="0" smtClean="0">
                <a:solidFill>
                  <a:srgbClr val="3F7F7F"/>
                </a:solidFill>
                <a:latin typeface="Consolas"/>
              </a:rPr>
              <a:t>	...</a:t>
            </a:r>
            <a:br>
              <a:rPr lang="sv-SE" dirty="0" smtClean="0">
                <a:solidFill>
                  <a:srgbClr val="3F7F7F"/>
                </a:solidFill>
                <a:latin typeface="Consolas"/>
              </a:rPr>
            </a:br>
            <a:r>
              <a:rPr lang="sv-SE" dirty="0" smtClean="0">
                <a:solidFill>
                  <a:srgbClr val="008080"/>
                </a:solidFill>
                <a:latin typeface="Consolas"/>
              </a:rPr>
              <a:t>&lt;/</a:t>
            </a:r>
            <a:r>
              <a:rPr lang="sv-SE" dirty="0" err="1" smtClean="0">
                <a:solidFill>
                  <a:srgbClr val="3F7F7F"/>
                </a:solidFill>
                <a:latin typeface="Consolas"/>
              </a:rPr>
              <a:t>application</a:t>
            </a:r>
            <a:r>
              <a:rPr lang="sv-SE" dirty="0" smtClean="0">
                <a:solidFill>
                  <a:srgbClr val="3F7F7F"/>
                </a:solidFill>
                <a:latin typeface="Consolas"/>
              </a:rPr>
              <a:t>&gt;</a:t>
            </a:r>
            <a:br>
              <a:rPr lang="sv-SE" dirty="0" smtClean="0">
                <a:solidFill>
                  <a:srgbClr val="3F7F7F"/>
                </a:solidFill>
                <a:latin typeface="Consolas"/>
              </a:rPr>
            </a:br>
            <a:endParaRPr lang="sv-SE" dirty="0" smtClean="0">
              <a:solidFill>
                <a:srgbClr val="3F7F7F"/>
              </a:solidFill>
              <a:latin typeface="Consolas"/>
            </a:endParaRPr>
          </a:p>
          <a:p>
            <a:r>
              <a:rPr lang="sv-SE" dirty="0" err="1"/>
              <a:t>Objects</a:t>
            </a:r>
            <a:r>
              <a:rPr lang="sv-SE" dirty="0"/>
              <a:t> </a:t>
            </a:r>
            <a:r>
              <a:rPr lang="sv-SE" dirty="0" err="1"/>
              <a:t>might</a:t>
            </a:r>
            <a:r>
              <a:rPr lang="sv-SE" dirty="0"/>
              <a:t> </a:t>
            </a:r>
            <a:r>
              <a:rPr lang="sv-SE" dirty="0" err="1"/>
              <a:t>also</a:t>
            </a:r>
            <a:r>
              <a:rPr lang="sv-SE" dirty="0"/>
              <a:t> be </a:t>
            </a:r>
            <a:r>
              <a:rPr lang="sv-SE" dirty="0" err="1"/>
              <a:t>shared</a:t>
            </a:r>
            <a:r>
              <a:rPr lang="sv-SE" dirty="0"/>
              <a:t> </a:t>
            </a:r>
            <a:r>
              <a:rPr lang="sv-SE" dirty="0" err="1"/>
              <a:t>between</a:t>
            </a:r>
            <a:r>
              <a:rPr lang="sv-SE" dirty="0"/>
              <a:t> </a:t>
            </a:r>
            <a:r>
              <a:rPr lang="sv-SE" dirty="0" err="1"/>
              <a:t>application</a:t>
            </a:r>
            <a:r>
              <a:rPr lang="sv-SE" dirty="0"/>
              <a:t> </a:t>
            </a:r>
            <a:r>
              <a:rPr lang="sv-SE" dirty="0" err="1"/>
              <a:t>components</a:t>
            </a:r>
            <a:r>
              <a:rPr lang="sv-SE" dirty="0"/>
              <a:t> </a:t>
            </a:r>
            <a:r>
              <a:rPr lang="sv-SE" dirty="0" err="1"/>
              <a:t>using</a:t>
            </a:r>
            <a:r>
              <a:rPr lang="sv-SE" dirty="0"/>
              <a:t> the Singleton Design </a:t>
            </a:r>
            <a:r>
              <a:rPr lang="sv-SE" dirty="0" err="1" smtClean="0"/>
              <a:t>Pattern</a:t>
            </a:r>
            <a:endParaRPr lang="sv-SE" dirty="0" smtClean="0"/>
          </a:p>
          <a:p>
            <a:endParaRPr lang="sv-SE" dirty="0" smtClean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39887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The </a:t>
            </a:r>
            <a:r>
              <a:rPr lang="sv-SE" dirty="0" err="1" smtClean="0"/>
              <a:t>Application</a:t>
            </a:r>
            <a:r>
              <a:rPr lang="sv-SE" dirty="0" smtClean="0"/>
              <a:t> </a:t>
            </a:r>
            <a:r>
              <a:rPr lang="sv-SE" dirty="0" err="1" smtClean="0"/>
              <a:t>class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47500" lnSpcReduction="20000"/>
          </a:bodyPr>
          <a:lstStyle/>
          <a:p>
            <a:r>
              <a:rPr lang="sv-SE" sz="3800" dirty="0" err="1" smtClean="0"/>
              <a:t>Implement</a:t>
            </a:r>
            <a:r>
              <a:rPr lang="sv-SE" sz="3800" dirty="0" smtClean="0"/>
              <a:t> the </a:t>
            </a:r>
            <a:r>
              <a:rPr lang="sv-SE" sz="3800" dirty="0" err="1" smtClean="0"/>
              <a:t>Application</a:t>
            </a:r>
            <a:r>
              <a:rPr lang="sv-SE" sz="3800" dirty="0" smtClean="0"/>
              <a:t> </a:t>
            </a:r>
            <a:r>
              <a:rPr lang="sv-SE" sz="3800" dirty="0" err="1" smtClean="0"/>
              <a:t>sub-class</a:t>
            </a:r>
            <a:r>
              <a:rPr lang="sv-SE" sz="3800" dirty="0" smtClean="0"/>
              <a:t> in a </a:t>
            </a:r>
            <a:r>
              <a:rPr lang="sv-SE" sz="3800" dirty="0" err="1" smtClean="0"/>
              <a:t>way</a:t>
            </a:r>
            <a:r>
              <a:rPr lang="sv-SE" sz="3800" dirty="0" smtClean="0"/>
              <a:t> </a:t>
            </a:r>
            <a:r>
              <a:rPr lang="sv-SE" sz="3800" dirty="0" err="1" smtClean="0"/>
              <a:t>similar</a:t>
            </a:r>
            <a:r>
              <a:rPr lang="sv-SE" sz="3800" dirty="0" smtClean="0"/>
              <a:t> </a:t>
            </a:r>
            <a:r>
              <a:rPr lang="sv-SE" sz="3800" dirty="0" err="1" smtClean="0"/>
              <a:t>to</a:t>
            </a:r>
            <a:r>
              <a:rPr lang="sv-SE" sz="3800" dirty="0" smtClean="0"/>
              <a:t> the Singleton design </a:t>
            </a:r>
            <a:r>
              <a:rPr lang="sv-SE" sz="3800" dirty="0" err="1" smtClean="0"/>
              <a:t>pattern</a:t>
            </a:r>
            <a:r>
              <a:rPr lang="sv-SE" dirty="0" smtClean="0"/>
              <a:t/>
            </a:r>
            <a:br>
              <a:rPr lang="sv-SE" dirty="0" smtClean="0"/>
            </a:br>
            <a:endParaRPr lang="sv-SE" dirty="0" smtClean="0"/>
          </a:p>
          <a:p>
            <a:r>
              <a:rPr lang="sv-SE" sz="3400" b="1" dirty="0" smtClean="0">
                <a:solidFill>
                  <a:srgbClr val="7F0055"/>
                </a:solidFill>
                <a:latin typeface="Consolas"/>
              </a:rPr>
              <a:t>public </a:t>
            </a:r>
            <a:r>
              <a:rPr lang="sv-SE" sz="3400" b="1" dirty="0" err="1">
                <a:solidFill>
                  <a:srgbClr val="7F0055"/>
                </a:solidFill>
                <a:latin typeface="Consolas"/>
              </a:rPr>
              <a:t>class</a:t>
            </a:r>
            <a:r>
              <a:rPr lang="sv-SE" sz="3400" b="1" dirty="0">
                <a:solidFill>
                  <a:srgbClr val="7F0055"/>
                </a:solidFill>
                <a:latin typeface="Consolas"/>
              </a:rPr>
              <a:t> </a:t>
            </a:r>
            <a:r>
              <a:rPr lang="sv-SE" sz="3400" dirty="0" err="1" smtClean="0">
                <a:solidFill>
                  <a:srgbClr val="000000"/>
                </a:solidFill>
                <a:latin typeface="Consolas"/>
              </a:rPr>
              <a:t>CustomApplication</a:t>
            </a:r>
            <a:r>
              <a:rPr lang="sv-SE" sz="3400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sv-SE" sz="3400" dirty="0" err="1">
                <a:solidFill>
                  <a:srgbClr val="000000"/>
                </a:solidFill>
                <a:latin typeface="Consolas"/>
              </a:rPr>
              <a:t>extends</a:t>
            </a:r>
            <a:r>
              <a:rPr lang="sv-SE" sz="3400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sv-SE" sz="3400" dirty="0" err="1" smtClean="0">
                <a:solidFill>
                  <a:srgbClr val="000000"/>
                </a:solidFill>
                <a:latin typeface="Consolas"/>
              </a:rPr>
              <a:t>Application</a:t>
            </a:r>
            <a:r>
              <a:rPr lang="sv-SE" sz="3400" dirty="0" smtClean="0">
                <a:solidFill>
                  <a:srgbClr val="000000"/>
                </a:solidFill>
                <a:latin typeface="Consolas"/>
              </a:rPr>
              <a:t> {</a:t>
            </a:r>
            <a:br>
              <a:rPr lang="sv-SE" sz="3400" dirty="0" smtClean="0">
                <a:solidFill>
                  <a:srgbClr val="000000"/>
                </a:solidFill>
                <a:latin typeface="Consolas"/>
              </a:rPr>
            </a:br>
            <a:r>
              <a:rPr lang="sv-SE" sz="3400" dirty="0" smtClean="0">
                <a:solidFill>
                  <a:srgbClr val="000000"/>
                </a:solidFill>
                <a:latin typeface="Consolas"/>
              </a:rPr>
              <a:t/>
            </a:r>
            <a:br>
              <a:rPr lang="sv-SE" sz="3400" dirty="0" smtClean="0">
                <a:solidFill>
                  <a:srgbClr val="000000"/>
                </a:solidFill>
                <a:latin typeface="Consolas"/>
              </a:rPr>
            </a:br>
            <a:r>
              <a:rPr lang="sv-SE" sz="3400" dirty="0" smtClean="0">
                <a:solidFill>
                  <a:srgbClr val="000000"/>
                </a:solidFill>
                <a:latin typeface="Consolas"/>
              </a:rPr>
              <a:t>	</a:t>
            </a:r>
            <a:r>
              <a:rPr lang="sv-SE" sz="3400" b="1" dirty="0">
                <a:solidFill>
                  <a:srgbClr val="7F0055"/>
                </a:solidFill>
                <a:latin typeface="Consolas"/>
              </a:rPr>
              <a:t>public </a:t>
            </a:r>
            <a:r>
              <a:rPr lang="sv-SE" sz="3400" b="1" dirty="0" err="1">
                <a:solidFill>
                  <a:srgbClr val="7F0055"/>
                </a:solidFill>
                <a:latin typeface="Consolas"/>
              </a:rPr>
              <a:t>static</a:t>
            </a:r>
            <a:r>
              <a:rPr lang="sv-SE" sz="3400" b="1" dirty="0">
                <a:solidFill>
                  <a:srgbClr val="7F0055"/>
                </a:solidFill>
                <a:latin typeface="Consolas"/>
              </a:rPr>
              <a:t> final </a:t>
            </a:r>
            <a:r>
              <a:rPr lang="sv-SE" sz="3400" dirty="0" err="1" smtClean="0">
                <a:solidFill>
                  <a:srgbClr val="000000"/>
                </a:solidFill>
                <a:latin typeface="Consolas"/>
              </a:rPr>
              <a:t>CustomApplication</a:t>
            </a:r>
            <a:r>
              <a:rPr lang="sv-SE" sz="3400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sv-SE" sz="3400" dirty="0" err="1" smtClean="0">
                <a:solidFill>
                  <a:srgbClr val="000000"/>
                </a:solidFill>
                <a:latin typeface="Consolas"/>
              </a:rPr>
              <a:t>singleton</a:t>
            </a:r>
            <a:r>
              <a:rPr lang="sv-SE" sz="3400" dirty="0" smtClean="0">
                <a:solidFill>
                  <a:srgbClr val="000000"/>
                </a:solidFill>
                <a:latin typeface="Consolas"/>
              </a:rPr>
              <a:t>;</a:t>
            </a:r>
            <a:br>
              <a:rPr lang="sv-SE" sz="3400" dirty="0" smtClean="0">
                <a:solidFill>
                  <a:srgbClr val="000000"/>
                </a:solidFill>
                <a:latin typeface="Consolas"/>
              </a:rPr>
            </a:br>
            <a:r>
              <a:rPr lang="sv-SE" sz="3400" dirty="0" smtClean="0">
                <a:solidFill>
                  <a:srgbClr val="000000"/>
                </a:solidFill>
                <a:latin typeface="Consolas"/>
              </a:rPr>
              <a:t>	private </a:t>
            </a:r>
            <a:r>
              <a:rPr lang="sv-SE" sz="3400" dirty="0" err="1" smtClean="0">
                <a:solidFill>
                  <a:srgbClr val="000000"/>
                </a:solidFill>
                <a:latin typeface="Consolas"/>
              </a:rPr>
              <a:t>SomeSortOfSharedData</a:t>
            </a:r>
            <a:r>
              <a:rPr lang="sv-SE" sz="3400" dirty="0" smtClean="0">
                <a:solidFill>
                  <a:srgbClr val="000000"/>
                </a:solidFill>
                <a:latin typeface="Consolas"/>
              </a:rPr>
              <a:t> data;</a:t>
            </a:r>
            <a:br>
              <a:rPr lang="sv-SE" sz="3400" dirty="0" smtClean="0">
                <a:solidFill>
                  <a:srgbClr val="000000"/>
                </a:solidFill>
                <a:latin typeface="Consolas"/>
              </a:rPr>
            </a:br>
            <a:r>
              <a:rPr lang="sv-SE" sz="3400" dirty="0" smtClean="0">
                <a:solidFill>
                  <a:srgbClr val="000000"/>
                </a:solidFill>
                <a:latin typeface="Consolas"/>
              </a:rPr>
              <a:t/>
            </a:r>
            <a:br>
              <a:rPr lang="sv-SE" sz="3400" dirty="0" smtClean="0">
                <a:solidFill>
                  <a:srgbClr val="000000"/>
                </a:solidFill>
                <a:latin typeface="Consolas"/>
              </a:rPr>
            </a:br>
            <a:r>
              <a:rPr lang="sv-SE" sz="3400" dirty="0" smtClean="0">
                <a:solidFill>
                  <a:srgbClr val="000000"/>
                </a:solidFill>
                <a:latin typeface="Consolas"/>
              </a:rPr>
              <a:t>	</a:t>
            </a:r>
            <a:r>
              <a:rPr lang="sv-SE" sz="3400" b="1" dirty="0">
                <a:solidFill>
                  <a:srgbClr val="7F0055"/>
                </a:solidFill>
                <a:latin typeface="Consolas"/>
              </a:rPr>
              <a:t>public </a:t>
            </a:r>
            <a:r>
              <a:rPr lang="sv-SE" sz="3400" b="1" dirty="0" err="1">
                <a:solidFill>
                  <a:srgbClr val="7F0055"/>
                </a:solidFill>
                <a:latin typeface="Consolas"/>
              </a:rPr>
              <a:t>static</a:t>
            </a:r>
            <a:r>
              <a:rPr lang="sv-SE" sz="3400" b="1" dirty="0">
                <a:solidFill>
                  <a:srgbClr val="7F0055"/>
                </a:solidFill>
                <a:latin typeface="Consolas"/>
              </a:rPr>
              <a:t> </a:t>
            </a:r>
            <a:r>
              <a:rPr lang="sv-SE" sz="3400" dirty="0" err="1" smtClean="0">
                <a:solidFill>
                  <a:srgbClr val="000000"/>
                </a:solidFill>
                <a:latin typeface="Consolas"/>
              </a:rPr>
              <a:t>CustomApplication</a:t>
            </a:r>
            <a:r>
              <a:rPr lang="sv-SE" sz="3400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sv-SE" sz="3400" dirty="0" err="1" smtClean="0">
                <a:solidFill>
                  <a:srgbClr val="000000"/>
                </a:solidFill>
                <a:latin typeface="Consolas"/>
              </a:rPr>
              <a:t>getInstance</a:t>
            </a:r>
            <a:r>
              <a:rPr lang="sv-SE" sz="3400" dirty="0" smtClean="0">
                <a:solidFill>
                  <a:srgbClr val="000000"/>
                </a:solidFill>
                <a:latin typeface="Consolas"/>
              </a:rPr>
              <a:t>() {</a:t>
            </a:r>
            <a:br>
              <a:rPr lang="sv-SE" sz="3400" dirty="0" smtClean="0">
                <a:solidFill>
                  <a:srgbClr val="000000"/>
                </a:solidFill>
                <a:latin typeface="Consolas"/>
              </a:rPr>
            </a:br>
            <a:r>
              <a:rPr lang="sv-SE" sz="3400" dirty="0" smtClean="0">
                <a:solidFill>
                  <a:srgbClr val="000000"/>
                </a:solidFill>
                <a:latin typeface="Consolas"/>
              </a:rPr>
              <a:t>		</a:t>
            </a:r>
            <a:r>
              <a:rPr lang="sv-SE" sz="3400" dirty="0" err="1" smtClean="0">
                <a:solidFill>
                  <a:srgbClr val="000000"/>
                </a:solidFill>
                <a:latin typeface="Consolas"/>
              </a:rPr>
              <a:t>return</a:t>
            </a:r>
            <a:r>
              <a:rPr lang="sv-SE" sz="3400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sv-SE" sz="3400" dirty="0" err="1" smtClean="0">
                <a:solidFill>
                  <a:srgbClr val="000000"/>
                </a:solidFill>
                <a:latin typeface="Consolas"/>
              </a:rPr>
              <a:t>singleton</a:t>
            </a:r>
            <a:r>
              <a:rPr lang="sv-SE" sz="3400" dirty="0" smtClean="0">
                <a:solidFill>
                  <a:srgbClr val="000000"/>
                </a:solidFill>
                <a:latin typeface="Consolas"/>
              </a:rPr>
              <a:t>;</a:t>
            </a:r>
            <a:br>
              <a:rPr lang="sv-SE" sz="3400" dirty="0" smtClean="0">
                <a:solidFill>
                  <a:srgbClr val="000000"/>
                </a:solidFill>
                <a:latin typeface="Consolas"/>
              </a:rPr>
            </a:br>
            <a:r>
              <a:rPr lang="sv-SE" sz="3400" dirty="0" smtClean="0">
                <a:solidFill>
                  <a:srgbClr val="000000"/>
                </a:solidFill>
                <a:latin typeface="Consolas"/>
              </a:rPr>
              <a:t>	}</a:t>
            </a:r>
            <a:br>
              <a:rPr lang="sv-SE" sz="3400" dirty="0" smtClean="0">
                <a:solidFill>
                  <a:srgbClr val="000000"/>
                </a:solidFill>
                <a:latin typeface="Consolas"/>
              </a:rPr>
            </a:br>
            <a:r>
              <a:rPr lang="sv-SE" sz="3400" dirty="0" smtClean="0">
                <a:solidFill>
                  <a:srgbClr val="000000"/>
                </a:solidFill>
                <a:latin typeface="Consolas"/>
              </a:rPr>
              <a:t/>
            </a:r>
            <a:br>
              <a:rPr lang="sv-SE" sz="3400" dirty="0" smtClean="0">
                <a:solidFill>
                  <a:srgbClr val="000000"/>
                </a:solidFill>
                <a:latin typeface="Consolas"/>
              </a:rPr>
            </a:br>
            <a:r>
              <a:rPr lang="sv-SE" sz="3400" dirty="0" smtClean="0">
                <a:solidFill>
                  <a:srgbClr val="000000"/>
                </a:solidFill>
                <a:latin typeface="Consolas"/>
              </a:rPr>
              <a:t>	</a:t>
            </a:r>
            <a:r>
              <a:rPr lang="sv-SE" sz="3400" b="1" dirty="0">
                <a:solidFill>
                  <a:srgbClr val="7F0055"/>
                </a:solidFill>
                <a:latin typeface="Consolas"/>
              </a:rPr>
              <a:t>public final </a:t>
            </a:r>
            <a:r>
              <a:rPr lang="sv-SE" sz="3400" b="1" dirty="0" err="1">
                <a:solidFill>
                  <a:srgbClr val="7F0055"/>
                </a:solidFill>
                <a:latin typeface="Consolas"/>
              </a:rPr>
              <a:t>void</a:t>
            </a:r>
            <a:r>
              <a:rPr lang="sv-SE" sz="3400" b="1" dirty="0">
                <a:solidFill>
                  <a:srgbClr val="7F0055"/>
                </a:solidFill>
                <a:latin typeface="Consolas"/>
              </a:rPr>
              <a:t> </a:t>
            </a:r>
            <a:r>
              <a:rPr lang="sv-SE" sz="3400" dirty="0" err="1" smtClean="0">
                <a:solidFill>
                  <a:srgbClr val="000000"/>
                </a:solidFill>
                <a:latin typeface="Consolas"/>
              </a:rPr>
              <a:t>onCreate</a:t>
            </a:r>
            <a:r>
              <a:rPr lang="sv-SE" sz="3400" dirty="0" smtClean="0">
                <a:solidFill>
                  <a:srgbClr val="000000"/>
                </a:solidFill>
                <a:latin typeface="Consolas"/>
              </a:rPr>
              <a:t>() {</a:t>
            </a:r>
            <a:br>
              <a:rPr lang="sv-SE" sz="3400" dirty="0" smtClean="0">
                <a:solidFill>
                  <a:srgbClr val="000000"/>
                </a:solidFill>
                <a:latin typeface="Consolas"/>
              </a:rPr>
            </a:br>
            <a:r>
              <a:rPr lang="sv-SE" sz="3400" dirty="0" smtClean="0">
                <a:solidFill>
                  <a:srgbClr val="000000"/>
                </a:solidFill>
                <a:latin typeface="Consolas"/>
              </a:rPr>
              <a:t>		</a:t>
            </a:r>
            <a:r>
              <a:rPr lang="sv-SE" sz="3400" dirty="0" err="1" smtClean="0">
                <a:solidFill>
                  <a:srgbClr val="000000"/>
                </a:solidFill>
                <a:latin typeface="Consolas"/>
              </a:rPr>
              <a:t>super.onCreate</a:t>
            </a:r>
            <a:r>
              <a:rPr lang="sv-SE" sz="3400" dirty="0" smtClean="0">
                <a:solidFill>
                  <a:srgbClr val="000000"/>
                </a:solidFill>
                <a:latin typeface="Consolas"/>
              </a:rPr>
              <a:t>();</a:t>
            </a:r>
            <a:br>
              <a:rPr lang="sv-SE" sz="3400" dirty="0" smtClean="0">
                <a:solidFill>
                  <a:srgbClr val="000000"/>
                </a:solidFill>
                <a:latin typeface="Consolas"/>
              </a:rPr>
            </a:br>
            <a:r>
              <a:rPr lang="sv-SE" sz="3400" dirty="0" smtClean="0">
                <a:solidFill>
                  <a:srgbClr val="000000"/>
                </a:solidFill>
                <a:latin typeface="Consolas"/>
              </a:rPr>
              <a:t>		</a:t>
            </a:r>
            <a:r>
              <a:rPr lang="sv-SE" sz="3400" dirty="0" err="1" smtClean="0">
                <a:solidFill>
                  <a:srgbClr val="000000"/>
                </a:solidFill>
                <a:latin typeface="Consolas"/>
              </a:rPr>
              <a:t>singleton</a:t>
            </a:r>
            <a:r>
              <a:rPr lang="sv-SE" sz="3400" dirty="0" smtClean="0">
                <a:solidFill>
                  <a:srgbClr val="000000"/>
                </a:solidFill>
                <a:latin typeface="Consolas"/>
              </a:rPr>
              <a:t> = </a:t>
            </a:r>
            <a:r>
              <a:rPr lang="sv-SE" sz="3400" dirty="0" err="1" smtClean="0">
                <a:solidFill>
                  <a:srgbClr val="000000"/>
                </a:solidFill>
                <a:latin typeface="Consolas"/>
              </a:rPr>
              <a:t>this</a:t>
            </a:r>
            <a:r>
              <a:rPr lang="sv-SE" sz="3400" dirty="0" smtClean="0">
                <a:solidFill>
                  <a:srgbClr val="000000"/>
                </a:solidFill>
                <a:latin typeface="Consolas"/>
              </a:rPr>
              <a:t>;</a:t>
            </a:r>
            <a:br>
              <a:rPr lang="sv-SE" sz="3400" dirty="0" smtClean="0">
                <a:solidFill>
                  <a:srgbClr val="000000"/>
                </a:solidFill>
                <a:latin typeface="Consolas"/>
              </a:rPr>
            </a:br>
            <a:r>
              <a:rPr lang="sv-SE" sz="3400" dirty="0" smtClean="0">
                <a:solidFill>
                  <a:srgbClr val="000000"/>
                </a:solidFill>
                <a:latin typeface="Consolas"/>
              </a:rPr>
              <a:t>		// </a:t>
            </a:r>
            <a:r>
              <a:rPr lang="sv-SE" sz="3400" dirty="0" err="1" smtClean="0">
                <a:solidFill>
                  <a:srgbClr val="000000"/>
                </a:solidFill>
                <a:latin typeface="Consolas"/>
              </a:rPr>
              <a:t>Create</a:t>
            </a:r>
            <a:r>
              <a:rPr lang="sv-SE" sz="3400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sv-SE" sz="3400" dirty="0" err="1" smtClean="0">
                <a:solidFill>
                  <a:srgbClr val="000000"/>
                </a:solidFill>
                <a:latin typeface="Consolas"/>
              </a:rPr>
              <a:t>other</a:t>
            </a:r>
            <a:r>
              <a:rPr lang="sv-SE" sz="3400" dirty="0" smtClean="0">
                <a:solidFill>
                  <a:srgbClr val="000000"/>
                </a:solidFill>
                <a:latin typeface="Consolas"/>
              </a:rPr>
              <a:t>, </a:t>
            </a:r>
            <a:r>
              <a:rPr lang="sv-SE" sz="3400" dirty="0" err="1" smtClean="0">
                <a:solidFill>
                  <a:srgbClr val="000000"/>
                </a:solidFill>
                <a:latin typeface="Consolas"/>
              </a:rPr>
              <a:t>shared</a:t>
            </a:r>
            <a:r>
              <a:rPr lang="sv-SE" sz="3400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sv-SE" sz="3400" dirty="0" err="1" smtClean="0">
                <a:solidFill>
                  <a:srgbClr val="000000"/>
                </a:solidFill>
                <a:latin typeface="Consolas"/>
              </a:rPr>
              <a:t>objects</a:t>
            </a:r>
            <a:r>
              <a:rPr lang="sv-SE" sz="3400" dirty="0">
                <a:solidFill>
                  <a:srgbClr val="000000"/>
                </a:solidFill>
                <a:latin typeface="Consolas"/>
              </a:rPr>
              <a:t/>
            </a:r>
            <a:br>
              <a:rPr lang="sv-SE" sz="3400" dirty="0">
                <a:solidFill>
                  <a:srgbClr val="000000"/>
                </a:solidFill>
                <a:latin typeface="Consolas"/>
              </a:rPr>
            </a:br>
            <a:r>
              <a:rPr lang="sv-SE" sz="3400" dirty="0" smtClean="0">
                <a:solidFill>
                  <a:srgbClr val="000000"/>
                </a:solidFill>
                <a:latin typeface="Consolas"/>
              </a:rPr>
              <a:t>		data = new …;</a:t>
            </a:r>
            <a:br>
              <a:rPr lang="sv-SE" sz="3400" dirty="0" smtClean="0">
                <a:solidFill>
                  <a:srgbClr val="000000"/>
                </a:solidFill>
                <a:latin typeface="Consolas"/>
              </a:rPr>
            </a:br>
            <a:r>
              <a:rPr lang="sv-SE" sz="3400" dirty="0" smtClean="0">
                <a:solidFill>
                  <a:srgbClr val="000000"/>
                </a:solidFill>
                <a:latin typeface="Consolas"/>
              </a:rPr>
              <a:t>	}</a:t>
            </a:r>
            <a:br>
              <a:rPr lang="sv-SE" sz="3400" dirty="0" smtClean="0">
                <a:solidFill>
                  <a:srgbClr val="000000"/>
                </a:solidFill>
                <a:latin typeface="Consolas"/>
              </a:rPr>
            </a:br>
            <a:r>
              <a:rPr lang="sv-SE" sz="3400" dirty="0" smtClean="0">
                <a:solidFill>
                  <a:srgbClr val="000000"/>
                </a:solidFill>
                <a:latin typeface="Consolas"/>
              </a:rPr>
              <a:t/>
            </a:r>
            <a:br>
              <a:rPr lang="sv-SE" sz="3400" dirty="0" smtClean="0">
                <a:solidFill>
                  <a:srgbClr val="000000"/>
                </a:solidFill>
                <a:latin typeface="Consolas"/>
              </a:rPr>
            </a:br>
            <a:r>
              <a:rPr lang="sv-SE" sz="3400" dirty="0" smtClean="0">
                <a:solidFill>
                  <a:srgbClr val="000000"/>
                </a:solidFill>
                <a:latin typeface="Consolas"/>
              </a:rPr>
              <a:t>	</a:t>
            </a:r>
            <a:r>
              <a:rPr lang="sv-SE" sz="3400" b="1" dirty="0">
                <a:solidFill>
                  <a:srgbClr val="7F0055"/>
                </a:solidFill>
                <a:latin typeface="Consolas"/>
              </a:rPr>
              <a:t>public</a:t>
            </a:r>
            <a:r>
              <a:rPr lang="sv-SE" sz="3400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sv-SE" sz="3400" dirty="0" err="1">
                <a:solidFill>
                  <a:srgbClr val="000000"/>
                </a:solidFill>
                <a:latin typeface="Consolas"/>
              </a:rPr>
              <a:t>SomeSortOfSharedData</a:t>
            </a:r>
            <a:r>
              <a:rPr lang="sv-SE" sz="34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sv-SE" sz="3400" dirty="0" err="1" smtClean="0">
                <a:solidFill>
                  <a:srgbClr val="000000"/>
                </a:solidFill>
                <a:latin typeface="Consolas"/>
              </a:rPr>
              <a:t>getData</a:t>
            </a:r>
            <a:r>
              <a:rPr lang="sv-SE" sz="3400" dirty="0" smtClean="0">
                <a:solidFill>
                  <a:srgbClr val="000000"/>
                </a:solidFill>
                <a:latin typeface="Consolas"/>
              </a:rPr>
              <a:t>() { …</a:t>
            </a:r>
            <a:br>
              <a:rPr lang="sv-SE" sz="3400" dirty="0" smtClean="0">
                <a:solidFill>
                  <a:srgbClr val="000000"/>
                </a:solidFill>
                <a:latin typeface="Consolas"/>
              </a:rPr>
            </a:br>
            <a:r>
              <a:rPr lang="sv-SE" sz="3400" dirty="0" smtClean="0">
                <a:solidFill>
                  <a:srgbClr val="000000"/>
                </a:solidFill>
                <a:latin typeface="Consolas"/>
              </a:rPr>
              <a:t/>
            </a:r>
            <a:br>
              <a:rPr lang="sv-SE" sz="3400" dirty="0" smtClean="0">
                <a:solidFill>
                  <a:srgbClr val="000000"/>
                </a:solidFill>
                <a:latin typeface="Consolas"/>
              </a:rPr>
            </a:br>
            <a:r>
              <a:rPr lang="sv-SE" sz="3400" dirty="0" smtClean="0">
                <a:solidFill>
                  <a:srgbClr val="000000"/>
                </a:solidFill>
                <a:latin typeface="Consolas"/>
              </a:rPr>
              <a:t>	</a:t>
            </a:r>
            <a:r>
              <a:rPr lang="sv-SE" sz="3400" b="1" dirty="0">
                <a:solidFill>
                  <a:srgbClr val="7F0055"/>
                </a:solidFill>
                <a:latin typeface="Consolas"/>
              </a:rPr>
              <a:t>public </a:t>
            </a:r>
            <a:r>
              <a:rPr lang="sv-SE" sz="3400" b="1" dirty="0" err="1">
                <a:solidFill>
                  <a:srgbClr val="7F0055"/>
                </a:solidFill>
                <a:latin typeface="Consolas"/>
              </a:rPr>
              <a:t>void</a:t>
            </a:r>
            <a:r>
              <a:rPr lang="sv-SE" sz="3400" b="1" dirty="0">
                <a:solidFill>
                  <a:srgbClr val="7F0055"/>
                </a:solidFill>
                <a:latin typeface="Consolas"/>
              </a:rPr>
              <a:t> </a:t>
            </a:r>
            <a:r>
              <a:rPr lang="sv-SE" sz="3400" dirty="0" err="1" smtClean="0">
                <a:solidFill>
                  <a:srgbClr val="000000"/>
                </a:solidFill>
                <a:latin typeface="Consolas"/>
              </a:rPr>
              <a:t>setData</a:t>
            </a:r>
            <a:r>
              <a:rPr lang="sv-SE" sz="3400" dirty="0" smtClean="0">
                <a:solidFill>
                  <a:srgbClr val="000000"/>
                </a:solidFill>
                <a:latin typeface="Consolas"/>
              </a:rPr>
              <a:t>(…) { …</a:t>
            </a:r>
            <a:br>
              <a:rPr lang="sv-SE" sz="3400" dirty="0" smtClean="0">
                <a:solidFill>
                  <a:srgbClr val="000000"/>
                </a:solidFill>
                <a:latin typeface="Consolas"/>
              </a:rPr>
            </a:br>
            <a:r>
              <a:rPr lang="sv-SE" sz="3400" dirty="0" smtClean="0">
                <a:solidFill>
                  <a:srgbClr val="000000"/>
                </a:solidFill>
                <a:latin typeface="Consolas"/>
              </a:rPr>
              <a:t/>
            </a:r>
            <a:br>
              <a:rPr lang="sv-SE" sz="3400" dirty="0" smtClean="0">
                <a:solidFill>
                  <a:srgbClr val="000000"/>
                </a:solidFill>
                <a:latin typeface="Consolas"/>
              </a:rPr>
            </a:br>
            <a:r>
              <a:rPr lang="sv-SE" sz="3400" dirty="0" smtClean="0">
                <a:solidFill>
                  <a:srgbClr val="000000"/>
                </a:solidFill>
                <a:latin typeface="Consolas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494836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Android Networking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Packages</a:t>
            </a:r>
          </a:p>
          <a:p>
            <a:r>
              <a:rPr lang="en-US" dirty="0" smtClean="0"/>
              <a:t>java.net: URL, </a:t>
            </a:r>
            <a:r>
              <a:rPr lang="en-US" dirty="0" err="1" smtClean="0"/>
              <a:t>URLConnection</a:t>
            </a:r>
            <a:r>
              <a:rPr lang="en-US" dirty="0" smtClean="0"/>
              <a:t>, </a:t>
            </a:r>
            <a:r>
              <a:rPr lang="en-US" dirty="0" err="1" smtClean="0"/>
              <a:t>HttpURLConnection</a:t>
            </a:r>
            <a:r>
              <a:rPr lang="en-US" dirty="0" smtClean="0"/>
              <a:t>, Socket, </a:t>
            </a:r>
            <a:r>
              <a:rPr lang="en-US" dirty="0" err="1" smtClean="0"/>
              <a:t>DatagramSocket</a:t>
            </a:r>
            <a:r>
              <a:rPr lang="en-US" dirty="0" smtClean="0"/>
              <a:t>…</a:t>
            </a:r>
          </a:p>
          <a:p>
            <a:r>
              <a:rPr lang="en-US" dirty="0" smtClean="0"/>
              <a:t>java.io: </a:t>
            </a:r>
            <a:r>
              <a:rPr lang="en-US" dirty="0" err="1" smtClean="0"/>
              <a:t>InputStream</a:t>
            </a:r>
            <a:r>
              <a:rPr lang="en-US" dirty="0" smtClean="0"/>
              <a:t>, </a:t>
            </a:r>
            <a:r>
              <a:rPr lang="en-US" dirty="0" err="1" smtClean="0"/>
              <a:t>OutputStream</a:t>
            </a:r>
            <a:r>
              <a:rPr lang="en-US" dirty="0" smtClean="0"/>
              <a:t> (and wrapper/filter streams), </a:t>
            </a:r>
            <a:r>
              <a:rPr lang="en-US" dirty="0" err="1" smtClean="0"/>
              <a:t>IOException</a:t>
            </a:r>
            <a:r>
              <a:rPr lang="en-US" dirty="0" smtClean="0"/>
              <a:t>, …</a:t>
            </a:r>
          </a:p>
          <a:p>
            <a:r>
              <a:rPr lang="en-US" dirty="0" smtClean="0"/>
              <a:t>java.nio – unblocking IO, channels</a:t>
            </a:r>
          </a:p>
          <a:p>
            <a:r>
              <a:rPr lang="en-US" dirty="0" err="1" smtClean="0"/>
              <a:t>android.bluetooth</a:t>
            </a:r>
            <a:r>
              <a:rPr lang="en-US" dirty="0" smtClean="0"/>
              <a:t>: </a:t>
            </a:r>
            <a:r>
              <a:rPr lang="sv-SE" dirty="0" err="1" smtClean="0"/>
              <a:t>BluetoothSocket</a:t>
            </a:r>
            <a:r>
              <a:rPr lang="sv-SE" dirty="0" smtClean="0"/>
              <a:t>, </a:t>
            </a:r>
            <a:r>
              <a:rPr lang="sv-SE" dirty="0" err="1" smtClean="0"/>
              <a:t>BluetoothServerSocket</a:t>
            </a:r>
            <a:r>
              <a:rPr lang="sv-SE" dirty="0" smtClean="0"/>
              <a:t>, ...</a:t>
            </a:r>
          </a:p>
          <a:p>
            <a:endParaRPr lang="sv-SE" b="1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Android Networking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Add uses permission to the Android Manifest file, at least </a:t>
            </a:r>
            <a:r>
              <a:rPr lang="en-US" dirty="0" err="1" smtClean="0"/>
              <a:t>android.permission.INTERNET</a:t>
            </a:r>
            <a:r>
              <a:rPr lang="en-US" dirty="0" smtClean="0">
                <a:solidFill>
                  <a:srgbClr val="008080"/>
                </a:solidFill>
              </a:rPr>
              <a:t/>
            </a:r>
            <a:br>
              <a:rPr lang="en-US" dirty="0" smtClean="0">
                <a:solidFill>
                  <a:srgbClr val="008080"/>
                </a:solidFill>
              </a:rPr>
            </a:br>
            <a:endParaRPr lang="en-US" dirty="0" smtClean="0">
              <a:solidFill>
                <a:srgbClr val="008080"/>
              </a:solidFill>
            </a:endParaRPr>
          </a:p>
          <a:p>
            <a:pPr>
              <a:buNone/>
            </a:pPr>
            <a:r>
              <a:rPr lang="en-US" sz="2200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en-US" sz="2200" dirty="0" smtClean="0">
                <a:solidFill>
                  <a:srgbClr val="3F7F7F"/>
                </a:solidFill>
                <a:latin typeface="Courier New"/>
              </a:rPr>
              <a:t>manifest </a:t>
            </a:r>
            <a:r>
              <a:rPr lang="en-US" sz="2200" dirty="0" smtClean="0">
                <a:solidFill>
                  <a:srgbClr val="7F007F"/>
                </a:solidFill>
                <a:latin typeface="Courier New"/>
              </a:rPr>
              <a:t>. . .&gt;</a:t>
            </a:r>
            <a:r>
              <a:rPr lang="fr-FR" sz="2200" dirty="0" smtClean="0">
                <a:solidFill>
                  <a:srgbClr val="000000"/>
                </a:solidFill>
                <a:latin typeface="Courier New"/>
              </a:rPr>
              <a:t> </a:t>
            </a:r>
          </a:p>
          <a:p>
            <a:pPr>
              <a:buNone/>
            </a:pPr>
            <a:r>
              <a:rPr lang="fr-FR" sz="2200" dirty="0" smtClean="0">
                <a:solidFill>
                  <a:srgbClr val="008080"/>
                </a:solidFill>
                <a:latin typeface="Courier New"/>
              </a:rPr>
              <a:t>	&lt;</a:t>
            </a:r>
            <a:r>
              <a:rPr lang="fr-FR" sz="2200" dirty="0" smtClean="0">
                <a:solidFill>
                  <a:srgbClr val="3F7F7F"/>
                </a:solidFill>
                <a:latin typeface="Courier New"/>
              </a:rPr>
              <a:t>application </a:t>
            </a:r>
            <a:r>
              <a:rPr lang="fr-FR" sz="2200" dirty="0" smtClean="0">
                <a:solidFill>
                  <a:srgbClr val="7F007F"/>
                </a:solidFill>
                <a:latin typeface="Courier New"/>
              </a:rPr>
              <a:t>. . .</a:t>
            </a:r>
            <a:r>
              <a:rPr lang="fr-FR" sz="2200" i="1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pPr>
              <a:buNone/>
            </a:pPr>
            <a:r>
              <a:rPr lang="fr-FR" sz="2200" i="1" dirty="0" smtClean="0">
                <a:solidFill>
                  <a:srgbClr val="008080"/>
                </a:solidFill>
                <a:latin typeface="Courier New"/>
              </a:rPr>
              <a:t>		. . .</a:t>
            </a:r>
          </a:p>
          <a:p>
            <a:pPr>
              <a:buNone/>
            </a:pPr>
            <a:r>
              <a:rPr lang="en-US" sz="2200" dirty="0" smtClean="0">
                <a:solidFill>
                  <a:srgbClr val="008080"/>
                </a:solidFill>
                <a:highlight>
                  <a:srgbClr val="E8F2FE"/>
                </a:highlight>
                <a:latin typeface="Courier New"/>
              </a:rPr>
              <a:t>	&lt;/</a:t>
            </a:r>
            <a:r>
              <a:rPr lang="en-US" sz="2200" dirty="0" smtClean="0">
                <a:solidFill>
                  <a:srgbClr val="3F7F7F"/>
                </a:solidFill>
                <a:highlight>
                  <a:srgbClr val="E8F2FE"/>
                </a:highlight>
                <a:latin typeface="Courier New"/>
              </a:rPr>
              <a:t>application</a:t>
            </a:r>
            <a:r>
              <a:rPr lang="en-US" sz="2200" dirty="0" smtClean="0">
                <a:solidFill>
                  <a:srgbClr val="008080"/>
                </a:solidFill>
                <a:highlight>
                  <a:srgbClr val="E8F2FE"/>
                </a:highlight>
                <a:latin typeface="Courier New"/>
              </a:rPr>
              <a:t>&gt;</a:t>
            </a:r>
            <a:r>
              <a:rPr lang="en-US" sz="2200" dirty="0" smtClean="0">
                <a:solidFill>
                  <a:srgbClr val="000000"/>
                </a:solidFill>
                <a:latin typeface="Courier New"/>
              </a:rPr>
              <a:t>       </a:t>
            </a:r>
            <a:endParaRPr lang="en-US" sz="2200" dirty="0" smtClean="0">
              <a:latin typeface="Courier New"/>
            </a:endParaRPr>
          </a:p>
          <a:p>
            <a:pPr>
              <a:buNone/>
            </a:pPr>
            <a:r>
              <a:rPr lang="en-US" sz="2200" dirty="0" smtClean="0">
                <a:solidFill>
                  <a:srgbClr val="008080"/>
                </a:solidFill>
                <a:latin typeface="Courier New"/>
              </a:rPr>
              <a:t>	</a:t>
            </a:r>
            <a:r>
              <a:rPr lang="en-US" sz="2200" b="1" dirty="0" smtClean="0">
                <a:solidFill>
                  <a:srgbClr val="008080"/>
                </a:solidFill>
                <a:latin typeface="Courier New"/>
              </a:rPr>
              <a:t>&lt;</a:t>
            </a:r>
            <a:r>
              <a:rPr lang="en-US" sz="2200" b="1" dirty="0" smtClean="0">
                <a:solidFill>
                  <a:srgbClr val="3F7F7F"/>
                </a:solidFill>
                <a:latin typeface="Courier New"/>
              </a:rPr>
              <a:t>uses-permission </a:t>
            </a:r>
            <a:endParaRPr lang="en-US" sz="2200" b="1" dirty="0" smtClean="0">
              <a:solidFill>
                <a:srgbClr val="7F007F"/>
              </a:solidFill>
              <a:latin typeface="Courier New"/>
            </a:endParaRPr>
          </a:p>
          <a:p>
            <a:pPr>
              <a:buNone/>
            </a:pPr>
            <a:r>
              <a:rPr lang="en-US" sz="2200" b="1" dirty="0" smtClean="0">
                <a:solidFill>
                  <a:srgbClr val="7F007F"/>
                </a:solidFill>
                <a:latin typeface="Courier New"/>
              </a:rPr>
              <a:t>		</a:t>
            </a:r>
            <a:r>
              <a:rPr lang="en-US" sz="2200" b="1" dirty="0" err="1" smtClean="0">
                <a:solidFill>
                  <a:srgbClr val="7F007F"/>
                </a:solidFill>
                <a:latin typeface="Courier New"/>
              </a:rPr>
              <a:t>android:name</a:t>
            </a:r>
            <a:r>
              <a:rPr lang="en-US" sz="2200" b="1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sz="2200" b="1" i="1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en-US" sz="2200" b="1" i="1" dirty="0" err="1" smtClean="0">
                <a:solidFill>
                  <a:srgbClr val="2A00FF"/>
                </a:solidFill>
                <a:latin typeface="Courier New"/>
              </a:rPr>
              <a:t>android.permission.INTERNET</a:t>
            </a:r>
            <a:r>
              <a:rPr lang="en-US" sz="2200" b="1" i="1" dirty="0" smtClean="0">
                <a:solidFill>
                  <a:srgbClr val="2A00FF"/>
                </a:solidFill>
                <a:latin typeface="Courier New"/>
              </a:rPr>
              <a:t>"</a:t>
            </a:r>
            <a:r>
              <a:rPr lang="en-US" sz="2200" b="1" i="1" dirty="0" smtClean="0">
                <a:solidFill>
                  <a:srgbClr val="008080"/>
                </a:solidFill>
                <a:latin typeface="Courier New"/>
              </a:rPr>
              <a:t>&gt;</a:t>
            </a:r>
          </a:p>
          <a:p>
            <a:pPr>
              <a:buNone/>
            </a:pPr>
            <a:r>
              <a:rPr lang="en-US" sz="2200" b="1" dirty="0" smtClean="0">
                <a:solidFill>
                  <a:srgbClr val="008080"/>
                </a:solidFill>
                <a:latin typeface="Courier New"/>
              </a:rPr>
              <a:t>	&lt;/</a:t>
            </a:r>
            <a:r>
              <a:rPr lang="en-US" sz="2200" b="1" dirty="0" smtClean="0">
                <a:solidFill>
                  <a:srgbClr val="3F7F7F"/>
                </a:solidFill>
                <a:latin typeface="Courier New"/>
              </a:rPr>
              <a:t>uses-permission</a:t>
            </a:r>
            <a:r>
              <a:rPr lang="en-US" sz="2200" b="1" dirty="0" smtClean="0">
                <a:solidFill>
                  <a:srgbClr val="008080"/>
                </a:solidFill>
                <a:latin typeface="Courier New"/>
              </a:rPr>
              <a:t>&gt;</a:t>
            </a:r>
            <a:endParaRPr lang="en-US" sz="2200" b="1" dirty="0" smtClean="0">
              <a:latin typeface="Courier New"/>
            </a:endParaRPr>
          </a:p>
          <a:p>
            <a:pPr>
              <a:buNone/>
            </a:pPr>
            <a:r>
              <a:rPr lang="en-US" sz="2200" dirty="0" smtClean="0">
                <a:solidFill>
                  <a:srgbClr val="008080"/>
                </a:solidFill>
                <a:latin typeface="Courier New"/>
              </a:rPr>
              <a:t>&lt;/</a:t>
            </a:r>
            <a:r>
              <a:rPr lang="en-US" sz="2200" dirty="0" smtClean="0">
                <a:solidFill>
                  <a:srgbClr val="3F7F7F"/>
                </a:solidFill>
                <a:latin typeface="Courier New"/>
              </a:rPr>
              <a:t>manifest</a:t>
            </a:r>
            <a:r>
              <a:rPr lang="en-US" sz="2200" dirty="0" smtClean="0">
                <a:solidFill>
                  <a:srgbClr val="008080"/>
                </a:solidFill>
                <a:latin typeface="Courier New"/>
              </a:rPr>
              <a:t>&gt;</a:t>
            </a:r>
            <a:r>
              <a:rPr lang="en-US" sz="2200" dirty="0" smtClean="0">
                <a:solidFill>
                  <a:srgbClr val="000000"/>
                </a:solidFill>
                <a:latin typeface="Courier New"/>
              </a:rPr>
              <a:t> 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URLConnection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A connection to a URL for reading or writing </a:t>
            </a:r>
            <a:br>
              <a:rPr lang="en-US" dirty="0" smtClean="0"/>
            </a:br>
            <a:endParaRPr lang="en-US" dirty="0" smtClean="0"/>
          </a:p>
          <a:p>
            <a:r>
              <a:rPr lang="sv-SE" sz="2600" b="1" dirty="0" err="1" smtClean="0">
                <a:latin typeface="Courier New" pitchFamily="49" charset="0"/>
                <a:cs typeface="Courier New" pitchFamily="49" charset="0"/>
              </a:rPr>
              <a:t>BufferedInputStream</a:t>
            </a:r>
            <a:r>
              <a:rPr lang="sv-SE" sz="2600" b="1" dirty="0" smtClean="0">
                <a:latin typeface="Courier New" pitchFamily="49" charset="0"/>
                <a:cs typeface="Courier New" pitchFamily="49" charset="0"/>
              </a:rPr>
              <a:t> in = </a:t>
            </a:r>
            <a:r>
              <a:rPr lang="sv-SE" sz="2600" b="1" dirty="0" err="1" smtClean="0">
                <a:latin typeface="Courier New" pitchFamily="49" charset="0"/>
                <a:cs typeface="Courier New" pitchFamily="49" charset="0"/>
              </a:rPr>
              <a:t>null</a:t>
            </a:r>
            <a:r>
              <a:rPr lang="sv-SE" sz="2600" b="1" dirty="0" smtClean="0">
                <a:latin typeface="Courier New" pitchFamily="49" charset="0"/>
                <a:cs typeface="Courier New" pitchFamily="49" charset="0"/>
              </a:rPr>
              <a:t>;</a:t>
            </a:r>
            <a:br>
              <a:rPr lang="sv-SE" sz="2600" b="1" dirty="0" smtClean="0">
                <a:latin typeface="Courier New" pitchFamily="49" charset="0"/>
                <a:cs typeface="Courier New" pitchFamily="49" charset="0"/>
              </a:rPr>
            </a:br>
            <a:r>
              <a:rPr lang="sv-SE" sz="2600" b="1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sv-SE" sz="2600" b="1" dirty="0" smtClean="0">
                <a:latin typeface="Courier New" pitchFamily="49" charset="0"/>
                <a:cs typeface="Courier New" pitchFamily="49" charset="0"/>
              </a:rPr>
            </a:br>
            <a:r>
              <a:rPr lang="sv-SE" sz="2600" b="1" dirty="0" smtClean="0">
                <a:latin typeface="Courier New" pitchFamily="49" charset="0"/>
                <a:cs typeface="Courier New" pitchFamily="49" charset="0"/>
              </a:rPr>
              <a:t>try { </a:t>
            </a:r>
            <a:br>
              <a:rPr lang="sv-SE" sz="2600" b="1" dirty="0" smtClean="0">
                <a:latin typeface="Courier New" pitchFamily="49" charset="0"/>
                <a:cs typeface="Courier New" pitchFamily="49" charset="0"/>
              </a:rPr>
            </a:br>
            <a:r>
              <a:rPr lang="sv-SE" sz="2600" b="1" dirty="0" smtClean="0">
                <a:latin typeface="Courier New" pitchFamily="49" charset="0"/>
                <a:cs typeface="Courier New" pitchFamily="49" charset="0"/>
              </a:rPr>
              <a:t>  URL </a:t>
            </a:r>
            <a:r>
              <a:rPr lang="sv-SE" sz="2600" b="1" dirty="0" err="1" smtClean="0">
                <a:latin typeface="Courier New" pitchFamily="49" charset="0"/>
                <a:cs typeface="Courier New" pitchFamily="49" charset="0"/>
              </a:rPr>
              <a:t>url</a:t>
            </a:r>
            <a:r>
              <a:rPr lang="sv-SE" sz="2600" b="1" dirty="0" smtClean="0">
                <a:latin typeface="Courier New" pitchFamily="49" charset="0"/>
                <a:cs typeface="Courier New" pitchFamily="49" charset="0"/>
              </a:rPr>
              <a:t> = new 	URL("ftp://mirror.csclub.uwaterloo.ca/index.html");</a:t>
            </a:r>
            <a:br>
              <a:rPr lang="sv-SE" sz="2600" b="1" dirty="0" smtClean="0">
                <a:latin typeface="Courier New" pitchFamily="49" charset="0"/>
                <a:cs typeface="Courier New" pitchFamily="49" charset="0"/>
              </a:rPr>
            </a:br>
            <a:r>
              <a:rPr lang="sv-SE" sz="2600" b="1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sv-SE" sz="2600" b="1" dirty="0" smtClean="0">
                <a:latin typeface="Courier New" pitchFamily="49" charset="0"/>
                <a:cs typeface="Courier New" pitchFamily="49" charset="0"/>
              </a:rPr>
            </a:br>
            <a:r>
              <a:rPr lang="sv-SE" sz="2600" b="1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sv-SE" sz="2600" b="1" dirty="0" err="1" smtClean="0">
                <a:latin typeface="Courier New" pitchFamily="49" charset="0"/>
                <a:cs typeface="Courier New" pitchFamily="49" charset="0"/>
              </a:rPr>
              <a:t>URLConnection</a:t>
            </a:r>
            <a:r>
              <a:rPr lang="sv-SE" sz="2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sv-SE" sz="2600" b="1" dirty="0" err="1" smtClean="0">
                <a:latin typeface="Courier New" pitchFamily="49" charset="0"/>
                <a:cs typeface="Courier New" pitchFamily="49" charset="0"/>
              </a:rPr>
              <a:t>urlConnection</a:t>
            </a:r>
            <a:r>
              <a:rPr lang="sv-SE" sz="2600" b="1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sv-SE" sz="2600" b="1" dirty="0" err="1" smtClean="0">
                <a:latin typeface="Courier New" pitchFamily="49" charset="0"/>
                <a:cs typeface="Courier New" pitchFamily="49" charset="0"/>
              </a:rPr>
              <a:t>url.openConnection</a:t>
            </a:r>
            <a:r>
              <a:rPr lang="sv-SE" sz="2600" b="1" dirty="0" smtClean="0">
                <a:latin typeface="Courier New" pitchFamily="49" charset="0"/>
                <a:cs typeface="Courier New" pitchFamily="49" charset="0"/>
              </a:rPr>
              <a:t>();</a:t>
            </a:r>
            <a:br>
              <a:rPr lang="sv-SE" sz="2600" b="1" dirty="0" smtClean="0">
                <a:latin typeface="Courier New" pitchFamily="49" charset="0"/>
                <a:cs typeface="Courier New" pitchFamily="49" charset="0"/>
              </a:rPr>
            </a:br>
            <a:r>
              <a:rPr lang="sv-SE" sz="2600" b="1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sv-SE" sz="2600" b="1" dirty="0" smtClean="0">
                <a:latin typeface="Courier New" pitchFamily="49" charset="0"/>
                <a:cs typeface="Courier New" pitchFamily="49" charset="0"/>
              </a:rPr>
            </a:br>
            <a:r>
              <a:rPr lang="sv-SE" sz="2600" b="1" dirty="0" smtClean="0">
                <a:latin typeface="Courier New" pitchFamily="49" charset="0"/>
                <a:cs typeface="Courier New" pitchFamily="49" charset="0"/>
              </a:rPr>
              <a:t>  in = new 	</a:t>
            </a:r>
            <a:r>
              <a:rPr lang="sv-SE" sz="2600" b="1" dirty="0" err="1" smtClean="0">
                <a:latin typeface="Courier New" pitchFamily="49" charset="0"/>
                <a:cs typeface="Courier New" pitchFamily="49" charset="0"/>
              </a:rPr>
              <a:t>BufferedInputStream</a:t>
            </a:r>
            <a:r>
              <a:rPr lang="sv-SE" sz="2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sv-SE" sz="2600" b="1" dirty="0" err="1" smtClean="0">
                <a:latin typeface="Courier New" pitchFamily="49" charset="0"/>
                <a:cs typeface="Courier New" pitchFamily="49" charset="0"/>
              </a:rPr>
              <a:t>urlConnection.getInputStream</a:t>
            </a:r>
            <a:r>
              <a:rPr lang="sv-SE" sz="2600" b="1" dirty="0" smtClean="0">
                <a:latin typeface="Courier New" pitchFamily="49" charset="0"/>
                <a:cs typeface="Courier New" pitchFamily="49" charset="0"/>
              </a:rPr>
              <a:t>());</a:t>
            </a:r>
            <a:br>
              <a:rPr lang="sv-SE" sz="2600" b="1" dirty="0" smtClean="0">
                <a:latin typeface="Courier New" pitchFamily="49" charset="0"/>
                <a:cs typeface="Courier New" pitchFamily="49" charset="0"/>
              </a:rPr>
            </a:br>
            <a:r>
              <a:rPr lang="sv-SE" sz="2600" b="1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sv-SE" sz="2600" b="1" dirty="0" smtClean="0">
                <a:latin typeface="Courier New" pitchFamily="49" charset="0"/>
                <a:cs typeface="Courier New" pitchFamily="49" charset="0"/>
              </a:rPr>
            </a:br>
            <a:r>
              <a:rPr lang="sv-SE" sz="2600" b="1" dirty="0" smtClean="0">
                <a:latin typeface="Courier New" pitchFamily="49" charset="0"/>
                <a:cs typeface="Courier New" pitchFamily="49" charset="0"/>
              </a:rPr>
              <a:t>  </a:t>
            </a:r>
            <a:r>
              <a:rPr lang="sv-SE" sz="2600" b="1" dirty="0" err="1" smtClean="0">
                <a:latin typeface="Courier New" pitchFamily="49" charset="0"/>
                <a:cs typeface="Courier New" pitchFamily="49" charset="0"/>
              </a:rPr>
              <a:t>readStream</a:t>
            </a:r>
            <a:r>
              <a:rPr lang="sv-SE" sz="2600" b="1" dirty="0" smtClean="0">
                <a:latin typeface="Courier New" pitchFamily="49" charset="0"/>
                <a:cs typeface="Courier New" pitchFamily="49" charset="0"/>
              </a:rPr>
              <a:t>(in);</a:t>
            </a:r>
            <a:br>
              <a:rPr lang="sv-SE" sz="2600" b="1" dirty="0" smtClean="0">
                <a:latin typeface="Courier New" pitchFamily="49" charset="0"/>
                <a:cs typeface="Courier New" pitchFamily="49" charset="0"/>
              </a:rPr>
            </a:br>
            <a:r>
              <a:rPr lang="sv-SE" sz="2600" b="1" dirty="0" smtClean="0">
                <a:latin typeface="Courier New" pitchFamily="49" charset="0"/>
                <a:cs typeface="Courier New" pitchFamily="49" charset="0"/>
              </a:rPr>
              <a:t>}</a:t>
            </a:r>
            <a:br>
              <a:rPr lang="sv-SE" sz="2600" b="1" dirty="0" smtClean="0">
                <a:latin typeface="Courier New" pitchFamily="49" charset="0"/>
                <a:cs typeface="Courier New" pitchFamily="49" charset="0"/>
              </a:rPr>
            </a:br>
            <a:r>
              <a:rPr lang="sv-SE" sz="2600" b="1" dirty="0" err="1" smtClean="0">
                <a:latin typeface="Courier New" pitchFamily="49" charset="0"/>
                <a:cs typeface="Courier New" pitchFamily="49" charset="0"/>
              </a:rPr>
              <a:t>finally</a:t>
            </a:r>
            <a:r>
              <a:rPr lang="sv-SE" sz="2600" b="1" dirty="0" smtClean="0">
                <a:latin typeface="Courier New" pitchFamily="49" charset="0"/>
                <a:cs typeface="Courier New" pitchFamily="49" charset="0"/>
              </a:rPr>
              <a:t> {</a:t>
            </a:r>
            <a:br>
              <a:rPr lang="sv-SE" sz="2600" b="1" dirty="0" smtClean="0">
                <a:latin typeface="Courier New" pitchFamily="49" charset="0"/>
                <a:cs typeface="Courier New" pitchFamily="49" charset="0"/>
              </a:rPr>
            </a:br>
            <a:r>
              <a:rPr lang="sv-SE" sz="2600" b="1" dirty="0" smtClean="0">
                <a:latin typeface="Courier New" pitchFamily="49" charset="0"/>
                <a:cs typeface="Courier New" pitchFamily="49" charset="0"/>
              </a:rPr>
              <a:t>    </a:t>
            </a:r>
            <a:r>
              <a:rPr lang="sv-SE" sz="2600" b="1" dirty="0" err="1" smtClean="0">
                <a:latin typeface="Courier New" pitchFamily="49" charset="0"/>
                <a:cs typeface="Courier New" pitchFamily="49" charset="0"/>
              </a:rPr>
              <a:t>in.close</a:t>
            </a:r>
            <a:r>
              <a:rPr lang="sv-SE" sz="2600" b="1" dirty="0" smtClean="0">
                <a:latin typeface="Courier New" pitchFamily="49" charset="0"/>
                <a:cs typeface="Courier New" pitchFamily="49" charset="0"/>
              </a:rPr>
              <a:t>();</a:t>
            </a:r>
            <a:br>
              <a:rPr lang="sv-SE" sz="2600" b="1" dirty="0" smtClean="0">
                <a:latin typeface="Courier New" pitchFamily="49" charset="0"/>
                <a:cs typeface="Courier New" pitchFamily="49" charset="0"/>
              </a:rPr>
            </a:br>
            <a:r>
              <a:rPr lang="sv-SE" sz="2600" b="1" dirty="0" smtClean="0">
                <a:latin typeface="Courier New" pitchFamily="49" charset="0"/>
                <a:cs typeface="Courier New" pitchFamily="49" charset="0"/>
              </a:rPr>
              <a:t>}</a:t>
            </a:r>
            <a:r>
              <a:rPr lang="sv-SE" dirty="0" smtClean="0"/>
              <a:t/>
            </a:r>
            <a:br>
              <a:rPr lang="sv-SE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HttpURLConnection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96544"/>
          </a:xfrm>
        </p:spPr>
        <p:txBody>
          <a:bodyPr>
            <a:noAutofit/>
          </a:bodyPr>
          <a:lstStyle/>
          <a:p>
            <a:r>
              <a:rPr lang="en-US" sz="2000" dirty="0" smtClean="0"/>
              <a:t>Used to send and receive data over the web. Data may be of any type and length (here: downloading an image from the net, Networking1.zip)</a:t>
            </a:r>
            <a:endParaRPr lang="en-US" sz="2000" dirty="0" smtClean="0">
              <a:solidFill>
                <a:srgbClr val="000000"/>
              </a:solidFill>
              <a:latin typeface="Courier New"/>
            </a:endParaRPr>
          </a:p>
          <a:p>
            <a:endParaRPr lang="en-US" sz="1800" dirty="0" smtClean="0">
              <a:solidFill>
                <a:srgbClr val="000000"/>
              </a:solidFill>
              <a:latin typeface="Courier New"/>
            </a:endParaRPr>
          </a:p>
          <a:p>
            <a:pPr>
              <a:buNone/>
            </a:pPr>
            <a:r>
              <a:rPr lang="en-US" sz="1600" dirty="0" err="1" smtClean="0">
                <a:solidFill>
                  <a:srgbClr val="000000"/>
                </a:solidFill>
                <a:latin typeface="Courier New"/>
              </a:rPr>
              <a:t>HttpURLConnection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 http = </a:t>
            </a:r>
            <a:r>
              <a:rPr lang="en-US" sz="1600" dirty="0" smtClean="0">
                <a:solidFill>
                  <a:srgbClr val="7F0055"/>
                </a:solidFill>
                <a:latin typeface="Courier New"/>
              </a:rPr>
              <a:t>null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;</a:t>
            </a:r>
          </a:p>
          <a:p>
            <a:pPr>
              <a:buNone/>
            </a:pPr>
            <a:r>
              <a:rPr lang="en-US" sz="1600" dirty="0" err="1" smtClean="0">
                <a:solidFill>
                  <a:srgbClr val="000000"/>
                </a:solidFill>
                <a:latin typeface="Courier New"/>
              </a:rPr>
              <a:t>InputStream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Courier New"/>
              </a:rPr>
              <a:t>istream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 = </a:t>
            </a:r>
            <a:r>
              <a:rPr lang="en-US" sz="1600" dirty="0" smtClean="0">
                <a:solidFill>
                  <a:srgbClr val="7F0055"/>
                </a:solidFill>
                <a:latin typeface="Courier New"/>
              </a:rPr>
              <a:t>null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;</a:t>
            </a:r>
            <a:endParaRPr lang="en-US" sz="1600" dirty="0" smtClean="0">
              <a:latin typeface="Courier New"/>
            </a:endParaRPr>
          </a:p>
          <a:p>
            <a:pPr>
              <a:buNone/>
            </a:pPr>
            <a:r>
              <a:rPr lang="en-US" sz="1600" dirty="0" smtClean="0">
                <a:solidFill>
                  <a:srgbClr val="7F0055"/>
                </a:solidFill>
                <a:latin typeface="Courier New"/>
              </a:rPr>
              <a:t>try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 {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	URL text = </a:t>
            </a:r>
            <a:r>
              <a:rPr lang="en-US" sz="1600" b="1" dirty="0" smtClean="0">
                <a:solidFill>
                  <a:srgbClr val="7F0055"/>
                </a:solidFill>
                <a:latin typeface="Courier New"/>
              </a:rPr>
              <a:t>new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 URL(</a:t>
            </a:r>
            <a:r>
              <a:rPr lang="en-US" sz="1600" b="1" dirty="0" err="1" smtClean="0">
                <a:solidFill>
                  <a:srgbClr val="000000"/>
                </a:solidFill>
                <a:latin typeface="Courier New"/>
              </a:rPr>
              <a:t>urlStr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);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	http = (</a:t>
            </a:r>
            <a:r>
              <a:rPr lang="en-US" sz="1600" b="1" dirty="0" err="1" smtClean="0">
                <a:solidFill>
                  <a:srgbClr val="000000"/>
                </a:solidFill>
                <a:latin typeface="Courier New"/>
              </a:rPr>
              <a:t>HttpURLConnection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) </a:t>
            </a:r>
            <a:r>
              <a:rPr lang="en-US" sz="1600" b="1" dirty="0" err="1" smtClean="0">
                <a:solidFill>
                  <a:srgbClr val="000000"/>
                </a:solidFill>
                <a:latin typeface="Courier New"/>
              </a:rPr>
              <a:t>text.openConnection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();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    </a:t>
            </a:r>
            <a:endParaRPr lang="en-US" sz="1600" dirty="0" smtClean="0">
              <a:latin typeface="Courier New"/>
            </a:endParaRPr>
          </a:p>
          <a:p>
            <a:pPr>
              <a:buNone/>
            </a:pP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	</a:t>
            </a:r>
            <a:r>
              <a:rPr lang="en-US" sz="1600" b="1" dirty="0" err="1" smtClean="0">
                <a:solidFill>
                  <a:srgbClr val="000000"/>
                </a:solidFill>
                <a:latin typeface="Courier New"/>
              </a:rPr>
              <a:t>istream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 = </a:t>
            </a:r>
            <a:r>
              <a:rPr lang="en-US" sz="1600" b="1" dirty="0" err="1" smtClean="0">
                <a:solidFill>
                  <a:srgbClr val="000000"/>
                </a:solidFill>
                <a:latin typeface="Courier New"/>
              </a:rPr>
              <a:t>http.getInputStream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();</a:t>
            </a:r>
          </a:p>
          <a:p>
            <a:pPr>
              <a:buNone/>
            </a:pP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	Bitmap </a:t>
            </a:r>
            <a:r>
              <a:rPr lang="en-US" sz="1600" dirty="0" err="1" smtClean="0">
                <a:solidFill>
                  <a:srgbClr val="000000"/>
                </a:solidFill>
                <a:latin typeface="Courier New"/>
              </a:rPr>
              <a:t>bmImg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 = </a:t>
            </a:r>
            <a:r>
              <a:rPr lang="en-US" sz="1600" dirty="0" err="1" smtClean="0">
                <a:solidFill>
                  <a:srgbClr val="000000"/>
                </a:solidFill>
                <a:latin typeface="Courier New"/>
              </a:rPr>
              <a:t>BitmapFactory.</a:t>
            </a:r>
            <a:r>
              <a:rPr lang="en-US" sz="1600" i="1" dirty="0" err="1" smtClean="0">
                <a:solidFill>
                  <a:srgbClr val="000000"/>
                </a:solidFill>
                <a:latin typeface="Courier New"/>
              </a:rPr>
              <a:t>decodeStream</a:t>
            </a:r>
            <a:r>
              <a:rPr lang="en-US" sz="1600" i="1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en-US" sz="1600" i="1" dirty="0" err="1" smtClean="0">
                <a:solidFill>
                  <a:srgbClr val="000000"/>
                </a:solidFill>
                <a:latin typeface="Courier New"/>
              </a:rPr>
              <a:t>istream</a:t>
            </a:r>
            <a:r>
              <a:rPr lang="en-US" sz="1600" i="1" dirty="0" smtClean="0">
                <a:solidFill>
                  <a:srgbClr val="000000"/>
                </a:solidFill>
                <a:latin typeface="Courier New"/>
              </a:rPr>
              <a:t>);</a:t>
            </a:r>
          </a:p>
          <a:p>
            <a:pPr>
              <a:buNone/>
            </a:pPr>
            <a:r>
              <a:rPr lang="en-US" sz="1600" dirty="0" smtClean="0">
                <a:solidFill>
                  <a:srgbClr val="0000C0"/>
                </a:solidFill>
                <a:latin typeface="Courier New"/>
              </a:rPr>
              <a:t>	</a:t>
            </a:r>
            <a:r>
              <a:rPr lang="en-US" sz="1600" dirty="0" err="1" smtClean="0">
                <a:solidFill>
                  <a:srgbClr val="0000C0"/>
                </a:solidFill>
                <a:latin typeface="Courier New"/>
              </a:rPr>
              <a:t>imageView</a:t>
            </a:r>
            <a:r>
              <a:rPr lang="en-US" sz="1600" dirty="0" err="1" smtClean="0">
                <a:solidFill>
                  <a:srgbClr val="000000"/>
                </a:solidFill>
                <a:latin typeface="Courier New"/>
              </a:rPr>
              <a:t>.setImageBitmap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en-US" sz="1600" dirty="0" err="1" smtClean="0">
                <a:solidFill>
                  <a:srgbClr val="000000"/>
                </a:solidFill>
                <a:latin typeface="Courier New"/>
              </a:rPr>
              <a:t>bmImg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);</a:t>
            </a:r>
          </a:p>
          <a:p>
            <a:pPr>
              <a:buNone/>
            </a:pP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}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7F0055"/>
                </a:solidFill>
                <a:latin typeface="Courier New"/>
              </a:rPr>
              <a:t>finally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 {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7F0055"/>
                </a:solidFill>
                <a:latin typeface="Courier New"/>
              </a:rPr>
              <a:t>	if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en-US" sz="1600" b="1" dirty="0" err="1" smtClean="0">
                <a:solidFill>
                  <a:srgbClr val="000000"/>
                </a:solidFill>
                <a:latin typeface="Courier New"/>
              </a:rPr>
              <a:t>istream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 != </a:t>
            </a:r>
            <a:r>
              <a:rPr lang="en-US" sz="1600" b="1" dirty="0" smtClean="0">
                <a:solidFill>
                  <a:srgbClr val="7F0055"/>
                </a:solidFill>
                <a:latin typeface="Courier New"/>
              </a:rPr>
              <a:t>null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) </a:t>
            </a:r>
            <a:r>
              <a:rPr lang="en-US" sz="1600" b="1" dirty="0" err="1" smtClean="0">
                <a:solidFill>
                  <a:srgbClr val="000000"/>
                </a:solidFill>
                <a:latin typeface="Courier New"/>
              </a:rPr>
              <a:t>istream.close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();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7F0055"/>
                </a:solidFill>
                <a:latin typeface="Courier New"/>
              </a:rPr>
              <a:t>	if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(http != </a:t>
            </a:r>
            <a:r>
              <a:rPr lang="en-US" sz="1600" b="1" dirty="0" smtClean="0">
                <a:solidFill>
                  <a:srgbClr val="7F0055"/>
                </a:solidFill>
                <a:latin typeface="Courier New"/>
              </a:rPr>
              <a:t>null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) </a:t>
            </a:r>
            <a:r>
              <a:rPr lang="en-US" sz="1600" b="1" dirty="0" err="1" smtClean="0">
                <a:solidFill>
                  <a:srgbClr val="000000"/>
                </a:solidFill>
                <a:latin typeface="Courier New"/>
              </a:rPr>
              <a:t>http.disconnect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();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}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HttpURLConnection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68552"/>
          </a:xfrm>
        </p:spPr>
        <p:txBody>
          <a:bodyPr>
            <a:noAutofit/>
          </a:bodyPr>
          <a:lstStyle/>
          <a:p>
            <a:r>
              <a:rPr lang="en-US" sz="2000" dirty="0" smtClean="0"/>
              <a:t>Reading from a </a:t>
            </a:r>
            <a:r>
              <a:rPr lang="en-US" sz="2000" dirty="0" err="1" smtClean="0"/>
              <a:t>HttpURLConnection</a:t>
            </a:r>
            <a:r>
              <a:rPr lang="en-US" sz="2000" dirty="0" smtClean="0"/>
              <a:t>, saving to file (Networking2.zip)</a:t>
            </a:r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 smtClean="0"/>
          </a:p>
          <a:p>
            <a:pPr defTabSz="360000">
              <a:buNone/>
            </a:pPr>
            <a:r>
              <a:rPr lang="en-US" sz="1600" dirty="0" smtClean="0">
                <a:solidFill>
                  <a:srgbClr val="7F0055"/>
                </a:solidFill>
                <a:latin typeface="Courier New"/>
              </a:rPr>
              <a:t>try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 {</a:t>
            </a:r>
          </a:p>
          <a:p>
            <a:pPr defTabSz="360000">
              <a:buNone/>
            </a:pP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	URL text = </a:t>
            </a:r>
            <a:r>
              <a:rPr lang="en-US" sz="1600" dirty="0" smtClean="0">
                <a:solidFill>
                  <a:srgbClr val="7F0055"/>
                </a:solidFill>
                <a:latin typeface="Courier New"/>
              </a:rPr>
              <a:t>new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 URL(</a:t>
            </a:r>
            <a:r>
              <a:rPr lang="en-US" sz="1600" dirty="0" err="1" smtClean="0">
                <a:solidFill>
                  <a:srgbClr val="000000"/>
                </a:solidFill>
                <a:latin typeface="Courier New"/>
              </a:rPr>
              <a:t>urlStr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);</a:t>
            </a:r>
          </a:p>
          <a:p>
            <a:pPr defTabSz="360000">
              <a:buNone/>
            </a:pP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	http = (</a:t>
            </a:r>
            <a:r>
              <a:rPr lang="en-US" sz="1600" dirty="0" err="1" smtClean="0">
                <a:solidFill>
                  <a:srgbClr val="000000"/>
                </a:solidFill>
                <a:latin typeface="Courier New"/>
              </a:rPr>
              <a:t>HttpURLConnection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) </a:t>
            </a:r>
            <a:r>
              <a:rPr lang="en-US" sz="1600" dirty="0" err="1" smtClean="0">
                <a:solidFill>
                  <a:srgbClr val="000000"/>
                </a:solidFill>
                <a:latin typeface="Courier New"/>
              </a:rPr>
              <a:t>text.openConnection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();</a:t>
            </a:r>
          </a:p>
          <a:p>
            <a:pPr defTabSz="360000">
              <a:buNone/>
            </a:pPr>
            <a:endParaRPr lang="en-US" sz="1600" dirty="0" smtClean="0">
              <a:latin typeface="Courier New"/>
            </a:endParaRPr>
          </a:p>
          <a:p>
            <a:pPr defTabSz="360000">
              <a:buNone/>
            </a:pP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	</a:t>
            </a:r>
            <a:r>
              <a:rPr lang="en-US" sz="1600" dirty="0" err="1" smtClean="0">
                <a:solidFill>
                  <a:srgbClr val="000000"/>
                </a:solidFill>
                <a:latin typeface="Courier New"/>
              </a:rPr>
              <a:t>istream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 = </a:t>
            </a:r>
            <a:r>
              <a:rPr lang="en-US" sz="1600" dirty="0" err="1" smtClean="0">
                <a:solidFill>
                  <a:srgbClr val="000000"/>
                </a:solidFill>
                <a:latin typeface="Courier New"/>
              </a:rPr>
              <a:t>http.getInputStream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();</a:t>
            </a:r>
          </a:p>
          <a:p>
            <a:pPr defTabSz="360000">
              <a:buNone/>
            </a:pPr>
            <a:r>
              <a:rPr lang="en-US" sz="1600" dirty="0" smtClean="0">
                <a:solidFill>
                  <a:srgbClr val="7F0055"/>
                </a:solidFill>
                <a:latin typeface="Courier New"/>
              </a:rPr>
              <a:t>	byte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[] buffer = </a:t>
            </a:r>
            <a:r>
              <a:rPr lang="en-US" sz="1600" dirty="0" smtClean="0">
                <a:solidFill>
                  <a:srgbClr val="7F0055"/>
                </a:solidFill>
                <a:latin typeface="Courier New"/>
              </a:rPr>
              <a:t>new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600" dirty="0" smtClean="0">
                <a:solidFill>
                  <a:srgbClr val="7F0055"/>
                </a:solidFill>
                <a:latin typeface="Courier New"/>
              </a:rPr>
              <a:t>byte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[1024];</a:t>
            </a:r>
          </a:p>
          <a:p>
            <a:pPr defTabSz="360000">
              <a:buNone/>
            </a:pP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	</a:t>
            </a:r>
            <a:r>
              <a:rPr lang="en-US" sz="1600" dirty="0" err="1" smtClean="0">
                <a:solidFill>
                  <a:srgbClr val="000000"/>
                </a:solidFill>
                <a:latin typeface="Courier New"/>
              </a:rPr>
              <a:t>fos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 = </a:t>
            </a:r>
            <a:r>
              <a:rPr lang="en-US" sz="1600" dirty="0" err="1" smtClean="0">
                <a:solidFill>
                  <a:srgbClr val="7F0055"/>
                </a:solidFill>
                <a:latin typeface="Courier New"/>
              </a:rPr>
              <a:t>this</a:t>
            </a:r>
            <a:r>
              <a:rPr lang="en-US" sz="1600" dirty="0" err="1" smtClean="0">
                <a:solidFill>
                  <a:srgbClr val="000000"/>
                </a:solidFill>
                <a:latin typeface="Courier New"/>
              </a:rPr>
              <a:t>.openFileOutput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 (</a:t>
            </a:r>
            <a:r>
              <a:rPr lang="en-US" sz="1600" dirty="0" err="1" smtClean="0">
                <a:solidFill>
                  <a:srgbClr val="0000C0"/>
                </a:solidFill>
                <a:latin typeface="Courier New"/>
              </a:rPr>
              <a:t>fileName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, </a:t>
            </a:r>
            <a:r>
              <a:rPr lang="en-US" sz="1600" dirty="0" err="1" smtClean="0">
                <a:solidFill>
                  <a:srgbClr val="000000"/>
                </a:solidFill>
                <a:latin typeface="Courier New"/>
              </a:rPr>
              <a:t>Activity.</a:t>
            </a:r>
            <a:r>
              <a:rPr lang="en-US" sz="1600" i="1" dirty="0" err="1" smtClean="0">
                <a:solidFill>
                  <a:srgbClr val="0000C0"/>
                </a:solidFill>
                <a:latin typeface="Courier New"/>
              </a:rPr>
              <a:t>MODE_PRIVATE</a:t>
            </a:r>
            <a:r>
              <a:rPr lang="en-US" sz="1600" i="1" dirty="0" smtClean="0">
                <a:solidFill>
                  <a:srgbClr val="000000"/>
                </a:solidFill>
                <a:latin typeface="Courier New"/>
              </a:rPr>
              <a:t>);</a:t>
            </a:r>
          </a:p>
          <a:p>
            <a:pPr defTabSz="360000">
              <a:buNone/>
            </a:pP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            </a:t>
            </a:r>
          </a:p>
          <a:p>
            <a:pPr defTabSz="360000">
              <a:buNone/>
            </a:pPr>
            <a:r>
              <a:rPr lang="en-US" sz="1600" b="1" dirty="0" smtClean="0">
                <a:solidFill>
                  <a:srgbClr val="7F0055"/>
                </a:solidFill>
                <a:latin typeface="Courier New"/>
              </a:rPr>
              <a:t>	</a:t>
            </a:r>
            <a:r>
              <a:rPr lang="en-US" sz="1600" b="1" dirty="0" err="1" smtClean="0">
                <a:solidFill>
                  <a:srgbClr val="7F0055"/>
                </a:solidFill>
                <a:latin typeface="Courier New"/>
              </a:rPr>
              <a:t>int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600" b="1" dirty="0" err="1" smtClean="0">
                <a:solidFill>
                  <a:srgbClr val="000000"/>
                </a:solidFill>
                <a:latin typeface="Courier New"/>
              </a:rPr>
              <a:t>readSize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 = 0;</a:t>
            </a:r>
          </a:p>
          <a:p>
            <a:pPr defTabSz="360000">
              <a:buNone/>
            </a:pPr>
            <a:r>
              <a:rPr lang="en-US" sz="1600" b="1" dirty="0" smtClean="0">
                <a:solidFill>
                  <a:srgbClr val="7F0055"/>
                </a:solidFill>
                <a:latin typeface="Courier New"/>
              </a:rPr>
              <a:t>	while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 (</a:t>
            </a:r>
            <a:r>
              <a:rPr lang="en-US" sz="1600" b="1" dirty="0" err="1" smtClean="0">
                <a:solidFill>
                  <a:srgbClr val="000000"/>
                </a:solidFill>
                <a:latin typeface="Courier New"/>
              </a:rPr>
              <a:t>readSize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 != -1) {</a:t>
            </a:r>
          </a:p>
          <a:p>
            <a:pPr defTabSz="360000">
              <a:buNone/>
            </a:pP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			</a:t>
            </a:r>
            <a:r>
              <a:rPr lang="en-US" sz="1600" b="1" dirty="0" err="1" smtClean="0">
                <a:solidFill>
                  <a:srgbClr val="000000"/>
                </a:solidFill>
                <a:latin typeface="Courier New"/>
              </a:rPr>
              <a:t>readSize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 = </a:t>
            </a:r>
            <a:r>
              <a:rPr lang="en-US" sz="1600" b="1" dirty="0" err="1" smtClean="0">
                <a:solidFill>
                  <a:srgbClr val="000000"/>
                </a:solidFill>
                <a:latin typeface="Courier New"/>
              </a:rPr>
              <a:t>istream.read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(buffer);</a:t>
            </a:r>
          </a:p>
          <a:p>
            <a:pPr defTabSz="360000">
              <a:buNone/>
            </a:pPr>
            <a:r>
              <a:rPr lang="en-US" sz="1600" b="1" dirty="0" smtClean="0">
                <a:solidFill>
                  <a:srgbClr val="7F0055"/>
                </a:solidFill>
                <a:latin typeface="Courier New"/>
              </a:rPr>
              <a:t>			if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 (</a:t>
            </a:r>
            <a:r>
              <a:rPr lang="en-US" sz="1600" b="1" dirty="0" err="1" smtClean="0">
                <a:solidFill>
                  <a:srgbClr val="000000"/>
                </a:solidFill>
                <a:latin typeface="Courier New"/>
              </a:rPr>
              <a:t>readSize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 &gt; 0) {</a:t>
            </a:r>
          </a:p>
          <a:p>
            <a:pPr defTabSz="360000">
              <a:buNone/>
            </a:pP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				</a:t>
            </a:r>
            <a:r>
              <a:rPr lang="en-US" sz="1600" b="1" dirty="0" err="1" smtClean="0">
                <a:solidFill>
                  <a:srgbClr val="000000"/>
                </a:solidFill>
                <a:latin typeface="Courier New"/>
              </a:rPr>
              <a:t>fos.write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(buffer, 0, </a:t>
            </a:r>
            <a:r>
              <a:rPr lang="en-US" sz="1600" b="1" dirty="0" err="1" smtClean="0">
                <a:solidFill>
                  <a:srgbClr val="000000"/>
                </a:solidFill>
                <a:latin typeface="Courier New"/>
              </a:rPr>
              <a:t>readSize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);</a:t>
            </a:r>
          </a:p>
          <a:p>
            <a:pPr defTabSz="360000">
              <a:buNone/>
            </a:pP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			}</a:t>
            </a:r>
          </a:p>
          <a:p>
            <a:pPr defTabSz="360000">
              <a:buNone/>
            </a:pP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	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XML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Extensible Markup Language (XML) is a set of rules for encoding documents in machine-readable form</a:t>
            </a:r>
          </a:p>
          <a:p>
            <a:r>
              <a:rPr lang="en-US" dirty="0" smtClean="0"/>
              <a:t>Meta-data</a:t>
            </a:r>
          </a:p>
          <a:p>
            <a:r>
              <a:rPr lang="en-US" dirty="0" smtClean="0"/>
              <a:t>Widely used for the representation of arbitrary data structures, for example in web services</a:t>
            </a:r>
          </a:p>
          <a:p>
            <a:r>
              <a:rPr lang="en-US" dirty="0" smtClean="0"/>
              <a:t>An element can contain:</a:t>
            </a:r>
            <a:br>
              <a:rPr lang="en-US" dirty="0" smtClean="0"/>
            </a:br>
            <a:r>
              <a:rPr lang="en-US" dirty="0" smtClean="0"/>
              <a:t>- other elements</a:t>
            </a:r>
            <a:br>
              <a:rPr lang="en-US" dirty="0" smtClean="0"/>
            </a:br>
            <a:r>
              <a:rPr lang="en-US" dirty="0" smtClean="0"/>
              <a:t>- text</a:t>
            </a:r>
            <a:br>
              <a:rPr lang="en-US" dirty="0" smtClean="0"/>
            </a:br>
            <a:r>
              <a:rPr lang="en-US" dirty="0" smtClean="0"/>
              <a:t>- </a:t>
            </a:r>
            <a:r>
              <a:rPr lang="en-US" i="1" dirty="0" smtClean="0"/>
              <a:t>attributes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(or a mix of all of the above...)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XML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Courier New" pitchFamily="49" charset="0"/>
                <a:cs typeface="Courier New" pitchFamily="49" charset="0"/>
              </a:rPr>
              <a:t>&lt;bookstore&gt;</a:t>
            </a:r>
            <a:br>
              <a:rPr lang="en-US" sz="2800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2800" b="1" dirty="0" smtClean="0">
                <a:latin typeface="Courier New" pitchFamily="49" charset="0"/>
                <a:cs typeface="Courier New" pitchFamily="49" charset="0"/>
              </a:rPr>
              <a:t>   </a:t>
            </a:r>
            <a:r>
              <a:rPr lang="en-US" sz="2800" b="1" i="1" dirty="0" smtClean="0">
                <a:latin typeface="Courier New" pitchFamily="49" charset="0"/>
                <a:cs typeface="Courier New" pitchFamily="49" charset="0"/>
              </a:rPr>
              <a:t>&lt;book category="WEB"&gt;</a:t>
            </a:r>
            <a:r>
              <a:rPr lang="en-US" sz="2800" b="1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en-US" sz="2800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2800" b="1" dirty="0" smtClean="0">
                <a:latin typeface="Courier New" pitchFamily="49" charset="0"/>
                <a:cs typeface="Courier New" pitchFamily="49" charset="0"/>
              </a:rPr>
              <a:t>      &lt;title&gt;Learning XML&lt;/title&gt;</a:t>
            </a:r>
            <a:br>
              <a:rPr lang="en-US" sz="2800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2800" b="1" dirty="0" smtClean="0">
                <a:latin typeface="Courier New" pitchFamily="49" charset="0"/>
                <a:cs typeface="Courier New" pitchFamily="49" charset="0"/>
              </a:rPr>
              <a:t>      &lt;author&gt;Erik T. Ray&lt;/author&gt;</a:t>
            </a:r>
            <a:br>
              <a:rPr lang="en-US" sz="2800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2800" b="1" dirty="0" smtClean="0">
                <a:latin typeface="Courier New" pitchFamily="49" charset="0"/>
                <a:cs typeface="Courier New" pitchFamily="49" charset="0"/>
              </a:rPr>
              <a:t>      &lt;year&gt;2003&lt;/year&gt;</a:t>
            </a:r>
            <a:br>
              <a:rPr lang="en-US" sz="2800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2800" b="1" dirty="0" smtClean="0">
                <a:latin typeface="Courier New" pitchFamily="49" charset="0"/>
                <a:cs typeface="Courier New" pitchFamily="49" charset="0"/>
              </a:rPr>
              <a:t>      &lt;price&gt;39.95&lt;/price&gt;</a:t>
            </a:r>
            <a:br>
              <a:rPr lang="en-US" sz="2800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2800" b="1" dirty="0" smtClean="0">
                <a:latin typeface="Courier New" pitchFamily="49" charset="0"/>
                <a:cs typeface="Courier New" pitchFamily="49" charset="0"/>
              </a:rPr>
              <a:t>    &lt;/book&gt;</a:t>
            </a:r>
            <a:br>
              <a:rPr lang="en-US" sz="2800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2800" b="1" dirty="0" smtClean="0">
                <a:latin typeface="Courier New" pitchFamily="49" charset="0"/>
                <a:cs typeface="Courier New" pitchFamily="49" charset="0"/>
              </a:rPr>
              <a:t>    &lt;book&gt; </a:t>
            </a:r>
            <a:br>
              <a:rPr lang="en-US" sz="2800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2800" b="1" dirty="0" smtClean="0">
                <a:latin typeface="Courier New" pitchFamily="49" charset="0"/>
                <a:cs typeface="Courier New" pitchFamily="49" charset="0"/>
              </a:rPr>
              <a:t>      . . .</a:t>
            </a:r>
            <a:br>
              <a:rPr lang="en-US" sz="2800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2800" b="1" dirty="0" smtClean="0">
                <a:latin typeface="Courier New" pitchFamily="49" charset="0"/>
                <a:cs typeface="Courier New" pitchFamily="49" charset="0"/>
              </a:rPr>
              <a:t>    &lt;/book&gt; </a:t>
            </a:r>
            <a:br>
              <a:rPr lang="en-US" sz="2800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2800" b="1" dirty="0" smtClean="0">
                <a:latin typeface="Courier New" pitchFamily="49" charset="0"/>
                <a:cs typeface="Courier New" pitchFamily="49" charset="0"/>
              </a:rPr>
              <a:t>&lt;/bookstore&gt;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Parsing XML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Slogan: ”Don’t </a:t>
            </a:r>
            <a:r>
              <a:rPr lang="en-US" dirty="0" err="1" smtClean="0"/>
              <a:t>Superize</a:t>
            </a:r>
            <a:r>
              <a:rPr lang="en-US" dirty="0" smtClean="0"/>
              <a:t> Me”</a:t>
            </a:r>
          </a:p>
          <a:p>
            <a:r>
              <a:rPr lang="en-US" dirty="0" smtClean="0"/>
              <a:t>Model parser – Reads the entire document and stores it </a:t>
            </a:r>
            <a:r>
              <a:rPr lang="sv-SE" dirty="0" smtClean="0"/>
              <a:t>as a </a:t>
            </a:r>
            <a:r>
              <a:rPr lang="sv-SE" dirty="0" err="1" smtClean="0"/>
              <a:t>tree-structure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err="1" smtClean="0"/>
              <a:t>Android</a:t>
            </a:r>
            <a:r>
              <a:rPr lang="sv-SE" dirty="0" smtClean="0"/>
              <a:t>: </a:t>
            </a:r>
            <a:r>
              <a:rPr lang="sv-SE" dirty="0" err="1" smtClean="0"/>
              <a:t>DocumentBuilder</a:t>
            </a:r>
            <a:endParaRPr lang="en-US" dirty="0" smtClean="0"/>
          </a:p>
          <a:p>
            <a:r>
              <a:rPr lang="en-US" dirty="0" smtClean="0"/>
              <a:t>Push parser - Set up callbacks, the SAX component </a:t>
            </a:r>
            <a:r>
              <a:rPr lang="en-US" i="1" dirty="0" smtClean="0"/>
              <a:t>pushes</a:t>
            </a:r>
            <a:r>
              <a:rPr lang="en-US" dirty="0" smtClean="0"/>
              <a:t> document events to you </a:t>
            </a:r>
            <a:br>
              <a:rPr lang="en-US" dirty="0" smtClean="0"/>
            </a:br>
            <a:r>
              <a:rPr lang="sv-SE" dirty="0" err="1" smtClean="0"/>
              <a:t>Android</a:t>
            </a:r>
            <a:r>
              <a:rPr lang="sv-SE" dirty="0" smtClean="0"/>
              <a:t>: </a:t>
            </a:r>
            <a:r>
              <a:rPr lang="sv-SE" dirty="0" err="1" smtClean="0"/>
              <a:t>org.xml.sax</a:t>
            </a:r>
            <a:endParaRPr lang="en-US" dirty="0" smtClean="0"/>
          </a:p>
          <a:p>
            <a:r>
              <a:rPr lang="en-US" dirty="0" smtClean="0"/>
              <a:t>Pull parser – </a:t>
            </a:r>
            <a:r>
              <a:rPr lang="en-US" i="1" dirty="0" smtClean="0"/>
              <a:t>Pull</a:t>
            </a:r>
            <a:r>
              <a:rPr lang="en-US" dirty="0" smtClean="0"/>
              <a:t> data from the document using the pull parser component</a:t>
            </a:r>
            <a:br>
              <a:rPr lang="en-US" dirty="0" smtClean="0"/>
            </a:br>
            <a:r>
              <a:rPr lang="en-US" dirty="0" smtClean="0"/>
              <a:t>Android: </a:t>
            </a:r>
            <a:r>
              <a:rPr lang="en-US" dirty="0" err="1" smtClean="0"/>
              <a:t>XMLPullParser</a:t>
            </a:r>
            <a:endParaRPr lang="en-US" dirty="0" smtClean="0"/>
          </a:p>
          <a:p>
            <a:r>
              <a:rPr lang="en-US" dirty="0" smtClean="0"/>
              <a:t>Pull/Push reads only the parts of the document needed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Parsing XML (pull parser)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b="1" dirty="0" err="1" smtClean="0">
                <a:solidFill>
                  <a:srgbClr val="000000"/>
                </a:solidFill>
                <a:latin typeface="Courier New"/>
              </a:rPr>
              <a:t>XmlPullParser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2000" b="1" dirty="0" smtClean="0">
                <a:solidFill>
                  <a:srgbClr val="0000C0"/>
                </a:solidFill>
                <a:latin typeface="Courier New"/>
              </a:rPr>
              <a:t>parser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</a:rPr>
              <a:t> = </a:t>
            </a:r>
            <a:r>
              <a:rPr lang="en-US" sz="2000" b="1" dirty="0" err="1" smtClean="0">
                <a:solidFill>
                  <a:srgbClr val="000000"/>
                </a:solidFill>
                <a:latin typeface="Courier New"/>
              </a:rPr>
              <a:t>XmlPullParserFactory.</a:t>
            </a:r>
            <a:r>
              <a:rPr lang="en-US" sz="2000" b="1" i="1" dirty="0" err="1" smtClean="0">
                <a:solidFill>
                  <a:srgbClr val="000000"/>
                </a:solidFill>
                <a:latin typeface="Courier New"/>
              </a:rPr>
              <a:t>newInstance</a:t>
            </a:r>
            <a:r>
              <a:rPr lang="en-US" sz="2000" b="1" i="1" dirty="0" smtClean="0">
                <a:solidFill>
                  <a:srgbClr val="000000"/>
                </a:solidFill>
                <a:latin typeface="Courier New"/>
              </a:rPr>
              <a:t>().</a:t>
            </a:r>
            <a:r>
              <a:rPr lang="en-US" sz="2000" b="1" i="1" dirty="0" err="1" smtClean="0">
                <a:solidFill>
                  <a:srgbClr val="000000"/>
                </a:solidFill>
                <a:latin typeface="Courier New"/>
              </a:rPr>
              <a:t>newPullParser</a:t>
            </a:r>
            <a:r>
              <a:rPr lang="en-US" sz="2000" b="1" i="1" dirty="0" smtClean="0">
                <a:solidFill>
                  <a:srgbClr val="000000"/>
                </a:solidFill>
                <a:latin typeface="Courier New"/>
              </a:rPr>
              <a:t>()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</a:rPr>
              <a:t/>
            </a:r>
            <a:br>
              <a:rPr lang="en-US" sz="2000" b="1" dirty="0" smtClean="0">
                <a:solidFill>
                  <a:srgbClr val="000000"/>
                </a:solidFill>
                <a:latin typeface="Courier New"/>
              </a:rPr>
            </a:br>
            <a:r>
              <a:rPr lang="en-US" sz="2000" b="1" dirty="0" err="1" smtClean="0">
                <a:solidFill>
                  <a:srgbClr val="0000C0"/>
                </a:solidFill>
                <a:latin typeface="Courier New"/>
              </a:rPr>
              <a:t>parser</a:t>
            </a:r>
            <a:r>
              <a:rPr lang="en-US" sz="2000" b="1" dirty="0" err="1" smtClean="0">
                <a:solidFill>
                  <a:srgbClr val="000000"/>
                </a:solidFill>
                <a:latin typeface="Courier New"/>
              </a:rPr>
              <a:t>.setInput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en-US" sz="2000" b="1" dirty="0" err="1" smtClean="0">
                <a:solidFill>
                  <a:srgbClr val="000000"/>
                </a:solidFill>
                <a:latin typeface="Courier New"/>
              </a:rPr>
              <a:t>inputStream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</a:rPr>
              <a:t>, </a:t>
            </a:r>
            <a:r>
              <a:rPr lang="en-US" sz="2000" b="1" dirty="0" smtClean="0">
                <a:solidFill>
                  <a:srgbClr val="7F0055"/>
                </a:solidFill>
                <a:latin typeface="Courier New"/>
              </a:rPr>
              <a:t>encoding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</a:rPr>
              <a:t>);</a:t>
            </a:r>
            <a:br>
              <a:rPr lang="en-US" sz="2000" b="1" dirty="0" smtClean="0">
                <a:solidFill>
                  <a:srgbClr val="000000"/>
                </a:solidFill>
                <a:latin typeface="Courier New"/>
              </a:rPr>
            </a:br>
            <a:endParaRPr lang="en-US" sz="2000" b="1" dirty="0" smtClean="0">
              <a:solidFill>
                <a:srgbClr val="000000"/>
              </a:solidFill>
              <a:latin typeface="Courier New"/>
            </a:endParaRPr>
          </a:p>
          <a:p>
            <a:r>
              <a:rPr lang="en-US" sz="2000" b="1" dirty="0" err="1" smtClean="0">
                <a:solidFill>
                  <a:srgbClr val="000000"/>
                </a:solidFill>
                <a:latin typeface="Courier New"/>
              </a:rPr>
              <a:t>int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latin typeface="Courier New"/>
              </a:rPr>
              <a:t>parseEvent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</a:rPr>
              <a:t> = </a:t>
            </a:r>
            <a:r>
              <a:rPr lang="en-US" sz="2000" b="1" dirty="0" err="1" smtClean="0">
                <a:solidFill>
                  <a:srgbClr val="0000C0"/>
                </a:solidFill>
                <a:latin typeface="Courier New"/>
              </a:rPr>
              <a:t>parser</a:t>
            </a:r>
            <a:r>
              <a:rPr lang="en-US" sz="2000" b="1" dirty="0" err="1" smtClean="0">
                <a:solidFill>
                  <a:srgbClr val="000000"/>
                </a:solidFill>
                <a:latin typeface="Courier New"/>
              </a:rPr>
              <a:t>.next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</a:rPr>
              <a:t>()</a:t>
            </a:r>
            <a:br>
              <a:rPr lang="en-US" sz="2000" b="1" dirty="0" smtClean="0">
                <a:solidFill>
                  <a:srgbClr val="000000"/>
                </a:solidFill>
                <a:latin typeface="Courier New"/>
              </a:rPr>
            </a:br>
            <a:endParaRPr lang="en-US" sz="2000" b="1" dirty="0" smtClean="0">
              <a:solidFill>
                <a:srgbClr val="000000"/>
              </a:solidFill>
              <a:latin typeface="Courier New"/>
            </a:endParaRPr>
          </a:p>
          <a:p>
            <a:r>
              <a:rPr lang="en-US" sz="2000" dirty="0" smtClean="0"/>
              <a:t>Event codes: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</a:rPr>
              <a:t/>
            </a:r>
            <a:br>
              <a:rPr lang="en-US" sz="2000" b="1" dirty="0" smtClean="0">
                <a:solidFill>
                  <a:srgbClr val="000000"/>
                </a:solidFill>
                <a:latin typeface="Courier New"/>
              </a:rPr>
            </a:br>
            <a:r>
              <a:rPr lang="en-US" sz="2000" b="1" dirty="0" err="1" smtClean="0">
                <a:solidFill>
                  <a:srgbClr val="000000"/>
                </a:solidFill>
                <a:latin typeface="Courier New"/>
              </a:rPr>
              <a:t>XmlPullParser.</a:t>
            </a:r>
            <a:r>
              <a:rPr lang="en-US" sz="2000" b="1" i="1" dirty="0" err="1" smtClean="0">
                <a:solidFill>
                  <a:srgbClr val="0000C0"/>
                </a:solidFill>
                <a:latin typeface="Courier New"/>
              </a:rPr>
              <a:t>START_DOCUMENT</a:t>
            </a:r>
            <a:r>
              <a:rPr lang="en-US" sz="2000" b="1" i="1" dirty="0" smtClean="0">
                <a:solidFill>
                  <a:srgbClr val="0000C0"/>
                </a:solidFill>
                <a:latin typeface="Courier New"/>
              </a:rPr>
              <a:t>, END_DOCUMENT, START_TAG, END_TAG, TEXT, …</a:t>
            </a:r>
            <a:br>
              <a:rPr lang="en-US" sz="2000" b="1" i="1" dirty="0" smtClean="0">
                <a:solidFill>
                  <a:srgbClr val="0000C0"/>
                </a:solidFill>
                <a:latin typeface="Courier New"/>
              </a:rPr>
            </a:br>
            <a:endParaRPr lang="en-US" sz="2000" b="1" i="1" dirty="0" smtClean="0">
              <a:solidFill>
                <a:srgbClr val="0000C0"/>
              </a:solidFill>
              <a:latin typeface="Courier New"/>
            </a:endParaRPr>
          </a:p>
          <a:p>
            <a:r>
              <a:rPr lang="en-US" sz="2000" dirty="0" smtClean="0"/>
              <a:t>Getting attributes:</a:t>
            </a:r>
            <a:r>
              <a:rPr lang="en-US" sz="2000" b="1" i="1" dirty="0" smtClean="0">
                <a:solidFill>
                  <a:srgbClr val="0000C0"/>
                </a:solidFill>
                <a:latin typeface="Courier New"/>
              </a:rPr>
              <a:t/>
            </a:r>
            <a:br>
              <a:rPr lang="en-US" sz="2000" b="1" i="1" dirty="0" smtClean="0">
                <a:solidFill>
                  <a:srgbClr val="0000C0"/>
                </a:solidFill>
                <a:latin typeface="Courier New"/>
              </a:rPr>
            </a:br>
            <a:r>
              <a:rPr lang="en-US" sz="2000" b="1" dirty="0" err="1" smtClean="0">
                <a:solidFill>
                  <a:srgbClr val="7F0055"/>
                </a:solidFill>
                <a:latin typeface="Courier New"/>
              </a:rPr>
              <a:t>int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</a:rPr>
              <a:t> n = </a:t>
            </a:r>
            <a:r>
              <a:rPr lang="en-US" sz="2000" b="1" dirty="0" err="1" smtClean="0">
                <a:solidFill>
                  <a:srgbClr val="0000C0"/>
                </a:solidFill>
                <a:latin typeface="Courier New"/>
              </a:rPr>
              <a:t>parser</a:t>
            </a:r>
            <a:r>
              <a:rPr lang="en-US" sz="2000" b="1" dirty="0" err="1" smtClean="0">
                <a:solidFill>
                  <a:srgbClr val="000000"/>
                </a:solidFill>
                <a:latin typeface="Courier New"/>
              </a:rPr>
              <a:t>.getAttributeCount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</a:rPr>
              <a:t>();</a:t>
            </a:r>
            <a:br>
              <a:rPr lang="en-US" sz="2000" b="1" dirty="0" smtClean="0">
                <a:solidFill>
                  <a:srgbClr val="000000"/>
                </a:solidFill>
                <a:latin typeface="Courier New"/>
              </a:rPr>
            </a:br>
            <a:r>
              <a:rPr lang="en-US" sz="2000" b="1" dirty="0" smtClean="0">
                <a:solidFill>
                  <a:srgbClr val="000000"/>
                </a:solidFill>
                <a:latin typeface="Courier New"/>
              </a:rPr>
              <a:t>String </a:t>
            </a:r>
            <a:r>
              <a:rPr lang="en-US" sz="2000" b="1" dirty="0" err="1" smtClean="0">
                <a:solidFill>
                  <a:srgbClr val="000000"/>
                </a:solidFill>
                <a:latin typeface="Courier New"/>
              </a:rPr>
              <a:t>attributeName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</a:rPr>
              <a:t> = </a:t>
            </a:r>
            <a:r>
              <a:rPr lang="en-US" sz="2000" b="1" dirty="0" err="1" smtClean="0">
                <a:solidFill>
                  <a:srgbClr val="0000C0"/>
                </a:solidFill>
                <a:latin typeface="Courier New"/>
              </a:rPr>
              <a:t>parser</a:t>
            </a:r>
            <a:r>
              <a:rPr lang="en-US" sz="2000" b="1" dirty="0" err="1" smtClean="0">
                <a:solidFill>
                  <a:srgbClr val="000000"/>
                </a:solidFill>
                <a:latin typeface="Courier New"/>
              </a:rPr>
              <a:t>.getAttributeName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en-US" sz="2000" b="1" dirty="0" err="1" smtClean="0">
                <a:solidFill>
                  <a:srgbClr val="000000"/>
                </a:solidFill>
                <a:latin typeface="Courier New"/>
              </a:rPr>
              <a:t>i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</a:rPr>
              <a:t>);</a:t>
            </a:r>
            <a:br>
              <a:rPr lang="en-US" sz="2000" b="1" dirty="0" smtClean="0">
                <a:solidFill>
                  <a:srgbClr val="000000"/>
                </a:solidFill>
                <a:latin typeface="Courier New"/>
              </a:rPr>
            </a:br>
            <a:r>
              <a:rPr lang="en-US" sz="2000" b="1" dirty="0" smtClean="0">
                <a:solidFill>
                  <a:srgbClr val="000000"/>
                </a:solidFill>
                <a:latin typeface="Courier New"/>
              </a:rPr>
              <a:t>String value = </a:t>
            </a:r>
            <a:r>
              <a:rPr lang="en-US" sz="2000" b="1" dirty="0" err="1" smtClean="0">
                <a:solidFill>
                  <a:srgbClr val="0000C0"/>
                </a:solidFill>
                <a:latin typeface="Courier New"/>
              </a:rPr>
              <a:t>parser</a:t>
            </a:r>
            <a:r>
              <a:rPr lang="en-US" sz="2000" b="1" dirty="0" err="1" smtClean="0">
                <a:solidFill>
                  <a:srgbClr val="000000"/>
                </a:solidFill>
                <a:latin typeface="Courier New"/>
              </a:rPr>
              <a:t>.getAttributeValue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en-US" sz="2000" b="1" dirty="0" err="1" smtClean="0">
                <a:solidFill>
                  <a:srgbClr val="000000"/>
                </a:solidFill>
                <a:latin typeface="Courier New"/>
              </a:rPr>
              <a:t>i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</a:rPr>
              <a:t>);</a:t>
            </a:r>
          </a:p>
          <a:p>
            <a:endParaRPr lang="en-US" sz="2000" b="1" dirty="0" smtClean="0">
              <a:solidFill>
                <a:srgbClr val="000000"/>
              </a:solidFill>
              <a:latin typeface="Courier New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Parsing XML,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RSS (Really Simple Syndication or Rich Site Summary) is an XML-based format for sharing and distributing Web content, such as news headlines</a:t>
            </a:r>
          </a:p>
          <a:p>
            <a:r>
              <a:rPr lang="en-US" dirty="0" smtClean="0"/>
              <a:t>Example: CNN news RSS,</a:t>
            </a:r>
            <a:br>
              <a:rPr lang="en-US" dirty="0" smtClean="0"/>
            </a:br>
            <a:r>
              <a:rPr lang="en-US" dirty="0" smtClean="0"/>
              <a:t>http://rss.cnn.com/rss/cnn_topstories.rss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2559" y="1491158"/>
            <a:ext cx="3729882" cy="4744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Parsing XML,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6855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600" dirty="0" smtClean="0"/>
              <a:t>&lt;?xml version="1.0" encoding="ISO-8859-1" ?&gt;</a:t>
            </a:r>
          </a:p>
          <a:p>
            <a:pPr>
              <a:buNone/>
            </a:pPr>
            <a:r>
              <a:rPr lang="en-US" sz="1600" dirty="0" smtClean="0"/>
              <a:t>&lt;</a:t>
            </a:r>
            <a:r>
              <a:rPr lang="en-US" sz="1600" dirty="0" err="1" smtClean="0"/>
              <a:t>rss</a:t>
            </a:r>
            <a:r>
              <a:rPr lang="en-US" sz="1600" dirty="0" smtClean="0"/>
              <a:t> version="2.0"&gt;</a:t>
            </a:r>
          </a:p>
          <a:p>
            <a:pPr>
              <a:buNone/>
            </a:pPr>
            <a:r>
              <a:rPr lang="en-US" sz="1600" dirty="0" smtClean="0"/>
              <a:t>&lt;channel&gt;</a:t>
            </a:r>
          </a:p>
          <a:p>
            <a:pPr lvl="1">
              <a:buNone/>
            </a:pPr>
            <a:r>
              <a:rPr lang="en-US" sz="1600" dirty="0" smtClean="0"/>
              <a:t>&lt;title&gt;CNN.com&lt;/title&gt;</a:t>
            </a:r>
          </a:p>
          <a:p>
            <a:pPr lvl="1">
              <a:buNone/>
            </a:pPr>
            <a:r>
              <a:rPr lang="en-US" sz="1600" dirty="0" smtClean="0"/>
              <a:t>&lt;link&gt;http://edition.cnn.com/?eref=edition&lt;/link&gt;</a:t>
            </a:r>
          </a:p>
          <a:p>
            <a:pPr lvl="1">
              <a:buNone/>
            </a:pPr>
            <a:r>
              <a:rPr lang="en-US" sz="1600" dirty="0" smtClean="0"/>
              <a:t>&lt;description&gt;CNN.com delivers up-to-the-minute news.&lt;/description&gt;</a:t>
            </a:r>
          </a:p>
          <a:p>
            <a:pPr lvl="1">
              <a:buNone/>
            </a:pPr>
            <a:r>
              <a:rPr lang="en-US" sz="1600" b="1" dirty="0" smtClean="0"/>
              <a:t>&lt;item&gt;</a:t>
            </a:r>
          </a:p>
          <a:p>
            <a:pPr lvl="1">
              <a:buNone/>
            </a:pPr>
            <a:r>
              <a:rPr lang="en-US" sz="1600" dirty="0" smtClean="0"/>
              <a:t>	</a:t>
            </a:r>
            <a:r>
              <a:rPr lang="en-US" sz="1600" b="1" dirty="0" smtClean="0"/>
              <a:t>&lt;title&gt; </a:t>
            </a:r>
            <a:r>
              <a:rPr lang="en-US" sz="1600" dirty="0" smtClean="0"/>
              <a:t>Mubarak's VP says talks with opposition under way&lt;/title&gt;</a:t>
            </a:r>
          </a:p>
          <a:p>
            <a:pPr lvl="1">
              <a:buNone/>
            </a:pPr>
            <a:r>
              <a:rPr lang="en-US" sz="1600" dirty="0" smtClean="0"/>
              <a:t>	</a:t>
            </a:r>
            <a:r>
              <a:rPr lang="en-US" sz="1600" b="1" dirty="0" smtClean="0"/>
              <a:t>&lt;link&gt; </a:t>
            </a:r>
            <a:r>
              <a:rPr lang="en-US" sz="1600" dirty="0" smtClean="0"/>
              <a:t>http://rss.cnn.com/~r/rss/cnn_topstories/~3/xXT6mhyGJWI/index.html&lt;/link&gt;</a:t>
            </a:r>
          </a:p>
          <a:p>
            <a:pPr lvl="1">
              <a:buNone/>
            </a:pPr>
            <a:r>
              <a:rPr lang="en-US" sz="1600" dirty="0" smtClean="0"/>
              <a:t>	</a:t>
            </a:r>
            <a:r>
              <a:rPr lang="en-US" sz="1600" b="1" dirty="0" smtClean="0"/>
              <a:t>&lt;description&gt; </a:t>
            </a:r>
            <a:r>
              <a:rPr lang="en-US" sz="1600" dirty="0" smtClean="0"/>
              <a:t>Talks between opposition parties and Egyptian Vice. . .&lt;/description&gt;</a:t>
            </a:r>
          </a:p>
          <a:p>
            <a:pPr lvl="1">
              <a:buNone/>
            </a:pPr>
            <a:r>
              <a:rPr lang="fr-FR" sz="1600" dirty="0" smtClean="0"/>
              <a:t>	</a:t>
            </a:r>
            <a:r>
              <a:rPr lang="fr-FR" sz="1600" b="1" dirty="0" smtClean="0"/>
              <a:t>&lt;</a:t>
            </a:r>
            <a:r>
              <a:rPr lang="fr-FR" sz="1600" b="1" dirty="0" err="1" smtClean="0"/>
              <a:t>pubDate</a:t>
            </a:r>
            <a:r>
              <a:rPr lang="fr-FR" sz="1600" b="1" dirty="0" smtClean="0"/>
              <a:t>&gt; </a:t>
            </a:r>
            <a:r>
              <a:rPr lang="fr-FR" sz="1600" dirty="0" smtClean="0"/>
              <a:t>Mon, 31 Jan 2011 16:27:37 EST&lt;/</a:t>
            </a:r>
            <a:r>
              <a:rPr lang="fr-FR" sz="1600" dirty="0" err="1" smtClean="0"/>
              <a:t>pubDate</a:t>
            </a:r>
            <a:r>
              <a:rPr lang="fr-FR" sz="1600" dirty="0" smtClean="0"/>
              <a:t>&gt;</a:t>
            </a:r>
            <a:endParaRPr lang="en-US" sz="1600" dirty="0" smtClean="0"/>
          </a:p>
          <a:p>
            <a:pPr lvl="1">
              <a:buNone/>
            </a:pPr>
            <a:r>
              <a:rPr lang="en-US" sz="1600" b="1" dirty="0" smtClean="0"/>
              <a:t>&lt;/item&gt;</a:t>
            </a:r>
          </a:p>
          <a:p>
            <a:pPr lvl="1">
              <a:buNone/>
            </a:pPr>
            <a:r>
              <a:rPr lang="en-US" sz="1600" dirty="0" smtClean="0"/>
              <a:t>&lt;item&gt;</a:t>
            </a:r>
          </a:p>
          <a:p>
            <a:pPr lvl="1">
              <a:buNone/>
            </a:pPr>
            <a:r>
              <a:rPr lang="en-US" sz="1600" dirty="0" smtClean="0"/>
              <a:t>	&lt;title&gt;Why Nicole Kidman kept Faith a secret&lt;/title&gt;</a:t>
            </a:r>
          </a:p>
          <a:p>
            <a:pPr lvl="1">
              <a:buNone/>
            </a:pPr>
            <a:r>
              <a:rPr lang="en-US" sz="1600" dirty="0" smtClean="0"/>
              <a:t>	&lt;link&gt;. . .</a:t>
            </a:r>
          </a:p>
          <a:p>
            <a:pPr lvl="1">
              <a:buNone/>
            </a:pPr>
            <a:r>
              <a:rPr lang="en-US" sz="1600" dirty="0" smtClean="0"/>
              <a:t>&lt;/item&gt;</a:t>
            </a:r>
          </a:p>
          <a:p>
            <a:pPr lvl="1">
              <a:buNone/>
            </a:pPr>
            <a:r>
              <a:rPr lang="en-US" sz="1600" dirty="0" smtClean="0"/>
              <a:t>&lt;/channel&gt;</a:t>
            </a:r>
          </a:p>
          <a:p>
            <a:pPr>
              <a:buNone/>
            </a:pPr>
            <a:r>
              <a:rPr lang="en-US" sz="1600" dirty="0" smtClean="0"/>
              <a:t>&lt;/</a:t>
            </a:r>
            <a:r>
              <a:rPr lang="en-US" sz="1600" dirty="0" err="1" smtClean="0"/>
              <a:t>rss</a:t>
            </a:r>
            <a:r>
              <a:rPr lang="en-US" sz="1600" dirty="0" smtClean="0"/>
              <a:t>&gt;</a:t>
            </a:r>
            <a:endParaRPr lang="en-US" sz="16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Parsing XML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1600" b="1" dirty="0" smtClean="0">
                <a:solidFill>
                  <a:srgbClr val="7F0055"/>
                </a:solidFill>
                <a:latin typeface="Courier New"/>
              </a:rPr>
              <a:t>private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600" b="1" dirty="0" smtClean="0">
                <a:solidFill>
                  <a:srgbClr val="7F0055"/>
                </a:solidFill>
                <a:latin typeface="Courier New"/>
              </a:rPr>
              <a:t>void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600" b="1" dirty="0" err="1" smtClean="0">
                <a:solidFill>
                  <a:srgbClr val="000000"/>
                </a:solidFill>
                <a:latin typeface="Courier New"/>
              </a:rPr>
              <a:t>updateNews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() </a:t>
            </a:r>
            <a:r>
              <a:rPr lang="en-US" sz="1600" b="1" dirty="0" smtClean="0">
                <a:solidFill>
                  <a:srgbClr val="7F0055"/>
                </a:solidFill>
                <a:latin typeface="Courier New"/>
              </a:rPr>
              <a:t>throws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 Exception {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	</a:t>
            </a:r>
            <a:r>
              <a:rPr lang="en-US" sz="1600" dirty="0" err="1" smtClean="0">
                <a:solidFill>
                  <a:srgbClr val="000000"/>
                </a:solidFill>
                <a:latin typeface="Courier New"/>
              </a:rPr>
              <a:t>HttpURLConnection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 http = </a:t>
            </a:r>
            <a:r>
              <a:rPr lang="en-US" sz="1600" b="1" dirty="0" smtClean="0">
                <a:solidFill>
                  <a:srgbClr val="7F0055"/>
                </a:solidFill>
                <a:latin typeface="Courier New"/>
              </a:rPr>
              <a:t>null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;</a:t>
            </a:r>
          </a:p>
          <a:p>
            <a:pPr>
              <a:buNone/>
            </a:pP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	</a:t>
            </a:r>
            <a:r>
              <a:rPr lang="en-US" sz="1600" dirty="0" err="1" smtClean="0">
                <a:solidFill>
                  <a:srgbClr val="000000"/>
                </a:solidFill>
                <a:latin typeface="Courier New"/>
              </a:rPr>
              <a:t>InputStream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Courier New"/>
              </a:rPr>
              <a:t>xmlStream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 = </a:t>
            </a:r>
            <a:r>
              <a:rPr lang="en-US" sz="1600" b="1" dirty="0" smtClean="0">
                <a:solidFill>
                  <a:srgbClr val="7F0055"/>
                </a:solidFill>
                <a:latin typeface="Courier New"/>
              </a:rPr>
              <a:t>null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;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7F0055"/>
                </a:solidFill>
                <a:latin typeface="Courier New"/>
              </a:rPr>
              <a:t>	try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 {</a:t>
            </a:r>
          </a:p>
          <a:p>
            <a:pPr>
              <a:buNone/>
            </a:pP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            URL </a:t>
            </a:r>
            <a:r>
              <a:rPr lang="en-US" sz="1600" dirty="0" err="1" smtClean="0">
                <a:solidFill>
                  <a:srgbClr val="000000"/>
                </a:solidFill>
                <a:latin typeface="Courier New"/>
              </a:rPr>
              <a:t>url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 = </a:t>
            </a:r>
            <a:r>
              <a:rPr lang="en-US" sz="1600" b="1" dirty="0" smtClean="0">
                <a:solidFill>
                  <a:srgbClr val="7F0055"/>
                </a:solidFill>
                <a:latin typeface="Courier New"/>
              </a:rPr>
              <a:t>new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 URL(</a:t>
            </a:r>
            <a:r>
              <a:rPr lang="en-US" sz="1600" b="1" i="1" dirty="0" err="1" smtClean="0">
                <a:solidFill>
                  <a:srgbClr val="0000C0"/>
                </a:solidFill>
                <a:latin typeface="Courier New"/>
              </a:rPr>
              <a:t>cnnUrl</a:t>
            </a:r>
            <a:r>
              <a:rPr lang="en-US" sz="1600" b="1" i="1" dirty="0" smtClean="0">
                <a:solidFill>
                  <a:srgbClr val="000000"/>
                </a:solidFill>
                <a:latin typeface="Courier New"/>
              </a:rPr>
              <a:t>);</a:t>
            </a:r>
          </a:p>
          <a:p>
            <a:pPr>
              <a:buNone/>
            </a:pP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            http = (</a:t>
            </a:r>
            <a:r>
              <a:rPr lang="en-US" sz="1600" dirty="0" err="1" smtClean="0">
                <a:solidFill>
                  <a:srgbClr val="000000"/>
                </a:solidFill>
                <a:latin typeface="Courier New"/>
              </a:rPr>
              <a:t>HttpURLConnection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) </a:t>
            </a:r>
            <a:r>
              <a:rPr lang="en-US" sz="1600" dirty="0" err="1" smtClean="0">
                <a:solidFill>
                  <a:srgbClr val="000000"/>
                </a:solidFill>
                <a:latin typeface="Courier New"/>
              </a:rPr>
              <a:t>url.openConnection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();</a:t>
            </a:r>
          </a:p>
          <a:p>
            <a:pPr>
              <a:buNone/>
            </a:pP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            </a:t>
            </a:r>
            <a:r>
              <a:rPr lang="en-US" sz="1600" dirty="0" err="1" smtClean="0">
                <a:solidFill>
                  <a:srgbClr val="000000"/>
                </a:solidFill>
                <a:latin typeface="Courier New"/>
              </a:rPr>
              <a:t>RSSParser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 parser = </a:t>
            </a:r>
            <a:r>
              <a:rPr lang="en-US" sz="1600" b="1" dirty="0" smtClean="0">
                <a:solidFill>
                  <a:srgbClr val="7F0055"/>
                </a:solidFill>
                <a:latin typeface="Courier New"/>
              </a:rPr>
              <a:t>new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600" b="1" dirty="0" err="1" smtClean="0">
                <a:solidFill>
                  <a:srgbClr val="000000"/>
                </a:solidFill>
                <a:latin typeface="Courier New"/>
              </a:rPr>
              <a:t>RSSParser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();</a:t>
            </a:r>
          </a:p>
          <a:p>
            <a:pPr>
              <a:buNone/>
            </a:pP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            </a:t>
            </a:r>
            <a:r>
              <a:rPr lang="en-US" sz="1600" dirty="0" err="1" smtClean="0">
                <a:solidFill>
                  <a:srgbClr val="000000"/>
                </a:solidFill>
                <a:latin typeface="Courier New"/>
              </a:rPr>
              <a:t>parser.parse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en-US" sz="1600" dirty="0" err="1" smtClean="0">
                <a:solidFill>
                  <a:srgbClr val="000000"/>
                </a:solidFill>
                <a:latin typeface="Courier New"/>
              </a:rPr>
              <a:t>http.getInputStream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(), </a:t>
            </a:r>
            <a:r>
              <a:rPr lang="en-US" sz="1600" dirty="0" err="1" smtClean="0">
                <a:solidFill>
                  <a:srgbClr val="0000C0"/>
                </a:solidFill>
                <a:latin typeface="Courier New"/>
              </a:rPr>
              <a:t>newsItems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);</a:t>
            </a:r>
          </a:p>
          <a:p>
            <a:pPr>
              <a:buNone/>
            </a:pP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            </a:t>
            </a:r>
            <a:r>
              <a:rPr lang="en-US" sz="1600" dirty="0" err="1" smtClean="0">
                <a:solidFill>
                  <a:srgbClr val="0000C0"/>
                </a:solidFill>
                <a:latin typeface="Courier New"/>
              </a:rPr>
              <a:t>adapter</a:t>
            </a:r>
            <a:r>
              <a:rPr lang="en-US" sz="1600" dirty="0" err="1" smtClean="0">
                <a:solidFill>
                  <a:srgbClr val="000000"/>
                </a:solidFill>
                <a:latin typeface="Courier New"/>
              </a:rPr>
              <a:t>.notifyDataSetChanged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();</a:t>
            </a:r>
          </a:p>
          <a:p>
            <a:pPr>
              <a:buNone/>
            </a:pP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	}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7F0055"/>
                </a:solidFill>
                <a:latin typeface="Courier New"/>
              </a:rPr>
              <a:t>	finally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 {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7F0055"/>
                </a:solidFill>
                <a:latin typeface="Courier New"/>
              </a:rPr>
              <a:t>		if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en-US" sz="1600" b="1" dirty="0" err="1" smtClean="0">
                <a:solidFill>
                  <a:srgbClr val="000000"/>
                </a:solidFill>
                <a:latin typeface="Courier New"/>
              </a:rPr>
              <a:t>xmlStream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 != </a:t>
            </a:r>
            <a:r>
              <a:rPr lang="en-US" sz="1600" b="1" dirty="0" smtClean="0">
                <a:solidFill>
                  <a:srgbClr val="7F0055"/>
                </a:solidFill>
                <a:latin typeface="Courier New"/>
              </a:rPr>
              <a:t>null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) </a:t>
            </a:r>
            <a:r>
              <a:rPr lang="en-US" sz="1600" b="1" dirty="0" err="1" smtClean="0">
                <a:solidFill>
                  <a:srgbClr val="000000"/>
                </a:solidFill>
                <a:latin typeface="Courier New"/>
              </a:rPr>
              <a:t>xmlStream.close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();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7F0055"/>
                </a:solidFill>
                <a:latin typeface="Courier New"/>
              </a:rPr>
              <a:t>		if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(http != </a:t>
            </a:r>
            <a:r>
              <a:rPr lang="en-US" sz="1600" b="1" dirty="0" smtClean="0">
                <a:solidFill>
                  <a:srgbClr val="7F0055"/>
                </a:solidFill>
                <a:latin typeface="Courier New"/>
              </a:rPr>
              <a:t>null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) </a:t>
            </a:r>
            <a:r>
              <a:rPr lang="en-US" sz="1600" b="1" dirty="0" err="1" smtClean="0">
                <a:solidFill>
                  <a:srgbClr val="000000"/>
                </a:solidFill>
                <a:latin typeface="Courier New"/>
              </a:rPr>
              <a:t>http.disconnect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();</a:t>
            </a:r>
          </a:p>
          <a:p>
            <a:pPr>
              <a:buNone/>
            </a:pP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	}</a:t>
            </a:r>
          </a:p>
          <a:p>
            <a:pPr>
              <a:buNone/>
            </a:pP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}</a:t>
            </a:r>
            <a:endParaRPr lang="en-US" sz="16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Parsing XML, the parser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600" b="1" dirty="0" err="1" smtClean="0">
                <a:solidFill>
                  <a:srgbClr val="000000"/>
                </a:solidFill>
                <a:latin typeface="Courier New"/>
              </a:rPr>
              <a:t>XmlPullParser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600" b="1" dirty="0" smtClean="0">
                <a:solidFill>
                  <a:srgbClr val="0000C0"/>
                </a:solidFill>
                <a:latin typeface="Courier New"/>
              </a:rPr>
              <a:t>parser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 = </a:t>
            </a:r>
            <a:r>
              <a:rPr lang="en-US" sz="1600" b="1" dirty="0" err="1" smtClean="0">
                <a:solidFill>
                  <a:srgbClr val="000000"/>
                </a:solidFill>
                <a:latin typeface="Courier New"/>
              </a:rPr>
              <a:t>XmlPullParserFactory.</a:t>
            </a:r>
            <a:r>
              <a:rPr lang="en-US" sz="1600" b="1" i="1" dirty="0" err="1" smtClean="0">
                <a:solidFill>
                  <a:srgbClr val="000000"/>
                </a:solidFill>
                <a:latin typeface="Courier New"/>
              </a:rPr>
              <a:t>newInstance</a:t>
            </a:r>
            <a:r>
              <a:rPr lang="en-US" sz="1600" b="1" i="1" dirty="0" smtClean="0">
                <a:solidFill>
                  <a:srgbClr val="000000"/>
                </a:solidFill>
                <a:latin typeface="Courier New"/>
              </a:rPr>
              <a:t>().</a:t>
            </a:r>
            <a:r>
              <a:rPr lang="en-US" sz="1600" b="1" i="1" dirty="0" err="1" smtClean="0">
                <a:solidFill>
                  <a:srgbClr val="000000"/>
                </a:solidFill>
                <a:latin typeface="Courier New"/>
              </a:rPr>
              <a:t>newPullParser</a:t>
            </a:r>
            <a:r>
              <a:rPr lang="en-US" sz="1600" b="1" i="1" dirty="0" smtClean="0">
                <a:solidFill>
                  <a:srgbClr val="000000"/>
                </a:solidFill>
                <a:latin typeface="Courier New"/>
              </a:rPr>
              <a:t>()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;</a:t>
            </a:r>
          </a:p>
          <a:p>
            <a:pPr>
              <a:buNone/>
            </a:pPr>
            <a:r>
              <a:rPr lang="en-US" sz="1600" b="1" dirty="0" err="1" smtClean="0">
                <a:solidFill>
                  <a:srgbClr val="0000C0"/>
                </a:solidFill>
                <a:latin typeface="Courier New"/>
              </a:rPr>
              <a:t>parser</a:t>
            </a:r>
            <a:r>
              <a:rPr lang="en-US" sz="1600" b="1" dirty="0" err="1" smtClean="0">
                <a:solidFill>
                  <a:srgbClr val="000000"/>
                </a:solidFill>
                <a:latin typeface="Courier New"/>
              </a:rPr>
              <a:t>.setInput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en-US" sz="1600" b="1" dirty="0" err="1" smtClean="0">
                <a:solidFill>
                  <a:srgbClr val="000000"/>
                </a:solidFill>
                <a:latin typeface="Courier New"/>
              </a:rPr>
              <a:t>inputStream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, </a:t>
            </a:r>
            <a:r>
              <a:rPr lang="en-US" sz="1600" b="1" dirty="0" smtClean="0">
                <a:solidFill>
                  <a:srgbClr val="7F0055"/>
                </a:solidFill>
                <a:latin typeface="Courier New"/>
              </a:rPr>
              <a:t>encoding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);</a:t>
            </a:r>
            <a:endParaRPr lang="en-US" sz="1600" b="1" dirty="0" smtClean="0">
              <a:solidFill>
                <a:srgbClr val="7F0055"/>
              </a:solidFill>
              <a:latin typeface="Courier New"/>
            </a:endParaRPr>
          </a:p>
          <a:p>
            <a:pPr>
              <a:buNone/>
            </a:pPr>
            <a:endParaRPr lang="en-US" sz="1600" b="1" dirty="0" smtClean="0">
              <a:solidFill>
                <a:srgbClr val="7F0055"/>
              </a:solidFill>
              <a:latin typeface="Courier New"/>
            </a:endParaRPr>
          </a:p>
          <a:p>
            <a:pPr>
              <a:buNone/>
            </a:pPr>
            <a:r>
              <a:rPr lang="en-US" sz="1600" b="1" dirty="0" err="1" smtClean="0">
                <a:solidFill>
                  <a:srgbClr val="7F0055"/>
                </a:solidFill>
                <a:latin typeface="Courier New"/>
              </a:rPr>
              <a:t>int</a:t>
            </a:r>
            <a:r>
              <a:rPr lang="en-US" sz="1600" b="1" dirty="0" smtClean="0">
                <a:solidFill>
                  <a:srgbClr val="7F0055"/>
                </a:solidFill>
                <a:latin typeface="Courier New"/>
              </a:rPr>
              <a:t> </a:t>
            </a:r>
            <a:r>
              <a:rPr lang="en-US" sz="1600" b="1" dirty="0" err="1" smtClean="0">
                <a:solidFill>
                  <a:srgbClr val="7F0055"/>
                </a:solidFill>
                <a:latin typeface="Courier New"/>
              </a:rPr>
              <a:t>parseEvent</a:t>
            </a:r>
            <a:r>
              <a:rPr lang="en-US" sz="1600" b="1" dirty="0" smtClean="0">
                <a:solidFill>
                  <a:srgbClr val="7F0055"/>
                </a:solidFill>
                <a:latin typeface="Courier New"/>
              </a:rPr>
              <a:t> = </a:t>
            </a:r>
            <a:r>
              <a:rPr lang="en-US" sz="1600" b="1" dirty="0" err="1" smtClean="0">
                <a:solidFill>
                  <a:srgbClr val="7F0055"/>
                </a:solidFill>
                <a:latin typeface="Courier New"/>
              </a:rPr>
              <a:t>parser.getEventType</a:t>
            </a:r>
            <a:r>
              <a:rPr lang="en-US" sz="1600" b="1" dirty="0" smtClean="0">
                <a:solidFill>
                  <a:srgbClr val="7F0055"/>
                </a:solidFill>
                <a:latin typeface="Courier New"/>
              </a:rPr>
              <a:t>();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7F0055"/>
                </a:solidFill>
                <a:latin typeface="Courier New"/>
              </a:rPr>
              <a:t>while(</a:t>
            </a:r>
            <a:r>
              <a:rPr lang="en-US" sz="1600" b="1" dirty="0" err="1" smtClean="0">
                <a:solidFill>
                  <a:srgbClr val="7F0055"/>
                </a:solidFill>
                <a:latin typeface="Courier New"/>
              </a:rPr>
              <a:t>parseEvent</a:t>
            </a:r>
            <a:r>
              <a:rPr lang="en-US" sz="1600" b="1" dirty="0" smtClean="0">
                <a:solidFill>
                  <a:srgbClr val="7F0055"/>
                </a:solidFill>
                <a:latin typeface="Courier New"/>
              </a:rPr>
              <a:t> != </a:t>
            </a:r>
            <a:r>
              <a:rPr lang="en-US" sz="1600" b="1" dirty="0" err="1" smtClean="0">
                <a:solidFill>
                  <a:srgbClr val="000000"/>
                </a:solidFill>
                <a:latin typeface="Courier New"/>
              </a:rPr>
              <a:t>XmlPullParser</a:t>
            </a:r>
            <a:r>
              <a:rPr lang="en-US" sz="1600" b="1" i="1" dirty="0" err="1" smtClean="0">
                <a:solidFill>
                  <a:srgbClr val="0000C0"/>
                </a:solidFill>
                <a:latin typeface="Courier New"/>
              </a:rPr>
              <a:t>.END_DOCUMENT</a:t>
            </a:r>
            <a:r>
              <a:rPr lang="en-US" sz="1600" b="1" dirty="0" smtClean="0">
                <a:solidFill>
                  <a:srgbClr val="7F0055"/>
                </a:solidFill>
                <a:latin typeface="Courier New"/>
              </a:rPr>
              <a:t>) {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7F0055"/>
                </a:solidFill>
                <a:latin typeface="Courier New"/>
              </a:rPr>
              <a:t>	switch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en-US" sz="1600" b="1" dirty="0" err="1" smtClean="0">
                <a:solidFill>
                  <a:srgbClr val="000000"/>
                </a:solidFill>
                <a:latin typeface="Courier New"/>
              </a:rPr>
              <a:t>parseEvent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) {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7F0055"/>
                </a:solidFill>
                <a:latin typeface="Courier New"/>
              </a:rPr>
              <a:t>	case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600" b="1" dirty="0" err="1" smtClean="0">
                <a:solidFill>
                  <a:srgbClr val="000000"/>
                </a:solidFill>
                <a:latin typeface="Courier New"/>
              </a:rPr>
              <a:t>XmlPullParser.</a:t>
            </a:r>
            <a:r>
              <a:rPr lang="en-US" sz="1600" b="1" i="1" dirty="0" err="1" smtClean="0">
                <a:solidFill>
                  <a:srgbClr val="0000C0"/>
                </a:solidFill>
                <a:latin typeface="Courier New"/>
              </a:rPr>
              <a:t>START_DOCUMENT</a:t>
            </a:r>
            <a:r>
              <a:rPr lang="en-US" sz="1600" b="1" i="1" dirty="0" smtClean="0">
                <a:solidFill>
                  <a:srgbClr val="000000"/>
                </a:solidFill>
                <a:latin typeface="Courier New"/>
              </a:rPr>
              <a:t>: . . .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7F0055"/>
                </a:solidFill>
                <a:latin typeface="Courier New"/>
              </a:rPr>
              <a:t>	case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600" b="1" dirty="0" err="1" smtClean="0">
                <a:solidFill>
                  <a:srgbClr val="000000"/>
                </a:solidFill>
                <a:latin typeface="Courier New"/>
              </a:rPr>
              <a:t>XmlPullParser.</a:t>
            </a:r>
            <a:r>
              <a:rPr lang="en-US" sz="1600" b="1" i="1" dirty="0" err="1" smtClean="0">
                <a:solidFill>
                  <a:srgbClr val="0000C0"/>
                </a:solidFill>
                <a:latin typeface="Courier New"/>
              </a:rPr>
              <a:t>START_TAG</a:t>
            </a:r>
            <a:r>
              <a:rPr lang="en-US" sz="1600" b="1" i="1" dirty="0" smtClean="0">
                <a:solidFill>
                  <a:srgbClr val="000000"/>
                </a:solidFill>
                <a:latin typeface="Courier New"/>
              </a:rPr>
              <a:t>:</a:t>
            </a:r>
          </a:p>
          <a:p>
            <a:pPr>
              <a:buNone/>
            </a:pP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		String </a:t>
            </a:r>
            <a:r>
              <a:rPr lang="en-US" sz="1600" dirty="0" err="1" smtClean="0">
                <a:solidFill>
                  <a:srgbClr val="000000"/>
                </a:solidFill>
                <a:latin typeface="Courier New"/>
              </a:rPr>
              <a:t>tagName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 = </a:t>
            </a:r>
            <a:r>
              <a:rPr lang="en-US" sz="1600" dirty="0" err="1" smtClean="0">
                <a:solidFill>
                  <a:srgbClr val="0000C0"/>
                </a:solidFill>
                <a:latin typeface="Courier New"/>
              </a:rPr>
              <a:t>parser</a:t>
            </a:r>
            <a:r>
              <a:rPr lang="en-US" sz="1600" dirty="0" err="1" smtClean="0">
                <a:solidFill>
                  <a:srgbClr val="000000"/>
                </a:solidFill>
                <a:latin typeface="Courier New"/>
              </a:rPr>
              <a:t>.getName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();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7F0055"/>
                </a:solidFill>
                <a:latin typeface="Courier New"/>
              </a:rPr>
              <a:t>		if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en-US" sz="1600" b="1" dirty="0" err="1" smtClean="0">
                <a:solidFill>
                  <a:srgbClr val="000000"/>
                </a:solidFill>
                <a:latin typeface="Courier New"/>
              </a:rPr>
              <a:t>tagName.equalsIgnoreCase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en-US" sz="1600" b="1" i="1" dirty="0" smtClean="0">
                <a:solidFill>
                  <a:srgbClr val="0000C0"/>
                </a:solidFill>
                <a:latin typeface="Courier New"/>
              </a:rPr>
              <a:t>ITEM</a:t>
            </a:r>
            <a:r>
              <a:rPr lang="en-US" sz="1600" b="1" i="1" dirty="0" smtClean="0">
                <a:solidFill>
                  <a:srgbClr val="000000"/>
                </a:solidFill>
                <a:latin typeface="Courier New"/>
              </a:rPr>
              <a:t>)) {</a:t>
            </a:r>
          </a:p>
          <a:p>
            <a:pPr>
              <a:buNone/>
            </a:pP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			</a:t>
            </a:r>
            <a:r>
              <a:rPr lang="en-US" sz="1600" dirty="0" err="1" smtClean="0">
                <a:solidFill>
                  <a:srgbClr val="000000"/>
                </a:solidFill>
                <a:latin typeface="Courier New"/>
              </a:rPr>
              <a:t>parseItem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();</a:t>
            </a:r>
          </a:p>
          <a:p>
            <a:pPr>
              <a:buNone/>
            </a:pP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		}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7F0055"/>
                </a:solidFill>
                <a:latin typeface="Courier New"/>
              </a:rPr>
              <a:t>		break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;</a:t>
            </a:r>
            <a:r>
              <a:rPr lang="en-US" sz="1600" b="1" dirty="0" smtClean="0">
                <a:solidFill>
                  <a:srgbClr val="7F0055"/>
                </a:solidFill>
                <a:latin typeface="Courier New"/>
              </a:rPr>
              <a:t>	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7F0055"/>
                </a:solidFill>
                <a:latin typeface="Courier New"/>
              </a:rPr>
              <a:t>	case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600" b="1" dirty="0" err="1" smtClean="0">
                <a:solidFill>
                  <a:srgbClr val="000000"/>
                </a:solidFill>
                <a:latin typeface="Courier New"/>
              </a:rPr>
              <a:t>XmlPullParser.</a:t>
            </a:r>
            <a:r>
              <a:rPr lang="en-US" sz="1600" b="1" i="1" dirty="0" err="1" smtClean="0">
                <a:solidFill>
                  <a:srgbClr val="0000C0"/>
                </a:solidFill>
                <a:latin typeface="Courier New"/>
              </a:rPr>
              <a:t>END_TAG</a:t>
            </a:r>
            <a:r>
              <a:rPr lang="en-US" sz="1600" b="1" i="1" dirty="0" smtClean="0">
                <a:solidFill>
                  <a:srgbClr val="000000"/>
                </a:solidFill>
                <a:latin typeface="Courier New"/>
              </a:rPr>
              <a:t>: </a:t>
            </a:r>
            <a:r>
              <a:rPr lang="en-US" sz="1600" dirty="0" smtClean="0">
                <a:solidFill>
                  <a:srgbClr val="3F7F5F"/>
                </a:solidFill>
                <a:latin typeface="Courier New"/>
              </a:rPr>
              <a:t>. . .</a:t>
            </a:r>
            <a:endParaRPr lang="en-US" sz="1600" b="1" dirty="0" smtClean="0">
              <a:solidFill>
                <a:srgbClr val="000000"/>
              </a:solidFill>
              <a:latin typeface="Courier New"/>
            </a:endParaRPr>
          </a:p>
          <a:p>
            <a:pPr>
              <a:buNone/>
            </a:pP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	}</a:t>
            </a:r>
            <a:endParaRPr lang="en-US" sz="1600" dirty="0" smtClean="0">
              <a:latin typeface="Courier New"/>
            </a:endParaRPr>
          </a:p>
          <a:p>
            <a:pPr>
              <a:buNone/>
            </a:pP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	</a:t>
            </a:r>
            <a:r>
              <a:rPr lang="en-US" sz="1600" dirty="0" err="1" smtClean="0">
                <a:solidFill>
                  <a:srgbClr val="000000"/>
                </a:solidFill>
                <a:latin typeface="Courier New"/>
              </a:rPr>
              <a:t>parseEvent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 = </a:t>
            </a:r>
            <a:r>
              <a:rPr lang="en-US" sz="1600" dirty="0" err="1" smtClean="0">
                <a:solidFill>
                  <a:srgbClr val="0000C0"/>
                </a:solidFill>
                <a:latin typeface="Courier New"/>
              </a:rPr>
              <a:t>parser</a:t>
            </a:r>
            <a:r>
              <a:rPr lang="en-US" sz="1600" dirty="0" err="1" smtClean="0">
                <a:solidFill>
                  <a:srgbClr val="000000"/>
                </a:solidFill>
                <a:latin typeface="Courier New"/>
              </a:rPr>
              <a:t>.next</a:t>
            </a: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();</a:t>
            </a:r>
          </a:p>
          <a:p>
            <a:pPr>
              <a:buNone/>
            </a:pPr>
            <a:r>
              <a:rPr lang="en-US" sz="1600" dirty="0" smtClean="0">
                <a:solidFill>
                  <a:srgbClr val="000000"/>
                </a:solidFill>
                <a:latin typeface="Courier New"/>
              </a:rPr>
              <a:t>}</a:t>
            </a:r>
          </a:p>
          <a:p>
            <a:pPr>
              <a:buNone/>
            </a:pPr>
            <a:endParaRPr lang="en-US" sz="12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Parsing XML, the parser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435280" cy="5184576"/>
          </a:xfrm>
        </p:spPr>
        <p:txBody>
          <a:bodyPr>
            <a:noAutofit/>
          </a:bodyPr>
          <a:lstStyle/>
          <a:p>
            <a:pPr defTabSz="360000">
              <a:buNone/>
            </a:pPr>
            <a:r>
              <a:rPr lang="en-US" sz="1500" b="1" dirty="0" smtClean="0">
                <a:solidFill>
                  <a:srgbClr val="7F0055"/>
                </a:solidFill>
                <a:latin typeface="Courier New"/>
              </a:rPr>
              <a:t>private</a:t>
            </a:r>
            <a:r>
              <a:rPr lang="en-US" sz="1500" b="1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500" b="1" dirty="0" smtClean="0">
                <a:solidFill>
                  <a:srgbClr val="7F0055"/>
                </a:solidFill>
                <a:latin typeface="Courier New"/>
              </a:rPr>
              <a:t>void</a:t>
            </a:r>
            <a:r>
              <a:rPr lang="en-US" sz="1500" b="1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500" b="1" dirty="0" err="1" smtClean="0">
                <a:solidFill>
                  <a:srgbClr val="000000"/>
                </a:solidFill>
                <a:latin typeface="Courier New"/>
              </a:rPr>
              <a:t>parseItem</a:t>
            </a:r>
            <a:r>
              <a:rPr lang="en-US" sz="1500" b="1" dirty="0" smtClean="0">
                <a:solidFill>
                  <a:srgbClr val="000000"/>
                </a:solidFill>
                <a:latin typeface="Courier New"/>
              </a:rPr>
              <a:t>() </a:t>
            </a:r>
            <a:r>
              <a:rPr lang="en-US" sz="1500" b="1" dirty="0" smtClean="0">
                <a:solidFill>
                  <a:srgbClr val="7F0055"/>
                </a:solidFill>
                <a:latin typeface="Courier New"/>
              </a:rPr>
              <a:t>throws</a:t>
            </a:r>
            <a:r>
              <a:rPr lang="en-US" sz="1500" b="1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500" b="1" dirty="0" err="1" smtClean="0">
                <a:solidFill>
                  <a:srgbClr val="000000"/>
                </a:solidFill>
                <a:latin typeface="Courier New"/>
              </a:rPr>
              <a:t>IOException</a:t>
            </a:r>
            <a:r>
              <a:rPr lang="en-US" sz="1500" b="1" dirty="0" smtClean="0">
                <a:solidFill>
                  <a:srgbClr val="000000"/>
                </a:solidFill>
                <a:latin typeface="Courier New"/>
              </a:rPr>
              <a:t>, </a:t>
            </a:r>
            <a:r>
              <a:rPr lang="en-US" sz="1500" b="1" dirty="0" err="1" smtClean="0">
                <a:solidFill>
                  <a:srgbClr val="000000"/>
                </a:solidFill>
                <a:latin typeface="Courier New"/>
              </a:rPr>
              <a:t>XmlPullParserException</a:t>
            </a:r>
            <a:r>
              <a:rPr lang="en-US" sz="1500" b="1" dirty="0" smtClean="0">
                <a:solidFill>
                  <a:srgbClr val="000000"/>
                </a:solidFill>
                <a:latin typeface="Courier New"/>
              </a:rPr>
              <a:t> {</a:t>
            </a:r>
          </a:p>
          <a:p>
            <a:pPr defTabSz="360000">
              <a:buNone/>
            </a:pPr>
            <a:r>
              <a:rPr lang="en-US" sz="1500" b="1" dirty="0" smtClean="0">
                <a:solidFill>
                  <a:srgbClr val="7F0055"/>
                </a:solidFill>
                <a:latin typeface="Courier New"/>
              </a:rPr>
              <a:t>	</a:t>
            </a:r>
            <a:r>
              <a:rPr lang="en-US" sz="1500" b="1" dirty="0" err="1" smtClean="0">
                <a:solidFill>
                  <a:srgbClr val="7F0055"/>
                </a:solidFill>
                <a:latin typeface="Courier New"/>
              </a:rPr>
              <a:t>int</a:t>
            </a:r>
            <a:r>
              <a:rPr lang="en-US" sz="1500" b="1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500" b="1" dirty="0" err="1" smtClean="0">
                <a:solidFill>
                  <a:srgbClr val="000000"/>
                </a:solidFill>
                <a:latin typeface="Courier New"/>
              </a:rPr>
              <a:t>parseEvent</a:t>
            </a:r>
            <a:r>
              <a:rPr lang="en-US" sz="1500" b="1" dirty="0" smtClean="0">
                <a:solidFill>
                  <a:srgbClr val="000000"/>
                </a:solidFill>
                <a:latin typeface="Courier New"/>
              </a:rPr>
              <a:t>;</a:t>
            </a:r>
          </a:p>
          <a:p>
            <a:pPr defTabSz="360000">
              <a:buNone/>
            </a:pPr>
            <a:r>
              <a:rPr lang="en-US" sz="1500" dirty="0" smtClean="0">
                <a:solidFill>
                  <a:srgbClr val="000000"/>
                </a:solidFill>
                <a:latin typeface="Courier New"/>
              </a:rPr>
              <a:t>	String name, item = </a:t>
            </a:r>
            <a:r>
              <a:rPr lang="en-US" sz="1500" dirty="0" smtClean="0">
                <a:solidFill>
                  <a:srgbClr val="2A00FF"/>
                </a:solidFill>
                <a:latin typeface="Courier New"/>
              </a:rPr>
              <a:t>""</a:t>
            </a:r>
            <a:r>
              <a:rPr lang="en-US" sz="1500" dirty="0" smtClean="0">
                <a:solidFill>
                  <a:srgbClr val="000000"/>
                </a:solidFill>
                <a:latin typeface="Courier New"/>
              </a:rPr>
              <a:t>;</a:t>
            </a:r>
          </a:p>
          <a:p>
            <a:pPr defTabSz="360000">
              <a:buNone/>
            </a:pPr>
            <a:r>
              <a:rPr lang="en-US" sz="1500" dirty="0" smtClean="0">
                <a:solidFill>
                  <a:srgbClr val="3F7F5F"/>
                </a:solidFill>
                <a:latin typeface="Courier New"/>
              </a:rPr>
              <a:t>	// Continue until end of &lt;/item&gt;</a:t>
            </a:r>
          </a:p>
          <a:p>
            <a:pPr defTabSz="360000">
              <a:buNone/>
            </a:pPr>
            <a:r>
              <a:rPr lang="en-US" sz="1500" b="1" dirty="0" smtClean="0">
                <a:solidFill>
                  <a:srgbClr val="7F0055"/>
                </a:solidFill>
                <a:latin typeface="Courier New"/>
              </a:rPr>
              <a:t>	do</a:t>
            </a:r>
            <a:r>
              <a:rPr lang="en-US" sz="1500" b="1" dirty="0" smtClean="0">
                <a:solidFill>
                  <a:srgbClr val="000000"/>
                </a:solidFill>
                <a:latin typeface="Courier New"/>
              </a:rPr>
              <a:t> {</a:t>
            </a:r>
          </a:p>
          <a:p>
            <a:pPr defTabSz="360000">
              <a:buNone/>
            </a:pPr>
            <a:r>
              <a:rPr lang="en-US" sz="1500" dirty="0" smtClean="0">
                <a:solidFill>
                  <a:srgbClr val="000000"/>
                </a:solidFill>
                <a:latin typeface="Courier New"/>
              </a:rPr>
              <a:t>		</a:t>
            </a:r>
            <a:r>
              <a:rPr lang="en-US" sz="1500" dirty="0" err="1" smtClean="0">
                <a:solidFill>
                  <a:srgbClr val="000000"/>
                </a:solidFill>
                <a:latin typeface="Courier New"/>
              </a:rPr>
              <a:t>parseEvent</a:t>
            </a:r>
            <a:r>
              <a:rPr lang="en-US" sz="1500" dirty="0" smtClean="0">
                <a:solidFill>
                  <a:srgbClr val="000000"/>
                </a:solidFill>
                <a:latin typeface="Courier New"/>
              </a:rPr>
              <a:t> = </a:t>
            </a:r>
            <a:r>
              <a:rPr lang="en-US" sz="1500" dirty="0" err="1" smtClean="0">
                <a:solidFill>
                  <a:srgbClr val="0000C0"/>
                </a:solidFill>
                <a:latin typeface="Courier New"/>
              </a:rPr>
              <a:t>parser</a:t>
            </a:r>
            <a:r>
              <a:rPr lang="en-US" sz="1500" dirty="0" err="1" smtClean="0">
                <a:solidFill>
                  <a:srgbClr val="000000"/>
                </a:solidFill>
                <a:latin typeface="Courier New"/>
              </a:rPr>
              <a:t>.next</a:t>
            </a:r>
            <a:r>
              <a:rPr lang="en-US" sz="1500" dirty="0" smtClean="0">
                <a:solidFill>
                  <a:srgbClr val="000000"/>
                </a:solidFill>
                <a:latin typeface="Courier New"/>
              </a:rPr>
              <a:t>();</a:t>
            </a:r>
          </a:p>
          <a:p>
            <a:pPr defTabSz="360000">
              <a:buNone/>
            </a:pPr>
            <a:r>
              <a:rPr lang="en-US" sz="1500" dirty="0" smtClean="0">
                <a:solidFill>
                  <a:srgbClr val="000000"/>
                </a:solidFill>
                <a:latin typeface="Courier New"/>
              </a:rPr>
              <a:t>		name = </a:t>
            </a:r>
            <a:r>
              <a:rPr lang="en-US" sz="1500" dirty="0" err="1" smtClean="0">
                <a:solidFill>
                  <a:srgbClr val="0000C0"/>
                </a:solidFill>
                <a:latin typeface="Courier New"/>
              </a:rPr>
              <a:t>parser</a:t>
            </a:r>
            <a:r>
              <a:rPr lang="en-US" sz="1500" dirty="0" err="1" smtClean="0">
                <a:solidFill>
                  <a:srgbClr val="000000"/>
                </a:solidFill>
                <a:latin typeface="Courier New"/>
              </a:rPr>
              <a:t>.getName</a:t>
            </a:r>
            <a:r>
              <a:rPr lang="en-US" sz="1500" dirty="0" smtClean="0">
                <a:solidFill>
                  <a:srgbClr val="000000"/>
                </a:solidFill>
                <a:latin typeface="Courier New"/>
              </a:rPr>
              <a:t>();</a:t>
            </a:r>
          </a:p>
          <a:p>
            <a:pPr defTabSz="360000">
              <a:buNone/>
            </a:pPr>
            <a:r>
              <a:rPr lang="en-US" sz="1500" b="1" dirty="0" smtClean="0">
                <a:solidFill>
                  <a:srgbClr val="7F0055"/>
                </a:solidFill>
                <a:latin typeface="Courier New"/>
              </a:rPr>
              <a:t>		if</a:t>
            </a:r>
            <a:r>
              <a:rPr lang="en-US" sz="1500" b="1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en-US" sz="1500" b="1" dirty="0" err="1" smtClean="0">
                <a:solidFill>
                  <a:srgbClr val="000000"/>
                </a:solidFill>
                <a:latin typeface="Courier New"/>
              </a:rPr>
              <a:t>parseEvent</a:t>
            </a:r>
            <a:r>
              <a:rPr lang="en-US" sz="1500" b="1" dirty="0" smtClean="0">
                <a:solidFill>
                  <a:srgbClr val="000000"/>
                </a:solidFill>
                <a:latin typeface="Courier New"/>
              </a:rPr>
              <a:t> == </a:t>
            </a:r>
            <a:r>
              <a:rPr lang="en-US" sz="1500" b="1" dirty="0" err="1" smtClean="0">
                <a:solidFill>
                  <a:srgbClr val="000000"/>
                </a:solidFill>
                <a:latin typeface="Courier New"/>
              </a:rPr>
              <a:t>XmlPullParser.</a:t>
            </a:r>
            <a:r>
              <a:rPr lang="en-US" sz="1500" b="1" i="1" dirty="0" err="1" smtClean="0">
                <a:solidFill>
                  <a:srgbClr val="0000C0"/>
                </a:solidFill>
                <a:latin typeface="Courier New"/>
              </a:rPr>
              <a:t>START_TAG</a:t>
            </a:r>
            <a:r>
              <a:rPr lang="en-US" sz="1500" b="1" i="1" dirty="0" smtClean="0">
                <a:solidFill>
                  <a:srgbClr val="000000"/>
                </a:solidFill>
                <a:latin typeface="Courier New"/>
              </a:rPr>
              <a:t>) {</a:t>
            </a:r>
          </a:p>
          <a:p>
            <a:pPr defTabSz="360000">
              <a:buNone/>
            </a:pPr>
            <a:r>
              <a:rPr lang="en-US" sz="1500" b="1" dirty="0" smtClean="0">
                <a:solidFill>
                  <a:srgbClr val="7F0055"/>
                </a:solidFill>
                <a:latin typeface="Courier New"/>
              </a:rPr>
              <a:t>			if</a:t>
            </a:r>
            <a:r>
              <a:rPr lang="en-US" sz="1500" b="1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en-US" sz="1500" b="1" dirty="0" err="1" smtClean="0">
                <a:solidFill>
                  <a:srgbClr val="000000"/>
                </a:solidFill>
                <a:latin typeface="Courier New"/>
              </a:rPr>
              <a:t>name.equalsIgnoreCase</a:t>
            </a:r>
            <a:r>
              <a:rPr lang="en-US" sz="1500" b="1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en-US" sz="1500" b="1" i="1" dirty="0" smtClean="0">
                <a:solidFill>
                  <a:srgbClr val="0000C0"/>
                </a:solidFill>
                <a:latin typeface="Courier New"/>
              </a:rPr>
              <a:t>TITLE</a:t>
            </a:r>
            <a:r>
              <a:rPr lang="en-US" sz="1500" b="1" i="1" dirty="0" smtClean="0">
                <a:solidFill>
                  <a:srgbClr val="000000"/>
                </a:solidFill>
                <a:latin typeface="Courier New"/>
              </a:rPr>
              <a:t>)) {</a:t>
            </a:r>
          </a:p>
          <a:p>
            <a:pPr defTabSz="360000">
              <a:buNone/>
            </a:pPr>
            <a:r>
              <a:rPr lang="en-US" sz="1500" dirty="0" smtClean="0">
                <a:solidFill>
                  <a:srgbClr val="000000"/>
                </a:solidFill>
                <a:latin typeface="Courier New"/>
              </a:rPr>
              <a:t>				item += </a:t>
            </a:r>
            <a:r>
              <a:rPr lang="en-US" sz="1500" dirty="0" err="1" smtClean="0">
                <a:solidFill>
                  <a:srgbClr val="0000C0"/>
                </a:solidFill>
                <a:latin typeface="Courier New"/>
              </a:rPr>
              <a:t>parser</a:t>
            </a:r>
            <a:r>
              <a:rPr lang="en-US" sz="1500" dirty="0" err="1" smtClean="0">
                <a:solidFill>
                  <a:srgbClr val="000000"/>
                </a:solidFill>
                <a:latin typeface="Courier New"/>
              </a:rPr>
              <a:t>.nextText</a:t>
            </a:r>
            <a:r>
              <a:rPr lang="en-US" sz="1500" dirty="0" smtClean="0">
                <a:solidFill>
                  <a:srgbClr val="000000"/>
                </a:solidFill>
                <a:latin typeface="Courier New"/>
              </a:rPr>
              <a:t>() + </a:t>
            </a:r>
            <a:r>
              <a:rPr lang="en-US" sz="1500" dirty="0" smtClean="0">
                <a:solidFill>
                  <a:srgbClr val="2A00FF"/>
                </a:solidFill>
                <a:latin typeface="Courier New"/>
              </a:rPr>
              <a:t>"\n"</a:t>
            </a:r>
            <a:r>
              <a:rPr lang="en-US" sz="1500" dirty="0" smtClean="0">
                <a:solidFill>
                  <a:srgbClr val="000000"/>
                </a:solidFill>
                <a:latin typeface="Courier New"/>
              </a:rPr>
              <a:t>;</a:t>
            </a:r>
          </a:p>
          <a:p>
            <a:pPr defTabSz="360000">
              <a:buNone/>
            </a:pPr>
            <a:r>
              <a:rPr lang="en-US" sz="1500" dirty="0" smtClean="0">
                <a:solidFill>
                  <a:srgbClr val="000000"/>
                </a:solidFill>
                <a:latin typeface="Courier New"/>
              </a:rPr>
              <a:t>			}</a:t>
            </a:r>
          </a:p>
          <a:p>
            <a:pPr defTabSz="360000">
              <a:buNone/>
            </a:pPr>
            <a:r>
              <a:rPr lang="en-US" sz="1500" b="1" dirty="0" smtClean="0">
                <a:solidFill>
                  <a:srgbClr val="7F0055"/>
                </a:solidFill>
                <a:latin typeface="Courier New"/>
              </a:rPr>
              <a:t>			else</a:t>
            </a:r>
            <a:r>
              <a:rPr lang="en-US" sz="1500" b="1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1500" b="1" dirty="0" smtClean="0">
                <a:solidFill>
                  <a:srgbClr val="7F0055"/>
                </a:solidFill>
                <a:latin typeface="Courier New"/>
              </a:rPr>
              <a:t>if</a:t>
            </a:r>
            <a:r>
              <a:rPr lang="en-US" sz="1500" b="1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en-US" sz="1500" b="1" dirty="0" err="1" smtClean="0">
                <a:solidFill>
                  <a:srgbClr val="000000"/>
                </a:solidFill>
                <a:latin typeface="Courier New"/>
              </a:rPr>
              <a:t>name.equalsIgnoreCase</a:t>
            </a:r>
            <a:r>
              <a:rPr lang="en-US" sz="1500" b="1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en-US" sz="1500" b="1" i="1" dirty="0" smtClean="0">
                <a:solidFill>
                  <a:srgbClr val="0000C0"/>
                </a:solidFill>
                <a:latin typeface="Courier New"/>
              </a:rPr>
              <a:t>PUBDATE</a:t>
            </a:r>
            <a:r>
              <a:rPr lang="en-US" sz="1500" b="1" i="1" dirty="0" smtClean="0">
                <a:solidFill>
                  <a:srgbClr val="000000"/>
                </a:solidFill>
                <a:latin typeface="Courier New"/>
              </a:rPr>
              <a:t>)) {</a:t>
            </a:r>
          </a:p>
          <a:p>
            <a:pPr defTabSz="360000">
              <a:buNone/>
            </a:pPr>
            <a:r>
              <a:rPr lang="en-US" sz="1500" dirty="0" smtClean="0">
                <a:solidFill>
                  <a:srgbClr val="000000"/>
                </a:solidFill>
                <a:latin typeface="Courier New"/>
              </a:rPr>
              <a:t>				item += </a:t>
            </a:r>
            <a:r>
              <a:rPr lang="en-US" sz="1500" dirty="0" err="1" smtClean="0">
                <a:solidFill>
                  <a:srgbClr val="0000C0"/>
                </a:solidFill>
                <a:latin typeface="Courier New"/>
              </a:rPr>
              <a:t>parser</a:t>
            </a:r>
            <a:r>
              <a:rPr lang="en-US" sz="1500" dirty="0" err="1" smtClean="0">
                <a:solidFill>
                  <a:srgbClr val="000000"/>
                </a:solidFill>
                <a:latin typeface="Courier New"/>
              </a:rPr>
              <a:t>.nextText</a:t>
            </a:r>
            <a:r>
              <a:rPr lang="en-US" sz="1500" dirty="0" smtClean="0">
                <a:solidFill>
                  <a:srgbClr val="000000"/>
                </a:solidFill>
                <a:latin typeface="Courier New"/>
              </a:rPr>
              <a:t>(); </a:t>
            </a:r>
          </a:p>
          <a:p>
            <a:pPr defTabSz="360000">
              <a:buNone/>
            </a:pPr>
            <a:r>
              <a:rPr lang="en-US" sz="1500" dirty="0" smtClean="0">
                <a:solidFill>
                  <a:srgbClr val="000000"/>
                </a:solidFill>
                <a:latin typeface="Courier New"/>
              </a:rPr>
              <a:t>			}</a:t>
            </a:r>
          </a:p>
          <a:p>
            <a:pPr defTabSz="360000">
              <a:buNone/>
            </a:pPr>
            <a:r>
              <a:rPr lang="en-US" sz="1500" dirty="0" smtClean="0">
                <a:solidFill>
                  <a:srgbClr val="000000"/>
                </a:solidFill>
                <a:latin typeface="Courier New"/>
              </a:rPr>
              <a:t>		}</a:t>
            </a:r>
          </a:p>
          <a:p>
            <a:pPr defTabSz="360000">
              <a:buNone/>
            </a:pPr>
            <a:r>
              <a:rPr lang="en-US" sz="1500" dirty="0" smtClean="0">
                <a:solidFill>
                  <a:srgbClr val="000000"/>
                </a:solidFill>
                <a:latin typeface="Courier New"/>
              </a:rPr>
              <a:t>	} </a:t>
            </a:r>
            <a:r>
              <a:rPr lang="en-US" sz="1500" b="1" dirty="0" smtClean="0">
                <a:solidFill>
                  <a:srgbClr val="7F0055"/>
                </a:solidFill>
                <a:latin typeface="Courier New"/>
              </a:rPr>
              <a:t>while</a:t>
            </a:r>
            <a:r>
              <a:rPr lang="en-US" sz="1500" b="1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en-US" sz="1500" b="1" dirty="0" err="1" smtClean="0">
                <a:solidFill>
                  <a:srgbClr val="000000"/>
                </a:solidFill>
                <a:latin typeface="Courier New"/>
              </a:rPr>
              <a:t>parseEvent</a:t>
            </a:r>
            <a:r>
              <a:rPr lang="en-US" sz="1500" b="1" dirty="0" smtClean="0">
                <a:solidFill>
                  <a:srgbClr val="000000"/>
                </a:solidFill>
                <a:latin typeface="Courier New"/>
              </a:rPr>
              <a:t> != </a:t>
            </a:r>
            <a:r>
              <a:rPr lang="en-US" sz="1500" b="1" dirty="0" err="1" smtClean="0">
                <a:solidFill>
                  <a:srgbClr val="000000"/>
                </a:solidFill>
                <a:latin typeface="Courier New"/>
              </a:rPr>
              <a:t>XmlPullParser.</a:t>
            </a:r>
            <a:r>
              <a:rPr lang="en-US" sz="1500" b="1" i="1" dirty="0" err="1" smtClean="0">
                <a:solidFill>
                  <a:srgbClr val="0000C0"/>
                </a:solidFill>
                <a:latin typeface="Courier New"/>
              </a:rPr>
              <a:t>END_TAG</a:t>
            </a:r>
            <a:r>
              <a:rPr lang="en-US" sz="1500" b="1" i="1" dirty="0" smtClean="0">
                <a:solidFill>
                  <a:srgbClr val="000000"/>
                </a:solidFill>
                <a:latin typeface="Courier New"/>
              </a:rPr>
              <a:t> || </a:t>
            </a:r>
            <a:r>
              <a:rPr lang="en-US" sz="1500" b="1" dirty="0" smtClean="0">
                <a:solidFill>
                  <a:srgbClr val="000000"/>
                </a:solidFill>
                <a:latin typeface="Courier New"/>
              </a:rPr>
              <a:t>!</a:t>
            </a:r>
            <a:r>
              <a:rPr lang="en-US" sz="1500" b="1" dirty="0" err="1" smtClean="0">
                <a:solidFill>
                  <a:srgbClr val="000000"/>
                </a:solidFill>
                <a:latin typeface="Courier New"/>
              </a:rPr>
              <a:t>name.equals</a:t>
            </a:r>
            <a:r>
              <a:rPr lang="en-US" sz="1500" b="1" i="1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en-US" sz="1500" b="1" i="1" dirty="0" smtClean="0">
                <a:solidFill>
                  <a:srgbClr val="0000C0"/>
                </a:solidFill>
                <a:latin typeface="Courier New"/>
              </a:rPr>
              <a:t>ITEM</a:t>
            </a:r>
            <a:r>
              <a:rPr lang="en-US" sz="1500" b="1" i="1" dirty="0" smtClean="0">
                <a:solidFill>
                  <a:srgbClr val="000000"/>
                </a:solidFill>
                <a:latin typeface="Courier New"/>
              </a:rPr>
              <a:t>));</a:t>
            </a:r>
          </a:p>
          <a:p>
            <a:pPr defTabSz="360000">
              <a:buNone/>
            </a:pPr>
            <a:endParaRPr lang="en-US" sz="1500" dirty="0" smtClean="0">
              <a:latin typeface="Courier New"/>
            </a:endParaRPr>
          </a:p>
          <a:p>
            <a:pPr defTabSz="360000">
              <a:buNone/>
            </a:pPr>
            <a:r>
              <a:rPr lang="en-US" sz="1500" dirty="0" smtClean="0">
                <a:solidFill>
                  <a:srgbClr val="0000C0"/>
                </a:solidFill>
                <a:latin typeface="Courier New"/>
              </a:rPr>
              <a:t>	</a:t>
            </a:r>
            <a:r>
              <a:rPr lang="en-US" sz="1500" dirty="0" err="1" smtClean="0">
                <a:solidFill>
                  <a:srgbClr val="0000C0"/>
                </a:solidFill>
                <a:latin typeface="Courier New"/>
              </a:rPr>
              <a:t>itemList</a:t>
            </a:r>
            <a:r>
              <a:rPr lang="en-US" sz="1500" dirty="0" err="1" smtClean="0">
                <a:solidFill>
                  <a:srgbClr val="000000"/>
                </a:solidFill>
                <a:latin typeface="Courier New"/>
              </a:rPr>
              <a:t>.add</a:t>
            </a:r>
            <a:r>
              <a:rPr lang="en-US" sz="1500" dirty="0" smtClean="0">
                <a:solidFill>
                  <a:srgbClr val="000000"/>
                </a:solidFill>
                <a:latin typeface="Courier New"/>
              </a:rPr>
              <a:t>(item);</a:t>
            </a:r>
          </a:p>
          <a:p>
            <a:pPr defTabSz="360000">
              <a:buNone/>
            </a:pPr>
            <a:r>
              <a:rPr lang="en-US" sz="1500" dirty="0" smtClean="0">
                <a:solidFill>
                  <a:srgbClr val="000000"/>
                </a:solidFill>
                <a:latin typeface="Courier New"/>
              </a:rPr>
              <a:t>}</a:t>
            </a:r>
            <a:endParaRPr lang="en-US" sz="15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Parsing XML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Example with push parser, SAX, in Meier chapter 5: Creating an Earthquake viewer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7570</TotalTime>
  <Words>1823</Words>
  <Application>Microsoft Office PowerPoint</Application>
  <PresentationFormat>Bildspel på skärmen (4:3)</PresentationFormat>
  <Paragraphs>471</Paragraphs>
  <Slides>41</Slides>
  <Notes>40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41</vt:i4>
      </vt:variant>
    </vt:vector>
  </HeadingPairs>
  <TitlesOfParts>
    <vt:vector size="42" baseType="lpstr">
      <vt:lpstr>Office-tema</vt:lpstr>
      <vt:lpstr>Programming of Mobile Services, Spring 2012  HI1017  Lecturer: Anders Lindström, anders.lindstrom@sth.kth.se</vt:lpstr>
      <vt:lpstr>PreferencesActivity</vt:lpstr>
      <vt:lpstr>Configuration changes runtime</vt:lpstr>
      <vt:lpstr>Handle configuration changes in code</vt:lpstr>
      <vt:lpstr>An Android application</vt:lpstr>
      <vt:lpstr>Intents – send message or start other component</vt:lpstr>
      <vt:lpstr>Broadcast Intents</vt:lpstr>
      <vt:lpstr>Intents</vt:lpstr>
      <vt:lpstr>Explicit Intents</vt:lpstr>
      <vt:lpstr>Explicit Intents</vt:lpstr>
      <vt:lpstr>Implicit Intents</vt:lpstr>
      <vt:lpstr>Implicit Intents</vt:lpstr>
      <vt:lpstr>Returning results, Sub-Activities</vt:lpstr>
      <vt:lpstr>Returning results, Sub-Activities</vt:lpstr>
      <vt:lpstr>Returning results, Sub-Activities</vt:lpstr>
      <vt:lpstr>Returning results, Sub-Activities</vt:lpstr>
      <vt:lpstr>Returning results, Sub-Activities</vt:lpstr>
      <vt:lpstr>Intent filters</vt:lpstr>
      <vt:lpstr>Intent filters</vt:lpstr>
      <vt:lpstr>Broadcasting Intents</vt:lpstr>
      <vt:lpstr>Broadcasting Intents</vt:lpstr>
      <vt:lpstr>BroadcastReceivers</vt:lpstr>
      <vt:lpstr>BroadcastReceivers</vt:lpstr>
      <vt:lpstr>BroadcastReceivers</vt:lpstr>
      <vt:lpstr>The Application class</vt:lpstr>
      <vt:lpstr>The Application class</vt:lpstr>
      <vt:lpstr>Android Networking</vt:lpstr>
      <vt:lpstr>Android Networking</vt:lpstr>
      <vt:lpstr>URLConnection</vt:lpstr>
      <vt:lpstr>HttpURLConnection</vt:lpstr>
      <vt:lpstr>HttpURLConnection</vt:lpstr>
      <vt:lpstr>XML</vt:lpstr>
      <vt:lpstr>XML</vt:lpstr>
      <vt:lpstr>Parsing XML</vt:lpstr>
      <vt:lpstr>Parsing XML (pull parser)</vt:lpstr>
      <vt:lpstr>Parsing XML, example</vt:lpstr>
      <vt:lpstr>Parsing XML, example</vt:lpstr>
      <vt:lpstr>Parsing XML</vt:lpstr>
      <vt:lpstr>Parsing XML, the parser class</vt:lpstr>
      <vt:lpstr>Parsing XML, the parser class</vt:lpstr>
      <vt:lpstr>Parsing XML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andersl</dc:creator>
  <cp:lastModifiedBy>Anders Lindström</cp:lastModifiedBy>
  <cp:revision>663</cp:revision>
  <cp:lastPrinted>2012-01-20T14:01:07Z</cp:lastPrinted>
  <dcterms:modified xsi:type="dcterms:W3CDTF">2012-02-03T15:20:26Z</dcterms:modified>
</cp:coreProperties>
</file>