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7A7970B-4DAF-427B-861B-198D388B2511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924939D-E181-4C46-9AAA-D8F5247AA8A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963415"/>
          </a:xfrm>
        </p:spPr>
        <p:txBody>
          <a:bodyPr/>
          <a:lstStyle/>
          <a:p>
            <a:r>
              <a:rPr lang="en-US" sz="3200" b="1" dirty="0">
                <a:effectLst/>
              </a:rPr>
              <a:t>A comparison </a:t>
            </a:r>
            <a:r>
              <a:rPr lang="en-US" sz="3200" b="1" dirty="0" smtClean="0">
                <a:effectLst/>
              </a:rPr>
              <a:t>between</a:t>
            </a:r>
            <a:br>
              <a:rPr lang="en-US" sz="3200" b="1" dirty="0" smtClean="0">
                <a:effectLst/>
              </a:rPr>
            </a:br>
            <a:r>
              <a:rPr lang="en-US" sz="5400" b="1" dirty="0" smtClean="0">
                <a:effectLst/>
              </a:rPr>
              <a:t>Telenor &amp; </a:t>
            </a:r>
            <a:r>
              <a:rPr lang="en-US" sz="5400" b="1" dirty="0" err="1" smtClean="0">
                <a:effectLst/>
              </a:rPr>
              <a:t>NetCom</a:t>
            </a:r>
            <a:r>
              <a:rPr lang="en-US" sz="5400" dirty="0">
                <a:effectLst/>
              </a:rPr>
              <a:t/>
            </a:r>
            <a:br>
              <a:rPr lang="en-US" sz="5400" dirty="0">
                <a:effectLst/>
              </a:rPr>
            </a:br>
            <a:r>
              <a:rPr lang="en-US" sz="3200" b="1" dirty="0">
                <a:effectLst/>
              </a:rPr>
              <a:t>two Norwegian MNOs with SMP</a:t>
            </a:r>
            <a:endParaRPr lang="en-US" sz="5400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Amirhossein Ghanbari</a:t>
            </a:r>
          </a:p>
          <a:p>
            <a:r>
              <a:rPr lang="en-US" dirty="0" smtClean="0"/>
              <a:t>15 </a:t>
            </a:r>
            <a:r>
              <a:rPr lang="en-US" dirty="0" smtClean="0"/>
              <a:t>November 2012</a:t>
            </a:r>
          </a:p>
          <a:p>
            <a:r>
              <a:rPr lang="en-US" dirty="0" smtClean="0"/>
              <a:t>amigha@kth.se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941168"/>
            <a:ext cx="1852390" cy="14290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5" y="4941168"/>
            <a:ext cx="1902731" cy="142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1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/>
          </a:bodyPr>
          <a:lstStyle/>
          <a:p>
            <a:r>
              <a:rPr lang="en-US" dirty="0" smtClean="0"/>
              <a:t>Intro &amp; Background</a:t>
            </a:r>
          </a:p>
          <a:p>
            <a:pPr lvl="1"/>
            <a:r>
              <a:rPr lang="en-US" dirty="0" smtClean="0"/>
              <a:t>First </a:t>
            </a:r>
            <a:r>
              <a:rPr lang="en-US" dirty="0"/>
              <a:t>communication operator back in 1855 </a:t>
            </a:r>
            <a:r>
              <a:rPr lang="en-US" dirty="0" smtClean="0"/>
              <a:t>,</a:t>
            </a:r>
            <a:r>
              <a:rPr lang="en-US" dirty="0" err="1" smtClean="0"/>
              <a:t>Telegrafverket</a:t>
            </a:r>
            <a:endParaRPr lang="en-US" dirty="0"/>
          </a:p>
          <a:p>
            <a:pPr lvl="1"/>
            <a:r>
              <a:rPr lang="en-US" dirty="0" smtClean="0"/>
              <a:t>21 active MNOs</a:t>
            </a:r>
          </a:p>
          <a:p>
            <a:pPr lvl="1"/>
            <a:r>
              <a:rPr lang="en-US" dirty="0" smtClean="0"/>
              <a:t>My focus: Mobile </a:t>
            </a:r>
            <a:r>
              <a:rPr lang="en-US" dirty="0"/>
              <a:t>Network Operation </a:t>
            </a:r>
            <a:r>
              <a:rPr lang="en-US" dirty="0" smtClean="0"/>
              <a:t>segment</a:t>
            </a:r>
          </a:p>
          <a:p>
            <a:r>
              <a:rPr lang="en-US" dirty="0"/>
              <a:t>Market Leaders</a:t>
            </a:r>
          </a:p>
          <a:p>
            <a:pPr lvl="1"/>
            <a:r>
              <a:rPr lang="en-US" dirty="0" smtClean="0"/>
              <a:t>Telenor</a:t>
            </a:r>
          </a:p>
          <a:p>
            <a:pPr marL="457200" lvl="1" indent="0">
              <a:buNone/>
            </a:pPr>
            <a:r>
              <a:rPr lang="en-US" dirty="0" smtClean="0"/>
              <a:t>Incumbent with 3.2 million subs – always the leader in all segments</a:t>
            </a:r>
          </a:p>
          <a:p>
            <a:pPr lvl="1"/>
            <a:r>
              <a:rPr lang="en-US" dirty="0" err="1" smtClean="0"/>
              <a:t>NetCom</a:t>
            </a:r>
            <a:r>
              <a:rPr lang="en-US" dirty="0" smtClean="0"/>
              <a:t> (</a:t>
            </a:r>
            <a:r>
              <a:rPr lang="en-US" dirty="0" err="1" smtClean="0"/>
              <a:t>TeliaSonera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r>
              <a:rPr lang="en-US" dirty="0" smtClean="0"/>
              <a:t>Established in 1989</a:t>
            </a:r>
          </a:p>
          <a:p>
            <a:pPr marL="457200" lvl="1" indent="0">
              <a:buNone/>
            </a:pPr>
            <a:r>
              <a:rPr lang="en-US" dirty="0" smtClean="0"/>
              <a:t>Broke the monopoly</a:t>
            </a:r>
          </a:p>
          <a:p>
            <a:pPr marL="457200" lvl="1" indent="0">
              <a:buNone/>
            </a:pPr>
            <a:r>
              <a:rPr lang="en-US" dirty="0" smtClean="0"/>
              <a:t>95% ownership by </a:t>
            </a:r>
            <a:r>
              <a:rPr lang="en-US" dirty="0" err="1" smtClean="0"/>
              <a:t>Telia</a:t>
            </a:r>
            <a:r>
              <a:rPr lang="en-US" dirty="0" smtClean="0"/>
              <a:t> in 2000</a:t>
            </a:r>
            <a:endParaRPr lang="en-US" dirty="0"/>
          </a:p>
          <a:p>
            <a:r>
              <a:rPr lang="en-US" dirty="0"/>
              <a:t>Business </a:t>
            </a:r>
            <a:r>
              <a:rPr lang="en-US" dirty="0" smtClean="0"/>
              <a:t>Strategies</a:t>
            </a:r>
          </a:p>
          <a:p>
            <a:pPr lvl="2"/>
            <a:r>
              <a:rPr lang="en-US" dirty="0" smtClean="0"/>
              <a:t>Leader vs. laggard</a:t>
            </a:r>
          </a:p>
          <a:p>
            <a:pPr lvl="2"/>
            <a:r>
              <a:rPr lang="en-US" dirty="0" smtClean="0"/>
              <a:t>Rules of the game</a:t>
            </a:r>
          </a:p>
          <a:p>
            <a:pPr lvl="1"/>
            <a:r>
              <a:rPr lang="en-US" dirty="0"/>
              <a:t>Network </a:t>
            </a:r>
            <a:r>
              <a:rPr lang="en-US" dirty="0" smtClean="0"/>
              <a:t>Development </a:t>
            </a:r>
            <a:r>
              <a:rPr lang="en-US" dirty="0"/>
              <a:t>and </a:t>
            </a:r>
            <a:r>
              <a:rPr lang="en-US" dirty="0" smtClean="0"/>
              <a:t>Sharing strategies</a:t>
            </a:r>
          </a:p>
          <a:p>
            <a:pPr marL="457200" lvl="1" indent="0">
              <a:buNone/>
            </a:pPr>
            <a:r>
              <a:rPr lang="en-US" dirty="0" smtClean="0"/>
              <a:t>Telenor: 	Maintain existing infrastructure (till 2010)*</a:t>
            </a:r>
          </a:p>
          <a:p>
            <a:pPr marL="457200" lvl="1" indent="0">
              <a:buNone/>
            </a:pPr>
            <a:r>
              <a:rPr lang="en-US" dirty="0" err="1" smtClean="0"/>
              <a:t>NetCom</a:t>
            </a:r>
            <a:r>
              <a:rPr lang="en-US" dirty="0" smtClean="0"/>
              <a:t>:	Stay up to date</a:t>
            </a:r>
          </a:p>
          <a:p>
            <a:pPr marL="457200" lvl="1" indent="0">
              <a:buNone/>
            </a:pPr>
            <a:r>
              <a:rPr lang="en-US" dirty="0"/>
              <a:t>		</a:t>
            </a:r>
            <a:r>
              <a:rPr lang="en-US" dirty="0" smtClean="0"/>
              <a:t>		              *in 2010 Telenor replaced everything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40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60000"/>
              </a:lnSpc>
            </a:pPr>
            <a:r>
              <a:rPr lang="en-US" dirty="0"/>
              <a:t>Spectrum Acquisition </a:t>
            </a:r>
            <a:r>
              <a:rPr lang="en-US" dirty="0" smtClean="0"/>
              <a:t>Strategies</a:t>
            </a:r>
          </a:p>
          <a:p>
            <a:pPr lvl="2">
              <a:lnSpc>
                <a:spcPct val="160000"/>
              </a:lnSpc>
            </a:pPr>
            <a:r>
              <a:rPr lang="en-US" dirty="0" smtClean="0"/>
              <a:t>Telenor:	Benefit existing spectrum*		*till 2011 and 4G</a:t>
            </a:r>
          </a:p>
          <a:p>
            <a:pPr lvl="2">
              <a:lnSpc>
                <a:spcPct val="160000"/>
              </a:lnSpc>
            </a:pPr>
            <a:r>
              <a:rPr lang="en-US" dirty="0" err="1" smtClean="0"/>
              <a:t>NetCom</a:t>
            </a:r>
            <a:r>
              <a:rPr lang="en-US" dirty="0" smtClean="0"/>
              <a:t>:	Modernize through Spec. </a:t>
            </a:r>
            <a:r>
              <a:rPr lang="en-US" dirty="0" err="1" smtClean="0"/>
              <a:t>Acq</a:t>
            </a:r>
            <a:r>
              <a:rPr lang="en-US" dirty="0" smtClean="0"/>
              <a:t>.</a:t>
            </a:r>
          </a:p>
          <a:p>
            <a:pPr lvl="1">
              <a:lnSpc>
                <a:spcPct val="160000"/>
              </a:lnSpc>
            </a:pPr>
            <a:r>
              <a:rPr lang="en-US" dirty="0"/>
              <a:t>Services </a:t>
            </a:r>
            <a:r>
              <a:rPr lang="en-US" dirty="0" smtClean="0"/>
              <a:t>offered</a:t>
            </a:r>
          </a:p>
          <a:p>
            <a:pPr lvl="2">
              <a:lnSpc>
                <a:spcPct val="160000"/>
              </a:lnSpc>
            </a:pPr>
            <a:r>
              <a:rPr lang="en-US" dirty="0"/>
              <a:t>Telenor:	</a:t>
            </a:r>
            <a:r>
              <a:rPr lang="en-US" dirty="0" smtClean="0"/>
              <a:t>Both MT &amp; MBB (58.4% share) and MBB going up</a:t>
            </a:r>
            <a:endParaRPr lang="en-US" dirty="0"/>
          </a:p>
          <a:p>
            <a:pPr lvl="2">
              <a:lnSpc>
                <a:spcPct val="160000"/>
              </a:lnSpc>
            </a:pPr>
            <a:r>
              <a:rPr lang="en-US" dirty="0" err="1"/>
              <a:t>NetCom</a:t>
            </a:r>
            <a:r>
              <a:rPr lang="en-US" dirty="0"/>
              <a:t>:	</a:t>
            </a:r>
            <a:r>
              <a:rPr lang="en-US" dirty="0" smtClean="0"/>
              <a:t>Both </a:t>
            </a:r>
            <a:r>
              <a:rPr lang="en-US" dirty="0"/>
              <a:t>MT &amp; </a:t>
            </a:r>
            <a:r>
              <a:rPr lang="en-US" dirty="0" smtClean="0"/>
              <a:t>MBB, but not successful in MBB</a:t>
            </a:r>
            <a:endParaRPr lang="en-US" dirty="0"/>
          </a:p>
          <a:p>
            <a:pPr lvl="1">
              <a:lnSpc>
                <a:spcPct val="160000"/>
              </a:lnSpc>
            </a:pPr>
            <a:r>
              <a:rPr lang="en-US" dirty="0"/>
              <a:t>Target customers segments and </a:t>
            </a:r>
            <a:r>
              <a:rPr lang="en-US" dirty="0" smtClean="0"/>
              <a:t>marketing</a:t>
            </a:r>
          </a:p>
          <a:p>
            <a:pPr lvl="2">
              <a:lnSpc>
                <a:spcPct val="160000"/>
              </a:lnSpc>
            </a:pPr>
            <a:r>
              <a:rPr lang="en-US" dirty="0"/>
              <a:t>Telenor:	</a:t>
            </a:r>
            <a:r>
              <a:rPr lang="en-US" dirty="0" smtClean="0"/>
              <a:t>Residential  &amp; enterprise	focusing on Youngsters</a:t>
            </a:r>
          </a:p>
          <a:p>
            <a:pPr lvl="2">
              <a:lnSpc>
                <a:spcPct val="160000"/>
              </a:lnSpc>
            </a:pPr>
            <a:r>
              <a:rPr lang="en-US" dirty="0" err="1" smtClean="0"/>
              <a:t>NetCom</a:t>
            </a:r>
            <a:r>
              <a:rPr lang="en-US" dirty="0" smtClean="0"/>
              <a:t>:	</a:t>
            </a:r>
            <a:r>
              <a:rPr lang="en-US" dirty="0"/>
              <a:t> Residential  &amp; </a:t>
            </a:r>
            <a:r>
              <a:rPr lang="en-US" dirty="0" smtClean="0"/>
              <a:t>enterprise	family plans</a:t>
            </a:r>
            <a:endParaRPr lang="en-US" dirty="0"/>
          </a:p>
          <a:p>
            <a:pPr lvl="1">
              <a:lnSpc>
                <a:spcPct val="160000"/>
              </a:lnSpc>
            </a:pPr>
            <a:r>
              <a:rPr lang="en-US" dirty="0"/>
              <a:t>Pricing and customer </a:t>
            </a:r>
            <a:r>
              <a:rPr lang="en-US" dirty="0" smtClean="0"/>
              <a:t>management</a:t>
            </a:r>
          </a:p>
          <a:p>
            <a:pPr lvl="2">
              <a:lnSpc>
                <a:spcPct val="160000"/>
              </a:lnSpc>
            </a:pPr>
            <a:r>
              <a:rPr lang="en-US" dirty="0"/>
              <a:t>Telenor:	</a:t>
            </a:r>
            <a:r>
              <a:rPr lang="en-US" dirty="0" smtClean="0"/>
              <a:t>forced to lower prices	focus on CR</a:t>
            </a:r>
            <a:endParaRPr lang="en-US" dirty="0"/>
          </a:p>
          <a:p>
            <a:pPr lvl="2">
              <a:lnSpc>
                <a:spcPct val="160000"/>
              </a:lnSpc>
            </a:pPr>
            <a:r>
              <a:rPr lang="en-US" dirty="0" err="1"/>
              <a:t>NetCom</a:t>
            </a:r>
            <a:r>
              <a:rPr lang="en-US" dirty="0"/>
              <a:t>:	</a:t>
            </a:r>
            <a:r>
              <a:rPr lang="en-US" dirty="0" smtClean="0"/>
              <a:t>Lowering prices		focus on CA</a:t>
            </a:r>
            <a:endParaRPr lang="en-US" dirty="0"/>
          </a:p>
          <a:p>
            <a:pPr>
              <a:lnSpc>
                <a:spcPct val="160000"/>
              </a:lnSpc>
            </a:pPr>
            <a:r>
              <a:rPr lang="en-US" dirty="0"/>
              <a:t>Final </a:t>
            </a:r>
            <a:r>
              <a:rPr lang="en-US" dirty="0" smtClean="0"/>
              <a:t>words</a:t>
            </a:r>
          </a:p>
          <a:p>
            <a:pPr lvl="2">
              <a:lnSpc>
                <a:spcPct val="160000"/>
              </a:lnSpc>
            </a:pPr>
            <a:r>
              <a:rPr lang="en-US" dirty="0" smtClean="0"/>
              <a:t>Telecom Industry is complicated in comparison with other markets</a:t>
            </a:r>
          </a:p>
          <a:p>
            <a:pPr lvl="2">
              <a:lnSpc>
                <a:spcPct val="160000"/>
              </a:lnSpc>
            </a:pPr>
            <a:r>
              <a:rPr lang="en-US" dirty="0" smtClean="0"/>
              <a:t>Not easy to defeat incumbent if they know how to change</a:t>
            </a:r>
            <a:endParaRPr lang="en-US" dirty="0"/>
          </a:p>
          <a:p>
            <a:pPr>
              <a:lnSpc>
                <a:spcPct val="16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086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139</TotalTime>
  <Words>84</Words>
  <Application>Microsoft Office PowerPoint</Application>
  <PresentationFormat>On-screen Show (4:3)</PresentationFormat>
  <Paragraphs>37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Executive</vt:lpstr>
      <vt:lpstr>A comparison between Telenor &amp; NetCom two Norwegian MNOs with SMP</vt:lpstr>
      <vt:lpstr>PowerPoint Presentation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Norwegian Telecom Market analysis</dc:title>
  <dc:creator>Amirhossein Ghanbari</dc:creator>
  <cp:lastModifiedBy>Amirhossein Ghanbari</cp:lastModifiedBy>
  <cp:revision>13</cp:revision>
  <dcterms:created xsi:type="dcterms:W3CDTF">2012-11-02T12:50:35Z</dcterms:created>
  <dcterms:modified xsi:type="dcterms:W3CDTF">2012-11-14T15:57:43Z</dcterms:modified>
</cp:coreProperties>
</file>