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84" r:id="rId1"/>
    <p:sldMasterId id="2147483690" r:id="rId2"/>
  </p:sldMasterIdLst>
  <p:notesMasterIdLst>
    <p:notesMasterId r:id="rId1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0691813" cy="7559675"/>
  <p:notesSz cx="6858000" cy="9144000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7C49746-BDF5-4FD7-BFB8-F5FB279DAC90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B8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0" autoAdjust="0"/>
    <p:restoredTop sz="94556" autoAdjust="0"/>
  </p:normalViewPr>
  <p:slideViewPr>
    <p:cSldViewPr>
      <p:cViewPr>
        <p:scale>
          <a:sx n="100" d="100"/>
          <a:sy n="100" d="100"/>
        </p:scale>
        <p:origin x="-810" y="42"/>
      </p:cViewPr>
      <p:guideLst>
        <p:guide orient="horz" pos="4468"/>
        <p:guide pos="216"/>
        <p:guide pos="65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sv-SE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04888" y="685800"/>
            <a:ext cx="48482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5B4A17E-61A1-4B60-9065-51EB7A94E81F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25572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4A17E-61A1-4B60-9065-51EB7A94E81F}" type="slidenum">
              <a:rPr lang="sv-SE" smtClean="0"/>
              <a:pPr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4797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345510" y="2351077"/>
            <a:ext cx="7215237" cy="1120771"/>
          </a:xfrm>
          <a:noFill/>
        </p:spPr>
        <p:txBody>
          <a:bodyPr/>
          <a:lstStyle>
            <a:lvl1pPr algn="l">
              <a:defRPr sz="4000" b="0">
                <a:solidFill>
                  <a:schemeClr val="accent2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2345510" y="3490923"/>
            <a:ext cx="7214400" cy="93185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pic>
        <p:nvPicPr>
          <p:cNvPr id="6" name="Bildobjekt 9" descr="kth_eng_rgb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88122" y="2351974"/>
            <a:ext cx="1296000" cy="16421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2009-11-18</a:t>
            </a:r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innehåll 6"/>
          <p:cNvSpPr>
            <a:spLocks noGrp="1"/>
          </p:cNvSpPr>
          <p:nvPr>
            <p:ph sz="quarter" idx="13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cxnSp>
        <p:nvCxnSpPr>
          <p:cNvPr id="8" name="Straight Connector 17"/>
          <p:cNvCxnSpPr/>
          <p:nvPr userDrawn="1"/>
        </p:nvCxnSpPr>
        <p:spPr bwMode="auto">
          <a:xfrm>
            <a:off x="342900" y="7091481"/>
            <a:ext cx="10042525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2009-11-18</a:t>
            </a:r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6" name="Straight Connector 17"/>
          <p:cNvCxnSpPr/>
          <p:nvPr userDrawn="1"/>
        </p:nvCxnSpPr>
        <p:spPr bwMode="auto">
          <a:xfrm>
            <a:off x="342900" y="7091481"/>
            <a:ext cx="10042525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amarbetspart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2009-11-18</a:t>
            </a:r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innehåll 9"/>
          <p:cNvSpPr>
            <a:spLocks noGrp="1"/>
          </p:cNvSpPr>
          <p:nvPr>
            <p:ph sz="quarter" idx="16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489046" y="6708795"/>
            <a:ext cx="714380" cy="7143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endParaRPr lang="sv-SE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310588" y="6708795"/>
            <a:ext cx="714380" cy="7143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endParaRPr lang="sv-SE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9132130" y="6708795"/>
            <a:ext cx="714380" cy="7143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endParaRPr lang="sv-SE"/>
          </a:p>
        </p:txBody>
      </p:sp>
      <p:cxnSp>
        <p:nvCxnSpPr>
          <p:cNvPr id="11" name="Straight Connector 17"/>
          <p:cNvCxnSpPr/>
          <p:nvPr userDrawn="1"/>
        </p:nvCxnSpPr>
        <p:spPr bwMode="auto">
          <a:xfrm>
            <a:off x="342900" y="7091481"/>
            <a:ext cx="6948000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2009-11-18</a:t>
            </a:r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FDE0-D94C-4052-8B87-8F07CF91D0E2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6" name="Straight Connector 17"/>
          <p:cNvCxnSpPr/>
          <p:nvPr userDrawn="1"/>
        </p:nvCxnSpPr>
        <p:spPr bwMode="auto">
          <a:xfrm>
            <a:off x="342900" y="7091481"/>
            <a:ext cx="10042525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345510" y="2351077"/>
            <a:ext cx="7215237" cy="1120771"/>
          </a:xfrm>
          <a:noFill/>
        </p:spPr>
        <p:txBody>
          <a:bodyPr/>
          <a:lstStyle>
            <a:lvl1pPr algn="l">
              <a:defRPr sz="4000" b="0">
                <a:solidFill>
                  <a:schemeClr val="accent2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en-US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2345510" y="3490923"/>
            <a:ext cx="7214400" cy="93185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US" dirty="0"/>
          </a:p>
        </p:txBody>
      </p:sp>
      <p:pic>
        <p:nvPicPr>
          <p:cNvPr id="6" name="Bildobjekt 9" descr="kth_eng_rgb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88122" y="2351974"/>
            <a:ext cx="1296000" cy="16421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7" name="Platshållare för innehåll 6"/>
          <p:cNvSpPr>
            <a:spLocks noGrp="1"/>
          </p:cNvSpPr>
          <p:nvPr>
            <p:ph sz="quarter" idx="13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amarbetspart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10" name="Platshållare för innehåll 9"/>
          <p:cNvSpPr>
            <a:spLocks noGrp="1"/>
          </p:cNvSpPr>
          <p:nvPr>
            <p:ph sz="quarter" idx="16"/>
          </p:nvPr>
        </p:nvSpPr>
        <p:spPr>
          <a:xfrm>
            <a:off x="2130425" y="2066400"/>
            <a:ext cx="8024400" cy="447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489046" y="6708795"/>
            <a:ext cx="714380" cy="7143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endParaRPr lang="sv-SE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8310588" y="6708795"/>
            <a:ext cx="714380" cy="7143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endParaRPr lang="sv-SE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9132130" y="6708795"/>
            <a:ext cx="714380" cy="7143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/>
            </a:lvl1pPr>
          </a:lstStyle>
          <a:p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31196" y="422251"/>
            <a:ext cx="8001056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52144" rIns="104287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bakgrundsrubriken</a:t>
            </a:r>
          </a:p>
        </p:txBody>
      </p:sp>
      <p:pic>
        <p:nvPicPr>
          <p:cNvPr id="11" name="Bildobjekt 9" descr="kth_eng_rg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5246" y="350813"/>
            <a:ext cx="846404" cy="1071570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2131196" y="2065325"/>
            <a:ext cx="8025629" cy="447358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v-SE" dirty="0"/>
          </a:p>
        </p:txBody>
      </p:sp>
      <p:sp>
        <p:nvSpPr>
          <p:cNvPr id="14" name="Platshållare för datum 13"/>
          <p:cNvSpPr>
            <a:spLocks noGrp="1"/>
          </p:cNvSpPr>
          <p:nvPr>
            <p:ph type="dt" sz="half" idx="2"/>
          </p:nvPr>
        </p:nvSpPr>
        <p:spPr>
          <a:xfrm>
            <a:off x="252292" y="7164213"/>
            <a:ext cx="1093086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sv-SE" smtClean="0"/>
              <a:t>2009-11-18</a:t>
            </a:r>
            <a:endParaRPr lang="sv-SE"/>
          </a:p>
        </p:txBody>
      </p:sp>
      <p:sp>
        <p:nvSpPr>
          <p:cNvPr id="15" name="Platshållare för sidfot 14"/>
          <p:cNvSpPr>
            <a:spLocks noGrp="1"/>
          </p:cNvSpPr>
          <p:nvPr>
            <p:ph type="ftr" sz="quarter" idx="3"/>
          </p:nvPr>
        </p:nvSpPr>
        <p:spPr>
          <a:xfrm>
            <a:off x="2131196" y="7164213"/>
            <a:ext cx="4625083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endParaRPr lang="sv-SE"/>
          </a:p>
        </p:txBody>
      </p:sp>
      <p:sp>
        <p:nvSpPr>
          <p:cNvPr id="16" name="Platshållare för bildnummer 15"/>
          <p:cNvSpPr>
            <a:spLocks noGrp="1"/>
          </p:cNvSpPr>
          <p:nvPr>
            <p:ph type="sldNum" sz="quarter" idx="4"/>
          </p:nvPr>
        </p:nvSpPr>
        <p:spPr>
          <a:xfrm>
            <a:off x="9917938" y="7164213"/>
            <a:ext cx="527695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fld id="{4960FDE0-D94C-4052-8B87-8F07CF91D0E2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hf sldNum="0" hdr="0" ftr="0" dt="0"/>
  <p:txStyles>
    <p:titleStyle>
      <a:lvl1pPr algn="l" defTabSz="1042988" rtl="0" eaLnBrk="1" fontAlgn="base" hangingPunct="1">
        <a:spcBef>
          <a:spcPct val="0"/>
        </a:spcBef>
        <a:spcAft>
          <a:spcPct val="0"/>
        </a:spcAft>
        <a:defRPr sz="3200" b="0">
          <a:solidFill>
            <a:schemeClr val="accent2"/>
          </a:solidFill>
          <a:latin typeface="+mj-lt"/>
          <a:ea typeface="+mj-ea"/>
          <a:cs typeface="+mj-cs"/>
        </a:defRPr>
      </a:lvl1pPr>
      <a:lvl2pPr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2pPr>
      <a:lvl3pPr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3pPr>
      <a:lvl4pPr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4pPr>
      <a:lvl5pPr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5pPr>
      <a:lvl6pPr marL="4572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6pPr>
      <a:lvl7pPr marL="9144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7pPr>
      <a:lvl8pPr marL="13716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8pPr>
      <a:lvl9pPr marL="18288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9pPr>
    </p:titleStyle>
    <p:bodyStyle>
      <a:lvl1pPr marL="204788" indent="-204788" algn="l" defTabSz="1042988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04825" indent="-209550" algn="l" defTabSz="1042988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-"/>
        <a:defRPr sz="2000">
          <a:solidFill>
            <a:schemeClr val="tx1"/>
          </a:solidFill>
          <a:latin typeface="+mn-lt"/>
        </a:defRPr>
      </a:lvl2pPr>
      <a:lvl3pPr marL="754063" indent="-260350" algn="l" defTabSz="1042988" rtl="0" eaLnBrk="1" fontAlgn="base" hangingPunct="1">
        <a:spcBef>
          <a:spcPts val="600"/>
        </a:spcBef>
        <a:spcAft>
          <a:spcPct val="0"/>
        </a:spcAft>
        <a:buClr>
          <a:schemeClr val="accent2"/>
        </a:buClr>
        <a:buSzPct val="90000"/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3pPr>
      <a:lvl4pPr marL="1030288" indent="-261938" algn="l" defTabSz="1042988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4pPr>
      <a:lvl5pPr marL="1281113" indent="-260350" algn="l" defTabSz="1042988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pitchFamily="34" charset="0"/>
        <a:buChar char="•"/>
        <a:defRPr sz="1400">
          <a:solidFill>
            <a:schemeClr val="tx1"/>
          </a:solidFill>
          <a:latin typeface="+mn-lt"/>
        </a:defRPr>
      </a:lvl5pPr>
      <a:lvl6pPr marL="28035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6pPr>
      <a:lvl7pPr marL="32607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7pPr>
      <a:lvl8pPr marL="37179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8pPr>
      <a:lvl9pPr marL="41751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31196" y="422251"/>
            <a:ext cx="8001056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52144" rIns="104287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bakgrundsrubriken</a:t>
            </a:r>
          </a:p>
        </p:txBody>
      </p:sp>
      <p:pic>
        <p:nvPicPr>
          <p:cNvPr id="11" name="Bildobjekt 9" descr="kth_eng_rg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5246" y="350813"/>
            <a:ext cx="846404" cy="1071570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2131196" y="2065325"/>
            <a:ext cx="8025629" cy="447358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v-S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hf sldNum="0" hdr="0" ftr="0" dt="0"/>
  <p:txStyles>
    <p:titleStyle>
      <a:lvl1pPr algn="l" defTabSz="1042988" rtl="0" eaLnBrk="1" fontAlgn="base" hangingPunct="1">
        <a:spcBef>
          <a:spcPct val="0"/>
        </a:spcBef>
        <a:spcAft>
          <a:spcPct val="0"/>
        </a:spcAft>
        <a:defRPr sz="3200" b="0">
          <a:solidFill>
            <a:schemeClr val="accent2"/>
          </a:solidFill>
          <a:latin typeface="+mj-lt"/>
          <a:ea typeface="+mj-ea"/>
          <a:cs typeface="+mj-cs"/>
        </a:defRPr>
      </a:lvl1pPr>
      <a:lvl2pPr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2pPr>
      <a:lvl3pPr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3pPr>
      <a:lvl4pPr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4pPr>
      <a:lvl5pPr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5pPr>
      <a:lvl6pPr marL="4572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6pPr>
      <a:lvl7pPr marL="9144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7pPr>
      <a:lvl8pPr marL="13716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8pPr>
      <a:lvl9pPr marL="1828800" algn="l" defTabSz="1042988" rtl="0" eaLnBrk="1" fontAlgn="base" hangingPunct="1">
        <a:spcBef>
          <a:spcPct val="0"/>
        </a:spcBef>
        <a:spcAft>
          <a:spcPct val="0"/>
        </a:spcAft>
        <a:defRPr sz="3600">
          <a:solidFill>
            <a:srgbClr val="B81100"/>
          </a:solidFill>
          <a:latin typeface="Verdana" charset="0"/>
        </a:defRPr>
      </a:lvl9pPr>
    </p:titleStyle>
    <p:bodyStyle>
      <a:lvl1pPr marL="204788" indent="-204788" algn="l" defTabSz="1042988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04825" indent="-209550" algn="l" defTabSz="1042988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-"/>
        <a:defRPr sz="2000">
          <a:solidFill>
            <a:schemeClr val="tx1"/>
          </a:solidFill>
          <a:latin typeface="+mn-lt"/>
        </a:defRPr>
      </a:lvl2pPr>
      <a:lvl3pPr marL="754063" indent="-260350" algn="l" defTabSz="1042988" rtl="0" eaLnBrk="1" fontAlgn="base" hangingPunct="1">
        <a:spcBef>
          <a:spcPts val="600"/>
        </a:spcBef>
        <a:spcAft>
          <a:spcPct val="0"/>
        </a:spcAft>
        <a:buClr>
          <a:schemeClr val="accent2"/>
        </a:buClr>
        <a:buSzPct val="90000"/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3pPr>
      <a:lvl4pPr marL="1030288" indent="-261938" algn="l" defTabSz="1042988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4pPr>
      <a:lvl5pPr marL="1281113" indent="-260350" algn="l" defTabSz="1042988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pitchFamily="34" charset="0"/>
        <a:buChar char="•"/>
        <a:defRPr sz="1400">
          <a:solidFill>
            <a:schemeClr val="tx1"/>
          </a:solidFill>
          <a:latin typeface="+mn-lt"/>
        </a:defRPr>
      </a:lvl5pPr>
      <a:lvl6pPr marL="28035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6pPr>
      <a:lvl7pPr marL="32607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7pPr>
      <a:lvl8pPr marL="37179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8pPr>
      <a:lvl9pPr marL="4175125" indent="-260350" algn="l" defTabSz="1042988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1570" y="2659066"/>
            <a:ext cx="7215237" cy="1120771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Luminescence</a:t>
            </a:r>
            <a:r>
              <a:rPr lang="sv-SE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of</a:t>
            </a:r>
            <a:r>
              <a:rPr lang="sv-SE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excitons</a:t>
            </a:r>
            <a:r>
              <a:rPr lang="sv-SE" dirty="0" smtClean="0">
                <a:solidFill>
                  <a:schemeClr val="accent1"/>
                </a:solidFill>
              </a:rPr>
              <a:t/>
            </a:r>
            <a:br>
              <a:rPr lang="sv-SE" dirty="0" smtClean="0">
                <a:solidFill>
                  <a:schemeClr val="accent1"/>
                </a:solidFill>
              </a:rPr>
            </a:b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21570" y="5075981"/>
            <a:ext cx="7214400" cy="931856"/>
          </a:xfrm>
        </p:spPr>
        <p:txBody>
          <a:bodyPr/>
          <a:lstStyle/>
          <a:p>
            <a:r>
              <a:rPr lang="en-US" dirty="0" smtClean="0"/>
              <a:t>By: </a:t>
            </a:r>
            <a:r>
              <a:rPr lang="en-US" i="1" dirty="0" err="1" smtClean="0"/>
              <a:t>Yashar</a:t>
            </a:r>
            <a:r>
              <a:rPr lang="en-US" i="1" dirty="0" smtClean="0"/>
              <a:t> </a:t>
            </a:r>
            <a:r>
              <a:rPr lang="en-US" i="1" dirty="0" err="1" smtClean="0"/>
              <a:t>Hormozan</a:t>
            </a:r>
            <a:endParaRPr lang="en-US" i="1" dirty="0" smtClean="0"/>
          </a:p>
          <a:p>
            <a:endParaRPr lang="en-US" i="1" dirty="0" smtClean="0"/>
          </a:p>
          <a:p>
            <a:r>
              <a:rPr lang="en-US" sz="1200" i="1" dirty="0" smtClean="0"/>
              <a:t>Chapters 7 </a:t>
            </a:r>
            <a:r>
              <a:rPr lang="en-US" sz="1200" i="1" dirty="0" smtClean="0"/>
              <a:t>of </a:t>
            </a:r>
            <a:r>
              <a:rPr lang="en-US" sz="1200" i="1" dirty="0" smtClean="0"/>
              <a:t>”Luminescence Spectroscopy of Semiconductors” </a:t>
            </a:r>
          </a:p>
          <a:p>
            <a:r>
              <a:rPr lang="en-US" sz="1200" i="1" dirty="0" smtClean="0"/>
              <a:t>by Ivan Plant &amp; Jan </a:t>
            </a:r>
            <a:r>
              <a:rPr lang="en-US" sz="1200" i="1" dirty="0" err="1" smtClean="0"/>
              <a:t>Valenta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61881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9482" y="323453"/>
            <a:ext cx="8001056" cy="1260475"/>
          </a:xfrm>
        </p:spPr>
        <p:txBody>
          <a:bodyPr/>
          <a:lstStyle/>
          <a:p>
            <a:pPr algn="ctr"/>
            <a:r>
              <a:rPr lang="en-US" dirty="0" smtClean="0"/>
              <a:t>Basic types of </a:t>
            </a:r>
            <a:r>
              <a:rPr lang="en-US" dirty="0" err="1" smtClean="0"/>
              <a:t>excitons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385466" y="1835621"/>
            <a:ext cx="8352928" cy="4968551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i="1" dirty="0" err="1" smtClean="0">
                <a:solidFill>
                  <a:schemeClr val="accent1"/>
                </a:solidFill>
              </a:rPr>
              <a:t>Frenkel</a:t>
            </a:r>
            <a:r>
              <a:rPr lang="en-US" i="1" dirty="0" smtClean="0">
                <a:solidFill>
                  <a:schemeClr val="accent1"/>
                </a:solidFill>
              </a:rPr>
              <a:t> </a:t>
            </a:r>
            <a:r>
              <a:rPr lang="en-US" i="1" dirty="0" err="1" smtClean="0">
                <a:solidFill>
                  <a:schemeClr val="accent1"/>
                </a:solidFill>
              </a:rPr>
              <a:t>exciton</a:t>
            </a:r>
            <a:r>
              <a:rPr lang="en-US" i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or</a:t>
            </a:r>
            <a:r>
              <a:rPr lang="en-US" i="1" dirty="0" smtClean="0">
                <a:solidFill>
                  <a:schemeClr val="accent1"/>
                </a:solidFill>
              </a:rPr>
              <a:t> a </a:t>
            </a:r>
            <a:r>
              <a:rPr lang="en-US" dirty="0" smtClean="0">
                <a:solidFill>
                  <a:schemeClr val="accent1"/>
                </a:solidFill>
              </a:rPr>
              <a:t>small-radius </a:t>
            </a:r>
            <a:r>
              <a:rPr lang="en-US" dirty="0" err="1" smtClean="0">
                <a:solidFill>
                  <a:schemeClr val="accent1"/>
                </a:solidFill>
              </a:rPr>
              <a:t>exciton</a:t>
            </a:r>
            <a:endParaRPr lang="en-US" dirty="0">
              <a:solidFill>
                <a:schemeClr val="accent1"/>
              </a:solidFill>
            </a:endParaRPr>
          </a:p>
          <a:p>
            <a:pPr marL="528637" lvl="1" indent="-228600">
              <a:buFont typeface="Courier New" pitchFamily="49" charset="0"/>
              <a:buChar char="o"/>
            </a:pPr>
            <a:endParaRPr lang="en-US" sz="1200" dirty="0" smtClean="0">
              <a:solidFill>
                <a:schemeClr val="tx2"/>
              </a:solidFill>
            </a:endParaRPr>
          </a:p>
          <a:p>
            <a:pPr marL="528637" lvl="1" indent="-228600">
              <a:buFont typeface="Courier New" pitchFamily="49" charset="0"/>
              <a:buChar char="o"/>
            </a:pPr>
            <a:r>
              <a:rPr lang="en-US" sz="1600" dirty="0" smtClean="0">
                <a:solidFill>
                  <a:schemeClr val="tx2"/>
                </a:solidFill>
              </a:rPr>
              <a:t>Highly localized at an atom or molecule</a:t>
            </a:r>
          </a:p>
          <a:p>
            <a:pPr marL="528637" lvl="1" indent="-228600">
              <a:buFont typeface="Courier New" pitchFamily="49" charset="0"/>
              <a:buChar char="o"/>
            </a:pPr>
            <a:r>
              <a:rPr lang="en-US" sz="1600" dirty="0" smtClean="0">
                <a:solidFill>
                  <a:schemeClr val="tx2"/>
                </a:solidFill>
              </a:rPr>
              <a:t>Move only by a hopping mechanism</a:t>
            </a:r>
          </a:p>
          <a:p>
            <a:pPr marL="528637" lvl="1" indent="-228600">
              <a:buFont typeface="Courier New" pitchFamily="49" charset="0"/>
              <a:buChar char="o"/>
            </a:pPr>
            <a:r>
              <a:rPr lang="en-US" sz="1600" dirty="0" smtClean="0">
                <a:solidFill>
                  <a:schemeClr val="tx2"/>
                </a:solidFill>
              </a:rPr>
              <a:t>Molecular crystals</a:t>
            </a:r>
          </a:p>
          <a:p>
            <a:pPr marL="300037" lvl="1" indent="0">
              <a:buNone/>
            </a:pPr>
            <a:endParaRPr lang="en-US" sz="1200" dirty="0" smtClean="0">
              <a:solidFill>
                <a:schemeClr val="accent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i="1" dirty="0" smtClean="0">
                <a:solidFill>
                  <a:schemeClr val="accent1"/>
                </a:solidFill>
              </a:rPr>
              <a:t>Charge Transfer </a:t>
            </a:r>
            <a:r>
              <a:rPr lang="en-US" i="1" dirty="0" err="1" smtClean="0">
                <a:solidFill>
                  <a:schemeClr val="accent1"/>
                </a:solidFill>
              </a:rPr>
              <a:t>exciton</a:t>
            </a:r>
            <a:endParaRPr lang="en-US" i="1" dirty="0" smtClean="0">
              <a:solidFill>
                <a:schemeClr val="accent1"/>
              </a:solidFill>
            </a:endParaRPr>
          </a:p>
          <a:p>
            <a:pPr marL="642937" lvl="1" indent="-342900">
              <a:buFont typeface="Courier New" pitchFamily="49" charset="0"/>
              <a:buChar char="o"/>
            </a:pPr>
            <a:endParaRPr lang="en-US" sz="1200" dirty="0" smtClean="0">
              <a:solidFill>
                <a:schemeClr val="tx2"/>
              </a:solidFill>
            </a:endParaRPr>
          </a:p>
          <a:p>
            <a:pPr marL="642937" lvl="1" indent="-342900">
              <a:buFont typeface="Courier New" pitchFamily="49" charset="0"/>
              <a:buChar char="o"/>
            </a:pPr>
            <a:r>
              <a:rPr lang="en-US" sz="1600" dirty="0" smtClean="0">
                <a:solidFill>
                  <a:schemeClr val="tx2"/>
                </a:solidFill>
              </a:rPr>
              <a:t>In Ionic crystals</a:t>
            </a:r>
            <a:endParaRPr lang="en-US" sz="1600" dirty="0" smtClean="0">
              <a:solidFill>
                <a:schemeClr val="tx2"/>
              </a:solidFill>
            </a:endParaRPr>
          </a:p>
          <a:p>
            <a:pPr marL="642937" lvl="1" indent="-342900">
              <a:buFont typeface="Courier New" pitchFamily="49" charset="0"/>
              <a:buChar char="o"/>
            </a:pPr>
            <a:r>
              <a:rPr lang="en-US" sz="1600" dirty="0" smtClean="0">
                <a:solidFill>
                  <a:schemeClr val="tx2"/>
                </a:solidFill>
              </a:rPr>
              <a:t>Due to transfer of an electron from a lattice anion to the closest </a:t>
            </a:r>
            <a:r>
              <a:rPr lang="en-US" sz="1600" dirty="0" err="1" smtClean="0">
                <a:solidFill>
                  <a:schemeClr val="tx2"/>
                </a:solidFill>
              </a:rPr>
              <a:t>cation</a:t>
            </a:r>
            <a:r>
              <a:rPr lang="en-US" sz="1600" dirty="0" smtClean="0">
                <a:solidFill>
                  <a:schemeClr val="tx2"/>
                </a:solidFill>
              </a:rPr>
              <a:t>, creating a maximum of electron charge density </a:t>
            </a:r>
            <a:endParaRPr lang="en-US" sz="1600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1200" i="1" dirty="0" smtClean="0">
              <a:solidFill>
                <a:schemeClr val="accent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1200" i="1" dirty="0" smtClean="0">
              <a:solidFill>
                <a:schemeClr val="accent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i="1" dirty="0" err="1" smtClean="0">
                <a:solidFill>
                  <a:schemeClr val="accent1"/>
                </a:solidFill>
              </a:rPr>
              <a:t>Wannier</a:t>
            </a:r>
            <a:r>
              <a:rPr lang="en-US" i="1" dirty="0" smtClean="0">
                <a:solidFill>
                  <a:schemeClr val="accent1"/>
                </a:solidFill>
              </a:rPr>
              <a:t> </a:t>
            </a:r>
            <a:r>
              <a:rPr lang="en-US" i="1" dirty="0" err="1" smtClean="0">
                <a:solidFill>
                  <a:schemeClr val="accent1"/>
                </a:solidFill>
              </a:rPr>
              <a:t>Exciton</a:t>
            </a:r>
            <a:r>
              <a:rPr lang="en-US" i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or large-radius </a:t>
            </a:r>
            <a:r>
              <a:rPr lang="en-US" dirty="0" err="1" smtClean="0">
                <a:solidFill>
                  <a:schemeClr val="accent1"/>
                </a:solidFill>
              </a:rPr>
              <a:t>exciton</a:t>
            </a:r>
            <a:endParaRPr lang="en-US" i="1" dirty="0" smtClean="0">
              <a:solidFill>
                <a:schemeClr val="accent1"/>
              </a:solidFill>
            </a:endParaRPr>
          </a:p>
          <a:p>
            <a:pPr lvl="1">
              <a:buFont typeface="Courier New" pitchFamily="49" charset="0"/>
              <a:buChar char="o"/>
            </a:pPr>
            <a:endParaRPr lang="en-US" sz="1000" i="1" dirty="0" smtClean="0"/>
          </a:p>
          <a:p>
            <a:pPr lvl="1">
              <a:buFont typeface="Courier New" pitchFamily="49" charset="0"/>
              <a:buChar char="o"/>
            </a:pPr>
            <a:r>
              <a:rPr lang="en-US" sz="1600" dirty="0" smtClean="0"/>
              <a:t>Electron and holes separated over many lattice constants</a:t>
            </a:r>
          </a:p>
          <a:p>
            <a:pPr lvl="1">
              <a:buFont typeface="Courier New" pitchFamily="49" charset="0"/>
              <a:buChar char="o"/>
            </a:pPr>
            <a:r>
              <a:rPr lang="en-US" sz="1600" dirty="0" smtClean="0"/>
              <a:t>Strongly delocalized wave function and </a:t>
            </a:r>
            <a:r>
              <a:rPr lang="en-US" sz="1600" b="1" dirty="0" smtClean="0"/>
              <a:t>free</a:t>
            </a:r>
            <a:r>
              <a:rPr lang="en-US" sz="1600" dirty="0" smtClean="0"/>
              <a:t> to move</a:t>
            </a:r>
          </a:p>
          <a:p>
            <a:pPr lvl="1">
              <a:buFont typeface="Courier New" pitchFamily="49" charset="0"/>
              <a:buChar char="o"/>
            </a:pPr>
            <a:r>
              <a:rPr lang="en-US" sz="1600" dirty="0" smtClean="0"/>
              <a:t>Transfer energy but </a:t>
            </a:r>
            <a:r>
              <a:rPr lang="en-US" sz="1600" b="1" dirty="0" smtClean="0"/>
              <a:t>not</a:t>
            </a:r>
            <a:r>
              <a:rPr lang="en-US" sz="1600" dirty="0" smtClean="0"/>
              <a:t> charge!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59523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" t="-581" r="11" b="34455"/>
          <a:stretch/>
        </p:blipFill>
        <p:spPr bwMode="auto">
          <a:xfrm>
            <a:off x="7506146" y="1907629"/>
            <a:ext cx="2988081" cy="4860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402" y="323453"/>
            <a:ext cx="8001056" cy="1260475"/>
          </a:xfrm>
        </p:spPr>
        <p:txBody>
          <a:bodyPr/>
          <a:lstStyle/>
          <a:p>
            <a:pPr algn="ctr"/>
            <a:r>
              <a:rPr lang="en-US" dirty="0" err="1" smtClean="0"/>
              <a:t>Wannier</a:t>
            </a:r>
            <a:r>
              <a:rPr lang="en-US" dirty="0" smtClean="0"/>
              <a:t> </a:t>
            </a:r>
            <a:r>
              <a:rPr lang="en-US" dirty="0" err="1" smtClean="0"/>
              <a:t>exciton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521370" y="1979637"/>
                <a:ext cx="7272808" cy="5328592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solidFill>
                      <a:schemeClr val="accent1"/>
                    </a:solidFill>
                  </a:rPr>
                  <a:t>Held together by </a:t>
                </a:r>
                <a:r>
                  <a:rPr lang="en-US" sz="1800" b="1" i="1" dirty="0" smtClean="0">
                    <a:solidFill>
                      <a:schemeClr val="accent1"/>
                    </a:solidFill>
                  </a:rPr>
                  <a:t>Coulomb force</a:t>
                </a:r>
              </a:p>
              <a:p>
                <a:pPr marL="0" indent="0">
                  <a:buNone/>
                </a:pPr>
                <a:endParaRPr lang="en-US" sz="1800" dirty="0" smtClean="0">
                  <a:solidFill>
                    <a:schemeClr val="accent1"/>
                  </a:solidFill>
                </a:endParaRPr>
              </a:p>
              <a:p>
                <a:pPr marL="0" lvl="5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2000" i="1">
                          <a:latin typeface="Cambria Math"/>
                        </a:rPr>
                        <m:t>𝑈</m:t>
                      </m:r>
                      <m:d>
                        <m:dPr>
                          <m:ctrlPr>
                            <a:rPr lang="sv-SE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sv-SE" sz="2000" i="1">
                              <a:latin typeface="Cambria Math"/>
                            </a:rPr>
                            <m:t>𝑟</m:t>
                          </m:r>
                        </m:e>
                      </m:d>
                      <m:r>
                        <a:rPr lang="sv-SE" sz="20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sv-SE" sz="20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sv-SE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sv-SE" sz="20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sv-SE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sv-SE" sz="2000" i="1">
                              <a:latin typeface="Cambria Math"/>
                            </a:rPr>
                            <m:t>4</m:t>
                          </m:r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𝜋</m:t>
                          </m:r>
                          <m:sSub>
                            <m:sSubPr>
                              <m:ctrlPr>
                                <a:rPr lang="sv-SE" sz="20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sz="2000" i="1">
                                  <a:latin typeface="Cambria Math"/>
                                  <a:ea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sv-SE" sz="2000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𝜀</m:t>
                          </m:r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:endParaRPr lang="en-US" sz="1800" dirty="0">
                  <a:solidFill>
                    <a:schemeClr val="accent1"/>
                  </a:solidFill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solidFill>
                      <a:schemeClr val="accent1"/>
                    </a:solidFill>
                  </a:rPr>
                  <a:t>Similar 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to </a:t>
                </a:r>
                <a:r>
                  <a:rPr lang="en-US" sz="1800" b="1" i="1" dirty="0">
                    <a:solidFill>
                      <a:schemeClr val="accent1"/>
                    </a:solidFill>
                  </a:rPr>
                  <a:t>Hydrogen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 atom but </a:t>
                </a:r>
                <a:r>
                  <a:rPr lang="en-US" sz="1800" b="1" i="1" dirty="0" smtClean="0">
                    <a:solidFill>
                      <a:schemeClr val="accent1"/>
                    </a:solidFill>
                  </a:rPr>
                  <a:t>larger(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chemeClr val="accent1"/>
                        </a:solidFill>
                        <a:latin typeface="Cambria Math"/>
                        <a:ea typeface="Cambria Math"/>
                      </a:rPr>
                      <m:t>≈</m:t>
                    </m:r>
                    <m:r>
                      <a:rPr lang="sv-SE" sz="1800" b="1" i="1" smtClean="0">
                        <a:solidFill>
                          <a:schemeClr val="accent1"/>
                        </a:solidFill>
                        <a:latin typeface="Cambria Math"/>
                        <a:ea typeface="Cambria Math"/>
                      </a:rPr>
                      <m:t>𝟏𝟎𝟎</m:t>
                    </m:r>
                    <m:r>
                      <a:rPr lang="sv-SE" sz="1800" b="1" i="1" smtClean="0">
                        <a:solidFill>
                          <a:schemeClr val="accent1"/>
                        </a:solidFill>
                        <a:latin typeface="Cambria Math"/>
                        <a:ea typeface="Cambria Math"/>
                      </a:rPr>
                      <m:t> </m:t>
                    </m:r>
                    <m:sSub>
                      <m:sSubPr>
                        <m:ctrlPr>
                          <a:rPr lang="sv-SE" sz="1800" b="1" i="1" smtClean="0">
                            <a:solidFill>
                              <a:schemeClr val="accent1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1800" b="1" i="1" smtClean="0">
                            <a:solidFill>
                              <a:schemeClr val="accent1"/>
                            </a:solidFill>
                            <a:latin typeface="Cambria Math"/>
                            <a:ea typeface="Cambria Math"/>
                          </a:rPr>
                          <m:t>𝒂</m:t>
                        </m:r>
                      </m:e>
                      <m:sub>
                        <m:r>
                          <a:rPr lang="sv-SE" sz="1800" b="1" i="1" smtClean="0">
                            <a:solidFill>
                              <a:schemeClr val="accent1"/>
                            </a:solidFill>
                            <a:latin typeface="Cambria Math"/>
                            <a:ea typeface="Cambria Math"/>
                          </a:rPr>
                          <m:t>𝑩</m:t>
                        </m:r>
                      </m:sub>
                    </m:sSub>
                  </m:oMath>
                </a14:m>
                <a:r>
                  <a:rPr lang="en-US" sz="1800" b="1" dirty="0" smtClean="0">
                    <a:solidFill>
                      <a:schemeClr val="accent1"/>
                    </a:solidFill>
                  </a:rPr>
                  <a:t>) 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&amp;</a:t>
                </a:r>
                <a:r>
                  <a:rPr lang="en-US" sz="1800" b="1" dirty="0">
                    <a:solidFill>
                      <a:schemeClr val="accent1"/>
                    </a:solidFill>
                  </a:rPr>
                  <a:t> </a:t>
                </a:r>
                <a:r>
                  <a:rPr lang="en-US" sz="1800" b="1" i="1" dirty="0" smtClean="0">
                    <a:solidFill>
                      <a:schemeClr val="accent1"/>
                    </a:solidFill>
                  </a:rPr>
                  <a:t>unstable above T</a:t>
                </a:r>
                <a14:m>
                  <m:oMath xmlns:m="http://schemas.openxmlformats.org/officeDocument/2006/math">
                    <m:r>
                      <a:rPr lang="en-US" sz="2100" b="1" i="1" smtClean="0">
                        <a:solidFill>
                          <a:schemeClr val="accent1"/>
                        </a:solidFill>
                        <a:latin typeface="Cambria Math"/>
                        <a:ea typeface="Cambria Math"/>
                      </a:rPr>
                      <m:t>≈</m:t>
                    </m:r>
                  </m:oMath>
                </a14:m>
                <a:r>
                  <a:rPr lang="en-US" sz="1800" b="1" i="1" dirty="0" smtClean="0">
                    <a:solidFill>
                      <a:schemeClr val="accent1"/>
                    </a:solidFill>
                  </a:rPr>
                  <a:t> 110 K</a:t>
                </a:r>
              </a:p>
              <a:p>
                <a:pPr marL="825500" lvl="3" indent="0">
                  <a:buNone/>
                </a:pPr>
                <a:endParaRPr lang="en-US" sz="1200" b="1" i="1" dirty="0" smtClean="0">
                  <a:solidFill>
                    <a:schemeClr val="accent1"/>
                  </a:solidFill>
                </a:endParaRPr>
              </a:p>
              <a:p>
                <a:pPr marL="825500" lvl="3" indent="0">
                  <a:buNone/>
                </a:pPr>
                <a:endParaRPr lang="en-US" sz="1200" b="1" i="1" dirty="0" smtClean="0">
                  <a:solidFill>
                    <a:schemeClr val="accent1"/>
                  </a:solidFill>
                </a:endParaRPr>
              </a:p>
              <a:p>
                <a:pPr marL="825500" lvl="3" indent="0">
                  <a:buNone/>
                </a:pPr>
                <a:r>
                  <a:rPr lang="en-US" b="1" i="1" dirty="0" smtClean="0"/>
                  <a:t>Due to:</a:t>
                </a:r>
              </a:p>
              <a:p>
                <a:pPr marL="892175" lvl="2" indent="-342900" algn="just">
                  <a:buFont typeface="+mj-lt"/>
                  <a:buAutoNum type="arabicPeriod"/>
                </a:pPr>
                <a:r>
                  <a:rPr lang="en-US" sz="1600" dirty="0"/>
                  <a:t>High dielectric constant</a:t>
                </a:r>
                <a:r>
                  <a:rPr lang="en-US" sz="1600" dirty="0" smtClean="0"/>
                  <a:t> in semiconductors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sv-SE" sz="210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100" b="1" i="1">
                        <a:latin typeface="Cambria Math"/>
                        <a:ea typeface="Cambria Math"/>
                      </a:rPr>
                      <m:t>𝜺</m:t>
                    </m:r>
                    <m:r>
                      <a:rPr lang="sv-SE" sz="2100" b="1" i="1">
                        <a:latin typeface="Cambria Math"/>
                        <a:ea typeface="Cambria Math"/>
                      </a:rPr>
                      <m:t>≈</m:t>
                    </m:r>
                    <m:r>
                      <a:rPr lang="sv-SE" sz="2100" b="1" i="1">
                        <a:latin typeface="Cambria Math"/>
                        <a:ea typeface="Cambria Math"/>
                      </a:rPr>
                      <m:t>𝟏𝟎</m:t>
                    </m:r>
                  </m:oMath>
                </a14:m>
                <a:endParaRPr lang="sv-SE" sz="2100" b="1" dirty="0" smtClean="0">
                  <a:ea typeface="Cambria Math"/>
                </a:endParaRPr>
              </a:p>
              <a:p>
                <a:pPr marL="892175" lvl="2" indent="-342900" algn="just">
                  <a:buFont typeface="+mj-lt"/>
                  <a:buAutoNum type="arabicPeriod"/>
                </a:pPr>
                <a:r>
                  <a:rPr lang="en-US" sz="1600" dirty="0"/>
                  <a:t>Low reduced mass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sz="21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sv-SE" sz="2100" b="1" i="1">
                            <a:latin typeface="Cambria Math"/>
                          </a:rPr>
                          <m:t>𝒎</m:t>
                        </m:r>
                      </m:e>
                      <m:sub>
                        <m:r>
                          <a:rPr lang="sv-SE" sz="2100" b="1" i="1">
                            <a:latin typeface="Cambria Math"/>
                          </a:rPr>
                          <m:t>𝒓</m:t>
                        </m:r>
                      </m:sub>
                    </m:sSub>
                    <m:r>
                      <a:rPr lang="sv-SE" sz="2100" b="1" i="1">
                        <a:latin typeface="Cambria Math"/>
                      </a:rPr>
                      <m:t>/</m:t>
                    </m:r>
                    <m:sSub>
                      <m:sSubPr>
                        <m:ctrlPr>
                          <a:rPr lang="sv-SE" sz="21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sv-SE" sz="2100" b="1" i="1">
                            <a:latin typeface="Cambria Math"/>
                          </a:rPr>
                          <m:t>𝒎</m:t>
                        </m:r>
                      </m:e>
                      <m:sub>
                        <m:r>
                          <a:rPr lang="sv-SE" sz="2100" b="1" i="1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n-US" sz="2100" b="1" dirty="0">
                        <a:latin typeface="Cambria Math"/>
                        <a:ea typeface="Cambria Math"/>
                      </a:rPr>
                      <m:t>≈</m:t>
                    </m:r>
                    <m:r>
                      <a:rPr lang="sv-SE" sz="2100" b="1" dirty="0">
                        <a:latin typeface="Cambria Math"/>
                        <a:ea typeface="Cambria Math"/>
                      </a:rPr>
                      <m:t>𝟎</m:t>
                    </m:r>
                    <m:r>
                      <a:rPr lang="sv-SE" sz="2100" b="1" dirty="0">
                        <a:latin typeface="Cambria Math"/>
                        <a:ea typeface="Cambria Math"/>
                      </a:rPr>
                      <m:t>.</m:t>
                    </m:r>
                    <m:r>
                      <a:rPr lang="sv-SE" sz="2100" b="1" dirty="0">
                        <a:latin typeface="Cambria Math"/>
                        <a:ea typeface="Cambria Math"/>
                      </a:rPr>
                      <m:t>𝟏</m:t>
                    </m:r>
                  </m:oMath>
                </a14:m>
                <a:endParaRPr lang="en-US" sz="2100" b="1" dirty="0" smtClean="0"/>
              </a:p>
              <a:p>
                <a:pPr marL="892175" lvl="2" indent="-342900" algn="just">
                  <a:buFont typeface="+mj-lt"/>
                  <a:buAutoNum type="arabicPeriod"/>
                </a:pPr>
                <a:endParaRPr lang="en-US" sz="1800" b="1" dirty="0"/>
              </a:p>
              <a:p>
                <a:pPr marL="0" indent="0">
                  <a:buNone/>
                </a:pPr>
                <a:endParaRPr lang="sv-SE" sz="1800" i="1" dirty="0"/>
              </a:p>
              <a:p>
                <a:pPr marL="2543175" lvl="5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20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sv-SE" sz="20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sv-SE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sv-SE" sz="2000" b="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num>
                        <m:den>
                          <m:d>
                            <m:dPr>
                              <m:ctrlPr>
                                <a:rPr lang="sv-SE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sv-SE" sz="20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sv-SE" sz="2000" b="0" i="1" smtClean="0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sv-SE" sz="2000" b="0" i="1" smtClean="0">
                                      <a:latin typeface="Cambria Math"/>
                                    </a:rPr>
                                    <m:t>𝑟</m:t>
                                  </m:r>
                                </m:sub>
                              </m:sSub>
                              <m:r>
                                <a:rPr lang="sv-SE" sz="2000" b="0" i="1" smtClean="0">
                                  <a:latin typeface="Cambria Math"/>
                                </a:rPr>
                                <m:t>/</m:t>
                              </m:r>
                              <m:sSub>
                                <m:sSubPr>
                                  <m:ctrlPr>
                                    <a:rPr lang="sv-SE" sz="20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sv-SE" sz="2000" b="0" i="1" smtClean="0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sv-SE" sz="2000" b="0" i="1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sSub>
                        <m:sSub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20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sv-SE" sz="2000" b="0" i="1" smtClean="0">
                              <a:latin typeface="Cambria Math"/>
                            </a:rPr>
                            <m:t>𝐵𝑛</m:t>
                          </m:r>
                        </m:sub>
                      </m:sSub>
                      <m:r>
                        <a:rPr lang="sv-SE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sv-SE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sv-SE" sz="2000" i="1">
                              <a:latin typeface="Cambria Math"/>
                              <a:ea typeface="Cambria Math"/>
                            </a:rPr>
                            <m:t>𝜀</m:t>
                          </m:r>
                        </m:num>
                        <m:den>
                          <m:d>
                            <m:dPr>
                              <m:ctrlPr>
                                <a:rPr lang="sv-SE" sz="20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sv-SE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sv-SE" sz="20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sv-SE" sz="2000" i="1">
                                      <a:latin typeface="Cambria Math"/>
                                    </a:rPr>
                                    <m:t>𝑟</m:t>
                                  </m:r>
                                </m:sub>
                              </m:sSub>
                              <m:r>
                                <a:rPr lang="sv-SE" sz="2000" i="1">
                                  <a:latin typeface="Cambria Math"/>
                                </a:rPr>
                                <m:t>/</m:t>
                              </m:r>
                              <m:sSub>
                                <m:sSubPr>
                                  <m:ctrlPr>
                                    <a:rPr lang="sv-SE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sv-SE" sz="20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sv-SE" sz="20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sSup>
                        <m:sSupPr>
                          <m:ctrlPr>
                            <a:rPr lang="sv-SE" sz="20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sv-SE" sz="2000" b="0" i="1" smtClean="0"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sv-SE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sv-SE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20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sv-SE" sz="2000" i="1">
                              <a:latin typeface="Cambria Math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  <a:p>
                <a:pPr marL="2543175" lvl="5" indent="0" algn="just">
                  <a:buNone/>
                </a:pPr>
                <a:endParaRPr lang="en-US" sz="2000" dirty="0" smtClean="0"/>
              </a:p>
              <a:p>
                <a:pPr marL="2543175" lvl="5" indent="0" algn="just">
                  <a:buNone/>
                </a:pPr>
                <a:endParaRPr lang="en-US" sz="2000" dirty="0" smtClean="0"/>
              </a:p>
              <a:p>
                <a:pPr marL="0" indent="-55562">
                  <a:buNone/>
                </a:pPr>
                <a:r>
                  <a:rPr lang="en-US" sz="1900" dirty="0">
                    <a:solidFill>
                      <a:schemeClr val="accent1"/>
                    </a:solidFill>
                  </a:rPr>
                  <a:t>Binding energy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b="1" i="1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sv-SE" sz="1900" b="1" i="1">
                            <a:solidFill>
                              <a:schemeClr val="accent1"/>
                            </a:solidFill>
                            <a:latin typeface="Cambria Math"/>
                          </a:rPr>
                          <m:t>𝑬</m:t>
                        </m:r>
                      </m:e>
                      <m:sub>
                        <m:r>
                          <a:rPr lang="sv-SE" sz="1900" b="1" i="1">
                            <a:solidFill>
                              <a:schemeClr val="accent1"/>
                            </a:solidFill>
                            <a:latin typeface="Cambria Math"/>
                          </a:rPr>
                          <m:t>𝑿</m:t>
                        </m:r>
                      </m:sub>
                    </m:sSub>
                    <m:r>
                      <a:rPr lang="en-US" sz="1900" b="1" i="1" dirty="0">
                        <a:solidFill>
                          <a:schemeClr val="accent1"/>
                        </a:solidFill>
                        <a:latin typeface="Cambria Math"/>
                        <a:ea typeface="Cambria Math"/>
                      </a:rPr>
                      <m:t>≈</m:t>
                    </m:r>
                    <m:r>
                      <m:rPr>
                        <m:nor/>
                      </m:rPr>
                      <a:rPr lang="en-US" sz="1900" b="1" i="1" dirty="0">
                        <a:solidFill>
                          <a:schemeClr val="accent1"/>
                        </a:solidFill>
                      </a:rPr>
                      <m:t>13 </m:t>
                    </m:r>
                    <m:r>
                      <m:rPr>
                        <m:nor/>
                      </m:rPr>
                      <a:rPr lang="en-US" sz="1900" b="1" i="1" dirty="0">
                        <a:solidFill>
                          <a:schemeClr val="accent1"/>
                        </a:solidFill>
                      </a:rPr>
                      <m:t>meV</m:t>
                    </m:r>
                  </m:oMath>
                </a14:m>
                <a:r>
                  <a:rPr lang="en-US" sz="1900" dirty="0">
                    <a:solidFill>
                      <a:schemeClr val="accent1"/>
                    </a:solidFill>
                  </a:rPr>
                  <a:t>) must be higher than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accent1"/>
                        </a:solidFill>
                        <a:latin typeface="Cambria Math"/>
                        <a:ea typeface="Cambria Math"/>
                      </a:rPr>
                      <m:t>~</m:t>
                    </m:r>
                    <m:sSub>
                      <m:sSubPr>
                        <m:ctrlPr>
                          <a:rPr lang="en-US" b="1" i="1">
                            <a:solidFill>
                              <a:schemeClr val="accent1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b="1" i="1">
                            <a:solidFill>
                              <a:schemeClr val="accent1"/>
                            </a:solidFill>
                            <a:latin typeface="Cambria Math"/>
                            <a:ea typeface="Cambria Math"/>
                          </a:rPr>
                          <m:t>𝒌</m:t>
                        </m:r>
                      </m:e>
                      <m:sub>
                        <m:r>
                          <a:rPr lang="sv-SE" b="1" i="1">
                            <a:solidFill>
                              <a:schemeClr val="accent1"/>
                            </a:solidFill>
                            <a:latin typeface="Cambria Math"/>
                            <a:ea typeface="Cambria Math"/>
                          </a:rPr>
                          <m:t>𝑩</m:t>
                        </m:r>
                      </m:sub>
                    </m:sSub>
                    <m:r>
                      <a:rPr lang="sv-SE" b="1" i="1">
                        <a:solidFill>
                          <a:schemeClr val="accent1"/>
                        </a:solidFill>
                        <a:latin typeface="Cambria Math"/>
                        <a:ea typeface="Cambria Math"/>
                      </a:rPr>
                      <m:t>𝑻</m:t>
                    </m:r>
                  </m:oMath>
                </a14:m>
                <a:endParaRPr lang="en-US" b="1" dirty="0"/>
              </a:p>
              <a:p>
                <a:pPr marL="2543175" lvl="5" indent="0" algn="just">
                  <a:buNone/>
                </a:pPr>
                <a:endParaRPr lang="en-US" sz="2000" dirty="0" smtClean="0"/>
              </a:p>
              <a:p>
                <a:pPr marL="2543175" lvl="5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2000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sz="2000" b="0" i="1" smtClean="0">
                              <a:latin typeface="Cambria Math"/>
                            </a:rPr>
                            <m:t>𝑋</m:t>
                          </m:r>
                          <m:r>
                            <a:rPr lang="sv-SE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sv-SE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sv-SE" sz="2000" b="0" i="1" smtClean="0">
                              <a:latin typeface="Cambria Math"/>
                            </a:rPr>
                            <m:t>)</m:t>
                          </m:r>
                        </m:sub>
                      </m:sSub>
                      <m:r>
                        <a:rPr lang="sv-SE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sv-SE" sz="20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sv-SE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sv-SE" sz="20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sv-SE" sz="2000" i="1">
                                      <a:latin typeface="Cambria Math"/>
                                    </a:rPr>
                                    <m:t>𝑟</m:t>
                                  </m:r>
                                </m:sub>
                              </m:sSub>
                              <m:r>
                                <a:rPr lang="sv-SE" sz="2000" i="1">
                                  <a:latin typeface="Cambria Math"/>
                                </a:rPr>
                                <m:t>/</m:t>
                              </m:r>
                              <m:sSub>
                                <m:sSubPr>
                                  <m:ctrlPr>
                                    <a:rPr lang="sv-SE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sv-SE" sz="20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sv-SE" sz="20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sv-SE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sv-SE" sz="2000" b="0" i="1" smtClean="0">
                                  <a:latin typeface="Cambria Math"/>
                                  <a:ea typeface="Cambria Math"/>
                                </a:rPr>
                                <m:t>𝜀</m:t>
                              </m:r>
                            </m:e>
                            <m:sup>
                              <m:r>
                                <a:rPr lang="sv-SE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sv-SE" sz="20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sv-SE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sv-SE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sv-SE" sz="2000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sv-SE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sv-SE" sz="2000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sv-SE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sz="20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sv-SE" sz="2000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sv-SE" sz="2000" b="0" i="1" smtClean="0">
                          <a:latin typeface="Cambria Math"/>
                        </a:rPr>
                        <m:t>(</m:t>
                      </m:r>
                      <m:r>
                        <a:rPr lang="sv-SE" sz="2000" b="0" i="1" smtClean="0">
                          <a:latin typeface="Cambria Math"/>
                        </a:rPr>
                        <m:t>𝐻</m:t>
                      </m:r>
                      <m:r>
                        <a:rPr lang="sv-SE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000" dirty="0" smtClean="0"/>
              </a:p>
              <a:p>
                <a:pPr marL="2543175" lvl="5" indent="0" algn="just">
                  <a:buNone/>
                </a:pPr>
                <a:endParaRPr lang="en-US" sz="2000" dirty="0" smtClean="0"/>
              </a:p>
              <a:p>
                <a:pPr lvl="5" algn="just"/>
                <a:endParaRPr lang="en-US" sz="20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521370" y="1979637"/>
                <a:ext cx="7272808" cy="5328592"/>
              </a:xfrm>
              <a:blipFill rotWithShape="1">
                <a:blip r:embed="rId4"/>
                <a:stretch>
                  <a:fillRect l="-1593" t="-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150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474" y="323453"/>
            <a:ext cx="8001056" cy="1260475"/>
          </a:xfrm>
        </p:spPr>
        <p:txBody>
          <a:bodyPr/>
          <a:lstStyle/>
          <a:p>
            <a:pPr algn="ctr"/>
            <a:r>
              <a:rPr lang="en-US" dirty="0" smtClean="0"/>
              <a:t>Absorption spectrum of </a:t>
            </a:r>
            <a:r>
              <a:rPr lang="en-US" dirty="0" err="1" smtClean="0"/>
              <a:t>Wannier</a:t>
            </a:r>
            <a:r>
              <a:rPr lang="en-US" dirty="0" smtClean="0"/>
              <a:t> </a:t>
            </a:r>
            <a:r>
              <a:rPr lang="en-US" dirty="0" err="1" smtClean="0"/>
              <a:t>exciton</a:t>
            </a:r>
            <a:r>
              <a:rPr lang="en-US" dirty="0" smtClean="0"/>
              <a:t> (Direct BG)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418257" y="2130449"/>
                <a:ext cx="5976664" cy="4104456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/>
                        </a:rPr>
                        <m:t>h</m:t>
                      </m:r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𝜗</m:t>
                      </m:r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sv-SE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𝑔</m:t>
                          </m:r>
                        </m:sub>
                      </m:sSub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sv-SE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  <m:t>𝑋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 ,  </m:t>
                      </m:r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=1,2,3,…∞</m:t>
                      </m:r>
                    </m:oMath>
                  </m:oMathPara>
                </a14:m>
                <a:endParaRPr lang="en-US" dirty="0" smtClean="0"/>
              </a:p>
              <a:p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Zero </a:t>
                </a:r>
                <a:r>
                  <a:rPr lang="en-US" dirty="0" smtClean="0"/>
                  <a:t>kinetic energy</a:t>
                </a:r>
              </a:p>
              <a:p>
                <a:pPr marL="295275" lvl="1" indent="0" algn="ctr">
                  <a:buNone/>
                </a:pPr>
                <a:r>
                  <a:rPr lang="en-US" sz="1600" dirty="0"/>
                  <a:t>since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𝜆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≫</m:t>
                    </m:r>
                    <m:r>
                      <a:rPr lang="sv-SE" i="1"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dirty="0"/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sv-SE" i="1" dirty="0">
                            <a:latin typeface="Cambria Math"/>
                          </a:rPr>
                          <m:t>2</m:t>
                        </m:r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US" i="1" dirty="0">
                            <a:latin typeface="Cambria Math"/>
                          </a:rPr>
                          <m:t>𝜆</m:t>
                        </m:r>
                      </m:den>
                    </m:f>
                    <m:r>
                      <a:rPr lang="en-US" i="1" dirty="0">
                        <a:latin typeface="Cambria Math"/>
                        <a:ea typeface="Cambria Math"/>
                      </a:rPr>
                      <m:t>≪</m:t>
                    </m:r>
                    <m:f>
                      <m:fPr>
                        <m:ctrlPr>
                          <a:rPr lang="en-US" sz="2200" i="1" dirty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sv-SE" sz="2200" i="1" dirty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sv-SE" sz="2200" i="1" dirty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sv-SE" sz="2200" i="1" dirty="0">
                            <a:solidFill>
                              <a:srgbClr val="000000"/>
                            </a:solidFill>
                            <a:latin typeface="Cambria Math"/>
                          </a:rPr>
                          <m:t>𝑎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marL="0" indent="0">
                  <a:buNone/>
                </a:pPr>
                <a:endParaRPr lang="en-US" sz="1600" dirty="0" smtClean="0"/>
              </a:p>
              <a:p>
                <a:pPr marL="0" indent="0">
                  <a:buNone/>
                </a:pPr>
                <a:r>
                  <a:rPr lang="en-US" dirty="0" smtClean="0"/>
                  <a:t>The intensity drops with the state number (n)</a:t>
                </a:r>
              </a:p>
              <a:p>
                <a:endParaRPr lang="en-US" sz="1600" dirty="0"/>
              </a:p>
              <a:p>
                <a:pPr marL="0" indent="0">
                  <a:buNone/>
                </a:pPr>
                <a:endParaRPr lang="en-US" sz="1600" dirty="0" smtClean="0"/>
              </a:p>
              <a:p>
                <a:pPr marL="0" indent="0">
                  <a:buNone/>
                </a:pPr>
                <a:r>
                  <a:rPr lang="en-US" dirty="0" smtClean="0"/>
                  <a:t>Enhanced absorption for </a:t>
                </a:r>
                <a14:m>
                  <m:oMath xmlns:m="http://schemas.openxmlformats.org/officeDocument/2006/math">
                    <m:r>
                      <a:rPr lang="sv-SE" i="1">
                        <a:latin typeface="Cambria Math"/>
                      </a:rPr>
                      <m:t>h</m:t>
                    </m:r>
                    <m:r>
                      <a:rPr lang="sv-SE" i="1">
                        <a:latin typeface="Cambria Math"/>
                        <a:ea typeface="Cambria Math"/>
                      </a:rPr>
                      <m:t>𝜗</m:t>
                    </m:r>
                    <m:r>
                      <a:rPr lang="sv-SE" i="1">
                        <a:latin typeface="Cambria Math"/>
                        <a:ea typeface="Cambria Math"/>
                      </a:rPr>
                      <m:t>≥</m:t>
                    </m:r>
                    <m:sSub>
                      <m:sSubPr>
                        <m:ctrlPr>
                          <a:rPr lang="sv-SE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𝑔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sz="1600" dirty="0"/>
              </a:p>
              <a:p>
                <a:pPr marL="0" indent="0">
                  <a:buNone/>
                </a:pPr>
                <a:endParaRPr lang="en-US" sz="1600" dirty="0"/>
              </a:p>
              <a:p>
                <a:endParaRPr lang="en-US" sz="16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418257" y="2130449"/>
                <a:ext cx="5976664" cy="4104456"/>
              </a:xfrm>
              <a:blipFill rotWithShape="1">
                <a:blip r:embed="rId2"/>
                <a:stretch>
                  <a:fillRect l="-2653" r="-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 descr="C:\Users\hormozan\Desktop\LumSpSemFigs1_9(1)\LumSpSemFigs1_9\Fig07_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698" y="2195661"/>
            <a:ext cx="3855675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73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474" y="323453"/>
            <a:ext cx="8001056" cy="1260475"/>
          </a:xfrm>
        </p:spPr>
        <p:txBody>
          <a:bodyPr/>
          <a:lstStyle/>
          <a:p>
            <a:pPr algn="ctr"/>
            <a:r>
              <a:rPr lang="en-US" dirty="0"/>
              <a:t>Absorption spectrum of </a:t>
            </a:r>
            <a:r>
              <a:rPr lang="en-US" dirty="0" err="1"/>
              <a:t>Wannier</a:t>
            </a:r>
            <a:r>
              <a:rPr lang="en-US" dirty="0"/>
              <a:t> </a:t>
            </a:r>
            <a:r>
              <a:rPr lang="en-US" dirty="0" err="1"/>
              <a:t>exciton</a:t>
            </a:r>
            <a:r>
              <a:rPr lang="en-US" dirty="0"/>
              <a:t> </a:t>
            </a:r>
            <a:r>
              <a:rPr lang="en-US" dirty="0" smtClean="0"/>
              <a:t>(Indirect BG)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77354" y="1763613"/>
                <a:ext cx="6840760" cy="5112568"/>
              </a:xfrm>
            </p:spPr>
            <p:txBody>
              <a:bodyPr/>
              <a:lstStyle/>
              <a:p>
                <a:r>
                  <a:rPr lang="en-US" sz="1800" dirty="0" smtClean="0"/>
                  <a:t>The </a:t>
                </a:r>
                <a:r>
                  <a:rPr lang="en-US" sz="1800" b="1" i="1" dirty="0" smtClean="0">
                    <a:solidFill>
                      <a:schemeClr val="accent1"/>
                    </a:solidFill>
                  </a:rPr>
                  <a:t>group velocity </a:t>
                </a:r>
                <a:r>
                  <a:rPr lang="en-US" sz="1800" dirty="0" smtClean="0"/>
                  <a:t>of </a:t>
                </a:r>
                <a:r>
                  <a:rPr lang="en-US" sz="1800" dirty="0" smtClean="0"/>
                  <a:t>the electron and </a:t>
                </a:r>
                <a:r>
                  <a:rPr lang="en-US" sz="1800" dirty="0" smtClean="0"/>
                  <a:t>the hole must be </a:t>
                </a:r>
                <a:r>
                  <a:rPr lang="en-US" sz="1800" b="1" i="1" dirty="0" smtClean="0">
                    <a:solidFill>
                      <a:schemeClr val="accent1"/>
                    </a:solidFill>
                  </a:rPr>
                  <a:t>similar</a:t>
                </a:r>
                <a:r>
                  <a:rPr lang="en-US" sz="1800" dirty="0" smtClean="0"/>
                  <a:t> in order to create a </a:t>
                </a:r>
                <a:r>
                  <a:rPr lang="en-US" sz="1800" b="1" i="1" dirty="0" smtClean="0">
                    <a:solidFill>
                      <a:schemeClr val="accent1"/>
                    </a:solidFill>
                  </a:rPr>
                  <a:t>stable bound pair</a:t>
                </a:r>
              </a:p>
              <a:p>
                <a:endParaRPr lang="en-US" sz="1800" b="1" i="1" dirty="0">
                  <a:solidFill>
                    <a:schemeClr val="accent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sv-SE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sv-SE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𝑔</m:t>
                        </m:r>
                      </m:sub>
                    </m:sSub>
                    <m:r>
                      <a:rPr lang="sv-SE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sv-SE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sv-SE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sv-SE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ℏ</m:t>
                        </m:r>
                      </m:den>
                    </m:f>
                    <m:f>
                      <m:fPr>
                        <m:ctrlPr>
                          <a:rPr lang="sv-SE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sv-SE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sv-SE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𝐸</m:t>
                        </m:r>
                      </m:num>
                      <m:den>
                        <m:r>
                          <a:rPr lang="sv-SE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sv-SE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𝑘</m:t>
                        </m:r>
                      </m:den>
                    </m:f>
                    <m:r>
                      <a:rPr lang="sv-SE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sv-SE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→ </m:t>
                    </m:r>
                    <m:sSub>
                      <m:sSubPr>
                        <m:ctrlPr>
                          <a:rPr lang="sv-SE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𝐾</m:t>
                        </m:r>
                      </m:e>
                      <m:sub>
                        <m:r>
                          <a:rPr lang="sv-SE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  <m:r>
                      <a:rPr lang="sv-SE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sv-SE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v-SE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sv-SE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𝐾</m:t>
                            </m:r>
                          </m:e>
                          <m:sub>
                            <m:r>
                              <a:rPr lang="sv-SE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sub>
                        </m:sSub>
                        <m:r>
                          <a:rPr lang="sv-SE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sv-SE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sv-SE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𝐾</m:t>
                            </m:r>
                          </m:e>
                          <m:sub>
                            <m:r>
                              <a:rPr lang="sv-SE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𝑣</m:t>
                            </m:r>
                          </m:sub>
                        </m:sSub>
                      </m:e>
                    </m:d>
                  </m:oMath>
                </a14:m>
                <a:endParaRPr lang="en-US" sz="2000" i="1" dirty="0" smtClean="0">
                  <a:solidFill>
                    <a:schemeClr val="accent1"/>
                  </a:solidFill>
                </a:endParaRPr>
              </a:p>
              <a:p>
                <a:endParaRPr lang="en-US" sz="1800" dirty="0"/>
              </a:p>
              <a:p>
                <a:pPr marL="0" indent="0" algn="ctr">
                  <a:buNone/>
                </a:pPr>
                <a:r>
                  <a:rPr lang="en-US" sz="1800" b="1" i="1" dirty="0" smtClean="0">
                    <a:solidFill>
                      <a:schemeClr val="accent1"/>
                    </a:solidFill>
                  </a:rPr>
                  <a:t>Onset</a:t>
                </a:r>
                <a:r>
                  <a:rPr lang="en-US" sz="1800" dirty="0" smtClean="0"/>
                  <a:t> at  </a:t>
                </a:r>
                <a14:m>
                  <m:oMath xmlns:m="http://schemas.openxmlformats.org/officeDocument/2006/math">
                    <m:r>
                      <a:rPr lang="sv-SE" i="1">
                        <a:latin typeface="Cambria Math"/>
                      </a:rPr>
                      <m:t>h</m:t>
                    </m:r>
                    <m:r>
                      <a:rPr lang="sv-SE" i="1">
                        <a:latin typeface="Cambria Math"/>
                        <a:ea typeface="Cambria Math"/>
                      </a:rPr>
                      <m:t>𝜗</m:t>
                    </m:r>
                    <m:r>
                      <a:rPr lang="sv-SE" i="1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sv-SE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i="1">
                            <a:latin typeface="Cambria Math"/>
                            <a:ea typeface="Cambria Math"/>
                          </a:rPr>
                          <m:t>𝑔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  <m:r>
                      <a:rPr lang="sv-SE" i="1">
                        <a:latin typeface="Cambria Math"/>
                        <a:ea typeface="Cambria Math"/>
                      </a:rPr>
                      <m:t>−</m:t>
                    </m:r>
                    <m:sSub>
                      <m:sSubPr>
                        <m:ctrlPr>
                          <a:rPr lang="sv-SE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b>
                        <m:r>
                          <a:rPr lang="sv-SE" i="1">
                            <a:latin typeface="Cambria Math"/>
                            <a:ea typeface="Cambria Math"/>
                          </a:rPr>
                          <m:t>𝑋</m:t>
                        </m:r>
                      </m:sub>
                    </m:sSub>
                    <m:r>
                      <a:rPr lang="sv-SE" b="0" i="1" smtClean="0">
                        <a:latin typeface="Cambria Math"/>
                        <a:ea typeface="Cambria Math"/>
                      </a:rPr>
                      <m:t>+</m:t>
                    </m:r>
                  </m:oMath>
                </a14:m>
                <a:r>
                  <a:rPr lang="sv-SE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sv-SE" i="1">
                        <a:latin typeface="Cambria Math"/>
                        <a:ea typeface="Cambria Math"/>
                      </a:rPr>
                      <m:t>h</m:t>
                    </m:r>
                    <m:r>
                      <a:rPr lang="sv-SE" i="1">
                        <a:latin typeface="Cambria Math"/>
                        <a:ea typeface="Cambria Math"/>
                      </a:rPr>
                      <m:t>𝜔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</m:oMath>
                </a14:m>
                <a:endParaRPr lang="en-US" dirty="0" smtClean="0"/>
              </a:p>
              <a:p>
                <a:endParaRPr lang="en-US" sz="1600" dirty="0" smtClean="0"/>
              </a:p>
              <a:p>
                <a:r>
                  <a:rPr lang="en-US" sz="1600" dirty="0" smtClean="0"/>
                  <a:t>Phonon creation is necessary</a:t>
                </a:r>
              </a:p>
              <a:p>
                <a:endParaRPr lang="en-US" sz="1600" dirty="0" smtClean="0"/>
              </a:p>
              <a:p>
                <a:r>
                  <a:rPr lang="en-US" sz="1600" dirty="0" smtClean="0"/>
                  <a:t>Much lower absorption coefficient than direct Semiconductors</a:t>
                </a:r>
              </a:p>
              <a:p>
                <a:endParaRPr lang="en-US" sz="1600" dirty="0" smtClean="0"/>
              </a:p>
              <a:p>
                <a:r>
                  <a:rPr lang="en-US" sz="1600" dirty="0" smtClean="0"/>
                  <a:t>Characteristic “Shoulders” instead of absorption lines</a:t>
                </a:r>
                <a:r>
                  <a:rPr lang="en-US" sz="1600" dirty="0" smtClean="0"/>
                  <a:t>!</a:t>
                </a:r>
              </a:p>
              <a:p>
                <a:endParaRPr lang="en-US" sz="1600" dirty="0" smtClean="0"/>
              </a:p>
              <a:p>
                <a:r>
                  <a:rPr lang="en-US" sz="1600" dirty="0" smtClean="0"/>
                  <a:t>None-Zero kinetic energy</a:t>
                </a:r>
                <a:endParaRPr lang="en-US" sz="1600" dirty="0" smtClean="0"/>
              </a:p>
              <a:p>
                <a:pPr marL="0" indent="0">
                  <a:buNone/>
                </a:pPr>
                <a:endParaRPr lang="en-US" sz="1600" dirty="0" smtClean="0"/>
              </a:p>
              <a:p>
                <a:endParaRPr lang="en-US" sz="16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77354" y="1763613"/>
                <a:ext cx="6840760" cy="5112568"/>
              </a:xfrm>
              <a:blipFill rotWithShape="1">
                <a:blip r:embed="rId2"/>
                <a:stretch>
                  <a:fillRect l="-2139" t="-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C:\Users\hormozan\Desktop\LumSpSemFigs1_9(1)\LumSpSemFigs1_9\Fig07_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444" y="1547589"/>
            <a:ext cx="2580235" cy="1769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hormozan\Desktop\LumSpSemFigs1_9(1)\LumSpSemFigs1_9\Fig07_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674" y="3419797"/>
            <a:ext cx="2711776" cy="359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60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5506" y="179437"/>
            <a:ext cx="8001056" cy="1260475"/>
          </a:xfrm>
        </p:spPr>
        <p:txBody>
          <a:bodyPr/>
          <a:lstStyle/>
          <a:p>
            <a:pPr algn="ctr"/>
            <a:r>
              <a:rPr lang="en-US" sz="2400" dirty="0" smtClean="0"/>
              <a:t>Direct </a:t>
            </a:r>
            <a:r>
              <a:rPr lang="en-US" sz="2400" dirty="0" err="1" smtClean="0"/>
              <a:t>bandgap</a:t>
            </a:r>
            <a:r>
              <a:rPr lang="en-US" sz="2400" dirty="0" smtClean="0"/>
              <a:t>: </a:t>
            </a:r>
            <a:br>
              <a:rPr lang="en-US" sz="2400" dirty="0" smtClean="0"/>
            </a:br>
            <a:r>
              <a:rPr lang="en-US" sz="2400" dirty="0" smtClean="0"/>
              <a:t>Resonant luminescence of free </a:t>
            </a:r>
            <a:r>
              <a:rPr lang="en-US" sz="2400" dirty="0" err="1" smtClean="0"/>
              <a:t>exciton-polaritons</a:t>
            </a: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62991" y="4444905"/>
                <a:ext cx="8500341" cy="2592288"/>
              </a:xfrm>
            </p:spPr>
            <p:txBody>
              <a:bodyPr>
                <a:normAutofit/>
              </a:bodyPr>
              <a:lstStyle/>
              <a:p>
                <a:r>
                  <a:rPr lang="en-US" sz="1400" dirty="0" smtClean="0"/>
                  <a:t>The emission spectrum </a:t>
                </a:r>
                <a:r>
                  <a:rPr lang="en-US" sz="1400" i="1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different from</a:t>
                </a:r>
                <a:r>
                  <a:rPr lang="en-US" sz="1400" dirty="0">
                    <a:solidFill>
                      <a:schemeClr val="accent1"/>
                    </a:solidFill>
                  </a:rPr>
                  <a:t> </a:t>
                </a:r>
                <a:r>
                  <a:rPr lang="en-US" sz="1400" dirty="0" smtClean="0"/>
                  <a:t>the absorption spectrum</a:t>
                </a:r>
              </a:p>
              <a:p>
                <a:endParaRPr lang="en-US" sz="1400" dirty="0" smtClean="0">
                  <a:solidFill>
                    <a:schemeClr val="accent1"/>
                  </a:solidFill>
                </a:endParaRPr>
              </a:p>
              <a:p>
                <a:r>
                  <a:rPr lang="en-US" sz="1400" dirty="0" smtClean="0"/>
                  <a:t>Reabsorption of the emitted photon and generation of a new </a:t>
                </a:r>
                <a:r>
                  <a:rPr lang="en-US" sz="1400" dirty="0" err="1" smtClean="0"/>
                  <a:t>exciton</a:t>
                </a:r>
                <a:endParaRPr lang="en-US" sz="1400" dirty="0" smtClean="0"/>
              </a:p>
              <a:p>
                <a:pPr marL="0" indent="0">
                  <a:buNone/>
                </a:pPr>
                <a:r>
                  <a:rPr lang="en-US" sz="1400" dirty="0" smtClean="0"/>
                  <a:t> </a:t>
                </a:r>
              </a:p>
              <a:p>
                <a:r>
                  <a:rPr lang="en-US" sz="1400" dirty="0" smtClean="0"/>
                  <a:t>Electronic-polarization and optical wave mix and propagate: </a:t>
                </a:r>
                <a:r>
                  <a:rPr lang="en-US" sz="1400" b="1" i="1" dirty="0" err="1" smtClean="0">
                    <a:solidFill>
                      <a:schemeClr val="accent1"/>
                    </a:solidFill>
                  </a:rPr>
                  <a:t>exciton-polariton</a:t>
                </a:r>
                <a:endParaRPr lang="en-US" sz="1400" b="1" i="1" dirty="0" smtClean="0">
                  <a:solidFill>
                    <a:schemeClr val="accent1"/>
                  </a:solidFill>
                </a:endParaRPr>
              </a:p>
              <a:p>
                <a:endParaRPr lang="en-US" sz="1400" b="1" i="1" dirty="0">
                  <a:solidFill>
                    <a:schemeClr val="accent1"/>
                  </a:solidFill>
                </a:endParaRPr>
              </a:p>
              <a:p>
                <a:r>
                  <a:rPr lang="en-US" sz="1400" dirty="0" smtClean="0"/>
                  <a:t>Longitudinal transvers splitting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400" i="1" smtClean="0">
                            <a:latin typeface="Cambria Math"/>
                            <a:ea typeface="Cambria Math"/>
                          </a:rPr>
                          <m:t>∆</m:t>
                        </m:r>
                      </m:e>
                      <m:sub>
                        <m:r>
                          <a:rPr lang="sv-SE" sz="1400" b="0" i="1" smtClean="0">
                            <a:latin typeface="Cambria Math"/>
                          </a:rPr>
                          <m:t>𝐿𝑇</m:t>
                        </m:r>
                      </m:sub>
                    </m:sSub>
                  </m:oMath>
                </a14:m>
                <a:r>
                  <a:rPr lang="en-US" sz="1400" dirty="0" smtClean="0"/>
                  <a:t>), lifted degeneracy due to the interaction</a:t>
                </a:r>
              </a:p>
              <a:p>
                <a:endParaRPr lang="en-US" sz="1400" dirty="0"/>
              </a:p>
              <a:p>
                <a:r>
                  <a:rPr lang="en-US" sz="1400" dirty="0" smtClean="0"/>
                  <a:t>High donor concentration leads to the occurrence of the “</a:t>
                </a:r>
                <a:r>
                  <a:rPr lang="en-US" sz="1400" dirty="0" err="1" smtClean="0"/>
                  <a:t>UPB</a:t>
                </a:r>
                <a:r>
                  <a:rPr lang="en-US" sz="1400" dirty="0" smtClean="0"/>
                  <a:t>/</a:t>
                </a:r>
                <a:r>
                  <a:rPr lang="en-US" sz="1400" dirty="0" err="1" smtClean="0"/>
                  <a:t>LPB</a:t>
                </a:r>
                <a:r>
                  <a:rPr lang="en-US" sz="1400" dirty="0" smtClean="0"/>
                  <a:t> </a:t>
                </a:r>
                <a:r>
                  <a:rPr lang="en-US" sz="1400" dirty="0" err="1" smtClean="0"/>
                  <a:t>Dublets</a:t>
                </a:r>
                <a:r>
                  <a:rPr lang="en-US" sz="1400" dirty="0" smtClean="0"/>
                  <a:t>”</a:t>
                </a:r>
              </a:p>
              <a:p>
                <a:endParaRPr lang="en-US" sz="1400" dirty="0"/>
              </a:p>
              <a:p>
                <a:endParaRPr lang="en-US" sz="16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62991" y="4444905"/>
                <a:ext cx="8500341" cy="2592288"/>
              </a:xfrm>
              <a:blipFill rotWithShape="1">
                <a:blip r:embed="rId2"/>
                <a:stretch>
                  <a:fillRect l="-1291" t="-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C:\Users\hormozan\Desktop\LumSpSemFigs1_9(1)\LumSpSemFigs1_9\Fig07_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94" y="1660064"/>
            <a:ext cx="6480720" cy="263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154" y="1844545"/>
            <a:ext cx="2836088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Users\hormozan\Desktop\LumSpSemFigs1_9(1)\LumSpSemFigs1_9\Fig07_0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5320" y="4355901"/>
            <a:ext cx="2392150" cy="2700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05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hormozan\Desktop\LumSpSemFigs1_9(1)\LumSpSemFigs1_9\Fig07_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818" y="1817598"/>
            <a:ext cx="2808312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466" y="417017"/>
            <a:ext cx="9145016" cy="1260475"/>
          </a:xfrm>
        </p:spPr>
        <p:txBody>
          <a:bodyPr/>
          <a:lstStyle/>
          <a:p>
            <a:pPr algn="ctr"/>
            <a:r>
              <a:rPr lang="en-US" sz="2000" dirty="0"/>
              <a:t>Direct </a:t>
            </a:r>
            <a:r>
              <a:rPr lang="en-US" sz="2000" dirty="0" err="1"/>
              <a:t>bandgap</a:t>
            </a:r>
            <a:r>
              <a:rPr lang="en-US" sz="2000" dirty="0"/>
              <a:t>: </a:t>
            </a:r>
            <a:br>
              <a:rPr lang="en-US" sz="2000" dirty="0"/>
            </a:br>
            <a:r>
              <a:rPr lang="en-US" sz="2000" dirty="0" smtClean="0"/>
              <a:t>Luminescence </a:t>
            </a:r>
            <a:r>
              <a:rPr lang="en-US" sz="2000" dirty="0"/>
              <a:t>of free </a:t>
            </a:r>
            <a:r>
              <a:rPr lang="en-US" sz="2000" dirty="0" err="1" smtClean="0"/>
              <a:t>excitons</a:t>
            </a:r>
            <a:r>
              <a:rPr lang="en-US" sz="2000" dirty="0" smtClean="0"/>
              <a:t> with emission of optical phonons</a:t>
            </a:r>
            <a:endParaRPr lang="en-US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521370" y="1835621"/>
                <a:ext cx="4320480" cy="5112568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/>
                        </a:rPr>
                        <m:t>h</m:t>
                      </m:r>
                      <m:sSub>
                        <m:sSubPr>
                          <m:ctrlPr>
                            <a:rPr lang="sv-S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sv-SE" i="1">
                              <a:latin typeface="Cambria Math"/>
                            </a:rPr>
                            <m:t>𝜗</m:t>
                          </m:r>
                        </m:e>
                        <m:sub>
                          <m:r>
                            <a:rPr lang="sv-SE" b="0" i="1" smtClean="0">
                              <a:latin typeface="Cambria Math"/>
                            </a:rPr>
                            <m:t>𝑋</m:t>
                          </m:r>
                          <m:r>
                            <a:rPr lang="sv-SE" b="0" i="1" smtClean="0">
                              <a:latin typeface="Cambria Math"/>
                            </a:rPr>
                            <m:t>−</m:t>
                          </m:r>
                          <m:r>
                            <a:rPr lang="sv-SE" b="0" i="1" smtClean="0">
                              <a:latin typeface="Cambria Math"/>
                            </a:rPr>
                            <m:t>𝑚𝐿𝑂</m:t>
                          </m:r>
                        </m:sub>
                      </m:sSub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sv-SE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</m:sub>
                          </m:sSub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/>
                                  <a:ea typeface="Cambria Math"/>
                                </a:rPr>
                                <m:t>𝑋</m:t>
                              </m:r>
                            </m:sub>
                          </m:sSub>
                        </m:e>
                      </m:d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ℏ</m:t>
                      </m:r>
                      <m:sSub>
                        <m:sSubPr>
                          <m:ctrlPr>
                            <a:rPr lang="sv-SE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sv-SE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, </m:t>
                      </m:r>
                    </m:oMath>
                  </m:oMathPara>
                </a14:m>
                <a:endParaRPr lang="sv-SE" b="0" i="1" dirty="0" smtClean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sv-SE" b="0" i="1" smtClean="0">
                          <a:latin typeface="Cambria Math"/>
                          <a:ea typeface="Cambria Math"/>
                        </a:rPr>
                        <m:t>=1,2,3…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/>
                <a:r>
                  <a:rPr lang="en-US" sz="1600" i="1" dirty="0" smtClean="0">
                    <a:solidFill>
                      <a:schemeClr val="accent1"/>
                    </a:solidFill>
                  </a:rPr>
                  <a:t>Relatively high intensities</a:t>
                </a:r>
                <a:r>
                  <a:rPr lang="en-US" sz="1600" dirty="0" smtClean="0"/>
                  <a:t>, despite the participation of a third quasi-particle</a:t>
                </a:r>
              </a:p>
              <a:p>
                <a:pPr/>
                <a:endParaRPr lang="en-US" sz="1600" dirty="0"/>
              </a:p>
              <a:p>
                <a:pPr marL="638175" lvl="1" indent="-342900">
                  <a:buFont typeface="+mj-lt"/>
                  <a:buAutoNum type="arabicPeriod"/>
                </a:pPr>
                <a:r>
                  <a:rPr lang="en-US" sz="1600" dirty="0" smtClean="0"/>
                  <a:t>Luminescence photon energy lowered by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v-SE" sz="1600" b="0" i="0" smtClean="0">
                        <a:latin typeface="Cambria Math"/>
                        <a:ea typeface="Cambria Math"/>
                      </a:rPr>
                      <m:t>m</m:t>
                    </m:r>
                    <m:r>
                      <a:rPr lang="sv-SE" sz="1600" i="1">
                        <a:latin typeface="Cambria Math"/>
                        <a:ea typeface="Cambria Math"/>
                      </a:rPr>
                      <m:t>ℏ</m:t>
                    </m:r>
                    <m:sSub>
                      <m:sSubPr>
                        <m:ctrlPr>
                          <a:rPr lang="sv-SE" sz="16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1600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sv-SE" sz="1600" i="1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600" dirty="0" smtClean="0"/>
                  <a:t>, so less reabsorption and scattering</a:t>
                </a:r>
              </a:p>
              <a:p>
                <a:pPr marL="638175" lvl="1" indent="-342900">
                  <a:buFont typeface="+mj-lt"/>
                  <a:buAutoNum type="arabicPeriod"/>
                </a:pPr>
                <a:endParaRPr lang="en-US" sz="1600" dirty="0"/>
              </a:p>
              <a:p>
                <a:pPr marL="638175" lvl="1" indent="-342900">
                  <a:buFont typeface="+mj-lt"/>
                  <a:buAutoNum type="arabicPeriod"/>
                </a:pPr>
                <a:r>
                  <a:rPr lang="en-US" sz="1600" dirty="0" smtClean="0"/>
                  <a:t>Phonon emission facilitates the </a:t>
                </a:r>
                <a:r>
                  <a:rPr lang="en-US" sz="1600" dirty="0" err="1" smtClean="0"/>
                  <a:t>radiative</a:t>
                </a:r>
                <a:r>
                  <a:rPr lang="en-US" sz="1600" dirty="0" smtClean="0"/>
                  <a:t> recombination of  all the free </a:t>
                </a:r>
                <a:r>
                  <a:rPr lang="en-US" sz="1600" dirty="0" err="1" smtClean="0"/>
                  <a:t>excitons</a:t>
                </a:r>
                <a:r>
                  <a:rPr lang="en-US" sz="1600" dirty="0" smtClean="0"/>
                  <a:t> residing at </a:t>
                </a:r>
                <a:r>
                  <a:rPr lang="en-US" sz="1600" dirty="0" err="1" smtClean="0"/>
                  <a:t>LPB</a:t>
                </a:r>
                <a:r>
                  <a:rPr lang="en-US" sz="1600" dirty="0" smtClean="0"/>
                  <a:t>.</a:t>
                </a:r>
              </a:p>
              <a:p>
                <a:pPr marL="544513" lvl="2" indent="0">
                  <a:buNone/>
                </a:pPr>
                <a:r>
                  <a:rPr lang="en-US" sz="1400" dirty="0"/>
                  <a:t> </a:t>
                </a:r>
                <a:r>
                  <a:rPr lang="en-US" sz="14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sz="1400" b="0" i="1" smtClean="0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sv-SE" sz="1400" b="0" i="1" smtClean="0">
                            <a:latin typeface="Cambria Math"/>
                          </a:rPr>
                          <m:t>𝑒𝑥𝑐</m:t>
                        </m:r>
                      </m:sub>
                    </m:sSub>
                    <m:r>
                      <a:rPr lang="en-US" sz="1400" i="1" smtClean="0">
                        <a:latin typeface="Cambria Math"/>
                        <a:ea typeface="Cambria Math"/>
                      </a:rPr>
                      <m:t>≈</m:t>
                    </m:r>
                    <m:sSub>
                      <m:sSubPr>
                        <m:ctrlPr>
                          <a:rPr lang="en-US" sz="14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1400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  <m:sub>
                        <m:r>
                          <a:rPr lang="sv-SE" sz="1400" b="0" i="1" smtClean="0">
                            <a:latin typeface="Cambria Math"/>
                            <a:ea typeface="Cambria Math"/>
                          </a:rPr>
                          <m:t>𝑝h𝑜𝑛𝑜𝑛</m:t>
                        </m:r>
                      </m:sub>
                    </m:sSub>
                  </m:oMath>
                </a14:m>
                <a:endParaRPr lang="en-US" sz="1400" dirty="0" smtClean="0"/>
              </a:p>
              <a:p>
                <a:pPr marL="338138" indent="-342900"/>
                <a:endParaRPr lang="en-US" sz="1600" dirty="0"/>
              </a:p>
              <a:p>
                <a:pPr/>
                <a:r>
                  <a:rPr lang="en-US" sz="1600" dirty="0" smtClean="0"/>
                  <a:t>The emission lines should reflect both:</a:t>
                </a:r>
              </a:p>
              <a:p>
                <a:pPr marL="638175" lvl="1" indent="-342900">
                  <a:buFont typeface="+mj-lt"/>
                  <a:buAutoNum type="alphaLcParenR"/>
                </a:pPr>
                <a:r>
                  <a:rPr lang="en-US" sz="1600" i="1" dirty="0" smtClean="0"/>
                  <a:t>“Maxwell-Boltzmann” </a:t>
                </a:r>
                <a:r>
                  <a:rPr lang="en-US" sz="1600" dirty="0" smtClean="0"/>
                  <a:t>distribution of free </a:t>
                </a:r>
                <a:r>
                  <a:rPr lang="en-US" sz="1600" dirty="0" err="1" smtClean="0"/>
                  <a:t>exciton</a:t>
                </a:r>
                <a:r>
                  <a:rPr lang="en-US" sz="1600" dirty="0" smtClean="0"/>
                  <a:t> kinetic energy</a:t>
                </a:r>
              </a:p>
              <a:p>
                <a:pPr marL="638175" lvl="1" indent="-342900">
                  <a:buFont typeface="+mj-lt"/>
                  <a:buAutoNum type="alphaLcParenR"/>
                </a:pPr>
                <a:r>
                  <a:rPr lang="en-US" sz="1600" dirty="0" smtClean="0"/>
                  <a:t>Probability of phonon creation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sv-SE" sz="1600" b="0" i="1" smtClean="0">
                            <a:latin typeface="Cambria Math"/>
                          </a:rPr>
                          <m:t>𝑊</m:t>
                        </m:r>
                      </m:e>
                      <m:sup>
                        <m:d>
                          <m:dPr>
                            <m:ctrlPr>
                              <a:rPr lang="sv-SE" sz="16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sv-SE" sz="1600" b="0" i="1" smtClean="0">
                                <a:latin typeface="Cambria Math"/>
                              </a:rPr>
                              <m:t>𝑚</m:t>
                            </m:r>
                          </m:e>
                        </m:d>
                      </m:sup>
                    </m:sSup>
                    <m:r>
                      <a:rPr lang="sv-SE" sz="1600" b="0" i="1" smtClean="0">
                        <a:latin typeface="Cambria Math"/>
                      </a:rPr>
                      <m:t>(</m:t>
                    </m:r>
                    <m:r>
                      <a:rPr lang="sv-SE" sz="1600" b="0" i="1" smtClean="0">
                        <a:latin typeface="Cambria Math"/>
                      </a:rPr>
                      <m:t>𝑚</m:t>
                    </m:r>
                    <m:sSub>
                      <m:sSubPr>
                        <m:ctrlPr>
                          <a:rPr lang="sv-SE" sz="1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sz="1600" b="0" i="1" smtClean="0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sv-SE" sz="1600" b="0" i="1" smtClean="0">
                            <a:latin typeface="Cambria Math"/>
                          </a:rPr>
                          <m:t>𝑝h𝑜𝑛𝑜𝑛</m:t>
                        </m:r>
                      </m:sub>
                    </m:sSub>
                    <m:r>
                      <a:rPr lang="sv-SE" sz="16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1600" dirty="0" smtClean="0"/>
              </a:p>
              <a:p>
                <a:pPr marL="338138" indent="-342900"/>
                <a:endParaRPr lang="en-US" sz="1900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521370" y="1835621"/>
                <a:ext cx="4320480" cy="5112568"/>
              </a:xfrm>
              <a:blipFill rotWithShape="1">
                <a:blip r:embed="rId3"/>
                <a:stretch>
                  <a:fillRect l="-2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6" name="Picture 8" descr="C:\Users\hormozan\Desktop\LumSpSemFigs1_9(1)\LumSpSemFigs1_9\Fig07_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170" y="1691606"/>
            <a:ext cx="2595340" cy="506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61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hormozan\Desktop\LumSpSemFigs1_9(1)\LumSpSemFigs1_9\Fig07_1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21" r="39788"/>
          <a:stretch/>
        </p:blipFill>
        <p:spPr bwMode="auto">
          <a:xfrm>
            <a:off x="1303288" y="1763613"/>
            <a:ext cx="4392488" cy="291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9482" y="323453"/>
            <a:ext cx="7848872" cy="1260475"/>
          </a:xfrm>
        </p:spPr>
        <p:txBody>
          <a:bodyPr/>
          <a:lstStyle/>
          <a:p>
            <a:r>
              <a:rPr lang="en-US" sz="2400" dirty="0" smtClean="0"/>
              <a:t>Luminescence of free </a:t>
            </a:r>
            <a:r>
              <a:rPr lang="en-US" sz="2400" dirty="0" err="1" smtClean="0"/>
              <a:t>excitons</a:t>
            </a:r>
            <a:r>
              <a:rPr lang="en-US" sz="2400" dirty="0" smtClean="0"/>
              <a:t> in indirect-</a:t>
            </a:r>
            <a:r>
              <a:rPr lang="en-US" sz="2400" dirty="0" err="1" smtClean="0"/>
              <a:t>bandgap</a:t>
            </a:r>
            <a:r>
              <a:rPr lang="en-US" sz="2400" dirty="0" smtClean="0"/>
              <a:t> semiconductors</a:t>
            </a: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665386" y="4427908"/>
                <a:ext cx="6048672" cy="2408581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1800" dirty="0" smtClean="0"/>
                  <a:t>No </a:t>
                </a:r>
                <a:r>
                  <a:rPr lang="en-US" sz="1800" dirty="0" err="1" smtClean="0"/>
                  <a:t>polariton</a:t>
                </a:r>
                <a:r>
                  <a:rPr lang="en-US" sz="1800" dirty="0" smtClean="0"/>
                  <a:t> state</a:t>
                </a:r>
              </a:p>
              <a:p>
                <a:endParaRPr lang="en-US" sz="1800" dirty="0"/>
              </a:p>
              <a:p>
                <a:r>
                  <a:rPr lang="en-US" sz="1800" dirty="0" smtClean="0"/>
                  <a:t>Phonon </a:t>
                </a:r>
                <a:r>
                  <a:rPr lang="en-US" sz="1800" dirty="0" err="1" smtClean="0"/>
                  <a:t>emmission</a:t>
                </a:r>
                <a:r>
                  <a:rPr lang="en-US" sz="1800" dirty="0" smtClean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sz="1800" b="0" i="1" smtClean="0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sv-SE" sz="1800" b="0" i="1" smtClean="0">
                            <a:latin typeface="Cambria Math"/>
                          </a:rPr>
                          <m:t>𝑝h𝑜𝑛𝑜𝑛</m:t>
                        </m:r>
                      </m:sub>
                    </m:sSub>
                    <m:r>
                      <a:rPr lang="sv-SE" sz="1800" i="1">
                        <a:latin typeface="Cambria Math"/>
                        <a:ea typeface="Cambria Math"/>
                      </a:rPr>
                      <m:t>≅</m:t>
                    </m:r>
                    <m:sSub>
                      <m:sSubPr>
                        <m:ctrlPr>
                          <a:rPr lang="sv-SE" sz="18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sv-SE" sz="1800" b="0" i="1" smtClean="0">
                            <a:latin typeface="Cambria Math"/>
                            <a:ea typeface="Cambria Math"/>
                          </a:rPr>
                          <m:t>𝐾</m:t>
                        </m:r>
                      </m:e>
                      <m:sub>
                        <m:r>
                          <a:rPr lang="sv-SE" sz="18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dirty="0" smtClean="0"/>
                  <a:t> is necessary</a:t>
                </a:r>
              </a:p>
              <a:p>
                <a:endParaRPr lang="en-US" sz="1800" dirty="0"/>
              </a:p>
              <a:p>
                <a:r>
                  <a:rPr lang="en-US" sz="1800" dirty="0" smtClean="0"/>
                  <a:t>But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sv-SE" sz="180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sv-SE" sz="1800" i="1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sv-SE" sz="1800" i="1">
                                <a:latin typeface="Cambria Math"/>
                              </a:rPr>
                              <m:t>𝑝h𝑜𝑛𝑜𝑛</m:t>
                            </m:r>
                          </m:sub>
                        </m:sSub>
                      </m:e>
                    </m:d>
                    <m:r>
                      <a:rPr lang="sv-SE" sz="1800" i="1">
                        <a:latin typeface="Cambria Math"/>
                        <a:ea typeface="Cambria Math"/>
                      </a:rPr>
                      <m:t>≅</m:t>
                    </m:r>
                    <m:d>
                      <m:dPr>
                        <m:begChr m:val="|"/>
                        <m:endChr m:val="|"/>
                        <m:ctrlPr>
                          <a:rPr lang="sv-SE" sz="180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v-SE" sz="18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sv-SE" sz="1800" i="1">
                                <a:latin typeface="Cambria Math"/>
                                <a:ea typeface="Cambria Math"/>
                              </a:rPr>
                              <m:t>𝐾</m:t>
                            </m:r>
                          </m:e>
                          <m:sub>
                            <m:r>
                              <a:rPr lang="sv-SE" sz="18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sv-SE" sz="1800" i="1" smtClean="0">
                        <a:latin typeface="Cambria Math"/>
                        <a:ea typeface="Cambria Math"/>
                      </a:rPr>
                      <m:t>≫</m:t>
                    </m:r>
                    <m:d>
                      <m:dPr>
                        <m:begChr m:val="|"/>
                        <m:endChr m:val="|"/>
                        <m:ctrlPr>
                          <a:rPr lang="sv-SE" sz="180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v-SE" sz="180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sv-SE" sz="1800" b="0" i="1" smtClean="0">
                                <a:latin typeface="Cambria Math"/>
                                <a:ea typeface="Cambria Math"/>
                              </a:rPr>
                              <m:t>𝐾</m:t>
                            </m:r>
                          </m:e>
                          <m:sub>
                            <m:r>
                              <a:rPr lang="sv-SE" sz="1800" b="0" i="1" smtClean="0">
                                <a:latin typeface="Cambria Math"/>
                                <a:ea typeface="Cambria Math"/>
                              </a:rPr>
                              <m:t>𝑒𝑥𝑐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/>
                  <a:t> unlike direct-band gap</a:t>
                </a:r>
              </a:p>
              <a:p>
                <a:endParaRPr lang="en-US" sz="1800" dirty="0"/>
              </a:p>
              <a:p>
                <a:r>
                  <a:rPr lang="en-US" sz="1800" dirty="0" smtClean="0"/>
                  <a:t>The line shapes exactly reflect “Maxwell-Boltzmann”  distribution of </a:t>
                </a:r>
                <a:r>
                  <a:rPr lang="en-US" sz="1800" dirty="0" err="1" smtClean="0"/>
                  <a:t>exciton</a:t>
                </a:r>
                <a:r>
                  <a:rPr lang="en-US" sz="1800" dirty="0" smtClean="0"/>
                  <a:t> kinetic energy</a:t>
                </a:r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665386" y="4427908"/>
                <a:ext cx="6048672" cy="2408581"/>
              </a:xfrm>
              <a:blipFill rotWithShape="1">
                <a:blip r:embed="rId3"/>
                <a:stretch>
                  <a:fillRect l="-2117" t="-1772" r="-2016" b="-2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12" t="6141" r="-544" b="-7916"/>
          <a:stretch/>
        </p:blipFill>
        <p:spPr bwMode="auto">
          <a:xfrm>
            <a:off x="6714058" y="1588347"/>
            <a:ext cx="3001677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 descr="C:\Users\hormozan\Desktop\LumSpSemFigs1_9(1)\LumSpSemFigs1_9\Fig07_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023" y="4527130"/>
            <a:ext cx="3001677" cy="2162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428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9482" y="395461"/>
            <a:ext cx="8001056" cy="1260475"/>
          </a:xfrm>
        </p:spPr>
        <p:txBody>
          <a:bodyPr/>
          <a:lstStyle/>
          <a:p>
            <a:pPr algn="ctr"/>
            <a:r>
              <a:rPr lang="en-US" dirty="0" smtClean="0"/>
              <a:t>Bound </a:t>
            </a:r>
            <a:r>
              <a:rPr lang="en-US" dirty="0" err="1" smtClean="0"/>
              <a:t>excitons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449362" y="1763613"/>
                <a:ext cx="7272808" cy="5040560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US" dirty="0" smtClean="0"/>
                  <a:t>Localized at traps like dopants or residual impurities</a:t>
                </a:r>
              </a:p>
              <a:p>
                <a:endParaRPr lang="en-US" dirty="0"/>
              </a:p>
              <a:p>
                <a:r>
                  <a:rPr lang="en-US" dirty="0" smtClean="0"/>
                  <a:t>Higher luminescence efficiency than that of FE.</a:t>
                </a:r>
              </a:p>
              <a:p>
                <a:endParaRPr lang="en-US" sz="1800" dirty="0"/>
              </a:p>
              <a:p>
                <a:pPr marL="752475" lvl="1" indent="-457200">
                  <a:buFont typeface="+mj-lt"/>
                  <a:buAutoNum type="arabicPeriod"/>
                </a:pPr>
                <a:r>
                  <a:rPr lang="en-US" sz="1800" b="1" i="1" dirty="0" smtClean="0"/>
                  <a:t>Large radius of </a:t>
                </a:r>
                <a:r>
                  <a:rPr lang="en-US" sz="1800" b="1" i="1" dirty="0" err="1" smtClean="0"/>
                  <a:t>Wannier</a:t>
                </a:r>
                <a:r>
                  <a:rPr lang="en-US" sz="1800" b="1" i="1" dirty="0" smtClean="0"/>
                  <a:t> </a:t>
                </a:r>
                <a:r>
                  <a:rPr lang="en-US" sz="1800" b="1" i="1" dirty="0" err="1" smtClean="0"/>
                  <a:t>exciton</a:t>
                </a:r>
                <a:r>
                  <a:rPr lang="en-US" sz="1800" i="1" dirty="0" smtClean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sv-SE" sz="1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sv-SE" sz="1800" b="0" i="1" smtClean="0">
                            <a:latin typeface="Cambria Math"/>
                          </a:rPr>
                          <m:t>𝑋</m:t>
                        </m:r>
                      </m:sub>
                    </m:sSub>
                    <m:r>
                      <a:rPr lang="sv-SE" sz="1800" b="0" i="1" smtClean="0">
                        <a:latin typeface="Cambria Math"/>
                      </a:rPr>
                      <m:t>=5 </m:t>
                    </m:r>
                    <m:r>
                      <a:rPr lang="sv-SE" sz="1800" b="0" i="1" smtClean="0">
                        <a:latin typeface="Cambria Math"/>
                      </a:rPr>
                      <m:t>𝑛𝑚</m:t>
                    </m:r>
                  </m:oMath>
                </a14:m>
                <a:r>
                  <a:rPr lang="en-US" sz="1800" i="1" dirty="0" smtClean="0"/>
                  <a:t>) and large capture cross section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sv-SE" sz="1800" b="0" i="1" smtClean="0">
                            <a:latin typeface="Cambria Math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sz="1800" i="1" dirty="0" smtClean="0"/>
                  <a:t>)</a:t>
                </a:r>
                <a:endParaRPr lang="en-US" sz="1600" i="1" dirty="0" smtClean="0"/>
              </a:p>
              <a:p>
                <a:pPr marL="544513" lvl="2" indent="0">
                  <a:buNone/>
                </a:pPr>
                <a:endParaRPr lang="en-US" sz="1400" dirty="0"/>
              </a:p>
              <a:p>
                <a:pPr marL="544513" lvl="2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20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b>
                          <m:r>
                            <a:rPr lang="sv-SE" sz="2200" b="0" i="1" smtClean="0">
                              <a:latin typeface="Cambria Math"/>
                            </a:rPr>
                            <m:t>𝑋</m:t>
                          </m:r>
                        </m:sub>
                      </m:sSub>
                      <m:r>
                        <a:rPr lang="en-US" sz="2200" i="1" smtClean="0"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en-US" sz="2200" i="1" smtClean="0">
                          <a:latin typeface="Cambria Math"/>
                          <a:ea typeface="Cambria Math"/>
                        </a:rPr>
                        <m:t>𝜋</m:t>
                      </m:r>
                      <m:sSubSup>
                        <m:sSubSupPr>
                          <m:ctrlPr>
                            <a:rPr lang="en-US" sz="2200" i="1" smtClean="0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sSub>
                            <m:sSubPr>
                              <m:ctrlPr>
                                <a:rPr lang="sv-SE" sz="22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sz="2200" b="0" i="1" smtClean="0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sv-SE" sz="2200" b="0" i="1" smtClean="0">
                                  <a:latin typeface="Cambria Math"/>
                                  <a:ea typeface="Cambria Math"/>
                                </a:rPr>
                                <m:t>𝑋</m:t>
                              </m:r>
                            </m:sub>
                          </m:sSub>
                        </m:e>
                        <m:sub/>
                        <m:sup>
                          <m:r>
                            <a:rPr lang="sv-SE" sz="2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bSup>
                      <m:r>
                        <a:rPr lang="en-US" sz="2200" i="1" smtClean="0">
                          <a:latin typeface="Cambria Math"/>
                          <a:ea typeface="Cambria Math"/>
                        </a:rPr>
                        <m:t>≈</m:t>
                      </m:r>
                      <m:sSup>
                        <m:sSupPr>
                          <m:ctrlPr>
                            <a:rPr lang="en-US" sz="220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sv-SE" sz="22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sv-SE" sz="2200" b="0" i="1" smtClean="0">
                              <a:latin typeface="Cambria Math"/>
                              <a:ea typeface="Cambria Math"/>
                            </a:rPr>
                            <m:t>−22</m:t>
                          </m:r>
                        </m:sup>
                      </m:sSup>
                      <m:sSup>
                        <m:sSupPr>
                          <m:ctrlPr>
                            <a:rPr lang="en-US" sz="220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sv-SE" sz="2200" b="0" i="1" smtClean="0">
                              <a:latin typeface="Cambria Math"/>
                              <a:ea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sv-SE" sz="2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200" dirty="0" smtClean="0"/>
              </a:p>
              <a:p>
                <a:pPr marL="544513" lvl="2" indent="0" algn="ctr">
                  <a:buNone/>
                </a:pPr>
                <a:endParaRPr lang="en-US" sz="2200" dirty="0" smtClean="0"/>
              </a:p>
              <a:p>
                <a:pPr marL="544513" lvl="2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1" i="1" smtClean="0">
                          <a:latin typeface="Cambria Math"/>
                          <a:ea typeface="Cambria Math"/>
                        </a:rPr>
                        <m:t>∴</m:t>
                      </m:r>
                      <m:sSub>
                        <m:sSubPr>
                          <m:ctrlPr>
                            <a:rPr lang="en-US" sz="2200" b="1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200" b="1" i="1" smtClean="0">
                              <a:latin typeface="Cambria Math"/>
                              <a:ea typeface="Cambria Math"/>
                            </a:rPr>
                            <m:t>𝝉</m:t>
                          </m:r>
                        </m:e>
                        <m:sub>
                          <m:r>
                            <a:rPr lang="sv-SE" sz="2200" b="1" i="1" smtClean="0">
                              <a:latin typeface="Cambria Math"/>
                              <a:ea typeface="Cambria Math"/>
                            </a:rPr>
                            <m:t>𝒕𝒓</m:t>
                          </m:r>
                        </m:sub>
                      </m:sSub>
                      <m:r>
                        <a:rPr lang="en-US" sz="2200" b="1" i="1" smtClean="0">
                          <a:latin typeface="Cambria Math"/>
                          <a:ea typeface="Cambria Math"/>
                        </a:rPr>
                        <m:t>≈</m:t>
                      </m:r>
                      <m:f>
                        <m:fPr>
                          <m:ctrlPr>
                            <a:rPr lang="en-US" sz="2200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sv-SE" sz="2200" b="1" i="1" smtClean="0">
                              <a:latin typeface="Cambria Math"/>
                              <a:ea typeface="Cambria Math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sz="2200" b="1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200" b="1" i="1" smtClean="0">
                                  <a:latin typeface="Cambria Math"/>
                                  <a:ea typeface="Cambria Math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sv-SE" sz="2200" b="1" i="1" smtClean="0">
                                  <a:latin typeface="Cambria Math"/>
                                  <a:ea typeface="Cambria Math"/>
                                </a:rPr>
                                <m:t>𝑿</m:t>
                              </m:r>
                            </m:sub>
                          </m:sSub>
                          <m:r>
                            <a:rPr lang="sv-SE" sz="2200" b="1" i="1" smtClean="0">
                              <a:latin typeface="Cambria Math"/>
                              <a:ea typeface="Cambria Math"/>
                            </a:rPr>
                            <m:t>𝑵</m:t>
                          </m:r>
                          <m:r>
                            <a:rPr lang="sv-SE" sz="2200" b="1" i="1" smtClean="0">
                              <a:latin typeface="Cambria Math"/>
                              <a:ea typeface="Cambria Math"/>
                            </a:rPr>
                            <m:t>𝝑</m:t>
                          </m:r>
                        </m:den>
                      </m:f>
                      <m:r>
                        <a:rPr lang="en-US" sz="2200" b="1" i="1" smtClean="0">
                          <a:latin typeface="Cambria Math"/>
                          <a:ea typeface="Cambria Math"/>
                        </a:rPr>
                        <m:t>≈</m:t>
                      </m:r>
                      <m:sSup>
                        <m:sSupPr>
                          <m:ctrlPr>
                            <a:rPr lang="en-US" sz="2200" b="1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sv-SE" sz="2200" b="1" i="1" smtClean="0">
                              <a:latin typeface="Cambria Math"/>
                              <a:ea typeface="Cambria Math"/>
                            </a:rPr>
                            <m:t>𝟏𝟎</m:t>
                          </m:r>
                        </m:e>
                        <m:sup>
                          <m:r>
                            <a:rPr lang="sv-SE" sz="2200" b="1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sv-SE" sz="2200" b="1" i="1" smtClean="0">
                              <a:latin typeface="Cambria Math"/>
                              <a:ea typeface="Cambria Math"/>
                            </a:rPr>
                            <m:t>𝟗</m:t>
                          </m:r>
                        </m:sup>
                      </m:sSup>
                      <m:r>
                        <a:rPr lang="sv-SE" sz="2200" b="1" i="1" smtClean="0">
                          <a:latin typeface="Cambria Math"/>
                          <a:ea typeface="Cambria Math"/>
                        </a:rPr>
                        <m:t>𝒔</m:t>
                      </m:r>
                      <m:r>
                        <a:rPr lang="sv-SE" sz="2200" b="1" i="1" smtClean="0">
                          <a:latin typeface="Cambria Math"/>
                          <a:ea typeface="Cambria Math"/>
                        </a:rPr>
                        <m:t>    </m:t>
                      </m:r>
                    </m:oMath>
                  </m:oMathPara>
                </a14:m>
                <a:endParaRPr lang="sv-SE" sz="2200" b="1" i="1" dirty="0" smtClean="0">
                  <a:latin typeface="Cambria Math"/>
                  <a:ea typeface="Cambria Math"/>
                </a:endParaRPr>
              </a:p>
              <a:p>
                <a:pPr marL="544513" lvl="2" indent="0" algn="ctr">
                  <a:buNone/>
                </a:pPr>
                <a:endParaRPr lang="sv-SE" sz="1400" b="0" i="1" dirty="0" smtClean="0">
                  <a:latin typeface="Cambria Math"/>
                  <a:ea typeface="Cambria Math"/>
                </a:endParaRPr>
              </a:p>
              <a:p>
                <a:pPr marL="544513" lvl="2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1400" b="0" i="1" smtClean="0">
                          <a:latin typeface="Cambria Math"/>
                          <a:ea typeface="Cambria Math"/>
                        </a:rPr>
                        <m:t>𝑤h𝑒𝑟𝑒</m:t>
                      </m:r>
                      <m:r>
                        <a:rPr lang="sv-SE" sz="1400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sv-SE" sz="1400" b="0" i="1" smtClean="0">
                          <a:latin typeface="Cambria Math"/>
                          <a:ea typeface="Cambria Math"/>
                        </a:rPr>
                        <m:t>𝑁</m:t>
                      </m:r>
                      <m:r>
                        <a:rPr lang="sv-SE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sv-SE" sz="14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sv-SE" sz="14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sv-SE" sz="1400" b="0" i="1" smtClean="0">
                              <a:latin typeface="Cambria Math"/>
                              <a:ea typeface="Cambria Math"/>
                            </a:rPr>
                            <m:t>15</m:t>
                          </m:r>
                        </m:sup>
                      </m:sSup>
                      <m:r>
                        <a:rPr lang="sv-SE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sv-SE" sz="14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sv-SE" sz="1400" b="0" i="1" smtClean="0">
                              <a:latin typeface="Cambria Math"/>
                              <a:ea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sv-SE" sz="1400" b="0" i="1" smtClean="0">
                              <a:latin typeface="Cambria Math"/>
                              <a:ea typeface="Cambria Math"/>
                            </a:rPr>
                            <m:t>−3</m:t>
                          </m:r>
                        </m:sup>
                      </m:sSup>
                      <m:r>
                        <a:rPr lang="sv-SE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d>
                        <m:dPr>
                          <m:ctrlPr>
                            <a:rPr lang="sv-SE" sz="1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sv-SE" sz="14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  <m:r>
                            <a:rPr lang="sv-SE" sz="1400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sv-SE" sz="1400" b="0" i="1" smtClean="0">
                              <a:latin typeface="Cambria Math"/>
                              <a:ea typeface="Cambria Math"/>
                            </a:rPr>
                            <m:t>𝑛𝑜𝑚𝑖𝑛𝑎𝑙𝑙𝑦</m:t>
                          </m:r>
                          <m:r>
                            <a:rPr lang="sv-SE" sz="1400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sv-SE" sz="1400" b="0" i="1" smtClean="0">
                              <a:latin typeface="Cambria Math"/>
                              <a:ea typeface="Cambria Math"/>
                            </a:rPr>
                            <m:t>𝑝𝑢𝑟𝑒</m:t>
                          </m:r>
                          <m:r>
                            <a:rPr lang="sv-SE" sz="1400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sv-SE" sz="1400" b="0" i="1" smtClean="0">
                              <a:latin typeface="Cambria Math"/>
                              <a:ea typeface="Cambria Math"/>
                            </a:rPr>
                            <m:t>𝑐𝑟𝑦𝑠𝑡𝑎𝑙</m:t>
                          </m:r>
                        </m:e>
                      </m:d>
                      <m:r>
                        <a:rPr lang="sv-SE" sz="1400" b="0" i="1" smtClean="0">
                          <a:latin typeface="Cambria Math"/>
                          <a:ea typeface="Cambria Math"/>
                        </a:rPr>
                        <m:t> &amp;  </m:t>
                      </m:r>
                      <m:r>
                        <a:rPr lang="sv-SE" sz="1400" b="0" i="1" smtClean="0">
                          <a:latin typeface="Cambria Math"/>
                          <a:ea typeface="Cambria Math"/>
                        </a:rPr>
                        <m:t>𝜗</m:t>
                      </m:r>
                      <m:r>
                        <a:rPr lang="sv-SE" sz="1400" b="0" i="1" smtClean="0">
                          <a:latin typeface="Cambria Math"/>
                          <a:ea typeface="Cambria Math"/>
                        </a:rPr>
                        <m:t>= </m:t>
                      </m:r>
                      <m:sSup>
                        <m:sSupPr>
                          <m:ctrlPr>
                            <a:rPr lang="sv-SE" sz="14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sv-SE" sz="14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sv-SE" sz="14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sup>
                      </m:sSup>
                      <m:r>
                        <a:rPr lang="sv-SE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sv-SE" sz="1400" b="0" i="1" smtClean="0">
                          <a:latin typeface="Cambria Math"/>
                          <a:ea typeface="Cambria Math"/>
                        </a:rPr>
                        <m:t>𝑐𝑚</m:t>
                      </m:r>
                      <m:r>
                        <a:rPr lang="sv-SE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sv-SE" sz="14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sv-SE" sz="1400" b="0" i="1" smtClean="0">
                              <a:latin typeface="Cambria Math"/>
                              <a:ea typeface="Cambria Math"/>
                            </a:rPr>
                            <m:t>𝑠</m:t>
                          </m:r>
                        </m:e>
                        <m:sup>
                          <m:r>
                            <a:rPr lang="sv-SE" sz="1400" b="0" i="1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  <m:r>
                        <a:rPr lang="sv-SE" sz="1400" b="0" i="1" smtClean="0">
                          <a:latin typeface="Cambria Math"/>
                          <a:ea typeface="Cambria Math"/>
                        </a:rPr>
                        <m:t> (</m:t>
                      </m:r>
                      <m:r>
                        <a:rPr lang="sv-SE" sz="1400" b="0" i="1" smtClean="0">
                          <a:latin typeface="Cambria Math"/>
                          <a:ea typeface="Cambria Math"/>
                        </a:rPr>
                        <m:t>𝑇</m:t>
                      </m:r>
                      <m:r>
                        <a:rPr lang="sv-SE" sz="1400" b="0" i="1" smtClean="0">
                          <a:latin typeface="Cambria Math"/>
                          <a:ea typeface="Cambria Math"/>
                        </a:rPr>
                        <m:t>≈2</m:t>
                      </m:r>
                      <m:r>
                        <a:rPr lang="sv-SE" sz="1400" b="0" i="1" smtClean="0">
                          <a:latin typeface="Cambria Math"/>
                          <a:ea typeface="Cambria Math"/>
                        </a:rPr>
                        <m:t>𝐾</m:t>
                      </m:r>
                      <m:r>
                        <a:rPr lang="sv-SE" sz="1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sz="1400" dirty="0" smtClean="0"/>
              </a:p>
              <a:p>
                <a:pPr marL="544513" lvl="2" indent="0" algn="ctr">
                  <a:buNone/>
                </a:pPr>
                <a:endParaRPr lang="en-US" sz="1400" dirty="0" smtClean="0"/>
              </a:p>
              <a:p>
                <a:pPr marL="544513" lvl="2" indent="0" algn="ctr">
                  <a:buNone/>
                </a:pPr>
                <a:endParaRPr lang="en-US" sz="1400" dirty="0"/>
              </a:p>
              <a:p>
                <a:pPr marL="820738" lvl="3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900" b="1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900" b="1" i="1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sv-SE" sz="1900" b="1" i="1">
                            <a:latin typeface="Cambria Math"/>
                            <a:ea typeface="Cambria Math"/>
                          </a:rPr>
                          <m:t>𝒕𝒓</m:t>
                        </m:r>
                      </m:sub>
                    </m:sSub>
                  </m:oMath>
                </a14:m>
                <a:r>
                  <a:rPr lang="en-US" sz="1900" dirty="0" smtClean="0"/>
                  <a:t> is comparable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b="1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900" b="1" i="1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sv-SE" sz="1900" b="1" i="1">
                            <a:latin typeface="Cambria Math"/>
                            <a:ea typeface="Cambria Math"/>
                          </a:rPr>
                          <m:t>𝒓</m:t>
                        </m:r>
                      </m:sub>
                    </m:sSub>
                  </m:oMath>
                </a14:m>
                <a:r>
                  <a:rPr lang="en-US" sz="1900" dirty="0" smtClean="0"/>
                  <a:t> (</a:t>
                </a:r>
                <a:r>
                  <a:rPr lang="en-US" sz="1900" dirty="0" err="1" smtClean="0"/>
                  <a:t>radiative</a:t>
                </a:r>
                <a:r>
                  <a:rPr lang="en-US" sz="1900" dirty="0" smtClean="0"/>
                  <a:t> recombination life time in direct semiconductors)</a:t>
                </a:r>
              </a:p>
              <a:p>
                <a:pPr marL="820738" lvl="3" indent="0">
                  <a:buNone/>
                </a:pPr>
                <a:r>
                  <a:rPr lang="en-US" sz="1900" dirty="0" smtClean="0"/>
                  <a:t>The chance of free </a:t>
                </a:r>
                <a:r>
                  <a:rPr lang="en-US" sz="1900" dirty="0" err="1" smtClean="0"/>
                  <a:t>excitons</a:t>
                </a:r>
                <a:r>
                  <a:rPr lang="en-US" sz="1900" dirty="0" smtClean="0"/>
                  <a:t> to recombine is roughly the same as the BE!</a:t>
                </a:r>
              </a:p>
              <a:p>
                <a:pPr marL="544513" lvl="2" indent="0">
                  <a:buNone/>
                </a:pPr>
                <a:endParaRPr lang="en-US" sz="1600" dirty="0"/>
              </a:p>
              <a:p>
                <a:pPr marL="752475" lvl="1" indent="-457200">
                  <a:buFont typeface="+mj-lt"/>
                  <a:buAutoNum type="arabicPeriod"/>
                </a:pPr>
                <a:r>
                  <a:rPr lang="en-US" sz="1900" b="1" i="1" dirty="0" smtClean="0"/>
                  <a:t>“Giant oscillator strength”: </a:t>
                </a:r>
              </a:p>
              <a:p>
                <a:pPr marL="544513" lvl="2" indent="0">
                  <a:buNone/>
                </a:pPr>
                <a:r>
                  <a:rPr lang="en-US" sz="1900" dirty="0" smtClean="0"/>
                  <a:t>Contribution of all the unit cells inside a volume (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~</m:t>
                    </m:r>
                    <m:sSup>
                      <m:sSupPr>
                        <m:ctrlPr>
                          <a:rPr lang="en-US" sz="190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90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sv-SE" sz="19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sv-SE" sz="1900" b="0" i="1" smtClean="0">
                                <a:latin typeface="Cambria Math"/>
                                <a:ea typeface="Cambria Math"/>
                              </a:rPr>
                              <m:t>𝑋</m:t>
                            </m:r>
                          </m:sub>
                        </m:sSub>
                      </m:e>
                      <m:sup>
                        <m:r>
                          <a:rPr lang="sv-SE" sz="19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900" dirty="0" smtClean="0"/>
                  <a:t>) around a defect</a:t>
                </a:r>
              </a:p>
              <a:p>
                <a:pPr marL="544513" lvl="2" indent="0">
                  <a:buNone/>
                </a:pPr>
                <a:endParaRPr lang="en-US" sz="1600" dirty="0" smtClean="0"/>
              </a:p>
              <a:p>
                <a:pPr marL="338138" indent="-342900"/>
                <a:r>
                  <a:rPr lang="en-US" dirty="0" smtClean="0"/>
                  <a:t>How to find?</a:t>
                </a:r>
              </a:p>
              <a:p>
                <a:pPr marL="338138" indent="-342900"/>
                <a:endParaRPr lang="en-US" dirty="0" smtClean="0"/>
              </a:p>
              <a:p>
                <a:pPr marL="300037" lvl="1" indent="0">
                  <a:buNone/>
                </a:pPr>
                <a:r>
                  <a:rPr lang="en-US" sz="1900" i="1" dirty="0" smtClean="0"/>
                  <a:t>Very narrow lines which do not broaden with temperature</a:t>
                </a:r>
              </a:p>
              <a:p>
                <a:pPr marL="757237" lvl="1" indent="-457200">
                  <a:buFont typeface="+mj-lt"/>
                  <a:buAutoNum type="arabicPeriod"/>
                </a:pP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449362" y="1763613"/>
                <a:ext cx="7272808" cy="5040560"/>
              </a:xfrm>
              <a:blipFill rotWithShape="1">
                <a:blip r:embed="rId2"/>
                <a:stretch>
                  <a:fillRect l="-1509" t="-9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 descr="C:\Users\hormozan\Desktop\LumSpSemFigs1_9(1)\LumSpSemFigs1_9\Fig07_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7489" y="2987749"/>
            <a:ext cx="2303227" cy="2595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771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TH">
  <a:themeElements>
    <a:clrScheme name="KTH Colours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C54A6"/>
      </a:accent1>
      <a:accent2>
        <a:srgbClr val="808080"/>
      </a:accent2>
      <a:accent3>
        <a:srgbClr val="9D102D"/>
      </a:accent3>
      <a:accent4>
        <a:srgbClr val="E3DCC0"/>
      </a:accent4>
      <a:accent5>
        <a:srgbClr val="7F8E2B"/>
      </a:accent5>
      <a:accent6>
        <a:srgbClr val="404616"/>
      </a:accent6>
      <a:hlink>
        <a:srgbClr val="009999"/>
      </a:hlink>
      <a:folHlink>
        <a:srgbClr val="99CC00"/>
      </a:folHlink>
    </a:clrScheme>
    <a:fontScheme name="KTH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TH - without footer">
  <a:themeElements>
    <a:clrScheme name="KTH Colours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C54A6"/>
      </a:accent1>
      <a:accent2>
        <a:srgbClr val="808080"/>
      </a:accent2>
      <a:accent3>
        <a:srgbClr val="9D102D"/>
      </a:accent3>
      <a:accent4>
        <a:srgbClr val="E3DCC0"/>
      </a:accent4>
      <a:accent5>
        <a:srgbClr val="7F8E2B"/>
      </a:accent5>
      <a:accent6>
        <a:srgbClr val="404616"/>
      </a:accent6>
      <a:hlink>
        <a:srgbClr val="009999"/>
      </a:hlink>
      <a:folHlink>
        <a:srgbClr val="99CC00"/>
      </a:folHlink>
    </a:clrScheme>
    <a:fontScheme name="KTH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6876</TotalTime>
  <Words>902</Words>
  <Application>Microsoft Office PowerPoint</Application>
  <PresentationFormat>Custom</PresentationFormat>
  <Paragraphs>125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KTH</vt:lpstr>
      <vt:lpstr>KTH - without footer</vt:lpstr>
      <vt:lpstr>Luminescence of excitons </vt:lpstr>
      <vt:lpstr>Basic types of excitons </vt:lpstr>
      <vt:lpstr>Wannier exciton</vt:lpstr>
      <vt:lpstr>Absorption spectrum of Wannier exciton (Direct BG)</vt:lpstr>
      <vt:lpstr>Absorption spectrum of Wannier exciton (Indirect BG)</vt:lpstr>
      <vt:lpstr>Direct bandgap:  Resonant luminescence of free exciton-polaritons</vt:lpstr>
      <vt:lpstr>Direct bandgap:  Luminescence of free excitons with emission of optical phonons</vt:lpstr>
      <vt:lpstr>Luminescence of free excitons in indirect-bandgap semiconductors</vt:lpstr>
      <vt:lpstr>Bound excitons</vt:lpstr>
    </vt:vector>
  </TitlesOfParts>
  <Company>KTH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Luminescence of Excitons &amp; Highly excited semiconductors</dc:title>
  <dc:creator>Yashar Hormozan</dc:creator>
  <cp:lastModifiedBy>Yashar Hormozan</cp:lastModifiedBy>
  <cp:revision>232</cp:revision>
  <dcterms:created xsi:type="dcterms:W3CDTF">2004-06-01T09:47:02Z</dcterms:created>
  <dcterms:modified xsi:type="dcterms:W3CDTF">2012-11-12T08:32:16Z</dcterms:modified>
</cp:coreProperties>
</file>