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38"/>
  </p:notesMasterIdLst>
  <p:sldIdLst>
    <p:sldId id="256" r:id="rId2"/>
    <p:sldId id="290" r:id="rId3"/>
    <p:sldId id="291" r:id="rId4"/>
    <p:sldId id="292" r:id="rId5"/>
    <p:sldId id="293" r:id="rId6"/>
    <p:sldId id="294" r:id="rId7"/>
    <p:sldId id="259" r:id="rId8"/>
    <p:sldId id="303" r:id="rId9"/>
    <p:sldId id="260" r:id="rId10"/>
    <p:sldId id="261" r:id="rId11"/>
    <p:sldId id="262" r:id="rId12"/>
    <p:sldId id="295" r:id="rId13"/>
    <p:sldId id="263" r:id="rId14"/>
    <p:sldId id="296" r:id="rId15"/>
    <p:sldId id="264" r:id="rId16"/>
    <p:sldId id="265" r:id="rId17"/>
    <p:sldId id="267" r:id="rId18"/>
    <p:sldId id="297" r:id="rId19"/>
    <p:sldId id="268" r:id="rId20"/>
    <p:sldId id="269" r:id="rId21"/>
    <p:sldId id="298" r:id="rId22"/>
    <p:sldId id="271" r:id="rId23"/>
    <p:sldId id="299" r:id="rId24"/>
    <p:sldId id="300" r:id="rId25"/>
    <p:sldId id="272" r:id="rId26"/>
    <p:sldId id="273" r:id="rId27"/>
    <p:sldId id="274" r:id="rId28"/>
    <p:sldId id="301" r:id="rId29"/>
    <p:sldId id="276" r:id="rId30"/>
    <p:sldId id="277" r:id="rId31"/>
    <p:sldId id="278" r:id="rId32"/>
    <p:sldId id="281" r:id="rId33"/>
    <p:sldId id="282" r:id="rId34"/>
    <p:sldId id="283" r:id="rId35"/>
    <p:sldId id="284" r:id="rId36"/>
    <p:sldId id="287" r:id="rId37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72" y="3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7" Type="http://schemas.openxmlformats.org/officeDocument/2006/relationships/image" Target="../media/image62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6" Type="http://schemas.openxmlformats.org/officeDocument/2006/relationships/image" Target="../media/image61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image" Target="../media/image68.wmf"/><Relationship Id="rId7" Type="http://schemas.openxmlformats.org/officeDocument/2006/relationships/image" Target="../media/image72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6" Type="http://schemas.openxmlformats.org/officeDocument/2006/relationships/image" Target="../media/image71.wmf"/><Relationship Id="rId11" Type="http://schemas.openxmlformats.org/officeDocument/2006/relationships/image" Target="../media/image76.wmf"/><Relationship Id="rId5" Type="http://schemas.openxmlformats.org/officeDocument/2006/relationships/image" Target="../media/image70.wmf"/><Relationship Id="rId10" Type="http://schemas.openxmlformats.org/officeDocument/2006/relationships/image" Target="../media/image75.wmf"/><Relationship Id="rId4" Type="http://schemas.openxmlformats.org/officeDocument/2006/relationships/image" Target="../media/image69.wmf"/><Relationship Id="rId9" Type="http://schemas.openxmlformats.org/officeDocument/2006/relationships/image" Target="../media/image74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Relationship Id="rId4" Type="http://schemas.openxmlformats.org/officeDocument/2006/relationships/image" Target="../media/image8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5.wmf"/><Relationship Id="rId7" Type="http://schemas.openxmlformats.org/officeDocument/2006/relationships/image" Target="../media/image89.wmf"/><Relationship Id="rId2" Type="http://schemas.openxmlformats.org/officeDocument/2006/relationships/image" Target="../media/image84.wmf"/><Relationship Id="rId1" Type="http://schemas.openxmlformats.org/officeDocument/2006/relationships/image" Target="../media/image83.wmf"/><Relationship Id="rId6" Type="http://schemas.openxmlformats.org/officeDocument/2006/relationships/image" Target="../media/image88.wmf"/><Relationship Id="rId5" Type="http://schemas.openxmlformats.org/officeDocument/2006/relationships/image" Target="../media/image87.wmf"/><Relationship Id="rId4" Type="http://schemas.openxmlformats.org/officeDocument/2006/relationships/image" Target="../media/image86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wmf"/><Relationship Id="rId7" Type="http://schemas.openxmlformats.org/officeDocument/2006/relationships/image" Target="../media/image96.wmf"/><Relationship Id="rId2" Type="http://schemas.openxmlformats.org/officeDocument/2006/relationships/image" Target="../media/image91.wmf"/><Relationship Id="rId1" Type="http://schemas.openxmlformats.org/officeDocument/2006/relationships/image" Target="../media/image90.wmf"/><Relationship Id="rId6" Type="http://schemas.openxmlformats.org/officeDocument/2006/relationships/image" Target="../media/image95.wmf"/><Relationship Id="rId5" Type="http://schemas.openxmlformats.org/officeDocument/2006/relationships/image" Target="../media/image94.wmf"/><Relationship Id="rId4" Type="http://schemas.openxmlformats.org/officeDocument/2006/relationships/image" Target="../media/image9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9.wmf"/><Relationship Id="rId2" Type="http://schemas.openxmlformats.org/officeDocument/2006/relationships/image" Target="../media/image98.wmf"/><Relationship Id="rId1" Type="http://schemas.openxmlformats.org/officeDocument/2006/relationships/image" Target="../media/image97.wmf"/><Relationship Id="rId6" Type="http://schemas.openxmlformats.org/officeDocument/2006/relationships/image" Target="../media/image102.wmf"/><Relationship Id="rId5" Type="http://schemas.openxmlformats.org/officeDocument/2006/relationships/image" Target="../media/image101.wmf"/><Relationship Id="rId4" Type="http://schemas.openxmlformats.org/officeDocument/2006/relationships/image" Target="../media/image100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wmf"/><Relationship Id="rId1" Type="http://schemas.openxmlformats.org/officeDocument/2006/relationships/image" Target="../media/image10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7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wmf"/><Relationship Id="rId1" Type="http://schemas.openxmlformats.org/officeDocument/2006/relationships/image" Target="../media/image109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wmf"/><Relationship Id="rId1" Type="http://schemas.openxmlformats.org/officeDocument/2006/relationships/image" Target="../media/image113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wmf"/><Relationship Id="rId2" Type="http://schemas.openxmlformats.org/officeDocument/2006/relationships/image" Target="../media/image117.wmf"/><Relationship Id="rId1" Type="http://schemas.openxmlformats.org/officeDocument/2006/relationships/image" Target="../media/image116.wmf"/><Relationship Id="rId6" Type="http://schemas.openxmlformats.org/officeDocument/2006/relationships/image" Target="../media/image121.wmf"/><Relationship Id="rId5" Type="http://schemas.openxmlformats.org/officeDocument/2006/relationships/image" Target="../media/image120.wmf"/><Relationship Id="rId4" Type="http://schemas.openxmlformats.org/officeDocument/2006/relationships/image" Target="../media/image119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wmf"/><Relationship Id="rId3" Type="http://schemas.openxmlformats.org/officeDocument/2006/relationships/image" Target="../media/image128.wmf"/><Relationship Id="rId7" Type="http://schemas.openxmlformats.org/officeDocument/2006/relationships/image" Target="../media/image132.wmf"/><Relationship Id="rId2" Type="http://schemas.openxmlformats.org/officeDocument/2006/relationships/image" Target="../media/image127.wmf"/><Relationship Id="rId1" Type="http://schemas.openxmlformats.org/officeDocument/2006/relationships/image" Target="../media/image126.wmf"/><Relationship Id="rId6" Type="http://schemas.openxmlformats.org/officeDocument/2006/relationships/image" Target="../media/image131.wmf"/><Relationship Id="rId5" Type="http://schemas.openxmlformats.org/officeDocument/2006/relationships/image" Target="../media/image130.wmf"/><Relationship Id="rId4" Type="http://schemas.openxmlformats.org/officeDocument/2006/relationships/image" Target="../media/image129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wmf"/><Relationship Id="rId1" Type="http://schemas.openxmlformats.org/officeDocument/2006/relationships/image" Target="../media/image136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7E8C78-A9D5-4066-931C-2F9B346D40B4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874B0-26C3-4972-AB2F-CD27285994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98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874B0-26C3-4972-AB2F-CD27285994A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256EB-4E0C-4D2D-8E14-91A9FF9BB5F9}" type="datetime1">
              <a:rPr lang="sv-SE" smtClean="0"/>
              <a:pPr/>
              <a:t>2012-11-19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3826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DC401-99EE-4C60-99B5-27DD1432D1D5}" type="datetime1">
              <a:rPr lang="sv-SE" smtClean="0"/>
              <a:pPr/>
              <a:t>2012-11-19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0759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4101A-D2FA-4B34-BFB3-916C1A1D3FEC}" type="datetime1">
              <a:rPr lang="sv-SE" smtClean="0"/>
              <a:pPr/>
              <a:t>2012-11-19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194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5B901-70FE-4AE4-B247-ED1BF55CEF9E}" type="datetime1">
              <a:rPr lang="sv-SE" smtClean="0"/>
              <a:pPr/>
              <a:t>2012-11-19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45833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B5DE0-59A3-4381-A2CF-DD85B92F6940}" type="datetime1">
              <a:rPr lang="sv-SE" smtClean="0"/>
              <a:pPr/>
              <a:t>2012-11-19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9413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1E39A-7F88-4673-9886-68B9B8E26309}" type="datetime1">
              <a:rPr lang="sv-SE" smtClean="0"/>
              <a:pPr/>
              <a:t>2012-11-19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4736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BB92C-6BD6-4F67-B74B-3B61582D7396}" type="datetime1">
              <a:rPr lang="sv-SE" smtClean="0"/>
              <a:pPr/>
              <a:t>2012-11-19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1460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F09E5-7D4C-42D7-A263-9778A7985AAF}" type="datetime1">
              <a:rPr lang="sv-SE" smtClean="0"/>
              <a:pPr/>
              <a:t>2012-11-19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577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B9BAA-1130-4D90-8DF1-326CFAB47E2D}" type="datetime1">
              <a:rPr lang="sv-SE" smtClean="0"/>
              <a:pPr/>
              <a:t>2012-11-19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3765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A0D34-BE2F-4F42-907A-7476B3896EED}" type="datetime1">
              <a:rPr lang="sv-SE" smtClean="0"/>
              <a:pPr/>
              <a:t>2012-11-19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3927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BFCC-62A4-4D03-AB6F-004E3E12130E}" type="datetime1">
              <a:rPr lang="sv-SE" smtClean="0"/>
              <a:pPr/>
              <a:t>2012-11-19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0315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F783E-FCCC-4EB9-B716-BEEF9AB49D34}" type="datetime1">
              <a:rPr lang="sv-SE" smtClean="0"/>
              <a:pPr/>
              <a:t>2012-11-19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4F5D8-4A3E-4E56-A802-3C7BA1A5C41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6833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4.wmf"/><Relationship Id="rId19" Type="http://schemas.openxmlformats.org/officeDocument/2006/relationships/image" Target="../media/image9.jpeg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oleObject" Target="../embeddings/oleObject14.bin"/><Relationship Id="rId18" Type="http://schemas.openxmlformats.org/officeDocument/2006/relationships/image" Target="../media/image20.jpeg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5.wmf"/><Relationship Id="rId17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.wmf"/><Relationship Id="rId20" Type="http://schemas.openxmlformats.org/officeDocument/2006/relationships/image" Target="../media/image18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5" Type="http://schemas.openxmlformats.org/officeDocument/2006/relationships/oleObject" Target="../embeddings/oleObject15.bin"/><Relationship Id="rId10" Type="http://schemas.openxmlformats.org/officeDocument/2006/relationships/image" Target="../media/image14.wmf"/><Relationship Id="rId19" Type="http://schemas.openxmlformats.org/officeDocument/2006/relationships/oleObject" Target="../embeddings/oleObject16.bin"/><Relationship Id="rId4" Type="http://schemas.openxmlformats.org/officeDocument/2006/relationships/image" Target="../media/image11.w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16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image" Target="../media/image26.jpeg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2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24.wmf"/><Relationship Id="rId4" Type="http://schemas.openxmlformats.org/officeDocument/2006/relationships/image" Target="../media/image21.wmf"/><Relationship Id="rId9" Type="http://schemas.openxmlformats.org/officeDocument/2006/relationships/oleObject" Target="../embeddings/oleObject20.bin"/><Relationship Id="rId1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image" Target="../media/image26.jpeg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9.w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31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39.wmf"/><Relationship Id="rId3" Type="http://schemas.openxmlformats.org/officeDocument/2006/relationships/image" Target="../media/image40.jpeg"/><Relationship Id="rId7" Type="http://schemas.openxmlformats.org/officeDocument/2006/relationships/image" Target="../media/image36.wmf"/><Relationship Id="rId12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38.wmf"/><Relationship Id="rId5" Type="http://schemas.openxmlformats.org/officeDocument/2006/relationships/image" Target="../media/image35.w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3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41.wmf"/><Relationship Id="rId4" Type="http://schemas.openxmlformats.org/officeDocument/2006/relationships/oleObject" Target="../embeddings/oleObject3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45.jpeg"/><Relationship Id="rId4" Type="http://schemas.openxmlformats.org/officeDocument/2006/relationships/image" Target="../media/image44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47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image" Target="../media/image51.jpeg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2.jpeg"/><Relationship Id="rId5" Type="http://schemas.openxmlformats.org/officeDocument/2006/relationships/image" Target="../media/image49.wmf"/><Relationship Id="rId4" Type="http://schemas.openxmlformats.org/officeDocument/2006/relationships/oleObject" Target="../embeddings/oleObject37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13" Type="http://schemas.openxmlformats.org/officeDocument/2006/relationships/image" Target="../media/image59.wmf"/><Relationship Id="rId18" Type="http://schemas.openxmlformats.org/officeDocument/2006/relationships/oleObject" Target="../embeddings/oleObject45.bin"/><Relationship Id="rId3" Type="http://schemas.openxmlformats.org/officeDocument/2006/relationships/image" Target="../media/image63.jpeg"/><Relationship Id="rId7" Type="http://schemas.openxmlformats.org/officeDocument/2006/relationships/image" Target="../media/image56.wmf"/><Relationship Id="rId12" Type="http://schemas.openxmlformats.org/officeDocument/2006/relationships/oleObject" Target="../embeddings/oleObject42.bin"/><Relationship Id="rId17" Type="http://schemas.openxmlformats.org/officeDocument/2006/relationships/image" Target="../media/image61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4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9.bin"/><Relationship Id="rId11" Type="http://schemas.openxmlformats.org/officeDocument/2006/relationships/image" Target="../media/image58.wmf"/><Relationship Id="rId5" Type="http://schemas.openxmlformats.org/officeDocument/2006/relationships/image" Target="../media/image65.gif"/><Relationship Id="rId15" Type="http://schemas.openxmlformats.org/officeDocument/2006/relationships/image" Target="../media/image60.wmf"/><Relationship Id="rId10" Type="http://schemas.openxmlformats.org/officeDocument/2006/relationships/oleObject" Target="../embeddings/oleObject41.bin"/><Relationship Id="rId19" Type="http://schemas.openxmlformats.org/officeDocument/2006/relationships/image" Target="../media/image62.wmf"/><Relationship Id="rId4" Type="http://schemas.openxmlformats.org/officeDocument/2006/relationships/image" Target="../media/image64.jpeg"/><Relationship Id="rId9" Type="http://schemas.openxmlformats.org/officeDocument/2006/relationships/image" Target="../media/image57.wmf"/><Relationship Id="rId14" Type="http://schemas.openxmlformats.org/officeDocument/2006/relationships/oleObject" Target="../embeddings/oleObject43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13" Type="http://schemas.openxmlformats.org/officeDocument/2006/relationships/image" Target="../media/image70.wmf"/><Relationship Id="rId18" Type="http://schemas.openxmlformats.org/officeDocument/2006/relationships/oleObject" Target="../embeddings/oleObject53.bin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74.wmf"/><Relationship Id="rId7" Type="http://schemas.openxmlformats.org/officeDocument/2006/relationships/image" Target="../media/image67.wmf"/><Relationship Id="rId12" Type="http://schemas.openxmlformats.org/officeDocument/2006/relationships/oleObject" Target="../embeddings/oleObject50.bin"/><Relationship Id="rId17" Type="http://schemas.openxmlformats.org/officeDocument/2006/relationships/image" Target="../media/image72.wmf"/><Relationship Id="rId25" Type="http://schemas.openxmlformats.org/officeDocument/2006/relationships/image" Target="../media/image76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2.bin"/><Relationship Id="rId20" Type="http://schemas.openxmlformats.org/officeDocument/2006/relationships/oleObject" Target="../embeddings/oleObject54.bin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7.bin"/><Relationship Id="rId11" Type="http://schemas.openxmlformats.org/officeDocument/2006/relationships/image" Target="../media/image69.wmf"/><Relationship Id="rId24" Type="http://schemas.openxmlformats.org/officeDocument/2006/relationships/oleObject" Target="../embeddings/oleObject56.bin"/><Relationship Id="rId5" Type="http://schemas.openxmlformats.org/officeDocument/2006/relationships/image" Target="../media/image66.wmf"/><Relationship Id="rId15" Type="http://schemas.openxmlformats.org/officeDocument/2006/relationships/image" Target="../media/image71.wmf"/><Relationship Id="rId23" Type="http://schemas.openxmlformats.org/officeDocument/2006/relationships/image" Target="../media/image75.wmf"/><Relationship Id="rId10" Type="http://schemas.openxmlformats.org/officeDocument/2006/relationships/oleObject" Target="../embeddings/oleObject49.bin"/><Relationship Id="rId19" Type="http://schemas.openxmlformats.org/officeDocument/2006/relationships/image" Target="../media/image73.wmf"/><Relationship Id="rId4" Type="http://schemas.openxmlformats.org/officeDocument/2006/relationships/oleObject" Target="../embeddings/oleObject46.bin"/><Relationship Id="rId9" Type="http://schemas.openxmlformats.org/officeDocument/2006/relationships/image" Target="../media/image68.wmf"/><Relationship Id="rId14" Type="http://schemas.openxmlformats.org/officeDocument/2006/relationships/oleObject" Target="../embeddings/oleObject51.bin"/><Relationship Id="rId22" Type="http://schemas.openxmlformats.org/officeDocument/2006/relationships/oleObject" Target="../embeddings/oleObject55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3" Type="http://schemas.openxmlformats.org/officeDocument/2006/relationships/image" Target="../media/image81.gif"/><Relationship Id="rId7" Type="http://schemas.openxmlformats.org/officeDocument/2006/relationships/oleObject" Target="../embeddings/oleObject58.bin"/><Relationship Id="rId12" Type="http://schemas.openxmlformats.org/officeDocument/2006/relationships/image" Target="../media/image8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77.wmf"/><Relationship Id="rId11" Type="http://schemas.openxmlformats.org/officeDocument/2006/relationships/oleObject" Target="../embeddings/oleObject60.bin"/><Relationship Id="rId5" Type="http://schemas.openxmlformats.org/officeDocument/2006/relationships/oleObject" Target="../embeddings/oleObject57.bin"/><Relationship Id="rId10" Type="http://schemas.openxmlformats.org/officeDocument/2006/relationships/image" Target="../media/image79.wmf"/><Relationship Id="rId4" Type="http://schemas.openxmlformats.org/officeDocument/2006/relationships/image" Target="../media/image82.jpeg"/><Relationship Id="rId9" Type="http://schemas.openxmlformats.org/officeDocument/2006/relationships/oleObject" Target="../embeddings/oleObject59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13" Type="http://schemas.openxmlformats.org/officeDocument/2006/relationships/oleObject" Target="../embeddings/oleObject66.bin"/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3.bin"/><Relationship Id="rId12" Type="http://schemas.openxmlformats.org/officeDocument/2006/relationships/image" Target="../media/image87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9.wmf"/><Relationship Id="rId1" Type="http://schemas.openxmlformats.org/officeDocument/2006/relationships/vmlDrawing" Target="../drawings/vmlDrawing13.vml"/><Relationship Id="rId6" Type="http://schemas.openxmlformats.org/officeDocument/2006/relationships/image" Target="../media/image84.wmf"/><Relationship Id="rId11" Type="http://schemas.openxmlformats.org/officeDocument/2006/relationships/oleObject" Target="../embeddings/oleObject65.bin"/><Relationship Id="rId5" Type="http://schemas.openxmlformats.org/officeDocument/2006/relationships/oleObject" Target="../embeddings/oleObject62.bin"/><Relationship Id="rId15" Type="http://schemas.openxmlformats.org/officeDocument/2006/relationships/oleObject" Target="../embeddings/oleObject67.bin"/><Relationship Id="rId10" Type="http://schemas.openxmlformats.org/officeDocument/2006/relationships/image" Target="../media/image86.wmf"/><Relationship Id="rId4" Type="http://schemas.openxmlformats.org/officeDocument/2006/relationships/image" Target="../media/image83.wmf"/><Relationship Id="rId9" Type="http://schemas.openxmlformats.org/officeDocument/2006/relationships/oleObject" Target="../embeddings/oleObject64.bin"/><Relationship Id="rId14" Type="http://schemas.openxmlformats.org/officeDocument/2006/relationships/image" Target="../media/image88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wmf"/><Relationship Id="rId13" Type="http://schemas.openxmlformats.org/officeDocument/2006/relationships/oleObject" Target="../embeddings/oleObject73.bin"/><Relationship Id="rId3" Type="http://schemas.openxmlformats.org/officeDocument/2006/relationships/oleObject" Target="../embeddings/oleObject68.bin"/><Relationship Id="rId7" Type="http://schemas.openxmlformats.org/officeDocument/2006/relationships/oleObject" Target="../embeddings/oleObject70.bin"/><Relationship Id="rId12" Type="http://schemas.openxmlformats.org/officeDocument/2006/relationships/image" Target="../media/image94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6.wmf"/><Relationship Id="rId1" Type="http://schemas.openxmlformats.org/officeDocument/2006/relationships/vmlDrawing" Target="../drawings/vmlDrawing14.vml"/><Relationship Id="rId6" Type="http://schemas.openxmlformats.org/officeDocument/2006/relationships/image" Target="../media/image91.wmf"/><Relationship Id="rId11" Type="http://schemas.openxmlformats.org/officeDocument/2006/relationships/oleObject" Target="../embeddings/oleObject72.bin"/><Relationship Id="rId5" Type="http://schemas.openxmlformats.org/officeDocument/2006/relationships/oleObject" Target="../embeddings/oleObject69.bin"/><Relationship Id="rId15" Type="http://schemas.openxmlformats.org/officeDocument/2006/relationships/oleObject" Target="../embeddings/oleObject74.bin"/><Relationship Id="rId10" Type="http://schemas.openxmlformats.org/officeDocument/2006/relationships/image" Target="../media/image93.wmf"/><Relationship Id="rId4" Type="http://schemas.openxmlformats.org/officeDocument/2006/relationships/image" Target="../media/image90.wmf"/><Relationship Id="rId9" Type="http://schemas.openxmlformats.org/officeDocument/2006/relationships/oleObject" Target="../embeddings/oleObject71.bin"/><Relationship Id="rId14" Type="http://schemas.openxmlformats.org/officeDocument/2006/relationships/image" Target="../media/image95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7.bin"/><Relationship Id="rId13" Type="http://schemas.openxmlformats.org/officeDocument/2006/relationships/image" Target="../media/image101.wmf"/><Relationship Id="rId3" Type="http://schemas.openxmlformats.org/officeDocument/2006/relationships/image" Target="../media/image103.jpeg"/><Relationship Id="rId7" Type="http://schemas.openxmlformats.org/officeDocument/2006/relationships/image" Target="../media/image98.wmf"/><Relationship Id="rId12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76.bin"/><Relationship Id="rId11" Type="http://schemas.openxmlformats.org/officeDocument/2006/relationships/image" Target="../media/image100.wmf"/><Relationship Id="rId5" Type="http://schemas.openxmlformats.org/officeDocument/2006/relationships/image" Target="../media/image97.wmf"/><Relationship Id="rId15" Type="http://schemas.openxmlformats.org/officeDocument/2006/relationships/image" Target="../media/image102.wmf"/><Relationship Id="rId10" Type="http://schemas.openxmlformats.org/officeDocument/2006/relationships/oleObject" Target="../embeddings/oleObject78.bin"/><Relationship Id="rId4" Type="http://schemas.openxmlformats.org/officeDocument/2006/relationships/oleObject" Target="../embeddings/oleObject75.bin"/><Relationship Id="rId9" Type="http://schemas.openxmlformats.org/officeDocument/2006/relationships/image" Target="../media/image99.wmf"/><Relationship Id="rId14" Type="http://schemas.openxmlformats.org/officeDocument/2006/relationships/oleObject" Target="../embeddings/oleObject80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7" Type="http://schemas.openxmlformats.org/officeDocument/2006/relationships/image" Target="../media/image10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82.bin"/><Relationship Id="rId5" Type="http://schemas.openxmlformats.org/officeDocument/2006/relationships/image" Target="../media/image104.wmf"/><Relationship Id="rId4" Type="http://schemas.openxmlformats.org/officeDocument/2006/relationships/oleObject" Target="../embeddings/oleObject81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07.wmf"/><Relationship Id="rId4" Type="http://schemas.openxmlformats.org/officeDocument/2006/relationships/oleObject" Target="../embeddings/oleObject83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jpeg"/><Relationship Id="rId3" Type="http://schemas.openxmlformats.org/officeDocument/2006/relationships/image" Target="../media/image111.gif"/><Relationship Id="rId7" Type="http://schemas.openxmlformats.org/officeDocument/2006/relationships/image" Target="../media/image1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85.bin"/><Relationship Id="rId5" Type="http://schemas.openxmlformats.org/officeDocument/2006/relationships/image" Target="../media/image109.wmf"/><Relationship Id="rId4" Type="http://schemas.openxmlformats.org/officeDocument/2006/relationships/oleObject" Target="../embeddings/oleObject84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wmf"/><Relationship Id="rId3" Type="http://schemas.openxmlformats.org/officeDocument/2006/relationships/image" Target="../media/image115.jpeg"/><Relationship Id="rId7" Type="http://schemas.openxmlformats.org/officeDocument/2006/relationships/oleObject" Target="../embeddings/oleObject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13.wmf"/><Relationship Id="rId5" Type="http://schemas.openxmlformats.org/officeDocument/2006/relationships/oleObject" Target="../embeddings/oleObject86.bin"/><Relationship Id="rId4" Type="http://schemas.openxmlformats.org/officeDocument/2006/relationships/image" Target="../media/image65.gi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0.bin"/><Relationship Id="rId13" Type="http://schemas.openxmlformats.org/officeDocument/2006/relationships/image" Target="../media/image120.wmf"/><Relationship Id="rId3" Type="http://schemas.openxmlformats.org/officeDocument/2006/relationships/image" Target="../media/image122.jpeg"/><Relationship Id="rId7" Type="http://schemas.openxmlformats.org/officeDocument/2006/relationships/image" Target="../media/image117.wmf"/><Relationship Id="rId12" Type="http://schemas.openxmlformats.org/officeDocument/2006/relationships/oleObject" Target="../embeddings/oleObject9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89.bin"/><Relationship Id="rId11" Type="http://schemas.openxmlformats.org/officeDocument/2006/relationships/image" Target="../media/image119.wmf"/><Relationship Id="rId5" Type="http://schemas.openxmlformats.org/officeDocument/2006/relationships/image" Target="../media/image116.wmf"/><Relationship Id="rId15" Type="http://schemas.openxmlformats.org/officeDocument/2006/relationships/image" Target="../media/image121.wmf"/><Relationship Id="rId10" Type="http://schemas.openxmlformats.org/officeDocument/2006/relationships/oleObject" Target="../embeddings/oleObject91.bin"/><Relationship Id="rId4" Type="http://schemas.openxmlformats.org/officeDocument/2006/relationships/oleObject" Target="../embeddings/oleObject88.bin"/><Relationship Id="rId9" Type="http://schemas.openxmlformats.org/officeDocument/2006/relationships/image" Target="../media/image118.wmf"/><Relationship Id="rId14" Type="http://schemas.openxmlformats.org/officeDocument/2006/relationships/oleObject" Target="../embeddings/oleObject93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wmf"/><Relationship Id="rId13" Type="http://schemas.openxmlformats.org/officeDocument/2006/relationships/oleObject" Target="../embeddings/oleObject99.bin"/><Relationship Id="rId18" Type="http://schemas.openxmlformats.org/officeDocument/2006/relationships/image" Target="../media/image133.wmf"/><Relationship Id="rId3" Type="http://schemas.openxmlformats.org/officeDocument/2006/relationships/oleObject" Target="../embeddings/oleObject94.bin"/><Relationship Id="rId7" Type="http://schemas.openxmlformats.org/officeDocument/2006/relationships/oleObject" Target="../embeddings/oleObject96.bin"/><Relationship Id="rId12" Type="http://schemas.openxmlformats.org/officeDocument/2006/relationships/image" Target="../media/image130.wmf"/><Relationship Id="rId17" Type="http://schemas.openxmlformats.org/officeDocument/2006/relationships/oleObject" Target="../embeddings/oleObject10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2.wmf"/><Relationship Id="rId20" Type="http://schemas.openxmlformats.org/officeDocument/2006/relationships/image" Target="../media/image135.jpeg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27.wmf"/><Relationship Id="rId11" Type="http://schemas.openxmlformats.org/officeDocument/2006/relationships/oleObject" Target="../embeddings/oleObject98.bin"/><Relationship Id="rId5" Type="http://schemas.openxmlformats.org/officeDocument/2006/relationships/oleObject" Target="../embeddings/oleObject95.bin"/><Relationship Id="rId15" Type="http://schemas.openxmlformats.org/officeDocument/2006/relationships/oleObject" Target="../embeddings/oleObject100.bin"/><Relationship Id="rId10" Type="http://schemas.openxmlformats.org/officeDocument/2006/relationships/image" Target="../media/image129.wmf"/><Relationship Id="rId19" Type="http://schemas.openxmlformats.org/officeDocument/2006/relationships/image" Target="../media/image134.jpeg"/><Relationship Id="rId4" Type="http://schemas.openxmlformats.org/officeDocument/2006/relationships/image" Target="../media/image126.wmf"/><Relationship Id="rId9" Type="http://schemas.openxmlformats.org/officeDocument/2006/relationships/oleObject" Target="../embeddings/oleObject97.bin"/><Relationship Id="rId14" Type="http://schemas.openxmlformats.org/officeDocument/2006/relationships/image" Target="../media/image131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7" Type="http://schemas.openxmlformats.org/officeDocument/2006/relationships/image" Target="../media/image13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103.bin"/><Relationship Id="rId5" Type="http://schemas.openxmlformats.org/officeDocument/2006/relationships/image" Target="../media/image136.wmf"/><Relationship Id="rId4" Type="http://schemas.openxmlformats.org/officeDocument/2006/relationships/oleObject" Target="../embeddings/oleObject102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139.wmf"/><Relationship Id="rId4" Type="http://schemas.openxmlformats.org/officeDocument/2006/relationships/oleObject" Target="../embeddings/oleObject104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gif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dirty="0" smtClean="0">
                <a:solidFill>
                  <a:schemeClr val="accent2">
                    <a:lumMod val="75000"/>
                  </a:schemeClr>
                </a:solidFill>
              </a:rPr>
              <a:t>Disordered semiconductors,</a:t>
            </a:r>
            <a:br>
              <a:rPr lang="sv-SE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sv-SE" dirty="0" smtClean="0">
                <a:solidFill>
                  <a:schemeClr val="accent2">
                    <a:lumMod val="75000"/>
                  </a:schemeClr>
                </a:solidFill>
              </a:rPr>
              <a:t>Stimulated emission</a:t>
            </a:r>
            <a:endParaRPr lang="sv-S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61048"/>
            <a:ext cx="6400800" cy="409600"/>
          </a:xfrm>
        </p:spPr>
        <p:txBody>
          <a:bodyPr>
            <a:noAutofit/>
          </a:bodyPr>
          <a:lstStyle/>
          <a:p>
            <a:r>
              <a:rPr lang="sv-SE" sz="2000" i="1" dirty="0" smtClean="0">
                <a:solidFill>
                  <a:schemeClr val="tx1"/>
                </a:solidFill>
              </a:rPr>
              <a:t>Mahtab Sangghaleh- 19 Nov. 2012</a:t>
            </a:r>
            <a:endParaRPr lang="sv-SE" sz="2000" i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152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075240" cy="543590"/>
          </a:xfrm>
        </p:spPr>
        <p:txBody>
          <a:bodyPr>
            <a:normAutofit/>
          </a:bodyPr>
          <a:lstStyle/>
          <a:p>
            <a:pPr algn="l"/>
            <a:r>
              <a:rPr lang="sv-SE" sz="2000" u="sng" dirty="0" err="1" smtClean="0">
                <a:solidFill>
                  <a:srgbClr val="FF0000"/>
                </a:solidFill>
                <a:latin typeface="+mn-lt"/>
              </a:rPr>
              <a:t>Luminescence</a:t>
            </a:r>
            <a:r>
              <a:rPr lang="sv-SE" sz="2000" u="sng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sv-SE" sz="2000" u="sng" dirty="0" err="1" smtClean="0">
                <a:solidFill>
                  <a:srgbClr val="FF0000"/>
                </a:solidFill>
                <a:latin typeface="+mn-lt"/>
              </a:rPr>
              <a:t>of</a:t>
            </a:r>
            <a:r>
              <a:rPr lang="sv-SE" sz="2000" u="sng" dirty="0" smtClean="0">
                <a:solidFill>
                  <a:srgbClr val="FF0000"/>
                </a:solidFill>
                <a:latin typeface="+mn-lt"/>
              </a:rPr>
              <a:t> disordered </a:t>
            </a:r>
            <a:r>
              <a:rPr lang="sv-SE" sz="2000" u="sng" dirty="0" err="1" smtClean="0">
                <a:solidFill>
                  <a:srgbClr val="FF0000"/>
                </a:solidFill>
                <a:latin typeface="+mn-lt"/>
              </a:rPr>
              <a:t>semiconductors</a:t>
            </a:r>
            <a:endParaRPr lang="sv-SE" sz="2000" u="sng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08721"/>
            <a:ext cx="8435280" cy="115212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sv-SE" sz="1800" b="0" dirty="0" smtClean="0"/>
              <a:t>Disordered </a:t>
            </a:r>
            <a:r>
              <a:rPr lang="sv-SE" sz="1800" b="0" dirty="0" err="1" smtClean="0"/>
              <a:t>semiconductor</a:t>
            </a:r>
            <a:r>
              <a:rPr lang="sv-SE" sz="1800" b="0" dirty="0" smtClean="0"/>
              <a:t> (</a:t>
            </a:r>
            <a:r>
              <a:rPr lang="sv-SE" sz="1800" b="0" dirty="0" err="1" smtClean="0"/>
              <a:t>amorphous</a:t>
            </a:r>
            <a:r>
              <a:rPr lang="sv-SE" sz="1800" b="0" dirty="0" smtClean="0"/>
              <a:t>)         No order in </a:t>
            </a:r>
            <a:r>
              <a:rPr lang="sv-SE" sz="1800" b="0" dirty="0" err="1" smtClean="0"/>
              <a:t>atomic</a:t>
            </a:r>
            <a:r>
              <a:rPr lang="sv-SE" sz="1800" b="0" dirty="0" smtClean="0"/>
              <a:t> arranagement</a:t>
            </a:r>
          </a:p>
          <a:p>
            <a:pPr>
              <a:buFont typeface="Wingdings" pitchFamily="2" charset="2"/>
              <a:buChar char="Ø"/>
            </a:pPr>
            <a:r>
              <a:rPr lang="sv-SE" sz="1800" dirty="0" smtClean="0"/>
              <a:t>e/h </a:t>
            </a:r>
            <a:r>
              <a:rPr lang="sv-SE" sz="1800" dirty="0" err="1" smtClean="0"/>
              <a:t>wavevector</a:t>
            </a:r>
            <a:r>
              <a:rPr lang="sv-SE" sz="1800" dirty="0" smtClean="0"/>
              <a:t> </a:t>
            </a:r>
            <a:r>
              <a:rPr lang="sv-SE" sz="1800" b="1" i="1" dirty="0" smtClean="0"/>
              <a:t>k</a:t>
            </a:r>
            <a:r>
              <a:rPr lang="sv-SE" sz="1800" dirty="0" smtClean="0"/>
              <a:t>, Bloch </a:t>
            </a:r>
            <a:r>
              <a:rPr lang="sv-SE" sz="1800" dirty="0" err="1" smtClean="0"/>
              <a:t>theorem</a:t>
            </a:r>
            <a:r>
              <a:rPr lang="sv-SE" sz="1800" dirty="0" smtClean="0"/>
              <a:t>, </a:t>
            </a:r>
            <a:r>
              <a:rPr lang="sv-SE" sz="1800" i="1" dirty="0" smtClean="0"/>
              <a:t>E=E(</a:t>
            </a:r>
            <a:r>
              <a:rPr lang="sv-SE" sz="1800" b="1" i="1" dirty="0" smtClean="0"/>
              <a:t>k</a:t>
            </a:r>
            <a:r>
              <a:rPr lang="sv-SE" sz="1800" i="1" dirty="0" smtClean="0"/>
              <a:t>): </a:t>
            </a:r>
            <a:r>
              <a:rPr lang="sv-SE" sz="1800" i="1" dirty="0" err="1" smtClean="0"/>
              <a:t>shouldn’t</a:t>
            </a:r>
            <a:r>
              <a:rPr lang="sv-SE" sz="1800" i="1" dirty="0" smtClean="0"/>
              <a:t> be </a:t>
            </a:r>
            <a:r>
              <a:rPr lang="sv-SE" sz="1800" i="1" dirty="0" err="1" smtClean="0"/>
              <a:t>used</a:t>
            </a:r>
            <a:endParaRPr lang="sv-SE" sz="1800" i="1" dirty="0" smtClean="0"/>
          </a:p>
          <a:p>
            <a:pPr>
              <a:buFont typeface="Wingdings" pitchFamily="2" charset="2"/>
              <a:buChar char="Ø"/>
            </a:pPr>
            <a:r>
              <a:rPr lang="sv-SE" sz="1800" b="0" i="1" dirty="0" err="1" smtClean="0"/>
              <a:t>Cunduction</a:t>
            </a:r>
            <a:r>
              <a:rPr lang="sv-SE" sz="1800" i="1" dirty="0" smtClean="0"/>
              <a:t>/</a:t>
            </a:r>
            <a:r>
              <a:rPr lang="sv-SE" sz="1800" i="1" dirty="0" err="1" smtClean="0"/>
              <a:t>Valenece</a:t>
            </a:r>
            <a:r>
              <a:rPr lang="sv-SE" sz="1800" i="1" dirty="0" smtClean="0"/>
              <a:t> bands,</a:t>
            </a:r>
            <a:r>
              <a:rPr lang="sv-SE" sz="1800" b="0" i="1" dirty="0" smtClean="0"/>
              <a:t> </a:t>
            </a:r>
            <a:r>
              <a:rPr lang="sv-SE" sz="1800" b="0" i="1" dirty="0" err="1" smtClean="0"/>
              <a:t>forbidden</a:t>
            </a:r>
            <a:r>
              <a:rPr lang="sv-SE" sz="1800" b="0" i="1" dirty="0" smtClean="0"/>
              <a:t> gap and </a:t>
            </a:r>
            <a:r>
              <a:rPr lang="sv-SE" sz="1800" b="0" i="1" dirty="0" err="1" smtClean="0"/>
              <a:t>density</a:t>
            </a:r>
            <a:r>
              <a:rPr lang="sv-SE" sz="1800" b="0" i="1" dirty="0" smtClean="0"/>
              <a:t> </a:t>
            </a:r>
            <a:r>
              <a:rPr lang="sv-SE" sz="1800" b="0" i="1" dirty="0" err="1" smtClean="0"/>
              <a:t>of</a:t>
            </a:r>
            <a:r>
              <a:rPr lang="sv-SE" sz="1800" b="0" i="1" dirty="0" smtClean="0"/>
              <a:t> </a:t>
            </a:r>
            <a:r>
              <a:rPr lang="sv-SE" sz="1800" b="0" i="1" dirty="0" err="1" smtClean="0"/>
              <a:t>states</a:t>
            </a:r>
            <a:r>
              <a:rPr lang="sv-SE" sz="1800" b="0" i="1" dirty="0" smtClean="0"/>
              <a:t> </a:t>
            </a:r>
            <a:r>
              <a:rPr lang="sv-SE" sz="1800" b="0" i="1" dirty="0" err="1" smtClean="0"/>
              <a:t>are</a:t>
            </a:r>
            <a:r>
              <a:rPr lang="sv-SE" sz="1800" b="0" i="1" dirty="0" smtClean="0"/>
              <a:t> </a:t>
            </a:r>
            <a:r>
              <a:rPr lang="sv-SE" sz="1800" b="0" i="1" dirty="0" err="1" smtClean="0"/>
              <a:t>conserved</a:t>
            </a:r>
            <a:endParaRPr lang="sv-SE" sz="1800" b="0" i="1" dirty="0" smtClean="0"/>
          </a:p>
          <a:p>
            <a:pPr>
              <a:buFont typeface="Wingdings" pitchFamily="2" charset="2"/>
              <a:buChar char="Ø"/>
            </a:pPr>
            <a:endParaRPr lang="sv-SE" sz="1800" b="0" i="1" dirty="0" smtClean="0"/>
          </a:p>
          <a:p>
            <a:pPr>
              <a:buFont typeface="Wingdings" pitchFamily="2" charset="2"/>
              <a:buChar char="Ø"/>
            </a:pPr>
            <a:endParaRPr lang="sv-SE" sz="1800" b="0" dirty="0" smtClean="0"/>
          </a:p>
          <a:p>
            <a:pPr>
              <a:buFont typeface="Wingdings" pitchFamily="2" charset="2"/>
              <a:buChar char="Ø"/>
            </a:pPr>
            <a:endParaRPr lang="sv-SE" sz="1400" b="0" dirty="0" smtClean="0"/>
          </a:p>
          <a:p>
            <a:pPr marL="0" indent="0">
              <a:buNone/>
            </a:pPr>
            <a:endParaRPr lang="sv-SE" sz="1800" b="0" dirty="0" smtClean="0"/>
          </a:p>
          <a:p>
            <a:endParaRPr lang="sv-SE" sz="1800" b="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572000" y="1124744"/>
            <a:ext cx="288032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383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075240" cy="543590"/>
          </a:xfrm>
        </p:spPr>
        <p:txBody>
          <a:bodyPr>
            <a:normAutofit/>
          </a:bodyPr>
          <a:lstStyle/>
          <a:p>
            <a:pPr algn="l"/>
            <a:r>
              <a:rPr lang="sv-SE" sz="2000" u="sng" dirty="0" err="1" smtClean="0">
                <a:solidFill>
                  <a:schemeClr val="tx2">
                    <a:lumMod val="75000"/>
                  </a:schemeClr>
                </a:solidFill>
              </a:rPr>
              <a:t>Densities</a:t>
            </a:r>
            <a:r>
              <a:rPr lang="sv-SE" sz="2000" u="sng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sv-SE" sz="2000" u="sng" dirty="0" err="1" smtClean="0">
                <a:solidFill>
                  <a:schemeClr val="tx2">
                    <a:lumMod val="75000"/>
                  </a:schemeClr>
                </a:solidFill>
              </a:rPr>
              <a:t>of</a:t>
            </a:r>
            <a:r>
              <a:rPr lang="sv-SE" sz="2000" u="sng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sv-SE" sz="2000" u="sng" dirty="0" err="1" smtClean="0">
                <a:solidFill>
                  <a:schemeClr val="tx2">
                    <a:lumMod val="75000"/>
                  </a:schemeClr>
                </a:solidFill>
              </a:rPr>
              <a:t>states</a:t>
            </a:r>
            <a:r>
              <a:rPr lang="sv-SE" sz="2000" u="sng" dirty="0" smtClean="0">
                <a:solidFill>
                  <a:schemeClr val="tx2">
                    <a:lumMod val="75000"/>
                  </a:schemeClr>
                </a:solidFill>
              </a:rPr>
              <a:t> in bands</a:t>
            </a:r>
            <a:endParaRPr lang="sv-SE" sz="2000" u="sng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692696"/>
            <a:ext cx="5770984" cy="201622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sv-SE" sz="1800" b="0" i="1" dirty="0" smtClean="0"/>
          </a:p>
          <a:p>
            <a:pPr>
              <a:buFont typeface="Wingdings" pitchFamily="2" charset="2"/>
              <a:buChar char="Ø"/>
            </a:pPr>
            <a:r>
              <a:rPr lang="sv-SE" sz="1800" dirty="0" smtClean="0"/>
              <a:t>             (</a:t>
            </a:r>
            <a:r>
              <a:rPr lang="sv-SE" sz="1800" dirty="0" err="1" smtClean="0"/>
              <a:t>mobility</a:t>
            </a:r>
            <a:r>
              <a:rPr lang="sv-SE" sz="1800" dirty="0" smtClean="0"/>
              <a:t> </a:t>
            </a:r>
            <a:r>
              <a:rPr lang="sv-SE" sz="1800" dirty="0" err="1" smtClean="0"/>
              <a:t>edge</a:t>
            </a:r>
            <a:r>
              <a:rPr lang="sv-SE" sz="1800" dirty="0" smtClean="0"/>
              <a:t>)        </a:t>
            </a:r>
            <a:r>
              <a:rPr lang="sv-SE" sz="1800" dirty="0" err="1" smtClean="0"/>
              <a:t>Free</a:t>
            </a:r>
            <a:r>
              <a:rPr lang="sv-SE" sz="1800" dirty="0" smtClean="0"/>
              <a:t> </a:t>
            </a:r>
            <a:r>
              <a:rPr lang="sv-SE" sz="1800" dirty="0" err="1" smtClean="0"/>
              <a:t>electrons</a:t>
            </a:r>
            <a:endParaRPr lang="sv-SE" sz="1800" dirty="0" smtClean="0"/>
          </a:p>
          <a:p>
            <a:pPr>
              <a:buFont typeface="Wingdings" pitchFamily="2" charset="2"/>
              <a:buChar char="Ø"/>
            </a:pPr>
            <a:r>
              <a:rPr lang="sv-SE" sz="1800" dirty="0" smtClean="0"/>
              <a:t>                    </a:t>
            </a:r>
            <a:r>
              <a:rPr lang="sv-SE" sz="1800" dirty="0" err="1" smtClean="0"/>
              <a:t>Spatially</a:t>
            </a:r>
            <a:r>
              <a:rPr lang="sv-SE" sz="1800" dirty="0" smtClean="0"/>
              <a:t> </a:t>
            </a:r>
            <a:r>
              <a:rPr lang="sv-SE" sz="1800" dirty="0" err="1" smtClean="0"/>
              <a:t>localized</a:t>
            </a:r>
            <a:r>
              <a:rPr lang="sv-SE" sz="1800" dirty="0" smtClean="0"/>
              <a:t> in </a:t>
            </a:r>
            <a:r>
              <a:rPr lang="sv-SE" sz="1800" dirty="0" err="1" smtClean="0"/>
              <a:t>traps</a:t>
            </a:r>
            <a:endParaRPr lang="sv-SE" sz="1800" dirty="0" smtClean="0"/>
          </a:p>
          <a:p>
            <a:pPr marL="0" indent="0">
              <a:buNone/>
            </a:pPr>
            <a:r>
              <a:rPr lang="sv-SE" sz="1800" dirty="0"/>
              <a:t> </a:t>
            </a:r>
            <a:r>
              <a:rPr lang="sv-SE" sz="1800" dirty="0" smtClean="0"/>
              <a:t>      </a:t>
            </a:r>
            <a:r>
              <a:rPr lang="sv-SE" sz="1600" dirty="0" smtClean="0"/>
              <a:t>Charge transport: through hopping mechanism/multiple</a:t>
            </a:r>
          </a:p>
          <a:p>
            <a:pPr marL="0" indent="0">
              <a:buNone/>
            </a:pPr>
            <a:r>
              <a:rPr lang="sv-SE" sz="1600" b="0" dirty="0"/>
              <a:t> </a:t>
            </a:r>
            <a:r>
              <a:rPr lang="sv-SE" sz="1600" b="0" dirty="0" smtClean="0"/>
              <a:t>       </a:t>
            </a:r>
            <a:r>
              <a:rPr lang="sv-SE" sz="1600" dirty="0" err="1" smtClean="0"/>
              <a:t>trapping</a:t>
            </a:r>
            <a:r>
              <a:rPr lang="sv-SE" sz="1600" dirty="0" smtClean="0"/>
              <a:t> </a:t>
            </a:r>
          </a:p>
          <a:p>
            <a:pPr marL="0" indent="0">
              <a:buNone/>
            </a:pPr>
            <a:r>
              <a:rPr lang="sv-SE" sz="1800" dirty="0" smtClean="0"/>
              <a:t>             </a:t>
            </a:r>
            <a:endParaRPr lang="sv-SE" sz="1600" dirty="0" smtClean="0"/>
          </a:p>
          <a:p>
            <a:pPr marL="0" indent="0">
              <a:buNone/>
            </a:pPr>
            <a:endParaRPr lang="sv-SE" sz="1600" dirty="0" smtClean="0"/>
          </a:p>
          <a:p>
            <a:pPr marL="0" indent="0">
              <a:buNone/>
            </a:pPr>
            <a:endParaRPr lang="sv-SE" sz="1600" dirty="0" smtClean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6550395"/>
              </p:ext>
            </p:extLst>
          </p:nvPr>
        </p:nvGraphicFramePr>
        <p:xfrm>
          <a:off x="709291" y="1052389"/>
          <a:ext cx="773112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" name="Equation" r:id="rId3" imgW="507960" imgH="228600" progId="">
                  <p:embed/>
                </p:oleObj>
              </mc:Choice>
              <mc:Fallback>
                <p:oleObj name="Equation" r:id="rId3" imgW="507960" imgH="228600" progId="">
                  <p:embed/>
                  <p:pic>
                    <p:nvPicPr>
                      <p:cNvPr id="0" name="Picture 6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1" y="1052389"/>
                        <a:ext cx="773112" cy="347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Arrow Connector 9"/>
          <p:cNvCxnSpPr/>
          <p:nvPr/>
        </p:nvCxnSpPr>
        <p:spPr>
          <a:xfrm>
            <a:off x="2926160" y="1196752"/>
            <a:ext cx="288032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c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5711115"/>
              </p:ext>
            </p:extLst>
          </p:nvPr>
        </p:nvGraphicFramePr>
        <p:xfrm>
          <a:off x="4654352" y="1033339"/>
          <a:ext cx="342900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" name="Equation" r:id="rId5" imgW="342720" imgH="253800" progId="">
                  <p:embed/>
                </p:oleObj>
              </mc:Choice>
              <mc:Fallback>
                <p:oleObj name="Equation" r:id="rId5" imgW="342720" imgH="253800" progId="">
                  <p:embed/>
                  <p:pic>
                    <p:nvPicPr>
                      <p:cNvPr id="0" name="Picture 60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4352" y="1033339"/>
                        <a:ext cx="342900" cy="38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1142028"/>
              </p:ext>
            </p:extLst>
          </p:nvPr>
        </p:nvGraphicFramePr>
        <p:xfrm>
          <a:off x="709291" y="1353146"/>
          <a:ext cx="773112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" name="Equation" r:id="rId7" imgW="507960" imgH="228600" progId="">
                  <p:embed/>
                </p:oleObj>
              </mc:Choice>
              <mc:Fallback>
                <p:oleObj name="Equation" r:id="rId7" imgW="507960" imgH="228600" progId="">
                  <p:embed/>
                  <p:pic>
                    <p:nvPicPr>
                      <p:cNvPr id="0" name="Picture 6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1" y="1353146"/>
                        <a:ext cx="773112" cy="347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Arrow Connector 13"/>
          <p:cNvCxnSpPr/>
          <p:nvPr/>
        </p:nvCxnSpPr>
        <p:spPr>
          <a:xfrm>
            <a:off x="1486000" y="1556792"/>
            <a:ext cx="288032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3298142" y="332656"/>
            <a:ext cx="2004282" cy="1404156"/>
            <a:chOff x="3431814" y="548680"/>
            <a:chExt cx="2004282" cy="1404156"/>
          </a:xfrm>
        </p:grpSpPr>
        <p:grpSp>
          <p:nvGrpSpPr>
            <p:cNvPr id="18" name="Group 17"/>
            <p:cNvGrpSpPr/>
            <p:nvPr/>
          </p:nvGrpSpPr>
          <p:grpSpPr>
            <a:xfrm>
              <a:off x="3792734" y="1196752"/>
              <a:ext cx="576064" cy="756084"/>
              <a:chOff x="3792734" y="1196752"/>
              <a:chExt cx="576064" cy="756084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3792734" y="1592796"/>
                <a:ext cx="576064" cy="360040"/>
              </a:xfrm>
              <a:prstGeom prst="ellipse">
                <a:avLst/>
              </a:prstGeom>
              <a:no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7" name="Straight Arrow Connector 16"/>
              <p:cNvCxnSpPr/>
              <p:nvPr/>
            </p:nvCxnSpPr>
            <p:spPr>
              <a:xfrm flipV="1">
                <a:off x="4080766" y="1196752"/>
                <a:ext cx="131194" cy="396044"/>
              </a:xfrm>
              <a:prstGeom prst="straightConnector1">
                <a:avLst/>
              </a:prstGeom>
              <a:ln w="19050">
                <a:solidFill>
                  <a:srgbClr val="00B0F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TextBox 19"/>
            <p:cNvSpPr txBox="1"/>
            <p:nvPr/>
          </p:nvSpPr>
          <p:spPr>
            <a:xfrm>
              <a:off x="3431814" y="548680"/>
              <a:ext cx="20042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 dirty="0" err="1" smtClean="0">
                  <a:solidFill>
                    <a:srgbClr val="00B0F0"/>
                  </a:solidFill>
                </a:rPr>
                <a:t>Differing</a:t>
              </a:r>
              <a:r>
                <a:rPr lang="sv-SE" sz="1200" b="1" dirty="0" smtClean="0">
                  <a:solidFill>
                    <a:srgbClr val="00B0F0"/>
                  </a:solidFill>
                </a:rPr>
                <a:t> in </a:t>
              </a:r>
              <a:r>
                <a:rPr lang="sv-SE" sz="1200" b="1" dirty="0" err="1" smtClean="0">
                  <a:solidFill>
                    <a:srgbClr val="00B0F0"/>
                  </a:solidFill>
                </a:rPr>
                <a:t>bond</a:t>
              </a:r>
              <a:r>
                <a:rPr lang="sv-SE" sz="1200" b="1" dirty="0" smtClean="0">
                  <a:solidFill>
                    <a:srgbClr val="00B0F0"/>
                  </a:solidFill>
                </a:rPr>
                <a:t> </a:t>
              </a:r>
              <a:r>
                <a:rPr lang="sv-SE" sz="1200" b="1" dirty="0" err="1" smtClean="0">
                  <a:solidFill>
                    <a:srgbClr val="00B0F0"/>
                  </a:solidFill>
                </a:rPr>
                <a:t>lengths</a:t>
              </a:r>
              <a:r>
                <a:rPr lang="sv-SE" sz="1200" b="1" dirty="0" smtClean="0">
                  <a:solidFill>
                    <a:srgbClr val="00B0F0"/>
                  </a:solidFill>
                </a:rPr>
                <a:t>/</a:t>
              </a:r>
              <a:r>
                <a:rPr lang="sv-SE" sz="1200" b="1" dirty="0" err="1" smtClean="0">
                  <a:solidFill>
                    <a:srgbClr val="00B0F0"/>
                  </a:solidFill>
                </a:rPr>
                <a:t>angles</a:t>
              </a:r>
              <a:r>
                <a:rPr lang="sv-SE" sz="1200" b="1" dirty="0" smtClean="0">
                  <a:solidFill>
                    <a:srgbClr val="00B0F0"/>
                  </a:solidFill>
                </a:rPr>
                <a:t> from </a:t>
              </a:r>
              <a:r>
                <a:rPr lang="sv-SE" sz="1200" b="1" dirty="0" err="1" smtClean="0">
                  <a:solidFill>
                    <a:srgbClr val="00B0F0"/>
                  </a:solidFill>
                </a:rPr>
                <a:t>crystalline</a:t>
              </a:r>
              <a:r>
                <a:rPr lang="sv-SE" sz="1200" b="1" dirty="0" smtClean="0">
                  <a:solidFill>
                    <a:srgbClr val="00B0F0"/>
                  </a:solidFill>
                </a:rPr>
                <a:t> </a:t>
              </a:r>
              <a:r>
                <a:rPr lang="sv-SE" sz="1200" b="1" dirty="0" err="1" smtClean="0">
                  <a:solidFill>
                    <a:srgbClr val="00B0F0"/>
                  </a:solidFill>
                </a:rPr>
                <a:t>lattice</a:t>
              </a:r>
              <a:endParaRPr lang="en-US" sz="1200" b="1" dirty="0">
                <a:solidFill>
                  <a:srgbClr val="00B0F0"/>
                </a:solidFill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774032" y="6453336"/>
            <a:ext cx="349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438726" y="2771636"/>
            <a:ext cx="5789458" cy="2051251"/>
            <a:chOff x="438726" y="2771636"/>
            <a:chExt cx="5789458" cy="2051251"/>
          </a:xfrm>
        </p:grpSpPr>
        <p:grpSp>
          <p:nvGrpSpPr>
            <p:cNvPr id="11" name="Group 10"/>
            <p:cNvGrpSpPr/>
            <p:nvPr/>
          </p:nvGrpSpPr>
          <p:grpSpPr>
            <a:xfrm>
              <a:off x="1115616" y="3789040"/>
              <a:ext cx="3456384" cy="1033847"/>
              <a:chOff x="1475656" y="3259249"/>
              <a:chExt cx="3456384" cy="1033847"/>
            </a:xfrm>
          </p:grpSpPr>
          <p:grpSp>
            <p:nvGrpSpPr>
              <p:cNvPr id="35" name="Group 34"/>
              <p:cNvGrpSpPr/>
              <p:nvPr/>
            </p:nvGrpSpPr>
            <p:grpSpPr>
              <a:xfrm>
                <a:off x="1496219" y="3259249"/>
                <a:ext cx="2787478" cy="385329"/>
                <a:chOff x="1075284" y="2899209"/>
                <a:chExt cx="2787478" cy="385329"/>
              </a:xfrm>
            </p:grpSpPr>
            <p:grpSp>
              <p:nvGrpSpPr>
                <p:cNvPr id="31" name="Group 30"/>
                <p:cNvGrpSpPr/>
                <p:nvPr/>
              </p:nvGrpSpPr>
              <p:grpSpPr>
                <a:xfrm>
                  <a:off x="1075284" y="2936875"/>
                  <a:ext cx="1018133" cy="347663"/>
                  <a:chOff x="476251" y="2636466"/>
                  <a:chExt cx="1018133" cy="347663"/>
                </a:xfrm>
              </p:grpSpPr>
              <p:graphicFrame>
                <p:nvGraphicFramePr>
                  <p:cNvPr id="32" name="Object 31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435866339"/>
                      </p:ext>
                    </p:extLst>
                  </p:nvPr>
                </p:nvGraphicFramePr>
                <p:xfrm>
                  <a:off x="476251" y="2636466"/>
                  <a:ext cx="771525" cy="34766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1645" name="Equation" r:id="rId9" imgW="507960" imgH="228600" progId="">
                          <p:embed/>
                        </p:oleObj>
                      </mc:Choice>
                      <mc:Fallback>
                        <p:oleObj name="Equation" r:id="rId9" imgW="507960" imgH="228600" progId="">
                          <p:embed/>
                          <p:pic>
                            <p:nvPicPr>
                              <p:cNvPr id="0" name="Picture 605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0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476251" y="2636466"/>
                                <a:ext cx="771525" cy="347663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cxnSp>
                <p:nvCxnSpPr>
                  <p:cNvPr id="33" name="Straight Arrow Connector 32"/>
                  <p:cNvCxnSpPr/>
                  <p:nvPr/>
                </p:nvCxnSpPr>
                <p:spPr>
                  <a:xfrm>
                    <a:off x="1206352" y="2780556"/>
                    <a:ext cx="288032" cy="0"/>
                  </a:xfrm>
                  <a:prstGeom prst="straightConnector1">
                    <a:avLst/>
                  </a:prstGeom>
                  <a:ln w="19050">
                    <a:solidFill>
                      <a:srgbClr val="FF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aphicFrame>
              <p:nvGraphicFramePr>
                <p:cNvPr id="34" name="Object 33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646078765"/>
                    </p:ext>
                  </p:extLst>
                </p:nvPr>
              </p:nvGraphicFramePr>
              <p:xfrm>
                <a:off x="2123728" y="2899209"/>
                <a:ext cx="1739034" cy="38532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646" name="Equation" r:id="rId11" imgW="1257120" imgH="279360" progId="">
                        <p:embed/>
                      </p:oleObj>
                    </mc:Choice>
                    <mc:Fallback>
                      <p:oleObj name="Equation" r:id="rId11" imgW="1257120" imgH="279360" progId="">
                        <p:embed/>
                        <p:pic>
                          <p:nvPicPr>
                            <p:cNvPr id="0" name="Picture 606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2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123728" y="2899209"/>
                              <a:ext cx="1739034" cy="385329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36" name="Group 35"/>
              <p:cNvGrpSpPr/>
              <p:nvPr/>
            </p:nvGrpSpPr>
            <p:grpSpPr>
              <a:xfrm>
                <a:off x="1475656" y="3591421"/>
                <a:ext cx="3456384" cy="701675"/>
                <a:chOff x="1054450" y="2870895"/>
                <a:chExt cx="3456384" cy="701675"/>
              </a:xfrm>
            </p:grpSpPr>
            <p:grpSp>
              <p:nvGrpSpPr>
                <p:cNvPr id="37" name="Group 36"/>
                <p:cNvGrpSpPr/>
                <p:nvPr/>
              </p:nvGrpSpPr>
              <p:grpSpPr>
                <a:xfrm>
                  <a:off x="1054450" y="2936752"/>
                  <a:ext cx="1038967" cy="347662"/>
                  <a:chOff x="455417" y="2636343"/>
                  <a:chExt cx="1038967" cy="347662"/>
                </a:xfrm>
              </p:grpSpPr>
              <p:graphicFrame>
                <p:nvGraphicFramePr>
                  <p:cNvPr id="39" name="Object 38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156161208"/>
                      </p:ext>
                    </p:extLst>
                  </p:nvPr>
                </p:nvGraphicFramePr>
                <p:xfrm>
                  <a:off x="455417" y="2636343"/>
                  <a:ext cx="771525" cy="347662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1647" name="Equation" r:id="rId13" imgW="507960" imgH="228600" progId="">
                          <p:embed/>
                        </p:oleObj>
                      </mc:Choice>
                      <mc:Fallback>
                        <p:oleObj name="Equation" r:id="rId13" imgW="507960" imgH="228600" progId="">
                          <p:embed/>
                          <p:pic>
                            <p:nvPicPr>
                              <p:cNvPr id="0" name="Picture 607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4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455417" y="2636343"/>
                                <a:ext cx="771525" cy="347662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cxnSp>
                <p:nvCxnSpPr>
                  <p:cNvPr id="40" name="Straight Arrow Connector 39"/>
                  <p:cNvCxnSpPr/>
                  <p:nvPr/>
                </p:nvCxnSpPr>
                <p:spPr>
                  <a:xfrm>
                    <a:off x="1206352" y="2780556"/>
                    <a:ext cx="288032" cy="0"/>
                  </a:xfrm>
                  <a:prstGeom prst="straightConnector1">
                    <a:avLst/>
                  </a:prstGeom>
                  <a:ln w="19050">
                    <a:solidFill>
                      <a:srgbClr val="FF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aphicFrame>
              <p:nvGraphicFramePr>
                <p:cNvPr id="38" name="Object 37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072894074"/>
                    </p:ext>
                  </p:extLst>
                </p:nvPr>
              </p:nvGraphicFramePr>
              <p:xfrm>
                <a:off x="2175621" y="2870895"/>
                <a:ext cx="2335213" cy="70167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648" name="Equation" r:id="rId15" imgW="1688760" imgH="507960" progId="">
                        <p:embed/>
                      </p:oleObj>
                    </mc:Choice>
                    <mc:Fallback>
                      <p:oleObj name="Equation" r:id="rId15" imgW="1688760" imgH="507960" progId="">
                        <p:embed/>
                        <p:pic>
                          <p:nvPicPr>
                            <p:cNvPr id="0" name="Picture 608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175621" y="2870895"/>
                              <a:ext cx="2335213" cy="70167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grpSp>
          <p:nvGrpSpPr>
            <p:cNvPr id="46" name="Group 45"/>
            <p:cNvGrpSpPr/>
            <p:nvPr/>
          </p:nvGrpSpPr>
          <p:grpSpPr>
            <a:xfrm>
              <a:off x="438726" y="2771636"/>
              <a:ext cx="5789458" cy="369332"/>
              <a:chOff x="107504" y="4653136"/>
              <a:chExt cx="5789458" cy="369332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371074" y="4653136"/>
                <a:ext cx="55258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 smtClean="0"/>
                  <a:t>             Energy </a:t>
                </a:r>
                <a:r>
                  <a:rPr lang="sv-SE" dirty="0"/>
                  <a:t>bandgap in </a:t>
                </a:r>
                <a:r>
                  <a:rPr lang="sv-SE" dirty="0" err="1" smtClean="0"/>
                  <a:t>crystalline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semicondutors</a:t>
                </a:r>
                <a:endParaRPr lang="en-US" dirty="0"/>
              </a:p>
            </p:txBody>
          </p:sp>
          <p:grpSp>
            <p:nvGrpSpPr>
              <p:cNvPr id="43" name="Group 42"/>
              <p:cNvGrpSpPr/>
              <p:nvPr/>
            </p:nvGrpSpPr>
            <p:grpSpPr>
              <a:xfrm>
                <a:off x="107504" y="4665513"/>
                <a:ext cx="944488" cy="347663"/>
                <a:chOff x="621904" y="2649289"/>
                <a:chExt cx="944488" cy="347663"/>
              </a:xfrm>
            </p:grpSpPr>
            <p:graphicFrame>
              <p:nvGraphicFramePr>
                <p:cNvPr id="44" name="Object 43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287066852"/>
                    </p:ext>
                  </p:extLst>
                </p:nvPr>
              </p:nvGraphicFramePr>
              <p:xfrm>
                <a:off x="621904" y="2649289"/>
                <a:ext cx="752475" cy="34766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649" name="Equation" r:id="rId17" imgW="495000" imgH="228600" progId="">
                        <p:embed/>
                      </p:oleObj>
                    </mc:Choice>
                    <mc:Fallback>
                      <p:oleObj name="Equation" r:id="rId17" imgW="495000" imgH="228600" progId="">
                        <p:embed/>
                        <p:pic>
                          <p:nvPicPr>
                            <p:cNvPr id="0" name="Picture 609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21904" y="2649289"/>
                              <a:ext cx="752475" cy="347663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cxnSp>
              <p:nvCxnSpPr>
                <p:cNvPr id="45" name="Straight Arrow Connector 44"/>
                <p:cNvCxnSpPr/>
                <p:nvPr/>
              </p:nvCxnSpPr>
              <p:spPr>
                <a:xfrm>
                  <a:off x="1278360" y="2792933"/>
                  <a:ext cx="288032" cy="0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47" name="Picture 4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099" y="3140968"/>
            <a:ext cx="2963317" cy="280831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3</a:t>
            </a:fld>
            <a:endParaRPr lang="sv-SE"/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7020272" y="4149080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7941942" y="3934217"/>
            <a:ext cx="10225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smtClean="0"/>
              <a:t>Correlation energy</a:t>
            </a:r>
            <a:endParaRPr lang="en-US" sz="1100" i="1" dirty="0"/>
          </a:p>
        </p:txBody>
      </p:sp>
    </p:spTree>
    <p:extLst>
      <p:ext uri="{BB962C8B-B14F-4D97-AF65-F5344CB8AC3E}">
        <p14:creationId xmlns:p14="http://schemas.microsoft.com/office/powerpoint/2010/main" val="132517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1519" y="2060848"/>
            <a:ext cx="4014497" cy="2702627"/>
            <a:chOff x="469593" y="1752600"/>
            <a:chExt cx="4230186" cy="3020548"/>
          </a:xfrm>
        </p:grpSpPr>
        <p:sp>
          <p:nvSpPr>
            <p:cNvPr id="5" name="TextBox 4"/>
            <p:cNvSpPr txBox="1"/>
            <p:nvPr/>
          </p:nvSpPr>
          <p:spPr>
            <a:xfrm>
              <a:off x="469593" y="1752600"/>
              <a:ext cx="4230186" cy="3783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/>
                <a:t>Nonequilibrium</a:t>
              </a:r>
              <a:r>
                <a:rPr lang="en-US" sz="1600" b="1" dirty="0" smtClean="0"/>
                <a:t> e-h pairs (generation rate G) 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2557238" y="2133600"/>
              <a:ext cx="0" cy="3048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793912" y="2438400"/>
              <a:ext cx="3620546" cy="3783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/>
                <a:t>Thermalize</a:t>
              </a:r>
              <a:r>
                <a:rPr lang="en-US" sz="1600" b="1" dirty="0" smtClean="0"/>
                <a:t> (</a:t>
              </a:r>
              <a:r>
                <a:rPr lang="en-US" sz="1600" b="1" dirty="0" err="1" smtClean="0"/>
                <a:t>ps</a:t>
              </a:r>
              <a:r>
                <a:rPr lang="en-US" sz="1600" b="1" dirty="0" smtClean="0"/>
                <a:t>) toward mobility edges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457107" y="3124200"/>
              <a:ext cx="2370389" cy="3783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Fall down into tail states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15810" y="3810000"/>
              <a:ext cx="2990973" cy="9631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/>
                <a:t>Tunneling between </a:t>
              </a:r>
              <a:r>
                <a:rPr lang="en-US" sz="1600" b="1" dirty="0" err="1" smtClean="0"/>
                <a:t>neibouring</a:t>
              </a:r>
              <a:r>
                <a:rPr lang="en-US" sz="1600" b="1" dirty="0" smtClean="0"/>
                <a:t> </a:t>
              </a:r>
            </a:p>
            <a:p>
              <a:pPr algn="ctr"/>
              <a:r>
                <a:rPr lang="en-US" sz="1600" b="1" dirty="0" smtClean="0"/>
                <a:t>States </a:t>
              </a:r>
              <a:r>
                <a:rPr lang="en-US" sz="1600" b="1" u="sng" dirty="0" smtClean="0">
                  <a:solidFill>
                    <a:srgbClr val="FF0000"/>
                  </a:solidFill>
                </a:rPr>
                <a:t>radiative recombination </a:t>
              </a:r>
            </a:p>
            <a:p>
              <a:pPr algn="ctr"/>
              <a:r>
                <a:rPr lang="en-US" sz="1600" b="1" dirty="0" smtClean="0"/>
                <a:t>(longer time scale)</a:t>
              </a: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2557238" y="2819400"/>
              <a:ext cx="0" cy="3048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2557238" y="3505200"/>
              <a:ext cx="0" cy="3048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1"/>
          <p:cNvSpPr txBox="1">
            <a:spLocks/>
          </p:cNvSpPr>
          <p:nvPr/>
        </p:nvSpPr>
        <p:spPr>
          <a:xfrm>
            <a:off x="152400" y="0"/>
            <a:ext cx="859606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Disordered </a:t>
            </a:r>
            <a:r>
              <a:rPr kumimoji="0" lang="en-US" sz="200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semiconductors</a:t>
            </a:r>
            <a:r>
              <a:rPr kumimoji="0" lang="en-US" sz="220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radiative and non-radiative </a:t>
            </a:r>
            <a:r>
              <a:rPr kumimoji="0" lang="en-US" sz="2200" i="0" u="sng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recomibinations</a:t>
            </a:r>
            <a:endParaRPr kumimoji="0" lang="en-US" sz="2200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129" y="1954386"/>
            <a:ext cx="3744416" cy="286879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222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5756" y="1052736"/>
            <a:ext cx="5374356" cy="5029200"/>
            <a:chOff x="228600" y="1295400"/>
            <a:chExt cx="5374356" cy="5029200"/>
          </a:xfrm>
        </p:grpSpPr>
        <p:grpSp>
          <p:nvGrpSpPr>
            <p:cNvPr id="5" name="Group 4"/>
            <p:cNvGrpSpPr/>
            <p:nvPr/>
          </p:nvGrpSpPr>
          <p:grpSpPr>
            <a:xfrm>
              <a:off x="1506078" y="1295400"/>
              <a:ext cx="2819400" cy="2209800"/>
              <a:chOff x="1905000" y="1524000"/>
              <a:chExt cx="3155043" cy="2399211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2160815" y="1854926"/>
                <a:ext cx="2590800" cy="1881051"/>
                <a:chOff x="2160815" y="1854926"/>
                <a:chExt cx="2590800" cy="1881051"/>
              </a:xfrm>
            </p:grpSpPr>
            <p:sp>
              <p:nvSpPr>
                <p:cNvPr id="14" name="TextBox 13"/>
                <p:cNvSpPr txBox="1"/>
                <p:nvPr/>
              </p:nvSpPr>
              <p:spPr>
                <a:xfrm>
                  <a:off x="2160815" y="1854926"/>
                  <a:ext cx="2590800" cy="5680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</a:rPr>
                    <a:t>Deflected covalent bonds in </a:t>
                  </a:r>
                  <a:r>
                    <a:rPr kumimoji="0" lang="en-US" sz="1400" b="1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</a:rPr>
                    <a:t>Neighbouring</a:t>
                  </a:r>
                  <a:r>
                    <a:rPr kumimoji="0" lang="en-US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</a:rPr>
                    <a:t> atoms</a:t>
                  </a:r>
                  <a:endPara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5" name="Oval 14"/>
                <p:cNvSpPr/>
                <p:nvPr/>
              </p:nvSpPr>
              <p:spPr>
                <a:xfrm>
                  <a:off x="3354614" y="2516777"/>
                  <a:ext cx="152400" cy="152400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Oval 15"/>
                <p:cNvSpPr/>
                <p:nvPr/>
              </p:nvSpPr>
              <p:spPr>
                <a:xfrm>
                  <a:off x="3430814" y="3583577"/>
                  <a:ext cx="152400" cy="152400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17" name="Elbow Connector 16"/>
                <p:cNvCxnSpPr/>
                <p:nvPr/>
              </p:nvCxnSpPr>
              <p:spPr>
                <a:xfrm rot="16200000" flipH="1">
                  <a:off x="3087914" y="3088277"/>
                  <a:ext cx="762000" cy="76199"/>
                </a:xfrm>
                <a:prstGeom prst="bentConnector3">
                  <a:avLst>
                    <a:gd name="adj1" fmla="val 50000"/>
                  </a:avLst>
                </a:prstGeom>
                <a:noFill/>
                <a:ln w="2857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  <a:headEnd type="arrow"/>
                  <a:tailEnd type="arrow"/>
                </a:ln>
                <a:effectLst/>
              </p:spPr>
            </p:cxnSp>
          </p:grpSp>
          <p:sp>
            <p:nvSpPr>
              <p:cNvPr id="13" name="Oval 12"/>
              <p:cNvSpPr/>
              <p:nvPr/>
            </p:nvSpPr>
            <p:spPr>
              <a:xfrm>
                <a:off x="1905000" y="1524000"/>
                <a:ext cx="3155043" cy="2399211"/>
              </a:xfrm>
              <a:prstGeom prst="ellipse">
                <a:avLst/>
              </a:prstGeom>
              <a:noFill/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2071637" y="3962400"/>
              <a:ext cx="16882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Mechanical strain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009729" y="4572000"/>
              <a:ext cx="181209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Dangling or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Unsaturated bonds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28600" y="5493603"/>
              <a:ext cx="537435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unpassivated</a:t>
              </a: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bonds (ex. Through Hydrogen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passivation</a:t>
              </a: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like a-</a:t>
              </a:r>
              <a:r>
                <a:rPr kumimoji="0" lang="en-US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Si:H</a:t>
              </a: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) introduce deep localized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electron states in the middle of the BG- </a:t>
              </a: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non-</a:t>
              </a:r>
              <a:r>
                <a:rPr kumimoji="0" lang="en-US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radiative</a:t>
              </a: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centers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2915778" y="3657600"/>
              <a:ext cx="0" cy="272719"/>
            </a:xfrm>
            <a:prstGeom prst="straightConnector1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tailEnd type="arrow"/>
            </a:ln>
            <a:effectLst/>
          </p:spPr>
        </p:cxnSp>
        <p:cxnSp>
          <p:nvCxnSpPr>
            <p:cNvPr id="10" name="Straight Arrow Connector 9"/>
            <p:cNvCxnSpPr/>
            <p:nvPr/>
          </p:nvCxnSpPr>
          <p:spPr>
            <a:xfrm>
              <a:off x="2915778" y="4299281"/>
              <a:ext cx="0" cy="272719"/>
            </a:xfrm>
            <a:prstGeom prst="straightConnector1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tailEnd type="arrow"/>
            </a:ln>
            <a:effectLst/>
          </p:spPr>
        </p:cxnSp>
        <p:cxnSp>
          <p:nvCxnSpPr>
            <p:cNvPr id="11" name="Straight Arrow Connector 10"/>
            <p:cNvCxnSpPr/>
            <p:nvPr/>
          </p:nvCxnSpPr>
          <p:spPr>
            <a:xfrm>
              <a:off x="2915778" y="5137481"/>
              <a:ext cx="0" cy="272719"/>
            </a:xfrm>
            <a:prstGeom prst="straightConnector1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tailEnd type="arrow"/>
            </a:ln>
            <a:effectLst/>
          </p:spPr>
        </p:cxnSp>
      </p:grpSp>
      <p:sp>
        <p:nvSpPr>
          <p:cNvPr id="18" name="Title 1"/>
          <p:cNvSpPr txBox="1">
            <a:spLocks/>
          </p:cNvSpPr>
          <p:nvPr/>
        </p:nvSpPr>
        <p:spPr>
          <a:xfrm>
            <a:off x="152400" y="0"/>
            <a:ext cx="859606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Disordered </a:t>
            </a:r>
            <a:r>
              <a:rPr kumimoji="0" lang="en-US" sz="200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semiconductors</a:t>
            </a:r>
            <a:r>
              <a:rPr kumimoji="0" lang="en-US" sz="220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radiative and non-radiative </a:t>
            </a:r>
            <a:r>
              <a:rPr kumimoji="0" lang="en-US" sz="2200" i="0" u="sng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recomibinations</a:t>
            </a:r>
            <a:endParaRPr kumimoji="0" lang="en-US" sz="2200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5</a:t>
            </a:fld>
            <a:endParaRPr lang="sv-SE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129" y="1954386"/>
            <a:ext cx="3744416" cy="286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80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5964350"/>
              </p:ext>
            </p:extLst>
          </p:nvPr>
        </p:nvGraphicFramePr>
        <p:xfrm>
          <a:off x="1979712" y="1229159"/>
          <a:ext cx="2740054" cy="4716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9" name="Equation" r:id="rId3" imgW="2730240" imgH="469800" progId="">
                  <p:embed/>
                </p:oleObj>
              </mc:Choice>
              <mc:Fallback>
                <p:oleObj name="Equation" r:id="rId3" imgW="2730240" imgH="469800" progId="">
                  <p:embed/>
                  <p:pic>
                    <p:nvPicPr>
                      <p:cNvPr id="0" name="Picture 48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1229159"/>
                        <a:ext cx="2740054" cy="4716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784026589"/>
              </p:ext>
            </p:extLst>
          </p:nvPr>
        </p:nvGraphicFramePr>
        <p:xfrm>
          <a:off x="611560" y="1340768"/>
          <a:ext cx="942975" cy="25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" name="Equation" r:id="rId5" imgW="939600" imgH="253800" progId="">
                  <p:embed/>
                </p:oleObj>
              </mc:Choice>
              <mc:Fallback>
                <p:oleObj name="Equation" r:id="rId5" imgW="939600" imgH="253800" progId="">
                  <p:embed/>
                  <p:pic>
                    <p:nvPicPr>
                      <p:cNvPr id="0" name="Picture 48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340768"/>
                        <a:ext cx="942975" cy="255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590948536"/>
              </p:ext>
            </p:extLst>
          </p:nvPr>
        </p:nvGraphicFramePr>
        <p:xfrm>
          <a:off x="2796332" y="1844824"/>
          <a:ext cx="3071812" cy="25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1" name="Equation" r:id="rId7" imgW="3060360" imgH="253800" progId="">
                  <p:embed/>
                </p:oleObj>
              </mc:Choice>
              <mc:Fallback>
                <p:oleObj name="Equation" r:id="rId7" imgW="3060360" imgH="253800" progId="">
                  <p:embed/>
                  <p:pic>
                    <p:nvPicPr>
                      <p:cNvPr id="0" name="Picture 48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6332" y="1844824"/>
                        <a:ext cx="3071812" cy="255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46312076"/>
              </p:ext>
            </p:extLst>
          </p:nvPr>
        </p:nvGraphicFramePr>
        <p:xfrm>
          <a:off x="2915816" y="2525340"/>
          <a:ext cx="1820863" cy="25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2" name="Equation" r:id="rId9" imgW="1815840" imgH="253800" progId="">
                  <p:embed/>
                </p:oleObj>
              </mc:Choice>
              <mc:Fallback>
                <p:oleObj name="Equation" r:id="rId9" imgW="1815840" imgH="253800" progId="">
                  <p:embed/>
                  <p:pic>
                    <p:nvPicPr>
                      <p:cNvPr id="0" name="Picture 48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2525340"/>
                        <a:ext cx="1820863" cy="255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877872609"/>
              </p:ext>
            </p:extLst>
          </p:nvPr>
        </p:nvGraphicFramePr>
        <p:xfrm>
          <a:off x="744840" y="3247008"/>
          <a:ext cx="2817812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3" name="Equation" r:id="rId11" imgW="2806560" imgH="939600" progId="">
                  <p:embed/>
                </p:oleObj>
              </mc:Choice>
              <mc:Fallback>
                <p:oleObj name="Equation" r:id="rId11" imgW="2806560" imgH="939600" progId="">
                  <p:embed/>
                  <p:pic>
                    <p:nvPicPr>
                      <p:cNvPr id="0" name="Picture 48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840" y="3247008"/>
                        <a:ext cx="2817812" cy="942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851136058"/>
              </p:ext>
            </p:extLst>
          </p:nvPr>
        </p:nvGraphicFramePr>
        <p:xfrm>
          <a:off x="834585" y="4327128"/>
          <a:ext cx="2625725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4" name="Equation" r:id="rId13" imgW="2616120" imgH="965160" progId="">
                  <p:embed/>
                </p:oleObj>
              </mc:Choice>
              <mc:Fallback>
                <p:oleObj name="Equation" r:id="rId13" imgW="2616120" imgH="965160" progId="">
                  <p:embed/>
                  <p:pic>
                    <p:nvPicPr>
                      <p:cNvPr id="0" name="Picture 49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4585" y="4327128"/>
                        <a:ext cx="2625725" cy="968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0648413"/>
              </p:ext>
            </p:extLst>
          </p:nvPr>
        </p:nvGraphicFramePr>
        <p:xfrm>
          <a:off x="1160438" y="5479256"/>
          <a:ext cx="12065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5" name="Equation" r:id="rId15" imgW="1206360" imgH="253800" progId="">
                  <p:embed/>
                </p:oleObj>
              </mc:Choice>
              <mc:Fallback>
                <p:oleObj name="Equation" r:id="rId15" imgW="1206360" imgH="253800" progId="">
                  <p:embed/>
                  <p:pic>
                    <p:nvPicPr>
                      <p:cNvPr id="0" name="Picture 4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0438" y="5479256"/>
                        <a:ext cx="1206500" cy="25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1619672" y="1484784"/>
            <a:ext cx="288032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11560" y="1844823"/>
            <a:ext cx="1700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 err="1" smtClean="0">
                <a:solidFill>
                  <a:srgbClr val="00B050"/>
                </a:solidFill>
              </a:rPr>
              <a:t>Probability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  <a:r>
              <a:rPr lang="sv-SE" sz="1600" dirty="0" err="1" smtClean="0">
                <a:solidFill>
                  <a:srgbClr val="00B050"/>
                </a:solidFill>
              </a:rPr>
              <a:t>of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</a:p>
          <a:p>
            <a:r>
              <a:rPr lang="sv-SE" sz="1600" dirty="0" err="1" smtClean="0">
                <a:solidFill>
                  <a:srgbClr val="00B050"/>
                </a:solidFill>
              </a:rPr>
              <a:t>thermal</a:t>
            </a:r>
            <a:r>
              <a:rPr lang="sv-SE" sz="1600" dirty="0" smtClean="0">
                <a:solidFill>
                  <a:srgbClr val="00B050"/>
                </a:solidFill>
              </a:rPr>
              <a:t> excitation</a:t>
            </a:r>
            <a:endParaRPr lang="en-US" sz="1600" dirty="0">
              <a:solidFill>
                <a:srgbClr val="00B05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339752" y="2132856"/>
            <a:ext cx="288032" cy="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908720"/>
            <a:ext cx="2597720" cy="504056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4149080"/>
            <a:ext cx="2275725" cy="1800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43808" y="2151271"/>
            <a:ext cx="1257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i="1" dirty="0" err="1" smtClean="0"/>
              <a:t>Frequency</a:t>
            </a:r>
            <a:r>
              <a:rPr lang="sv-SE" sz="1200" i="1" dirty="0" smtClean="0"/>
              <a:t> </a:t>
            </a:r>
            <a:r>
              <a:rPr lang="sv-SE" sz="1200" i="1" dirty="0" err="1" smtClean="0"/>
              <a:t>factor</a:t>
            </a:r>
            <a:r>
              <a:rPr lang="sv-SE" sz="1200" i="1" dirty="0" smtClean="0"/>
              <a:t>:</a:t>
            </a:r>
            <a:endParaRPr lang="en-US" sz="1200" i="1" dirty="0"/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735508022"/>
              </p:ext>
            </p:extLst>
          </p:nvPr>
        </p:nvGraphicFramePr>
        <p:xfrm>
          <a:off x="4056481" y="2200081"/>
          <a:ext cx="659535" cy="2208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6" name="Equation" r:id="rId19" imgW="723600" imgH="241200" progId="">
                  <p:embed/>
                </p:oleObj>
              </mc:Choice>
              <mc:Fallback>
                <p:oleObj name="Equation" r:id="rId19" imgW="723600" imgH="241200" progId="">
                  <p:embed/>
                  <p:pic>
                    <p:nvPicPr>
                      <p:cNvPr id="0" name="Picture 49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6481" y="2200081"/>
                        <a:ext cx="659535" cy="22080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20"/>
          <p:cNvGrpSpPr/>
          <p:nvPr/>
        </p:nvGrpSpPr>
        <p:grpSpPr>
          <a:xfrm>
            <a:off x="2267744" y="5049180"/>
            <a:ext cx="1200970" cy="1116124"/>
            <a:chOff x="2267744" y="5049180"/>
            <a:chExt cx="1200970" cy="1116124"/>
          </a:xfrm>
        </p:grpSpPr>
        <p:sp>
          <p:nvSpPr>
            <p:cNvPr id="17" name="Oval 16"/>
            <p:cNvSpPr/>
            <p:nvPr/>
          </p:nvSpPr>
          <p:spPr>
            <a:xfrm>
              <a:off x="2339752" y="5049180"/>
              <a:ext cx="216024" cy="252028"/>
            </a:xfrm>
            <a:prstGeom prst="ellipse">
              <a:avLst/>
            </a:pr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2555776" y="5304901"/>
              <a:ext cx="144016" cy="212331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2267744" y="5518973"/>
              <a:ext cx="120097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200" i="1" dirty="0" err="1" smtClean="0">
                  <a:solidFill>
                    <a:srgbClr val="00B050"/>
                  </a:solidFill>
                </a:rPr>
                <a:t>characterizes</a:t>
              </a:r>
              <a:r>
                <a:rPr lang="sv-SE" sz="1200" i="1" dirty="0" smtClean="0">
                  <a:solidFill>
                    <a:srgbClr val="00B050"/>
                  </a:solidFill>
                </a:rPr>
                <a:t> </a:t>
              </a:r>
            </a:p>
            <a:p>
              <a:pPr algn="ctr"/>
              <a:r>
                <a:rPr lang="sv-SE" sz="1200" i="1" dirty="0" smtClean="0">
                  <a:solidFill>
                    <a:srgbClr val="00B050"/>
                  </a:solidFill>
                </a:rPr>
                <a:t>The </a:t>
              </a:r>
              <a:r>
                <a:rPr lang="sv-SE" sz="1200" i="1" dirty="0" err="1" smtClean="0">
                  <a:solidFill>
                    <a:srgbClr val="00B050"/>
                  </a:solidFill>
                </a:rPr>
                <a:t>width</a:t>
              </a:r>
              <a:r>
                <a:rPr lang="sv-SE" sz="1200" i="1" dirty="0" smtClean="0">
                  <a:solidFill>
                    <a:srgbClr val="00B050"/>
                  </a:solidFill>
                </a:rPr>
                <a:t> </a:t>
              </a:r>
              <a:r>
                <a:rPr lang="sv-SE" sz="1200" i="1" dirty="0" err="1" smtClean="0">
                  <a:solidFill>
                    <a:srgbClr val="00B050"/>
                  </a:solidFill>
                </a:rPr>
                <a:t>of</a:t>
              </a:r>
              <a:r>
                <a:rPr lang="sv-SE" sz="1200" i="1" dirty="0" smtClean="0">
                  <a:solidFill>
                    <a:srgbClr val="00B050"/>
                  </a:solidFill>
                </a:rPr>
                <a:t> the</a:t>
              </a:r>
            </a:p>
            <a:p>
              <a:pPr algn="ctr"/>
              <a:r>
                <a:rPr lang="sv-SE" sz="1200" i="1" dirty="0" err="1" smtClean="0">
                  <a:solidFill>
                    <a:srgbClr val="00B050"/>
                  </a:solidFill>
                </a:rPr>
                <a:t>tail</a:t>
              </a:r>
              <a:r>
                <a:rPr lang="sv-SE" sz="1200" i="1" dirty="0" smtClean="0">
                  <a:solidFill>
                    <a:srgbClr val="00B050"/>
                  </a:solidFill>
                </a:rPr>
                <a:t> </a:t>
              </a:r>
              <a:r>
                <a:rPr lang="sv-SE" sz="1200" i="1" dirty="0" err="1" smtClean="0">
                  <a:solidFill>
                    <a:srgbClr val="00B050"/>
                  </a:solidFill>
                </a:rPr>
                <a:t>states</a:t>
              </a:r>
              <a:r>
                <a:rPr lang="sv-SE" sz="1200" i="1" dirty="0" smtClean="0">
                  <a:solidFill>
                    <a:srgbClr val="00B050"/>
                  </a:solidFill>
                </a:rPr>
                <a:t> </a:t>
              </a:r>
            </a:p>
          </p:txBody>
        </p:sp>
      </p:grp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6</a:t>
            </a:fld>
            <a:endParaRPr lang="sv-SE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Temperature effect on luminescence</a:t>
            </a:r>
          </a:p>
        </p:txBody>
      </p:sp>
    </p:spTree>
    <p:extLst>
      <p:ext uri="{BB962C8B-B14F-4D97-AF65-F5344CB8AC3E}">
        <p14:creationId xmlns:p14="http://schemas.microsoft.com/office/powerpoint/2010/main" val="246619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837446"/>
              </p:ext>
            </p:extLst>
          </p:nvPr>
        </p:nvGraphicFramePr>
        <p:xfrm>
          <a:off x="663831" y="3743059"/>
          <a:ext cx="1130631" cy="55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7" name="Equation" r:id="rId3" imgW="939600" imgH="457200" progId="">
                  <p:embed/>
                </p:oleObj>
              </mc:Choice>
              <mc:Fallback>
                <p:oleObj name="Equation" r:id="rId3" imgW="939600" imgH="457200" progId="">
                  <p:embed/>
                  <p:pic>
                    <p:nvPicPr>
                      <p:cNvPr id="0" name="Picture 2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831" y="3743059"/>
                        <a:ext cx="1130631" cy="550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Distribution of luminescence lifetime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11560" y="1044025"/>
            <a:ext cx="4598118" cy="584775"/>
            <a:chOff x="539552" y="1331476"/>
            <a:chExt cx="4598118" cy="584775"/>
          </a:xfrm>
        </p:grpSpPr>
        <p:sp>
          <p:nvSpPr>
            <p:cNvPr id="8" name="TextBox 7"/>
            <p:cNvSpPr txBox="1"/>
            <p:nvPr/>
          </p:nvSpPr>
          <p:spPr>
            <a:xfrm>
              <a:off x="539552" y="1331476"/>
              <a:ext cx="459811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err="1" smtClean="0"/>
                <a:t>Large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life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time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range</a:t>
              </a:r>
              <a:r>
                <a:rPr lang="sv-SE" sz="1600" dirty="0" smtClean="0"/>
                <a:t> (</a:t>
              </a:r>
              <a:r>
                <a:rPr lang="sv-SE" sz="1600" dirty="0" err="1" smtClean="0"/>
                <a:t>between</a:t>
              </a:r>
              <a:r>
                <a:rPr lang="sv-SE" sz="1600" dirty="0" smtClean="0"/>
                <a:t>                   )</a:t>
              </a:r>
            </a:p>
            <a:p>
              <a:r>
                <a:rPr lang="sv-SE" sz="1600" dirty="0" err="1" smtClean="0"/>
                <a:t>Tail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states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are</a:t>
              </a:r>
              <a:r>
                <a:rPr lang="sv-SE" sz="1600" dirty="0" smtClean="0"/>
                <a:t> broad and </a:t>
              </a:r>
              <a:r>
                <a:rPr lang="sv-SE" sz="1600" dirty="0" err="1" smtClean="0"/>
                <a:t>have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variable</a:t>
              </a:r>
              <a:r>
                <a:rPr lang="sv-SE" sz="1600" dirty="0" smtClean="0"/>
                <a:t> spatial </a:t>
              </a:r>
              <a:r>
                <a:rPr lang="sv-SE" sz="1600" dirty="0" err="1" smtClean="0"/>
                <a:t>density</a:t>
              </a:r>
              <a:endParaRPr lang="en-US" sz="1600" dirty="0"/>
            </a:p>
          </p:txBody>
        </p:sp>
        <p:graphicFrame>
          <p:nvGraphicFramePr>
            <p:cNvPr id="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58805851"/>
                </p:ext>
              </p:extLst>
            </p:nvPr>
          </p:nvGraphicFramePr>
          <p:xfrm>
            <a:off x="3191074" y="1406550"/>
            <a:ext cx="804862" cy="222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8" name="Equation" r:id="rId5" imgW="736560" imgH="203040" progId="">
                    <p:embed/>
                  </p:oleObj>
                </mc:Choice>
                <mc:Fallback>
                  <p:oleObj name="Equation" r:id="rId5" imgW="736560" imgH="203040" progId="">
                    <p:embed/>
                    <p:pic>
                      <p:nvPicPr>
                        <p:cNvPr id="0" name="Picture 2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91074" y="1406550"/>
                          <a:ext cx="804862" cy="2222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" name="Group 12"/>
          <p:cNvGrpSpPr/>
          <p:nvPr/>
        </p:nvGrpSpPr>
        <p:grpSpPr>
          <a:xfrm>
            <a:off x="611560" y="2070954"/>
            <a:ext cx="3605026" cy="1323439"/>
            <a:chOff x="663831" y="2070954"/>
            <a:chExt cx="3605026" cy="1323439"/>
          </a:xfrm>
        </p:grpSpPr>
        <p:sp>
          <p:nvSpPr>
            <p:cNvPr id="11" name="TextBox 10"/>
            <p:cNvSpPr txBox="1"/>
            <p:nvPr/>
          </p:nvSpPr>
          <p:spPr>
            <a:xfrm>
              <a:off x="663831" y="2070954"/>
              <a:ext cx="3605026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err="1" smtClean="0"/>
                <a:t>Probabality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of</a:t>
              </a:r>
              <a:r>
                <a:rPr lang="sv-SE" sz="1600" dirty="0" smtClean="0"/>
                <a:t> the </a:t>
              </a:r>
              <a:r>
                <a:rPr lang="sv-SE" sz="1600" dirty="0" err="1" smtClean="0"/>
                <a:t>radiative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tunneling</a:t>
              </a:r>
              <a:endParaRPr lang="sv-SE" sz="1600" dirty="0" smtClean="0"/>
            </a:p>
            <a:p>
              <a:endParaRPr lang="sv-SE" sz="1600" dirty="0"/>
            </a:p>
            <a:p>
              <a:endParaRPr lang="sv-SE" sz="1600" dirty="0" smtClean="0"/>
            </a:p>
            <a:p>
              <a:r>
                <a:rPr lang="sv-SE" sz="1600" dirty="0" err="1" smtClean="0"/>
                <a:t>Where</a:t>
              </a:r>
              <a:r>
                <a:rPr lang="sv-SE" sz="1600" dirty="0" smtClean="0"/>
                <a:t> R is separation </a:t>
              </a:r>
              <a:r>
                <a:rPr lang="sv-SE" sz="1600" dirty="0" err="1" smtClean="0"/>
                <a:t>between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localized</a:t>
              </a:r>
              <a:r>
                <a:rPr lang="sv-SE" sz="1600" dirty="0" smtClean="0"/>
                <a:t> </a:t>
              </a:r>
            </a:p>
            <a:p>
              <a:r>
                <a:rPr lang="sv-SE" sz="1600" dirty="0" err="1" smtClean="0"/>
                <a:t>electron</a:t>
              </a:r>
              <a:r>
                <a:rPr lang="sv-SE" sz="1600" dirty="0" smtClean="0"/>
                <a:t> and </a:t>
              </a:r>
              <a:r>
                <a:rPr lang="sv-SE" sz="1600" dirty="0" err="1" smtClean="0"/>
                <a:t>localized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hole</a:t>
              </a:r>
              <a:r>
                <a:rPr lang="sv-SE" sz="1600" dirty="0" smtClean="0"/>
                <a:t> </a:t>
              </a:r>
            </a:p>
          </p:txBody>
        </p:sp>
        <p:graphicFrame>
          <p:nvGraphicFramePr>
            <p:cNvPr id="12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68694231"/>
                </p:ext>
              </p:extLst>
            </p:nvPr>
          </p:nvGraphicFramePr>
          <p:xfrm>
            <a:off x="1541823" y="2480354"/>
            <a:ext cx="1575118" cy="2759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9" name="Equation" r:id="rId7" imgW="1307880" imgH="228600" progId="">
                    <p:embed/>
                  </p:oleObj>
                </mc:Choice>
                <mc:Fallback>
                  <p:oleObj name="Equation" r:id="rId7" imgW="1307880" imgH="228600" progId="">
                    <p:embed/>
                    <p:pic>
                      <p:nvPicPr>
                        <p:cNvPr id="0" name="Picture 2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1823" y="2480354"/>
                          <a:ext cx="1575118" cy="2759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" name="Group 16"/>
          <p:cNvGrpSpPr/>
          <p:nvPr/>
        </p:nvGrpSpPr>
        <p:grpSpPr>
          <a:xfrm>
            <a:off x="611560" y="4571836"/>
            <a:ext cx="4122988" cy="1323439"/>
            <a:chOff x="611560" y="4571836"/>
            <a:chExt cx="4122988" cy="1323439"/>
          </a:xfrm>
        </p:grpSpPr>
        <p:sp>
          <p:nvSpPr>
            <p:cNvPr id="14" name="TextBox 13"/>
            <p:cNvSpPr txBox="1"/>
            <p:nvPr/>
          </p:nvSpPr>
          <p:spPr>
            <a:xfrm>
              <a:off x="611560" y="4571836"/>
              <a:ext cx="412298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smtClean="0"/>
                <a:t>Continuous distribution of luminescence </a:t>
              </a:r>
            </a:p>
            <a:p>
              <a:r>
                <a:rPr lang="sv-SE" sz="1600" dirty="0" err="1" smtClean="0"/>
                <a:t>decay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times</a:t>
              </a:r>
              <a:endParaRPr lang="sv-SE" sz="1600" dirty="0" smtClean="0"/>
            </a:p>
            <a:p>
              <a:r>
                <a:rPr lang="sv-SE" sz="1600" dirty="0" smtClean="0"/>
                <a:t>Because of the considerable width it is plotted </a:t>
              </a:r>
            </a:p>
            <a:p>
              <a:r>
                <a:rPr lang="sv-SE" sz="1600" dirty="0" smtClean="0"/>
                <a:t>a </a:t>
              </a:r>
              <a:r>
                <a:rPr lang="sv-SE" sz="1600" dirty="0" err="1" smtClean="0"/>
                <a:t>function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of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logarithmic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decy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time</a:t>
              </a:r>
              <a:endParaRPr lang="sv-SE" sz="1600" dirty="0" smtClean="0"/>
            </a:p>
            <a:p>
              <a:r>
                <a:rPr lang="sv-SE" sz="1600" dirty="0" smtClean="0"/>
                <a:t> </a:t>
              </a:r>
              <a:endParaRPr lang="en-US" sz="1600" dirty="0"/>
            </a:p>
          </p:txBody>
        </p:sp>
        <p:graphicFrame>
          <p:nvGraphicFramePr>
            <p:cNvPr id="15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61888844"/>
                </p:ext>
              </p:extLst>
            </p:nvPr>
          </p:nvGraphicFramePr>
          <p:xfrm>
            <a:off x="1691680" y="4869160"/>
            <a:ext cx="457489" cy="2770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40" name="Equation" r:id="rId9" imgW="419040" imgH="253800" progId="">
                    <p:embed/>
                  </p:oleObj>
                </mc:Choice>
                <mc:Fallback>
                  <p:oleObj name="Equation" r:id="rId9" imgW="419040" imgH="253800" progId="">
                    <p:embed/>
                    <p:pic>
                      <p:nvPicPr>
                        <p:cNvPr id="0" name="Picture 2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91680" y="4869160"/>
                          <a:ext cx="457489" cy="27709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04944861"/>
                </p:ext>
              </p:extLst>
            </p:nvPr>
          </p:nvGraphicFramePr>
          <p:xfrm>
            <a:off x="3590231" y="5324055"/>
            <a:ext cx="693737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41" name="Equation" r:id="rId11" imgW="634680" imgH="253800" progId="">
                    <p:embed/>
                  </p:oleObj>
                </mc:Choice>
                <mc:Fallback>
                  <p:oleObj name="Equation" r:id="rId11" imgW="634680" imgH="253800" progId="">
                    <p:embed/>
                    <p:pic>
                      <p:nvPicPr>
                        <p:cNvPr id="0" name="Picture 2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90231" y="5324055"/>
                          <a:ext cx="693737" cy="2778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7</a:t>
            </a:fld>
            <a:endParaRPr lang="sv-SE"/>
          </a:p>
        </p:txBody>
      </p:sp>
      <p:pic>
        <p:nvPicPr>
          <p:cNvPr id="20" name="Content Placeholder 3"/>
          <p:cNvPicPr>
            <a:picLocks noGrp="1" noChangeAspect="1"/>
          </p:cNvPicPr>
          <p:nvPr>
            <p:ph idx="1"/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052736"/>
            <a:ext cx="3587792" cy="2541144"/>
          </a:xfr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378" y="4005064"/>
            <a:ext cx="3245086" cy="222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69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8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Distribution of luminescence lifetime</a:t>
            </a:r>
          </a:p>
        </p:txBody>
      </p:sp>
      <p:graphicFrame>
        <p:nvGraphicFramePr>
          <p:cNvPr id="49157" name="Object 5"/>
          <p:cNvGraphicFramePr>
            <a:graphicFrameLocks noChangeAspect="1"/>
          </p:cNvGraphicFramePr>
          <p:nvPr/>
        </p:nvGraphicFramePr>
        <p:xfrm>
          <a:off x="539552" y="2278385"/>
          <a:ext cx="3757613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6" name="Equation" r:id="rId3" imgW="2234880" imgH="469800" progId="Equation.3">
                  <p:embed/>
                </p:oleObj>
              </mc:Choice>
              <mc:Fallback>
                <p:oleObj name="Equation" r:id="rId3" imgW="2234880" imgH="469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2278385"/>
                        <a:ext cx="3757613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18"/>
          <p:cNvGrpSpPr/>
          <p:nvPr/>
        </p:nvGrpSpPr>
        <p:grpSpPr>
          <a:xfrm>
            <a:off x="539552" y="902976"/>
            <a:ext cx="3827480" cy="1301888"/>
            <a:chOff x="539552" y="764704"/>
            <a:chExt cx="3827480" cy="1301888"/>
          </a:xfrm>
        </p:grpSpPr>
        <p:graphicFrame>
          <p:nvGraphicFramePr>
            <p:cNvPr id="7" name="Object 6"/>
            <p:cNvGraphicFramePr>
              <a:graphicFrameLocks noChangeAspect="1"/>
            </p:cNvGraphicFramePr>
            <p:nvPr/>
          </p:nvGraphicFramePr>
          <p:xfrm>
            <a:off x="539552" y="1340768"/>
            <a:ext cx="2881946" cy="7258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167" name="Equation" r:id="rId5" imgW="1714320" imgH="431640" progId="Equation.3">
                    <p:embed/>
                  </p:oleObj>
                </mc:Choice>
                <mc:Fallback>
                  <p:oleObj name="Equation" r:id="rId5" imgW="1714320" imgH="43164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9552" y="1340768"/>
                          <a:ext cx="2881946" cy="72582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" name="TextBox 9"/>
            <p:cNvSpPr txBox="1"/>
            <p:nvPr/>
          </p:nvSpPr>
          <p:spPr>
            <a:xfrm>
              <a:off x="1979712" y="764704"/>
              <a:ext cx="2387320" cy="338554"/>
            </a:xfrm>
            <a:prstGeom prst="rect">
              <a:avLst/>
            </a:prstGeom>
            <a:ln w="31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 smtClean="0"/>
                <a:t>Number of excited centers</a:t>
              </a:r>
              <a:endParaRPr lang="en-US" sz="1600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flipH="1">
              <a:off x="2771800" y="1124744"/>
              <a:ext cx="216024" cy="26277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9158" name="Object 6"/>
          <p:cNvGraphicFramePr>
            <a:graphicFrameLocks noChangeAspect="1"/>
          </p:cNvGraphicFramePr>
          <p:nvPr/>
        </p:nvGraphicFramePr>
        <p:xfrm>
          <a:off x="539552" y="3501008"/>
          <a:ext cx="2540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8" name="Equation" r:id="rId7" imgW="1511280" imgH="241200" progId="Equation.3">
                  <p:embed/>
                </p:oleObj>
              </mc:Choice>
              <mc:Fallback>
                <p:oleObj name="Equation" r:id="rId7" imgW="1511280" imgH="241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3501008"/>
                        <a:ext cx="2540000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395536" y="4293096"/>
            <a:ext cx="1868910" cy="369332"/>
          </a:xfrm>
          <a:prstGeom prst="rect">
            <a:avLst/>
          </a:prstGeom>
          <a:ln w="31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 smtClean="0"/>
              <a:t>Laplace transform</a:t>
            </a:r>
            <a:endParaRPr lang="en-US" i="1" dirty="0"/>
          </a:p>
        </p:txBody>
      </p:sp>
      <p:graphicFrame>
        <p:nvGraphicFramePr>
          <p:cNvPr id="49159" name="Object 7"/>
          <p:cNvGraphicFramePr>
            <a:graphicFrameLocks noChangeAspect="1"/>
          </p:cNvGraphicFramePr>
          <p:nvPr/>
        </p:nvGraphicFramePr>
        <p:xfrm>
          <a:off x="2339752" y="4077072"/>
          <a:ext cx="3179762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9" name="Equation" r:id="rId9" imgW="1892160" imgH="482400" progId="Equation.3">
                  <p:embed/>
                </p:oleObj>
              </mc:Choice>
              <mc:Fallback>
                <p:oleObj name="Equation" r:id="rId9" imgW="1892160" imgH="4824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4077072"/>
                        <a:ext cx="3179762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0" name="Object 8"/>
          <p:cNvGraphicFramePr>
            <a:graphicFrameLocks noChangeAspect="1"/>
          </p:cNvGraphicFramePr>
          <p:nvPr/>
        </p:nvGraphicFramePr>
        <p:xfrm>
          <a:off x="611560" y="5013325"/>
          <a:ext cx="4183063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0" name="Equation" r:id="rId11" imgW="2489040" imgH="482400" progId="Equation.3">
                  <p:embed/>
                </p:oleObj>
              </mc:Choice>
              <mc:Fallback>
                <p:oleObj name="Equation" r:id="rId11" imgW="2489040" imgH="4824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5013325"/>
                        <a:ext cx="4183063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" name="Content Placeholder 3"/>
          <p:cNvPicPr>
            <a:picLocks noGrp="1" noChangeAspect="1"/>
          </p:cNvPicPr>
          <p:nvPr>
            <p:ph idx="1"/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052736"/>
            <a:ext cx="3587792" cy="2541144"/>
          </a:xfr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378" y="4005064"/>
            <a:ext cx="3245086" cy="22257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9552" y="1196752"/>
            <a:ext cx="380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In materials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large</a:t>
            </a:r>
            <a:r>
              <a:rPr lang="sv-SE" dirty="0" smtClean="0"/>
              <a:t> </a:t>
            </a:r>
            <a:r>
              <a:rPr lang="sv-SE" dirty="0" err="1" smtClean="0"/>
              <a:t>tail</a:t>
            </a:r>
            <a:r>
              <a:rPr lang="sv-SE" dirty="0" smtClean="0"/>
              <a:t> </a:t>
            </a:r>
            <a:r>
              <a:rPr lang="sv-SE" dirty="0" err="1" smtClean="0"/>
              <a:t>state</a:t>
            </a:r>
            <a:r>
              <a:rPr lang="sv-SE" dirty="0" smtClean="0"/>
              <a:t> </a:t>
            </a:r>
            <a:r>
              <a:rPr lang="sv-SE" dirty="0" err="1" smtClean="0"/>
              <a:t>widths</a:t>
            </a:r>
            <a:endParaRPr lang="sv-SE" dirty="0" smtClean="0"/>
          </a:p>
          <a:p>
            <a:r>
              <a:rPr lang="sv-SE" dirty="0" smtClean="0"/>
              <a:t>The luminescence is present at RT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9</a:t>
            </a:fld>
            <a:endParaRPr lang="sv-SE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Distribution of luminescence lifetime</a:t>
            </a:r>
          </a:p>
        </p:txBody>
      </p:sp>
      <p:pic>
        <p:nvPicPr>
          <p:cNvPr id="11" name="Picture 10" descr="Picture3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2636912"/>
            <a:ext cx="3624746" cy="2592288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5004048" y="980727"/>
            <a:ext cx="3262880" cy="4824537"/>
            <a:chOff x="5220072" y="980727"/>
            <a:chExt cx="3262880" cy="4824537"/>
          </a:xfrm>
        </p:grpSpPr>
        <p:pic>
          <p:nvPicPr>
            <p:cNvPr id="10" name="Picture 9" descr="Picture3-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92080" y="980727"/>
              <a:ext cx="3190872" cy="4819001"/>
            </a:xfrm>
            <a:prstGeom prst="rect">
              <a:avLst/>
            </a:prstGeom>
          </p:spPr>
        </p:pic>
        <p:sp>
          <p:nvSpPr>
            <p:cNvPr id="12" name="Rounded Rectangle 11"/>
            <p:cNvSpPr/>
            <p:nvPr/>
          </p:nvSpPr>
          <p:spPr>
            <a:xfrm flipV="1">
              <a:off x="5220072" y="5517232"/>
              <a:ext cx="432048" cy="28803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5241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692696"/>
            <a:ext cx="3235216" cy="4525963"/>
          </a:xfr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Spectral shape of the emission band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552" y="836712"/>
            <a:ext cx="35151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 smtClean="0"/>
              <a:t>PL emission </a:t>
            </a:r>
            <a:r>
              <a:rPr lang="sv-SE" sz="1600" dirty="0" err="1" smtClean="0"/>
              <a:t>spectra</a:t>
            </a:r>
            <a:r>
              <a:rPr lang="sv-SE" sz="1600" dirty="0" smtClean="0"/>
              <a:t> </a:t>
            </a:r>
            <a:r>
              <a:rPr lang="sv-SE" sz="1600" dirty="0" err="1" smtClean="0"/>
              <a:t>of</a:t>
            </a:r>
            <a:r>
              <a:rPr lang="sv-SE" sz="1600" dirty="0" smtClean="0"/>
              <a:t> pure </a:t>
            </a:r>
            <a:r>
              <a:rPr lang="sv-SE" sz="1600" dirty="0" err="1" smtClean="0"/>
              <a:t>amorphous</a:t>
            </a:r>
            <a:r>
              <a:rPr lang="sv-SE" sz="1600" dirty="0" smtClean="0"/>
              <a:t> </a:t>
            </a:r>
          </a:p>
          <a:p>
            <a:r>
              <a:rPr lang="sv-SE" sz="1600" dirty="0" err="1" smtClean="0"/>
              <a:t>Semiconductors</a:t>
            </a:r>
            <a:r>
              <a:rPr lang="sv-SE" sz="1600" dirty="0" smtClean="0"/>
              <a:t>, FWHM: 200-400 </a:t>
            </a:r>
            <a:r>
              <a:rPr lang="sv-SE" sz="1600" dirty="0" err="1"/>
              <a:t>m</a:t>
            </a:r>
            <a:r>
              <a:rPr lang="sv-SE" sz="1600" dirty="0" err="1" smtClean="0"/>
              <a:t>eV</a:t>
            </a:r>
            <a:endParaRPr lang="en-US" sz="16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539552" y="1484784"/>
            <a:ext cx="4559069" cy="1477328"/>
            <a:chOff x="611560" y="2852936"/>
            <a:chExt cx="4559069" cy="1477328"/>
          </a:xfrm>
        </p:grpSpPr>
        <p:sp>
          <p:nvSpPr>
            <p:cNvPr id="10" name="TextBox 9"/>
            <p:cNvSpPr txBox="1"/>
            <p:nvPr/>
          </p:nvSpPr>
          <p:spPr>
            <a:xfrm>
              <a:off x="611560" y="2852936"/>
              <a:ext cx="4559069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dirty="0" smtClean="0"/>
                <a:t>To </a:t>
              </a:r>
              <a:r>
                <a:rPr lang="sv-SE" dirty="0" err="1" smtClean="0"/>
                <a:t>explain</a:t>
              </a:r>
              <a:r>
                <a:rPr lang="sv-SE" dirty="0" smtClean="0"/>
                <a:t> </a:t>
              </a:r>
              <a:r>
                <a:rPr lang="sv-SE" dirty="0" err="1" smtClean="0"/>
                <a:t>spectral</a:t>
              </a:r>
              <a:r>
                <a:rPr lang="sv-SE" dirty="0" smtClean="0"/>
                <a:t> </a:t>
              </a:r>
              <a:r>
                <a:rPr lang="sv-SE" dirty="0" err="1" smtClean="0"/>
                <a:t>shape</a:t>
              </a:r>
              <a:r>
                <a:rPr lang="sv-SE" dirty="0" smtClean="0"/>
                <a:t>: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sv-SE" dirty="0" err="1" smtClean="0"/>
                <a:t>Free</a:t>
              </a:r>
              <a:r>
                <a:rPr lang="sv-SE" dirty="0" smtClean="0"/>
                <a:t> e-h pairs </a:t>
              </a:r>
              <a:r>
                <a:rPr lang="sv-SE" b="1" dirty="0" smtClean="0">
                  <a:solidFill>
                    <a:srgbClr val="FF0000"/>
                  </a:solidFill>
                </a:rPr>
                <a:t>×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sv-SE" dirty="0" err="1" smtClean="0"/>
                <a:t>Radiative</a:t>
              </a:r>
              <a:r>
                <a:rPr lang="sv-SE" dirty="0" smtClean="0"/>
                <a:t> </a:t>
              </a:r>
              <a:r>
                <a:rPr lang="sv-SE" dirty="0" err="1" smtClean="0"/>
                <a:t>recombiantion</a:t>
              </a:r>
              <a:r>
                <a:rPr lang="sv-SE" dirty="0" smtClean="0"/>
                <a:t> </a:t>
              </a:r>
              <a:r>
                <a:rPr lang="sv-SE" dirty="0" err="1" smtClean="0"/>
                <a:t>type</a:t>
              </a:r>
              <a:r>
                <a:rPr lang="sv-SE" dirty="0" smtClean="0"/>
                <a:t>         or          </a:t>
              </a:r>
              <a:r>
                <a:rPr lang="sv-SE" b="1" dirty="0" smtClean="0">
                  <a:solidFill>
                    <a:srgbClr val="FF0000"/>
                  </a:solidFill>
                </a:rPr>
                <a:t>×</a:t>
              </a:r>
              <a:endParaRPr lang="sv-SE" dirty="0" smtClean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sv-SE" dirty="0" smtClean="0"/>
                <a:t>EHL and EHP </a:t>
              </a:r>
              <a:r>
                <a:rPr lang="sv-SE" b="1" dirty="0" smtClean="0">
                  <a:solidFill>
                    <a:srgbClr val="FF0000"/>
                  </a:solidFill>
                </a:rPr>
                <a:t>×</a:t>
              </a:r>
              <a:endParaRPr lang="sv-SE" dirty="0" smtClean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sv-SE" dirty="0" smtClean="0"/>
                <a:t>Electron-phonon coupling</a:t>
              </a:r>
              <a:r>
                <a:rPr lang="sv-SE" i="1" dirty="0" smtClean="0"/>
                <a:t> </a:t>
              </a:r>
              <a:r>
                <a:rPr lang="sv-SE" b="1" i="1" dirty="0" smtClean="0">
                  <a:solidFill>
                    <a:srgbClr val="FF0000"/>
                  </a:solidFill>
                </a:rPr>
                <a:t>√</a:t>
              </a:r>
              <a:endParaRPr lang="en-US" b="1" i="1" dirty="0">
                <a:solidFill>
                  <a:srgbClr val="FF0000"/>
                </a:solidFill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759524" y="3471160"/>
              <a:ext cx="1143440" cy="245872"/>
              <a:chOff x="3759524" y="3471160"/>
              <a:chExt cx="1143440" cy="245872"/>
            </a:xfrm>
          </p:grpSpPr>
          <p:graphicFrame>
            <p:nvGraphicFramePr>
              <p:cNvPr id="11" name="Object 1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35116771"/>
                  </p:ext>
                </p:extLst>
              </p:nvPr>
            </p:nvGraphicFramePr>
            <p:xfrm>
              <a:off x="3759524" y="3471160"/>
              <a:ext cx="476377" cy="2458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330" name="Equation" r:id="rId4" imgW="393480" imgH="203040" progId="">
                      <p:embed/>
                    </p:oleObj>
                  </mc:Choice>
                  <mc:Fallback>
                    <p:oleObj name="Equation" r:id="rId4" imgW="393480" imgH="203040" progId="">
                      <p:embed/>
                      <p:pic>
                        <p:nvPicPr>
                          <p:cNvPr id="0" name="Picture 22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759524" y="3471160"/>
                            <a:ext cx="476377" cy="24587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" name="Object 1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75770362"/>
                  </p:ext>
                </p:extLst>
              </p:nvPr>
            </p:nvGraphicFramePr>
            <p:xfrm>
              <a:off x="4427984" y="3482336"/>
              <a:ext cx="474980" cy="22352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331" name="Equation" r:id="rId6" imgW="431640" imgH="203040" progId="">
                      <p:embed/>
                    </p:oleObj>
                  </mc:Choice>
                  <mc:Fallback>
                    <p:oleObj name="Equation" r:id="rId6" imgW="431640" imgH="203040" progId="">
                      <p:embed/>
                      <p:pic>
                        <p:nvPicPr>
                          <p:cNvPr id="0" name="Picture 22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427984" y="3482336"/>
                            <a:ext cx="474980" cy="22352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10</a:t>
            </a:fld>
            <a:endParaRPr lang="sv-SE"/>
          </a:p>
        </p:txBody>
      </p:sp>
      <p:grpSp>
        <p:nvGrpSpPr>
          <p:cNvPr id="23" name="Group 22"/>
          <p:cNvGrpSpPr/>
          <p:nvPr/>
        </p:nvGrpSpPr>
        <p:grpSpPr>
          <a:xfrm>
            <a:off x="697780" y="4005063"/>
            <a:ext cx="2722092" cy="1440161"/>
            <a:chOff x="1105450" y="3933055"/>
            <a:chExt cx="2722092" cy="1440161"/>
          </a:xfrm>
        </p:grpSpPr>
        <p:sp>
          <p:nvSpPr>
            <p:cNvPr id="17" name="TextBox 16"/>
            <p:cNvSpPr txBox="1"/>
            <p:nvPr/>
          </p:nvSpPr>
          <p:spPr>
            <a:xfrm>
              <a:off x="1105450" y="3933055"/>
              <a:ext cx="2722092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600" dirty="0" smtClean="0">
                  <a:solidFill>
                    <a:srgbClr val="0070C0"/>
                  </a:solidFill>
                </a:rPr>
                <a:t>Broad </a:t>
              </a:r>
              <a:r>
                <a:rPr lang="sv-SE" sz="1600" dirty="0" err="1" smtClean="0">
                  <a:solidFill>
                    <a:srgbClr val="0070C0"/>
                  </a:solidFill>
                </a:rPr>
                <a:t>emissin</a:t>
              </a:r>
              <a:r>
                <a:rPr lang="sv-SE" sz="1600" dirty="0" smtClean="0">
                  <a:solidFill>
                    <a:srgbClr val="0070C0"/>
                  </a:solidFill>
                </a:rPr>
                <a:t> band </a:t>
              </a:r>
              <a:r>
                <a:rPr lang="sv-SE" sz="1600" dirty="0" err="1" smtClean="0">
                  <a:solidFill>
                    <a:srgbClr val="0070C0"/>
                  </a:solidFill>
                </a:rPr>
                <a:t>of</a:t>
              </a:r>
              <a:r>
                <a:rPr lang="sv-SE" sz="1600" dirty="0" smtClean="0">
                  <a:solidFill>
                    <a:srgbClr val="0070C0"/>
                  </a:solidFill>
                </a:rPr>
                <a:t> </a:t>
              </a:r>
              <a:r>
                <a:rPr lang="sv-SE" sz="1600" dirty="0" err="1" smtClean="0">
                  <a:solidFill>
                    <a:srgbClr val="0070C0"/>
                  </a:solidFill>
                </a:rPr>
                <a:t>a-Si:H</a:t>
              </a:r>
              <a:endParaRPr lang="sv-SE" sz="1600" dirty="0" smtClean="0">
                <a:solidFill>
                  <a:srgbClr val="0070C0"/>
                </a:solidFill>
              </a:endParaRPr>
            </a:p>
            <a:p>
              <a:pPr algn="ctr"/>
              <a:r>
                <a:rPr lang="sv-SE" sz="1600" dirty="0" err="1" smtClean="0">
                  <a:solidFill>
                    <a:srgbClr val="0070C0"/>
                  </a:solidFill>
                </a:rPr>
                <a:t>Phonon</a:t>
              </a:r>
              <a:r>
                <a:rPr lang="sv-SE" sz="1600" dirty="0" smtClean="0">
                  <a:solidFill>
                    <a:srgbClr val="0070C0"/>
                  </a:solidFill>
                </a:rPr>
                <a:t> </a:t>
              </a:r>
              <a:r>
                <a:rPr lang="sv-SE" sz="1600" dirty="0" err="1" smtClean="0">
                  <a:solidFill>
                    <a:srgbClr val="0070C0"/>
                  </a:solidFill>
                </a:rPr>
                <a:t>broadening</a:t>
              </a:r>
              <a:r>
                <a:rPr lang="sv-SE" sz="1600" dirty="0" smtClean="0">
                  <a:solidFill>
                    <a:srgbClr val="0070C0"/>
                  </a:solidFill>
                </a:rPr>
                <a:t> </a:t>
              </a:r>
              <a:r>
                <a:rPr lang="sv-SE" sz="1600" dirty="0" err="1" smtClean="0">
                  <a:solidFill>
                    <a:srgbClr val="0070C0"/>
                  </a:solidFill>
                </a:rPr>
                <a:t>model</a:t>
              </a:r>
              <a:endParaRPr lang="sv-SE" sz="1600" dirty="0" smtClean="0">
                <a:solidFill>
                  <a:srgbClr val="0070C0"/>
                </a:solidFill>
              </a:endParaRPr>
            </a:p>
            <a:p>
              <a:pPr algn="ctr"/>
              <a:r>
                <a:rPr lang="sv-SE" sz="1600" dirty="0" err="1" smtClean="0">
                  <a:solidFill>
                    <a:srgbClr val="0070C0"/>
                  </a:solidFill>
                </a:rPr>
                <a:t>Large</a:t>
              </a:r>
              <a:r>
                <a:rPr lang="sv-SE" sz="1600" dirty="0" smtClean="0">
                  <a:solidFill>
                    <a:srgbClr val="0070C0"/>
                  </a:solidFill>
                </a:rPr>
                <a:t> Huang-</a:t>
              </a:r>
              <a:r>
                <a:rPr lang="sv-SE" sz="1600" dirty="0" err="1" smtClean="0">
                  <a:solidFill>
                    <a:srgbClr val="0070C0"/>
                  </a:solidFill>
                </a:rPr>
                <a:t>Rhys</a:t>
              </a:r>
              <a:r>
                <a:rPr lang="sv-SE" sz="1600" dirty="0" smtClean="0">
                  <a:solidFill>
                    <a:srgbClr val="0070C0"/>
                  </a:solidFill>
                </a:rPr>
                <a:t> </a:t>
              </a:r>
              <a:r>
                <a:rPr lang="sv-SE" sz="1600" dirty="0" err="1" smtClean="0">
                  <a:solidFill>
                    <a:srgbClr val="0070C0"/>
                  </a:solidFill>
                </a:rPr>
                <a:t>factor</a:t>
              </a:r>
              <a:r>
                <a:rPr lang="sv-SE" sz="1600" dirty="0" smtClean="0">
                  <a:solidFill>
                    <a:srgbClr val="0070C0"/>
                  </a:solidFill>
                </a:rPr>
                <a:t> S</a:t>
              </a:r>
              <a:r>
                <a:rPr lang="en-US" sz="1600" dirty="0" smtClean="0">
                  <a:solidFill>
                    <a:srgbClr val="0070C0"/>
                  </a:solidFill>
                </a:rPr>
                <a:t>&gt;&gt;1</a:t>
              </a:r>
              <a:endParaRPr lang="sv-SE" sz="1600" dirty="0" smtClean="0">
                <a:solidFill>
                  <a:srgbClr val="0070C0"/>
                </a:solidFill>
              </a:endParaRPr>
            </a:p>
            <a:p>
              <a:endParaRPr lang="en-US" sz="1600" dirty="0">
                <a:solidFill>
                  <a:srgbClr val="0070C0"/>
                </a:solidFill>
              </a:endParaRPr>
            </a:p>
          </p:txBody>
        </p:sp>
        <p:graphicFrame>
          <p:nvGraphicFramePr>
            <p:cNvPr id="22" name="Object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91516536"/>
                </p:ext>
              </p:extLst>
            </p:nvPr>
          </p:nvGraphicFramePr>
          <p:xfrm>
            <a:off x="1887060" y="4869979"/>
            <a:ext cx="1158875" cy="503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32" name="Equation" r:id="rId8" imgW="1054080" imgH="457200" progId="">
                    <p:embed/>
                  </p:oleObj>
                </mc:Choice>
                <mc:Fallback>
                  <p:oleObj name="Equation" r:id="rId8" imgW="1054080" imgH="457200" progId="">
                    <p:embed/>
                    <p:pic>
                      <p:nvPicPr>
                        <p:cNvPr id="0" name="Picture 2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7060" y="4869979"/>
                          <a:ext cx="1158875" cy="5032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7" name="Group 26"/>
          <p:cNvGrpSpPr/>
          <p:nvPr/>
        </p:nvGrpSpPr>
        <p:grpSpPr>
          <a:xfrm>
            <a:off x="5796136" y="5373216"/>
            <a:ext cx="1992853" cy="830997"/>
            <a:chOff x="5796136" y="5373216"/>
            <a:chExt cx="1992853" cy="830997"/>
          </a:xfrm>
        </p:grpSpPr>
        <p:sp>
          <p:nvSpPr>
            <p:cNvPr id="24" name="TextBox 23"/>
            <p:cNvSpPr txBox="1"/>
            <p:nvPr/>
          </p:nvSpPr>
          <p:spPr>
            <a:xfrm>
              <a:off x="5796136" y="5373216"/>
              <a:ext cx="199285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smtClean="0">
                  <a:solidFill>
                    <a:srgbClr val="0070C0"/>
                  </a:solidFill>
                </a:rPr>
                <a:t>Emission </a:t>
              </a:r>
              <a:r>
                <a:rPr lang="sv-SE" sz="1600" dirty="0" err="1" smtClean="0">
                  <a:solidFill>
                    <a:srgbClr val="0070C0"/>
                  </a:solidFill>
                </a:rPr>
                <a:t>peak</a:t>
              </a:r>
              <a:r>
                <a:rPr lang="sv-SE" sz="1600" dirty="0" smtClean="0">
                  <a:solidFill>
                    <a:srgbClr val="0070C0"/>
                  </a:solidFill>
                </a:rPr>
                <a:t>: </a:t>
              </a:r>
              <a:r>
                <a:rPr lang="en-US" sz="1600" dirty="0" smtClean="0">
                  <a:solidFill>
                    <a:srgbClr val="0070C0"/>
                  </a:solidFill>
                </a:rPr>
                <a:t>1.4 </a:t>
              </a:r>
              <a:r>
                <a:rPr lang="en-US" sz="1600" dirty="0" err="1" smtClean="0">
                  <a:solidFill>
                    <a:srgbClr val="0070C0"/>
                  </a:solidFill>
                </a:rPr>
                <a:t>eV</a:t>
              </a:r>
              <a:endParaRPr lang="en-US" sz="1600" dirty="0" smtClean="0">
                <a:solidFill>
                  <a:srgbClr val="0070C0"/>
                </a:solidFill>
              </a:endParaRPr>
            </a:p>
            <a:p>
              <a:r>
                <a:rPr lang="en-US" sz="1600" dirty="0" smtClean="0">
                  <a:solidFill>
                    <a:srgbClr val="0070C0"/>
                  </a:solidFill>
                </a:rPr>
                <a:t>Band width</a:t>
              </a:r>
              <a:r>
                <a:rPr lang="sv-SE" sz="1600" dirty="0" smtClean="0">
                  <a:solidFill>
                    <a:srgbClr val="0070C0"/>
                  </a:solidFill>
                </a:rPr>
                <a:t>: 1.9 eV</a:t>
              </a:r>
            </a:p>
            <a:p>
              <a:r>
                <a:rPr lang="sv-SE" sz="1600" dirty="0" err="1" smtClean="0">
                  <a:solidFill>
                    <a:srgbClr val="0070C0"/>
                  </a:solidFill>
                </a:rPr>
                <a:t>Shift</a:t>
              </a:r>
              <a:r>
                <a:rPr lang="sv-SE" sz="1600" dirty="0" smtClean="0">
                  <a:solidFill>
                    <a:srgbClr val="0070C0"/>
                  </a:solidFill>
                </a:rPr>
                <a:t>: </a:t>
              </a:r>
              <a:endParaRPr lang="en-US" sz="1600" dirty="0">
                <a:solidFill>
                  <a:srgbClr val="0070C0"/>
                </a:solidFill>
              </a:endParaRPr>
            </a:p>
          </p:txBody>
        </p:sp>
        <p:graphicFrame>
          <p:nvGraphicFramePr>
            <p:cNvPr id="25" name="Object 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20241686"/>
                </p:ext>
              </p:extLst>
            </p:nvPr>
          </p:nvGraphicFramePr>
          <p:xfrm>
            <a:off x="6324847" y="5901937"/>
            <a:ext cx="1030288" cy="2759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33" name="Equation" r:id="rId10" imgW="850680" imgH="228600" progId="">
                    <p:embed/>
                  </p:oleObj>
                </mc:Choice>
                <mc:Fallback>
                  <p:oleObj name="Equation" r:id="rId10" imgW="850680" imgH="228600" progId="">
                    <p:embed/>
                    <p:pic>
                      <p:nvPicPr>
                        <p:cNvPr id="0" name="Picture 2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24847" y="5901937"/>
                          <a:ext cx="1030288" cy="2759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8" name="TextBox 27"/>
          <p:cNvSpPr txBox="1"/>
          <p:nvPr/>
        </p:nvSpPr>
        <p:spPr>
          <a:xfrm>
            <a:off x="539552" y="5580529"/>
            <a:ext cx="41383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 err="1" smtClean="0"/>
              <a:t>Assumption</a:t>
            </a:r>
            <a:r>
              <a:rPr lang="sv-SE" sz="1600" dirty="0" smtClean="0"/>
              <a:t> </a:t>
            </a:r>
            <a:r>
              <a:rPr lang="sv-SE" sz="1600" dirty="0" err="1" smtClean="0"/>
              <a:t>of</a:t>
            </a:r>
            <a:r>
              <a:rPr lang="sv-SE" sz="1600" dirty="0" smtClean="0"/>
              <a:t> </a:t>
            </a:r>
            <a:r>
              <a:rPr lang="sv-SE" sz="1600" dirty="0" err="1" smtClean="0"/>
              <a:t>fixed</a:t>
            </a:r>
            <a:r>
              <a:rPr lang="sv-SE" sz="1600" dirty="0" smtClean="0"/>
              <a:t> </a:t>
            </a:r>
            <a:r>
              <a:rPr lang="sv-SE" sz="1600" dirty="0" err="1" smtClean="0"/>
              <a:t>value</a:t>
            </a:r>
            <a:r>
              <a:rPr lang="sv-SE" sz="1600" dirty="0" smtClean="0"/>
              <a:t> </a:t>
            </a:r>
            <a:r>
              <a:rPr lang="sv-SE" sz="1600" dirty="0" err="1" smtClean="0"/>
              <a:t>of</a:t>
            </a:r>
            <a:r>
              <a:rPr lang="sv-SE" sz="1600" dirty="0" smtClean="0"/>
              <a:t> no-</a:t>
            </a:r>
            <a:r>
              <a:rPr lang="sv-SE" sz="1600" dirty="0" err="1" smtClean="0"/>
              <a:t>phonon</a:t>
            </a:r>
            <a:r>
              <a:rPr lang="sv-SE" sz="1600" dirty="0" smtClean="0"/>
              <a:t> </a:t>
            </a:r>
            <a:r>
              <a:rPr lang="sv-SE" sz="1600" dirty="0" err="1" smtClean="0"/>
              <a:t>energy</a:t>
            </a:r>
            <a:endParaRPr lang="sv-SE" sz="1600" dirty="0" smtClean="0"/>
          </a:p>
          <a:p>
            <a:r>
              <a:rPr lang="sv-SE" sz="1600" dirty="0" smtClean="0"/>
              <a:t>Not </a:t>
            </a:r>
            <a:r>
              <a:rPr lang="sv-SE" sz="1600" dirty="0" err="1" smtClean="0"/>
              <a:t>symmetric</a:t>
            </a:r>
            <a:r>
              <a:rPr lang="sv-SE" sz="1600" dirty="0" smtClean="0"/>
              <a:t> emission band</a:t>
            </a:r>
            <a:endParaRPr lang="en-US" sz="1600" dirty="0"/>
          </a:p>
        </p:txBody>
      </p:sp>
      <p:grpSp>
        <p:nvGrpSpPr>
          <p:cNvPr id="36" name="Group 35"/>
          <p:cNvGrpSpPr/>
          <p:nvPr/>
        </p:nvGrpSpPr>
        <p:grpSpPr>
          <a:xfrm>
            <a:off x="710582" y="2647945"/>
            <a:ext cx="4439408" cy="1092613"/>
            <a:chOff x="710582" y="2647945"/>
            <a:chExt cx="4439408" cy="1092613"/>
          </a:xfrm>
        </p:grpSpPr>
        <p:sp>
          <p:nvSpPr>
            <p:cNvPr id="30" name="TextBox 29"/>
            <p:cNvSpPr txBox="1"/>
            <p:nvPr/>
          </p:nvSpPr>
          <p:spPr>
            <a:xfrm>
              <a:off x="710582" y="3212976"/>
              <a:ext cx="12691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 dirty="0" err="1" smtClean="0"/>
                <a:t>Spectral</a:t>
              </a:r>
              <a:r>
                <a:rPr lang="sv-SE" sz="1400" b="1" dirty="0" smtClean="0"/>
                <a:t> </a:t>
              </a:r>
              <a:r>
                <a:rPr lang="sv-SE" sz="1400" b="1" dirty="0" err="1" smtClean="0"/>
                <a:t>shape</a:t>
              </a:r>
              <a:endParaRPr lang="en-US" sz="1400" b="1" dirty="0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1995289" y="2647945"/>
              <a:ext cx="3154701" cy="1092613"/>
              <a:chOff x="1995289" y="2647945"/>
              <a:chExt cx="3154701" cy="1092613"/>
            </a:xfrm>
          </p:grpSpPr>
          <p:graphicFrame>
            <p:nvGraphicFramePr>
              <p:cNvPr id="29" name="Object 2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20579467"/>
                  </p:ext>
                </p:extLst>
              </p:nvPr>
            </p:nvGraphicFramePr>
            <p:xfrm>
              <a:off x="1995289" y="3034120"/>
              <a:ext cx="3152775" cy="7064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334" name="Equation" r:id="rId12" imgW="2603160" imgH="583920" progId="">
                      <p:embed/>
                    </p:oleObj>
                  </mc:Choice>
                  <mc:Fallback>
                    <p:oleObj name="Equation" r:id="rId12" imgW="2603160" imgH="583920" progId="">
                      <p:embed/>
                      <p:pic>
                        <p:nvPicPr>
                          <p:cNvPr id="0" name="Picture 22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95289" y="3034120"/>
                            <a:ext cx="3152775" cy="70643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32" name="Straight Arrow Connector 31"/>
              <p:cNvCxnSpPr/>
              <p:nvPr/>
            </p:nvCxnSpPr>
            <p:spPr>
              <a:xfrm flipH="1">
                <a:off x="4330737" y="2896939"/>
                <a:ext cx="25239" cy="17885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3792439" y="2647945"/>
                <a:ext cx="135755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200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No-</a:t>
                </a:r>
                <a:r>
                  <a:rPr lang="sv-SE" sz="1200" dirty="0" err="1" smtClean="0">
                    <a:solidFill>
                      <a:schemeClr val="accent1">
                        <a:lumMod val="75000"/>
                      </a:schemeClr>
                    </a:solidFill>
                  </a:rPr>
                  <a:t>phonon</a:t>
                </a:r>
                <a:r>
                  <a:rPr lang="sv-SE" sz="1200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r>
                  <a:rPr lang="sv-SE" sz="1200" dirty="0" err="1" smtClean="0">
                    <a:solidFill>
                      <a:schemeClr val="accent1">
                        <a:lumMod val="75000"/>
                      </a:schemeClr>
                    </a:solidFill>
                  </a:rPr>
                  <a:t>energy</a:t>
                </a:r>
                <a:endParaRPr lang="en-US" sz="14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3008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11</a:t>
            </a:fld>
            <a:endParaRPr lang="sv-SE"/>
          </a:p>
        </p:txBody>
      </p:sp>
      <p:sp>
        <p:nvSpPr>
          <p:cNvPr id="7" name="TextBox 6"/>
          <p:cNvSpPr txBox="1"/>
          <p:nvPr/>
        </p:nvSpPr>
        <p:spPr>
          <a:xfrm>
            <a:off x="449796" y="1109062"/>
            <a:ext cx="576042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 err="1" smtClean="0"/>
              <a:t>Opposite</a:t>
            </a:r>
            <a:r>
              <a:rPr lang="sv-SE" sz="1600" dirty="0" smtClean="0"/>
              <a:t> approach: </a:t>
            </a:r>
            <a:r>
              <a:rPr lang="sv-SE" sz="1600" dirty="0" smtClean="0">
                <a:solidFill>
                  <a:srgbClr val="0070C0"/>
                </a:solidFill>
              </a:rPr>
              <a:t>disordered </a:t>
            </a:r>
            <a:r>
              <a:rPr lang="sv-SE" sz="1600" dirty="0" err="1" smtClean="0">
                <a:solidFill>
                  <a:srgbClr val="0070C0"/>
                </a:solidFill>
              </a:rPr>
              <a:t>broadening</a:t>
            </a:r>
            <a:r>
              <a:rPr lang="sv-SE" sz="1600" dirty="0" smtClean="0">
                <a:solidFill>
                  <a:srgbClr val="0070C0"/>
                </a:solidFill>
              </a:rPr>
              <a:t> </a:t>
            </a:r>
            <a:r>
              <a:rPr lang="sv-SE" sz="1600" dirty="0" smtClean="0"/>
              <a:t>by </a:t>
            </a:r>
            <a:r>
              <a:rPr lang="sv-SE" sz="1600" dirty="0" err="1" smtClean="0"/>
              <a:t>Boulitrop</a:t>
            </a:r>
            <a:r>
              <a:rPr lang="sv-SE" sz="1600" dirty="0" smtClean="0"/>
              <a:t> &amp; </a:t>
            </a:r>
            <a:r>
              <a:rPr lang="sv-SE" sz="1600" dirty="0" err="1" smtClean="0"/>
              <a:t>Dunstan</a:t>
            </a:r>
            <a:endParaRPr lang="sv-SE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smtClean="0"/>
              <a:t>Tail states: solid (without electron-phonon interaction)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smtClean="0"/>
              <a:t>Sizeable emission band width: wide distribution of tail states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/>
              <a:t>Similar</a:t>
            </a:r>
            <a:r>
              <a:rPr lang="sv-SE" sz="1600" dirty="0" smtClean="0"/>
              <a:t> approach </a:t>
            </a:r>
            <a:r>
              <a:rPr lang="sv-SE" sz="1600" dirty="0" err="1" smtClean="0"/>
              <a:t>to</a:t>
            </a:r>
            <a:r>
              <a:rPr lang="sv-SE" sz="1600" dirty="0" smtClean="0"/>
              <a:t> </a:t>
            </a:r>
            <a:r>
              <a:rPr lang="sv-SE" sz="1600" dirty="0" err="1" smtClean="0"/>
              <a:t>free</a:t>
            </a:r>
            <a:r>
              <a:rPr lang="sv-SE" sz="1600" dirty="0" smtClean="0"/>
              <a:t> e-h pairs </a:t>
            </a:r>
            <a:r>
              <a:rPr lang="sv-SE" sz="1600" dirty="0" err="1" smtClean="0"/>
              <a:t>model</a:t>
            </a:r>
            <a:r>
              <a:rPr lang="sv-SE" sz="1600" dirty="0" smtClean="0"/>
              <a:t> in </a:t>
            </a:r>
            <a:r>
              <a:rPr lang="sv-SE" sz="1600" dirty="0" err="1" smtClean="0"/>
              <a:t>indirect</a:t>
            </a:r>
            <a:r>
              <a:rPr lang="sv-SE" sz="1600" dirty="0" smtClean="0"/>
              <a:t> bandgap:</a:t>
            </a:r>
          </a:p>
          <a:p>
            <a:r>
              <a:rPr lang="sv-SE" sz="1600" dirty="0"/>
              <a:t> </a:t>
            </a:r>
            <a:r>
              <a:rPr lang="sv-SE" sz="1600" dirty="0" smtClean="0"/>
              <a:t>     </a:t>
            </a:r>
            <a:r>
              <a:rPr lang="sv-SE" sz="1600" dirty="0" err="1" smtClean="0"/>
              <a:t>convolution</a:t>
            </a:r>
            <a:r>
              <a:rPr lang="sv-SE" sz="1600" dirty="0" smtClean="0"/>
              <a:t> </a:t>
            </a:r>
            <a:r>
              <a:rPr lang="sv-SE" sz="1600" dirty="0" err="1" smtClean="0"/>
              <a:t>of</a:t>
            </a:r>
            <a:r>
              <a:rPr lang="sv-SE" sz="1600" dirty="0" smtClean="0"/>
              <a:t> </a:t>
            </a:r>
            <a:r>
              <a:rPr lang="sv-SE" sz="1600" dirty="0" err="1" smtClean="0"/>
              <a:t>occupied</a:t>
            </a:r>
            <a:r>
              <a:rPr lang="sv-SE" sz="1600" dirty="0" smtClean="0"/>
              <a:t> e-h </a:t>
            </a:r>
            <a:r>
              <a:rPr lang="sv-SE" sz="1600" dirty="0" err="1" smtClean="0"/>
              <a:t>states</a:t>
            </a:r>
            <a:r>
              <a:rPr lang="sv-SE" sz="1600" dirty="0" smtClean="0"/>
              <a:t> in the relevant </a:t>
            </a:r>
            <a:r>
              <a:rPr lang="sv-SE" sz="1600" dirty="0" err="1" smtClean="0"/>
              <a:t>tails</a:t>
            </a:r>
            <a:r>
              <a:rPr lang="sv-SE" sz="1600" dirty="0" smtClean="0"/>
              <a:t> </a:t>
            </a:r>
            <a:r>
              <a:rPr lang="sv-SE" sz="1600" dirty="0" err="1" smtClean="0"/>
              <a:t>states</a:t>
            </a:r>
            <a:endParaRPr lang="sv-SE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smtClean="0"/>
              <a:t>Distribution </a:t>
            </a:r>
            <a:r>
              <a:rPr lang="sv-SE" sz="1600" dirty="0" err="1" smtClean="0"/>
              <a:t>function</a:t>
            </a:r>
            <a:r>
              <a:rPr lang="sv-SE" sz="1600" dirty="0" smtClean="0"/>
              <a:t> </a:t>
            </a:r>
            <a:r>
              <a:rPr lang="sv-SE" sz="1600" dirty="0" err="1" smtClean="0"/>
              <a:t>of</a:t>
            </a:r>
            <a:r>
              <a:rPr lang="sv-SE" sz="1600" dirty="0" smtClean="0"/>
              <a:t> </a:t>
            </a:r>
            <a:r>
              <a:rPr lang="sv-SE" sz="1600" dirty="0" err="1" smtClean="0"/>
              <a:t>carriers</a:t>
            </a:r>
            <a:r>
              <a:rPr lang="sv-SE" sz="1600" dirty="0" smtClean="0"/>
              <a:t> </a:t>
            </a:r>
            <a:r>
              <a:rPr lang="sv-SE" sz="1600" dirty="0" err="1" smtClean="0"/>
              <a:t>recombine</a:t>
            </a:r>
            <a:r>
              <a:rPr lang="sv-SE" sz="1600" dirty="0" smtClean="0"/>
              <a:t> </a:t>
            </a:r>
            <a:r>
              <a:rPr lang="sv-SE" sz="1600" dirty="0" err="1" smtClean="0"/>
              <a:t>radiatively</a:t>
            </a:r>
            <a:r>
              <a:rPr lang="sv-SE" sz="1600" dirty="0" smtClean="0"/>
              <a:t> in the </a:t>
            </a:r>
          </a:p>
          <a:p>
            <a:r>
              <a:rPr lang="sv-SE" sz="1600" dirty="0"/>
              <a:t> </a:t>
            </a:r>
            <a:r>
              <a:rPr lang="sv-SE" sz="1600" dirty="0" smtClean="0"/>
              <a:t>     </a:t>
            </a:r>
            <a:r>
              <a:rPr lang="sv-SE" sz="1600" dirty="0" err="1" smtClean="0"/>
              <a:t>tail</a:t>
            </a:r>
            <a:r>
              <a:rPr lang="sv-SE" sz="1600" dirty="0" smtClean="0"/>
              <a:t> </a:t>
            </a:r>
            <a:r>
              <a:rPr lang="sv-SE" sz="1600" dirty="0" err="1" smtClean="0"/>
              <a:t>states</a:t>
            </a:r>
            <a:r>
              <a:rPr lang="sv-SE" sz="1600" dirty="0" smtClean="0"/>
              <a:t> </a:t>
            </a:r>
            <a:r>
              <a:rPr lang="sv-SE" sz="1600" dirty="0"/>
              <a:t> </a:t>
            </a:r>
            <a:r>
              <a:rPr lang="sv-SE" sz="1600" b="1" dirty="0" smtClean="0">
                <a:solidFill>
                  <a:srgbClr val="FF0000"/>
                </a:solidFill>
              </a:rPr>
              <a:t>×</a:t>
            </a:r>
            <a:endParaRPr lang="sv-SE" sz="1600" b="1" dirty="0">
              <a:solidFill>
                <a:srgbClr val="FF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Spectral shape of the emission band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9796" y="2996952"/>
            <a:ext cx="5483104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sv-SE" sz="1600" dirty="0">
                <a:solidFill>
                  <a:srgbClr val="0070C0"/>
                </a:solidFill>
              </a:rPr>
              <a:t>Fast </a:t>
            </a:r>
            <a:r>
              <a:rPr lang="sv-SE" sz="1600" dirty="0" err="1" smtClean="0">
                <a:solidFill>
                  <a:srgbClr val="0070C0"/>
                </a:solidFill>
              </a:rPr>
              <a:t>thermalization</a:t>
            </a:r>
            <a:r>
              <a:rPr lang="sv-SE" sz="1600" dirty="0" smtClean="0">
                <a:solidFill>
                  <a:srgbClr val="0070C0"/>
                </a:solidFill>
              </a:rPr>
              <a:t> </a:t>
            </a:r>
            <a:r>
              <a:rPr lang="sv-SE" sz="1600" dirty="0" err="1">
                <a:solidFill>
                  <a:srgbClr val="0070C0"/>
                </a:solidFill>
              </a:rPr>
              <a:t>of</a:t>
            </a:r>
            <a:r>
              <a:rPr lang="sv-SE" sz="1600" dirty="0">
                <a:solidFill>
                  <a:srgbClr val="0070C0"/>
                </a:solidFill>
              </a:rPr>
              <a:t> non-</a:t>
            </a:r>
            <a:r>
              <a:rPr lang="sv-SE" sz="1600" dirty="0" err="1">
                <a:solidFill>
                  <a:srgbClr val="0070C0"/>
                </a:solidFill>
              </a:rPr>
              <a:t>equilibrium</a:t>
            </a:r>
            <a:r>
              <a:rPr lang="sv-SE" sz="1600" dirty="0">
                <a:solidFill>
                  <a:srgbClr val="0070C0"/>
                </a:solidFill>
              </a:rPr>
              <a:t> </a:t>
            </a:r>
            <a:r>
              <a:rPr lang="sv-SE" sz="1600" dirty="0" err="1">
                <a:solidFill>
                  <a:srgbClr val="0070C0"/>
                </a:solidFill>
              </a:rPr>
              <a:t>carriers</a:t>
            </a:r>
            <a:r>
              <a:rPr lang="sv-SE" sz="1600" dirty="0">
                <a:solidFill>
                  <a:srgbClr val="0070C0"/>
                </a:solidFill>
              </a:rPr>
              <a:t> down </a:t>
            </a:r>
            <a:r>
              <a:rPr lang="sv-SE" sz="1600" dirty="0" err="1">
                <a:solidFill>
                  <a:srgbClr val="0070C0"/>
                </a:solidFill>
              </a:rPr>
              <a:t>to</a:t>
            </a:r>
            <a:r>
              <a:rPr lang="sv-SE" sz="1600" dirty="0">
                <a:solidFill>
                  <a:srgbClr val="0070C0"/>
                </a:solidFill>
              </a:rPr>
              <a:t> the </a:t>
            </a:r>
          </a:p>
          <a:p>
            <a:r>
              <a:rPr lang="sv-SE" sz="1600" dirty="0" err="1" smtClean="0">
                <a:solidFill>
                  <a:srgbClr val="0070C0"/>
                </a:solidFill>
              </a:rPr>
              <a:t>lower</a:t>
            </a:r>
            <a:r>
              <a:rPr lang="sv-SE" sz="1600" dirty="0" smtClean="0">
                <a:solidFill>
                  <a:srgbClr val="0070C0"/>
                </a:solidFill>
              </a:rPr>
              <a:t> </a:t>
            </a:r>
            <a:r>
              <a:rPr lang="sv-SE" sz="1600" dirty="0" err="1">
                <a:solidFill>
                  <a:srgbClr val="0070C0"/>
                </a:solidFill>
              </a:rPr>
              <a:t>states</a:t>
            </a:r>
            <a:r>
              <a:rPr lang="sv-SE" sz="1600" dirty="0">
                <a:solidFill>
                  <a:srgbClr val="0070C0"/>
                </a:solidFill>
              </a:rPr>
              <a:t> </a:t>
            </a:r>
            <a:r>
              <a:rPr lang="sv-SE" sz="1600" dirty="0" err="1">
                <a:solidFill>
                  <a:srgbClr val="0070C0"/>
                </a:solidFill>
              </a:rPr>
              <a:t>within</a:t>
            </a:r>
            <a:r>
              <a:rPr lang="sv-SE" sz="1600" dirty="0">
                <a:solidFill>
                  <a:srgbClr val="0070C0"/>
                </a:solidFill>
              </a:rPr>
              <a:t> a </a:t>
            </a:r>
            <a:r>
              <a:rPr lang="sv-SE" sz="1600" dirty="0" err="1">
                <a:solidFill>
                  <a:srgbClr val="0070C0"/>
                </a:solidFill>
              </a:rPr>
              <a:t>critical</a:t>
            </a:r>
            <a:r>
              <a:rPr lang="sv-SE" sz="1600" dirty="0">
                <a:solidFill>
                  <a:srgbClr val="0070C0"/>
                </a:solidFill>
              </a:rPr>
              <a:t> </a:t>
            </a:r>
            <a:r>
              <a:rPr lang="sv-SE" sz="1600" dirty="0" err="1" smtClean="0">
                <a:solidFill>
                  <a:srgbClr val="0070C0"/>
                </a:solidFill>
              </a:rPr>
              <a:t>valume</a:t>
            </a:r>
            <a:r>
              <a:rPr lang="sv-SE" sz="1600" dirty="0" smtClean="0">
                <a:solidFill>
                  <a:srgbClr val="0070C0"/>
                </a:solidFill>
              </a:rPr>
              <a:t> </a:t>
            </a:r>
            <a:r>
              <a:rPr lang="sv-SE" sz="1600" dirty="0" err="1" smtClean="0">
                <a:solidFill>
                  <a:srgbClr val="0070C0"/>
                </a:solidFill>
              </a:rPr>
              <a:t>before</a:t>
            </a:r>
            <a:r>
              <a:rPr lang="sv-SE" sz="1600" dirty="0" smtClean="0">
                <a:solidFill>
                  <a:srgbClr val="0070C0"/>
                </a:solidFill>
              </a:rPr>
              <a:t> </a:t>
            </a:r>
            <a:r>
              <a:rPr lang="sv-SE" sz="1600" dirty="0" err="1" smtClean="0">
                <a:solidFill>
                  <a:srgbClr val="0070C0"/>
                </a:solidFill>
              </a:rPr>
              <a:t>recombination</a:t>
            </a:r>
            <a:r>
              <a:rPr lang="sv-SE" sz="1600" dirty="0" smtClean="0">
                <a:solidFill>
                  <a:srgbClr val="0070C0"/>
                </a:solidFill>
              </a:rPr>
              <a:t> </a:t>
            </a:r>
          </a:p>
          <a:p>
            <a:r>
              <a:rPr lang="sv-SE" sz="1600" dirty="0" err="1" smtClean="0">
                <a:solidFill>
                  <a:srgbClr val="0070C0"/>
                </a:solidFill>
              </a:rPr>
              <a:t>Critical</a:t>
            </a:r>
            <a:r>
              <a:rPr lang="sv-SE" sz="1600" dirty="0" smtClean="0">
                <a:solidFill>
                  <a:srgbClr val="0070C0"/>
                </a:solidFill>
              </a:rPr>
              <a:t> </a:t>
            </a:r>
            <a:r>
              <a:rPr lang="sv-SE" sz="1600" dirty="0" err="1" smtClean="0">
                <a:solidFill>
                  <a:srgbClr val="0070C0"/>
                </a:solidFill>
              </a:rPr>
              <a:t>volume</a:t>
            </a:r>
            <a:r>
              <a:rPr lang="sv-SE" sz="1600" dirty="0" smtClean="0">
                <a:solidFill>
                  <a:srgbClr val="0070C0"/>
                </a:solidFill>
              </a:rPr>
              <a:t>, driven by rate </a:t>
            </a:r>
            <a:r>
              <a:rPr lang="sv-SE" sz="1600" dirty="0" err="1" smtClean="0">
                <a:solidFill>
                  <a:srgbClr val="0070C0"/>
                </a:solidFill>
              </a:rPr>
              <a:t>of</a:t>
            </a:r>
            <a:r>
              <a:rPr lang="sv-SE" sz="1600" dirty="0" smtClean="0">
                <a:solidFill>
                  <a:srgbClr val="0070C0"/>
                </a:solidFill>
              </a:rPr>
              <a:t> </a:t>
            </a:r>
            <a:r>
              <a:rPr lang="sv-SE" sz="1600" dirty="0" err="1" smtClean="0">
                <a:solidFill>
                  <a:srgbClr val="0070C0"/>
                </a:solidFill>
              </a:rPr>
              <a:t>hopping</a:t>
            </a:r>
            <a:r>
              <a:rPr lang="sv-SE" sz="1600" dirty="0" smtClean="0">
                <a:solidFill>
                  <a:srgbClr val="0070C0"/>
                </a:solidFill>
              </a:rPr>
              <a:t> </a:t>
            </a:r>
            <a:r>
              <a:rPr lang="sv-SE" sz="1600" dirty="0" err="1" smtClean="0">
                <a:solidFill>
                  <a:srgbClr val="0070C0"/>
                </a:solidFill>
              </a:rPr>
              <a:t>carrier</a:t>
            </a:r>
            <a:r>
              <a:rPr lang="sv-SE" sz="1600" dirty="0" smtClean="0">
                <a:solidFill>
                  <a:srgbClr val="0070C0"/>
                </a:solidFill>
              </a:rPr>
              <a:t> diffusion (non-</a:t>
            </a:r>
          </a:p>
          <a:p>
            <a:r>
              <a:rPr lang="sv-SE" sz="1600" dirty="0" err="1" smtClean="0">
                <a:solidFill>
                  <a:srgbClr val="0070C0"/>
                </a:solidFill>
              </a:rPr>
              <a:t>Radiative</a:t>
            </a:r>
            <a:r>
              <a:rPr lang="sv-SE" sz="1600" dirty="0" smtClean="0">
                <a:solidFill>
                  <a:srgbClr val="0070C0"/>
                </a:solidFill>
              </a:rPr>
              <a:t> </a:t>
            </a:r>
            <a:r>
              <a:rPr lang="sv-SE" sz="1600" dirty="0" err="1" smtClean="0">
                <a:solidFill>
                  <a:srgbClr val="0070C0"/>
                </a:solidFill>
              </a:rPr>
              <a:t>tunnelling</a:t>
            </a:r>
            <a:r>
              <a:rPr lang="sv-SE" sz="1600" dirty="0" smtClean="0">
                <a:solidFill>
                  <a:srgbClr val="0070C0"/>
                </a:solidFill>
              </a:rPr>
              <a:t> </a:t>
            </a:r>
            <a:r>
              <a:rPr lang="sv-SE" sz="1600" dirty="0" err="1" smtClean="0">
                <a:solidFill>
                  <a:srgbClr val="0070C0"/>
                </a:solidFill>
              </a:rPr>
              <a:t>transitions</a:t>
            </a:r>
            <a:r>
              <a:rPr lang="sv-SE" sz="1600" dirty="0" smtClean="0">
                <a:solidFill>
                  <a:srgbClr val="0070C0"/>
                </a:solidFill>
              </a:rPr>
              <a:t> </a:t>
            </a:r>
            <a:r>
              <a:rPr lang="sv-SE" sz="1600" dirty="0" err="1" smtClean="0">
                <a:solidFill>
                  <a:srgbClr val="0070C0"/>
                </a:solidFill>
              </a:rPr>
              <a:t>to</a:t>
            </a:r>
            <a:r>
              <a:rPr lang="sv-SE" sz="1600" dirty="0" smtClean="0">
                <a:solidFill>
                  <a:srgbClr val="0070C0"/>
                </a:solidFill>
              </a:rPr>
              <a:t> </a:t>
            </a:r>
            <a:r>
              <a:rPr lang="sv-SE" sz="1600" dirty="0" err="1" smtClean="0">
                <a:solidFill>
                  <a:srgbClr val="0070C0"/>
                </a:solidFill>
              </a:rPr>
              <a:t>lower</a:t>
            </a:r>
            <a:r>
              <a:rPr lang="sv-SE" sz="1600" dirty="0" smtClean="0">
                <a:solidFill>
                  <a:srgbClr val="0070C0"/>
                </a:solidFill>
              </a:rPr>
              <a:t> </a:t>
            </a:r>
            <a:r>
              <a:rPr lang="sv-SE" sz="1600" dirty="0" err="1" smtClean="0">
                <a:solidFill>
                  <a:srgbClr val="0070C0"/>
                </a:solidFill>
              </a:rPr>
              <a:t>unoccupied</a:t>
            </a:r>
            <a:r>
              <a:rPr lang="sv-SE" sz="1600" dirty="0" smtClean="0">
                <a:solidFill>
                  <a:srgbClr val="0070C0"/>
                </a:solidFill>
              </a:rPr>
              <a:t> </a:t>
            </a:r>
            <a:r>
              <a:rPr lang="sv-SE" sz="1600" dirty="0" err="1" smtClean="0">
                <a:solidFill>
                  <a:srgbClr val="0070C0"/>
                </a:solidFill>
              </a:rPr>
              <a:t>states</a:t>
            </a:r>
            <a:r>
              <a:rPr lang="sv-SE" sz="1600" dirty="0" smtClean="0">
                <a:solidFill>
                  <a:srgbClr val="0070C0"/>
                </a:solidFill>
              </a:rPr>
              <a:t>)</a:t>
            </a:r>
            <a:endParaRPr lang="sv-SE" sz="1600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5508104" y="2420888"/>
            <a:ext cx="3120954" cy="3421270"/>
            <a:chOff x="5195462" y="2481186"/>
            <a:chExt cx="3120954" cy="342127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1440" y="3140968"/>
              <a:ext cx="2474976" cy="2761488"/>
            </a:xfrm>
            <a:prstGeom prst="rect">
              <a:avLst/>
            </a:prstGeom>
          </p:spPr>
        </p:pic>
        <p:grpSp>
          <p:nvGrpSpPr>
            <p:cNvPr id="21" name="Group 20"/>
            <p:cNvGrpSpPr/>
            <p:nvPr/>
          </p:nvGrpSpPr>
          <p:grpSpPr>
            <a:xfrm>
              <a:off x="6516216" y="2481186"/>
              <a:ext cx="1757343" cy="2315966"/>
              <a:chOff x="6516216" y="2481186"/>
              <a:chExt cx="1757343" cy="2315966"/>
            </a:xfrm>
          </p:grpSpPr>
          <p:cxnSp>
            <p:nvCxnSpPr>
              <p:cNvPr id="17" name="Straight Arrow Connector 16"/>
              <p:cNvCxnSpPr/>
              <p:nvPr/>
            </p:nvCxnSpPr>
            <p:spPr>
              <a:xfrm flipV="1">
                <a:off x="6516216" y="2796610"/>
                <a:ext cx="562712" cy="877450"/>
              </a:xfrm>
              <a:prstGeom prst="straightConnector1">
                <a:avLst/>
              </a:prstGeom>
              <a:ln w="28575">
                <a:solidFill>
                  <a:schemeClr val="accent6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 flipV="1">
                <a:off x="6732240" y="2796610"/>
                <a:ext cx="346688" cy="2000542"/>
              </a:xfrm>
              <a:prstGeom prst="straightConnector1">
                <a:avLst/>
              </a:prstGeom>
              <a:ln w="28575">
                <a:solidFill>
                  <a:schemeClr val="accent6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6732240" y="2481186"/>
                <a:ext cx="15413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400" b="1" dirty="0" err="1" smtClean="0">
                    <a:solidFill>
                      <a:srgbClr val="FF0000"/>
                    </a:solidFill>
                  </a:rPr>
                  <a:t>Reference</a:t>
                </a:r>
                <a:r>
                  <a:rPr lang="sv-SE" sz="1400" b="1" dirty="0" smtClean="0">
                    <a:solidFill>
                      <a:srgbClr val="FF0000"/>
                    </a:solidFill>
                  </a:rPr>
                  <a:t> e-h pair</a:t>
                </a:r>
                <a:endParaRPr lang="en-US" sz="14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5195462" y="4005064"/>
              <a:ext cx="816698" cy="1296144"/>
              <a:chOff x="5195462" y="4005064"/>
              <a:chExt cx="816698" cy="1296144"/>
            </a:xfrm>
          </p:grpSpPr>
          <p:sp>
            <p:nvSpPr>
              <p:cNvPr id="22" name="Left Brace 21"/>
              <p:cNvSpPr/>
              <p:nvPr/>
            </p:nvSpPr>
            <p:spPr>
              <a:xfrm>
                <a:off x="5932900" y="4005064"/>
                <a:ext cx="79260" cy="1296144"/>
              </a:xfrm>
              <a:prstGeom prst="leftBrace">
                <a:avLst/>
              </a:prstGeom>
              <a:ln w="28575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5195462" y="4283804"/>
                <a:ext cx="816698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400" b="1" dirty="0" smtClean="0">
                    <a:solidFill>
                      <a:srgbClr val="FF0000"/>
                    </a:solidFill>
                  </a:rPr>
                  <a:t>N </a:t>
                </a:r>
                <a:r>
                  <a:rPr lang="sv-SE" sz="1400" b="1" dirty="0" err="1" smtClean="0">
                    <a:solidFill>
                      <a:srgbClr val="FF0000"/>
                    </a:solidFill>
                  </a:rPr>
                  <a:t>other</a:t>
                </a:r>
                <a:r>
                  <a:rPr lang="sv-SE" sz="1400" b="1" dirty="0" smtClean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sv-SE" sz="1400" b="1" dirty="0" err="1" smtClean="0">
                    <a:solidFill>
                      <a:srgbClr val="FF0000"/>
                    </a:solidFill>
                  </a:rPr>
                  <a:t>couples</a:t>
                </a:r>
                <a:endParaRPr lang="sv-SE" sz="1400" b="1" dirty="0" smtClean="0">
                  <a:solidFill>
                    <a:srgbClr val="FF0000"/>
                  </a:solidFill>
                </a:endParaRPr>
              </a:p>
              <a:p>
                <a:r>
                  <a:rPr lang="sv-SE" sz="1400" b="1" dirty="0" err="1" smtClean="0">
                    <a:solidFill>
                      <a:srgbClr val="FF0000"/>
                    </a:solidFill>
                  </a:rPr>
                  <a:t>of</a:t>
                </a:r>
                <a:r>
                  <a:rPr lang="sv-SE" sz="14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sv-SE" sz="1400" b="1" dirty="0" err="1" smtClean="0">
                    <a:solidFill>
                      <a:srgbClr val="FF0000"/>
                    </a:solidFill>
                  </a:rPr>
                  <a:t>states</a:t>
                </a:r>
                <a:endParaRPr lang="en-US" sz="1400" b="1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31" name="Group 30"/>
          <p:cNvGrpSpPr/>
          <p:nvPr/>
        </p:nvGrpSpPr>
        <p:grpSpPr>
          <a:xfrm>
            <a:off x="449796" y="4196174"/>
            <a:ext cx="4799391" cy="1753106"/>
            <a:chOff x="508577" y="4181589"/>
            <a:chExt cx="4799391" cy="1753106"/>
          </a:xfrm>
        </p:grpSpPr>
        <p:graphicFrame>
          <p:nvGraphicFramePr>
            <p:cNvPr id="28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41346624"/>
                </p:ext>
              </p:extLst>
            </p:nvPr>
          </p:nvGraphicFramePr>
          <p:xfrm>
            <a:off x="1131485" y="4509120"/>
            <a:ext cx="3643312" cy="1425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94" name="Equation" r:id="rId4" imgW="3009600" imgH="1180800" progId="">
                    <p:embed/>
                  </p:oleObj>
                </mc:Choice>
                <mc:Fallback>
                  <p:oleObj name="Equation" r:id="rId4" imgW="3009600" imgH="1180800" progId="">
                    <p:embed/>
                    <p:pic>
                      <p:nvPicPr>
                        <p:cNvPr id="0" name="Picture 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31485" y="4509120"/>
                          <a:ext cx="3643312" cy="14255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0" name="Group 29"/>
            <p:cNvGrpSpPr/>
            <p:nvPr/>
          </p:nvGrpSpPr>
          <p:grpSpPr>
            <a:xfrm>
              <a:off x="508577" y="4181589"/>
              <a:ext cx="4799391" cy="338554"/>
              <a:chOff x="540143" y="4366845"/>
              <a:chExt cx="4799391" cy="338554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540143" y="4366845"/>
                <a:ext cx="479939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600" dirty="0" err="1" smtClean="0"/>
                  <a:t>Shape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of</a:t>
                </a:r>
                <a:r>
                  <a:rPr lang="sv-SE" sz="1600" dirty="0" smtClean="0"/>
                  <a:t> emission </a:t>
                </a:r>
                <a:r>
                  <a:rPr lang="sv-SE" sz="1600" dirty="0" err="1" smtClean="0"/>
                  <a:t>specta</a:t>
                </a:r>
                <a:r>
                  <a:rPr lang="sv-SE" sz="1600" dirty="0" smtClean="0"/>
                  <a:t> (</a:t>
                </a:r>
                <a:r>
                  <a:rPr lang="sv-SE" sz="1600" dirty="0" err="1" smtClean="0"/>
                  <a:t>holds</a:t>
                </a:r>
                <a:r>
                  <a:rPr lang="sv-SE" sz="1600" dirty="0" smtClean="0"/>
                  <a:t> for a singel </a:t>
                </a:r>
                <a:r>
                  <a:rPr lang="sv-SE" sz="1600" dirty="0" err="1" smtClean="0"/>
                  <a:t>value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of</a:t>
                </a:r>
                <a:r>
                  <a:rPr lang="sv-SE" sz="1600" dirty="0" smtClean="0"/>
                  <a:t>     )</a:t>
                </a:r>
                <a:endParaRPr lang="en-US" sz="1600" dirty="0"/>
              </a:p>
            </p:txBody>
          </p:sp>
          <p:graphicFrame>
            <p:nvGraphicFramePr>
              <p:cNvPr id="29" name="Object 2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72006462"/>
                  </p:ext>
                </p:extLst>
              </p:nvPr>
            </p:nvGraphicFramePr>
            <p:xfrm>
              <a:off x="4920889" y="4366845"/>
              <a:ext cx="202565" cy="3038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95" name="Equation" r:id="rId6" imgW="152280" imgH="228600" progId="">
                      <p:embed/>
                    </p:oleObj>
                  </mc:Choice>
                  <mc:Fallback>
                    <p:oleObj name="Equation" r:id="rId6" imgW="152280" imgH="228600" progId="">
                      <p:embed/>
                      <p:pic>
                        <p:nvPicPr>
                          <p:cNvPr id="0" name="Picture 7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20889" y="4366845"/>
                            <a:ext cx="202565" cy="30384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398285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12</a:t>
            </a:fld>
            <a:endParaRPr lang="sv-SE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Spectral shape of the emission band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03176" y="1569567"/>
            <a:ext cx="1670992" cy="338554"/>
            <a:chOff x="465584" y="840260"/>
            <a:chExt cx="1670992" cy="338554"/>
          </a:xfrm>
        </p:grpSpPr>
        <p:sp>
          <p:nvSpPr>
            <p:cNvPr id="8" name="TextBox 7"/>
            <p:cNvSpPr txBox="1"/>
            <p:nvPr/>
          </p:nvSpPr>
          <p:spPr>
            <a:xfrm>
              <a:off x="465584" y="840260"/>
              <a:ext cx="10811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smtClean="0"/>
                <a:t>For </a:t>
              </a:r>
              <a:r>
                <a:rPr lang="sv-SE" sz="1600" dirty="0" err="1" smtClean="0"/>
                <a:t>a-Si:H</a:t>
              </a:r>
              <a:r>
                <a:rPr lang="sv-SE" sz="1600" dirty="0" smtClean="0"/>
                <a:t>  </a:t>
              </a:r>
              <a:endParaRPr lang="en-US" sz="1600" dirty="0"/>
            </a:p>
          </p:txBody>
        </p:sp>
        <p:graphicFrame>
          <p:nvGraphicFramePr>
            <p:cNvPr id="11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57205576"/>
                </p:ext>
              </p:extLst>
            </p:nvPr>
          </p:nvGraphicFramePr>
          <p:xfrm>
            <a:off x="1338064" y="901700"/>
            <a:ext cx="798512" cy="214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78" name="Equation" r:id="rId3" imgW="660240" imgH="177480" progId="">
                    <p:embed/>
                  </p:oleObj>
                </mc:Choice>
                <mc:Fallback>
                  <p:oleObj name="Equation" r:id="rId3" imgW="660240" imgH="177480" progId="">
                    <p:embed/>
                    <p:pic>
                      <p:nvPicPr>
                        <p:cNvPr id="0" name="Picture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8064" y="901700"/>
                          <a:ext cx="798512" cy="2143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" name="TextBox 12"/>
          <p:cNvSpPr txBox="1"/>
          <p:nvPr/>
        </p:nvSpPr>
        <p:spPr>
          <a:xfrm>
            <a:off x="539552" y="2052137"/>
            <a:ext cx="47573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 err="1" smtClean="0"/>
              <a:t>Unlike</a:t>
            </a:r>
            <a:r>
              <a:rPr lang="sv-SE" sz="1600" dirty="0" smtClean="0"/>
              <a:t> the </a:t>
            </a:r>
            <a:r>
              <a:rPr lang="sv-SE" sz="1600" dirty="0" err="1" smtClean="0"/>
              <a:t>recombination</a:t>
            </a:r>
            <a:r>
              <a:rPr lang="sv-SE" sz="1600" dirty="0" smtClean="0"/>
              <a:t> </a:t>
            </a:r>
            <a:r>
              <a:rPr lang="sv-SE" sz="1600" dirty="0" err="1" smtClean="0"/>
              <a:t>of</a:t>
            </a:r>
            <a:r>
              <a:rPr lang="sv-SE" sz="1600" dirty="0" smtClean="0"/>
              <a:t> </a:t>
            </a:r>
            <a:r>
              <a:rPr lang="sv-SE" sz="1600" dirty="0" err="1" smtClean="0"/>
              <a:t>free</a:t>
            </a:r>
            <a:r>
              <a:rPr lang="sv-SE" sz="1600" dirty="0" smtClean="0"/>
              <a:t> e-h pair in </a:t>
            </a:r>
            <a:r>
              <a:rPr lang="sv-SE" sz="1600" dirty="0" err="1" smtClean="0"/>
              <a:t>indirect</a:t>
            </a:r>
            <a:r>
              <a:rPr lang="sv-SE" sz="1600" dirty="0" smtClean="0"/>
              <a:t> BG</a:t>
            </a:r>
          </a:p>
          <a:p>
            <a:r>
              <a:rPr lang="sv-SE" sz="1600" dirty="0" err="1" smtClean="0"/>
              <a:t>Here</a:t>
            </a:r>
            <a:r>
              <a:rPr lang="sv-SE" sz="1600" dirty="0" smtClean="0"/>
              <a:t> </a:t>
            </a:r>
            <a:r>
              <a:rPr lang="sv-SE" sz="1600" dirty="0" err="1" smtClean="0"/>
              <a:t>there</a:t>
            </a:r>
            <a:r>
              <a:rPr lang="sv-SE" sz="1600" dirty="0" smtClean="0"/>
              <a:t> is no </a:t>
            </a:r>
            <a:r>
              <a:rPr lang="sv-SE" sz="1600" dirty="0" err="1" smtClean="0"/>
              <a:t>arbitrary</a:t>
            </a:r>
            <a:r>
              <a:rPr lang="sv-SE" sz="1600" dirty="0" smtClean="0"/>
              <a:t> </a:t>
            </a:r>
            <a:r>
              <a:rPr lang="sv-SE" sz="1600" dirty="0" err="1" smtClean="0"/>
              <a:t>recombination</a:t>
            </a:r>
            <a:endParaRPr lang="sv-SE" sz="1600" dirty="0" smtClean="0"/>
          </a:p>
        </p:txBody>
      </p:sp>
      <p:grpSp>
        <p:nvGrpSpPr>
          <p:cNvPr id="12" name="Group 11"/>
          <p:cNvGrpSpPr/>
          <p:nvPr/>
        </p:nvGrpSpPr>
        <p:grpSpPr>
          <a:xfrm>
            <a:off x="5364088" y="764704"/>
            <a:ext cx="3149195" cy="5491772"/>
            <a:chOff x="5364088" y="908720"/>
            <a:chExt cx="3149195" cy="5491772"/>
          </a:xfrm>
        </p:grpSpPr>
        <p:pic>
          <p:nvPicPr>
            <p:cNvPr id="5" name="Content Placeholder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6096" y="1346284"/>
              <a:ext cx="2787003" cy="4525963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5418044" y="908720"/>
              <a:ext cx="30412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Values</a:t>
              </a:r>
              <a:r>
                <a:rPr lang="sv-SE" sz="1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sv-SE" sz="1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of</a:t>
              </a:r>
              <a:r>
                <a:rPr lang="sv-SE" sz="1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sv-SE" sz="1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occupied</a:t>
              </a:r>
              <a:r>
                <a:rPr lang="sv-SE" sz="1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sv-SE" sz="1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tail</a:t>
              </a:r>
              <a:r>
                <a:rPr lang="sv-SE" sz="1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sv-SE" sz="1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states</a:t>
              </a:r>
              <a:r>
                <a:rPr lang="sv-SE" sz="1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sv-SE" sz="1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densities</a:t>
              </a:r>
              <a:endParaRPr lang="sv-SE" sz="1400" b="1" dirty="0" smtClean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64088" y="5877272"/>
              <a:ext cx="31491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Comparision</a:t>
              </a:r>
              <a:r>
                <a:rPr lang="sv-SE" sz="1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sv-SE" sz="1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theoretical</a:t>
              </a:r>
              <a:r>
                <a:rPr lang="sv-SE" sz="1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sv-SE" sz="1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lineshape</a:t>
              </a:r>
              <a:r>
                <a:rPr lang="sv-SE" sz="1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sv-SE" sz="1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with</a:t>
              </a:r>
              <a:r>
                <a:rPr lang="sv-SE" sz="1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</a:p>
            <a:p>
              <a:pPr algn="ctr"/>
              <a:r>
                <a:rPr lang="sv-SE" sz="1400" b="1" dirty="0" smtClean="0">
                  <a:solidFill>
                    <a:schemeClr val="accent1">
                      <a:lumMod val="75000"/>
                    </a:schemeClr>
                  </a:solidFill>
                </a:rPr>
                <a:t>Two experimental spectra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409942" y="2926640"/>
            <a:ext cx="500810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rgbClr val="00B050"/>
                </a:solidFill>
              </a:rPr>
              <a:t>Calculaetd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  <a:r>
              <a:rPr lang="sv-SE" sz="1600" dirty="0" err="1" smtClean="0">
                <a:solidFill>
                  <a:srgbClr val="00B050"/>
                </a:solidFill>
              </a:rPr>
              <a:t>spectra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  <a:r>
              <a:rPr lang="sv-SE" sz="1600" dirty="0" err="1" smtClean="0">
                <a:solidFill>
                  <a:srgbClr val="00B050"/>
                </a:solidFill>
              </a:rPr>
              <a:t>narrower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  <a:r>
              <a:rPr lang="sv-SE" sz="1600" dirty="0" err="1" smtClean="0">
                <a:solidFill>
                  <a:srgbClr val="00B050"/>
                </a:solidFill>
              </a:rPr>
              <a:t>than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  <a:r>
              <a:rPr lang="sv-SE" sz="1600" dirty="0" err="1" smtClean="0">
                <a:solidFill>
                  <a:srgbClr val="00B050"/>
                </a:solidFill>
              </a:rPr>
              <a:t>measured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  <a:r>
              <a:rPr lang="sv-SE" sz="1600" dirty="0" err="1" smtClean="0">
                <a:solidFill>
                  <a:srgbClr val="00B050"/>
                </a:solidFill>
              </a:rPr>
              <a:t>spectra</a:t>
            </a:r>
            <a:endParaRPr lang="sv-SE" sz="1600" dirty="0" smtClean="0">
              <a:solidFill>
                <a:srgbClr val="00B05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rgbClr val="00B050"/>
                </a:solidFill>
              </a:rPr>
              <a:t>Curve</a:t>
            </a:r>
            <a:r>
              <a:rPr lang="sv-SE" sz="1600" dirty="0" smtClean="0">
                <a:solidFill>
                  <a:srgbClr val="00B050"/>
                </a:solidFill>
              </a:rPr>
              <a:t> d: </a:t>
            </a:r>
            <a:r>
              <a:rPr lang="sv-SE" sz="1600" dirty="0" err="1" smtClean="0">
                <a:solidFill>
                  <a:srgbClr val="00B050"/>
                </a:solidFill>
              </a:rPr>
              <a:t>taking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  <a:r>
              <a:rPr lang="sv-SE" sz="1600" dirty="0" err="1" smtClean="0">
                <a:solidFill>
                  <a:srgbClr val="00B050"/>
                </a:solidFill>
              </a:rPr>
              <a:t>inot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  <a:r>
              <a:rPr lang="sv-SE" sz="1600" dirty="0" err="1" smtClean="0">
                <a:solidFill>
                  <a:srgbClr val="00B050"/>
                </a:solidFill>
              </a:rPr>
              <a:t>account</a:t>
            </a:r>
            <a:r>
              <a:rPr lang="sv-SE" sz="1600" dirty="0" smtClean="0">
                <a:solidFill>
                  <a:srgbClr val="00B050"/>
                </a:solidFill>
              </a:rPr>
              <a:t> experimental distribution </a:t>
            </a:r>
          </a:p>
          <a:p>
            <a:r>
              <a:rPr lang="sv-SE" sz="1600" dirty="0">
                <a:solidFill>
                  <a:srgbClr val="00B050"/>
                </a:solidFill>
              </a:rPr>
              <a:t> </a:t>
            </a:r>
            <a:r>
              <a:rPr lang="sv-SE" sz="1600" dirty="0" smtClean="0">
                <a:solidFill>
                  <a:srgbClr val="00B050"/>
                </a:solidFill>
              </a:rPr>
              <a:t>     </a:t>
            </a:r>
            <a:r>
              <a:rPr lang="sv-SE" sz="1600" dirty="0" err="1" smtClean="0">
                <a:solidFill>
                  <a:srgbClr val="00B050"/>
                </a:solidFill>
              </a:rPr>
              <a:t>function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  <a:r>
              <a:rPr lang="sv-SE" sz="1600" dirty="0" err="1" smtClean="0">
                <a:solidFill>
                  <a:srgbClr val="00B050"/>
                </a:solidFill>
              </a:rPr>
              <a:t>of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  <a:r>
              <a:rPr lang="sv-SE" sz="1600" dirty="0" err="1" smtClean="0">
                <a:solidFill>
                  <a:srgbClr val="00B050"/>
                </a:solidFill>
              </a:rPr>
              <a:t>radiative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  <a:r>
              <a:rPr lang="sv-SE" sz="1600" dirty="0" err="1" smtClean="0">
                <a:solidFill>
                  <a:srgbClr val="00B050"/>
                </a:solidFill>
              </a:rPr>
              <a:t>lifetimes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  <a:r>
              <a:rPr lang="sv-SE" sz="1600" dirty="0" err="1" smtClean="0">
                <a:solidFill>
                  <a:srgbClr val="00B050"/>
                </a:solidFill>
              </a:rPr>
              <a:t>with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  <a:r>
              <a:rPr lang="sv-SE" sz="1600" dirty="0" err="1" smtClean="0">
                <a:solidFill>
                  <a:srgbClr val="00B050"/>
                </a:solidFill>
              </a:rPr>
              <a:t>zero-phonon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  <a:r>
              <a:rPr lang="sv-SE" sz="1600" dirty="0" err="1" smtClean="0">
                <a:solidFill>
                  <a:srgbClr val="00B050"/>
                </a:solidFill>
              </a:rPr>
              <a:t>width</a:t>
            </a:r>
            <a:endParaRPr lang="sv-SE" sz="1600" dirty="0">
              <a:solidFill>
                <a:srgbClr val="00B050"/>
              </a:solidFill>
            </a:endParaRPr>
          </a:p>
          <a:p>
            <a:r>
              <a:rPr lang="sv-SE" sz="1600" dirty="0" smtClean="0">
                <a:solidFill>
                  <a:srgbClr val="00B050"/>
                </a:solidFill>
              </a:rPr>
              <a:t>      (</a:t>
            </a:r>
            <a:r>
              <a:rPr lang="sv-SE" sz="1600" dirty="0" err="1" smtClean="0">
                <a:solidFill>
                  <a:srgbClr val="00B050"/>
                </a:solidFill>
              </a:rPr>
              <a:t>wider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  <a:r>
              <a:rPr lang="sv-SE" sz="1600" dirty="0" err="1" smtClean="0">
                <a:solidFill>
                  <a:srgbClr val="00B050"/>
                </a:solidFill>
              </a:rPr>
              <a:t>but</a:t>
            </a:r>
            <a:r>
              <a:rPr lang="sv-SE" sz="1600" dirty="0" smtClean="0">
                <a:solidFill>
                  <a:srgbClr val="00B050"/>
                </a:solidFill>
              </a:rPr>
              <a:t> still </a:t>
            </a:r>
            <a:r>
              <a:rPr lang="sv-SE" sz="1600" dirty="0" err="1" smtClean="0">
                <a:solidFill>
                  <a:srgbClr val="00B050"/>
                </a:solidFill>
              </a:rPr>
              <a:t>narrower</a:t>
            </a:r>
            <a:r>
              <a:rPr lang="sv-SE" sz="1600" dirty="0" smtClean="0">
                <a:solidFill>
                  <a:srgbClr val="00B050"/>
                </a:solidFill>
              </a:rPr>
              <a:t> </a:t>
            </a:r>
            <a:r>
              <a:rPr lang="sv-SE" sz="1600" dirty="0" err="1" smtClean="0">
                <a:solidFill>
                  <a:srgbClr val="00B050"/>
                </a:solidFill>
              </a:rPr>
              <a:t>than</a:t>
            </a:r>
            <a:r>
              <a:rPr lang="sv-SE" sz="1600" dirty="0" smtClean="0">
                <a:solidFill>
                  <a:srgbClr val="00B050"/>
                </a:solidFill>
              </a:rPr>
              <a:t> the experimental </a:t>
            </a:r>
            <a:r>
              <a:rPr lang="sv-SE" sz="1600" dirty="0" err="1" smtClean="0">
                <a:solidFill>
                  <a:srgbClr val="00B050"/>
                </a:solidFill>
              </a:rPr>
              <a:t>curves</a:t>
            </a:r>
            <a:r>
              <a:rPr lang="sv-SE" sz="1600" dirty="0" smtClean="0">
                <a:solidFill>
                  <a:srgbClr val="00B050"/>
                </a:solidFill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1560" y="4293096"/>
            <a:ext cx="3629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 smtClean="0"/>
              <a:t>To </a:t>
            </a:r>
            <a:r>
              <a:rPr lang="sv-SE" sz="1600" dirty="0" err="1" smtClean="0"/>
              <a:t>improve</a:t>
            </a:r>
            <a:r>
              <a:rPr lang="sv-SE" sz="1600" dirty="0" smtClean="0"/>
              <a:t> disordered </a:t>
            </a:r>
            <a:r>
              <a:rPr lang="sv-SE" sz="1600" dirty="0" err="1" smtClean="0"/>
              <a:t>broadening</a:t>
            </a:r>
            <a:r>
              <a:rPr lang="sv-SE" sz="1600" dirty="0" smtClean="0"/>
              <a:t> </a:t>
            </a:r>
            <a:r>
              <a:rPr lang="sv-SE" sz="1600" dirty="0" err="1" smtClean="0"/>
              <a:t>model</a:t>
            </a:r>
            <a:endParaRPr lang="sv-SE" sz="1600" dirty="0" smtClean="0"/>
          </a:p>
          <a:p>
            <a:r>
              <a:rPr lang="sv-SE" sz="1600" dirty="0" err="1" smtClean="0"/>
              <a:t>exsictance</a:t>
            </a:r>
            <a:r>
              <a:rPr lang="sv-SE" sz="1600" dirty="0" smtClean="0"/>
              <a:t> </a:t>
            </a:r>
            <a:r>
              <a:rPr lang="sv-SE" sz="1600" dirty="0" err="1" smtClean="0"/>
              <a:t>of</a:t>
            </a:r>
            <a:r>
              <a:rPr lang="sv-SE" sz="1600" dirty="0" smtClean="0"/>
              <a:t> the hot </a:t>
            </a:r>
            <a:r>
              <a:rPr lang="sv-SE" sz="1600" dirty="0" err="1" smtClean="0"/>
              <a:t>luminescence</a:t>
            </a:r>
            <a:endParaRPr lang="sv-SE" sz="1600" dirty="0" smtClean="0"/>
          </a:p>
        </p:txBody>
      </p:sp>
    </p:spTree>
    <p:extLst>
      <p:ext uri="{BB962C8B-B14F-4D97-AF65-F5344CB8AC3E}">
        <p14:creationId xmlns:p14="http://schemas.microsoft.com/office/powerpoint/2010/main" val="290710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13</a:t>
            </a:fld>
            <a:endParaRPr lang="sv-SE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Some properties of luminescence of disordered semiconductors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9552" y="980728"/>
            <a:ext cx="37684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chemeClr val="tx2"/>
                </a:solidFill>
              </a:rPr>
              <a:t>Correlation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effects</a:t>
            </a:r>
            <a:endParaRPr lang="sv-SE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smtClean="0">
                <a:solidFill>
                  <a:schemeClr val="tx2"/>
                </a:solidFill>
              </a:rPr>
              <a:t>Non-</a:t>
            </a:r>
            <a:r>
              <a:rPr lang="sv-SE" sz="1600" dirty="0" err="1" smtClean="0">
                <a:solidFill>
                  <a:schemeClr val="tx2"/>
                </a:solidFill>
              </a:rPr>
              <a:t>radiative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recombination</a:t>
            </a:r>
            <a:endParaRPr lang="sv-SE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chemeClr val="tx2"/>
                </a:solidFill>
              </a:rPr>
              <a:t>Luminescence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of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impurities</a:t>
            </a:r>
            <a:r>
              <a:rPr lang="sv-SE" sz="1600" dirty="0" smtClean="0">
                <a:solidFill>
                  <a:schemeClr val="tx2"/>
                </a:solidFill>
              </a:rPr>
              <a:t> and </a:t>
            </a:r>
            <a:r>
              <a:rPr lang="sv-SE" sz="1600" dirty="0" err="1" smtClean="0">
                <a:solidFill>
                  <a:schemeClr val="tx2"/>
                </a:solidFill>
              </a:rPr>
              <a:t>defects</a:t>
            </a:r>
            <a:endParaRPr lang="sv-SE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chemeClr val="tx2"/>
                </a:solidFill>
              </a:rPr>
              <a:t>Luminescence</a:t>
            </a:r>
            <a:r>
              <a:rPr lang="sv-SE" sz="1600" dirty="0" smtClean="0">
                <a:solidFill>
                  <a:schemeClr val="tx2"/>
                </a:solidFill>
              </a:rPr>
              <a:t> ’</a:t>
            </a:r>
            <a:r>
              <a:rPr lang="sv-SE" sz="1600" dirty="0" err="1" smtClean="0">
                <a:solidFill>
                  <a:schemeClr val="tx2"/>
                </a:solidFill>
              </a:rPr>
              <a:t>fatigue</a:t>
            </a:r>
            <a:r>
              <a:rPr lang="sv-SE" sz="1600" dirty="0" smtClean="0">
                <a:solidFill>
                  <a:schemeClr val="tx2"/>
                </a:solidFill>
              </a:rPr>
              <a:t>’</a:t>
            </a:r>
          </a:p>
          <a:p>
            <a:pPr marL="285750" indent="-285750">
              <a:buFont typeface="Arial" pitchFamily="34" charset="0"/>
              <a:buChar char="•"/>
            </a:pPr>
            <a:endParaRPr lang="sv-SE" sz="1600" dirty="0" smtClean="0"/>
          </a:p>
        </p:txBody>
      </p:sp>
      <p:grpSp>
        <p:nvGrpSpPr>
          <p:cNvPr id="16" name="Group 15"/>
          <p:cNvGrpSpPr/>
          <p:nvPr/>
        </p:nvGrpSpPr>
        <p:grpSpPr>
          <a:xfrm>
            <a:off x="539552" y="980728"/>
            <a:ext cx="8095678" cy="5223485"/>
            <a:chOff x="539552" y="980728"/>
            <a:chExt cx="8095678" cy="5223485"/>
          </a:xfrm>
        </p:grpSpPr>
        <p:grpSp>
          <p:nvGrpSpPr>
            <p:cNvPr id="14" name="Group 13"/>
            <p:cNvGrpSpPr/>
            <p:nvPr/>
          </p:nvGrpSpPr>
          <p:grpSpPr>
            <a:xfrm>
              <a:off x="539552" y="980728"/>
              <a:ext cx="8095678" cy="4257183"/>
              <a:chOff x="539552" y="980728"/>
              <a:chExt cx="8095678" cy="4257183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539552" y="980728"/>
                <a:ext cx="3768468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itchFamily="34" charset="0"/>
                  <a:buChar char="•"/>
                </a:pPr>
                <a:r>
                  <a:rPr lang="sv-SE" sz="1600" dirty="0" err="1" smtClean="0">
                    <a:solidFill>
                      <a:srgbClr val="FF0000"/>
                    </a:solidFill>
                  </a:rPr>
                  <a:t>Correlation</a:t>
                </a:r>
                <a:r>
                  <a:rPr lang="sv-SE" sz="1600" dirty="0" smtClean="0">
                    <a:solidFill>
                      <a:srgbClr val="FF0000"/>
                    </a:solidFill>
                  </a:rPr>
                  <a:t> </a:t>
                </a:r>
                <a:r>
                  <a:rPr lang="sv-SE" sz="1600" dirty="0" err="1" smtClean="0">
                    <a:solidFill>
                      <a:srgbClr val="FF0000"/>
                    </a:solidFill>
                  </a:rPr>
                  <a:t>effects</a:t>
                </a:r>
                <a:endParaRPr lang="sv-SE" sz="1600" dirty="0" smtClean="0">
                  <a:solidFill>
                    <a:srgbClr val="FF0000"/>
                  </a:solidFill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sv-SE" sz="1600" dirty="0" smtClean="0">
                    <a:solidFill>
                      <a:schemeClr val="tx2"/>
                    </a:solidFill>
                  </a:rPr>
                  <a:t>Non-</a:t>
                </a:r>
                <a:r>
                  <a:rPr lang="sv-SE" sz="1600" dirty="0" err="1" smtClean="0">
                    <a:solidFill>
                      <a:schemeClr val="tx2"/>
                    </a:solidFill>
                  </a:rPr>
                  <a:t>radiative</a:t>
                </a:r>
                <a:r>
                  <a:rPr lang="sv-SE" sz="1600" dirty="0" smtClean="0">
                    <a:solidFill>
                      <a:schemeClr val="tx2"/>
                    </a:solidFill>
                  </a:rPr>
                  <a:t> </a:t>
                </a:r>
                <a:r>
                  <a:rPr lang="sv-SE" sz="1600" dirty="0" err="1" smtClean="0">
                    <a:solidFill>
                      <a:schemeClr val="tx2"/>
                    </a:solidFill>
                  </a:rPr>
                  <a:t>recombination</a:t>
                </a:r>
                <a:endParaRPr lang="sv-SE" sz="1600" dirty="0" smtClean="0">
                  <a:solidFill>
                    <a:schemeClr val="tx2"/>
                  </a:solidFill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sv-SE" sz="1600" dirty="0" err="1" smtClean="0">
                    <a:solidFill>
                      <a:schemeClr val="tx2"/>
                    </a:solidFill>
                  </a:rPr>
                  <a:t>Luminescence</a:t>
                </a:r>
                <a:r>
                  <a:rPr lang="sv-SE" sz="1600" dirty="0" smtClean="0">
                    <a:solidFill>
                      <a:schemeClr val="tx2"/>
                    </a:solidFill>
                  </a:rPr>
                  <a:t> </a:t>
                </a:r>
                <a:r>
                  <a:rPr lang="sv-SE" sz="1600" dirty="0" err="1" smtClean="0">
                    <a:solidFill>
                      <a:schemeClr val="tx2"/>
                    </a:solidFill>
                  </a:rPr>
                  <a:t>of</a:t>
                </a:r>
                <a:r>
                  <a:rPr lang="sv-SE" sz="1600" dirty="0" smtClean="0">
                    <a:solidFill>
                      <a:schemeClr val="tx2"/>
                    </a:solidFill>
                  </a:rPr>
                  <a:t> </a:t>
                </a:r>
                <a:r>
                  <a:rPr lang="sv-SE" sz="1600" dirty="0" err="1" smtClean="0">
                    <a:solidFill>
                      <a:schemeClr val="tx2"/>
                    </a:solidFill>
                  </a:rPr>
                  <a:t>impurities</a:t>
                </a:r>
                <a:r>
                  <a:rPr lang="sv-SE" sz="1600" dirty="0" smtClean="0">
                    <a:solidFill>
                      <a:schemeClr val="tx2"/>
                    </a:solidFill>
                  </a:rPr>
                  <a:t> and </a:t>
                </a:r>
                <a:r>
                  <a:rPr lang="sv-SE" sz="1600" dirty="0" err="1" smtClean="0">
                    <a:solidFill>
                      <a:schemeClr val="tx2"/>
                    </a:solidFill>
                  </a:rPr>
                  <a:t>defects</a:t>
                </a:r>
                <a:endParaRPr lang="sv-SE" sz="1600" dirty="0" smtClean="0">
                  <a:solidFill>
                    <a:schemeClr val="tx2"/>
                  </a:solidFill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sv-SE" sz="1600" dirty="0" err="1" smtClean="0">
                    <a:solidFill>
                      <a:schemeClr val="tx2"/>
                    </a:solidFill>
                  </a:rPr>
                  <a:t>Luminescence</a:t>
                </a:r>
                <a:r>
                  <a:rPr lang="sv-SE" sz="1600" dirty="0" smtClean="0">
                    <a:solidFill>
                      <a:schemeClr val="tx2"/>
                    </a:solidFill>
                  </a:rPr>
                  <a:t> ’</a:t>
                </a:r>
                <a:r>
                  <a:rPr lang="sv-SE" sz="1600" dirty="0" err="1" smtClean="0">
                    <a:solidFill>
                      <a:schemeClr val="tx2"/>
                    </a:solidFill>
                  </a:rPr>
                  <a:t>fatigue</a:t>
                </a:r>
                <a:r>
                  <a:rPr lang="sv-SE" sz="1600" dirty="0" smtClean="0">
                    <a:solidFill>
                      <a:schemeClr val="tx2"/>
                    </a:solidFill>
                  </a:rPr>
                  <a:t>’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endParaRPr lang="sv-SE" sz="1600" dirty="0" smtClean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539552" y="2348880"/>
                <a:ext cx="8095678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600" dirty="0" smtClean="0"/>
                  <a:t>No </a:t>
                </a:r>
                <a:r>
                  <a:rPr lang="sv-SE" sz="1600" dirty="0" err="1" smtClean="0"/>
                  <a:t>Wannier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exciton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but</a:t>
                </a:r>
                <a:endParaRPr lang="sv-SE" sz="1600" dirty="0" smtClean="0"/>
              </a:p>
              <a:p>
                <a:r>
                  <a:rPr lang="sv-SE" sz="1600" u="sng" dirty="0" err="1" smtClean="0">
                    <a:solidFill>
                      <a:srgbClr val="0070C0"/>
                    </a:solidFill>
                  </a:rPr>
                  <a:t>Geminate</a:t>
                </a:r>
                <a:r>
                  <a:rPr lang="sv-SE" sz="1600" u="sng" dirty="0" smtClean="0">
                    <a:solidFill>
                      <a:srgbClr val="0070C0"/>
                    </a:solidFill>
                  </a:rPr>
                  <a:t>:</a:t>
                </a:r>
                <a:r>
                  <a:rPr lang="sv-SE" sz="1600" dirty="0" smtClean="0">
                    <a:solidFill>
                      <a:srgbClr val="0070C0"/>
                    </a:solidFill>
                  </a:rPr>
                  <a:t> </a:t>
                </a:r>
                <a:r>
                  <a:rPr lang="sv-SE" sz="1600" dirty="0" err="1" smtClean="0"/>
                  <a:t>Electron</a:t>
                </a:r>
                <a:r>
                  <a:rPr lang="sv-SE" sz="1600" dirty="0" smtClean="0"/>
                  <a:t> and </a:t>
                </a:r>
                <a:r>
                  <a:rPr lang="sv-SE" sz="1600" dirty="0" err="1" smtClean="0"/>
                  <a:t>hole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couple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created</a:t>
                </a:r>
                <a:r>
                  <a:rPr lang="sv-SE" sz="1600" dirty="0" smtClean="0"/>
                  <a:t> by the absorption </a:t>
                </a:r>
                <a:r>
                  <a:rPr lang="sv-SE" sz="1600" dirty="0" err="1" smtClean="0"/>
                  <a:t>of</a:t>
                </a:r>
                <a:r>
                  <a:rPr lang="sv-SE" sz="1600" dirty="0" smtClean="0"/>
                  <a:t> a given </a:t>
                </a:r>
                <a:r>
                  <a:rPr lang="sv-SE" sz="1600" dirty="0" err="1" smtClean="0"/>
                  <a:t>photon</a:t>
                </a:r>
                <a:r>
                  <a:rPr lang="sv-SE" sz="1600" dirty="0" smtClean="0"/>
                  <a:t> in a given site </a:t>
                </a:r>
              </a:p>
              <a:p>
                <a:r>
                  <a:rPr lang="sv-SE" sz="1600" u="sng" dirty="0" smtClean="0">
                    <a:solidFill>
                      <a:srgbClr val="0070C0"/>
                    </a:solidFill>
                  </a:rPr>
                  <a:t>Non-</a:t>
                </a:r>
                <a:r>
                  <a:rPr lang="sv-SE" sz="1600" u="sng" dirty="0" err="1" smtClean="0">
                    <a:solidFill>
                      <a:srgbClr val="0070C0"/>
                    </a:solidFill>
                  </a:rPr>
                  <a:t>geminate</a:t>
                </a:r>
                <a:r>
                  <a:rPr lang="sv-SE" sz="1600" u="sng" dirty="0" smtClean="0">
                    <a:solidFill>
                      <a:srgbClr val="0070C0"/>
                    </a:solidFill>
                  </a:rPr>
                  <a:t>:</a:t>
                </a:r>
                <a:r>
                  <a:rPr lang="sv-SE" sz="1600" dirty="0" smtClean="0">
                    <a:solidFill>
                      <a:srgbClr val="0070C0"/>
                    </a:solidFill>
                  </a:rPr>
                  <a:t> </a:t>
                </a:r>
                <a:r>
                  <a:rPr lang="sv-SE" sz="1600" dirty="0" err="1" smtClean="0"/>
                  <a:t>Electron</a:t>
                </a:r>
                <a:r>
                  <a:rPr lang="sv-SE" sz="1600" dirty="0" smtClean="0"/>
                  <a:t> and a </a:t>
                </a:r>
                <a:r>
                  <a:rPr lang="sv-SE" sz="1600" dirty="0" err="1" smtClean="0"/>
                  <a:t>hole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that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have</a:t>
                </a:r>
                <a:r>
                  <a:rPr lang="sv-SE" sz="1600" dirty="0" smtClean="0"/>
                  <a:t> originated in different parts </a:t>
                </a:r>
                <a:r>
                  <a:rPr lang="sv-SE" sz="1600" dirty="0" err="1" smtClean="0"/>
                  <a:t>of</a:t>
                </a:r>
                <a:r>
                  <a:rPr lang="sv-SE" sz="1600" dirty="0" smtClean="0"/>
                  <a:t> the </a:t>
                </a:r>
                <a:r>
                  <a:rPr lang="sv-SE" sz="1600" dirty="0" err="1" smtClean="0"/>
                  <a:t>sample</a:t>
                </a:r>
                <a:r>
                  <a:rPr lang="sv-SE" sz="1600" dirty="0" smtClean="0"/>
                  <a:t> as a </a:t>
                </a:r>
              </a:p>
              <a:p>
                <a:r>
                  <a:rPr lang="sv-SE" sz="1600" dirty="0" err="1" smtClean="0"/>
                  <a:t>consequence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of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two</a:t>
                </a:r>
                <a:r>
                  <a:rPr lang="sv-SE" sz="1600" dirty="0" smtClean="0"/>
                  <a:t> absorption events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80778" y="3645024"/>
                <a:ext cx="534056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600" dirty="0" err="1" smtClean="0"/>
                  <a:t>Photocarrier</a:t>
                </a:r>
                <a:r>
                  <a:rPr lang="sv-SE" sz="1600" dirty="0" smtClean="0"/>
                  <a:t> diffusion </a:t>
                </a:r>
                <a:r>
                  <a:rPr lang="sv-SE" sz="1600" dirty="0" err="1" smtClean="0"/>
                  <a:t>length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are</a:t>
                </a:r>
                <a:r>
                  <a:rPr lang="sv-SE" sz="1600" dirty="0" smtClean="0"/>
                  <a:t> short:</a:t>
                </a:r>
              </a:p>
              <a:p>
                <a:r>
                  <a:rPr lang="sv-SE" sz="1600" dirty="0" smtClean="0"/>
                  <a:t>Low excitations: Geminate pair recombination are dominates</a:t>
                </a:r>
              </a:p>
              <a:p>
                <a:r>
                  <a:rPr lang="sv-SE" sz="1600" dirty="0" err="1" smtClean="0"/>
                  <a:t>High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exciations</a:t>
                </a:r>
                <a:r>
                  <a:rPr lang="sv-SE" sz="1600" dirty="0" smtClean="0"/>
                  <a:t>: Non-</a:t>
                </a:r>
                <a:r>
                  <a:rPr lang="sv-SE" sz="1600" dirty="0" err="1" smtClean="0"/>
                  <a:t>geminate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recombination</a:t>
                </a:r>
                <a:r>
                  <a:rPr lang="sv-SE" sz="1600" dirty="0" smtClean="0"/>
                  <a:t> is not negligible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04341" y="4653136"/>
                <a:ext cx="666862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600" dirty="0" err="1" smtClean="0"/>
                  <a:t>Controversial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discussion</a:t>
                </a:r>
                <a:r>
                  <a:rPr lang="sv-SE" sz="1600" dirty="0" smtClean="0"/>
                  <a:t>:</a:t>
                </a:r>
              </a:p>
              <a:p>
                <a:r>
                  <a:rPr lang="sv-SE" sz="1600" dirty="0" err="1" smtClean="0"/>
                  <a:t>Radiative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recombination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takes</a:t>
                </a:r>
                <a:r>
                  <a:rPr lang="sv-SE" sz="1600" dirty="0" smtClean="0"/>
                  <a:t> </a:t>
                </a:r>
                <a:r>
                  <a:rPr lang="sv-SE" sz="1600" dirty="0" err="1" smtClean="0"/>
                  <a:t>place</a:t>
                </a:r>
                <a:r>
                  <a:rPr lang="sv-SE" sz="1600" dirty="0" smtClean="0"/>
                  <a:t> in </a:t>
                </a:r>
                <a:r>
                  <a:rPr lang="sv-SE" sz="1600" dirty="0" err="1" smtClean="0"/>
                  <a:t>arbitrary</a:t>
                </a:r>
                <a:r>
                  <a:rPr lang="sv-SE" sz="1600" dirty="0" smtClean="0"/>
                  <a:t> pairs or </a:t>
                </a:r>
                <a:r>
                  <a:rPr lang="sv-SE" sz="1600" dirty="0" err="1" smtClean="0"/>
                  <a:t>geminate</a:t>
                </a:r>
                <a:r>
                  <a:rPr lang="sv-SE" sz="1600" dirty="0" smtClean="0"/>
                  <a:t> pairs </a:t>
                </a:r>
                <a:r>
                  <a:rPr lang="sv-SE" sz="1600" dirty="0" err="1" smtClean="0"/>
                  <a:t>only</a:t>
                </a:r>
                <a:r>
                  <a:rPr lang="sv-SE" sz="1600" dirty="0" smtClean="0"/>
                  <a:t>?!</a:t>
                </a: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611560" y="5373216"/>
              <a:ext cx="613033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smtClean="0"/>
                <a:t>No </a:t>
              </a:r>
              <a:r>
                <a:rPr lang="sv-SE" sz="1600" dirty="0" err="1" smtClean="0"/>
                <a:t>injection</a:t>
              </a:r>
              <a:r>
                <a:rPr lang="sv-SE" sz="1600" dirty="0" smtClean="0"/>
                <a:t> EL in </a:t>
              </a:r>
              <a:r>
                <a:rPr lang="sv-SE" sz="1600" dirty="0" err="1" smtClean="0"/>
                <a:t>amorphous</a:t>
              </a:r>
              <a:r>
                <a:rPr lang="sv-SE" sz="1600" dirty="0" smtClean="0"/>
                <a:t> (all the </a:t>
              </a:r>
              <a:r>
                <a:rPr lang="sv-SE" sz="1600" dirty="0" err="1" smtClean="0"/>
                <a:t>electron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hole</a:t>
              </a:r>
              <a:r>
                <a:rPr lang="sv-SE" sz="1600" dirty="0" smtClean="0"/>
                <a:t> pairs non-</a:t>
              </a:r>
              <a:r>
                <a:rPr lang="sv-SE" sz="1600" dirty="0" err="1" smtClean="0"/>
                <a:t>geminate</a:t>
              </a:r>
              <a:r>
                <a:rPr lang="sv-SE" sz="1600" dirty="0" smtClean="0"/>
                <a:t>)</a:t>
              </a:r>
            </a:p>
            <a:p>
              <a:r>
                <a:rPr lang="sv-SE" sz="1600" dirty="0" smtClean="0"/>
                <a:t>In </a:t>
              </a:r>
              <a:r>
                <a:rPr lang="sv-SE" sz="1600" dirty="0" err="1" smtClean="0"/>
                <a:t>a-Si:H</a:t>
              </a:r>
              <a:r>
                <a:rPr lang="sv-SE" sz="1600" dirty="0" smtClean="0"/>
                <a:t> p-i-n </a:t>
              </a:r>
              <a:r>
                <a:rPr lang="sv-SE" sz="1600" dirty="0" err="1" smtClean="0"/>
                <a:t>low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intensity</a:t>
              </a:r>
              <a:r>
                <a:rPr lang="sv-SE" sz="1600" dirty="0" smtClean="0"/>
                <a:t> EL</a:t>
              </a:r>
            </a:p>
            <a:p>
              <a:r>
                <a:rPr lang="sv-SE" sz="1600" u="sng" dirty="0" err="1" smtClean="0">
                  <a:solidFill>
                    <a:srgbClr val="0070C0"/>
                  </a:solidFill>
                </a:rPr>
                <a:t>Proves</a:t>
              </a:r>
              <a:r>
                <a:rPr lang="sv-SE" sz="1600" u="sng" dirty="0" smtClean="0">
                  <a:solidFill>
                    <a:srgbClr val="0070C0"/>
                  </a:solidFill>
                </a:rPr>
                <a:t> non-</a:t>
              </a:r>
              <a:r>
                <a:rPr lang="sv-SE" sz="1600" u="sng" dirty="0" err="1" smtClean="0">
                  <a:solidFill>
                    <a:srgbClr val="0070C0"/>
                  </a:solidFill>
                </a:rPr>
                <a:t>radiative</a:t>
              </a:r>
              <a:r>
                <a:rPr lang="sv-SE" sz="1600" u="sng" dirty="0" smtClean="0">
                  <a:solidFill>
                    <a:srgbClr val="0070C0"/>
                  </a:solidFill>
                </a:rPr>
                <a:t> </a:t>
              </a:r>
              <a:r>
                <a:rPr lang="sv-SE" sz="1600" u="sng" dirty="0" err="1" smtClean="0">
                  <a:solidFill>
                    <a:srgbClr val="0070C0"/>
                  </a:solidFill>
                </a:rPr>
                <a:t>recobination</a:t>
              </a:r>
              <a:r>
                <a:rPr lang="sv-SE" sz="1600" u="sng" dirty="0" smtClean="0">
                  <a:solidFill>
                    <a:srgbClr val="0070C0"/>
                  </a:solidFill>
                </a:rPr>
                <a:t> </a:t>
              </a:r>
              <a:r>
                <a:rPr lang="sv-SE" sz="1600" u="sng" dirty="0" err="1" smtClean="0">
                  <a:solidFill>
                    <a:srgbClr val="0070C0"/>
                  </a:solidFill>
                </a:rPr>
                <a:t>of</a:t>
              </a:r>
              <a:r>
                <a:rPr lang="sv-SE" sz="1600" u="sng" dirty="0" smtClean="0">
                  <a:solidFill>
                    <a:srgbClr val="0070C0"/>
                  </a:solidFill>
                </a:rPr>
                <a:t> non-</a:t>
              </a:r>
              <a:r>
                <a:rPr lang="sv-SE" sz="1600" u="sng" dirty="0" err="1" smtClean="0">
                  <a:solidFill>
                    <a:srgbClr val="0070C0"/>
                  </a:solidFill>
                </a:rPr>
                <a:t>geminate</a:t>
              </a:r>
              <a:r>
                <a:rPr lang="sv-SE" sz="1600" u="sng" dirty="0" smtClean="0">
                  <a:solidFill>
                    <a:srgbClr val="0070C0"/>
                  </a:solidFill>
                </a:rPr>
                <a:t> e-h pairs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761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14</a:t>
            </a:fld>
            <a:endParaRPr lang="sv-SE"/>
          </a:p>
        </p:txBody>
      </p:sp>
      <p:sp>
        <p:nvSpPr>
          <p:cNvPr id="5" name="TextBox 4"/>
          <p:cNvSpPr txBox="1"/>
          <p:nvPr/>
        </p:nvSpPr>
        <p:spPr>
          <a:xfrm>
            <a:off x="539552" y="980728"/>
            <a:ext cx="37684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rgbClr val="0070C0"/>
                </a:solidFill>
              </a:rPr>
              <a:t>Correlation</a:t>
            </a:r>
            <a:r>
              <a:rPr lang="sv-SE" sz="1600" dirty="0" smtClean="0">
                <a:solidFill>
                  <a:srgbClr val="0070C0"/>
                </a:solidFill>
              </a:rPr>
              <a:t> </a:t>
            </a:r>
            <a:r>
              <a:rPr lang="sv-SE" sz="1600" dirty="0" err="1" smtClean="0">
                <a:solidFill>
                  <a:srgbClr val="0070C0"/>
                </a:solidFill>
              </a:rPr>
              <a:t>effects</a:t>
            </a:r>
            <a:endParaRPr lang="sv-SE" sz="1600" dirty="0" smtClean="0">
              <a:solidFill>
                <a:srgbClr val="0070C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smtClean="0">
                <a:solidFill>
                  <a:srgbClr val="FF0000"/>
                </a:solidFill>
              </a:rPr>
              <a:t>Non-</a:t>
            </a:r>
            <a:r>
              <a:rPr lang="sv-SE" sz="1600" dirty="0" err="1" smtClean="0">
                <a:solidFill>
                  <a:srgbClr val="FF0000"/>
                </a:solidFill>
              </a:rPr>
              <a:t>radiative</a:t>
            </a:r>
            <a:r>
              <a:rPr lang="sv-SE" sz="1600" dirty="0" smtClean="0">
                <a:solidFill>
                  <a:srgbClr val="FF0000"/>
                </a:solidFill>
              </a:rPr>
              <a:t> </a:t>
            </a:r>
            <a:r>
              <a:rPr lang="sv-SE" sz="1600" dirty="0" err="1" smtClean="0">
                <a:solidFill>
                  <a:srgbClr val="FF0000"/>
                </a:solidFill>
              </a:rPr>
              <a:t>recombination</a:t>
            </a:r>
            <a:endParaRPr lang="sv-SE" sz="1600" dirty="0" smtClean="0">
              <a:solidFill>
                <a:srgbClr val="FF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chemeClr val="tx2"/>
                </a:solidFill>
              </a:rPr>
              <a:t>Luminescence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of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impurities</a:t>
            </a:r>
            <a:r>
              <a:rPr lang="sv-SE" sz="1600" dirty="0" smtClean="0">
                <a:solidFill>
                  <a:schemeClr val="tx2"/>
                </a:solidFill>
              </a:rPr>
              <a:t> and </a:t>
            </a:r>
            <a:r>
              <a:rPr lang="sv-SE" sz="1600" dirty="0" err="1" smtClean="0">
                <a:solidFill>
                  <a:schemeClr val="tx2"/>
                </a:solidFill>
              </a:rPr>
              <a:t>defects</a:t>
            </a:r>
            <a:endParaRPr lang="sv-SE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chemeClr val="tx2"/>
                </a:solidFill>
              </a:rPr>
              <a:t>Luminescence</a:t>
            </a:r>
            <a:r>
              <a:rPr lang="sv-SE" sz="1600" dirty="0" smtClean="0">
                <a:solidFill>
                  <a:schemeClr val="tx2"/>
                </a:solidFill>
              </a:rPr>
              <a:t> ’</a:t>
            </a:r>
            <a:r>
              <a:rPr lang="sv-SE" sz="1600" dirty="0" err="1" smtClean="0">
                <a:solidFill>
                  <a:schemeClr val="tx2"/>
                </a:solidFill>
              </a:rPr>
              <a:t>fatigue</a:t>
            </a:r>
            <a:r>
              <a:rPr lang="sv-SE" sz="1600" dirty="0" smtClean="0">
                <a:solidFill>
                  <a:schemeClr val="tx2"/>
                </a:solidFill>
              </a:rPr>
              <a:t>’</a:t>
            </a:r>
          </a:p>
          <a:p>
            <a:pPr marL="285750" indent="-285750">
              <a:buFont typeface="Arial" pitchFamily="34" charset="0"/>
              <a:buChar char="•"/>
            </a:pPr>
            <a:endParaRPr lang="sv-SE" sz="1600" dirty="0" smtClean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Some properties of luminescence of disordered semiconductors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0778" y="2344812"/>
            <a:ext cx="433689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 err="1" smtClean="0"/>
              <a:t>Possible</a:t>
            </a:r>
            <a:r>
              <a:rPr lang="sv-SE" sz="1600" dirty="0" smtClean="0"/>
              <a:t> </a:t>
            </a:r>
            <a:r>
              <a:rPr lang="sv-SE" sz="1600" dirty="0" err="1" smtClean="0"/>
              <a:t>paths</a:t>
            </a:r>
            <a:r>
              <a:rPr lang="sv-SE" sz="1600" dirty="0" smtClean="0"/>
              <a:t> </a:t>
            </a:r>
            <a:r>
              <a:rPr lang="sv-SE" sz="1600" dirty="0" err="1" smtClean="0"/>
              <a:t>of</a:t>
            </a:r>
            <a:r>
              <a:rPr lang="sv-SE" sz="1600" dirty="0" smtClean="0"/>
              <a:t> non-</a:t>
            </a:r>
            <a:r>
              <a:rPr lang="sv-SE" sz="1600" dirty="0" err="1" smtClean="0"/>
              <a:t>radiative</a:t>
            </a:r>
            <a:r>
              <a:rPr lang="sv-SE" sz="1600" dirty="0" smtClean="0"/>
              <a:t> </a:t>
            </a:r>
            <a:r>
              <a:rPr lang="sv-SE" sz="1600" dirty="0" err="1" smtClean="0"/>
              <a:t>recombination</a:t>
            </a:r>
            <a:r>
              <a:rPr lang="sv-SE" sz="1600" dirty="0" smtClean="0"/>
              <a:t> </a:t>
            </a:r>
            <a:r>
              <a:rPr lang="sv-SE" sz="1600" dirty="0" err="1" smtClean="0"/>
              <a:t>of</a:t>
            </a:r>
            <a:r>
              <a:rPr lang="sv-SE" sz="1600" dirty="0" smtClean="0"/>
              <a:t> </a:t>
            </a:r>
          </a:p>
          <a:p>
            <a:r>
              <a:rPr lang="sv-SE" sz="1600" dirty="0" smtClean="0"/>
              <a:t>e-h pairs in </a:t>
            </a:r>
            <a:r>
              <a:rPr lang="sv-SE" sz="1600" dirty="0" err="1" smtClean="0"/>
              <a:t>amorphous</a:t>
            </a:r>
            <a:r>
              <a:rPr lang="sv-SE" sz="1600" dirty="0" smtClean="0"/>
              <a:t> </a:t>
            </a:r>
            <a:r>
              <a:rPr lang="sv-SE" sz="1600" dirty="0" err="1" smtClean="0"/>
              <a:t>ssemiconductors</a:t>
            </a:r>
            <a:r>
              <a:rPr lang="sv-SE" sz="1600" dirty="0" smtClean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600" dirty="0" smtClean="0"/>
              <a:t>Recombination mediated by dangling bonds </a:t>
            </a:r>
          </a:p>
          <a:p>
            <a:r>
              <a:rPr lang="sv-SE" sz="1600" dirty="0"/>
              <a:t> </a:t>
            </a:r>
            <a:r>
              <a:rPr lang="sv-SE" sz="1600" dirty="0" smtClean="0"/>
              <a:t>       (</a:t>
            </a:r>
            <a:r>
              <a:rPr lang="sv-SE" sz="1600" dirty="0" err="1" smtClean="0"/>
              <a:t>Shotckey</a:t>
            </a:r>
            <a:r>
              <a:rPr lang="sv-SE" sz="1600" dirty="0" smtClean="0"/>
              <a:t>-Read </a:t>
            </a:r>
            <a:r>
              <a:rPr lang="sv-SE" sz="1600" dirty="0" err="1" smtClean="0"/>
              <a:t>recombination</a:t>
            </a:r>
            <a:r>
              <a:rPr lang="sv-SE" sz="1600" dirty="0" smtClean="0"/>
              <a:t> </a:t>
            </a:r>
            <a:r>
              <a:rPr lang="sv-SE" sz="1600" dirty="0" err="1" smtClean="0"/>
              <a:t>of</a:t>
            </a:r>
            <a:r>
              <a:rPr lang="sv-SE" sz="1600" dirty="0" smtClean="0"/>
              <a:t> </a:t>
            </a:r>
            <a:r>
              <a:rPr lang="sv-SE" sz="1600" dirty="0" err="1" smtClean="0"/>
              <a:t>defects</a:t>
            </a:r>
            <a:r>
              <a:rPr lang="sv-SE" sz="1600" dirty="0" smtClean="0"/>
              <a:t> in </a:t>
            </a:r>
          </a:p>
          <a:p>
            <a:r>
              <a:rPr lang="sv-SE" sz="1600" dirty="0" smtClean="0"/>
              <a:t>        the </a:t>
            </a:r>
            <a:r>
              <a:rPr lang="sv-SE" sz="1600" dirty="0" err="1" smtClean="0"/>
              <a:t>middle</a:t>
            </a:r>
            <a:r>
              <a:rPr lang="sv-SE" sz="1600" dirty="0" smtClean="0"/>
              <a:t> </a:t>
            </a:r>
            <a:r>
              <a:rPr lang="sv-SE" sz="1600" dirty="0" err="1" smtClean="0"/>
              <a:t>of</a:t>
            </a:r>
            <a:r>
              <a:rPr lang="sv-SE" sz="1600" dirty="0" smtClean="0"/>
              <a:t> the bandgap</a:t>
            </a:r>
          </a:p>
          <a:p>
            <a:pPr marL="342900" indent="-342900">
              <a:buAutoNum type="arabicPeriod" startAt="2"/>
            </a:pPr>
            <a:r>
              <a:rPr lang="sv-SE" sz="1600" dirty="0" err="1" smtClean="0"/>
              <a:t>Thermal</a:t>
            </a:r>
            <a:r>
              <a:rPr lang="sv-SE" sz="1600" dirty="0" smtClean="0"/>
              <a:t> </a:t>
            </a:r>
            <a:r>
              <a:rPr lang="sv-SE" sz="1600" dirty="0" err="1" smtClean="0"/>
              <a:t>quenching</a:t>
            </a:r>
            <a:endParaRPr lang="sv-SE" sz="1600" dirty="0" smtClean="0"/>
          </a:p>
          <a:p>
            <a:pPr marL="342900" indent="-342900">
              <a:buAutoNum type="arabicPeriod" startAt="2"/>
            </a:pPr>
            <a:r>
              <a:rPr lang="sv-SE" sz="1600" dirty="0" err="1" smtClean="0"/>
              <a:t>Recombination</a:t>
            </a:r>
            <a:r>
              <a:rPr lang="sv-SE" sz="1600" dirty="0" smtClean="0"/>
              <a:t> </a:t>
            </a:r>
            <a:r>
              <a:rPr lang="sv-SE" sz="1600" dirty="0" err="1" smtClean="0"/>
              <a:t>of</a:t>
            </a:r>
            <a:r>
              <a:rPr lang="sv-SE" sz="1600" dirty="0" smtClean="0"/>
              <a:t> non-</a:t>
            </a:r>
            <a:r>
              <a:rPr lang="sv-SE" sz="1600" dirty="0" err="1" smtClean="0"/>
              <a:t>radiative</a:t>
            </a:r>
            <a:r>
              <a:rPr lang="sv-SE" sz="1600" dirty="0" smtClean="0"/>
              <a:t> e-h pairs</a:t>
            </a:r>
            <a:endParaRPr lang="sv-SE" sz="1600" dirty="0"/>
          </a:p>
          <a:p>
            <a:pPr marL="342900" indent="-342900">
              <a:buAutoNum type="arabicPeriod" startAt="2"/>
            </a:pPr>
            <a:r>
              <a:rPr lang="sv-SE" sz="1600" dirty="0" smtClean="0">
                <a:solidFill>
                  <a:srgbClr val="00B050"/>
                </a:solidFill>
              </a:rPr>
              <a:t>Auger </a:t>
            </a:r>
            <a:r>
              <a:rPr lang="sv-SE" sz="1600" dirty="0" err="1" smtClean="0">
                <a:solidFill>
                  <a:srgbClr val="00B050"/>
                </a:solidFill>
              </a:rPr>
              <a:t>recombination</a:t>
            </a:r>
            <a:endParaRPr lang="sv-SE" sz="1600" dirty="0" smtClean="0">
              <a:solidFill>
                <a:srgbClr val="00B050"/>
              </a:solidFill>
            </a:endParaRPr>
          </a:p>
          <a:p>
            <a:pPr marL="342900" indent="-342900">
              <a:buAutoNum type="arabicPeriod" startAt="2"/>
            </a:pPr>
            <a:r>
              <a:rPr lang="sv-SE" sz="1600" dirty="0" smtClean="0">
                <a:solidFill>
                  <a:srgbClr val="00B050"/>
                </a:solidFill>
              </a:rPr>
              <a:t>Surface </a:t>
            </a:r>
            <a:r>
              <a:rPr lang="sv-SE" sz="1600" dirty="0" err="1" smtClean="0">
                <a:solidFill>
                  <a:srgbClr val="00B050"/>
                </a:solidFill>
              </a:rPr>
              <a:t>recombination</a:t>
            </a:r>
            <a:endParaRPr lang="sv-SE" sz="1600" dirty="0" smtClean="0">
              <a:solidFill>
                <a:srgbClr val="00B05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309526"/>
            <a:ext cx="2825858" cy="413569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7579" y="4797152"/>
            <a:ext cx="525958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 err="1" smtClean="0">
                <a:solidFill>
                  <a:srgbClr val="0070C0"/>
                </a:solidFill>
              </a:rPr>
              <a:t>Stachowitz</a:t>
            </a:r>
            <a:r>
              <a:rPr lang="sv-SE" sz="1600" dirty="0">
                <a:solidFill>
                  <a:srgbClr val="0070C0"/>
                </a:solidFill>
              </a:rPr>
              <a:t> </a:t>
            </a:r>
            <a:r>
              <a:rPr lang="sv-SE" sz="1600" dirty="0" smtClean="0">
                <a:solidFill>
                  <a:srgbClr val="0070C0"/>
                </a:solidFill>
              </a:rPr>
              <a:t>et. al.</a:t>
            </a:r>
          </a:p>
          <a:p>
            <a:r>
              <a:rPr lang="sv-SE" sz="1600" dirty="0" smtClean="0"/>
              <a:t>Non-</a:t>
            </a:r>
            <a:r>
              <a:rPr lang="sv-SE" sz="1600" dirty="0" err="1" smtClean="0"/>
              <a:t>radiative</a:t>
            </a:r>
            <a:r>
              <a:rPr lang="sv-SE" sz="1600" dirty="0" smtClean="0"/>
              <a:t> </a:t>
            </a:r>
            <a:r>
              <a:rPr lang="sv-SE" sz="1600" dirty="0" err="1" smtClean="0"/>
              <a:t>recombionation</a:t>
            </a:r>
            <a:r>
              <a:rPr lang="sv-SE" sz="1600" dirty="0" smtClean="0"/>
              <a:t> </a:t>
            </a:r>
            <a:r>
              <a:rPr lang="sv-SE" sz="1600" dirty="0" err="1" smtClean="0"/>
              <a:t>due</a:t>
            </a:r>
            <a:r>
              <a:rPr lang="sv-SE" sz="1600" dirty="0" smtClean="0"/>
              <a:t> </a:t>
            </a:r>
            <a:r>
              <a:rPr lang="sv-SE" sz="1600" dirty="0" err="1" smtClean="0"/>
              <a:t>to</a:t>
            </a:r>
            <a:r>
              <a:rPr lang="sv-SE" sz="1600" dirty="0" smtClean="0"/>
              <a:t> non-</a:t>
            </a:r>
            <a:r>
              <a:rPr lang="sv-SE" sz="1600" dirty="0" err="1" smtClean="0"/>
              <a:t>geminate</a:t>
            </a:r>
            <a:r>
              <a:rPr lang="sv-SE" sz="1600" dirty="0" smtClean="0"/>
              <a:t> e-h pairs</a:t>
            </a:r>
          </a:p>
          <a:p>
            <a:r>
              <a:rPr lang="sv-SE" sz="1600" dirty="0" smtClean="0"/>
              <a:t>Small-</a:t>
            </a:r>
            <a:r>
              <a:rPr lang="sv-SE" sz="1600" dirty="0" err="1" smtClean="0"/>
              <a:t>radius</a:t>
            </a:r>
            <a:r>
              <a:rPr lang="sv-SE" sz="1600" dirty="0" smtClean="0"/>
              <a:t> </a:t>
            </a:r>
            <a:r>
              <a:rPr lang="sv-SE" sz="1600" dirty="0" err="1" smtClean="0"/>
              <a:t>localized</a:t>
            </a:r>
            <a:r>
              <a:rPr lang="sv-SE" sz="1600" dirty="0" smtClean="0"/>
              <a:t> </a:t>
            </a:r>
            <a:r>
              <a:rPr lang="sv-SE" sz="1600" dirty="0" err="1" smtClean="0"/>
              <a:t>exciton</a:t>
            </a:r>
            <a:endParaRPr lang="sv-SE" sz="1600" dirty="0" smtClean="0"/>
          </a:p>
          <a:p>
            <a:r>
              <a:rPr lang="sv-SE" sz="1600" dirty="0" err="1" smtClean="0"/>
              <a:t>Two</a:t>
            </a:r>
            <a:r>
              <a:rPr lang="sv-SE" sz="1600" dirty="0" smtClean="0"/>
              <a:t> maxima in </a:t>
            </a:r>
            <a:r>
              <a:rPr lang="sv-SE" sz="1600" dirty="0" err="1" smtClean="0"/>
              <a:t>lifetime</a:t>
            </a:r>
            <a:r>
              <a:rPr lang="sv-SE" sz="1600" dirty="0" smtClean="0"/>
              <a:t> distribution: </a:t>
            </a:r>
            <a:r>
              <a:rPr lang="sv-SE" sz="1600" dirty="0" err="1" smtClean="0"/>
              <a:t>singlet</a:t>
            </a:r>
            <a:r>
              <a:rPr lang="sv-SE" sz="1600" dirty="0" smtClean="0"/>
              <a:t> &amp; </a:t>
            </a:r>
            <a:r>
              <a:rPr lang="sv-SE" sz="1600" dirty="0" err="1" smtClean="0"/>
              <a:t>triplet</a:t>
            </a:r>
            <a:r>
              <a:rPr lang="sv-SE" sz="1600" dirty="0" smtClean="0"/>
              <a:t> </a:t>
            </a:r>
            <a:r>
              <a:rPr lang="sv-SE" sz="1600" dirty="0" err="1" smtClean="0"/>
              <a:t>excitons</a:t>
            </a:r>
            <a:endParaRPr lang="sv-SE" sz="16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771800" y="6021288"/>
            <a:ext cx="310848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v-SE" dirty="0" err="1" smtClean="0">
                <a:solidFill>
                  <a:srgbClr val="C00000"/>
                </a:solidFill>
              </a:rPr>
              <a:t>Reconciled</a:t>
            </a:r>
            <a:r>
              <a:rPr lang="sv-SE" dirty="0" smtClean="0">
                <a:solidFill>
                  <a:srgbClr val="C00000"/>
                </a:solidFill>
              </a:rPr>
              <a:t> </a:t>
            </a:r>
            <a:r>
              <a:rPr lang="sv-SE" dirty="0" err="1" smtClean="0">
                <a:solidFill>
                  <a:srgbClr val="C00000"/>
                </a:solidFill>
              </a:rPr>
              <a:t>with</a:t>
            </a:r>
            <a:r>
              <a:rPr lang="sv-SE" dirty="0" smtClean="0">
                <a:solidFill>
                  <a:srgbClr val="C00000"/>
                </a:solidFill>
              </a:rPr>
              <a:t> </a:t>
            </a:r>
            <a:r>
              <a:rPr lang="sv-SE" dirty="0" err="1" smtClean="0">
                <a:solidFill>
                  <a:srgbClr val="C00000"/>
                </a:solidFill>
              </a:rPr>
              <a:t>existence</a:t>
            </a:r>
            <a:r>
              <a:rPr lang="sv-SE" dirty="0" smtClean="0">
                <a:solidFill>
                  <a:srgbClr val="C00000"/>
                </a:solidFill>
              </a:rPr>
              <a:t> </a:t>
            </a:r>
            <a:r>
              <a:rPr lang="sv-SE" dirty="0" err="1" smtClean="0">
                <a:solidFill>
                  <a:srgbClr val="C00000"/>
                </a:solidFill>
              </a:rPr>
              <a:t>of</a:t>
            </a:r>
            <a:r>
              <a:rPr lang="sv-SE" dirty="0" smtClean="0">
                <a:solidFill>
                  <a:srgbClr val="C00000"/>
                </a:solidFill>
              </a:rPr>
              <a:t> EL</a:t>
            </a:r>
          </a:p>
        </p:txBody>
      </p:sp>
    </p:spTree>
    <p:extLst>
      <p:ext uri="{BB962C8B-B14F-4D97-AF65-F5344CB8AC3E}">
        <p14:creationId xmlns:p14="http://schemas.microsoft.com/office/powerpoint/2010/main" val="3652889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15</a:t>
            </a:fld>
            <a:endParaRPr lang="sv-SE"/>
          </a:p>
        </p:txBody>
      </p:sp>
      <p:sp>
        <p:nvSpPr>
          <p:cNvPr id="8" name="TextBox 7"/>
          <p:cNvSpPr txBox="1"/>
          <p:nvPr/>
        </p:nvSpPr>
        <p:spPr>
          <a:xfrm>
            <a:off x="539552" y="980728"/>
            <a:ext cx="37684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chemeClr val="tx2"/>
                </a:solidFill>
              </a:rPr>
              <a:t>Correlation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effects</a:t>
            </a:r>
            <a:endParaRPr lang="sv-SE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smtClean="0">
                <a:solidFill>
                  <a:srgbClr val="FF0000"/>
                </a:solidFill>
              </a:rPr>
              <a:t>Non-</a:t>
            </a:r>
            <a:r>
              <a:rPr lang="sv-SE" sz="1600" dirty="0" err="1" smtClean="0">
                <a:solidFill>
                  <a:srgbClr val="FF0000"/>
                </a:solidFill>
              </a:rPr>
              <a:t>radiative</a:t>
            </a:r>
            <a:r>
              <a:rPr lang="sv-SE" sz="1600" dirty="0" smtClean="0">
                <a:solidFill>
                  <a:srgbClr val="FF0000"/>
                </a:solidFill>
              </a:rPr>
              <a:t> </a:t>
            </a:r>
            <a:r>
              <a:rPr lang="sv-SE" sz="1600" dirty="0" err="1" smtClean="0">
                <a:solidFill>
                  <a:srgbClr val="FF0000"/>
                </a:solidFill>
              </a:rPr>
              <a:t>recombination</a:t>
            </a:r>
            <a:endParaRPr lang="sv-SE" sz="1600" dirty="0" smtClean="0">
              <a:solidFill>
                <a:srgbClr val="FF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chemeClr val="tx2"/>
                </a:solidFill>
              </a:rPr>
              <a:t>Luminescence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of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impurities</a:t>
            </a:r>
            <a:r>
              <a:rPr lang="sv-SE" sz="1600" dirty="0" smtClean="0">
                <a:solidFill>
                  <a:schemeClr val="tx2"/>
                </a:solidFill>
              </a:rPr>
              <a:t> and </a:t>
            </a:r>
            <a:r>
              <a:rPr lang="sv-SE" sz="1600" dirty="0" err="1" smtClean="0">
                <a:solidFill>
                  <a:schemeClr val="tx2"/>
                </a:solidFill>
              </a:rPr>
              <a:t>defects</a:t>
            </a:r>
            <a:endParaRPr lang="sv-SE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chemeClr val="tx2"/>
                </a:solidFill>
              </a:rPr>
              <a:t>Luminescence</a:t>
            </a:r>
            <a:r>
              <a:rPr lang="sv-SE" sz="1600" dirty="0" smtClean="0">
                <a:solidFill>
                  <a:schemeClr val="tx2"/>
                </a:solidFill>
              </a:rPr>
              <a:t> ’</a:t>
            </a:r>
            <a:r>
              <a:rPr lang="sv-SE" sz="1600" dirty="0" err="1" smtClean="0">
                <a:solidFill>
                  <a:schemeClr val="tx2"/>
                </a:solidFill>
              </a:rPr>
              <a:t>fatigue</a:t>
            </a:r>
            <a:r>
              <a:rPr lang="sv-SE" sz="1600" dirty="0" smtClean="0">
                <a:solidFill>
                  <a:schemeClr val="tx2"/>
                </a:solidFill>
              </a:rPr>
              <a:t>’</a:t>
            </a:r>
          </a:p>
          <a:p>
            <a:pPr marL="285750" indent="-285750">
              <a:buFont typeface="Arial" pitchFamily="34" charset="0"/>
              <a:buChar char="•"/>
            </a:pPr>
            <a:endParaRPr lang="sv-SE" sz="1600" dirty="0" smtClean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Some properties of luminescence of disordered semiconductors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544" y="2309971"/>
            <a:ext cx="68835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 smtClean="0"/>
              <a:t>Surface </a:t>
            </a:r>
            <a:r>
              <a:rPr lang="sv-SE" sz="1600" dirty="0" err="1" smtClean="0"/>
              <a:t>recombination</a:t>
            </a:r>
            <a:r>
              <a:rPr lang="sv-SE" sz="1600" dirty="0" smtClean="0"/>
              <a:t> in </a:t>
            </a:r>
            <a:r>
              <a:rPr lang="sv-SE" sz="1600" dirty="0" err="1" smtClean="0"/>
              <a:t>thin</a:t>
            </a:r>
            <a:r>
              <a:rPr lang="sv-SE" sz="1600" dirty="0" smtClean="0"/>
              <a:t> </a:t>
            </a:r>
            <a:r>
              <a:rPr lang="sv-SE" sz="1600" dirty="0" err="1" smtClean="0"/>
              <a:t>surface</a:t>
            </a:r>
            <a:r>
              <a:rPr lang="sv-SE" sz="1600" dirty="0" smtClean="0"/>
              <a:t> </a:t>
            </a:r>
            <a:r>
              <a:rPr lang="sv-SE" sz="1600" dirty="0" err="1" smtClean="0"/>
              <a:t>layers</a:t>
            </a:r>
            <a:r>
              <a:rPr lang="sv-SE" sz="1600" dirty="0" smtClean="0"/>
              <a:t>: </a:t>
            </a:r>
            <a:r>
              <a:rPr lang="sv-SE" sz="1600" dirty="0" err="1"/>
              <a:t>U</a:t>
            </a:r>
            <a:r>
              <a:rPr lang="sv-SE" sz="1600" dirty="0" err="1" smtClean="0"/>
              <a:t>nsaturated</a:t>
            </a:r>
            <a:r>
              <a:rPr lang="sv-SE" sz="1600" dirty="0" smtClean="0"/>
              <a:t> </a:t>
            </a:r>
            <a:r>
              <a:rPr lang="sv-SE" sz="1600" dirty="0" err="1" smtClean="0"/>
              <a:t>bonds</a:t>
            </a:r>
            <a:r>
              <a:rPr lang="sv-SE" sz="1600" dirty="0" smtClean="0"/>
              <a:t> </a:t>
            </a:r>
            <a:r>
              <a:rPr lang="sv-SE" sz="1600" dirty="0" err="1" smtClean="0"/>
              <a:t>near</a:t>
            </a:r>
            <a:r>
              <a:rPr lang="sv-SE" sz="1600" dirty="0" smtClean="0"/>
              <a:t> the </a:t>
            </a:r>
            <a:r>
              <a:rPr lang="sv-SE" sz="1600" dirty="0" err="1" smtClean="0"/>
              <a:t>surface</a:t>
            </a:r>
            <a:endParaRPr lang="sv-SE" sz="1600" dirty="0" smtClean="0"/>
          </a:p>
        </p:txBody>
      </p:sp>
      <p:grpSp>
        <p:nvGrpSpPr>
          <p:cNvPr id="14" name="Group 13"/>
          <p:cNvGrpSpPr/>
          <p:nvPr/>
        </p:nvGrpSpPr>
        <p:grpSpPr>
          <a:xfrm>
            <a:off x="651776" y="2780928"/>
            <a:ext cx="7133428" cy="584775"/>
            <a:chOff x="480605" y="2780928"/>
            <a:chExt cx="7133428" cy="584775"/>
          </a:xfrm>
        </p:grpSpPr>
        <p:sp>
          <p:nvSpPr>
            <p:cNvPr id="11" name="Rectangle 10"/>
            <p:cNvSpPr/>
            <p:nvPr/>
          </p:nvSpPr>
          <p:spPr>
            <a:xfrm>
              <a:off x="480605" y="2780928"/>
              <a:ext cx="713342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v-SE" sz="1600" dirty="0" err="1" smtClean="0"/>
                <a:t>Thickness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of</a:t>
              </a:r>
              <a:r>
                <a:rPr lang="sv-SE" sz="1600" dirty="0" smtClean="0"/>
                <a:t> non-</a:t>
              </a:r>
              <a:r>
                <a:rPr lang="sv-SE" sz="1600" dirty="0" err="1" smtClean="0"/>
                <a:t>luminescence</a:t>
              </a:r>
              <a:r>
                <a:rPr lang="sv-SE" sz="1600" dirty="0" smtClean="0"/>
                <a:t> </a:t>
              </a:r>
              <a:r>
                <a:rPr lang="sv-SE" sz="1600" dirty="0" err="1" smtClean="0"/>
                <a:t>layer</a:t>
              </a:r>
              <a:r>
                <a:rPr lang="sv-SE" sz="1600" dirty="0" smtClean="0"/>
                <a:t> </a:t>
              </a:r>
            </a:p>
            <a:p>
              <a:r>
                <a:rPr lang="sv-SE" sz="1600" dirty="0" smtClean="0"/>
                <a:t>D </a:t>
              </a:r>
              <a:r>
                <a:rPr lang="sv-SE" sz="1600" dirty="0" err="1" smtClean="0"/>
                <a:t>Photocarrier</a:t>
              </a:r>
              <a:r>
                <a:rPr lang="sv-SE" sz="1600" dirty="0" smtClean="0"/>
                <a:t> </a:t>
              </a:r>
              <a:r>
                <a:rPr lang="sv-SE" sz="1600" dirty="0"/>
                <a:t>diffusion </a:t>
              </a:r>
              <a:r>
                <a:rPr lang="sv-SE" sz="1600" dirty="0" err="1"/>
                <a:t>coefficient</a:t>
              </a:r>
              <a:r>
                <a:rPr lang="sv-SE" sz="1600" dirty="0"/>
                <a:t> </a:t>
              </a:r>
              <a:r>
                <a:rPr lang="sv-SE" sz="1600" dirty="0" smtClean="0"/>
                <a:t>(small in disordered </a:t>
              </a:r>
              <a:r>
                <a:rPr lang="sv-SE" sz="1600" dirty="0" err="1" smtClean="0"/>
                <a:t>semiconductors</a:t>
              </a:r>
              <a:r>
                <a:rPr lang="sv-SE" sz="1600" dirty="0" smtClean="0"/>
                <a:t>                     )</a:t>
              </a:r>
              <a:endParaRPr lang="sv-SE" sz="1600" dirty="0"/>
            </a:p>
          </p:txBody>
        </p:sp>
        <p:graphicFrame>
          <p:nvGraphicFramePr>
            <p:cNvPr id="12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78199556"/>
                </p:ext>
              </p:extLst>
            </p:nvPr>
          </p:nvGraphicFramePr>
          <p:xfrm>
            <a:off x="3635896" y="2792735"/>
            <a:ext cx="722312" cy="2762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4" name="Equation" r:id="rId3" imgW="596880" imgH="228600" progId="">
                    <p:embed/>
                  </p:oleObj>
                </mc:Choice>
                <mc:Fallback>
                  <p:oleObj name="Equation" r:id="rId3" imgW="596880" imgH="228600" progId="">
                    <p:embed/>
                    <p:pic>
                      <p:nvPicPr>
                        <p:cNvPr id="0" name="Picture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35896" y="2792735"/>
                          <a:ext cx="722312" cy="2762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13923000"/>
                </p:ext>
              </p:extLst>
            </p:nvPr>
          </p:nvGraphicFramePr>
          <p:xfrm>
            <a:off x="6483945" y="3068960"/>
            <a:ext cx="968375" cy="246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5" name="Equation" r:id="rId5" imgW="799920" imgH="203040" progId="">
                    <p:embed/>
                  </p:oleObj>
                </mc:Choice>
                <mc:Fallback>
                  <p:oleObj name="Equation" r:id="rId5" imgW="799920" imgH="203040" progId="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83945" y="3068960"/>
                          <a:ext cx="968375" cy="2460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" name="TextBox 14"/>
          <p:cNvSpPr txBox="1"/>
          <p:nvPr/>
        </p:nvSpPr>
        <p:spPr>
          <a:xfrm>
            <a:off x="726797" y="3666510"/>
            <a:ext cx="6983387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sv-SE" sz="1600" dirty="0" smtClean="0">
                <a:solidFill>
                  <a:srgbClr val="0070C0"/>
                </a:solidFill>
              </a:rPr>
              <a:t>Although the concentration of surface defect is high , small contribuion in surface </a:t>
            </a:r>
          </a:p>
          <a:p>
            <a:pPr algn="ctr"/>
            <a:r>
              <a:rPr lang="sv-SE" sz="1600" dirty="0" smtClean="0">
                <a:solidFill>
                  <a:srgbClr val="0070C0"/>
                </a:solidFill>
              </a:rPr>
              <a:t>non-radiative recombination (~ 10%)</a:t>
            </a:r>
          </a:p>
        </p:txBody>
      </p:sp>
    </p:spTree>
    <p:extLst>
      <p:ext uri="{BB962C8B-B14F-4D97-AF65-F5344CB8AC3E}">
        <p14:creationId xmlns:p14="http://schemas.microsoft.com/office/powerpoint/2010/main" val="159821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836712"/>
            <a:ext cx="2222672" cy="208178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16</a:t>
            </a:fld>
            <a:endParaRPr lang="sv-SE"/>
          </a:p>
        </p:txBody>
      </p:sp>
      <p:sp>
        <p:nvSpPr>
          <p:cNvPr id="7" name="TextBox 6"/>
          <p:cNvSpPr txBox="1"/>
          <p:nvPr/>
        </p:nvSpPr>
        <p:spPr>
          <a:xfrm>
            <a:off x="539552" y="980728"/>
            <a:ext cx="37684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chemeClr val="tx2"/>
                </a:solidFill>
              </a:rPr>
              <a:t>Correlation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effects</a:t>
            </a:r>
            <a:endParaRPr lang="sv-SE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smtClean="0">
                <a:solidFill>
                  <a:schemeClr val="tx2"/>
                </a:solidFill>
              </a:rPr>
              <a:t>Non-</a:t>
            </a:r>
            <a:r>
              <a:rPr lang="sv-SE" sz="1600" dirty="0" err="1" smtClean="0">
                <a:solidFill>
                  <a:schemeClr val="tx2"/>
                </a:solidFill>
              </a:rPr>
              <a:t>radiative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recombination</a:t>
            </a:r>
            <a:endParaRPr lang="sv-SE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rgbClr val="FF0000"/>
                </a:solidFill>
              </a:rPr>
              <a:t>Luminescence</a:t>
            </a:r>
            <a:r>
              <a:rPr lang="sv-SE" sz="1600" dirty="0" smtClean="0">
                <a:solidFill>
                  <a:srgbClr val="FF0000"/>
                </a:solidFill>
              </a:rPr>
              <a:t> </a:t>
            </a:r>
            <a:r>
              <a:rPr lang="sv-SE" sz="1600" dirty="0" err="1" smtClean="0">
                <a:solidFill>
                  <a:srgbClr val="FF0000"/>
                </a:solidFill>
              </a:rPr>
              <a:t>of</a:t>
            </a:r>
            <a:r>
              <a:rPr lang="sv-SE" sz="1600" dirty="0" smtClean="0">
                <a:solidFill>
                  <a:srgbClr val="FF0000"/>
                </a:solidFill>
              </a:rPr>
              <a:t> </a:t>
            </a:r>
            <a:r>
              <a:rPr lang="sv-SE" sz="1600" dirty="0" err="1" smtClean="0">
                <a:solidFill>
                  <a:srgbClr val="FF0000"/>
                </a:solidFill>
              </a:rPr>
              <a:t>impurities</a:t>
            </a:r>
            <a:r>
              <a:rPr lang="sv-SE" sz="1600" dirty="0" smtClean="0">
                <a:solidFill>
                  <a:srgbClr val="FF0000"/>
                </a:solidFill>
              </a:rPr>
              <a:t> and </a:t>
            </a:r>
            <a:r>
              <a:rPr lang="sv-SE" sz="1600" dirty="0" err="1" smtClean="0">
                <a:solidFill>
                  <a:srgbClr val="FF0000"/>
                </a:solidFill>
              </a:rPr>
              <a:t>defects</a:t>
            </a:r>
            <a:endParaRPr lang="sv-SE" sz="1600" dirty="0" smtClean="0">
              <a:solidFill>
                <a:srgbClr val="FF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chemeClr val="tx2"/>
                </a:solidFill>
              </a:rPr>
              <a:t>Luminescence</a:t>
            </a:r>
            <a:r>
              <a:rPr lang="sv-SE" sz="1600" dirty="0" smtClean="0">
                <a:solidFill>
                  <a:schemeClr val="tx2"/>
                </a:solidFill>
              </a:rPr>
              <a:t> ’</a:t>
            </a:r>
            <a:r>
              <a:rPr lang="sv-SE" sz="1600" dirty="0" err="1" smtClean="0">
                <a:solidFill>
                  <a:schemeClr val="tx2"/>
                </a:solidFill>
              </a:rPr>
              <a:t>fatigue</a:t>
            </a:r>
            <a:r>
              <a:rPr lang="sv-SE" sz="1600" dirty="0" smtClean="0">
                <a:solidFill>
                  <a:schemeClr val="tx2"/>
                </a:solidFill>
              </a:rPr>
              <a:t>’</a:t>
            </a:r>
          </a:p>
          <a:p>
            <a:pPr marL="285750" indent="-285750">
              <a:buFont typeface="Arial" pitchFamily="34" charset="0"/>
              <a:buChar char="•"/>
            </a:pPr>
            <a:endParaRPr lang="sv-SE" sz="1600" dirty="0" smtClean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Some properties of luminescence of disordered semiconductors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570845" y="2309971"/>
            <a:ext cx="3734164" cy="2062103"/>
            <a:chOff x="570845" y="2309971"/>
            <a:chExt cx="3734164" cy="2062103"/>
          </a:xfrm>
        </p:grpSpPr>
        <p:sp>
          <p:nvSpPr>
            <p:cNvPr id="6" name="TextBox 5"/>
            <p:cNvSpPr txBox="1"/>
            <p:nvPr/>
          </p:nvSpPr>
          <p:spPr>
            <a:xfrm>
              <a:off x="570845" y="2309971"/>
              <a:ext cx="3734164" cy="2062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Tx/>
                <a:buChar char="-"/>
              </a:pPr>
              <a:r>
                <a:rPr lang="sv-SE" sz="1600" dirty="0" smtClean="0"/>
                <a:t>Distribution of binding energies</a:t>
              </a:r>
            </a:p>
            <a:p>
              <a:pPr>
                <a:buFontTx/>
                <a:buChar char="-"/>
              </a:pPr>
              <a:r>
                <a:rPr lang="sv-SE" sz="1600" dirty="0" smtClean="0"/>
                <a:t> Impurities: new dangling bonds</a:t>
              </a:r>
            </a:p>
            <a:p>
              <a:pPr>
                <a:buFontTx/>
                <a:buChar char="-"/>
              </a:pPr>
              <a:r>
                <a:rPr lang="sv-SE" sz="1600" dirty="0" smtClean="0"/>
                <a:t> Mainly non-radiative</a:t>
              </a:r>
            </a:p>
            <a:p>
              <a:pPr>
                <a:buFontTx/>
                <a:buChar char="-"/>
              </a:pPr>
              <a:r>
                <a:rPr lang="sv-SE" sz="1600" dirty="0" smtClean="0"/>
                <a:t> High doping: weak luminescence</a:t>
              </a:r>
            </a:p>
            <a:p>
              <a:r>
                <a:rPr lang="sv-SE" sz="1600" dirty="0" smtClean="0"/>
                <a:t>  </a:t>
              </a:r>
              <a:r>
                <a:rPr lang="sv-SE" sz="1600" dirty="0" smtClean="0">
                  <a:solidFill>
                    <a:srgbClr val="00B050"/>
                  </a:solidFill>
                </a:rPr>
                <a:t>a-Si:H doped with phosphorus/boron</a:t>
              </a:r>
            </a:p>
            <a:p>
              <a:r>
                <a:rPr lang="sv-SE" sz="1600" dirty="0" smtClean="0">
                  <a:solidFill>
                    <a:srgbClr val="00B050"/>
                  </a:solidFill>
                </a:rPr>
                <a:t>   new emission band in Infrared ( ~ 0.8 eV)</a:t>
              </a:r>
            </a:p>
            <a:p>
              <a:r>
                <a:rPr lang="sv-SE" sz="1600" dirty="0" smtClean="0">
                  <a:solidFill>
                    <a:srgbClr val="00B050"/>
                  </a:solidFill>
                </a:rPr>
                <a:t> </a:t>
              </a:r>
              <a:r>
                <a:rPr lang="sv-SE" sz="1600" dirty="0" smtClean="0"/>
                <a:t> </a:t>
              </a:r>
            </a:p>
            <a:p>
              <a:pPr>
                <a:buFontTx/>
                <a:buChar char="-"/>
              </a:pPr>
              <a:endParaRPr lang="sv-SE" sz="1600" dirty="0" smtClean="0"/>
            </a:p>
          </p:txBody>
        </p:sp>
        <p:graphicFrame>
          <p:nvGraphicFramePr>
            <p:cNvPr id="10" name="Object 9"/>
            <p:cNvGraphicFramePr>
              <a:graphicFrameLocks noChangeAspect="1"/>
            </p:cNvGraphicFramePr>
            <p:nvPr/>
          </p:nvGraphicFramePr>
          <p:xfrm>
            <a:off x="3347863" y="2348880"/>
            <a:ext cx="593007" cy="2880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79" name="Equation" r:id="rId4" imgW="444240" imgH="215640" progId="Equation.3">
                    <p:embed/>
                  </p:oleObj>
                </mc:Choice>
                <mc:Fallback>
                  <p:oleObj name="Equation" r:id="rId4" imgW="444240" imgH="21564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47863" y="2348880"/>
                          <a:ext cx="593007" cy="2880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3" name="Content Placeholder 3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668" y="3284984"/>
            <a:ext cx="4273804" cy="2917628"/>
          </a:xfrm>
        </p:spPr>
      </p:pic>
      <p:grpSp>
        <p:nvGrpSpPr>
          <p:cNvPr id="16" name="Group 15"/>
          <p:cNvGrpSpPr/>
          <p:nvPr/>
        </p:nvGrpSpPr>
        <p:grpSpPr>
          <a:xfrm>
            <a:off x="755576" y="4121785"/>
            <a:ext cx="3456384" cy="1323439"/>
            <a:chOff x="395536" y="4077073"/>
            <a:chExt cx="3816424" cy="1323439"/>
          </a:xfrm>
        </p:grpSpPr>
        <p:sp>
          <p:nvSpPr>
            <p:cNvPr id="14" name="TextBox 13"/>
            <p:cNvSpPr txBox="1"/>
            <p:nvPr/>
          </p:nvSpPr>
          <p:spPr>
            <a:xfrm>
              <a:off x="395536" y="4077073"/>
              <a:ext cx="3816424" cy="132343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sv-SE" sz="1600" dirty="0" smtClean="0">
                  <a:solidFill>
                    <a:srgbClr val="C00000"/>
                  </a:solidFill>
                </a:rPr>
                <a:t>Why radiative processes like</a:t>
              </a:r>
            </a:p>
            <a:p>
              <a:pPr algn="ctr"/>
              <a:r>
                <a:rPr lang="sv-SE" sz="1600" dirty="0" smtClean="0">
                  <a:solidFill>
                    <a:srgbClr val="C00000"/>
                  </a:solidFill>
                </a:rPr>
                <a:t> </a:t>
              </a:r>
            </a:p>
            <a:p>
              <a:pPr algn="ctr"/>
              <a:endParaRPr lang="sv-SE" sz="1600" dirty="0" smtClean="0">
                <a:solidFill>
                  <a:srgbClr val="C00000"/>
                </a:solidFill>
              </a:endParaRPr>
            </a:p>
            <a:p>
              <a:pPr algn="ctr"/>
              <a:r>
                <a:rPr lang="sv-SE" sz="1600" dirty="0" smtClean="0">
                  <a:solidFill>
                    <a:srgbClr val="C00000"/>
                  </a:solidFill>
                </a:rPr>
                <a:t>Hasn’t been observed in amorphous</a:t>
              </a:r>
            </a:p>
            <a:p>
              <a:pPr algn="ctr"/>
              <a:r>
                <a:rPr lang="sv-SE" sz="1600" dirty="0" smtClean="0">
                  <a:solidFill>
                    <a:srgbClr val="C00000"/>
                  </a:solidFill>
                </a:rPr>
                <a:t>Semiconductors?</a:t>
              </a:r>
            </a:p>
          </p:txBody>
        </p:sp>
        <p:graphicFrame>
          <p:nvGraphicFramePr>
            <p:cNvPr id="15" name="Object 14"/>
            <p:cNvGraphicFramePr>
              <a:graphicFrameLocks noChangeAspect="1"/>
            </p:cNvGraphicFramePr>
            <p:nvPr/>
          </p:nvGraphicFramePr>
          <p:xfrm>
            <a:off x="1600349" y="4493940"/>
            <a:ext cx="1387475" cy="303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80" name="Equation" r:id="rId7" imgW="1041120" imgH="228600" progId="Equation.3">
                    <p:embed/>
                  </p:oleObj>
                </mc:Choice>
                <mc:Fallback>
                  <p:oleObj name="Equation" r:id="rId7" imgW="1041120" imgH="22860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00349" y="4493940"/>
                          <a:ext cx="1387475" cy="3032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78978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349754"/>
            <a:ext cx="3229706" cy="338350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17</a:t>
            </a:fld>
            <a:endParaRPr lang="sv-SE"/>
          </a:p>
        </p:txBody>
      </p:sp>
      <p:sp>
        <p:nvSpPr>
          <p:cNvPr id="7" name="TextBox 6"/>
          <p:cNvSpPr txBox="1"/>
          <p:nvPr/>
        </p:nvSpPr>
        <p:spPr>
          <a:xfrm>
            <a:off x="539552" y="980728"/>
            <a:ext cx="37684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chemeClr val="tx2"/>
                </a:solidFill>
              </a:rPr>
              <a:t>Correlation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effects</a:t>
            </a:r>
            <a:endParaRPr lang="sv-SE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smtClean="0">
                <a:solidFill>
                  <a:schemeClr val="tx2"/>
                </a:solidFill>
              </a:rPr>
              <a:t>Non-</a:t>
            </a:r>
            <a:r>
              <a:rPr lang="sv-SE" sz="1600" dirty="0" err="1" smtClean="0">
                <a:solidFill>
                  <a:schemeClr val="tx2"/>
                </a:solidFill>
              </a:rPr>
              <a:t>radiative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recombination</a:t>
            </a:r>
            <a:endParaRPr lang="sv-SE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chemeClr val="tx2"/>
                </a:solidFill>
              </a:rPr>
              <a:t>Luminescence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of</a:t>
            </a:r>
            <a:r>
              <a:rPr lang="sv-SE" sz="1600" dirty="0" smtClean="0">
                <a:solidFill>
                  <a:schemeClr val="tx2"/>
                </a:solidFill>
              </a:rPr>
              <a:t> </a:t>
            </a:r>
            <a:r>
              <a:rPr lang="sv-SE" sz="1600" dirty="0" err="1" smtClean="0">
                <a:solidFill>
                  <a:schemeClr val="tx2"/>
                </a:solidFill>
              </a:rPr>
              <a:t>impurities</a:t>
            </a:r>
            <a:r>
              <a:rPr lang="sv-SE" sz="1600" dirty="0" smtClean="0">
                <a:solidFill>
                  <a:schemeClr val="tx2"/>
                </a:solidFill>
              </a:rPr>
              <a:t> and </a:t>
            </a:r>
            <a:r>
              <a:rPr lang="sv-SE" sz="1600" dirty="0" err="1" smtClean="0">
                <a:solidFill>
                  <a:schemeClr val="tx2"/>
                </a:solidFill>
              </a:rPr>
              <a:t>defects</a:t>
            </a:r>
            <a:endParaRPr lang="sv-SE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v-SE" sz="1600" dirty="0" err="1" smtClean="0">
                <a:solidFill>
                  <a:srgbClr val="FF0000"/>
                </a:solidFill>
              </a:rPr>
              <a:t>Luminescence</a:t>
            </a:r>
            <a:r>
              <a:rPr lang="sv-SE" sz="1600" dirty="0" smtClean="0">
                <a:solidFill>
                  <a:srgbClr val="FF0000"/>
                </a:solidFill>
              </a:rPr>
              <a:t> ’</a:t>
            </a:r>
            <a:r>
              <a:rPr lang="sv-SE" sz="1600" dirty="0" err="1" smtClean="0">
                <a:solidFill>
                  <a:srgbClr val="FF0000"/>
                </a:solidFill>
              </a:rPr>
              <a:t>fatigue</a:t>
            </a:r>
            <a:r>
              <a:rPr lang="sv-SE" sz="1600" dirty="0" smtClean="0">
                <a:solidFill>
                  <a:srgbClr val="FF0000"/>
                </a:solidFill>
              </a:rPr>
              <a:t>’</a:t>
            </a:r>
          </a:p>
          <a:p>
            <a:pPr marL="285750" indent="-285750">
              <a:buFont typeface="Arial" pitchFamily="34" charset="0"/>
              <a:buChar char="•"/>
            </a:pPr>
            <a:endParaRPr lang="sv-SE" sz="1600" dirty="0" smtClean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Some properties of luminescence of disordered semiconductors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83568" y="3284984"/>
            <a:ext cx="3960440" cy="1160840"/>
            <a:chOff x="467544" y="3212976"/>
            <a:chExt cx="3960440" cy="1160840"/>
          </a:xfrm>
        </p:grpSpPr>
        <p:sp>
          <p:nvSpPr>
            <p:cNvPr id="6" name="TextBox 5"/>
            <p:cNvSpPr txBox="1"/>
            <p:nvPr/>
          </p:nvSpPr>
          <p:spPr>
            <a:xfrm>
              <a:off x="467544" y="3212976"/>
              <a:ext cx="391780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600" dirty="0" smtClean="0"/>
                <a:t>Gradual fading of main emission band under </a:t>
              </a:r>
            </a:p>
            <a:p>
              <a:pPr algn="ctr"/>
              <a:r>
                <a:rPr lang="sv-SE" sz="1600" dirty="0" smtClean="0"/>
                <a:t>high excitation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20311" y="4035262"/>
              <a:ext cx="3907673" cy="338554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sv-SE" sz="1600" dirty="0" smtClean="0"/>
                <a:t>Staebler-Wronski or light- induced formation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456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18</a:t>
            </a:fld>
            <a:endParaRPr lang="sv-SE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075240" cy="543590"/>
          </a:xfrm>
        </p:spPr>
        <p:txBody>
          <a:bodyPr>
            <a:normAutofit/>
          </a:bodyPr>
          <a:lstStyle/>
          <a:p>
            <a:pPr algn="l"/>
            <a:r>
              <a:rPr lang="sv-SE" sz="2000" u="sng" dirty="0" err="1" smtClean="0">
                <a:solidFill>
                  <a:srgbClr val="FF0000"/>
                </a:solidFill>
                <a:latin typeface="+mn-lt"/>
              </a:rPr>
              <a:t>Stimulated</a:t>
            </a:r>
            <a:r>
              <a:rPr lang="sv-SE" sz="2000" u="sng" dirty="0" smtClean="0">
                <a:solidFill>
                  <a:srgbClr val="FF0000"/>
                </a:solidFill>
                <a:latin typeface="+mn-lt"/>
              </a:rPr>
              <a:t> emission</a:t>
            </a:r>
            <a:endParaRPr lang="sv-SE" sz="2000" u="sng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23528" y="908721"/>
            <a:ext cx="8435280" cy="158417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sv-SE" sz="1800" dirty="0" smtClean="0"/>
              <a:t>Special case of luminescence</a:t>
            </a:r>
          </a:p>
          <a:p>
            <a:pPr>
              <a:buFont typeface="Wingdings" pitchFamily="2" charset="2"/>
              <a:buChar char="Ø"/>
            </a:pPr>
            <a:r>
              <a:rPr lang="sv-SE" sz="1800" dirty="0" smtClean="0"/>
              <a:t>Different thermodynamic  conditions needed for occurance</a:t>
            </a:r>
          </a:p>
          <a:p>
            <a:pPr>
              <a:buFont typeface="Wingdings" pitchFamily="2" charset="2"/>
              <a:buChar char="Ø"/>
            </a:pPr>
            <a:r>
              <a:rPr lang="sv-SE" sz="1800" b="0" dirty="0" smtClean="0"/>
              <a:t>Polpulation inversion</a:t>
            </a:r>
          </a:p>
          <a:p>
            <a:pPr>
              <a:buFont typeface="Wingdings" pitchFamily="2" charset="2"/>
              <a:buChar char="Ø"/>
            </a:pPr>
            <a:r>
              <a:rPr lang="sv-SE" sz="1800" dirty="0" smtClean="0"/>
              <a:t>Need to be based on different principles</a:t>
            </a:r>
            <a:endParaRPr lang="sv-SE" sz="1800" b="0" dirty="0" smtClean="0"/>
          </a:p>
          <a:p>
            <a:pPr>
              <a:buFont typeface="Wingdings" pitchFamily="2" charset="2"/>
              <a:buChar char="Ø"/>
            </a:pPr>
            <a:endParaRPr lang="sv-SE" sz="1800" b="0" dirty="0" smtClean="0"/>
          </a:p>
          <a:p>
            <a:pPr>
              <a:buFont typeface="Wingdings" pitchFamily="2" charset="2"/>
              <a:buChar char="Ø"/>
            </a:pPr>
            <a:endParaRPr lang="sv-SE" sz="1800" b="0" i="1" dirty="0" smtClean="0"/>
          </a:p>
          <a:p>
            <a:pPr>
              <a:buFont typeface="Wingdings" pitchFamily="2" charset="2"/>
              <a:buChar char="Ø"/>
            </a:pPr>
            <a:endParaRPr lang="sv-SE" sz="1800" b="0" dirty="0" smtClean="0"/>
          </a:p>
          <a:p>
            <a:pPr>
              <a:buFont typeface="Wingdings" pitchFamily="2" charset="2"/>
              <a:buChar char="Ø"/>
            </a:pPr>
            <a:endParaRPr lang="sv-SE" sz="1400" b="0" dirty="0" smtClean="0"/>
          </a:p>
          <a:p>
            <a:pPr marL="0" indent="0">
              <a:buNone/>
            </a:pPr>
            <a:endParaRPr lang="sv-SE" sz="1800" b="0" dirty="0" smtClean="0"/>
          </a:p>
          <a:p>
            <a:endParaRPr lang="sv-SE" sz="1800" b="0" dirty="0"/>
          </a:p>
        </p:txBody>
      </p:sp>
    </p:spTree>
    <p:extLst>
      <p:ext uri="{BB962C8B-B14F-4D97-AF65-F5344CB8AC3E}">
        <p14:creationId xmlns:p14="http://schemas.microsoft.com/office/powerpoint/2010/main" val="220425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19</a:t>
            </a:fld>
            <a:endParaRPr lang="sv-SE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Spontaneous versus stimulated emission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6761" y="980728"/>
            <a:ext cx="39217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 smtClean="0"/>
              <a:t>Fundumental principle of lasers </a:t>
            </a:r>
            <a:r>
              <a:rPr lang="sv-SE" sz="1600" b="1" i="1" dirty="0" smtClean="0">
                <a:solidFill>
                  <a:srgbClr val="C00000"/>
                </a:solidFill>
              </a:rPr>
              <a:t>√</a:t>
            </a:r>
          </a:p>
          <a:p>
            <a:r>
              <a:rPr lang="sv-SE" sz="1600" dirty="0" smtClean="0"/>
              <a:t>Basic resseach on radiative recombination </a:t>
            </a:r>
            <a:r>
              <a:rPr lang="sv-SE" sz="1600" b="1" i="1" dirty="0" smtClean="0">
                <a:solidFill>
                  <a:srgbClr val="C00000"/>
                </a:solidFill>
              </a:rPr>
              <a:t>×</a:t>
            </a:r>
            <a:r>
              <a:rPr lang="sv-SE" sz="1600" dirty="0" smtClean="0"/>
              <a:t>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5257184" y="764704"/>
            <a:ext cx="3275256" cy="4141237"/>
            <a:chOff x="5185176" y="972017"/>
            <a:chExt cx="3275256" cy="414123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0112" y="1628800"/>
              <a:ext cx="2555176" cy="348445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5185176" y="972017"/>
              <a:ext cx="32752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600" dirty="0" smtClean="0">
                  <a:solidFill>
                    <a:schemeClr val="tx2"/>
                  </a:solidFill>
                </a:rPr>
                <a:t>Shape of the sample and the applied </a:t>
              </a:r>
            </a:p>
            <a:p>
              <a:pPr algn="ctr"/>
              <a:r>
                <a:rPr lang="sv-SE" sz="1600" dirty="0" smtClean="0">
                  <a:solidFill>
                    <a:schemeClr val="tx2"/>
                  </a:solidFill>
                </a:rPr>
                <a:t>geometery of experiment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67544" y="1764105"/>
            <a:ext cx="4760599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sv-SE" sz="1600" dirty="0" smtClean="0">
                <a:solidFill>
                  <a:srgbClr val="00B050"/>
                </a:solidFill>
              </a:rPr>
              <a:t> Large excited spot (~ 1mm) and high optical quality </a:t>
            </a:r>
          </a:p>
          <a:p>
            <a:r>
              <a:rPr lang="sv-SE" sz="1600" dirty="0" smtClean="0">
                <a:solidFill>
                  <a:srgbClr val="00B050"/>
                </a:solidFill>
              </a:rPr>
              <a:t>surface: spontaneous emission will stimulate the </a:t>
            </a:r>
          </a:p>
          <a:p>
            <a:r>
              <a:rPr lang="sv-SE" sz="1600" dirty="0" smtClean="0">
                <a:solidFill>
                  <a:srgbClr val="00B050"/>
                </a:solidFill>
              </a:rPr>
              <a:t>emission of other photons</a:t>
            </a:r>
          </a:p>
          <a:p>
            <a:endParaRPr lang="sv-SE" sz="1600" dirty="0" smtClean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sv-SE" sz="1600" dirty="0" smtClean="0">
                <a:solidFill>
                  <a:srgbClr val="00B050"/>
                </a:solidFill>
              </a:rPr>
              <a:t> Decreasing excited spot leads to suppression of </a:t>
            </a:r>
          </a:p>
          <a:p>
            <a:r>
              <a:rPr lang="sv-SE" sz="1600" dirty="0" smtClean="0">
                <a:solidFill>
                  <a:srgbClr val="00B050"/>
                </a:solidFill>
              </a:rPr>
              <a:t>stimulated emission, new M line due to radiative decay</a:t>
            </a:r>
          </a:p>
          <a:p>
            <a:r>
              <a:rPr lang="sv-SE" sz="1600" dirty="0" smtClean="0">
                <a:solidFill>
                  <a:srgbClr val="00B050"/>
                </a:solidFill>
              </a:rPr>
              <a:t>Of excitonic emission</a:t>
            </a:r>
          </a:p>
          <a:p>
            <a:endParaRPr lang="sv-SE" sz="1600" dirty="0" smtClean="0">
              <a:solidFill>
                <a:srgbClr val="00B050"/>
              </a:solidFill>
            </a:endParaRPr>
          </a:p>
        </p:txBody>
      </p:sp>
      <p:pic>
        <p:nvPicPr>
          <p:cNvPr id="1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481263"/>
            <a:ext cx="2328072" cy="2789354"/>
          </a:xfrm>
        </p:spPr>
      </p:pic>
      <p:sp>
        <p:nvSpPr>
          <p:cNvPr id="15" name="TextBox 14"/>
          <p:cNvSpPr txBox="1"/>
          <p:nvPr/>
        </p:nvSpPr>
        <p:spPr>
          <a:xfrm>
            <a:off x="2483768" y="6289575"/>
            <a:ext cx="2520280" cy="307777"/>
          </a:xfrm>
          <a:prstGeom prst="rect">
            <a:avLst/>
          </a:prstGeom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v-SE" sz="1400" i="1" dirty="0" smtClean="0">
                <a:solidFill>
                  <a:srgbClr val="0070C0"/>
                </a:solidFill>
              </a:rPr>
              <a:t>High excitation/ excited area</a:t>
            </a:r>
          </a:p>
        </p:txBody>
      </p:sp>
    </p:spTree>
    <p:extLst>
      <p:ext uri="{BB962C8B-B14F-4D97-AF65-F5344CB8AC3E}">
        <p14:creationId xmlns:p14="http://schemas.microsoft.com/office/powerpoint/2010/main" val="102549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20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Spontaneous versus stimulated emission</a:t>
            </a:r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567334"/>
            <a:ext cx="2169760" cy="3661866"/>
          </a:xfrm>
        </p:spPr>
      </p:pic>
      <p:sp>
        <p:nvSpPr>
          <p:cNvPr id="8" name="TextBox 7"/>
          <p:cNvSpPr txBox="1"/>
          <p:nvPr/>
        </p:nvSpPr>
        <p:spPr>
          <a:xfrm>
            <a:off x="547196" y="980728"/>
            <a:ext cx="4796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v-SE" sz="1600" dirty="0" smtClean="0"/>
              <a:t> Decay time of </a:t>
            </a:r>
            <a:r>
              <a:rPr lang="sv-SE" sz="1600" dirty="0" smtClean="0"/>
              <a:t>stimulated emission </a:t>
            </a:r>
            <a:r>
              <a:rPr lang="sv-SE" sz="1600" dirty="0" smtClean="0"/>
              <a:t>is much faster than </a:t>
            </a:r>
          </a:p>
          <a:p>
            <a:r>
              <a:rPr lang="sv-SE" altLang="ja-JP" sz="1600" dirty="0"/>
              <a:t>spontaneous </a:t>
            </a:r>
            <a:r>
              <a:rPr lang="sv-SE" sz="1600" dirty="0" smtClean="0"/>
              <a:t>emission</a:t>
            </a:r>
            <a:endParaRPr lang="sv-SE" sz="1600" dirty="0" smtClean="0"/>
          </a:p>
        </p:txBody>
      </p:sp>
      <p:pic>
        <p:nvPicPr>
          <p:cNvPr id="9" name="Picture 8" descr="Picture1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09496" y="4437112"/>
            <a:ext cx="2866560" cy="1625482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467544" y="1916832"/>
            <a:ext cx="5904656" cy="2308324"/>
            <a:chOff x="539552" y="2052137"/>
            <a:chExt cx="5904656" cy="2308324"/>
          </a:xfrm>
        </p:grpSpPr>
        <p:sp>
          <p:nvSpPr>
            <p:cNvPr id="12" name="TextBox 11"/>
            <p:cNvSpPr txBox="1"/>
            <p:nvPr/>
          </p:nvSpPr>
          <p:spPr>
            <a:xfrm>
              <a:off x="539552" y="2052137"/>
              <a:ext cx="5544616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Blip>
                  <a:blip r:embed="rId5"/>
                </a:buBlip>
              </a:pPr>
              <a:r>
                <a:rPr lang="sv-SE" sz="1600" dirty="0" smtClean="0"/>
                <a:t> Rate of transitios from I2&gt; to I1&gt; by spontaneous emission:                  </a:t>
              </a:r>
            </a:p>
            <a:p>
              <a:r>
                <a:rPr lang="sv-SE" sz="1600" dirty="0" smtClean="0"/>
                <a:t>(       Einstein coefficient                   )</a:t>
              </a:r>
            </a:p>
            <a:p>
              <a:endParaRPr lang="sv-SE" sz="1600" dirty="0" smtClean="0"/>
            </a:p>
            <a:p>
              <a:pPr>
                <a:buBlip>
                  <a:blip r:embed="rId5"/>
                </a:buBlip>
              </a:pPr>
              <a:r>
                <a:rPr lang="sv-SE" sz="1600" dirty="0" smtClean="0"/>
                <a:t> Rate of stimulated emission from I2&gt; to I1&gt; (or vice versa):</a:t>
              </a:r>
            </a:p>
            <a:p>
              <a:r>
                <a:rPr lang="sv-SE" sz="1600" dirty="0" smtClean="0"/>
                <a:t>                          and </a:t>
              </a:r>
            </a:p>
            <a:p>
              <a:r>
                <a:rPr lang="sv-SE" sz="1600" dirty="0" smtClean="0"/>
                <a:t>         </a:t>
              </a:r>
            </a:p>
            <a:p>
              <a:r>
                <a:rPr lang="sv-SE" sz="1600" dirty="0" smtClean="0"/>
                <a:t>    </a:t>
              </a:r>
            </a:p>
            <a:p>
              <a:endParaRPr lang="sv-SE" sz="1600" dirty="0" smtClean="0"/>
            </a:p>
            <a:p>
              <a:r>
                <a:rPr lang="sv-SE" sz="1600" dirty="0" smtClean="0"/>
                <a:t> </a:t>
              </a:r>
            </a:p>
          </p:txBody>
        </p:sp>
        <p:graphicFrame>
          <p:nvGraphicFramePr>
            <p:cNvPr id="13" name="Object 12"/>
            <p:cNvGraphicFramePr>
              <a:graphicFrameLocks noChangeAspect="1"/>
            </p:cNvGraphicFramePr>
            <p:nvPr/>
          </p:nvGraphicFramePr>
          <p:xfrm>
            <a:off x="5664746" y="2091502"/>
            <a:ext cx="779462" cy="3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12" name="Equation" r:id="rId6" imgW="583920" imgH="241200" progId="Equation.3">
                    <p:embed/>
                  </p:oleObj>
                </mc:Choice>
                <mc:Fallback>
                  <p:oleObj name="Equation" r:id="rId6" imgW="583920" imgH="24120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64746" y="2091502"/>
                          <a:ext cx="779462" cy="3206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699" name="Object 3"/>
            <p:cNvGraphicFramePr>
              <a:graphicFrameLocks noChangeAspect="1"/>
            </p:cNvGraphicFramePr>
            <p:nvPr/>
          </p:nvGraphicFramePr>
          <p:xfrm>
            <a:off x="683568" y="2340863"/>
            <a:ext cx="304800" cy="287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13" name="Equation" r:id="rId8" imgW="228600" imgH="215640" progId="Equation.3">
                    <p:embed/>
                  </p:oleObj>
                </mc:Choice>
                <mc:Fallback>
                  <p:oleObj name="Equation" r:id="rId8" imgW="228600" imgH="21564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568" y="2340863"/>
                          <a:ext cx="304800" cy="2873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00" name="Object 4"/>
            <p:cNvGraphicFramePr>
              <a:graphicFrameLocks noChangeAspect="1"/>
            </p:cNvGraphicFramePr>
            <p:nvPr/>
          </p:nvGraphicFramePr>
          <p:xfrm>
            <a:off x="2577480" y="2340169"/>
            <a:ext cx="914400" cy="3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14" name="Equation" r:id="rId10" imgW="685800" imgH="241200" progId="Equation.3">
                    <p:embed/>
                  </p:oleObj>
                </mc:Choice>
                <mc:Fallback>
                  <p:oleObj name="Equation" r:id="rId10" imgW="685800" imgH="24120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77480" y="2340169"/>
                          <a:ext cx="914400" cy="3206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590550" y="2940050"/>
          <a:ext cx="1135063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5" name="Equation" r:id="rId12" imgW="850680" imgH="215640" progId="Equation.3">
                  <p:embed/>
                </p:oleObj>
              </mc:Choice>
              <mc:Fallback>
                <p:oleObj name="Equation" r:id="rId12" imgW="85068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550" y="2940050"/>
                        <a:ext cx="1135063" cy="287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2132013" y="2924175"/>
          <a:ext cx="1117600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6" name="Equation" r:id="rId14" imgW="838080" imgH="215640" progId="Equation.3">
                  <p:embed/>
                </p:oleObj>
              </mc:Choice>
              <mc:Fallback>
                <p:oleObj name="Equation" r:id="rId14" imgW="838080" imgH="215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2013" y="2924175"/>
                        <a:ext cx="1117600" cy="287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24"/>
          <p:cNvGrpSpPr/>
          <p:nvPr/>
        </p:nvGrpSpPr>
        <p:grpSpPr>
          <a:xfrm>
            <a:off x="539552" y="3140968"/>
            <a:ext cx="5731876" cy="605100"/>
            <a:chOff x="568316" y="3234462"/>
            <a:chExt cx="5731876" cy="605100"/>
          </a:xfrm>
        </p:grpSpPr>
        <p:grpSp>
          <p:nvGrpSpPr>
            <p:cNvPr id="21" name="Group 20"/>
            <p:cNvGrpSpPr/>
            <p:nvPr/>
          </p:nvGrpSpPr>
          <p:grpSpPr>
            <a:xfrm>
              <a:off x="568316" y="3234462"/>
              <a:ext cx="4308655" cy="338554"/>
              <a:chOff x="2005360" y="3244334"/>
              <a:chExt cx="4308655" cy="338554"/>
            </a:xfrm>
          </p:grpSpPr>
          <p:graphicFrame>
            <p:nvGraphicFramePr>
              <p:cNvPr id="19" name="Object 3"/>
              <p:cNvGraphicFramePr>
                <a:graphicFrameLocks noChangeAspect="1"/>
              </p:cNvGraphicFramePr>
              <p:nvPr/>
            </p:nvGraphicFramePr>
            <p:xfrm>
              <a:off x="2005360" y="3285678"/>
              <a:ext cx="406400" cy="2873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9717" name="Equation" r:id="rId16" imgW="304560" imgH="215640" progId="Equation.3">
                      <p:embed/>
                    </p:oleObj>
                  </mc:Choice>
                  <mc:Fallback>
                    <p:oleObj name="Equation" r:id="rId16" imgW="304560" imgH="215640" progId="Equation.3">
                      <p:embed/>
                      <p:pic>
                        <p:nvPicPr>
                          <p:cNvPr id="0" name="Picture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05360" y="3285678"/>
                            <a:ext cx="406400" cy="28733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" name="Rectangle 19"/>
              <p:cNvSpPr/>
              <p:nvPr/>
            </p:nvSpPr>
            <p:spPr>
              <a:xfrm>
                <a:off x="2349340" y="3244334"/>
                <a:ext cx="396467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sv-SE" sz="1600" dirty="0" smtClean="0"/>
                  <a:t>specral energy density of resonance radiation</a:t>
                </a:r>
                <a:endParaRPr lang="en-US" sz="1600" dirty="0"/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568316" y="3501008"/>
              <a:ext cx="5731876" cy="338554"/>
              <a:chOff x="1820267" y="3244334"/>
              <a:chExt cx="5731876" cy="338554"/>
            </a:xfrm>
          </p:grpSpPr>
          <p:graphicFrame>
            <p:nvGraphicFramePr>
              <p:cNvPr id="23" name="Object 3"/>
              <p:cNvGraphicFramePr>
                <a:graphicFrameLocks noChangeAspect="1"/>
              </p:cNvGraphicFramePr>
              <p:nvPr/>
            </p:nvGraphicFramePr>
            <p:xfrm>
              <a:off x="1820267" y="3285778"/>
              <a:ext cx="779463" cy="2873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9718" name="Equation" r:id="rId18" imgW="583920" imgH="215640" progId="Equation.3">
                      <p:embed/>
                    </p:oleObj>
                  </mc:Choice>
                  <mc:Fallback>
                    <p:oleObj name="Equation" r:id="rId18" imgW="583920" imgH="215640" progId="Equation.3">
                      <p:embed/>
                      <p:pic>
                        <p:nvPicPr>
                          <p:cNvPr id="0" name="Picture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20267" y="3285778"/>
                            <a:ext cx="779463" cy="28733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4" name="Rectangle 23"/>
              <p:cNvSpPr/>
              <p:nvPr/>
            </p:nvSpPr>
            <p:spPr>
              <a:xfrm>
                <a:off x="2509416" y="3244334"/>
                <a:ext cx="504272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sv-SE" sz="1600" dirty="0" smtClean="0"/>
                  <a:t>Einestein coeficient of absorption and stimulated emission</a:t>
                </a:r>
                <a:endParaRPr lang="en-US" sz="16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707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21</a:t>
            </a:fld>
            <a:endParaRPr lang="sv-SE"/>
          </a:p>
        </p:txBody>
      </p:sp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611560" y="836712"/>
          <a:ext cx="1100138" cy="60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8" name="Equation" r:id="rId4" imgW="825480" imgH="457200" progId="Equation.3">
                  <p:embed/>
                </p:oleObj>
              </mc:Choice>
              <mc:Fallback>
                <p:oleObj name="Equation" r:id="rId4" imgW="82548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836712"/>
                        <a:ext cx="1100138" cy="608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Absorption </a:t>
            </a:r>
            <a:r>
              <a:rPr lang="en-US" sz="2200" u="sng" dirty="0" err="1" smtClean="0">
                <a:solidFill>
                  <a:srgbClr val="002060"/>
                </a:solidFill>
              </a:rPr>
              <a:t>coeeficient</a:t>
            </a:r>
            <a:endParaRPr lang="en-US" sz="2200" u="sng" dirty="0" smtClean="0">
              <a:solidFill>
                <a:srgbClr val="002060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39552" y="1556792"/>
            <a:ext cx="7536358" cy="1517273"/>
            <a:chOff x="539552" y="2384425"/>
            <a:chExt cx="7536358" cy="1517273"/>
          </a:xfrm>
        </p:grpSpPr>
        <p:sp>
          <p:nvSpPr>
            <p:cNvPr id="11" name="TextBox 10"/>
            <p:cNvSpPr txBox="1"/>
            <p:nvPr/>
          </p:nvSpPr>
          <p:spPr>
            <a:xfrm>
              <a:off x="539552" y="3378478"/>
              <a:ext cx="257487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dirty="0" smtClean="0">
                  <a:solidFill>
                    <a:srgbClr val="92D050"/>
                  </a:solidFill>
                </a:rPr>
                <a:t>Population of individual levels: N</a:t>
              </a:r>
            </a:p>
            <a:p>
              <a:r>
                <a:rPr lang="sv-SE" sz="1400" dirty="0" smtClean="0">
                  <a:solidFill>
                    <a:srgbClr val="92D050"/>
                  </a:solidFill>
                </a:rPr>
                <a:t>Density of optical transition: p</a:t>
              </a: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611560" y="2384425"/>
              <a:ext cx="7464350" cy="929147"/>
              <a:chOff x="924074" y="2384425"/>
              <a:chExt cx="7464350" cy="929147"/>
            </a:xfrm>
          </p:grpSpPr>
          <p:graphicFrame>
            <p:nvGraphicFramePr>
              <p:cNvPr id="33796" name="Object 4"/>
              <p:cNvGraphicFramePr>
                <a:graphicFrameLocks noChangeAspect="1"/>
              </p:cNvGraphicFramePr>
              <p:nvPr/>
            </p:nvGraphicFramePr>
            <p:xfrm>
              <a:off x="924074" y="2384885"/>
              <a:ext cx="2063750" cy="9286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819" name="Equation" r:id="rId6" imgW="1549080" imgH="698400" progId="Equation.3">
                      <p:embed/>
                    </p:oleObj>
                  </mc:Choice>
                  <mc:Fallback>
                    <p:oleObj name="Equation" r:id="rId6" imgW="1549080" imgH="698400" progId="Equation.3">
                      <p:embed/>
                      <p:pic>
                        <p:nvPicPr>
                          <p:cNvPr id="0" name="Picture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24074" y="2384885"/>
                            <a:ext cx="2063750" cy="92868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8" name="Group 17"/>
              <p:cNvGrpSpPr/>
              <p:nvPr/>
            </p:nvGrpSpPr>
            <p:grpSpPr>
              <a:xfrm>
                <a:off x="3131840" y="2420888"/>
                <a:ext cx="2520280" cy="830997"/>
                <a:chOff x="3419872" y="2420888"/>
                <a:chExt cx="2520280" cy="830997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3851920" y="2420888"/>
                  <a:ext cx="1656184" cy="830997"/>
                </a:xfrm>
                <a:prstGeom prst="rect">
                  <a:avLst/>
                </a:prstGeom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sv-SE" sz="1600" dirty="0" smtClean="0"/>
                    <a:t>Introduction of</a:t>
                  </a:r>
                </a:p>
                <a:p>
                  <a:pPr algn="ctr"/>
                  <a:r>
                    <a:rPr lang="sv-SE" sz="1600" dirty="0" smtClean="0"/>
                    <a:t>Lineshape function</a:t>
                  </a:r>
                </a:p>
              </p:txBody>
            </p:sp>
            <p:cxnSp>
              <p:nvCxnSpPr>
                <p:cNvPr id="15" name="Straight Arrow Connector 14"/>
                <p:cNvCxnSpPr/>
                <p:nvPr/>
              </p:nvCxnSpPr>
              <p:spPr>
                <a:xfrm>
                  <a:off x="3419872" y="2852936"/>
                  <a:ext cx="288032" cy="0"/>
                </a:xfrm>
                <a:prstGeom prst="straightConnector1">
                  <a:avLst/>
                </a:prstGeom>
                <a:ln w="190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Arrow Connector 15"/>
                <p:cNvCxnSpPr/>
                <p:nvPr/>
              </p:nvCxnSpPr>
              <p:spPr>
                <a:xfrm>
                  <a:off x="5652120" y="2852936"/>
                  <a:ext cx="288032" cy="0"/>
                </a:xfrm>
                <a:prstGeom prst="straightConnector1">
                  <a:avLst/>
                </a:prstGeom>
                <a:ln w="190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aphicFrame>
            <p:nvGraphicFramePr>
              <p:cNvPr id="33798" name="Object 6"/>
              <p:cNvGraphicFramePr>
                <a:graphicFrameLocks noChangeAspect="1"/>
              </p:cNvGraphicFramePr>
              <p:nvPr/>
            </p:nvGraphicFramePr>
            <p:xfrm>
              <a:off x="5800799" y="2384425"/>
              <a:ext cx="2587625" cy="9286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820" name="Equation" r:id="rId8" imgW="1942920" imgH="698400" progId="Equation.3">
                      <p:embed/>
                    </p:oleObj>
                  </mc:Choice>
                  <mc:Fallback>
                    <p:oleObj name="Equation" r:id="rId8" imgW="1942920" imgH="698400" progId="Equation.3">
                      <p:embed/>
                      <p:pic>
                        <p:nvPicPr>
                          <p:cNvPr id="0" name="Picture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800799" y="2384425"/>
                            <a:ext cx="2587625" cy="92868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40" name="Group 39"/>
          <p:cNvGrpSpPr/>
          <p:nvPr/>
        </p:nvGrpSpPr>
        <p:grpSpPr>
          <a:xfrm>
            <a:off x="539552" y="3212976"/>
            <a:ext cx="6912768" cy="914618"/>
            <a:chOff x="539552" y="3212976"/>
            <a:chExt cx="6912768" cy="914618"/>
          </a:xfrm>
        </p:grpSpPr>
        <p:grpSp>
          <p:nvGrpSpPr>
            <p:cNvPr id="31" name="Group 30"/>
            <p:cNvGrpSpPr/>
            <p:nvPr/>
          </p:nvGrpSpPr>
          <p:grpSpPr>
            <a:xfrm>
              <a:off x="547196" y="3212976"/>
              <a:ext cx="6905124" cy="584775"/>
              <a:chOff x="547196" y="4221088"/>
              <a:chExt cx="6905124" cy="584775"/>
            </a:xfrm>
          </p:grpSpPr>
          <p:grpSp>
            <p:nvGrpSpPr>
              <p:cNvPr id="21" name="Group 20"/>
              <p:cNvGrpSpPr/>
              <p:nvPr/>
            </p:nvGrpSpPr>
            <p:grpSpPr>
              <a:xfrm>
                <a:off x="547196" y="4221088"/>
                <a:ext cx="5482848" cy="584775"/>
                <a:chOff x="547196" y="980728"/>
                <a:chExt cx="5482848" cy="584775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547196" y="980728"/>
                  <a:ext cx="5482848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v-SE" sz="1600" dirty="0" smtClean="0"/>
                    <a:t>Parallel beam of photons        with power flux density (Intensity)</a:t>
                  </a:r>
                </a:p>
                <a:p>
                  <a:r>
                    <a:rPr lang="sv-SE" sz="1600" dirty="0" smtClean="0"/>
                    <a:t>Impinging to the atomic system in the z-direction   </a:t>
                  </a:r>
                </a:p>
              </p:txBody>
            </p:sp>
            <p:graphicFrame>
              <p:nvGraphicFramePr>
                <p:cNvPr id="23" name="Object 3"/>
                <p:cNvGraphicFramePr>
                  <a:graphicFrameLocks noChangeAspect="1"/>
                </p:cNvGraphicFramePr>
                <p:nvPr/>
              </p:nvGraphicFramePr>
              <p:xfrm>
                <a:off x="2755032" y="1006203"/>
                <a:ext cx="304800" cy="236537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3821" name="Equation" r:id="rId10" imgW="228600" imgH="177480" progId="Equation.3">
                        <p:embed/>
                      </p:oleObj>
                    </mc:Choice>
                    <mc:Fallback>
                      <p:oleObj name="Equation" r:id="rId10" imgW="228600" imgH="177480" progId="Equation.3">
                        <p:embed/>
                        <p:pic>
                          <p:nvPicPr>
                            <p:cNvPr id="0" name="Picture 7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755032" y="1006203"/>
                              <a:ext cx="304800" cy="236537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aphicFrame>
            <p:nvGraphicFramePr>
              <p:cNvPr id="24" name="Object 3"/>
              <p:cNvGraphicFramePr>
                <a:graphicFrameLocks noChangeAspect="1"/>
              </p:cNvGraphicFramePr>
              <p:nvPr/>
            </p:nvGraphicFramePr>
            <p:xfrm>
              <a:off x="5961657" y="4230688"/>
              <a:ext cx="1490663" cy="3206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822" name="Equation" r:id="rId12" imgW="1117440" imgH="241200" progId="Equation.3">
                      <p:embed/>
                    </p:oleObj>
                  </mc:Choice>
                  <mc:Fallback>
                    <p:oleObj name="Equation" r:id="rId12" imgW="1117440" imgH="241200" progId="Equation.3">
                      <p:embed/>
                      <p:pic>
                        <p:nvPicPr>
                          <p:cNvPr id="0" name="Picture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961657" y="4230688"/>
                            <a:ext cx="1490663" cy="3206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5" name="Group 24"/>
            <p:cNvGrpSpPr/>
            <p:nvPr/>
          </p:nvGrpSpPr>
          <p:grpSpPr>
            <a:xfrm>
              <a:off x="539552" y="3789040"/>
              <a:ext cx="4536504" cy="338554"/>
              <a:chOff x="547196" y="980728"/>
              <a:chExt cx="4536504" cy="338554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547196" y="980728"/>
                <a:ext cx="168725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600" dirty="0" smtClean="0"/>
                  <a:t>Intensity variation</a:t>
                </a:r>
              </a:p>
            </p:txBody>
          </p:sp>
          <p:graphicFrame>
            <p:nvGraphicFramePr>
              <p:cNvPr id="27" name="Object 3"/>
              <p:cNvGraphicFramePr>
                <a:graphicFrameLocks noChangeAspect="1"/>
              </p:cNvGraphicFramePr>
              <p:nvPr/>
            </p:nvGraphicFramePr>
            <p:xfrm>
              <a:off x="2200800" y="1016070"/>
              <a:ext cx="2882900" cy="3032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823" name="Equation" r:id="rId14" imgW="2158920" imgH="228600" progId="Equation.3">
                      <p:embed/>
                    </p:oleObj>
                  </mc:Choice>
                  <mc:Fallback>
                    <p:oleObj name="Equation" r:id="rId14" imgW="2158920" imgH="228600" progId="Equation.3">
                      <p:embed/>
                      <p:pic>
                        <p:nvPicPr>
                          <p:cNvPr id="0" name="Picture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00800" y="1016070"/>
                            <a:ext cx="2882900" cy="30321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28" name="Group 27"/>
          <p:cNvGrpSpPr/>
          <p:nvPr/>
        </p:nvGrpSpPr>
        <p:grpSpPr>
          <a:xfrm>
            <a:off x="539552" y="4293096"/>
            <a:ext cx="8477192" cy="647527"/>
            <a:chOff x="547196" y="980728"/>
            <a:chExt cx="8477192" cy="647527"/>
          </a:xfrm>
        </p:grpSpPr>
        <p:sp>
          <p:nvSpPr>
            <p:cNvPr id="29" name="TextBox 28"/>
            <p:cNvSpPr txBox="1"/>
            <p:nvPr/>
          </p:nvSpPr>
          <p:spPr>
            <a:xfrm>
              <a:off x="547196" y="980728"/>
              <a:ext cx="84771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smtClean="0"/>
                <a:t>Contribution of spontaneous emission in given direction is much smaller than stimulated emission</a:t>
              </a:r>
            </a:p>
          </p:txBody>
        </p:sp>
        <p:graphicFrame>
          <p:nvGraphicFramePr>
            <p:cNvPr id="30" name="Object 3"/>
            <p:cNvGraphicFramePr>
              <a:graphicFrameLocks noChangeAspect="1"/>
            </p:cNvGraphicFramePr>
            <p:nvPr/>
          </p:nvGraphicFramePr>
          <p:xfrm>
            <a:off x="3438852" y="1325042"/>
            <a:ext cx="2220912" cy="3032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24" name="Equation" r:id="rId16" imgW="1663560" imgH="228600" progId="Equation.3">
                    <p:embed/>
                  </p:oleObj>
                </mc:Choice>
                <mc:Fallback>
                  <p:oleObj name="Equation" r:id="rId16" imgW="1663560" imgH="228600" progId="Equation.3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38852" y="1325042"/>
                          <a:ext cx="2220912" cy="3032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6" name="Group 35"/>
          <p:cNvGrpSpPr/>
          <p:nvPr/>
        </p:nvGrpSpPr>
        <p:grpSpPr>
          <a:xfrm>
            <a:off x="611560" y="5110163"/>
            <a:ext cx="6264696" cy="622300"/>
            <a:chOff x="611560" y="5110163"/>
            <a:chExt cx="6264696" cy="622300"/>
          </a:xfrm>
        </p:grpSpPr>
        <p:grpSp>
          <p:nvGrpSpPr>
            <p:cNvPr id="32" name="Group 31"/>
            <p:cNvGrpSpPr/>
            <p:nvPr/>
          </p:nvGrpSpPr>
          <p:grpSpPr>
            <a:xfrm>
              <a:off x="611560" y="5229200"/>
              <a:ext cx="3238515" cy="338554"/>
              <a:chOff x="547196" y="980728"/>
              <a:chExt cx="3238515" cy="338554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547196" y="980728"/>
                <a:ext cx="323851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600" dirty="0" smtClean="0"/>
                  <a:t>For non-degenerate levels                   </a:t>
                </a:r>
              </a:p>
            </p:txBody>
          </p:sp>
          <p:graphicFrame>
            <p:nvGraphicFramePr>
              <p:cNvPr id="34" name="Object 3"/>
              <p:cNvGraphicFramePr>
                <a:graphicFrameLocks noChangeAspect="1"/>
              </p:cNvGraphicFramePr>
              <p:nvPr/>
            </p:nvGraphicFramePr>
            <p:xfrm>
              <a:off x="2873896" y="980728"/>
              <a:ext cx="762000" cy="2873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825" name="Equation" r:id="rId18" imgW="571320" imgH="215640" progId="Equation.3">
                      <p:embed/>
                    </p:oleObj>
                  </mc:Choice>
                  <mc:Fallback>
                    <p:oleObj name="Equation" r:id="rId18" imgW="571320" imgH="215640" progId="Equation.3">
                      <p:embed/>
                      <p:pic>
                        <p:nvPicPr>
                          <p:cNvPr id="0" name="Picture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3896" y="980728"/>
                            <a:ext cx="762000" cy="28733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35" name="Object 3"/>
            <p:cNvGraphicFramePr>
              <a:graphicFrameLocks noChangeAspect="1"/>
            </p:cNvGraphicFramePr>
            <p:nvPr/>
          </p:nvGraphicFramePr>
          <p:xfrm>
            <a:off x="3772693" y="5110163"/>
            <a:ext cx="3103563" cy="622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26" name="Equation" r:id="rId20" imgW="2323800" imgH="469800" progId="Equation.3">
                    <p:embed/>
                  </p:oleObj>
                </mc:Choice>
                <mc:Fallback>
                  <p:oleObj name="Equation" r:id="rId20" imgW="2323800" imgH="469800" progId="Equation.3">
                    <p:embed/>
                    <p:pic>
                      <p:nvPicPr>
                        <p:cNvPr id="0" name="Picture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72693" y="5110163"/>
                          <a:ext cx="3103563" cy="622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1" name="Group 40"/>
          <p:cNvGrpSpPr/>
          <p:nvPr/>
        </p:nvGrpSpPr>
        <p:grpSpPr>
          <a:xfrm>
            <a:off x="613405" y="5733256"/>
            <a:ext cx="6694899" cy="625475"/>
            <a:chOff x="613405" y="5733256"/>
            <a:chExt cx="6694899" cy="625475"/>
          </a:xfrm>
        </p:grpSpPr>
        <p:sp>
          <p:nvSpPr>
            <p:cNvPr id="37" name="TextBox 36"/>
            <p:cNvSpPr txBox="1"/>
            <p:nvPr/>
          </p:nvSpPr>
          <p:spPr>
            <a:xfrm>
              <a:off x="613405" y="5877272"/>
              <a:ext cx="24492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smtClean="0"/>
                <a:t>Lambert-beer law satisfied </a:t>
              </a:r>
            </a:p>
          </p:txBody>
        </p:sp>
        <p:graphicFrame>
          <p:nvGraphicFramePr>
            <p:cNvPr id="33805" name="Object 13"/>
            <p:cNvGraphicFramePr>
              <a:graphicFrameLocks noChangeAspect="1"/>
            </p:cNvGraphicFramePr>
            <p:nvPr/>
          </p:nvGraphicFramePr>
          <p:xfrm>
            <a:off x="3007196" y="5773738"/>
            <a:ext cx="1217613" cy="523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27" name="Equation" r:id="rId22" imgW="914400" imgH="393480" progId="Equation.3">
                    <p:embed/>
                  </p:oleObj>
                </mc:Choice>
                <mc:Fallback>
                  <p:oleObj name="Equation" r:id="rId22" imgW="914400" imgH="393480" progId="Equation.3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07196" y="5773738"/>
                          <a:ext cx="1217613" cy="5238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06" name="Object 14"/>
            <p:cNvGraphicFramePr>
              <a:graphicFrameLocks noChangeAspect="1"/>
            </p:cNvGraphicFramePr>
            <p:nvPr/>
          </p:nvGraphicFramePr>
          <p:xfrm>
            <a:off x="4296817" y="5733256"/>
            <a:ext cx="3011487" cy="625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28" name="Equation" r:id="rId24" imgW="2260440" imgH="469800" progId="Equation.3">
                    <p:embed/>
                  </p:oleObj>
                </mc:Choice>
                <mc:Fallback>
                  <p:oleObj name="Equation" r:id="rId24" imgW="2260440" imgH="469800" progId="Equation.3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96817" y="5733256"/>
                          <a:ext cx="3011487" cy="625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22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Optical gain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908720"/>
            <a:ext cx="7913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sv-SE" sz="1600" dirty="0" smtClean="0"/>
              <a:t> Nonlinear character of stimulated emission: it’s emission line shape is dependant on the </a:t>
            </a:r>
          </a:p>
          <a:p>
            <a:r>
              <a:rPr lang="sv-SE" sz="1600" dirty="0" smtClean="0"/>
              <a:t>intensity of stimulating light</a:t>
            </a:r>
          </a:p>
          <a:p>
            <a:pPr>
              <a:buBlip>
                <a:blip r:embed="rId3"/>
              </a:buBlip>
            </a:pPr>
            <a:r>
              <a:rPr lang="sv-SE" sz="1600" dirty="0" smtClean="0"/>
              <a:t> Spontaneous and stimulated emission occurs simultaneously in luminescence experiments</a:t>
            </a:r>
          </a:p>
        </p:txBody>
      </p:sp>
      <p:pic>
        <p:nvPicPr>
          <p:cNvPr id="7" name="Picture 6" descr="Picture1-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8104" y="3429000"/>
            <a:ext cx="3206576" cy="2592288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395536" y="1908121"/>
            <a:ext cx="6749603" cy="338554"/>
            <a:chOff x="467544" y="1908121"/>
            <a:chExt cx="6749603" cy="338554"/>
          </a:xfrm>
        </p:grpSpPr>
        <p:sp>
          <p:nvSpPr>
            <p:cNvPr id="8" name="TextBox 7"/>
            <p:cNvSpPr txBox="1"/>
            <p:nvPr/>
          </p:nvSpPr>
          <p:spPr>
            <a:xfrm>
              <a:off x="467544" y="1908121"/>
              <a:ext cx="48052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 typeface="Wingdings" pitchFamily="2" charset="2"/>
                <a:buChar char="q"/>
              </a:pPr>
              <a:r>
                <a:rPr lang="sv-SE" sz="1600" dirty="0" smtClean="0"/>
                <a:t> Density of states in the conduction and valence band</a:t>
              </a:r>
            </a:p>
          </p:txBody>
        </p:sp>
        <p:graphicFrame>
          <p:nvGraphicFramePr>
            <p:cNvPr id="34818" name="Object 2"/>
            <p:cNvGraphicFramePr>
              <a:graphicFrameLocks noChangeAspect="1"/>
            </p:cNvGraphicFramePr>
            <p:nvPr/>
          </p:nvGraphicFramePr>
          <p:xfrm>
            <a:off x="5220072" y="1916113"/>
            <a:ext cx="1997075" cy="303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26" name="Equation" r:id="rId5" imgW="1498320" imgH="228600" progId="Equation.3">
                    <p:embed/>
                  </p:oleObj>
                </mc:Choice>
                <mc:Fallback>
                  <p:oleObj name="Equation" r:id="rId5" imgW="1498320" imgH="22860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20072" y="1916113"/>
                          <a:ext cx="1997075" cy="3032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" name="Group 16"/>
          <p:cNvGrpSpPr/>
          <p:nvPr/>
        </p:nvGrpSpPr>
        <p:grpSpPr>
          <a:xfrm>
            <a:off x="539552" y="2420888"/>
            <a:ext cx="4752528" cy="1224136"/>
            <a:chOff x="539552" y="2420888"/>
            <a:chExt cx="4752528" cy="1224136"/>
          </a:xfrm>
        </p:grpSpPr>
        <p:sp>
          <p:nvSpPr>
            <p:cNvPr id="11" name="TextBox 10"/>
            <p:cNvSpPr txBox="1"/>
            <p:nvPr/>
          </p:nvSpPr>
          <p:spPr>
            <a:xfrm>
              <a:off x="1206229" y="2442374"/>
              <a:ext cx="351179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400" b="1" dirty="0" smtClean="0">
                  <a:solidFill>
                    <a:srgbClr val="00B050"/>
                  </a:solidFill>
                </a:rPr>
                <a:t>We had this (for band-to-bad spontaneous </a:t>
              </a:r>
            </a:p>
            <a:p>
              <a:pPr algn="ctr"/>
              <a:r>
                <a:rPr lang="sv-SE" sz="1400" b="1" dirty="0" smtClean="0">
                  <a:solidFill>
                    <a:srgbClr val="00B050"/>
                  </a:solidFill>
                </a:rPr>
                <a:t>emission under low excitation</a:t>
              </a:r>
            </a:p>
            <a:p>
              <a:pPr algn="ctr"/>
              <a:r>
                <a:rPr lang="sv-SE" sz="1400" b="1" dirty="0" smtClean="0">
                  <a:solidFill>
                    <a:srgbClr val="00B050"/>
                  </a:solidFill>
                </a:rPr>
                <a:t>f(v): probabilty of ’suitable occupancy states’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39552" y="2420888"/>
              <a:ext cx="4752528" cy="1224136"/>
            </a:xfrm>
            <a:prstGeom prst="rect">
              <a:avLst/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683568" y="3112706"/>
              <a:ext cx="4557117" cy="532318"/>
              <a:chOff x="683568" y="3112706"/>
              <a:chExt cx="4557117" cy="532318"/>
            </a:xfrm>
          </p:grpSpPr>
          <p:graphicFrame>
            <p:nvGraphicFramePr>
              <p:cNvPr id="12" name="Object 2"/>
              <p:cNvGraphicFramePr>
                <a:graphicFrameLocks noChangeAspect="1"/>
              </p:cNvGraphicFramePr>
              <p:nvPr/>
            </p:nvGraphicFramePr>
            <p:xfrm>
              <a:off x="683568" y="3112706"/>
              <a:ext cx="1728192" cy="5323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827" name="Equation" r:id="rId7" imgW="1396800" imgH="431640" progId="Equation.3">
                      <p:embed/>
                    </p:oleObj>
                  </mc:Choice>
                  <mc:Fallback>
                    <p:oleObj name="Equation" r:id="rId7" imgW="1396800" imgH="431640" progId="Equation.3">
                      <p:embed/>
                      <p:pic>
                        <p:nvPicPr>
                          <p:cNvPr id="0" name="Picture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83568" y="3112706"/>
                            <a:ext cx="1728192" cy="53231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" name="Object 2"/>
              <p:cNvGraphicFramePr>
                <a:graphicFrameLocks noChangeAspect="1"/>
              </p:cNvGraphicFramePr>
              <p:nvPr/>
            </p:nvGraphicFramePr>
            <p:xfrm>
              <a:off x="2411760" y="3113212"/>
              <a:ext cx="2828925" cy="5318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828" name="Equation" r:id="rId9" imgW="2286000" imgH="431640" progId="Equation.3">
                      <p:embed/>
                    </p:oleObj>
                  </mc:Choice>
                  <mc:Fallback>
                    <p:oleObj name="Equation" r:id="rId9" imgW="2286000" imgH="431640" progId="Equation.3">
                      <p:embed/>
                      <p:pic>
                        <p:nvPicPr>
                          <p:cNvPr id="0" name="Picture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11760" y="3113212"/>
                            <a:ext cx="2828925" cy="53181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22" name="Group 21"/>
          <p:cNvGrpSpPr/>
          <p:nvPr/>
        </p:nvGrpSpPr>
        <p:grpSpPr>
          <a:xfrm>
            <a:off x="563478" y="3717032"/>
            <a:ext cx="4800610" cy="642615"/>
            <a:chOff x="563478" y="3717032"/>
            <a:chExt cx="4800610" cy="642615"/>
          </a:xfrm>
        </p:grpSpPr>
        <p:sp>
          <p:nvSpPr>
            <p:cNvPr id="19" name="TextBox 18"/>
            <p:cNvSpPr txBox="1"/>
            <p:nvPr/>
          </p:nvSpPr>
          <p:spPr>
            <a:xfrm>
              <a:off x="563478" y="3717032"/>
              <a:ext cx="480061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smtClean="0">
                  <a:solidFill>
                    <a:srgbClr val="FF0000"/>
                  </a:solidFill>
                </a:rPr>
                <a:t>Occupied joint states per unit volume: to emit 1 photon</a:t>
              </a:r>
            </a:p>
          </p:txBody>
        </p:sp>
        <p:graphicFrame>
          <p:nvGraphicFramePr>
            <p:cNvPr id="21" name="Object 2"/>
            <p:cNvGraphicFramePr>
              <a:graphicFrameLocks noChangeAspect="1"/>
            </p:cNvGraphicFramePr>
            <p:nvPr/>
          </p:nvGraphicFramePr>
          <p:xfrm>
            <a:off x="1820813" y="4077072"/>
            <a:ext cx="1743075" cy="282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29" name="Equation" r:id="rId11" imgW="1409400" imgH="228600" progId="Equation.3">
                    <p:embed/>
                  </p:oleObj>
                </mc:Choice>
                <mc:Fallback>
                  <p:oleObj name="Equation" r:id="rId11" imgW="1409400" imgH="22860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0813" y="4077072"/>
                          <a:ext cx="1743075" cy="2825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4" name="TextBox 23"/>
          <p:cNvSpPr txBox="1"/>
          <p:nvPr/>
        </p:nvSpPr>
        <p:spPr>
          <a:xfrm>
            <a:off x="886698" y="4581128"/>
            <a:ext cx="3829318" cy="3385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v-SE" sz="1600" dirty="0" smtClean="0"/>
              <a:t>Light with a broad spectral distribution: u(v)</a:t>
            </a:r>
          </a:p>
        </p:txBody>
      </p:sp>
    </p:spTree>
    <p:extLst>
      <p:ext uri="{BB962C8B-B14F-4D97-AF65-F5344CB8AC3E}">
        <p14:creationId xmlns:p14="http://schemas.microsoft.com/office/powerpoint/2010/main" val="10754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23</a:t>
            </a:fld>
            <a:endParaRPr lang="sv-SE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Optical gain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00583" y="980728"/>
            <a:ext cx="7311777" cy="584775"/>
            <a:chOff x="395536" y="1908121"/>
            <a:chExt cx="7311777" cy="584775"/>
          </a:xfrm>
        </p:grpSpPr>
        <p:graphicFrame>
          <p:nvGraphicFramePr>
            <p:cNvPr id="5" name="Object 2"/>
            <p:cNvGraphicFramePr>
              <a:graphicFrameLocks noChangeAspect="1"/>
            </p:cNvGraphicFramePr>
            <p:nvPr/>
          </p:nvGraphicFramePr>
          <p:xfrm>
            <a:off x="3997325" y="1916832"/>
            <a:ext cx="3709988" cy="2809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58" name="Equation" r:id="rId3" imgW="2997000" imgH="228600" progId="Equation.3">
                    <p:embed/>
                  </p:oleObj>
                </mc:Choice>
                <mc:Fallback>
                  <p:oleObj name="Equation" r:id="rId3" imgW="2997000" imgH="22860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97325" y="1916832"/>
                          <a:ext cx="3709988" cy="2809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395536" y="1908121"/>
              <a:ext cx="69987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smtClean="0"/>
                <a:t>Probability density of stimulated emission</a:t>
              </a:r>
            </a:p>
            <a:p>
              <a:r>
                <a:rPr lang="sv-SE" sz="1600" dirty="0" smtClean="0"/>
                <a:t>(Stimulated emission rate (the number of the photons) emitted per 1Hz &amp; 1cm˄3)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39552" y="1772816"/>
            <a:ext cx="7632848" cy="360040"/>
            <a:chOff x="395536" y="1908121"/>
            <a:chExt cx="7632848" cy="360040"/>
          </a:xfrm>
        </p:grpSpPr>
        <p:graphicFrame>
          <p:nvGraphicFramePr>
            <p:cNvPr id="12" name="Object 2"/>
            <p:cNvGraphicFramePr>
              <a:graphicFrameLocks noChangeAspect="1"/>
            </p:cNvGraphicFramePr>
            <p:nvPr/>
          </p:nvGraphicFramePr>
          <p:xfrm>
            <a:off x="3546871" y="1923674"/>
            <a:ext cx="4481513" cy="3444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59" name="Equation" r:id="rId5" imgW="3619440" imgH="279360" progId="Equation.3">
                    <p:embed/>
                  </p:oleObj>
                </mc:Choice>
                <mc:Fallback>
                  <p:oleObj name="Equation" r:id="rId5" imgW="3619440" imgH="27936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46871" y="1923674"/>
                          <a:ext cx="4481513" cy="3444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TextBox 12"/>
            <p:cNvSpPr txBox="1"/>
            <p:nvPr/>
          </p:nvSpPr>
          <p:spPr>
            <a:xfrm>
              <a:off x="395536" y="1908121"/>
              <a:ext cx="31924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smtClean="0"/>
                <a:t>The overall stimulated emission rate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9552" y="2420888"/>
            <a:ext cx="7554825" cy="584775"/>
            <a:chOff x="395536" y="1908121"/>
            <a:chExt cx="7554825" cy="584775"/>
          </a:xfrm>
        </p:grpSpPr>
        <p:graphicFrame>
          <p:nvGraphicFramePr>
            <p:cNvPr id="15" name="Object 2"/>
            <p:cNvGraphicFramePr>
              <a:graphicFrameLocks noChangeAspect="1"/>
            </p:cNvGraphicFramePr>
            <p:nvPr/>
          </p:nvGraphicFramePr>
          <p:xfrm>
            <a:off x="3563888" y="2196153"/>
            <a:ext cx="1571625" cy="2809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60" name="Equation" r:id="rId7" imgW="1269720" imgH="228600" progId="Equation.3">
                    <p:embed/>
                  </p:oleObj>
                </mc:Choice>
                <mc:Fallback>
                  <p:oleObj name="Equation" r:id="rId7" imgW="1269720" imgH="22860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63888" y="2196153"/>
                          <a:ext cx="1571625" cy="2809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TextBox 15"/>
            <p:cNvSpPr txBox="1"/>
            <p:nvPr/>
          </p:nvSpPr>
          <p:spPr>
            <a:xfrm>
              <a:off x="395536" y="1908121"/>
              <a:ext cx="755482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smtClean="0"/>
                <a:t>Linewidth of energy levels in semiconductor is much smaller than the frequency band of </a:t>
              </a:r>
            </a:p>
            <a:p>
              <a:r>
                <a:rPr lang="sv-SE" sz="1600" dirty="0" smtClean="0"/>
                <a:t>stimulated emission, approximation: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415952" y="5229200"/>
            <a:ext cx="4888160" cy="338554"/>
            <a:chOff x="395536" y="1908121"/>
            <a:chExt cx="4888160" cy="338554"/>
          </a:xfrm>
        </p:grpSpPr>
        <p:graphicFrame>
          <p:nvGraphicFramePr>
            <p:cNvPr id="21" name="Object 2"/>
            <p:cNvGraphicFramePr>
              <a:graphicFrameLocks noChangeAspect="1"/>
            </p:cNvGraphicFramePr>
            <p:nvPr/>
          </p:nvGraphicFramePr>
          <p:xfrm>
            <a:off x="3523159" y="1939751"/>
            <a:ext cx="1760537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61" name="Equation" r:id="rId9" imgW="1422360" imgH="215640" progId="Equation.3">
                    <p:embed/>
                  </p:oleObj>
                </mc:Choice>
                <mc:Fallback>
                  <p:oleObj name="Equation" r:id="rId9" imgW="1422360" imgH="215640" progId="Equation.3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23159" y="1939751"/>
                          <a:ext cx="1760537" cy="2651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TextBox 21"/>
            <p:cNvSpPr txBox="1"/>
            <p:nvPr/>
          </p:nvSpPr>
          <p:spPr>
            <a:xfrm>
              <a:off x="395536" y="1908121"/>
              <a:ext cx="31604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600" dirty="0" smtClean="0"/>
                <a:t>I(v) should satisfy Lambert-beer law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551185" y="4581128"/>
            <a:ext cx="4617694" cy="553145"/>
            <a:chOff x="2466975" y="4623792"/>
            <a:chExt cx="4617694" cy="553145"/>
          </a:xfrm>
        </p:grpSpPr>
        <p:graphicFrame>
          <p:nvGraphicFramePr>
            <p:cNvPr id="18" name="Object 2"/>
            <p:cNvGraphicFramePr>
              <a:graphicFrameLocks noChangeAspect="1"/>
            </p:cNvGraphicFramePr>
            <p:nvPr/>
          </p:nvGraphicFramePr>
          <p:xfrm>
            <a:off x="2466975" y="4623792"/>
            <a:ext cx="3505200" cy="53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62" name="Equation" r:id="rId11" imgW="2831760" imgH="431640" progId="Equation.3">
                    <p:embed/>
                  </p:oleObj>
                </mc:Choice>
                <mc:Fallback>
                  <p:oleObj name="Equation" r:id="rId11" imgW="2831760" imgH="43164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66975" y="4623792"/>
                          <a:ext cx="3505200" cy="533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" name="TextBox 22"/>
            <p:cNvSpPr txBox="1"/>
            <p:nvPr/>
          </p:nvSpPr>
          <p:spPr>
            <a:xfrm>
              <a:off x="4211960" y="4869160"/>
              <a:ext cx="28727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dirty="0" smtClean="0">
                  <a:solidFill>
                    <a:srgbClr val="00B050"/>
                  </a:solidFill>
                </a:rPr>
                <a:t>Spectral distribution of the intensity</a:t>
              </a:r>
            </a:p>
          </p:txBody>
        </p:sp>
      </p:grpSp>
      <p:graphicFrame>
        <p:nvGraphicFramePr>
          <p:cNvPr id="35850" name="Object 10"/>
          <p:cNvGraphicFramePr>
            <a:graphicFrameLocks noChangeAspect="1"/>
          </p:cNvGraphicFramePr>
          <p:nvPr/>
        </p:nvGraphicFramePr>
        <p:xfrm>
          <a:off x="3988495" y="5661248"/>
          <a:ext cx="1743075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3" name="Equation" r:id="rId13" imgW="1409400" imgH="419040" progId="Equation.3">
                  <p:embed/>
                </p:oleObj>
              </mc:Choice>
              <mc:Fallback>
                <p:oleObj name="Equation" r:id="rId13" imgW="1409400" imgH="4190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8495" y="5661248"/>
                        <a:ext cx="1743075" cy="519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" name="Group 34"/>
          <p:cNvGrpSpPr/>
          <p:nvPr/>
        </p:nvGrpSpPr>
        <p:grpSpPr>
          <a:xfrm>
            <a:off x="1475656" y="3068960"/>
            <a:ext cx="6768752" cy="1368152"/>
            <a:chOff x="1619672" y="3068960"/>
            <a:chExt cx="6768752" cy="1368152"/>
          </a:xfrm>
        </p:grpSpPr>
        <p:grpSp>
          <p:nvGrpSpPr>
            <p:cNvPr id="34" name="Group 33"/>
            <p:cNvGrpSpPr/>
            <p:nvPr/>
          </p:nvGrpSpPr>
          <p:grpSpPr>
            <a:xfrm>
              <a:off x="1619672" y="3306812"/>
              <a:ext cx="5544616" cy="1130300"/>
              <a:chOff x="1619672" y="3306812"/>
              <a:chExt cx="5544616" cy="1130300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1619672" y="3573016"/>
                <a:ext cx="2520280" cy="288032"/>
                <a:chOff x="1619672" y="3573016"/>
                <a:chExt cx="2520280" cy="288032"/>
              </a:xfrm>
            </p:grpSpPr>
            <p:sp>
              <p:nvSpPr>
                <p:cNvPr id="26" name="Rounded Rectangle 25"/>
                <p:cNvSpPr/>
                <p:nvPr/>
              </p:nvSpPr>
              <p:spPr>
                <a:xfrm>
                  <a:off x="1619672" y="3573016"/>
                  <a:ext cx="1944216" cy="288032"/>
                </a:xfrm>
                <a:prstGeom prst="roundRect">
                  <a:avLst/>
                </a:prstGeom>
                <a:noFill/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8" name="Straight Arrow Connector 27"/>
                <p:cNvCxnSpPr/>
                <p:nvPr/>
              </p:nvCxnSpPr>
              <p:spPr>
                <a:xfrm>
                  <a:off x="3635896" y="3717032"/>
                  <a:ext cx="504056" cy="0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aphicFrame>
            <p:nvGraphicFramePr>
              <p:cNvPr id="17" name="Object 2"/>
              <p:cNvGraphicFramePr>
                <a:graphicFrameLocks noChangeAspect="1"/>
              </p:cNvGraphicFramePr>
              <p:nvPr/>
            </p:nvGraphicFramePr>
            <p:xfrm>
              <a:off x="1628676" y="3306812"/>
              <a:ext cx="5535612" cy="11303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5864" name="Equation" r:id="rId15" imgW="4470120" imgH="914400" progId="Equation.3">
                      <p:embed/>
                    </p:oleObj>
                  </mc:Choice>
                  <mc:Fallback>
                    <p:oleObj name="Equation" r:id="rId15" imgW="4470120" imgH="914400" progId="Equation.3">
                      <p:embed/>
                      <p:pic>
                        <p:nvPicPr>
                          <p:cNvPr id="0" name="Picture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28676" y="3306812"/>
                            <a:ext cx="5535612" cy="11303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1" name="TextBox 30"/>
            <p:cNvSpPr txBox="1"/>
            <p:nvPr/>
          </p:nvSpPr>
          <p:spPr>
            <a:xfrm>
              <a:off x="4139952" y="3068960"/>
              <a:ext cx="424847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u="sng" dirty="0" smtClean="0">
                  <a:solidFill>
                    <a:srgbClr val="FF0000"/>
                  </a:solidFill>
                </a:rPr>
                <a:t>Occupancy condition for absorption</a:t>
              </a:r>
            </a:p>
            <a:p>
              <a:pPr algn="ctr"/>
              <a:r>
                <a:rPr lang="en-US" sz="1600" dirty="0" smtClean="0">
                  <a:solidFill>
                    <a:srgbClr val="FF0000"/>
                  </a:solidFill>
                </a:rPr>
                <a:t>The role of the probe beam in luminescence experiment taken on by spontaneous emission in a given direction 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24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Optical gain</a:t>
            </a: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539975" y="836712"/>
          <a:ext cx="3832225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2" name="Equation" r:id="rId3" imgW="3098520" imgH="419040" progId="Equation.3">
                  <p:embed/>
                </p:oleObj>
              </mc:Choice>
              <mc:Fallback>
                <p:oleObj name="Equation" r:id="rId3" imgW="309852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9975" y="836712"/>
                        <a:ext cx="3832225" cy="519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2771800" y="1268760"/>
            <a:ext cx="5192595" cy="1172349"/>
            <a:chOff x="3066777" y="1689298"/>
            <a:chExt cx="5192595" cy="1172349"/>
          </a:xfrm>
        </p:grpSpPr>
        <p:graphicFrame>
          <p:nvGraphicFramePr>
            <p:cNvPr id="36867" name="Object 3"/>
            <p:cNvGraphicFramePr>
              <a:graphicFrameLocks noChangeAspect="1"/>
            </p:cNvGraphicFramePr>
            <p:nvPr/>
          </p:nvGraphicFramePr>
          <p:xfrm>
            <a:off x="3066777" y="1689298"/>
            <a:ext cx="2873375" cy="1163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83" name="Equation" r:id="rId5" imgW="2323800" imgH="939600" progId="Equation.3">
                    <p:embed/>
                  </p:oleObj>
                </mc:Choice>
                <mc:Fallback>
                  <p:oleObj name="Equation" r:id="rId5" imgW="2323800" imgH="93960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66777" y="1689298"/>
                          <a:ext cx="2873375" cy="11636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" name="Group 7"/>
            <p:cNvGrpSpPr/>
            <p:nvPr/>
          </p:nvGrpSpPr>
          <p:grpSpPr>
            <a:xfrm>
              <a:off x="5580112" y="2276872"/>
              <a:ext cx="2679260" cy="584775"/>
              <a:chOff x="395536" y="1908121"/>
              <a:chExt cx="2679260" cy="584775"/>
            </a:xfrm>
          </p:grpSpPr>
          <p:graphicFrame>
            <p:nvGraphicFramePr>
              <p:cNvPr id="9" name="Object 2"/>
              <p:cNvGraphicFramePr>
                <a:graphicFrameLocks noChangeAspect="1"/>
              </p:cNvGraphicFramePr>
              <p:nvPr/>
            </p:nvGraphicFramePr>
            <p:xfrm>
              <a:off x="415054" y="1980129"/>
              <a:ext cx="220662" cy="2825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6884" name="Equation" r:id="rId7" imgW="177480" imgH="228600" progId="Equation.3">
                      <p:embed/>
                    </p:oleObj>
                  </mc:Choice>
                  <mc:Fallback>
                    <p:oleObj name="Equation" r:id="rId7" imgW="177480" imgH="228600" progId="Equation.3">
                      <p:embed/>
                      <p:pic>
                        <p:nvPicPr>
                          <p:cNvPr id="0" name="Picture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5054" y="1980129"/>
                            <a:ext cx="220662" cy="2825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" name="TextBox 9"/>
              <p:cNvSpPr txBox="1"/>
              <p:nvPr/>
            </p:nvSpPr>
            <p:spPr>
              <a:xfrm>
                <a:off x="395536" y="1908121"/>
                <a:ext cx="267926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600" dirty="0" smtClean="0"/>
                  <a:t>    Light wavelength in vacuum</a:t>
                </a:r>
              </a:p>
              <a:p>
                <a:r>
                  <a:rPr lang="sv-SE" sz="1600" i="1" dirty="0" smtClean="0"/>
                  <a:t>n</a:t>
                </a:r>
                <a:r>
                  <a:rPr lang="sv-SE" sz="1600" dirty="0" smtClean="0"/>
                  <a:t> refractive index</a:t>
                </a: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755576" y="2780928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 smtClean="0"/>
              <a:t>The specral shape of gainis influenced by occupancy of electron states in conduction band and hole states in valence band </a:t>
            </a:r>
            <a:r>
              <a:rPr lang="sv-SE" sz="1600" u="sng" dirty="0" smtClean="0"/>
              <a:t>(Fermi inversion factor)</a:t>
            </a:r>
            <a:r>
              <a:rPr lang="sv-SE" sz="1600" dirty="0" smtClean="0"/>
              <a:t> or the </a:t>
            </a:r>
            <a:r>
              <a:rPr lang="sv-SE" sz="1600" b="1" u="sng" dirty="0" smtClean="0">
                <a:solidFill>
                  <a:srgbClr val="FF0000"/>
                </a:solidFill>
              </a:rPr>
              <a:t>pump intensity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2915816" y="3494460"/>
            <a:ext cx="3940795" cy="582612"/>
            <a:chOff x="2411760" y="3566468"/>
            <a:chExt cx="3940795" cy="582612"/>
          </a:xfrm>
        </p:grpSpPr>
        <p:graphicFrame>
          <p:nvGraphicFramePr>
            <p:cNvPr id="36870" name="Object 6"/>
            <p:cNvGraphicFramePr>
              <a:graphicFrameLocks noChangeAspect="1"/>
            </p:cNvGraphicFramePr>
            <p:nvPr/>
          </p:nvGraphicFramePr>
          <p:xfrm>
            <a:off x="2411760" y="3590280"/>
            <a:ext cx="990600" cy="5349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85" name="Equation" r:id="rId9" imgW="799920" imgH="431640" progId="Equation.3">
                    <p:embed/>
                  </p:oleObj>
                </mc:Choice>
                <mc:Fallback>
                  <p:oleObj name="Equation" r:id="rId9" imgW="799920" imgH="431640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11760" y="3590280"/>
                          <a:ext cx="990600" cy="5349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71" name="Object 7"/>
            <p:cNvGraphicFramePr>
              <a:graphicFrameLocks noChangeAspect="1"/>
            </p:cNvGraphicFramePr>
            <p:nvPr/>
          </p:nvGraphicFramePr>
          <p:xfrm>
            <a:off x="3491880" y="3566468"/>
            <a:ext cx="2860675" cy="5826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86" name="Equation" r:id="rId11" imgW="2311200" imgH="469800" progId="Equation.3">
                    <p:embed/>
                  </p:oleObj>
                </mc:Choice>
                <mc:Fallback>
                  <p:oleObj name="Equation" r:id="rId11" imgW="2311200" imgH="46980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91880" y="3566468"/>
                          <a:ext cx="2860675" cy="5826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" name="TextBox 17"/>
          <p:cNvSpPr txBox="1"/>
          <p:nvPr/>
        </p:nvSpPr>
        <p:spPr>
          <a:xfrm>
            <a:off x="755576" y="4365104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 smtClean="0"/>
              <a:t>Experiment: detected emission spectra: Both spontaneous &amp; stimulated with overall radiative life </a:t>
            </a:r>
            <a:endParaRPr lang="sv-SE" sz="1600" b="1" u="sng" dirty="0" smtClean="0">
              <a:solidFill>
                <a:srgbClr val="FF0000"/>
              </a:solidFill>
            </a:endParaRPr>
          </a:p>
        </p:txBody>
      </p:sp>
      <p:graphicFrame>
        <p:nvGraphicFramePr>
          <p:cNvPr id="36873" name="Object 9"/>
          <p:cNvGraphicFramePr>
            <a:graphicFrameLocks noChangeAspect="1"/>
          </p:cNvGraphicFramePr>
          <p:nvPr/>
        </p:nvGraphicFramePr>
        <p:xfrm>
          <a:off x="2699792" y="4733855"/>
          <a:ext cx="3159125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7" name="Equation" r:id="rId13" imgW="2552400" imgH="507960" progId="Equation.3">
                  <p:embed/>
                </p:oleObj>
              </mc:Choice>
              <mc:Fallback>
                <p:oleObj name="Equation" r:id="rId13" imgW="2552400" imgH="50796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4733855"/>
                        <a:ext cx="3159125" cy="630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4" name="Object 10"/>
          <p:cNvGraphicFramePr>
            <a:graphicFrameLocks noChangeAspect="1"/>
          </p:cNvGraphicFramePr>
          <p:nvPr/>
        </p:nvGraphicFramePr>
        <p:xfrm>
          <a:off x="2771800" y="5560303"/>
          <a:ext cx="692150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8" name="Equation" r:id="rId15" imgW="558720" imgH="203040" progId="Equation.3">
                  <p:embed/>
                </p:oleObj>
              </mc:Choice>
              <mc:Fallback>
                <p:oleObj name="Equation" r:id="rId15" imgW="558720" imgH="2030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5560303"/>
                        <a:ext cx="692150" cy="252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491880" y="5517232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 smtClean="0"/>
              <a:t>Relative part of the excited volume of material that takes part into stimulated emission</a:t>
            </a:r>
            <a:endParaRPr lang="sv-SE" sz="1600" b="1" u="sng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599" y="2547328"/>
            <a:ext cx="3368442" cy="3185928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25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Spectral shape of the optical gain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39552" y="980728"/>
            <a:ext cx="7776864" cy="340072"/>
            <a:chOff x="539552" y="980728"/>
            <a:chExt cx="7776864" cy="340072"/>
          </a:xfrm>
        </p:grpSpPr>
        <p:sp>
          <p:nvSpPr>
            <p:cNvPr id="6" name="TextBox 5"/>
            <p:cNvSpPr txBox="1"/>
            <p:nvPr/>
          </p:nvSpPr>
          <p:spPr>
            <a:xfrm>
              <a:off x="539552" y="980728"/>
              <a:ext cx="77768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600" dirty="0" smtClean="0"/>
                <a:t>Separate quasi-Fermi level for electrons/holes </a:t>
              </a:r>
              <a:endParaRPr lang="sv-SE" sz="1600" b="1" u="sng" dirty="0" smtClean="0">
                <a:solidFill>
                  <a:srgbClr val="FF0000"/>
                </a:solidFill>
              </a:endParaRPr>
            </a:p>
          </p:txBody>
        </p:sp>
        <p:graphicFrame>
          <p:nvGraphicFramePr>
            <p:cNvPr id="37890" name="Object 2"/>
            <p:cNvGraphicFramePr>
              <a:graphicFrameLocks noChangeAspect="1"/>
            </p:cNvGraphicFramePr>
            <p:nvPr/>
          </p:nvGraphicFramePr>
          <p:xfrm>
            <a:off x="4471789" y="1036638"/>
            <a:ext cx="676275" cy="284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05" name="Equation" r:id="rId4" imgW="545760" imgH="228600" progId="Equation.3">
                    <p:embed/>
                  </p:oleObj>
                </mc:Choice>
                <mc:Fallback>
                  <p:oleObj name="Equation" r:id="rId4" imgW="545760" imgH="22860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71789" y="1036638"/>
                          <a:ext cx="676275" cy="2841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" name="Object 3"/>
          <p:cNvGraphicFramePr>
            <a:graphicFrameLocks noChangeAspect="1"/>
          </p:cNvGraphicFramePr>
          <p:nvPr/>
        </p:nvGraphicFramePr>
        <p:xfrm>
          <a:off x="5220072" y="620688"/>
          <a:ext cx="2292350" cy="135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6" name="Equation" r:id="rId6" imgW="1854000" imgH="1091880" progId="Equation.3">
                  <p:embed/>
                </p:oleObj>
              </mc:Choice>
              <mc:Fallback>
                <p:oleObj name="Equation" r:id="rId6" imgW="1854000" imgH="10918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620688"/>
                        <a:ext cx="2292350" cy="1352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683568" y="1412776"/>
            <a:ext cx="4168080" cy="845368"/>
            <a:chOff x="683568" y="1412776"/>
            <a:chExt cx="4168080" cy="845368"/>
          </a:xfrm>
        </p:grpSpPr>
        <p:graphicFrame>
          <p:nvGraphicFramePr>
            <p:cNvPr id="37893" name="Object 5"/>
            <p:cNvGraphicFramePr>
              <a:graphicFrameLocks noChangeAspect="1"/>
            </p:cNvGraphicFramePr>
            <p:nvPr/>
          </p:nvGraphicFramePr>
          <p:xfrm>
            <a:off x="683568" y="1412776"/>
            <a:ext cx="2045334" cy="3600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07" name="Equation" r:id="rId8" imgW="1371600" imgH="241200" progId="Equation.3">
                    <p:embed/>
                  </p:oleObj>
                </mc:Choice>
                <mc:Fallback>
                  <p:oleObj name="Equation" r:id="rId8" imgW="1371600" imgH="24120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568" y="1412776"/>
                          <a:ext cx="2045334" cy="3600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6" name="Group 15"/>
            <p:cNvGrpSpPr/>
            <p:nvPr/>
          </p:nvGrpSpPr>
          <p:grpSpPr>
            <a:xfrm>
              <a:off x="683568" y="1916832"/>
              <a:ext cx="4168080" cy="341312"/>
              <a:chOff x="683568" y="2060848"/>
              <a:chExt cx="4168080" cy="341312"/>
            </a:xfrm>
          </p:grpSpPr>
          <p:graphicFrame>
            <p:nvGraphicFramePr>
              <p:cNvPr id="37894" name="Object 6"/>
              <p:cNvGraphicFramePr>
                <a:graphicFrameLocks noChangeAspect="1"/>
              </p:cNvGraphicFramePr>
              <p:nvPr/>
            </p:nvGraphicFramePr>
            <p:xfrm>
              <a:off x="683568" y="2060848"/>
              <a:ext cx="2006600" cy="3413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7908" name="Equation" r:id="rId10" imgW="1346040" imgH="228600" progId="Equation.3">
                      <p:embed/>
                    </p:oleObj>
                  </mc:Choice>
                  <mc:Fallback>
                    <p:oleObj name="Equation" r:id="rId10" imgW="1346040" imgH="228600" progId="Equation.3">
                      <p:embed/>
                      <p:pic>
                        <p:nvPicPr>
                          <p:cNvPr id="0" name="Picture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83568" y="2060848"/>
                            <a:ext cx="2006600" cy="34131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" name="TextBox 13"/>
              <p:cNvSpPr txBox="1"/>
              <p:nvPr/>
            </p:nvSpPr>
            <p:spPr>
              <a:xfrm>
                <a:off x="2699792" y="2060848"/>
                <a:ext cx="21518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600" dirty="0" smtClean="0"/>
                  <a:t>Fermi inversion factor</a:t>
                </a:r>
                <a:endParaRPr lang="sv-SE" sz="1600" u="sng" dirty="0" smtClean="0"/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899592" y="2420888"/>
            <a:ext cx="3024336" cy="1800200"/>
            <a:chOff x="899592" y="2636912"/>
            <a:chExt cx="3024336" cy="1800200"/>
          </a:xfrm>
        </p:grpSpPr>
        <p:sp>
          <p:nvSpPr>
            <p:cNvPr id="19" name="TextBox 18"/>
            <p:cNvSpPr txBox="1"/>
            <p:nvPr/>
          </p:nvSpPr>
          <p:spPr>
            <a:xfrm>
              <a:off x="899592" y="2636912"/>
              <a:ext cx="30243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600" b="1" dirty="0" smtClean="0">
                  <a:solidFill>
                    <a:srgbClr val="00B050"/>
                  </a:solidFill>
                </a:rPr>
                <a:t>Condition for the occurance of optical gain in semiconductors</a:t>
              </a:r>
              <a:endParaRPr lang="sv-SE" sz="1600" b="1" u="sng" dirty="0" smtClean="0">
                <a:solidFill>
                  <a:srgbClr val="00B050"/>
                </a:solidFill>
              </a:endParaRPr>
            </a:p>
          </p:txBody>
        </p:sp>
        <p:graphicFrame>
          <p:nvGraphicFramePr>
            <p:cNvPr id="37897" name="Object 9"/>
            <p:cNvGraphicFramePr>
              <a:graphicFrameLocks noChangeAspect="1"/>
            </p:cNvGraphicFramePr>
            <p:nvPr/>
          </p:nvGraphicFramePr>
          <p:xfrm>
            <a:off x="925860" y="4078337"/>
            <a:ext cx="2971800" cy="358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09" name="Equation" r:id="rId12" imgW="1993680" imgH="241200" progId="Equation.3">
                    <p:embed/>
                  </p:oleObj>
                </mc:Choice>
                <mc:Fallback>
                  <p:oleObj name="Equation" r:id="rId12" imgW="1993680" imgH="241200" progId="Equation.3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25860" y="4078337"/>
                          <a:ext cx="2971800" cy="3587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Rectangle 21"/>
            <p:cNvSpPr/>
            <p:nvPr/>
          </p:nvSpPr>
          <p:spPr>
            <a:xfrm>
              <a:off x="899592" y="3212976"/>
              <a:ext cx="302433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v-SE" sz="1600" u="sng" dirty="0" smtClean="0"/>
                <a:t>Bernard-Duraffourg condition for inverse population of states for </a:t>
              </a:r>
            </a:p>
            <a:p>
              <a:pPr algn="ctr"/>
              <a:r>
                <a:rPr lang="sv-SE" sz="1600" u="sng" dirty="0" smtClean="0"/>
                <a:t>a degenerate semiconductor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83568" y="4293096"/>
            <a:ext cx="35283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 smtClean="0"/>
              <a:t>Inversion population in atomic levels:</a:t>
            </a:r>
          </a:p>
          <a:p>
            <a:r>
              <a:rPr lang="sv-SE" sz="1400" dirty="0" smtClean="0">
                <a:solidFill>
                  <a:srgbClr val="0070C0"/>
                </a:solidFill>
              </a:rPr>
              <a:t>In quasi-continua states:</a:t>
            </a:r>
          </a:p>
          <a:p>
            <a:r>
              <a:rPr lang="sv-SE" sz="1400" dirty="0" smtClean="0">
                <a:solidFill>
                  <a:srgbClr val="0070C0"/>
                </a:solidFill>
              </a:rPr>
              <a:t>Amplification of light through stimulated emission in semiconductors occurs only for photons arise from radiative transitions between states in CB with probabilty of being occupied by electrons larger than ½, and states in VB with the probability of being occupied by electrons lower than ½. </a:t>
            </a:r>
            <a:endParaRPr lang="sv-SE" sz="1400" u="sng" dirty="0" smtClean="0">
              <a:solidFill>
                <a:srgbClr val="0070C0"/>
              </a:solidFill>
            </a:endParaRPr>
          </a:p>
        </p:txBody>
      </p:sp>
      <p:graphicFrame>
        <p:nvGraphicFramePr>
          <p:cNvPr id="37898" name="Object 10"/>
          <p:cNvGraphicFramePr>
            <a:graphicFrameLocks noChangeAspect="1"/>
          </p:cNvGraphicFramePr>
          <p:nvPr/>
        </p:nvGraphicFramePr>
        <p:xfrm>
          <a:off x="3491880" y="4336622"/>
          <a:ext cx="606424" cy="244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0" name="Equation" r:id="rId14" imgW="533160" imgH="215640" progId="Equation.3">
                  <p:embed/>
                </p:oleObj>
              </mc:Choice>
              <mc:Fallback>
                <p:oleObj name="Equation" r:id="rId14" imgW="533160" imgH="2156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4336622"/>
                        <a:ext cx="606424" cy="2445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720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96752"/>
            <a:ext cx="3612142" cy="495801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26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Spectral shape of the optical gain</a:t>
            </a:r>
          </a:p>
        </p:txBody>
      </p:sp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5076056" y="903759"/>
          <a:ext cx="2716212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8" name="Equation" r:id="rId4" imgW="2197080" imgH="469800" progId="Equation.3">
                  <p:embed/>
                </p:oleObj>
              </mc:Choice>
              <mc:Fallback>
                <p:oleObj name="Equation" r:id="rId4" imgW="2197080" imgH="469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903759"/>
                        <a:ext cx="2716212" cy="581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5378550" y="1755026"/>
          <a:ext cx="2217786" cy="488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9" name="Equation" r:id="rId6" imgW="977760" imgH="215640" progId="Equation.3">
                  <p:embed/>
                </p:oleObj>
              </mc:Choice>
              <mc:Fallback>
                <p:oleObj name="Equation" r:id="rId6" imgW="97776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8550" y="1755026"/>
                        <a:ext cx="2217786" cy="4889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280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836712"/>
            <a:ext cx="6192688" cy="2873598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27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Spectral shape of the optical gain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4151" y="5301208"/>
            <a:ext cx="4159857" cy="830997"/>
          </a:xfrm>
          <a:prstGeom prst="rect">
            <a:avLst/>
          </a:prstGeom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 smtClean="0"/>
              <a:t>More precise calculation of Gain:</a:t>
            </a:r>
          </a:p>
          <a:p>
            <a:pPr>
              <a:buFont typeface="Wingdings" pitchFamily="2" charset="2"/>
              <a:buChar char="§"/>
            </a:pPr>
            <a:r>
              <a:rPr lang="en-US" sz="1600" dirty="0" smtClean="0"/>
              <a:t> Transition Matrix</a:t>
            </a:r>
          </a:p>
          <a:p>
            <a:pPr>
              <a:buFont typeface="Wingdings" pitchFamily="2" charset="2"/>
              <a:buChar char="§"/>
            </a:pPr>
            <a:r>
              <a:rPr lang="en-US" sz="1600" dirty="0" smtClean="0"/>
              <a:t> Numerical factor (effective mass-several VBs)</a:t>
            </a:r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827584" y="3933056"/>
          <a:ext cx="3611563" cy="12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4" name="Equation" r:id="rId4" imgW="2920680" imgH="1041120" progId="Equation.3">
                  <p:embed/>
                </p:oleObj>
              </mc:Choice>
              <mc:Fallback>
                <p:oleObj name="Equation" r:id="rId4" imgW="2920680" imgH="10411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3933056"/>
                        <a:ext cx="3611563" cy="1289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644008" y="3933056"/>
            <a:ext cx="3404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 smtClean="0">
                <a:solidFill>
                  <a:srgbClr val="00B050"/>
                </a:solidFill>
              </a:rPr>
              <a:t>EHP: Ignoring k-conservation law</a:t>
            </a:r>
          </a:p>
          <a:p>
            <a:endParaRPr lang="en-US" sz="1600" u="sng" dirty="0" smtClean="0">
              <a:solidFill>
                <a:srgbClr val="00B05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44008" y="4221088"/>
            <a:ext cx="44999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dirty="0" smtClean="0"/>
              <a:t> </a:t>
            </a:r>
            <a:r>
              <a:rPr lang="en-US" sz="1600" dirty="0" err="1" smtClean="0"/>
              <a:t>Inhomogeneousely</a:t>
            </a:r>
            <a:r>
              <a:rPr lang="en-US" sz="1600" dirty="0" smtClean="0"/>
              <a:t> distributed e-h pairs distorts the ideal translational symmetry of the lattice 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 The presence of impurity atoms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 Radiative EHP recombination k conservation is hold locally through multiple collisions between electrons &amp; holes</a:t>
            </a:r>
          </a:p>
        </p:txBody>
      </p:sp>
    </p:spTree>
    <p:extLst>
      <p:ext uri="{BB962C8B-B14F-4D97-AF65-F5344CB8AC3E}">
        <p14:creationId xmlns:p14="http://schemas.microsoft.com/office/powerpoint/2010/main" val="2133220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28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Spectral shape of the optical gain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908720"/>
            <a:ext cx="828092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1600" dirty="0" smtClean="0"/>
              <a:t>High concentration of e-h pairs: relaxation of k conservation</a:t>
            </a:r>
          </a:p>
          <a:p>
            <a:r>
              <a:rPr lang="en-US" sz="1600" dirty="0" smtClean="0"/>
              <a:t>Naturally: Gain would depend on pumping intensity</a:t>
            </a:r>
          </a:p>
          <a:p>
            <a:r>
              <a:rPr lang="en-US" sz="1600" dirty="0" smtClean="0"/>
              <a:t>At transitions to negative gains: have to change to square root dependence</a:t>
            </a:r>
          </a:p>
          <a:p>
            <a:r>
              <a:rPr lang="en-US" sz="1600" dirty="0" smtClean="0"/>
              <a:t>Experiment observation: Not consistent </a:t>
            </a:r>
          </a:p>
          <a:p>
            <a:endParaRPr lang="en-US" sz="1600" dirty="0" smtClean="0"/>
          </a:p>
          <a:p>
            <a:pPr>
              <a:buFont typeface="Wingdings" pitchFamily="2" charset="2"/>
              <a:buChar char="q"/>
            </a:pPr>
            <a:r>
              <a:rPr lang="en-US" sz="1600" dirty="0" smtClean="0"/>
              <a:t> Doping of the semiconductors</a:t>
            </a:r>
          </a:p>
          <a:p>
            <a:r>
              <a:rPr lang="en-US" sz="1600" dirty="0" smtClean="0"/>
              <a:t>For highly impure semiconductors the characteristic shape of the gain shouldn’t be observed</a:t>
            </a:r>
          </a:p>
          <a:p>
            <a:r>
              <a:rPr lang="en-US" sz="1600" dirty="0" smtClean="0"/>
              <a:t>which is not true in experiment</a:t>
            </a:r>
          </a:p>
          <a:p>
            <a:endParaRPr lang="en-US" sz="1600" dirty="0" smtClean="0"/>
          </a:p>
          <a:p>
            <a:r>
              <a:rPr lang="en-US" sz="1600" u="sng" dirty="0" err="1" smtClean="0">
                <a:solidFill>
                  <a:srgbClr val="0070C0"/>
                </a:solidFill>
              </a:rPr>
              <a:t>Gentel</a:t>
            </a:r>
            <a:r>
              <a:rPr lang="en-US" sz="1600" u="sng" dirty="0" smtClean="0">
                <a:solidFill>
                  <a:srgbClr val="0070C0"/>
                </a:solidFill>
              </a:rPr>
              <a:t> Increase of gain close to        (instead of square root </a:t>
            </a:r>
            <a:r>
              <a:rPr lang="en-US" sz="1600" u="sng" dirty="0" err="1" smtClean="0">
                <a:solidFill>
                  <a:srgbClr val="0070C0"/>
                </a:solidFill>
              </a:rPr>
              <a:t>dependance</a:t>
            </a:r>
            <a:r>
              <a:rPr lang="en-US" sz="1600" u="sng" dirty="0" smtClean="0">
                <a:solidFill>
                  <a:srgbClr val="0070C0"/>
                </a:solidFill>
              </a:rPr>
              <a:t>) and overall asymmetry of the gain curve: two corrections factors</a:t>
            </a:r>
          </a:p>
          <a:p>
            <a:pPr>
              <a:buBlip>
                <a:blip r:embed="rId3"/>
              </a:buBlip>
            </a:pPr>
            <a:r>
              <a:rPr lang="en-US" sz="1600" dirty="0" smtClean="0">
                <a:solidFill>
                  <a:srgbClr val="0070C0"/>
                </a:solidFill>
              </a:rPr>
              <a:t> Final state damping in EHP</a:t>
            </a:r>
          </a:p>
          <a:p>
            <a:pPr>
              <a:buBlip>
                <a:blip r:embed="rId3"/>
              </a:buBlip>
            </a:pPr>
            <a:r>
              <a:rPr lang="en-US" sz="1600" dirty="0" smtClean="0">
                <a:solidFill>
                  <a:srgbClr val="0070C0"/>
                </a:solidFill>
              </a:rPr>
              <a:t> Excitonic enhancement</a:t>
            </a: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6817364" y="1368649"/>
          <a:ext cx="1643068" cy="404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0" name="Equation" r:id="rId4" imgW="1130040" imgH="279360" progId="Equation.3">
                  <p:embed/>
                </p:oleObj>
              </mc:Choice>
              <mc:Fallback>
                <p:oleObj name="Equation" r:id="rId4" imgW="1130040" imgH="2793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7364" y="1368649"/>
                        <a:ext cx="1643068" cy="4041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3203848" y="3140968"/>
          <a:ext cx="29527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1" name="Equation" r:id="rId6" imgW="203040" imgH="241200" progId="Equation.3">
                  <p:embed/>
                </p:oleObj>
              </mc:Choice>
              <mc:Fallback>
                <p:oleObj name="Equation" r:id="rId6" imgW="20304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3140968"/>
                        <a:ext cx="295275" cy="349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Content Placeholder 3"/>
          <p:cNvPicPr>
            <a:picLocks noGrp="1" noChangeAspect="1"/>
          </p:cNvPicPr>
          <p:nvPr>
            <p:ph idx="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865314"/>
            <a:ext cx="3355582" cy="2299990"/>
          </a:xfrm>
        </p:spPr>
      </p:pic>
      <p:sp>
        <p:nvSpPr>
          <p:cNvPr id="10" name="TextBox 9"/>
          <p:cNvSpPr txBox="1"/>
          <p:nvPr/>
        </p:nvSpPr>
        <p:spPr>
          <a:xfrm>
            <a:off x="755576" y="4437112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Dashed lines: theory calculations, considering k-conservation law and </a:t>
            </a:r>
          </a:p>
          <a:p>
            <a:r>
              <a:rPr lang="en-US" sz="1600" dirty="0" smtClean="0"/>
              <a:t>Final states damping and excitonic enhancement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49477"/>
            <a:ext cx="7357262" cy="3207715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29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Spectral shape of the optical gain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836712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4"/>
              </a:buBlip>
            </a:pPr>
            <a:r>
              <a:rPr lang="en-US" sz="1600" dirty="0" smtClean="0"/>
              <a:t> Spectral position of the gain with respect to the maximum of the spontaneous emission band</a:t>
            </a:r>
          </a:p>
          <a:p>
            <a:pPr>
              <a:buBlip>
                <a:blip r:embed="rId4"/>
              </a:buBlip>
            </a:pPr>
            <a:r>
              <a:rPr lang="en-US" sz="1600" dirty="0" smtClean="0"/>
              <a:t> The effect of temperature on gain</a:t>
            </a:r>
          </a:p>
          <a:p>
            <a:pPr>
              <a:buBlip>
                <a:blip r:embed="rId4"/>
              </a:buBlip>
            </a:pPr>
            <a:r>
              <a:rPr lang="en-US" sz="1600" dirty="0" smtClean="0"/>
              <a:t> The frequency factor in gain shape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55576" y="5373216"/>
            <a:ext cx="8208912" cy="864096"/>
            <a:chOff x="539552" y="5229200"/>
            <a:chExt cx="8208912" cy="864096"/>
          </a:xfrm>
        </p:grpSpPr>
        <p:sp>
          <p:nvSpPr>
            <p:cNvPr id="7" name="TextBox 6"/>
            <p:cNvSpPr txBox="1"/>
            <p:nvPr/>
          </p:nvSpPr>
          <p:spPr>
            <a:xfrm>
              <a:off x="539552" y="5262299"/>
              <a:ext cx="82089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B050"/>
                  </a:solidFill>
                </a:rPr>
                <a:t>The higher the temperature more difficult:</a:t>
              </a:r>
            </a:p>
            <a:p>
              <a:endParaRPr lang="en-US" sz="1600" dirty="0" smtClean="0">
                <a:solidFill>
                  <a:srgbClr val="00B050"/>
                </a:solidFill>
              </a:endParaRPr>
            </a:p>
            <a:p>
              <a:r>
                <a:rPr lang="en-US" sz="1600" dirty="0" smtClean="0">
                  <a:solidFill>
                    <a:srgbClr val="00B050"/>
                  </a:solidFill>
                </a:rPr>
                <a:t>Factor        enhances gain curve magnitude, more pronounced at low frequencies </a:t>
              </a:r>
            </a:p>
          </p:txBody>
        </p:sp>
        <p:graphicFrame>
          <p:nvGraphicFramePr>
            <p:cNvPr id="43010" name="Object 2"/>
            <p:cNvGraphicFramePr>
              <a:graphicFrameLocks noChangeAspect="1"/>
            </p:cNvGraphicFramePr>
            <p:nvPr/>
          </p:nvGraphicFramePr>
          <p:xfrm>
            <a:off x="4212903" y="5229200"/>
            <a:ext cx="719137" cy="349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14" name="Equation" r:id="rId5" imgW="495000" imgH="241200" progId="Equation.3">
                    <p:embed/>
                  </p:oleObj>
                </mc:Choice>
                <mc:Fallback>
                  <p:oleObj name="Equation" r:id="rId5" imgW="495000" imgH="24120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12903" y="5229200"/>
                          <a:ext cx="719137" cy="3492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011" name="Object 3"/>
            <p:cNvGraphicFramePr>
              <a:graphicFrameLocks noChangeAspect="1"/>
            </p:cNvGraphicFramePr>
            <p:nvPr/>
          </p:nvGraphicFramePr>
          <p:xfrm>
            <a:off x="1187624" y="5727601"/>
            <a:ext cx="312737" cy="2936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15" name="Equation" r:id="rId7" imgW="215640" imgH="203040" progId="Equation.3">
                    <p:embed/>
                  </p:oleObj>
                </mc:Choice>
                <mc:Fallback>
                  <p:oleObj name="Equation" r:id="rId7" imgW="215640" imgH="20304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7624" y="5727601"/>
                          <a:ext cx="312737" cy="2936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40728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340768"/>
            <a:ext cx="3714101" cy="4525963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30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Stimulated emission in indirect </a:t>
            </a:r>
            <a:r>
              <a:rPr lang="en-US" sz="2200" u="sng" dirty="0" err="1" smtClean="0">
                <a:solidFill>
                  <a:srgbClr val="002060"/>
                </a:solidFill>
              </a:rPr>
              <a:t>bandgap</a:t>
            </a:r>
            <a:r>
              <a:rPr lang="en-US" sz="2200" u="sng" dirty="0" smtClean="0">
                <a:solidFill>
                  <a:srgbClr val="002060"/>
                </a:solidFill>
              </a:rPr>
              <a:t> semiconductors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9552" y="930206"/>
            <a:ext cx="5256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Longer radiative recombination, lower values of optical gain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683567" y="1658268"/>
            <a:ext cx="4032449" cy="1770732"/>
            <a:chOff x="539552" y="1340768"/>
            <a:chExt cx="4032449" cy="1770732"/>
          </a:xfrm>
        </p:grpSpPr>
        <p:sp>
          <p:nvSpPr>
            <p:cNvPr id="8" name="Rectangle 7"/>
            <p:cNvSpPr/>
            <p:nvPr/>
          </p:nvSpPr>
          <p:spPr>
            <a:xfrm>
              <a:off x="539552" y="1340768"/>
              <a:ext cx="378328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Free carrier absorption (FCA): Drude model</a:t>
              </a:r>
            </a:p>
          </p:txBody>
        </p:sp>
        <p:graphicFrame>
          <p:nvGraphicFramePr>
            <p:cNvPr id="9" name="Object 2"/>
            <p:cNvGraphicFramePr>
              <a:graphicFrameLocks noChangeAspect="1"/>
            </p:cNvGraphicFramePr>
            <p:nvPr/>
          </p:nvGraphicFramePr>
          <p:xfrm>
            <a:off x="721296" y="1713930"/>
            <a:ext cx="3038475" cy="608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46" name="Equation" r:id="rId4" imgW="2095200" imgH="419040" progId="Equation.3">
                    <p:embed/>
                  </p:oleObj>
                </mc:Choice>
                <mc:Fallback>
                  <p:oleObj name="Equation" r:id="rId4" imgW="2095200" imgH="41904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1296" y="1713930"/>
                          <a:ext cx="3038475" cy="6080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6" name="Group 15"/>
            <p:cNvGrpSpPr/>
            <p:nvPr/>
          </p:nvGrpSpPr>
          <p:grpSpPr>
            <a:xfrm>
              <a:off x="539552" y="2370366"/>
              <a:ext cx="4032449" cy="741134"/>
              <a:chOff x="539552" y="2370366"/>
              <a:chExt cx="4032449" cy="741134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539552" y="2370366"/>
                <a:ext cx="3834832" cy="7386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 smtClean="0"/>
                  <a:t>Free electron gas with free electron concentration</a:t>
                </a:r>
              </a:p>
              <a:p>
                <a:r>
                  <a:rPr lang="en-US" sz="1400" dirty="0" smtClean="0"/>
                  <a:t>Optical radiation frequency</a:t>
                </a:r>
              </a:p>
              <a:p>
                <a:r>
                  <a:rPr lang="en-US" sz="1400" dirty="0" smtClean="0"/>
                  <a:t>Imaginary part of dielectric constant   </a:t>
                </a:r>
              </a:p>
            </p:txBody>
          </p:sp>
          <p:graphicFrame>
            <p:nvGraphicFramePr>
              <p:cNvPr id="44035" name="Object 3"/>
              <p:cNvGraphicFramePr>
                <a:graphicFrameLocks noChangeAspect="1"/>
              </p:cNvGraphicFramePr>
              <p:nvPr/>
            </p:nvGraphicFramePr>
            <p:xfrm>
              <a:off x="4308673" y="2403343"/>
              <a:ext cx="263328" cy="2793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4047" name="Equation" r:id="rId6" imgW="215640" imgH="228600" progId="Equation.3">
                      <p:embed/>
                    </p:oleObj>
                  </mc:Choice>
                  <mc:Fallback>
                    <p:oleObj name="Equation" r:id="rId6" imgW="215640" imgH="228600" progId="Equation.3">
                      <p:embed/>
                      <p:pic>
                        <p:nvPicPr>
                          <p:cNvPr id="0" name="Picture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08673" y="2403343"/>
                            <a:ext cx="263328" cy="27936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4036" name="Object 4"/>
              <p:cNvGraphicFramePr>
                <a:graphicFrameLocks noChangeAspect="1"/>
              </p:cNvGraphicFramePr>
              <p:nvPr/>
            </p:nvGraphicFramePr>
            <p:xfrm>
              <a:off x="2678708" y="2636912"/>
              <a:ext cx="165100" cy="203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4048" name="Equation" r:id="rId8" imgW="114120" imgH="139680" progId="Equation.3">
                      <p:embed/>
                    </p:oleObj>
                  </mc:Choice>
                  <mc:Fallback>
                    <p:oleObj name="Equation" r:id="rId8" imgW="114120" imgH="139680" progId="Equation.3">
                      <p:embed/>
                      <p:pic>
                        <p:nvPicPr>
                          <p:cNvPr id="0" name="Picture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78708" y="2636912"/>
                            <a:ext cx="165100" cy="2032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4037" name="Object 5"/>
              <p:cNvGraphicFramePr>
                <a:graphicFrameLocks noChangeAspect="1"/>
              </p:cNvGraphicFramePr>
              <p:nvPr/>
            </p:nvGraphicFramePr>
            <p:xfrm>
              <a:off x="3252168" y="2797175"/>
              <a:ext cx="239712" cy="3143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4049" name="Equation" r:id="rId10" imgW="164880" imgH="215640" progId="Equation.3">
                      <p:embed/>
                    </p:oleObj>
                  </mc:Choice>
                  <mc:Fallback>
                    <p:oleObj name="Equation" r:id="rId10" imgW="164880" imgH="215640" progId="Equation.3">
                      <p:embed/>
                      <p:pic>
                        <p:nvPicPr>
                          <p:cNvPr id="0" name="Picture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52168" y="2797175"/>
                            <a:ext cx="239712" cy="31432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44038" name="Object 6"/>
          <p:cNvGraphicFramePr>
            <a:graphicFrameLocks noChangeAspect="1"/>
          </p:cNvGraphicFramePr>
          <p:nvPr/>
        </p:nvGraphicFramePr>
        <p:xfrm>
          <a:off x="755575" y="3801418"/>
          <a:ext cx="3922712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0" name="Equation" r:id="rId12" imgW="2705040" imgH="241200" progId="Equation.3">
                  <p:embed/>
                </p:oleObj>
              </mc:Choice>
              <mc:Fallback>
                <p:oleObj name="Equation" r:id="rId12" imgW="2705040" imgH="241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5" y="3801418"/>
                        <a:ext cx="3922712" cy="347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9" name="Object 7"/>
          <p:cNvGraphicFramePr>
            <a:graphicFrameLocks noChangeAspect="1"/>
          </p:cNvGraphicFramePr>
          <p:nvPr/>
        </p:nvGraphicFramePr>
        <p:xfrm>
          <a:off x="1438078" y="4692002"/>
          <a:ext cx="2269826" cy="3931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1" name="Equation" r:id="rId14" imgW="1307880" imgH="228600" progId="Equation.3">
                  <p:embed/>
                </p:oleObj>
              </mc:Choice>
              <mc:Fallback>
                <p:oleObj name="Equation" r:id="rId14" imgW="130788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8078" y="4692002"/>
                        <a:ext cx="2269826" cy="3931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968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97258"/>
            <a:ext cx="5024016" cy="3051822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31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Stimulated emission in indirect </a:t>
            </a:r>
            <a:r>
              <a:rPr lang="en-US" sz="2200" u="sng" dirty="0" err="1" smtClean="0">
                <a:solidFill>
                  <a:srgbClr val="002060"/>
                </a:solidFill>
              </a:rPr>
              <a:t>bandgap</a:t>
            </a:r>
            <a:r>
              <a:rPr lang="en-US" sz="2200" u="sng" dirty="0" smtClean="0">
                <a:solidFill>
                  <a:srgbClr val="002060"/>
                </a:solidFill>
              </a:rPr>
              <a:t> semiconductors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560638"/>
            <a:ext cx="2867686" cy="331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55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32</a:t>
            </a:fld>
            <a:endParaRPr lang="sv-SE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Experimental techniques for measuring the optical gain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552" y="910461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en-US" dirty="0" smtClean="0"/>
              <a:t> </a:t>
            </a:r>
            <a:r>
              <a:rPr lang="en-US" u="sng" dirty="0" smtClean="0"/>
              <a:t>Variable stripe length (VSL) technique</a:t>
            </a:r>
          </a:p>
          <a:p>
            <a:pPr>
              <a:buBlip>
                <a:blip r:embed="rId2"/>
              </a:buBlip>
            </a:pPr>
            <a:r>
              <a:rPr lang="en-US" dirty="0" smtClean="0"/>
              <a:t> </a:t>
            </a:r>
            <a:r>
              <a:rPr lang="en-US" u="sng" dirty="0" smtClean="0"/>
              <a:t>Pump and Probe method (P&amp;P)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9552" y="1702549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- Both techniques are based on direct measurements of the amplification of a weak probe beam</a:t>
            </a:r>
          </a:p>
          <a:p>
            <a:pPr>
              <a:buFontTx/>
              <a:buChar char="-"/>
            </a:pPr>
            <a:r>
              <a:rPr lang="en-US" sz="1600" i="1" dirty="0" smtClean="0"/>
              <a:t>Difference: methods in the origin of probe beam</a:t>
            </a:r>
          </a:p>
        </p:txBody>
      </p:sp>
    </p:spTree>
    <p:extLst>
      <p:ext uri="{BB962C8B-B14F-4D97-AF65-F5344CB8AC3E}">
        <p14:creationId xmlns:p14="http://schemas.microsoft.com/office/powerpoint/2010/main" val="25979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33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VSL technique</a:t>
            </a:r>
          </a:p>
        </p:txBody>
      </p:sp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539552" y="980728"/>
          <a:ext cx="547687" cy="26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8" name="Equation" r:id="rId3" imgW="380880" imgH="177480" progId="Equation.3">
                  <p:embed/>
                </p:oleObj>
              </mc:Choice>
              <mc:Fallback>
                <p:oleObj name="Equation" r:id="rId3" imgW="380880" imgH="177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980728"/>
                        <a:ext cx="547687" cy="260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1619672" y="854437"/>
            <a:ext cx="5153395" cy="630347"/>
            <a:chOff x="3707904" y="764704"/>
            <a:chExt cx="5153395" cy="630347"/>
          </a:xfrm>
        </p:grpSpPr>
        <p:grpSp>
          <p:nvGrpSpPr>
            <p:cNvPr id="9" name="Group 8"/>
            <p:cNvGrpSpPr/>
            <p:nvPr/>
          </p:nvGrpSpPr>
          <p:grpSpPr>
            <a:xfrm>
              <a:off x="7164288" y="764704"/>
              <a:ext cx="1697011" cy="584775"/>
              <a:chOff x="3707904" y="1916832"/>
              <a:chExt cx="1697011" cy="584775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4211960" y="1916832"/>
                <a:ext cx="119295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Font typeface="Wingdings" pitchFamily="2" charset="2"/>
                  <a:buChar char="ü"/>
                </a:pPr>
                <a:r>
                  <a:rPr lang="en-US" sz="1600" dirty="0" smtClean="0">
                    <a:solidFill>
                      <a:srgbClr val="00B050"/>
                    </a:solidFill>
                  </a:rPr>
                  <a:t>FCA</a:t>
                </a:r>
                <a:endParaRPr lang="en-US" dirty="0" smtClean="0">
                  <a:solidFill>
                    <a:srgbClr val="00B050"/>
                  </a:solidFill>
                </a:endParaRPr>
              </a:p>
              <a:p>
                <a:pPr>
                  <a:buFont typeface="Wingdings" pitchFamily="2" charset="2"/>
                  <a:buChar char="ü"/>
                </a:pPr>
                <a:r>
                  <a:rPr lang="en-US" sz="1600" dirty="0" smtClean="0">
                    <a:solidFill>
                      <a:srgbClr val="00B050"/>
                    </a:solidFill>
                  </a:rPr>
                  <a:t>Impurities</a:t>
                </a:r>
                <a:endParaRPr lang="en-US" dirty="0">
                  <a:solidFill>
                    <a:srgbClr val="00B050"/>
                  </a:solidFill>
                </a:endParaRPr>
              </a:p>
            </p:txBody>
          </p:sp>
          <p:graphicFrame>
            <p:nvGraphicFramePr>
              <p:cNvPr id="46083" name="Object 3"/>
              <p:cNvGraphicFramePr>
                <a:graphicFrameLocks noChangeAspect="1"/>
              </p:cNvGraphicFramePr>
              <p:nvPr/>
            </p:nvGraphicFramePr>
            <p:xfrm>
              <a:off x="3707904" y="2060848"/>
              <a:ext cx="474662" cy="3143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6099" name="Equation" r:id="rId5" imgW="330120" imgH="215640" progId="Equation.3">
                      <p:embed/>
                    </p:oleObj>
                  </mc:Choice>
                  <mc:Fallback>
                    <p:oleObj name="Equation" r:id="rId5" imgW="330120" imgH="215640" progId="Equation.3">
                      <p:embed/>
                      <p:pic>
                        <p:nvPicPr>
                          <p:cNvPr id="0" name="Picture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707904" y="2060848"/>
                            <a:ext cx="474662" cy="31432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46084" name="Object 4"/>
            <p:cNvGraphicFramePr>
              <a:graphicFrameLocks noChangeAspect="1"/>
            </p:cNvGraphicFramePr>
            <p:nvPr/>
          </p:nvGraphicFramePr>
          <p:xfrm>
            <a:off x="3707904" y="780688"/>
            <a:ext cx="3232150" cy="614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100" name="Equation" r:id="rId7" imgW="2247840" imgH="419040" progId="Equation.3">
                    <p:embed/>
                  </p:oleObj>
                </mc:Choice>
                <mc:Fallback>
                  <p:oleObj name="Equation" r:id="rId7" imgW="2247840" imgH="41904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07904" y="780688"/>
                          <a:ext cx="3232150" cy="6143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" name="Group 16"/>
          <p:cNvGrpSpPr/>
          <p:nvPr/>
        </p:nvGrpSpPr>
        <p:grpSpPr>
          <a:xfrm>
            <a:off x="539552" y="1412776"/>
            <a:ext cx="4899856" cy="523220"/>
            <a:chOff x="3563888" y="1556792"/>
            <a:chExt cx="4899856" cy="523220"/>
          </a:xfrm>
        </p:grpSpPr>
        <p:graphicFrame>
          <p:nvGraphicFramePr>
            <p:cNvPr id="12" name="Object 4"/>
            <p:cNvGraphicFramePr>
              <a:graphicFrameLocks noChangeAspect="1"/>
            </p:cNvGraphicFramePr>
            <p:nvPr/>
          </p:nvGraphicFramePr>
          <p:xfrm>
            <a:off x="3563888" y="1700808"/>
            <a:ext cx="3451225" cy="354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101" name="Equation" r:id="rId9" imgW="2400120" imgH="241200" progId="Equation.3">
                    <p:embed/>
                  </p:oleObj>
                </mc:Choice>
                <mc:Fallback>
                  <p:oleObj name="Equation" r:id="rId9" imgW="2400120" imgH="24120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63888" y="1700808"/>
                          <a:ext cx="3451225" cy="3540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TextBox 12"/>
            <p:cNvSpPr txBox="1"/>
            <p:nvPr/>
          </p:nvSpPr>
          <p:spPr>
            <a:xfrm>
              <a:off x="7020272" y="1556792"/>
              <a:ext cx="144347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B050"/>
                  </a:solidFill>
                </a:rPr>
                <a:t>Increase of stripe</a:t>
              </a:r>
            </a:p>
            <a:p>
              <a:pPr algn="ctr"/>
              <a:r>
                <a:rPr lang="en-US" sz="1400" dirty="0" smtClean="0">
                  <a:solidFill>
                    <a:srgbClr val="00B050"/>
                  </a:solidFill>
                </a:rPr>
                <a:t> length </a:t>
              </a:r>
              <a:r>
                <a:rPr lang="en-US" sz="1400" i="1" dirty="0" err="1" smtClean="0">
                  <a:solidFill>
                    <a:srgbClr val="00B050"/>
                  </a:solidFill>
                </a:rPr>
                <a:t>dx</a:t>
              </a:r>
              <a:endParaRPr lang="en-US" sz="1400" i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95536" y="2284785"/>
            <a:ext cx="3725306" cy="1432247"/>
            <a:chOff x="3727014" y="2344738"/>
            <a:chExt cx="3725306" cy="1432247"/>
          </a:xfrm>
        </p:grpSpPr>
        <p:graphicFrame>
          <p:nvGraphicFramePr>
            <p:cNvPr id="46086" name="Object 6"/>
            <p:cNvGraphicFramePr>
              <a:graphicFrameLocks noChangeAspect="1"/>
            </p:cNvGraphicFramePr>
            <p:nvPr/>
          </p:nvGraphicFramePr>
          <p:xfrm>
            <a:off x="4516438" y="2344738"/>
            <a:ext cx="2665412" cy="6524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102" name="Equation" r:id="rId11" imgW="1854000" imgH="444240" progId="Equation.3">
                    <p:embed/>
                  </p:oleObj>
                </mc:Choice>
                <mc:Fallback>
                  <p:oleObj name="Equation" r:id="rId11" imgW="1854000" imgH="444240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6438" y="2344738"/>
                          <a:ext cx="2665412" cy="6524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TextBox 14"/>
            <p:cNvSpPr txBox="1"/>
            <p:nvPr/>
          </p:nvSpPr>
          <p:spPr>
            <a:xfrm>
              <a:off x="3727014" y="2492896"/>
              <a:ext cx="89479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/>
                <a:t>Solution</a:t>
              </a:r>
              <a:endParaRPr lang="en-US" sz="1600" b="1" i="1" dirty="0"/>
            </a:p>
          </p:txBody>
        </p:sp>
        <p:graphicFrame>
          <p:nvGraphicFramePr>
            <p:cNvPr id="46087" name="Object 7"/>
            <p:cNvGraphicFramePr>
              <a:graphicFrameLocks noChangeAspect="1"/>
            </p:cNvGraphicFramePr>
            <p:nvPr/>
          </p:nvGraphicFramePr>
          <p:xfrm>
            <a:off x="4713883" y="3068960"/>
            <a:ext cx="2738437" cy="7080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103" name="Equation" r:id="rId13" imgW="1904760" imgH="482400" progId="Equation.3">
                    <p:embed/>
                  </p:oleObj>
                </mc:Choice>
                <mc:Fallback>
                  <p:oleObj name="Equation" r:id="rId13" imgW="1904760" imgH="48240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13883" y="3068960"/>
                          <a:ext cx="2738437" cy="7080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9" name="Group 18"/>
          <p:cNvGrpSpPr/>
          <p:nvPr/>
        </p:nvGrpSpPr>
        <p:grpSpPr>
          <a:xfrm>
            <a:off x="4932040" y="2276872"/>
            <a:ext cx="3512605" cy="1263045"/>
            <a:chOff x="293179" y="1124744"/>
            <a:chExt cx="3512605" cy="1263045"/>
          </a:xfrm>
        </p:grpSpPr>
        <p:sp>
          <p:nvSpPr>
            <p:cNvPr id="20" name="TextBox 19"/>
            <p:cNvSpPr txBox="1"/>
            <p:nvPr/>
          </p:nvSpPr>
          <p:spPr>
            <a:xfrm>
              <a:off x="293179" y="1124744"/>
              <a:ext cx="23682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/>
                <a:t>Mode confinement factor </a:t>
              </a:r>
              <a:endParaRPr lang="en-US" sz="16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3528" y="1556792"/>
              <a:ext cx="184710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Modal gain</a:t>
              </a:r>
            </a:p>
            <a:p>
              <a:endParaRPr lang="en-US" sz="1600" dirty="0" smtClean="0"/>
            </a:p>
            <a:p>
              <a:r>
                <a:rPr lang="en-US" sz="1600" i="1" dirty="0" smtClean="0"/>
                <a:t>g(v) </a:t>
              </a:r>
              <a:r>
                <a:rPr lang="en-US" sz="1600" dirty="0" smtClean="0"/>
                <a:t>is material gain </a:t>
              </a:r>
              <a:endParaRPr lang="en-US" sz="1600" dirty="0"/>
            </a:p>
          </p:txBody>
        </p:sp>
        <p:graphicFrame>
          <p:nvGraphicFramePr>
            <p:cNvPr id="22" name="Object 3"/>
            <p:cNvGraphicFramePr>
              <a:graphicFrameLocks noChangeAspect="1"/>
            </p:cNvGraphicFramePr>
            <p:nvPr/>
          </p:nvGraphicFramePr>
          <p:xfrm>
            <a:off x="2555776" y="1125538"/>
            <a:ext cx="311150" cy="314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104" name="Equation" r:id="rId15" imgW="215640" imgH="215640" progId="Equation.3">
                    <p:embed/>
                  </p:oleObj>
                </mc:Choice>
                <mc:Fallback>
                  <p:oleObj name="Equation" r:id="rId15" imgW="215640" imgH="21564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5776" y="1125538"/>
                          <a:ext cx="311150" cy="3143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ct 3"/>
            <p:cNvGraphicFramePr>
              <a:graphicFrameLocks noChangeAspect="1"/>
            </p:cNvGraphicFramePr>
            <p:nvPr/>
          </p:nvGraphicFramePr>
          <p:xfrm>
            <a:off x="1403648" y="1571649"/>
            <a:ext cx="2402136" cy="3020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105" name="Equation" r:id="rId17" imgW="1841400" imgH="228600" progId="Equation.3">
                    <p:embed/>
                  </p:oleObj>
                </mc:Choice>
                <mc:Fallback>
                  <p:oleObj name="Equation" r:id="rId17" imgW="1841400" imgH="228600" progId="Equation.3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03648" y="1571649"/>
                          <a:ext cx="2402136" cy="30207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5" name="Picture 24" descr="Picture2-1.jp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251520" y="4077072"/>
            <a:ext cx="2889504" cy="2160240"/>
          </a:xfrm>
          <a:prstGeom prst="rect">
            <a:avLst/>
          </a:prstGeom>
        </p:spPr>
      </p:pic>
      <p:pic>
        <p:nvPicPr>
          <p:cNvPr id="26" name="Picture 25" descr="Picture2-2.jp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3173072" y="4077072"/>
            <a:ext cx="5575392" cy="217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2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36712"/>
            <a:ext cx="4059292" cy="5591864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34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VSL technique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9552" y="908720"/>
            <a:ext cx="23426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High optical gain in 1970’s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539553" y="1412776"/>
            <a:ext cx="3456384" cy="2664296"/>
            <a:chOff x="539553" y="1412776"/>
            <a:chExt cx="3456384" cy="2664296"/>
          </a:xfrm>
        </p:grpSpPr>
        <p:sp>
          <p:nvSpPr>
            <p:cNvPr id="12" name="TextBox 11"/>
            <p:cNvSpPr txBox="1"/>
            <p:nvPr/>
          </p:nvSpPr>
          <p:spPr>
            <a:xfrm>
              <a:off x="539553" y="1412776"/>
              <a:ext cx="3456384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Wingdings" pitchFamily="2" charset="2"/>
                <a:buChar char="Ø"/>
              </a:pPr>
              <a:r>
                <a:rPr lang="en-US" sz="1600" dirty="0" smtClean="0"/>
                <a:t> Deviation between fitted line with </a:t>
              </a:r>
            </a:p>
            <a:p>
              <a:r>
                <a:rPr lang="en-US" sz="1600" dirty="0" smtClean="0"/>
                <a:t>experimental data gets shorter with increasing excitation intensity: Gain saturation</a:t>
              </a:r>
            </a:p>
            <a:p>
              <a:pPr>
                <a:buFont typeface="Wingdings" pitchFamily="2" charset="2"/>
                <a:buChar char="Ø"/>
              </a:pPr>
              <a:r>
                <a:rPr lang="en-US" sz="1600" dirty="0" smtClean="0"/>
                <a:t> Spectral narrowing by increase of </a:t>
              </a:r>
              <a:r>
                <a:rPr lang="en-US" sz="1600" i="1" dirty="0" smtClean="0"/>
                <a:t>l</a:t>
              </a:r>
            </a:p>
            <a:p>
              <a:pPr>
                <a:buFont typeface="Wingdings" pitchFamily="2" charset="2"/>
                <a:buChar char="Ø"/>
              </a:pPr>
              <a:r>
                <a:rPr lang="en-US" sz="1600" i="1" dirty="0" smtClean="0"/>
                <a:t> </a:t>
              </a:r>
              <a:r>
                <a:rPr lang="en-US" sz="1600" dirty="0" smtClean="0"/>
                <a:t>High gain value</a:t>
              </a:r>
            </a:p>
            <a:p>
              <a:pPr>
                <a:buFont typeface="Wingdings" pitchFamily="2" charset="2"/>
                <a:buChar char="Ø"/>
              </a:pPr>
              <a:endParaRPr lang="en-US" sz="1600" dirty="0" smtClean="0"/>
            </a:p>
            <a:p>
              <a:pPr>
                <a:buFont typeface="Wingdings" pitchFamily="2" charset="2"/>
                <a:buChar char="Ø"/>
              </a:pPr>
              <a:r>
                <a:rPr lang="en-US" sz="1600" dirty="0" smtClean="0"/>
                <a:t> Low gain values, VLS is less reliable</a:t>
              </a:r>
            </a:p>
          </p:txBody>
        </p:sp>
        <p:graphicFrame>
          <p:nvGraphicFramePr>
            <p:cNvPr id="13" name="Object 3"/>
            <p:cNvGraphicFramePr>
              <a:graphicFrameLocks noChangeAspect="1"/>
            </p:cNvGraphicFramePr>
            <p:nvPr/>
          </p:nvGraphicFramePr>
          <p:xfrm>
            <a:off x="1735434" y="2924944"/>
            <a:ext cx="820342" cy="277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112" name="Equation" r:id="rId4" imgW="647640" imgH="215640" progId="Equation.3">
                    <p:embed/>
                  </p:oleObj>
                </mc:Choice>
                <mc:Fallback>
                  <p:oleObj name="Equation" r:id="rId4" imgW="647640" imgH="21564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35434" y="2924944"/>
                          <a:ext cx="820342" cy="2771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109" name="Object 5"/>
            <p:cNvGraphicFramePr>
              <a:graphicFrameLocks noChangeAspect="1"/>
            </p:cNvGraphicFramePr>
            <p:nvPr/>
          </p:nvGraphicFramePr>
          <p:xfrm>
            <a:off x="1016000" y="3488109"/>
            <a:ext cx="2317750" cy="588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113" name="Equation" r:id="rId6" imgW="1828800" imgH="457200" progId="Equation.3">
                    <p:embed/>
                  </p:oleObj>
                </mc:Choice>
                <mc:Fallback>
                  <p:oleObj name="Equation" r:id="rId6" imgW="1828800" imgH="45720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6000" y="3488109"/>
                          <a:ext cx="2317750" cy="5889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46014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268760"/>
            <a:ext cx="3866322" cy="4525963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35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VSL technique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67544" y="900009"/>
            <a:ext cx="3881384" cy="4486100"/>
            <a:chOff x="467544" y="1404065"/>
            <a:chExt cx="3881384" cy="4486100"/>
          </a:xfrm>
        </p:grpSpPr>
        <p:sp>
          <p:nvSpPr>
            <p:cNvPr id="7" name="TextBox 6"/>
            <p:cNvSpPr txBox="1"/>
            <p:nvPr/>
          </p:nvSpPr>
          <p:spPr>
            <a:xfrm>
              <a:off x="467544" y="1404065"/>
              <a:ext cx="3881384" cy="4486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 smtClean="0"/>
                <a:t>In the case</a:t>
              </a:r>
            </a:p>
            <a:p>
              <a:pPr>
                <a:lnSpc>
                  <a:spcPct val="150000"/>
                </a:lnSpc>
              </a:pPr>
              <a:r>
                <a:rPr lang="en-US" sz="1600" dirty="0" smtClean="0"/>
                <a:t>Several parameters should be considered:</a:t>
              </a:r>
            </a:p>
            <a:p>
              <a:pPr marL="342900" indent="-342900">
                <a:lnSpc>
                  <a:spcPct val="150000"/>
                </a:lnSpc>
                <a:buFont typeface="+mj-lt"/>
                <a:buAutoNum type="alphaLcParenR"/>
              </a:pPr>
              <a:r>
                <a:rPr lang="en-US" sz="1600" dirty="0" smtClean="0"/>
                <a:t>If t is too large</a:t>
              </a:r>
            </a:p>
            <a:p>
              <a:pPr marL="342900" indent="-342900">
                <a:lnSpc>
                  <a:spcPct val="150000"/>
                </a:lnSpc>
                <a:buFont typeface="+mj-lt"/>
                <a:buAutoNum type="alphaLcParenR"/>
              </a:pPr>
              <a:r>
                <a:rPr lang="en-US" sz="1600" dirty="0" smtClean="0"/>
                <a:t>Const. pump intensity along stripe: </a:t>
              </a:r>
            </a:p>
            <a:p>
              <a:pPr marL="342900" indent="-342900">
                <a:lnSpc>
                  <a:spcPct val="150000"/>
                </a:lnSpc>
              </a:pPr>
              <a:r>
                <a:rPr lang="en-US" sz="1600" dirty="0" smtClean="0"/>
                <a:t>        rectangular beam profile &amp; uniformly </a:t>
              </a:r>
            </a:p>
            <a:p>
              <a:pPr marL="342900" indent="-342900">
                <a:lnSpc>
                  <a:spcPct val="150000"/>
                </a:lnSpc>
              </a:pPr>
              <a:r>
                <a:rPr lang="en-US" sz="1600" dirty="0" smtClean="0"/>
                <a:t>        distributed pump energy</a:t>
              </a:r>
            </a:p>
            <a:p>
              <a:pPr marL="342900" indent="-342900">
                <a:lnSpc>
                  <a:spcPct val="150000"/>
                </a:lnSpc>
              </a:pPr>
              <a:r>
                <a:rPr lang="en-US" sz="1600" dirty="0" smtClean="0"/>
                <a:t>        Part of Gaussian beam can be used</a:t>
              </a:r>
            </a:p>
            <a:p>
              <a:pPr marL="342900" indent="-342900">
                <a:lnSpc>
                  <a:spcPct val="150000"/>
                </a:lnSpc>
                <a:buAutoNum type="alphaLcParenR" startAt="3"/>
              </a:pPr>
              <a:r>
                <a:rPr lang="en-US" sz="1600" dirty="0" smtClean="0"/>
                <a:t>Constant efficiency of coupling of I(SPE)</a:t>
              </a:r>
            </a:p>
            <a:p>
              <a:pPr marL="342900" indent="-342900">
                <a:lnSpc>
                  <a:spcPct val="150000"/>
                </a:lnSpc>
              </a:pPr>
              <a:r>
                <a:rPr lang="en-US" sz="1600" dirty="0" smtClean="0"/>
                <a:t>	to monochromator or detector</a:t>
              </a:r>
            </a:p>
            <a:p>
              <a:pPr marL="342900" indent="-342900">
                <a:lnSpc>
                  <a:spcPct val="150000"/>
                </a:lnSpc>
                <a:buAutoNum type="alphaLcParenR" startAt="4"/>
              </a:pPr>
              <a:r>
                <a:rPr lang="en-US" sz="1600" dirty="0" smtClean="0"/>
                <a:t>Diffraction of the pump beam on the slit</a:t>
              </a:r>
            </a:p>
            <a:p>
              <a:pPr marL="342900" indent="-342900">
                <a:lnSpc>
                  <a:spcPct val="150000"/>
                </a:lnSpc>
              </a:pPr>
              <a:r>
                <a:rPr lang="en-US" sz="1600" dirty="0" smtClean="0"/>
                <a:t>	or razor blade, limiting utilization of the </a:t>
              </a:r>
            </a:p>
            <a:p>
              <a:pPr marL="342900" indent="-342900">
                <a:lnSpc>
                  <a:spcPct val="150000"/>
                </a:lnSpc>
              </a:pPr>
              <a:r>
                <a:rPr lang="en-US" sz="1600" dirty="0" smtClean="0"/>
                <a:t>	stripe length</a:t>
              </a:r>
            </a:p>
          </p:txBody>
        </p:sp>
        <p:graphicFrame>
          <p:nvGraphicFramePr>
            <p:cNvPr id="6" name="Object 3"/>
            <p:cNvGraphicFramePr>
              <a:graphicFrameLocks noChangeAspect="1"/>
            </p:cNvGraphicFramePr>
            <p:nvPr/>
          </p:nvGraphicFramePr>
          <p:xfrm>
            <a:off x="1542257" y="1567011"/>
            <a:ext cx="725487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132" name="Equation" r:id="rId4" imgW="571320" imgH="215640" progId="Equation.3">
                    <p:embed/>
                  </p:oleObj>
                </mc:Choice>
                <mc:Fallback>
                  <p:oleObj name="Equation" r:id="rId4" imgW="571320" imgH="21564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2257" y="1567011"/>
                          <a:ext cx="725487" cy="2778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15540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524" y="1196752"/>
            <a:ext cx="4824932" cy="4525963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4F5D8-4A3E-4E56-A802-3C7BA1A5C419}" type="slidenum">
              <a:rPr lang="sv-SE" smtClean="0"/>
              <a:pPr/>
              <a:t>36</a:t>
            </a:fld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5584" y="188640"/>
            <a:ext cx="79228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200" u="sng" dirty="0" smtClean="0">
                <a:solidFill>
                  <a:srgbClr val="002060"/>
                </a:solidFill>
              </a:rPr>
              <a:t>Pump and probe method (P&amp;P)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384" y="908720"/>
            <a:ext cx="35167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1600" dirty="0" smtClean="0"/>
              <a:t> Weak external probe beam</a:t>
            </a:r>
          </a:p>
          <a:p>
            <a:pPr>
              <a:buBlip>
                <a:blip r:embed="rId3"/>
              </a:buBlip>
            </a:pPr>
            <a:r>
              <a:rPr lang="en-US" sz="1600" dirty="0" smtClean="0"/>
              <a:t> Changes in the absorption coefficient </a:t>
            </a:r>
          </a:p>
          <a:p>
            <a:r>
              <a:rPr lang="en-US" sz="1600" dirty="0" smtClean="0"/>
              <a:t>of the probe beam</a:t>
            </a:r>
          </a:p>
        </p:txBody>
      </p:sp>
    </p:spTree>
    <p:extLst>
      <p:ext uri="{BB962C8B-B14F-4D97-AF65-F5344CB8AC3E}">
        <p14:creationId xmlns:p14="http://schemas.microsoft.com/office/powerpoint/2010/main" val="198467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18712</TotalTime>
  <Words>1986</Words>
  <Application>Microsoft Office PowerPoint</Application>
  <PresentationFormat>画面に合わせる (4:3)</PresentationFormat>
  <Paragraphs>380</Paragraphs>
  <Slides>36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36</vt:i4>
      </vt:variant>
    </vt:vector>
  </HeadingPairs>
  <TitlesOfParts>
    <vt:vector size="38" baseType="lpstr">
      <vt:lpstr>Office Theme</vt:lpstr>
      <vt:lpstr>Equation</vt:lpstr>
      <vt:lpstr>Disordered semiconductors, Stimulated emission</vt:lpstr>
      <vt:lpstr>Luminescence of disordered semiconductors</vt:lpstr>
      <vt:lpstr>Densities of states in bands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Stimulated emission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Kungliga Tekniska Högskolan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Fatemeh Sangghaleh</dc:creator>
  <cp:lastModifiedBy>crusoe</cp:lastModifiedBy>
  <cp:revision>290</cp:revision>
  <dcterms:created xsi:type="dcterms:W3CDTF">2012-11-01T15:35:44Z</dcterms:created>
  <dcterms:modified xsi:type="dcterms:W3CDTF">2012-11-19T10:40:12Z</dcterms:modified>
</cp:coreProperties>
</file>