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3"/>
  </p:notesMasterIdLst>
  <p:handoutMasterIdLst>
    <p:handoutMasterId r:id="rId44"/>
  </p:handoutMasterIdLst>
  <p:sldIdLst>
    <p:sldId id="256" r:id="rId3"/>
    <p:sldId id="297" r:id="rId4"/>
    <p:sldId id="298" r:id="rId5"/>
    <p:sldId id="310" r:id="rId6"/>
    <p:sldId id="309" r:id="rId7"/>
    <p:sldId id="311" r:id="rId8"/>
    <p:sldId id="299" r:id="rId9"/>
    <p:sldId id="314" r:id="rId10"/>
    <p:sldId id="312" r:id="rId11"/>
    <p:sldId id="306" r:id="rId12"/>
    <p:sldId id="307" r:id="rId13"/>
    <p:sldId id="313" r:id="rId14"/>
    <p:sldId id="308" r:id="rId15"/>
    <p:sldId id="305" r:id="rId16"/>
    <p:sldId id="304" r:id="rId17"/>
    <p:sldId id="315" r:id="rId18"/>
    <p:sldId id="300" r:id="rId19"/>
    <p:sldId id="320" r:id="rId20"/>
    <p:sldId id="319" r:id="rId21"/>
    <p:sldId id="318" r:id="rId22"/>
    <p:sldId id="317" r:id="rId23"/>
    <p:sldId id="316" r:id="rId24"/>
    <p:sldId id="322" r:id="rId25"/>
    <p:sldId id="323" r:id="rId26"/>
    <p:sldId id="324" r:id="rId27"/>
    <p:sldId id="328" r:id="rId28"/>
    <p:sldId id="329" r:id="rId29"/>
    <p:sldId id="330" r:id="rId30"/>
    <p:sldId id="331" r:id="rId31"/>
    <p:sldId id="332" r:id="rId32"/>
    <p:sldId id="333" r:id="rId33"/>
    <p:sldId id="334" r:id="rId34"/>
    <p:sldId id="335" r:id="rId35"/>
    <p:sldId id="336" r:id="rId36"/>
    <p:sldId id="337" r:id="rId37"/>
    <p:sldId id="338" r:id="rId38"/>
    <p:sldId id="339" r:id="rId39"/>
    <p:sldId id="340" r:id="rId40"/>
    <p:sldId id="326" r:id="rId41"/>
    <p:sldId id="327" r:id="rId4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AE291D97-091E-4556-97CC-A0464DC820D8}">
          <p14:sldIdLst>
            <p14:sldId id="256"/>
            <p14:sldId id="297"/>
          </p14:sldIdLst>
        </p14:section>
        <p14:section name="High-field EL" id="{5314C4FC-86EA-4BF8-ADAB-5283AD13192B}">
          <p14:sldIdLst>
            <p14:sldId id="298"/>
            <p14:sldId id="310"/>
            <p14:sldId id="309"/>
            <p14:sldId id="311"/>
            <p14:sldId id="299"/>
            <p14:sldId id="314"/>
            <p14:sldId id="312"/>
            <p14:sldId id="306"/>
            <p14:sldId id="307"/>
            <p14:sldId id="313"/>
            <p14:sldId id="308"/>
            <p14:sldId id="305"/>
            <p14:sldId id="304"/>
          </p14:sldIdLst>
        </p14:section>
        <p14:section name="Injection EL" id="{9AC38A10-9E1D-4530-BEF4-EE24A931EE31}">
          <p14:sldIdLst>
            <p14:sldId id="315"/>
            <p14:sldId id="300"/>
            <p14:sldId id="320"/>
            <p14:sldId id="319"/>
            <p14:sldId id="318"/>
            <p14:sldId id="317"/>
            <p14:sldId id="316"/>
            <p14:sldId id="322"/>
          </p14:sldIdLst>
        </p14:section>
        <p14:section name="Reverse biased pn junction" id="{44AB531C-B4BC-4B82-BE54-D27AD14905AC}">
          <p14:sldIdLst>
            <p14:sldId id="323"/>
            <p14:sldId id="324"/>
          </p14:sldIdLst>
        </p14:section>
        <p14:section name="Quantum wells" id="{F77341EA-556E-4907-A6BE-08245889B15B}">
          <p14:sldIdLst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</p14:sldIdLst>
        </p14:section>
        <p14:section name="Appendix" id="{8F822E29-0036-4D35-A199-7D84CDD349A7}">
          <p14:sldIdLst>
            <p14:sldId id="326"/>
            <p14:sldId id="32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5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44" autoAdjust="0"/>
    <p:restoredTop sz="72761" autoAdjust="0"/>
  </p:normalViewPr>
  <p:slideViewPr>
    <p:cSldViewPr>
      <p:cViewPr>
        <p:scale>
          <a:sx n="80" d="100"/>
          <a:sy n="80" d="100"/>
        </p:scale>
        <p:origin x="-1008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5AC21-2908-497C-865E-BD711BD86022}" type="datetimeFigureOut">
              <a:rPr lang="sv-SE" smtClean="0"/>
              <a:pPr/>
              <a:t>2012-12-03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B798AA-895B-4FFD-BCB7-703FB51A8A3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170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FC717-8D94-4F74-95E8-1566377F89ED}" type="datetimeFigureOut">
              <a:rPr lang="sv-SE" smtClean="0"/>
              <a:pPr/>
              <a:t>2012-12-03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8BC32-13A7-4438-A1E9-CEC92E19AED5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8833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Introduction</a:t>
            </a:r>
          </a:p>
          <a:p>
            <a:r>
              <a:rPr lang="de-DE" dirty="0" smtClean="0"/>
              <a:t>1: electrical instead of optical excitation</a:t>
            </a:r>
          </a:p>
          <a:p>
            <a:r>
              <a:rPr lang="de-DE" dirty="0" smtClean="0"/>
              <a:t>More application based view.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1</a:t>
            </a:fld>
            <a:endParaRPr lang="sv-S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Forward and reverse bias, control of interface region, injection (1)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dirty="0" smtClean="0"/>
              <a:t>Two currents in the material: injection in the direction of external field and drift opposite to field</a:t>
            </a:r>
          </a:p>
          <a:p>
            <a:r>
              <a:rPr lang="de-DE" dirty="0" smtClean="0"/>
              <a:t>Injecting minority carriers: minoroty carriers will drift along the field and distribute evenly</a:t>
            </a:r>
          </a:p>
          <a:p>
            <a:r>
              <a:rPr lang="de-DE" dirty="0" smtClean="0"/>
              <a:t>Arrow 2 is Fowler-Nordheim tunneling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2455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Release from traps (deep) (2)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Extrinsic effect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External field bends potential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Teo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ways for escape: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lower barrier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-&gt; spill over (Poole-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Frenkel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tunnelling (current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not temperature dependent)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5657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Release from traps (interface), (3)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Active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layer surrounded by isolator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Lattice defects at boundary act like traps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Injection possible via Poole-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Frenkel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tunnelling (like in case of deep traps)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5657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Luminescence intensity characteristics of three mechanisms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three effects with mathematical description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Difference becomes clear, when using special axes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 this, one can deduce the principal effect at work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However, mixing is possible and one should be careful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Wide range of voltages should be tested.</a:t>
            </a:r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93108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Comparison EL and PL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curves look alike, than the same luminescence centre is active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might differ though because of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 excitation wavelength dependence or EL AC-current frequency dependence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34896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Temporal behaviour of EL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Sandwich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structure biased with alternating voltage flashes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Luminescence centres (Ce, Eu) are further ionised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Released electrons are trapped and released when voltage is switched off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Band structure of ZnS does not support this mechanism</a:t>
            </a:r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77195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Overview of the process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Upon contact of p- andn-type material depletion region formes via diffusion of carreirs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 charges negatively,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 charges positively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SE" dirty="0" smtClean="0"/>
              <a:t>Resulting internal field (+ to -, i.e. n to p) prevents further charge movement</a:t>
            </a:r>
          </a:p>
          <a:p>
            <a:r>
              <a:rPr lang="sv-SE" dirty="0" smtClean="0"/>
              <a:t>Barrier with diffusion</a:t>
            </a:r>
            <a:r>
              <a:rPr lang="sv-SE" baseline="0" dirty="0" smtClean="0"/>
              <a:t> potential U_D created</a:t>
            </a:r>
          </a:p>
          <a:p>
            <a:r>
              <a:rPr lang="sv-SE" baseline="0" dirty="0" smtClean="0"/>
              <a:t>Forward bias pushes majority carriers of respective region towards depletion layer</a:t>
            </a:r>
          </a:p>
          <a:p>
            <a:r>
              <a:rPr lang="sv-SE" baseline="0" dirty="0" smtClean="0"/>
              <a:t>Potential lowered, depletion reduces</a:t>
            </a:r>
          </a:p>
          <a:p>
            <a:r>
              <a:rPr lang="sv-SE" baseline="0" dirty="0" smtClean="0"/>
              <a:t>Majprity carriers from one section are injected into the other as minority carriers</a:t>
            </a:r>
          </a:p>
          <a:p>
            <a:r>
              <a:rPr lang="sv-SE" baseline="0" dirty="0" smtClean="0"/>
              <a:t>This provides high concentration of both types of carriers at the same space -&gt; radiative recombination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46897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(Electrical props. of p-n: Shockley equation for current, extreme cases)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SE" dirty="0" smtClean="0"/>
              <a:t>Exact formulation of U_D and W_D</a:t>
            </a:r>
            <a:r>
              <a:rPr lang="sv-SE" baseline="0" dirty="0" smtClean="0"/>
              <a:t> (assuming full ionisation of dopants, i.e. carrier concentration equals dopant concentration)</a:t>
            </a:r>
          </a:p>
          <a:p>
            <a:r>
              <a:rPr lang="sv-SE" baseline="0" dirty="0" smtClean="0"/>
              <a:t>n_i is intrinsic carrier concentration</a:t>
            </a:r>
          </a:p>
          <a:p>
            <a:r>
              <a:rPr lang="sv-SE" baseline="0" dirty="0" smtClean="0"/>
              <a:t>observations: U_D prop. to donor concentration; W_D decreases with don. conc. and increases with U (forward bias)</a:t>
            </a:r>
          </a:p>
          <a:p>
            <a:r>
              <a:rPr lang="sv-SE" baseline="0" dirty="0" smtClean="0"/>
              <a:t>expression for current through the pn-junction can be found: Shockley equation</a:t>
            </a:r>
          </a:p>
          <a:p>
            <a:r>
              <a:rPr lang="sv-SE" baseline="0" dirty="0" smtClean="0"/>
              <a:t>contains two parts:</a:t>
            </a:r>
          </a:p>
          <a:p>
            <a:r>
              <a:rPr lang="sv-SE" baseline="0" dirty="0" smtClean="0"/>
              <a:t>1 exponential increase for forward bias</a:t>
            </a:r>
          </a:p>
          <a:p>
            <a:r>
              <a:rPr lang="sv-SE" baseline="0" dirty="0" smtClean="0"/>
              <a:t>2 constant saturation current for reverse bias (ultimately break down will occur)</a:t>
            </a:r>
            <a:endParaRPr lang="sv-S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47142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(Threshold bias,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ideality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factor)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applying a forward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bias larger then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kT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Shockley can be approximated by exponential law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characteristic voltage U_D as threshold voltage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threshold depends on material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gap energiy is composed of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the barrier reduced by forward bias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the Fermi levels relative to the corresponding band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the displacement of the Fermi levels due to the external potential (forward bias)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Fermi level displacement (3) is usually negligible compared to gap in highly doped materials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SE" dirty="0" smtClean="0"/>
              <a:t>threshold thus determined</a:t>
            </a:r>
            <a:r>
              <a:rPr lang="sv-SE" baseline="0" dirty="0" smtClean="0"/>
              <a:t> by gap (Threshold is potential needed to get a charge across the gap)</a:t>
            </a:r>
          </a:p>
          <a:p>
            <a:r>
              <a:rPr lang="sv-SE" baseline="0" dirty="0" smtClean="0"/>
              <a:t>threshold is a metrial parameter</a:t>
            </a:r>
          </a:p>
          <a:p>
            <a:r>
              <a:rPr lang="sv-SE" baseline="0" dirty="0" smtClean="0"/>
              <a:t>for real curves a phenomenological ideality factor n &gt;1 is introduced to compare real pn-junction to perfect case n=1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15342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Heterostructures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efficient EL, benefits)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active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region is surrounded by heavily doped, i.e. wider bandgap material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spatial confinement keeps carriers closer than diffusion length (W_D ~1µm, L_D ~10µm)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higher concentration -&gt; more luminescence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larger gap in barrier material also means larger refractive index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 waveguiding along the region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 laser action across the region (larger gap: barrier material is transparent)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2896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three types of EL:</a:t>
            </a:r>
          </a:p>
          <a:p>
            <a:r>
              <a:rPr lang="de-DE" dirty="0" smtClean="0"/>
              <a:t>1 HFEL especially in manganese doped zink-sulfide</a:t>
            </a:r>
          </a:p>
          <a:p>
            <a:r>
              <a:rPr lang="de-DE" dirty="0" smtClean="0"/>
              <a:t>2 IEL</a:t>
            </a:r>
            <a:r>
              <a:rPr lang="de-DE" baseline="0" dirty="0" smtClean="0"/>
              <a:t> via forward bias of ZnO, SiC, Ge, Si and eventually GaAs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 smtClean="0"/>
              <a:t>3 Reverse biased pn is actually HFEL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EL usually studied at room temperature (non-radiative loss decreases with decreasing T, but also conductivity and mobility)</a:t>
            </a:r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69435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Intensity characteristics, depend on mechanism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starts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linear after threshold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origin of blue luminescence is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recomb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acceptor-donor pairs (i.e. extrinsic), which saturates at high currents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origin of violet luminescence is intrinsic band-to-band (bimolecular) recombination, which does not saturate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saturation might also occur in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heterostructures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due to carrier-overflow, i.e. active layer 'well' is full and carriers leak into barrier regions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54543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emission wavelength depends on gap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often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used: acceptor-donor pairs or excitons bound to impurities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 then wavelength can be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longer (lower energy)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sv-SE" dirty="0" smtClean="0"/>
              <a:t>typical spectral widths are 50-100meVindirect gap transitions can</a:t>
            </a:r>
            <a:r>
              <a:rPr lang="sv-SE" baseline="0" dirty="0" smtClean="0"/>
              <a:t> be recognised by their spectral structure</a:t>
            </a:r>
          </a:p>
          <a:p>
            <a:pPr marL="171450" indent="-171450">
              <a:buFontTx/>
              <a:buChar char="-"/>
            </a:pPr>
            <a:r>
              <a:rPr lang="sv-SE" baseline="0" dirty="0" smtClean="0"/>
              <a:t>short wavelength peaks are different because of different phonon transitions involved</a:t>
            </a:r>
          </a:p>
          <a:p>
            <a:r>
              <a:rPr lang="sv-SE" baseline="0" dirty="0" smtClean="0"/>
              <a:t>long wavelength-side signal is attributed to recombination of two excited and neighbouring nitrogen atoms</a:t>
            </a:r>
            <a:endParaRPr lang="sv-SE" dirty="0" smtClean="0"/>
          </a:p>
          <a:p>
            <a:r>
              <a:rPr lang="sv-SE" dirty="0" smtClean="0"/>
              <a:t>GaInN: ratio of constituents tunes</a:t>
            </a:r>
            <a:r>
              <a:rPr lang="sv-SE" baseline="0" dirty="0" smtClean="0"/>
              <a:t> gap and </a:t>
            </a:r>
            <a:r>
              <a:rPr lang="sv-SE" dirty="0" smtClean="0"/>
              <a:t>wavelength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91617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tuning ratio of As and P in combination with Ga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GaAs is direct, GaP is indirect: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tuning between different semiconductor types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tremendously affects luminescence efficiency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introducing nitrogen helps as impurity and thus additional channel, increasing efficiency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also: nitrogen can be used for tuning, since it traps excitons and lowers the recombination energy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50547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(Temporal characteristics, decay and rise time, bandwidth limitations)</a:t>
            </a:r>
          </a:p>
          <a:p>
            <a:pPr marL="0" lvl="1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transient behaviour does not only depend on lifetimes of participating particles but also on many other parameters, like geometry</a:t>
            </a:r>
          </a:p>
          <a:p>
            <a:pPr marL="0" lvl="1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applying current, the LED is loaded like a capacitor;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see voltage</a:t>
            </a:r>
          </a:p>
          <a:p>
            <a:pPr marL="0" lvl="1"/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luminescence starts, when voltage approaches saturation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1"/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delay when switching off</a:t>
            </a:r>
            <a:endParaRPr lang="en-GB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1"/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voltage build-up consumes time and thus delays luminescence -&gt; bandwidth limit</a:t>
            </a:r>
          </a:p>
          <a:p>
            <a:pPr marL="0" lvl="1"/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rise and decay time defined as time between 10% and 90% intensity</a:t>
            </a:r>
          </a:p>
          <a:p>
            <a:pPr marL="0" lvl="1"/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be related to exponential time constants</a:t>
            </a:r>
          </a:p>
          <a:p>
            <a:pPr marL="0" lvl="1"/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rise and decay times can be used to find 3dB bandwidth limit (via transfer function)</a:t>
            </a:r>
          </a:p>
          <a:p>
            <a:pPr marL="0" lvl="1"/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typical values: rise/decay 2ns,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bw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-limit 300MHz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(10MHz-1GHz possible)</a:t>
            </a:r>
            <a:endParaRPr lang="en-GB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50547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(Mechanism, specific for EL, not present for PL (reason: fast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thermalisation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happens at breakdown edge, avalanche)</a:t>
            </a:r>
          </a:p>
          <a:p>
            <a:pPr marL="0" lvl="1"/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weak luminescence can be observed from a reverse biased junction when operating close to break down</a:t>
            </a:r>
          </a:p>
          <a:p>
            <a:pPr marL="0" lvl="1"/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solely due to thermally generated minority carriers being</a:t>
            </a:r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accelerated in the field over the depletion region</a:t>
            </a:r>
          </a:p>
          <a:p>
            <a:pPr marL="0" lvl="1"/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similar to avalanche effect</a:t>
            </a:r>
          </a:p>
          <a:p>
            <a:pPr marL="0" lvl="1"/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impact ionisation of the lattice leads to EL</a:t>
            </a:r>
          </a:p>
          <a:p>
            <a:pPr marL="0" lvl="1"/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 this is high-field EL (as discussed before)</a:t>
            </a:r>
          </a:p>
          <a:p>
            <a:pPr marL="0" lvl="1"/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mechanism is specific to EL and does not happenin PL</a:t>
            </a:r>
          </a:p>
          <a:p>
            <a:pPr marL="0" lvl="1"/>
            <a:r>
              <a:rPr lang="sv-S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PL, these highly excited carriers would rapidly thermalise, instead of recombining radiatively</a:t>
            </a: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50547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intensity is highly erratic (non-linear) due to avalanche mechanism</a:t>
            </a:r>
          </a:p>
          <a:p>
            <a:pPr marL="0" lvl="1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such a behaviour is seen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a device, it is like that there is a reverse biased junction close to break down</a:t>
            </a:r>
          </a:p>
          <a:p>
            <a:pPr marL="0" lvl="1"/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case of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GaAs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specific band structure permits direct and indirect transitions at the same time, leading to a more complex spectrum</a:t>
            </a:r>
            <a:endParaRPr lang="sv-S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50547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definition of</a:t>
            </a:r>
            <a:r>
              <a:rPr lang="sv-SE" baseline="0" dirty="0" smtClean="0"/>
              <a:t> confinement</a:t>
            </a:r>
          </a:p>
          <a:p>
            <a:r>
              <a:rPr lang="sv-SE" baseline="0" dirty="0" smtClean="0"/>
              <a:t>4 classes of confinement</a:t>
            </a:r>
          </a:p>
          <a:p>
            <a:r>
              <a:rPr lang="sv-SE" baseline="0" dirty="0" smtClean="0"/>
              <a:t>use top-down (lithographie) or bottom-up (growth, MBE, MOVPE) for construction</a:t>
            </a:r>
          </a:p>
          <a:p>
            <a:r>
              <a:rPr lang="sv-SE" baseline="0" dirty="0" smtClean="0"/>
              <a:t>superlattices can be generated by placin several confined structures into close proximity to each other (overlapping wavefunctions)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0898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heterostructures (i.e.</a:t>
            </a:r>
            <a:r>
              <a:rPr lang="sv-SE" baseline="0" dirty="0" smtClean="0"/>
              <a:t> combination of different materials) has advantages:</a:t>
            </a:r>
            <a:br>
              <a:rPr lang="sv-SE" baseline="0" dirty="0" smtClean="0"/>
            </a:br>
            <a:r>
              <a:rPr lang="sv-SE" baseline="0" dirty="0" smtClean="0"/>
              <a:t>1 protection of nano-structure</a:t>
            </a:r>
          </a:p>
          <a:p>
            <a:r>
              <a:rPr lang="sv-SE" baseline="0" dirty="0" smtClean="0"/>
              <a:t>2 embedding into macrostructure for easy manipulation</a:t>
            </a:r>
          </a:p>
          <a:p>
            <a:r>
              <a:rPr lang="sv-SE" baseline="0" dirty="0" smtClean="0"/>
              <a:t>3 control energy structure</a:t>
            </a:r>
          </a:p>
          <a:p>
            <a:r>
              <a:rPr lang="sv-SE" baseline="0" dirty="0" smtClean="0"/>
              <a:t>however, defects can result from a lattice mismatch</a:t>
            </a:r>
          </a:p>
          <a:p>
            <a:r>
              <a:rPr lang="sv-SE" baseline="0" dirty="0" smtClean="0"/>
              <a:t>strain destabilises structure but might also be useful (trapping, fast relaxation)</a:t>
            </a:r>
          </a:p>
          <a:p>
            <a:r>
              <a:rPr lang="sv-SE" baseline="0" dirty="0" smtClean="0"/>
              <a:t>GaAs/AlGaAs compund is an almost perfect match (important discovery on the way towards working heterostructures)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29733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for examination of compound</a:t>
            </a:r>
            <a:r>
              <a:rPr lang="sv-SE" baseline="0" dirty="0" smtClean="0"/>
              <a:t> energy band structure align all bands at their vacuum levels</a:t>
            </a:r>
          </a:p>
          <a:p>
            <a:r>
              <a:rPr lang="sv-SE" baseline="0" dirty="0" smtClean="0"/>
              <a:t>several types can be distinguished depending on the spatial position of band maxima and minima</a:t>
            </a:r>
          </a:p>
          <a:p>
            <a:r>
              <a:rPr lang="sv-SE" baseline="0" dirty="0" smtClean="0"/>
              <a:t>I both in the same layer</a:t>
            </a:r>
          </a:p>
          <a:p>
            <a:r>
              <a:rPr lang="sv-SE" baseline="0" dirty="0" smtClean="0"/>
              <a:t>II in different layers</a:t>
            </a:r>
          </a:p>
          <a:p>
            <a:r>
              <a:rPr lang="sv-SE" baseline="0" dirty="0" smtClean="0"/>
              <a:t>Iib VB and CB of different layers overlap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29733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examples</a:t>
            </a:r>
            <a:r>
              <a:rPr lang="sv-SE" baseline="0" dirty="0" smtClean="0"/>
              <a:t> of several QW designs</a:t>
            </a:r>
          </a:p>
          <a:p>
            <a:r>
              <a:rPr lang="sv-SE" baseline="0" dirty="0" smtClean="0"/>
              <a:t>wells can be placed well seperated from each other or in a way as to make their wave-functions overlap (superlattice)</a:t>
            </a:r>
          </a:p>
          <a:p>
            <a:r>
              <a:rPr lang="sv-SE" baseline="0" dirty="0" smtClean="0"/>
              <a:t>energy levels can either be control by the choice of proper material (top row) or by varying doping concentration</a:t>
            </a:r>
          </a:p>
          <a:p>
            <a:r>
              <a:rPr lang="sv-SE" baseline="0" dirty="0" smtClean="0"/>
              <a:t>when varying concentration, wells can be made from a singel material with locally different dopant concentration (nipi, bottom right)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2973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Setup of structure, different interface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configs</a:t>
            </a:r>
            <a:endParaRPr lang="en-GB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Either direct galvanic contact or insulator in between; one electrode t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ypically transparent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03819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density of states</a:t>
            </a:r>
            <a:r>
              <a:rPr lang="sv-SE" baseline="0" dirty="0" smtClean="0"/>
              <a:t> is found via calculation of mode-volume in confined spaces</a:t>
            </a:r>
          </a:p>
          <a:p>
            <a:r>
              <a:rPr lang="sv-SE" baseline="0" dirty="0" smtClean="0"/>
              <a:t>wave-function becomes discrete in the direction of the confinement</a:t>
            </a:r>
          </a:p>
          <a:p>
            <a:r>
              <a:rPr lang="sv-SE" baseline="0" dirty="0" smtClean="0"/>
              <a:t>3D is the know square-root law</a:t>
            </a:r>
          </a:p>
          <a:p>
            <a:r>
              <a:rPr lang="sv-SE" baseline="0" dirty="0" smtClean="0"/>
              <a:t>2D is constant; step function results from discrete number of states in higher bands</a:t>
            </a:r>
          </a:p>
          <a:p>
            <a:r>
              <a:rPr lang="sv-SE" baseline="0" dirty="0" smtClean="0"/>
              <a:t>1D has singularities decaying with 1-over-square-root</a:t>
            </a:r>
          </a:p>
          <a:p>
            <a:r>
              <a:rPr lang="sv-SE" baseline="0" dirty="0" smtClean="0"/>
              <a:t>0D is a discrete, atom-like density of states</a:t>
            </a:r>
          </a:p>
          <a:p>
            <a:r>
              <a:rPr lang="sv-SE" baseline="0" dirty="0" smtClean="0"/>
              <a:t>observation: the lowest state's energy increases with deceasing dimensionality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29733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solution is found by seperation of Schrödinger equation into continuous</a:t>
            </a:r>
            <a:r>
              <a:rPr lang="sv-SE" baseline="0" dirty="0" smtClean="0"/>
              <a:t> part in xy-plane (orthogonal) and confined part in z-direction</a:t>
            </a:r>
          </a:p>
          <a:p>
            <a:r>
              <a:rPr lang="sv-SE" dirty="0" smtClean="0"/>
              <a:t>continuous part gives parabolic contribution</a:t>
            </a:r>
          </a:p>
          <a:p>
            <a:r>
              <a:rPr lang="sv-SE" dirty="0" smtClean="0"/>
              <a:t>discrete part ahs even (+) and odd (-) solutions</a:t>
            </a:r>
          </a:p>
          <a:p>
            <a:r>
              <a:rPr lang="sv-SE" dirty="0" smtClean="0"/>
              <a:t>sum is total solution (explains offset from 3d case)</a:t>
            </a:r>
          </a:p>
          <a:p>
            <a:r>
              <a:rPr lang="sv-SE" dirty="0" smtClean="0"/>
              <a:t>H is Heaviside's</a:t>
            </a:r>
            <a:r>
              <a:rPr lang="sv-SE" baseline="0" dirty="0" smtClean="0"/>
              <a:t> step-function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076025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there is no analytical solution for a</a:t>
            </a:r>
            <a:r>
              <a:rPr lang="sv-SE" baseline="0" dirty="0" smtClean="0"/>
              <a:t> finite barrier</a:t>
            </a:r>
          </a:p>
          <a:p>
            <a:r>
              <a:rPr lang="sv-SE" baseline="0" dirty="0" smtClean="0"/>
              <a:t>however, solution can be found graphically by plotting both sides of the equation</a:t>
            </a:r>
          </a:p>
          <a:p>
            <a:r>
              <a:rPr lang="sv-SE" baseline="0" dirty="0" smtClean="0"/>
              <a:t>points of intersection mark discrete states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aseline="0" dirty="0" smtClean="0"/>
              <a:t>observations: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baseline="0" dirty="0" smtClean="0"/>
              <a:t>1 the lowest solution (first odd) always exists</a:t>
            </a:r>
          </a:p>
          <a:p>
            <a:r>
              <a:rPr lang="sv-SE" baseline="0" dirty="0" smtClean="0"/>
              <a:t>2 there is a limited number of discrete states; E = V_0 marks the continuum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07602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 smtClean="0"/>
              <a:t>to understand excitons, extend discussion to a two-particle system</a:t>
            </a:r>
          </a:p>
          <a:p>
            <a:r>
              <a:rPr lang="sv-SE" baseline="0" dirty="0" smtClean="0"/>
              <a:t>before: only single particle was discussed to understand the basic features of confinement</a:t>
            </a:r>
          </a:p>
          <a:p>
            <a:r>
              <a:rPr lang="sv-SE" baseline="0" dirty="0" smtClean="0"/>
              <a:t>2-particle H will include Coulomb interaction between electron and hole, which was not included before</a:t>
            </a:r>
          </a:p>
          <a:p>
            <a:r>
              <a:rPr lang="sv-SE" baseline="0" dirty="0" smtClean="0"/>
              <a:t>also included are kinetic energies of electron and hole</a:t>
            </a:r>
          </a:p>
          <a:p>
            <a:r>
              <a:rPr lang="sv-SE" baseline="0" dirty="0" smtClean="0"/>
              <a:t>if the well is substantially smaller than the exciton radius, strong q-conf approx can be used</a:t>
            </a:r>
          </a:p>
          <a:p>
            <a:r>
              <a:rPr lang="sv-SE" baseline="0" dirty="0" smtClean="0"/>
              <a:t>this means, that the Coulomb interaction in z-direction is negligible</a:t>
            </a:r>
          </a:p>
          <a:p>
            <a:r>
              <a:rPr lang="sv-SE" baseline="0" dirty="0" smtClean="0"/>
              <a:t>intuitively this is given, since e and h are not likely to be on line in z-dir but more likely distributed in xy-plane (sandwich)</a:t>
            </a:r>
          </a:p>
          <a:p>
            <a:r>
              <a:rPr lang="sv-SE" baseline="0" dirty="0" smtClean="0"/>
              <a:t>H has then a parts describing the carrier motion in z-dir, which is essentially free motion and part to describe exciton movement in xy-plane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076025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 smtClean="0"/>
              <a:t>solving the equation, one obtains a description for the energy</a:t>
            </a:r>
          </a:p>
          <a:p>
            <a:r>
              <a:rPr lang="sv-SE" baseline="0" dirty="0" smtClean="0"/>
              <a:t>the total energy levels are then given by the sum of the gap, exciton binding and discrete confinement energy</a:t>
            </a:r>
          </a:p>
          <a:p>
            <a:r>
              <a:rPr lang="sv-SE" baseline="0" dirty="0" smtClean="0"/>
              <a:t>each discrete level j (that results from conf) has a set of n exciton levels</a:t>
            </a:r>
          </a:p>
          <a:p>
            <a:r>
              <a:rPr lang="sv-SE" baseline="0" dirty="0" smtClean="0"/>
              <a:t>comparison with the 3d energy levels, shows:</a:t>
            </a:r>
          </a:p>
          <a:p>
            <a:r>
              <a:rPr lang="sv-SE" baseline="0" dirty="0" smtClean="0"/>
              <a:t>a the additional contribution of the confinement</a:t>
            </a:r>
          </a:p>
          <a:p>
            <a:r>
              <a:rPr lang="sv-SE" baseline="0" dirty="0" smtClean="0"/>
              <a:t>b a larger exciton binding energy</a:t>
            </a:r>
          </a:p>
          <a:p>
            <a:r>
              <a:rPr lang="sv-SE" baseline="0" dirty="0" smtClean="0"/>
              <a:t>comparison of the binding energies shows, that excitons in wells are bound stronger (squeezed together)</a:t>
            </a:r>
          </a:p>
          <a:p>
            <a:r>
              <a:rPr lang="sv-SE" baseline="0" dirty="0" smtClean="0"/>
              <a:t>consequently, their radius is smaller</a:t>
            </a:r>
          </a:p>
          <a:p>
            <a:r>
              <a:rPr lang="sv-SE" baseline="0" dirty="0" smtClean="0"/>
              <a:t>the biggest difference occurs for the lowest state n=1</a:t>
            </a:r>
          </a:p>
          <a:p>
            <a:r>
              <a:rPr lang="sv-SE" baseline="0" dirty="0" smtClean="0"/>
              <a:t>graph shows binding energy as function of well width (here in GaAs/AlGaAs heterostructure)</a:t>
            </a:r>
          </a:p>
          <a:p>
            <a:r>
              <a:rPr lang="sv-SE" baseline="0" dirty="0" smtClean="0"/>
              <a:t>for a finite barrier, there is a width which maximises the energy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076025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 smtClean="0"/>
              <a:t>intensity directly related to transition probability, which is linked to matrix element and joint density of states</a:t>
            </a:r>
          </a:p>
          <a:p>
            <a:r>
              <a:rPr lang="sv-SE" baseline="0" dirty="0" smtClean="0"/>
              <a:t>in bulk, dj = 1,3,... favoured</a:t>
            </a:r>
          </a:p>
          <a:p>
            <a:r>
              <a:rPr lang="sv-SE" baseline="0" dirty="0" smtClean="0"/>
              <a:t>in wells: confinement limits integration over wavefunction (DOS) to the small confinement region</a:t>
            </a:r>
          </a:p>
          <a:p>
            <a:r>
              <a:rPr lang="sv-SE" baseline="0" dirty="0" smtClean="0"/>
              <a:t>largest value is obtained for states of same parity (i=j)</a:t>
            </a:r>
          </a:p>
          <a:p>
            <a:r>
              <a:rPr lang="sv-SE" baseline="0" dirty="0" smtClean="0"/>
              <a:t>thus: confinement in wells materials favours transition in the same band, i.e. dj = 0</a:t>
            </a:r>
          </a:p>
          <a:p>
            <a:r>
              <a:rPr lang="sv-SE" baseline="0" dirty="0" smtClean="0"/>
              <a:t>graph (c) also shows the lifting of degeneracy of the light and heavy hole bands in the confined system</a:t>
            </a:r>
          </a:p>
          <a:p>
            <a:r>
              <a:rPr lang="sv-SE" baseline="0" dirty="0" smtClean="0"/>
              <a:t>splitting increases with decreasing well width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07602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 smtClean="0"/>
              <a:t>Luminescence spectra of wells differ from absorption spectra</a:t>
            </a:r>
          </a:p>
          <a:p>
            <a:r>
              <a:rPr lang="sv-SE" baseline="0" dirty="0" smtClean="0"/>
              <a:t>1 there is only one line; the one from the lowest transition (efficient non-radiative relaxation into that state)</a:t>
            </a:r>
          </a:p>
          <a:p>
            <a:r>
              <a:rPr lang="sv-SE" baseline="0" dirty="0" smtClean="0"/>
              <a:t>2 the line is Stokes-shifted due to emission from the lower end of the inhomogeneously broadened line</a:t>
            </a:r>
          </a:p>
          <a:p>
            <a:r>
              <a:rPr lang="sv-SE" baseline="0" dirty="0" smtClean="0"/>
              <a:t>3 line in inhomogeneously broadened due to impurities and locally varying width of the well</a:t>
            </a:r>
          </a:p>
          <a:p>
            <a:r>
              <a:rPr lang="sv-SE" baseline="0" dirty="0" smtClean="0"/>
              <a:t>the last effect grows stronger, when examining a larger ensemble of wells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07602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aseline="0" dirty="0" smtClean="0"/>
              <a:t>differences in wells when compared to bulk material</a:t>
            </a:r>
          </a:p>
          <a:p>
            <a:r>
              <a:rPr lang="sv-SE" baseline="0" dirty="0" smtClean="0"/>
              <a:t>1 wavelength depends on size and is usually longer, but approaches bulk limit for larger well width</a:t>
            </a:r>
          </a:p>
          <a:p>
            <a:r>
              <a:rPr lang="sv-SE" baseline="0" dirty="0" smtClean="0"/>
              <a:t>2 line is narrower due to DOS function (which is constant in 2d)</a:t>
            </a:r>
          </a:p>
          <a:p>
            <a:r>
              <a:rPr lang="sv-SE" baseline="0" dirty="0" smtClean="0"/>
              <a:t>3 excitonic binding energy is stronger and excitonic effects are thus more pronounced; can be seen at room temperature</a:t>
            </a:r>
          </a:p>
          <a:p>
            <a:r>
              <a:rPr lang="sv-SE" baseline="0" dirty="0" smtClean="0"/>
              <a:t>4 confinement leads to higher electron-hole concentrations, which helps non-linear optical effects</a:t>
            </a:r>
          </a:p>
          <a:p>
            <a:r>
              <a:rPr lang="sv-SE" baseline="0" smtClean="0"/>
              <a:t>5 confinement also makes defects and impurities more relevant; quasi 2d movement easily leads excitons towards traps</a:t>
            </a:r>
            <a:endParaRPr lang="sv-SE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38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07602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Concepts for white LEDs</a:t>
            </a:r>
            <a:endParaRPr lang="sv-S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40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5054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efficiencies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0381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happens when there is a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field?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internal field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(recap of p-n junction)</a:t>
            </a:r>
          </a:p>
          <a:p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Apply voltage -&gt; free carriers (from impurities or doping) travel to electrodes</a:t>
            </a:r>
          </a:p>
          <a:p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 internal field with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oppiste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sign offsets external field</a:t>
            </a:r>
          </a:p>
          <a:p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 (c) switching of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voltage leads to reverse field in the structure</a:t>
            </a:r>
          </a:p>
          <a:p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 carriers start to diffuse with dielectric relaxation time ~1ps (mean time to disperse into material instead of recombining)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03819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are the mechanisms in HFEL?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effects known from PL do  not play a role. Only 3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radiative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recomb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mechs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remain:</a:t>
            </a:r>
          </a:p>
          <a:p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three effects employ accelerated free carriers for impact ionisation end excitation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 the accelerated electrons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nrg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 to be large (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opical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transition in centre), it is also called hot carrier</a:t>
            </a:r>
          </a:p>
          <a:p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 discuss ionisation, origin of free carriers later</a:t>
            </a:r>
          </a:p>
          <a:p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(see list)</a:t>
            </a:r>
          </a:p>
          <a:p>
            <a:pPr marL="228600" indent="-228600">
              <a:buAutoNum type="alphaLcParenR"/>
            </a:pP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Electrons are accelerated in field an collide with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lumin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centre (Mn2+); inelastic;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nrg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transfer;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lumin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via electronic transition</a:t>
            </a:r>
          </a:p>
          <a:p>
            <a:pPr marL="228600" indent="-228600">
              <a:buAutoNum type="alphaLcParenR"/>
            </a:pP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Electrons and holes collide with and transfer energy to neutral D/As and ionise them; recombination luminesces; h\nu &lt; gap</a:t>
            </a:r>
          </a:p>
          <a:p>
            <a:pPr marL="228600" indent="-228600">
              <a:buAutoNum type="alphaLcParenR"/>
            </a:pP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 free carrier </a:t>
            </a:r>
            <a:r>
              <a:rPr lang="en-GB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recomb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electron goes down (left)</a:t>
            </a:r>
          </a:p>
          <a:p>
            <a:pPr marL="0" indent="0">
              <a:buNone/>
            </a:pP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is intrinsic, a and b are extrinsic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0381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How</a:t>
            </a:r>
            <a:r>
              <a:rPr lang="de-DE" baseline="0" dirty="0" smtClean="0"/>
              <a:t> does the motion of the free carrier look like?</a:t>
            </a:r>
          </a:p>
          <a:p>
            <a:r>
              <a:rPr lang="de-DE" baseline="0" dirty="0" smtClean="0"/>
              <a:t>In addition to the regular thermal velocity, the free carrier experiences drift velocity via external field F</a:t>
            </a:r>
          </a:p>
          <a:p>
            <a:r>
              <a:rPr lang="de-DE" baseline="0" dirty="0" smtClean="0"/>
              <a:t>V_t is the mean velocity between two collisions</a:t>
            </a:r>
          </a:p>
          <a:p>
            <a:r>
              <a:rPr lang="de-DE" baseline="0" dirty="0" smtClean="0"/>
              <a:t>V_d depends on field strength, but is only linear, as long as v_d is smaller than v_T (which is determined by temperature) (a)</a:t>
            </a:r>
          </a:p>
          <a:p>
            <a:r>
              <a:rPr lang="de-DE" baseline="0" dirty="0" smtClean="0"/>
              <a:t>If field becomes reasonably strong (b), mean velocity v_T rises, since v_d appreciably accelerates carrier between two collisions. Mean velocity is now larger than thermal velocity (carrier becomes hot); carriers may lose nrg in form of acoustical phonons due to scattering -&gt; mobility (i.e. Slope of v_d(F)) decreases</a:t>
            </a:r>
          </a:p>
          <a:p>
            <a:r>
              <a:rPr lang="de-DE" baseline="0" dirty="0" smtClean="0"/>
              <a:t>Once carrier can gain enough nrg for optical phonon emission, its energy and average drift velocity are drastically reduced upon scattering</a:t>
            </a:r>
          </a:p>
          <a:p>
            <a:r>
              <a:rPr lang="de-DE" baseline="0" dirty="0" smtClean="0"/>
              <a:t>At high energies, lattice ionisation might occur, generating more free e-h pairs -&gt; avalanche effect</a:t>
            </a:r>
          </a:p>
          <a:p>
            <a:r>
              <a:rPr lang="de-DE" baseline="0" dirty="0" smtClean="0"/>
              <a:t>For high enough energies, free carriers might wander off to higher lying local band minima (intervalley scattering)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91859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Energy seperation between band minima has to be larger than kbT, so that o thermal population blocks the states and smaller than the gap, otherwise recombination over the gap is preferred</a:t>
            </a:r>
          </a:p>
          <a:p>
            <a:r>
              <a:rPr lang="de-DE" dirty="0" smtClean="0"/>
              <a:t>Other bands are usually shallower -&gt; higher</a:t>
            </a:r>
            <a:r>
              <a:rPr lang="de-DE" baseline="0" dirty="0" smtClean="0"/>
              <a:t> mass, lower mobility, lower velocity (see (c) on previous slide)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07510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to generate free carriers?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8BC32-13A7-4438-A1E9-CEC92E19AED5}" type="slidenum">
              <a:rPr lang="sv-SE" smtClean="0"/>
              <a:pPr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24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96E8-91A0-4F7B-8326-04A78B95512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FF5E-1E08-4FF1-B0AC-897257E9AD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96E8-91A0-4F7B-8326-04A78B95512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FF5E-1E08-4FF1-B0AC-897257E9AD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96E8-91A0-4F7B-8326-04A78B95512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FF5E-1E08-4FF1-B0AC-897257E9AD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96E8-91A0-4F7B-8326-04A78B95512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FF5E-1E08-4FF1-B0AC-897257E9AD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96E8-91A0-4F7B-8326-04A78B95512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FF5E-1E08-4FF1-B0AC-897257E9AD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96E8-91A0-4F7B-8326-04A78B95512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FF5E-1E08-4FF1-B0AC-897257E9AD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96E8-91A0-4F7B-8326-04A78B95512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FF5E-1E08-4FF1-B0AC-897257E9AD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 baseline="0"/>
            </a:lvl1pPr>
            <a:lvl2pPr>
              <a:defRPr sz="2400" baseline="0"/>
            </a:lvl2pPr>
            <a:lvl3pPr>
              <a:defRPr sz="2000" baseline="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96E8-91A0-4F7B-8326-04A78B95512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FF5E-1E08-4FF1-B0AC-897257E9AD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96E8-91A0-4F7B-8326-04A78B95512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FF5E-1E08-4FF1-B0AC-897257E9AD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96E8-91A0-4F7B-8326-04A78B95512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FF5E-1E08-4FF1-B0AC-897257E9AD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496E8-91A0-4F7B-8326-04A78B95512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3FF5E-1E08-4FF1-B0AC-897257E9AD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143000" y="0"/>
            <a:ext cx="8001000" cy="1143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7800" y="0"/>
            <a:ext cx="7315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600200"/>
            <a:ext cx="716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05000" y="63246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43400" y="63246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026" name="Picture 2" descr="C:\Documents and Settings\ks\My Documents\Vortrag\kth_rgb.jp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143000" cy="1143000"/>
          </a:xfrm>
          <a:prstGeom prst="rect">
            <a:avLst/>
          </a:prstGeom>
          <a:noFill/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91400" y="6324600"/>
            <a:ext cx="121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1143000"/>
            <a:ext cx="1143000" cy="5715000"/>
          </a:xfrm>
          <a:prstGeom prst="rect">
            <a:avLst/>
          </a:prstGeom>
          <a:solidFill>
            <a:srgbClr val="1A54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496E8-91A0-4F7B-8326-04A78B95512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3FF5E-1E08-4FF1-B0AC-897257E9AD8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14.jpe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3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Noise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in mode-locked lasers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95600"/>
            <a:ext cx="6400800" cy="1752600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Part 1: Electroluminescence (11)</a:t>
            </a:r>
          </a:p>
          <a:p>
            <a:r>
              <a:rPr lang="sv-SE" dirty="0" smtClean="0">
                <a:solidFill>
                  <a:schemeClr val="tx1"/>
                </a:solidFill>
              </a:rPr>
              <a:t>Part 2: Quantum wells (12.1-3)</a:t>
            </a:r>
          </a:p>
          <a:p>
            <a:r>
              <a:rPr lang="sv-SE" sz="1800" dirty="0" smtClean="0">
                <a:solidFill>
                  <a:schemeClr val="tx1"/>
                </a:solidFill>
              </a:rPr>
              <a:t>Niels Meiser</a:t>
            </a:r>
            <a:endParaRPr lang="sv-SE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High-field 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600200"/>
            <a:ext cx="7162800" cy="52207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 smtClean="0"/>
              <a:t>Injection via electrode</a:t>
            </a:r>
          </a:p>
          <a:p>
            <a:pPr marL="0" indent="0">
              <a:buNone/>
            </a:pPr>
            <a:r>
              <a:rPr lang="de-DE" sz="2000" dirty="0" smtClean="0"/>
              <a:t>Only via reverse bias (c)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Reverse bias: </a:t>
            </a:r>
            <a:br>
              <a:rPr lang="de-DE" sz="2000" dirty="0" smtClean="0"/>
            </a:br>
            <a:r>
              <a:rPr lang="de-DE" sz="2000" dirty="0" smtClean="0"/>
              <a:t>injection </a:t>
            </a:r>
            <a:r>
              <a:rPr lang="de-DE" sz="2000" dirty="0"/>
              <a:t>of </a:t>
            </a:r>
            <a:r>
              <a:rPr lang="de-DE" sz="2000" dirty="0" smtClean="0"/>
              <a:t>majority </a:t>
            </a:r>
            <a:r>
              <a:rPr lang="de-DE" sz="2000" dirty="0"/>
              <a:t>carriers</a:t>
            </a:r>
            <a:r>
              <a:rPr lang="de-DE" sz="2000" dirty="0" smtClean="0"/>
              <a:t/>
            </a:r>
            <a:br>
              <a:rPr lang="de-DE" sz="2000" dirty="0" smtClean="0"/>
            </a:br>
            <a:r>
              <a:rPr lang="de-DE" sz="2000" dirty="0" smtClean="0"/>
              <a:t>lowers barrier </a:t>
            </a:r>
            <a:br>
              <a:rPr lang="de-DE" sz="2000" dirty="0" smtClean="0"/>
            </a:br>
            <a:r>
              <a:rPr lang="de-DE" sz="2000" dirty="0" smtClean="0"/>
              <a:t>narrows barrier width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Forward bias: </a:t>
            </a:r>
            <a:br>
              <a:rPr lang="de-DE" sz="2000" dirty="0" smtClean="0"/>
            </a:br>
            <a:r>
              <a:rPr lang="de-DE" sz="2000" dirty="0" smtClean="0"/>
              <a:t>injection of minority carriers</a:t>
            </a:r>
            <a:br>
              <a:rPr lang="de-DE" sz="2000" dirty="0" smtClean="0"/>
            </a:br>
            <a:r>
              <a:rPr lang="de-DE" sz="2000" dirty="0" smtClean="0"/>
              <a:t>takes away electrons</a:t>
            </a:r>
            <a:br>
              <a:rPr lang="de-DE" sz="2000" dirty="0" smtClean="0"/>
            </a:br>
            <a:r>
              <a:rPr lang="de-DE" sz="2000" dirty="0" smtClean="0"/>
              <a:t>destroys barrier</a:t>
            </a:r>
          </a:p>
        </p:txBody>
      </p:sp>
      <p:pic>
        <p:nvPicPr>
          <p:cNvPr id="4098" name="Picture 2" descr="C:\Documents and Settings\nm\Mina dokument\courses\Luminescence spectroscopy of semiconductors\LumSpSemFigs10_17\Fig11_0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069" y="1219200"/>
            <a:ext cx="2705595" cy="560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204869" y="5899666"/>
            <a:ext cx="132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Steady state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768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High-field 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 smtClean="0"/>
              <a:t>Release from deep trap</a:t>
            </a:r>
            <a:endParaRPr lang="sv-SE" sz="2000" dirty="0"/>
          </a:p>
          <a:p>
            <a:pPr marL="0" indent="0">
              <a:buNone/>
            </a:pPr>
            <a:r>
              <a:rPr lang="sv-SE" sz="2000" dirty="0" smtClean="0"/>
              <a:t>(carriers caught at impurities)</a:t>
            </a:r>
          </a:p>
          <a:p>
            <a:pPr marL="0" indent="0">
              <a:buNone/>
            </a:pPr>
            <a:endParaRPr lang="sv-SE" sz="2000" dirty="0" smtClean="0"/>
          </a:p>
          <a:p>
            <a:pPr marL="0" indent="0">
              <a:buNone/>
            </a:pPr>
            <a:r>
              <a:rPr lang="sv-SE" sz="2000" dirty="0" smtClean="0"/>
              <a:t>External field deforms potential</a:t>
            </a:r>
          </a:p>
          <a:p>
            <a:r>
              <a:rPr lang="sv-SE" sz="2000" dirty="0" smtClean="0"/>
              <a:t>Carriers can spill over</a:t>
            </a:r>
            <a:br>
              <a:rPr lang="sv-SE" sz="2000" dirty="0" smtClean="0"/>
            </a:br>
            <a:r>
              <a:rPr lang="sv-SE" sz="2000" dirty="0" smtClean="0"/>
              <a:t>(thermal release)</a:t>
            </a:r>
            <a:br>
              <a:rPr lang="sv-SE" sz="2000" dirty="0" smtClean="0"/>
            </a:br>
            <a:endParaRPr lang="sv-SE" sz="2000" dirty="0" smtClean="0"/>
          </a:p>
          <a:p>
            <a:r>
              <a:rPr lang="sv-SE" sz="2000" dirty="0" smtClean="0"/>
              <a:t>Tunneling becomes more </a:t>
            </a:r>
            <a:br>
              <a:rPr lang="sv-SE" sz="2000" dirty="0" smtClean="0"/>
            </a:br>
            <a:r>
              <a:rPr lang="sv-SE" sz="2000" dirty="0" smtClean="0"/>
              <a:t>likely (10</a:t>
            </a:r>
            <a:r>
              <a:rPr lang="sv-SE" sz="2000" baseline="30000" dirty="0" smtClean="0"/>
              <a:t>6</a:t>
            </a:r>
            <a:r>
              <a:rPr lang="sv-SE" sz="2000" dirty="0" smtClean="0"/>
              <a:t> V/cm needed)</a:t>
            </a:r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3074" name="Picture 2" descr="C:\Documents and Settings\nm\Mina dokument\courses\Luminescence spectroscopy of semiconductors\LumSpSemFigs10_17\Fig11_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905000"/>
            <a:ext cx="2847076" cy="4081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088116" y="3945941"/>
            <a:ext cx="2055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Poole-Frenkel effect</a:t>
            </a:r>
            <a:endParaRPr lang="sv-SE" dirty="0"/>
          </a:p>
        </p:txBody>
      </p:sp>
      <p:cxnSp>
        <p:nvCxnSpPr>
          <p:cNvPr id="7" name="Straight Arrow Connector 6"/>
          <p:cNvCxnSpPr>
            <a:stCxn id="6" idx="2"/>
          </p:cNvCxnSpPr>
          <p:nvPr/>
        </p:nvCxnSpPr>
        <p:spPr>
          <a:xfrm flipH="1">
            <a:off x="6934200" y="4315273"/>
            <a:ext cx="1181858" cy="713927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914871" y="6085915"/>
            <a:ext cx="1153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Tunnelling</a:t>
            </a:r>
            <a:endParaRPr lang="sv-SE" dirty="0"/>
          </a:p>
        </p:txBody>
      </p:sp>
      <p:cxnSp>
        <p:nvCxnSpPr>
          <p:cNvPr id="10" name="Straight Arrow Connector 9"/>
          <p:cNvCxnSpPr>
            <a:stCxn id="9" idx="0"/>
          </p:cNvCxnSpPr>
          <p:nvPr/>
        </p:nvCxnSpPr>
        <p:spPr>
          <a:xfrm flipH="1" flipV="1">
            <a:off x="7239000" y="5596037"/>
            <a:ext cx="1252375" cy="489878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ight Arrow 10"/>
          <p:cNvSpPr/>
          <p:nvPr/>
        </p:nvSpPr>
        <p:spPr>
          <a:xfrm>
            <a:off x="6652649" y="5519837"/>
            <a:ext cx="1194071" cy="76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1190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High-field 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 smtClean="0"/>
              <a:t>Active layer surrounded by insulator</a:t>
            </a:r>
            <a:endParaRPr lang="sv-SE" sz="2000" dirty="0"/>
          </a:p>
        </p:txBody>
      </p:sp>
      <p:pic>
        <p:nvPicPr>
          <p:cNvPr id="3075" name="Picture 3" descr="C:\Documents and Settings\nm\Mina dokument\courses\Luminescence spectroscopy of semiconductors\LumSpSemFigs10_17\Fig11_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368847"/>
            <a:ext cx="2683215" cy="281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33600" y="5213866"/>
            <a:ext cx="2242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Traps at the boundary</a:t>
            </a:r>
            <a:endParaRPr lang="sv-SE" dirty="0"/>
          </a:p>
        </p:txBody>
      </p:sp>
      <p:cxnSp>
        <p:nvCxnSpPr>
          <p:cNvPr id="7" name="Straight Arrow Connector 6"/>
          <p:cNvCxnSpPr>
            <a:stCxn id="6" idx="0"/>
          </p:cNvCxnSpPr>
          <p:nvPr/>
        </p:nvCxnSpPr>
        <p:spPr>
          <a:xfrm flipV="1">
            <a:off x="3254901" y="3657600"/>
            <a:ext cx="1393299" cy="1556266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158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High-field </a:t>
            </a:r>
            <a:r>
              <a:rPr lang="sv-SE" dirty="0" smtClean="0"/>
              <a:t>EL – Intensity contributions</a:t>
            </a:r>
            <a:endParaRPr lang="sv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524000" y="1600200"/>
                <a:ext cx="7162800" cy="4525963"/>
              </a:xfrm>
            </p:spPr>
            <p:txBody>
              <a:bodyPr>
                <a:normAutofit/>
              </a:bodyPr>
              <a:lstStyle/>
              <a:p>
                <a:r>
                  <a:rPr lang="sv-SE" sz="2000" dirty="0" smtClean="0"/>
                  <a:t>Shottky</a:t>
                </a:r>
                <a:br>
                  <a:rPr lang="sv-SE" sz="2000" dirty="0" smtClean="0"/>
                </a:br>
                <a:r>
                  <a:rPr lang="sv-SE" sz="2000" dirty="0" smtClean="0"/>
                  <a:t>(over the barrier)</a:t>
                </a:r>
                <a:br>
                  <a:rPr lang="sv-SE" sz="2000" dirty="0" smtClean="0"/>
                </a:br>
                <a14:m>
                  <m:oMath xmlns:m="http://schemas.openxmlformats.org/officeDocument/2006/math">
                    <m:r>
                      <a:rPr lang="de-DE" sz="2000" i="1">
                        <a:latin typeface="Cambria Math"/>
                      </a:rPr>
                      <m:t>𝑗</m:t>
                    </m:r>
                    <m:r>
                      <a:rPr lang="de-DE" sz="20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de-DE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sv-SE" sz="2000" i="1">
                            <a:latin typeface="Cambria Math"/>
                          </a:rPr>
                          <m:t>𝑇</m:t>
                        </m:r>
                      </m:e>
                      <m:sup>
                        <m:r>
                          <a:rPr lang="sv-SE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de-DE" sz="2000">
                        <a:latin typeface="Cambria Math"/>
                      </a:rPr>
                      <m:t>exp</m:t>
                    </m:r>
                    <m:d>
                      <m:dPr>
                        <m:ctrlPr>
                          <a:rPr lang="de-DE" sz="20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de-DE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de-DE" sz="2000" i="1">
                                <a:latin typeface="Cambria Math"/>
                              </a:rPr>
                              <m:t>𝑎</m:t>
                            </m:r>
                            <m:rad>
                              <m:radPr>
                                <m:degHide m:val="on"/>
                                <m:ctrlPr>
                                  <a:rPr lang="de-DE" sz="20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de-DE" sz="2000" i="1">
                                    <a:latin typeface="Cambria Math"/>
                                  </a:rPr>
                                  <m:t>𝑈</m:t>
                                </m:r>
                              </m:e>
                            </m:rad>
                          </m:num>
                          <m:den>
                            <m:r>
                              <a:rPr lang="de-DE" sz="2000" i="1">
                                <a:latin typeface="Cambria Math"/>
                              </a:rPr>
                              <m:t>𝑇</m:t>
                            </m:r>
                          </m:den>
                        </m:f>
                        <m:r>
                          <a:rPr lang="de-DE" sz="20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de-DE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de-DE" sz="2000" i="1">
                                <a:latin typeface="Cambria Math"/>
                              </a:rPr>
                              <m:t>𝑒</m:t>
                            </m:r>
                            <m:sSub>
                              <m:sSubPr>
                                <m:ctrlPr>
                                  <a:rPr lang="de-DE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l-GR" sz="2000" i="1">
                                    <a:latin typeface="Cambria Math"/>
                                    <a:ea typeface="Cambria Math"/>
                                  </a:rPr>
                                  <m:t>Φ</m:t>
                                </m:r>
                              </m:e>
                              <m:sub>
                                <m:r>
                                  <a:rPr lang="de-DE" sz="2000" i="1">
                                    <a:latin typeface="Cambria Math"/>
                                  </a:rPr>
                                  <m:t>𝐵𝑍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de-DE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sv-SE" sz="2000" i="1">
                                    <a:latin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sv-SE" sz="2000" i="1">
                                    <a:latin typeface="Cambria Math"/>
                                  </a:rPr>
                                  <m:t>𝐵</m:t>
                                </m:r>
                              </m:sub>
                            </m:sSub>
                            <m:r>
                              <a:rPr lang="sv-SE" sz="2000" i="1">
                                <a:latin typeface="Cambria Math"/>
                              </a:rPr>
                              <m:t>𝑇</m:t>
                            </m:r>
                          </m:den>
                        </m:f>
                      </m:e>
                    </m:d>
                  </m:oMath>
                </a14:m>
                <a:endParaRPr lang="sv-SE" sz="2000" dirty="0" smtClean="0"/>
              </a:p>
              <a:p>
                <a:r>
                  <a:rPr lang="sv-SE" sz="2000" dirty="0" smtClean="0"/>
                  <a:t>Poole-Frenkel</a:t>
                </a:r>
                <a:br>
                  <a:rPr lang="sv-SE" sz="2000" dirty="0" smtClean="0"/>
                </a:br>
                <a:r>
                  <a:rPr lang="sv-SE" sz="2000" dirty="0" smtClean="0"/>
                  <a:t>(escape deep trap)</a:t>
                </a:r>
                <a:br>
                  <a:rPr lang="sv-SE" sz="2000" dirty="0" smtClean="0"/>
                </a:br>
                <a14:m>
                  <m:oMath xmlns:m="http://schemas.openxmlformats.org/officeDocument/2006/math">
                    <m:r>
                      <a:rPr lang="sv-SE" sz="2000" i="1">
                        <a:latin typeface="Cambria Math"/>
                      </a:rPr>
                      <m:t>𝑗</m:t>
                    </m:r>
                    <m:r>
                      <a:rPr lang="sv-SE" sz="2000" i="1">
                        <a:latin typeface="Cambria Math"/>
                      </a:rPr>
                      <m:t>≈</m:t>
                    </m:r>
                    <m:r>
                      <a:rPr lang="sv-SE" sz="2000" i="1">
                        <a:latin typeface="Cambria Math"/>
                      </a:rPr>
                      <m:t>𝑈</m:t>
                    </m:r>
                    <m:r>
                      <m:rPr>
                        <m:nor/>
                      </m:rPr>
                      <a:rPr lang="sv-SE" sz="2000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sv-SE" sz="2000">
                        <a:latin typeface="Cambria Math"/>
                      </a:rPr>
                      <m:t>exp</m:t>
                    </m:r>
                    <m:d>
                      <m:dPr>
                        <m:ctrlPr>
                          <a:rPr lang="sv-SE" sz="20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sv-SE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v-SE" sz="2000" i="1">
                                <a:latin typeface="Cambria Math"/>
                              </a:rPr>
                              <m:t>𝑏</m:t>
                            </m:r>
                            <m:rad>
                              <m:radPr>
                                <m:degHide m:val="on"/>
                                <m:ctrlPr>
                                  <a:rPr lang="sv-SE" sz="20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sv-SE" sz="2000" i="1">
                                    <a:latin typeface="Cambria Math"/>
                                  </a:rPr>
                                  <m:t>𝑈</m:t>
                                </m:r>
                              </m:e>
                            </m:rad>
                          </m:num>
                          <m:den>
                            <m:r>
                              <a:rPr lang="sv-SE" sz="2000" i="1">
                                <a:latin typeface="Cambria Math"/>
                              </a:rPr>
                              <m:t>𝑇</m:t>
                            </m:r>
                          </m:den>
                        </m:f>
                      </m:e>
                    </m:d>
                  </m:oMath>
                </a14:m>
                <a:endParaRPr lang="sv-SE" sz="2000" dirty="0" smtClean="0"/>
              </a:p>
              <a:p>
                <a:r>
                  <a:rPr lang="sv-SE" sz="2000" dirty="0" smtClean="0"/>
                  <a:t>Fowler-Nordheim</a:t>
                </a:r>
                <a:br>
                  <a:rPr lang="sv-SE" sz="2000" dirty="0" smtClean="0"/>
                </a:br>
                <a:r>
                  <a:rPr lang="sv-SE" sz="2000" dirty="0" smtClean="0"/>
                  <a:t>(tunneling)</a:t>
                </a:r>
                <a:br>
                  <a:rPr lang="sv-SE" sz="2000" dirty="0" smtClean="0"/>
                </a:br>
                <a14:m>
                  <m:oMath xmlns:m="http://schemas.openxmlformats.org/officeDocument/2006/math">
                    <m:r>
                      <a:rPr lang="sv-SE" sz="2000" i="1">
                        <a:latin typeface="Cambria Math"/>
                      </a:rPr>
                      <m:t>𝑗</m:t>
                    </m:r>
                    <m:r>
                      <a:rPr lang="sv-SE" sz="2000" i="1">
                        <a:latin typeface="Cambria Math"/>
                      </a:rPr>
                      <m:t>≈</m:t>
                    </m:r>
                    <m:sSup>
                      <m:sSupPr>
                        <m:ctrlPr>
                          <a:rPr lang="sv-SE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sv-SE" sz="2000" i="1">
                            <a:latin typeface="Cambria Math"/>
                          </a:rPr>
                          <m:t>𝑈</m:t>
                        </m:r>
                      </m:e>
                      <m:sup>
                        <m:r>
                          <a:rPr lang="sv-SE" sz="2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sv-SE" sz="2000" i="1">
                        <a:latin typeface="Cambria Math"/>
                      </a:rPr>
                      <m:t> </m:t>
                    </m:r>
                    <m:r>
                      <m:rPr>
                        <m:nor/>
                      </m:rPr>
                      <a:rPr lang="sv-SE" sz="2000">
                        <a:latin typeface="Cambria Math"/>
                      </a:rPr>
                      <m:t>exp</m:t>
                    </m:r>
                    <m:d>
                      <m:dPr>
                        <m:ctrlPr>
                          <a:rPr lang="sv-SE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sv-SE" sz="20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sv-SE" sz="20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v-SE" sz="2000" i="1">
                                <a:latin typeface="Cambria Math"/>
                              </a:rPr>
                              <m:t>𝑏</m:t>
                            </m:r>
                            <m:r>
                              <a:rPr lang="sv-SE" sz="2000" i="1">
                                <a:latin typeface="Cambria Math"/>
                              </a:rPr>
                              <m:t>′</m:t>
                            </m:r>
                          </m:num>
                          <m:den>
                            <m:r>
                              <a:rPr lang="sv-SE" sz="2000" i="1">
                                <a:latin typeface="Cambria Math"/>
                              </a:rPr>
                              <m:t>𝑈</m:t>
                            </m:r>
                          </m:den>
                        </m:f>
                      </m:e>
                    </m:d>
                  </m:oMath>
                </a14:m>
                <a:endParaRPr lang="sv-SE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0" y="1600200"/>
                <a:ext cx="7162800" cy="4525963"/>
              </a:xfrm>
              <a:blipFill rotWithShape="1">
                <a:blip r:embed="rId3"/>
                <a:stretch>
                  <a:fillRect l="-681" t="-674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 descr="C:\Documents and Settings\nm\Mina dokument\courses\Luminescence spectroscopy of semiconductors\LumSpSemFigs10_17\Fig11_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981200"/>
            <a:ext cx="3944961" cy="379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14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High-field </a:t>
            </a:r>
            <a:r>
              <a:rPr lang="sv-SE" dirty="0" smtClean="0"/>
              <a:t>EL - Spectra</a:t>
            </a:r>
            <a:endParaRPr lang="sv-SE" dirty="0"/>
          </a:p>
        </p:txBody>
      </p:sp>
      <p:pic>
        <p:nvPicPr>
          <p:cNvPr id="7170" name="Picture 2" descr="C:\Documents and Settings\nm\Mina dokument\courses\Luminescence spectroscopy of semiconductors\LumSpSemFigs10_17\Fig11_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793" y="1524000"/>
            <a:ext cx="3676619" cy="504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81200" y="4018296"/>
            <a:ext cx="21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Electroluminescence</a:t>
            </a:r>
            <a:endParaRPr lang="sv-SE" dirty="0"/>
          </a:p>
        </p:txBody>
      </p:sp>
      <p:cxnSp>
        <p:nvCxnSpPr>
          <p:cNvPr id="6" name="Straight Arrow Connector 5"/>
          <p:cNvCxnSpPr>
            <a:stCxn id="5" idx="3"/>
          </p:cNvCxnSpPr>
          <p:nvPr/>
        </p:nvCxnSpPr>
        <p:spPr>
          <a:xfrm>
            <a:off x="4106590" y="4202962"/>
            <a:ext cx="1375258" cy="870172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81200" y="5606534"/>
            <a:ext cx="2030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Photoluminescence</a:t>
            </a:r>
            <a:endParaRPr lang="sv-SE" dirty="0"/>
          </a:p>
        </p:txBody>
      </p:sp>
      <p:cxnSp>
        <p:nvCxnSpPr>
          <p:cNvPr id="10" name="Straight Arrow Connector 9"/>
          <p:cNvCxnSpPr>
            <a:stCxn id="9" idx="3"/>
          </p:cNvCxnSpPr>
          <p:nvPr/>
        </p:nvCxnSpPr>
        <p:spPr>
          <a:xfrm flipV="1">
            <a:off x="4011884" y="5410200"/>
            <a:ext cx="1086296" cy="3810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896193" y="3429000"/>
            <a:ext cx="1300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Wavelength</a:t>
            </a:r>
            <a:endParaRPr lang="sv-SE" dirty="0"/>
          </a:p>
        </p:txBody>
      </p:sp>
      <p:cxnSp>
        <p:nvCxnSpPr>
          <p:cNvPr id="13" name="Straight Arrow Connector 12"/>
          <p:cNvCxnSpPr>
            <a:stCxn id="12" idx="0"/>
          </p:cNvCxnSpPr>
          <p:nvPr/>
        </p:nvCxnSpPr>
        <p:spPr>
          <a:xfrm flipH="1">
            <a:off x="4417293" y="3429000"/>
            <a:ext cx="2129111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645766" y="2807732"/>
            <a:ext cx="21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Electroluminescence</a:t>
            </a:r>
            <a:endParaRPr lang="sv-SE" dirty="0"/>
          </a:p>
        </p:txBody>
      </p:sp>
      <p:cxnSp>
        <p:nvCxnSpPr>
          <p:cNvPr id="17" name="Straight Arrow Connector 16"/>
          <p:cNvCxnSpPr>
            <a:stCxn id="16" idx="3"/>
          </p:cNvCxnSpPr>
          <p:nvPr/>
        </p:nvCxnSpPr>
        <p:spPr>
          <a:xfrm>
            <a:off x="4771156" y="2992398"/>
            <a:ext cx="270014" cy="284202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757295" y="2438400"/>
            <a:ext cx="2030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Photoluminescence</a:t>
            </a:r>
            <a:endParaRPr lang="sv-SE" dirty="0"/>
          </a:p>
        </p:txBody>
      </p:sp>
      <p:cxnSp>
        <p:nvCxnSpPr>
          <p:cNvPr id="19" name="Straight Arrow Connector 18"/>
          <p:cNvCxnSpPr>
            <a:stCxn id="18" idx="3"/>
          </p:cNvCxnSpPr>
          <p:nvPr/>
        </p:nvCxnSpPr>
        <p:spPr>
          <a:xfrm>
            <a:off x="4787979" y="2623066"/>
            <a:ext cx="270014" cy="184666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8" idx="3"/>
          </p:cNvCxnSpPr>
          <p:nvPr/>
        </p:nvCxnSpPr>
        <p:spPr>
          <a:xfrm flipV="1">
            <a:off x="4787979" y="2438400"/>
            <a:ext cx="270014" cy="184666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862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High-field </a:t>
            </a:r>
            <a:r>
              <a:rPr lang="sv-SE" dirty="0" smtClean="0"/>
              <a:t>EL – Transient behaviour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Rare-earth doped IIa-VIb compunds</a:t>
            </a:r>
            <a:endParaRPr lang="sv-SE" dirty="0"/>
          </a:p>
        </p:txBody>
      </p:sp>
      <p:pic>
        <p:nvPicPr>
          <p:cNvPr id="8194" name="Picture 2" descr="C:\Documents and Settings\nm\Mina dokument\courses\Luminescence spectroscopy of semiconductors\LumSpSemFigs10_17\Fig11_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438400"/>
            <a:ext cx="2740274" cy="366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10200" y="4271589"/>
            <a:ext cx="286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Release of trapped electrons</a:t>
            </a:r>
            <a:endParaRPr lang="sv-SE" dirty="0"/>
          </a:p>
        </p:txBody>
      </p:sp>
      <p:cxnSp>
        <p:nvCxnSpPr>
          <p:cNvPr id="6" name="Straight Arrow Connector 5"/>
          <p:cNvCxnSpPr>
            <a:stCxn id="5" idx="1"/>
          </p:cNvCxnSpPr>
          <p:nvPr/>
        </p:nvCxnSpPr>
        <p:spPr>
          <a:xfrm flipH="1" flipV="1">
            <a:off x="3657600" y="4114800"/>
            <a:ext cx="1752600" cy="341455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1"/>
          </p:cNvCxnSpPr>
          <p:nvPr/>
        </p:nvCxnSpPr>
        <p:spPr>
          <a:xfrm flipH="1">
            <a:off x="3657600" y="4456255"/>
            <a:ext cx="1752600" cy="184666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410200" y="5144869"/>
            <a:ext cx="2230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No switch-off pulse, </a:t>
            </a:r>
            <a:br>
              <a:rPr lang="sv-SE" dirty="0" smtClean="0"/>
            </a:br>
            <a:r>
              <a:rPr lang="sv-SE" dirty="0" smtClean="0"/>
              <a:t>due to band structure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050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Injection EL</a:t>
            </a:r>
            <a:endParaRPr lang="sv-SE" dirty="0"/>
          </a:p>
        </p:txBody>
      </p:sp>
      <p:pic>
        <p:nvPicPr>
          <p:cNvPr id="10242" name="Picture 2" descr="C:\Documents and Settings\nm\Mina dokument\courses\Luminescence spectroscopy of semiconductors\LumSpSemFigs10_17\Fig11_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498" y="1219200"/>
            <a:ext cx="4310015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inus 3"/>
          <p:cNvSpPr/>
          <p:nvPr/>
        </p:nvSpPr>
        <p:spPr>
          <a:xfrm>
            <a:off x="4876800" y="3385952"/>
            <a:ext cx="762000" cy="762000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us 4"/>
          <p:cNvSpPr/>
          <p:nvPr/>
        </p:nvSpPr>
        <p:spPr>
          <a:xfrm>
            <a:off x="6705600" y="3352800"/>
            <a:ext cx="828304" cy="828304"/>
          </a:xfrm>
          <a:prstGeom prst="mathPl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Box 6"/>
          <p:cNvSpPr txBox="1"/>
          <p:nvPr/>
        </p:nvSpPr>
        <p:spPr>
          <a:xfrm>
            <a:off x="1654719" y="2907268"/>
            <a:ext cx="1926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Diffusion potential</a:t>
            </a:r>
            <a:endParaRPr lang="sv-SE" dirty="0"/>
          </a:p>
        </p:txBody>
      </p:sp>
      <p:cxnSp>
        <p:nvCxnSpPr>
          <p:cNvPr id="8" name="Straight Arrow Connector 7"/>
          <p:cNvCxnSpPr>
            <a:stCxn id="7" idx="3"/>
          </p:cNvCxnSpPr>
          <p:nvPr/>
        </p:nvCxnSpPr>
        <p:spPr>
          <a:xfrm>
            <a:off x="3581400" y="3091934"/>
            <a:ext cx="2209800" cy="294018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725047" y="5181600"/>
            <a:ext cx="1627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Forward biased</a:t>
            </a:r>
            <a:endParaRPr lang="sv-SE" dirty="0"/>
          </a:p>
        </p:txBody>
      </p:sp>
      <p:sp>
        <p:nvSpPr>
          <p:cNvPr id="14" name="Right Arrow 13"/>
          <p:cNvSpPr/>
          <p:nvPr/>
        </p:nvSpPr>
        <p:spPr>
          <a:xfrm>
            <a:off x="5807034" y="6214438"/>
            <a:ext cx="597035" cy="629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ight Arrow 14"/>
          <p:cNvSpPr/>
          <p:nvPr/>
        </p:nvSpPr>
        <p:spPr>
          <a:xfrm rot="10800000">
            <a:off x="5803765" y="5703332"/>
            <a:ext cx="597035" cy="76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TextBox 15"/>
          <p:cNvSpPr txBox="1"/>
          <p:nvPr/>
        </p:nvSpPr>
        <p:spPr>
          <a:xfrm>
            <a:off x="1725047" y="6029771"/>
            <a:ext cx="2600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Minority carrier injection</a:t>
            </a:r>
            <a:endParaRPr lang="sv-SE" dirty="0"/>
          </a:p>
        </p:txBody>
      </p:sp>
      <p:cxnSp>
        <p:nvCxnSpPr>
          <p:cNvPr id="17" name="Straight Arrow Connector 16"/>
          <p:cNvCxnSpPr>
            <a:stCxn id="16" idx="3"/>
            <a:endCxn id="14" idx="1"/>
          </p:cNvCxnSpPr>
          <p:nvPr/>
        </p:nvCxnSpPr>
        <p:spPr>
          <a:xfrm>
            <a:off x="4325118" y="6214437"/>
            <a:ext cx="1481916" cy="31489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231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Injection EL – Electrical properties</a:t>
            </a:r>
            <a:endParaRPr lang="sv-SE" dirty="0"/>
          </a:p>
        </p:txBody>
      </p:sp>
      <p:pic>
        <p:nvPicPr>
          <p:cNvPr id="11266" name="Picture 2" descr="C:\Documents and Settings\nm\Mina dokument\courses\Luminescence spectroscopy of semiconductors\LumSpSemFigs10_17\Fig11_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810"/>
          <a:stretch/>
        </p:blipFill>
        <p:spPr bwMode="auto">
          <a:xfrm>
            <a:off x="4953000" y="2909274"/>
            <a:ext cx="4081463" cy="273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1219200" y="3493532"/>
            <a:ext cx="4671728" cy="1342034"/>
            <a:chOff x="2743200" y="2974769"/>
            <a:chExt cx="4671728" cy="13420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2743200" y="2974769"/>
                  <a:ext cx="4671728" cy="97270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sv-SE" b="0" i="1" smtClean="0">
                            <a:latin typeface="Cambria Math"/>
                          </a:rPr>
                          <m:t>𝑗</m:t>
                        </m:r>
                        <m:r>
                          <a:rPr lang="sv-SE" b="0" i="1" smtClean="0">
                            <a:latin typeface="Cambria Math"/>
                          </a:rPr>
                          <m:t>=</m:t>
                        </m:r>
                        <m:r>
                          <a:rPr lang="sv-SE" b="0" i="1" smtClean="0">
                            <a:latin typeface="Cambria Math"/>
                          </a:rPr>
                          <m:t>𝑒</m:t>
                        </m:r>
                        <m:sSubSup>
                          <m:sSubSupPr>
                            <m:ctrlPr>
                              <a:rPr lang="sv-SE" b="0" i="1" smtClean="0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sv-SE" b="0" i="1" smtClean="0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sv-SE" b="0" i="1" smtClean="0">
                                <a:latin typeface="Cambria Math"/>
                              </a:rPr>
                              <m:t>𝑖</m:t>
                            </m:r>
                          </m:sub>
                          <m:sup>
                            <m:r>
                              <a:rPr lang="sv-SE" b="0" i="1" smtClean="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  <m:d>
                          <m:dPr>
                            <m:begChr m:val="["/>
                            <m:endChr m:val="]"/>
                            <m:ctrlPr>
                              <a:rPr lang="sv-SE" b="0" i="1" smtClean="0">
                                <a:latin typeface="Cambria Math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sv-SE" b="0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f>
                                  <m:fPr>
                                    <m:ctrlPr>
                                      <a:rPr lang="sv-SE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v-SE" b="0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SE" b="0" i="1" smtClean="0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sv-SE" b="0" i="1" smtClean="0">
                                            <a:latin typeface="Cambria Math"/>
                                          </a:rPr>
                                          <m:t>𝑝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v-SE" b="0" i="1" smtClean="0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SE" i="1">
                                            <a:latin typeface="Cambria Math"/>
                                            <a:ea typeface="Cambria Math"/>
                                          </a:rPr>
                                          <m:t>𝜏</m:t>
                                        </m:r>
                                      </m:e>
                                      <m:sub>
                                        <m:r>
                                          <a:rPr lang="sv-SE" b="0" i="1" smtClean="0">
                                            <a:latin typeface="Cambria Math"/>
                                          </a:rPr>
                                          <m:t>𝑝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rad>
                            <m:f>
                              <m:fPr>
                                <m:ctrlPr>
                                  <a:rPr lang="sv-SE" b="0" i="1" smtClean="0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sv-SE" b="0" i="1" smtClean="0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sv-SE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sv-SE" b="0" i="1" smtClean="0">
                                        <a:latin typeface="Cambria Math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sv-SE" b="0" i="1" smtClean="0">
                                        <a:latin typeface="Cambria Math"/>
                                      </a:rPr>
                                      <m:t>𝐷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sv-SE" b="0" i="1" smtClean="0">
                                <a:latin typeface="Cambria Math"/>
                              </a:rPr>
                              <m:t>+</m:t>
                            </m:r>
                            <m:rad>
                              <m:radPr>
                                <m:degHide m:val="on"/>
                                <m:ctrlPr>
                                  <a:rPr lang="sv-SE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f>
                                  <m:fPr>
                                    <m:ctrlPr>
                                      <a:rPr lang="sv-SE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v-SE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SE" i="1">
                                            <a:latin typeface="Cambria Math"/>
                                          </a:rPr>
                                          <m:t>𝐷</m:t>
                                        </m:r>
                                      </m:e>
                                      <m:sub>
                                        <m:r>
                                          <a:rPr lang="sv-SE" b="0" i="1" smtClean="0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v-SE" b="0" i="1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SE" i="1">
                                            <a:latin typeface="Cambria Math"/>
                                            <a:ea typeface="Cambria Math"/>
                                          </a:rPr>
                                          <m:t>𝜏</m:t>
                                        </m:r>
                                      </m:e>
                                      <m:sub>
                                        <m:r>
                                          <a:rPr lang="sv-SE" b="0" i="1" smtClean="0">
                                            <a:latin typeface="Cambria Math"/>
                                            <a:ea typeface="Cambria Math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rad>
                            <m:f>
                              <m:fPr>
                                <m:ctrlPr>
                                  <a:rPr lang="sv-SE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sv-SE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sv-SE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sv-SE" i="1">
                                        <a:latin typeface="Cambria Math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sv-SE" b="0" i="1" smtClean="0">
                                        <a:latin typeface="Cambria Math"/>
                                      </a:rPr>
                                      <m:t>𝐴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  <m:d>
                          <m:dPr>
                            <m:begChr m:val="["/>
                            <m:endChr m:val="]"/>
                            <m:ctrlPr>
                              <a:rPr lang="sv-SE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sv-SE">
                                <a:latin typeface="Cambria Math"/>
                              </a:rPr>
                              <m:t>exp</m:t>
                            </m:r>
                            <m:d>
                              <m:dPr>
                                <m:ctrlPr>
                                  <a:rPr lang="sv-SE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sv-SE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sv-SE" i="1">
                                        <a:latin typeface="Cambria Math"/>
                                      </a:rPr>
                                      <m:t>𝑒𝑈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v-SE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v-SE" i="1">
                                            <a:latin typeface="Cambria Math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sv-SE" i="1">
                                            <a:latin typeface="Cambria Math"/>
                                          </a:rPr>
                                          <m:t>𝐵</m:t>
                                        </m:r>
                                      </m:sub>
                                    </m:sSub>
                                    <m:r>
                                      <a:rPr lang="sv-SE" i="1">
                                        <a:latin typeface="Cambria Math"/>
                                      </a:rPr>
                                      <m:t>𝑇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sv-SE" i="1">
                                <a:latin typeface="Cambria Math"/>
                              </a:rPr>
                              <m:t>−1</m:t>
                            </m:r>
                          </m:e>
                        </m:d>
                      </m:oMath>
                    </m:oMathPara>
                  </a14:m>
                  <a:endParaRPr lang="sv-SE" dirty="0"/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43200" y="2974769"/>
                  <a:ext cx="4671728" cy="97270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sv-SE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Rectangle 5"/>
            <p:cNvSpPr/>
            <p:nvPr/>
          </p:nvSpPr>
          <p:spPr>
            <a:xfrm>
              <a:off x="3247900" y="2974769"/>
              <a:ext cx="2390900" cy="984052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3362862" y="3947471"/>
                  <a:ext cx="216097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sv-SE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v-SE" b="0" i="1" smtClean="0">
                              <a:latin typeface="Cambria Math"/>
                            </a:rPr>
                            <m:t>𝑗</m:t>
                          </m:r>
                        </m:e>
                        <m:sub>
                          <m:r>
                            <a:rPr lang="sv-SE" b="0" i="1" smtClean="0">
                              <a:latin typeface="Cambria Math"/>
                            </a:rPr>
                            <m:t>𝑠</m:t>
                          </m:r>
                        </m:sub>
                      </m:sSub>
                    </m:oMath>
                  </a14:m>
                  <a:r>
                    <a:rPr lang="sv-SE" dirty="0" smtClean="0"/>
                    <a:t>: saturation current</a:t>
                  </a:r>
                  <a:endParaRPr lang="sv-SE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2862" y="3947471"/>
                  <a:ext cx="2160976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847" t="-8333" r="-1977" b="-26667"/>
                  </a:stretch>
                </a:blipFill>
              </p:spPr>
              <p:txBody>
                <a:bodyPr/>
                <a:lstStyle/>
                <a:p>
                  <a:r>
                    <a:rPr lang="sv-SE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133600" y="1371600"/>
                <a:ext cx="2026644" cy="6912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v-SE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v-SE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sv-SE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𝐷</m:t>
                          </m:r>
                        </m:sub>
                      </m:sSub>
                      <m:r>
                        <a:rPr lang="sv-SE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v-SE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v-SE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sv-SE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𝐵</m:t>
                              </m:r>
                            </m:sub>
                          </m:sSub>
                          <m:r>
                            <a:rPr lang="sv-SE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𝑇</m:t>
                          </m:r>
                        </m:num>
                        <m:den>
                          <m:r>
                            <a:rPr lang="sv-SE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𝑒</m:t>
                          </m:r>
                        </m:den>
                      </m:f>
                      <m:func>
                        <m:funcPr>
                          <m:ctrlPr>
                            <a:rPr lang="sv-SE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v-SE" b="0" i="0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sv-SE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𝐷</m:t>
                                  </m:r>
                                </m:sub>
                              </m:sSub>
                            </m:num>
                            <m:den>
                              <m:sSubSup>
                                <m:sSubSupPr>
                                  <m:ctrlP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func>
                    </m:oMath>
                  </m:oMathPara>
                </a14:m>
                <a:endParaRPr lang="sv-SE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1371600"/>
                <a:ext cx="2026644" cy="69127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03600" y="1261889"/>
                <a:ext cx="3663888" cy="9106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v-SE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v-SE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sv-SE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  <m:t>𝐷</m:t>
                          </m:r>
                        </m:sub>
                      </m:sSub>
                      <m:r>
                        <a:rPr lang="sv-SE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v-SE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v-SE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sv-SE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𝜖</m:t>
                                  </m:r>
                                </m:e>
                                <m:sub>
                                  <m: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𝜖</m:t>
                                  </m:r>
                                </m:e>
                                <m:sub>
                                  <m: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𝑟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sv-SE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𝑒</m:t>
                              </m:r>
                            </m:den>
                          </m:f>
                          <m:d>
                            <m:dPr>
                              <m:ctrlPr>
                                <a:rPr lang="sv-SE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𝐷</m:t>
                                  </m:r>
                                </m:sub>
                              </m:sSub>
                              <m:r>
                                <a:rPr lang="sv-SE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sv-SE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𝑈</m:t>
                              </m:r>
                            </m:e>
                          </m:d>
                          <m:d>
                            <m:dPr>
                              <m:ctrlPr>
                                <a:rPr lang="sv-SE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sv-SE" b="0" i="1" smtClean="0">
                                          <a:solidFill>
                                            <a:schemeClr val="bg1">
                                              <a:lumMod val="50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v-SE" b="0" i="1" smtClean="0">
                                          <a:solidFill>
                                            <a:schemeClr val="bg1">
                                              <a:lumMod val="50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sv-SE" b="0" i="1" smtClean="0">
                                          <a:solidFill>
                                            <a:schemeClr val="bg1">
                                              <a:lumMod val="50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𝐴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sv-SE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sv-SE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sv-SE" b="0" i="1" smtClean="0">
                                          <a:solidFill>
                                            <a:schemeClr val="bg1">
                                              <a:lumMod val="50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v-SE" b="0" i="1" smtClean="0">
                                          <a:solidFill>
                                            <a:schemeClr val="bg1">
                                              <a:lumMod val="50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𝑁</m:t>
                                      </m:r>
                                    </m:e>
                                    <m:sub>
                                      <m:r>
                                        <a:rPr lang="sv-SE" b="0" i="1" smtClean="0">
                                          <a:solidFill>
                                            <a:schemeClr val="bg1">
                                              <a:lumMod val="50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𝐷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rad>
                    </m:oMath>
                  </m:oMathPara>
                </a14:m>
                <a:endParaRPr lang="sv-SE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3600" y="1261889"/>
                <a:ext cx="3663888" cy="9106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371600" y="2909274"/>
            <a:ext cx="1963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Shockley equation: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2150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/>
          <p:cNvSpPr/>
          <p:nvPr/>
        </p:nvSpPr>
        <p:spPr>
          <a:xfrm>
            <a:off x="5391396" y="4985128"/>
            <a:ext cx="2897579" cy="27762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Injection EL – Large forward bias</a:t>
            </a:r>
            <a:endParaRPr lang="sv-SE" dirty="0"/>
          </a:p>
        </p:txBody>
      </p:sp>
      <p:pic>
        <p:nvPicPr>
          <p:cNvPr id="12290" name="Picture 2" descr="C:\Documents and Settings\nm\Mina dokument\courses\Luminescence spectroscopy of semiconductors\LumSpSemFigs10_17\Fig11_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91" b="1"/>
          <a:stretch/>
        </p:blipFill>
        <p:spPr bwMode="auto">
          <a:xfrm>
            <a:off x="5016488" y="1583225"/>
            <a:ext cx="3475821" cy="245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05446" y="1905298"/>
                <a:ext cx="2999604" cy="9916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sv-SE" b="0" i="0" smtClean="0">
                          <a:latin typeface="Cambria Math"/>
                        </a:rPr>
                        <m:t>for</m:t>
                      </m:r>
                      <m:r>
                        <a:rPr lang="sv-SE" b="0" i="1" smtClean="0">
                          <a:latin typeface="Cambria Math"/>
                        </a:rPr>
                        <m:t> </m:t>
                      </m:r>
                      <m:r>
                        <a:rPr lang="sv-SE" b="0" i="1" smtClean="0">
                          <a:latin typeface="Cambria Math"/>
                        </a:rPr>
                        <m:t>𝑈</m:t>
                      </m:r>
                      <m:r>
                        <a:rPr lang="sv-SE" b="0" i="1" smtClean="0">
                          <a:latin typeface="Cambria Math"/>
                        </a:rPr>
                        <m:t>≫</m:t>
                      </m:r>
                      <m:sSub>
                        <m:sSubPr>
                          <m:ctrlPr>
                            <a:rPr lang="sv-SE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v-SE" b="0" i="1" smtClean="0"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sv-SE" b="0" i="1" smtClean="0">
                              <a:latin typeface="Cambria Math"/>
                            </a:rPr>
                            <m:t>𝐵</m:t>
                          </m:r>
                        </m:sub>
                      </m:sSub>
                      <m:r>
                        <a:rPr lang="sv-SE" b="0" i="1" smtClean="0">
                          <a:latin typeface="Cambria Math"/>
                        </a:rPr>
                        <m:t>𝑇</m:t>
                      </m:r>
                      <m:r>
                        <m:rPr>
                          <m:nor/>
                        </m:rPr>
                        <a:rPr lang="sv-SE" b="0" i="0" smtClean="0"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sv-SE" b="0" i="0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sv-SE" b="0" i="0" smtClean="0">
                          <a:latin typeface="Cambria Math"/>
                        </a:rPr>
                        <m:t>j</m:t>
                      </m:r>
                      <m:r>
                        <a:rPr lang="sv-SE" b="0" i="1" smtClean="0">
                          <a:latin typeface="Cambria Math"/>
                        </a:rPr>
                        <m:t>∝</m:t>
                      </m:r>
                      <m:r>
                        <m:rPr>
                          <m:nor/>
                        </m:rPr>
                        <a:rPr lang="sv-SE" b="0" i="0" smtClean="0">
                          <a:latin typeface="Cambria Math"/>
                        </a:rPr>
                        <m:t>exp</m:t>
                      </m:r>
                      <m:d>
                        <m:dPr>
                          <m:ctrlPr>
                            <a:rPr lang="sv-SE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v-SE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sv-SE" b="0" i="1" smtClean="0">
                                  <a:latin typeface="Cambria Math"/>
                                </a:rPr>
                                <m:t>𝑒𝑈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sv-SE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sv-SE" b="0" i="1" smtClean="0">
                                      <a:latin typeface="Cambria Math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sv-SE" b="0" i="1" smtClean="0">
                                      <a:latin typeface="Cambria Math"/>
                                    </a:rPr>
                                    <m:t>𝐵</m:t>
                                  </m:r>
                                </m:sub>
                              </m:sSub>
                              <m:r>
                                <a:rPr lang="sv-SE" b="0" i="1" smtClean="0">
                                  <a:latin typeface="Cambria Math"/>
                                </a:rPr>
                                <m:t>𝑇</m:t>
                              </m:r>
                            </m:den>
                          </m:f>
                        </m:e>
                      </m:d>
                      <m:r>
                        <a:rPr lang="sv-SE" b="0" i="1" smtClean="0">
                          <a:latin typeface="Cambria Math"/>
                        </a:rPr>
                        <m:t>∝</m:t>
                      </m:r>
                      <m:r>
                        <m:rPr>
                          <m:nor/>
                        </m:rPr>
                        <a:rPr lang="sv-SE" b="0" i="0" smtClean="0">
                          <a:latin typeface="Cambria Math"/>
                        </a:rPr>
                        <m:t>exp</m:t>
                      </m:r>
                      <m:d>
                        <m:dPr>
                          <m:ctrlPr>
                            <a:rPr lang="sv-SE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v-SE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sv-SE" b="0" i="1" smtClean="0">
                                  <a:latin typeface="Cambria Math"/>
                                </a:rPr>
                                <m:t>𝑈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sv-SE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sv-SE" b="0" i="1" smtClean="0">
                                      <a:latin typeface="Cambria Math"/>
                                    </a:rPr>
                                    <m:t>𝑛𝑈</m:t>
                                  </m:r>
                                </m:e>
                                <m:sub>
                                  <m:r>
                                    <a:rPr lang="sv-SE" b="0" i="1" smtClean="0">
                                      <a:latin typeface="Cambria Math"/>
                                    </a:rPr>
                                    <m:t>𝐷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sv-SE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5446" y="1905298"/>
                <a:ext cx="2999604" cy="99168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548745" y="3404053"/>
            <a:ext cx="154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Threshold bias</a:t>
            </a:r>
            <a:endParaRPr lang="sv-SE" dirty="0"/>
          </a:p>
        </p:txBody>
      </p:sp>
      <p:cxnSp>
        <p:nvCxnSpPr>
          <p:cNvPr id="7" name="Straight Arrow Connector 6"/>
          <p:cNvCxnSpPr>
            <a:stCxn id="6" idx="3"/>
          </p:cNvCxnSpPr>
          <p:nvPr/>
        </p:nvCxnSpPr>
        <p:spPr>
          <a:xfrm flipV="1">
            <a:off x="4096156" y="2810780"/>
            <a:ext cx="171044" cy="777939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398159" y="4255854"/>
            <a:ext cx="31867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Gap: sum of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>- </a:t>
            </a:r>
            <a:r>
              <a:rPr lang="sv-SE" u="heavy" dirty="0">
                <a:uFill>
                  <a:solidFill>
                    <a:srgbClr val="FFC000"/>
                  </a:solidFill>
                </a:uFill>
              </a:rPr>
              <a:t>(lowered) barrier </a:t>
            </a:r>
            <a:r>
              <a:rPr lang="sv-SE" u="heavy" dirty="0" smtClean="0">
                <a:uFill>
                  <a:solidFill>
                    <a:srgbClr val="FFC000"/>
                  </a:solidFill>
                </a:uFill>
              </a:rPr>
              <a:t>potential</a:t>
            </a:r>
          </a:p>
          <a:p>
            <a:r>
              <a:rPr lang="sv-SE" dirty="0" smtClean="0"/>
              <a:t>- </a:t>
            </a:r>
            <a:r>
              <a:rPr lang="sv-SE" u="heavy" dirty="0">
                <a:uFill>
                  <a:solidFill>
                    <a:srgbClr val="92D050"/>
                  </a:solidFill>
                </a:uFill>
              </a:rPr>
              <a:t>Fermi level displacement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- </a:t>
            </a:r>
            <a:r>
              <a:rPr lang="sv-SE" u="heavy" dirty="0" smtClean="0">
                <a:uFill>
                  <a:solidFill>
                    <a:srgbClr val="00B0F0"/>
                  </a:solidFill>
                </a:uFill>
              </a:rPr>
              <a:t>Fermi levels (relative to bands)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391397" y="4724401"/>
            <a:ext cx="2897579" cy="26323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9" name="Rectangle 48"/>
          <p:cNvSpPr/>
          <p:nvPr/>
        </p:nvSpPr>
        <p:spPr>
          <a:xfrm>
            <a:off x="5396346" y="5260770"/>
            <a:ext cx="2897579" cy="2543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0" name="Rectangle 49"/>
          <p:cNvSpPr/>
          <p:nvPr/>
        </p:nvSpPr>
        <p:spPr>
          <a:xfrm>
            <a:off x="5396346" y="5510151"/>
            <a:ext cx="2897579" cy="28256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2291" name="Picture 3" descr="C:\Documents and Settings\nm\Mina dokument\courses\Luminescence spectroscopy of semiconductors\LumSpSemFigs10_17\Fig11_15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608"/>
          <a:stretch/>
        </p:blipFill>
        <p:spPr bwMode="auto">
          <a:xfrm>
            <a:off x="5016488" y="4191000"/>
            <a:ext cx="3672429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2144613" y="5483434"/>
                <a:ext cx="1693797" cy="6190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v-SE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v-SE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sv-SE" b="0" i="1" smtClean="0">
                              <a:latin typeface="Cambria Math"/>
                            </a:rPr>
                            <m:t>𝐷</m:t>
                          </m:r>
                        </m:sub>
                      </m:sSub>
                      <m:r>
                        <a:rPr lang="sv-SE" b="0" i="1" smtClean="0">
                          <a:latin typeface="Cambria Math"/>
                        </a:rPr>
                        <m:t>≈</m:t>
                      </m:r>
                      <m:sSub>
                        <m:sSubPr>
                          <m:ctrlPr>
                            <a:rPr lang="sv-SE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v-SE" b="0" i="1" smtClean="0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sv-SE" b="0" i="1" smtClean="0">
                              <a:latin typeface="Cambria Math"/>
                            </a:rPr>
                            <m:t>𝑡h</m:t>
                          </m:r>
                        </m:sub>
                      </m:sSub>
                      <m:r>
                        <a:rPr lang="sv-SE" b="0" i="1" smtClean="0">
                          <a:latin typeface="Cambria Math"/>
                        </a:rPr>
                        <m:t>≈</m:t>
                      </m:r>
                      <m:f>
                        <m:fPr>
                          <m:ctrlPr>
                            <a:rPr lang="sv-SE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v-SE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/>
                                </a:rPr>
                                <m:t>𝑔</m:t>
                              </m:r>
                            </m:sub>
                          </m:sSub>
                        </m:num>
                        <m:den>
                          <m:r>
                            <a:rPr lang="sv-SE" b="0" i="1" smtClean="0">
                              <a:latin typeface="Cambria Math"/>
                            </a:rPr>
                            <m:t>𝑒</m:t>
                          </m:r>
                        </m:den>
                      </m:f>
                    </m:oMath>
                  </m:oMathPara>
                </a14:m>
                <a:endParaRPr lang="sv-SE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4613" y="5483434"/>
                <a:ext cx="1693797" cy="61908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2431542" y="3077274"/>
            <a:ext cx="1481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Ideality factor</a:t>
            </a:r>
            <a:endParaRPr lang="sv-SE" dirty="0"/>
          </a:p>
        </p:txBody>
      </p:sp>
      <p:cxnSp>
        <p:nvCxnSpPr>
          <p:cNvPr id="55" name="Straight Arrow Connector 54"/>
          <p:cNvCxnSpPr>
            <a:stCxn id="54" idx="3"/>
          </p:cNvCxnSpPr>
          <p:nvPr/>
        </p:nvCxnSpPr>
        <p:spPr>
          <a:xfrm flipV="1">
            <a:off x="3912717" y="2810780"/>
            <a:ext cx="183439" cy="45116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5978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Injection EL - Heterojunction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971800"/>
            <a:ext cx="3048000" cy="144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 smtClean="0"/>
              <a:t>Double heterostructure</a:t>
            </a:r>
          </a:p>
          <a:p>
            <a:pPr>
              <a:buFontTx/>
              <a:buChar char="-"/>
            </a:pPr>
            <a:r>
              <a:rPr lang="sv-SE" sz="2000" dirty="0" smtClean="0"/>
              <a:t>increased efficiency</a:t>
            </a:r>
          </a:p>
          <a:p>
            <a:pPr>
              <a:buFontTx/>
              <a:buChar char="-"/>
            </a:pPr>
            <a:r>
              <a:rPr lang="sv-SE" sz="2000" dirty="0" smtClean="0"/>
              <a:t>waveguiding possible</a:t>
            </a:r>
            <a:endParaRPr lang="sv-SE" sz="2000" dirty="0"/>
          </a:p>
        </p:txBody>
      </p:sp>
      <p:pic>
        <p:nvPicPr>
          <p:cNvPr id="13314" name="Picture 2" descr="C:\Documents and Settings\nm\Mina dokument\courses\Luminescence spectroscopy of semiconductors\LumSpSemFigs10_17\Fig11_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057400"/>
            <a:ext cx="3693846" cy="327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26740" y="5486400"/>
                <a:ext cx="40770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dirty="0" smtClean="0"/>
                  <a:t>Spatial confinement to region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SE" i="1">
                            <a:latin typeface="Cambria Math"/>
                          </a:rPr>
                        </m:ctrlPr>
                      </m:sSubPr>
                      <m:e>
                        <m:r>
                          <a:rPr lang="sv-SE" i="1">
                            <a:latin typeface="Cambria Math"/>
                          </a:rPr>
                          <m:t>𝑊</m:t>
                        </m:r>
                      </m:e>
                      <m:sub>
                        <m:r>
                          <a:rPr lang="sv-SE" i="1">
                            <a:latin typeface="Cambria Math"/>
                          </a:rPr>
                          <m:t>𝐷𝐻</m:t>
                        </m:r>
                      </m:sub>
                    </m:sSub>
                    <m:r>
                      <a:rPr lang="sv-SE" i="1">
                        <a:latin typeface="Cambria Math"/>
                      </a:rPr>
                      <m:t>&lt;</m:t>
                    </m:r>
                    <m:sSub>
                      <m:sSubPr>
                        <m:ctrlPr>
                          <a:rPr lang="sv-SE" i="1">
                            <a:latin typeface="Cambria Math"/>
                          </a:rPr>
                        </m:ctrlPr>
                      </m:sSubPr>
                      <m:e>
                        <m:r>
                          <a:rPr lang="sv-SE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sv-SE" i="1">
                            <a:latin typeface="Cambria Math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sv-SE" dirty="0" smtClean="0"/>
                  <a:t> </a:t>
                </a:r>
                <a:endParaRPr lang="sv-SE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6740" y="5486400"/>
                <a:ext cx="4077078" cy="369332"/>
              </a:xfrm>
              <a:prstGeom prst="rect">
                <a:avLst/>
              </a:prstGeom>
              <a:blipFill rotWithShape="1">
                <a:blip r:embed="rId4"/>
                <a:stretch>
                  <a:fillRect l="-1345" t="-8197" b="-24590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>
            <a:stCxn id="5" idx="0"/>
          </p:cNvCxnSpPr>
          <p:nvPr/>
        </p:nvCxnSpPr>
        <p:spPr>
          <a:xfrm flipV="1">
            <a:off x="5665279" y="4953000"/>
            <a:ext cx="977296" cy="5334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390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Electroluminescence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438401"/>
            <a:ext cx="7162800" cy="2209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400" dirty="0" smtClean="0"/>
              <a:t>Structure (as used in the book)</a:t>
            </a:r>
          </a:p>
          <a:p>
            <a:r>
              <a:rPr lang="sv-SE" sz="2400" dirty="0" smtClean="0"/>
              <a:t>High-field EL (Destriau effect)</a:t>
            </a:r>
          </a:p>
          <a:p>
            <a:r>
              <a:rPr lang="sv-SE" sz="2400" dirty="0" smtClean="0"/>
              <a:t>Injection EL</a:t>
            </a:r>
          </a:p>
          <a:p>
            <a:r>
              <a:rPr lang="sv-SE" sz="2400" dirty="0" smtClean="0"/>
              <a:t>EL from a reverse biased pn-junction </a:t>
            </a:r>
            <a:br>
              <a:rPr lang="sv-SE" sz="2400" dirty="0" smtClean="0"/>
            </a:br>
            <a:r>
              <a:rPr lang="sv-SE" sz="2400" dirty="0" smtClean="0"/>
              <a:t>(also high-field EL)</a:t>
            </a: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5258169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Injection EL – LED intensity</a:t>
            </a:r>
            <a:endParaRPr lang="sv-SE" dirty="0"/>
          </a:p>
        </p:txBody>
      </p:sp>
      <p:pic>
        <p:nvPicPr>
          <p:cNvPr id="14338" name="Picture 2" descr="C:\Documents and Settings\nm\Mina dokument\courses\Luminescence spectroscopy of semiconductors\LumSpSemFigs10_17\Fig11_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133600"/>
            <a:ext cx="3492425" cy="383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71600" y="6007925"/>
            <a:ext cx="3217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Slope is linear close to threshold</a:t>
            </a:r>
            <a:endParaRPr lang="sv-SE" dirty="0"/>
          </a:p>
        </p:txBody>
      </p:sp>
      <p:cxnSp>
        <p:nvCxnSpPr>
          <p:cNvPr id="7" name="Straight Arrow Connector 6"/>
          <p:cNvCxnSpPr>
            <a:stCxn id="6" idx="0"/>
          </p:cNvCxnSpPr>
          <p:nvPr/>
        </p:nvCxnSpPr>
        <p:spPr>
          <a:xfrm flipV="1">
            <a:off x="2980150" y="5181600"/>
            <a:ext cx="1058450" cy="826325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53000" y="3200400"/>
            <a:ext cx="314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Acceptor-donor pairs (extrinsic)</a:t>
            </a:r>
            <a:endParaRPr lang="sv-SE" dirty="0"/>
          </a:p>
        </p:txBody>
      </p:sp>
      <p:sp>
        <p:nvSpPr>
          <p:cNvPr id="11" name="TextBox 10"/>
          <p:cNvSpPr txBox="1"/>
          <p:nvPr/>
        </p:nvSpPr>
        <p:spPr>
          <a:xfrm>
            <a:off x="5149073" y="4800600"/>
            <a:ext cx="3842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Band-to-band recombination (intrinsic)</a:t>
            </a:r>
            <a:endParaRPr lang="sv-SE" dirty="0"/>
          </a:p>
        </p:txBody>
      </p:sp>
      <p:sp>
        <p:nvSpPr>
          <p:cNvPr id="12" name="TextBox 11"/>
          <p:cNvSpPr txBox="1"/>
          <p:nvPr/>
        </p:nvSpPr>
        <p:spPr>
          <a:xfrm>
            <a:off x="4818086" y="3429000"/>
            <a:ext cx="1277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InGaN:Si,Zn</a:t>
            </a:r>
            <a:endParaRPr lang="sv-SE" dirty="0"/>
          </a:p>
        </p:txBody>
      </p:sp>
      <p:sp>
        <p:nvSpPr>
          <p:cNvPr id="13" name="TextBox 12"/>
          <p:cNvSpPr txBox="1"/>
          <p:nvPr/>
        </p:nvSpPr>
        <p:spPr>
          <a:xfrm>
            <a:off x="4869037" y="4191000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InGaN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51788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Injection EL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333005"/>
            <a:ext cx="7162800" cy="457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 smtClean="0"/>
              <a:t>Indirect gap transition (GaP:N) leads to structuerd spectrum (c)</a:t>
            </a:r>
            <a:endParaRPr lang="sv-SE" sz="2000" dirty="0"/>
          </a:p>
        </p:txBody>
      </p:sp>
      <p:pic>
        <p:nvPicPr>
          <p:cNvPr id="15362" name="Picture 2" descr="C:\Documents and Settings\nm\Mina dokument\courses\Luminescence spectroscopy of semiconductors\LumSpSemFigs10_17\Fig11_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673" y="2514600"/>
            <a:ext cx="6230938" cy="307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76600" y="1790205"/>
            <a:ext cx="633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X-TO</a:t>
            </a:r>
            <a:endParaRPr lang="sv-SE" dirty="0"/>
          </a:p>
        </p:txBody>
      </p:sp>
      <p:cxnSp>
        <p:nvCxnSpPr>
          <p:cNvPr id="6" name="Straight Arrow Connector 5"/>
          <p:cNvCxnSpPr>
            <a:stCxn id="5" idx="2"/>
          </p:cNvCxnSpPr>
          <p:nvPr/>
        </p:nvCxnSpPr>
        <p:spPr>
          <a:xfrm>
            <a:off x="3593290" y="2159537"/>
            <a:ext cx="705578" cy="1016123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949550" y="1792184"/>
            <a:ext cx="633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X-LO</a:t>
            </a:r>
            <a:endParaRPr lang="sv-SE" dirty="0"/>
          </a:p>
        </p:txBody>
      </p:sp>
      <p:cxnSp>
        <p:nvCxnSpPr>
          <p:cNvPr id="11" name="Straight Arrow Connector 10"/>
          <p:cNvCxnSpPr>
            <a:stCxn id="10" idx="2"/>
          </p:cNvCxnSpPr>
          <p:nvPr/>
        </p:nvCxnSpPr>
        <p:spPr>
          <a:xfrm>
            <a:off x="4266240" y="2161516"/>
            <a:ext cx="151381" cy="847889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633427" y="1790205"/>
            <a:ext cx="482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NN</a:t>
            </a:r>
            <a:endParaRPr lang="sv-SE" dirty="0"/>
          </a:p>
        </p:txBody>
      </p:sp>
      <p:cxnSp>
        <p:nvCxnSpPr>
          <p:cNvPr id="14" name="Straight Arrow Connector 13"/>
          <p:cNvCxnSpPr>
            <a:stCxn id="13" idx="2"/>
          </p:cNvCxnSpPr>
          <p:nvPr/>
        </p:nvCxnSpPr>
        <p:spPr>
          <a:xfrm flipH="1">
            <a:off x="4631378" y="2159537"/>
            <a:ext cx="243461" cy="1811769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781799" y="5682734"/>
            <a:ext cx="84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AlGaAs</a:t>
            </a:r>
            <a:endParaRPr lang="sv-SE" dirty="0"/>
          </a:p>
        </p:txBody>
      </p:sp>
      <p:sp>
        <p:nvSpPr>
          <p:cNvPr id="20" name="TextBox 19"/>
          <p:cNvSpPr txBox="1"/>
          <p:nvPr/>
        </p:nvSpPr>
        <p:spPr>
          <a:xfrm>
            <a:off x="4653624" y="6052066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AlGaInP</a:t>
            </a:r>
            <a:endParaRPr lang="sv-SE" dirty="0"/>
          </a:p>
        </p:txBody>
      </p:sp>
      <p:sp>
        <p:nvSpPr>
          <p:cNvPr id="21" name="TextBox 20"/>
          <p:cNvSpPr txBox="1"/>
          <p:nvPr/>
        </p:nvSpPr>
        <p:spPr>
          <a:xfrm>
            <a:off x="4039770" y="5682734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GaP:N</a:t>
            </a:r>
            <a:endParaRPr lang="sv-SE" dirty="0"/>
          </a:p>
        </p:txBody>
      </p:sp>
      <p:sp>
        <p:nvSpPr>
          <p:cNvPr id="22" name="TextBox 21"/>
          <p:cNvSpPr txBox="1"/>
          <p:nvPr/>
        </p:nvSpPr>
        <p:spPr>
          <a:xfrm>
            <a:off x="3535398" y="6052066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GaInN</a:t>
            </a:r>
            <a:endParaRPr lang="sv-SE" dirty="0"/>
          </a:p>
        </p:txBody>
      </p:sp>
      <p:sp>
        <p:nvSpPr>
          <p:cNvPr id="23" name="TextBox 22"/>
          <p:cNvSpPr txBox="1"/>
          <p:nvPr/>
        </p:nvSpPr>
        <p:spPr>
          <a:xfrm>
            <a:off x="2891717" y="5682734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GaInN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19286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Injection EL</a:t>
            </a:r>
            <a:endParaRPr lang="sv-SE" dirty="0"/>
          </a:p>
        </p:txBody>
      </p:sp>
      <p:pic>
        <p:nvPicPr>
          <p:cNvPr id="16386" name="Picture 2" descr="C:\Documents and Settings\nm\Mina dokument\courses\Luminescence spectroscopy of semiconductors\LumSpSemFigs10_17\Fig11_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362200"/>
            <a:ext cx="3468868" cy="329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53790" y="1790205"/>
            <a:ext cx="1137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solidFill>
                  <a:srgbClr val="FF0000"/>
                </a:solidFill>
              </a:rPr>
              <a:t>Direct gap</a:t>
            </a:r>
            <a:endParaRPr lang="sv-SE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19800" y="1790205"/>
            <a:ext cx="1296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solidFill>
                  <a:srgbClr val="FF0000"/>
                </a:solidFill>
              </a:rPr>
              <a:t>Indirect gap</a:t>
            </a:r>
            <a:endParaRPr lang="sv-S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582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Injection EL - Transient behaviour</a:t>
            </a:r>
            <a:endParaRPr lang="sv-SE" dirty="0"/>
          </a:p>
        </p:txBody>
      </p:sp>
      <p:grpSp>
        <p:nvGrpSpPr>
          <p:cNvPr id="7" name="Group 6"/>
          <p:cNvGrpSpPr/>
          <p:nvPr/>
        </p:nvGrpSpPr>
        <p:grpSpPr>
          <a:xfrm>
            <a:off x="5562600" y="2160344"/>
            <a:ext cx="3477646" cy="3173656"/>
            <a:chOff x="5105400" y="1639669"/>
            <a:chExt cx="3477646" cy="3173656"/>
          </a:xfrm>
        </p:grpSpPr>
        <p:pic>
          <p:nvPicPr>
            <p:cNvPr id="18434" name="Picture 2" descr="C:\Documents and Settings\nm\Mina dokument\courses\Luminescence spectroscopy of semiconductors\LumSpSemFigs10_17\Fig11_2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5400" y="2475387"/>
              <a:ext cx="3477646" cy="23379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" name="Straight Connector 4"/>
            <p:cNvCxnSpPr/>
            <p:nvPr/>
          </p:nvCxnSpPr>
          <p:spPr>
            <a:xfrm>
              <a:off x="6553200" y="2286000"/>
              <a:ext cx="0" cy="2209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791200" y="2286000"/>
              <a:ext cx="0" cy="220980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5668855" y="1639669"/>
              <a:ext cx="101662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v-SE" dirty="0" smtClean="0"/>
                <a:t>Delay</a:t>
              </a:r>
            </a:p>
            <a:p>
              <a:pPr algn="ctr"/>
              <a:r>
                <a:rPr lang="sv-SE" dirty="0" smtClean="0"/>
                <a:t>(loading)</a:t>
              </a:r>
              <a:endParaRPr lang="sv-SE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19201" y="2304053"/>
                <a:ext cx="4191000" cy="2876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2000" dirty="0" smtClean="0">
                    <a:latin typeface="Cambria Math"/>
                  </a:rPr>
                  <a:t>Bandwidth limitations:</a:t>
                </a:r>
              </a:p>
              <a:p>
                <a:endParaRPr lang="sv-SE" sz="2000" dirty="0">
                  <a:latin typeface="Cambria Math"/>
                </a:endParaRPr>
              </a:p>
              <a:p>
                <a:r>
                  <a:rPr lang="sv-SE" sz="2000" dirty="0" smtClean="0">
                    <a:latin typeface="Cambria Math"/>
                  </a:rPr>
                  <a:t>Rise time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v-SE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v-SE" sz="2000" b="0" i="1" smtClean="0">
                              <a:latin typeface="Cambria Math"/>
                            </a:rPr>
                            <m:t>𝜏</m:t>
                          </m:r>
                        </m:e>
                        <m:sub>
                          <m:r>
                            <a:rPr lang="sv-SE" sz="2000" b="0" i="1" smtClean="0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sv-SE" sz="2000" b="0" i="1" smtClean="0">
                          <a:latin typeface="Cambria Math"/>
                        </a:rPr>
                        <m:t>=</m:t>
                      </m:r>
                      <m:r>
                        <a:rPr lang="sv-SE" sz="2000" i="1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sv-SE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sv-SE" sz="2000" i="1">
                              <a:latin typeface="Cambria Math"/>
                            </a:rPr>
                            <m:t>𝐼</m:t>
                          </m:r>
                          <m:r>
                            <a:rPr lang="sv-SE" sz="2000" i="1">
                              <a:latin typeface="Cambria Math"/>
                            </a:rPr>
                            <m:t>=0.9</m:t>
                          </m:r>
                          <m:sSub>
                            <m:sSubPr>
                              <m:ctrlPr>
                                <a:rPr lang="sv-SE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sv-SE" sz="2000" i="1"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v-SE" sz="2000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sv-SE" sz="2000" b="0" i="1" smtClean="0">
                          <a:latin typeface="Cambria Math"/>
                        </a:rPr>
                        <m:t>−</m:t>
                      </m:r>
                      <m:r>
                        <a:rPr lang="sv-SE" sz="2000" b="0" i="1" smtClean="0">
                          <a:latin typeface="Cambria Math"/>
                        </a:rPr>
                        <m:t>𝑡</m:t>
                      </m:r>
                      <m:r>
                        <a:rPr lang="sv-SE" sz="2000" b="0" i="1" smtClean="0">
                          <a:latin typeface="Cambria Math"/>
                        </a:rPr>
                        <m:t>(</m:t>
                      </m:r>
                      <m:r>
                        <a:rPr lang="sv-SE" sz="2000" b="0" i="1" smtClean="0">
                          <a:latin typeface="Cambria Math"/>
                        </a:rPr>
                        <m:t>𝐼</m:t>
                      </m:r>
                      <m:r>
                        <a:rPr lang="sv-SE" sz="2000" b="0" i="1" smtClean="0">
                          <a:latin typeface="Cambria Math"/>
                        </a:rPr>
                        <m:t>=0.1</m:t>
                      </m:r>
                      <m:sSub>
                        <m:sSubPr>
                          <m:ctrlPr>
                            <a:rPr lang="sv-SE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v-SE" sz="2000" b="0" i="1" smtClean="0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sv-SE" sz="2000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sv-SE" sz="20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sv-SE" sz="2000" dirty="0" smtClean="0"/>
              </a:p>
              <a:p>
                <a:r>
                  <a:rPr lang="sv-SE" sz="2000" dirty="0" smtClean="0"/>
                  <a:t>Related to exponential time constant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v-SE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v-SE" sz="2000" b="0" i="1" smtClean="0">
                              <a:latin typeface="Cambria Math"/>
                            </a:rPr>
                            <m:t>𝜏</m:t>
                          </m:r>
                        </m:e>
                        <m:sub>
                          <m:r>
                            <a:rPr lang="sv-SE" sz="2000" b="0" i="1" smtClean="0">
                              <a:latin typeface="Cambria Math"/>
                            </a:rPr>
                            <m:t>𝑟</m:t>
                          </m:r>
                        </m:sub>
                      </m:sSub>
                      <m:r>
                        <a:rPr lang="sv-SE" sz="2000" b="0" i="1" smtClean="0">
                          <a:latin typeface="Cambria Math"/>
                        </a:rPr>
                        <m:t>≈2.2</m:t>
                      </m:r>
                      <m:sSub>
                        <m:sSubPr>
                          <m:ctrlPr>
                            <a:rPr lang="sv-SE" sz="2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v-SE" sz="2000" b="0" i="1" smtClean="0">
                              <a:latin typeface="Cambria Math"/>
                            </a:rPr>
                            <m:t>𝜏</m:t>
                          </m:r>
                        </m:e>
                        <m:sub>
                          <m:r>
                            <a:rPr lang="sv-SE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sv-SE" sz="2000" dirty="0" smtClean="0"/>
              </a:p>
              <a:p>
                <a:r>
                  <a:rPr lang="sv-SE" sz="2000" dirty="0" smtClean="0"/>
                  <a:t>3dB limit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v-SE" sz="20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v-SE" sz="2000" b="0" i="1" smtClean="0">
                              <a:latin typeface="Cambria Math"/>
                            </a:rPr>
                            <m:t>𝜈</m:t>
                          </m:r>
                        </m:e>
                        <m:sub>
                          <m:r>
                            <a:rPr lang="sv-SE" sz="2000" b="0" i="1" smtClean="0">
                              <a:latin typeface="Cambria Math"/>
                            </a:rPr>
                            <m:t>3</m:t>
                          </m:r>
                          <m:r>
                            <a:rPr lang="sv-SE" sz="2000" b="0" i="1" smtClean="0">
                              <a:latin typeface="Cambria Math"/>
                            </a:rPr>
                            <m:t>𝑑𝐵</m:t>
                          </m:r>
                        </m:sub>
                      </m:sSub>
                      <m:r>
                        <a:rPr lang="sv-SE" sz="2000" b="0" i="1" smtClean="0">
                          <a:latin typeface="Cambria Math"/>
                        </a:rPr>
                        <m:t>≈</m:t>
                      </m:r>
                      <m:f>
                        <m:fPr>
                          <m:ctrlPr>
                            <a:rPr lang="sv-SE" sz="2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v-SE" sz="2000" b="0" i="1" smtClean="0">
                              <a:latin typeface="Cambria Math"/>
                            </a:rPr>
                            <m:t>1.2</m:t>
                          </m:r>
                        </m:num>
                        <m:den>
                          <m:sSub>
                            <m:sSubPr>
                              <m:ctrlPr>
                                <a:rPr lang="sv-SE" sz="2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sv-SE" sz="2000" b="0" i="1" smtClean="0">
                                  <a:latin typeface="Cambria Math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sv-SE" sz="2000" b="0" i="1" smtClean="0">
                                  <a:latin typeface="Cambria Math"/>
                                </a:rPr>
                                <m:t>𝑟</m:t>
                              </m:r>
                            </m:sub>
                          </m:sSub>
                          <m:r>
                            <a:rPr lang="sv-SE" sz="2000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sv-SE" sz="2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sv-SE" sz="2000" b="0" i="1" smtClean="0">
                                  <a:latin typeface="Cambria Math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sv-SE" sz="2000" b="0" i="1" smtClean="0">
                                  <a:latin typeface="Cambria Math"/>
                                </a:rPr>
                                <m:t>𝑑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v-SE" sz="2000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1" y="2304053"/>
                <a:ext cx="4191000" cy="2876941"/>
              </a:xfrm>
              <a:prstGeom prst="rect">
                <a:avLst/>
              </a:prstGeom>
              <a:blipFill rotWithShape="1">
                <a:blip r:embed="rId4"/>
                <a:stretch>
                  <a:fillRect l="-1453" t="-1059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2509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EL from a reverse biased pn-junction</a:t>
            </a:r>
            <a:endParaRPr lang="sv-SE" dirty="0"/>
          </a:p>
        </p:txBody>
      </p:sp>
      <p:pic>
        <p:nvPicPr>
          <p:cNvPr id="19459" name="Picture 3" descr="C:\Documents and Settings\nm\Mina dokument\courses\Luminescence spectroscopy of semiconductors\LumSpSemFigs10_17\Fig11_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996" y="1600200"/>
            <a:ext cx="3656137" cy="379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6582233" y="3007931"/>
            <a:ext cx="713984" cy="243492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Box 8"/>
          <p:cNvSpPr txBox="1"/>
          <p:nvPr/>
        </p:nvSpPr>
        <p:spPr>
          <a:xfrm>
            <a:off x="5659291" y="5463591"/>
            <a:ext cx="25598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Acelleration of thermally </a:t>
            </a:r>
            <a:br>
              <a:rPr lang="sv-SE" dirty="0" smtClean="0"/>
            </a:br>
            <a:r>
              <a:rPr lang="sv-SE" dirty="0" smtClean="0"/>
              <a:t>created carriers</a:t>
            </a:r>
            <a:endParaRPr lang="sv-SE" dirty="0"/>
          </a:p>
        </p:txBody>
      </p:sp>
      <p:sp>
        <p:nvSpPr>
          <p:cNvPr id="10" name="TextBox 9"/>
          <p:cNvSpPr txBox="1"/>
          <p:nvPr/>
        </p:nvSpPr>
        <p:spPr>
          <a:xfrm>
            <a:off x="1219200" y="2291558"/>
            <a:ext cx="4180632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EL mechanism:</a:t>
            </a:r>
          </a:p>
          <a:p>
            <a:pPr marL="285750" indent="-285750">
              <a:buFontTx/>
              <a:buChar char="-"/>
            </a:pPr>
            <a:r>
              <a:rPr lang="sv-SE" dirty="0" smtClean="0"/>
              <a:t>Minority carriers are created thermally</a:t>
            </a:r>
          </a:p>
          <a:p>
            <a:pPr marL="285750" indent="-285750">
              <a:buFontTx/>
              <a:buChar char="-"/>
            </a:pPr>
            <a:r>
              <a:rPr lang="sv-SE" dirty="0" smtClean="0"/>
              <a:t>then acellerated in depletion region</a:t>
            </a:r>
          </a:p>
          <a:p>
            <a:pPr marL="285750" indent="-285750">
              <a:buFontTx/>
              <a:buChar char="-"/>
            </a:pPr>
            <a:r>
              <a:rPr lang="sv-SE" dirty="0" smtClean="0"/>
              <a:t>Impact ionisation of lattice</a:t>
            </a:r>
          </a:p>
          <a:p>
            <a:pPr marL="285750" indent="-285750">
              <a:buFontTx/>
              <a:buChar char="-"/>
            </a:pPr>
            <a:r>
              <a:rPr lang="sv-SE" dirty="0" smtClean="0"/>
              <a:t>Avalanche like creation of more carriers</a:t>
            </a:r>
          </a:p>
          <a:p>
            <a:pPr marL="285750" indent="-285750">
              <a:buFontTx/>
              <a:buChar char="-"/>
            </a:pPr>
            <a:r>
              <a:rPr lang="sv-SE" dirty="0" smtClean="0"/>
              <a:t>Radiative recombination</a:t>
            </a:r>
          </a:p>
          <a:p>
            <a:pPr marL="285750" indent="-285750">
              <a:buFontTx/>
              <a:buChar char="-"/>
            </a:pPr>
            <a:endParaRPr lang="sv-SE" dirty="0" smtClean="0"/>
          </a:p>
          <a:p>
            <a:pPr marL="285750" indent="-285750">
              <a:buFontTx/>
              <a:buChar char="-"/>
            </a:pPr>
            <a:r>
              <a:rPr lang="sv-SE" dirty="0" smtClean="0"/>
              <a:t>Effciency: 10</a:t>
            </a:r>
            <a:r>
              <a:rPr lang="sv-SE" baseline="30000" dirty="0" smtClean="0"/>
              <a:t>-6</a:t>
            </a:r>
            <a:r>
              <a:rPr lang="sv-SE" dirty="0" smtClean="0"/>
              <a:t>%</a:t>
            </a:r>
          </a:p>
          <a:p>
            <a:pPr marL="285750" indent="-285750">
              <a:buFontTx/>
              <a:buChar char="-"/>
            </a:pPr>
            <a:r>
              <a:rPr lang="sv-SE" dirty="0" smtClean="0"/>
              <a:t>Hot carrier temperature: 3800-7500K</a:t>
            </a:r>
          </a:p>
          <a:p>
            <a:pPr marL="285750" indent="-285750">
              <a:buFontTx/>
              <a:buChar char="-"/>
            </a:pPr>
            <a:r>
              <a:rPr lang="sv-SE" dirty="0" smtClean="0"/>
              <a:t>No thermalisation as in PL</a:t>
            </a:r>
          </a:p>
          <a:p>
            <a:pPr marL="285750" indent="-285750">
              <a:buFontTx/>
              <a:buChar char="-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409532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EL from a reverse biased pn-junction</a:t>
            </a:r>
            <a:endParaRPr lang="sv-SE" dirty="0"/>
          </a:p>
        </p:txBody>
      </p:sp>
      <p:pic>
        <p:nvPicPr>
          <p:cNvPr id="4" name="Picture 2" descr="C:\Documents and Settings\nm\Mina dokument\courses\Luminescence spectroscopy of semiconductors\LumSpSemFigs10_17\Fig11_2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219200"/>
            <a:ext cx="3810000" cy="303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nm\Mina dokument\courses\Luminescence spectroscopy of semiconductors\LumSpSemFigs10_17\Fig11_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249387"/>
            <a:ext cx="4299021" cy="226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00200" y="1676400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Si</a:t>
            </a:r>
            <a:endParaRPr lang="sv-SE" dirty="0"/>
          </a:p>
        </p:txBody>
      </p:sp>
      <p:sp>
        <p:nvSpPr>
          <p:cNvPr id="7" name="TextBox 6"/>
          <p:cNvSpPr txBox="1"/>
          <p:nvPr/>
        </p:nvSpPr>
        <p:spPr>
          <a:xfrm>
            <a:off x="1547931" y="4267200"/>
            <a:ext cx="66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GaAs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4790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219200" y="2971800"/>
            <a:ext cx="7772400" cy="1470025"/>
          </a:xfrm>
        </p:spPr>
        <p:txBody>
          <a:bodyPr>
            <a:normAutofit/>
          </a:bodyPr>
          <a:lstStyle/>
          <a:p>
            <a:r>
              <a:rPr lang="sv-SE" sz="3200" dirty="0" smtClean="0"/>
              <a:t>Electronic structure and luminescence of low-dimensional semiconductors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1460054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Reduced dimensions</a:t>
            </a:r>
            <a:endParaRPr lang="sv-SE" dirty="0"/>
          </a:p>
        </p:txBody>
      </p:sp>
      <p:pic>
        <p:nvPicPr>
          <p:cNvPr id="21506" name="Picture 2" descr="C:\Documents and Settings\nm\Mina dokument\courses\Luminescence spectroscopy of semiconductors\LumSpSemFigs10_17\Fig12_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212" y="2590800"/>
            <a:ext cx="3608388" cy="238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5171343" y="1614262"/>
            <a:ext cx="533400" cy="5363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5"/>
          <p:cNvSpPr txBox="1"/>
          <p:nvPr/>
        </p:nvSpPr>
        <p:spPr>
          <a:xfrm>
            <a:off x="3652565" y="1697781"/>
            <a:ext cx="1319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Exciton size:</a:t>
            </a:r>
            <a:endParaRPr lang="sv-SE" dirty="0"/>
          </a:p>
        </p:txBody>
      </p:sp>
      <p:sp>
        <p:nvSpPr>
          <p:cNvPr id="7" name="TextBox 6"/>
          <p:cNvSpPr txBox="1"/>
          <p:nvPr/>
        </p:nvSpPr>
        <p:spPr>
          <a:xfrm>
            <a:off x="2204111" y="5510151"/>
            <a:ext cx="5438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Confinement: exciton size &gt; material's spatial dimension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893941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Reduced dimensions</a:t>
            </a:r>
            <a:endParaRPr lang="sv-SE" dirty="0"/>
          </a:p>
        </p:txBody>
      </p:sp>
      <p:pic>
        <p:nvPicPr>
          <p:cNvPr id="22530" name="Picture 2" descr="C:\Documents and Settings\nm\Mina dokument\courses\Luminescence spectroscopy of semiconductors\LumSpSemFigs10_17\Fig12_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879" y="3640960"/>
            <a:ext cx="3518611" cy="223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Documents and Settings\nm\Mina dokument\courses\Luminescence spectroscopy of semiconductors\LumSpSemFigs10_17\Fig12_0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209800"/>
            <a:ext cx="3452774" cy="3193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389964" y="1609635"/>
            <a:ext cx="390844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Compound materials (heterostructures)</a:t>
            </a:r>
          </a:p>
          <a:p>
            <a:pPr marL="285750" indent="-285750">
              <a:buFontTx/>
              <a:buChar char="-"/>
            </a:pPr>
            <a:r>
              <a:rPr lang="sv-SE" dirty="0" smtClean="0"/>
              <a:t>protection</a:t>
            </a:r>
          </a:p>
          <a:p>
            <a:pPr marL="285750" indent="-285750">
              <a:buFontTx/>
              <a:buChar char="-"/>
            </a:pPr>
            <a:r>
              <a:rPr lang="sv-SE" dirty="0" smtClean="0"/>
              <a:t>embedding</a:t>
            </a:r>
          </a:p>
          <a:p>
            <a:pPr marL="285750" indent="-285750">
              <a:buFontTx/>
              <a:buChar char="-"/>
            </a:pPr>
            <a:r>
              <a:rPr lang="sv-SE" dirty="0" smtClean="0"/>
              <a:t>design energy structure</a:t>
            </a:r>
          </a:p>
          <a:p>
            <a:pPr marL="285750" indent="-285750">
              <a:buFontTx/>
              <a:buChar char="-"/>
            </a:pPr>
            <a:endParaRPr lang="sv-SE" dirty="0" smtClean="0"/>
          </a:p>
          <a:p>
            <a:pPr marL="285750" indent="-285750">
              <a:buFontTx/>
              <a:buChar char="-"/>
            </a:pPr>
            <a:endParaRPr lang="sv-SE" dirty="0"/>
          </a:p>
          <a:p>
            <a:r>
              <a:rPr lang="sv-SE" dirty="0" smtClean="0"/>
              <a:t>Defects in case of lattice mismatch</a:t>
            </a:r>
            <a:endParaRPr lang="sv-SE" dirty="0"/>
          </a:p>
        </p:txBody>
      </p:sp>
      <p:sp>
        <p:nvSpPr>
          <p:cNvPr id="11" name="TextBox 10"/>
          <p:cNvSpPr txBox="1"/>
          <p:nvPr/>
        </p:nvSpPr>
        <p:spPr>
          <a:xfrm>
            <a:off x="3581400" y="5873315"/>
            <a:ext cx="2152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Defect: can be useful</a:t>
            </a:r>
            <a:endParaRPr lang="sv-SE" dirty="0"/>
          </a:p>
        </p:txBody>
      </p:sp>
      <p:cxnSp>
        <p:nvCxnSpPr>
          <p:cNvPr id="12" name="Straight Arrow Connector 11"/>
          <p:cNvCxnSpPr>
            <a:stCxn id="11" idx="0"/>
          </p:cNvCxnSpPr>
          <p:nvPr/>
        </p:nvCxnSpPr>
        <p:spPr>
          <a:xfrm flipH="1" flipV="1">
            <a:off x="3429000" y="4876800"/>
            <a:ext cx="1228689" cy="996515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ight Arrow 17"/>
          <p:cNvSpPr/>
          <p:nvPr/>
        </p:nvSpPr>
        <p:spPr>
          <a:xfrm rot="16200000">
            <a:off x="6124399" y="5347072"/>
            <a:ext cx="597035" cy="76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TextBox 18"/>
          <p:cNvSpPr txBox="1"/>
          <p:nvPr/>
        </p:nvSpPr>
        <p:spPr>
          <a:xfrm>
            <a:off x="5791200" y="5638800"/>
            <a:ext cx="1410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GaAs/AlGaAs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79262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Reduced dimensions</a:t>
            </a:r>
            <a:endParaRPr lang="sv-SE" dirty="0"/>
          </a:p>
        </p:txBody>
      </p:sp>
      <p:sp>
        <p:nvSpPr>
          <p:cNvPr id="11" name="TextBox 10"/>
          <p:cNvSpPr txBox="1"/>
          <p:nvPr/>
        </p:nvSpPr>
        <p:spPr>
          <a:xfrm>
            <a:off x="2751123" y="4692134"/>
            <a:ext cx="60791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Type I: minimum of CB and maximum of VB in the same layer</a:t>
            </a:r>
          </a:p>
          <a:p>
            <a:r>
              <a:rPr lang="sv-SE" dirty="0"/>
              <a:t>Type </a:t>
            </a:r>
            <a:r>
              <a:rPr lang="sv-SE" dirty="0" smtClean="0"/>
              <a:t>II</a:t>
            </a:r>
            <a:r>
              <a:rPr lang="sv-SE" dirty="0"/>
              <a:t>: minimum of CB and maximum of VB in </a:t>
            </a:r>
            <a:r>
              <a:rPr lang="sv-SE" dirty="0" smtClean="0"/>
              <a:t>different layers</a:t>
            </a:r>
          </a:p>
          <a:p>
            <a:r>
              <a:rPr lang="sv-SE" dirty="0"/>
              <a:t>Type </a:t>
            </a:r>
            <a:r>
              <a:rPr lang="sv-SE" dirty="0" smtClean="0"/>
              <a:t>Iib (III): </a:t>
            </a:r>
            <a:r>
              <a:rPr lang="sv-SE" dirty="0"/>
              <a:t>minimum of CB </a:t>
            </a:r>
            <a:r>
              <a:rPr lang="sv-SE" dirty="0" smtClean="0"/>
              <a:t>below </a:t>
            </a:r>
            <a:r>
              <a:rPr lang="sv-SE" dirty="0"/>
              <a:t>maximum of </a:t>
            </a:r>
            <a:r>
              <a:rPr lang="sv-SE" dirty="0" smtClean="0"/>
              <a:t>VB</a:t>
            </a:r>
            <a:endParaRPr lang="sv-SE" dirty="0"/>
          </a:p>
        </p:txBody>
      </p:sp>
      <p:pic>
        <p:nvPicPr>
          <p:cNvPr id="23554" name="Picture 2" descr="C:\Documents and Settings\nm\Mina dokument\courses\Luminescence spectroscopy of semiconductors\LumSpSemFigs10_17\Fig12_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010" y="1905000"/>
            <a:ext cx="5561990" cy="2531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ight Arrow 17"/>
          <p:cNvSpPr/>
          <p:nvPr/>
        </p:nvSpPr>
        <p:spPr>
          <a:xfrm>
            <a:off x="2460523" y="2008832"/>
            <a:ext cx="597035" cy="76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4" name="Straight Connector 3"/>
          <p:cNvCxnSpPr/>
          <p:nvPr/>
        </p:nvCxnSpPr>
        <p:spPr>
          <a:xfrm>
            <a:off x="3405250" y="3449781"/>
            <a:ext cx="561109" cy="593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413166" y="3088575"/>
            <a:ext cx="561109" cy="593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4670771" y="3348842"/>
            <a:ext cx="399992" cy="395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076700" y="3106388"/>
            <a:ext cx="561109" cy="593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5643558" y="3352800"/>
            <a:ext cx="399992" cy="395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6463946" y="3366654"/>
            <a:ext cx="399992" cy="395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869875" y="3451762"/>
            <a:ext cx="561109" cy="593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7436733" y="3370612"/>
            <a:ext cx="399992" cy="395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08395" y="1828800"/>
            <a:ext cx="16506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Align here</a:t>
            </a:r>
          </a:p>
          <a:p>
            <a:pPr algn="ctr"/>
            <a:r>
              <a:rPr lang="sv-SE" dirty="0" smtClean="0"/>
              <a:t>(Anderson rule)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846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High-field EL</a:t>
            </a:r>
            <a:endParaRPr lang="sv-SE" dirty="0"/>
          </a:p>
        </p:txBody>
      </p:sp>
      <p:pic>
        <p:nvPicPr>
          <p:cNvPr id="1026" name="Picture 2" descr="C:\Documents and Settings\nm\Mina dokument\courses\Luminescence spectroscopy of semiconductors\LumSpSemFigs10_17\Fig11_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371600"/>
            <a:ext cx="3626510" cy="509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7538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Reduced dimensions</a:t>
            </a:r>
            <a:endParaRPr lang="sv-SE" dirty="0"/>
          </a:p>
        </p:txBody>
      </p:sp>
      <p:sp>
        <p:nvSpPr>
          <p:cNvPr id="19" name="TextBox 18"/>
          <p:cNvSpPr txBox="1"/>
          <p:nvPr/>
        </p:nvSpPr>
        <p:spPr>
          <a:xfrm>
            <a:off x="1295400" y="1524000"/>
            <a:ext cx="3958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Examples of engineered band structures</a:t>
            </a:r>
            <a:endParaRPr lang="sv-SE" dirty="0"/>
          </a:p>
        </p:txBody>
      </p:sp>
      <p:pic>
        <p:nvPicPr>
          <p:cNvPr id="24578" name="Picture 2" descr="C:\Documents and Settings\nm\Mina dokument\courses\Luminescence spectroscopy of semiconductors\LumSpSemFigs10_17\Fig12_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350532"/>
            <a:ext cx="5498104" cy="387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286000" y="1981200"/>
            <a:ext cx="1141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Multi-well</a:t>
            </a:r>
            <a:endParaRPr lang="sv-SE" dirty="0"/>
          </a:p>
        </p:txBody>
      </p:sp>
      <p:sp>
        <p:nvSpPr>
          <p:cNvPr id="13" name="TextBox 12"/>
          <p:cNvSpPr txBox="1"/>
          <p:nvPr/>
        </p:nvSpPr>
        <p:spPr>
          <a:xfrm>
            <a:off x="5257800" y="1981200"/>
            <a:ext cx="1307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Superlattice</a:t>
            </a:r>
            <a:endParaRPr lang="sv-SE" dirty="0"/>
          </a:p>
        </p:txBody>
      </p:sp>
      <p:sp>
        <p:nvSpPr>
          <p:cNvPr id="6" name="Freeform 5"/>
          <p:cNvSpPr/>
          <p:nvPr/>
        </p:nvSpPr>
        <p:spPr>
          <a:xfrm>
            <a:off x="6486944" y="2203501"/>
            <a:ext cx="1066800" cy="744129"/>
          </a:xfrm>
          <a:custGeom>
            <a:avLst/>
            <a:gdLst>
              <a:gd name="connsiteX0" fmla="*/ 0 w 807522"/>
              <a:gd name="connsiteY0" fmla="*/ 736270 h 807117"/>
              <a:gd name="connsiteX1" fmla="*/ 285008 w 807522"/>
              <a:gd name="connsiteY1" fmla="*/ 736270 h 807117"/>
              <a:gd name="connsiteX2" fmla="*/ 427512 w 807522"/>
              <a:gd name="connsiteY2" fmla="*/ 0 h 807117"/>
              <a:gd name="connsiteX3" fmla="*/ 522514 w 807522"/>
              <a:gd name="connsiteY3" fmla="*/ 736270 h 807117"/>
              <a:gd name="connsiteX4" fmla="*/ 807522 w 807522"/>
              <a:gd name="connsiteY4" fmla="*/ 736270 h 807117"/>
              <a:gd name="connsiteX0" fmla="*/ 0 w 807522"/>
              <a:gd name="connsiteY0" fmla="*/ 736953 h 807800"/>
              <a:gd name="connsiteX1" fmla="*/ 285008 w 807522"/>
              <a:gd name="connsiteY1" fmla="*/ 736953 h 807800"/>
              <a:gd name="connsiteX2" fmla="*/ 427512 w 807522"/>
              <a:gd name="connsiteY2" fmla="*/ 683 h 807800"/>
              <a:gd name="connsiteX3" fmla="*/ 522514 w 807522"/>
              <a:gd name="connsiteY3" fmla="*/ 606324 h 807800"/>
              <a:gd name="connsiteX4" fmla="*/ 807522 w 807522"/>
              <a:gd name="connsiteY4" fmla="*/ 736953 h 807800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65058"/>
              <a:gd name="connsiteX1" fmla="*/ 308758 w 807522"/>
              <a:gd name="connsiteY1" fmla="*/ 605642 h 765058"/>
              <a:gd name="connsiteX2" fmla="*/ 427512 w 807522"/>
              <a:gd name="connsiteY2" fmla="*/ 0 h 765058"/>
              <a:gd name="connsiteX3" fmla="*/ 522514 w 807522"/>
              <a:gd name="connsiteY3" fmla="*/ 605641 h 765058"/>
              <a:gd name="connsiteX4" fmla="*/ 807522 w 807522"/>
              <a:gd name="connsiteY4" fmla="*/ 736270 h 765058"/>
              <a:gd name="connsiteX0" fmla="*/ 0 w 807522"/>
              <a:gd name="connsiteY0" fmla="*/ 736270 h 736770"/>
              <a:gd name="connsiteX1" fmla="*/ 308758 w 807522"/>
              <a:gd name="connsiteY1" fmla="*/ 605642 h 736770"/>
              <a:gd name="connsiteX2" fmla="*/ 427512 w 807522"/>
              <a:gd name="connsiteY2" fmla="*/ 0 h 736770"/>
              <a:gd name="connsiteX3" fmla="*/ 522514 w 807522"/>
              <a:gd name="connsiteY3" fmla="*/ 605641 h 736770"/>
              <a:gd name="connsiteX4" fmla="*/ 807522 w 807522"/>
              <a:gd name="connsiteY4" fmla="*/ 736270 h 736770"/>
              <a:gd name="connsiteX0" fmla="*/ 0 w 807522"/>
              <a:gd name="connsiteY0" fmla="*/ 736270 h 736770"/>
              <a:gd name="connsiteX1" fmla="*/ 308758 w 807522"/>
              <a:gd name="connsiteY1" fmla="*/ 605642 h 736770"/>
              <a:gd name="connsiteX2" fmla="*/ 427512 w 807522"/>
              <a:gd name="connsiteY2" fmla="*/ 0 h 736770"/>
              <a:gd name="connsiteX3" fmla="*/ 522514 w 807522"/>
              <a:gd name="connsiteY3" fmla="*/ 605641 h 736770"/>
              <a:gd name="connsiteX4" fmla="*/ 807522 w 807522"/>
              <a:gd name="connsiteY4" fmla="*/ 736270 h 736770"/>
              <a:gd name="connsiteX0" fmla="*/ 0 w 807522"/>
              <a:gd name="connsiteY0" fmla="*/ 736270 h 736270"/>
              <a:gd name="connsiteX1" fmla="*/ 308758 w 807522"/>
              <a:gd name="connsiteY1" fmla="*/ 605642 h 736270"/>
              <a:gd name="connsiteX2" fmla="*/ 427512 w 807522"/>
              <a:gd name="connsiteY2" fmla="*/ 0 h 736270"/>
              <a:gd name="connsiteX3" fmla="*/ 522514 w 807522"/>
              <a:gd name="connsiteY3" fmla="*/ 605641 h 736270"/>
              <a:gd name="connsiteX4" fmla="*/ 807522 w 807522"/>
              <a:gd name="connsiteY4" fmla="*/ 736270 h 736270"/>
              <a:gd name="connsiteX0" fmla="*/ 0 w 1021278"/>
              <a:gd name="connsiteY0" fmla="*/ 736270 h 736270"/>
              <a:gd name="connsiteX1" fmla="*/ 308758 w 1021278"/>
              <a:gd name="connsiteY1" fmla="*/ 605642 h 736270"/>
              <a:gd name="connsiteX2" fmla="*/ 427512 w 1021278"/>
              <a:gd name="connsiteY2" fmla="*/ 0 h 736270"/>
              <a:gd name="connsiteX3" fmla="*/ 522514 w 1021278"/>
              <a:gd name="connsiteY3" fmla="*/ 605641 h 736270"/>
              <a:gd name="connsiteX4" fmla="*/ 1021278 w 1021278"/>
              <a:gd name="connsiteY4" fmla="*/ 320634 h 736270"/>
              <a:gd name="connsiteX0" fmla="*/ 0 w 771896"/>
              <a:gd name="connsiteY0" fmla="*/ 736270 h 736271"/>
              <a:gd name="connsiteX1" fmla="*/ 308758 w 771896"/>
              <a:gd name="connsiteY1" fmla="*/ 605642 h 736271"/>
              <a:gd name="connsiteX2" fmla="*/ 427512 w 771896"/>
              <a:gd name="connsiteY2" fmla="*/ 0 h 736271"/>
              <a:gd name="connsiteX3" fmla="*/ 522514 w 771896"/>
              <a:gd name="connsiteY3" fmla="*/ 605641 h 736271"/>
              <a:gd name="connsiteX4" fmla="*/ 771896 w 771896"/>
              <a:gd name="connsiteY4" fmla="*/ 736271 h 736271"/>
              <a:gd name="connsiteX0" fmla="*/ 0 w 866899"/>
              <a:gd name="connsiteY0" fmla="*/ 736270 h 855024"/>
              <a:gd name="connsiteX1" fmla="*/ 308758 w 866899"/>
              <a:gd name="connsiteY1" fmla="*/ 605642 h 855024"/>
              <a:gd name="connsiteX2" fmla="*/ 427512 w 866899"/>
              <a:gd name="connsiteY2" fmla="*/ 0 h 855024"/>
              <a:gd name="connsiteX3" fmla="*/ 522514 w 866899"/>
              <a:gd name="connsiteY3" fmla="*/ 605641 h 855024"/>
              <a:gd name="connsiteX4" fmla="*/ 866899 w 866899"/>
              <a:gd name="connsiteY4" fmla="*/ 855024 h 855024"/>
              <a:gd name="connsiteX0" fmla="*/ 0 w 866899"/>
              <a:gd name="connsiteY0" fmla="*/ 736270 h 855024"/>
              <a:gd name="connsiteX1" fmla="*/ 308758 w 866899"/>
              <a:gd name="connsiteY1" fmla="*/ 605642 h 855024"/>
              <a:gd name="connsiteX2" fmla="*/ 427512 w 866899"/>
              <a:gd name="connsiteY2" fmla="*/ 0 h 855024"/>
              <a:gd name="connsiteX3" fmla="*/ 522514 w 866899"/>
              <a:gd name="connsiteY3" fmla="*/ 605641 h 855024"/>
              <a:gd name="connsiteX4" fmla="*/ 866899 w 866899"/>
              <a:gd name="connsiteY4" fmla="*/ 855024 h 855024"/>
              <a:gd name="connsiteX0" fmla="*/ 0 w 783771"/>
              <a:gd name="connsiteY0" fmla="*/ 736270 h 760022"/>
              <a:gd name="connsiteX1" fmla="*/ 308758 w 783771"/>
              <a:gd name="connsiteY1" fmla="*/ 605642 h 760022"/>
              <a:gd name="connsiteX2" fmla="*/ 427512 w 783771"/>
              <a:gd name="connsiteY2" fmla="*/ 0 h 760022"/>
              <a:gd name="connsiteX3" fmla="*/ 522514 w 783771"/>
              <a:gd name="connsiteY3" fmla="*/ 605641 h 760022"/>
              <a:gd name="connsiteX4" fmla="*/ 783771 w 783771"/>
              <a:gd name="connsiteY4" fmla="*/ 760022 h 760022"/>
              <a:gd name="connsiteX0" fmla="*/ 0 w 783771"/>
              <a:gd name="connsiteY0" fmla="*/ 736270 h 760022"/>
              <a:gd name="connsiteX1" fmla="*/ 308758 w 783771"/>
              <a:gd name="connsiteY1" fmla="*/ 605642 h 760022"/>
              <a:gd name="connsiteX2" fmla="*/ 427512 w 783771"/>
              <a:gd name="connsiteY2" fmla="*/ 0 h 760022"/>
              <a:gd name="connsiteX3" fmla="*/ 522514 w 783771"/>
              <a:gd name="connsiteY3" fmla="*/ 605641 h 760022"/>
              <a:gd name="connsiteX4" fmla="*/ 783771 w 783771"/>
              <a:gd name="connsiteY4" fmla="*/ 760022 h 760022"/>
              <a:gd name="connsiteX0" fmla="*/ 0 w 798470"/>
              <a:gd name="connsiteY0" fmla="*/ 736270 h 767046"/>
              <a:gd name="connsiteX1" fmla="*/ 308758 w 798470"/>
              <a:gd name="connsiteY1" fmla="*/ 605642 h 767046"/>
              <a:gd name="connsiteX2" fmla="*/ 427512 w 798470"/>
              <a:gd name="connsiteY2" fmla="*/ 0 h 767046"/>
              <a:gd name="connsiteX3" fmla="*/ 522514 w 798470"/>
              <a:gd name="connsiteY3" fmla="*/ 605641 h 767046"/>
              <a:gd name="connsiteX4" fmla="*/ 783771 w 798470"/>
              <a:gd name="connsiteY4" fmla="*/ 760022 h 767046"/>
              <a:gd name="connsiteX5" fmla="*/ 764968 w 798470"/>
              <a:gd name="connsiteY5" fmla="*/ 740227 h 767046"/>
              <a:gd name="connsiteX0" fmla="*/ 0 w 1237327"/>
              <a:gd name="connsiteY0" fmla="*/ 736270 h 757112"/>
              <a:gd name="connsiteX1" fmla="*/ 308758 w 1237327"/>
              <a:gd name="connsiteY1" fmla="*/ 605642 h 757112"/>
              <a:gd name="connsiteX2" fmla="*/ 427512 w 1237327"/>
              <a:gd name="connsiteY2" fmla="*/ 0 h 757112"/>
              <a:gd name="connsiteX3" fmla="*/ 522514 w 1237327"/>
              <a:gd name="connsiteY3" fmla="*/ 605641 h 757112"/>
              <a:gd name="connsiteX4" fmla="*/ 1235033 w 1237327"/>
              <a:gd name="connsiteY4" fmla="*/ 748147 h 757112"/>
              <a:gd name="connsiteX5" fmla="*/ 764968 w 1237327"/>
              <a:gd name="connsiteY5" fmla="*/ 740227 h 757112"/>
              <a:gd name="connsiteX0" fmla="*/ 0 w 1288056"/>
              <a:gd name="connsiteY0" fmla="*/ 736270 h 918439"/>
              <a:gd name="connsiteX1" fmla="*/ 308758 w 1288056"/>
              <a:gd name="connsiteY1" fmla="*/ 605642 h 918439"/>
              <a:gd name="connsiteX2" fmla="*/ 427512 w 1288056"/>
              <a:gd name="connsiteY2" fmla="*/ 0 h 918439"/>
              <a:gd name="connsiteX3" fmla="*/ 522514 w 1288056"/>
              <a:gd name="connsiteY3" fmla="*/ 605641 h 918439"/>
              <a:gd name="connsiteX4" fmla="*/ 1235033 w 1288056"/>
              <a:gd name="connsiteY4" fmla="*/ 748147 h 918439"/>
              <a:gd name="connsiteX5" fmla="*/ 1287482 w 1288056"/>
              <a:gd name="connsiteY5" fmla="*/ 918357 h 918439"/>
              <a:gd name="connsiteX0" fmla="*/ 0 w 1287504"/>
              <a:gd name="connsiteY0" fmla="*/ 736270 h 918707"/>
              <a:gd name="connsiteX1" fmla="*/ 308758 w 1287504"/>
              <a:gd name="connsiteY1" fmla="*/ 605642 h 918707"/>
              <a:gd name="connsiteX2" fmla="*/ 427512 w 1287504"/>
              <a:gd name="connsiteY2" fmla="*/ 0 h 918707"/>
              <a:gd name="connsiteX3" fmla="*/ 522514 w 1287504"/>
              <a:gd name="connsiteY3" fmla="*/ 605641 h 918707"/>
              <a:gd name="connsiteX4" fmla="*/ 748144 w 1287504"/>
              <a:gd name="connsiteY4" fmla="*/ 866900 h 918707"/>
              <a:gd name="connsiteX5" fmla="*/ 1287482 w 1287504"/>
              <a:gd name="connsiteY5" fmla="*/ 918357 h 918707"/>
              <a:gd name="connsiteX0" fmla="*/ 0 w 1287533"/>
              <a:gd name="connsiteY0" fmla="*/ 736270 h 972861"/>
              <a:gd name="connsiteX1" fmla="*/ 308758 w 1287533"/>
              <a:gd name="connsiteY1" fmla="*/ 605642 h 972861"/>
              <a:gd name="connsiteX2" fmla="*/ 427512 w 1287533"/>
              <a:gd name="connsiteY2" fmla="*/ 0 h 972861"/>
              <a:gd name="connsiteX3" fmla="*/ 522514 w 1287533"/>
              <a:gd name="connsiteY3" fmla="*/ 605641 h 972861"/>
              <a:gd name="connsiteX4" fmla="*/ 748144 w 1287533"/>
              <a:gd name="connsiteY4" fmla="*/ 866900 h 972861"/>
              <a:gd name="connsiteX5" fmla="*/ 1287482 w 1287533"/>
              <a:gd name="connsiteY5" fmla="*/ 918357 h 972861"/>
              <a:gd name="connsiteX0" fmla="*/ 0 w 1287533"/>
              <a:gd name="connsiteY0" fmla="*/ 736270 h 972861"/>
              <a:gd name="connsiteX1" fmla="*/ 308758 w 1287533"/>
              <a:gd name="connsiteY1" fmla="*/ 605642 h 972861"/>
              <a:gd name="connsiteX2" fmla="*/ 427512 w 1287533"/>
              <a:gd name="connsiteY2" fmla="*/ 0 h 972861"/>
              <a:gd name="connsiteX3" fmla="*/ 522514 w 1287533"/>
              <a:gd name="connsiteY3" fmla="*/ 605641 h 972861"/>
              <a:gd name="connsiteX4" fmla="*/ 748144 w 1287533"/>
              <a:gd name="connsiteY4" fmla="*/ 866900 h 972861"/>
              <a:gd name="connsiteX5" fmla="*/ 1287482 w 1287533"/>
              <a:gd name="connsiteY5" fmla="*/ 918357 h 972861"/>
              <a:gd name="connsiteX0" fmla="*/ 0 w 748144"/>
              <a:gd name="connsiteY0" fmla="*/ 736270 h 866900"/>
              <a:gd name="connsiteX1" fmla="*/ 308758 w 748144"/>
              <a:gd name="connsiteY1" fmla="*/ 605642 h 866900"/>
              <a:gd name="connsiteX2" fmla="*/ 427512 w 748144"/>
              <a:gd name="connsiteY2" fmla="*/ 0 h 866900"/>
              <a:gd name="connsiteX3" fmla="*/ 522514 w 748144"/>
              <a:gd name="connsiteY3" fmla="*/ 605641 h 866900"/>
              <a:gd name="connsiteX4" fmla="*/ 748144 w 748144"/>
              <a:gd name="connsiteY4" fmla="*/ 866900 h 866900"/>
              <a:gd name="connsiteX0" fmla="*/ 0 w 819396"/>
              <a:gd name="connsiteY0" fmla="*/ 736270 h 748147"/>
              <a:gd name="connsiteX1" fmla="*/ 308758 w 819396"/>
              <a:gd name="connsiteY1" fmla="*/ 605642 h 748147"/>
              <a:gd name="connsiteX2" fmla="*/ 427512 w 819396"/>
              <a:gd name="connsiteY2" fmla="*/ 0 h 748147"/>
              <a:gd name="connsiteX3" fmla="*/ 522514 w 819396"/>
              <a:gd name="connsiteY3" fmla="*/ 605641 h 748147"/>
              <a:gd name="connsiteX4" fmla="*/ 819396 w 819396"/>
              <a:gd name="connsiteY4" fmla="*/ 748147 h 748147"/>
              <a:gd name="connsiteX0" fmla="*/ 0 w 748144"/>
              <a:gd name="connsiteY0" fmla="*/ 736270 h 748147"/>
              <a:gd name="connsiteX1" fmla="*/ 308758 w 748144"/>
              <a:gd name="connsiteY1" fmla="*/ 605642 h 748147"/>
              <a:gd name="connsiteX2" fmla="*/ 427512 w 748144"/>
              <a:gd name="connsiteY2" fmla="*/ 0 h 748147"/>
              <a:gd name="connsiteX3" fmla="*/ 522514 w 748144"/>
              <a:gd name="connsiteY3" fmla="*/ 605641 h 748147"/>
              <a:gd name="connsiteX4" fmla="*/ 748144 w 748144"/>
              <a:gd name="connsiteY4" fmla="*/ 748147 h 748147"/>
              <a:gd name="connsiteX0" fmla="*/ 0 w 855022"/>
              <a:gd name="connsiteY0" fmla="*/ 736270 h 736271"/>
              <a:gd name="connsiteX1" fmla="*/ 308758 w 855022"/>
              <a:gd name="connsiteY1" fmla="*/ 605642 h 736271"/>
              <a:gd name="connsiteX2" fmla="*/ 427512 w 855022"/>
              <a:gd name="connsiteY2" fmla="*/ 0 h 736271"/>
              <a:gd name="connsiteX3" fmla="*/ 522514 w 855022"/>
              <a:gd name="connsiteY3" fmla="*/ 605641 h 736271"/>
              <a:gd name="connsiteX4" fmla="*/ 855022 w 855022"/>
              <a:gd name="connsiteY4" fmla="*/ 736271 h 736271"/>
              <a:gd name="connsiteX0" fmla="*/ 0 w 807520"/>
              <a:gd name="connsiteY0" fmla="*/ 736270 h 760022"/>
              <a:gd name="connsiteX1" fmla="*/ 308758 w 807520"/>
              <a:gd name="connsiteY1" fmla="*/ 605642 h 760022"/>
              <a:gd name="connsiteX2" fmla="*/ 427512 w 807520"/>
              <a:gd name="connsiteY2" fmla="*/ 0 h 760022"/>
              <a:gd name="connsiteX3" fmla="*/ 522514 w 807520"/>
              <a:gd name="connsiteY3" fmla="*/ 605641 h 760022"/>
              <a:gd name="connsiteX4" fmla="*/ 807520 w 807520"/>
              <a:gd name="connsiteY4" fmla="*/ 760022 h 760022"/>
              <a:gd name="connsiteX0" fmla="*/ 0 w 1258782"/>
              <a:gd name="connsiteY0" fmla="*/ 736270 h 736270"/>
              <a:gd name="connsiteX1" fmla="*/ 308758 w 1258782"/>
              <a:gd name="connsiteY1" fmla="*/ 605642 h 736270"/>
              <a:gd name="connsiteX2" fmla="*/ 427512 w 1258782"/>
              <a:gd name="connsiteY2" fmla="*/ 0 h 736270"/>
              <a:gd name="connsiteX3" fmla="*/ 522514 w 1258782"/>
              <a:gd name="connsiteY3" fmla="*/ 605641 h 736270"/>
              <a:gd name="connsiteX4" fmla="*/ 1258782 w 1258782"/>
              <a:gd name="connsiteY4" fmla="*/ 285009 h 736270"/>
              <a:gd name="connsiteX0" fmla="*/ 83130 w 635061"/>
              <a:gd name="connsiteY0" fmla="*/ 736270 h 1187534"/>
              <a:gd name="connsiteX1" fmla="*/ 391888 w 635061"/>
              <a:gd name="connsiteY1" fmla="*/ 605642 h 1187534"/>
              <a:gd name="connsiteX2" fmla="*/ 510642 w 635061"/>
              <a:gd name="connsiteY2" fmla="*/ 0 h 1187534"/>
              <a:gd name="connsiteX3" fmla="*/ 605644 w 635061"/>
              <a:gd name="connsiteY3" fmla="*/ 605641 h 1187534"/>
              <a:gd name="connsiteX4" fmla="*/ 0 w 635061"/>
              <a:gd name="connsiteY4" fmla="*/ 1187534 h 1187534"/>
              <a:gd name="connsiteX0" fmla="*/ 0 w 783769"/>
              <a:gd name="connsiteY0" fmla="*/ 736270 h 736270"/>
              <a:gd name="connsiteX1" fmla="*/ 308758 w 783769"/>
              <a:gd name="connsiteY1" fmla="*/ 605642 h 736270"/>
              <a:gd name="connsiteX2" fmla="*/ 427512 w 783769"/>
              <a:gd name="connsiteY2" fmla="*/ 0 h 736270"/>
              <a:gd name="connsiteX3" fmla="*/ 522514 w 783769"/>
              <a:gd name="connsiteY3" fmla="*/ 605641 h 736270"/>
              <a:gd name="connsiteX4" fmla="*/ 783769 w 783769"/>
              <a:gd name="connsiteY4" fmla="*/ 700646 h 736270"/>
              <a:gd name="connsiteX0" fmla="*/ 0 w 795644"/>
              <a:gd name="connsiteY0" fmla="*/ 736270 h 736272"/>
              <a:gd name="connsiteX1" fmla="*/ 308758 w 795644"/>
              <a:gd name="connsiteY1" fmla="*/ 605642 h 736272"/>
              <a:gd name="connsiteX2" fmla="*/ 427512 w 795644"/>
              <a:gd name="connsiteY2" fmla="*/ 0 h 736272"/>
              <a:gd name="connsiteX3" fmla="*/ 522514 w 795644"/>
              <a:gd name="connsiteY3" fmla="*/ 605641 h 736272"/>
              <a:gd name="connsiteX4" fmla="*/ 795644 w 795644"/>
              <a:gd name="connsiteY4" fmla="*/ 736272 h 736272"/>
              <a:gd name="connsiteX0" fmla="*/ 0 w 795644"/>
              <a:gd name="connsiteY0" fmla="*/ 736270 h 744129"/>
              <a:gd name="connsiteX1" fmla="*/ 308758 w 795644"/>
              <a:gd name="connsiteY1" fmla="*/ 605642 h 744129"/>
              <a:gd name="connsiteX2" fmla="*/ 427512 w 795644"/>
              <a:gd name="connsiteY2" fmla="*/ 0 h 744129"/>
              <a:gd name="connsiteX3" fmla="*/ 522514 w 795644"/>
              <a:gd name="connsiteY3" fmla="*/ 605641 h 744129"/>
              <a:gd name="connsiteX4" fmla="*/ 795644 w 795644"/>
              <a:gd name="connsiteY4" fmla="*/ 736272 h 744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5644" h="744129">
                <a:moveTo>
                  <a:pt x="0" y="736270"/>
                </a:moveTo>
                <a:cubicBezTo>
                  <a:pt x="11875" y="750124"/>
                  <a:pt x="237506" y="763980"/>
                  <a:pt x="308758" y="605642"/>
                </a:cubicBezTo>
                <a:cubicBezTo>
                  <a:pt x="380010" y="447304"/>
                  <a:pt x="368135" y="0"/>
                  <a:pt x="427512" y="0"/>
                </a:cubicBezTo>
                <a:cubicBezTo>
                  <a:pt x="486889" y="0"/>
                  <a:pt x="461159" y="482929"/>
                  <a:pt x="522514" y="605641"/>
                </a:cubicBezTo>
                <a:cubicBezTo>
                  <a:pt x="583869" y="728353"/>
                  <a:pt x="795644" y="736272"/>
                  <a:pt x="795644" y="73627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Freeform 15"/>
          <p:cNvSpPr/>
          <p:nvPr/>
        </p:nvSpPr>
        <p:spPr>
          <a:xfrm>
            <a:off x="6934200" y="2203501"/>
            <a:ext cx="1066800" cy="744129"/>
          </a:xfrm>
          <a:custGeom>
            <a:avLst/>
            <a:gdLst>
              <a:gd name="connsiteX0" fmla="*/ 0 w 807522"/>
              <a:gd name="connsiteY0" fmla="*/ 736270 h 807117"/>
              <a:gd name="connsiteX1" fmla="*/ 285008 w 807522"/>
              <a:gd name="connsiteY1" fmla="*/ 736270 h 807117"/>
              <a:gd name="connsiteX2" fmla="*/ 427512 w 807522"/>
              <a:gd name="connsiteY2" fmla="*/ 0 h 807117"/>
              <a:gd name="connsiteX3" fmla="*/ 522514 w 807522"/>
              <a:gd name="connsiteY3" fmla="*/ 736270 h 807117"/>
              <a:gd name="connsiteX4" fmla="*/ 807522 w 807522"/>
              <a:gd name="connsiteY4" fmla="*/ 736270 h 807117"/>
              <a:gd name="connsiteX0" fmla="*/ 0 w 807522"/>
              <a:gd name="connsiteY0" fmla="*/ 736953 h 807800"/>
              <a:gd name="connsiteX1" fmla="*/ 285008 w 807522"/>
              <a:gd name="connsiteY1" fmla="*/ 736953 h 807800"/>
              <a:gd name="connsiteX2" fmla="*/ 427512 w 807522"/>
              <a:gd name="connsiteY2" fmla="*/ 683 h 807800"/>
              <a:gd name="connsiteX3" fmla="*/ 522514 w 807522"/>
              <a:gd name="connsiteY3" fmla="*/ 606324 h 807800"/>
              <a:gd name="connsiteX4" fmla="*/ 807522 w 807522"/>
              <a:gd name="connsiteY4" fmla="*/ 736953 h 807800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65058"/>
              <a:gd name="connsiteX1" fmla="*/ 308758 w 807522"/>
              <a:gd name="connsiteY1" fmla="*/ 605642 h 765058"/>
              <a:gd name="connsiteX2" fmla="*/ 427512 w 807522"/>
              <a:gd name="connsiteY2" fmla="*/ 0 h 765058"/>
              <a:gd name="connsiteX3" fmla="*/ 522514 w 807522"/>
              <a:gd name="connsiteY3" fmla="*/ 605641 h 765058"/>
              <a:gd name="connsiteX4" fmla="*/ 807522 w 807522"/>
              <a:gd name="connsiteY4" fmla="*/ 736270 h 765058"/>
              <a:gd name="connsiteX0" fmla="*/ 0 w 807522"/>
              <a:gd name="connsiteY0" fmla="*/ 736270 h 736770"/>
              <a:gd name="connsiteX1" fmla="*/ 308758 w 807522"/>
              <a:gd name="connsiteY1" fmla="*/ 605642 h 736770"/>
              <a:gd name="connsiteX2" fmla="*/ 427512 w 807522"/>
              <a:gd name="connsiteY2" fmla="*/ 0 h 736770"/>
              <a:gd name="connsiteX3" fmla="*/ 522514 w 807522"/>
              <a:gd name="connsiteY3" fmla="*/ 605641 h 736770"/>
              <a:gd name="connsiteX4" fmla="*/ 807522 w 807522"/>
              <a:gd name="connsiteY4" fmla="*/ 736270 h 736770"/>
              <a:gd name="connsiteX0" fmla="*/ 0 w 807522"/>
              <a:gd name="connsiteY0" fmla="*/ 736270 h 736770"/>
              <a:gd name="connsiteX1" fmla="*/ 308758 w 807522"/>
              <a:gd name="connsiteY1" fmla="*/ 605642 h 736770"/>
              <a:gd name="connsiteX2" fmla="*/ 427512 w 807522"/>
              <a:gd name="connsiteY2" fmla="*/ 0 h 736770"/>
              <a:gd name="connsiteX3" fmla="*/ 522514 w 807522"/>
              <a:gd name="connsiteY3" fmla="*/ 605641 h 736770"/>
              <a:gd name="connsiteX4" fmla="*/ 807522 w 807522"/>
              <a:gd name="connsiteY4" fmla="*/ 736270 h 736770"/>
              <a:gd name="connsiteX0" fmla="*/ 0 w 807522"/>
              <a:gd name="connsiteY0" fmla="*/ 736270 h 736270"/>
              <a:gd name="connsiteX1" fmla="*/ 308758 w 807522"/>
              <a:gd name="connsiteY1" fmla="*/ 605642 h 736270"/>
              <a:gd name="connsiteX2" fmla="*/ 427512 w 807522"/>
              <a:gd name="connsiteY2" fmla="*/ 0 h 736270"/>
              <a:gd name="connsiteX3" fmla="*/ 522514 w 807522"/>
              <a:gd name="connsiteY3" fmla="*/ 605641 h 736270"/>
              <a:gd name="connsiteX4" fmla="*/ 807522 w 807522"/>
              <a:gd name="connsiteY4" fmla="*/ 736270 h 736270"/>
              <a:gd name="connsiteX0" fmla="*/ 0 w 1021278"/>
              <a:gd name="connsiteY0" fmla="*/ 736270 h 736270"/>
              <a:gd name="connsiteX1" fmla="*/ 308758 w 1021278"/>
              <a:gd name="connsiteY1" fmla="*/ 605642 h 736270"/>
              <a:gd name="connsiteX2" fmla="*/ 427512 w 1021278"/>
              <a:gd name="connsiteY2" fmla="*/ 0 h 736270"/>
              <a:gd name="connsiteX3" fmla="*/ 522514 w 1021278"/>
              <a:gd name="connsiteY3" fmla="*/ 605641 h 736270"/>
              <a:gd name="connsiteX4" fmla="*/ 1021278 w 1021278"/>
              <a:gd name="connsiteY4" fmla="*/ 320634 h 736270"/>
              <a:gd name="connsiteX0" fmla="*/ 0 w 771896"/>
              <a:gd name="connsiteY0" fmla="*/ 736270 h 736271"/>
              <a:gd name="connsiteX1" fmla="*/ 308758 w 771896"/>
              <a:gd name="connsiteY1" fmla="*/ 605642 h 736271"/>
              <a:gd name="connsiteX2" fmla="*/ 427512 w 771896"/>
              <a:gd name="connsiteY2" fmla="*/ 0 h 736271"/>
              <a:gd name="connsiteX3" fmla="*/ 522514 w 771896"/>
              <a:gd name="connsiteY3" fmla="*/ 605641 h 736271"/>
              <a:gd name="connsiteX4" fmla="*/ 771896 w 771896"/>
              <a:gd name="connsiteY4" fmla="*/ 736271 h 736271"/>
              <a:gd name="connsiteX0" fmla="*/ 0 w 866899"/>
              <a:gd name="connsiteY0" fmla="*/ 736270 h 855024"/>
              <a:gd name="connsiteX1" fmla="*/ 308758 w 866899"/>
              <a:gd name="connsiteY1" fmla="*/ 605642 h 855024"/>
              <a:gd name="connsiteX2" fmla="*/ 427512 w 866899"/>
              <a:gd name="connsiteY2" fmla="*/ 0 h 855024"/>
              <a:gd name="connsiteX3" fmla="*/ 522514 w 866899"/>
              <a:gd name="connsiteY3" fmla="*/ 605641 h 855024"/>
              <a:gd name="connsiteX4" fmla="*/ 866899 w 866899"/>
              <a:gd name="connsiteY4" fmla="*/ 855024 h 855024"/>
              <a:gd name="connsiteX0" fmla="*/ 0 w 866899"/>
              <a:gd name="connsiteY0" fmla="*/ 736270 h 855024"/>
              <a:gd name="connsiteX1" fmla="*/ 308758 w 866899"/>
              <a:gd name="connsiteY1" fmla="*/ 605642 h 855024"/>
              <a:gd name="connsiteX2" fmla="*/ 427512 w 866899"/>
              <a:gd name="connsiteY2" fmla="*/ 0 h 855024"/>
              <a:gd name="connsiteX3" fmla="*/ 522514 w 866899"/>
              <a:gd name="connsiteY3" fmla="*/ 605641 h 855024"/>
              <a:gd name="connsiteX4" fmla="*/ 866899 w 866899"/>
              <a:gd name="connsiteY4" fmla="*/ 855024 h 855024"/>
              <a:gd name="connsiteX0" fmla="*/ 0 w 783771"/>
              <a:gd name="connsiteY0" fmla="*/ 736270 h 760022"/>
              <a:gd name="connsiteX1" fmla="*/ 308758 w 783771"/>
              <a:gd name="connsiteY1" fmla="*/ 605642 h 760022"/>
              <a:gd name="connsiteX2" fmla="*/ 427512 w 783771"/>
              <a:gd name="connsiteY2" fmla="*/ 0 h 760022"/>
              <a:gd name="connsiteX3" fmla="*/ 522514 w 783771"/>
              <a:gd name="connsiteY3" fmla="*/ 605641 h 760022"/>
              <a:gd name="connsiteX4" fmla="*/ 783771 w 783771"/>
              <a:gd name="connsiteY4" fmla="*/ 760022 h 760022"/>
              <a:gd name="connsiteX0" fmla="*/ 0 w 783771"/>
              <a:gd name="connsiteY0" fmla="*/ 736270 h 760022"/>
              <a:gd name="connsiteX1" fmla="*/ 308758 w 783771"/>
              <a:gd name="connsiteY1" fmla="*/ 605642 h 760022"/>
              <a:gd name="connsiteX2" fmla="*/ 427512 w 783771"/>
              <a:gd name="connsiteY2" fmla="*/ 0 h 760022"/>
              <a:gd name="connsiteX3" fmla="*/ 522514 w 783771"/>
              <a:gd name="connsiteY3" fmla="*/ 605641 h 760022"/>
              <a:gd name="connsiteX4" fmla="*/ 783771 w 783771"/>
              <a:gd name="connsiteY4" fmla="*/ 760022 h 760022"/>
              <a:gd name="connsiteX0" fmla="*/ 0 w 798470"/>
              <a:gd name="connsiteY0" fmla="*/ 736270 h 767046"/>
              <a:gd name="connsiteX1" fmla="*/ 308758 w 798470"/>
              <a:gd name="connsiteY1" fmla="*/ 605642 h 767046"/>
              <a:gd name="connsiteX2" fmla="*/ 427512 w 798470"/>
              <a:gd name="connsiteY2" fmla="*/ 0 h 767046"/>
              <a:gd name="connsiteX3" fmla="*/ 522514 w 798470"/>
              <a:gd name="connsiteY3" fmla="*/ 605641 h 767046"/>
              <a:gd name="connsiteX4" fmla="*/ 783771 w 798470"/>
              <a:gd name="connsiteY4" fmla="*/ 760022 h 767046"/>
              <a:gd name="connsiteX5" fmla="*/ 764968 w 798470"/>
              <a:gd name="connsiteY5" fmla="*/ 740227 h 767046"/>
              <a:gd name="connsiteX0" fmla="*/ 0 w 1237327"/>
              <a:gd name="connsiteY0" fmla="*/ 736270 h 757112"/>
              <a:gd name="connsiteX1" fmla="*/ 308758 w 1237327"/>
              <a:gd name="connsiteY1" fmla="*/ 605642 h 757112"/>
              <a:gd name="connsiteX2" fmla="*/ 427512 w 1237327"/>
              <a:gd name="connsiteY2" fmla="*/ 0 h 757112"/>
              <a:gd name="connsiteX3" fmla="*/ 522514 w 1237327"/>
              <a:gd name="connsiteY3" fmla="*/ 605641 h 757112"/>
              <a:gd name="connsiteX4" fmla="*/ 1235033 w 1237327"/>
              <a:gd name="connsiteY4" fmla="*/ 748147 h 757112"/>
              <a:gd name="connsiteX5" fmla="*/ 764968 w 1237327"/>
              <a:gd name="connsiteY5" fmla="*/ 740227 h 757112"/>
              <a:gd name="connsiteX0" fmla="*/ 0 w 1288056"/>
              <a:gd name="connsiteY0" fmla="*/ 736270 h 918439"/>
              <a:gd name="connsiteX1" fmla="*/ 308758 w 1288056"/>
              <a:gd name="connsiteY1" fmla="*/ 605642 h 918439"/>
              <a:gd name="connsiteX2" fmla="*/ 427512 w 1288056"/>
              <a:gd name="connsiteY2" fmla="*/ 0 h 918439"/>
              <a:gd name="connsiteX3" fmla="*/ 522514 w 1288056"/>
              <a:gd name="connsiteY3" fmla="*/ 605641 h 918439"/>
              <a:gd name="connsiteX4" fmla="*/ 1235033 w 1288056"/>
              <a:gd name="connsiteY4" fmla="*/ 748147 h 918439"/>
              <a:gd name="connsiteX5" fmla="*/ 1287482 w 1288056"/>
              <a:gd name="connsiteY5" fmla="*/ 918357 h 918439"/>
              <a:gd name="connsiteX0" fmla="*/ 0 w 1287504"/>
              <a:gd name="connsiteY0" fmla="*/ 736270 h 918707"/>
              <a:gd name="connsiteX1" fmla="*/ 308758 w 1287504"/>
              <a:gd name="connsiteY1" fmla="*/ 605642 h 918707"/>
              <a:gd name="connsiteX2" fmla="*/ 427512 w 1287504"/>
              <a:gd name="connsiteY2" fmla="*/ 0 h 918707"/>
              <a:gd name="connsiteX3" fmla="*/ 522514 w 1287504"/>
              <a:gd name="connsiteY3" fmla="*/ 605641 h 918707"/>
              <a:gd name="connsiteX4" fmla="*/ 748144 w 1287504"/>
              <a:gd name="connsiteY4" fmla="*/ 866900 h 918707"/>
              <a:gd name="connsiteX5" fmla="*/ 1287482 w 1287504"/>
              <a:gd name="connsiteY5" fmla="*/ 918357 h 918707"/>
              <a:gd name="connsiteX0" fmla="*/ 0 w 1287533"/>
              <a:gd name="connsiteY0" fmla="*/ 736270 h 972861"/>
              <a:gd name="connsiteX1" fmla="*/ 308758 w 1287533"/>
              <a:gd name="connsiteY1" fmla="*/ 605642 h 972861"/>
              <a:gd name="connsiteX2" fmla="*/ 427512 w 1287533"/>
              <a:gd name="connsiteY2" fmla="*/ 0 h 972861"/>
              <a:gd name="connsiteX3" fmla="*/ 522514 w 1287533"/>
              <a:gd name="connsiteY3" fmla="*/ 605641 h 972861"/>
              <a:gd name="connsiteX4" fmla="*/ 748144 w 1287533"/>
              <a:gd name="connsiteY4" fmla="*/ 866900 h 972861"/>
              <a:gd name="connsiteX5" fmla="*/ 1287482 w 1287533"/>
              <a:gd name="connsiteY5" fmla="*/ 918357 h 972861"/>
              <a:gd name="connsiteX0" fmla="*/ 0 w 1287533"/>
              <a:gd name="connsiteY0" fmla="*/ 736270 h 972861"/>
              <a:gd name="connsiteX1" fmla="*/ 308758 w 1287533"/>
              <a:gd name="connsiteY1" fmla="*/ 605642 h 972861"/>
              <a:gd name="connsiteX2" fmla="*/ 427512 w 1287533"/>
              <a:gd name="connsiteY2" fmla="*/ 0 h 972861"/>
              <a:gd name="connsiteX3" fmla="*/ 522514 w 1287533"/>
              <a:gd name="connsiteY3" fmla="*/ 605641 h 972861"/>
              <a:gd name="connsiteX4" fmla="*/ 748144 w 1287533"/>
              <a:gd name="connsiteY4" fmla="*/ 866900 h 972861"/>
              <a:gd name="connsiteX5" fmla="*/ 1287482 w 1287533"/>
              <a:gd name="connsiteY5" fmla="*/ 918357 h 972861"/>
              <a:gd name="connsiteX0" fmla="*/ 0 w 748144"/>
              <a:gd name="connsiteY0" fmla="*/ 736270 h 866900"/>
              <a:gd name="connsiteX1" fmla="*/ 308758 w 748144"/>
              <a:gd name="connsiteY1" fmla="*/ 605642 h 866900"/>
              <a:gd name="connsiteX2" fmla="*/ 427512 w 748144"/>
              <a:gd name="connsiteY2" fmla="*/ 0 h 866900"/>
              <a:gd name="connsiteX3" fmla="*/ 522514 w 748144"/>
              <a:gd name="connsiteY3" fmla="*/ 605641 h 866900"/>
              <a:gd name="connsiteX4" fmla="*/ 748144 w 748144"/>
              <a:gd name="connsiteY4" fmla="*/ 866900 h 866900"/>
              <a:gd name="connsiteX0" fmla="*/ 0 w 819396"/>
              <a:gd name="connsiteY0" fmla="*/ 736270 h 748147"/>
              <a:gd name="connsiteX1" fmla="*/ 308758 w 819396"/>
              <a:gd name="connsiteY1" fmla="*/ 605642 h 748147"/>
              <a:gd name="connsiteX2" fmla="*/ 427512 w 819396"/>
              <a:gd name="connsiteY2" fmla="*/ 0 h 748147"/>
              <a:gd name="connsiteX3" fmla="*/ 522514 w 819396"/>
              <a:gd name="connsiteY3" fmla="*/ 605641 h 748147"/>
              <a:gd name="connsiteX4" fmla="*/ 819396 w 819396"/>
              <a:gd name="connsiteY4" fmla="*/ 748147 h 748147"/>
              <a:gd name="connsiteX0" fmla="*/ 0 w 748144"/>
              <a:gd name="connsiteY0" fmla="*/ 736270 h 748147"/>
              <a:gd name="connsiteX1" fmla="*/ 308758 w 748144"/>
              <a:gd name="connsiteY1" fmla="*/ 605642 h 748147"/>
              <a:gd name="connsiteX2" fmla="*/ 427512 w 748144"/>
              <a:gd name="connsiteY2" fmla="*/ 0 h 748147"/>
              <a:gd name="connsiteX3" fmla="*/ 522514 w 748144"/>
              <a:gd name="connsiteY3" fmla="*/ 605641 h 748147"/>
              <a:gd name="connsiteX4" fmla="*/ 748144 w 748144"/>
              <a:gd name="connsiteY4" fmla="*/ 748147 h 748147"/>
              <a:gd name="connsiteX0" fmla="*/ 0 w 855022"/>
              <a:gd name="connsiteY0" fmla="*/ 736270 h 736271"/>
              <a:gd name="connsiteX1" fmla="*/ 308758 w 855022"/>
              <a:gd name="connsiteY1" fmla="*/ 605642 h 736271"/>
              <a:gd name="connsiteX2" fmla="*/ 427512 w 855022"/>
              <a:gd name="connsiteY2" fmla="*/ 0 h 736271"/>
              <a:gd name="connsiteX3" fmla="*/ 522514 w 855022"/>
              <a:gd name="connsiteY3" fmla="*/ 605641 h 736271"/>
              <a:gd name="connsiteX4" fmla="*/ 855022 w 855022"/>
              <a:gd name="connsiteY4" fmla="*/ 736271 h 736271"/>
              <a:gd name="connsiteX0" fmla="*/ 0 w 807520"/>
              <a:gd name="connsiteY0" fmla="*/ 736270 h 760022"/>
              <a:gd name="connsiteX1" fmla="*/ 308758 w 807520"/>
              <a:gd name="connsiteY1" fmla="*/ 605642 h 760022"/>
              <a:gd name="connsiteX2" fmla="*/ 427512 w 807520"/>
              <a:gd name="connsiteY2" fmla="*/ 0 h 760022"/>
              <a:gd name="connsiteX3" fmla="*/ 522514 w 807520"/>
              <a:gd name="connsiteY3" fmla="*/ 605641 h 760022"/>
              <a:gd name="connsiteX4" fmla="*/ 807520 w 807520"/>
              <a:gd name="connsiteY4" fmla="*/ 760022 h 760022"/>
              <a:gd name="connsiteX0" fmla="*/ 0 w 1258782"/>
              <a:gd name="connsiteY0" fmla="*/ 736270 h 736270"/>
              <a:gd name="connsiteX1" fmla="*/ 308758 w 1258782"/>
              <a:gd name="connsiteY1" fmla="*/ 605642 h 736270"/>
              <a:gd name="connsiteX2" fmla="*/ 427512 w 1258782"/>
              <a:gd name="connsiteY2" fmla="*/ 0 h 736270"/>
              <a:gd name="connsiteX3" fmla="*/ 522514 w 1258782"/>
              <a:gd name="connsiteY3" fmla="*/ 605641 h 736270"/>
              <a:gd name="connsiteX4" fmla="*/ 1258782 w 1258782"/>
              <a:gd name="connsiteY4" fmla="*/ 285009 h 736270"/>
              <a:gd name="connsiteX0" fmla="*/ 83130 w 635061"/>
              <a:gd name="connsiteY0" fmla="*/ 736270 h 1187534"/>
              <a:gd name="connsiteX1" fmla="*/ 391888 w 635061"/>
              <a:gd name="connsiteY1" fmla="*/ 605642 h 1187534"/>
              <a:gd name="connsiteX2" fmla="*/ 510642 w 635061"/>
              <a:gd name="connsiteY2" fmla="*/ 0 h 1187534"/>
              <a:gd name="connsiteX3" fmla="*/ 605644 w 635061"/>
              <a:gd name="connsiteY3" fmla="*/ 605641 h 1187534"/>
              <a:gd name="connsiteX4" fmla="*/ 0 w 635061"/>
              <a:gd name="connsiteY4" fmla="*/ 1187534 h 1187534"/>
              <a:gd name="connsiteX0" fmla="*/ 0 w 783769"/>
              <a:gd name="connsiteY0" fmla="*/ 736270 h 736270"/>
              <a:gd name="connsiteX1" fmla="*/ 308758 w 783769"/>
              <a:gd name="connsiteY1" fmla="*/ 605642 h 736270"/>
              <a:gd name="connsiteX2" fmla="*/ 427512 w 783769"/>
              <a:gd name="connsiteY2" fmla="*/ 0 h 736270"/>
              <a:gd name="connsiteX3" fmla="*/ 522514 w 783769"/>
              <a:gd name="connsiteY3" fmla="*/ 605641 h 736270"/>
              <a:gd name="connsiteX4" fmla="*/ 783769 w 783769"/>
              <a:gd name="connsiteY4" fmla="*/ 700646 h 736270"/>
              <a:gd name="connsiteX0" fmla="*/ 0 w 795644"/>
              <a:gd name="connsiteY0" fmla="*/ 736270 h 736272"/>
              <a:gd name="connsiteX1" fmla="*/ 308758 w 795644"/>
              <a:gd name="connsiteY1" fmla="*/ 605642 h 736272"/>
              <a:gd name="connsiteX2" fmla="*/ 427512 w 795644"/>
              <a:gd name="connsiteY2" fmla="*/ 0 h 736272"/>
              <a:gd name="connsiteX3" fmla="*/ 522514 w 795644"/>
              <a:gd name="connsiteY3" fmla="*/ 605641 h 736272"/>
              <a:gd name="connsiteX4" fmla="*/ 795644 w 795644"/>
              <a:gd name="connsiteY4" fmla="*/ 736272 h 736272"/>
              <a:gd name="connsiteX0" fmla="*/ 0 w 795644"/>
              <a:gd name="connsiteY0" fmla="*/ 736270 h 744129"/>
              <a:gd name="connsiteX1" fmla="*/ 308758 w 795644"/>
              <a:gd name="connsiteY1" fmla="*/ 605642 h 744129"/>
              <a:gd name="connsiteX2" fmla="*/ 427512 w 795644"/>
              <a:gd name="connsiteY2" fmla="*/ 0 h 744129"/>
              <a:gd name="connsiteX3" fmla="*/ 522514 w 795644"/>
              <a:gd name="connsiteY3" fmla="*/ 605641 h 744129"/>
              <a:gd name="connsiteX4" fmla="*/ 795644 w 795644"/>
              <a:gd name="connsiteY4" fmla="*/ 736272 h 744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5644" h="744129">
                <a:moveTo>
                  <a:pt x="0" y="736270"/>
                </a:moveTo>
                <a:cubicBezTo>
                  <a:pt x="11875" y="750124"/>
                  <a:pt x="237506" y="763980"/>
                  <a:pt x="308758" y="605642"/>
                </a:cubicBezTo>
                <a:cubicBezTo>
                  <a:pt x="380010" y="447304"/>
                  <a:pt x="368135" y="0"/>
                  <a:pt x="427512" y="0"/>
                </a:cubicBezTo>
                <a:cubicBezTo>
                  <a:pt x="486889" y="0"/>
                  <a:pt x="461159" y="482929"/>
                  <a:pt x="522514" y="605641"/>
                </a:cubicBezTo>
                <a:cubicBezTo>
                  <a:pt x="583869" y="728353"/>
                  <a:pt x="795644" y="736272"/>
                  <a:pt x="795644" y="73627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Freeform 16"/>
          <p:cNvSpPr/>
          <p:nvPr/>
        </p:nvSpPr>
        <p:spPr>
          <a:xfrm>
            <a:off x="3997988" y="2249386"/>
            <a:ext cx="1066800" cy="744129"/>
          </a:xfrm>
          <a:custGeom>
            <a:avLst/>
            <a:gdLst>
              <a:gd name="connsiteX0" fmla="*/ 0 w 807522"/>
              <a:gd name="connsiteY0" fmla="*/ 736270 h 807117"/>
              <a:gd name="connsiteX1" fmla="*/ 285008 w 807522"/>
              <a:gd name="connsiteY1" fmla="*/ 736270 h 807117"/>
              <a:gd name="connsiteX2" fmla="*/ 427512 w 807522"/>
              <a:gd name="connsiteY2" fmla="*/ 0 h 807117"/>
              <a:gd name="connsiteX3" fmla="*/ 522514 w 807522"/>
              <a:gd name="connsiteY3" fmla="*/ 736270 h 807117"/>
              <a:gd name="connsiteX4" fmla="*/ 807522 w 807522"/>
              <a:gd name="connsiteY4" fmla="*/ 736270 h 807117"/>
              <a:gd name="connsiteX0" fmla="*/ 0 w 807522"/>
              <a:gd name="connsiteY0" fmla="*/ 736953 h 807800"/>
              <a:gd name="connsiteX1" fmla="*/ 285008 w 807522"/>
              <a:gd name="connsiteY1" fmla="*/ 736953 h 807800"/>
              <a:gd name="connsiteX2" fmla="*/ 427512 w 807522"/>
              <a:gd name="connsiteY2" fmla="*/ 683 h 807800"/>
              <a:gd name="connsiteX3" fmla="*/ 522514 w 807522"/>
              <a:gd name="connsiteY3" fmla="*/ 606324 h 807800"/>
              <a:gd name="connsiteX4" fmla="*/ 807522 w 807522"/>
              <a:gd name="connsiteY4" fmla="*/ 736953 h 807800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65058"/>
              <a:gd name="connsiteX1" fmla="*/ 308758 w 807522"/>
              <a:gd name="connsiteY1" fmla="*/ 605642 h 765058"/>
              <a:gd name="connsiteX2" fmla="*/ 427512 w 807522"/>
              <a:gd name="connsiteY2" fmla="*/ 0 h 765058"/>
              <a:gd name="connsiteX3" fmla="*/ 522514 w 807522"/>
              <a:gd name="connsiteY3" fmla="*/ 605641 h 765058"/>
              <a:gd name="connsiteX4" fmla="*/ 807522 w 807522"/>
              <a:gd name="connsiteY4" fmla="*/ 736270 h 765058"/>
              <a:gd name="connsiteX0" fmla="*/ 0 w 807522"/>
              <a:gd name="connsiteY0" fmla="*/ 736270 h 736770"/>
              <a:gd name="connsiteX1" fmla="*/ 308758 w 807522"/>
              <a:gd name="connsiteY1" fmla="*/ 605642 h 736770"/>
              <a:gd name="connsiteX2" fmla="*/ 427512 w 807522"/>
              <a:gd name="connsiteY2" fmla="*/ 0 h 736770"/>
              <a:gd name="connsiteX3" fmla="*/ 522514 w 807522"/>
              <a:gd name="connsiteY3" fmla="*/ 605641 h 736770"/>
              <a:gd name="connsiteX4" fmla="*/ 807522 w 807522"/>
              <a:gd name="connsiteY4" fmla="*/ 736270 h 736770"/>
              <a:gd name="connsiteX0" fmla="*/ 0 w 807522"/>
              <a:gd name="connsiteY0" fmla="*/ 736270 h 736770"/>
              <a:gd name="connsiteX1" fmla="*/ 308758 w 807522"/>
              <a:gd name="connsiteY1" fmla="*/ 605642 h 736770"/>
              <a:gd name="connsiteX2" fmla="*/ 427512 w 807522"/>
              <a:gd name="connsiteY2" fmla="*/ 0 h 736770"/>
              <a:gd name="connsiteX3" fmla="*/ 522514 w 807522"/>
              <a:gd name="connsiteY3" fmla="*/ 605641 h 736770"/>
              <a:gd name="connsiteX4" fmla="*/ 807522 w 807522"/>
              <a:gd name="connsiteY4" fmla="*/ 736270 h 736770"/>
              <a:gd name="connsiteX0" fmla="*/ 0 w 807522"/>
              <a:gd name="connsiteY0" fmla="*/ 736270 h 736270"/>
              <a:gd name="connsiteX1" fmla="*/ 308758 w 807522"/>
              <a:gd name="connsiteY1" fmla="*/ 605642 h 736270"/>
              <a:gd name="connsiteX2" fmla="*/ 427512 w 807522"/>
              <a:gd name="connsiteY2" fmla="*/ 0 h 736270"/>
              <a:gd name="connsiteX3" fmla="*/ 522514 w 807522"/>
              <a:gd name="connsiteY3" fmla="*/ 605641 h 736270"/>
              <a:gd name="connsiteX4" fmla="*/ 807522 w 807522"/>
              <a:gd name="connsiteY4" fmla="*/ 736270 h 736270"/>
              <a:gd name="connsiteX0" fmla="*/ 0 w 1021278"/>
              <a:gd name="connsiteY0" fmla="*/ 736270 h 736270"/>
              <a:gd name="connsiteX1" fmla="*/ 308758 w 1021278"/>
              <a:gd name="connsiteY1" fmla="*/ 605642 h 736270"/>
              <a:gd name="connsiteX2" fmla="*/ 427512 w 1021278"/>
              <a:gd name="connsiteY2" fmla="*/ 0 h 736270"/>
              <a:gd name="connsiteX3" fmla="*/ 522514 w 1021278"/>
              <a:gd name="connsiteY3" fmla="*/ 605641 h 736270"/>
              <a:gd name="connsiteX4" fmla="*/ 1021278 w 1021278"/>
              <a:gd name="connsiteY4" fmla="*/ 320634 h 736270"/>
              <a:gd name="connsiteX0" fmla="*/ 0 w 771896"/>
              <a:gd name="connsiteY0" fmla="*/ 736270 h 736271"/>
              <a:gd name="connsiteX1" fmla="*/ 308758 w 771896"/>
              <a:gd name="connsiteY1" fmla="*/ 605642 h 736271"/>
              <a:gd name="connsiteX2" fmla="*/ 427512 w 771896"/>
              <a:gd name="connsiteY2" fmla="*/ 0 h 736271"/>
              <a:gd name="connsiteX3" fmla="*/ 522514 w 771896"/>
              <a:gd name="connsiteY3" fmla="*/ 605641 h 736271"/>
              <a:gd name="connsiteX4" fmla="*/ 771896 w 771896"/>
              <a:gd name="connsiteY4" fmla="*/ 736271 h 736271"/>
              <a:gd name="connsiteX0" fmla="*/ 0 w 866899"/>
              <a:gd name="connsiteY0" fmla="*/ 736270 h 855024"/>
              <a:gd name="connsiteX1" fmla="*/ 308758 w 866899"/>
              <a:gd name="connsiteY1" fmla="*/ 605642 h 855024"/>
              <a:gd name="connsiteX2" fmla="*/ 427512 w 866899"/>
              <a:gd name="connsiteY2" fmla="*/ 0 h 855024"/>
              <a:gd name="connsiteX3" fmla="*/ 522514 w 866899"/>
              <a:gd name="connsiteY3" fmla="*/ 605641 h 855024"/>
              <a:gd name="connsiteX4" fmla="*/ 866899 w 866899"/>
              <a:gd name="connsiteY4" fmla="*/ 855024 h 855024"/>
              <a:gd name="connsiteX0" fmla="*/ 0 w 866899"/>
              <a:gd name="connsiteY0" fmla="*/ 736270 h 855024"/>
              <a:gd name="connsiteX1" fmla="*/ 308758 w 866899"/>
              <a:gd name="connsiteY1" fmla="*/ 605642 h 855024"/>
              <a:gd name="connsiteX2" fmla="*/ 427512 w 866899"/>
              <a:gd name="connsiteY2" fmla="*/ 0 h 855024"/>
              <a:gd name="connsiteX3" fmla="*/ 522514 w 866899"/>
              <a:gd name="connsiteY3" fmla="*/ 605641 h 855024"/>
              <a:gd name="connsiteX4" fmla="*/ 866899 w 866899"/>
              <a:gd name="connsiteY4" fmla="*/ 855024 h 855024"/>
              <a:gd name="connsiteX0" fmla="*/ 0 w 783771"/>
              <a:gd name="connsiteY0" fmla="*/ 736270 h 760022"/>
              <a:gd name="connsiteX1" fmla="*/ 308758 w 783771"/>
              <a:gd name="connsiteY1" fmla="*/ 605642 h 760022"/>
              <a:gd name="connsiteX2" fmla="*/ 427512 w 783771"/>
              <a:gd name="connsiteY2" fmla="*/ 0 h 760022"/>
              <a:gd name="connsiteX3" fmla="*/ 522514 w 783771"/>
              <a:gd name="connsiteY3" fmla="*/ 605641 h 760022"/>
              <a:gd name="connsiteX4" fmla="*/ 783771 w 783771"/>
              <a:gd name="connsiteY4" fmla="*/ 760022 h 760022"/>
              <a:gd name="connsiteX0" fmla="*/ 0 w 783771"/>
              <a:gd name="connsiteY0" fmla="*/ 736270 h 760022"/>
              <a:gd name="connsiteX1" fmla="*/ 308758 w 783771"/>
              <a:gd name="connsiteY1" fmla="*/ 605642 h 760022"/>
              <a:gd name="connsiteX2" fmla="*/ 427512 w 783771"/>
              <a:gd name="connsiteY2" fmla="*/ 0 h 760022"/>
              <a:gd name="connsiteX3" fmla="*/ 522514 w 783771"/>
              <a:gd name="connsiteY3" fmla="*/ 605641 h 760022"/>
              <a:gd name="connsiteX4" fmla="*/ 783771 w 783771"/>
              <a:gd name="connsiteY4" fmla="*/ 760022 h 760022"/>
              <a:gd name="connsiteX0" fmla="*/ 0 w 798470"/>
              <a:gd name="connsiteY0" fmla="*/ 736270 h 767046"/>
              <a:gd name="connsiteX1" fmla="*/ 308758 w 798470"/>
              <a:gd name="connsiteY1" fmla="*/ 605642 h 767046"/>
              <a:gd name="connsiteX2" fmla="*/ 427512 w 798470"/>
              <a:gd name="connsiteY2" fmla="*/ 0 h 767046"/>
              <a:gd name="connsiteX3" fmla="*/ 522514 w 798470"/>
              <a:gd name="connsiteY3" fmla="*/ 605641 h 767046"/>
              <a:gd name="connsiteX4" fmla="*/ 783771 w 798470"/>
              <a:gd name="connsiteY4" fmla="*/ 760022 h 767046"/>
              <a:gd name="connsiteX5" fmla="*/ 764968 w 798470"/>
              <a:gd name="connsiteY5" fmla="*/ 740227 h 767046"/>
              <a:gd name="connsiteX0" fmla="*/ 0 w 1237327"/>
              <a:gd name="connsiteY0" fmla="*/ 736270 h 757112"/>
              <a:gd name="connsiteX1" fmla="*/ 308758 w 1237327"/>
              <a:gd name="connsiteY1" fmla="*/ 605642 h 757112"/>
              <a:gd name="connsiteX2" fmla="*/ 427512 w 1237327"/>
              <a:gd name="connsiteY2" fmla="*/ 0 h 757112"/>
              <a:gd name="connsiteX3" fmla="*/ 522514 w 1237327"/>
              <a:gd name="connsiteY3" fmla="*/ 605641 h 757112"/>
              <a:gd name="connsiteX4" fmla="*/ 1235033 w 1237327"/>
              <a:gd name="connsiteY4" fmla="*/ 748147 h 757112"/>
              <a:gd name="connsiteX5" fmla="*/ 764968 w 1237327"/>
              <a:gd name="connsiteY5" fmla="*/ 740227 h 757112"/>
              <a:gd name="connsiteX0" fmla="*/ 0 w 1288056"/>
              <a:gd name="connsiteY0" fmla="*/ 736270 h 918439"/>
              <a:gd name="connsiteX1" fmla="*/ 308758 w 1288056"/>
              <a:gd name="connsiteY1" fmla="*/ 605642 h 918439"/>
              <a:gd name="connsiteX2" fmla="*/ 427512 w 1288056"/>
              <a:gd name="connsiteY2" fmla="*/ 0 h 918439"/>
              <a:gd name="connsiteX3" fmla="*/ 522514 w 1288056"/>
              <a:gd name="connsiteY3" fmla="*/ 605641 h 918439"/>
              <a:gd name="connsiteX4" fmla="*/ 1235033 w 1288056"/>
              <a:gd name="connsiteY4" fmla="*/ 748147 h 918439"/>
              <a:gd name="connsiteX5" fmla="*/ 1287482 w 1288056"/>
              <a:gd name="connsiteY5" fmla="*/ 918357 h 918439"/>
              <a:gd name="connsiteX0" fmla="*/ 0 w 1287504"/>
              <a:gd name="connsiteY0" fmla="*/ 736270 h 918707"/>
              <a:gd name="connsiteX1" fmla="*/ 308758 w 1287504"/>
              <a:gd name="connsiteY1" fmla="*/ 605642 h 918707"/>
              <a:gd name="connsiteX2" fmla="*/ 427512 w 1287504"/>
              <a:gd name="connsiteY2" fmla="*/ 0 h 918707"/>
              <a:gd name="connsiteX3" fmla="*/ 522514 w 1287504"/>
              <a:gd name="connsiteY3" fmla="*/ 605641 h 918707"/>
              <a:gd name="connsiteX4" fmla="*/ 748144 w 1287504"/>
              <a:gd name="connsiteY4" fmla="*/ 866900 h 918707"/>
              <a:gd name="connsiteX5" fmla="*/ 1287482 w 1287504"/>
              <a:gd name="connsiteY5" fmla="*/ 918357 h 918707"/>
              <a:gd name="connsiteX0" fmla="*/ 0 w 1287533"/>
              <a:gd name="connsiteY0" fmla="*/ 736270 h 972861"/>
              <a:gd name="connsiteX1" fmla="*/ 308758 w 1287533"/>
              <a:gd name="connsiteY1" fmla="*/ 605642 h 972861"/>
              <a:gd name="connsiteX2" fmla="*/ 427512 w 1287533"/>
              <a:gd name="connsiteY2" fmla="*/ 0 h 972861"/>
              <a:gd name="connsiteX3" fmla="*/ 522514 w 1287533"/>
              <a:gd name="connsiteY3" fmla="*/ 605641 h 972861"/>
              <a:gd name="connsiteX4" fmla="*/ 748144 w 1287533"/>
              <a:gd name="connsiteY4" fmla="*/ 866900 h 972861"/>
              <a:gd name="connsiteX5" fmla="*/ 1287482 w 1287533"/>
              <a:gd name="connsiteY5" fmla="*/ 918357 h 972861"/>
              <a:gd name="connsiteX0" fmla="*/ 0 w 1287533"/>
              <a:gd name="connsiteY0" fmla="*/ 736270 h 972861"/>
              <a:gd name="connsiteX1" fmla="*/ 308758 w 1287533"/>
              <a:gd name="connsiteY1" fmla="*/ 605642 h 972861"/>
              <a:gd name="connsiteX2" fmla="*/ 427512 w 1287533"/>
              <a:gd name="connsiteY2" fmla="*/ 0 h 972861"/>
              <a:gd name="connsiteX3" fmla="*/ 522514 w 1287533"/>
              <a:gd name="connsiteY3" fmla="*/ 605641 h 972861"/>
              <a:gd name="connsiteX4" fmla="*/ 748144 w 1287533"/>
              <a:gd name="connsiteY4" fmla="*/ 866900 h 972861"/>
              <a:gd name="connsiteX5" fmla="*/ 1287482 w 1287533"/>
              <a:gd name="connsiteY5" fmla="*/ 918357 h 972861"/>
              <a:gd name="connsiteX0" fmla="*/ 0 w 748144"/>
              <a:gd name="connsiteY0" fmla="*/ 736270 h 866900"/>
              <a:gd name="connsiteX1" fmla="*/ 308758 w 748144"/>
              <a:gd name="connsiteY1" fmla="*/ 605642 h 866900"/>
              <a:gd name="connsiteX2" fmla="*/ 427512 w 748144"/>
              <a:gd name="connsiteY2" fmla="*/ 0 h 866900"/>
              <a:gd name="connsiteX3" fmla="*/ 522514 w 748144"/>
              <a:gd name="connsiteY3" fmla="*/ 605641 h 866900"/>
              <a:gd name="connsiteX4" fmla="*/ 748144 w 748144"/>
              <a:gd name="connsiteY4" fmla="*/ 866900 h 866900"/>
              <a:gd name="connsiteX0" fmla="*/ 0 w 819396"/>
              <a:gd name="connsiteY0" fmla="*/ 736270 h 748147"/>
              <a:gd name="connsiteX1" fmla="*/ 308758 w 819396"/>
              <a:gd name="connsiteY1" fmla="*/ 605642 h 748147"/>
              <a:gd name="connsiteX2" fmla="*/ 427512 w 819396"/>
              <a:gd name="connsiteY2" fmla="*/ 0 h 748147"/>
              <a:gd name="connsiteX3" fmla="*/ 522514 w 819396"/>
              <a:gd name="connsiteY3" fmla="*/ 605641 h 748147"/>
              <a:gd name="connsiteX4" fmla="*/ 819396 w 819396"/>
              <a:gd name="connsiteY4" fmla="*/ 748147 h 748147"/>
              <a:gd name="connsiteX0" fmla="*/ 0 w 748144"/>
              <a:gd name="connsiteY0" fmla="*/ 736270 h 748147"/>
              <a:gd name="connsiteX1" fmla="*/ 308758 w 748144"/>
              <a:gd name="connsiteY1" fmla="*/ 605642 h 748147"/>
              <a:gd name="connsiteX2" fmla="*/ 427512 w 748144"/>
              <a:gd name="connsiteY2" fmla="*/ 0 h 748147"/>
              <a:gd name="connsiteX3" fmla="*/ 522514 w 748144"/>
              <a:gd name="connsiteY3" fmla="*/ 605641 h 748147"/>
              <a:gd name="connsiteX4" fmla="*/ 748144 w 748144"/>
              <a:gd name="connsiteY4" fmla="*/ 748147 h 748147"/>
              <a:gd name="connsiteX0" fmla="*/ 0 w 855022"/>
              <a:gd name="connsiteY0" fmla="*/ 736270 h 736271"/>
              <a:gd name="connsiteX1" fmla="*/ 308758 w 855022"/>
              <a:gd name="connsiteY1" fmla="*/ 605642 h 736271"/>
              <a:gd name="connsiteX2" fmla="*/ 427512 w 855022"/>
              <a:gd name="connsiteY2" fmla="*/ 0 h 736271"/>
              <a:gd name="connsiteX3" fmla="*/ 522514 w 855022"/>
              <a:gd name="connsiteY3" fmla="*/ 605641 h 736271"/>
              <a:gd name="connsiteX4" fmla="*/ 855022 w 855022"/>
              <a:gd name="connsiteY4" fmla="*/ 736271 h 736271"/>
              <a:gd name="connsiteX0" fmla="*/ 0 w 807520"/>
              <a:gd name="connsiteY0" fmla="*/ 736270 h 760022"/>
              <a:gd name="connsiteX1" fmla="*/ 308758 w 807520"/>
              <a:gd name="connsiteY1" fmla="*/ 605642 h 760022"/>
              <a:gd name="connsiteX2" fmla="*/ 427512 w 807520"/>
              <a:gd name="connsiteY2" fmla="*/ 0 h 760022"/>
              <a:gd name="connsiteX3" fmla="*/ 522514 w 807520"/>
              <a:gd name="connsiteY3" fmla="*/ 605641 h 760022"/>
              <a:gd name="connsiteX4" fmla="*/ 807520 w 807520"/>
              <a:gd name="connsiteY4" fmla="*/ 760022 h 760022"/>
              <a:gd name="connsiteX0" fmla="*/ 0 w 1258782"/>
              <a:gd name="connsiteY0" fmla="*/ 736270 h 736270"/>
              <a:gd name="connsiteX1" fmla="*/ 308758 w 1258782"/>
              <a:gd name="connsiteY1" fmla="*/ 605642 h 736270"/>
              <a:gd name="connsiteX2" fmla="*/ 427512 w 1258782"/>
              <a:gd name="connsiteY2" fmla="*/ 0 h 736270"/>
              <a:gd name="connsiteX3" fmla="*/ 522514 w 1258782"/>
              <a:gd name="connsiteY3" fmla="*/ 605641 h 736270"/>
              <a:gd name="connsiteX4" fmla="*/ 1258782 w 1258782"/>
              <a:gd name="connsiteY4" fmla="*/ 285009 h 736270"/>
              <a:gd name="connsiteX0" fmla="*/ 83130 w 635061"/>
              <a:gd name="connsiteY0" fmla="*/ 736270 h 1187534"/>
              <a:gd name="connsiteX1" fmla="*/ 391888 w 635061"/>
              <a:gd name="connsiteY1" fmla="*/ 605642 h 1187534"/>
              <a:gd name="connsiteX2" fmla="*/ 510642 w 635061"/>
              <a:gd name="connsiteY2" fmla="*/ 0 h 1187534"/>
              <a:gd name="connsiteX3" fmla="*/ 605644 w 635061"/>
              <a:gd name="connsiteY3" fmla="*/ 605641 h 1187534"/>
              <a:gd name="connsiteX4" fmla="*/ 0 w 635061"/>
              <a:gd name="connsiteY4" fmla="*/ 1187534 h 1187534"/>
              <a:gd name="connsiteX0" fmla="*/ 0 w 783769"/>
              <a:gd name="connsiteY0" fmla="*/ 736270 h 736270"/>
              <a:gd name="connsiteX1" fmla="*/ 308758 w 783769"/>
              <a:gd name="connsiteY1" fmla="*/ 605642 h 736270"/>
              <a:gd name="connsiteX2" fmla="*/ 427512 w 783769"/>
              <a:gd name="connsiteY2" fmla="*/ 0 h 736270"/>
              <a:gd name="connsiteX3" fmla="*/ 522514 w 783769"/>
              <a:gd name="connsiteY3" fmla="*/ 605641 h 736270"/>
              <a:gd name="connsiteX4" fmla="*/ 783769 w 783769"/>
              <a:gd name="connsiteY4" fmla="*/ 700646 h 736270"/>
              <a:gd name="connsiteX0" fmla="*/ 0 w 795644"/>
              <a:gd name="connsiteY0" fmla="*/ 736270 h 736272"/>
              <a:gd name="connsiteX1" fmla="*/ 308758 w 795644"/>
              <a:gd name="connsiteY1" fmla="*/ 605642 h 736272"/>
              <a:gd name="connsiteX2" fmla="*/ 427512 w 795644"/>
              <a:gd name="connsiteY2" fmla="*/ 0 h 736272"/>
              <a:gd name="connsiteX3" fmla="*/ 522514 w 795644"/>
              <a:gd name="connsiteY3" fmla="*/ 605641 h 736272"/>
              <a:gd name="connsiteX4" fmla="*/ 795644 w 795644"/>
              <a:gd name="connsiteY4" fmla="*/ 736272 h 736272"/>
              <a:gd name="connsiteX0" fmla="*/ 0 w 795644"/>
              <a:gd name="connsiteY0" fmla="*/ 736270 h 744129"/>
              <a:gd name="connsiteX1" fmla="*/ 308758 w 795644"/>
              <a:gd name="connsiteY1" fmla="*/ 605642 h 744129"/>
              <a:gd name="connsiteX2" fmla="*/ 427512 w 795644"/>
              <a:gd name="connsiteY2" fmla="*/ 0 h 744129"/>
              <a:gd name="connsiteX3" fmla="*/ 522514 w 795644"/>
              <a:gd name="connsiteY3" fmla="*/ 605641 h 744129"/>
              <a:gd name="connsiteX4" fmla="*/ 795644 w 795644"/>
              <a:gd name="connsiteY4" fmla="*/ 736272 h 744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5644" h="744129">
                <a:moveTo>
                  <a:pt x="0" y="736270"/>
                </a:moveTo>
                <a:cubicBezTo>
                  <a:pt x="11875" y="750124"/>
                  <a:pt x="237506" y="763980"/>
                  <a:pt x="308758" y="605642"/>
                </a:cubicBezTo>
                <a:cubicBezTo>
                  <a:pt x="380010" y="447304"/>
                  <a:pt x="368135" y="0"/>
                  <a:pt x="427512" y="0"/>
                </a:cubicBezTo>
                <a:cubicBezTo>
                  <a:pt x="486889" y="0"/>
                  <a:pt x="461159" y="482929"/>
                  <a:pt x="522514" y="605641"/>
                </a:cubicBezTo>
                <a:cubicBezTo>
                  <a:pt x="583869" y="728353"/>
                  <a:pt x="795644" y="736272"/>
                  <a:pt x="795644" y="73627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Freeform 19"/>
          <p:cNvSpPr/>
          <p:nvPr/>
        </p:nvSpPr>
        <p:spPr>
          <a:xfrm>
            <a:off x="3201268" y="2249385"/>
            <a:ext cx="1066800" cy="744129"/>
          </a:xfrm>
          <a:custGeom>
            <a:avLst/>
            <a:gdLst>
              <a:gd name="connsiteX0" fmla="*/ 0 w 807522"/>
              <a:gd name="connsiteY0" fmla="*/ 736270 h 807117"/>
              <a:gd name="connsiteX1" fmla="*/ 285008 w 807522"/>
              <a:gd name="connsiteY1" fmla="*/ 736270 h 807117"/>
              <a:gd name="connsiteX2" fmla="*/ 427512 w 807522"/>
              <a:gd name="connsiteY2" fmla="*/ 0 h 807117"/>
              <a:gd name="connsiteX3" fmla="*/ 522514 w 807522"/>
              <a:gd name="connsiteY3" fmla="*/ 736270 h 807117"/>
              <a:gd name="connsiteX4" fmla="*/ 807522 w 807522"/>
              <a:gd name="connsiteY4" fmla="*/ 736270 h 807117"/>
              <a:gd name="connsiteX0" fmla="*/ 0 w 807522"/>
              <a:gd name="connsiteY0" fmla="*/ 736953 h 807800"/>
              <a:gd name="connsiteX1" fmla="*/ 285008 w 807522"/>
              <a:gd name="connsiteY1" fmla="*/ 736953 h 807800"/>
              <a:gd name="connsiteX2" fmla="*/ 427512 w 807522"/>
              <a:gd name="connsiteY2" fmla="*/ 683 h 807800"/>
              <a:gd name="connsiteX3" fmla="*/ 522514 w 807522"/>
              <a:gd name="connsiteY3" fmla="*/ 606324 h 807800"/>
              <a:gd name="connsiteX4" fmla="*/ 807522 w 807522"/>
              <a:gd name="connsiteY4" fmla="*/ 736953 h 807800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59005"/>
              <a:gd name="connsiteX1" fmla="*/ 308758 w 807522"/>
              <a:gd name="connsiteY1" fmla="*/ 605642 h 759005"/>
              <a:gd name="connsiteX2" fmla="*/ 427512 w 807522"/>
              <a:gd name="connsiteY2" fmla="*/ 0 h 759005"/>
              <a:gd name="connsiteX3" fmla="*/ 522514 w 807522"/>
              <a:gd name="connsiteY3" fmla="*/ 605641 h 759005"/>
              <a:gd name="connsiteX4" fmla="*/ 807522 w 807522"/>
              <a:gd name="connsiteY4" fmla="*/ 736270 h 759005"/>
              <a:gd name="connsiteX0" fmla="*/ 0 w 807522"/>
              <a:gd name="connsiteY0" fmla="*/ 736270 h 765058"/>
              <a:gd name="connsiteX1" fmla="*/ 308758 w 807522"/>
              <a:gd name="connsiteY1" fmla="*/ 605642 h 765058"/>
              <a:gd name="connsiteX2" fmla="*/ 427512 w 807522"/>
              <a:gd name="connsiteY2" fmla="*/ 0 h 765058"/>
              <a:gd name="connsiteX3" fmla="*/ 522514 w 807522"/>
              <a:gd name="connsiteY3" fmla="*/ 605641 h 765058"/>
              <a:gd name="connsiteX4" fmla="*/ 807522 w 807522"/>
              <a:gd name="connsiteY4" fmla="*/ 736270 h 765058"/>
              <a:gd name="connsiteX0" fmla="*/ 0 w 807522"/>
              <a:gd name="connsiteY0" fmla="*/ 736270 h 736770"/>
              <a:gd name="connsiteX1" fmla="*/ 308758 w 807522"/>
              <a:gd name="connsiteY1" fmla="*/ 605642 h 736770"/>
              <a:gd name="connsiteX2" fmla="*/ 427512 w 807522"/>
              <a:gd name="connsiteY2" fmla="*/ 0 h 736770"/>
              <a:gd name="connsiteX3" fmla="*/ 522514 w 807522"/>
              <a:gd name="connsiteY3" fmla="*/ 605641 h 736770"/>
              <a:gd name="connsiteX4" fmla="*/ 807522 w 807522"/>
              <a:gd name="connsiteY4" fmla="*/ 736270 h 736770"/>
              <a:gd name="connsiteX0" fmla="*/ 0 w 807522"/>
              <a:gd name="connsiteY0" fmla="*/ 736270 h 736770"/>
              <a:gd name="connsiteX1" fmla="*/ 308758 w 807522"/>
              <a:gd name="connsiteY1" fmla="*/ 605642 h 736770"/>
              <a:gd name="connsiteX2" fmla="*/ 427512 w 807522"/>
              <a:gd name="connsiteY2" fmla="*/ 0 h 736770"/>
              <a:gd name="connsiteX3" fmla="*/ 522514 w 807522"/>
              <a:gd name="connsiteY3" fmla="*/ 605641 h 736770"/>
              <a:gd name="connsiteX4" fmla="*/ 807522 w 807522"/>
              <a:gd name="connsiteY4" fmla="*/ 736270 h 736770"/>
              <a:gd name="connsiteX0" fmla="*/ 0 w 807522"/>
              <a:gd name="connsiteY0" fmla="*/ 736270 h 736270"/>
              <a:gd name="connsiteX1" fmla="*/ 308758 w 807522"/>
              <a:gd name="connsiteY1" fmla="*/ 605642 h 736270"/>
              <a:gd name="connsiteX2" fmla="*/ 427512 w 807522"/>
              <a:gd name="connsiteY2" fmla="*/ 0 h 736270"/>
              <a:gd name="connsiteX3" fmla="*/ 522514 w 807522"/>
              <a:gd name="connsiteY3" fmla="*/ 605641 h 736270"/>
              <a:gd name="connsiteX4" fmla="*/ 807522 w 807522"/>
              <a:gd name="connsiteY4" fmla="*/ 736270 h 736270"/>
              <a:gd name="connsiteX0" fmla="*/ 0 w 1021278"/>
              <a:gd name="connsiteY0" fmla="*/ 736270 h 736270"/>
              <a:gd name="connsiteX1" fmla="*/ 308758 w 1021278"/>
              <a:gd name="connsiteY1" fmla="*/ 605642 h 736270"/>
              <a:gd name="connsiteX2" fmla="*/ 427512 w 1021278"/>
              <a:gd name="connsiteY2" fmla="*/ 0 h 736270"/>
              <a:gd name="connsiteX3" fmla="*/ 522514 w 1021278"/>
              <a:gd name="connsiteY3" fmla="*/ 605641 h 736270"/>
              <a:gd name="connsiteX4" fmla="*/ 1021278 w 1021278"/>
              <a:gd name="connsiteY4" fmla="*/ 320634 h 736270"/>
              <a:gd name="connsiteX0" fmla="*/ 0 w 771896"/>
              <a:gd name="connsiteY0" fmla="*/ 736270 h 736271"/>
              <a:gd name="connsiteX1" fmla="*/ 308758 w 771896"/>
              <a:gd name="connsiteY1" fmla="*/ 605642 h 736271"/>
              <a:gd name="connsiteX2" fmla="*/ 427512 w 771896"/>
              <a:gd name="connsiteY2" fmla="*/ 0 h 736271"/>
              <a:gd name="connsiteX3" fmla="*/ 522514 w 771896"/>
              <a:gd name="connsiteY3" fmla="*/ 605641 h 736271"/>
              <a:gd name="connsiteX4" fmla="*/ 771896 w 771896"/>
              <a:gd name="connsiteY4" fmla="*/ 736271 h 736271"/>
              <a:gd name="connsiteX0" fmla="*/ 0 w 866899"/>
              <a:gd name="connsiteY0" fmla="*/ 736270 h 855024"/>
              <a:gd name="connsiteX1" fmla="*/ 308758 w 866899"/>
              <a:gd name="connsiteY1" fmla="*/ 605642 h 855024"/>
              <a:gd name="connsiteX2" fmla="*/ 427512 w 866899"/>
              <a:gd name="connsiteY2" fmla="*/ 0 h 855024"/>
              <a:gd name="connsiteX3" fmla="*/ 522514 w 866899"/>
              <a:gd name="connsiteY3" fmla="*/ 605641 h 855024"/>
              <a:gd name="connsiteX4" fmla="*/ 866899 w 866899"/>
              <a:gd name="connsiteY4" fmla="*/ 855024 h 855024"/>
              <a:gd name="connsiteX0" fmla="*/ 0 w 866899"/>
              <a:gd name="connsiteY0" fmla="*/ 736270 h 855024"/>
              <a:gd name="connsiteX1" fmla="*/ 308758 w 866899"/>
              <a:gd name="connsiteY1" fmla="*/ 605642 h 855024"/>
              <a:gd name="connsiteX2" fmla="*/ 427512 w 866899"/>
              <a:gd name="connsiteY2" fmla="*/ 0 h 855024"/>
              <a:gd name="connsiteX3" fmla="*/ 522514 w 866899"/>
              <a:gd name="connsiteY3" fmla="*/ 605641 h 855024"/>
              <a:gd name="connsiteX4" fmla="*/ 866899 w 866899"/>
              <a:gd name="connsiteY4" fmla="*/ 855024 h 855024"/>
              <a:gd name="connsiteX0" fmla="*/ 0 w 783771"/>
              <a:gd name="connsiteY0" fmla="*/ 736270 h 760022"/>
              <a:gd name="connsiteX1" fmla="*/ 308758 w 783771"/>
              <a:gd name="connsiteY1" fmla="*/ 605642 h 760022"/>
              <a:gd name="connsiteX2" fmla="*/ 427512 w 783771"/>
              <a:gd name="connsiteY2" fmla="*/ 0 h 760022"/>
              <a:gd name="connsiteX3" fmla="*/ 522514 w 783771"/>
              <a:gd name="connsiteY3" fmla="*/ 605641 h 760022"/>
              <a:gd name="connsiteX4" fmla="*/ 783771 w 783771"/>
              <a:gd name="connsiteY4" fmla="*/ 760022 h 760022"/>
              <a:gd name="connsiteX0" fmla="*/ 0 w 783771"/>
              <a:gd name="connsiteY0" fmla="*/ 736270 h 760022"/>
              <a:gd name="connsiteX1" fmla="*/ 308758 w 783771"/>
              <a:gd name="connsiteY1" fmla="*/ 605642 h 760022"/>
              <a:gd name="connsiteX2" fmla="*/ 427512 w 783771"/>
              <a:gd name="connsiteY2" fmla="*/ 0 h 760022"/>
              <a:gd name="connsiteX3" fmla="*/ 522514 w 783771"/>
              <a:gd name="connsiteY3" fmla="*/ 605641 h 760022"/>
              <a:gd name="connsiteX4" fmla="*/ 783771 w 783771"/>
              <a:gd name="connsiteY4" fmla="*/ 760022 h 760022"/>
              <a:gd name="connsiteX0" fmla="*/ 0 w 798470"/>
              <a:gd name="connsiteY0" fmla="*/ 736270 h 767046"/>
              <a:gd name="connsiteX1" fmla="*/ 308758 w 798470"/>
              <a:gd name="connsiteY1" fmla="*/ 605642 h 767046"/>
              <a:gd name="connsiteX2" fmla="*/ 427512 w 798470"/>
              <a:gd name="connsiteY2" fmla="*/ 0 h 767046"/>
              <a:gd name="connsiteX3" fmla="*/ 522514 w 798470"/>
              <a:gd name="connsiteY3" fmla="*/ 605641 h 767046"/>
              <a:gd name="connsiteX4" fmla="*/ 783771 w 798470"/>
              <a:gd name="connsiteY4" fmla="*/ 760022 h 767046"/>
              <a:gd name="connsiteX5" fmla="*/ 764968 w 798470"/>
              <a:gd name="connsiteY5" fmla="*/ 740227 h 767046"/>
              <a:gd name="connsiteX0" fmla="*/ 0 w 1237327"/>
              <a:gd name="connsiteY0" fmla="*/ 736270 h 757112"/>
              <a:gd name="connsiteX1" fmla="*/ 308758 w 1237327"/>
              <a:gd name="connsiteY1" fmla="*/ 605642 h 757112"/>
              <a:gd name="connsiteX2" fmla="*/ 427512 w 1237327"/>
              <a:gd name="connsiteY2" fmla="*/ 0 h 757112"/>
              <a:gd name="connsiteX3" fmla="*/ 522514 w 1237327"/>
              <a:gd name="connsiteY3" fmla="*/ 605641 h 757112"/>
              <a:gd name="connsiteX4" fmla="*/ 1235033 w 1237327"/>
              <a:gd name="connsiteY4" fmla="*/ 748147 h 757112"/>
              <a:gd name="connsiteX5" fmla="*/ 764968 w 1237327"/>
              <a:gd name="connsiteY5" fmla="*/ 740227 h 757112"/>
              <a:gd name="connsiteX0" fmla="*/ 0 w 1288056"/>
              <a:gd name="connsiteY0" fmla="*/ 736270 h 918439"/>
              <a:gd name="connsiteX1" fmla="*/ 308758 w 1288056"/>
              <a:gd name="connsiteY1" fmla="*/ 605642 h 918439"/>
              <a:gd name="connsiteX2" fmla="*/ 427512 w 1288056"/>
              <a:gd name="connsiteY2" fmla="*/ 0 h 918439"/>
              <a:gd name="connsiteX3" fmla="*/ 522514 w 1288056"/>
              <a:gd name="connsiteY3" fmla="*/ 605641 h 918439"/>
              <a:gd name="connsiteX4" fmla="*/ 1235033 w 1288056"/>
              <a:gd name="connsiteY4" fmla="*/ 748147 h 918439"/>
              <a:gd name="connsiteX5" fmla="*/ 1287482 w 1288056"/>
              <a:gd name="connsiteY5" fmla="*/ 918357 h 918439"/>
              <a:gd name="connsiteX0" fmla="*/ 0 w 1287504"/>
              <a:gd name="connsiteY0" fmla="*/ 736270 h 918707"/>
              <a:gd name="connsiteX1" fmla="*/ 308758 w 1287504"/>
              <a:gd name="connsiteY1" fmla="*/ 605642 h 918707"/>
              <a:gd name="connsiteX2" fmla="*/ 427512 w 1287504"/>
              <a:gd name="connsiteY2" fmla="*/ 0 h 918707"/>
              <a:gd name="connsiteX3" fmla="*/ 522514 w 1287504"/>
              <a:gd name="connsiteY3" fmla="*/ 605641 h 918707"/>
              <a:gd name="connsiteX4" fmla="*/ 748144 w 1287504"/>
              <a:gd name="connsiteY4" fmla="*/ 866900 h 918707"/>
              <a:gd name="connsiteX5" fmla="*/ 1287482 w 1287504"/>
              <a:gd name="connsiteY5" fmla="*/ 918357 h 918707"/>
              <a:gd name="connsiteX0" fmla="*/ 0 w 1287533"/>
              <a:gd name="connsiteY0" fmla="*/ 736270 h 972861"/>
              <a:gd name="connsiteX1" fmla="*/ 308758 w 1287533"/>
              <a:gd name="connsiteY1" fmla="*/ 605642 h 972861"/>
              <a:gd name="connsiteX2" fmla="*/ 427512 w 1287533"/>
              <a:gd name="connsiteY2" fmla="*/ 0 h 972861"/>
              <a:gd name="connsiteX3" fmla="*/ 522514 w 1287533"/>
              <a:gd name="connsiteY3" fmla="*/ 605641 h 972861"/>
              <a:gd name="connsiteX4" fmla="*/ 748144 w 1287533"/>
              <a:gd name="connsiteY4" fmla="*/ 866900 h 972861"/>
              <a:gd name="connsiteX5" fmla="*/ 1287482 w 1287533"/>
              <a:gd name="connsiteY5" fmla="*/ 918357 h 972861"/>
              <a:gd name="connsiteX0" fmla="*/ 0 w 1287533"/>
              <a:gd name="connsiteY0" fmla="*/ 736270 h 972861"/>
              <a:gd name="connsiteX1" fmla="*/ 308758 w 1287533"/>
              <a:gd name="connsiteY1" fmla="*/ 605642 h 972861"/>
              <a:gd name="connsiteX2" fmla="*/ 427512 w 1287533"/>
              <a:gd name="connsiteY2" fmla="*/ 0 h 972861"/>
              <a:gd name="connsiteX3" fmla="*/ 522514 w 1287533"/>
              <a:gd name="connsiteY3" fmla="*/ 605641 h 972861"/>
              <a:gd name="connsiteX4" fmla="*/ 748144 w 1287533"/>
              <a:gd name="connsiteY4" fmla="*/ 866900 h 972861"/>
              <a:gd name="connsiteX5" fmla="*/ 1287482 w 1287533"/>
              <a:gd name="connsiteY5" fmla="*/ 918357 h 972861"/>
              <a:gd name="connsiteX0" fmla="*/ 0 w 748144"/>
              <a:gd name="connsiteY0" fmla="*/ 736270 h 866900"/>
              <a:gd name="connsiteX1" fmla="*/ 308758 w 748144"/>
              <a:gd name="connsiteY1" fmla="*/ 605642 h 866900"/>
              <a:gd name="connsiteX2" fmla="*/ 427512 w 748144"/>
              <a:gd name="connsiteY2" fmla="*/ 0 h 866900"/>
              <a:gd name="connsiteX3" fmla="*/ 522514 w 748144"/>
              <a:gd name="connsiteY3" fmla="*/ 605641 h 866900"/>
              <a:gd name="connsiteX4" fmla="*/ 748144 w 748144"/>
              <a:gd name="connsiteY4" fmla="*/ 866900 h 866900"/>
              <a:gd name="connsiteX0" fmla="*/ 0 w 819396"/>
              <a:gd name="connsiteY0" fmla="*/ 736270 h 748147"/>
              <a:gd name="connsiteX1" fmla="*/ 308758 w 819396"/>
              <a:gd name="connsiteY1" fmla="*/ 605642 h 748147"/>
              <a:gd name="connsiteX2" fmla="*/ 427512 w 819396"/>
              <a:gd name="connsiteY2" fmla="*/ 0 h 748147"/>
              <a:gd name="connsiteX3" fmla="*/ 522514 w 819396"/>
              <a:gd name="connsiteY3" fmla="*/ 605641 h 748147"/>
              <a:gd name="connsiteX4" fmla="*/ 819396 w 819396"/>
              <a:gd name="connsiteY4" fmla="*/ 748147 h 748147"/>
              <a:gd name="connsiteX0" fmla="*/ 0 w 748144"/>
              <a:gd name="connsiteY0" fmla="*/ 736270 h 748147"/>
              <a:gd name="connsiteX1" fmla="*/ 308758 w 748144"/>
              <a:gd name="connsiteY1" fmla="*/ 605642 h 748147"/>
              <a:gd name="connsiteX2" fmla="*/ 427512 w 748144"/>
              <a:gd name="connsiteY2" fmla="*/ 0 h 748147"/>
              <a:gd name="connsiteX3" fmla="*/ 522514 w 748144"/>
              <a:gd name="connsiteY3" fmla="*/ 605641 h 748147"/>
              <a:gd name="connsiteX4" fmla="*/ 748144 w 748144"/>
              <a:gd name="connsiteY4" fmla="*/ 748147 h 748147"/>
              <a:gd name="connsiteX0" fmla="*/ 0 w 855022"/>
              <a:gd name="connsiteY0" fmla="*/ 736270 h 736271"/>
              <a:gd name="connsiteX1" fmla="*/ 308758 w 855022"/>
              <a:gd name="connsiteY1" fmla="*/ 605642 h 736271"/>
              <a:gd name="connsiteX2" fmla="*/ 427512 w 855022"/>
              <a:gd name="connsiteY2" fmla="*/ 0 h 736271"/>
              <a:gd name="connsiteX3" fmla="*/ 522514 w 855022"/>
              <a:gd name="connsiteY3" fmla="*/ 605641 h 736271"/>
              <a:gd name="connsiteX4" fmla="*/ 855022 w 855022"/>
              <a:gd name="connsiteY4" fmla="*/ 736271 h 736271"/>
              <a:gd name="connsiteX0" fmla="*/ 0 w 807520"/>
              <a:gd name="connsiteY0" fmla="*/ 736270 h 760022"/>
              <a:gd name="connsiteX1" fmla="*/ 308758 w 807520"/>
              <a:gd name="connsiteY1" fmla="*/ 605642 h 760022"/>
              <a:gd name="connsiteX2" fmla="*/ 427512 w 807520"/>
              <a:gd name="connsiteY2" fmla="*/ 0 h 760022"/>
              <a:gd name="connsiteX3" fmla="*/ 522514 w 807520"/>
              <a:gd name="connsiteY3" fmla="*/ 605641 h 760022"/>
              <a:gd name="connsiteX4" fmla="*/ 807520 w 807520"/>
              <a:gd name="connsiteY4" fmla="*/ 760022 h 760022"/>
              <a:gd name="connsiteX0" fmla="*/ 0 w 1258782"/>
              <a:gd name="connsiteY0" fmla="*/ 736270 h 736270"/>
              <a:gd name="connsiteX1" fmla="*/ 308758 w 1258782"/>
              <a:gd name="connsiteY1" fmla="*/ 605642 h 736270"/>
              <a:gd name="connsiteX2" fmla="*/ 427512 w 1258782"/>
              <a:gd name="connsiteY2" fmla="*/ 0 h 736270"/>
              <a:gd name="connsiteX3" fmla="*/ 522514 w 1258782"/>
              <a:gd name="connsiteY3" fmla="*/ 605641 h 736270"/>
              <a:gd name="connsiteX4" fmla="*/ 1258782 w 1258782"/>
              <a:gd name="connsiteY4" fmla="*/ 285009 h 736270"/>
              <a:gd name="connsiteX0" fmla="*/ 83130 w 635061"/>
              <a:gd name="connsiteY0" fmla="*/ 736270 h 1187534"/>
              <a:gd name="connsiteX1" fmla="*/ 391888 w 635061"/>
              <a:gd name="connsiteY1" fmla="*/ 605642 h 1187534"/>
              <a:gd name="connsiteX2" fmla="*/ 510642 w 635061"/>
              <a:gd name="connsiteY2" fmla="*/ 0 h 1187534"/>
              <a:gd name="connsiteX3" fmla="*/ 605644 w 635061"/>
              <a:gd name="connsiteY3" fmla="*/ 605641 h 1187534"/>
              <a:gd name="connsiteX4" fmla="*/ 0 w 635061"/>
              <a:gd name="connsiteY4" fmla="*/ 1187534 h 1187534"/>
              <a:gd name="connsiteX0" fmla="*/ 0 w 783769"/>
              <a:gd name="connsiteY0" fmla="*/ 736270 h 736270"/>
              <a:gd name="connsiteX1" fmla="*/ 308758 w 783769"/>
              <a:gd name="connsiteY1" fmla="*/ 605642 h 736270"/>
              <a:gd name="connsiteX2" fmla="*/ 427512 w 783769"/>
              <a:gd name="connsiteY2" fmla="*/ 0 h 736270"/>
              <a:gd name="connsiteX3" fmla="*/ 522514 w 783769"/>
              <a:gd name="connsiteY3" fmla="*/ 605641 h 736270"/>
              <a:gd name="connsiteX4" fmla="*/ 783769 w 783769"/>
              <a:gd name="connsiteY4" fmla="*/ 700646 h 736270"/>
              <a:gd name="connsiteX0" fmla="*/ 0 w 795644"/>
              <a:gd name="connsiteY0" fmla="*/ 736270 h 736272"/>
              <a:gd name="connsiteX1" fmla="*/ 308758 w 795644"/>
              <a:gd name="connsiteY1" fmla="*/ 605642 h 736272"/>
              <a:gd name="connsiteX2" fmla="*/ 427512 w 795644"/>
              <a:gd name="connsiteY2" fmla="*/ 0 h 736272"/>
              <a:gd name="connsiteX3" fmla="*/ 522514 w 795644"/>
              <a:gd name="connsiteY3" fmla="*/ 605641 h 736272"/>
              <a:gd name="connsiteX4" fmla="*/ 795644 w 795644"/>
              <a:gd name="connsiteY4" fmla="*/ 736272 h 736272"/>
              <a:gd name="connsiteX0" fmla="*/ 0 w 795644"/>
              <a:gd name="connsiteY0" fmla="*/ 736270 h 744129"/>
              <a:gd name="connsiteX1" fmla="*/ 308758 w 795644"/>
              <a:gd name="connsiteY1" fmla="*/ 605642 h 744129"/>
              <a:gd name="connsiteX2" fmla="*/ 427512 w 795644"/>
              <a:gd name="connsiteY2" fmla="*/ 0 h 744129"/>
              <a:gd name="connsiteX3" fmla="*/ 522514 w 795644"/>
              <a:gd name="connsiteY3" fmla="*/ 605641 h 744129"/>
              <a:gd name="connsiteX4" fmla="*/ 795644 w 795644"/>
              <a:gd name="connsiteY4" fmla="*/ 736272 h 744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5644" h="744129">
                <a:moveTo>
                  <a:pt x="0" y="736270"/>
                </a:moveTo>
                <a:cubicBezTo>
                  <a:pt x="11875" y="750124"/>
                  <a:pt x="237506" y="763980"/>
                  <a:pt x="308758" y="605642"/>
                </a:cubicBezTo>
                <a:cubicBezTo>
                  <a:pt x="380010" y="447304"/>
                  <a:pt x="368135" y="0"/>
                  <a:pt x="427512" y="0"/>
                </a:cubicBezTo>
                <a:cubicBezTo>
                  <a:pt x="486889" y="0"/>
                  <a:pt x="461159" y="482929"/>
                  <a:pt x="522514" y="605641"/>
                </a:cubicBezTo>
                <a:cubicBezTo>
                  <a:pt x="583869" y="728353"/>
                  <a:pt x="795644" y="736272"/>
                  <a:pt x="795644" y="73627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TextBox 20"/>
          <p:cNvSpPr txBox="1"/>
          <p:nvPr/>
        </p:nvSpPr>
        <p:spPr>
          <a:xfrm>
            <a:off x="1211410" y="2819400"/>
            <a:ext cx="12316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Alternating</a:t>
            </a:r>
          </a:p>
          <a:p>
            <a:pPr algn="ctr"/>
            <a:r>
              <a:rPr lang="sv-SE" dirty="0" smtClean="0"/>
              <a:t>material</a:t>
            </a:r>
            <a:endParaRPr lang="sv-SE" dirty="0"/>
          </a:p>
        </p:txBody>
      </p:sp>
      <p:sp>
        <p:nvSpPr>
          <p:cNvPr id="22" name="TextBox 21"/>
          <p:cNvSpPr txBox="1"/>
          <p:nvPr/>
        </p:nvSpPr>
        <p:spPr>
          <a:xfrm>
            <a:off x="1400163" y="4687354"/>
            <a:ext cx="883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Varying</a:t>
            </a:r>
          </a:p>
          <a:p>
            <a:pPr algn="ctr"/>
            <a:r>
              <a:rPr lang="sv-SE" dirty="0" smtClean="0"/>
              <a:t>doping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903320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Reduced dimensions – DOS</a:t>
            </a:r>
            <a:endParaRPr lang="sv-SE" dirty="0"/>
          </a:p>
        </p:txBody>
      </p:sp>
      <p:sp>
        <p:nvSpPr>
          <p:cNvPr id="19" name="TextBox 18"/>
          <p:cNvSpPr txBox="1"/>
          <p:nvPr/>
        </p:nvSpPr>
        <p:spPr>
          <a:xfrm>
            <a:off x="1295400" y="2819400"/>
            <a:ext cx="4316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Density of states (DOS) for confined systems</a:t>
            </a:r>
            <a:endParaRPr lang="sv-SE" dirty="0"/>
          </a:p>
        </p:txBody>
      </p:sp>
      <p:pic>
        <p:nvPicPr>
          <p:cNvPr id="25602" name="Picture 2" descr="C:\Documents and Settings\nm\Mina dokument\courses\Luminescence spectroscopy of semiconductors\LumSpSemFigs10_17\Fig12_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33600"/>
            <a:ext cx="2389632" cy="385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V="1">
            <a:off x="6400800" y="2921330"/>
            <a:ext cx="415636" cy="2869871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905000" y="3505200"/>
                <a:ext cx="3398046" cy="19974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dirty="0" smtClean="0"/>
                  <a:t>1D: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SE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SE" b="0" i="1" smtClean="0">
                            <a:latin typeface="Cambria Math"/>
                          </a:rPr>
                          <m:t>𝜌</m:t>
                        </m:r>
                      </m:e>
                      <m:sub>
                        <m:r>
                          <a:rPr lang="sv-SE" b="0" i="1" smtClean="0">
                            <a:latin typeface="Cambria Math"/>
                          </a:rPr>
                          <m:t>1</m:t>
                        </m:r>
                        <m:r>
                          <a:rPr lang="sv-SE" b="0" i="1" smtClean="0">
                            <a:latin typeface="Cambria Math"/>
                          </a:rPr>
                          <m:t>𝑑</m:t>
                        </m:r>
                      </m:sub>
                    </m:sSub>
                    <m:d>
                      <m:dPr>
                        <m:ctrlPr>
                          <a:rPr lang="sv-SE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v-SE" b="0" i="1" smtClean="0">
                            <a:latin typeface="Cambria Math"/>
                          </a:rPr>
                          <m:t>𝐸</m:t>
                        </m:r>
                      </m:e>
                    </m:d>
                    <m:r>
                      <a:rPr lang="sv-SE" b="0" i="1" smtClean="0">
                        <a:latin typeface="Cambria Math"/>
                      </a:rPr>
                      <m:t>= </m:t>
                    </m:r>
                    <m:sSub>
                      <m:sSubPr>
                        <m:ctrlPr>
                          <a:rPr lang="sv-SE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SE" b="0" i="1" smtClean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sv-SE" b="0" i="1" smtClean="0">
                            <a:latin typeface="Cambria Math"/>
                          </a:rPr>
                          <m:t>𝑆</m:t>
                        </m:r>
                      </m:sub>
                    </m:sSub>
                    <m:f>
                      <m:fPr>
                        <m:ctrlPr>
                          <a:rPr lang="sv-SE" b="0" i="1" smtClean="0">
                            <a:latin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sv-SE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v-SE" b="0" i="1" smtClean="0">
                                <a:latin typeface="Cambria Math"/>
                              </a:rPr>
                              <m:t>2</m:t>
                            </m:r>
                            <m:r>
                              <a:rPr lang="sv-SE" b="0" i="1" smtClean="0">
                                <a:latin typeface="Cambria Math"/>
                              </a:rPr>
                              <m:t>𝑚</m:t>
                            </m:r>
                          </m:e>
                        </m:rad>
                      </m:num>
                      <m:den>
                        <m:r>
                          <a:rPr lang="sv-SE" b="0" i="1" smtClean="0">
                            <a:latin typeface="Cambria Math"/>
                          </a:rPr>
                          <m:t>4</m:t>
                        </m:r>
                        <m:r>
                          <a:rPr lang="sv-SE" b="0" i="1" smtClean="0">
                            <a:latin typeface="Cambria Math"/>
                          </a:rPr>
                          <m:t>𝜋</m:t>
                        </m:r>
                        <m:r>
                          <a:rPr lang="sv-SE" b="0" i="1" smtClean="0">
                            <a:latin typeface="Cambria Math"/>
                          </a:rPr>
                          <m:t>ℏ</m:t>
                        </m:r>
                      </m:den>
                    </m:f>
                    <m:f>
                      <m:fPr>
                        <m:ctrlPr>
                          <a:rPr lang="sv-SE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v-SE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v-SE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sv-SE" b="0" i="1" smtClean="0">
                                <a:latin typeface="Cambria Math"/>
                              </a:rPr>
                              <m:t>𝐸</m:t>
                            </m:r>
                            <m:r>
                              <a:rPr lang="sv-SE" b="0" i="1" smtClean="0"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sv-SE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sv-SE" b="0" i="1" smtClean="0">
                                    <a:latin typeface="Cambria Math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sv-SE" b="0" i="1" smtClean="0">
                                    <a:latin typeface="Cambria Math"/>
                                  </a:rPr>
                                  <m:t>𝑔</m:t>
                                </m:r>
                              </m:sub>
                            </m:sSub>
                          </m:e>
                        </m:rad>
                      </m:den>
                    </m:f>
                  </m:oMath>
                </a14:m>
                <a:endParaRPr lang="sv-SE" dirty="0" smtClean="0"/>
              </a:p>
              <a:p>
                <a:endParaRPr lang="sv-SE" dirty="0" smtClean="0"/>
              </a:p>
              <a:p>
                <a:r>
                  <a:rPr lang="sv-SE" dirty="0" smtClean="0"/>
                  <a:t>2D: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SE" i="1">
                            <a:latin typeface="Cambria Math"/>
                          </a:rPr>
                        </m:ctrlPr>
                      </m:sSubPr>
                      <m:e>
                        <m:r>
                          <a:rPr lang="sv-SE" i="1">
                            <a:latin typeface="Cambria Math"/>
                          </a:rPr>
                          <m:t>𝜌</m:t>
                        </m:r>
                      </m:e>
                      <m:sub>
                        <m:r>
                          <a:rPr lang="sv-SE" b="0" i="1" smtClean="0">
                            <a:latin typeface="Cambria Math"/>
                          </a:rPr>
                          <m:t>2</m:t>
                        </m:r>
                        <m:r>
                          <a:rPr lang="sv-SE" i="1">
                            <a:latin typeface="Cambria Math"/>
                          </a:rPr>
                          <m:t>𝑑</m:t>
                        </m:r>
                      </m:sub>
                    </m:sSub>
                    <m:d>
                      <m:dPr>
                        <m:ctrlPr>
                          <a:rPr lang="sv-SE" i="1">
                            <a:latin typeface="Cambria Math"/>
                          </a:rPr>
                        </m:ctrlPr>
                      </m:dPr>
                      <m:e>
                        <m:r>
                          <a:rPr lang="sv-SE" i="1">
                            <a:latin typeface="Cambria Math"/>
                          </a:rPr>
                          <m:t>𝐸</m:t>
                        </m:r>
                      </m:e>
                    </m:d>
                    <m:r>
                      <a:rPr lang="sv-SE" i="1">
                        <a:latin typeface="Cambria Math"/>
                      </a:rPr>
                      <m:t>= </m:t>
                    </m:r>
                    <m:sSub>
                      <m:sSubPr>
                        <m:ctrlPr>
                          <a:rPr lang="sv-SE" i="1">
                            <a:latin typeface="Cambria Math"/>
                          </a:rPr>
                        </m:ctrlPr>
                      </m:sSubPr>
                      <m:e>
                        <m:r>
                          <a:rPr lang="sv-SE" i="1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sv-SE" i="1">
                            <a:latin typeface="Cambria Math"/>
                          </a:rPr>
                          <m:t>𝑆</m:t>
                        </m:r>
                      </m:sub>
                    </m:sSub>
                    <m:f>
                      <m:fPr>
                        <m:ctrlPr>
                          <a:rPr lang="sv-SE" i="1">
                            <a:latin typeface="Cambria Math"/>
                          </a:rPr>
                        </m:ctrlPr>
                      </m:fPr>
                      <m:num>
                        <m:r>
                          <a:rPr lang="sv-SE" b="0" i="1" smtClean="0">
                            <a:latin typeface="Cambria Math"/>
                          </a:rPr>
                          <m:t>2</m:t>
                        </m:r>
                        <m:r>
                          <a:rPr lang="sv-SE" b="0" i="1" smtClean="0"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sv-SE" b="0" i="1" smtClean="0">
                            <a:latin typeface="Cambria Math"/>
                          </a:rPr>
                          <m:t>4</m:t>
                        </m:r>
                        <m:r>
                          <a:rPr lang="sv-SE" i="1">
                            <a:latin typeface="Cambria Math"/>
                          </a:rPr>
                          <m:t>𝜋</m:t>
                        </m:r>
                        <m:sSup>
                          <m:sSupPr>
                            <m:ctrlPr>
                              <a:rPr lang="sv-SE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SE" b="0" i="1" smtClean="0">
                                <a:latin typeface="Cambria Math"/>
                              </a:rPr>
                              <m:t>ℏ</m:t>
                            </m:r>
                          </m:e>
                          <m:sup>
                            <m:r>
                              <a:rPr lang="sv-SE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sv-SE" dirty="0" smtClean="0"/>
              </a:p>
              <a:p>
                <a:endParaRPr lang="sv-SE" dirty="0" smtClean="0"/>
              </a:p>
              <a:p>
                <a:r>
                  <a:rPr lang="sv-SE" dirty="0" smtClean="0"/>
                  <a:t>3D: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SE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SE" i="1">
                            <a:latin typeface="Cambria Math"/>
                          </a:rPr>
                          <m:t>𝜌</m:t>
                        </m:r>
                      </m:e>
                      <m:sub>
                        <m:r>
                          <a:rPr lang="sv-SE" b="0" i="1" smtClean="0">
                            <a:latin typeface="Cambria Math"/>
                          </a:rPr>
                          <m:t>3</m:t>
                        </m:r>
                        <m:r>
                          <a:rPr lang="sv-SE" i="1">
                            <a:latin typeface="Cambria Math"/>
                          </a:rPr>
                          <m:t>𝑑</m:t>
                        </m:r>
                      </m:sub>
                    </m:sSub>
                    <m:d>
                      <m:dPr>
                        <m:ctrlPr>
                          <a:rPr lang="sv-SE" i="1">
                            <a:latin typeface="Cambria Math"/>
                          </a:rPr>
                        </m:ctrlPr>
                      </m:dPr>
                      <m:e>
                        <m:r>
                          <a:rPr lang="sv-SE" i="1">
                            <a:latin typeface="Cambria Math"/>
                          </a:rPr>
                          <m:t>𝐸</m:t>
                        </m:r>
                      </m:e>
                    </m:d>
                    <m:r>
                      <a:rPr lang="sv-SE" i="1">
                        <a:latin typeface="Cambria Math"/>
                      </a:rPr>
                      <m:t>= </m:t>
                    </m:r>
                    <m:sSub>
                      <m:sSubPr>
                        <m:ctrlPr>
                          <a:rPr lang="sv-SE" i="1">
                            <a:latin typeface="Cambria Math"/>
                          </a:rPr>
                        </m:ctrlPr>
                      </m:sSubPr>
                      <m:e>
                        <m:r>
                          <a:rPr lang="sv-SE" i="1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sv-SE" i="1">
                            <a:latin typeface="Cambria Math"/>
                          </a:rPr>
                          <m:t>𝑆</m:t>
                        </m:r>
                      </m:sub>
                    </m:sSub>
                    <m:f>
                      <m:fPr>
                        <m:ctrlPr>
                          <a:rPr lang="sv-SE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v-SE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SE" b="0" i="1" smtClean="0">
                                <a:latin typeface="Cambria Math"/>
                              </a:rPr>
                              <m:t>(2</m:t>
                            </m:r>
                            <m:r>
                              <a:rPr lang="sv-SE" b="0" i="1" smtClean="0">
                                <a:latin typeface="Cambria Math"/>
                              </a:rPr>
                              <m:t>𝑚</m:t>
                            </m:r>
                            <m:r>
                              <a:rPr lang="sv-SE" b="0" i="1" smtClean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sv-SE" b="0" i="1" smtClean="0">
                                <a:latin typeface="Cambria Math"/>
                              </a:rPr>
                              <m:t>3/2</m:t>
                            </m:r>
                          </m:sup>
                        </m:sSup>
                      </m:num>
                      <m:den>
                        <m:r>
                          <a:rPr lang="sv-SE" i="1">
                            <a:latin typeface="Cambria Math"/>
                          </a:rPr>
                          <m:t>4</m:t>
                        </m:r>
                        <m:sSup>
                          <m:sSupPr>
                            <m:ctrlPr>
                              <a:rPr lang="sv-SE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SE" b="0" i="1" smtClean="0">
                                <a:latin typeface="Cambria Math"/>
                              </a:rPr>
                              <m:t>𝜋</m:t>
                            </m:r>
                          </m:e>
                          <m:sup>
                            <m:r>
                              <a:rPr lang="sv-SE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sv-SE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v-SE" b="0" i="1" smtClean="0">
                                <a:latin typeface="Cambria Math"/>
                              </a:rPr>
                              <m:t>ℏ</m:t>
                            </m:r>
                          </m:e>
                          <m:sup>
                            <m:r>
                              <a:rPr lang="sv-SE" b="0" i="1" smtClean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  <m:rad>
                      <m:radPr>
                        <m:degHide m:val="on"/>
                        <m:ctrlPr>
                          <a:rPr lang="sv-SE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sv-SE" b="0" i="1" smtClean="0">
                            <a:latin typeface="Cambria Math"/>
                          </a:rPr>
                          <m:t>𝐸</m:t>
                        </m:r>
                        <m:r>
                          <a:rPr lang="sv-SE" b="0" i="1" smtClean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sv-SE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sv-SE" b="0" i="1" smtClean="0">
                                <a:latin typeface="Cambria Math"/>
                              </a:rPr>
                              <m:t>𝐸</m:t>
                            </m:r>
                          </m:e>
                          <m:sub>
                            <m:r>
                              <a:rPr lang="sv-SE" b="0" i="1" smtClean="0">
                                <a:latin typeface="Cambria Math"/>
                              </a:rPr>
                              <m:t>𝑔</m:t>
                            </m:r>
                          </m:sub>
                        </m:sSub>
                      </m:e>
                    </m:rad>
                  </m:oMath>
                </a14:m>
                <a:endParaRPr lang="sv-SE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0" y="3505200"/>
                <a:ext cx="3398046" cy="1997406"/>
              </a:xfrm>
              <a:prstGeom prst="rect">
                <a:avLst/>
              </a:prstGeom>
              <a:blipFill rotWithShape="1">
                <a:blip r:embed="rId4"/>
                <a:stretch>
                  <a:fillRect l="-1616" b="-915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64736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Quantum wells – Infinite barrier</a:t>
            </a:r>
            <a:endParaRPr lang="sv-SE" dirty="0"/>
          </a:p>
        </p:txBody>
      </p:sp>
      <p:sp>
        <p:nvSpPr>
          <p:cNvPr id="6" name="TextBox 5"/>
          <p:cNvSpPr txBox="1"/>
          <p:nvPr/>
        </p:nvSpPr>
        <p:spPr>
          <a:xfrm>
            <a:off x="3405638" y="2057400"/>
            <a:ext cx="15449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Infinite barrier</a:t>
            </a:r>
          </a:p>
          <a:p>
            <a:pPr algn="ctr"/>
            <a:r>
              <a:rPr lang="sv-SE" dirty="0" smtClean="0"/>
              <a:t>(z-direction)</a:t>
            </a:r>
            <a:endParaRPr lang="sv-SE" dirty="0"/>
          </a:p>
        </p:txBody>
      </p:sp>
      <p:cxnSp>
        <p:nvCxnSpPr>
          <p:cNvPr id="7" name="Straight Arrow Connector 6"/>
          <p:cNvCxnSpPr>
            <a:stCxn id="6" idx="2"/>
          </p:cNvCxnSpPr>
          <p:nvPr/>
        </p:nvCxnSpPr>
        <p:spPr>
          <a:xfrm flipH="1">
            <a:off x="3481838" y="2703731"/>
            <a:ext cx="696288" cy="312003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2"/>
          </p:cNvCxnSpPr>
          <p:nvPr/>
        </p:nvCxnSpPr>
        <p:spPr>
          <a:xfrm>
            <a:off x="4178126" y="2703731"/>
            <a:ext cx="699062" cy="312003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ight Arrow 12"/>
          <p:cNvSpPr/>
          <p:nvPr/>
        </p:nvSpPr>
        <p:spPr>
          <a:xfrm>
            <a:off x="2590800" y="4688098"/>
            <a:ext cx="834893" cy="76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TextBox 13"/>
          <p:cNvSpPr txBox="1"/>
          <p:nvPr/>
        </p:nvSpPr>
        <p:spPr>
          <a:xfrm>
            <a:off x="1183940" y="4541532"/>
            <a:ext cx="1406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Ground state</a:t>
            </a:r>
            <a:endParaRPr lang="sv-SE" dirty="0"/>
          </a:p>
        </p:txBody>
      </p:sp>
      <p:pic>
        <p:nvPicPr>
          <p:cNvPr id="26626" name="Picture 2" descr="C:\Documents and Settings\nm\Mina dokument\courses\Luminescence spectroscopy of semiconductors\LumSpSemFigs10_17\Fig12_0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515" y="2634734"/>
            <a:ext cx="5783885" cy="254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124200" y="5432291"/>
                <a:ext cx="3057568" cy="7203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v-SE" b="0" i="1" smtClean="0">
                          <a:latin typeface="Cambria Math"/>
                        </a:rPr>
                        <m:t>𝐸</m:t>
                      </m:r>
                      <m:r>
                        <a:rPr lang="sv-SE" b="0" i="1" smtClean="0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sv-SE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v-SE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sv-SE" b="0" i="1" smtClean="0">
                              <a:latin typeface="Cambria Math"/>
                            </a:rPr>
                            <m:t>𝑧</m:t>
                          </m:r>
                        </m:sub>
                      </m:sSub>
                      <m:r>
                        <a:rPr lang="sv-SE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sv-SE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v-SE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sv-SE" b="0" i="1" smtClean="0">
                              <a:latin typeface="Cambria Math"/>
                              <a:ea typeface="Cambria Math"/>
                            </a:rPr>
                            <m:t>⊥</m:t>
                          </m:r>
                        </m:sub>
                      </m:sSub>
                      <m:r>
                        <a:rPr lang="sv-SE" b="0" i="1" smtClean="0">
                          <a:latin typeface="Cambria Math"/>
                        </a:rPr>
                        <m:t>∝</m:t>
                      </m:r>
                      <m:d>
                        <m:dPr>
                          <m:ctrlPr>
                            <a:rPr lang="sv-SE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v-SE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sv-SE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sv-SE" b="0" i="1" smtClean="0">
                                      <a:latin typeface="Cambria Math"/>
                                    </a:rPr>
                                    <m:t>𝑗</m:t>
                                  </m:r>
                                </m:e>
                                <m:sup>
                                  <m:r>
                                    <a:rPr lang="sv-SE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sv-SE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sv-SE" b="0" i="1" smtClean="0">
                                      <a:latin typeface="Cambria Math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sv-SE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bSup>
                                <m:sSubSupPr>
                                  <m:ctrlPr>
                                    <a:rPr lang="sv-SE" b="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sv-SE" b="0" i="1" smtClean="0">
                                      <a:latin typeface="Cambria Math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sv-SE" b="0" i="1" smtClean="0">
                                      <a:latin typeface="Cambria Math"/>
                                    </a:rPr>
                                    <m:t>𝑧</m:t>
                                  </m:r>
                                </m:sub>
                                <m:sup>
                                  <m:r>
                                    <a:rPr lang="sv-SE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  <m:r>
                            <a:rPr lang="sv-SE" b="0" i="1" smtClean="0">
                              <a:latin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sv-SE" b="0" i="1" smtClean="0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sv-SE" b="0" i="1" smtClean="0">
                                  <a:latin typeface="Cambria Math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</m:sub>
                            <m:sup>
                              <m:r>
                                <a:rPr lang="sv-SE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sv-SE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5432291"/>
                <a:ext cx="3057568" cy="72032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574669" y="5410200"/>
                <a:ext cx="2329548" cy="7958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v-SE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sv-SE" b="0" i="1" smtClean="0">
                              <a:latin typeface="Cambria Math"/>
                            </a:rPr>
                            <m:t>𝜌</m:t>
                          </m:r>
                        </m:e>
                        <m:sub>
                          <m:r>
                            <a:rPr lang="sv-SE" b="0" i="1" smtClean="0">
                              <a:latin typeface="Cambria Math"/>
                            </a:rPr>
                            <m:t>2</m:t>
                          </m:r>
                          <m:r>
                            <a:rPr lang="sv-SE" b="0" i="1" smtClean="0"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sv-SE" b="0" i="1" smtClean="0">
                          <a:latin typeface="Cambria Math"/>
                        </a:rPr>
                        <m:t>∝</m:t>
                      </m:r>
                      <m:nary>
                        <m:naryPr>
                          <m:chr m:val="∑"/>
                          <m:supHide m:val="on"/>
                          <m:ctrlPr>
                            <a:rPr lang="sv-SE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sv-SE" b="0" i="1" smtClean="0">
                              <a:latin typeface="Cambria Math"/>
                            </a:rPr>
                            <m:t>𝑗</m:t>
                          </m:r>
                        </m:sub>
                        <m:sup/>
                        <m:e>
                          <m:r>
                            <a:rPr lang="sv-SE" b="0" i="1" smtClean="0">
                              <a:latin typeface="Cambria Math"/>
                            </a:rPr>
                            <m:t>𝐻</m:t>
                          </m:r>
                          <m:r>
                            <a:rPr lang="sv-SE" b="0" i="1" smtClean="0">
                              <a:latin typeface="Cambria Math"/>
                            </a:rPr>
                            <m:t>(</m:t>
                          </m:r>
                          <m:r>
                            <a:rPr lang="sv-SE" b="0" i="1" smtClean="0">
                              <a:latin typeface="Cambria Math"/>
                            </a:rPr>
                            <m:t>𝐸</m:t>
                          </m:r>
                          <m:r>
                            <a:rPr lang="sv-SE" b="0" i="1" smtClean="0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sv-SE" b="0" i="1" smtClean="0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sv-SE" b="0" i="1" smtClean="0"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sv-SE" b="0" i="1" smtClean="0">
                                  <a:latin typeface="Cambria Math"/>
                                </a:rPr>
                                <m:t>𝑗</m:t>
                              </m:r>
                            </m:sup>
                          </m:sSubSup>
                          <m:r>
                            <a:rPr lang="sv-SE" b="0" i="1" smtClean="0"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sv-SE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4669" y="5410200"/>
                <a:ext cx="2329548" cy="79585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5233449" y="2058390"/>
            <a:ext cx="14384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No barrier</a:t>
            </a:r>
          </a:p>
          <a:p>
            <a:pPr algn="ctr"/>
            <a:r>
              <a:rPr lang="sv-SE" dirty="0" smtClean="0"/>
              <a:t>(xy-direction)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97174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Quantum wells – Finite barrier</a:t>
            </a:r>
            <a:endParaRPr lang="sv-SE" dirty="0"/>
          </a:p>
        </p:txBody>
      </p:sp>
      <p:cxnSp>
        <p:nvCxnSpPr>
          <p:cNvPr id="7" name="Straight Arrow Connector 6"/>
          <p:cNvCxnSpPr>
            <a:stCxn id="16" idx="3"/>
          </p:cNvCxnSpPr>
          <p:nvPr/>
        </p:nvCxnSpPr>
        <p:spPr>
          <a:xfrm>
            <a:off x="2690443" y="3326436"/>
            <a:ext cx="1030095" cy="484812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ight Arrow 12"/>
          <p:cNvSpPr/>
          <p:nvPr/>
        </p:nvSpPr>
        <p:spPr>
          <a:xfrm rot="5400000">
            <a:off x="4584112" y="2825291"/>
            <a:ext cx="2288353" cy="76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TextBox 13"/>
          <p:cNvSpPr txBox="1"/>
          <p:nvPr/>
        </p:nvSpPr>
        <p:spPr>
          <a:xfrm>
            <a:off x="3164449" y="1719212"/>
            <a:ext cx="6322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Even</a:t>
            </a:r>
            <a:br>
              <a:rPr lang="sv-SE" dirty="0" smtClean="0"/>
            </a:br>
            <a:r>
              <a:rPr lang="sv-SE" dirty="0" smtClean="0"/>
              <a:t>(tan)</a:t>
            </a:r>
            <a:endParaRPr lang="sv-SE" dirty="0"/>
          </a:p>
        </p:txBody>
      </p:sp>
      <p:pic>
        <p:nvPicPr>
          <p:cNvPr id="27650" name="Picture 2" descr="C:\Documents and Settings\nm\Mina dokument\courses\Luminescence spectroscopy of semiconductors\LumSpSemFigs10_17\Fig12_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912" y="2709561"/>
            <a:ext cx="2513990" cy="194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228889" y="3003270"/>
            <a:ext cx="14615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Discrete state</a:t>
            </a:r>
          </a:p>
          <a:p>
            <a:pPr algn="ctr"/>
            <a:r>
              <a:rPr lang="sv-SE" dirty="0" smtClean="0"/>
              <a:t>(solution)</a:t>
            </a:r>
            <a:endParaRPr lang="sv-SE" dirty="0"/>
          </a:p>
        </p:txBody>
      </p:sp>
      <p:sp>
        <p:nvSpPr>
          <p:cNvPr id="18" name="TextBox 17"/>
          <p:cNvSpPr txBox="1"/>
          <p:nvPr/>
        </p:nvSpPr>
        <p:spPr>
          <a:xfrm>
            <a:off x="4040212" y="1719211"/>
            <a:ext cx="8499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Odd</a:t>
            </a:r>
            <a:br>
              <a:rPr lang="sv-SE" dirty="0" smtClean="0"/>
            </a:br>
            <a:r>
              <a:rPr lang="sv-SE" dirty="0" smtClean="0"/>
              <a:t>(cotan)</a:t>
            </a:r>
            <a:endParaRPr lang="sv-SE" dirty="0"/>
          </a:p>
        </p:txBody>
      </p:sp>
      <p:sp>
        <p:nvSpPr>
          <p:cNvPr id="19" name="TextBox 18"/>
          <p:cNvSpPr txBox="1"/>
          <p:nvPr/>
        </p:nvSpPr>
        <p:spPr>
          <a:xfrm>
            <a:off x="5113632" y="1349880"/>
            <a:ext cx="1229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Continuum</a:t>
            </a:r>
            <a:endParaRPr lang="sv-SE" dirty="0"/>
          </a:p>
        </p:txBody>
      </p:sp>
      <p:pic>
        <p:nvPicPr>
          <p:cNvPr id="27651" name="Picture 3" descr="C:\Documents and Settings\nm\Mina dokument\courses\Luminescence spectroscopy of semiconductors\LumSpSemFigs10_17\Fig12_1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312" y="2356854"/>
            <a:ext cx="3541776" cy="271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31342" y="5334000"/>
                <a:ext cx="3586238" cy="1005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sv-SE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bSup>
                            <m:sSubSupPr>
                              <m:ctrlPr>
                                <a:rPr lang="sv-SE" i="1" smtClean="0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sv-SE" b="0" i="1" smtClean="0"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sv-SE" b="0" i="1" smtClean="0">
                                  <a:latin typeface="Cambria Math"/>
                                </a:rPr>
                                <m:t>+</m:t>
                              </m:r>
                            </m:sup>
                          </m:sSubSup>
                        </m:e>
                      </m:rad>
                      <m:func>
                        <m:funcPr>
                          <m:ctrlPr>
                            <a:rPr lang="sv-SE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v-SE" i="0" smtClean="0">
                              <a:latin typeface="Cambria Math"/>
                            </a:rPr>
                            <m:t>tan</m:t>
                          </m:r>
                        </m:fName>
                        <m:e>
                          <m:d>
                            <m:dPr>
                              <m:ctrlPr>
                                <a:rPr lang="sv-SE" i="1" smtClean="0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sv-SE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f>
                                    <m:fPr>
                                      <m:ctrlPr>
                                        <a:rPr lang="sv-SE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v-SE" b="0" i="1" smtClean="0">
                                          <a:latin typeface="Cambria Math"/>
                                        </a:rPr>
                                        <m:t>𝑚</m:t>
                                      </m:r>
                                      <m:sSubSup>
                                        <m:sSubSupPr>
                                          <m:ctrlPr>
                                            <a:rPr lang="sv-SE" b="0" i="1" smtClean="0">
                                              <a:latin typeface="Cambria Math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sv-SE" b="0" i="1" smtClean="0">
                                              <a:latin typeface="Cambria Math"/>
                                            </a:rPr>
                                            <m:t>𝐸</m:t>
                                          </m:r>
                                        </m:e>
                                        <m:sub>
                                          <m:r>
                                            <a:rPr lang="sv-SE" b="0" i="1" smtClean="0">
                                              <a:latin typeface="Cambria Math"/>
                                            </a:rPr>
                                            <m:t>𝑧</m:t>
                                          </m:r>
                                        </m:sub>
                                        <m:sup>
                                          <m:r>
                                            <a:rPr lang="sv-SE" b="0" i="1" smtClean="0"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</m:sup>
                                      </m:sSubSup>
                                    </m:num>
                                    <m:den>
                                      <m:r>
                                        <a:rPr lang="sv-SE" b="0" i="1" smtClean="0">
                                          <a:latin typeface="Cambria Math"/>
                                        </a:rPr>
                                        <m:t>2</m:t>
                                      </m:r>
                                      <m:sSup>
                                        <m:sSupPr>
                                          <m:ctrlPr>
                                            <a:rPr lang="sv-SE" i="1" smtClean="0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sv-SE" b="0" i="1" smtClean="0">
                                              <a:latin typeface="Cambria Math"/>
                                            </a:rPr>
                                            <m:t>ℏ</m:t>
                                          </m:r>
                                        </m:e>
                                        <m:sup>
                                          <m:r>
                                            <a:rPr lang="sv-SE" b="0" i="1" smtClean="0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rad>
                              <m:sSub>
                                <m:sSubPr>
                                  <m:ctrlPr>
                                    <a:rPr lang="sv-SE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sv-SE" b="0" i="1" smtClean="0">
                                      <a:latin typeface="Cambria Math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sv-SE" b="0" i="1" smtClean="0">
                                      <a:latin typeface="Cambria Math"/>
                                    </a:rPr>
                                    <m:t>𝑧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sv-SE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v-SE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sv-SE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  <m:r>
                            <a:rPr lang="sv-SE" b="0" i="1" smtClean="0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sv-SE" b="0" i="1" smtClean="0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sv-SE" b="0" i="1" smtClean="0"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/>
                                </a:rPr>
                                <m:t>𝑧</m:t>
                              </m:r>
                            </m:sub>
                            <m:sup>
                              <m:r>
                                <a:rPr lang="sv-SE" b="0" i="1" smtClean="0">
                                  <a:latin typeface="Cambria Math"/>
                                </a:rPr>
                                <m:t>+</m:t>
                              </m:r>
                            </m:sup>
                          </m:sSubSup>
                        </m:e>
                      </m:rad>
                    </m:oMath>
                  </m:oMathPara>
                </a14:m>
                <a:endParaRPr lang="sv-SE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1342" y="5334000"/>
                <a:ext cx="3586238" cy="10059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1295400" y="5652292"/>
            <a:ext cx="1595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Even solutions: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14305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Quantum wells – Excitons</a:t>
            </a:r>
            <a:endParaRPr lang="sv-SE" dirty="0"/>
          </a:p>
        </p:txBody>
      </p:sp>
      <p:sp>
        <p:nvSpPr>
          <p:cNvPr id="15" name="TextBox 14"/>
          <p:cNvSpPr txBox="1"/>
          <p:nvPr/>
        </p:nvSpPr>
        <p:spPr>
          <a:xfrm>
            <a:off x="1295400" y="1493713"/>
            <a:ext cx="2919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Hamiltonian for two particles</a:t>
            </a:r>
            <a:endParaRPr lang="sv-SE" dirty="0"/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828800"/>
            <a:ext cx="381952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838792"/>
            <a:ext cx="2895600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059017" y="2652832"/>
            <a:ext cx="18352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Kinetic energy of</a:t>
            </a:r>
          </a:p>
          <a:p>
            <a:pPr algn="ctr"/>
            <a:r>
              <a:rPr lang="sv-SE" dirty="0" smtClean="0"/>
              <a:t>electron and hole</a:t>
            </a:r>
            <a:endParaRPr lang="sv-SE" dirty="0"/>
          </a:p>
        </p:txBody>
      </p:sp>
      <p:cxnSp>
        <p:nvCxnSpPr>
          <p:cNvPr id="22" name="Straight Arrow Connector 21"/>
          <p:cNvCxnSpPr>
            <a:stCxn id="21" idx="0"/>
          </p:cNvCxnSpPr>
          <p:nvPr/>
        </p:nvCxnSpPr>
        <p:spPr>
          <a:xfrm flipH="1" flipV="1">
            <a:off x="2755287" y="2362200"/>
            <a:ext cx="221353" cy="290632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1" idx="0"/>
          </p:cNvCxnSpPr>
          <p:nvPr/>
        </p:nvCxnSpPr>
        <p:spPr>
          <a:xfrm flipV="1">
            <a:off x="2976640" y="2362200"/>
            <a:ext cx="452360" cy="290632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95925" y="2322850"/>
            <a:ext cx="2951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Additional Coulomb potential</a:t>
            </a:r>
            <a:endParaRPr lang="sv-SE" dirty="0"/>
          </a:p>
        </p:txBody>
      </p:sp>
      <p:cxnSp>
        <p:nvCxnSpPr>
          <p:cNvPr id="29" name="Straight Arrow Connector 28"/>
          <p:cNvCxnSpPr>
            <a:stCxn id="28" idx="1"/>
          </p:cNvCxnSpPr>
          <p:nvPr/>
        </p:nvCxnSpPr>
        <p:spPr>
          <a:xfrm flipH="1" flipV="1">
            <a:off x="5105400" y="2322850"/>
            <a:ext cx="390525" cy="184666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993847" y="2805636"/>
            <a:ext cx="1502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Well potential</a:t>
            </a:r>
            <a:endParaRPr lang="sv-SE" dirty="0"/>
          </a:p>
        </p:txBody>
      </p:sp>
      <p:cxnSp>
        <p:nvCxnSpPr>
          <p:cNvPr id="31" name="Straight Arrow Connector 30"/>
          <p:cNvCxnSpPr>
            <a:stCxn id="30" idx="0"/>
          </p:cNvCxnSpPr>
          <p:nvPr/>
        </p:nvCxnSpPr>
        <p:spPr>
          <a:xfrm flipH="1" flipV="1">
            <a:off x="4343400" y="2322850"/>
            <a:ext cx="401486" cy="482786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749834" y="3991192"/>
            <a:ext cx="2875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Motion of quasi-free carriers</a:t>
            </a:r>
            <a:endParaRPr lang="sv-SE" dirty="0"/>
          </a:p>
        </p:txBody>
      </p:sp>
      <p:sp>
        <p:nvSpPr>
          <p:cNvPr id="36" name="TextBox 35"/>
          <p:cNvSpPr txBox="1"/>
          <p:nvPr/>
        </p:nvSpPr>
        <p:spPr>
          <a:xfrm>
            <a:off x="4749834" y="4548342"/>
            <a:ext cx="3419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Motion of exciton's centre of mass</a:t>
            </a:r>
            <a:endParaRPr lang="sv-SE" dirty="0"/>
          </a:p>
        </p:txBody>
      </p:sp>
      <p:sp>
        <p:nvSpPr>
          <p:cNvPr id="37" name="TextBox 36"/>
          <p:cNvSpPr txBox="1"/>
          <p:nvPr/>
        </p:nvSpPr>
        <p:spPr>
          <a:xfrm>
            <a:off x="4744886" y="5105492"/>
            <a:ext cx="3202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Motion of reduced exciton mass</a:t>
            </a:r>
            <a:endParaRPr lang="sv-SE" dirty="0"/>
          </a:p>
        </p:txBody>
      </p:sp>
      <p:sp>
        <p:nvSpPr>
          <p:cNvPr id="38" name="TextBox 37"/>
          <p:cNvSpPr txBox="1"/>
          <p:nvPr/>
        </p:nvSpPr>
        <p:spPr>
          <a:xfrm>
            <a:off x="4749834" y="5703342"/>
            <a:ext cx="2810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Well and Coulomb potential</a:t>
            </a:r>
            <a:endParaRPr lang="sv-SE" dirty="0"/>
          </a:p>
        </p:txBody>
      </p:sp>
      <p:sp>
        <p:nvSpPr>
          <p:cNvPr id="39" name="TextBox 38"/>
          <p:cNvSpPr txBox="1"/>
          <p:nvPr/>
        </p:nvSpPr>
        <p:spPr>
          <a:xfrm>
            <a:off x="1272639" y="3505200"/>
            <a:ext cx="4374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Strong quantum confinement approximation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49420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Quantum wells – Excitons</a:t>
            </a:r>
            <a:endParaRPr lang="sv-SE" dirty="0"/>
          </a:p>
        </p:txBody>
      </p:sp>
      <p:pic>
        <p:nvPicPr>
          <p:cNvPr id="29698" name="Picture 2" descr="C:\Documents and Settings\nm\Mina dokument\courses\Luminescence spectroscopy of semiconductors\LumSpSemFigs10_17\Fig12_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228850"/>
            <a:ext cx="2726436" cy="361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28850"/>
            <a:ext cx="305752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295400" y="1840468"/>
            <a:ext cx="3215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Energy in well (2d) and bulk (3d)</a:t>
            </a:r>
            <a:endParaRPr lang="sv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41815" y="4495800"/>
                <a:ext cx="2182585" cy="8807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SE" i="1" smtClean="0">
                              <a:latin typeface="Cambria Math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v-SE" i="1" smtClean="0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sv-SE" b="0" i="1" smtClean="0"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/>
                                </a:rPr>
                                <m:t>𝑋</m:t>
                              </m:r>
                            </m:sub>
                            <m:sup>
                              <m:r>
                                <a:rPr lang="sv-SE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sv-SE" b="0" i="1" smtClean="0">
                                  <a:latin typeface="Cambria Math"/>
                                </a:rPr>
                                <m:t>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v-SE" i="1" smtClean="0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sv-SE" b="0" i="1" smtClean="0"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/>
                                </a:rPr>
                                <m:t>𝑋</m:t>
                              </m:r>
                            </m:sub>
                            <m:sup>
                              <m:r>
                                <a:rPr lang="sv-SE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sv-SE" b="0" i="1" smtClean="0">
                                  <a:latin typeface="Cambria Math"/>
                                </a:rPr>
                                <m:t>𝑑</m:t>
                              </m:r>
                            </m:sup>
                          </m:sSubSup>
                        </m:den>
                      </m:f>
                      <m:r>
                        <a:rPr lang="sv-SE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v-SE" b="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v-SE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v-SE" b="0" i="1" smtClean="0">
                                  <a:latin typeface="Cambria Math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sv-SE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sv-SE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v-SE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sv-SE" b="0" i="1" smtClean="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sv-SE" b="0" i="1" smtClean="0"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sv-SE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sv-SE" b="0" i="1" smtClean="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sv-SE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sv-SE" b="0" i="1" smtClean="0"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sv-SE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sv-SE" b="0" i="1" smtClean="0">
                          <a:latin typeface="Cambria Math"/>
                        </a:rPr>
                        <m:t>&gt;1</m:t>
                      </m:r>
                    </m:oMath>
                  </m:oMathPara>
                </a14:m>
                <a:endParaRPr lang="sv-SE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1815" y="4495800"/>
                <a:ext cx="2182585" cy="8807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571481" y="5376554"/>
                <a:ext cx="1863459" cy="8667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v-SE" i="1" smtClean="0">
                              <a:latin typeface="Cambria Math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sv-SE" i="1" smtClean="0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sv-SE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/>
                                </a:rPr>
                                <m:t>𝑋</m:t>
                              </m:r>
                            </m:sub>
                            <m:sup>
                              <m:r>
                                <a:rPr lang="sv-SE" b="0" i="1" smtClean="0">
                                  <a:latin typeface="Cambria Math"/>
                                </a:rPr>
                                <m:t>2</m:t>
                              </m:r>
                              <m:r>
                                <a:rPr lang="sv-SE" b="0" i="1" smtClean="0">
                                  <a:latin typeface="Cambria Math"/>
                                </a:rPr>
                                <m:t>𝑑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sv-SE" i="1" smtClean="0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sv-SE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/>
                                </a:rPr>
                                <m:t>𝑋</m:t>
                              </m:r>
                            </m:sub>
                            <m:sup>
                              <m:r>
                                <a:rPr lang="sv-SE" b="0" i="1" smtClean="0">
                                  <a:latin typeface="Cambria Math"/>
                                </a:rPr>
                                <m:t>3</m:t>
                              </m:r>
                              <m:r>
                                <a:rPr lang="sv-SE" b="0" i="1" smtClean="0">
                                  <a:latin typeface="Cambria Math"/>
                                </a:rPr>
                                <m:t>𝑑</m:t>
                              </m:r>
                            </m:sup>
                          </m:sSubSup>
                        </m:den>
                      </m:f>
                      <m:r>
                        <a:rPr lang="sv-SE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v-SE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v-SE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sv-SE" b="0" i="1" smtClean="0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sv-SE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sv-SE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v-SE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r>
                            <a:rPr lang="sv-SE" b="0" i="1" smtClean="0">
                              <a:latin typeface="Cambria Math"/>
                            </a:rPr>
                            <m:t>𝑛</m:t>
                          </m:r>
                        </m:den>
                      </m:f>
                      <m:r>
                        <a:rPr lang="sv-SE" b="0" i="1" smtClean="0">
                          <a:latin typeface="Cambria Math"/>
                        </a:rPr>
                        <m:t>&lt;1</m:t>
                      </m:r>
                    </m:oMath>
                  </m:oMathPara>
                </a14:m>
                <a:endParaRPr lang="sv-SE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481" y="5376554"/>
                <a:ext cx="1863459" cy="8667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2562979" y="2286000"/>
            <a:ext cx="1248999" cy="113409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TextBox 26"/>
          <p:cNvSpPr txBox="1"/>
          <p:nvPr/>
        </p:nvSpPr>
        <p:spPr>
          <a:xfrm>
            <a:off x="2222069" y="3352800"/>
            <a:ext cx="15825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Exciton</a:t>
            </a:r>
          </a:p>
          <a:p>
            <a:pPr algn="ctr"/>
            <a:r>
              <a:rPr lang="sv-SE" dirty="0" smtClean="0"/>
              <a:t>binding energy</a:t>
            </a:r>
            <a:endParaRPr lang="sv-SE" dirty="0"/>
          </a:p>
        </p:txBody>
      </p:sp>
      <p:sp>
        <p:nvSpPr>
          <p:cNvPr id="32" name="Rectangle 31"/>
          <p:cNvSpPr/>
          <p:nvPr/>
        </p:nvSpPr>
        <p:spPr>
          <a:xfrm>
            <a:off x="3835730" y="2285999"/>
            <a:ext cx="855023" cy="113112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TextBox 32"/>
          <p:cNvSpPr txBox="1"/>
          <p:nvPr/>
        </p:nvSpPr>
        <p:spPr>
          <a:xfrm>
            <a:off x="3835730" y="3352800"/>
            <a:ext cx="1407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Confinement</a:t>
            </a:r>
            <a:endParaRPr lang="sv-SE" dirty="0"/>
          </a:p>
        </p:txBody>
      </p:sp>
      <p:sp>
        <p:nvSpPr>
          <p:cNvPr id="34" name="TextBox 33"/>
          <p:cNvSpPr txBox="1"/>
          <p:nvPr/>
        </p:nvSpPr>
        <p:spPr>
          <a:xfrm>
            <a:off x="1315151" y="4020695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Comparison</a:t>
            </a:r>
            <a:endParaRPr lang="sv-SE" dirty="0"/>
          </a:p>
        </p:txBody>
      </p:sp>
      <p:sp>
        <p:nvSpPr>
          <p:cNvPr id="40" name="Right Arrow 39"/>
          <p:cNvSpPr/>
          <p:nvPr/>
        </p:nvSpPr>
        <p:spPr>
          <a:xfrm rot="16200000">
            <a:off x="5172083" y="4827590"/>
            <a:ext cx="2385818" cy="7619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1" name="TextBox 40"/>
          <p:cNvSpPr txBox="1"/>
          <p:nvPr/>
        </p:nvSpPr>
        <p:spPr>
          <a:xfrm>
            <a:off x="5601514" y="6019800"/>
            <a:ext cx="1526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Optimal width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772130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Quantum wells - Absorption</a:t>
            </a:r>
            <a:endParaRPr lang="sv-SE" dirty="0"/>
          </a:p>
        </p:txBody>
      </p:sp>
      <p:pic>
        <p:nvPicPr>
          <p:cNvPr id="30722" name="Picture 2" descr="C:\Documents and Settings\nm\Mina dokument\courses\Luminescence spectroscopy of semiconductors\LumSpSemFigs10_17\Fig12_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71600"/>
            <a:ext cx="3227727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670735" y="1394936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solidFill>
                  <a:srgbClr val="FF0000"/>
                </a:solidFill>
              </a:rPr>
              <a:t>bulk</a:t>
            </a:r>
          </a:p>
        </p:txBody>
      </p:sp>
      <p:cxnSp>
        <p:nvCxnSpPr>
          <p:cNvPr id="17" name="Straight Arrow Connector 16"/>
          <p:cNvCxnSpPr>
            <a:stCxn id="16" idx="3"/>
          </p:cNvCxnSpPr>
          <p:nvPr/>
        </p:nvCxnSpPr>
        <p:spPr>
          <a:xfrm>
            <a:off x="3256152" y="1579602"/>
            <a:ext cx="249048" cy="369332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11667" y="4204900"/>
                <a:ext cx="1786066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v-SE" dirty="0" smtClean="0"/>
                  <a:t>Allowed for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v-SE" b="0" i="0" smtClean="0">
                          <a:latin typeface="Cambria Math"/>
                        </a:rPr>
                        <m:t>Δ</m:t>
                      </m:r>
                      <m:r>
                        <a:rPr lang="sv-SE" b="0" i="1" smtClean="0">
                          <a:latin typeface="Cambria Math"/>
                        </a:rPr>
                        <m:t>𝑗</m:t>
                      </m:r>
                      <m:r>
                        <a:rPr lang="sv-SE" b="0" i="1" smtClean="0">
                          <a:latin typeface="Cambria Math"/>
                        </a:rPr>
                        <m:t>=±2</m:t>
                      </m:r>
                      <m:r>
                        <a:rPr lang="sv-SE" b="0" i="1" smtClean="0">
                          <a:latin typeface="Cambria Math"/>
                        </a:rPr>
                        <m:t>𝑛</m:t>
                      </m:r>
                      <m:r>
                        <m:rPr>
                          <m:nor/>
                        </m:rPr>
                        <a:rPr lang="sv-SE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sv-SE" b="0" i="0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sv-SE" b="0" i="0" smtClean="0">
                          <a:latin typeface="Cambria Math"/>
                        </a:rPr>
                        <m:t>i</m:t>
                      </m:r>
                      <m:r>
                        <m:rPr>
                          <m:nor/>
                        </m:rPr>
                        <a:rPr lang="sv-SE" b="0" i="0" smtClean="0">
                          <a:latin typeface="Cambria Math"/>
                        </a:rPr>
                        <m:t>.</m:t>
                      </m:r>
                      <m:r>
                        <m:rPr>
                          <m:nor/>
                        </m:rPr>
                        <a:rPr lang="sv-SE" b="0" i="0" smtClean="0">
                          <a:latin typeface="Cambria Math"/>
                        </a:rPr>
                        <m:t>e</m:t>
                      </m:r>
                      <m:r>
                        <m:rPr>
                          <m:nor/>
                        </m:rPr>
                        <a:rPr lang="sv-SE" b="0" i="0" smtClean="0">
                          <a:latin typeface="Cambria Math"/>
                        </a:rPr>
                        <m:t>.:</m:t>
                      </m:r>
                      <m:r>
                        <a:rPr lang="sv-SE" b="0" i="1" smtClean="0">
                          <a:latin typeface="Cambria Math"/>
                        </a:rPr>
                        <m:t> 0,±2,±4,…</m:t>
                      </m:r>
                    </m:oMath>
                  </m:oMathPara>
                </a14:m>
                <a:endParaRPr lang="sv-SE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1667" y="4204900"/>
                <a:ext cx="1786066" cy="923330"/>
              </a:xfrm>
              <a:prstGeom prst="rect">
                <a:avLst/>
              </a:prstGeom>
              <a:blipFill rotWithShape="1">
                <a:blip r:embed="rId4"/>
                <a:stretch>
                  <a:fillRect l="-2730" t="-3311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>
            <a:stCxn id="21" idx="1"/>
          </p:cNvCxnSpPr>
          <p:nvPr/>
        </p:nvCxnSpPr>
        <p:spPr>
          <a:xfrm flipH="1" flipV="1">
            <a:off x="3657600" y="4528065"/>
            <a:ext cx="1154067" cy="1385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934333" y="1537256"/>
            <a:ext cx="658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solidFill>
                  <a:srgbClr val="FF0000"/>
                </a:solidFill>
              </a:rPr>
              <a:t>wells</a:t>
            </a:r>
          </a:p>
        </p:txBody>
      </p:sp>
      <p:cxnSp>
        <p:nvCxnSpPr>
          <p:cNvPr id="24" name="Straight Arrow Connector 23"/>
          <p:cNvCxnSpPr>
            <a:stCxn id="23" idx="1"/>
          </p:cNvCxnSpPr>
          <p:nvPr/>
        </p:nvCxnSpPr>
        <p:spPr>
          <a:xfrm flipH="1" flipV="1">
            <a:off x="4465122" y="1710047"/>
            <a:ext cx="469211" cy="11875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083526" y="2523115"/>
                <a:ext cx="1639038" cy="8188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sv-SE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sv-SE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/>
                                </a:rPr>
                                <m:t>𝜁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/>
                                </a:rPr>
                                <m:t>𝑒</m:t>
                              </m:r>
                              <m:r>
                                <a:rPr lang="sv-SE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sv-SE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sv-SE" b="0" i="1" smtClean="0">
                              <a:latin typeface="Cambria Math"/>
                            </a:rPr>
                            <m:t>(</m:t>
                          </m:r>
                          <m:r>
                            <a:rPr lang="sv-SE" b="0" i="1" smtClean="0">
                              <a:latin typeface="Cambria Math"/>
                            </a:rPr>
                            <m:t>𝑧</m:t>
                          </m:r>
                          <m:r>
                            <a:rPr lang="sv-SE" b="0" i="1" smtClean="0">
                              <a:latin typeface="Cambria Math"/>
                            </a:rPr>
                            <m:t>)</m:t>
                          </m:r>
                          <m:sSub>
                            <m:sSubPr>
                              <m:ctrlPr>
                                <a:rPr lang="sv-SE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sv-SE" b="0" i="1" smtClean="0">
                                  <a:latin typeface="Cambria Math"/>
                                </a:rPr>
                                <m:t>𝜁</m:t>
                              </m:r>
                            </m:e>
                            <m:sub>
                              <m:r>
                                <a:rPr lang="sv-SE" b="0" i="1" smtClean="0">
                                  <a:latin typeface="Cambria Math"/>
                                </a:rPr>
                                <m:t>h</m:t>
                              </m:r>
                              <m:r>
                                <a:rPr lang="sv-SE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sv-SE" b="0" i="1" smtClean="0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sv-SE" b="0" i="0" smtClean="0">
                              <a:latin typeface="Cambria Math"/>
                            </a:rPr>
                            <m:t>dz</m:t>
                          </m:r>
                        </m:e>
                      </m:nary>
                    </m:oMath>
                  </m:oMathPara>
                </a14:m>
                <a:endParaRPr lang="sv-SE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3526" y="2523115"/>
                <a:ext cx="1639038" cy="81887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5263686" y="2146856"/>
            <a:ext cx="3278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Additional contribution for wells</a:t>
            </a:r>
            <a:endParaRPr lang="sv-SE" dirty="0"/>
          </a:p>
        </p:txBody>
      </p:sp>
      <p:sp>
        <p:nvSpPr>
          <p:cNvPr id="30" name="TextBox 29"/>
          <p:cNvSpPr txBox="1"/>
          <p:nvPr/>
        </p:nvSpPr>
        <p:spPr>
          <a:xfrm>
            <a:off x="6551955" y="3368781"/>
            <a:ext cx="23412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/>
              <a:t>Motion (wavefunction)</a:t>
            </a:r>
            <a:br>
              <a:rPr lang="sv-SE" dirty="0" smtClean="0"/>
            </a:br>
            <a:r>
              <a:rPr lang="sv-SE" dirty="0" smtClean="0"/>
              <a:t>of electron and hole</a:t>
            </a:r>
          </a:p>
          <a:p>
            <a:pPr algn="ctr"/>
            <a:r>
              <a:rPr lang="sv-SE" dirty="0" smtClean="0"/>
              <a:t>in z-direction</a:t>
            </a:r>
            <a:endParaRPr lang="sv-SE" dirty="0"/>
          </a:p>
        </p:txBody>
      </p:sp>
      <p:cxnSp>
        <p:nvCxnSpPr>
          <p:cNvPr id="31" name="Straight Arrow Connector 30"/>
          <p:cNvCxnSpPr>
            <a:stCxn id="30" idx="0"/>
          </p:cNvCxnSpPr>
          <p:nvPr/>
        </p:nvCxnSpPr>
        <p:spPr>
          <a:xfrm flipH="1" flipV="1">
            <a:off x="6781800" y="3076779"/>
            <a:ext cx="940764" cy="292002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0" idx="0"/>
          </p:cNvCxnSpPr>
          <p:nvPr/>
        </p:nvCxnSpPr>
        <p:spPr>
          <a:xfrm flipH="1" flipV="1">
            <a:off x="7312549" y="3076779"/>
            <a:ext cx="410015" cy="292002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56145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Quantum wells - Luminescence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3048000"/>
            <a:ext cx="3581400" cy="1246467"/>
          </a:xfrm>
        </p:spPr>
        <p:txBody>
          <a:bodyPr>
            <a:normAutofit/>
          </a:bodyPr>
          <a:lstStyle/>
          <a:p>
            <a:r>
              <a:rPr lang="sv-SE" sz="2000" dirty="0" smtClean="0"/>
              <a:t>Only one luminescence line</a:t>
            </a:r>
          </a:p>
          <a:p>
            <a:r>
              <a:rPr lang="sv-SE" sz="2000" dirty="0" smtClean="0"/>
              <a:t>Stokes shifted</a:t>
            </a:r>
          </a:p>
          <a:p>
            <a:r>
              <a:rPr lang="sv-SE" sz="2000" dirty="0" smtClean="0"/>
              <a:t>Inhomogenous broadening</a:t>
            </a:r>
            <a:endParaRPr lang="sv-SE" sz="2000" dirty="0"/>
          </a:p>
        </p:txBody>
      </p:sp>
      <p:pic>
        <p:nvPicPr>
          <p:cNvPr id="31746" name="Picture 2" descr="C:\Documents and Settings\nm\Mina dokument\courses\Luminescence spectroscopy of semiconductors\LumSpSemFigs10_17\Fig12_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762" y="1985447"/>
            <a:ext cx="3170238" cy="385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527376" y="1985447"/>
            <a:ext cx="945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>
                <a:solidFill>
                  <a:srgbClr val="FF0000"/>
                </a:solidFill>
              </a:rPr>
              <a:t>20 wells</a:t>
            </a:r>
            <a:endParaRPr lang="sv-SE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39676" y="5105400"/>
            <a:ext cx="945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dirty="0" smtClean="0">
                <a:solidFill>
                  <a:srgbClr val="FF0000"/>
                </a:solidFill>
              </a:rPr>
              <a:t>60 wells</a:t>
            </a:r>
            <a:endParaRPr lang="sv-S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5749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Quantum wells - Luminescence</a:t>
            </a:r>
            <a:endParaRPr lang="sv-SE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24000" y="1600201"/>
            <a:ext cx="7162800" cy="2438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 smtClean="0"/>
              <a:t>Differences between wells and bulk material</a:t>
            </a:r>
          </a:p>
          <a:p>
            <a:r>
              <a:rPr lang="sv-SE" sz="2000" dirty="0" smtClean="0"/>
              <a:t>Emission wavelength depends on well size</a:t>
            </a:r>
          </a:p>
          <a:p>
            <a:r>
              <a:rPr lang="sv-SE" sz="2000" dirty="0" smtClean="0"/>
              <a:t>Emission line is narrower (see figure)</a:t>
            </a:r>
          </a:p>
          <a:p>
            <a:r>
              <a:rPr lang="sv-SE" sz="2000" dirty="0" smtClean="0"/>
              <a:t>Excitonic effects are more pronounced</a:t>
            </a:r>
          </a:p>
          <a:p>
            <a:r>
              <a:rPr lang="sv-SE" sz="2000" dirty="0" smtClean="0"/>
              <a:t>Non-linear optical effects are stronger</a:t>
            </a:r>
          </a:p>
          <a:p>
            <a:r>
              <a:rPr lang="sv-SE" sz="2000" dirty="0" smtClean="0"/>
              <a:t>Effects play an even more important role</a:t>
            </a:r>
            <a:endParaRPr lang="sv-SE" sz="2000" dirty="0"/>
          </a:p>
        </p:txBody>
      </p:sp>
      <p:pic>
        <p:nvPicPr>
          <p:cNvPr id="32770" name="Picture 2" descr="C:\Documents and Settings\nm\Mina dokument\courses\Luminescence spectroscopy of semiconductors\LumSpSemFigs10_17\Fig12_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229439"/>
            <a:ext cx="5046663" cy="164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3922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Injection EL – Saturation current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examine current in one region (here: p)</a:t>
            </a:r>
          </a:p>
          <a:p>
            <a:r>
              <a:rPr lang="sv-SE" dirty="0" smtClean="0"/>
              <a:t>use assumption and law of mass action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8390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High-field EL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 smtClean="0"/>
              <a:t>Efficiencies of interest:</a:t>
            </a:r>
            <a:endParaRPr lang="sv-SE" sz="2000" dirty="0" smtClean="0"/>
          </a:p>
          <a:p>
            <a:r>
              <a:rPr lang="sv-SE" sz="2000" dirty="0" smtClean="0"/>
              <a:t>Excitation eff</a:t>
            </a:r>
            <a:br>
              <a:rPr lang="sv-SE" sz="2000" dirty="0" smtClean="0"/>
            </a:br>
            <a:r>
              <a:rPr lang="sv-SE" sz="2000" dirty="0" smtClean="0"/>
              <a:t>excited luminescence centres per electron</a:t>
            </a:r>
          </a:p>
          <a:p>
            <a:r>
              <a:rPr lang="sv-SE" sz="2000" dirty="0" smtClean="0"/>
              <a:t>Radiative eff</a:t>
            </a:r>
            <a:br>
              <a:rPr lang="sv-SE" sz="2000" dirty="0" smtClean="0"/>
            </a:br>
            <a:r>
              <a:rPr lang="sv-SE" sz="2000" dirty="0" smtClean="0"/>
              <a:t>radiatively decays per excited centre</a:t>
            </a:r>
          </a:p>
          <a:p>
            <a:r>
              <a:rPr lang="sv-SE" sz="2000" dirty="0" smtClean="0"/>
              <a:t>Outcoupling eff</a:t>
            </a:r>
            <a:br>
              <a:rPr lang="sv-SE" sz="2000" dirty="0" smtClean="0"/>
            </a:br>
            <a:r>
              <a:rPr lang="sv-SE" sz="2000" dirty="0" smtClean="0"/>
              <a:t>photons emitted per photon generated</a:t>
            </a:r>
          </a:p>
          <a:p>
            <a:r>
              <a:rPr lang="sv-SE" sz="2000" dirty="0" smtClean="0"/>
              <a:t>Total eff (all together)</a:t>
            </a:r>
            <a:br>
              <a:rPr lang="sv-SE" sz="2000" dirty="0" smtClean="0"/>
            </a:br>
            <a:r>
              <a:rPr lang="sv-SE" sz="2000" dirty="0" smtClean="0"/>
              <a:t>photons emitted per electron injected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210174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Injection EL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7410" name="Picture 2" descr="C:\Documents and Settings\nm\Mina dokument\courses\Luminescence spectroscopy of semiconductors\LumSpSemFigs10_17\Fig11_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514600"/>
            <a:ext cx="538797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30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High-field EL</a:t>
            </a:r>
            <a:endParaRPr lang="sv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4953000" y="1600200"/>
                <a:ext cx="3733800" cy="4876800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AutoNum type="alphaLcParenR"/>
                </a:pPr>
                <a:r>
                  <a:rPr lang="de-DE" sz="2000" dirty="0" smtClean="0"/>
                  <a:t>Applying field</a:t>
                </a:r>
              </a:p>
              <a:p>
                <a:pPr marL="457200" indent="-457200">
                  <a:buAutoNum type="alphaLcParenR"/>
                </a:pPr>
                <a:r>
                  <a:rPr lang="de-DE" sz="2000" dirty="0" smtClean="0"/>
                  <a:t>Steady state</a:t>
                </a:r>
              </a:p>
              <a:p>
                <a:pPr marL="457200" indent="-457200">
                  <a:buAutoNum type="alphaLcParenR"/>
                </a:pPr>
                <a:r>
                  <a:rPr lang="de-DE" sz="2000" dirty="0" smtClean="0"/>
                  <a:t>Switching off field</a:t>
                </a:r>
              </a:p>
              <a:p>
                <a:pPr marL="457200" indent="-457200">
                  <a:buAutoNum type="alphaLcParenR"/>
                </a:pPr>
                <a:endParaRPr lang="de-DE" sz="2000" dirty="0"/>
              </a:p>
              <a:p>
                <a:pPr marL="457200" indent="-457200">
                  <a:buAutoNum type="alphaLcParenR"/>
                </a:pPr>
                <a:endParaRPr lang="de-DE" sz="2000" dirty="0" smtClean="0"/>
              </a:p>
              <a:p>
                <a:pPr marL="0" indent="0">
                  <a:buNone/>
                </a:pPr>
                <a:endParaRPr lang="de-DE" sz="2000" dirty="0" smtClean="0"/>
              </a:p>
              <a:p>
                <a:pPr marL="0" indent="0">
                  <a:buNone/>
                </a:pPr>
                <a:endParaRPr lang="de-DE" sz="2000" dirty="0" smtClean="0"/>
              </a:p>
              <a:p>
                <a:pPr marL="0" indent="0">
                  <a:buNone/>
                </a:pPr>
                <a:endParaRPr lang="de-DE" sz="2000" dirty="0"/>
              </a:p>
              <a:p>
                <a:pPr marL="0" indent="0">
                  <a:buNone/>
                </a:pPr>
                <a:endParaRPr lang="de-DE" sz="2000" dirty="0"/>
              </a:p>
              <a:p>
                <a:pPr marL="0" indent="0">
                  <a:buNone/>
                </a:pPr>
                <a:r>
                  <a:rPr lang="de-DE" sz="2000" dirty="0" smtClean="0"/>
                  <a:t>Internal field for </a:t>
                </a:r>
                <a:br>
                  <a:rPr lang="de-DE" sz="2000" dirty="0" smtClean="0"/>
                </a:br>
                <a:r>
                  <a:rPr lang="de-DE" sz="2000" dirty="0" smtClean="0"/>
                  <a:t>slow (d) and fast (e) switching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v-SE" sz="2000" b="0" i="1" dirty="0" smtClean="0">
                            <a:latin typeface="Cambria Math"/>
                          </a:rPr>
                          <m:t>𝜏</m:t>
                        </m:r>
                      </m:e>
                      <m:sub>
                        <m:r>
                          <a:rPr lang="sv-SE" sz="2000" b="0" i="1" dirty="0" smtClean="0">
                            <a:latin typeface="Cambria Math"/>
                          </a:rPr>
                          <m:t>𝑀</m:t>
                        </m:r>
                      </m:sub>
                    </m:sSub>
                  </m:oMath>
                </a14:m>
                <a:r>
                  <a:rPr lang="de-DE" sz="2000" dirty="0" smtClean="0"/>
                  <a:t>: dielectric relaxation time (diffusion)</a:t>
                </a:r>
                <a:endParaRPr lang="sv-SE" sz="20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53000" y="1600200"/>
                <a:ext cx="3733800" cy="4876800"/>
              </a:xfrm>
              <a:blipFill rotWithShape="1">
                <a:blip r:embed="rId3"/>
                <a:stretch>
                  <a:fillRect l="-1797" t="-750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 descr="C:\Documents and Settings\nm\Mina dokument\courses\Luminescence spectroscopy of semiconductors\LumSpSemFigs10_17\Fig11_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524000"/>
            <a:ext cx="3290377" cy="480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123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High-field EL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600200"/>
            <a:ext cx="5105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 smtClean="0"/>
              <a:t>Impact ionisation and excitation:</a:t>
            </a:r>
            <a:endParaRPr lang="sv-SE" sz="2000" dirty="0" smtClean="0"/>
          </a:p>
          <a:p>
            <a:pPr marL="457200" indent="-457200">
              <a:buAutoNum type="alphaLcParenR"/>
            </a:pPr>
            <a:r>
              <a:rPr lang="sv-SE" sz="2000" dirty="0" smtClean="0"/>
              <a:t>Extrinsic luminescence via localised centres (sec 5.6)</a:t>
            </a:r>
          </a:p>
          <a:p>
            <a:pPr marL="457200" indent="-457200">
              <a:buAutoNum type="alphaLcParenR"/>
            </a:pPr>
            <a:r>
              <a:rPr lang="de-DE" sz="2000" dirty="0" smtClean="0"/>
              <a:t>Recombination via neutral acceptors and donors</a:t>
            </a:r>
          </a:p>
          <a:p>
            <a:pPr marL="457200" indent="-457200">
              <a:buAutoNum type="alphaLcParenR"/>
            </a:pPr>
            <a:r>
              <a:rPr lang="de-DE" sz="2000" dirty="0" smtClean="0"/>
              <a:t>Intrinsic recombination of free electron-hole pairs</a:t>
            </a:r>
          </a:p>
          <a:p>
            <a:pPr marL="457200" indent="-457200">
              <a:buAutoNum type="alphaLcParenR"/>
            </a:pPr>
            <a:endParaRPr lang="sv-SE" sz="2000" dirty="0"/>
          </a:p>
          <a:p>
            <a:pPr marL="0" indent="0">
              <a:buNone/>
            </a:pPr>
            <a:r>
              <a:rPr lang="sv-SE" sz="2000" dirty="0" smtClean="0"/>
              <a:t>Important: free carriers accelerated in field for impact ionisation!</a:t>
            </a:r>
          </a:p>
          <a:p>
            <a:pPr marL="0" indent="0">
              <a:buNone/>
            </a:pPr>
            <a:r>
              <a:rPr lang="de-DE" sz="2000" dirty="0" smtClean="0"/>
              <a:t>High kinetic energy -&gt; hot carrier</a:t>
            </a:r>
            <a:endParaRPr lang="sv-SE" sz="2000" dirty="0"/>
          </a:p>
        </p:txBody>
      </p:sp>
      <p:pic>
        <p:nvPicPr>
          <p:cNvPr id="4" name="Picture 3" descr="C:\Documents and Settings\nm\Mina dokument\courses\Luminescence spectroscopy of semiconductors\LumSpSemFigs10_17\Fig11_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859" y="1295400"/>
            <a:ext cx="2064258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633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High-field </a:t>
            </a:r>
            <a:r>
              <a:rPr lang="sv-SE" dirty="0" smtClean="0"/>
              <a:t>EL – Drift velocity</a:t>
            </a:r>
            <a:endParaRPr lang="sv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524000" y="1600200"/>
                <a:ext cx="3124200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de-DE" sz="2000" dirty="0" smtClean="0"/>
                  <a:t>Two overlapping motions:</a:t>
                </a:r>
              </a:p>
              <a:p>
                <a:r>
                  <a:rPr lang="de-DE" sz="2000" dirty="0" smtClean="0"/>
                  <a:t>Thermal velocity</a:t>
                </a:r>
                <a:br>
                  <a:rPr lang="de-DE" sz="2000" dirty="0" smtClean="0"/>
                </a:b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de-DE" sz="20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de-DE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2000" b="0" i="1" smtClean="0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de-DE" sz="2000" b="0" i="1" smtClean="0">
                                <a:latin typeface="Cambria Math"/>
                              </a:rPr>
                              <m:t>𝑇</m:t>
                            </m:r>
                          </m:sub>
                        </m:sSub>
                      </m:e>
                    </m:d>
                    <m:r>
                      <a:rPr lang="de-DE" sz="2000" b="0" i="1" smtClean="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de-DE" sz="2000" b="0" i="1" smtClean="0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begChr m:val="⟨"/>
                            <m:endChr m:val="⟩"/>
                            <m:ctrlPr>
                              <a:rPr lang="de-DE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de-DE" sz="2000" b="0" i="1" smtClean="0">
                                <a:latin typeface="Cambria Math"/>
                              </a:rPr>
                              <m:t>𝑙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de-DE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2000" i="1">
                                <a:latin typeface="Cambria Math"/>
                                <a:ea typeface="Cambria Math"/>
                              </a:rPr>
                              <m:t>𝜏</m:t>
                            </m:r>
                          </m:e>
                          <m:sub>
                            <m:r>
                              <a:rPr lang="de-DE" sz="2000" b="0" i="1" smtClean="0">
                                <a:latin typeface="Cambria Math"/>
                              </a:rPr>
                              <m:t>𝑀</m:t>
                            </m:r>
                          </m:sub>
                        </m:sSub>
                      </m:den>
                    </m:f>
                    <m:r>
                      <a:rPr lang="de-DE" sz="2000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de-DE" sz="20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de-DE" sz="20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de-DE" sz="2000" b="0" i="1" smtClean="0">
                                <a:latin typeface="Cambria Math"/>
                              </a:rPr>
                              <m:t>3</m:t>
                            </m:r>
                            <m:sSub>
                              <m:sSubPr>
                                <m:ctrlPr>
                                  <a:rPr lang="de-DE" sz="20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2000" b="0" i="1" smtClean="0">
                                    <a:latin typeface="Cambria Math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de-DE" sz="2000" b="0" i="1" smtClean="0">
                                    <a:latin typeface="Cambria Math"/>
                                  </a:rPr>
                                  <m:t>𝐵</m:t>
                                </m:r>
                              </m:sub>
                            </m:sSub>
                            <m:r>
                              <a:rPr lang="de-DE" sz="2000" b="0" i="1" smtClean="0">
                                <a:latin typeface="Cambria Math"/>
                              </a:rPr>
                              <m:t>𝑇</m:t>
                            </m:r>
                          </m:num>
                          <m:den>
                            <m:sSub>
                              <m:sSubPr>
                                <m:ctrlPr>
                                  <a:rPr lang="de-DE" sz="20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2000" b="0" i="1" smtClean="0">
                                    <a:latin typeface="Cambria Math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de-DE" sz="2000" b="0" i="1" smtClean="0">
                                    <a:latin typeface="Cambria Math"/>
                                  </a:rPr>
                                  <m:t>𝑒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de-DE" sz="2000" dirty="0" smtClean="0"/>
              </a:p>
              <a:p>
                <a:endParaRPr lang="de-DE" sz="2000" dirty="0" smtClean="0"/>
              </a:p>
              <a:p>
                <a:r>
                  <a:rPr lang="de-DE" sz="2000" dirty="0" smtClean="0"/>
                  <a:t>Drift velocity</a:t>
                </a:r>
                <a:br>
                  <a:rPr lang="de-DE" sz="2000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de-DE" sz="2000" b="0" i="1" smtClean="0"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de-DE" sz="2000" b="0" i="1" smtClean="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de-DE" sz="2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de-DE" sz="2000" b="0" i="1" smtClean="0">
                            <a:latin typeface="Cambria Math"/>
                          </a:rPr>
                          <m:t>𝑒</m:t>
                        </m:r>
                        <m:d>
                          <m:dPr>
                            <m:begChr m:val="⟨"/>
                            <m:endChr m:val="⟩"/>
                            <m:ctrlPr>
                              <a:rPr lang="de-DE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de-DE" sz="2000" b="0" i="1" smtClean="0">
                                <a:latin typeface="Cambria Math"/>
                              </a:rPr>
                              <m:t>𝑙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de-DE" sz="20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de-DE" sz="2000" b="0" i="1" smtClean="0">
                                <a:latin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de-DE" sz="2000" b="0" i="1" smtClean="0">
                                <a:latin typeface="Cambria Math"/>
                              </a:rPr>
                              <m:t>𝑒</m:t>
                            </m:r>
                          </m:sub>
                        </m:sSub>
                        <m:d>
                          <m:dPr>
                            <m:begChr m:val="⟨"/>
                            <m:endChr m:val="⟩"/>
                            <m:ctrlPr>
                              <a:rPr lang="de-DE" sz="20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de-DE" sz="20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de-DE" sz="2000" b="0" i="1" smtClean="0">
                                    <a:latin typeface="Cambria Math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de-DE" sz="2000" b="0" i="1" smtClean="0">
                                    <a:latin typeface="Cambria Math"/>
                                  </a:rPr>
                                  <m:t>𝑇</m:t>
                                </m:r>
                              </m:sub>
                            </m:sSub>
                          </m:e>
                        </m:d>
                      </m:den>
                    </m:f>
                    <m:r>
                      <a:rPr lang="de-DE" sz="2000" b="0" i="1" smtClean="0">
                        <a:latin typeface="Cambria Math"/>
                      </a:rPr>
                      <m:t>= </m:t>
                    </m:r>
                    <m:sSub>
                      <m:sSubPr>
                        <m:ctrlPr>
                          <a:rPr lang="de-DE" sz="20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de-DE" sz="2000" i="1">
                            <a:latin typeface="Cambria Math"/>
                            <a:ea typeface="Cambria Math"/>
                          </a:rPr>
                          <m:t>𝜇</m:t>
                        </m:r>
                      </m:e>
                      <m:sub>
                        <m:r>
                          <a:rPr lang="de-DE" sz="2000" b="0" i="1" smtClean="0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de-DE" sz="2000" b="0" i="1" smtClean="0">
                        <a:latin typeface="Cambria Math"/>
                      </a:rPr>
                      <m:t>𝐹</m:t>
                    </m:r>
                  </m:oMath>
                </a14:m>
                <a:endParaRPr lang="sv-SE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0" y="1600200"/>
                <a:ext cx="3124200" cy="4525963"/>
              </a:xfrm>
              <a:blipFill rotWithShape="1">
                <a:blip r:embed="rId3"/>
                <a:stretch>
                  <a:fillRect l="-1949" t="-674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 descr="C:\Documents and Settings\nm\Mina dokument\courses\Luminescence spectroscopy of semiconductors\LumSpSemFigs10_17\Fig11_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24000"/>
            <a:ext cx="4169547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nm\Mina dokument\courses\Luminescence spectroscopy of semiconductors\LumSpSemFigs10_17\Fig11_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399" y="3755571"/>
            <a:ext cx="3503981" cy="287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95548" y="4822944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mobility</a:t>
            </a:r>
            <a:endParaRPr lang="sv-SE" dirty="0"/>
          </a:p>
        </p:txBody>
      </p:sp>
      <p:cxnSp>
        <p:nvCxnSpPr>
          <p:cNvPr id="7" name="Straight Arrow Connector 6"/>
          <p:cNvCxnSpPr>
            <a:stCxn id="4" idx="3"/>
          </p:cNvCxnSpPr>
          <p:nvPr/>
        </p:nvCxnSpPr>
        <p:spPr>
          <a:xfrm flipV="1">
            <a:off x="3448053" y="4523482"/>
            <a:ext cx="361951" cy="484128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495548" y="5274806"/>
            <a:ext cx="2254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External field strength</a:t>
            </a:r>
            <a:endParaRPr lang="sv-SE" dirty="0"/>
          </a:p>
        </p:txBody>
      </p:sp>
      <p:cxnSp>
        <p:nvCxnSpPr>
          <p:cNvPr id="12" name="Straight Arrow Connector 11"/>
          <p:cNvCxnSpPr>
            <a:stCxn id="11" idx="0"/>
          </p:cNvCxnSpPr>
          <p:nvPr/>
        </p:nvCxnSpPr>
        <p:spPr>
          <a:xfrm flipV="1">
            <a:off x="3622812" y="4523482"/>
            <a:ext cx="491988" cy="751324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465395" y="3969484"/>
            <a:ext cx="2143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Intervalley scattering</a:t>
            </a:r>
            <a:endParaRPr lang="sv-SE" dirty="0"/>
          </a:p>
        </p:txBody>
      </p:sp>
      <p:cxnSp>
        <p:nvCxnSpPr>
          <p:cNvPr id="17" name="Straight Arrow Connector 16"/>
          <p:cNvCxnSpPr>
            <a:stCxn id="16" idx="2"/>
          </p:cNvCxnSpPr>
          <p:nvPr/>
        </p:nvCxnSpPr>
        <p:spPr>
          <a:xfrm>
            <a:off x="7537388" y="4338816"/>
            <a:ext cx="539812" cy="668794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7494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High-field EL</a:t>
            </a:r>
            <a:endParaRPr lang="sv-S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524000" y="5334000"/>
                <a:ext cx="7162800" cy="7921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v-SE" sz="2000" dirty="0" smtClean="0"/>
                  <a:t> Condition: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SE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de-DE" sz="2000" b="0" i="1" smtClean="0">
                            <a:latin typeface="Cambria Math"/>
                          </a:rPr>
                          <m:t>𝑔</m:t>
                        </m:r>
                      </m:sub>
                    </m:sSub>
                    <m:r>
                      <a:rPr lang="de-DE" sz="2000" b="0" i="1" smtClean="0">
                        <a:latin typeface="Cambria Math"/>
                      </a:rPr>
                      <m:t>≫</m:t>
                    </m:r>
                    <m:r>
                      <a:rPr lang="de-DE" sz="2000" b="0" i="1" smtClean="0">
                        <a:latin typeface="Cambria Math"/>
                        <a:ea typeface="Cambria Math"/>
                      </a:rPr>
                      <m:t>𝛿</m:t>
                    </m:r>
                    <m:r>
                      <a:rPr lang="de-DE" sz="2000" b="0" i="1" smtClean="0">
                        <a:latin typeface="Cambria Math"/>
                        <a:ea typeface="Cambria Math"/>
                      </a:rPr>
                      <m:t>𝐸</m:t>
                    </m:r>
                    <m:r>
                      <a:rPr lang="de-DE" sz="2000" b="0" i="1" smtClean="0">
                        <a:latin typeface="Cambria Math"/>
                        <a:ea typeface="Cambria Math"/>
                      </a:rPr>
                      <m:t>≫</m:t>
                    </m:r>
                    <m:sSub>
                      <m:sSubPr>
                        <m:ctrlPr>
                          <a:rPr lang="de-DE" sz="20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  <m:sub>
                        <m:r>
                          <a:rPr lang="de-DE" sz="2000" b="0" i="1" smtClean="0">
                            <a:latin typeface="Cambria Math"/>
                            <a:ea typeface="Cambria Math"/>
                          </a:rPr>
                          <m:t>𝐵</m:t>
                        </m:r>
                      </m:sub>
                    </m:sSub>
                    <m:r>
                      <a:rPr lang="de-DE" sz="2000" b="0" i="1" smtClean="0">
                        <a:latin typeface="Cambria Math"/>
                        <a:ea typeface="Cambria Math"/>
                      </a:rPr>
                      <m:t>𝑇</m:t>
                    </m:r>
                  </m:oMath>
                </a14:m>
                <a:endParaRPr lang="sv-SE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24000" y="5334000"/>
                <a:ext cx="7162800" cy="792163"/>
              </a:xfrm>
              <a:blipFill rotWithShape="1">
                <a:blip r:embed="rId3"/>
                <a:stretch>
                  <a:fillRect l="-85" t="-3077"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8" name="Picture 2" descr="C:\Documents and Settings\nm\Mina dokument\courses\Luminescence spectroscopy of semiconductors\LumSpSemFigs10_17\Fig11_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828800"/>
            <a:ext cx="3825850" cy="325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19400" y="1272639"/>
            <a:ext cx="2143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Intervalley scattering</a:t>
            </a:r>
            <a:endParaRPr lang="sv-SE" dirty="0"/>
          </a:p>
        </p:txBody>
      </p:sp>
      <p:cxnSp>
        <p:nvCxnSpPr>
          <p:cNvPr id="6" name="Straight Arrow Connector 5"/>
          <p:cNvCxnSpPr>
            <a:stCxn id="5" idx="2"/>
          </p:cNvCxnSpPr>
          <p:nvPr/>
        </p:nvCxnSpPr>
        <p:spPr>
          <a:xfrm>
            <a:off x="3891393" y="1641971"/>
            <a:ext cx="833007" cy="427097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ight Arrow 3"/>
          <p:cNvSpPr/>
          <p:nvPr/>
        </p:nvSpPr>
        <p:spPr>
          <a:xfrm>
            <a:off x="4267200" y="2133600"/>
            <a:ext cx="914400" cy="76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0" name="Straight Connector 9"/>
          <p:cNvCxnSpPr/>
          <p:nvPr/>
        </p:nvCxnSpPr>
        <p:spPr>
          <a:xfrm>
            <a:off x="4808525" y="2362200"/>
            <a:ext cx="2072749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308904" y="2171700"/>
            <a:ext cx="1572370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800892" y="2069068"/>
                <a:ext cx="514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v-SE" i="1" smtClean="0">
                          <a:latin typeface="Cambria Math"/>
                          <a:ea typeface="Cambria Math"/>
                        </a:rPr>
                        <m:t>𝛿</m:t>
                      </m:r>
                      <m:r>
                        <a:rPr lang="de-DE" b="0" i="1" smtClean="0">
                          <a:latin typeface="Cambria Math"/>
                          <a:ea typeface="Cambria Math"/>
                        </a:rPr>
                        <m:t>𝐸</m:t>
                      </m:r>
                    </m:oMath>
                  </m:oMathPara>
                </a14:m>
                <a:endParaRPr lang="sv-SE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0892" y="2069068"/>
                <a:ext cx="514308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S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1835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High-field 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590801"/>
            <a:ext cx="7162800" cy="152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000" dirty="0" smtClean="0"/>
              <a:t>Generation of free carriers:</a:t>
            </a:r>
            <a:endParaRPr lang="sv-SE" sz="2000" dirty="0" smtClean="0"/>
          </a:p>
          <a:p>
            <a:r>
              <a:rPr lang="sv-SE" sz="2000" dirty="0" smtClean="0"/>
              <a:t>Injection</a:t>
            </a:r>
          </a:p>
          <a:p>
            <a:r>
              <a:rPr lang="sv-SE" sz="2000" dirty="0" smtClean="0"/>
              <a:t>Release from deep trap</a:t>
            </a:r>
          </a:p>
          <a:p>
            <a:r>
              <a:rPr lang="sv-SE" sz="2000" dirty="0" smtClean="0"/>
              <a:t>Release from interface trap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294890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26231</TotalTime>
  <Words>3816</Words>
  <Application>Microsoft Office PowerPoint</Application>
  <PresentationFormat>画面に合わせる (4:3)</PresentationFormat>
  <Paragraphs>506</Paragraphs>
  <Slides>40</Slides>
  <Notes>38</Notes>
  <HiddenSlides>0</HiddenSlides>
  <MMClips>0</MMClips>
  <ScaleCrop>false</ScaleCrop>
  <HeadingPairs>
    <vt:vector size="4" baseType="variant">
      <vt:variant>
        <vt:lpstr>テーマ</vt:lpstr>
      </vt:variant>
      <vt:variant>
        <vt:i4>2</vt:i4>
      </vt:variant>
      <vt:variant>
        <vt:lpstr>スライド タイトル</vt:lpstr>
      </vt:variant>
      <vt:variant>
        <vt:i4>40</vt:i4>
      </vt:variant>
    </vt:vector>
  </HeadingPairs>
  <TitlesOfParts>
    <vt:vector size="42" baseType="lpstr">
      <vt:lpstr>Office Theme</vt:lpstr>
      <vt:lpstr>Custom Design</vt:lpstr>
      <vt:lpstr>Noise in mode-locked lasers</vt:lpstr>
      <vt:lpstr>Electroluminescence</vt:lpstr>
      <vt:lpstr>High-field EL</vt:lpstr>
      <vt:lpstr>High-field EL</vt:lpstr>
      <vt:lpstr>High-field EL</vt:lpstr>
      <vt:lpstr>High-field EL</vt:lpstr>
      <vt:lpstr>High-field EL – Drift velocity</vt:lpstr>
      <vt:lpstr>High-field EL</vt:lpstr>
      <vt:lpstr>High-field EL</vt:lpstr>
      <vt:lpstr>High-field EL</vt:lpstr>
      <vt:lpstr>High-field EL</vt:lpstr>
      <vt:lpstr>High-field EL</vt:lpstr>
      <vt:lpstr>High-field EL – Intensity contributions</vt:lpstr>
      <vt:lpstr>High-field EL - Spectra</vt:lpstr>
      <vt:lpstr>High-field EL – Transient behaviour</vt:lpstr>
      <vt:lpstr>Injection EL</vt:lpstr>
      <vt:lpstr>Injection EL – Electrical properties</vt:lpstr>
      <vt:lpstr>Injection EL – Large forward bias</vt:lpstr>
      <vt:lpstr>Injection EL - Heterojunction</vt:lpstr>
      <vt:lpstr>Injection EL – LED intensity</vt:lpstr>
      <vt:lpstr>Injection EL</vt:lpstr>
      <vt:lpstr>Injection EL</vt:lpstr>
      <vt:lpstr>Injection EL - Transient behaviour</vt:lpstr>
      <vt:lpstr>EL from a reverse biased pn-junction</vt:lpstr>
      <vt:lpstr>EL from a reverse biased pn-junction</vt:lpstr>
      <vt:lpstr>Electronic structure and luminescence of low-dimensional semiconductors</vt:lpstr>
      <vt:lpstr>Reduced dimensions</vt:lpstr>
      <vt:lpstr>Reduced dimensions</vt:lpstr>
      <vt:lpstr>Reduced dimensions</vt:lpstr>
      <vt:lpstr>Reduced dimensions</vt:lpstr>
      <vt:lpstr>Reduced dimensions – DOS</vt:lpstr>
      <vt:lpstr>Quantum wells – Infinite barrier</vt:lpstr>
      <vt:lpstr>Quantum wells – Finite barrier</vt:lpstr>
      <vt:lpstr>Quantum wells – Excitons</vt:lpstr>
      <vt:lpstr>Quantum wells – Excitons</vt:lpstr>
      <vt:lpstr>Quantum wells - Absorption</vt:lpstr>
      <vt:lpstr>Quantum wells - Luminescence</vt:lpstr>
      <vt:lpstr>Quantum wells - Luminescence</vt:lpstr>
      <vt:lpstr>Injection EL – Saturation current</vt:lpstr>
      <vt:lpstr>Injection EL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crusoe</dc:creator>
  <cp:lastModifiedBy>crusoe</cp:lastModifiedBy>
  <cp:revision>571</cp:revision>
  <dcterms:created xsi:type="dcterms:W3CDTF">2006-08-16T00:00:00Z</dcterms:created>
  <dcterms:modified xsi:type="dcterms:W3CDTF">2012-12-03T18:11:55Z</dcterms:modified>
</cp:coreProperties>
</file>