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4" r:id="rId1"/>
    <p:sldMasterId id="2147483690" r:id="rId2"/>
  </p:sldMasterIdLst>
  <p:notesMasterIdLst>
    <p:notesMasterId r:id="rId34"/>
  </p:notesMasterIdLst>
  <p:sldIdLst>
    <p:sldId id="256" r:id="rId3"/>
    <p:sldId id="257" r:id="rId4"/>
    <p:sldId id="258" r:id="rId5"/>
    <p:sldId id="259" r:id="rId6"/>
    <p:sldId id="260" r:id="rId7"/>
    <p:sldId id="261" r:id="rId8"/>
    <p:sldId id="262" r:id="rId9"/>
    <p:sldId id="263" r:id="rId10"/>
    <p:sldId id="264" r:id="rId11"/>
    <p:sldId id="265" r:id="rId12"/>
    <p:sldId id="279" r:id="rId13"/>
    <p:sldId id="280" r:id="rId14"/>
    <p:sldId id="281" r:id="rId15"/>
    <p:sldId id="282" r:id="rId16"/>
    <p:sldId id="283" r:id="rId17"/>
    <p:sldId id="284" r:id="rId18"/>
    <p:sldId id="285" r:id="rId19"/>
    <p:sldId id="286" r:id="rId20"/>
    <p:sldId id="287" r:id="rId21"/>
    <p:sldId id="288" r:id="rId22"/>
    <p:sldId id="266" r:id="rId23"/>
    <p:sldId id="267" r:id="rId24"/>
    <p:sldId id="268" r:id="rId25"/>
    <p:sldId id="269" r:id="rId26"/>
    <p:sldId id="270" r:id="rId27"/>
    <p:sldId id="273" r:id="rId28"/>
    <p:sldId id="274" r:id="rId29"/>
    <p:sldId id="275" r:id="rId30"/>
    <p:sldId id="277" r:id="rId31"/>
    <p:sldId id="276" r:id="rId32"/>
    <p:sldId id="278" r:id="rId33"/>
  </p:sldIdLst>
  <p:sldSz cx="10691813" cy="7559675"/>
  <p:notesSz cx="6858000" cy="9144000"/>
  <p:defaultTextStyle>
    <a:defPPr>
      <a:defRPr lang="sv-SE"/>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81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32" autoAdjust="0"/>
  </p:normalViewPr>
  <p:slideViewPr>
    <p:cSldViewPr showGuides="1">
      <p:cViewPr varScale="1">
        <p:scale>
          <a:sx n="87" d="100"/>
          <a:sy n="87" d="100"/>
        </p:scale>
        <p:origin x="-432" y="-84"/>
      </p:cViewPr>
      <p:guideLst>
        <p:guide orient="horz" pos="2381"/>
        <p:guide pos="3367"/>
      </p:guideLst>
    </p:cSldViewPr>
  </p:slideViewPr>
  <p:notesTextViewPr>
    <p:cViewPr>
      <p:scale>
        <a:sx n="1" d="1"/>
        <a:sy n="1" d="1"/>
      </p:scale>
      <p:origin x="0" y="0"/>
    </p:cViewPr>
  </p:notesTextViewPr>
  <p:notesViewPr>
    <p:cSldViewPr showGuides="1">
      <p:cViewPr>
        <p:scale>
          <a:sx n="142" d="100"/>
          <a:sy n="142" d="100"/>
        </p:scale>
        <p:origin x="-1692" y="327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a:defRPr>
            </a:lvl1pPr>
          </a:lstStyle>
          <a:p>
            <a:pPr>
              <a:defRPr/>
            </a:pPr>
            <a:endParaRPr lang="sv-SE"/>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a:defRPr>
            </a:lvl1pPr>
          </a:lstStyle>
          <a:p>
            <a:pPr>
              <a:defRPr/>
            </a:pPr>
            <a:endParaRPr lang="sv-SE"/>
          </a:p>
        </p:txBody>
      </p:sp>
      <p:sp>
        <p:nvSpPr>
          <p:cNvPr id="10244" name="Rectangle 4"/>
          <p:cNvSpPr>
            <a:spLocks noGrp="1" noRot="1" noChangeAspect="1" noChangeArrowheads="1" noTextEdit="1"/>
          </p:cNvSpPr>
          <p:nvPr>
            <p:ph type="sldImg" idx="2"/>
          </p:nvPr>
        </p:nvSpPr>
        <p:spPr bwMode="auto">
          <a:xfrm>
            <a:off x="1004888" y="685800"/>
            <a:ext cx="4848225"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a:defRPr>
            </a:lvl1pPr>
          </a:lstStyle>
          <a:p>
            <a:pPr>
              <a:defRPr/>
            </a:pPr>
            <a:endParaRPr lang="sv-SE"/>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a:defRPr>
            </a:lvl1pPr>
          </a:lstStyle>
          <a:p>
            <a:pPr>
              <a:defRPr/>
            </a:pPr>
            <a:fld id="{003DCE6C-9C46-41DB-ABD6-BDC083D10D81}" type="slidenum">
              <a:rPr lang="sv-SE"/>
              <a:pPr>
                <a:defRPr/>
              </a:pPr>
              <a:t>‹#›</a:t>
            </a:fld>
            <a:endParaRPr lang="sv-SE"/>
          </a:p>
        </p:txBody>
      </p:sp>
    </p:spTree>
    <p:extLst>
      <p:ext uri="{BB962C8B-B14F-4D97-AF65-F5344CB8AC3E}">
        <p14:creationId xmlns:p14="http://schemas.microsoft.com/office/powerpoint/2010/main" val="3067234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image" Target="../media/image35.jpeg"/></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vmlDrawing" Target="../drawings/vmlDrawing2.vml"/><Relationship Id="rId5" Type="http://schemas.openxmlformats.org/officeDocument/2006/relationships/image" Target="../media/image44.wmf"/><Relationship Id="rId4" Type="http://schemas.openxmlformats.org/officeDocument/2006/relationships/oleObject" Target="../embeddings/oleObject2.bin"/></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1</a:t>
            </a:fld>
            <a:endParaRPr lang="sv-SE"/>
          </a:p>
        </p:txBody>
      </p:sp>
    </p:spTree>
    <p:extLst>
      <p:ext uri="{BB962C8B-B14F-4D97-AF65-F5344CB8AC3E}">
        <p14:creationId xmlns:p14="http://schemas.microsoft.com/office/powerpoint/2010/main" val="368896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a:t>
            </a:fld>
            <a:endParaRPr lang="sv-SE"/>
          </a:p>
        </p:txBody>
      </p:sp>
    </p:spTree>
    <p:extLst>
      <p:ext uri="{BB962C8B-B14F-4D97-AF65-F5344CB8AC3E}">
        <p14:creationId xmlns:p14="http://schemas.microsoft.com/office/powerpoint/2010/main" val="973055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3</a:t>
            </a:fld>
            <a:endParaRPr lang="sv-SE"/>
          </a:p>
        </p:txBody>
      </p:sp>
    </p:spTree>
    <p:extLst>
      <p:ext uri="{BB962C8B-B14F-4D97-AF65-F5344CB8AC3E}">
        <p14:creationId xmlns:p14="http://schemas.microsoft.com/office/powerpoint/2010/main" val="3296640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4</a:t>
            </a:fld>
            <a:endParaRPr lang="sv-SE"/>
          </a:p>
        </p:txBody>
      </p:sp>
    </p:spTree>
    <p:extLst>
      <p:ext uri="{BB962C8B-B14F-4D97-AF65-F5344CB8AC3E}">
        <p14:creationId xmlns:p14="http://schemas.microsoft.com/office/powerpoint/2010/main" val="17262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5</a:t>
            </a:fld>
            <a:endParaRPr lang="sv-SE"/>
          </a:p>
        </p:txBody>
      </p:sp>
    </p:spTree>
    <p:extLst>
      <p:ext uri="{BB962C8B-B14F-4D97-AF65-F5344CB8AC3E}">
        <p14:creationId xmlns:p14="http://schemas.microsoft.com/office/powerpoint/2010/main" val="3937399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6</a:t>
            </a:fld>
            <a:endParaRPr lang="sv-SE"/>
          </a:p>
        </p:txBody>
      </p:sp>
    </p:spTree>
    <p:extLst>
      <p:ext uri="{BB962C8B-B14F-4D97-AF65-F5344CB8AC3E}">
        <p14:creationId xmlns:p14="http://schemas.microsoft.com/office/powerpoint/2010/main" val="3869188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7</a:t>
            </a:fld>
            <a:endParaRPr lang="sv-SE"/>
          </a:p>
        </p:txBody>
      </p:sp>
    </p:spTree>
    <p:extLst>
      <p:ext uri="{BB962C8B-B14F-4D97-AF65-F5344CB8AC3E}">
        <p14:creationId xmlns:p14="http://schemas.microsoft.com/office/powerpoint/2010/main" val="3396036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8</a:t>
            </a:fld>
            <a:endParaRPr lang="sv-SE"/>
          </a:p>
        </p:txBody>
      </p:sp>
    </p:spTree>
    <p:extLst>
      <p:ext uri="{BB962C8B-B14F-4D97-AF65-F5344CB8AC3E}">
        <p14:creationId xmlns:p14="http://schemas.microsoft.com/office/powerpoint/2010/main" val="251020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9</a:t>
            </a:fld>
            <a:endParaRPr lang="sv-SE"/>
          </a:p>
        </p:txBody>
      </p:sp>
    </p:spTree>
    <p:extLst>
      <p:ext uri="{BB962C8B-B14F-4D97-AF65-F5344CB8AC3E}">
        <p14:creationId xmlns:p14="http://schemas.microsoft.com/office/powerpoint/2010/main" val="374179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10</a:t>
            </a:fld>
            <a:endParaRPr lang="sv-SE"/>
          </a:p>
        </p:txBody>
      </p:sp>
    </p:spTree>
    <p:extLst>
      <p:ext uri="{BB962C8B-B14F-4D97-AF65-F5344CB8AC3E}">
        <p14:creationId xmlns:p14="http://schemas.microsoft.com/office/powerpoint/2010/main" val="2200707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21</a:t>
            </a:fld>
            <a:endParaRPr lang="sv-SE"/>
          </a:p>
        </p:txBody>
      </p:sp>
    </p:spTree>
    <p:extLst>
      <p:ext uri="{BB962C8B-B14F-4D97-AF65-F5344CB8AC3E}">
        <p14:creationId xmlns:p14="http://schemas.microsoft.com/office/powerpoint/2010/main" val="2775384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no=po=ni</a:t>
            </a:r>
          </a:p>
          <a:p>
            <a:r>
              <a:rPr lang="sv-SE" dirty="0" smtClean="0"/>
              <a:t>no,po are free to move and can therefore give current.</a:t>
            </a:r>
            <a:endParaRPr lang="en-US" dirty="0"/>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22</a:t>
            </a:fld>
            <a:endParaRPr lang="sv-SE"/>
          </a:p>
        </p:txBody>
      </p:sp>
    </p:spTree>
    <p:extLst>
      <p:ext uri="{BB962C8B-B14F-4D97-AF65-F5344CB8AC3E}">
        <p14:creationId xmlns:p14="http://schemas.microsoft.com/office/powerpoint/2010/main" val="2178375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no+Na=po+Nd</a:t>
            </a:r>
          </a:p>
          <a:p>
            <a:r>
              <a:rPr lang="sv-SE" dirty="0" smtClean="0"/>
              <a:t>Även i det dopade fallet gäller no*po=ni^2 (kommer att visa det senare)</a:t>
            </a:r>
          </a:p>
          <a:p>
            <a:endParaRPr lang="sv-SE" dirty="0" smtClean="0"/>
          </a:p>
          <a:p>
            <a:r>
              <a:rPr lang="sv-SE" dirty="0" smtClean="0"/>
              <a:t>Typ dopnivåer är 1e15-1e20, jämföra med ni=1e10 för Si</a:t>
            </a:r>
          </a:p>
          <a:p>
            <a:r>
              <a:rPr lang="sv-SE" dirty="0" smtClean="0"/>
              <a:t>Lös andragradaren för Nd=1e17 och visa att no=Nd och po=ni^2/Nd.</a:t>
            </a:r>
            <a:endParaRPr lang="sv-SE" dirty="0"/>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23</a:t>
            </a:fld>
            <a:endParaRPr lang="sv-SE"/>
          </a:p>
        </p:txBody>
      </p:sp>
    </p:spTree>
    <p:extLst>
      <p:ext uri="{BB962C8B-B14F-4D97-AF65-F5344CB8AC3E}">
        <p14:creationId xmlns:p14="http://schemas.microsoft.com/office/powerpoint/2010/main" val="2788005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24</a:t>
            </a:fld>
            <a:endParaRPr lang="sv-SE"/>
          </a:p>
        </p:txBody>
      </p:sp>
    </p:spTree>
    <p:extLst>
      <p:ext uri="{BB962C8B-B14F-4D97-AF65-F5344CB8AC3E}">
        <p14:creationId xmlns:p14="http://schemas.microsoft.com/office/powerpoint/2010/main" val="1186413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25</a:t>
            </a:fld>
            <a:endParaRPr lang="sv-SE"/>
          </a:p>
        </p:txBody>
      </p:sp>
      <p:pic>
        <p:nvPicPr>
          <p:cNvPr id="5" name="Picture 3" descr="AAIOEAD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434" y="5029975"/>
            <a:ext cx="1539478" cy="100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AIOEAE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6952" y="4739194"/>
            <a:ext cx="2691606" cy="14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544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26</a:t>
            </a:fld>
            <a:endParaRPr lang="sv-SE"/>
          </a:p>
        </p:txBody>
      </p:sp>
    </p:spTree>
    <p:extLst>
      <p:ext uri="{BB962C8B-B14F-4D97-AF65-F5344CB8AC3E}">
        <p14:creationId xmlns:p14="http://schemas.microsoft.com/office/powerpoint/2010/main" val="1427934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27</a:t>
            </a:fld>
            <a:endParaRPr lang="sv-SE"/>
          </a:p>
        </p:txBody>
      </p:sp>
    </p:spTree>
    <p:extLst>
      <p:ext uri="{BB962C8B-B14F-4D97-AF65-F5344CB8AC3E}">
        <p14:creationId xmlns:p14="http://schemas.microsoft.com/office/powerpoint/2010/main" val="4048867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28</a:t>
            </a:fld>
            <a:endParaRPr lang="sv-SE"/>
          </a:p>
        </p:txBody>
      </p:sp>
    </p:spTree>
    <p:extLst>
      <p:ext uri="{BB962C8B-B14F-4D97-AF65-F5344CB8AC3E}">
        <p14:creationId xmlns:p14="http://schemas.microsoft.com/office/powerpoint/2010/main" val="1566668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29</a:t>
            </a:fld>
            <a:endParaRPr lang="sv-SE"/>
          </a:p>
        </p:txBody>
      </p:sp>
    </p:spTree>
    <p:extLst>
      <p:ext uri="{BB962C8B-B14F-4D97-AF65-F5344CB8AC3E}">
        <p14:creationId xmlns:p14="http://schemas.microsoft.com/office/powerpoint/2010/main" val="1558308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Derive no as a function of Ec-Ef on the white board.</a:t>
            </a:r>
          </a:p>
          <a:p>
            <a:endParaRPr lang="sv-SE" dirty="0"/>
          </a:p>
          <a:p>
            <a:endParaRPr lang="sv-SE" dirty="0" smtClean="0"/>
          </a:p>
          <a:p>
            <a:endParaRPr lang="sv-SE" dirty="0"/>
          </a:p>
          <a:p>
            <a:endParaRPr lang="sv-SE" dirty="0" smtClean="0"/>
          </a:p>
          <a:p>
            <a:endParaRPr lang="sv-SE" dirty="0" smtClean="0"/>
          </a:p>
          <a:p>
            <a:endParaRPr lang="sv-SE" dirty="0"/>
          </a:p>
          <a:p>
            <a:endParaRPr lang="sv-SE" dirty="0" smtClean="0"/>
          </a:p>
          <a:p>
            <a:endParaRPr lang="sv-SE" dirty="0"/>
          </a:p>
          <a:p>
            <a:endParaRPr lang="sv-SE" dirty="0" smtClean="0"/>
          </a:p>
          <a:p>
            <a:endParaRPr lang="sv-SE" dirty="0"/>
          </a:p>
          <a:p>
            <a:r>
              <a:rPr lang="sv-SE" dirty="0" smtClean="0"/>
              <a:t>Effective density of states is like putting all states at Ec edge</a:t>
            </a:r>
          </a:p>
          <a:p>
            <a:r>
              <a:rPr lang="sv-SE" dirty="0" smtClean="0"/>
              <a:t>End derivation with writing down the important no and po formulas and describe how to remember them.</a:t>
            </a:r>
          </a:p>
          <a:p>
            <a:endParaRPr lang="sv-SE" dirty="0"/>
          </a:p>
          <a:p>
            <a:r>
              <a:rPr lang="sv-SE" dirty="0" smtClean="0"/>
              <a:t>The also show that no*po=ni^2</a:t>
            </a:r>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30</a:t>
            </a:fld>
            <a:endParaRPr lang="sv-SE"/>
          </a:p>
        </p:txBody>
      </p:sp>
      <p:graphicFrame>
        <p:nvGraphicFramePr>
          <p:cNvPr id="5" name="Object 4"/>
          <p:cNvGraphicFramePr>
            <a:graphicFrameLocks noChangeAspect="1"/>
          </p:cNvGraphicFramePr>
          <p:nvPr>
            <p:extLst>
              <p:ext uri="{D42A27DB-BD31-4B8C-83A1-F6EECF244321}">
                <p14:modId xmlns:p14="http://schemas.microsoft.com/office/powerpoint/2010/main" val="3085337891"/>
              </p:ext>
            </p:extLst>
          </p:nvPr>
        </p:nvGraphicFramePr>
        <p:xfrm>
          <a:off x="1063023" y="4788024"/>
          <a:ext cx="2365977" cy="360040"/>
        </p:xfrm>
        <a:graphic>
          <a:graphicData uri="http://schemas.openxmlformats.org/presentationml/2006/ole">
            <mc:AlternateContent xmlns:mc="http://schemas.openxmlformats.org/markup-compatibility/2006">
              <mc:Choice xmlns:v="urn:schemas-microsoft-com:vml" Requires="v">
                <p:oleObj spid="_x0000_s9234" name="Equation" r:id="rId4" imgW="4673520" imgH="711000" progId="Equation.3">
                  <p:embed/>
                </p:oleObj>
              </mc:Choice>
              <mc:Fallback>
                <p:oleObj name="Equation" r:id="rId4" imgW="4673520" imgH="711000" progId="Equation.3">
                  <p:embed/>
                  <p:pic>
                    <p:nvPicPr>
                      <p:cNvPr id="0" name=""/>
                      <p:cNvPicPr/>
                      <p:nvPr/>
                    </p:nvPicPr>
                    <p:blipFill>
                      <a:blip r:embed="rId5"/>
                      <a:stretch>
                        <a:fillRect/>
                      </a:stretch>
                    </p:blipFill>
                    <p:spPr>
                      <a:xfrm>
                        <a:off x="1063023" y="4788024"/>
                        <a:ext cx="2365977" cy="360040"/>
                      </a:xfrm>
                      <a:prstGeom prst="rect">
                        <a:avLst/>
                      </a:prstGeom>
                    </p:spPr>
                  </p:pic>
                </p:oleObj>
              </mc:Fallback>
            </mc:AlternateContent>
          </a:graphicData>
        </a:graphic>
      </p:graphicFrame>
    </p:spTree>
    <p:extLst>
      <p:ext uri="{BB962C8B-B14F-4D97-AF65-F5344CB8AC3E}">
        <p14:creationId xmlns:p14="http://schemas.microsoft.com/office/powerpoint/2010/main" val="1380672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pPr>
              <a:defRPr/>
            </a:pPr>
            <a:fld id="{003DCE6C-9C46-41DB-ABD6-BDC083D10D81}" type="slidenum">
              <a:rPr lang="sv-SE" smtClean="0"/>
              <a:pPr>
                <a:defRPr/>
              </a:pPr>
              <a:t>31</a:t>
            </a:fld>
            <a:endParaRPr lang="sv-SE"/>
          </a:p>
        </p:txBody>
      </p:sp>
    </p:spTree>
    <p:extLst>
      <p:ext uri="{BB962C8B-B14F-4D97-AF65-F5344CB8AC3E}">
        <p14:creationId xmlns:p14="http://schemas.microsoft.com/office/powerpoint/2010/main" val="8233069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Bildobjekt 9" descr="kth_eng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363" y="2352675"/>
            <a:ext cx="129698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ubrik 1"/>
          <p:cNvSpPr>
            <a:spLocks noGrp="1"/>
          </p:cNvSpPr>
          <p:nvPr>
            <p:ph type="ctrTitle"/>
          </p:nvPr>
        </p:nvSpPr>
        <p:spPr>
          <a:xfrm>
            <a:off x="2345510" y="2351077"/>
            <a:ext cx="7215237" cy="1120771"/>
          </a:xfrm>
          <a:noFill/>
        </p:spPr>
        <p:txBody>
          <a:bodyPr/>
          <a:lstStyle>
            <a:lvl1pPr algn="l">
              <a:defRPr sz="4000" b="0">
                <a:solidFill>
                  <a:schemeClr val="accent2"/>
                </a:solidFill>
              </a:defRPr>
            </a:lvl1pPr>
          </a:lstStyle>
          <a:p>
            <a:r>
              <a:rPr lang="sv-SE" smtClean="0"/>
              <a:t>Klicka här för att ändra format</a:t>
            </a:r>
            <a:endParaRPr lang="en-US" dirty="0"/>
          </a:p>
        </p:txBody>
      </p:sp>
      <p:sp>
        <p:nvSpPr>
          <p:cNvPr id="3" name="Underrubrik 2"/>
          <p:cNvSpPr>
            <a:spLocks noGrp="1"/>
          </p:cNvSpPr>
          <p:nvPr>
            <p:ph type="subTitle" idx="1"/>
          </p:nvPr>
        </p:nvSpPr>
        <p:spPr>
          <a:xfrm>
            <a:off x="2345510" y="3490923"/>
            <a:ext cx="7214400" cy="931856"/>
          </a:xfrm>
          <a:prstGeom prst="rect">
            <a:avLst/>
          </a:prstGeom>
          <a:noFill/>
        </p:spPr>
        <p:txBody>
          <a:bodyPr>
            <a:no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en-US" dirty="0"/>
          </a:p>
        </p:txBody>
      </p:sp>
    </p:spTree>
    <p:extLst>
      <p:ext uri="{BB962C8B-B14F-4D97-AF65-F5344CB8AC3E}">
        <p14:creationId xmlns:p14="http://schemas.microsoft.com/office/powerpoint/2010/main" val="3968601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cxnSp>
        <p:nvCxnSpPr>
          <p:cNvPr id="4" name="Straight Connector 17"/>
          <p:cNvCxnSpPr/>
          <p:nvPr/>
        </p:nvCxnSpPr>
        <p:spPr bwMode="auto">
          <a:xfrm>
            <a:off x="342900" y="7091363"/>
            <a:ext cx="10042525"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 name="Rubrik 1"/>
          <p:cNvSpPr>
            <a:spLocks noGrp="1"/>
          </p:cNvSpPr>
          <p:nvPr>
            <p:ph type="title"/>
          </p:nvPr>
        </p:nvSpPr>
        <p:spPr/>
        <p:txBody>
          <a:bodyPr/>
          <a:lstStyle/>
          <a:p>
            <a:r>
              <a:rPr lang="sv-SE" smtClean="0"/>
              <a:t>Klicka här för att ändra format</a:t>
            </a:r>
            <a:endParaRPr lang="sv-SE"/>
          </a:p>
        </p:txBody>
      </p:sp>
      <p:sp>
        <p:nvSpPr>
          <p:cNvPr id="7" name="Platshållare för innehåll 6"/>
          <p:cNvSpPr>
            <a:spLocks noGrp="1"/>
          </p:cNvSpPr>
          <p:nvPr>
            <p:ph sz="quarter" idx="13"/>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2"/>
          <p:cNvSpPr>
            <a:spLocks noGrp="1"/>
          </p:cNvSpPr>
          <p:nvPr>
            <p:ph type="dt" sz="half" idx="14"/>
          </p:nvPr>
        </p:nvSpPr>
        <p:spPr/>
        <p:txBody>
          <a:bodyPr/>
          <a:lstStyle>
            <a:lvl1pPr>
              <a:defRPr/>
            </a:lvl1pPr>
          </a:lstStyle>
          <a:p>
            <a:pPr>
              <a:defRPr/>
            </a:pPr>
            <a:r>
              <a:rPr lang="sv-SE"/>
              <a:t>2009-11-18</a:t>
            </a:r>
            <a:endParaRPr lang="sv-SE" dirty="0"/>
          </a:p>
        </p:txBody>
      </p:sp>
      <p:sp>
        <p:nvSpPr>
          <p:cNvPr id="6" name="Platshållare för sidfot 3"/>
          <p:cNvSpPr>
            <a:spLocks noGrp="1"/>
          </p:cNvSpPr>
          <p:nvPr>
            <p:ph type="ftr" sz="quarter" idx="15"/>
          </p:nvPr>
        </p:nvSpPr>
        <p:spPr/>
        <p:txBody>
          <a:bodyPr/>
          <a:lstStyle>
            <a:lvl1pPr>
              <a:defRPr/>
            </a:lvl1pPr>
          </a:lstStyle>
          <a:p>
            <a:pPr>
              <a:defRPr/>
            </a:pPr>
            <a:endParaRPr lang="sv-SE"/>
          </a:p>
        </p:txBody>
      </p:sp>
      <p:sp>
        <p:nvSpPr>
          <p:cNvPr id="8" name="Platshållare för bildnummer 4"/>
          <p:cNvSpPr>
            <a:spLocks noGrp="1"/>
          </p:cNvSpPr>
          <p:nvPr>
            <p:ph type="sldNum" sz="quarter" idx="16"/>
          </p:nvPr>
        </p:nvSpPr>
        <p:spPr/>
        <p:txBody>
          <a:bodyPr/>
          <a:lstStyle>
            <a:lvl1pPr>
              <a:defRPr/>
            </a:lvl1pPr>
          </a:lstStyle>
          <a:p>
            <a:pPr>
              <a:defRPr/>
            </a:pPr>
            <a:fld id="{0A62F4D0-92CF-4FFA-A4F2-6490970AEC6F}" type="slidenum">
              <a:rPr lang="sv-SE"/>
              <a:pPr>
                <a:defRPr/>
              </a:pPr>
              <a:t>‹#›</a:t>
            </a:fld>
            <a:endParaRPr lang="sv-SE"/>
          </a:p>
        </p:txBody>
      </p:sp>
    </p:spTree>
    <p:extLst>
      <p:ext uri="{BB962C8B-B14F-4D97-AF65-F5344CB8AC3E}">
        <p14:creationId xmlns:p14="http://schemas.microsoft.com/office/powerpoint/2010/main" val="241721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cxnSp>
        <p:nvCxnSpPr>
          <p:cNvPr id="3" name="Straight Connector 17"/>
          <p:cNvCxnSpPr/>
          <p:nvPr/>
        </p:nvCxnSpPr>
        <p:spPr bwMode="auto">
          <a:xfrm>
            <a:off x="342900" y="7091363"/>
            <a:ext cx="10042525"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 name="Rubrik 1"/>
          <p:cNvSpPr>
            <a:spLocks noGrp="1"/>
          </p:cNvSpPr>
          <p:nvPr>
            <p:ph type="title"/>
          </p:nvPr>
        </p:nvSpPr>
        <p:spPr/>
        <p:txBody>
          <a:bodyPr/>
          <a:lstStyle/>
          <a:p>
            <a:r>
              <a:rPr lang="sv-SE" smtClean="0"/>
              <a:t>Klicka här för att ändra format</a:t>
            </a:r>
            <a:endParaRPr lang="sv-SE"/>
          </a:p>
        </p:txBody>
      </p:sp>
      <p:sp>
        <p:nvSpPr>
          <p:cNvPr id="4" name="Platshållare för datum 2"/>
          <p:cNvSpPr>
            <a:spLocks noGrp="1"/>
          </p:cNvSpPr>
          <p:nvPr>
            <p:ph type="dt" sz="half" idx="10"/>
          </p:nvPr>
        </p:nvSpPr>
        <p:spPr/>
        <p:txBody>
          <a:bodyPr/>
          <a:lstStyle>
            <a:lvl1pPr>
              <a:defRPr/>
            </a:lvl1pPr>
          </a:lstStyle>
          <a:p>
            <a:pPr>
              <a:defRPr/>
            </a:pPr>
            <a:r>
              <a:rPr lang="sv-SE"/>
              <a:t>2009-11-18</a:t>
            </a:r>
          </a:p>
        </p:txBody>
      </p:sp>
      <p:sp>
        <p:nvSpPr>
          <p:cNvPr id="5" name="Platshållare för sidfot 3"/>
          <p:cNvSpPr>
            <a:spLocks noGrp="1"/>
          </p:cNvSpPr>
          <p:nvPr>
            <p:ph type="ftr" sz="quarter" idx="11"/>
          </p:nvPr>
        </p:nvSpPr>
        <p:spPr/>
        <p:txBody>
          <a:bodyPr/>
          <a:lstStyle>
            <a:lvl1pPr>
              <a:defRPr/>
            </a:lvl1pPr>
          </a:lstStyle>
          <a:p>
            <a:pPr>
              <a:defRPr/>
            </a:pPr>
            <a:endParaRPr lang="sv-SE"/>
          </a:p>
        </p:txBody>
      </p:sp>
      <p:sp>
        <p:nvSpPr>
          <p:cNvPr id="6" name="Platshållare för bildnummer 4"/>
          <p:cNvSpPr>
            <a:spLocks noGrp="1"/>
          </p:cNvSpPr>
          <p:nvPr>
            <p:ph type="sldNum" sz="quarter" idx="12"/>
          </p:nvPr>
        </p:nvSpPr>
        <p:spPr/>
        <p:txBody>
          <a:bodyPr/>
          <a:lstStyle>
            <a:lvl1pPr>
              <a:defRPr/>
            </a:lvl1pPr>
          </a:lstStyle>
          <a:p>
            <a:pPr>
              <a:defRPr/>
            </a:pPr>
            <a:fld id="{45A8B1EA-06B2-4581-AF01-55D1329E0817}" type="slidenum">
              <a:rPr lang="sv-SE"/>
              <a:pPr>
                <a:defRPr/>
              </a:pPr>
              <a:t>‹#›</a:t>
            </a:fld>
            <a:endParaRPr lang="sv-SE"/>
          </a:p>
        </p:txBody>
      </p:sp>
    </p:spTree>
    <p:extLst>
      <p:ext uri="{BB962C8B-B14F-4D97-AF65-F5344CB8AC3E}">
        <p14:creationId xmlns:p14="http://schemas.microsoft.com/office/powerpoint/2010/main" val="2350789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samarbetspartner">
    <p:spTree>
      <p:nvGrpSpPr>
        <p:cNvPr id="1" name=""/>
        <p:cNvGrpSpPr/>
        <p:nvPr/>
      </p:nvGrpSpPr>
      <p:grpSpPr>
        <a:xfrm>
          <a:off x="0" y="0"/>
          <a:ext cx="0" cy="0"/>
          <a:chOff x="0" y="0"/>
          <a:chExt cx="0" cy="0"/>
        </a:xfrm>
      </p:grpSpPr>
      <p:cxnSp>
        <p:nvCxnSpPr>
          <p:cNvPr id="9" name="Straight Connector 17"/>
          <p:cNvCxnSpPr/>
          <p:nvPr/>
        </p:nvCxnSpPr>
        <p:spPr bwMode="auto">
          <a:xfrm>
            <a:off x="342900" y="7091363"/>
            <a:ext cx="6948488"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 name="Rubrik 1"/>
          <p:cNvSpPr>
            <a:spLocks noGrp="1"/>
          </p:cNvSpPr>
          <p:nvPr>
            <p:ph type="title"/>
          </p:nvPr>
        </p:nvSpPr>
        <p:spPr/>
        <p:txBody>
          <a:bodyPr/>
          <a:lstStyle/>
          <a:p>
            <a:r>
              <a:rPr lang="sv-SE" smtClean="0"/>
              <a:t>Klicka här för att ändra format</a:t>
            </a:r>
            <a:endParaRPr lang="sv-SE"/>
          </a:p>
        </p:txBody>
      </p:sp>
      <p:sp>
        <p:nvSpPr>
          <p:cNvPr id="10" name="Platshållare för innehåll 9"/>
          <p:cNvSpPr>
            <a:spLocks noGrp="1"/>
          </p:cNvSpPr>
          <p:nvPr>
            <p:ph sz="quarter" idx="16"/>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icture Placeholder 3"/>
          <p:cNvSpPr>
            <a:spLocks noGrp="1"/>
          </p:cNvSpPr>
          <p:nvPr>
            <p:ph type="pic" sz="quarter" idx="13"/>
          </p:nvPr>
        </p:nvSpPr>
        <p:spPr>
          <a:xfrm>
            <a:off x="7489046" y="6708795"/>
            <a:ext cx="714380" cy="714371"/>
          </a:xfrm>
        </p:spPr>
        <p:txBody>
          <a:bodyPr rtlCol="0">
            <a:normAutofit/>
          </a:bodyPr>
          <a:lstStyle>
            <a:lvl1pPr marL="0" indent="0">
              <a:spcBef>
                <a:spcPts val="0"/>
              </a:spcBef>
              <a:buFontTx/>
              <a:buNone/>
              <a:defRPr sz="700"/>
            </a:lvl1pPr>
          </a:lstStyle>
          <a:p>
            <a:pPr lvl="0"/>
            <a:r>
              <a:rPr lang="sv-SE" noProof="0" smtClean="0"/>
              <a:t>Klicka på ikonen för att lägga till en bild</a:t>
            </a:r>
            <a:endParaRPr lang="sv-SE" noProof="0"/>
          </a:p>
        </p:txBody>
      </p:sp>
      <p:sp>
        <p:nvSpPr>
          <p:cNvPr id="7" name="Picture Placeholder 3"/>
          <p:cNvSpPr>
            <a:spLocks noGrp="1"/>
          </p:cNvSpPr>
          <p:nvPr>
            <p:ph type="pic" sz="quarter" idx="14"/>
          </p:nvPr>
        </p:nvSpPr>
        <p:spPr>
          <a:xfrm>
            <a:off x="8310588" y="6708795"/>
            <a:ext cx="714380" cy="714371"/>
          </a:xfrm>
        </p:spPr>
        <p:txBody>
          <a:bodyPr rtlCol="0">
            <a:normAutofit/>
          </a:bodyPr>
          <a:lstStyle>
            <a:lvl1pPr marL="0" indent="0">
              <a:spcBef>
                <a:spcPts val="0"/>
              </a:spcBef>
              <a:buFontTx/>
              <a:buNone/>
              <a:defRPr sz="700"/>
            </a:lvl1pPr>
          </a:lstStyle>
          <a:p>
            <a:pPr lvl="0"/>
            <a:r>
              <a:rPr lang="sv-SE" noProof="0" smtClean="0"/>
              <a:t>Klicka på ikonen för att lägga till en bild</a:t>
            </a:r>
            <a:endParaRPr lang="sv-SE" noProof="0"/>
          </a:p>
        </p:txBody>
      </p:sp>
      <p:sp>
        <p:nvSpPr>
          <p:cNvPr id="8" name="Picture Placeholder 3"/>
          <p:cNvSpPr>
            <a:spLocks noGrp="1"/>
          </p:cNvSpPr>
          <p:nvPr>
            <p:ph type="pic" sz="quarter" idx="15"/>
          </p:nvPr>
        </p:nvSpPr>
        <p:spPr>
          <a:xfrm>
            <a:off x="9132130" y="6708795"/>
            <a:ext cx="714380" cy="714371"/>
          </a:xfrm>
        </p:spPr>
        <p:txBody>
          <a:bodyPr rtlCol="0">
            <a:normAutofit/>
          </a:bodyPr>
          <a:lstStyle>
            <a:lvl1pPr marL="0" indent="0">
              <a:spcBef>
                <a:spcPts val="0"/>
              </a:spcBef>
              <a:buFontTx/>
              <a:buNone/>
              <a:defRPr sz="700"/>
            </a:lvl1pPr>
          </a:lstStyle>
          <a:p>
            <a:pPr lvl="0"/>
            <a:r>
              <a:rPr lang="sv-SE" noProof="0" smtClean="0"/>
              <a:t>Klicka på ikonen för att lägga till en bild</a:t>
            </a:r>
            <a:endParaRPr lang="sv-SE" noProof="0"/>
          </a:p>
        </p:txBody>
      </p:sp>
      <p:sp>
        <p:nvSpPr>
          <p:cNvPr id="11" name="Platshållare för datum 2"/>
          <p:cNvSpPr>
            <a:spLocks noGrp="1"/>
          </p:cNvSpPr>
          <p:nvPr>
            <p:ph type="dt" sz="half" idx="17"/>
          </p:nvPr>
        </p:nvSpPr>
        <p:spPr/>
        <p:txBody>
          <a:bodyPr/>
          <a:lstStyle>
            <a:lvl1pPr>
              <a:defRPr/>
            </a:lvl1pPr>
          </a:lstStyle>
          <a:p>
            <a:pPr>
              <a:defRPr/>
            </a:pPr>
            <a:r>
              <a:rPr lang="sv-SE"/>
              <a:t>2009-11-18</a:t>
            </a:r>
          </a:p>
        </p:txBody>
      </p:sp>
      <p:sp>
        <p:nvSpPr>
          <p:cNvPr id="12" name="Platshållare för sidfot 3"/>
          <p:cNvSpPr>
            <a:spLocks noGrp="1"/>
          </p:cNvSpPr>
          <p:nvPr>
            <p:ph type="ftr" sz="quarter" idx="18"/>
          </p:nvPr>
        </p:nvSpPr>
        <p:spPr/>
        <p:txBody>
          <a:bodyPr/>
          <a:lstStyle>
            <a:lvl1pPr>
              <a:defRPr/>
            </a:lvl1pPr>
          </a:lstStyle>
          <a:p>
            <a:pPr>
              <a:defRPr/>
            </a:pPr>
            <a:endParaRPr lang="sv-SE"/>
          </a:p>
        </p:txBody>
      </p:sp>
      <p:sp>
        <p:nvSpPr>
          <p:cNvPr id="13" name="Platshållare för bildnummer 4"/>
          <p:cNvSpPr>
            <a:spLocks noGrp="1"/>
          </p:cNvSpPr>
          <p:nvPr>
            <p:ph type="sldNum" sz="quarter" idx="19"/>
          </p:nvPr>
        </p:nvSpPr>
        <p:spPr/>
        <p:txBody>
          <a:bodyPr/>
          <a:lstStyle>
            <a:lvl1pPr>
              <a:defRPr/>
            </a:lvl1pPr>
          </a:lstStyle>
          <a:p>
            <a:pPr>
              <a:defRPr/>
            </a:pPr>
            <a:fld id="{A84C3037-A16F-438A-A8C4-2903EEED094E}" type="slidenum">
              <a:rPr lang="sv-SE"/>
              <a:pPr>
                <a:defRPr/>
              </a:pPr>
              <a:t>‹#›</a:t>
            </a:fld>
            <a:endParaRPr lang="sv-SE"/>
          </a:p>
        </p:txBody>
      </p:sp>
    </p:spTree>
    <p:extLst>
      <p:ext uri="{BB962C8B-B14F-4D97-AF65-F5344CB8AC3E}">
        <p14:creationId xmlns:p14="http://schemas.microsoft.com/office/powerpoint/2010/main" val="3505117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m layout">
    <p:spTree>
      <p:nvGrpSpPr>
        <p:cNvPr id="1" name=""/>
        <p:cNvGrpSpPr/>
        <p:nvPr/>
      </p:nvGrpSpPr>
      <p:grpSpPr>
        <a:xfrm>
          <a:off x="0" y="0"/>
          <a:ext cx="0" cy="0"/>
          <a:chOff x="0" y="0"/>
          <a:chExt cx="0" cy="0"/>
        </a:xfrm>
      </p:grpSpPr>
      <p:cxnSp>
        <p:nvCxnSpPr>
          <p:cNvPr id="2" name="Straight Connector 17"/>
          <p:cNvCxnSpPr/>
          <p:nvPr/>
        </p:nvCxnSpPr>
        <p:spPr bwMode="auto">
          <a:xfrm>
            <a:off x="342900" y="7091363"/>
            <a:ext cx="10042525" cy="0"/>
          </a:xfrm>
          <a:prstGeom prst="line">
            <a:avLst/>
          </a:prstGeom>
          <a:ln>
            <a:solidFill>
              <a:schemeClr val="accent2"/>
            </a:solidFill>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3" name="Platshållare för datum 2"/>
          <p:cNvSpPr>
            <a:spLocks noGrp="1"/>
          </p:cNvSpPr>
          <p:nvPr>
            <p:ph type="dt" sz="half" idx="10"/>
          </p:nvPr>
        </p:nvSpPr>
        <p:spPr/>
        <p:txBody>
          <a:bodyPr/>
          <a:lstStyle>
            <a:lvl1pPr>
              <a:defRPr/>
            </a:lvl1pPr>
          </a:lstStyle>
          <a:p>
            <a:pPr>
              <a:defRPr/>
            </a:pPr>
            <a:r>
              <a:rPr lang="sv-SE"/>
              <a:t>2009-11-18</a:t>
            </a:r>
          </a:p>
        </p:txBody>
      </p:sp>
      <p:sp>
        <p:nvSpPr>
          <p:cNvPr id="4" name="Platshållare för sidfot 3"/>
          <p:cNvSpPr>
            <a:spLocks noGrp="1"/>
          </p:cNvSpPr>
          <p:nvPr>
            <p:ph type="ftr" sz="quarter" idx="11"/>
          </p:nvPr>
        </p:nvSpPr>
        <p:spPr/>
        <p:txBody>
          <a:bodyPr/>
          <a:lstStyle>
            <a:lvl1pPr>
              <a:defRPr/>
            </a:lvl1pPr>
          </a:lstStyle>
          <a:p>
            <a:pPr>
              <a:defRPr/>
            </a:pPr>
            <a:endParaRPr lang="sv-SE"/>
          </a:p>
        </p:txBody>
      </p:sp>
      <p:sp>
        <p:nvSpPr>
          <p:cNvPr id="5" name="Platshållare för bildnummer 4"/>
          <p:cNvSpPr>
            <a:spLocks noGrp="1"/>
          </p:cNvSpPr>
          <p:nvPr>
            <p:ph type="sldNum" sz="quarter" idx="12"/>
          </p:nvPr>
        </p:nvSpPr>
        <p:spPr/>
        <p:txBody>
          <a:bodyPr/>
          <a:lstStyle>
            <a:lvl1pPr>
              <a:defRPr/>
            </a:lvl1pPr>
          </a:lstStyle>
          <a:p>
            <a:pPr>
              <a:defRPr/>
            </a:pPr>
            <a:fld id="{C1E24D80-A8F0-425E-A321-B6E0BE9C9E7F}" type="slidenum">
              <a:rPr lang="sv-SE"/>
              <a:pPr>
                <a:defRPr/>
              </a:pPr>
              <a:t>‹#›</a:t>
            </a:fld>
            <a:endParaRPr lang="sv-SE"/>
          </a:p>
        </p:txBody>
      </p:sp>
    </p:spTree>
    <p:extLst>
      <p:ext uri="{BB962C8B-B14F-4D97-AF65-F5344CB8AC3E}">
        <p14:creationId xmlns:p14="http://schemas.microsoft.com/office/powerpoint/2010/main" val="948989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2208213" y="957263"/>
            <a:ext cx="7342187" cy="1260475"/>
          </a:xfrm>
        </p:spPr>
        <p:txBody>
          <a:bodyPr/>
          <a:lstStyle/>
          <a:p>
            <a:r>
              <a:rPr lang="en-US" smtClean="0"/>
              <a:t>Click to edit Master title style</a:t>
            </a:r>
            <a:endParaRPr lang="sv-SE"/>
          </a:p>
        </p:txBody>
      </p:sp>
      <p:sp>
        <p:nvSpPr>
          <p:cNvPr id="3" name="Content Placeholder 2"/>
          <p:cNvSpPr>
            <a:spLocks noGrp="1"/>
          </p:cNvSpPr>
          <p:nvPr>
            <p:ph sz="half" idx="1"/>
          </p:nvPr>
        </p:nvSpPr>
        <p:spPr>
          <a:xfrm>
            <a:off x="2208213" y="2212975"/>
            <a:ext cx="7342187"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2208213" y="4556125"/>
            <a:ext cx="7342187" cy="2192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5"/>
          <p:cNvSpPr>
            <a:spLocks noGrp="1" noChangeArrowheads="1"/>
          </p:cNvSpPr>
          <p:nvPr>
            <p:ph type="ftr" sz="quarter" idx="10"/>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1220076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Rectangle 5"/>
          <p:cNvSpPr>
            <a:spLocks noGrp="1" noChangeArrowheads="1"/>
          </p:cNvSpPr>
          <p:nvPr>
            <p:ph type="ftr" sz="quarter" idx="10"/>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713804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5"/>
          <p:cNvSpPr>
            <a:spLocks noGrp="1" noChangeArrowheads="1"/>
          </p:cNvSpPr>
          <p:nvPr>
            <p:ph type="ftr" sz="quarter" idx="10"/>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859636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304900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Bildobjekt 9" descr="kth_eng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363" y="2352675"/>
            <a:ext cx="129698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ubrik 1"/>
          <p:cNvSpPr>
            <a:spLocks noGrp="1"/>
          </p:cNvSpPr>
          <p:nvPr>
            <p:ph type="ctrTitle"/>
          </p:nvPr>
        </p:nvSpPr>
        <p:spPr>
          <a:xfrm>
            <a:off x="2345510" y="2351077"/>
            <a:ext cx="7215237" cy="1120771"/>
          </a:xfrm>
          <a:noFill/>
        </p:spPr>
        <p:txBody>
          <a:bodyPr/>
          <a:lstStyle>
            <a:lvl1pPr algn="l">
              <a:defRPr sz="4000" b="0">
                <a:solidFill>
                  <a:schemeClr val="accent2"/>
                </a:solidFill>
              </a:defRPr>
            </a:lvl1pPr>
          </a:lstStyle>
          <a:p>
            <a:r>
              <a:rPr lang="sv-SE" dirty="0" smtClean="0"/>
              <a:t>Klicka här för att ändra format</a:t>
            </a:r>
            <a:endParaRPr lang="en-US" dirty="0"/>
          </a:p>
        </p:txBody>
      </p:sp>
      <p:sp>
        <p:nvSpPr>
          <p:cNvPr id="3" name="Underrubrik 2"/>
          <p:cNvSpPr>
            <a:spLocks noGrp="1"/>
          </p:cNvSpPr>
          <p:nvPr>
            <p:ph type="subTitle" idx="1"/>
          </p:nvPr>
        </p:nvSpPr>
        <p:spPr>
          <a:xfrm>
            <a:off x="2345510" y="3490923"/>
            <a:ext cx="7214400" cy="931856"/>
          </a:xfrm>
          <a:prstGeom prst="rect">
            <a:avLst/>
          </a:prstGeom>
          <a:noFill/>
        </p:spPr>
        <p:txBody>
          <a:bodyPr>
            <a:no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dirty="0" smtClean="0"/>
              <a:t>Klicka här för att ändra format på underrubrik i bakgrunden</a:t>
            </a:r>
            <a:endParaRPr lang="en-US" dirty="0"/>
          </a:p>
        </p:txBody>
      </p:sp>
    </p:spTree>
    <p:extLst>
      <p:ext uri="{BB962C8B-B14F-4D97-AF65-F5344CB8AC3E}">
        <p14:creationId xmlns:p14="http://schemas.microsoft.com/office/powerpoint/2010/main" val="2436082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7" name="Platshållare för innehåll 6"/>
          <p:cNvSpPr>
            <a:spLocks noGrp="1"/>
          </p:cNvSpPr>
          <p:nvPr>
            <p:ph sz="quarter" idx="13"/>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653630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Tree>
    <p:extLst>
      <p:ext uri="{BB962C8B-B14F-4D97-AF65-F5344CB8AC3E}">
        <p14:creationId xmlns:p14="http://schemas.microsoft.com/office/powerpoint/2010/main" val="631490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samarbetspartn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10" name="Platshållare för innehåll 9"/>
          <p:cNvSpPr>
            <a:spLocks noGrp="1"/>
          </p:cNvSpPr>
          <p:nvPr>
            <p:ph sz="quarter" idx="16"/>
          </p:nvPr>
        </p:nvSpPr>
        <p:spPr>
          <a:xfrm>
            <a:off x="2130425" y="2066400"/>
            <a:ext cx="8024400" cy="447480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icture Placeholder 3"/>
          <p:cNvSpPr>
            <a:spLocks noGrp="1"/>
          </p:cNvSpPr>
          <p:nvPr>
            <p:ph type="pic" sz="quarter" idx="13"/>
          </p:nvPr>
        </p:nvSpPr>
        <p:spPr>
          <a:xfrm>
            <a:off x="7489046" y="6708795"/>
            <a:ext cx="714380" cy="714371"/>
          </a:xfrm>
        </p:spPr>
        <p:txBody>
          <a:bodyPr rtlCol="0">
            <a:normAutofit/>
          </a:bodyPr>
          <a:lstStyle>
            <a:lvl1pPr marL="0" indent="0">
              <a:spcBef>
                <a:spcPts val="0"/>
              </a:spcBef>
              <a:buFontTx/>
              <a:buNone/>
              <a:defRPr sz="700"/>
            </a:lvl1pPr>
          </a:lstStyle>
          <a:p>
            <a:pPr lvl="0"/>
            <a:endParaRPr lang="sv-SE" noProof="0"/>
          </a:p>
        </p:txBody>
      </p:sp>
      <p:sp>
        <p:nvSpPr>
          <p:cNvPr id="7" name="Picture Placeholder 3"/>
          <p:cNvSpPr>
            <a:spLocks noGrp="1"/>
          </p:cNvSpPr>
          <p:nvPr>
            <p:ph type="pic" sz="quarter" idx="14"/>
          </p:nvPr>
        </p:nvSpPr>
        <p:spPr>
          <a:xfrm>
            <a:off x="8310588" y="6708795"/>
            <a:ext cx="714380" cy="714371"/>
          </a:xfrm>
        </p:spPr>
        <p:txBody>
          <a:bodyPr rtlCol="0">
            <a:normAutofit/>
          </a:bodyPr>
          <a:lstStyle>
            <a:lvl1pPr marL="0" indent="0">
              <a:spcBef>
                <a:spcPts val="0"/>
              </a:spcBef>
              <a:buFontTx/>
              <a:buNone/>
              <a:defRPr sz="700"/>
            </a:lvl1pPr>
          </a:lstStyle>
          <a:p>
            <a:pPr lvl="0"/>
            <a:endParaRPr lang="sv-SE" noProof="0"/>
          </a:p>
        </p:txBody>
      </p:sp>
      <p:sp>
        <p:nvSpPr>
          <p:cNvPr id="8" name="Picture Placeholder 3"/>
          <p:cNvSpPr>
            <a:spLocks noGrp="1"/>
          </p:cNvSpPr>
          <p:nvPr>
            <p:ph type="pic" sz="quarter" idx="15"/>
          </p:nvPr>
        </p:nvSpPr>
        <p:spPr>
          <a:xfrm>
            <a:off x="9132130" y="6708795"/>
            <a:ext cx="714380" cy="714371"/>
          </a:xfrm>
        </p:spPr>
        <p:txBody>
          <a:bodyPr rtlCol="0">
            <a:normAutofit/>
          </a:bodyPr>
          <a:lstStyle>
            <a:lvl1pPr marL="0" indent="0">
              <a:spcBef>
                <a:spcPts val="0"/>
              </a:spcBef>
              <a:buFontTx/>
              <a:buNone/>
              <a:defRPr sz="700"/>
            </a:lvl1pPr>
          </a:lstStyle>
          <a:p>
            <a:pPr lvl="0"/>
            <a:endParaRPr lang="sv-SE" noProof="0"/>
          </a:p>
        </p:txBody>
      </p:sp>
    </p:spTree>
    <p:extLst>
      <p:ext uri="{BB962C8B-B14F-4D97-AF65-F5344CB8AC3E}">
        <p14:creationId xmlns:p14="http://schemas.microsoft.com/office/powerpoint/2010/main" val="1363107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576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30425" y="422275"/>
            <a:ext cx="8002588"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52144" rIns="104287" bIns="52144" numCol="1" anchor="ctr" anchorCtr="0" compatLnSpc="1">
            <a:prstTxWarp prst="textNoShape">
              <a:avLst/>
            </a:prstTxWarp>
          </a:bodyPr>
          <a:lstStyle/>
          <a:p>
            <a:pPr lvl="0"/>
            <a:r>
              <a:rPr lang="sv-SE" smtClean="0"/>
              <a:t>Klicka här för att ändra format på bakgrundsrubriken</a:t>
            </a:r>
          </a:p>
        </p:txBody>
      </p:sp>
      <p:pic>
        <p:nvPicPr>
          <p:cNvPr id="1027" name="Bildobjekt 9" descr="kth_eng_rgb.jp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4488" y="350838"/>
            <a:ext cx="847725"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Placeholder 11"/>
          <p:cNvSpPr>
            <a:spLocks noGrp="1"/>
          </p:cNvSpPr>
          <p:nvPr>
            <p:ph type="body" idx="1"/>
          </p:nvPr>
        </p:nvSpPr>
        <p:spPr bwMode="auto">
          <a:xfrm>
            <a:off x="2130425" y="2065338"/>
            <a:ext cx="8026400"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4" name="Platshållare för datum 13"/>
          <p:cNvSpPr>
            <a:spLocks noGrp="1"/>
          </p:cNvSpPr>
          <p:nvPr>
            <p:ph type="dt" sz="half" idx="2"/>
          </p:nvPr>
        </p:nvSpPr>
        <p:spPr>
          <a:xfrm>
            <a:off x="252413" y="7164388"/>
            <a:ext cx="1092200" cy="401637"/>
          </a:xfrm>
          <a:prstGeom prst="rect">
            <a:avLst/>
          </a:prstGeom>
        </p:spPr>
        <p:txBody>
          <a:bodyPr vert="horz" lIns="91440" tIns="45720" rIns="91440" bIns="45720" rtlCol="0" anchor="ctr"/>
          <a:lstStyle>
            <a:lvl1pPr algn="l" eaLnBrk="0" hangingPunct="0">
              <a:defRPr sz="1000" smtClean="0">
                <a:solidFill>
                  <a:schemeClr val="tx2"/>
                </a:solidFill>
                <a:latin typeface="Verdana" pitchFamily="34" charset="0"/>
              </a:defRPr>
            </a:lvl1pPr>
          </a:lstStyle>
          <a:p>
            <a:pPr>
              <a:defRPr/>
            </a:pPr>
            <a:r>
              <a:rPr lang="sv-SE"/>
              <a:t>2009-11-18</a:t>
            </a:r>
          </a:p>
        </p:txBody>
      </p:sp>
      <p:sp>
        <p:nvSpPr>
          <p:cNvPr id="15" name="Platshållare för sidfot 14"/>
          <p:cNvSpPr>
            <a:spLocks noGrp="1"/>
          </p:cNvSpPr>
          <p:nvPr>
            <p:ph type="ftr" sz="quarter" idx="3"/>
          </p:nvPr>
        </p:nvSpPr>
        <p:spPr>
          <a:xfrm>
            <a:off x="2130425" y="7164388"/>
            <a:ext cx="4625975" cy="401637"/>
          </a:xfrm>
          <a:prstGeom prst="rect">
            <a:avLst/>
          </a:prstGeom>
        </p:spPr>
        <p:txBody>
          <a:bodyPr vert="horz" lIns="91440" tIns="45720" rIns="91440" bIns="45720" rtlCol="0" anchor="ctr"/>
          <a:lstStyle>
            <a:lvl1pPr algn="ctr" eaLnBrk="0" hangingPunct="0">
              <a:defRPr sz="1000" dirty="0">
                <a:solidFill>
                  <a:schemeClr val="tx2"/>
                </a:solidFill>
                <a:latin typeface="Verdana" pitchFamily="34" charset="0"/>
              </a:defRPr>
            </a:lvl1pPr>
          </a:lstStyle>
          <a:p>
            <a:pPr>
              <a:defRPr/>
            </a:pPr>
            <a:endParaRPr lang="sv-SE"/>
          </a:p>
        </p:txBody>
      </p:sp>
      <p:sp>
        <p:nvSpPr>
          <p:cNvPr id="16" name="Platshållare för bildnummer 15"/>
          <p:cNvSpPr>
            <a:spLocks noGrp="1"/>
          </p:cNvSpPr>
          <p:nvPr>
            <p:ph type="sldNum" sz="quarter" idx="4"/>
          </p:nvPr>
        </p:nvSpPr>
        <p:spPr>
          <a:xfrm>
            <a:off x="9918700" y="7164388"/>
            <a:ext cx="527050" cy="401637"/>
          </a:xfrm>
          <a:prstGeom prst="rect">
            <a:avLst/>
          </a:prstGeom>
        </p:spPr>
        <p:txBody>
          <a:bodyPr vert="horz" lIns="91440" tIns="45720" rIns="91440" bIns="45720" rtlCol="0" anchor="ctr"/>
          <a:lstStyle>
            <a:lvl1pPr algn="r" eaLnBrk="0" hangingPunct="0">
              <a:defRPr sz="1000" smtClean="0">
                <a:solidFill>
                  <a:schemeClr val="tx2"/>
                </a:solidFill>
                <a:latin typeface="Verdana" pitchFamily="34" charset="0"/>
              </a:defRPr>
            </a:lvl1pPr>
          </a:lstStyle>
          <a:p>
            <a:pPr>
              <a:defRPr/>
            </a:pPr>
            <a:fld id="{83D056CD-377E-4012-AC6C-DD4CE0B73B53}"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2" r:id="rId6"/>
    <p:sldLayoutId id="2147483713" r:id="rId7"/>
    <p:sldLayoutId id="2147483714" r:id="rId8"/>
    <p:sldLayoutId id="2147483715" r:id="rId9"/>
  </p:sldLayoutIdLst>
  <p:timing>
    <p:tnLst>
      <p:par>
        <p:cTn id="1" dur="indefinite" restart="never" nodeType="tmRoot"/>
      </p:par>
    </p:tnLst>
  </p:timing>
  <p:hf sldNum="0" hdr="0" ftr="0" dt="0"/>
  <p:txStyles>
    <p:titleStyle>
      <a:lvl1pPr algn="l" defTabSz="1042988" rtl="0" fontAlgn="base">
        <a:spcBef>
          <a:spcPct val="0"/>
        </a:spcBef>
        <a:spcAft>
          <a:spcPct val="0"/>
        </a:spcAft>
        <a:defRPr sz="3200">
          <a:solidFill>
            <a:schemeClr val="accent2"/>
          </a:solidFill>
          <a:latin typeface="+mj-lt"/>
          <a:ea typeface="+mj-ea"/>
          <a:cs typeface="+mj-cs"/>
        </a:defRPr>
      </a:lvl1pPr>
      <a:lvl2pPr algn="l" defTabSz="1042988" rtl="0" fontAlgn="base">
        <a:spcBef>
          <a:spcPct val="0"/>
        </a:spcBef>
        <a:spcAft>
          <a:spcPct val="0"/>
        </a:spcAft>
        <a:defRPr sz="3200">
          <a:solidFill>
            <a:schemeClr val="accent2"/>
          </a:solidFill>
          <a:latin typeface="Verdana" charset="0"/>
        </a:defRPr>
      </a:lvl2pPr>
      <a:lvl3pPr algn="l" defTabSz="1042988" rtl="0" fontAlgn="base">
        <a:spcBef>
          <a:spcPct val="0"/>
        </a:spcBef>
        <a:spcAft>
          <a:spcPct val="0"/>
        </a:spcAft>
        <a:defRPr sz="3200">
          <a:solidFill>
            <a:schemeClr val="accent2"/>
          </a:solidFill>
          <a:latin typeface="Verdana" charset="0"/>
        </a:defRPr>
      </a:lvl3pPr>
      <a:lvl4pPr algn="l" defTabSz="1042988" rtl="0" fontAlgn="base">
        <a:spcBef>
          <a:spcPct val="0"/>
        </a:spcBef>
        <a:spcAft>
          <a:spcPct val="0"/>
        </a:spcAft>
        <a:defRPr sz="3200">
          <a:solidFill>
            <a:schemeClr val="accent2"/>
          </a:solidFill>
          <a:latin typeface="Verdana" charset="0"/>
        </a:defRPr>
      </a:lvl4pPr>
      <a:lvl5pPr algn="l" defTabSz="1042988" rtl="0" fontAlgn="base">
        <a:spcBef>
          <a:spcPct val="0"/>
        </a:spcBef>
        <a:spcAft>
          <a:spcPct val="0"/>
        </a:spcAft>
        <a:defRPr sz="3200">
          <a:solidFill>
            <a:schemeClr val="accent2"/>
          </a:solidFill>
          <a:latin typeface="Verdana" charset="0"/>
        </a:defRPr>
      </a:lvl5pPr>
      <a:lvl6pPr marL="457200" algn="l" defTabSz="1042988" rtl="0" eaLnBrk="1" fontAlgn="base" hangingPunct="1">
        <a:spcBef>
          <a:spcPct val="0"/>
        </a:spcBef>
        <a:spcAft>
          <a:spcPct val="0"/>
        </a:spcAft>
        <a:defRPr sz="3600">
          <a:solidFill>
            <a:srgbClr val="B81100"/>
          </a:solidFill>
          <a:latin typeface="Verdana" charset="0"/>
        </a:defRPr>
      </a:lvl6pPr>
      <a:lvl7pPr marL="914400" algn="l" defTabSz="1042988" rtl="0" eaLnBrk="1" fontAlgn="base" hangingPunct="1">
        <a:spcBef>
          <a:spcPct val="0"/>
        </a:spcBef>
        <a:spcAft>
          <a:spcPct val="0"/>
        </a:spcAft>
        <a:defRPr sz="3600">
          <a:solidFill>
            <a:srgbClr val="B81100"/>
          </a:solidFill>
          <a:latin typeface="Verdana" charset="0"/>
        </a:defRPr>
      </a:lvl7pPr>
      <a:lvl8pPr marL="1371600" algn="l" defTabSz="1042988" rtl="0" eaLnBrk="1" fontAlgn="base" hangingPunct="1">
        <a:spcBef>
          <a:spcPct val="0"/>
        </a:spcBef>
        <a:spcAft>
          <a:spcPct val="0"/>
        </a:spcAft>
        <a:defRPr sz="3600">
          <a:solidFill>
            <a:srgbClr val="B81100"/>
          </a:solidFill>
          <a:latin typeface="Verdana" charset="0"/>
        </a:defRPr>
      </a:lvl8pPr>
      <a:lvl9pPr marL="1828800" algn="l" defTabSz="1042988" rtl="0" eaLnBrk="1" fontAlgn="base" hangingPunct="1">
        <a:spcBef>
          <a:spcPct val="0"/>
        </a:spcBef>
        <a:spcAft>
          <a:spcPct val="0"/>
        </a:spcAft>
        <a:defRPr sz="3600">
          <a:solidFill>
            <a:srgbClr val="B81100"/>
          </a:solidFill>
          <a:latin typeface="Verdana" charset="0"/>
        </a:defRPr>
      </a:lvl9pPr>
    </p:titleStyle>
    <p:bodyStyle>
      <a:lvl1pPr marL="204788" indent="-204788" algn="l" defTabSz="1042988" rtl="0" fontAlgn="base">
        <a:spcBef>
          <a:spcPct val="20000"/>
        </a:spcBef>
        <a:spcAft>
          <a:spcPct val="0"/>
        </a:spcAft>
        <a:buClr>
          <a:schemeClr val="accent2"/>
        </a:buClr>
        <a:buChar char="•"/>
        <a:defRPr sz="2200">
          <a:solidFill>
            <a:schemeClr val="tx1"/>
          </a:solidFill>
          <a:latin typeface="+mn-lt"/>
          <a:ea typeface="+mn-ea"/>
          <a:cs typeface="+mn-cs"/>
        </a:defRPr>
      </a:lvl1pPr>
      <a:lvl2pPr marL="504825" indent="-209550" algn="l" defTabSz="1042988" rtl="0" fontAlgn="base">
        <a:spcBef>
          <a:spcPct val="20000"/>
        </a:spcBef>
        <a:spcAft>
          <a:spcPct val="0"/>
        </a:spcAft>
        <a:buFont typeface="Verdana" pitchFamily="34" charset="0"/>
        <a:buChar char="-"/>
        <a:defRPr sz="2000">
          <a:solidFill>
            <a:schemeClr val="tx1"/>
          </a:solidFill>
          <a:latin typeface="+mn-lt"/>
        </a:defRPr>
      </a:lvl2pPr>
      <a:lvl3pPr marL="754063" indent="-260350" algn="l" defTabSz="1042988" rtl="0" fontAlgn="base">
        <a:spcBef>
          <a:spcPts val="600"/>
        </a:spcBef>
        <a:spcAft>
          <a:spcPct val="0"/>
        </a:spcAft>
        <a:buClr>
          <a:schemeClr val="accent2"/>
        </a:buClr>
        <a:buSzPct val="90000"/>
        <a:buFont typeface="Arial" charset="0"/>
        <a:buChar char="•"/>
        <a:defRPr>
          <a:solidFill>
            <a:schemeClr val="tx1"/>
          </a:solidFill>
          <a:latin typeface="+mn-lt"/>
        </a:defRPr>
      </a:lvl3pPr>
      <a:lvl4pPr marL="1030288" indent="-261938" algn="l" defTabSz="1042988" rtl="0" fontAlgn="base">
        <a:spcBef>
          <a:spcPct val="20000"/>
        </a:spcBef>
        <a:spcAft>
          <a:spcPct val="0"/>
        </a:spcAft>
        <a:buFont typeface="Verdana" pitchFamily="34" charset="0"/>
        <a:buChar char="–"/>
        <a:defRPr sz="1600">
          <a:solidFill>
            <a:schemeClr val="tx1"/>
          </a:solidFill>
          <a:latin typeface="+mn-lt"/>
        </a:defRPr>
      </a:lvl4pPr>
      <a:lvl5pPr marL="1281113" indent="-260350" algn="l" defTabSz="1042988" rtl="0" fontAlgn="base">
        <a:spcBef>
          <a:spcPct val="20000"/>
        </a:spcBef>
        <a:spcAft>
          <a:spcPct val="0"/>
        </a:spcAft>
        <a:buClr>
          <a:schemeClr val="accent2"/>
        </a:buClr>
        <a:buFont typeface="Arial" charset="0"/>
        <a:buChar char="•"/>
        <a:defRPr sz="1400">
          <a:solidFill>
            <a:schemeClr val="tx1"/>
          </a:solidFill>
          <a:latin typeface="+mn-lt"/>
        </a:defRPr>
      </a:lvl5pPr>
      <a:lvl6pPr marL="2803525" indent="-260350" algn="l" defTabSz="1042988" rtl="0" eaLnBrk="1" fontAlgn="base" hangingPunct="1">
        <a:spcBef>
          <a:spcPct val="20000"/>
        </a:spcBef>
        <a:spcAft>
          <a:spcPct val="0"/>
        </a:spcAft>
        <a:buChar char="»"/>
        <a:defRPr sz="2300">
          <a:solidFill>
            <a:schemeClr val="tx1"/>
          </a:solidFill>
          <a:latin typeface="+mn-lt"/>
        </a:defRPr>
      </a:lvl6pPr>
      <a:lvl7pPr marL="3260725" indent="-260350" algn="l" defTabSz="1042988" rtl="0" eaLnBrk="1" fontAlgn="base" hangingPunct="1">
        <a:spcBef>
          <a:spcPct val="20000"/>
        </a:spcBef>
        <a:spcAft>
          <a:spcPct val="0"/>
        </a:spcAft>
        <a:buChar char="»"/>
        <a:defRPr sz="2300">
          <a:solidFill>
            <a:schemeClr val="tx1"/>
          </a:solidFill>
          <a:latin typeface="+mn-lt"/>
        </a:defRPr>
      </a:lvl7pPr>
      <a:lvl8pPr marL="3717925" indent="-260350" algn="l" defTabSz="1042988" rtl="0" eaLnBrk="1" fontAlgn="base" hangingPunct="1">
        <a:spcBef>
          <a:spcPct val="20000"/>
        </a:spcBef>
        <a:spcAft>
          <a:spcPct val="0"/>
        </a:spcAft>
        <a:buChar char="»"/>
        <a:defRPr sz="2300">
          <a:solidFill>
            <a:schemeClr val="tx1"/>
          </a:solidFill>
          <a:latin typeface="+mn-lt"/>
        </a:defRPr>
      </a:lvl8pPr>
      <a:lvl9pPr marL="4175125" indent="-260350" algn="l" defTabSz="1042988" rtl="0" eaLnBrk="1" fontAlgn="base" hangingPunct="1">
        <a:spcBef>
          <a:spcPct val="20000"/>
        </a:spcBef>
        <a:spcAft>
          <a:spcPct val="0"/>
        </a:spcAft>
        <a:buChar char="»"/>
        <a:defRPr sz="2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130425" y="422275"/>
            <a:ext cx="8002588"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52144" rIns="104287" bIns="52144" numCol="1" anchor="ctr" anchorCtr="0" compatLnSpc="1">
            <a:prstTxWarp prst="textNoShape">
              <a:avLst/>
            </a:prstTxWarp>
          </a:bodyPr>
          <a:lstStyle/>
          <a:p>
            <a:pPr lvl="0"/>
            <a:r>
              <a:rPr lang="sv-SE" smtClean="0"/>
              <a:t>Klicka här för att ändra format på bakgrundsrubriken</a:t>
            </a:r>
          </a:p>
        </p:txBody>
      </p:sp>
      <p:pic>
        <p:nvPicPr>
          <p:cNvPr id="2051" name="Bildobjekt 9" descr="kth_eng_rgb.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488" y="350838"/>
            <a:ext cx="847725"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Placeholder 11"/>
          <p:cNvSpPr>
            <a:spLocks noGrp="1"/>
          </p:cNvSpPr>
          <p:nvPr>
            <p:ph type="body" idx="1"/>
          </p:nvPr>
        </p:nvSpPr>
        <p:spPr bwMode="auto">
          <a:xfrm>
            <a:off x="2130425" y="2065338"/>
            <a:ext cx="8026400"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smtClean="0"/>
          </a:p>
        </p:txBody>
      </p:sp>
    </p:spTree>
  </p:cSld>
  <p:clrMap bg1="lt1" tx1="dk1" bg2="lt2" tx2="dk2" accent1="accent1" accent2="accent2" accent3="accent3" accent4="accent4" accent5="accent5" accent6="accent6" hlink="hlink" folHlink="folHlink"/>
  <p:sldLayoutIdLst>
    <p:sldLayoutId id="2147483711" r:id="rId1"/>
    <p:sldLayoutId id="2147483702" r:id="rId2"/>
    <p:sldLayoutId id="2147483703" r:id="rId3"/>
    <p:sldLayoutId id="2147483704" r:id="rId4"/>
    <p:sldLayoutId id="2147483705" r:id="rId5"/>
  </p:sldLayoutIdLst>
  <p:timing>
    <p:tnLst>
      <p:par>
        <p:cTn id="1" dur="indefinite" restart="never" nodeType="tmRoot"/>
      </p:par>
    </p:tnLst>
  </p:timing>
  <p:hf sldNum="0" hdr="0" ftr="0" dt="0"/>
  <p:txStyles>
    <p:titleStyle>
      <a:lvl1pPr algn="l" defTabSz="1042988" rtl="0" fontAlgn="base">
        <a:spcBef>
          <a:spcPct val="0"/>
        </a:spcBef>
        <a:spcAft>
          <a:spcPct val="0"/>
        </a:spcAft>
        <a:defRPr sz="3200">
          <a:solidFill>
            <a:schemeClr val="accent2"/>
          </a:solidFill>
          <a:latin typeface="+mj-lt"/>
          <a:ea typeface="+mj-ea"/>
          <a:cs typeface="+mj-cs"/>
        </a:defRPr>
      </a:lvl1pPr>
      <a:lvl2pPr algn="l" defTabSz="1042988" rtl="0" fontAlgn="base">
        <a:spcBef>
          <a:spcPct val="0"/>
        </a:spcBef>
        <a:spcAft>
          <a:spcPct val="0"/>
        </a:spcAft>
        <a:defRPr sz="3200">
          <a:solidFill>
            <a:schemeClr val="accent2"/>
          </a:solidFill>
          <a:latin typeface="Verdana" charset="0"/>
        </a:defRPr>
      </a:lvl2pPr>
      <a:lvl3pPr algn="l" defTabSz="1042988" rtl="0" fontAlgn="base">
        <a:spcBef>
          <a:spcPct val="0"/>
        </a:spcBef>
        <a:spcAft>
          <a:spcPct val="0"/>
        </a:spcAft>
        <a:defRPr sz="3200">
          <a:solidFill>
            <a:schemeClr val="accent2"/>
          </a:solidFill>
          <a:latin typeface="Verdana" charset="0"/>
        </a:defRPr>
      </a:lvl3pPr>
      <a:lvl4pPr algn="l" defTabSz="1042988" rtl="0" fontAlgn="base">
        <a:spcBef>
          <a:spcPct val="0"/>
        </a:spcBef>
        <a:spcAft>
          <a:spcPct val="0"/>
        </a:spcAft>
        <a:defRPr sz="3200">
          <a:solidFill>
            <a:schemeClr val="accent2"/>
          </a:solidFill>
          <a:latin typeface="Verdana" charset="0"/>
        </a:defRPr>
      </a:lvl4pPr>
      <a:lvl5pPr algn="l" defTabSz="1042988" rtl="0" fontAlgn="base">
        <a:spcBef>
          <a:spcPct val="0"/>
        </a:spcBef>
        <a:spcAft>
          <a:spcPct val="0"/>
        </a:spcAft>
        <a:defRPr sz="3200">
          <a:solidFill>
            <a:schemeClr val="accent2"/>
          </a:solidFill>
          <a:latin typeface="Verdana" charset="0"/>
        </a:defRPr>
      </a:lvl5pPr>
      <a:lvl6pPr marL="457200" algn="l" defTabSz="1042988" rtl="0" eaLnBrk="1" fontAlgn="base" hangingPunct="1">
        <a:spcBef>
          <a:spcPct val="0"/>
        </a:spcBef>
        <a:spcAft>
          <a:spcPct val="0"/>
        </a:spcAft>
        <a:defRPr sz="3600">
          <a:solidFill>
            <a:srgbClr val="B81100"/>
          </a:solidFill>
          <a:latin typeface="Verdana" charset="0"/>
        </a:defRPr>
      </a:lvl6pPr>
      <a:lvl7pPr marL="914400" algn="l" defTabSz="1042988" rtl="0" eaLnBrk="1" fontAlgn="base" hangingPunct="1">
        <a:spcBef>
          <a:spcPct val="0"/>
        </a:spcBef>
        <a:spcAft>
          <a:spcPct val="0"/>
        </a:spcAft>
        <a:defRPr sz="3600">
          <a:solidFill>
            <a:srgbClr val="B81100"/>
          </a:solidFill>
          <a:latin typeface="Verdana" charset="0"/>
        </a:defRPr>
      </a:lvl7pPr>
      <a:lvl8pPr marL="1371600" algn="l" defTabSz="1042988" rtl="0" eaLnBrk="1" fontAlgn="base" hangingPunct="1">
        <a:spcBef>
          <a:spcPct val="0"/>
        </a:spcBef>
        <a:spcAft>
          <a:spcPct val="0"/>
        </a:spcAft>
        <a:defRPr sz="3600">
          <a:solidFill>
            <a:srgbClr val="B81100"/>
          </a:solidFill>
          <a:latin typeface="Verdana" charset="0"/>
        </a:defRPr>
      </a:lvl8pPr>
      <a:lvl9pPr marL="1828800" algn="l" defTabSz="1042988" rtl="0" eaLnBrk="1" fontAlgn="base" hangingPunct="1">
        <a:spcBef>
          <a:spcPct val="0"/>
        </a:spcBef>
        <a:spcAft>
          <a:spcPct val="0"/>
        </a:spcAft>
        <a:defRPr sz="3600">
          <a:solidFill>
            <a:srgbClr val="B81100"/>
          </a:solidFill>
          <a:latin typeface="Verdana" charset="0"/>
        </a:defRPr>
      </a:lvl9pPr>
    </p:titleStyle>
    <p:bodyStyle>
      <a:lvl1pPr marL="204788" indent="-204788" algn="l" defTabSz="1042988" rtl="0" fontAlgn="base">
        <a:spcBef>
          <a:spcPct val="20000"/>
        </a:spcBef>
        <a:spcAft>
          <a:spcPct val="0"/>
        </a:spcAft>
        <a:buClr>
          <a:schemeClr val="accent2"/>
        </a:buClr>
        <a:buChar char="•"/>
        <a:defRPr sz="2200">
          <a:solidFill>
            <a:schemeClr val="tx1"/>
          </a:solidFill>
          <a:latin typeface="+mn-lt"/>
          <a:ea typeface="+mn-ea"/>
          <a:cs typeface="+mn-cs"/>
        </a:defRPr>
      </a:lvl1pPr>
      <a:lvl2pPr marL="504825" indent="-209550" algn="l" defTabSz="1042988" rtl="0" fontAlgn="base">
        <a:spcBef>
          <a:spcPct val="20000"/>
        </a:spcBef>
        <a:spcAft>
          <a:spcPct val="0"/>
        </a:spcAft>
        <a:buFont typeface="Verdana" pitchFamily="34" charset="0"/>
        <a:buChar char="-"/>
        <a:defRPr sz="2000">
          <a:solidFill>
            <a:schemeClr val="tx1"/>
          </a:solidFill>
          <a:latin typeface="+mn-lt"/>
        </a:defRPr>
      </a:lvl2pPr>
      <a:lvl3pPr marL="754063" indent="-260350" algn="l" defTabSz="1042988" rtl="0" fontAlgn="base">
        <a:spcBef>
          <a:spcPts val="600"/>
        </a:spcBef>
        <a:spcAft>
          <a:spcPct val="0"/>
        </a:spcAft>
        <a:buClr>
          <a:schemeClr val="accent2"/>
        </a:buClr>
        <a:buSzPct val="90000"/>
        <a:buFont typeface="Arial" charset="0"/>
        <a:buChar char="•"/>
        <a:defRPr>
          <a:solidFill>
            <a:schemeClr val="tx1"/>
          </a:solidFill>
          <a:latin typeface="+mn-lt"/>
        </a:defRPr>
      </a:lvl3pPr>
      <a:lvl4pPr marL="1030288" indent="-261938" algn="l" defTabSz="1042988" rtl="0" fontAlgn="base">
        <a:spcBef>
          <a:spcPct val="20000"/>
        </a:spcBef>
        <a:spcAft>
          <a:spcPct val="0"/>
        </a:spcAft>
        <a:buFont typeface="Verdana" pitchFamily="34" charset="0"/>
        <a:buChar char="–"/>
        <a:defRPr sz="1600">
          <a:solidFill>
            <a:schemeClr val="tx1"/>
          </a:solidFill>
          <a:latin typeface="+mn-lt"/>
        </a:defRPr>
      </a:lvl4pPr>
      <a:lvl5pPr marL="1281113" indent="-260350" algn="l" defTabSz="1042988" rtl="0" fontAlgn="base">
        <a:spcBef>
          <a:spcPct val="20000"/>
        </a:spcBef>
        <a:spcAft>
          <a:spcPct val="0"/>
        </a:spcAft>
        <a:buClr>
          <a:schemeClr val="accent2"/>
        </a:buClr>
        <a:buFont typeface="Arial" charset="0"/>
        <a:buChar char="•"/>
        <a:defRPr sz="1400">
          <a:solidFill>
            <a:schemeClr val="tx1"/>
          </a:solidFill>
          <a:latin typeface="+mn-lt"/>
        </a:defRPr>
      </a:lvl5pPr>
      <a:lvl6pPr marL="2803525" indent="-260350" algn="l" defTabSz="1042988" rtl="0" eaLnBrk="1" fontAlgn="base" hangingPunct="1">
        <a:spcBef>
          <a:spcPct val="20000"/>
        </a:spcBef>
        <a:spcAft>
          <a:spcPct val="0"/>
        </a:spcAft>
        <a:buChar char="»"/>
        <a:defRPr sz="2300">
          <a:solidFill>
            <a:schemeClr val="tx1"/>
          </a:solidFill>
          <a:latin typeface="+mn-lt"/>
        </a:defRPr>
      </a:lvl6pPr>
      <a:lvl7pPr marL="3260725" indent="-260350" algn="l" defTabSz="1042988" rtl="0" eaLnBrk="1" fontAlgn="base" hangingPunct="1">
        <a:spcBef>
          <a:spcPct val="20000"/>
        </a:spcBef>
        <a:spcAft>
          <a:spcPct val="0"/>
        </a:spcAft>
        <a:buChar char="»"/>
        <a:defRPr sz="2300">
          <a:solidFill>
            <a:schemeClr val="tx1"/>
          </a:solidFill>
          <a:latin typeface="+mn-lt"/>
        </a:defRPr>
      </a:lvl7pPr>
      <a:lvl8pPr marL="3717925" indent="-260350" algn="l" defTabSz="1042988" rtl="0" eaLnBrk="1" fontAlgn="base" hangingPunct="1">
        <a:spcBef>
          <a:spcPct val="20000"/>
        </a:spcBef>
        <a:spcAft>
          <a:spcPct val="0"/>
        </a:spcAft>
        <a:buChar char="»"/>
        <a:defRPr sz="2300">
          <a:solidFill>
            <a:schemeClr val="tx1"/>
          </a:solidFill>
          <a:latin typeface="+mn-lt"/>
        </a:defRPr>
      </a:lvl8pPr>
      <a:lvl9pPr marL="4175125" indent="-260350" algn="l" defTabSz="1042988" rtl="0" eaLnBrk="1" fontAlgn="base" hangingPunct="1">
        <a:spcBef>
          <a:spcPct val="20000"/>
        </a:spcBef>
        <a:spcAft>
          <a:spcPct val="0"/>
        </a:spcAft>
        <a:buChar char="»"/>
        <a:defRPr sz="2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unta@kth.s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slideLayout" Target="../slideLayouts/slideLayout9.xml"/><Relationship Id="rId4" Type="http://schemas.openxmlformats.org/officeDocument/2006/relationships/image" Target="../media/image27.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image" Target="../media/image28.wmf"/></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4.wmf"/></Relationships>
</file>

<file path=ppt/slides/_rels/slide23.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2.w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ubrik 1"/>
          <p:cNvSpPr>
            <a:spLocks noGrp="1"/>
          </p:cNvSpPr>
          <p:nvPr>
            <p:ph type="ctrTitle"/>
          </p:nvPr>
        </p:nvSpPr>
        <p:spPr>
          <a:xfrm>
            <a:off x="2344738" y="2351088"/>
            <a:ext cx="7216775" cy="1120775"/>
          </a:xfrm>
        </p:spPr>
        <p:txBody>
          <a:bodyPr/>
          <a:lstStyle/>
          <a:p>
            <a:r>
              <a:rPr lang="sv-SE" dirty="0" smtClean="0"/>
              <a:t>IH1611</a:t>
            </a:r>
            <a:br>
              <a:rPr lang="sv-SE" dirty="0" smtClean="0"/>
            </a:br>
            <a:r>
              <a:rPr lang="sv-SE" dirty="0" smtClean="0"/>
              <a:t>Halvledarkomponenter</a:t>
            </a:r>
            <a:br>
              <a:rPr lang="sv-SE" dirty="0" smtClean="0"/>
            </a:br>
            <a:r>
              <a:rPr lang="sv-SE" dirty="0" smtClean="0"/>
              <a:t>VT </a:t>
            </a:r>
            <a:r>
              <a:rPr lang="sv-SE" dirty="0" smtClean="0"/>
              <a:t>2013, period 4</a:t>
            </a:r>
            <a:endParaRPr lang="en-US" dirty="0" smtClean="0"/>
          </a:p>
        </p:txBody>
      </p:sp>
      <p:sp>
        <p:nvSpPr>
          <p:cNvPr id="9219" name="Underrubrik 2"/>
          <p:cNvSpPr>
            <a:spLocks noGrp="1"/>
          </p:cNvSpPr>
          <p:nvPr>
            <p:ph type="subTitle" idx="1"/>
          </p:nvPr>
        </p:nvSpPr>
        <p:spPr>
          <a:xfrm>
            <a:off x="2344738" y="4216127"/>
            <a:ext cx="7215187" cy="931862"/>
          </a:xfrm>
        </p:spPr>
        <p:txBody>
          <a:bodyPr/>
          <a:lstStyle/>
          <a:p>
            <a:r>
              <a:rPr lang="sv-SE" dirty="0" smtClean="0"/>
              <a:t>Gunnar Malm</a:t>
            </a:r>
          </a:p>
          <a:p>
            <a:r>
              <a:rPr lang="sv-SE" dirty="0" smtClean="0">
                <a:hlinkClick r:id="rId3"/>
              </a:rPr>
              <a:t>gunta@kth.se</a:t>
            </a:r>
            <a:r>
              <a:rPr lang="sv-SE" dirty="0" smtClean="0"/>
              <a:t>, 08-790 4332</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a:grpSpLocks noChangeAspect="1"/>
          </p:cNvGrpSpPr>
          <p:nvPr/>
        </p:nvGrpSpPr>
        <p:grpSpPr>
          <a:xfrm>
            <a:off x="1574298" y="705676"/>
            <a:ext cx="2643626" cy="1504516"/>
            <a:chOff x="572631" y="2358166"/>
            <a:chExt cx="1888304" cy="1074654"/>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481" y="2358166"/>
              <a:ext cx="1831454" cy="1074654"/>
            </a:xfrm>
            <a:prstGeom prst="rect">
              <a:avLst/>
            </a:prstGeom>
          </p:spPr>
        </p:pic>
        <p:sp>
          <p:nvSpPr>
            <p:cNvPr id="17" name="TextBox 16"/>
            <p:cNvSpPr txBox="1"/>
            <p:nvPr/>
          </p:nvSpPr>
          <p:spPr>
            <a:xfrm>
              <a:off x="572631" y="3085003"/>
              <a:ext cx="1676790" cy="338554"/>
            </a:xfrm>
            <a:prstGeom prst="rect">
              <a:avLst/>
            </a:prstGeom>
            <a:noFill/>
          </p:spPr>
          <p:txBody>
            <a:bodyPr wrap="square" rtlCol="0">
              <a:spAutoFit/>
            </a:bodyPr>
            <a:lstStyle/>
            <a:p>
              <a:r>
                <a:rPr lang="sv-SE" sz="1200" dirty="0" smtClean="0">
                  <a:solidFill>
                    <a:schemeClr val="bg1"/>
                  </a:solidFill>
                  <a:latin typeface="Garamond" pitchFamily="18" charset="0"/>
                </a:rPr>
                <a:t>Semiconductor procesing at KTH Electrum Laboratory</a:t>
              </a:r>
              <a:endParaRPr lang="en-US" sz="1200" dirty="0">
                <a:solidFill>
                  <a:schemeClr val="bg1"/>
                </a:solidFill>
                <a:latin typeface="Garamond" pitchFamily="18" charset="0"/>
              </a:endParaRPr>
            </a:p>
          </p:txBody>
        </p:sp>
      </p:grpSp>
      <p:grpSp>
        <p:nvGrpSpPr>
          <p:cNvPr id="18" name="Group 17"/>
          <p:cNvGrpSpPr/>
          <p:nvPr/>
        </p:nvGrpSpPr>
        <p:grpSpPr>
          <a:xfrm>
            <a:off x="5360070" y="705676"/>
            <a:ext cx="3221651" cy="2127892"/>
            <a:chOff x="2681463" y="1564105"/>
            <a:chExt cx="3221651" cy="2127892"/>
          </a:xfrm>
        </p:grpSpPr>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1185" y="1564105"/>
              <a:ext cx="3132570" cy="2088379"/>
            </a:xfrm>
            <a:prstGeom prst="rect">
              <a:avLst/>
            </a:prstGeom>
          </p:spPr>
        </p:pic>
        <p:sp>
          <p:nvSpPr>
            <p:cNvPr id="20" name="TextBox 19"/>
            <p:cNvSpPr txBox="1"/>
            <p:nvPr/>
          </p:nvSpPr>
          <p:spPr>
            <a:xfrm>
              <a:off x="2681463" y="3414998"/>
              <a:ext cx="3221651" cy="276999"/>
            </a:xfrm>
            <a:prstGeom prst="rect">
              <a:avLst/>
            </a:prstGeom>
            <a:noFill/>
          </p:spPr>
          <p:txBody>
            <a:bodyPr wrap="none" rtlCol="0">
              <a:spAutoFit/>
            </a:bodyPr>
            <a:lstStyle/>
            <a:p>
              <a:r>
                <a:rPr lang="sv-SE" sz="1200" dirty="0" smtClean="0">
                  <a:solidFill>
                    <a:schemeClr val="bg1"/>
                  </a:solidFill>
                  <a:latin typeface="Garamond" pitchFamily="18" charset="0"/>
                </a:rPr>
                <a:t>Stepper Lithography at KTH Electrum Laboratory</a:t>
              </a:r>
              <a:endParaRPr lang="en-US" sz="1200" dirty="0">
                <a:solidFill>
                  <a:schemeClr val="bg1"/>
                </a:solidFill>
                <a:latin typeface="Garamond" pitchFamily="18" charset="0"/>
              </a:endParaRPr>
            </a:p>
          </p:txBody>
        </p:sp>
      </p:grpSp>
      <p:grpSp>
        <p:nvGrpSpPr>
          <p:cNvPr id="28" name="Group 27"/>
          <p:cNvGrpSpPr/>
          <p:nvPr/>
        </p:nvGrpSpPr>
        <p:grpSpPr>
          <a:xfrm>
            <a:off x="3486464" y="3276434"/>
            <a:ext cx="3227594" cy="3219167"/>
            <a:chOff x="3034341" y="3745161"/>
            <a:chExt cx="3227594" cy="3219167"/>
          </a:xfrm>
        </p:grpSpPr>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4341" y="3745161"/>
              <a:ext cx="3227594" cy="3219167"/>
            </a:xfrm>
            <a:prstGeom prst="rect">
              <a:avLst/>
            </a:prstGeom>
          </p:spPr>
        </p:pic>
        <p:sp>
          <p:nvSpPr>
            <p:cNvPr id="22" name="TextBox 21"/>
            <p:cNvSpPr txBox="1"/>
            <p:nvPr/>
          </p:nvSpPr>
          <p:spPr>
            <a:xfrm>
              <a:off x="3386468" y="5768392"/>
              <a:ext cx="2717603" cy="276999"/>
            </a:xfrm>
            <a:prstGeom prst="rect">
              <a:avLst/>
            </a:prstGeom>
            <a:noFill/>
          </p:spPr>
          <p:txBody>
            <a:bodyPr wrap="none" rtlCol="0">
              <a:spAutoFit/>
            </a:bodyPr>
            <a:lstStyle/>
            <a:p>
              <a:r>
                <a:rPr lang="sv-SE" sz="1200" dirty="0" smtClean="0">
                  <a:solidFill>
                    <a:schemeClr val="bg1"/>
                  </a:solidFill>
                  <a:latin typeface="Garamond" pitchFamily="18" charset="0"/>
                </a:rPr>
                <a:t>Si wafer with INTEL’s XEON Processor </a:t>
              </a:r>
              <a:endParaRPr lang="en-US" sz="1200" dirty="0">
                <a:solidFill>
                  <a:schemeClr val="bg1"/>
                </a:solidFill>
                <a:latin typeface="Garamond" pitchFamily="18" charset="0"/>
              </a:endParaRPr>
            </a:p>
          </p:txBody>
        </p:sp>
      </p:grpSp>
      <p:grpSp>
        <p:nvGrpSpPr>
          <p:cNvPr id="29" name="Group 28"/>
          <p:cNvGrpSpPr/>
          <p:nvPr/>
        </p:nvGrpSpPr>
        <p:grpSpPr>
          <a:xfrm>
            <a:off x="449362" y="3658289"/>
            <a:ext cx="2643368" cy="2041748"/>
            <a:chOff x="252743" y="3865144"/>
            <a:chExt cx="2643368" cy="2041748"/>
          </a:xfrm>
        </p:grpSpPr>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905" y="3865144"/>
              <a:ext cx="2626206" cy="2041748"/>
            </a:xfrm>
            <a:prstGeom prst="rect">
              <a:avLst/>
            </a:prstGeom>
          </p:spPr>
        </p:pic>
        <p:sp>
          <p:nvSpPr>
            <p:cNvPr id="24" name="TextBox 23"/>
            <p:cNvSpPr txBox="1"/>
            <p:nvPr/>
          </p:nvSpPr>
          <p:spPr>
            <a:xfrm>
              <a:off x="252743" y="5324400"/>
              <a:ext cx="1917771" cy="375637"/>
            </a:xfrm>
            <a:prstGeom prst="rect">
              <a:avLst/>
            </a:prstGeom>
            <a:noFill/>
          </p:spPr>
          <p:txBody>
            <a:bodyPr wrap="none" rtlCol="0">
              <a:spAutoFit/>
            </a:bodyPr>
            <a:lstStyle/>
            <a:p>
              <a:r>
                <a:rPr lang="sv-SE" sz="1200" dirty="0" smtClean="0">
                  <a:solidFill>
                    <a:schemeClr val="bg1"/>
                  </a:solidFill>
                  <a:latin typeface="Garamond" pitchFamily="18" charset="0"/>
                </a:rPr>
                <a:t>MOSFET made at</a:t>
              </a:r>
              <a:br>
                <a:rPr lang="sv-SE" sz="1200" dirty="0" smtClean="0">
                  <a:solidFill>
                    <a:schemeClr val="bg1"/>
                  </a:solidFill>
                  <a:latin typeface="Garamond" pitchFamily="18" charset="0"/>
                </a:rPr>
              </a:br>
              <a:r>
                <a:rPr lang="sv-SE" sz="1200" dirty="0" smtClean="0">
                  <a:solidFill>
                    <a:schemeClr val="bg1"/>
                  </a:solidFill>
                  <a:latin typeface="Garamond" pitchFamily="18" charset="0"/>
                </a:rPr>
                <a:t>KTH Integrated Devices and Circuits</a:t>
              </a:r>
              <a:endParaRPr lang="en-US" sz="1200" dirty="0">
                <a:solidFill>
                  <a:schemeClr val="bg1"/>
                </a:solidFill>
                <a:latin typeface="Garamond" pitchFamily="18" charset="0"/>
              </a:endParaRPr>
            </a:p>
          </p:txBody>
        </p:sp>
      </p:grpSp>
      <p:grpSp>
        <p:nvGrpSpPr>
          <p:cNvPr id="25" name="Group 24"/>
          <p:cNvGrpSpPr/>
          <p:nvPr/>
        </p:nvGrpSpPr>
        <p:grpSpPr>
          <a:xfrm>
            <a:off x="7086024" y="3762384"/>
            <a:ext cx="2991394" cy="2247266"/>
            <a:chOff x="365602" y="6420656"/>
            <a:chExt cx="2991394" cy="2247266"/>
          </a:xfrm>
        </p:grpSpPr>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602" y="6420656"/>
              <a:ext cx="2991394" cy="2247266"/>
            </a:xfrm>
            <a:prstGeom prst="rect">
              <a:avLst/>
            </a:prstGeom>
          </p:spPr>
        </p:pic>
        <p:sp>
          <p:nvSpPr>
            <p:cNvPr id="27" name="TextBox 26"/>
            <p:cNvSpPr txBox="1"/>
            <p:nvPr/>
          </p:nvSpPr>
          <p:spPr>
            <a:xfrm>
              <a:off x="440828" y="8166837"/>
              <a:ext cx="1578317" cy="276999"/>
            </a:xfrm>
            <a:prstGeom prst="rect">
              <a:avLst/>
            </a:prstGeom>
            <a:solidFill>
              <a:schemeClr val="bg1"/>
            </a:solidFill>
          </p:spPr>
          <p:txBody>
            <a:bodyPr wrap="none" rtlCol="0">
              <a:spAutoFit/>
            </a:bodyPr>
            <a:lstStyle/>
            <a:p>
              <a:r>
                <a:rPr lang="sv-SE" sz="1200" dirty="0" smtClean="0">
                  <a:latin typeface="Garamond" pitchFamily="18" charset="0"/>
                </a:rPr>
                <a:t>Integrated Circuits (IC</a:t>
              </a:r>
              <a:r>
                <a:rPr lang="sv-SE" sz="1200" dirty="0" smtClean="0">
                  <a:solidFill>
                    <a:schemeClr val="bg1"/>
                  </a:solidFill>
                  <a:latin typeface="Garamond" pitchFamily="18" charset="0"/>
                </a:rPr>
                <a:t>)</a:t>
              </a:r>
              <a:endParaRPr lang="en-US" sz="1200" dirty="0">
                <a:solidFill>
                  <a:schemeClr val="bg1"/>
                </a:solidFill>
                <a:latin typeface="Garamond" pitchFamily="18" charset="0"/>
              </a:endParaRPr>
            </a:p>
          </p:txBody>
        </p:sp>
      </p:grpSp>
    </p:spTree>
    <p:extLst>
      <p:ext uri="{BB962C8B-B14F-4D97-AF65-F5344CB8AC3E}">
        <p14:creationId xmlns:p14="http://schemas.microsoft.com/office/powerpoint/2010/main" val="4026350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1490" y="395461"/>
            <a:ext cx="7776864" cy="5922647"/>
          </a:xfrm>
          <a:prstGeom prst="rect">
            <a:avLst/>
          </a:prstGeom>
          <a:noFill/>
        </p:spPr>
        <p:txBody>
          <a:bodyPr wrap="square" rtlCol="0">
            <a:spAutoFit/>
          </a:bodyPr>
          <a:lstStyle/>
          <a:p>
            <a:pPr>
              <a:lnSpc>
                <a:spcPct val="115000"/>
              </a:lnSpc>
              <a:spcBef>
                <a:spcPts val="2400"/>
              </a:spcBef>
              <a:spcAft>
                <a:spcPts val="300"/>
              </a:spcAft>
            </a:pPr>
            <a:r>
              <a:rPr lang="en-GB" sz="1800" b="1" kern="1400" dirty="0">
                <a:latin typeface="Arial"/>
                <a:cs typeface="Times New Roman"/>
              </a:rPr>
              <a:t>Course goals</a:t>
            </a:r>
            <a:endParaRPr lang="en-US" sz="1800" b="1" kern="1400" dirty="0">
              <a:latin typeface="Arial"/>
              <a:cs typeface="Times New Roman"/>
            </a:endParaRPr>
          </a:p>
          <a:p>
            <a:pPr>
              <a:lnSpc>
                <a:spcPct val="115000"/>
              </a:lnSpc>
              <a:spcAft>
                <a:spcPts val="600"/>
              </a:spcAft>
            </a:pPr>
            <a:r>
              <a:rPr lang="en-GB" sz="1400" dirty="0">
                <a:latin typeface="Garamond"/>
                <a:ea typeface="Garamond"/>
                <a:cs typeface="Times New Roman"/>
              </a:rPr>
              <a:t>The overall goal of the course is that you should be able to describe the function of the </a:t>
            </a:r>
            <a:r>
              <a:rPr lang="en-GB" sz="1400" dirty="0" err="1">
                <a:latin typeface="Garamond"/>
                <a:ea typeface="Garamond"/>
                <a:cs typeface="Times New Roman"/>
              </a:rPr>
              <a:t>pn</a:t>
            </a:r>
            <a:r>
              <a:rPr lang="en-GB" sz="1400" dirty="0">
                <a:latin typeface="Garamond"/>
                <a:ea typeface="Garamond"/>
                <a:cs typeface="Times New Roman"/>
              </a:rPr>
              <a:t>-diode, the bipolar and the MOS transistor and how these three devices are used in applications. You should be able to derive and calculate the currents inside these devices and be able to analyse the internal state of the charge distribution, the electric field and the current density</a:t>
            </a:r>
            <a:r>
              <a:rPr lang="en-GB" sz="1400" dirty="0">
                <a:solidFill>
                  <a:srgbClr val="888888"/>
                </a:solidFill>
                <a:latin typeface="Garamond"/>
                <a:ea typeface="Garamond"/>
                <a:cs typeface="Times New Roman"/>
              </a:rPr>
              <a:t>. </a:t>
            </a:r>
            <a:endParaRPr lang="en-US" sz="1400" dirty="0">
              <a:latin typeface="Garamond"/>
              <a:ea typeface="Garamond"/>
              <a:cs typeface="Times New Roman"/>
            </a:endParaRPr>
          </a:p>
          <a:p>
            <a:pPr>
              <a:lnSpc>
                <a:spcPct val="115000"/>
              </a:lnSpc>
              <a:spcAft>
                <a:spcPts val="1000"/>
              </a:spcAft>
            </a:pPr>
            <a:r>
              <a:rPr lang="en-GB" sz="1400" dirty="0">
                <a:latin typeface="Garamond"/>
                <a:ea typeface="Garamond"/>
                <a:cs typeface="Times New Roman"/>
              </a:rPr>
              <a:t>In detail, after a successful completion of the course you will be able to:</a:t>
            </a:r>
            <a:endParaRPr lang="en-US" sz="1400" dirty="0">
              <a:latin typeface="Garamond"/>
              <a:ea typeface="Garamond"/>
              <a:cs typeface="Times New Roman"/>
            </a:endParaRPr>
          </a:p>
          <a:p>
            <a:pPr marL="342900" lvl="0" indent="-342900">
              <a:lnSpc>
                <a:spcPct val="115000"/>
              </a:lnSpc>
              <a:spcAft>
                <a:spcPts val="0"/>
              </a:spcAft>
              <a:buFont typeface="+mj-lt"/>
              <a:buAutoNum type="arabicPeriod"/>
            </a:pPr>
            <a:r>
              <a:rPr lang="en-US" sz="1400" dirty="0">
                <a:latin typeface="Garamond"/>
                <a:ea typeface="Garamond"/>
                <a:cs typeface="Times New Roman"/>
              </a:rPr>
              <a:t>qualitatively describe the electronic energy band structure of insulators, semiconductors and metals </a:t>
            </a:r>
          </a:p>
          <a:p>
            <a:pPr marL="342900" lvl="0" indent="-342900">
              <a:lnSpc>
                <a:spcPct val="115000"/>
              </a:lnSpc>
              <a:spcAft>
                <a:spcPts val="0"/>
              </a:spcAft>
              <a:buFont typeface="+mj-lt"/>
              <a:buAutoNum type="arabicPeriod"/>
            </a:pPr>
            <a:r>
              <a:rPr lang="en-US" sz="1400" dirty="0">
                <a:latin typeface="Garamond"/>
                <a:ea typeface="Garamond"/>
                <a:cs typeface="Times New Roman"/>
              </a:rPr>
              <a:t>calculate the electron and hole concentration in the conduction and valence band using Fermi-Dirac statistics and the energy band model.</a:t>
            </a:r>
          </a:p>
          <a:p>
            <a:pPr marL="342900" lvl="0" indent="-342900">
              <a:lnSpc>
                <a:spcPct val="115000"/>
              </a:lnSpc>
              <a:spcAft>
                <a:spcPts val="0"/>
              </a:spcAft>
              <a:buFont typeface="+mj-lt"/>
              <a:buAutoNum type="arabicPeriod"/>
            </a:pPr>
            <a:r>
              <a:rPr lang="en-US" sz="1400" dirty="0">
                <a:latin typeface="Garamond"/>
                <a:ea typeface="Garamond"/>
                <a:cs typeface="Times New Roman"/>
              </a:rPr>
              <a:t>describe the constituents of the current density in semiconductors and derive analytical expressions for the current density in the case of low-level injection, electron-hole recombination, externally applied voltage and external generation by light, using the drift-diffusion model.</a:t>
            </a:r>
          </a:p>
          <a:p>
            <a:pPr marL="342900" lvl="0" indent="-342900">
              <a:lnSpc>
                <a:spcPct val="115000"/>
              </a:lnSpc>
              <a:spcAft>
                <a:spcPts val="0"/>
              </a:spcAft>
              <a:buFont typeface="+mj-lt"/>
              <a:buAutoNum type="arabicPeriod"/>
            </a:pPr>
            <a:r>
              <a:rPr lang="en-US" sz="1400" dirty="0">
                <a:latin typeface="Garamond"/>
                <a:ea typeface="Garamond"/>
                <a:cs typeface="Times New Roman"/>
              </a:rPr>
              <a:t>describe the function of the </a:t>
            </a:r>
            <a:r>
              <a:rPr lang="en-US" sz="1400" dirty="0" err="1">
                <a:latin typeface="Garamond"/>
                <a:ea typeface="Garamond"/>
                <a:cs typeface="Times New Roman"/>
              </a:rPr>
              <a:t>pn</a:t>
            </a:r>
            <a:r>
              <a:rPr lang="en-US" sz="1400" dirty="0">
                <a:latin typeface="Garamond"/>
                <a:ea typeface="Garamond"/>
                <a:cs typeface="Times New Roman"/>
              </a:rPr>
              <a:t>-diode, the bipolar and the long channel MOS transistor.</a:t>
            </a:r>
          </a:p>
          <a:p>
            <a:pPr marL="342900" lvl="0" indent="-342900">
              <a:lnSpc>
                <a:spcPct val="115000"/>
              </a:lnSpc>
              <a:spcAft>
                <a:spcPts val="0"/>
              </a:spcAft>
              <a:buFont typeface="+mj-lt"/>
              <a:buAutoNum type="arabicPeriod"/>
            </a:pPr>
            <a:r>
              <a:rPr lang="en-US" sz="1400" dirty="0" err="1">
                <a:latin typeface="Garamond"/>
                <a:ea typeface="Garamond"/>
                <a:cs typeface="Times New Roman"/>
              </a:rPr>
              <a:t>analyse</a:t>
            </a:r>
            <a:r>
              <a:rPr lang="en-US" sz="1400" dirty="0">
                <a:latin typeface="Garamond"/>
                <a:ea typeface="Garamond"/>
                <a:cs typeface="Times New Roman"/>
              </a:rPr>
              <a:t> and calculate the internal electrostatics (electric charge, electric field and potential) of the </a:t>
            </a:r>
            <a:r>
              <a:rPr lang="en-US" sz="1400" dirty="0" err="1">
                <a:latin typeface="Garamond"/>
                <a:ea typeface="Garamond"/>
                <a:cs typeface="Times New Roman"/>
              </a:rPr>
              <a:t>pn</a:t>
            </a:r>
            <a:r>
              <a:rPr lang="en-US" sz="1400" dirty="0">
                <a:latin typeface="Garamond"/>
                <a:ea typeface="Garamond"/>
                <a:cs typeface="Times New Roman"/>
              </a:rPr>
              <a:t>-diode, the bipolar and the long channel MOS transistor.</a:t>
            </a:r>
          </a:p>
          <a:p>
            <a:pPr marL="342900" lvl="0" indent="-342900">
              <a:lnSpc>
                <a:spcPct val="115000"/>
              </a:lnSpc>
              <a:spcAft>
                <a:spcPts val="0"/>
              </a:spcAft>
              <a:buFont typeface="+mj-lt"/>
              <a:buAutoNum type="arabicPeriod"/>
            </a:pPr>
            <a:r>
              <a:rPr lang="en-US" sz="1400" dirty="0">
                <a:latin typeface="Garamond"/>
                <a:ea typeface="Garamond"/>
                <a:cs typeface="Times New Roman"/>
              </a:rPr>
              <a:t>derive and calculate the current density in the </a:t>
            </a:r>
            <a:r>
              <a:rPr lang="en-US" sz="1400" dirty="0" err="1">
                <a:latin typeface="Garamond"/>
                <a:ea typeface="Garamond"/>
                <a:cs typeface="Times New Roman"/>
              </a:rPr>
              <a:t>pn</a:t>
            </a:r>
            <a:r>
              <a:rPr lang="en-US" sz="1400" dirty="0">
                <a:latin typeface="Garamond"/>
                <a:ea typeface="Garamond"/>
                <a:cs typeface="Times New Roman"/>
              </a:rPr>
              <a:t>-diode, the bipolar and the long channel MOS transistor using the drift-diffusion model.</a:t>
            </a:r>
          </a:p>
          <a:p>
            <a:pPr marL="342900" lvl="0" indent="-342900">
              <a:lnSpc>
                <a:spcPct val="115000"/>
              </a:lnSpc>
              <a:spcAft>
                <a:spcPts val="0"/>
              </a:spcAft>
              <a:buFont typeface="+mj-lt"/>
              <a:buAutoNum type="arabicPeriod"/>
            </a:pPr>
            <a:r>
              <a:rPr lang="en-US" sz="1400" dirty="0">
                <a:latin typeface="Garamond"/>
                <a:ea typeface="Garamond"/>
                <a:cs typeface="Times New Roman"/>
              </a:rPr>
              <a:t>describe major process technologies, used to fabricate semiconductor devices and relate these to schematic cross-section drawings of devices.</a:t>
            </a:r>
          </a:p>
          <a:p>
            <a:pPr marL="342900" lvl="0" indent="-342900">
              <a:lnSpc>
                <a:spcPct val="115000"/>
              </a:lnSpc>
              <a:spcAft>
                <a:spcPts val="0"/>
              </a:spcAft>
              <a:buFont typeface="+mj-lt"/>
              <a:buAutoNum type="arabicPeriod"/>
            </a:pPr>
            <a:r>
              <a:rPr lang="en-US" sz="1400" dirty="0">
                <a:latin typeface="Garamond"/>
                <a:ea typeface="Garamond"/>
                <a:cs typeface="Times New Roman"/>
              </a:rPr>
              <a:t>extract device properties from electrical measurements of devices.</a:t>
            </a:r>
          </a:p>
          <a:p>
            <a:pPr marL="342900" lvl="0" indent="-342900">
              <a:lnSpc>
                <a:spcPct val="115000"/>
              </a:lnSpc>
              <a:spcAft>
                <a:spcPts val="1000"/>
              </a:spcAft>
              <a:buFont typeface="+mj-lt"/>
              <a:buAutoNum type="arabicPeriod"/>
            </a:pPr>
            <a:r>
              <a:rPr lang="en-US" sz="1400" dirty="0">
                <a:latin typeface="Garamond"/>
                <a:ea typeface="Garamond"/>
                <a:cs typeface="Times New Roman"/>
              </a:rPr>
              <a:t>perform oral and written presentation of the subject Semiconductor Components.</a:t>
            </a:r>
          </a:p>
          <a:p>
            <a:endParaRPr lang="en-US" sz="1200" dirty="0"/>
          </a:p>
        </p:txBody>
      </p:sp>
    </p:spTree>
    <p:extLst>
      <p:ext uri="{BB962C8B-B14F-4D97-AF65-F5344CB8AC3E}">
        <p14:creationId xmlns:p14="http://schemas.microsoft.com/office/powerpoint/2010/main" val="639256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466" y="284956"/>
            <a:ext cx="8515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36373"/>
          <a:stretch/>
        </p:blipFill>
        <p:spPr bwMode="auto">
          <a:xfrm>
            <a:off x="1411634" y="1619597"/>
            <a:ext cx="8686800" cy="2266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799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5546" y="28660"/>
            <a:ext cx="6840760" cy="7621574"/>
          </a:xfrm>
          <a:prstGeom prst="rect">
            <a:avLst/>
          </a:prstGeom>
          <a:noFill/>
        </p:spPr>
        <p:txBody>
          <a:bodyPr wrap="square" rtlCol="0">
            <a:spAutoFit/>
          </a:bodyPr>
          <a:lstStyle/>
          <a:p>
            <a:pPr>
              <a:lnSpc>
                <a:spcPct val="115000"/>
              </a:lnSpc>
              <a:spcBef>
                <a:spcPts val="1000"/>
              </a:spcBef>
              <a:spcAft>
                <a:spcPts val="0"/>
              </a:spcAft>
            </a:pPr>
            <a:r>
              <a:rPr lang="en-US" sz="1600" b="1" dirty="0">
                <a:solidFill>
                  <a:srgbClr val="4F81BD"/>
                </a:solidFill>
                <a:latin typeface="Verdana"/>
                <a:ea typeface="Times New Roman"/>
                <a:cs typeface="Times New Roman"/>
              </a:rPr>
              <a:t>Student recitations</a:t>
            </a:r>
          </a:p>
          <a:p>
            <a:pPr>
              <a:lnSpc>
                <a:spcPct val="115000"/>
              </a:lnSpc>
              <a:spcAft>
                <a:spcPts val="600"/>
              </a:spcAft>
            </a:pPr>
            <a:r>
              <a:rPr lang="en-US" sz="1600" dirty="0">
                <a:latin typeface="Garamond"/>
                <a:ea typeface="Garamond"/>
                <a:cs typeface="Times New Roman"/>
              </a:rPr>
              <a:t>There are 6 student recitations in the course.</a:t>
            </a:r>
            <a:br>
              <a:rPr lang="en-US" sz="1600" dirty="0">
                <a:latin typeface="Garamond"/>
                <a:ea typeface="Garamond"/>
                <a:cs typeface="Times New Roman"/>
              </a:rPr>
            </a:br>
            <a:r>
              <a:rPr lang="en-US" sz="1600" dirty="0">
                <a:latin typeface="Garamond"/>
                <a:ea typeface="Garamond"/>
                <a:cs typeface="Times New Roman"/>
              </a:rPr>
              <a:t>At the </a:t>
            </a:r>
            <a:r>
              <a:rPr lang="en-US" sz="1600" b="1" i="1" dirty="0">
                <a:solidFill>
                  <a:srgbClr val="4F81BD"/>
                </a:solidFill>
                <a:latin typeface="Garamond"/>
                <a:ea typeface="Garamond"/>
                <a:cs typeface="Times New Roman"/>
              </a:rPr>
              <a:t>first lectures 6 sheets containing 6 problems</a:t>
            </a:r>
            <a:r>
              <a:rPr lang="en-US" sz="1600" dirty="0">
                <a:latin typeface="Garamond"/>
                <a:ea typeface="Garamond"/>
                <a:cs typeface="Times New Roman"/>
              </a:rPr>
              <a:t> (totally 36 problems) are distributed. The sheets are numbered as S1, S2, S3, S4, S5 and S6. Before each student recitations the student should try to solve the 6 problems on the sheet related to the student recitation in question. The </a:t>
            </a:r>
            <a:r>
              <a:rPr lang="en-US" sz="1600" b="1" i="1" dirty="0">
                <a:solidFill>
                  <a:srgbClr val="4F81BD"/>
                </a:solidFill>
                <a:latin typeface="Garamond"/>
                <a:ea typeface="Garamond"/>
                <a:cs typeface="Times New Roman"/>
              </a:rPr>
              <a:t>student</a:t>
            </a:r>
            <a:r>
              <a:rPr lang="en-US" sz="1600" dirty="0">
                <a:latin typeface="Garamond"/>
                <a:ea typeface="Garamond"/>
                <a:cs typeface="Times New Roman"/>
              </a:rPr>
              <a:t> should also </a:t>
            </a:r>
            <a:r>
              <a:rPr lang="en-US" sz="1600" b="1" i="1" dirty="0">
                <a:solidFill>
                  <a:srgbClr val="4F81BD"/>
                </a:solidFill>
                <a:latin typeface="Garamond"/>
                <a:ea typeface="Garamond"/>
                <a:cs typeface="Times New Roman"/>
              </a:rPr>
              <a:t>prepare</a:t>
            </a:r>
            <a:r>
              <a:rPr lang="en-US" sz="1600" dirty="0">
                <a:latin typeface="Garamond"/>
                <a:ea typeface="Garamond"/>
                <a:cs typeface="Times New Roman"/>
              </a:rPr>
              <a:t> to present the </a:t>
            </a:r>
            <a:r>
              <a:rPr lang="en-US" sz="1600" b="1" i="1" dirty="0">
                <a:solidFill>
                  <a:srgbClr val="4F81BD"/>
                </a:solidFill>
                <a:latin typeface="Garamond"/>
                <a:ea typeface="Garamond"/>
                <a:cs typeface="Times New Roman"/>
              </a:rPr>
              <a:t>solution on the board</a:t>
            </a:r>
            <a:r>
              <a:rPr lang="en-US" sz="1600" dirty="0">
                <a:latin typeface="Garamond"/>
                <a:ea typeface="Garamond"/>
                <a:cs typeface="Times New Roman"/>
              </a:rPr>
              <a:t> for the class.</a:t>
            </a:r>
          </a:p>
          <a:p>
            <a:pPr>
              <a:lnSpc>
                <a:spcPct val="115000"/>
              </a:lnSpc>
              <a:spcAft>
                <a:spcPts val="1000"/>
              </a:spcAft>
            </a:pPr>
            <a:r>
              <a:rPr lang="en-US" sz="1600" b="1" i="1" dirty="0">
                <a:solidFill>
                  <a:srgbClr val="4F81BD"/>
                </a:solidFill>
                <a:latin typeface="Garamond"/>
                <a:ea typeface="Garamond"/>
                <a:cs typeface="Times New Roman"/>
              </a:rPr>
              <a:t>The level of difficulty of the problems on the student recitation corresponds to  the written exam.</a:t>
            </a:r>
            <a:endParaRPr lang="en-US" sz="1600" dirty="0">
              <a:latin typeface="Garamond"/>
              <a:ea typeface="Garamond"/>
              <a:cs typeface="Times New Roman"/>
            </a:endParaRPr>
          </a:p>
          <a:p>
            <a:pPr>
              <a:lnSpc>
                <a:spcPct val="115000"/>
              </a:lnSpc>
              <a:spcAft>
                <a:spcPts val="600"/>
              </a:spcAft>
            </a:pPr>
            <a:r>
              <a:rPr lang="en-US" sz="1600" dirty="0">
                <a:latin typeface="Garamond"/>
                <a:ea typeface="Garamond"/>
                <a:cs typeface="Times New Roman"/>
              </a:rPr>
              <a:t>In detail a student recitation is organized as follows:</a:t>
            </a:r>
          </a:p>
          <a:p>
            <a:pPr marL="342900" lvl="0" indent="-342900">
              <a:lnSpc>
                <a:spcPct val="115000"/>
              </a:lnSpc>
              <a:spcAft>
                <a:spcPts val="0"/>
              </a:spcAft>
              <a:buFont typeface="+mj-lt"/>
              <a:buAutoNum type="arabicPeriod"/>
              <a:tabLst>
                <a:tab pos="408305" algn="l"/>
              </a:tabLst>
            </a:pPr>
            <a:r>
              <a:rPr lang="en-US" sz="1600" dirty="0">
                <a:latin typeface="Garamond"/>
                <a:ea typeface="Garamond"/>
                <a:cs typeface="Times New Roman"/>
              </a:rPr>
              <a:t>At the beginning of the student recitation each student will put a cross on a list to indicate which of the 6 problems he/she is prepared to present to the class</a:t>
            </a:r>
          </a:p>
          <a:p>
            <a:pPr marL="342900" lvl="0" indent="-342900">
              <a:lnSpc>
                <a:spcPct val="115000"/>
              </a:lnSpc>
              <a:spcAft>
                <a:spcPts val="0"/>
              </a:spcAft>
              <a:buFont typeface="+mj-lt"/>
              <a:buAutoNum type="arabicPeriod"/>
              <a:tabLst>
                <a:tab pos="408305" algn="l"/>
              </a:tabLst>
            </a:pPr>
            <a:r>
              <a:rPr lang="en-US" sz="1600" dirty="0">
                <a:latin typeface="Garamond"/>
                <a:ea typeface="Garamond"/>
                <a:cs typeface="Times New Roman"/>
              </a:rPr>
              <a:t>One student is randomly picked to present each problem.</a:t>
            </a:r>
          </a:p>
          <a:p>
            <a:pPr marL="342900" lvl="0" indent="-342900">
              <a:lnSpc>
                <a:spcPct val="115000"/>
              </a:lnSpc>
              <a:spcAft>
                <a:spcPts val="0"/>
              </a:spcAft>
              <a:buFont typeface="+mj-lt"/>
              <a:buAutoNum type="arabicPeriod"/>
              <a:tabLst>
                <a:tab pos="408305" algn="l"/>
              </a:tabLst>
            </a:pPr>
            <a:r>
              <a:rPr lang="en-US" sz="1600" dirty="0">
                <a:latin typeface="Garamond"/>
                <a:ea typeface="Garamond"/>
                <a:cs typeface="Times New Roman"/>
              </a:rPr>
              <a:t>After the solution has been presented there is a discussion, in which all students are expected to </a:t>
            </a:r>
            <a:r>
              <a:rPr lang="en-US" sz="1600" dirty="0" err="1">
                <a:latin typeface="Garamond"/>
                <a:ea typeface="Garamond"/>
                <a:cs typeface="Times New Roman"/>
              </a:rPr>
              <a:t>participat</a:t>
            </a:r>
            <a:r>
              <a:rPr lang="en-US" sz="1600" dirty="0">
                <a:latin typeface="Garamond"/>
                <a:ea typeface="Garamond"/>
                <a:cs typeface="Times New Roman"/>
              </a:rPr>
              <a:t>. Students are expected to give feedback on the presented solution and possibly provide alternative solutions.</a:t>
            </a:r>
          </a:p>
          <a:p>
            <a:pPr marL="342900" lvl="0" indent="-342900">
              <a:lnSpc>
                <a:spcPct val="115000"/>
              </a:lnSpc>
              <a:spcAft>
                <a:spcPts val="0"/>
              </a:spcAft>
              <a:buFont typeface="+mj-lt"/>
              <a:buAutoNum type="arabicPeriod"/>
              <a:tabLst>
                <a:tab pos="408305" algn="l"/>
              </a:tabLst>
            </a:pPr>
            <a:r>
              <a:rPr lang="en-US" sz="1600" dirty="0">
                <a:latin typeface="Garamond"/>
                <a:ea typeface="Garamond"/>
                <a:cs typeface="Times New Roman"/>
              </a:rPr>
              <a:t>When the discussion is finished a new student presents a solution to the next problem</a:t>
            </a:r>
          </a:p>
          <a:p>
            <a:pPr marL="342900" lvl="0" indent="-342900">
              <a:lnSpc>
                <a:spcPct val="115000"/>
              </a:lnSpc>
              <a:spcAft>
                <a:spcPts val="1000"/>
              </a:spcAft>
              <a:buFont typeface="+mj-lt"/>
              <a:buAutoNum type="arabicPeriod"/>
              <a:tabLst>
                <a:tab pos="408305" algn="l"/>
              </a:tabLst>
            </a:pPr>
            <a:r>
              <a:rPr lang="en-US" sz="1600" dirty="0">
                <a:latin typeface="Garamond"/>
                <a:ea typeface="Garamond"/>
                <a:cs typeface="Times New Roman"/>
              </a:rPr>
              <a:t>When all 6 problems have been presented and discussed the student recitation ends. </a:t>
            </a:r>
          </a:p>
          <a:p>
            <a:pPr>
              <a:lnSpc>
                <a:spcPct val="115000"/>
              </a:lnSpc>
              <a:spcAft>
                <a:spcPts val="600"/>
              </a:spcAft>
            </a:pPr>
            <a:r>
              <a:rPr lang="en-US" sz="1600" dirty="0">
                <a:latin typeface="Garamond"/>
                <a:ea typeface="Garamond"/>
                <a:cs typeface="Times New Roman"/>
              </a:rPr>
              <a:t>The number of crosses a student has on the list indicates how many problem the student has solved. The total number of problems is 36. To </a:t>
            </a:r>
            <a:r>
              <a:rPr lang="en-US" sz="1600" b="1" i="1" dirty="0">
                <a:solidFill>
                  <a:srgbClr val="4F81BD"/>
                </a:solidFill>
                <a:latin typeface="Garamond"/>
                <a:ea typeface="Garamond"/>
                <a:cs typeface="Times New Roman"/>
              </a:rPr>
              <a:t>be allowed</a:t>
            </a:r>
            <a:r>
              <a:rPr lang="en-US" sz="1600" dirty="0">
                <a:latin typeface="Garamond"/>
                <a:ea typeface="Garamond"/>
                <a:cs typeface="Times New Roman"/>
              </a:rPr>
              <a:t> to attend </a:t>
            </a:r>
            <a:r>
              <a:rPr lang="en-US" sz="1600" b="1" i="1" dirty="0">
                <a:solidFill>
                  <a:srgbClr val="4F81BD"/>
                </a:solidFill>
                <a:latin typeface="Garamond"/>
                <a:ea typeface="Garamond"/>
                <a:cs typeface="Times New Roman"/>
              </a:rPr>
              <a:t>the written exam</a:t>
            </a:r>
            <a:r>
              <a:rPr lang="en-US" sz="1600" dirty="0">
                <a:latin typeface="Garamond"/>
                <a:ea typeface="Garamond"/>
                <a:cs typeface="Times New Roman"/>
              </a:rPr>
              <a:t> the student has to acquire a </a:t>
            </a:r>
            <a:r>
              <a:rPr lang="en-US" sz="1600" b="1" i="1" dirty="0">
                <a:solidFill>
                  <a:srgbClr val="4F81BD"/>
                </a:solidFill>
                <a:latin typeface="Garamond"/>
                <a:ea typeface="Garamond"/>
                <a:cs typeface="Times New Roman"/>
              </a:rPr>
              <a:t>minimum of 20 crosses</a:t>
            </a:r>
            <a:r>
              <a:rPr lang="en-US" sz="1600" dirty="0">
                <a:latin typeface="Garamond"/>
                <a:ea typeface="Garamond"/>
                <a:cs typeface="Times New Roman"/>
              </a:rPr>
              <a:t> after the 6 student recitations. </a:t>
            </a:r>
          </a:p>
          <a:p>
            <a:endParaRPr lang="en-US" sz="1600" dirty="0"/>
          </a:p>
        </p:txBody>
      </p:sp>
    </p:spTree>
    <p:extLst>
      <p:ext uri="{BB962C8B-B14F-4D97-AF65-F5344CB8AC3E}">
        <p14:creationId xmlns:p14="http://schemas.microsoft.com/office/powerpoint/2010/main" val="4292847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7474" y="251445"/>
            <a:ext cx="8646139"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4166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474" y="2555701"/>
            <a:ext cx="855345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4599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9482" y="467469"/>
            <a:ext cx="8658225" cy="601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761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7514" y="755501"/>
            <a:ext cx="8208912" cy="6804940"/>
          </a:xfrm>
          <a:prstGeom prst="rect">
            <a:avLst/>
          </a:prstGeom>
          <a:noFill/>
        </p:spPr>
        <p:txBody>
          <a:bodyPr wrap="square" rtlCol="0">
            <a:spAutoFit/>
          </a:bodyPr>
          <a:lstStyle/>
          <a:p>
            <a:pPr>
              <a:lnSpc>
                <a:spcPct val="115000"/>
              </a:lnSpc>
              <a:spcBef>
                <a:spcPts val="2400"/>
              </a:spcBef>
              <a:spcAft>
                <a:spcPts val="300"/>
              </a:spcAft>
            </a:pPr>
            <a:r>
              <a:rPr lang="en-US" b="1" kern="1400" dirty="0">
                <a:latin typeface="Arial"/>
                <a:cs typeface="Times New Roman"/>
              </a:rPr>
              <a:t>Teachers and additional information</a:t>
            </a:r>
          </a:p>
          <a:p>
            <a:pPr>
              <a:lnSpc>
                <a:spcPct val="115000"/>
              </a:lnSpc>
              <a:spcBef>
                <a:spcPts val="1000"/>
              </a:spcBef>
              <a:spcAft>
                <a:spcPts val="0"/>
              </a:spcAft>
            </a:pPr>
            <a:r>
              <a:rPr lang="en-US" sz="1800" b="1" dirty="0">
                <a:solidFill>
                  <a:srgbClr val="4F81BD"/>
                </a:solidFill>
                <a:latin typeface="Verdana"/>
                <a:ea typeface="Times New Roman"/>
                <a:cs typeface="Times New Roman"/>
              </a:rPr>
              <a:t>Course responsible</a:t>
            </a:r>
          </a:p>
          <a:p>
            <a:pPr>
              <a:lnSpc>
                <a:spcPct val="115000"/>
              </a:lnSpc>
              <a:spcAft>
                <a:spcPts val="600"/>
              </a:spcAft>
            </a:pPr>
            <a:r>
              <a:rPr lang="en-US" sz="1800" dirty="0">
                <a:latin typeface="Garamond"/>
                <a:ea typeface="Garamond"/>
                <a:cs typeface="Times New Roman"/>
              </a:rPr>
              <a:t>Associate Professor, Docent. Gunnar Malm, 08-790 4332, School of ICT, Integrated Devices and Circuits, Electrum C4 (</a:t>
            </a:r>
            <a:r>
              <a:rPr lang="en-US" sz="1800" dirty="0" err="1">
                <a:latin typeface="Garamond"/>
                <a:ea typeface="Garamond"/>
                <a:cs typeface="Times New Roman"/>
              </a:rPr>
              <a:t>Kista</a:t>
            </a:r>
            <a:r>
              <a:rPr lang="en-US" sz="1800" dirty="0">
                <a:latin typeface="Garamond"/>
                <a:ea typeface="Garamond"/>
                <a:cs typeface="Times New Roman"/>
              </a:rPr>
              <a:t>)</a:t>
            </a:r>
          </a:p>
          <a:p>
            <a:pPr>
              <a:lnSpc>
                <a:spcPct val="115000"/>
              </a:lnSpc>
              <a:spcBef>
                <a:spcPts val="1000"/>
              </a:spcBef>
              <a:spcAft>
                <a:spcPts val="0"/>
              </a:spcAft>
            </a:pPr>
            <a:r>
              <a:rPr lang="en-US" sz="1800" b="1" dirty="0">
                <a:solidFill>
                  <a:srgbClr val="4F81BD"/>
                </a:solidFill>
                <a:latin typeface="Verdana"/>
                <a:ea typeface="Times New Roman"/>
                <a:cs typeface="Times New Roman"/>
              </a:rPr>
              <a:t>Teachers and lab assistant</a:t>
            </a:r>
          </a:p>
          <a:p>
            <a:pPr>
              <a:lnSpc>
                <a:spcPct val="115000"/>
              </a:lnSpc>
              <a:spcAft>
                <a:spcPts val="600"/>
              </a:spcAft>
            </a:pPr>
            <a:r>
              <a:rPr lang="en-US" sz="1800" dirty="0">
                <a:latin typeface="Garamond"/>
                <a:ea typeface="Garamond"/>
                <a:cs typeface="Times New Roman"/>
              </a:rPr>
              <a:t>To be announced</a:t>
            </a:r>
          </a:p>
          <a:p>
            <a:pPr>
              <a:lnSpc>
                <a:spcPct val="115000"/>
              </a:lnSpc>
              <a:spcBef>
                <a:spcPts val="1000"/>
              </a:spcBef>
              <a:spcAft>
                <a:spcPts val="0"/>
              </a:spcAft>
            </a:pPr>
            <a:r>
              <a:rPr lang="en-US" sz="1800" b="1" dirty="0">
                <a:solidFill>
                  <a:srgbClr val="4F81BD"/>
                </a:solidFill>
                <a:latin typeface="Verdana"/>
                <a:ea typeface="Times New Roman"/>
                <a:cs typeface="Times New Roman"/>
              </a:rPr>
              <a:t>Examiner </a:t>
            </a:r>
          </a:p>
          <a:p>
            <a:pPr>
              <a:lnSpc>
                <a:spcPct val="115000"/>
              </a:lnSpc>
              <a:spcAft>
                <a:spcPts val="600"/>
              </a:spcAft>
            </a:pPr>
            <a:r>
              <a:rPr lang="en-US" sz="1800" dirty="0">
                <a:latin typeface="Garamond"/>
                <a:ea typeface="Garamond"/>
                <a:cs typeface="Times New Roman"/>
              </a:rPr>
              <a:t> Associate Professor, Docent. Gunnar Malm, 08-790 4332, School of ICT, Integrated Devices and Circuits, Electrum C4 (</a:t>
            </a:r>
            <a:r>
              <a:rPr lang="en-US" sz="1800" dirty="0" err="1">
                <a:latin typeface="Garamond"/>
                <a:ea typeface="Garamond"/>
                <a:cs typeface="Times New Roman"/>
              </a:rPr>
              <a:t>Kista</a:t>
            </a:r>
            <a:r>
              <a:rPr lang="en-US" sz="1800" dirty="0">
                <a:latin typeface="Garamond"/>
                <a:ea typeface="Garamond"/>
                <a:cs typeface="Times New Roman"/>
              </a:rPr>
              <a:t>)</a:t>
            </a:r>
          </a:p>
          <a:p>
            <a:pPr>
              <a:lnSpc>
                <a:spcPct val="115000"/>
              </a:lnSpc>
              <a:spcBef>
                <a:spcPts val="1000"/>
              </a:spcBef>
              <a:spcAft>
                <a:spcPts val="0"/>
              </a:spcAft>
            </a:pPr>
            <a:r>
              <a:rPr lang="en-US" sz="1800" b="1" dirty="0">
                <a:solidFill>
                  <a:srgbClr val="4F81BD"/>
                </a:solidFill>
                <a:latin typeface="Verdana"/>
                <a:ea typeface="Times New Roman"/>
                <a:cs typeface="Times New Roman"/>
              </a:rPr>
              <a:t>Course prerequisites</a:t>
            </a:r>
          </a:p>
          <a:p>
            <a:pPr>
              <a:lnSpc>
                <a:spcPct val="115000"/>
              </a:lnSpc>
              <a:spcAft>
                <a:spcPts val="600"/>
              </a:spcAft>
            </a:pPr>
            <a:r>
              <a:rPr lang="en-US" sz="1800" dirty="0">
                <a:latin typeface="Garamond"/>
                <a:ea typeface="Garamond"/>
                <a:cs typeface="Times New Roman"/>
              </a:rPr>
              <a:t>Electromagnetic theory and Applied Physics or Physics I</a:t>
            </a:r>
          </a:p>
          <a:p>
            <a:pPr>
              <a:lnSpc>
                <a:spcPct val="115000"/>
              </a:lnSpc>
              <a:spcBef>
                <a:spcPts val="1000"/>
              </a:spcBef>
              <a:spcAft>
                <a:spcPts val="0"/>
              </a:spcAft>
            </a:pPr>
            <a:r>
              <a:rPr lang="en-US" sz="1800" b="1" dirty="0">
                <a:solidFill>
                  <a:srgbClr val="4F81BD"/>
                </a:solidFill>
                <a:latin typeface="Verdana"/>
                <a:ea typeface="Times New Roman"/>
                <a:cs typeface="Times New Roman"/>
              </a:rPr>
              <a:t>Course literature</a:t>
            </a:r>
          </a:p>
          <a:p>
            <a:pPr>
              <a:lnSpc>
                <a:spcPct val="115000"/>
              </a:lnSpc>
              <a:spcAft>
                <a:spcPts val="600"/>
              </a:spcAft>
            </a:pPr>
            <a:r>
              <a:rPr lang="en-US" sz="1800" i="1" dirty="0">
                <a:latin typeface="Garamond"/>
                <a:ea typeface="Garamond"/>
                <a:cs typeface="Times New Roman"/>
              </a:rPr>
              <a:t>Modern Semiconductor Devices for Integrated Circuits</a:t>
            </a:r>
            <a:r>
              <a:rPr lang="en-US" sz="1800" dirty="0">
                <a:latin typeface="Garamond"/>
                <a:ea typeface="Garamond"/>
                <a:cs typeface="Times New Roman"/>
              </a:rPr>
              <a:t>, </a:t>
            </a:r>
            <a:r>
              <a:rPr lang="en-US" sz="1800" dirty="0" err="1">
                <a:latin typeface="Garamond"/>
                <a:ea typeface="Garamond"/>
                <a:cs typeface="Times New Roman"/>
              </a:rPr>
              <a:t>Chenming</a:t>
            </a:r>
            <a:r>
              <a:rPr lang="en-US" sz="1800" dirty="0">
                <a:latin typeface="Garamond"/>
                <a:ea typeface="Garamond"/>
                <a:cs typeface="Times New Roman"/>
              </a:rPr>
              <a:t> Calvin Hu, 2010, Pearson Education , ISBN-10: 0-13-700668-3. </a:t>
            </a:r>
          </a:p>
          <a:p>
            <a:pPr>
              <a:lnSpc>
                <a:spcPct val="115000"/>
              </a:lnSpc>
              <a:spcAft>
                <a:spcPts val="1000"/>
              </a:spcAft>
            </a:pPr>
            <a:r>
              <a:rPr lang="en-US" sz="2000" dirty="0">
                <a:latin typeface="Garamond"/>
                <a:ea typeface="Garamond"/>
                <a:cs typeface="Times New Roman"/>
              </a:rPr>
              <a:t/>
            </a:r>
            <a:br>
              <a:rPr lang="en-US" sz="2000" dirty="0">
                <a:latin typeface="Garamond"/>
                <a:ea typeface="Garamond"/>
                <a:cs typeface="Times New Roman"/>
              </a:rPr>
            </a:br>
            <a:r>
              <a:rPr lang="en-US" sz="2000" dirty="0">
                <a:latin typeface="Garamond"/>
                <a:ea typeface="Garamond"/>
                <a:cs typeface="Times New Roman"/>
              </a:rPr>
              <a:t> </a:t>
            </a:r>
            <a:endParaRPr lang="en-US" sz="1800" dirty="0">
              <a:latin typeface="Garamond"/>
              <a:ea typeface="Garamond"/>
              <a:cs typeface="Times New Roman"/>
            </a:endParaRPr>
          </a:p>
          <a:p>
            <a:endParaRPr lang="en-US" sz="1800" dirty="0"/>
          </a:p>
        </p:txBody>
      </p:sp>
    </p:spTree>
    <p:extLst>
      <p:ext uri="{BB962C8B-B14F-4D97-AF65-F5344CB8AC3E}">
        <p14:creationId xmlns:p14="http://schemas.microsoft.com/office/powerpoint/2010/main" val="2272135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7674" y="0"/>
            <a:ext cx="4853484" cy="7721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9148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Vad är en halvledare?</a:t>
            </a:r>
            <a:endParaRPr lang="sv-SE" dirty="0"/>
          </a:p>
        </p:txBody>
      </p:sp>
      <p:sp>
        <p:nvSpPr>
          <p:cNvPr id="6" name="Text Placeholder 5"/>
          <p:cNvSpPr>
            <a:spLocks noGrp="1"/>
          </p:cNvSpPr>
          <p:nvPr>
            <p:ph type="body" sz="half" idx="2"/>
          </p:nvPr>
        </p:nvSpPr>
        <p:spPr>
          <a:xfrm>
            <a:off x="1988320" y="5280035"/>
            <a:ext cx="8429684" cy="1643074"/>
          </a:xfrm>
        </p:spPr>
        <p:txBody>
          <a:bodyPr/>
          <a:lstStyle/>
          <a:p>
            <a:r>
              <a:rPr lang="sv-SE" dirty="0" smtClean="0"/>
              <a:t>Ämnen i det periodiska systemet med rätt elektroniska egenskaper, bestäms av gruppen (valenstalet)</a:t>
            </a:r>
          </a:p>
          <a:p>
            <a:r>
              <a:rPr lang="sv-SE" dirty="0" smtClean="0"/>
              <a:t>Kisel (Si) absolut vanligast</a:t>
            </a:r>
          </a:p>
          <a:p>
            <a:endParaRPr lang="sv-SE" dirty="0"/>
          </a:p>
        </p:txBody>
      </p:sp>
      <p:pic>
        <p:nvPicPr>
          <p:cNvPr id="8" name="Content Placeholder 7" descr="Picture1.png"/>
          <p:cNvPicPr>
            <a:picLocks noGrp="1" noChangeAspect="1"/>
          </p:cNvPicPr>
          <p:nvPr>
            <p:ph sz="half" idx="1"/>
          </p:nvPr>
        </p:nvPicPr>
        <p:blipFill>
          <a:blip r:embed="rId2" cstate="print"/>
          <a:srcRect l="21140" t="25869" r="21007" b="15435"/>
          <a:stretch>
            <a:fillRect/>
          </a:stretch>
        </p:blipFill>
        <p:spPr>
          <a:xfrm>
            <a:off x="2202634" y="1993886"/>
            <a:ext cx="5357850" cy="3325563"/>
          </a:xfrm>
        </p:spPr>
      </p:pic>
    </p:spTree>
    <p:extLst>
      <p:ext uri="{BB962C8B-B14F-4D97-AF65-F5344CB8AC3E}">
        <p14:creationId xmlns:p14="http://schemas.microsoft.com/office/powerpoint/2010/main" val="887658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Elektron-bindningar</a:t>
            </a:r>
            <a:endParaRPr lang="sv-SE" dirty="0"/>
          </a:p>
        </p:txBody>
      </p:sp>
      <p:sp>
        <p:nvSpPr>
          <p:cNvPr id="3" name="Content Placeholder 2"/>
          <p:cNvSpPr>
            <a:spLocks noGrp="1"/>
          </p:cNvSpPr>
          <p:nvPr>
            <p:ph sz="half" idx="1"/>
          </p:nvPr>
        </p:nvSpPr>
        <p:spPr/>
        <p:txBody>
          <a:bodyPr/>
          <a:lstStyle/>
          <a:p>
            <a:r>
              <a:rPr lang="sv-SE" dirty="0" smtClean="0"/>
              <a:t>Jonisk/kovalent/metallisk</a:t>
            </a:r>
          </a:p>
          <a:p>
            <a:r>
              <a:rPr lang="sv-SE" dirty="0" smtClean="0"/>
              <a:t>Halvledare har medelbra förmåga att leda ström och ledningsförmågan kan enkelt varieras</a:t>
            </a:r>
            <a:endParaRPr lang="sv-SE" dirty="0"/>
          </a:p>
        </p:txBody>
      </p:sp>
    </p:spTree>
    <p:extLst>
      <p:ext uri="{BB962C8B-B14F-4D97-AF65-F5344CB8AC3E}">
        <p14:creationId xmlns:p14="http://schemas.microsoft.com/office/powerpoint/2010/main" val="3556600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026" descr="E:\Powerpoint dokument\Kurser\VLSI-teknik\Bilder\Kapitel 1\Sfig1.1.jpg"/>
          <p:cNvPicPr>
            <a:picLocks noChangeAspect="1" noChangeArrowheads="1"/>
          </p:cNvPicPr>
          <p:nvPr/>
        </p:nvPicPr>
        <p:blipFill>
          <a:blip r:embed="rId2" cstate="print"/>
          <a:srcRect/>
          <a:stretch>
            <a:fillRect/>
          </a:stretch>
        </p:blipFill>
        <p:spPr bwMode="auto">
          <a:xfrm>
            <a:off x="2559824" y="2422515"/>
            <a:ext cx="6274601" cy="4158883"/>
          </a:xfrm>
          <a:prstGeom prst="rect">
            <a:avLst/>
          </a:prstGeom>
          <a:noFill/>
        </p:spPr>
      </p:pic>
      <p:sp>
        <p:nvSpPr>
          <p:cNvPr id="4" name="Title 3"/>
          <p:cNvSpPr>
            <a:spLocks noGrp="1"/>
          </p:cNvSpPr>
          <p:nvPr>
            <p:ph type="title"/>
          </p:nvPr>
        </p:nvSpPr>
        <p:spPr/>
        <p:txBody>
          <a:bodyPr/>
          <a:lstStyle/>
          <a:p>
            <a:r>
              <a:rPr lang="sv-SE" dirty="0" smtClean="0"/>
              <a:t>Ledningsförmåga hos material</a:t>
            </a:r>
            <a:endParaRPr lang="sv-SE" dirty="0"/>
          </a:p>
        </p:txBody>
      </p:sp>
    </p:spTree>
    <p:extLst>
      <p:ext uri="{BB962C8B-B14F-4D97-AF65-F5344CB8AC3E}">
        <p14:creationId xmlns:p14="http://schemas.microsoft.com/office/powerpoint/2010/main" val="9289283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smtClean="0"/>
              <a:t>Grupperna III, IV och V</a:t>
            </a:r>
            <a:endParaRPr lang="sv-SE" dirty="0"/>
          </a:p>
        </p:txBody>
      </p:sp>
      <p:pic>
        <p:nvPicPr>
          <p:cNvPr id="7" name="Content Placeholder 6" descr="Picture3.wmf"/>
          <p:cNvPicPr>
            <a:picLocks noGrp="1" noChangeAspect="1"/>
          </p:cNvPicPr>
          <p:nvPr>
            <p:ph sz="half" idx="1"/>
          </p:nvPr>
        </p:nvPicPr>
        <p:blipFill>
          <a:blip r:embed="rId2" cstate="print"/>
          <a:stretch>
            <a:fillRect/>
          </a:stretch>
        </p:blipFill>
        <p:spPr>
          <a:xfrm>
            <a:off x="3845708" y="2279639"/>
            <a:ext cx="4429156" cy="3555555"/>
          </a:xfrm>
        </p:spPr>
      </p:pic>
      <p:sp>
        <p:nvSpPr>
          <p:cNvPr id="6" name="Text Placeholder 5"/>
          <p:cNvSpPr>
            <a:spLocks noGrp="1"/>
          </p:cNvSpPr>
          <p:nvPr>
            <p:ph type="body" sz="half" idx="2"/>
          </p:nvPr>
        </p:nvSpPr>
        <p:spPr>
          <a:xfrm>
            <a:off x="2208213" y="5351473"/>
            <a:ext cx="7342187" cy="1396990"/>
          </a:xfrm>
        </p:spPr>
        <p:txBody>
          <a:bodyPr/>
          <a:lstStyle/>
          <a:p>
            <a:r>
              <a:rPr lang="sv-SE" dirty="0" smtClean="0"/>
              <a:t>Grundämneshalvledare i periodiska systemets kolumn IV</a:t>
            </a:r>
          </a:p>
          <a:p>
            <a:r>
              <a:rPr lang="sv-SE" dirty="0" smtClean="0"/>
              <a:t>Sammansatta ofta kombination av III och V, ex. GaAs, InP</a:t>
            </a:r>
            <a:endParaRPr lang="en-GB" dirty="0" smtClean="0"/>
          </a:p>
          <a:p>
            <a:endParaRPr lang="sv-SE" dirty="0"/>
          </a:p>
        </p:txBody>
      </p:sp>
    </p:spTree>
    <p:extLst>
      <p:ext uri="{BB962C8B-B14F-4D97-AF65-F5344CB8AC3E}">
        <p14:creationId xmlns:p14="http://schemas.microsoft.com/office/powerpoint/2010/main" val="32443821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google.se/url?source=imgres&amp;ct=img&amp;q=http://newton.ex.ac.uk/research/qsystems/people/sque/images/diamond-conventional-unit-cell.gif&amp;usg=AFQjCNFTUD36uY0oXrYtwKmTKxiBsmCxeg"/>
          <p:cNvPicPr>
            <a:picLocks noChangeAspect="1" noChangeArrowheads="1"/>
          </p:cNvPicPr>
          <p:nvPr/>
        </p:nvPicPr>
        <p:blipFill>
          <a:blip r:embed="rId2" cstate="print"/>
          <a:srcRect/>
          <a:stretch>
            <a:fillRect/>
          </a:stretch>
        </p:blipFill>
        <p:spPr bwMode="auto">
          <a:xfrm>
            <a:off x="3274204" y="2065325"/>
            <a:ext cx="3841281" cy="3440251"/>
          </a:xfrm>
          <a:prstGeom prst="rect">
            <a:avLst/>
          </a:prstGeom>
          <a:noFill/>
        </p:spPr>
      </p:pic>
      <p:sp>
        <p:nvSpPr>
          <p:cNvPr id="4" name="Title 3"/>
          <p:cNvSpPr>
            <a:spLocks noGrp="1"/>
          </p:cNvSpPr>
          <p:nvPr>
            <p:ph type="title"/>
          </p:nvPr>
        </p:nvSpPr>
        <p:spPr/>
        <p:txBody>
          <a:bodyPr/>
          <a:lstStyle/>
          <a:p>
            <a:r>
              <a:rPr lang="sv-SE" dirty="0" smtClean="0"/>
              <a:t>Halvledare är kristaller</a:t>
            </a:r>
            <a:endParaRPr lang="sv-SE" dirty="0"/>
          </a:p>
        </p:txBody>
      </p:sp>
      <p:sp>
        <p:nvSpPr>
          <p:cNvPr id="7" name="Text Placeholder 6"/>
          <p:cNvSpPr>
            <a:spLocks noGrp="1"/>
          </p:cNvSpPr>
          <p:nvPr>
            <p:ph type="body" sz="half" idx="2"/>
          </p:nvPr>
        </p:nvSpPr>
        <p:spPr>
          <a:xfrm>
            <a:off x="2131196" y="5708663"/>
            <a:ext cx="7342187" cy="1263644"/>
          </a:xfrm>
        </p:spPr>
        <p:txBody>
          <a:bodyPr/>
          <a:lstStyle/>
          <a:p>
            <a:r>
              <a:rPr lang="sv-SE" dirty="0" smtClean="0">
                <a:latin typeface="Arial" pitchFamily="34" charset="0"/>
                <a:cs typeface="Arial" pitchFamily="34" charset="0"/>
              </a:rPr>
              <a:t>Diamantstruktur (Si) betyder att atomerna är regelbundet placerade med kubisk symmetri (men mer komplicerat än så)</a:t>
            </a:r>
          </a:p>
          <a:p>
            <a:endParaRPr lang="sv-SE" dirty="0"/>
          </a:p>
        </p:txBody>
      </p:sp>
    </p:spTree>
    <p:extLst>
      <p:ext uri="{BB962C8B-B14F-4D97-AF65-F5344CB8AC3E}">
        <p14:creationId xmlns:p14="http://schemas.microsoft.com/office/powerpoint/2010/main" val="15513384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1028" descr="C:\s\c2\14.jpg"/>
          <p:cNvPicPr>
            <a:picLocks noChangeAspect="1" noChangeArrowheads="1"/>
          </p:cNvPicPr>
          <p:nvPr/>
        </p:nvPicPr>
        <p:blipFill>
          <a:blip r:embed="rId2" cstate="print"/>
          <a:srcRect/>
          <a:stretch>
            <a:fillRect/>
          </a:stretch>
        </p:blipFill>
        <p:spPr bwMode="auto">
          <a:xfrm>
            <a:off x="623689" y="1083204"/>
            <a:ext cx="9266238" cy="3879583"/>
          </a:xfrm>
          <a:prstGeom prst="rect">
            <a:avLst/>
          </a:prstGeom>
          <a:noFill/>
          <a:ln w="9525">
            <a:noFill/>
            <a:miter lim="800000"/>
            <a:headEnd/>
            <a:tailEnd/>
          </a:ln>
        </p:spPr>
      </p:pic>
      <p:sp>
        <p:nvSpPr>
          <p:cNvPr id="56325" name="Text Box 1029"/>
          <p:cNvSpPr txBox="1">
            <a:spLocks noChangeArrowheads="1"/>
          </p:cNvSpPr>
          <p:nvPr/>
        </p:nvSpPr>
        <p:spPr bwMode="auto">
          <a:xfrm>
            <a:off x="1692870" y="3611845"/>
            <a:ext cx="467091" cy="474638"/>
          </a:xfrm>
          <a:prstGeom prst="rect">
            <a:avLst/>
          </a:prstGeom>
          <a:noFill/>
          <a:ln w="9525">
            <a:noFill/>
            <a:miter lim="800000"/>
            <a:headEnd/>
            <a:tailEnd/>
          </a:ln>
          <a:effectLst/>
        </p:spPr>
        <p:txBody>
          <a:bodyPr wrap="none" lIns="104287" tIns="52144" rIns="104287" bIns="52144">
            <a:spAutoFit/>
          </a:bodyPr>
          <a:lstStyle/>
          <a:p>
            <a:r>
              <a:rPr lang="sv-SE"/>
              <a:t>Si</a:t>
            </a:r>
            <a:endParaRPr lang="en-GB"/>
          </a:p>
        </p:txBody>
      </p:sp>
      <p:sp>
        <p:nvSpPr>
          <p:cNvPr id="5" name="Title 4"/>
          <p:cNvSpPr>
            <a:spLocks noGrp="1"/>
          </p:cNvSpPr>
          <p:nvPr>
            <p:ph type="title"/>
          </p:nvPr>
        </p:nvSpPr>
        <p:spPr/>
        <p:txBody>
          <a:bodyPr/>
          <a:lstStyle/>
          <a:p>
            <a:endParaRPr lang="sv-SE"/>
          </a:p>
        </p:txBody>
      </p:sp>
      <p:sp>
        <p:nvSpPr>
          <p:cNvPr id="6" name="Content Placeholder 5"/>
          <p:cNvSpPr>
            <a:spLocks noGrp="1"/>
          </p:cNvSpPr>
          <p:nvPr>
            <p:ph idx="1"/>
          </p:nvPr>
        </p:nvSpPr>
        <p:spPr>
          <a:xfrm>
            <a:off x="345247" y="4637093"/>
            <a:ext cx="10215634" cy="2111370"/>
          </a:xfrm>
        </p:spPr>
        <p:txBody>
          <a:bodyPr/>
          <a:lstStyle/>
          <a:p>
            <a:r>
              <a:rPr lang="sv-SE" dirty="0" smtClean="0"/>
              <a:t>Kisel har kovalent bindning och diamantstruktur</a:t>
            </a:r>
          </a:p>
          <a:p>
            <a:r>
              <a:rPr lang="sv-SE" dirty="0" smtClean="0"/>
              <a:t>Varje atom har bindning till fyra grannar</a:t>
            </a:r>
          </a:p>
          <a:p>
            <a:r>
              <a:rPr lang="sv-SE" dirty="0" smtClean="0"/>
              <a:t>GaAs har samma struktur men varannan atom</a:t>
            </a:r>
          </a:p>
          <a:p>
            <a:r>
              <a:rPr lang="sv-SE" dirty="0" smtClean="0"/>
              <a:t>Ga och As</a:t>
            </a:r>
            <a:endParaRPr lang="en-GB" dirty="0" smtClean="0"/>
          </a:p>
          <a:p>
            <a:endParaRPr lang="sv-SE" dirty="0"/>
          </a:p>
        </p:txBody>
      </p:sp>
      <p:pic>
        <p:nvPicPr>
          <p:cNvPr id="7" name="Picture 751"/>
          <p:cNvPicPr>
            <a:picLocks noChangeAspect="1" noChangeArrowheads="1"/>
          </p:cNvPicPr>
          <p:nvPr/>
        </p:nvPicPr>
        <p:blipFill>
          <a:blip r:embed="rId3">
            <a:extLst>
              <a:ext uri="{28A0092B-C50C-407E-A947-70E740481C1C}">
                <a14:useLocalDpi xmlns:a14="http://schemas.microsoft.com/office/drawing/2010/main" val="0"/>
              </a:ext>
            </a:extLst>
          </a:blip>
          <a:srcRect r="48308"/>
          <a:stretch>
            <a:fillRect/>
          </a:stretch>
        </p:blipFill>
        <p:spPr bwMode="auto">
          <a:xfrm>
            <a:off x="7866186" y="4950839"/>
            <a:ext cx="2528787" cy="231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9363" y="1641475"/>
            <a:ext cx="8191500"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2288" y="1489075"/>
            <a:ext cx="7105650"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3838" y="1465263"/>
            <a:ext cx="5162550"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986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t="8549" r="11307" b="9369"/>
          <a:stretch>
            <a:fillRect/>
          </a:stretch>
        </p:blipFill>
        <p:spPr bwMode="auto">
          <a:xfrm>
            <a:off x="111373" y="335986"/>
            <a:ext cx="5301357" cy="5711754"/>
          </a:xfrm>
          <a:prstGeom prst="rect">
            <a:avLst/>
          </a:prstGeom>
          <a:noFill/>
          <a:ln w="9525">
            <a:noFill/>
            <a:miter lim="800000"/>
            <a:headEnd/>
            <a:tailEnd/>
          </a:ln>
          <a:effectLst/>
        </p:spPr>
      </p:pic>
      <p:pic>
        <p:nvPicPr>
          <p:cNvPr id="46083" name="Picture 3"/>
          <p:cNvPicPr>
            <a:picLocks noChangeAspect="1" noChangeArrowheads="1"/>
          </p:cNvPicPr>
          <p:nvPr/>
        </p:nvPicPr>
        <p:blipFill>
          <a:blip r:embed="rId3" cstate="print"/>
          <a:srcRect l="8369" t="10457" r="7933" b="9369"/>
          <a:stretch>
            <a:fillRect/>
          </a:stretch>
        </p:blipFill>
        <p:spPr bwMode="auto">
          <a:xfrm>
            <a:off x="5733857" y="587975"/>
            <a:ext cx="4957956" cy="5375769"/>
          </a:xfrm>
          <a:prstGeom prst="rect">
            <a:avLst/>
          </a:prstGeom>
          <a:noFill/>
          <a:ln w="9525">
            <a:noFill/>
            <a:miter lim="800000"/>
            <a:headEnd/>
            <a:tailEnd/>
          </a:ln>
          <a:effectLst/>
        </p:spPr>
      </p:pic>
      <p:sp>
        <p:nvSpPr>
          <p:cNvPr id="46084" name="Text Box 4"/>
          <p:cNvSpPr txBox="1">
            <a:spLocks noChangeArrowheads="1"/>
          </p:cNvSpPr>
          <p:nvPr/>
        </p:nvSpPr>
        <p:spPr bwMode="auto">
          <a:xfrm>
            <a:off x="559560" y="5922977"/>
            <a:ext cx="10335419" cy="843970"/>
          </a:xfrm>
          <a:prstGeom prst="rect">
            <a:avLst/>
          </a:prstGeom>
          <a:noFill/>
          <a:ln w="9525">
            <a:noFill/>
            <a:miter lim="800000"/>
            <a:headEnd/>
            <a:tailEnd/>
          </a:ln>
          <a:effectLst/>
        </p:spPr>
        <p:txBody>
          <a:bodyPr lIns="104287" tIns="52144" rIns="104287" bIns="52144">
            <a:spAutoFit/>
          </a:bodyPr>
          <a:lstStyle/>
          <a:p>
            <a:r>
              <a:rPr lang="sv-SE" dirty="0"/>
              <a:t>Atom i period 4 har fyra valenselektroner och binds till fyra grannar</a:t>
            </a:r>
          </a:p>
          <a:p>
            <a:r>
              <a:rPr lang="sv-SE" dirty="0"/>
              <a:t>En del elektroner frigörs m.h.a. termisk energi och tom plats blir hål </a:t>
            </a:r>
            <a:endParaRPr lang="en-GB" dirty="0"/>
          </a:p>
        </p:txBody>
      </p:sp>
    </p:spTree>
    <p:extLst>
      <p:ext uri="{BB962C8B-B14F-4D97-AF65-F5344CB8AC3E}">
        <p14:creationId xmlns:p14="http://schemas.microsoft.com/office/powerpoint/2010/main" val="271096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additive="base">
                                        <p:cTn id="7" dur="500" fill="hold"/>
                                        <p:tgtEl>
                                          <p:spTgt spid="46083"/>
                                        </p:tgtEl>
                                        <p:attrNameLst>
                                          <p:attrName>ppt_x</p:attrName>
                                        </p:attrNameLst>
                                      </p:cBhvr>
                                      <p:tavLst>
                                        <p:tav tm="0">
                                          <p:val>
                                            <p:strVal val="1+#ppt_w/2"/>
                                          </p:val>
                                        </p:tav>
                                        <p:tav tm="100000">
                                          <p:val>
                                            <p:strVal val="#ppt_x"/>
                                          </p:val>
                                        </p:tav>
                                      </p:tavLst>
                                    </p:anim>
                                    <p:anim calcmode="lin" valueType="num">
                                      <p:cBhvr additive="base">
                                        <p:cTn id="8" dur="500" fill="hold"/>
                                        <p:tgtEl>
                                          <p:spTgt spid="460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t="9395" r="11765"/>
          <a:stretch>
            <a:fillRect/>
          </a:stretch>
        </p:blipFill>
        <p:spPr bwMode="auto">
          <a:xfrm>
            <a:off x="0" y="0"/>
            <a:ext cx="10691813" cy="7559675"/>
          </a:xfrm>
          <a:prstGeom prst="rect">
            <a:avLst/>
          </a:prstGeom>
          <a:noFill/>
          <a:ln w="9525">
            <a:noFill/>
            <a:miter lim="800000"/>
            <a:headEnd/>
            <a:tailEnd/>
          </a:ln>
          <a:effectLst/>
        </p:spPr>
      </p:pic>
      <p:pic>
        <p:nvPicPr>
          <p:cNvPr id="47107" name="Picture 3"/>
          <p:cNvPicPr>
            <a:picLocks noChangeAspect="1" noChangeArrowheads="1"/>
          </p:cNvPicPr>
          <p:nvPr/>
        </p:nvPicPr>
        <p:blipFill>
          <a:blip r:embed="rId3" cstate="print"/>
          <a:srcRect t="9396" r="11765"/>
          <a:stretch>
            <a:fillRect/>
          </a:stretch>
        </p:blipFill>
        <p:spPr bwMode="auto">
          <a:xfrm>
            <a:off x="0" y="0"/>
            <a:ext cx="10691813" cy="7559675"/>
          </a:xfrm>
          <a:prstGeom prst="rect">
            <a:avLst/>
          </a:prstGeom>
          <a:noFill/>
          <a:ln w="9525">
            <a:noFill/>
            <a:miter lim="800000"/>
            <a:headEnd/>
            <a:tailEnd/>
          </a:ln>
          <a:effectLst/>
        </p:spPr>
      </p:pic>
      <p:pic>
        <p:nvPicPr>
          <p:cNvPr id="47108" name="Picture 4"/>
          <p:cNvPicPr>
            <a:picLocks noChangeAspect="1" noChangeArrowheads="1"/>
          </p:cNvPicPr>
          <p:nvPr/>
        </p:nvPicPr>
        <p:blipFill>
          <a:blip r:embed="rId4" cstate="print"/>
          <a:srcRect t="9396" r="11765"/>
          <a:stretch>
            <a:fillRect/>
          </a:stretch>
        </p:blipFill>
        <p:spPr bwMode="auto">
          <a:xfrm>
            <a:off x="0" y="0"/>
            <a:ext cx="10691813" cy="7559675"/>
          </a:xfrm>
          <a:prstGeom prst="rect">
            <a:avLst/>
          </a:prstGeom>
          <a:noFill/>
          <a:ln w="9525">
            <a:noFill/>
            <a:miter lim="800000"/>
            <a:headEnd/>
            <a:tailEnd/>
          </a:ln>
          <a:effectLst/>
        </p:spPr>
      </p:pic>
      <p:sp>
        <p:nvSpPr>
          <p:cNvPr id="47109" name="Text Box 5"/>
          <p:cNvSpPr txBox="1">
            <a:spLocks noChangeArrowheads="1"/>
          </p:cNvSpPr>
          <p:nvPr/>
        </p:nvSpPr>
        <p:spPr bwMode="auto">
          <a:xfrm>
            <a:off x="1069181" y="5879747"/>
            <a:ext cx="9088041" cy="1213302"/>
          </a:xfrm>
          <a:prstGeom prst="rect">
            <a:avLst/>
          </a:prstGeom>
          <a:noFill/>
          <a:ln w="9525">
            <a:noFill/>
            <a:miter lim="800000"/>
            <a:headEnd/>
            <a:tailEnd/>
          </a:ln>
          <a:effectLst/>
        </p:spPr>
        <p:txBody>
          <a:bodyPr lIns="104287" tIns="52144" rIns="104287" bIns="52144">
            <a:spAutoFit/>
          </a:bodyPr>
          <a:lstStyle/>
          <a:p>
            <a:r>
              <a:rPr lang="sv-SE"/>
              <a:t>Fria elektroner kan röra sig i elektriskt fält och ge ström </a:t>
            </a:r>
          </a:p>
          <a:p>
            <a:r>
              <a:rPr lang="sv-SE"/>
              <a:t>Även hål (tomma platser) rör sig i elektriskt fält.</a:t>
            </a:r>
          </a:p>
          <a:p>
            <a:r>
              <a:rPr lang="sv-SE"/>
              <a:t>Elektron hoppar från grannatom till tom plats  </a:t>
            </a:r>
            <a:endParaRPr lang="en-GB"/>
          </a:p>
        </p:txBody>
      </p:sp>
    </p:spTree>
    <p:extLst>
      <p:ext uri="{BB962C8B-B14F-4D97-AF65-F5344CB8AC3E}">
        <p14:creationId xmlns:p14="http://schemas.microsoft.com/office/powerpoint/2010/main" val="46903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7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7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8" name="Text Box 1026"/>
          <p:cNvSpPr txBox="1">
            <a:spLocks noChangeArrowheads="1"/>
          </p:cNvSpPr>
          <p:nvPr/>
        </p:nvSpPr>
        <p:spPr bwMode="auto">
          <a:xfrm>
            <a:off x="801886" y="671971"/>
            <a:ext cx="9177139" cy="1582634"/>
          </a:xfrm>
          <a:prstGeom prst="rect">
            <a:avLst/>
          </a:prstGeom>
          <a:noFill/>
          <a:ln w="9525">
            <a:noFill/>
            <a:miter lim="800000"/>
            <a:headEnd/>
            <a:tailEnd/>
          </a:ln>
          <a:effectLst/>
        </p:spPr>
        <p:txBody>
          <a:bodyPr lIns="104287" tIns="52144" rIns="104287" bIns="52144">
            <a:spAutoFit/>
          </a:bodyPr>
          <a:lstStyle/>
          <a:p>
            <a:r>
              <a:rPr lang="sv-SE" sz="3200" dirty="0"/>
              <a:t>Ren (intrinsisk) halvledare:</a:t>
            </a:r>
          </a:p>
          <a:p>
            <a:r>
              <a:rPr lang="sv-SE" sz="3200" dirty="0"/>
              <a:t>Lika många elektroner och hål som </a:t>
            </a:r>
          </a:p>
          <a:p>
            <a:r>
              <a:rPr lang="sv-SE" sz="3200" dirty="0"/>
              <a:t>ges av intrinsisk koncentration n</a:t>
            </a:r>
            <a:r>
              <a:rPr lang="sv-SE" sz="3200" baseline="-25000" dirty="0"/>
              <a:t>i</a:t>
            </a:r>
            <a:endParaRPr lang="en-GB" sz="3200" baseline="-25000" dirty="0"/>
          </a:p>
        </p:txBody>
      </p:sp>
      <p:sp>
        <p:nvSpPr>
          <p:cNvPr id="50180" name="Rectangle 1028"/>
          <p:cNvSpPr>
            <a:spLocks noChangeArrowheads="1"/>
          </p:cNvSpPr>
          <p:nvPr/>
        </p:nvSpPr>
        <p:spPr bwMode="auto">
          <a:xfrm>
            <a:off x="3758841" y="3648594"/>
            <a:ext cx="10691813" cy="474638"/>
          </a:xfrm>
          <a:prstGeom prst="rect">
            <a:avLst/>
          </a:prstGeom>
          <a:noFill/>
          <a:ln w="9525">
            <a:noFill/>
            <a:miter lim="800000"/>
            <a:headEnd/>
            <a:tailEnd/>
          </a:ln>
          <a:effectLst/>
        </p:spPr>
        <p:txBody>
          <a:bodyPr lIns="104287" tIns="52144" rIns="104287" bIns="52144">
            <a:spAutoFit/>
          </a:bodyPr>
          <a:lstStyle/>
          <a:p>
            <a:endParaRPr lang="sv-SE"/>
          </a:p>
        </p:txBody>
      </p:sp>
      <p:graphicFrame>
        <p:nvGraphicFramePr>
          <p:cNvPr id="50179" name="Object 1027"/>
          <p:cNvGraphicFramePr>
            <a:graphicFrameLocks noChangeAspect="1"/>
          </p:cNvGraphicFramePr>
          <p:nvPr/>
        </p:nvGraphicFramePr>
        <p:xfrm>
          <a:off x="2663672" y="2779705"/>
          <a:ext cx="8028141" cy="663222"/>
        </p:xfrm>
        <a:graphic>
          <a:graphicData uri="http://schemas.openxmlformats.org/presentationml/2006/ole">
            <mc:AlternateContent xmlns:mc="http://schemas.openxmlformats.org/markup-compatibility/2006">
              <mc:Choice xmlns:v="urn:schemas-microsoft-com:vml" Requires="v">
                <p:oleObj spid="_x0000_s15367" r:id="rId3" imgW="2717800" imgH="241300" progId="Equation.3">
                  <p:embed/>
                </p:oleObj>
              </mc:Choice>
              <mc:Fallback>
                <p:oleObj r:id="rId3" imgW="2717800" imgH="241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3672" y="2779705"/>
                        <a:ext cx="8028141" cy="6632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181" name="Text Box 1029"/>
          <p:cNvSpPr txBox="1">
            <a:spLocks noChangeArrowheads="1"/>
          </p:cNvSpPr>
          <p:nvPr/>
        </p:nvSpPr>
        <p:spPr bwMode="auto">
          <a:xfrm>
            <a:off x="1774006" y="4065589"/>
            <a:ext cx="9177139" cy="2075076"/>
          </a:xfrm>
          <a:prstGeom prst="rect">
            <a:avLst/>
          </a:prstGeom>
          <a:noFill/>
          <a:ln w="9525">
            <a:noFill/>
            <a:miter lim="800000"/>
            <a:headEnd/>
            <a:tailEnd/>
          </a:ln>
          <a:effectLst/>
        </p:spPr>
        <p:txBody>
          <a:bodyPr lIns="104287" tIns="52144" rIns="104287" bIns="52144">
            <a:spAutoFit/>
          </a:bodyPr>
          <a:lstStyle/>
          <a:p>
            <a:r>
              <a:rPr lang="sv-SE" sz="3200" dirty="0"/>
              <a:t>n</a:t>
            </a:r>
            <a:r>
              <a:rPr lang="sv-SE" sz="3200" baseline="-25000" dirty="0"/>
              <a:t>i </a:t>
            </a:r>
            <a:r>
              <a:rPr lang="sv-SE" sz="3200" dirty="0"/>
              <a:t>beror på hur många elektroner som frigjorts av termisk energi, kraftigt temperaturberoende</a:t>
            </a:r>
          </a:p>
          <a:p>
            <a:endParaRPr lang="sv-SE" sz="3200" dirty="0"/>
          </a:p>
          <a:p>
            <a:r>
              <a:rPr lang="sv-SE" sz="3200" dirty="0"/>
              <a:t>Si Rumstemperatur: n</a:t>
            </a:r>
            <a:r>
              <a:rPr lang="sv-SE" sz="3200" baseline="-25000" dirty="0"/>
              <a:t>i</a:t>
            </a:r>
            <a:r>
              <a:rPr lang="sv-SE" sz="3200" dirty="0"/>
              <a:t> = 1.5</a:t>
            </a:r>
            <a:r>
              <a:rPr lang="sv-SE" sz="2300" dirty="0"/>
              <a:t>*</a:t>
            </a:r>
            <a:r>
              <a:rPr lang="sv-SE" sz="3200" dirty="0"/>
              <a:t>10</a:t>
            </a:r>
            <a:r>
              <a:rPr lang="sv-SE" sz="3200" baseline="30000" dirty="0"/>
              <a:t>10</a:t>
            </a:r>
            <a:r>
              <a:rPr lang="sv-SE" sz="3200" dirty="0"/>
              <a:t> cm</a:t>
            </a:r>
            <a:r>
              <a:rPr lang="sv-SE" sz="3200" baseline="30000" dirty="0"/>
              <a:t>-3</a:t>
            </a:r>
            <a:endParaRPr lang="en-GB" sz="3200" baseline="30000" dirty="0"/>
          </a:p>
        </p:txBody>
      </p:sp>
    </p:spTree>
    <p:extLst>
      <p:ext uri="{BB962C8B-B14F-4D97-AF65-F5344CB8AC3E}">
        <p14:creationId xmlns:p14="http://schemas.microsoft.com/office/powerpoint/2010/main" val="2210888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1" name="Rectangle 3"/>
          <p:cNvSpPr>
            <a:spLocks noChangeArrowheads="1"/>
          </p:cNvSpPr>
          <p:nvPr/>
        </p:nvSpPr>
        <p:spPr bwMode="auto">
          <a:xfrm>
            <a:off x="3758841" y="3648594"/>
            <a:ext cx="10691813" cy="474638"/>
          </a:xfrm>
          <a:prstGeom prst="rect">
            <a:avLst/>
          </a:prstGeom>
          <a:noFill/>
          <a:ln w="9525">
            <a:noFill/>
            <a:miter lim="800000"/>
            <a:headEnd/>
            <a:tailEnd/>
          </a:ln>
          <a:effectLst/>
        </p:spPr>
        <p:txBody>
          <a:bodyPr lIns="104287" tIns="52144" rIns="104287" bIns="52144">
            <a:spAutoFit/>
          </a:bodyPr>
          <a:lstStyle/>
          <a:p>
            <a:endParaRPr lang="sv-SE"/>
          </a:p>
        </p:txBody>
      </p:sp>
      <p:sp>
        <p:nvSpPr>
          <p:cNvPr id="58373" name="Text Box 5"/>
          <p:cNvSpPr txBox="1">
            <a:spLocks noChangeArrowheads="1"/>
          </p:cNvSpPr>
          <p:nvPr/>
        </p:nvSpPr>
        <p:spPr bwMode="auto">
          <a:xfrm>
            <a:off x="801886" y="4955787"/>
            <a:ext cx="9177139" cy="2075076"/>
          </a:xfrm>
          <a:prstGeom prst="rect">
            <a:avLst/>
          </a:prstGeom>
          <a:noFill/>
          <a:ln w="9525">
            <a:noFill/>
            <a:miter lim="800000"/>
            <a:headEnd/>
            <a:tailEnd/>
          </a:ln>
          <a:effectLst/>
        </p:spPr>
        <p:txBody>
          <a:bodyPr lIns="104287" tIns="52144" rIns="104287" bIns="52144">
            <a:spAutoFit/>
          </a:bodyPr>
          <a:lstStyle/>
          <a:p>
            <a:r>
              <a:rPr lang="sv-SE" sz="3200" dirty="0"/>
              <a:t>Vid jämvikt är termisk generation G</a:t>
            </a:r>
            <a:r>
              <a:rPr lang="sv-SE" sz="3200" baseline="-25000" dirty="0"/>
              <a:t>th</a:t>
            </a:r>
            <a:r>
              <a:rPr lang="sv-SE" sz="3200" dirty="0"/>
              <a:t> lika stor</a:t>
            </a:r>
          </a:p>
          <a:p>
            <a:r>
              <a:rPr lang="sv-SE" sz="3200" dirty="0"/>
              <a:t>som rekombination R</a:t>
            </a:r>
            <a:r>
              <a:rPr lang="sv-SE" sz="3200" baseline="-25000" dirty="0"/>
              <a:t>th</a:t>
            </a:r>
            <a:r>
              <a:rPr lang="sv-SE" sz="3200" dirty="0"/>
              <a:t> och detta bestämmer n</a:t>
            </a:r>
            <a:r>
              <a:rPr lang="sv-SE" sz="3200" baseline="-25000" dirty="0"/>
              <a:t>i</a:t>
            </a:r>
            <a:r>
              <a:rPr lang="sv-SE" sz="3200" dirty="0"/>
              <a:t>(T</a:t>
            </a:r>
            <a:r>
              <a:rPr lang="sv-SE" sz="3200" dirty="0" smtClean="0"/>
              <a:t>)</a:t>
            </a:r>
            <a:endParaRPr lang="sv-SE" sz="3200" dirty="0"/>
          </a:p>
          <a:p>
            <a:r>
              <a:rPr lang="sv-SE" sz="3200" dirty="0"/>
              <a:t>Rekombination sker då elektron och hål möts</a:t>
            </a:r>
          </a:p>
          <a:p>
            <a:r>
              <a:rPr lang="sv-SE" sz="3200" dirty="0"/>
              <a:t>och leder till att elektron-hål paret försvinner </a:t>
            </a:r>
          </a:p>
        </p:txBody>
      </p:sp>
      <p:pic>
        <p:nvPicPr>
          <p:cNvPr id="58374" name="Picture 6" descr="C:\s\c3\3-10.jpg"/>
          <p:cNvPicPr>
            <a:picLocks noChangeAspect="1" noChangeArrowheads="1"/>
          </p:cNvPicPr>
          <p:nvPr/>
        </p:nvPicPr>
        <p:blipFill>
          <a:blip r:embed="rId2" cstate="print"/>
          <a:srcRect r="50981" b="11574"/>
          <a:stretch>
            <a:fillRect/>
          </a:stretch>
        </p:blipFill>
        <p:spPr bwMode="auto">
          <a:xfrm>
            <a:off x="1781969" y="587975"/>
            <a:ext cx="7038777" cy="4180571"/>
          </a:xfrm>
          <a:prstGeom prst="rect">
            <a:avLst/>
          </a:prstGeom>
          <a:noFill/>
          <a:ln w="9525">
            <a:noFill/>
            <a:miter lim="800000"/>
            <a:headEnd/>
            <a:tailEnd/>
          </a:ln>
        </p:spPr>
      </p:pic>
    </p:spTree>
    <p:extLst>
      <p:ext uri="{BB962C8B-B14F-4D97-AF65-F5344CB8AC3E}">
        <p14:creationId xmlns:p14="http://schemas.microsoft.com/office/powerpoint/2010/main" val="693514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1490" y="406102"/>
            <a:ext cx="7696200" cy="654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9630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t="8549" r="11307" b="9369"/>
          <a:stretch>
            <a:fillRect/>
          </a:stretch>
        </p:blipFill>
        <p:spPr bwMode="auto">
          <a:xfrm>
            <a:off x="881410" y="1550565"/>
            <a:ext cx="45339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l="8369" t="10457" r="7933" b="9369"/>
          <a:stretch>
            <a:fillRect/>
          </a:stretch>
        </p:blipFill>
        <p:spPr bwMode="auto">
          <a:xfrm>
            <a:off x="5689948" y="1779165"/>
            <a:ext cx="4240212"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6992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8549" b="9369"/>
          <a:stretch>
            <a:fillRect/>
          </a:stretch>
        </p:blipFill>
        <p:spPr bwMode="auto">
          <a:xfrm>
            <a:off x="1242466" y="899517"/>
            <a:ext cx="4722813"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t="8714" b="5882"/>
          <a:stretch>
            <a:fillRect/>
          </a:stretch>
        </p:blipFill>
        <p:spPr bwMode="auto">
          <a:xfrm>
            <a:off x="5639841" y="975717"/>
            <a:ext cx="474662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5695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961530" y="1043533"/>
            <a:ext cx="8024400" cy="4474800"/>
          </a:xfrm>
        </p:spPr>
        <p:txBody>
          <a:bodyPr/>
          <a:lstStyle/>
          <a:p>
            <a:r>
              <a:rPr lang="sv-SE" dirty="0" smtClean="0"/>
              <a:t>En kisel kristall är dopad med 10</a:t>
            </a:r>
            <a:r>
              <a:rPr lang="sv-SE" baseline="30000" dirty="0" smtClean="0"/>
              <a:t>16</a:t>
            </a:r>
            <a:r>
              <a:rPr lang="sv-SE" dirty="0" smtClean="0"/>
              <a:t> cm</a:t>
            </a:r>
            <a:r>
              <a:rPr lang="sv-SE" baseline="30000" dirty="0" smtClean="0"/>
              <a:t>-3 </a:t>
            </a:r>
            <a:r>
              <a:rPr lang="sv-SE" dirty="0" smtClean="0"/>
              <a:t>bor atomer. Vad är n</a:t>
            </a:r>
            <a:r>
              <a:rPr lang="sv-SE" baseline="-25000" dirty="0" smtClean="0"/>
              <a:t>0</a:t>
            </a:r>
            <a:r>
              <a:rPr lang="sv-SE" dirty="0" smtClean="0"/>
              <a:t> och p</a:t>
            </a:r>
            <a:r>
              <a:rPr lang="sv-SE" baseline="-25000" dirty="0"/>
              <a:t>0</a:t>
            </a:r>
            <a:r>
              <a:rPr lang="sv-SE" dirty="0" smtClean="0"/>
              <a:t>?</a:t>
            </a:r>
          </a:p>
          <a:p>
            <a:endParaRPr lang="sv-SE" dirty="0" smtClean="0"/>
          </a:p>
          <a:p>
            <a:pPr marL="457200" indent="-457200">
              <a:buAutoNum type="alphaUcParenR"/>
            </a:pPr>
            <a:r>
              <a:rPr lang="sv-SE" dirty="0" smtClean="0"/>
              <a:t>n</a:t>
            </a:r>
            <a:r>
              <a:rPr lang="sv-SE" baseline="-25000" dirty="0" smtClean="0"/>
              <a:t>0</a:t>
            </a:r>
            <a:r>
              <a:rPr lang="sv-SE" dirty="0" smtClean="0"/>
              <a:t>=10</a:t>
            </a:r>
            <a:r>
              <a:rPr lang="sv-SE" baseline="30000" dirty="0" smtClean="0"/>
              <a:t>16</a:t>
            </a:r>
            <a:r>
              <a:rPr lang="sv-SE" dirty="0" smtClean="0"/>
              <a:t> </a:t>
            </a:r>
            <a:r>
              <a:rPr lang="sv-SE" dirty="0"/>
              <a:t>cm</a:t>
            </a:r>
            <a:r>
              <a:rPr lang="sv-SE" baseline="30000" dirty="0"/>
              <a:t>-3 </a:t>
            </a:r>
            <a:r>
              <a:rPr lang="sv-SE" dirty="0" smtClean="0"/>
              <a:t>, p</a:t>
            </a:r>
            <a:r>
              <a:rPr lang="sv-SE" baseline="-25000" dirty="0" smtClean="0"/>
              <a:t>0</a:t>
            </a:r>
            <a:r>
              <a:rPr lang="sv-SE" dirty="0" smtClean="0"/>
              <a:t>=10</a:t>
            </a:r>
            <a:r>
              <a:rPr lang="sv-SE" baseline="30000" dirty="0" smtClean="0"/>
              <a:t>10</a:t>
            </a:r>
            <a:r>
              <a:rPr lang="sv-SE" dirty="0" smtClean="0"/>
              <a:t> </a:t>
            </a:r>
            <a:r>
              <a:rPr lang="sv-SE" dirty="0"/>
              <a:t>cm</a:t>
            </a:r>
            <a:r>
              <a:rPr lang="sv-SE" baseline="30000" dirty="0"/>
              <a:t>-3 </a:t>
            </a:r>
            <a:endParaRPr lang="sv-SE" baseline="30000" dirty="0" smtClean="0"/>
          </a:p>
          <a:p>
            <a:pPr marL="457200" indent="-457200">
              <a:buFontTx/>
              <a:buAutoNum type="alphaUcParenR"/>
            </a:pPr>
            <a:r>
              <a:rPr lang="sv-SE" dirty="0" smtClean="0"/>
              <a:t>n</a:t>
            </a:r>
            <a:r>
              <a:rPr lang="sv-SE" baseline="-25000" dirty="0" smtClean="0"/>
              <a:t>0</a:t>
            </a:r>
            <a:r>
              <a:rPr lang="sv-SE" dirty="0" smtClean="0"/>
              <a:t>=10</a:t>
            </a:r>
            <a:r>
              <a:rPr lang="sv-SE" baseline="30000" dirty="0"/>
              <a:t>4</a:t>
            </a:r>
            <a:r>
              <a:rPr lang="sv-SE" dirty="0" smtClean="0"/>
              <a:t> </a:t>
            </a:r>
            <a:r>
              <a:rPr lang="sv-SE" dirty="0"/>
              <a:t>cm</a:t>
            </a:r>
            <a:r>
              <a:rPr lang="sv-SE" baseline="30000" dirty="0"/>
              <a:t>-3 </a:t>
            </a:r>
            <a:r>
              <a:rPr lang="sv-SE" dirty="0"/>
              <a:t>, </a:t>
            </a:r>
            <a:r>
              <a:rPr lang="sv-SE" dirty="0" smtClean="0"/>
              <a:t>p</a:t>
            </a:r>
            <a:r>
              <a:rPr lang="sv-SE" baseline="-25000" dirty="0" smtClean="0"/>
              <a:t>0</a:t>
            </a:r>
            <a:r>
              <a:rPr lang="sv-SE" dirty="0" smtClean="0"/>
              <a:t>=10</a:t>
            </a:r>
            <a:r>
              <a:rPr lang="sv-SE" baseline="30000" dirty="0" smtClean="0"/>
              <a:t>16</a:t>
            </a:r>
            <a:r>
              <a:rPr lang="sv-SE" dirty="0" smtClean="0"/>
              <a:t> </a:t>
            </a:r>
            <a:r>
              <a:rPr lang="sv-SE" dirty="0"/>
              <a:t>cm</a:t>
            </a:r>
            <a:r>
              <a:rPr lang="sv-SE" baseline="30000" dirty="0"/>
              <a:t>-3 </a:t>
            </a:r>
            <a:endParaRPr lang="en-US" dirty="0"/>
          </a:p>
          <a:p>
            <a:pPr marL="457200" indent="-457200">
              <a:buFontTx/>
              <a:buAutoNum type="alphaUcParenR"/>
            </a:pPr>
            <a:r>
              <a:rPr lang="sv-SE" dirty="0" smtClean="0"/>
              <a:t>n</a:t>
            </a:r>
            <a:r>
              <a:rPr lang="sv-SE" baseline="-25000" dirty="0" smtClean="0"/>
              <a:t>0</a:t>
            </a:r>
            <a:r>
              <a:rPr lang="sv-SE" dirty="0" smtClean="0"/>
              <a:t>=10</a:t>
            </a:r>
            <a:r>
              <a:rPr lang="sv-SE" baseline="30000" dirty="0" smtClean="0"/>
              <a:t>16</a:t>
            </a:r>
            <a:r>
              <a:rPr lang="sv-SE" dirty="0" smtClean="0"/>
              <a:t> </a:t>
            </a:r>
            <a:r>
              <a:rPr lang="sv-SE" dirty="0"/>
              <a:t>cm</a:t>
            </a:r>
            <a:r>
              <a:rPr lang="sv-SE" baseline="30000" dirty="0"/>
              <a:t>-3 </a:t>
            </a:r>
            <a:r>
              <a:rPr lang="sv-SE" dirty="0"/>
              <a:t>, </a:t>
            </a:r>
            <a:r>
              <a:rPr lang="sv-SE" dirty="0" smtClean="0"/>
              <a:t>p</a:t>
            </a:r>
            <a:r>
              <a:rPr lang="sv-SE" baseline="-25000" dirty="0" smtClean="0"/>
              <a:t>0</a:t>
            </a:r>
            <a:r>
              <a:rPr lang="sv-SE" dirty="0" smtClean="0"/>
              <a:t>=10</a:t>
            </a:r>
            <a:r>
              <a:rPr lang="sv-SE" baseline="30000" dirty="0" smtClean="0"/>
              <a:t>4</a:t>
            </a:r>
            <a:r>
              <a:rPr lang="sv-SE" dirty="0" smtClean="0"/>
              <a:t> </a:t>
            </a:r>
            <a:r>
              <a:rPr lang="sv-SE" dirty="0"/>
              <a:t>cm</a:t>
            </a:r>
            <a:r>
              <a:rPr lang="sv-SE" baseline="30000" dirty="0"/>
              <a:t>-3 </a:t>
            </a:r>
            <a:endParaRPr lang="en-US" dirty="0"/>
          </a:p>
          <a:p>
            <a:pPr marL="457200" indent="-457200">
              <a:buFontTx/>
              <a:buAutoNum type="alphaUcParenR"/>
            </a:pPr>
            <a:r>
              <a:rPr lang="sv-SE" dirty="0" smtClean="0"/>
              <a:t>n</a:t>
            </a:r>
            <a:r>
              <a:rPr lang="sv-SE" baseline="-25000" dirty="0" smtClean="0"/>
              <a:t>0</a:t>
            </a:r>
            <a:r>
              <a:rPr lang="sv-SE" dirty="0" smtClean="0"/>
              <a:t>=0 </a:t>
            </a:r>
            <a:r>
              <a:rPr lang="sv-SE" dirty="0"/>
              <a:t>cm</a:t>
            </a:r>
            <a:r>
              <a:rPr lang="sv-SE" baseline="30000" dirty="0"/>
              <a:t>-3 </a:t>
            </a:r>
            <a:r>
              <a:rPr lang="sv-SE" dirty="0"/>
              <a:t>, </a:t>
            </a:r>
            <a:r>
              <a:rPr lang="sv-SE" dirty="0" smtClean="0"/>
              <a:t>p</a:t>
            </a:r>
            <a:r>
              <a:rPr lang="sv-SE" baseline="-25000" dirty="0" smtClean="0"/>
              <a:t>0</a:t>
            </a:r>
            <a:r>
              <a:rPr lang="sv-SE" dirty="0" smtClean="0"/>
              <a:t>=10</a:t>
            </a:r>
            <a:r>
              <a:rPr lang="sv-SE" baseline="30000" dirty="0" smtClean="0"/>
              <a:t>16</a:t>
            </a:r>
            <a:r>
              <a:rPr lang="sv-SE" dirty="0" smtClean="0"/>
              <a:t> </a:t>
            </a:r>
            <a:r>
              <a:rPr lang="sv-SE" dirty="0"/>
              <a:t>cm</a:t>
            </a:r>
            <a:r>
              <a:rPr lang="sv-SE" baseline="30000" dirty="0"/>
              <a:t>-3 </a:t>
            </a:r>
            <a:endParaRPr lang="sv-SE" baseline="30000" dirty="0" smtClean="0"/>
          </a:p>
          <a:p>
            <a:pPr marL="0" indent="0">
              <a:buNone/>
            </a:pPr>
            <a:endParaRPr lang="sv-SE" baseline="30000" dirty="0"/>
          </a:p>
          <a:p>
            <a:pPr marL="0" indent="0">
              <a:buNone/>
            </a:pPr>
            <a:r>
              <a:rPr lang="sv-SE" dirty="0" smtClean="0"/>
              <a:t>Hur säker är du på ditt svar?</a:t>
            </a:r>
            <a:endParaRPr lang="sv-SE" dirty="0"/>
          </a:p>
          <a:p>
            <a:pPr marL="0" indent="0">
              <a:buNone/>
            </a:pPr>
            <a:r>
              <a:rPr lang="sv-SE" dirty="0" smtClean="0"/>
              <a:t>- Jag gissar</a:t>
            </a:r>
            <a:endParaRPr lang="sv-SE" baseline="30000" dirty="0"/>
          </a:p>
          <a:p>
            <a:pPr marL="0" indent="0">
              <a:buNone/>
            </a:pPr>
            <a:r>
              <a:rPr lang="sv-SE" dirty="0" smtClean="0"/>
              <a:t>- Jag är rätt säker</a:t>
            </a:r>
          </a:p>
          <a:p>
            <a:pPr marL="0" indent="0">
              <a:buNone/>
            </a:pPr>
            <a:r>
              <a:rPr lang="sv-SE" dirty="0" smtClean="0"/>
              <a:t>- Jag vet att jag har rätt</a:t>
            </a:r>
            <a:endParaRPr lang="en-US" dirty="0" smtClean="0"/>
          </a:p>
          <a:p>
            <a:pPr marL="0" indent="0">
              <a:buNone/>
            </a:pPr>
            <a:endParaRPr lang="en-US" dirty="0"/>
          </a:p>
          <a:p>
            <a:pPr marL="457200" indent="-457200">
              <a:buAutoNum type="alphaUcParenR"/>
            </a:pPr>
            <a:endParaRPr lang="en-US" dirty="0"/>
          </a:p>
        </p:txBody>
      </p:sp>
    </p:spTree>
    <p:extLst>
      <p:ext uri="{BB962C8B-B14F-4D97-AF65-F5344CB8AC3E}">
        <p14:creationId xmlns:p14="http://schemas.microsoft.com/office/powerpoint/2010/main" val="20346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AIOEAC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9522" y="1763613"/>
            <a:ext cx="7773987"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195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522" y="899517"/>
            <a:ext cx="8437562"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AAIOEAG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33538" y="3059757"/>
            <a:ext cx="7772400" cy="30876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13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AIOEAH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7634" y="467469"/>
            <a:ext cx="5263405" cy="34213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787" y="4643933"/>
            <a:ext cx="8410575" cy="20399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3517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AIOEAJ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362" y="2267669"/>
            <a:ext cx="4176464" cy="26715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AAIOEAL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5113" y="1403573"/>
            <a:ext cx="5175076" cy="40611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0859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961530" y="2483693"/>
            <a:ext cx="8024400" cy="4474800"/>
          </a:xfrm>
        </p:spPr>
        <p:txBody>
          <a:bodyPr/>
          <a:lstStyle/>
          <a:p>
            <a:r>
              <a:rPr lang="sv-SE" sz="2000" dirty="0" smtClean="0"/>
              <a:t>I ett hypotetiskt system finns 3 energinivåer. Varje nivå kan endast vara besatt av en elektron. Hur många elektroner är det i systemet?</a:t>
            </a:r>
          </a:p>
          <a:p>
            <a:endParaRPr lang="sv-SE" sz="2000" dirty="0" smtClean="0"/>
          </a:p>
          <a:p>
            <a:pPr marL="0" indent="0">
              <a:buNone/>
            </a:pPr>
            <a:r>
              <a:rPr lang="sv-SE" sz="2000" dirty="0" smtClean="0"/>
              <a:t>A: 3         B: ∞</a:t>
            </a:r>
            <a:r>
              <a:rPr lang="sv-SE" sz="2000" baseline="30000" dirty="0" smtClean="0"/>
              <a:t>             </a:t>
            </a:r>
            <a:r>
              <a:rPr lang="en-US" sz="2000" dirty="0" smtClean="0"/>
              <a:t>C: </a:t>
            </a:r>
            <a:r>
              <a:rPr lang="sv-SE" sz="2000" dirty="0" smtClean="0"/>
              <a:t>1             D: 2</a:t>
            </a:r>
          </a:p>
          <a:p>
            <a:pPr marL="0" indent="0">
              <a:buNone/>
            </a:pPr>
            <a:endParaRPr lang="sv-SE" sz="2000" baseline="30000" dirty="0"/>
          </a:p>
          <a:p>
            <a:pPr marL="0" indent="0">
              <a:buNone/>
            </a:pPr>
            <a:r>
              <a:rPr lang="sv-SE" sz="2000" dirty="0" smtClean="0"/>
              <a:t>Hur säker är du på ditt svar?</a:t>
            </a:r>
            <a:endParaRPr lang="sv-SE" sz="2000" dirty="0"/>
          </a:p>
          <a:p>
            <a:pPr marL="0" indent="0">
              <a:buNone/>
            </a:pPr>
            <a:r>
              <a:rPr lang="sv-SE" sz="2000" dirty="0" smtClean="0"/>
              <a:t>- Jag gissar</a:t>
            </a:r>
            <a:endParaRPr lang="sv-SE" sz="2000" baseline="30000" dirty="0"/>
          </a:p>
          <a:p>
            <a:pPr marL="0" indent="0">
              <a:buNone/>
            </a:pPr>
            <a:r>
              <a:rPr lang="sv-SE" sz="2000" dirty="0" smtClean="0"/>
              <a:t>- Jag är rätt säker</a:t>
            </a:r>
          </a:p>
          <a:p>
            <a:pPr marL="0" indent="0">
              <a:buNone/>
            </a:pPr>
            <a:r>
              <a:rPr lang="sv-SE" sz="2000" dirty="0" smtClean="0"/>
              <a:t>- Jag vet att jag har rätt</a:t>
            </a:r>
            <a:endParaRPr lang="en-US" sz="2000" dirty="0" smtClean="0"/>
          </a:p>
          <a:p>
            <a:pPr marL="0" indent="0">
              <a:buNone/>
            </a:pPr>
            <a:endParaRPr lang="en-US" dirty="0"/>
          </a:p>
          <a:p>
            <a:pPr marL="457200" indent="-457200">
              <a:buAutoNum type="alphaUcParenR"/>
            </a:pPr>
            <a:endParaRPr lang="en-US" dirty="0"/>
          </a:p>
        </p:txBody>
      </p:sp>
      <p:pic>
        <p:nvPicPr>
          <p:cNvPr id="5" name="Picture 3" descr="AAIOEAM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7674" y="323453"/>
            <a:ext cx="3672408" cy="18819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42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AIOEAN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5506" y="1295399"/>
            <a:ext cx="7658100" cy="4525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305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5506" y="1835621"/>
            <a:ext cx="8373180"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7710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KTH Eng Logo">
  <a:themeElements>
    <a:clrScheme name="KTH">
      <a:dk1>
        <a:sysClr val="windowText" lastClr="000000"/>
      </a:dk1>
      <a:lt1>
        <a:sysClr val="window" lastClr="FFFFFF"/>
      </a:lt1>
      <a:dk2>
        <a:srgbClr val="1F497D"/>
      </a:dk2>
      <a:lt2>
        <a:srgbClr val="EEECE1"/>
      </a:lt2>
      <a:accent1>
        <a:srgbClr val="4F81BD"/>
      </a:accent1>
      <a:accent2>
        <a:srgbClr val="C0504D"/>
      </a:accent2>
      <a:accent3>
        <a:srgbClr val="9BBB59"/>
      </a:accent3>
      <a:accent4>
        <a:srgbClr val="FFFFFF"/>
      </a:accent4>
      <a:accent5>
        <a:srgbClr val="4BACC6"/>
      </a:accent5>
      <a:accent6>
        <a:srgbClr val="F79646"/>
      </a:accent6>
      <a:hlink>
        <a:srgbClr val="0000FF"/>
      </a:hlink>
      <a:folHlink>
        <a:srgbClr val="800080"/>
      </a:folHlink>
    </a:clrScheme>
    <a:fontScheme name="KTH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TH - without footer">
  <a:themeElements>
    <a:clrScheme name="KTH">
      <a:dk1>
        <a:sysClr val="windowText" lastClr="000000"/>
      </a:dk1>
      <a:lt1>
        <a:sysClr val="window" lastClr="FFFFFF"/>
      </a:lt1>
      <a:dk2>
        <a:srgbClr val="1F497D"/>
      </a:dk2>
      <a:lt2>
        <a:srgbClr val="EEECE1"/>
      </a:lt2>
      <a:accent1>
        <a:srgbClr val="4F81BD"/>
      </a:accent1>
      <a:accent2>
        <a:srgbClr val="C0504D"/>
      </a:accent2>
      <a:accent3>
        <a:srgbClr val="9BBB59"/>
      </a:accent3>
      <a:accent4>
        <a:srgbClr val="FFFFFF"/>
      </a:accent4>
      <a:accent5>
        <a:srgbClr val="4BACC6"/>
      </a:accent5>
      <a:accent6>
        <a:srgbClr val="F79646"/>
      </a:accent6>
      <a:hlink>
        <a:srgbClr val="0000FF"/>
      </a:hlink>
      <a:folHlink>
        <a:srgbClr val="800080"/>
      </a:folHlink>
    </a:clrScheme>
    <a:fontScheme name="KTH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TotalTime>
  <Words>887</Words>
  <Application>Microsoft Office PowerPoint</Application>
  <PresentationFormat>Custom</PresentationFormat>
  <Paragraphs>136</Paragraphs>
  <Slides>31</Slides>
  <Notes>21</Notes>
  <HiddenSlides>5</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31</vt:i4>
      </vt:variant>
    </vt:vector>
  </HeadingPairs>
  <TitlesOfParts>
    <vt:vector size="35" baseType="lpstr">
      <vt:lpstr>KTH Eng Logo</vt:lpstr>
      <vt:lpstr>KTH - without footer</vt:lpstr>
      <vt:lpstr>Microsoft Equation 3.0</vt:lpstr>
      <vt:lpstr>Equation</vt:lpstr>
      <vt:lpstr>IH1611 Halvledarkomponenter VT 2013, period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Vad är en halvledare?</vt:lpstr>
      <vt:lpstr>Elektron-bindningar</vt:lpstr>
      <vt:lpstr>Ledningsförmåga hos material</vt:lpstr>
      <vt:lpstr>Grupperna III, IV och V</vt:lpstr>
      <vt:lpstr>Halvledare är kristaller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Kungliga Tekniska Högskolan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mariaq</dc:creator>
  <cp:lastModifiedBy>gunta</cp:lastModifiedBy>
  <cp:revision>16</cp:revision>
  <dcterms:created xsi:type="dcterms:W3CDTF">2010-08-19T10:37:05Z</dcterms:created>
  <dcterms:modified xsi:type="dcterms:W3CDTF">2013-03-19T12:58:22Z</dcterms:modified>
</cp:coreProperties>
</file>