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1" r:id="rId4"/>
    <p:sldId id="263" r:id="rId5"/>
    <p:sldId id="274" r:id="rId6"/>
    <p:sldId id="264" r:id="rId7"/>
    <p:sldId id="298" r:id="rId8"/>
    <p:sldId id="299" r:id="rId9"/>
    <p:sldId id="301" r:id="rId10"/>
    <p:sldId id="319" r:id="rId11"/>
    <p:sldId id="285" r:id="rId12"/>
    <p:sldId id="318" r:id="rId13"/>
    <p:sldId id="287" r:id="rId14"/>
    <p:sldId id="316" r:id="rId15"/>
    <p:sldId id="289" r:id="rId16"/>
    <p:sldId id="315" r:id="rId17"/>
    <p:sldId id="291" r:id="rId18"/>
    <p:sldId id="317" r:id="rId19"/>
    <p:sldId id="302" r:id="rId20"/>
  </p:sldIdLst>
  <p:sldSz cx="6858000" cy="9144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2792" y="88"/>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14350" y="2840568"/>
            <a:ext cx="5829300" cy="1960033"/>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24/4/2013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24/4/2013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1735" y="5875867"/>
            <a:ext cx="5829300" cy="1816100"/>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1BA50D42-C9CD-4801-B293-61D1F53EC57E}" type="datetimeFigureOut">
              <a:rPr lang="de-DE" smtClean="0"/>
              <a:pPr/>
              <a:t>24/4/2013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BA50D42-C9CD-4801-B293-61D1F53EC57E}" type="datetimeFigureOut">
              <a:rPr lang="de-DE" smtClean="0"/>
              <a:pPr/>
              <a:t>24/4/2013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1BA50D42-C9CD-4801-B293-61D1F53EC57E}" type="datetimeFigureOut">
              <a:rPr lang="de-DE" smtClean="0"/>
              <a:pPr/>
              <a:t>24/4/2013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BA50D42-C9CD-4801-B293-61D1F53EC57E}" type="datetimeFigureOut">
              <a:rPr lang="de-DE" smtClean="0"/>
              <a:pPr/>
              <a:t>24/4/2013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BA50D42-C9CD-4801-B293-61D1F53EC57E}" type="datetimeFigureOut">
              <a:rPr lang="de-DE" smtClean="0"/>
              <a:pPr/>
              <a:t>24/4/2013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342900" y="364067"/>
            <a:ext cx="2256235" cy="154940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pPr/>
              <a:t>24/4/2013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344216" y="6400800"/>
            <a:ext cx="4114800" cy="755651"/>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pPr/>
              <a:t>24/4/2013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24/4/2013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972050" y="366185"/>
            <a:ext cx="1543050" cy="7802033"/>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342900" y="366185"/>
            <a:ext cx="4514850" cy="780203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pPr/>
              <a:t>24/4/2013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6AE60A-B69C-4790-82F7-3882EDF23186}"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BA50D42-C9CD-4801-B293-61D1F53EC57E}" type="datetimeFigureOut">
              <a:rPr lang="de-DE" smtClean="0"/>
              <a:pPr/>
              <a:t>24/4/2013</a:t>
            </a:fld>
            <a:endParaRPr lang="de-DE"/>
          </a:p>
        </p:txBody>
      </p:sp>
      <p:sp>
        <p:nvSpPr>
          <p:cNvPr id="5" name="Fußzeilenplatzhalt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C6AE60A-B69C-4790-82F7-3882EDF23186}"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5" Type="http://schemas.openxmlformats.org/officeDocument/2006/relationships/image" Target="../media/image5.emf"/><Relationship Id="rId6" Type="http://schemas.openxmlformats.org/officeDocument/2006/relationships/image" Target="../media/image6.emf"/><Relationship Id="rId1" Type="http://schemas.openxmlformats.org/officeDocument/2006/relationships/slideLayout" Target="../slideLayouts/slideLayout7.xml"/><Relationship Id="rId2"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5" Type="http://schemas.openxmlformats.org/officeDocument/2006/relationships/image" Target="../media/image5.emf"/><Relationship Id="rId6" Type="http://schemas.openxmlformats.org/officeDocument/2006/relationships/image" Target="../media/image6.emf"/><Relationship Id="rId1" Type="http://schemas.openxmlformats.org/officeDocument/2006/relationships/slideLayout" Target="../slideLayouts/slideLayout7.xml"/><Relationship Id="rId2" Type="http://schemas.openxmlformats.org/officeDocument/2006/relationships/image" Target="../media/image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SGAM-</a:t>
            </a:r>
            <a:r>
              <a:rPr lang="de-DE" dirty="0" smtClean="0"/>
              <a:t>Template</a:t>
            </a:r>
            <a:endParaRPr lang="de-DE"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76672" y="251520"/>
            <a:ext cx="6048672" cy="8679299"/>
          </a:xfrm>
          <a:prstGeom prst="rect">
            <a:avLst/>
          </a:prstGeom>
        </p:spPr>
        <p:txBody>
          <a:bodyPr wrap="square">
            <a:spAutoFit/>
          </a:bodyPr>
          <a:lstStyle/>
          <a:p>
            <a:pPr algn="just"/>
            <a:r>
              <a:rPr lang="en-US" b="1" dirty="0" smtClean="0"/>
              <a:t>The Smart Grid Architecture Model (SGAM):</a:t>
            </a:r>
          </a:p>
          <a:p>
            <a:pPr algn="just"/>
            <a:endParaRPr lang="de-DE" b="1" dirty="0" smtClean="0"/>
          </a:p>
          <a:p>
            <a:pPr marL="285750" indent="-285750" algn="just">
              <a:buFont typeface="Arial" pitchFamily="34" charset="0"/>
              <a:buChar char="•"/>
            </a:pPr>
            <a:r>
              <a:rPr lang="de-DE" b="1" dirty="0" smtClean="0"/>
              <a:t>General: </a:t>
            </a:r>
            <a:r>
              <a:rPr lang="en-US" dirty="0"/>
              <a:t>The SGAM framework and its methodology are intended to present the design of smart grid use cases in an architectural but solution and technology neutral manner. In accordance to the present scope of the M/490 program, the SGAM framework allows the validation of smart grid use cases and their support by standards</a:t>
            </a:r>
            <a:r>
              <a:rPr lang="en-US" dirty="0" smtClean="0"/>
              <a:t>.</a:t>
            </a:r>
          </a:p>
          <a:p>
            <a:pPr marL="285750" indent="-285750" algn="just">
              <a:buFont typeface="Arial" pitchFamily="34" charset="0"/>
              <a:buChar char="•"/>
            </a:pPr>
            <a:endParaRPr lang="en-US" dirty="0" smtClean="0"/>
          </a:p>
          <a:p>
            <a:pPr marL="285750" indent="-285750" algn="just">
              <a:buFont typeface="Arial" pitchFamily="34" charset="0"/>
              <a:buChar char="•"/>
            </a:pPr>
            <a:r>
              <a:rPr lang="en-US" b="1" dirty="0" smtClean="0"/>
              <a:t>Smart Grid Plane</a:t>
            </a:r>
            <a:r>
              <a:rPr lang="en-US" b="1" dirty="0"/>
              <a:t>:  </a:t>
            </a:r>
            <a:r>
              <a:rPr lang="en-US" dirty="0"/>
              <a:t>In general power system management distinguishes between electrical process and information management viewpoints. These viewpoints can be partitioned into the physical </a:t>
            </a:r>
            <a:r>
              <a:rPr lang="en-US" b="1" i="1" dirty="0"/>
              <a:t>domains</a:t>
            </a:r>
            <a:r>
              <a:rPr lang="en-US" dirty="0"/>
              <a:t> of the electrical energy conversion chain and the hierarchical </a:t>
            </a:r>
            <a:r>
              <a:rPr lang="en-US" b="1" i="1" dirty="0"/>
              <a:t>zones</a:t>
            </a:r>
            <a:r>
              <a:rPr lang="en-US" dirty="0"/>
              <a:t> (or levels) for the management of the electrical </a:t>
            </a:r>
            <a:r>
              <a:rPr lang="en-US" dirty="0" smtClean="0"/>
              <a:t>process</a:t>
            </a:r>
          </a:p>
          <a:p>
            <a:pPr marL="285750" indent="-285750" algn="just">
              <a:buFont typeface="Arial" pitchFamily="34" charset="0"/>
              <a:buChar char="•"/>
            </a:pPr>
            <a:endParaRPr lang="de-DE" dirty="0"/>
          </a:p>
          <a:p>
            <a:pPr marL="285750" indent="-285750" algn="just">
              <a:buFont typeface="Arial" pitchFamily="34" charset="0"/>
              <a:buChar char="•"/>
            </a:pPr>
            <a:endParaRPr lang="de-DE" dirty="0" smtClean="0"/>
          </a:p>
          <a:p>
            <a:pPr marL="285750" indent="-285750" algn="just">
              <a:buFont typeface="Arial" pitchFamily="34" charset="0"/>
              <a:buChar char="•"/>
            </a:pPr>
            <a:endParaRPr lang="en-US" dirty="0" smtClean="0"/>
          </a:p>
          <a:p>
            <a:pPr marL="285750" indent="-285750" algn="just">
              <a:buFont typeface="Arial" pitchFamily="34" charset="0"/>
              <a:buChar char="•"/>
            </a:pPr>
            <a:endParaRPr lang="de-DE" dirty="0"/>
          </a:p>
          <a:p>
            <a:pPr marL="285750" indent="-285750" algn="just">
              <a:buFont typeface="Arial" pitchFamily="34" charset="0"/>
              <a:buChar char="•"/>
            </a:pPr>
            <a:endParaRPr lang="de-DE" dirty="0" smtClean="0"/>
          </a:p>
          <a:p>
            <a:pPr marL="285750" indent="-285750" algn="just">
              <a:buFont typeface="Arial" pitchFamily="34" charset="0"/>
              <a:buChar char="•"/>
            </a:pPr>
            <a:endParaRPr lang="de-DE" dirty="0"/>
          </a:p>
          <a:p>
            <a:pPr marL="285750" indent="-285750" algn="just">
              <a:buFont typeface="Arial" pitchFamily="34" charset="0"/>
              <a:buChar char="•"/>
            </a:pPr>
            <a:endParaRPr lang="de-DE" dirty="0" smtClean="0"/>
          </a:p>
          <a:p>
            <a:pPr marL="285750" indent="-285750" algn="just">
              <a:buFont typeface="Arial" pitchFamily="34" charset="0"/>
              <a:buChar char="•"/>
            </a:pPr>
            <a:endParaRPr lang="de-DE" dirty="0"/>
          </a:p>
          <a:p>
            <a:pPr marL="285750" indent="-285750" algn="just">
              <a:buFont typeface="Arial" pitchFamily="34" charset="0"/>
              <a:buChar char="•"/>
            </a:pPr>
            <a:endParaRPr lang="de-DE" dirty="0" smtClean="0"/>
          </a:p>
          <a:p>
            <a:pPr marL="285750" indent="-285750" algn="just">
              <a:buFont typeface="Arial" pitchFamily="34" charset="0"/>
              <a:buChar char="•"/>
            </a:pPr>
            <a:endParaRPr lang="de-DE" dirty="0"/>
          </a:p>
          <a:p>
            <a:pPr marL="285750" indent="-285750" algn="just">
              <a:buFont typeface="Arial" pitchFamily="34" charset="0"/>
              <a:buChar char="•"/>
            </a:pPr>
            <a:endParaRPr lang="de-DE" dirty="0" smtClean="0"/>
          </a:p>
          <a:p>
            <a:pPr marL="285750" indent="-285750" algn="just">
              <a:buFont typeface="Arial" pitchFamily="34" charset="0"/>
              <a:buChar char="•"/>
            </a:pPr>
            <a:endParaRPr lang="en-US" dirty="0" smtClean="0"/>
          </a:p>
          <a:p>
            <a:pPr marL="285750" indent="-285750" algn="just">
              <a:buFont typeface="Arial" pitchFamily="34" charset="0"/>
              <a:buChar char="•"/>
            </a:pPr>
            <a:endParaRPr lang="en-US" b="1" dirty="0" smtClean="0"/>
          </a:p>
          <a:p>
            <a:pPr marL="285750" indent="-285750" algn="just">
              <a:buFont typeface="Arial" pitchFamily="34" charset="0"/>
              <a:buChar char="•"/>
            </a:pPr>
            <a:r>
              <a:rPr lang="en-US" b="1" dirty="0" smtClean="0"/>
              <a:t>Layers: </a:t>
            </a:r>
            <a:r>
              <a:rPr lang="en-US" dirty="0"/>
              <a:t>In order to allow a clear presentation and simple handling of the architecture model, </a:t>
            </a:r>
            <a:r>
              <a:rPr lang="en-US" dirty="0" smtClean="0"/>
              <a:t>interoperability aspects </a:t>
            </a:r>
            <a:r>
              <a:rPr lang="en-US" dirty="0"/>
              <a:t>are aggregated into five abstract interoperability </a:t>
            </a:r>
            <a:r>
              <a:rPr lang="en-US" b="1" i="1" dirty="0" smtClean="0"/>
              <a:t>layers</a:t>
            </a:r>
            <a:r>
              <a:rPr lang="en-US" dirty="0" smtClean="0"/>
              <a:t>. </a:t>
            </a:r>
            <a:endParaRPr lang="en-US" b="1" dirty="0"/>
          </a:p>
        </p:txBody>
      </p:sp>
      <p:pic>
        <p:nvPicPr>
          <p:cNvPr id="1026" name="Grafik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483" y="4729311"/>
            <a:ext cx="611505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44261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32656" y="386244"/>
            <a:ext cx="6048672" cy="369332"/>
          </a:xfrm>
          <a:prstGeom prst="rect">
            <a:avLst/>
          </a:prstGeom>
        </p:spPr>
        <p:txBody>
          <a:bodyPr wrap="square">
            <a:spAutoFit/>
          </a:bodyPr>
          <a:lstStyle/>
          <a:p>
            <a:pPr algn="just"/>
            <a:r>
              <a:rPr lang="en-US" b="1" dirty="0" smtClean="0"/>
              <a:t>SGAM-Domains:</a:t>
            </a:r>
          </a:p>
        </p:txBody>
      </p:sp>
      <p:graphicFrame>
        <p:nvGraphicFramePr>
          <p:cNvPr id="2" name="Tabelle 1"/>
          <p:cNvGraphicFramePr>
            <a:graphicFrameLocks noGrp="1"/>
          </p:cNvGraphicFramePr>
          <p:nvPr>
            <p:extLst>
              <p:ext uri="{D42A27DB-BD31-4B8C-83A1-F6EECF244321}">
                <p14:modId xmlns:p14="http://schemas.microsoft.com/office/powerpoint/2010/main" val="777731721"/>
              </p:ext>
            </p:extLst>
          </p:nvPr>
        </p:nvGraphicFramePr>
        <p:xfrm>
          <a:off x="353145" y="847909"/>
          <a:ext cx="6172199" cy="3652083"/>
        </p:xfrm>
        <a:graphic>
          <a:graphicData uri="http://schemas.openxmlformats.org/drawingml/2006/table">
            <a:tbl>
              <a:tblPr firstRow="1" firstCol="1" bandRow="1">
                <a:tableStyleId>{5C22544A-7EE6-4342-B048-85BDC9FD1C3A}</a:tableStyleId>
              </a:tblPr>
              <a:tblGrid>
                <a:gridCol w="1141784"/>
                <a:gridCol w="5030415"/>
              </a:tblGrid>
              <a:tr h="181777">
                <a:tc>
                  <a:txBody>
                    <a:bodyPr/>
                    <a:lstStyle/>
                    <a:p>
                      <a:pPr>
                        <a:spcAft>
                          <a:spcPts val="0"/>
                        </a:spcAft>
                      </a:pPr>
                      <a:r>
                        <a:rPr lang="en-US" sz="1200" dirty="0">
                          <a:effectLst/>
                        </a:rPr>
                        <a:t>Domain</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Description</a:t>
                      </a:r>
                      <a:endParaRPr lang="en-US" sz="1200" dirty="0">
                        <a:effectLst/>
                        <a:latin typeface="Arial"/>
                        <a:ea typeface="Times New Roman"/>
                        <a:cs typeface="Times New Roman"/>
                      </a:endParaRPr>
                    </a:p>
                  </a:txBody>
                  <a:tcPr marL="68166" marR="68166" marT="0" marB="0"/>
                </a:tc>
              </a:tr>
              <a:tr h="908883">
                <a:tc>
                  <a:txBody>
                    <a:bodyPr/>
                    <a:lstStyle/>
                    <a:p>
                      <a:pPr>
                        <a:spcAft>
                          <a:spcPts val="0"/>
                        </a:spcAft>
                      </a:pPr>
                      <a:r>
                        <a:rPr lang="en-US" sz="1200" dirty="0">
                          <a:effectLst/>
                        </a:rPr>
                        <a:t>Bulk Generation</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Representing generation of electrical energy in bulk quantities, such as by fossil, nuclear and hydro power plants, off-shore wind farms, large scale photovoltaic (PV) power– typically connected to the transmission system</a:t>
                      </a:r>
                    </a:p>
                    <a:p>
                      <a:pPr>
                        <a:spcAft>
                          <a:spcPts val="0"/>
                        </a:spcAft>
                      </a:pPr>
                      <a:r>
                        <a:rPr lang="en-US" sz="1200" dirty="0">
                          <a:effectLst/>
                        </a:rPr>
                        <a:t> </a:t>
                      </a:r>
                      <a:endParaRPr lang="en-US" sz="1200" dirty="0">
                        <a:effectLst/>
                        <a:latin typeface="Arial"/>
                        <a:ea typeface="Times New Roman"/>
                        <a:cs typeface="Times New Roman"/>
                      </a:endParaRPr>
                    </a:p>
                  </a:txBody>
                  <a:tcPr marL="68166" marR="68166" marT="0" marB="0"/>
                </a:tc>
              </a:tr>
              <a:tr h="545330">
                <a:tc>
                  <a:txBody>
                    <a:bodyPr/>
                    <a:lstStyle/>
                    <a:p>
                      <a:pPr>
                        <a:spcAft>
                          <a:spcPts val="0"/>
                        </a:spcAft>
                      </a:pPr>
                      <a:r>
                        <a:rPr lang="en-GB" sz="1200" dirty="0">
                          <a:effectLst/>
                        </a:rPr>
                        <a:t>Transmission</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Representing the infrastructure and organization which transports electricity over long distances</a:t>
                      </a:r>
                    </a:p>
                    <a:p>
                      <a:pPr>
                        <a:spcAft>
                          <a:spcPts val="0"/>
                        </a:spcAft>
                      </a:pPr>
                      <a:r>
                        <a:rPr lang="en-US" sz="1200" dirty="0">
                          <a:effectLst/>
                        </a:rPr>
                        <a:t> </a:t>
                      </a:r>
                      <a:endParaRPr lang="en-US" sz="1200" dirty="0">
                        <a:effectLst/>
                        <a:latin typeface="Arial"/>
                        <a:ea typeface="Times New Roman"/>
                        <a:cs typeface="Times New Roman"/>
                      </a:endParaRPr>
                    </a:p>
                  </a:txBody>
                  <a:tcPr marL="68166" marR="68166" marT="0" marB="0"/>
                </a:tc>
              </a:tr>
              <a:tr h="363553">
                <a:tc>
                  <a:txBody>
                    <a:bodyPr/>
                    <a:lstStyle/>
                    <a:p>
                      <a:pPr>
                        <a:spcAft>
                          <a:spcPts val="0"/>
                        </a:spcAft>
                      </a:pPr>
                      <a:r>
                        <a:rPr lang="en-GB" sz="1200" dirty="0">
                          <a:effectLst/>
                        </a:rPr>
                        <a:t>Distribution</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Representing the infrastructure and organization which distributes electricity to customers</a:t>
                      </a:r>
                      <a:endParaRPr lang="en-US" sz="1200" dirty="0">
                        <a:effectLst/>
                        <a:latin typeface="Arial"/>
                        <a:ea typeface="Times New Roman"/>
                        <a:cs typeface="Times New Roman"/>
                      </a:endParaRPr>
                    </a:p>
                  </a:txBody>
                  <a:tcPr marL="68166" marR="68166" marT="0" marB="0"/>
                </a:tc>
              </a:tr>
              <a:tr h="727106">
                <a:tc>
                  <a:txBody>
                    <a:bodyPr/>
                    <a:lstStyle/>
                    <a:p>
                      <a:pPr>
                        <a:spcAft>
                          <a:spcPts val="0"/>
                        </a:spcAft>
                      </a:pPr>
                      <a:r>
                        <a:rPr lang="en-US" sz="1200" dirty="0">
                          <a:effectLst/>
                        </a:rPr>
                        <a:t>DER</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Representing distributed electrical resources, directly connected to the public distribution grid, applying small-scale power generation technologies (typically in the range of 3 kW to 10.000 kW). These distributed electrical resources can be directly controlled by DSO</a:t>
                      </a:r>
                      <a:endParaRPr lang="en-US" sz="1200" dirty="0">
                        <a:effectLst/>
                        <a:latin typeface="Arial"/>
                        <a:ea typeface="Times New Roman"/>
                        <a:cs typeface="Times New Roman"/>
                      </a:endParaRPr>
                    </a:p>
                  </a:txBody>
                  <a:tcPr marL="68166" marR="68166" marT="0" marB="0"/>
                </a:tc>
              </a:tr>
              <a:tr h="908883">
                <a:tc>
                  <a:txBody>
                    <a:bodyPr/>
                    <a:lstStyle/>
                    <a:p>
                      <a:pPr>
                        <a:spcAft>
                          <a:spcPts val="0"/>
                        </a:spcAft>
                      </a:pPr>
                      <a:r>
                        <a:rPr lang="en-GB" sz="1200" dirty="0">
                          <a:effectLst/>
                        </a:rPr>
                        <a:t>Customer Premises</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Hosting both - end users of electricity, also producers of electricity. The premises include industrial, commercial and home facilities (e.g. chemical plants, airports, harbors, shopping centers, homes). Also generation in form of e.g. photovoltaic generation, electric vehicles storage, batteries, micro turbines… are hosted</a:t>
                      </a:r>
                      <a:endParaRPr lang="en-US" sz="1200" dirty="0">
                        <a:effectLst/>
                        <a:latin typeface="Arial"/>
                        <a:ea typeface="Times New Roman"/>
                        <a:cs typeface="Times New Roman"/>
                      </a:endParaRPr>
                    </a:p>
                  </a:txBody>
                  <a:tcPr marL="68166" marR="68166" marT="0" marB="0"/>
                </a:tc>
              </a:tr>
            </a:tbl>
          </a:graphicData>
        </a:graphic>
      </p:graphicFrame>
      <p:sp>
        <p:nvSpPr>
          <p:cNvPr id="5" name="Rechteck 4"/>
          <p:cNvSpPr/>
          <p:nvPr/>
        </p:nvSpPr>
        <p:spPr>
          <a:xfrm>
            <a:off x="332656" y="4994756"/>
            <a:ext cx="6048672" cy="369332"/>
          </a:xfrm>
          <a:prstGeom prst="rect">
            <a:avLst/>
          </a:prstGeom>
        </p:spPr>
        <p:txBody>
          <a:bodyPr wrap="square">
            <a:spAutoFit/>
          </a:bodyPr>
          <a:lstStyle/>
          <a:p>
            <a:pPr algn="just"/>
            <a:r>
              <a:rPr lang="en-US" b="1" dirty="0" smtClean="0"/>
              <a:t>SGAM-Zones:</a:t>
            </a:r>
          </a:p>
        </p:txBody>
      </p:sp>
      <p:graphicFrame>
        <p:nvGraphicFramePr>
          <p:cNvPr id="3" name="Tabelle 2"/>
          <p:cNvGraphicFramePr>
            <a:graphicFrameLocks noGrp="1"/>
          </p:cNvGraphicFramePr>
          <p:nvPr>
            <p:extLst>
              <p:ext uri="{D42A27DB-BD31-4B8C-83A1-F6EECF244321}">
                <p14:modId xmlns:p14="http://schemas.microsoft.com/office/powerpoint/2010/main" val="550051552"/>
              </p:ext>
            </p:extLst>
          </p:nvPr>
        </p:nvGraphicFramePr>
        <p:xfrm>
          <a:off x="342900" y="5461038"/>
          <a:ext cx="6172200" cy="3287426"/>
        </p:xfrm>
        <a:graphic>
          <a:graphicData uri="http://schemas.openxmlformats.org/drawingml/2006/table">
            <a:tbl>
              <a:tblPr firstRow="1" firstCol="1" bandRow="1">
                <a:tableStyleId>{5C22544A-7EE6-4342-B048-85BDC9FD1C3A}</a:tableStyleId>
              </a:tblPr>
              <a:tblGrid>
                <a:gridCol w="1141784"/>
                <a:gridCol w="5030416"/>
              </a:tblGrid>
              <a:tr h="181777">
                <a:tc>
                  <a:txBody>
                    <a:bodyPr/>
                    <a:lstStyle/>
                    <a:p>
                      <a:pPr>
                        <a:spcAft>
                          <a:spcPts val="0"/>
                        </a:spcAft>
                      </a:pPr>
                      <a:r>
                        <a:rPr lang="en-US" sz="1200" dirty="0" smtClean="0">
                          <a:effectLst/>
                        </a:rPr>
                        <a:t>Zone</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Description</a:t>
                      </a:r>
                      <a:endParaRPr lang="en-US" sz="1200" dirty="0">
                        <a:effectLst/>
                        <a:latin typeface="Arial"/>
                        <a:ea typeface="Times New Roman"/>
                        <a:cs typeface="Times New Roman"/>
                      </a:endParaRPr>
                    </a:p>
                  </a:txBody>
                  <a:tcPr marL="68166" marR="68166" marT="0" marB="0"/>
                </a:tc>
              </a:tr>
              <a:tr h="727106">
                <a:tc>
                  <a:txBody>
                    <a:bodyPr/>
                    <a:lstStyle/>
                    <a:p>
                      <a:pPr>
                        <a:spcAft>
                          <a:spcPts val="0"/>
                        </a:spcAft>
                      </a:pPr>
                      <a:r>
                        <a:rPr lang="en-US" sz="1200" dirty="0">
                          <a:effectLst/>
                        </a:rPr>
                        <a:t>Process</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Including both - primary equipment of the power system (e.g. generators, transformers, circuit breakers, overhead lines, cables, electrical loads …) - as well as physical energy conversion (electricity, solar, heat, water, wind …).</a:t>
                      </a:r>
                      <a:endParaRPr lang="en-US" sz="1200" dirty="0">
                        <a:effectLst/>
                        <a:latin typeface="Arial"/>
                        <a:ea typeface="Times New Roman"/>
                        <a:cs typeface="Times New Roman"/>
                      </a:endParaRPr>
                    </a:p>
                  </a:txBody>
                  <a:tcPr marL="68166" marR="68166" marT="0" marB="0"/>
                </a:tc>
              </a:tr>
              <a:tr h="363553">
                <a:tc>
                  <a:txBody>
                    <a:bodyPr/>
                    <a:lstStyle/>
                    <a:p>
                      <a:pPr>
                        <a:spcAft>
                          <a:spcPts val="0"/>
                        </a:spcAft>
                      </a:pPr>
                      <a:r>
                        <a:rPr lang="en-GB" sz="1200" dirty="0">
                          <a:effectLst/>
                        </a:rPr>
                        <a:t>Station</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Representing the aggregation level for fields, e.g. for data concentration, substation automation…</a:t>
                      </a:r>
                      <a:endParaRPr lang="en-US" sz="1200" dirty="0">
                        <a:effectLst/>
                        <a:latin typeface="Arial"/>
                        <a:ea typeface="Times New Roman"/>
                        <a:cs typeface="Times New Roman"/>
                      </a:endParaRPr>
                    </a:p>
                  </a:txBody>
                  <a:tcPr marL="68166" marR="68166" marT="0" marB="0"/>
                </a:tc>
              </a:tr>
              <a:tr h="908883">
                <a:tc>
                  <a:txBody>
                    <a:bodyPr/>
                    <a:lstStyle/>
                    <a:p>
                      <a:pPr>
                        <a:spcAft>
                          <a:spcPts val="0"/>
                        </a:spcAft>
                      </a:pPr>
                      <a:r>
                        <a:rPr lang="en-GB" sz="1200" dirty="0">
                          <a:effectLst/>
                        </a:rPr>
                        <a:t>Operation</a:t>
                      </a: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a:effectLst/>
                        </a:rPr>
                        <a:t>Hosting power system control operation in the respective domain, e.g. distribution management systems (DMS), energy management systems (EMS) in generation and transmission systems, </a:t>
                      </a:r>
                      <a:r>
                        <a:rPr lang="en-US" sz="1200" dirty="0" err="1">
                          <a:effectLst/>
                        </a:rPr>
                        <a:t>microgrid</a:t>
                      </a:r>
                      <a:r>
                        <a:rPr lang="en-US" sz="1200">
                          <a:effectLst/>
                        </a:rPr>
                        <a:t> management systems, virtual power plant management systems (aggregating several DER), electric vehicle (EV) fleet charging management systems.</a:t>
                      </a:r>
                      <a:endParaRPr lang="en-US" sz="1200">
                        <a:effectLst/>
                        <a:latin typeface="Arial"/>
                        <a:ea typeface="Times New Roman"/>
                        <a:cs typeface="Times New Roman"/>
                      </a:endParaRPr>
                    </a:p>
                  </a:txBody>
                  <a:tcPr marL="68166" marR="68166" marT="0" marB="0"/>
                </a:tc>
              </a:tr>
              <a:tr h="727106">
                <a:tc>
                  <a:txBody>
                    <a:bodyPr/>
                    <a:lstStyle/>
                    <a:p>
                      <a:pPr>
                        <a:spcAft>
                          <a:spcPts val="0"/>
                        </a:spcAft>
                      </a:pPr>
                      <a:r>
                        <a:rPr lang="en-US" sz="1200">
                          <a:effectLst/>
                        </a:rPr>
                        <a:t>Enterprise</a:t>
                      </a:r>
                      <a:endParaRPr lang="en-US" sz="1200">
                        <a:effectLst/>
                        <a:latin typeface="Arial"/>
                        <a:ea typeface="Times New Roman"/>
                        <a:cs typeface="Times New Roman"/>
                      </a:endParaRPr>
                    </a:p>
                  </a:txBody>
                  <a:tcPr marL="68166" marR="68166" marT="0" marB="0"/>
                </a:tc>
                <a:tc>
                  <a:txBody>
                    <a:bodyPr/>
                    <a:lstStyle/>
                    <a:p>
                      <a:pPr>
                        <a:spcAft>
                          <a:spcPts val="0"/>
                        </a:spcAft>
                      </a:pPr>
                      <a:r>
                        <a:rPr lang="en-US" sz="1200">
                          <a:effectLst/>
                        </a:rPr>
                        <a:t>Includes commercial and organizational processes, services and infrastructures for enterprises (utilities, service providers, energy traders …), e.g. asset management, staff training, customer relation management, billing and procurement. </a:t>
                      </a:r>
                      <a:endParaRPr lang="en-US" sz="1200">
                        <a:effectLst/>
                        <a:latin typeface="Arial"/>
                        <a:ea typeface="Times New Roman"/>
                        <a:cs typeface="Times New Roman"/>
                      </a:endParaRPr>
                    </a:p>
                  </a:txBody>
                  <a:tcPr marL="68166" marR="68166" marT="0" marB="0"/>
                </a:tc>
              </a:tr>
              <a:tr h="363553">
                <a:tc>
                  <a:txBody>
                    <a:bodyPr/>
                    <a:lstStyle/>
                    <a:p>
                      <a:pPr>
                        <a:spcAft>
                          <a:spcPts val="0"/>
                        </a:spcAft>
                      </a:pPr>
                      <a:r>
                        <a:rPr lang="en-GB" sz="1200">
                          <a:effectLst/>
                        </a:rPr>
                        <a:t>Market</a:t>
                      </a:r>
                      <a:endParaRPr lang="en-US" sz="1200">
                        <a:effectLst/>
                        <a:latin typeface="Arial"/>
                        <a:ea typeface="Times New Roman"/>
                        <a:cs typeface="Times New Roman"/>
                      </a:endParaRPr>
                    </a:p>
                  </a:txBody>
                  <a:tcPr marL="68166" marR="68166" marT="0" marB="0"/>
                </a:tc>
                <a:tc>
                  <a:txBody>
                    <a:bodyPr/>
                    <a:lstStyle/>
                    <a:p>
                      <a:pPr>
                        <a:spcAft>
                          <a:spcPts val="0"/>
                        </a:spcAft>
                      </a:pPr>
                      <a:r>
                        <a:rPr lang="en-US" sz="1200" dirty="0">
                          <a:effectLst/>
                        </a:rPr>
                        <a:t>Reflecting the market operations possible along the energy conversion chain, e.g. energy trading, mass market, retail market...</a:t>
                      </a:r>
                      <a:endParaRPr lang="en-US" sz="1200" dirty="0">
                        <a:effectLst/>
                        <a:latin typeface="Arial"/>
                        <a:ea typeface="Times New Roman"/>
                        <a:cs typeface="Times New Roman"/>
                      </a:endParaRPr>
                    </a:p>
                  </a:txBody>
                  <a:tcPr marL="68166" marR="68166" marT="0" marB="0"/>
                </a:tc>
              </a:tr>
            </a:tbl>
          </a:graphicData>
        </a:graphic>
      </p:graphicFrame>
    </p:spTree>
    <p:extLst>
      <p:ext uri="{BB962C8B-B14F-4D97-AF65-F5344CB8AC3E}">
        <p14:creationId xmlns:p14="http://schemas.microsoft.com/office/powerpoint/2010/main" val="36262455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SGAM-Vorlage\A_Component.jpg"/>
          <p:cNvPicPr>
            <a:picLocks noChangeAspect="1" noChangeArrowheads="1"/>
          </p:cNvPicPr>
          <p:nvPr/>
        </p:nvPicPr>
        <p:blipFill>
          <a:blip r:embed="rId2" cstate="print"/>
          <a:stretch>
            <a:fillRect/>
          </a:stretch>
        </p:blipFill>
        <p:spPr bwMode="auto">
          <a:xfrm>
            <a:off x="1845290" y="5363848"/>
            <a:ext cx="3725247" cy="3730752"/>
          </a:xfrm>
          <a:prstGeom prst="rect">
            <a:avLst/>
          </a:prstGeom>
          <a:noFill/>
          <a:scene3d>
            <a:camera prst="orthographicFront">
              <a:rot lat="1800000" lon="18000000" rev="18000000"/>
            </a:camera>
            <a:lightRig rig="threePt" dir="t"/>
          </a:scene3d>
        </p:spPr>
      </p:pic>
      <p:pic>
        <p:nvPicPr>
          <p:cNvPr id="1027" name="Picture 3" descr="H:\SGAM-Vorlage\B_Communication.jpg"/>
          <p:cNvPicPr>
            <a:picLocks noChangeAspect="1" noChangeArrowheads="1"/>
          </p:cNvPicPr>
          <p:nvPr/>
        </p:nvPicPr>
        <p:blipFill>
          <a:blip r:embed="rId3" cstate="print"/>
          <a:stretch>
            <a:fillRect/>
          </a:stretch>
        </p:blipFill>
        <p:spPr bwMode="auto">
          <a:xfrm>
            <a:off x="1845290" y="4283848"/>
            <a:ext cx="3725247" cy="3730752"/>
          </a:xfrm>
          <a:prstGeom prst="rect">
            <a:avLst/>
          </a:prstGeom>
          <a:noFill/>
          <a:scene3d>
            <a:camera prst="orthographicFront">
              <a:rot lat="1800000" lon="18000000" rev="18000000"/>
            </a:camera>
            <a:lightRig rig="threePt" dir="t"/>
          </a:scene3d>
        </p:spPr>
      </p:pic>
      <p:pic>
        <p:nvPicPr>
          <p:cNvPr id="1028" name="Picture 4" descr="H:\SGAM-Vorlage\C_Information.jpg"/>
          <p:cNvPicPr>
            <a:picLocks noChangeAspect="1" noChangeArrowheads="1"/>
          </p:cNvPicPr>
          <p:nvPr/>
        </p:nvPicPr>
        <p:blipFill>
          <a:blip r:embed="rId4" cstate="print"/>
          <a:stretch>
            <a:fillRect/>
          </a:stretch>
        </p:blipFill>
        <p:spPr bwMode="auto">
          <a:xfrm>
            <a:off x="1845290" y="3203848"/>
            <a:ext cx="3725247" cy="3730752"/>
          </a:xfrm>
          <a:prstGeom prst="rect">
            <a:avLst/>
          </a:prstGeom>
          <a:noFill/>
          <a:scene3d>
            <a:camera prst="orthographicFront">
              <a:rot lat="1800000" lon="18000000" rev="18000000"/>
            </a:camera>
            <a:lightRig rig="threePt" dir="t"/>
          </a:scene3d>
        </p:spPr>
      </p:pic>
      <p:pic>
        <p:nvPicPr>
          <p:cNvPr id="1029" name="Picture 5" descr="H:\SGAM-Vorlage\D_Function.jpg"/>
          <p:cNvPicPr>
            <a:picLocks noChangeAspect="1" noChangeArrowheads="1"/>
          </p:cNvPicPr>
          <p:nvPr/>
        </p:nvPicPr>
        <p:blipFill>
          <a:blip r:embed="rId5" cstate="print"/>
          <a:stretch>
            <a:fillRect/>
          </a:stretch>
        </p:blipFill>
        <p:spPr bwMode="auto">
          <a:xfrm>
            <a:off x="1845290" y="2123848"/>
            <a:ext cx="3725247" cy="3730752"/>
          </a:xfrm>
          <a:prstGeom prst="rect">
            <a:avLst/>
          </a:prstGeom>
          <a:noFill/>
          <a:scene3d>
            <a:camera prst="orthographicFront">
              <a:rot lat="1800000" lon="18000000" rev="18000000"/>
            </a:camera>
            <a:lightRig rig="threePt" dir="t"/>
          </a:scene3d>
        </p:spPr>
      </p:pic>
      <p:pic>
        <p:nvPicPr>
          <p:cNvPr id="1030" name="Picture 6" descr="H:\SGAM-Vorlage\E_Business.jpg"/>
          <p:cNvPicPr>
            <a:picLocks noChangeAspect="1" noChangeArrowheads="1"/>
          </p:cNvPicPr>
          <p:nvPr/>
        </p:nvPicPr>
        <p:blipFill>
          <a:blip r:embed="rId6" cstate="print"/>
          <a:stretch>
            <a:fillRect/>
          </a:stretch>
        </p:blipFill>
        <p:spPr bwMode="auto">
          <a:xfrm>
            <a:off x="1845290" y="1043848"/>
            <a:ext cx="3725247" cy="3730752"/>
          </a:xfrm>
          <a:prstGeom prst="rect">
            <a:avLst/>
          </a:prstGeom>
          <a:noFill/>
          <a:scene3d>
            <a:camera prst="orthographicFront">
              <a:rot lat="1800000" lon="18000000" rev="18000000"/>
            </a:camera>
            <a:lightRig rig="threePt" dir="t"/>
          </a:scene3d>
        </p:spPr>
      </p:pic>
      <p:sp>
        <p:nvSpPr>
          <p:cNvPr id="8" name="Rechteck 7"/>
          <p:cNvSpPr/>
          <p:nvPr/>
        </p:nvSpPr>
        <p:spPr>
          <a:xfrm>
            <a:off x="4581128" y="6516216"/>
            <a:ext cx="1512168" cy="2592288"/>
          </a:xfrm>
          <a:prstGeom prst="rect">
            <a:avLst/>
          </a:prstGeom>
          <a:noFill/>
          <a:ln>
            <a:noFill/>
          </a:ln>
          <a:scene3d>
            <a:camera prst="orthographicFront">
              <a:rot lat="1800000" lon="18000000" rev="18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smtClean="0">
                <a:solidFill>
                  <a:schemeClr val="tx1">
                    <a:lumMod val="75000"/>
                    <a:lumOff val="25000"/>
                  </a:schemeClr>
                </a:solidFill>
              </a:rPr>
              <a:t>Market</a:t>
            </a:r>
          </a:p>
          <a:p>
            <a:endParaRPr lang="en-US" sz="2000" smtClean="0">
              <a:solidFill>
                <a:schemeClr val="tx1">
                  <a:lumMod val="75000"/>
                  <a:lumOff val="25000"/>
                </a:schemeClr>
              </a:solidFill>
            </a:endParaRPr>
          </a:p>
          <a:p>
            <a:r>
              <a:rPr lang="en-US" sz="2000" smtClean="0">
                <a:solidFill>
                  <a:schemeClr val="tx1">
                    <a:lumMod val="75000"/>
                    <a:lumOff val="25000"/>
                  </a:schemeClr>
                </a:solidFill>
              </a:rPr>
              <a:t>Enterprise</a:t>
            </a:r>
          </a:p>
          <a:p>
            <a:endParaRPr lang="en-US" sz="2000" smtClean="0">
              <a:solidFill>
                <a:schemeClr val="tx1">
                  <a:lumMod val="75000"/>
                  <a:lumOff val="25000"/>
                </a:schemeClr>
              </a:solidFill>
            </a:endParaRPr>
          </a:p>
          <a:p>
            <a:r>
              <a:rPr lang="en-US" sz="2000" smtClean="0">
                <a:solidFill>
                  <a:schemeClr val="tx1">
                    <a:lumMod val="75000"/>
                    <a:lumOff val="25000"/>
                  </a:schemeClr>
                </a:solidFill>
              </a:rPr>
              <a:t>Operation</a:t>
            </a:r>
          </a:p>
          <a:p>
            <a:endParaRPr lang="en-US" sz="2000" smtClean="0">
              <a:solidFill>
                <a:schemeClr val="tx1">
                  <a:lumMod val="75000"/>
                  <a:lumOff val="25000"/>
                </a:schemeClr>
              </a:solidFill>
            </a:endParaRPr>
          </a:p>
          <a:p>
            <a:r>
              <a:rPr lang="en-US" sz="2000" smtClean="0">
                <a:solidFill>
                  <a:schemeClr val="tx1">
                    <a:lumMod val="75000"/>
                    <a:lumOff val="25000"/>
                  </a:schemeClr>
                </a:solidFill>
              </a:rPr>
              <a:t>Station</a:t>
            </a:r>
          </a:p>
          <a:p>
            <a:endParaRPr lang="en-US" sz="2000" smtClean="0">
              <a:solidFill>
                <a:schemeClr val="tx1">
                  <a:lumMod val="75000"/>
                  <a:lumOff val="25000"/>
                </a:schemeClr>
              </a:solidFill>
            </a:endParaRPr>
          </a:p>
          <a:p>
            <a:r>
              <a:rPr lang="en-US" sz="2000" smtClean="0">
                <a:solidFill>
                  <a:schemeClr val="tx1">
                    <a:lumMod val="75000"/>
                    <a:lumOff val="25000"/>
                  </a:schemeClr>
                </a:solidFill>
              </a:rPr>
              <a:t>Field</a:t>
            </a:r>
          </a:p>
          <a:p>
            <a:endParaRPr lang="en-US" sz="2000" smtClean="0">
              <a:solidFill>
                <a:schemeClr val="tx1">
                  <a:lumMod val="75000"/>
                  <a:lumOff val="25000"/>
                </a:schemeClr>
              </a:solidFill>
            </a:endParaRPr>
          </a:p>
          <a:p>
            <a:r>
              <a:rPr lang="en-US" sz="2000" smtClean="0">
                <a:solidFill>
                  <a:schemeClr val="tx1">
                    <a:lumMod val="75000"/>
                    <a:lumOff val="25000"/>
                  </a:schemeClr>
                </a:solidFill>
              </a:rPr>
              <a:t>Process</a:t>
            </a:r>
            <a:endParaRPr lang="en-US" sz="2000">
              <a:solidFill>
                <a:schemeClr val="tx1">
                  <a:lumMod val="75000"/>
                  <a:lumOff val="25000"/>
                </a:schemeClr>
              </a:solidFill>
            </a:endParaRPr>
          </a:p>
        </p:txBody>
      </p:sp>
      <p:sp>
        <p:nvSpPr>
          <p:cNvPr id="9" name="Rechteck 8"/>
          <p:cNvSpPr/>
          <p:nvPr/>
        </p:nvSpPr>
        <p:spPr>
          <a:xfrm>
            <a:off x="692696" y="6876256"/>
            <a:ext cx="2016224" cy="3096344"/>
          </a:xfrm>
          <a:prstGeom prst="rect">
            <a:avLst/>
          </a:prstGeom>
          <a:noFill/>
          <a:ln>
            <a:noFill/>
          </a:ln>
          <a:scene3d>
            <a:camera prst="orthographicFront">
              <a:rot lat="2400000" lon="3000000" rev="4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000" smtClean="0">
                <a:solidFill>
                  <a:schemeClr val="tx1">
                    <a:lumMod val="75000"/>
                    <a:lumOff val="25000"/>
                  </a:schemeClr>
                </a:solidFill>
              </a:rPr>
              <a:t>Generation</a:t>
            </a:r>
          </a:p>
          <a:p>
            <a:pPr algn="r"/>
            <a:endParaRPr lang="en-US" sz="2000" smtClean="0">
              <a:solidFill>
                <a:schemeClr val="tx1">
                  <a:lumMod val="75000"/>
                  <a:lumOff val="25000"/>
                </a:schemeClr>
              </a:solidFill>
            </a:endParaRPr>
          </a:p>
          <a:p>
            <a:pPr algn="r"/>
            <a:r>
              <a:rPr lang="en-US" sz="2000" smtClean="0">
                <a:solidFill>
                  <a:schemeClr val="tx1">
                    <a:lumMod val="75000"/>
                    <a:lumOff val="25000"/>
                  </a:schemeClr>
                </a:solidFill>
              </a:rPr>
              <a:t>Transmission</a:t>
            </a:r>
          </a:p>
          <a:p>
            <a:pPr algn="r"/>
            <a:endParaRPr lang="en-US" sz="2000" smtClean="0">
              <a:solidFill>
                <a:schemeClr val="tx1">
                  <a:lumMod val="75000"/>
                  <a:lumOff val="25000"/>
                </a:schemeClr>
              </a:solidFill>
            </a:endParaRPr>
          </a:p>
          <a:p>
            <a:pPr algn="r"/>
            <a:r>
              <a:rPr lang="en-US" sz="2000" smtClean="0">
                <a:solidFill>
                  <a:schemeClr val="tx1">
                    <a:lumMod val="75000"/>
                    <a:lumOff val="25000"/>
                  </a:schemeClr>
                </a:solidFill>
              </a:rPr>
              <a:t>Distribution</a:t>
            </a:r>
          </a:p>
          <a:p>
            <a:pPr algn="r"/>
            <a:endParaRPr lang="en-US" sz="2000" smtClean="0">
              <a:solidFill>
                <a:schemeClr val="tx1">
                  <a:lumMod val="75000"/>
                  <a:lumOff val="25000"/>
                </a:schemeClr>
              </a:solidFill>
            </a:endParaRPr>
          </a:p>
          <a:p>
            <a:pPr algn="r"/>
            <a:r>
              <a:rPr lang="en-US" sz="2000" smtClean="0">
                <a:solidFill>
                  <a:schemeClr val="tx1">
                    <a:lumMod val="75000"/>
                    <a:lumOff val="25000"/>
                  </a:schemeClr>
                </a:solidFill>
              </a:rPr>
              <a:t>DER</a:t>
            </a:r>
          </a:p>
          <a:p>
            <a:pPr algn="r"/>
            <a:endParaRPr lang="en-US" sz="2000" smtClean="0">
              <a:solidFill>
                <a:schemeClr val="tx1">
                  <a:lumMod val="75000"/>
                  <a:lumOff val="25000"/>
                </a:schemeClr>
              </a:solidFill>
            </a:endParaRPr>
          </a:p>
          <a:p>
            <a:pPr algn="r"/>
            <a:r>
              <a:rPr lang="en-US" sz="2000" smtClean="0">
                <a:solidFill>
                  <a:schemeClr val="tx1">
                    <a:lumMod val="75000"/>
                    <a:lumOff val="25000"/>
                  </a:schemeClr>
                </a:solidFill>
              </a:rPr>
              <a:t>Customer</a:t>
            </a:r>
            <a:endParaRPr lang="en-US" sz="2000">
              <a:solidFill>
                <a:schemeClr val="tx1">
                  <a:lumMod val="75000"/>
                  <a:lumOff val="25000"/>
                </a:schemeClr>
              </a:solidFill>
            </a:endParaRPr>
          </a:p>
        </p:txBody>
      </p:sp>
      <p:graphicFrame>
        <p:nvGraphicFramePr>
          <p:cNvPr id="11" name="Tabelle 10"/>
          <p:cNvGraphicFramePr>
            <a:graphicFrameLocks noGrp="1"/>
          </p:cNvGraphicFramePr>
          <p:nvPr>
            <p:extLst>
              <p:ext uri="{D42A27DB-BD31-4B8C-83A1-F6EECF244321}">
                <p14:modId xmlns:p14="http://schemas.microsoft.com/office/powerpoint/2010/main" val="3186224875"/>
              </p:ext>
            </p:extLst>
          </p:nvPr>
        </p:nvGraphicFramePr>
        <p:xfrm>
          <a:off x="188640" y="2267742"/>
          <a:ext cx="1440160" cy="5374885"/>
        </p:xfrm>
        <a:graphic>
          <a:graphicData uri="http://schemas.openxmlformats.org/drawingml/2006/table">
            <a:tbl>
              <a:tblPr firstRow="1" bandRow="1">
                <a:tableStyleId>{2D5ABB26-0587-4C30-8999-92F81FD0307C}</a:tableStyleId>
              </a:tblPr>
              <a:tblGrid>
                <a:gridCol w="1440160"/>
              </a:tblGrid>
              <a:tr h="1008114">
                <a:tc>
                  <a:txBody>
                    <a:bodyPr/>
                    <a:lstStyle/>
                    <a:p>
                      <a:pPr algn="ctr"/>
                      <a:r>
                        <a:rPr lang="en-US" sz="1400" noProof="0" smtClean="0"/>
                        <a:t>Business</a:t>
                      </a:r>
                      <a:endParaRPr lang="en-US" sz="1400" noProof="0"/>
                    </a:p>
                  </a:txBody>
                  <a:tcPr marL="103680" marR="103680" marT="54261" marB="54261" anchor="ctr"/>
                </a:tc>
              </a:tr>
              <a:tr h="1080120">
                <a:tc>
                  <a:txBody>
                    <a:bodyPr/>
                    <a:lstStyle/>
                    <a:p>
                      <a:pPr algn="ctr"/>
                      <a:r>
                        <a:rPr lang="en-US" sz="1400" noProof="0" smtClean="0"/>
                        <a:t>Function</a:t>
                      </a:r>
                      <a:endParaRPr lang="en-US" sz="1400" noProof="0"/>
                    </a:p>
                  </a:txBody>
                  <a:tcPr marL="103680" marR="103680" marT="54261" marB="54261" anchor="ctr"/>
                </a:tc>
              </a:tr>
              <a:tr h="1080120">
                <a:tc>
                  <a:txBody>
                    <a:bodyPr/>
                    <a:lstStyle/>
                    <a:p>
                      <a:pPr algn="ctr"/>
                      <a:r>
                        <a:rPr lang="en-US" sz="1400" noProof="0" smtClean="0"/>
                        <a:t>Information</a:t>
                      </a:r>
                      <a:endParaRPr lang="en-US" sz="1400" noProof="0"/>
                    </a:p>
                  </a:txBody>
                  <a:tcPr marL="103680" marR="103680" marT="54261" marB="54261" anchor="ctr"/>
                </a:tc>
              </a:tr>
              <a:tr h="1080120">
                <a:tc>
                  <a:txBody>
                    <a:bodyPr/>
                    <a:lstStyle/>
                    <a:p>
                      <a:pPr algn="ctr"/>
                      <a:r>
                        <a:rPr lang="en-US" sz="1400" noProof="0" smtClean="0"/>
                        <a:t>Communication</a:t>
                      </a:r>
                      <a:endParaRPr lang="en-US" sz="1400" noProof="0"/>
                    </a:p>
                  </a:txBody>
                  <a:tcPr marL="103680" marR="103680" marT="54261" marB="54261" anchor="ctr"/>
                </a:tc>
              </a:tr>
              <a:tr h="1126411">
                <a:tc>
                  <a:txBody>
                    <a:bodyPr/>
                    <a:lstStyle/>
                    <a:p>
                      <a:pPr algn="ctr"/>
                      <a:r>
                        <a:rPr lang="en-US" sz="1400" noProof="0" dirty="0" smtClean="0"/>
                        <a:t>Component</a:t>
                      </a:r>
                      <a:endParaRPr lang="en-US" sz="1400" noProof="0" dirty="0"/>
                    </a:p>
                  </a:txBody>
                  <a:tcPr marL="103680" marR="103680" marT="54261" marB="54261" anchor="ctr"/>
                </a:tc>
              </a:tr>
            </a:tbl>
          </a:graphicData>
        </a:graphic>
      </p:graphicFrame>
      <p:sp>
        <p:nvSpPr>
          <p:cNvPr id="10" name="Rechteck 9"/>
          <p:cNvSpPr/>
          <p:nvPr/>
        </p:nvSpPr>
        <p:spPr>
          <a:xfrm>
            <a:off x="332656" y="386244"/>
            <a:ext cx="6048672" cy="923330"/>
          </a:xfrm>
          <a:prstGeom prst="rect">
            <a:avLst/>
          </a:prstGeom>
        </p:spPr>
        <p:txBody>
          <a:bodyPr wrap="square">
            <a:spAutoFit/>
          </a:bodyPr>
          <a:lstStyle/>
          <a:p>
            <a:pPr algn="just"/>
            <a:r>
              <a:rPr lang="en-US" b="1" dirty="0" smtClean="0"/>
              <a:t>SGAM-Layers:</a:t>
            </a:r>
          </a:p>
          <a:p>
            <a:pPr algn="just"/>
            <a:endParaRPr lang="en-US" b="1" dirty="0" smtClean="0"/>
          </a:p>
          <a:p>
            <a:pPr algn="just"/>
            <a:r>
              <a:rPr lang="en-US" dirty="0" smtClean="0"/>
              <a:t>The layers will be described during the application process.</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404664" y="395538"/>
            <a:ext cx="6048672" cy="8771632"/>
          </a:xfrm>
          <a:prstGeom prst="rect">
            <a:avLst/>
          </a:prstGeom>
        </p:spPr>
        <p:txBody>
          <a:bodyPr wrap="square">
            <a:spAutoFit/>
          </a:bodyPr>
          <a:lstStyle/>
          <a:p>
            <a:pPr algn="just"/>
            <a:r>
              <a:rPr lang="en-US" b="1" dirty="0" smtClean="0"/>
              <a:t>Step 3 – Sub-functionality Analysis and SGAM Classification</a:t>
            </a:r>
          </a:p>
          <a:p>
            <a:pPr algn="just"/>
            <a:endParaRPr lang="de-DE" b="1" dirty="0"/>
          </a:p>
          <a:p>
            <a:pPr algn="just"/>
            <a:r>
              <a:rPr lang="en-US" sz="1600" dirty="0" smtClean="0"/>
              <a:t>After identifying all information that should be visualized, the next step is to analyze which parts of the SGAM are of interest. This is a first estimation where to locate the </a:t>
            </a:r>
            <a:r>
              <a:rPr lang="en-US" sz="1600" b="1" dirty="0" smtClean="0"/>
              <a:t>relevant</a:t>
            </a:r>
            <a:r>
              <a:rPr lang="en-US" sz="1600" dirty="0" smtClean="0"/>
              <a:t> elements of the sub-functionality to be visualized within each SGAM layer. It aims at reducing the complexity by only focusing the required part of the SGAM layers.</a:t>
            </a:r>
          </a:p>
          <a:p>
            <a:pPr algn="just"/>
            <a:endParaRPr lang="en-US" sz="1600" dirty="0" smtClean="0"/>
          </a:p>
          <a:p>
            <a:pPr algn="just"/>
            <a:r>
              <a:rPr lang="en-US" sz="1600" dirty="0" smtClean="0"/>
              <a:t>On the next slide it is explained how all cells of the SGAM can be labeled with a unique identifier by using the x-, y-, and z-axes of the SGAM-coordination systems:</a:t>
            </a:r>
          </a:p>
          <a:p>
            <a:pPr algn="just"/>
            <a:endParaRPr lang="en-US" sz="1600" dirty="0"/>
          </a:p>
          <a:p>
            <a:pPr marL="285750" indent="-285750" algn="just">
              <a:buFont typeface="Arial" pitchFamily="34" charset="0"/>
              <a:buChar char="•"/>
            </a:pPr>
            <a:r>
              <a:rPr lang="en-US" sz="1600" dirty="0" smtClean="0"/>
              <a:t>Layers</a:t>
            </a:r>
            <a:r>
              <a:rPr lang="de-DE" sz="1600" dirty="0" smtClean="0"/>
              <a:t>: A - E</a:t>
            </a:r>
          </a:p>
          <a:p>
            <a:pPr marL="285750" indent="-285750" algn="just">
              <a:buFont typeface="Arial" pitchFamily="34" charset="0"/>
              <a:buChar char="•"/>
            </a:pPr>
            <a:r>
              <a:rPr lang="en-US" sz="1600" dirty="0"/>
              <a:t>Domains: 1 - </a:t>
            </a:r>
            <a:r>
              <a:rPr lang="en-US" sz="1600" dirty="0" smtClean="0"/>
              <a:t>5</a:t>
            </a:r>
            <a:endParaRPr lang="de-DE" sz="1600" dirty="0" smtClean="0"/>
          </a:p>
          <a:p>
            <a:pPr marL="285750" indent="-285750" algn="just">
              <a:buFont typeface="Arial" pitchFamily="34" charset="0"/>
              <a:buChar char="•"/>
            </a:pPr>
            <a:r>
              <a:rPr lang="en-US" sz="1600" dirty="0" smtClean="0"/>
              <a:t>Zones</a:t>
            </a:r>
            <a:r>
              <a:rPr lang="de-DE" sz="1600" dirty="0" smtClean="0"/>
              <a:t>: a - f</a:t>
            </a:r>
          </a:p>
          <a:p>
            <a:pPr marL="285750" indent="-285750" algn="just">
              <a:buFont typeface="Arial" pitchFamily="34" charset="0"/>
              <a:buChar char="•"/>
            </a:pPr>
            <a:endParaRPr lang="de-DE" sz="1600" dirty="0"/>
          </a:p>
          <a:p>
            <a:pPr algn="just"/>
            <a:r>
              <a:rPr lang="en-US" sz="1600" dirty="0" smtClean="0"/>
              <a:t>After that, the next two slides will briefly describe the meaning of the layers – as previously done for the zones and domains. </a:t>
            </a:r>
          </a:p>
          <a:p>
            <a:pPr algn="just"/>
            <a:endParaRPr lang="de-DE" sz="1600" dirty="0"/>
          </a:p>
          <a:p>
            <a:pPr algn="just"/>
            <a:r>
              <a:rPr lang="en-US" sz="1600" dirty="0" smtClean="0"/>
              <a:t>In order to simplify the realization of this step, the Business Layer of the SGAM is utilized. The original meaning of that layer is only vaguely described so that it can be used in different ways. In case of visualizing sub-functionalities the business aspects are not in the scope – but they will be later in the project. Due to that reason it is suggested to start with the Business Layer in order to identify the zones and domains that have to be considered for the specific sub-functionality. Due to that reason the Business Layer is already considered during this step. Besides the layer itself also a slide specifying a legend for the used semantics is provided.</a:t>
            </a:r>
          </a:p>
          <a:p>
            <a:pPr algn="just"/>
            <a:endParaRPr lang="de-DE" sz="1600" dirty="0"/>
          </a:p>
          <a:p>
            <a:pPr algn="just"/>
            <a:r>
              <a:rPr lang="en-US" sz="1600" dirty="0"/>
              <a:t>Finally, the last slide of this step includes a table that can be used to summarize the cell-element-pairs of the SGAM and the </a:t>
            </a:r>
            <a:r>
              <a:rPr lang="en-US" sz="1600" dirty="0" smtClean="0"/>
              <a:t>sub-functionality. This can be derived from the collected information related to the sub-functionality. </a:t>
            </a:r>
            <a:endParaRPr lang="en-US" sz="1600" dirty="0"/>
          </a:p>
        </p:txBody>
      </p:sp>
    </p:spTree>
    <p:extLst>
      <p:ext uri="{BB962C8B-B14F-4D97-AF65-F5344CB8AC3E}">
        <p14:creationId xmlns:p14="http://schemas.microsoft.com/office/powerpoint/2010/main" val="25948037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SGAM-Vorlage\A_Component.jpg"/>
          <p:cNvPicPr>
            <a:picLocks noChangeAspect="1" noChangeArrowheads="1"/>
          </p:cNvPicPr>
          <p:nvPr/>
        </p:nvPicPr>
        <p:blipFill>
          <a:blip r:embed="rId2" cstate="print">
            <a:lum bright="20000"/>
          </a:blip>
          <a:stretch>
            <a:fillRect/>
          </a:stretch>
        </p:blipFill>
        <p:spPr bwMode="auto">
          <a:xfrm>
            <a:off x="1845290" y="5075816"/>
            <a:ext cx="3725247" cy="3730752"/>
          </a:xfrm>
          <a:prstGeom prst="rect">
            <a:avLst/>
          </a:prstGeom>
          <a:noFill/>
          <a:scene3d>
            <a:camera prst="orthographicFront">
              <a:rot lat="1800000" lon="18000000" rev="18000000"/>
            </a:camera>
            <a:lightRig rig="threePt" dir="t"/>
          </a:scene3d>
        </p:spPr>
      </p:pic>
      <p:pic>
        <p:nvPicPr>
          <p:cNvPr id="1027" name="Picture 3" descr="H:\SGAM-Vorlage\B_Communication.jpg"/>
          <p:cNvPicPr>
            <a:picLocks noChangeAspect="1" noChangeArrowheads="1"/>
          </p:cNvPicPr>
          <p:nvPr/>
        </p:nvPicPr>
        <p:blipFill>
          <a:blip r:embed="rId3" cstate="print">
            <a:lum bright="20000"/>
          </a:blip>
          <a:stretch>
            <a:fillRect/>
          </a:stretch>
        </p:blipFill>
        <p:spPr bwMode="auto">
          <a:xfrm>
            <a:off x="1845290" y="3995816"/>
            <a:ext cx="3725247" cy="3730752"/>
          </a:xfrm>
          <a:prstGeom prst="rect">
            <a:avLst/>
          </a:prstGeom>
          <a:noFill/>
          <a:scene3d>
            <a:camera prst="orthographicFront">
              <a:rot lat="1800000" lon="18000000" rev="18000000"/>
            </a:camera>
            <a:lightRig rig="threePt" dir="t"/>
          </a:scene3d>
        </p:spPr>
      </p:pic>
      <p:pic>
        <p:nvPicPr>
          <p:cNvPr id="1028" name="Picture 4" descr="H:\SGAM-Vorlage\C_Information.jpg"/>
          <p:cNvPicPr>
            <a:picLocks noChangeAspect="1" noChangeArrowheads="1"/>
          </p:cNvPicPr>
          <p:nvPr/>
        </p:nvPicPr>
        <p:blipFill>
          <a:blip r:embed="rId4" cstate="print">
            <a:lum bright="20000"/>
          </a:blip>
          <a:stretch>
            <a:fillRect/>
          </a:stretch>
        </p:blipFill>
        <p:spPr bwMode="auto">
          <a:xfrm>
            <a:off x="1845290" y="2915816"/>
            <a:ext cx="3725247" cy="3730752"/>
          </a:xfrm>
          <a:prstGeom prst="rect">
            <a:avLst/>
          </a:prstGeom>
          <a:noFill/>
          <a:scene3d>
            <a:camera prst="orthographicFront">
              <a:rot lat="1800000" lon="18000000" rev="18000000"/>
            </a:camera>
            <a:lightRig rig="threePt" dir="t"/>
          </a:scene3d>
        </p:spPr>
      </p:pic>
      <p:pic>
        <p:nvPicPr>
          <p:cNvPr id="1029" name="Picture 5" descr="H:\SGAM-Vorlage\D_Function.jpg"/>
          <p:cNvPicPr>
            <a:picLocks noChangeAspect="1" noChangeArrowheads="1"/>
          </p:cNvPicPr>
          <p:nvPr/>
        </p:nvPicPr>
        <p:blipFill>
          <a:blip r:embed="rId5" cstate="print">
            <a:lum bright="20000"/>
          </a:blip>
          <a:stretch>
            <a:fillRect/>
          </a:stretch>
        </p:blipFill>
        <p:spPr bwMode="auto">
          <a:xfrm>
            <a:off x="1845290" y="1835816"/>
            <a:ext cx="3725247" cy="3730752"/>
          </a:xfrm>
          <a:prstGeom prst="rect">
            <a:avLst/>
          </a:prstGeom>
          <a:noFill/>
          <a:scene3d>
            <a:camera prst="orthographicFront">
              <a:rot lat="1800000" lon="18000000" rev="18000000"/>
            </a:camera>
            <a:lightRig rig="threePt" dir="t"/>
          </a:scene3d>
        </p:spPr>
      </p:pic>
      <p:pic>
        <p:nvPicPr>
          <p:cNvPr id="1030" name="Picture 6" descr="H:\SGAM-Vorlage\E_Business.jpg"/>
          <p:cNvPicPr>
            <a:picLocks noChangeAspect="1" noChangeArrowheads="1"/>
          </p:cNvPicPr>
          <p:nvPr/>
        </p:nvPicPr>
        <p:blipFill>
          <a:blip r:embed="rId6" cstate="print">
            <a:lum bright="20000"/>
          </a:blip>
          <a:stretch>
            <a:fillRect/>
          </a:stretch>
        </p:blipFill>
        <p:spPr bwMode="auto">
          <a:xfrm>
            <a:off x="1845290" y="755816"/>
            <a:ext cx="3725247" cy="3730752"/>
          </a:xfrm>
          <a:prstGeom prst="rect">
            <a:avLst/>
          </a:prstGeom>
          <a:noFill/>
          <a:scene3d>
            <a:camera prst="orthographicFront">
              <a:rot lat="1800000" lon="18000000" rev="18000000"/>
            </a:camera>
            <a:lightRig rig="threePt" dir="t"/>
          </a:scene3d>
        </p:spPr>
      </p:pic>
      <p:sp>
        <p:nvSpPr>
          <p:cNvPr id="8" name="Rechteck 7"/>
          <p:cNvSpPr/>
          <p:nvPr/>
        </p:nvSpPr>
        <p:spPr>
          <a:xfrm>
            <a:off x="2780928" y="4499992"/>
            <a:ext cx="1512168" cy="4248472"/>
          </a:xfrm>
          <a:prstGeom prst="rect">
            <a:avLst/>
          </a:prstGeom>
          <a:noFill/>
          <a:ln>
            <a:noFill/>
          </a:ln>
          <a:scene3d>
            <a:camera prst="orthographicFront">
              <a:rot lat="1800000" lon="18000000" rev="18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err="1" smtClean="0">
                <a:solidFill>
                  <a:schemeClr val="tx1">
                    <a:lumMod val="75000"/>
                    <a:lumOff val="25000"/>
                  </a:schemeClr>
                </a:solidFill>
              </a:rPr>
              <a:t>Zones</a:t>
            </a:r>
            <a:endParaRPr lang="de-DE" sz="2000" b="1" dirty="0" smtClean="0">
              <a:solidFill>
                <a:schemeClr val="tx1">
                  <a:lumMod val="75000"/>
                  <a:lumOff val="25000"/>
                </a:schemeClr>
              </a:solidFill>
            </a:endParaRPr>
          </a:p>
          <a:p>
            <a:endParaRPr lang="de-DE" sz="2000" b="1" dirty="0" smtClean="0">
              <a:solidFill>
                <a:schemeClr val="tx1">
                  <a:lumMod val="75000"/>
                  <a:lumOff val="25000"/>
                </a:schemeClr>
              </a:solidFill>
            </a:endParaRPr>
          </a:p>
          <a:p>
            <a:r>
              <a:rPr lang="de-DE" sz="2000" b="1" dirty="0" smtClean="0">
                <a:solidFill>
                  <a:schemeClr val="tx1">
                    <a:lumMod val="75000"/>
                    <a:lumOff val="25000"/>
                  </a:schemeClr>
                </a:solidFill>
              </a:rPr>
              <a:t>f</a:t>
            </a:r>
          </a:p>
          <a:p>
            <a:endParaRPr lang="de-DE" sz="2000" b="1" dirty="0" smtClean="0">
              <a:solidFill>
                <a:schemeClr val="tx1">
                  <a:lumMod val="75000"/>
                  <a:lumOff val="25000"/>
                </a:schemeClr>
              </a:solidFill>
            </a:endParaRPr>
          </a:p>
          <a:p>
            <a:r>
              <a:rPr lang="de-DE" sz="2000" b="1" dirty="0" smtClean="0">
                <a:solidFill>
                  <a:schemeClr val="tx1">
                    <a:lumMod val="75000"/>
                    <a:lumOff val="25000"/>
                  </a:schemeClr>
                </a:solidFill>
              </a:rPr>
              <a:t>e</a:t>
            </a:r>
          </a:p>
          <a:p>
            <a:endParaRPr lang="de-DE" sz="2000" b="1" dirty="0" smtClean="0">
              <a:solidFill>
                <a:schemeClr val="tx1">
                  <a:lumMod val="75000"/>
                  <a:lumOff val="25000"/>
                </a:schemeClr>
              </a:solidFill>
            </a:endParaRPr>
          </a:p>
          <a:p>
            <a:r>
              <a:rPr lang="de-DE" sz="2000" b="1" dirty="0" smtClean="0">
                <a:solidFill>
                  <a:schemeClr val="tx1">
                    <a:lumMod val="75000"/>
                    <a:lumOff val="25000"/>
                  </a:schemeClr>
                </a:solidFill>
              </a:rPr>
              <a:t>d</a:t>
            </a:r>
          </a:p>
          <a:p>
            <a:endParaRPr lang="de-DE" sz="2000" b="1" dirty="0" smtClean="0">
              <a:solidFill>
                <a:schemeClr val="tx1">
                  <a:lumMod val="75000"/>
                  <a:lumOff val="25000"/>
                </a:schemeClr>
              </a:solidFill>
            </a:endParaRPr>
          </a:p>
          <a:p>
            <a:r>
              <a:rPr lang="de-DE" sz="2000" b="1" dirty="0" smtClean="0">
                <a:solidFill>
                  <a:schemeClr val="tx1">
                    <a:lumMod val="75000"/>
                    <a:lumOff val="25000"/>
                  </a:schemeClr>
                </a:solidFill>
              </a:rPr>
              <a:t>c</a:t>
            </a:r>
          </a:p>
          <a:p>
            <a:endParaRPr lang="de-DE" sz="2000" b="1" dirty="0" smtClean="0">
              <a:solidFill>
                <a:schemeClr val="tx1">
                  <a:lumMod val="75000"/>
                  <a:lumOff val="25000"/>
                </a:schemeClr>
              </a:solidFill>
            </a:endParaRPr>
          </a:p>
          <a:p>
            <a:r>
              <a:rPr lang="de-DE" sz="2000" b="1" dirty="0" smtClean="0">
                <a:solidFill>
                  <a:schemeClr val="tx1">
                    <a:lumMod val="75000"/>
                    <a:lumOff val="25000"/>
                  </a:schemeClr>
                </a:solidFill>
              </a:rPr>
              <a:t>b</a:t>
            </a:r>
          </a:p>
          <a:p>
            <a:endParaRPr lang="de-DE" sz="2000" b="1" dirty="0" smtClean="0">
              <a:solidFill>
                <a:schemeClr val="tx1">
                  <a:lumMod val="75000"/>
                  <a:lumOff val="25000"/>
                </a:schemeClr>
              </a:solidFill>
            </a:endParaRPr>
          </a:p>
          <a:p>
            <a:r>
              <a:rPr lang="de-DE" sz="2000" b="1" dirty="0" smtClean="0">
                <a:solidFill>
                  <a:schemeClr val="tx1">
                    <a:lumMod val="75000"/>
                    <a:lumOff val="25000"/>
                  </a:schemeClr>
                </a:solidFill>
              </a:rPr>
              <a:t>a</a:t>
            </a:r>
            <a:endParaRPr lang="de-DE" sz="2000" b="1" dirty="0">
              <a:solidFill>
                <a:schemeClr val="tx1">
                  <a:lumMod val="75000"/>
                  <a:lumOff val="25000"/>
                </a:schemeClr>
              </a:solidFill>
            </a:endParaRPr>
          </a:p>
        </p:txBody>
      </p:sp>
      <p:sp>
        <p:nvSpPr>
          <p:cNvPr id="9" name="Rechteck 8"/>
          <p:cNvSpPr/>
          <p:nvPr/>
        </p:nvSpPr>
        <p:spPr>
          <a:xfrm>
            <a:off x="-459432" y="7596336"/>
            <a:ext cx="5760640" cy="576064"/>
          </a:xfrm>
          <a:prstGeom prst="rect">
            <a:avLst/>
          </a:prstGeom>
          <a:noFill/>
          <a:ln>
            <a:noFill/>
          </a:ln>
          <a:scene3d>
            <a:camera prst="orthographicFront">
              <a:rot lat="1800000" lon="18000000" rev="18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2000" b="1" dirty="0" smtClean="0">
                <a:solidFill>
                  <a:schemeClr val="tx1">
                    <a:lumMod val="75000"/>
                    <a:lumOff val="25000"/>
                  </a:schemeClr>
                </a:solidFill>
              </a:rPr>
              <a:t>1           2          3          4          5          Domains</a:t>
            </a:r>
            <a:endParaRPr lang="de-DE" sz="2000" b="1" dirty="0">
              <a:solidFill>
                <a:schemeClr val="tx1">
                  <a:lumMod val="75000"/>
                  <a:lumOff val="25000"/>
                </a:schemeClr>
              </a:solidFill>
            </a:endParaRPr>
          </a:p>
        </p:txBody>
      </p:sp>
      <p:graphicFrame>
        <p:nvGraphicFramePr>
          <p:cNvPr id="11" name="Tabelle 10"/>
          <p:cNvGraphicFramePr>
            <a:graphicFrameLocks noGrp="1"/>
          </p:cNvGraphicFramePr>
          <p:nvPr>
            <p:extLst>
              <p:ext uri="{D42A27DB-BD31-4B8C-83A1-F6EECF244321}">
                <p14:modId xmlns:p14="http://schemas.microsoft.com/office/powerpoint/2010/main" val="3186081767"/>
              </p:ext>
            </p:extLst>
          </p:nvPr>
        </p:nvGraphicFramePr>
        <p:xfrm>
          <a:off x="188640" y="971600"/>
          <a:ext cx="1440160" cy="6382999"/>
        </p:xfrm>
        <a:graphic>
          <a:graphicData uri="http://schemas.openxmlformats.org/drawingml/2006/table">
            <a:tbl>
              <a:tblPr firstRow="1" bandRow="1">
                <a:tableStyleId>{2D5ABB26-0587-4C30-8999-92F81FD0307C}</a:tableStyleId>
              </a:tblPr>
              <a:tblGrid>
                <a:gridCol w="1440160"/>
              </a:tblGrid>
              <a:tr h="1008114">
                <a:tc>
                  <a:txBody>
                    <a:bodyPr/>
                    <a:lstStyle/>
                    <a:p>
                      <a:pPr algn="ctr"/>
                      <a:r>
                        <a:rPr lang="de-DE" sz="1400" dirty="0" err="1" smtClean="0"/>
                        <a:t>Interoperability</a:t>
                      </a:r>
                      <a:endParaRPr lang="de-DE" sz="1400" dirty="0" smtClean="0"/>
                    </a:p>
                    <a:p>
                      <a:pPr algn="ctr"/>
                      <a:r>
                        <a:rPr lang="de-DE" sz="1400" dirty="0" err="1" smtClean="0"/>
                        <a:t>Layers</a:t>
                      </a:r>
                      <a:endParaRPr lang="de-DE" sz="1400" dirty="0"/>
                    </a:p>
                  </a:txBody>
                  <a:tcPr marL="103680" marR="103680" marT="54261" marB="54261" anchor="ctr"/>
                </a:tc>
              </a:tr>
              <a:tr h="1008114">
                <a:tc>
                  <a:txBody>
                    <a:bodyPr/>
                    <a:lstStyle/>
                    <a:p>
                      <a:pPr algn="ctr"/>
                      <a:r>
                        <a:rPr lang="de-DE" sz="1400" dirty="0" smtClean="0"/>
                        <a:t>E</a:t>
                      </a:r>
                      <a:endParaRPr lang="de-DE" sz="1400" dirty="0"/>
                    </a:p>
                  </a:txBody>
                  <a:tcPr marL="103680" marR="103680" marT="54261" marB="54261" anchor="ctr"/>
                </a:tc>
              </a:tr>
              <a:tr h="1080120">
                <a:tc>
                  <a:txBody>
                    <a:bodyPr/>
                    <a:lstStyle/>
                    <a:p>
                      <a:pPr algn="ctr"/>
                      <a:r>
                        <a:rPr lang="de-DE" sz="1400" dirty="0" smtClean="0"/>
                        <a:t>D</a:t>
                      </a:r>
                      <a:endParaRPr lang="de-DE" sz="1400" dirty="0"/>
                    </a:p>
                  </a:txBody>
                  <a:tcPr marL="103680" marR="103680" marT="54261" marB="54261" anchor="ctr"/>
                </a:tc>
              </a:tr>
              <a:tr h="1080120">
                <a:tc>
                  <a:txBody>
                    <a:bodyPr/>
                    <a:lstStyle/>
                    <a:p>
                      <a:pPr algn="ctr"/>
                      <a:r>
                        <a:rPr lang="de-DE" sz="1400" dirty="0" smtClean="0"/>
                        <a:t>C</a:t>
                      </a:r>
                      <a:endParaRPr lang="de-DE" sz="1400" dirty="0"/>
                    </a:p>
                  </a:txBody>
                  <a:tcPr marL="103680" marR="103680" marT="54261" marB="54261" anchor="ctr"/>
                </a:tc>
              </a:tr>
              <a:tr h="1080120">
                <a:tc>
                  <a:txBody>
                    <a:bodyPr/>
                    <a:lstStyle/>
                    <a:p>
                      <a:pPr algn="ctr"/>
                      <a:r>
                        <a:rPr lang="de-DE" sz="1400" dirty="0" smtClean="0"/>
                        <a:t>B</a:t>
                      </a:r>
                      <a:endParaRPr lang="de-DE" sz="1400" dirty="0"/>
                    </a:p>
                  </a:txBody>
                  <a:tcPr marL="103680" marR="103680" marT="54261" marB="54261" anchor="ctr"/>
                </a:tc>
              </a:tr>
              <a:tr h="1126411">
                <a:tc>
                  <a:txBody>
                    <a:bodyPr/>
                    <a:lstStyle/>
                    <a:p>
                      <a:pPr algn="ctr"/>
                      <a:r>
                        <a:rPr lang="de-DE" sz="1400" dirty="0" smtClean="0"/>
                        <a:t>A</a:t>
                      </a:r>
                      <a:endParaRPr lang="de-DE" sz="1400" dirty="0"/>
                    </a:p>
                  </a:txBody>
                  <a:tcPr marL="103680" marR="103680" marT="54261" marB="54261" anchor="ctr"/>
                </a:tc>
              </a:tr>
            </a:tbl>
          </a:graphicData>
        </a:graphic>
      </p:graphicFrame>
      <p:cxnSp>
        <p:nvCxnSpPr>
          <p:cNvPr id="12" name="Gerade Verbindung mit Pfeil 11"/>
          <p:cNvCxnSpPr/>
          <p:nvPr/>
        </p:nvCxnSpPr>
        <p:spPr>
          <a:xfrm>
            <a:off x="1268760" y="7308304"/>
            <a:ext cx="2376000" cy="828000"/>
          </a:xfrm>
          <a:prstGeom prst="straightConnector1">
            <a:avLst/>
          </a:prstGeom>
          <a:ln>
            <a:solidFill>
              <a:schemeClr val="tx1"/>
            </a:solidFill>
            <a:tailEnd type="diamond"/>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V="1">
            <a:off x="1268760" y="5652120"/>
            <a:ext cx="2880320" cy="1656184"/>
          </a:xfrm>
          <a:prstGeom prst="straightConnector1">
            <a:avLst/>
          </a:prstGeom>
          <a:ln>
            <a:solidFill>
              <a:schemeClr val="tx1"/>
            </a:solidFill>
            <a:tailEnd type="diamond"/>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1268760" y="1547664"/>
            <a:ext cx="0" cy="5760640"/>
          </a:xfrm>
          <a:prstGeom prst="straightConnector1">
            <a:avLst/>
          </a:prstGeom>
          <a:ln>
            <a:solidFill>
              <a:schemeClr val="tx1"/>
            </a:solidFill>
            <a:tailEnd type="diamond"/>
          </a:ln>
        </p:spPr>
        <p:style>
          <a:lnRef idx="1">
            <a:schemeClr val="accent1"/>
          </a:lnRef>
          <a:fillRef idx="0">
            <a:schemeClr val="accent1"/>
          </a:fillRef>
          <a:effectRef idx="0">
            <a:schemeClr val="accent1"/>
          </a:effectRef>
          <a:fontRef idx="minor">
            <a:schemeClr val="tx1"/>
          </a:fontRef>
        </p:style>
      </p:cxnSp>
      <p:grpSp>
        <p:nvGrpSpPr>
          <p:cNvPr id="5" name="Gruppieren 4"/>
          <p:cNvGrpSpPr/>
          <p:nvPr/>
        </p:nvGrpSpPr>
        <p:grpSpPr>
          <a:xfrm>
            <a:off x="3861048" y="2483768"/>
            <a:ext cx="2921364" cy="1584048"/>
            <a:chOff x="3861048" y="2483768"/>
            <a:chExt cx="2921364" cy="1584048"/>
          </a:xfrm>
        </p:grpSpPr>
        <p:sp>
          <p:nvSpPr>
            <p:cNvPr id="2" name="Legende mit Linie 1 1"/>
            <p:cNvSpPr/>
            <p:nvPr/>
          </p:nvSpPr>
          <p:spPr>
            <a:xfrm>
              <a:off x="6021288" y="2483768"/>
              <a:ext cx="723440" cy="510648"/>
            </a:xfrm>
            <a:prstGeom prst="borderCallout1">
              <a:avLst>
                <a:gd name="adj1" fmla="val 18750"/>
                <a:gd name="adj2" fmla="val -8333"/>
                <a:gd name="adj3" fmla="val 297163"/>
                <a:gd name="adj4" fmla="val -290242"/>
              </a:avLst>
            </a:prstGeom>
            <a:solidFill>
              <a:schemeClr val="bg1"/>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llipse 2"/>
            <p:cNvSpPr/>
            <p:nvPr/>
          </p:nvSpPr>
          <p:spPr>
            <a:xfrm>
              <a:off x="3861048" y="3923816"/>
              <a:ext cx="144016" cy="144000"/>
            </a:xfrm>
            <a:prstGeom prst="ellipse">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feld 3"/>
            <p:cNvSpPr txBox="1"/>
            <p:nvPr/>
          </p:nvSpPr>
          <p:spPr>
            <a:xfrm>
              <a:off x="5983604" y="2508259"/>
              <a:ext cx="798808" cy="461665"/>
            </a:xfrm>
            <a:prstGeom prst="rect">
              <a:avLst/>
            </a:prstGeom>
            <a:noFill/>
          </p:spPr>
          <p:txBody>
            <a:bodyPr wrap="none" rtlCol="0">
              <a:spAutoFit/>
            </a:bodyPr>
            <a:lstStyle/>
            <a:p>
              <a:pPr algn="ctr"/>
              <a:r>
                <a:rPr lang="de-DE" sz="1200" dirty="0" smtClean="0"/>
                <a:t>Identifier:</a:t>
              </a:r>
            </a:p>
            <a:p>
              <a:pPr algn="ctr"/>
              <a:r>
                <a:rPr lang="de-DE" sz="1200" b="1" u="sng" dirty="0" smtClean="0"/>
                <a:t>D4c</a:t>
              </a:r>
              <a:endParaRPr lang="en-US" sz="1200" b="1" u="sng" dirty="0"/>
            </a:p>
          </p:txBody>
        </p:sp>
      </p:gr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76672" y="168479"/>
            <a:ext cx="6048672" cy="2585323"/>
          </a:xfrm>
          <a:prstGeom prst="rect">
            <a:avLst/>
          </a:prstGeom>
        </p:spPr>
        <p:txBody>
          <a:bodyPr wrap="square">
            <a:spAutoFit/>
          </a:bodyPr>
          <a:lstStyle/>
          <a:p>
            <a:pPr algn="just"/>
            <a:r>
              <a:rPr lang="en-US" b="1" dirty="0" smtClean="0"/>
              <a:t>Component Layer (A):</a:t>
            </a:r>
          </a:p>
          <a:p>
            <a:pPr algn="just"/>
            <a:endParaRPr lang="en-US" b="1" dirty="0"/>
          </a:p>
          <a:p>
            <a:pPr algn="just"/>
            <a:r>
              <a:rPr lang="en-US" dirty="0"/>
              <a:t>The emphasis of the component layer is the physical distribution of all participating components in the smart grid context. This includes actors, applications, power system equipment (typically located at process and field level), protection and </a:t>
            </a:r>
            <a:r>
              <a:rPr lang="en-US" dirty="0" err="1" smtClean="0"/>
              <a:t>telecontrol</a:t>
            </a:r>
            <a:r>
              <a:rPr lang="en-US" dirty="0" smtClean="0"/>
              <a:t> </a:t>
            </a:r>
            <a:r>
              <a:rPr lang="en-US" dirty="0"/>
              <a:t>devices, network infrastructure (</a:t>
            </a:r>
            <a:r>
              <a:rPr lang="en-US" dirty="0" smtClean="0"/>
              <a:t>wired/wireless </a:t>
            </a:r>
            <a:r>
              <a:rPr lang="en-US" dirty="0"/>
              <a:t>communication connections, routers, switches, servers</a:t>
            </a:r>
            <a:r>
              <a:rPr lang="en-US" dirty="0" smtClean="0"/>
              <a:t>), </a:t>
            </a:r>
            <a:r>
              <a:rPr lang="en-US" dirty="0"/>
              <a:t>and any kind of computers</a:t>
            </a:r>
            <a:r>
              <a:rPr lang="en-US" dirty="0" smtClean="0"/>
              <a:t>. </a:t>
            </a:r>
            <a:endParaRPr lang="en-US" dirty="0"/>
          </a:p>
        </p:txBody>
      </p:sp>
      <p:sp>
        <p:nvSpPr>
          <p:cNvPr id="3" name="Rechteck 2"/>
          <p:cNvSpPr/>
          <p:nvPr/>
        </p:nvSpPr>
        <p:spPr>
          <a:xfrm>
            <a:off x="476672" y="3192815"/>
            <a:ext cx="6048672" cy="2031325"/>
          </a:xfrm>
          <a:prstGeom prst="rect">
            <a:avLst/>
          </a:prstGeom>
        </p:spPr>
        <p:txBody>
          <a:bodyPr wrap="square">
            <a:spAutoFit/>
          </a:bodyPr>
          <a:lstStyle/>
          <a:p>
            <a:pPr algn="just"/>
            <a:r>
              <a:rPr lang="en-US" b="1" dirty="0" smtClean="0"/>
              <a:t>Communication Layer (B):</a:t>
            </a:r>
          </a:p>
          <a:p>
            <a:pPr algn="just"/>
            <a:endParaRPr lang="en-US" b="1" dirty="0"/>
          </a:p>
          <a:p>
            <a:pPr algn="just"/>
            <a:r>
              <a:rPr lang="en-US" dirty="0"/>
              <a:t>The emphasis of the communication layer is to describe protocols and mechanisms for the interoperable exchange of information between components in the context of the underlying use case, function or service and related information objects or data models</a:t>
            </a:r>
            <a:r>
              <a:rPr lang="en-US" dirty="0" smtClean="0"/>
              <a:t>.</a:t>
            </a:r>
            <a:endParaRPr lang="en-US" dirty="0"/>
          </a:p>
        </p:txBody>
      </p:sp>
      <p:sp>
        <p:nvSpPr>
          <p:cNvPr id="5" name="Rechteck 4"/>
          <p:cNvSpPr/>
          <p:nvPr/>
        </p:nvSpPr>
        <p:spPr>
          <a:xfrm>
            <a:off x="476672" y="5969183"/>
            <a:ext cx="6048672" cy="2585323"/>
          </a:xfrm>
          <a:prstGeom prst="rect">
            <a:avLst/>
          </a:prstGeom>
        </p:spPr>
        <p:txBody>
          <a:bodyPr wrap="square">
            <a:spAutoFit/>
          </a:bodyPr>
          <a:lstStyle/>
          <a:p>
            <a:pPr algn="just"/>
            <a:r>
              <a:rPr lang="en-US" b="1" dirty="0" smtClean="0"/>
              <a:t>Information Layer (C):</a:t>
            </a:r>
          </a:p>
          <a:p>
            <a:pPr algn="just"/>
            <a:endParaRPr lang="en-US" b="1" dirty="0"/>
          </a:p>
          <a:p>
            <a:pPr algn="just"/>
            <a:r>
              <a:rPr lang="en-US" dirty="0"/>
              <a:t>The information layer describes the information that is being used and exchanged between functions, </a:t>
            </a:r>
            <a:r>
              <a:rPr lang="en-US" dirty="0" smtClean="0"/>
              <a:t>services, </a:t>
            </a:r>
            <a:r>
              <a:rPr lang="en-US" dirty="0"/>
              <a:t>and components. It contains information objects and the underlying canonical data models. These information objects and canonical data models represent the common semantics for functions and services in order to allow an interoperable information exchange via communication means. </a:t>
            </a:r>
            <a:endParaRPr lang="en-US" i="1" dirty="0" smtClean="0"/>
          </a:p>
        </p:txBody>
      </p:sp>
    </p:spTree>
    <p:extLst>
      <p:ext uri="{BB962C8B-B14F-4D97-AF65-F5344CB8AC3E}">
        <p14:creationId xmlns:p14="http://schemas.microsoft.com/office/powerpoint/2010/main" val="397269148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76672" y="107504"/>
            <a:ext cx="6048672" cy="2308324"/>
          </a:xfrm>
          <a:prstGeom prst="rect">
            <a:avLst/>
          </a:prstGeom>
        </p:spPr>
        <p:txBody>
          <a:bodyPr wrap="square">
            <a:spAutoFit/>
          </a:bodyPr>
          <a:lstStyle/>
          <a:p>
            <a:pPr algn="just"/>
            <a:r>
              <a:rPr lang="en-US" b="1" dirty="0" smtClean="0"/>
              <a:t>Function Layer (D):</a:t>
            </a:r>
          </a:p>
          <a:p>
            <a:pPr algn="just"/>
            <a:endParaRPr lang="en-US" b="1" dirty="0"/>
          </a:p>
          <a:p>
            <a:pPr algn="just"/>
            <a:r>
              <a:rPr lang="en-US" dirty="0"/>
              <a:t>The function layer describes functions and services including their relationships from an architectural viewpoint. The functions are represented independent from actors and physical implementations in applications, </a:t>
            </a:r>
            <a:r>
              <a:rPr lang="en-US" dirty="0" smtClean="0"/>
              <a:t>systems, </a:t>
            </a:r>
            <a:r>
              <a:rPr lang="en-US" dirty="0"/>
              <a:t>and components. The functions are derived by extracting the use case </a:t>
            </a:r>
            <a:r>
              <a:rPr lang="en-US" dirty="0" smtClean="0"/>
              <a:t>functionality, </a:t>
            </a:r>
            <a:r>
              <a:rPr lang="en-US" dirty="0"/>
              <a:t>which is independent from actors</a:t>
            </a:r>
            <a:r>
              <a:rPr lang="en-US" dirty="0" smtClean="0"/>
              <a:t>.</a:t>
            </a:r>
            <a:endParaRPr lang="en-US" dirty="0"/>
          </a:p>
        </p:txBody>
      </p:sp>
      <p:sp>
        <p:nvSpPr>
          <p:cNvPr id="3" name="Rechteck 2"/>
          <p:cNvSpPr/>
          <p:nvPr/>
        </p:nvSpPr>
        <p:spPr>
          <a:xfrm>
            <a:off x="476672" y="3243914"/>
            <a:ext cx="6048672" cy="3416320"/>
          </a:xfrm>
          <a:prstGeom prst="rect">
            <a:avLst/>
          </a:prstGeom>
        </p:spPr>
        <p:txBody>
          <a:bodyPr wrap="square">
            <a:spAutoFit/>
          </a:bodyPr>
          <a:lstStyle/>
          <a:p>
            <a:pPr algn="just"/>
            <a:r>
              <a:rPr lang="en-US" b="1" dirty="0" smtClean="0"/>
              <a:t>Business Layer (E):</a:t>
            </a:r>
          </a:p>
          <a:p>
            <a:pPr algn="just"/>
            <a:endParaRPr lang="en-US" b="1" dirty="0"/>
          </a:p>
          <a:p>
            <a:pPr algn="just"/>
            <a:r>
              <a:rPr lang="en-US" dirty="0"/>
              <a:t>The business layer represents the business view on the information exchange related to smart grids. SGAM can be used to map regulatory and economic (market) structures and policies, business models, business portfolios (products &amp; services) of market parties involved. Also business capabilities and business processes can be represented in this layer. In this way it supports business executives in decision making related to (new) business models and specific business projects (business case) as well as regulators in defining new market models. </a:t>
            </a:r>
            <a:endParaRPr lang="en-US" dirty="0" smtClean="0"/>
          </a:p>
        </p:txBody>
      </p:sp>
    </p:spTree>
    <p:extLst>
      <p:ext uri="{BB962C8B-B14F-4D97-AF65-F5344CB8AC3E}">
        <p14:creationId xmlns:p14="http://schemas.microsoft.com/office/powerpoint/2010/main" val="226497671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l"/>
            <a:r>
              <a:rPr lang="de-DE" dirty="0" smtClean="0"/>
              <a:t>Layer E: Business</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1025411148"/>
              </p:ext>
            </p:extLst>
          </p:nvPr>
        </p:nvGraphicFramePr>
        <p:xfrm>
          <a:off x="332656" y="2123728"/>
          <a:ext cx="4824535" cy="4824534"/>
        </p:xfrm>
        <a:graphic>
          <a:graphicData uri="http://schemas.openxmlformats.org/drawingml/2006/table">
            <a:tbl>
              <a:tblPr firstRow="1" bandRow="1">
                <a:tableStyleId>{5940675A-B579-460E-94D1-54222C63F5DA}</a:tableStyleId>
              </a:tblPr>
              <a:tblGrid>
                <a:gridCol w="964907"/>
                <a:gridCol w="964907"/>
                <a:gridCol w="964907"/>
                <a:gridCol w="964907"/>
                <a:gridCol w="964907"/>
              </a:tblGrid>
              <a:tr h="804089">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Textfeld 5"/>
          <p:cNvSpPr txBox="1">
            <a:spLocks/>
          </p:cNvSpPr>
          <p:nvPr/>
        </p:nvSpPr>
        <p:spPr>
          <a:xfrm rot="2700000">
            <a:off x="310511"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Generation</a:t>
            </a:r>
            <a:endParaRPr lang="de-DE" sz="1400" dirty="0">
              <a:solidFill>
                <a:prstClr val="black"/>
              </a:solidFill>
            </a:endParaRPr>
          </a:p>
        </p:txBody>
      </p:sp>
      <p:sp>
        <p:nvSpPr>
          <p:cNvPr id="7" name="Textfeld 6"/>
          <p:cNvSpPr txBox="1">
            <a:spLocks/>
          </p:cNvSpPr>
          <p:nvPr/>
        </p:nvSpPr>
        <p:spPr>
          <a:xfrm rot="2700000">
            <a:off x="1199362"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Transmission</a:t>
            </a:r>
            <a:endParaRPr lang="de-DE" sz="1400" dirty="0">
              <a:solidFill>
                <a:prstClr val="black"/>
              </a:solidFill>
            </a:endParaRPr>
          </a:p>
        </p:txBody>
      </p:sp>
      <p:sp>
        <p:nvSpPr>
          <p:cNvPr id="8" name="Textfeld 7"/>
          <p:cNvSpPr txBox="1">
            <a:spLocks/>
          </p:cNvSpPr>
          <p:nvPr/>
        </p:nvSpPr>
        <p:spPr>
          <a:xfrm rot="2700000">
            <a:off x="2307090" y="7670081"/>
            <a:ext cx="1260000" cy="537603"/>
          </a:xfrm>
          <a:prstGeom prst="rect">
            <a:avLst/>
          </a:prstGeom>
          <a:noFill/>
        </p:spPr>
        <p:txBody>
          <a:bodyPr wrap="square" lIns="105684" tIns="52842" rIns="105684" bIns="52842" rtlCol="0">
            <a:spAutoFit/>
          </a:bodyPr>
          <a:lstStyle/>
          <a:p>
            <a:r>
              <a:rPr lang="de-DE" sz="1400" b="1" dirty="0" smtClean="0">
                <a:solidFill>
                  <a:prstClr val="black"/>
                </a:solidFill>
              </a:rPr>
              <a:t>Distribution</a:t>
            </a:r>
            <a:endParaRPr lang="de-DE" sz="1400" b="1" dirty="0">
              <a:solidFill>
                <a:prstClr val="black"/>
              </a:solidFill>
            </a:endParaRPr>
          </a:p>
        </p:txBody>
      </p:sp>
      <p:sp>
        <p:nvSpPr>
          <p:cNvPr id="9" name="Textfeld 8"/>
          <p:cNvSpPr txBox="1">
            <a:spLocks/>
          </p:cNvSpPr>
          <p:nvPr/>
        </p:nvSpPr>
        <p:spPr>
          <a:xfrm rot="2700000">
            <a:off x="3392647" y="7695879"/>
            <a:ext cx="1026000" cy="322160"/>
          </a:xfrm>
          <a:prstGeom prst="rect">
            <a:avLst/>
          </a:prstGeom>
          <a:noFill/>
        </p:spPr>
        <p:txBody>
          <a:bodyPr wrap="square" lIns="105684" tIns="52842" rIns="105684" bIns="52842" rtlCol="0">
            <a:spAutoFit/>
          </a:bodyPr>
          <a:lstStyle/>
          <a:p>
            <a:r>
              <a:rPr lang="de-DE" sz="1400" b="1" dirty="0" smtClean="0">
                <a:solidFill>
                  <a:prstClr val="black"/>
                </a:solidFill>
              </a:rPr>
              <a:t>DER</a:t>
            </a:r>
            <a:endParaRPr lang="de-DE" sz="1400" b="1" dirty="0">
              <a:solidFill>
                <a:prstClr val="black"/>
              </a:solidFill>
            </a:endParaRPr>
          </a:p>
        </p:txBody>
      </p:sp>
      <p:sp>
        <p:nvSpPr>
          <p:cNvPr id="10" name="Textfeld 9"/>
          <p:cNvSpPr txBox="1">
            <a:spLocks/>
          </p:cNvSpPr>
          <p:nvPr/>
        </p:nvSpPr>
        <p:spPr>
          <a:xfrm rot="2700000">
            <a:off x="4357490" y="7666174"/>
            <a:ext cx="1026000" cy="537603"/>
          </a:xfrm>
          <a:prstGeom prst="rect">
            <a:avLst/>
          </a:prstGeom>
          <a:noFill/>
        </p:spPr>
        <p:txBody>
          <a:bodyPr wrap="square" lIns="105684" tIns="52842" rIns="105684" bIns="52842" rtlCol="0">
            <a:spAutoFit/>
          </a:bodyPr>
          <a:lstStyle/>
          <a:p>
            <a:r>
              <a:rPr lang="de-DE" sz="1400" b="1" dirty="0" smtClean="0">
                <a:solidFill>
                  <a:prstClr val="black"/>
                </a:solidFill>
              </a:rPr>
              <a:t>Customer </a:t>
            </a:r>
            <a:r>
              <a:rPr lang="de-DE" sz="1400" b="1" dirty="0" err="1" smtClean="0">
                <a:solidFill>
                  <a:prstClr val="black"/>
                </a:solidFill>
              </a:rPr>
              <a:t>Premise</a:t>
            </a:r>
            <a:endParaRPr lang="de-DE" sz="1400" b="1" dirty="0">
              <a:solidFill>
                <a:prstClr val="black"/>
              </a:solidFill>
            </a:endParaRPr>
          </a:p>
        </p:txBody>
      </p:sp>
      <p:graphicFrame>
        <p:nvGraphicFramePr>
          <p:cNvPr id="13" name="Tabelle 12"/>
          <p:cNvGraphicFramePr>
            <a:graphicFrameLocks noGrp="1"/>
          </p:cNvGraphicFramePr>
          <p:nvPr>
            <p:extLst>
              <p:ext uri="{D42A27DB-BD31-4B8C-83A1-F6EECF244321}">
                <p14:modId xmlns:p14="http://schemas.microsoft.com/office/powerpoint/2010/main" val="52753242"/>
              </p:ext>
            </p:extLst>
          </p:nvPr>
        </p:nvGraphicFramePr>
        <p:xfrm>
          <a:off x="5517232" y="2123728"/>
          <a:ext cx="1080120" cy="4821766"/>
        </p:xfrm>
        <a:graphic>
          <a:graphicData uri="http://schemas.openxmlformats.org/drawingml/2006/table">
            <a:tbl>
              <a:tblPr firstRow="1" bandRow="1">
                <a:tableStyleId>{2D5ABB26-0587-4C30-8999-92F81FD0307C}</a:tableStyleId>
              </a:tblPr>
              <a:tblGrid>
                <a:gridCol w="1080120"/>
              </a:tblGrid>
              <a:tr h="792088">
                <a:tc>
                  <a:txBody>
                    <a:bodyPr/>
                    <a:lstStyle/>
                    <a:p>
                      <a:r>
                        <a:rPr lang="de-DE" sz="1400" dirty="0" smtClean="0"/>
                        <a:t>Market</a:t>
                      </a:r>
                      <a:endParaRPr lang="de-DE" sz="1400" dirty="0"/>
                    </a:p>
                  </a:txBody>
                  <a:tcPr marL="103680" marR="103680" marT="54261" marB="54261" anchor="ctr"/>
                </a:tc>
              </a:tr>
              <a:tr h="792088">
                <a:tc>
                  <a:txBody>
                    <a:bodyPr/>
                    <a:lstStyle/>
                    <a:p>
                      <a:r>
                        <a:rPr lang="de-DE" sz="1400" dirty="0" smtClean="0"/>
                        <a:t>Enterprise</a:t>
                      </a:r>
                      <a:endParaRPr lang="de-DE" sz="1400" dirty="0"/>
                    </a:p>
                  </a:txBody>
                  <a:tcPr marL="103680" marR="103680" marT="54261" marB="54261" anchor="ctr"/>
                </a:tc>
              </a:tr>
              <a:tr h="792088">
                <a:tc>
                  <a:txBody>
                    <a:bodyPr/>
                    <a:lstStyle/>
                    <a:p>
                      <a:r>
                        <a:rPr lang="de-DE" sz="1400" dirty="0" smtClean="0"/>
                        <a:t>Operation</a:t>
                      </a:r>
                      <a:endParaRPr lang="de-DE" sz="1400" dirty="0"/>
                    </a:p>
                  </a:txBody>
                  <a:tcPr marL="103680" marR="103680" marT="54261" marB="54261" anchor="ctr"/>
                </a:tc>
              </a:tr>
              <a:tr h="792088">
                <a:tc>
                  <a:txBody>
                    <a:bodyPr/>
                    <a:lstStyle/>
                    <a:p>
                      <a:r>
                        <a:rPr lang="de-DE" sz="1400" dirty="0" smtClean="0"/>
                        <a:t>Station</a:t>
                      </a:r>
                      <a:endParaRPr lang="de-DE" sz="1400" dirty="0"/>
                    </a:p>
                  </a:txBody>
                  <a:tcPr marL="103680" marR="103680" marT="54261" marB="54261" anchor="ctr"/>
                </a:tc>
              </a:tr>
              <a:tr h="864096">
                <a:tc>
                  <a:txBody>
                    <a:bodyPr/>
                    <a:lstStyle/>
                    <a:p>
                      <a:r>
                        <a:rPr lang="de-DE" sz="1400" dirty="0" smtClean="0"/>
                        <a:t>Field</a:t>
                      </a:r>
                      <a:endParaRPr lang="de-DE" sz="1400" dirty="0"/>
                    </a:p>
                  </a:txBody>
                  <a:tcPr marL="103680" marR="103680" marT="54261" marB="54261" anchor="ctr"/>
                </a:tc>
              </a:tr>
              <a:tr h="789318">
                <a:tc>
                  <a:txBody>
                    <a:bodyPr/>
                    <a:lstStyle/>
                    <a:p>
                      <a:r>
                        <a:rPr lang="de-DE" sz="1400" dirty="0" err="1" smtClean="0"/>
                        <a:t>Process</a:t>
                      </a:r>
                      <a:endParaRPr lang="de-DE" sz="1400" dirty="0"/>
                    </a:p>
                  </a:txBody>
                  <a:tcPr marL="103680" marR="103680" marT="54261" marB="54261" anchor="ctr"/>
                </a:tc>
              </a:tr>
            </a:tbl>
          </a:graphicData>
        </a:graphic>
      </p:graphicFrame>
      <p:graphicFrame>
        <p:nvGraphicFramePr>
          <p:cNvPr id="14" name="Tabelle 13"/>
          <p:cNvGraphicFramePr>
            <a:graphicFrameLocks noGrp="1"/>
          </p:cNvGraphicFramePr>
          <p:nvPr>
            <p:extLst>
              <p:ext uri="{D42A27DB-BD31-4B8C-83A1-F6EECF244321}">
                <p14:modId xmlns:p14="http://schemas.microsoft.com/office/powerpoint/2010/main" val="3466474155"/>
              </p:ext>
            </p:extLst>
          </p:nvPr>
        </p:nvGraphicFramePr>
        <p:xfrm>
          <a:off x="332656" y="7020272"/>
          <a:ext cx="4824535" cy="384071"/>
        </p:xfrm>
        <a:graphic>
          <a:graphicData uri="http://schemas.openxmlformats.org/drawingml/2006/table">
            <a:tbl>
              <a:tblPr firstRow="1" bandRow="1">
                <a:tableStyleId>{2D5ABB26-0587-4C30-8999-92F81FD0307C}</a:tableStyleId>
              </a:tblPr>
              <a:tblGrid>
                <a:gridCol w="964907"/>
                <a:gridCol w="964907"/>
                <a:gridCol w="964907"/>
                <a:gridCol w="964907"/>
                <a:gridCol w="964907"/>
              </a:tblGrid>
              <a:tr h="384071">
                <a:tc>
                  <a:txBody>
                    <a:bodyPr/>
                    <a:lstStyle/>
                    <a:p>
                      <a:pPr algn="ctr"/>
                      <a:r>
                        <a:rPr lang="de-DE" sz="1400" dirty="0" smtClean="0"/>
                        <a:t>1</a:t>
                      </a:r>
                      <a:endParaRPr lang="de-DE" sz="1400" dirty="0"/>
                    </a:p>
                  </a:txBody>
                  <a:tcPr marL="103680" marR="103680" marT="54261" marB="54261" anchor="ctr"/>
                </a:tc>
                <a:tc>
                  <a:txBody>
                    <a:bodyPr/>
                    <a:lstStyle/>
                    <a:p>
                      <a:pPr algn="ctr"/>
                      <a:r>
                        <a:rPr lang="de-DE" sz="1400" dirty="0" smtClean="0"/>
                        <a:t>2</a:t>
                      </a:r>
                      <a:endParaRPr lang="de-DE" sz="1400" dirty="0"/>
                    </a:p>
                  </a:txBody>
                  <a:tcPr marL="103680" marR="103680" marT="54261" marB="54261" anchor="ctr"/>
                </a:tc>
                <a:tc>
                  <a:txBody>
                    <a:bodyPr/>
                    <a:lstStyle/>
                    <a:p>
                      <a:pPr algn="ctr"/>
                      <a:r>
                        <a:rPr lang="de-DE" sz="1400" dirty="0" smtClean="0"/>
                        <a:t>3</a:t>
                      </a:r>
                      <a:endParaRPr lang="de-DE" sz="1400" dirty="0"/>
                    </a:p>
                  </a:txBody>
                  <a:tcPr marL="103680" marR="103680" marT="54261" marB="54261" anchor="ctr"/>
                </a:tc>
                <a:tc>
                  <a:txBody>
                    <a:bodyPr/>
                    <a:lstStyle/>
                    <a:p>
                      <a:pPr algn="ctr"/>
                      <a:r>
                        <a:rPr lang="de-DE" sz="1400" dirty="0" smtClean="0"/>
                        <a:t>4</a:t>
                      </a:r>
                      <a:endParaRPr lang="de-DE" sz="1400" dirty="0"/>
                    </a:p>
                  </a:txBody>
                  <a:tcPr marL="103680" marR="103680" marT="54261" marB="54261" anchor="ctr"/>
                </a:tc>
                <a:tc>
                  <a:txBody>
                    <a:bodyPr/>
                    <a:lstStyle/>
                    <a:p>
                      <a:pPr algn="ctr"/>
                      <a:r>
                        <a:rPr lang="de-DE" sz="1400" dirty="0" smtClean="0"/>
                        <a:t>5</a:t>
                      </a:r>
                      <a:endParaRPr lang="de-DE" sz="1400" dirty="0"/>
                    </a:p>
                  </a:txBody>
                  <a:tcPr marL="103680" marR="103680" marT="54261" marB="54261" anchor="ctr"/>
                </a:tc>
              </a:tr>
            </a:tbl>
          </a:graphicData>
        </a:graphic>
      </p:graphicFrame>
      <p:graphicFrame>
        <p:nvGraphicFramePr>
          <p:cNvPr id="15" name="Tabelle 14"/>
          <p:cNvGraphicFramePr>
            <a:graphicFrameLocks noGrp="1"/>
          </p:cNvGraphicFramePr>
          <p:nvPr>
            <p:extLst>
              <p:ext uri="{D42A27DB-BD31-4B8C-83A1-F6EECF244321}">
                <p14:modId xmlns:p14="http://schemas.microsoft.com/office/powerpoint/2010/main" val="2609266802"/>
              </p:ext>
            </p:extLst>
          </p:nvPr>
        </p:nvGraphicFramePr>
        <p:xfrm>
          <a:off x="5157192" y="2123728"/>
          <a:ext cx="337535" cy="4821766"/>
        </p:xfrm>
        <a:graphic>
          <a:graphicData uri="http://schemas.openxmlformats.org/drawingml/2006/table">
            <a:tbl>
              <a:tblPr firstRow="1" bandRow="1">
                <a:tableStyleId>{2D5ABB26-0587-4C30-8999-92F81FD0307C}</a:tableStyleId>
              </a:tblPr>
              <a:tblGrid>
                <a:gridCol w="337535"/>
              </a:tblGrid>
              <a:tr h="792088">
                <a:tc>
                  <a:txBody>
                    <a:bodyPr/>
                    <a:lstStyle/>
                    <a:p>
                      <a:r>
                        <a:rPr lang="de-DE" sz="1400" dirty="0" smtClean="0"/>
                        <a:t>f</a:t>
                      </a:r>
                      <a:endParaRPr lang="de-DE" sz="1400" dirty="0"/>
                    </a:p>
                  </a:txBody>
                  <a:tcPr marL="103680" marR="103680" marT="54261" marB="54261" anchor="ctr"/>
                </a:tc>
              </a:tr>
              <a:tr h="792088">
                <a:tc>
                  <a:txBody>
                    <a:bodyPr/>
                    <a:lstStyle/>
                    <a:p>
                      <a:r>
                        <a:rPr lang="de-DE" sz="1400" dirty="0" smtClean="0"/>
                        <a:t>e</a:t>
                      </a:r>
                      <a:endParaRPr lang="de-DE" sz="1400" dirty="0"/>
                    </a:p>
                  </a:txBody>
                  <a:tcPr marL="103680" marR="103680" marT="54261" marB="54261" anchor="ctr"/>
                </a:tc>
              </a:tr>
              <a:tr h="792088">
                <a:tc>
                  <a:txBody>
                    <a:bodyPr/>
                    <a:lstStyle/>
                    <a:p>
                      <a:r>
                        <a:rPr lang="de-DE" sz="1400" dirty="0" smtClean="0"/>
                        <a:t>d</a:t>
                      </a:r>
                      <a:endParaRPr lang="de-DE" sz="1400" dirty="0"/>
                    </a:p>
                  </a:txBody>
                  <a:tcPr marL="103680" marR="103680" marT="54261" marB="54261" anchor="ctr"/>
                </a:tc>
              </a:tr>
              <a:tr h="792088">
                <a:tc>
                  <a:txBody>
                    <a:bodyPr/>
                    <a:lstStyle/>
                    <a:p>
                      <a:r>
                        <a:rPr lang="de-DE" sz="1400" dirty="0" smtClean="0"/>
                        <a:t>c</a:t>
                      </a:r>
                      <a:endParaRPr lang="de-DE" sz="1400" dirty="0"/>
                    </a:p>
                  </a:txBody>
                  <a:tcPr marL="103680" marR="103680" marT="54261" marB="54261" anchor="ctr"/>
                </a:tc>
              </a:tr>
              <a:tr h="864096">
                <a:tc>
                  <a:txBody>
                    <a:bodyPr/>
                    <a:lstStyle/>
                    <a:p>
                      <a:r>
                        <a:rPr lang="de-DE" sz="1400" dirty="0" smtClean="0"/>
                        <a:t>b</a:t>
                      </a:r>
                      <a:endParaRPr lang="de-DE" sz="1400" dirty="0"/>
                    </a:p>
                  </a:txBody>
                  <a:tcPr marL="103680" marR="103680" marT="54261" marB="54261" anchor="ctr"/>
                </a:tc>
              </a:tr>
              <a:tr h="789318">
                <a:tc>
                  <a:txBody>
                    <a:bodyPr/>
                    <a:lstStyle/>
                    <a:p>
                      <a:r>
                        <a:rPr lang="de-DE" sz="1400" dirty="0" smtClean="0"/>
                        <a:t>a</a:t>
                      </a:r>
                      <a:endParaRPr lang="de-DE" sz="1400" dirty="0"/>
                    </a:p>
                  </a:txBody>
                  <a:tcPr marL="103680" marR="103680" marT="54261" marB="54261" anchor="ctr"/>
                </a:tc>
              </a:tr>
            </a:tbl>
          </a:graphicData>
        </a:graphic>
      </p:graphicFrame>
    </p:spTree>
    <p:extLst>
      <p:ext uri="{BB962C8B-B14F-4D97-AF65-F5344CB8AC3E}">
        <p14:creationId xmlns:p14="http://schemas.microsoft.com/office/powerpoint/2010/main" val="173259593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04664" y="395536"/>
            <a:ext cx="6048672" cy="369332"/>
          </a:xfrm>
          <a:prstGeom prst="rect">
            <a:avLst/>
          </a:prstGeom>
        </p:spPr>
        <p:txBody>
          <a:bodyPr wrap="square">
            <a:spAutoFit/>
          </a:bodyPr>
          <a:lstStyle/>
          <a:p>
            <a:pPr algn="just"/>
            <a:r>
              <a:rPr lang="de-DE" b="1" dirty="0" smtClean="0">
                <a:solidFill>
                  <a:prstClr val="black"/>
                </a:solidFill>
              </a:rPr>
              <a:t>Legend Layer E:</a:t>
            </a:r>
            <a:endParaRPr lang="en-US" dirty="0">
              <a:solidFill>
                <a:prstClr val="black"/>
              </a:solidFill>
            </a:endParaRPr>
          </a:p>
        </p:txBody>
      </p:sp>
      <p:graphicFrame>
        <p:nvGraphicFramePr>
          <p:cNvPr id="3" name="Tabelle 2"/>
          <p:cNvGraphicFramePr>
            <a:graphicFrameLocks noGrp="1"/>
          </p:cNvGraphicFramePr>
          <p:nvPr>
            <p:extLst>
              <p:ext uri="{D42A27DB-BD31-4B8C-83A1-F6EECF244321}">
                <p14:modId xmlns:p14="http://schemas.microsoft.com/office/powerpoint/2010/main" val="3280027246"/>
              </p:ext>
            </p:extLst>
          </p:nvPr>
        </p:nvGraphicFramePr>
        <p:xfrm>
          <a:off x="281136" y="1043608"/>
          <a:ext cx="6172200" cy="1872208"/>
        </p:xfrm>
        <a:graphic>
          <a:graphicData uri="http://schemas.openxmlformats.org/drawingml/2006/table">
            <a:tbl>
              <a:tblPr firstRow="1" firstCol="1" bandRow="1">
                <a:tableStyleId>{5940675A-B579-460E-94D1-54222C63F5DA}</a:tableStyleId>
              </a:tblPr>
              <a:tblGrid>
                <a:gridCol w="2067744"/>
                <a:gridCol w="4104456"/>
              </a:tblGrid>
              <a:tr h="182880">
                <a:tc>
                  <a:txBody>
                    <a:bodyPr/>
                    <a:lstStyle/>
                    <a:p>
                      <a:pPr>
                        <a:spcAft>
                          <a:spcPts val="0"/>
                        </a:spcAft>
                      </a:pPr>
                      <a:r>
                        <a:rPr lang="en-US" sz="1200" b="1" dirty="0" smtClean="0">
                          <a:effectLst/>
                        </a:rPr>
                        <a:t>Symbol</a:t>
                      </a:r>
                      <a:endParaRPr lang="en-US" sz="1200" b="1" dirty="0">
                        <a:effectLst/>
                        <a:latin typeface="Arial"/>
                        <a:ea typeface="Times New Roman"/>
                        <a:cs typeface="Times New Roman"/>
                      </a:endParaRPr>
                    </a:p>
                  </a:txBody>
                  <a:tcPr marL="68166" marR="68166" marT="0" marB="0"/>
                </a:tc>
                <a:tc>
                  <a:txBody>
                    <a:bodyPr/>
                    <a:lstStyle/>
                    <a:p>
                      <a:pPr>
                        <a:spcAft>
                          <a:spcPts val="0"/>
                        </a:spcAft>
                      </a:pPr>
                      <a:r>
                        <a:rPr lang="en-US" sz="1200" b="1" dirty="0" smtClean="0">
                          <a:effectLst/>
                        </a:rPr>
                        <a:t>Description</a:t>
                      </a:r>
                      <a:endParaRPr lang="en-US" sz="1200" b="1" dirty="0">
                        <a:effectLst/>
                        <a:latin typeface="Arial"/>
                        <a:ea typeface="Times New Roman"/>
                        <a:cs typeface="Times New Roman"/>
                      </a:endParaRPr>
                    </a:p>
                  </a:txBody>
                  <a:tcPr marL="68166" marR="68166" marT="0" marB="0"/>
                </a:tc>
              </a:tr>
              <a:tr h="1689328">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en-US" sz="1200" dirty="0" smtClean="0">
                          <a:effectLst/>
                        </a:rPr>
                        <a:t>business objectives, business processes, economic and regulatory constraints</a:t>
                      </a:r>
                      <a:endParaRPr lang="en-US" sz="1200" dirty="0">
                        <a:effectLst/>
                        <a:latin typeface="Arial"/>
                        <a:ea typeface="Times New Roman"/>
                        <a:cs typeface="Times New Roman"/>
                      </a:endParaRPr>
                    </a:p>
                  </a:txBody>
                  <a:tcPr marL="68166" marR="68166" marT="0" marB="0" anchor="ctr"/>
                </a:tc>
              </a:tr>
            </a:tbl>
          </a:graphicData>
        </a:graphic>
      </p:graphicFrame>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81" y="1619675"/>
            <a:ext cx="1476375"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620443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l"/>
            <a:r>
              <a:rPr lang="de-DE" dirty="0" smtClean="0"/>
              <a:t>Layer A: </a:t>
            </a:r>
            <a:r>
              <a:rPr lang="de-DE" dirty="0" err="1" smtClean="0"/>
              <a:t>Component</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131002111"/>
              </p:ext>
            </p:extLst>
          </p:nvPr>
        </p:nvGraphicFramePr>
        <p:xfrm>
          <a:off x="332656" y="2123728"/>
          <a:ext cx="4824535" cy="4824534"/>
        </p:xfrm>
        <a:graphic>
          <a:graphicData uri="http://schemas.openxmlformats.org/drawingml/2006/table">
            <a:tbl>
              <a:tblPr firstRow="1" bandRow="1">
                <a:tableStyleId>{5940675A-B579-460E-94D1-54222C63F5DA}</a:tableStyleId>
              </a:tblPr>
              <a:tblGrid>
                <a:gridCol w="964907"/>
                <a:gridCol w="964907"/>
                <a:gridCol w="964907"/>
                <a:gridCol w="964907"/>
                <a:gridCol w="964907"/>
              </a:tblGrid>
              <a:tr h="804089">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Textfeld 5"/>
          <p:cNvSpPr txBox="1">
            <a:spLocks/>
          </p:cNvSpPr>
          <p:nvPr/>
        </p:nvSpPr>
        <p:spPr>
          <a:xfrm rot="2700000">
            <a:off x="310511"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Generation</a:t>
            </a:r>
            <a:endParaRPr lang="de-DE" sz="1400" dirty="0">
              <a:solidFill>
                <a:prstClr val="black"/>
              </a:solidFill>
            </a:endParaRPr>
          </a:p>
        </p:txBody>
      </p:sp>
      <p:sp>
        <p:nvSpPr>
          <p:cNvPr id="7" name="Textfeld 6"/>
          <p:cNvSpPr txBox="1">
            <a:spLocks/>
          </p:cNvSpPr>
          <p:nvPr/>
        </p:nvSpPr>
        <p:spPr>
          <a:xfrm rot="2700000">
            <a:off x="1199362"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Transmission</a:t>
            </a:r>
            <a:endParaRPr lang="de-DE" sz="1400" dirty="0">
              <a:solidFill>
                <a:prstClr val="black"/>
              </a:solidFill>
            </a:endParaRPr>
          </a:p>
        </p:txBody>
      </p:sp>
      <p:sp>
        <p:nvSpPr>
          <p:cNvPr id="8" name="Textfeld 7"/>
          <p:cNvSpPr txBox="1">
            <a:spLocks/>
          </p:cNvSpPr>
          <p:nvPr/>
        </p:nvSpPr>
        <p:spPr>
          <a:xfrm rot="2700000">
            <a:off x="2307090" y="7670081"/>
            <a:ext cx="1260000" cy="537603"/>
          </a:xfrm>
          <a:prstGeom prst="rect">
            <a:avLst/>
          </a:prstGeom>
          <a:noFill/>
        </p:spPr>
        <p:txBody>
          <a:bodyPr wrap="square" lIns="105684" tIns="52842" rIns="105684" bIns="52842" rtlCol="0">
            <a:spAutoFit/>
          </a:bodyPr>
          <a:lstStyle/>
          <a:p>
            <a:r>
              <a:rPr lang="de-DE" sz="1400" b="1" dirty="0" smtClean="0">
                <a:solidFill>
                  <a:prstClr val="black"/>
                </a:solidFill>
              </a:rPr>
              <a:t>Distribution</a:t>
            </a:r>
            <a:endParaRPr lang="de-DE" sz="1400" b="1" dirty="0">
              <a:solidFill>
                <a:prstClr val="black"/>
              </a:solidFill>
            </a:endParaRPr>
          </a:p>
        </p:txBody>
      </p:sp>
      <p:sp>
        <p:nvSpPr>
          <p:cNvPr id="9" name="Textfeld 8"/>
          <p:cNvSpPr txBox="1">
            <a:spLocks/>
          </p:cNvSpPr>
          <p:nvPr/>
        </p:nvSpPr>
        <p:spPr>
          <a:xfrm rot="2700000">
            <a:off x="3392647" y="7695879"/>
            <a:ext cx="1026000" cy="322160"/>
          </a:xfrm>
          <a:prstGeom prst="rect">
            <a:avLst/>
          </a:prstGeom>
          <a:noFill/>
        </p:spPr>
        <p:txBody>
          <a:bodyPr wrap="square" lIns="105684" tIns="52842" rIns="105684" bIns="52842" rtlCol="0">
            <a:spAutoFit/>
          </a:bodyPr>
          <a:lstStyle/>
          <a:p>
            <a:r>
              <a:rPr lang="de-DE" sz="1400" b="1" dirty="0" smtClean="0">
                <a:solidFill>
                  <a:prstClr val="black"/>
                </a:solidFill>
              </a:rPr>
              <a:t>DER</a:t>
            </a:r>
            <a:endParaRPr lang="de-DE" sz="1400" b="1" dirty="0">
              <a:solidFill>
                <a:prstClr val="black"/>
              </a:solidFill>
            </a:endParaRPr>
          </a:p>
        </p:txBody>
      </p:sp>
      <p:sp>
        <p:nvSpPr>
          <p:cNvPr id="10" name="Textfeld 9"/>
          <p:cNvSpPr txBox="1">
            <a:spLocks/>
          </p:cNvSpPr>
          <p:nvPr/>
        </p:nvSpPr>
        <p:spPr>
          <a:xfrm rot="2700000">
            <a:off x="4357490" y="7666174"/>
            <a:ext cx="1026000" cy="537603"/>
          </a:xfrm>
          <a:prstGeom prst="rect">
            <a:avLst/>
          </a:prstGeom>
          <a:noFill/>
        </p:spPr>
        <p:txBody>
          <a:bodyPr wrap="square" lIns="105684" tIns="52842" rIns="105684" bIns="52842" rtlCol="0">
            <a:spAutoFit/>
          </a:bodyPr>
          <a:lstStyle/>
          <a:p>
            <a:r>
              <a:rPr lang="de-DE" sz="1400" b="1" dirty="0" smtClean="0">
                <a:solidFill>
                  <a:prstClr val="black"/>
                </a:solidFill>
              </a:rPr>
              <a:t>Customer </a:t>
            </a:r>
            <a:r>
              <a:rPr lang="de-DE" sz="1400" b="1" dirty="0" err="1" smtClean="0">
                <a:solidFill>
                  <a:prstClr val="black"/>
                </a:solidFill>
              </a:rPr>
              <a:t>Premise</a:t>
            </a:r>
            <a:endParaRPr lang="de-DE" sz="1400" b="1" dirty="0">
              <a:solidFill>
                <a:prstClr val="black"/>
              </a:solidFill>
            </a:endParaRPr>
          </a:p>
        </p:txBody>
      </p:sp>
      <p:graphicFrame>
        <p:nvGraphicFramePr>
          <p:cNvPr id="11" name="Tabelle 10"/>
          <p:cNvGraphicFramePr>
            <a:graphicFrameLocks noGrp="1"/>
          </p:cNvGraphicFramePr>
          <p:nvPr>
            <p:extLst>
              <p:ext uri="{D42A27DB-BD31-4B8C-83A1-F6EECF244321}">
                <p14:modId xmlns:p14="http://schemas.microsoft.com/office/powerpoint/2010/main" val="3768201064"/>
              </p:ext>
            </p:extLst>
          </p:nvPr>
        </p:nvGraphicFramePr>
        <p:xfrm>
          <a:off x="5157192" y="2123728"/>
          <a:ext cx="337535" cy="4821766"/>
        </p:xfrm>
        <a:graphic>
          <a:graphicData uri="http://schemas.openxmlformats.org/drawingml/2006/table">
            <a:tbl>
              <a:tblPr firstRow="1" bandRow="1">
                <a:tableStyleId>{2D5ABB26-0587-4C30-8999-92F81FD0307C}</a:tableStyleId>
              </a:tblPr>
              <a:tblGrid>
                <a:gridCol w="337535"/>
              </a:tblGrid>
              <a:tr h="792088">
                <a:tc>
                  <a:txBody>
                    <a:bodyPr/>
                    <a:lstStyle/>
                    <a:p>
                      <a:r>
                        <a:rPr lang="de-DE" sz="1400" dirty="0" smtClean="0"/>
                        <a:t>f</a:t>
                      </a:r>
                      <a:endParaRPr lang="de-DE" sz="1400" dirty="0"/>
                    </a:p>
                  </a:txBody>
                  <a:tcPr marL="103680" marR="103680" marT="54261" marB="54261" anchor="ctr"/>
                </a:tc>
              </a:tr>
              <a:tr h="792088">
                <a:tc>
                  <a:txBody>
                    <a:bodyPr/>
                    <a:lstStyle/>
                    <a:p>
                      <a:r>
                        <a:rPr lang="de-DE" sz="1400" dirty="0" smtClean="0"/>
                        <a:t>e</a:t>
                      </a:r>
                      <a:endParaRPr lang="de-DE" sz="1400" dirty="0"/>
                    </a:p>
                  </a:txBody>
                  <a:tcPr marL="103680" marR="103680" marT="54261" marB="54261" anchor="ctr"/>
                </a:tc>
              </a:tr>
              <a:tr h="792088">
                <a:tc>
                  <a:txBody>
                    <a:bodyPr/>
                    <a:lstStyle/>
                    <a:p>
                      <a:r>
                        <a:rPr lang="de-DE" sz="1400" dirty="0" smtClean="0"/>
                        <a:t>d</a:t>
                      </a:r>
                      <a:endParaRPr lang="de-DE" sz="1400" dirty="0"/>
                    </a:p>
                  </a:txBody>
                  <a:tcPr marL="103680" marR="103680" marT="54261" marB="54261" anchor="ctr"/>
                </a:tc>
              </a:tr>
              <a:tr h="792088">
                <a:tc>
                  <a:txBody>
                    <a:bodyPr/>
                    <a:lstStyle/>
                    <a:p>
                      <a:r>
                        <a:rPr lang="de-DE" sz="1400" dirty="0" smtClean="0"/>
                        <a:t>c</a:t>
                      </a:r>
                      <a:endParaRPr lang="de-DE" sz="1400" dirty="0"/>
                    </a:p>
                  </a:txBody>
                  <a:tcPr marL="103680" marR="103680" marT="54261" marB="54261" anchor="ctr"/>
                </a:tc>
              </a:tr>
              <a:tr h="864096">
                <a:tc>
                  <a:txBody>
                    <a:bodyPr/>
                    <a:lstStyle/>
                    <a:p>
                      <a:r>
                        <a:rPr lang="de-DE" sz="1400" dirty="0" smtClean="0"/>
                        <a:t>b</a:t>
                      </a:r>
                      <a:endParaRPr lang="de-DE" sz="1400" dirty="0"/>
                    </a:p>
                  </a:txBody>
                  <a:tcPr marL="103680" marR="103680" marT="54261" marB="54261" anchor="ctr"/>
                </a:tc>
              </a:tr>
              <a:tr h="789318">
                <a:tc>
                  <a:txBody>
                    <a:bodyPr/>
                    <a:lstStyle/>
                    <a:p>
                      <a:r>
                        <a:rPr lang="de-DE" sz="1400" dirty="0" smtClean="0"/>
                        <a:t>a</a:t>
                      </a:r>
                      <a:endParaRPr lang="de-DE" sz="1400" dirty="0"/>
                    </a:p>
                  </a:txBody>
                  <a:tcPr marL="103680" marR="103680" marT="54261" marB="54261" anchor="ctr"/>
                </a:tc>
              </a:tr>
            </a:tbl>
          </a:graphicData>
        </a:graphic>
      </p:graphicFrame>
      <p:graphicFrame>
        <p:nvGraphicFramePr>
          <p:cNvPr id="12" name="Tabelle 11"/>
          <p:cNvGraphicFramePr>
            <a:graphicFrameLocks noGrp="1"/>
          </p:cNvGraphicFramePr>
          <p:nvPr>
            <p:extLst>
              <p:ext uri="{D42A27DB-BD31-4B8C-83A1-F6EECF244321}">
                <p14:modId xmlns:p14="http://schemas.microsoft.com/office/powerpoint/2010/main" val="3038061484"/>
              </p:ext>
            </p:extLst>
          </p:nvPr>
        </p:nvGraphicFramePr>
        <p:xfrm>
          <a:off x="332656" y="7020272"/>
          <a:ext cx="4824535" cy="384071"/>
        </p:xfrm>
        <a:graphic>
          <a:graphicData uri="http://schemas.openxmlformats.org/drawingml/2006/table">
            <a:tbl>
              <a:tblPr firstRow="1" bandRow="1">
                <a:tableStyleId>{2D5ABB26-0587-4C30-8999-92F81FD0307C}</a:tableStyleId>
              </a:tblPr>
              <a:tblGrid>
                <a:gridCol w="964907"/>
                <a:gridCol w="964907"/>
                <a:gridCol w="964907"/>
                <a:gridCol w="964907"/>
                <a:gridCol w="964907"/>
              </a:tblGrid>
              <a:tr h="384071">
                <a:tc>
                  <a:txBody>
                    <a:bodyPr/>
                    <a:lstStyle/>
                    <a:p>
                      <a:pPr algn="ctr"/>
                      <a:r>
                        <a:rPr lang="de-DE" sz="1400" dirty="0" smtClean="0"/>
                        <a:t>1</a:t>
                      </a:r>
                      <a:endParaRPr lang="de-DE" sz="1400" dirty="0"/>
                    </a:p>
                  </a:txBody>
                  <a:tcPr marL="103680" marR="103680" marT="54261" marB="54261" anchor="ctr"/>
                </a:tc>
                <a:tc>
                  <a:txBody>
                    <a:bodyPr/>
                    <a:lstStyle/>
                    <a:p>
                      <a:pPr algn="ctr"/>
                      <a:r>
                        <a:rPr lang="de-DE" sz="1400" dirty="0" smtClean="0"/>
                        <a:t>2</a:t>
                      </a:r>
                      <a:endParaRPr lang="de-DE" sz="1400" dirty="0"/>
                    </a:p>
                  </a:txBody>
                  <a:tcPr marL="103680" marR="103680" marT="54261" marB="54261" anchor="ctr"/>
                </a:tc>
                <a:tc>
                  <a:txBody>
                    <a:bodyPr/>
                    <a:lstStyle/>
                    <a:p>
                      <a:pPr algn="ctr"/>
                      <a:r>
                        <a:rPr lang="de-DE" sz="1400" dirty="0" smtClean="0"/>
                        <a:t>3</a:t>
                      </a:r>
                      <a:endParaRPr lang="de-DE" sz="1400" dirty="0"/>
                    </a:p>
                  </a:txBody>
                  <a:tcPr marL="103680" marR="103680" marT="54261" marB="54261" anchor="ctr"/>
                </a:tc>
                <a:tc>
                  <a:txBody>
                    <a:bodyPr/>
                    <a:lstStyle/>
                    <a:p>
                      <a:pPr algn="ctr"/>
                      <a:r>
                        <a:rPr lang="de-DE" sz="1400" dirty="0" smtClean="0"/>
                        <a:t>4</a:t>
                      </a:r>
                      <a:endParaRPr lang="de-DE" sz="1400" dirty="0"/>
                    </a:p>
                  </a:txBody>
                  <a:tcPr marL="103680" marR="103680" marT="54261" marB="54261" anchor="ctr"/>
                </a:tc>
                <a:tc>
                  <a:txBody>
                    <a:bodyPr/>
                    <a:lstStyle/>
                    <a:p>
                      <a:pPr algn="ctr"/>
                      <a:r>
                        <a:rPr lang="de-DE" sz="1400" dirty="0" smtClean="0"/>
                        <a:t>5</a:t>
                      </a:r>
                      <a:endParaRPr lang="de-DE" sz="1400" dirty="0"/>
                    </a:p>
                  </a:txBody>
                  <a:tcPr marL="103680" marR="103680" marT="54261" marB="54261" anchor="ctr"/>
                </a:tc>
              </a:tr>
            </a:tbl>
          </a:graphicData>
        </a:graphic>
      </p:graphicFrame>
      <p:graphicFrame>
        <p:nvGraphicFramePr>
          <p:cNvPr id="13" name="Tabelle 12"/>
          <p:cNvGraphicFramePr>
            <a:graphicFrameLocks noGrp="1"/>
          </p:cNvGraphicFramePr>
          <p:nvPr>
            <p:extLst>
              <p:ext uri="{D42A27DB-BD31-4B8C-83A1-F6EECF244321}">
                <p14:modId xmlns:p14="http://schemas.microsoft.com/office/powerpoint/2010/main" val="413051195"/>
              </p:ext>
            </p:extLst>
          </p:nvPr>
        </p:nvGraphicFramePr>
        <p:xfrm>
          <a:off x="5517232" y="2123728"/>
          <a:ext cx="1080120" cy="4821766"/>
        </p:xfrm>
        <a:graphic>
          <a:graphicData uri="http://schemas.openxmlformats.org/drawingml/2006/table">
            <a:tbl>
              <a:tblPr firstRow="1" bandRow="1">
                <a:tableStyleId>{2D5ABB26-0587-4C30-8999-92F81FD0307C}</a:tableStyleId>
              </a:tblPr>
              <a:tblGrid>
                <a:gridCol w="1080120"/>
              </a:tblGrid>
              <a:tr h="792088">
                <a:tc>
                  <a:txBody>
                    <a:bodyPr/>
                    <a:lstStyle/>
                    <a:p>
                      <a:r>
                        <a:rPr lang="de-DE" sz="1400" dirty="0" smtClean="0"/>
                        <a:t>Market</a:t>
                      </a:r>
                      <a:endParaRPr lang="de-DE" sz="1400" dirty="0"/>
                    </a:p>
                  </a:txBody>
                  <a:tcPr marL="103680" marR="103680" marT="54261" marB="54261" anchor="ctr"/>
                </a:tc>
              </a:tr>
              <a:tr h="792088">
                <a:tc>
                  <a:txBody>
                    <a:bodyPr/>
                    <a:lstStyle/>
                    <a:p>
                      <a:r>
                        <a:rPr lang="de-DE" sz="1400" dirty="0" smtClean="0"/>
                        <a:t>Enterprise</a:t>
                      </a:r>
                      <a:endParaRPr lang="de-DE" sz="1400" dirty="0"/>
                    </a:p>
                  </a:txBody>
                  <a:tcPr marL="103680" marR="103680" marT="54261" marB="54261" anchor="ctr"/>
                </a:tc>
              </a:tr>
              <a:tr h="792088">
                <a:tc>
                  <a:txBody>
                    <a:bodyPr/>
                    <a:lstStyle/>
                    <a:p>
                      <a:r>
                        <a:rPr lang="de-DE" sz="1400" dirty="0" smtClean="0"/>
                        <a:t>Operation</a:t>
                      </a:r>
                      <a:endParaRPr lang="de-DE" sz="1400" dirty="0"/>
                    </a:p>
                  </a:txBody>
                  <a:tcPr marL="103680" marR="103680" marT="54261" marB="54261" anchor="ctr"/>
                </a:tc>
              </a:tr>
              <a:tr h="792088">
                <a:tc>
                  <a:txBody>
                    <a:bodyPr/>
                    <a:lstStyle/>
                    <a:p>
                      <a:r>
                        <a:rPr lang="de-DE" sz="1400" dirty="0" smtClean="0"/>
                        <a:t>Station</a:t>
                      </a:r>
                      <a:endParaRPr lang="de-DE" sz="1400" dirty="0"/>
                    </a:p>
                  </a:txBody>
                  <a:tcPr marL="103680" marR="103680" marT="54261" marB="54261" anchor="ctr"/>
                </a:tc>
              </a:tr>
              <a:tr h="864096">
                <a:tc>
                  <a:txBody>
                    <a:bodyPr/>
                    <a:lstStyle/>
                    <a:p>
                      <a:r>
                        <a:rPr lang="de-DE" sz="1400" dirty="0" smtClean="0"/>
                        <a:t>Field</a:t>
                      </a:r>
                      <a:endParaRPr lang="de-DE" sz="1400" dirty="0"/>
                    </a:p>
                  </a:txBody>
                  <a:tcPr marL="103680" marR="103680" marT="54261" marB="54261" anchor="ctr"/>
                </a:tc>
              </a:tr>
              <a:tr h="789318">
                <a:tc>
                  <a:txBody>
                    <a:bodyPr/>
                    <a:lstStyle/>
                    <a:p>
                      <a:r>
                        <a:rPr lang="de-DE" sz="1400" dirty="0" err="1" smtClean="0"/>
                        <a:t>Process</a:t>
                      </a:r>
                      <a:endParaRPr lang="de-DE" sz="1400" dirty="0"/>
                    </a:p>
                  </a:txBody>
                  <a:tcPr marL="103680" marR="103680" marT="54261" marB="54261" anchor="ctr"/>
                </a:tc>
              </a:tr>
            </a:tbl>
          </a:graphicData>
        </a:graphic>
      </p:graphicFrame>
    </p:spTree>
    <p:extLst>
      <p:ext uri="{BB962C8B-B14F-4D97-AF65-F5344CB8AC3E}">
        <p14:creationId xmlns:p14="http://schemas.microsoft.com/office/powerpoint/2010/main" val="274664959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04664" y="395536"/>
            <a:ext cx="6048672" cy="369332"/>
          </a:xfrm>
          <a:prstGeom prst="rect">
            <a:avLst/>
          </a:prstGeom>
        </p:spPr>
        <p:txBody>
          <a:bodyPr wrap="square">
            <a:spAutoFit/>
          </a:bodyPr>
          <a:lstStyle/>
          <a:p>
            <a:pPr algn="just"/>
            <a:r>
              <a:rPr lang="de-DE" b="1" dirty="0" smtClean="0">
                <a:solidFill>
                  <a:prstClr val="black"/>
                </a:solidFill>
              </a:rPr>
              <a:t>Legend Layer A:</a:t>
            </a:r>
            <a:endParaRPr lang="en-US" dirty="0">
              <a:solidFill>
                <a:prstClr val="black"/>
              </a:solidFill>
            </a:endParaRPr>
          </a:p>
        </p:txBody>
      </p:sp>
      <p:graphicFrame>
        <p:nvGraphicFramePr>
          <p:cNvPr id="3" name="Tabelle 2"/>
          <p:cNvGraphicFramePr>
            <a:graphicFrameLocks noGrp="1"/>
          </p:cNvGraphicFramePr>
          <p:nvPr>
            <p:extLst>
              <p:ext uri="{D42A27DB-BD31-4B8C-83A1-F6EECF244321}">
                <p14:modId xmlns:p14="http://schemas.microsoft.com/office/powerpoint/2010/main" val="2045320413"/>
              </p:ext>
            </p:extLst>
          </p:nvPr>
        </p:nvGraphicFramePr>
        <p:xfrm>
          <a:off x="281136" y="1043608"/>
          <a:ext cx="6172200" cy="6840760"/>
        </p:xfrm>
        <a:graphic>
          <a:graphicData uri="http://schemas.openxmlformats.org/drawingml/2006/table">
            <a:tbl>
              <a:tblPr firstRow="1" firstCol="1" bandRow="1">
                <a:tableStyleId>{5940675A-B579-460E-94D1-54222C63F5DA}</a:tableStyleId>
              </a:tblPr>
              <a:tblGrid>
                <a:gridCol w="1141784"/>
                <a:gridCol w="5030416"/>
              </a:tblGrid>
              <a:tr h="182880">
                <a:tc>
                  <a:txBody>
                    <a:bodyPr/>
                    <a:lstStyle/>
                    <a:p>
                      <a:pPr>
                        <a:spcAft>
                          <a:spcPts val="0"/>
                        </a:spcAft>
                      </a:pPr>
                      <a:r>
                        <a:rPr lang="en-US" sz="1200" b="1" dirty="0" smtClean="0">
                          <a:effectLst/>
                        </a:rPr>
                        <a:t>Symbol</a:t>
                      </a:r>
                      <a:endParaRPr lang="en-US" sz="1200" b="1" dirty="0">
                        <a:effectLst/>
                        <a:latin typeface="Arial"/>
                        <a:ea typeface="Times New Roman"/>
                        <a:cs typeface="Times New Roman"/>
                      </a:endParaRPr>
                    </a:p>
                  </a:txBody>
                  <a:tcPr marL="68166" marR="68166" marT="0" marB="0"/>
                </a:tc>
                <a:tc>
                  <a:txBody>
                    <a:bodyPr/>
                    <a:lstStyle/>
                    <a:p>
                      <a:pPr>
                        <a:spcAft>
                          <a:spcPts val="0"/>
                        </a:spcAft>
                      </a:pPr>
                      <a:r>
                        <a:rPr lang="en-US" sz="1200" b="1" dirty="0" smtClean="0">
                          <a:effectLst/>
                        </a:rPr>
                        <a:t>Description</a:t>
                      </a:r>
                      <a:endParaRPr lang="en-US" sz="1200" b="1" dirty="0">
                        <a:effectLst/>
                        <a:latin typeface="Arial"/>
                        <a:ea typeface="Times New Roman"/>
                        <a:cs typeface="Times New Roman"/>
                      </a:endParaRPr>
                    </a:p>
                  </a:txBody>
                  <a:tcPr marL="68166" marR="68166" marT="0" marB="0"/>
                </a:tc>
              </a:tr>
              <a:tr h="537200">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computer</a:t>
                      </a:r>
                      <a:r>
                        <a:rPr lang="de-DE" sz="1200" dirty="0" smtClean="0">
                          <a:effectLst/>
                          <a:latin typeface="Arial"/>
                          <a:ea typeface="Times New Roman"/>
                          <a:cs typeface="Times New Roman"/>
                        </a:rPr>
                        <a:t> (CRM,</a:t>
                      </a:r>
                      <a:r>
                        <a:rPr lang="de-DE" sz="1200" baseline="0" dirty="0" smtClean="0">
                          <a:effectLst/>
                          <a:latin typeface="Arial"/>
                          <a:ea typeface="Times New Roman"/>
                          <a:cs typeface="Times New Roman"/>
                        </a:rPr>
                        <a:t> DMS, HES, etc.</a:t>
                      </a:r>
                      <a:r>
                        <a:rPr lang="de-DE" sz="1200" dirty="0" smtClean="0">
                          <a:effectLst/>
                          <a:latin typeface="Arial"/>
                          <a:ea typeface="Times New Roman"/>
                          <a:cs typeface="Times New Roman"/>
                        </a:rPr>
                        <a:t>)</a:t>
                      </a:r>
                      <a:endParaRPr lang="en-US" sz="1200" dirty="0">
                        <a:effectLst/>
                        <a:latin typeface="Arial"/>
                        <a:ea typeface="Times New Roman"/>
                        <a:cs typeface="Times New Roman"/>
                      </a:endParaRPr>
                    </a:p>
                  </a:txBody>
                  <a:tcPr marL="68166" marR="68166" marT="0" marB="0" anchor="ctr"/>
                </a:tc>
              </a:tr>
              <a:tr h="576064">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gateway</a:t>
                      </a:r>
                      <a:endParaRPr lang="en-US" sz="1200" dirty="0">
                        <a:effectLst/>
                        <a:latin typeface="Arial"/>
                        <a:ea typeface="Times New Roman"/>
                        <a:cs typeface="Times New Roman"/>
                      </a:endParaRPr>
                    </a:p>
                  </a:txBody>
                  <a:tcPr marL="68166" marR="68166" marT="0" marB="0" anchor="ctr"/>
                </a:tc>
              </a:tr>
              <a:tr h="648072">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smtClean="0">
                          <a:effectLst/>
                          <a:latin typeface="Arial"/>
                          <a:ea typeface="Times New Roman"/>
                          <a:cs typeface="Times New Roman"/>
                        </a:rPr>
                        <a:t>HMI</a:t>
                      </a:r>
                      <a:endParaRPr lang="en-US" sz="1200" dirty="0">
                        <a:effectLst/>
                        <a:latin typeface="Arial"/>
                        <a:ea typeface="Times New Roman"/>
                        <a:cs typeface="Times New Roman"/>
                      </a:endParaRPr>
                    </a:p>
                  </a:txBody>
                  <a:tcPr marL="68166" marR="68166" marT="0" marB="0" anchor="ctr"/>
                </a:tc>
              </a:tr>
              <a:tr h="576064">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data</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collector</a:t>
                      </a:r>
                      <a:endParaRPr lang="en-US" sz="1200" dirty="0">
                        <a:effectLst/>
                        <a:latin typeface="Arial"/>
                        <a:ea typeface="Times New Roman"/>
                        <a:cs typeface="Times New Roman"/>
                      </a:endParaRPr>
                    </a:p>
                  </a:txBody>
                  <a:tcPr marL="68166" marR="68166" marT="0" marB="0" anchor="ctr"/>
                </a:tc>
              </a:tr>
              <a:tr h="504056">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controller</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and</a:t>
                      </a:r>
                      <a:r>
                        <a:rPr lang="de-DE" sz="1200" baseline="0" dirty="0" smtClean="0">
                          <a:effectLst/>
                          <a:latin typeface="Arial"/>
                          <a:ea typeface="Times New Roman"/>
                          <a:cs typeface="Times New Roman"/>
                        </a:rPr>
                        <a:t> IED</a:t>
                      </a:r>
                      <a:endParaRPr lang="en-US" sz="1200" dirty="0">
                        <a:effectLst/>
                        <a:latin typeface="Arial"/>
                        <a:ea typeface="Times New Roman"/>
                        <a:cs typeface="Times New Roman"/>
                      </a:endParaRPr>
                    </a:p>
                  </a:txBody>
                  <a:tcPr marL="68166" marR="68166" marT="0" marB="0" anchor="ctr"/>
                </a:tc>
              </a:tr>
              <a:tr h="720080">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transmitter</a:t>
                      </a:r>
                      <a:endParaRPr lang="en-US" sz="1200" dirty="0">
                        <a:effectLst/>
                        <a:latin typeface="Arial"/>
                        <a:ea typeface="Times New Roman"/>
                        <a:cs typeface="Times New Roman"/>
                      </a:endParaRPr>
                    </a:p>
                  </a:txBody>
                  <a:tcPr marL="68166" marR="68166" marT="0" marB="0" anchor="ctr"/>
                </a:tc>
              </a:tr>
              <a:tr h="432048">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generator</a:t>
                      </a:r>
                      <a:endParaRPr lang="en-US" sz="1200" dirty="0">
                        <a:effectLst/>
                        <a:latin typeface="Arial"/>
                        <a:ea typeface="Times New Roman"/>
                        <a:cs typeface="Times New Roman"/>
                      </a:endParaRPr>
                    </a:p>
                  </a:txBody>
                  <a:tcPr marL="68166" marR="68166" marT="0" marB="0" anchor="ctr"/>
                </a:tc>
              </a:tr>
              <a:tr h="432048">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substation</a:t>
                      </a:r>
                      <a:endParaRPr lang="en-US" sz="1200" dirty="0">
                        <a:effectLst/>
                        <a:latin typeface="Arial"/>
                        <a:ea typeface="Times New Roman"/>
                        <a:cs typeface="Times New Roman"/>
                      </a:endParaRPr>
                    </a:p>
                  </a:txBody>
                  <a:tcPr marL="68166" marR="68166" marT="0" marB="0" anchor="ctr"/>
                </a:tc>
              </a:tr>
              <a:tr h="432048">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baseline="0" dirty="0" err="1" smtClean="0">
                          <a:effectLst/>
                          <a:latin typeface="Arial"/>
                          <a:ea typeface="Times New Roman"/>
                          <a:cs typeface="Times New Roman"/>
                        </a:rPr>
                        <a:t>information</a:t>
                      </a:r>
                      <a:r>
                        <a:rPr lang="de-DE" sz="1200" baseline="0" dirty="0" smtClean="0">
                          <a:effectLst/>
                          <a:latin typeface="Arial"/>
                          <a:ea typeface="Times New Roman"/>
                          <a:cs typeface="Times New Roman"/>
                        </a:rPr>
                        <a:t> </a:t>
                      </a:r>
                      <a:r>
                        <a:rPr lang="de-DE" sz="1200" baseline="0" dirty="0" err="1" smtClean="0">
                          <a:effectLst/>
                          <a:latin typeface="Arial"/>
                          <a:ea typeface="Times New Roman"/>
                          <a:cs typeface="Times New Roman"/>
                        </a:rPr>
                        <a:t>flow</a:t>
                      </a:r>
                      <a:r>
                        <a:rPr lang="de-DE" sz="1200" baseline="0" dirty="0" smtClean="0">
                          <a:effectLst/>
                          <a:latin typeface="Arial"/>
                          <a:ea typeface="Times New Roman"/>
                          <a:cs typeface="Times New Roman"/>
                        </a:rPr>
                        <a:t> (</a:t>
                      </a:r>
                      <a:r>
                        <a:rPr lang="de-DE" sz="1200" baseline="0" dirty="0" err="1" smtClean="0">
                          <a:effectLst/>
                          <a:latin typeface="Arial"/>
                          <a:ea typeface="Times New Roman"/>
                          <a:cs typeface="Times New Roman"/>
                        </a:rPr>
                        <a:t>wired</a:t>
                      </a:r>
                      <a:r>
                        <a:rPr lang="de-DE" sz="1200" baseline="0" dirty="0" smtClean="0">
                          <a:effectLst/>
                          <a:latin typeface="Arial"/>
                          <a:ea typeface="Times New Roman"/>
                          <a:cs typeface="Times New Roman"/>
                        </a:rPr>
                        <a:t>)</a:t>
                      </a:r>
                      <a:endParaRPr lang="en-US" sz="1200" dirty="0">
                        <a:effectLst/>
                        <a:latin typeface="Arial"/>
                        <a:ea typeface="Times New Roman"/>
                        <a:cs typeface="Times New Roman"/>
                      </a:endParaRPr>
                    </a:p>
                  </a:txBody>
                  <a:tcPr marL="68166" marR="68166" marT="0" marB="0" anchor="ctr"/>
                </a:tc>
              </a:tr>
              <a:tr h="504056">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baseline="0" dirty="0" err="1" smtClean="0">
                          <a:effectLst/>
                          <a:latin typeface="Arial"/>
                          <a:ea typeface="Times New Roman"/>
                          <a:cs typeface="Times New Roman"/>
                        </a:rPr>
                        <a:t>information</a:t>
                      </a:r>
                      <a:r>
                        <a:rPr lang="de-DE" sz="1200" baseline="0" dirty="0" smtClean="0">
                          <a:effectLst/>
                          <a:latin typeface="Arial"/>
                          <a:ea typeface="Times New Roman"/>
                          <a:cs typeface="Times New Roman"/>
                        </a:rPr>
                        <a:t> </a:t>
                      </a:r>
                      <a:r>
                        <a:rPr lang="de-DE" sz="1200" baseline="0" dirty="0" err="1" smtClean="0">
                          <a:effectLst/>
                          <a:latin typeface="Arial"/>
                          <a:ea typeface="Times New Roman"/>
                          <a:cs typeface="Times New Roman"/>
                        </a:rPr>
                        <a:t>flow</a:t>
                      </a:r>
                      <a:r>
                        <a:rPr lang="de-DE" sz="1200" baseline="0" dirty="0" smtClean="0">
                          <a:effectLst/>
                          <a:latin typeface="Arial"/>
                          <a:ea typeface="Times New Roman"/>
                          <a:cs typeface="Times New Roman"/>
                        </a:rPr>
                        <a:t> (</a:t>
                      </a:r>
                      <a:r>
                        <a:rPr lang="de-DE" sz="1200" baseline="0" dirty="0" err="1" smtClean="0">
                          <a:effectLst/>
                          <a:latin typeface="Arial"/>
                          <a:ea typeface="Times New Roman"/>
                          <a:cs typeface="Times New Roman"/>
                        </a:rPr>
                        <a:t>wireless</a:t>
                      </a:r>
                      <a:r>
                        <a:rPr lang="de-DE" sz="1200" baseline="0" dirty="0" smtClean="0">
                          <a:effectLst/>
                          <a:latin typeface="Arial"/>
                          <a:ea typeface="Times New Roman"/>
                          <a:cs typeface="Times New Roman"/>
                        </a:rPr>
                        <a:t>)</a:t>
                      </a:r>
                      <a:endParaRPr lang="en-US" sz="1200" dirty="0" smtClean="0">
                        <a:effectLst/>
                        <a:latin typeface="Arial"/>
                        <a:ea typeface="Times New Roman"/>
                        <a:cs typeface="Times New Roman"/>
                      </a:endParaRPr>
                    </a:p>
                  </a:txBody>
                  <a:tcPr marL="68166" marR="68166" marT="0" marB="0" anchor="ctr"/>
                </a:tc>
              </a:tr>
              <a:tr h="432048">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smtClean="0">
                          <a:effectLst/>
                          <a:latin typeface="Arial"/>
                          <a:ea typeface="Times New Roman"/>
                          <a:cs typeface="Times New Roman"/>
                        </a:rPr>
                        <a:t>power </a:t>
                      </a:r>
                      <a:r>
                        <a:rPr lang="de-DE" sz="1200" dirty="0" err="1" smtClean="0">
                          <a:effectLst/>
                          <a:latin typeface="Arial"/>
                          <a:ea typeface="Times New Roman"/>
                          <a:cs typeface="Times New Roman"/>
                        </a:rPr>
                        <a:t>grid</a:t>
                      </a:r>
                      <a:endParaRPr lang="en-US" sz="1200" dirty="0">
                        <a:effectLst/>
                        <a:latin typeface="Arial"/>
                        <a:ea typeface="Times New Roman"/>
                        <a:cs typeface="Times New Roman"/>
                      </a:endParaRPr>
                    </a:p>
                  </a:txBody>
                  <a:tcPr marL="68166" marR="68166" marT="0" marB="0" anchor="ctr"/>
                </a:tc>
              </a:tr>
              <a:tr h="432048">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bus</a:t>
                      </a:r>
                      <a:endParaRPr lang="en-US" sz="1200" dirty="0">
                        <a:effectLst/>
                        <a:latin typeface="Arial"/>
                        <a:ea typeface="Times New Roman"/>
                        <a:cs typeface="Times New Roman"/>
                      </a:endParaRPr>
                    </a:p>
                  </a:txBody>
                  <a:tcPr marL="68166" marR="68166" marT="0" marB="0" anchor="ctr"/>
                </a:tc>
              </a:tr>
              <a:tr h="432048">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smtClean="0">
                          <a:effectLst/>
                          <a:latin typeface="Arial"/>
                          <a:ea typeface="Times New Roman"/>
                          <a:cs typeface="Times New Roman"/>
                        </a:rPr>
                        <a:t>power </a:t>
                      </a:r>
                      <a:r>
                        <a:rPr lang="de-DE" sz="1200" dirty="0" err="1" smtClean="0">
                          <a:effectLst/>
                          <a:latin typeface="Arial"/>
                          <a:ea typeface="Times New Roman"/>
                          <a:cs typeface="Times New Roman"/>
                        </a:rPr>
                        <a:t>line</a:t>
                      </a:r>
                      <a:endParaRPr lang="en-US" sz="1200" dirty="0">
                        <a:effectLst/>
                        <a:latin typeface="Arial"/>
                        <a:ea typeface="Times New Roman"/>
                        <a:cs typeface="Times New Roman"/>
                      </a:endParaRPr>
                    </a:p>
                  </a:txBody>
                  <a:tcPr marL="68166" marR="68166" marT="0" marB="0" anchor="ctr"/>
                </a:tc>
              </a:tr>
            </a:tbl>
          </a:graphicData>
        </a:graphic>
      </p:graphicFrame>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696" y="1259632"/>
            <a:ext cx="3524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783" y="1909664"/>
            <a:ext cx="4762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33" y="2411760"/>
            <a:ext cx="51435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785" y="3059832"/>
            <a:ext cx="48577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3483" y="3635896"/>
            <a:ext cx="4953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608" y="4139955"/>
            <a:ext cx="228600" cy="56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8733" y="4860032"/>
            <a:ext cx="304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508" y="5317606"/>
            <a:ext cx="32385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3"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2708" y="5724129"/>
            <a:ext cx="190500" cy="21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4"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4366" y="6156176"/>
            <a:ext cx="228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6" name="Picture 1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6714" y="6660232"/>
            <a:ext cx="45719"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6714" y="7092280"/>
            <a:ext cx="45719" cy="324000"/>
          </a:xfrm>
          <a:prstGeom prst="rect">
            <a:avLst/>
          </a:prstGeom>
          <a:noFill/>
          <a:ln>
            <a:noFill/>
          </a:ln>
          <a:scene3d>
            <a:camera prst="orthographicFront">
              <a:rot lat="0" lon="0" rev="540000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7" name="Picture 15"/>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1133" y="7668344"/>
            <a:ext cx="540000"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76758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l"/>
            <a:r>
              <a:rPr lang="de-DE" dirty="0" smtClean="0"/>
              <a:t>Layer B: Communication</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2231749863"/>
              </p:ext>
            </p:extLst>
          </p:nvPr>
        </p:nvGraphicFramePr>
        <p:xfrm>
          <a:off x="332656" y="2123728"/>
          <a:ext cx="4824535" cy="4824534"/>
        </p:xfrm>
        <a:graphic>
          <a:graphicData uri="http://schemas.openxmlformats.org/drawingml/2006/table">
            <a:tbl>
              <a:tblPr firstRow="1" bandRow="1">
                <a:tableStyleId>{5940675A-B579-460E-94D1-54222C63F5DA}</a:tableStyleId>
              </a:tblPr>
              <a:tblGrid>
                <a:gridCol w="964907"/>
                <a:gridCol w="964907"/>
                <a:gridCol w="964907"/>
                <a:gridCol w="964907"/>
                <a:gridCol w="964907"/>
              </a:tblGrid>
              <a:tr h="804089">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Textfeld 5"/>
          <p:cNvSpPr txBox="1">
            <a:spLocks/>
          </p:cNvSpPr>
          <p:nvPr/>
        </p:nvSpPr>
        <p:spPr>
          <a:xfrm rot="2700000">
            <a:off x="310511"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Generation</a:t>
            </a:r>
            <a:endParaRPr lang="de-DE" sz="1400" dirty="0">
              <a:solidFill>
                <a:prstClr val="black"/>
              </a:solidFill>
            </a:endParaRPr>
          </a:p>
        </p:txBody>
      </p:sp>
      <p:sp>
        <p:nvSpPr>
          <p:cNvPr id="7" name="Textfeld 6"/>
          <p:cNvSpPr txBox="1">
            <a:spLocks/>
          </p:cNvSpPr>
          <p:nvPr/>
        </p:nvSpPr>
        <p:spPr>
          <a:xfrm rot="2700000">
            <a:off x="1199362"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Transmission</a:t>
            </a:r>
            <a:endParaRPr lang="de-DE" sz="1400" dirty="0">
              <a:solidFill>
                <a:prstClr val="black"/>
              </a:solidFill>
            </a:endParaRPr>
          </a:p>
        </p:txBody>
      </p:sp>
      <p:sp>
        <p:nvSpPr>
          <p:cNvPr id="8" name="Textfeld 7"/>
          <p:cNvSpPr txBox="1">
            <a:spLocks/>
          </p:cNvSpPr>
          <p:nvPr/>
        </p:nvSpPr>
        <p:spPr>
          <a:xfrm rot="2700000">
            <a:off x="2307090" y="7670081"/>
            <a:ext cx="1260000" cy="537603"/>
          </a:xfrm>
          <a:prstGeom prst="rect">
            <a:avLst/>
          </a:prstGeom>
          <a:noFill/>
        </p:spPr>
        <p:txBody>
          <a:bodyPr wrap="square" lIns="105684" tIns="52842" rIns="105684" bIns="52842" rtlCol="0">
            <a:spAutoFit/>
          </a:bodyPr>
          <a:lstStyle/>
          <a:p>
            <a:r>
              <a:rPr lang="de-DE" sz="1400" b="1" dirty="0" smtClean="0">
                <a:solidFill>
                  <a:prstClr val="black"/>
                </a:solidFill>
              </a:rPr>
              <a:t>Distribution</a:t>
            </a:r>
            <a:endParaRPr lang="de-DE" sz="1400" b="1" dirty="0">
              <a:solidFill>
                <a:prstClr val="black"/>
              </a:solidFill>
            </a:endParaRPr>
          </a:p>
        </p:txBody>
      </p:sp>
      <p:sp>
        <p:nvSpPr>
          <p:cNvPr id="9" name="Textfeld 8"/>
          <p:cNvSpPr txBox="1">
            <a:spLocks/>
          </p:cNvSpPr>
          <p:nvPr/>
        </p:nvSpPr>
        <p:spPr>
          <a:xfrm rot="2700000">
            <a:off x="3392647" y="7695879"/>
            <a:ext cx="1026000" cy="322160"/>
          </a:xfrm>
          <a:prstGeom prst="rect">
            <a:avLst/>
          </a:prstGeom>
          <a:noFill/>
        </p:spPr>
        <p:txBody>
          <a:bodyPr wrap="square" lIns="105684" tIns="52842" rIns="105684" bIns="52842" rtlCol="0">
            <a:spAutoFit/>
          </a:bodyPr>
          <a:lstStyle/>
          <a:p>
            <a:r>
              <a:rPr lang="de-DE" sz="1400" b="1" dirty="0" smtClean="0">
                <a:solidFill>
                  <a:prstClr val="black"/>
                </a:solidFill>
              </a:rPr>
              <a:t>DER</a:t>
            </a:r>
            <a:endParaRPr lang="de-DE" sz="1400" b="1" dirty="0">
              <a:solidFill>
                <a:prstClr val="black"/>
              </a:solidFill>
            </a:endParaRPr>
          </a:p>
        </p:txBody>
      </p:sp>
      <p:sp>
        <p:nvSpPr>
          <p:cNvPr id="10" name="Textfeld 9"/>
          <p:cNvSpPr txBox="1">
            <a:spLocks/>
          </p:cNvSpPr>
          <p:nvPr/>
        </p:nvSpPr>
        <p:spPr>
          <a:xfrm rot="2700000">
            <a:off x="4357490" y="7666174"/>
            <a:ext cx="1026000" cy="537603"/>
          </a:xfrm>
          <a:prstGeom prst="rect">
            <a:avLst/>
          </a:prstGeom>
          <a:noFill/>
        </p:spPr>
        <p:txBody>
          <a:bodyPr wrap="square" lIns="105684" tIns="52842" rIns="105684" bIns="52842" rtlCol="0">
            <a:spAutoFit/>
          </a:bodyPr>
          <a:lstStyle/>
          <a:p>
            <a:r>
              <a:rPr lang="de-DE" sz="1400" b="1" dirty="0" smtClean="0">
                <a:solidFill>
                  <a:prstClr val="black"/>
                </a:solidFill>
              </a:rPr>
              <a:t>Customer </a:t>
            </a:r>
            <a:r>
              <a:rPr lang="de-DE" sz="1400" b="1" dirty="0" err="1" smtClean="0">
                <a:solidFill>
                  <a:prstClr val="black"/>
                </a:solidFill>
              </a:rPr>
              <a:t>Premise</a:t>
            </a:r>
            <a:endParaRPr lang="de-DE" sz="1400" b="1" dirty="0">
              <a:solidFill>
                <a:prstClr val="black"/>
              </a:solidFill>
            </a:endParaRPr>
          </a:p>
        </p:txBody>
      </p:sp>
      <p:graphicFrame>
        <p:nvGraphicFramePr>
          <p:cNvPr id="13" name="Tabelle 12"/>
          <p:cNvGraphicFramePr>
            <a:graphicFrameLocks noGrp="1"/>
          </p:cNvGraphicFramePr>
          <p:nvPr>
            <p:extLst>
              <p:ext uri="{D42A27DB-BD31-4B8C-83A1-F6EECF244321}">
                <p14:modId xmlns:p14="http://schemas.microsoft.com/office/powerpoint/2010/main" val="2239319133"/>
              </p:ext>
            </p:extLst>
          </p:nvPr>
        </p:nvGraphicFramePr>
        <p:xfrm>
          <a:off x="5517232" y="2123728"/>
          <a:ext cx="1080120" cy="4821766"/>
        </p:xfrm>
        <a:graphic>
          <a:graphicData uri="http://schemas.openxmlformats.org/drawingml/2006/table">
            <a:tbl>
              <a:tblPr firstRow="1" bandRow="1">
                <a:tableStyleId>{2D5ABB26-0587-4C30-8999-92F81FD0307C}</a:tableStyleId>
              </a:tblPr>
              <a:tblGrid>
                <a:gridCol w="1080120"/>
              </a:tblGrid>
              <a:tr h="792088">
                <a:tc>
                  <a:txBody>
                    <a:bodyPr/>
                    <a:lstStyle/>
                    <a:p>
                      <a:r>
                        <a:rPr lang="de-DE" sz="1400" dirty="0" smtClean="0"/>
                        <a:t>Market</a:t>
                      </a:r>
                      <a:endParaRPr lang="de-DE" sz="1400" dirty="0"/>
                    </a:p>
                  </a:txBody>
                  <a:tcPr marL="103680" marR="103680" marT="54261" marB="54261" anchor="ctr"/>
                </a:tc>
              </a:tr>
              <a:tr h="792088">
                <a:tc>
                  <a:txBody>
                    <a:bodyPr/>
                    <a:lstStyle/>
                    <a:p>
                      <a:r>
                        <a:rPr lang="de-DE" sz="1400" dirty="0" smtClean="0"/>
                        <a:t>Enterprise</a:t>
                      </a:r>
                      <a:endParaRPr lang="de-DE" sz="1400" dirty="0"/>
                    </a:p>
                  </a:txBody>
                  <a:tcPr marL="103680" marR="103680" marT="54261" marB="54261" anchor="ctr"/>
                </a:tc>
              </a:tr>
              <a:tr h="792088">
                <a:tc>
                  <a:txBody>
                    <a:bodyPr/>
                    <a:lstStyle/>
                    <a:p>
                      <a:r>
                        <a:rPr lang="de-DE" sz="1400" dirty="0" smtClean="0"/>
                        <a:t>Operation</a:t>
                      </a:r>
                      <a:endParaRPr lang="de-DE" sz="1400" dirty="0"/>
                    </a:p>
                  </a:txBody>
                  <a:tcPr marL="103680" marR="103680" marT="54261" marB="54261" anchor="ctr"/>
                </a:tc>
              </a:tr>
              <a:tr h="792088">
                <a:tc>
                  <a:txBody>
                    <a:bodyPr/>
                    <a:lstStyle/>
                    <a:p>
                      <a:r>
                        <a:rPr lang="de-DE" sz="1400" dirty="0" smtClean="0"/>
                        <a:t>Station</a:t>
                      </a:r>
                      <a:endParaRPr lang="de-DE" sz="1400" dirty="0"/>
                    </a:p>
                  </a:txBody>
                  <a:tcPr marL="103680" marR="103680" marT="54261" marB="54261" anchor="ctr"/>
                </a:tc>
              </a:tr>
              <a:tr h="864096">
                <a:tc>
                  <a:txBody>
                    <a:bodyPr/>
                    <a:lstStyle/>
                    <a:p>
                      <a:r>
                        <a:rPr lang="de-DE" sz="1400" dirty="0" smtClean="0"/>
                        <a:t>Field</a:t>
                      </a:r>
                      <a:endParaRPr lang="de-DE" sz="1400" dirty="0"/>
                    </a:p>
                  </a:txBody>
                  <a:tcPr marL="103680" marR="103680" marT="54261" marB="54261" anchor="ctr"/>
                </a:tc>
              </a:tr>
              <a:tr h="789318">
                <a:tc>
                  <a:txBody>
                    <a:bodyPr/>
                    <a:lstStyle/>
                    <a:p>
                      <a:r>
                        <a:rPr lang="de-DE" sz="1400" dirty="0" err="1" smtClean="0"/>
                        <a:t>Process</a:t>
                      </a:r>
                      <a:endParaRPr lang="de-DE" sz="1400" dirty="0"/>
                    </a:p>
                  </a:txBody>
                  <a:tcPr marL="103680" marR="103680" marT="54261" marB="54261" anchor="ctr"/>
                </a:tc>
              </a:tr>
            </a:tbl>
          </a:graphicData>
        </a:graphic>
      </p:graphicFrame>
      <p:graphicFrame>
        <p:nvGraphicFramePr>
          <p:cNvPr id="14" name="Tabelle 13"/>
          <p:cNvGraphicFramePr>
            <a:graphicFrameLocks noGrp="1"/>
          </p:cNvGraphicFramePr>
          <p:nvPr>
            <p:extLst>
              <p:ext uri="{D42A27DB-BD31-4B8C-83A1-F6EECF244321}">
                <p14:modId xmlns:p14="http://schemas.microsoft.com/office/powerpoint/2010/main" val="3063050754"/>
              </p:ext>
            </p:extLst>
          </p:nvPr>
        </p:nvGraphicFramePr>
        <p:xfrm>
          <a:off x="332656" y="7020272"/>
          <a:ext cx="4824535" cy="384071"/>
        </p:xfrm>
        <a:graphic>
          <a:graphicData uri="http://schemas.openxmlformats.org/drawingml/2006/table">
            <a:tbl>
              <a:tblPr firstRow="1" bandRow="1">
                <a:tableStyleId>{2D5ABB26-0587-4C30-8999-92F81FD0307C}</a:tableStyleId>
              </a:tblPr>
              <a:tblGrid>
                <a:gridCol w="964907"/>
                <a:gridCol w="964907"/>
                <a:gridCol w="964907"/>
                <a:gridCol w="964907"/>
                <a:gridCol w="964907"/>
              </a:tblGrid>
              <a:tr h="384071">
                <a:tc>
                  <a:txBody>
                    <a:bodyPr/>
                    <a:lstStyle/>
                    <a:p>
                      <a:pPr algn="ctr"/>
                      <a:r>
                        <a:rPr lang="de-DE" sz="1400" dirty="0" smtClean="0"/>
                        <a:t>1</a:t>
                      </a:r>
                      <a:endParaRPr lang="de-DE" sz="1400" dirty="0"/>
                    </a:p>
                  </a:txBody>
                  <a:tcPr marL="103680" marR="103680" marT="54261" marB="54261" anchor="ctr"/>
                </a:tc>
                <a:tc>
                  <a:txBody>
                    <a:bodyPr/>
                    <a:lstStyle/>
                    <a:p>
                      <a:pPr algn="ctr"/>
                      <a:r>
                        <a:rPr lang="de-DE" sz="1400" dirty="0" smtClean="0"/>
                        <a:t>2</a:t>
                      </a:r>
                      <a:endParaRPr lang="de-DE" sz="1400" dirty="0"/>
                    </a:p>
                  </a:txBody>
                  <a:tcPr marL="103680" marR="103680" marT="54261" marB="54261" anchor="ctr"/>
                </a:tc>
                <a:tc>
                  <a:txBody>
                    <a:bodyPr/>
                    <a:lstStyle/>
                    <a:p>
                      <a:pPr algn="ctr"/>
                      <a:r>
                        <a:rPr lang="de-DE" sz="1400" dirty="0" smtClean="0"/>
                        <a:t>3</a:t>
                      </a:r>
                      <a:endParaRPr lang="de-DE" sz="1400" dirty="0"/>
                    </a:p>
                  </a:txBody>
                  <a:tcPr marL="103680" marR="103680" marT="54261" marB="54261" anchor="ctr"/>
                </a:tc>
                <a:tc>
                  <a:txBody>
                    <a:bodyPr/>
                    <a:lstStyle/>
                    <a:p>
                      <a:pPr algn="ctr"/>
                      <a:r>
                        <a:rPr lang="de-DE" sz="1400" dirty="0" smtClean="0"/>
                        <a:t>4</a:t>
                      </a:r>
                      <a:endParaRPr lang="de-DE" sz="1400" dirty="0"/>
                    </a:p>
                  </a:txBody>
                  <a:tcPr marL="103680" marR="103680" marT="54261" marB="54261" anchor="ctr"/>
                </a:tc>
                <a:tc>
                  <a:txBody>
                    <a:bodyPr/>
                    <a:lstStyle/>
                    <a:p>
                      <a:pPr algn="ctr"/>
                      <a:r>
                        <a:rPr lang="de-DE" sz="1400" dirty="0" smtClean="0"/>
                        <a:t>5</a:t>
                      </a:r>
                      <a:endParaRPr lang="de-DE" sz="1400" dirty="0"/>
                    </a:p>
                  </a:txBody>
                  <a:tcPr marL="103680" marR="103680" marT="54261" marB="54261" anchor="ctr"/>
                </a:tc>
              </a:tr>
            </a:tbl>
          </a:graphicData>
        </a:graphic>
      </p:graphicFrame>
      <p:graphicFrame>
        <p:nvGraphicFramePr>
          <p:cNvPr id="15" name="Tabelle 14"/>
          <p:cNvGraphicFramePr>
            <a:graphicFrameLocks noGrp="1"/>
          </p:cNvGraphicFramePr>
          <p:nvPr>
            <p:extLst>
              <p:ext uri="{D42A27DB-BD31-4B8C-83A1-F6EECF244321}">
                <p14:modId xmlns:p14="http://schemas.microsoft.com/office/powerpoint/2010/main" val="2960417770"/>
              </p:ext>
            </p:extLst>
          </p:nvPr>
        </p:nvGraphicFramePr>
        <p:xfrm>
          <a:off x="5157192" y="2123728"/>
          <a:ext cx="337535" cy="4821766"/>
        </p:xfrm>
        <a:graphic>
          <a:graphicData uri="http://schemas.openxmlformats.org/drawingml/2006/table">
            <a:tbl>
              <a:tblPr firstRow="1" bandRow="1">
                <a:tableStyleId>{2D5ABB26-0587-4C30-8999-92F81FD0307C}</a:tableStyleId>
              </a:tblPr>
              <a:tblGrid>
                <a:gridCol w="337535"/>
              </a:tblGrid>
              <a:tr h="792088">
                <a:tc>
                  <a:txBody>
                    <a:bodyPr/>
                    <a:lstStyle/>
                    <a:p>
                      <a:r>
                        <a:rPr lang="de-DE" sz="1400" dirty="0" smtClean="0"/>
                        <a:t>f</a:t>
                      </a:r>
                      <a:endParaRPr lang="de-DE" sz="1400" dirty="0"/>
                    </a:p>
                  </a:txBody>
                  <a:tcPr marL="103680" marR="103680" marT="54261" marB="54261" anchor="ctr"/>
                </a:tc>
              </a:tr>
              <a:tr h="792088">
                <a:tc>
                  <a:txBody>
                    <a:bodyPr/>
                    <a:lstStyle/>
                    <a:p>
                      <a:r>
                        <a:rPr lang="de-DE" sz="1400" dirty="0" smtClean="0"/>
                        <a:t>e</a:t>
                      </a:r>
                      <a:endParaRPr lang="de-DE" sz="1400" dirty="0"/>
                    </a:p>
                  </a:txBody>
                  <a:tcPr marL="103680" marR="103680" marT="54261" marB="54261" anchor="ctr"/>
                </a:tc>
              </a:tr>
              <a:tr h="792088">
                <a:tc>
                  <a:txBody>
                    <a:bodyPr/>
                    <a:lstStyle/>
                    <a:p>
                      <a:r>
                        <a:rPr lang="de-DE" sz="1400" dirty="0" smtClean="0"/>
                        <a:t>d</a:t>
                      </a:r>
                      <a:endParaRPr lang="de-DE" sz="1400" dirty="0"/>
                    </a:p>
                  </a:txBody>
                  <a:tcPr marL="103680" marR="103680" marT="54261" marB="54261" anchor="ctr"/>
                </a:tc>
              </a:tr>
              <a:tr h="792088">
                <a:tc>
                  <a:txBody>
                    <a:bodyPr/>
                    <a:lstStyle/>
                    <a:p>
                      <a:r>
                        <a:rPr lang="de-DE" sz="1400" dirty="0" smtClean="0"/>
                        <a:t>c</a:t>
                      </a:r>
                      <a:endParaRPr lang="de-DE" sz="1400" dirty="0"/>
                    </a:p>
                  </a:txBody>
                  <a:tcPr marL="103680" marR="103680" marT="54261" marB="54261" anchor="ctr"/>
                </a:tc>
              </a:tr>
              <a:tr h="864096">
                <a:tc>
                  <a:txBody>
                    <a:bodyPr/>
                    <a:lstStyle/>
                    <a:p>
                      <a:r>
                        <a:rPr lang="de-DE" sz="1400" dirty="0" smtClean="0"/>
                        <a:t>b</a:t>
                      </a:r>
                      <a:endParaRPr lang="de-DE" sz="1400" dirty="0"/>
                    </a:p>
                  </a:txBody>
                  <a:tcPr marL="103680" marR="103680" marT="54261" marB="54261" anchor="ctr"/>
                </a:tc>
              </a:tr>
              <a:tr h="789318">
                <a:tc>
                  <a:txBody>
                    <a:bodyPr/>
                    <a:lstStyle/>
                    <a:p>
                      <a:r>
                        <a:rPr lang="de-DE" sz="1400" dirty="0" smtClean="0"/>
                        <a:t>a</a:t>
                      </a:r>
                      <a:endParaRPr lang="de-DE" sz="1400" dirty="0"/>
                    </a:p>
                  </a:txBody>
                  <a:tcPr marL="103680" marR="103680" marT="54261" marB="54261" anchor="ctr"/>
                </a:tc>
              </a:tr>
            </a:tbl>
          </a:graphicData>
        </a:graphic>
      </p:graphicFrame>
    </p:spTree>
    <p:extLst>
      <p:ext uri="{BB962C8B-B14F-4D97-AF65-F5344CB8AC3E}">
        <p14:creationId xmlns:p14="http://schemas.microsoft.com/office/powerpoint/2010/main" val="18105500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04664" y="395536"/>
            <a:ext cx="6048672" cy="369332"/>
          </a:xfrm>
          <a:prstGeom prst="rect">
            <a:avLst/>
          </a:prstGeom>
        </p:spPr>
        <p:txBody>
          <a:bodyPr wrap="square">
            <a:spAutoFit/>
          </a:bodyPr>
          <a:lstStyle/>
          <a:p>
            <a:pPr algn="just"/>
            <a:r>
              <a:rPr lang="de-DE" b="1" dirty="0" smtClean="0">
                <a:solidFill>
                  <a:prstClr val="black"/>
                </a:solidFill>
              </a:rPr>
              <a:t>Legend Layer B:</a:t>
            </a:r>
            <a:endParaRPr lang="en-US" dirty="0">
              <a:solidFill>
                <a:prstClr val="black"/>
              </a:solidFill>
            </a:endParaRPr>
          </a:p>
        </p:txBody>
      </p:sp>
      <p:graphicFrame>
        <p:nvGraphicFramePr>
          <p:cNvPr id="3" name="Tabelle 2"/>
          <p:cNvGraphicFramePr>
            <a:graphicFrameLocks noGrp="1"/>
          </p:cNvGraphicFramePr>
          <p:nvPr>
            <p:extLst>
              <p:ext uri="{D42A27DB-BD31-4B8C-83A1-F6EECF244321}">
                <p14:modId xmlns:p14="http://schemas.microsoft.com/office/powerpoint/2010/main" val="2405592058"/>
              </p:ext>
            </p:extLst>
          </p:nvPr>
        </p:nvGraphicFramePr>
        <p:xfrm>
          <a:off x="281136" y="1043608"/>
          <a:ext cx="6172200" cy="3168352"/>
        </p:xfrm>
        <a:graphic>
          <a:graphicData uri="http://schemas.openxmlformats.org/drawingml/2006/table">
            <a:tbl>
              <a:tblPr firstRow="1" firstCol="1" bandRow="1">
                <a:tableStyleId>{5940675A-B579-460E-94D1-54222C63F5DA}</a:tableStyleId>
              </a:tblPr>
              <a:tblGrid>
                <a:gridCol w="1347664"/>
                <a:gridCol w="4824536"/>
              </a:tblGrid>
              <a:tr h="182880">
                <a:tc>
                  <a:txBody>
                    <a:bodyPr/>
                    <a:lstStyle/>
                    <a:p>
                      <a:pPr>
                        <a:spcAft>
                          <a:spcPts val="0"/>
                        </a:spcAft>
                      </a:pPr>
                      <a:r>
                        <a:rPr lang="en-US" sz="1200" b="1" dirty="0" smtClean="0">
                          <a:effectLst/>
                        </a:rPr>
                        <a:t>Symbol</a:t>
                      </a:r>
                      <a:endParaRPr lang="en-US" sz="1200" b="1" dirty="0">
                        <a:effectLst/>
                        <a:latin typeface="Arial"/>
                        <a:ea typeface="Times New Roman"/>
                        <a:cs typeface="Times New Roman"/>
                      </a:endParaRPr>
                    </a:p>
                  </a:txBody>
                  <a:tcPr marL="68166" marR="68166" marT="0" marB="0"/>
                </a:tc>
                <a:tc>
                  <a:txBody>
                    <a:bodyPr/>
                    <a:lstStyle/>
                    <a:p>
                      <a:pPr>
                        <a:spcAft>
                          <a:spcPts val="0"/>
                        </a:spcAft>
                      </a:pPr>
                      <a:r>
                        <a:rPr lang="en-US" sz="1200" b="1" dirty="0" smtClean="0">
                          <a:effectLst/>
                        </a:rPr>
                        <a:t>Description</a:t>
                      </a:r>
                      <a:endParaRPr lang="en-US" sz="1200" b="1" dirty="0">
                        <a:effectLst/>
                        <a:latin typeface="Arial"/>
                        <a:ea typeface="Times New Roman"/>
                        <a:cs typeface="Times New Roman"/>
                      </a:endParaRPr>
                    </a:p>
                  </a:txBody>
                  <a:tcPr marL="68166" marR="68166" marT="0" marB="0"/>
                </a:tc>
              </a:tr>
              <a:tr h="1545312">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err="1" smtClean="0">
                          <a:effectLst/>
                          <a:latin typeface="Arial"/>
                          <a:ea typeface="Times New Roman"/>
                          <a:cs typeface="Times New Roman"/>
                        </a:rPr>
                        <a:t>component</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from</a:t>
                      </a:r>
                      <a:r>
                        <a:rPr lang="de-DE" sz="1200" baseline="0" dirty="0" smtClean="0">
                          <a:effectLst/>
                          <a:latin typeface="Arial"/>
                          <a:ea typeface="Times New Roman"/>
                          <a:cs typeface="Times New Roman"/>
                        </a:rPr>
                        <a:t> </a:t>
                      </a:r>
                      <a:r>
                        <a:rPr lang="de-DE" sz="1200" baseline="0" dirty="0" err="1" smtClean="0">
                          <a:effectLst/>
                          <a:latin typeface="Arial"/>
                          <a:ea typeface="Times New Roman"/>
                          <a:cs typeface="Times New Roman"/>
                        </a:rPr>
                        <a:t>Component</a:t>
                      </a:r>
                      <a:r>
                        <a:rPr lang="de-DE" sz="1200" baseline="0" dirty="0" smtClean="0">
                          <a:effectLst/>
                          <a:latin typeface="Arial"/>
                          <a:ea typeface="Times New Roman"/>
                          <a:cs typeface="Times New Roman"/>
                        </a:rPr>
                        <a:t> Layer)</a:t>
                      </a:r>
                      <a:endParaRPr lang="en-US" sz="1200" dirty="0" smtClean="0">
                        <a:effectLst/>
                        <a:latin typeface="Arial"/>
                        <a:ea typeface="Times New Roman"/>
                        <a:cs typeface="Times New Roman"/>
                      </a:endParaRPr>
                    </a:p>
                  </a:txBody>
                  <a:tcPr marL="68166" marR="68166" marT="0" marB="0" anchor="ctr"/>
                </a:tc>
              </a:tr>
              <a:tr h="648072">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Arial"/>
                          <a:ea typeface="Times New Roman"/>
                          <a:cs typeface="Times New Roman"/>
                        </a:rPr>
                        <a:t>communication protocols for the data exchange</a:t>
                      </a:r>
                      <a:r>
                        <a:rPr lang="en-US" sz="1200" baseline="0" dirty="0" smtClean="0">
                          <a:effectLst/>
                          <a:latin typeface="Arial"/>
                          <a:ea typeface="Times New Roman"/>
                          <a:cs typeface="Times New Roman"/>
                        </a:rPr>
                        <a:t> (area)</a:t>
                      </a:r>
                      <a:r>
                        <a:rPr lang="de-DE" sz="1200" baseline="0" dirty="0" smtClean="0">
                          <a:effectLst/>
                          <a:latin typeface="Arial"/>
                          <a:ea typeface="Times New Roman"/>
                          <a:cs typeface="Times New Roman"/>
                        </a:rPr>
                        <a:t> </a:t>
                      </a:r>
                      <a:endParaRPr lang="en-US" sz="1200" dirty="0">
                        <a:effectLst/>
                        <a:latin typeface="Arial"/>
                        <a:ea typeface="Times New Roman"/>
                        <a:cs typeface="Times New Roman"/>
                      </a:endParaRPr>
                    </a:p>
                  </a:txBody>
                  <a:tcPr marL="68166" marR="68166" marT="0" marB="0" anchor="ctr"/>
                </a:tc>
              </a:tr>
              <a:tr h="792088">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en-US" sz="1200" dirty="0" smtClean="0">
                          <a:effectLst/>
                          <a:latin typeface="Arial"/>
                          <a:ea typeface="Times New Roman"/>
                          <a:cs typeface="Times New Roman"/>
                        </a:rPr>
                        <a:t>communication protocols for the data exchange (point-to-point)</a:t>
                      </a:r>
                      <a:endParaRPr lang="en-US" sz="1200" dirty="0">
                        <a:effectLst/>
                        <a:latin typeface="Arial"/>
                        <a:ea typeface="Times New Roman"/>
                        <a:cs typeface="Times New Roman"/>
                      </a:endParaRPr>
                    </a:p>
                  </a:txBody>
                  <a:tcPr marL="68166" marR="68166" marT="0" marB="0" anchor="ctr"/>
                </a:tc>
              </a:tr>
            </a:tbl>
          </a:graphicData>
        </a:graphic>
      </p:graphicFrame>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664" y="1331640"/>
            <a:ext cx="4953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666" y="1750740"/>
            <a:ext cx="48577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738" y="1293540"/>
            <a:ext cx="3524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504" y="2291235"/>
            <a:ext cx="4762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461" y="1824511"/>
            <a:ext cx="51435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336" y="2915819"/>
            <a:ext cx="1133475" cy="40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823" y="3491881"/>
            <a:ext cx="952500" cy="628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276856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l"/>
            <a:r>
              <a:rPr lang="de-DE" dirty="0" smtClean="0"/>
              <a:t>Layer C: Information</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3851335513"/>
              </p:ext>
            </p:extLst>
          </p:nvPr>
        </p:nvGraphicFramePr>
        <p:xfrm>
          <a:off x="332656" y="2123728"/>
          <a:ext cx="4824535" cy="4824534"/>
        </p:xfrm>
        <a:graphic>
          <a:graphicData uri="http://schemas.openxmlformats.org/drawingml/2006/table">
            <a:tbl>
              <a:tblPr firstRow="1" bandRow="1">
                <a:tableStyleId>{5940675A-B579-460E-94D1-54222C63F5DA}</a:tableStyleId>
              </a:tblPr>
              <a:tblGrid>
                <a:gridCol w="964907"/>
                <a:gridCol w="964907"/>
                <a:gridCol w="964907"/>
                <a:gridCol w="964907"/>
                <a:gridCol w="964907"/>
              </a:tblGrid>
              <a:tr h="804089">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Textfeld 5"/>
          <p:cNvSpPr txBox="1">
            <a:spLocks/>
          </p:cNvSpPr>
          <p:nvPr/>
        </p:nvSpPr>
        <p:spPr>
          <a:xfrm rot="2700000">
            <a:off x="310511"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Generation</a:t>
            </a:r>
            <a:endParaRPr lang="de-DE" sz="1400" dirty="0">
              <a:solidFill>
                <a:prstClr val="black"/>
              </a:solidFill>
            </a:endParaRPr>
          </a:p>
        </p:txBody>
      </p:sp>
      <p:sp>
        <p:nvSpPr>
          <p:cNvPr id="7" name="Textfeld 6"/>
          <p:cNvSpPr txBox="1">
            <a:spLocks/>
          </p:cNvSpPr>
          <p:nvPr/>
        </p:nvSpPr>
        <p:spPr>
          <a:xfrm rot="2700000">
            <a:off x="1199362"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Transmission</a:t>
            </a:r>
            <a:endParaRPr lang="de-DE" sz="1400" dirty="0">
              <a:solidFill>
                <a:prstClr val="black"/>
              </a:solidFill>
            </a:endParaRPr>
          </a:p>
        </p:txBody>
      </p:sp>
      <p:sp>
        <p:nvSpPr>
          <p:cNvPr id="8" name="Textfeld 7"/>
          <p:cNvSpPr txBox="1">
            <a:spLocks/>
          </p:cNvSpPr>
          <p:nvPr/>
        </p:nvSpPr>
        <p:spPr>
          <a:xfrm rot="2700000">
            <a:off x="2307090" y="7670081"/>
            <a:ext cx="1260000" cy="537603"/>
          </a:xfrm>
          <a:prstGeom prst="rect">
            <a:avLst/>
          </a:prstGeom>
          <a:noFill/>
        </p:spPr>
        <p:txBody>
          <a:bodyPr wrap="square" lIns="105684" tIns="52842" rIns="105684" bIns="52842" rtlCol="0">
            <a:spAutoFit/>
          </a:bodyPr>
          <a:lstStyle/>
          <a:p>
            <a:r>
              <a:rPr lang="de-DE" sz="1400" b="1" dirty="0" smtClean="0">
                <a:solidFill>
                  <a:prstClr val="black"/>
                </a:solidFill>
              </a:rPr>
              <a:t>Distribution</a:t>
            </a:r>
            <a:endParaRPr lang="de-DE" sz="1400" b="1" dirty="0">
              <a:solidFill>
                <a:prstClr val="black"/>
              </a:solidFill>
            </a:endParaRPr>
          </a:p>
        </p:txBody>
      </p:sp>
      <p:sp>
        <p:nvSpPr>
          <p:cNvPr id="9" name="Textfeld 8"/>
          <p:cNvSpPr txBox="1">
            <a:spLocks/>
          </p:cNvSpPr>
          <p:nvPr/>
        </p:nvSpPr>
        <p:spPr>
          <a:xfrm rot="2700000">
            <a:off x="3392647" y="7695879"/>
            <a:ext cx="1026000" cy="322160"/>
          </a:xfrm>
          <a:prstGeom prst="rect">
            <a:avLst/>
          </a:prstGeom>
          <a:noFill/>
        </p:spPr>
        <p:txBody>
          <a:bodyPr wrap="square" lIns="105684" tIns="52842" rIns="105684" bIns="52842" rtlCol="0">
            <a:spAutoFit/>
          </a:bodyPr>
          <a:lstStyle/>
          <a:p>
            <a:r>
              <a:rPr lang="de-DE" sz="1400" b="1" dirty="0" smtClean="0">
                <a:solidFill>
                  <a:prstClr val="black"/>
                </a:solidFill>
              </a:rPr>
              <a:t>DER</a:t>
            </a:r>
            <a:endParaRPr lang="de-DE" sz="1400" b="1" dirty="0">
              <a:solidFill>
                <a:prstClr val="black"/>
              </a:solidFill>
            </a:endParaRPr>
          </a:p>
        </p:txBody>
      </p:sp>
      <p:sp>
        <p:nvSpPr>
          <p:cNvPr id="10" name="Textfeld 9"/>
          <p:cNvSpPr txBox="1">
            <a:spLocks/>
          </p:cNvSpPr>
          <p:nvPr/>
        </p:nvSpPr>
        <p:spPr>
          <a:xfrm rot="2700000">
            <a:off x="4357490" y="7666174"/>
            <a:ext cx="1026000" cy="537603"/>
          </a:xfrm>
          <a:prstGeom prst="rect">
            <a:avLst/>
          </a:prstGeom>
          <a:noFill/>
        </p:spPr>
        <p:txBody>
          <a:bodyPr wrap="square" lIns="105684" tIns="52842" rIns="105684" bIns="52842" rtlCol="0">
            <a:spAutoFit/>
          </a:bodyPr>
          <a:lstStyle/>
          <a:p>
            <a:r>
              <a:rPr lang="de-DE" sz="1400" b="1" dirty="0" smtClean="0">
                <a:solidFill>
                  <a:prstClr val="black"/>
                </a:solidFill>
              </a:rPr>
              <a:t>Customer </a:t>
            </a:r>
            <a:r>
              <a:rPr lang="de-DE" sz="1400" b="1" dirty="0" err="1" smtClean="0">
                <a:solidFill>
                  <a:prstClr val="black"/>
                </a:solidFill>
              </a:rPr>
              <a:t>Premise</a:t>
            </a:r>
            <a:endParaRPr lang="de-DE" sz="1400" b="1" dirty="0">
              <a:solidFill>
                <a:prstClr val="black"/>
              </a:solidFill>
            </a:endParaRPr>
          </a:p>
        </p:txBody>
      </p:sp>
      <p:graphicFrame>
        <p:nvGraphicFramePr>
          <p:cNvPr id="13" name="Tabelle 12"/>
          <p:cNvGraphicFramePr>
            <a:graphicFrameLocks noGrp="1"/>
          </p:cNvGraphicFramePr>
          <p:nvPr>
            <p:extLst>
              <p:ext uri="{D42A27DB-BD31-4B8C-83A1-F6EECF244321}">
                <p14:modId xmlns:p14="http://schemas.microsoft.com/office/powerpoint/2010/main" val="2694268794"/>
              </p:ext>
            </p:extLst>
          </p:nvPr>
        </p:nvGraphicFramePr>
        <p:xfrm>
          <a:off x="5517232" y="2123728"/>
          <a:ext cx="1080120" cy="4821766"/>
        </p:xfrm>
        <a:graphic>
          <a:graphicData uri="http://schemas.openxmlformats.org/drawingml/2006/table">
            <a:tbl>
              <a:tblPr firstRow="1" bandRow="1">
                <a:tableStyleId>{2D5ABB26-0587-4C30-8999-92F81FD0307C}</a:tableStyleId>
              </a:tblPr>
              <a:tblGrid>
                <a:gridCol w="1080120"/>
              </a:tblGrid>
              <a:tr h="792088">
                <a:tc>
                  <a:txBody>
                    <a:bodyPr/>
                    <a:lstStyle/>
                    <a:p>
                      <a:r>
                        <a:rPr lang="de-DE" sz="1400" dirty="0" smtClean="0"/>
                        <a:t>Market</a:t>
                      </a:r>
                      <a:endParaRPr lang="de-DE" sz="1400" dirty="0"/>
                    </a:p>
                  </a:txBody>
                  <a:tcPr marL="103680" marR="103680" marT="54261" marB="54261" anchor="ctr"/>
                </a:tc>
              </a:tr>
              <a:tr h="792088">
                <a:tc>
                  <a:txBody>
                    <a:bodyPr/>
                    <a:lstStyle/>
                    <a:p>
                      <a:r>
                        <a:rPr lang="de-DE" sz="1400" dirty="0" smtClean="0"/>
                        <a:t>Enterprise</a:t>
                      </a:r>
                      <a:endParaRPr lang="de-DE" sz="1400" dirty="0"/>
                    </a:p>
                  </a:txBody>
                  <a:tcPr marL="103680" marR="103680" marT="54261" marB="54261" anchor="ctr"/>
                </a:tc>
              </a:tr>
              <a:tr h="792088">
                <a:tc>
                  <a:txBody>
                    <a:bodyPr/>
                    <a:lstStyle/>
                    <a:p>
                      <a:r>
                        <a:rPr lang="de-DE" sz="1400" dirty="0" smtClean="0"/>
                        <a:t>Operation</a:t>
                      </a:r>
                      <a:endParaRPr lang="de-DE" sz="1400" dirty="0"/>
                    </a:p>
                  </a:txBody>
                  <a:tcPr marL="103680" marR="103680" marT="54261" marB="54261" anchor="ctr"/>
                </a:tc>
              </a:tr>
              <a:tr h="792088">
                <a:tc>
                  <a:txBody>
                    <a:bodyPr/>
                    <a:lstStyle/>
                    <a:p>
                      <a:r>
                        <a:rPr lang="de-DE" sz="1400" dirty="0" smtClean="0"/>
                        <a:t>Station</a:t>
                      </a:r>
                      <a:endParaRPr lang="de-DE" sz="1400" dirty="0"/>
                    </a:p>
                  </a:txBody>
                  <a:tcPr marL="103680" marR="103680" marT="54261" marB="54261" anchor="ctr"/>
                </a:tc>
              </a:tr>
              <a:tr h="864096">
                <a:tc>
                  <a:txBody>
                    <a:bodyPr/>
                    <a:lstStyle/>
                    <a:p>
                      <a:r>
                        <a:rPr lang="de-DE" sz="1400" dirty="0" smtClean="0"/>
                        <a:t>Field</a:t>
                      </a:r>
                      <a:endParaRPr lang="de-DE" sz="1400" dirty="0"/>
                    </a:p>
                  </a:txBody>
                  <a:tcPr marL="103680" marR="103680" marT="54261" marB="54261" anchor="ctr"/>
                </a:tc>
              </a:tr>
              <a:tr h="789318">
                <a:tc>
                  <a:txBody>
                    <a:bodyPr/>
                    <a:lstStyle/>
                    <a:p>
                      <a:r>
                        <a:rPr lang="de-DE" sz="1400" dirty="0" err="1" smtClean="0"/>
                        <a:t>Process</a:t>
                      </a:r>
                      <a:endParaRPr lang="de-DE" sz="1400" dirty="0"/>
                    </a:p>
                  </a:txBody>
                  <a:tcPr marL="103680" marR="103680" marT="54261" marB="54261" anchor="ctr"/>
                </a:tc>
              </a:tr>
            </a:tbl>
          </a:graphicData>
        </a:graphic>
      </p:graphicFrame>
      <p:graphicFrame>
        <p:nvGraphicFramePr>
          <p:cNvPr id="14" name="Tabelle 13"/>
          <p:cNvGraphicFramePr>
            <a:graphicFrameLocks noGrp="1"/>
          </p:cNvGraphicFramePr>
          <p:nvPr>
            <p:extLst>
              <p:ext uri="{D42A27DB-BD31-4B8C-83A1-F6EECF244321}">
                <p14:modId xmlns:p14="http://schemas.microsoft.com/office/powerpoint/2010/main" val="2701960954"/>
              </p:ext>
            </p:extLst>
          </p:nvPr>
        </p:nvGraphicFramePr>
        <p:xfrm>
          <a:off x="332656" y="7020272"/>
          <a:ext cx="4824535" cy="384071"/>
        </p:xfrm>
        <a:graphic>
          <a:graphicData uri="http://schemas.openxmlformats.org/drawingml/2006/table">
            <a:tbl>
              <a:tblPr firstRow="1" bandRow="1">
                <a:tableStyleId>{2D5ABB26-0587-4C30-8999-92F81FD0307C}</a:tableStyleId>
              </a:tblPr>
              <a:tblGrid>
                <a:gridCol w="964907"/>
                <a:gridCol w="964907"/>
                <a:gridCol w="964907"/>
                <a:gridCol w="964907"/>
                <a:gridCol w="964907"/>
              </a:tblGrid>
              <a:tr h="384071">
                <a:tc>
                  <a:txBody>
                    <a:bodyPr/>
                    <a:lstStyle/>
                    <a:p>
                      <a:pPr algn="ctr"/>
                      <a:r>
                        <a:rPr lang="de-DE" sz="1400" dirty="0" smtClean="0"/>
                        <a:t>1</a:t>
                      </a:r>
                      <a:endParaRPr lang="de-DE" sz="1400" dirty="0"/>
                    </a:p>
                  </a:txBody>
                  <a:tcPr marL="103680" marR="103680" marT="54261" marB="54261" anchor="ctr"/>
                </a:tc>
                <a:tc>
                  <a:txBody>
                    <a:bodyPr/>
                    <a:lstStyle/>
                    <a:p>
                      <a:pPr algn="ctr"/>
                      <a:r>
                        <a:rPr lang="de-DE" sz="1400" dirty="0" smtClean="0"/>
                        <a:t>2</a:t>
                      </a:r>
                      <a:endParaRPr lang="de-DE" sz="1400" dirty="0"/>
                    </a:p>
                  </a:txBody>
                  <a:tcPr marL="103680" marR="103680" marT="54261" marB="54261" anchor="ctr"/>
                </a:tc>
                <a:tc>
                  <a:txBody>
                    <a:bodyPr/>
                    <a:lstStyle/>
                    <a:p>
                      <a:pPr algn="ctr"/>
                      <a:r>
                        <a:rPr lang="de-DE" sz="1400" dirty="0" smtClean="0"/>
                        <a:t>3</a:t>
                      </a:r>
                      <a:endParaRPr lang="de-DE" sz="1400" dirty="0"/>
                    </a:p>
                  </a:txBody>
                  <a:tcPr marL="103680" marR="103680" marT="54261" marB="54261" anchor="ctr"/>
                </a:tc>
                <a:tc>
                  <a:txBody>
                    <a:bodyPr/>
                    <a:lstStyle/>
                    <a:p>
                      <a:pPr algn="ctr"/>
                      <a:r>
                        <a:rPr lang="de-DE" sz="1400" dirty="0" smtClean="0"/>
                        <a:t>4</a:t>
                      </a:r>
                      <a:endParaRPr lang="de-DE" sz="1400" dirty="0"/>
                    </a:p>
                  </a:txBody>
                  <a:tcPr marL="103680" marR="103680" marT="54261" marB="54261" anchor="ctr"/>
                </a:tc>
                <a:tc>
                  <a:txBody>
                    <a:bodyPr/>
                    <a:lstStyle/>
                    <a:p>
                      <a:pPr algn="ctr"/>
                      <a:r>
                        <a:rPr lang="de-DE" sz="1400" dirty="0" smtClean="0"/>
                        <a:t>5</a:t>
                      </a:r>
                      <a:endParaRPr lang="de-DE" sz="1400" dirty="0"/>
                    </a:p>
                  </a:txBody>
                  <a:tcPr marL="103680" marR="103680" marT="54261" marB="54261" anchor="ctr"/>
                </a:tc>
              </a:tr>
            </a:tbl>
          </a:graphicData>
        </a:graphic>
      </p:graphicFrame>
      <p:graphicFrame>
        <p:nvGraphicFramePr>
          <p:cNvPr id="15" name="Tabelle 14"/>
          <p:cNvGraphicFramePr>
            <a:graphicFrameLocks noGrp="1"/>
          </p:cNvGraphicFramePr>
          <p:nvPr>
            <p:extLst>
              <p:ext uri="{D42A27DB-BD31-4B8C-83A1-F6EECF244321}">
                <p14:modId xmlns:p14="http://schemas.microsoft.com/office/powerpoint/2010/main" val="2089075906"/>
              </p:ext>
            </p:extLst>
          </p:nvPr>
        </p:nvGraphicFramePr>
        <p:xfrm>
          <a:off x="5157192" y="2123728"/>
          <a:ext cx="337535" cy="4821766"/>
        </p:xfrm>
        <a:graphic>
          <a:graphicData uri="http://schemas.openxmlformats.org/drawingml/2006/table">
            <a:tbl>
              <a:tblPr firstRow="1" bandRow="1">
                <a:tableStyleId>{2D5ABB26-0587-4C30-8999-92F81FD0307C}</a:tableStyleId>
              </a:tblPr>
              <a:tblGrid>
                <a:gridCol w="337535"/>
              </a:tblGrid>
              <a:tr h="792088">
                <a:tc>
                  <a:txBody>
                    <a:bodyPr/>
                    <a:lstStyle/>
                    <a:p>
                      <a:r>
                        <a:rPr lang="de-DE" sz="1400" dirty="0" smtClean="0"/>
                        <a:t>f</a:t>
                      </a:r>
                      <a:endParaRPr lang="de-DE" sz="1400" dirty="0"/>
                    </a:p>
                  </a:txBody>
                  <a:tcPr marL="103680" marR="103680" marT="54261" marB="54261" anchor="ctr"/>
                </a:tc>
              </a:tr>
              <a:tr h="792088">
                <a:tc>
                  <a:txBody>
                    <a:bodyPr/>
                    <a:lstStyle/>
                    <a:p>
                      <a:r>
                        <a:rPr lang="de-DE" sz="1400" dirty="0" smtClean="0"/>
                        <a:t>e</a:t>
                      </a:r>
                      <a:endParaRPr lang="de-DE" sz="1400" dirty="0"/>
                    </a:p>
                  </a:txBody>
                  <a:tcPr marL="103680" marR="103680" marT="54261" marB="54261" anchor="ctr"/>
                </a:tc>
              </a:tr>
              <a:tr h="792088">
                <a:tc>
                  <a:txBody>
                    <a:bodyPr/>
                    <a:lstStyle/>
                    <a:p>
                      <a:r>
                        <a:rPr lang="de-DE" sz="1400" dirty="0" smtClean="0"/>
                        <a:t>d</a:t>
                      </a:r>
                      <a:endParaRPr lang="de-DE" sz="1400" dirty="0"/>
                    </a:p>
                  </a:txBody>
                  <a:tcPr marL="103680" marR="103680" marT="54261" marB="54261" anchor="ctr"/>
                </a:tc>
              </a:tr>
              <a:tr h="792088">
                <a:tc>
                  <a:txBody>
                    <a:bodyPr/>
                    <a:lstStyle/>
                    <a:p>
                      <a:r>
                        <a:rPr lang="de-DE" sz="1400" dirty="0" smtClean="0"/>
                        <a:t>c</a:t>
                      </a:r>
                      <a:endParaRPr lang="de-DE" sz="1400" dirty="0"/>
                    </a:p>
                  </a:txBody>
                  <a:tcPr marL="103680" marR="103680" marT="54261" marB="54261" anchor="ctr"/>
                </a:tc>
              </a:tr>
              <a:tr h="864096">
                <a:tc>
                  <a:txBody>
                    <a:bodyPr/>
                    <a:lstStyle/>
                    <a:p>
                      <a:r>
                        <a:rPr lang="de-DE" sz="1400" dirty="0" smtClean="0"/>
                        <a:t>b</a:t>
                      </a:r>
                      <a:endParaRPr lang="de-DE" sz="1400" dirty="0"/>
                    </a:p>
                  </a:txBody>
                  <a:tcPr marL="103680" marR="103680" marT="54261" marB="54261" anchor="ctr"/>
                </a:tc>
              </a:tr>
              <a:tr h="789318">
                <a:tc>
                  <a:txBody>
                    <a:bodyPr/>
                    <a:lstStyle/>
                    <a:p>
                      <a:r>
                        <a:rPr lang="de-DE" sz="1400" dirty="0" smtClean="0"/>
                        <a:t>a</a:t>
                      </a:r>
                      <a:endParaRPr lang="de-DE" sz="1400" dirty="0"/>
                    </a:p>
                  </a:txBody>
                  <a:tcPr marL="103680" marR="103680" marT="54261" marB="54261" anchor="ctr"/>
                </a:tc>
              </a:tr>
            </a:tbl>
          </a:graphicData>
        </a:graphic>
      </p:graphicFrame>
    </p:spTree>
    <p:extLst>
      <p:ext uri="{BB962C8B-B14F-4D97-AF65-F5344CB8AC3E}">
        <p14:creationId xmlns:p14="http://schemas.microsoft.com/office/powerpoint/2010/main" val="10192593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04664" y="395536"/>
            <a:ext cx="6048672" cy="369332"/>
          </a:xfrm>
          <a:prstGeom prst="rect">
            <a:avLst/>
          </a:prstGeom>
        </p:spPr>
        <p:txBody>
          <a:bodyPr wrap="square">
            <a:spAutoFit/>
          </a:bodyPr>
          <a:lstStyle/>
          <a:p>
            <a:pPr algn="just"/>
            <a:r>
              <a:rPr lang="de-DE" b="1" dirty="0" smtClean="0">
                <a:solidFill>
                  <a:prstClr val="black"/>
                </a:solidFill>
              </a:rPr>
              <a:t>Legend Layer C:</a:t>
            </a:r>
            <a:endParaRPr lang="en-US" dirty="0">
              <a:solidFill>
                <a:prstClr val="black"/>
              </a:solidFill>
            </a:endParaRPr>
          </a:p>
        </p:txBody>
      </p:sp>
      <p:graphicFrame>
        <p:nvGraphicFramePr>
          <p:cNvPr id="3" name="Tabelle 2"/>
          <p:cNvGraphicFramePr>
            <a:graphicFrameLocks noGrp="1"/>
          </p:cNvGraphicFramePr>
          <p:nvPr>
            <p:extLst>
              <p:ext uri="{D42A27DB-BD31-4B8C-83A1-F6EECF244321}">
                <p14:modId xmlns:p14="http://schemas.microsoft.com/office/powerpoint/2010/main" val="1685422756"/>
              </p:ext>
            </p:extLst>
          </p:nvPr>
        </p:nvGraphicFramePr>
        <p:xfrm>
          <a:off x="281136" y="1043608"/>
          <a:ext cx="6172200" cy="1944216"/>
        </p:xfrm>
        <a:graphic>
          <a:graphicData uri="http://schemas.openxmlformats.org/drawingml/2006/table">
            <a:tbl>
              <a:tblPr firstRow="1" firstCol="1" bandRow="1">
                <a:tableStyleId>{5940675A-B579-460E-94D1-54222C63F5DA}</a:tableStyleId>
              </a:tblPr>
              <a:tblGrid>
                <a:gridCol w="1419672"/>
                <a:gridCol w="4752528"/>
              </a:tblGrid>
              <a:tr h="182880">
                <a:tc>
                  <a:txBody>
                    <a:bodyPr/>
                    <a:lstStyle/>
                    <a:p>
                      <a:pPr>
                        <a:spcAft>
                          <a:spcPts val="0"/>
                        </a:spcAft>
                      </a:pPr>
                      <a:r>
                        <a:rPr lang="en-US" sz="1200" b="1" dirty="0" smtClean="0">
                          <a:effectLst/>
                        </a:rPr>
                        <a:t>Symbol</a:t>
                      </a:r>
                      <a:endParaRPr lang="en-US" sz="1200" b="1" dirty="0">
                        <a:effectLst/>
                        <a:latin typeface="Arial"/>
                        <a:ea typeface="Times New Roman"/>
                        <a:cs typeface="Times New Roman"/>
                      </a:endParaRPr>
                    </a:p>
                  </a:txBody>
                  <a:tcPr marL="68166" marR="68166" marT="0" marB="0"/>
                </a:tc>
                <a:tc>
                  <a:txBody>
                    <a:bodyPr/>
                    <a:lstStyle/>
                    <a:p>
                      <a:pPr>
                        <a:spcAft>
                          <a:spcPts val="0"/>
                        </a:spcAft>
                      </a:pPr>
                      <a:r>
                        <a:rPr lang="en-US" sz="1200" b="1" dirty="0" smtClean="0">
                          <a:effectLst/>
                        </a:rPr>
                        <a:t>Description</a:t>
                      </a:r>
                      <a:endParaRPr lang="en-US" sz="1200" b="1" dirty="0">
                        <a:effectLst/>
                        <a:latin typeface="Arial"/>
                        <a:ea typeface="Times New Roman"/>
                        <a:cs typeface="Times New Roman"/>
                      </a:endParaRPr>
                    </a:p>
                  </a:txBody>
                  <a:tcPr marL="68166" marR="68166" marT="0" marB="0"/>
                </a:tc>
              </a:tr>
              <a:tr h="609208">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component</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from</a:t>
                      </a:r>
                      <a:r>
                        <a:rPr lang="de-DE" sz="1200" baseline="0" dirty="0" smtClean="0">
                          <a:effectLst/>
                          <a:latin typeface="Arial"/>
                          <a:ea typeface="Times New Roman"/>
                          <a:cs typeface="Times New Roman"/>
                        </a:rPr>
                        <a:t> </a:t>
                      </a:r>
                      <a:r>
                        <a:rPr lang="de-DE" sz="1200" baseline="0" dirty="0" err="1" smtClean="0">
                          <a:effectLst/>
                          <a:latin typeface="Arial"/>
                          <a:ea typeface="Times New Roman"/>
                          <a:cs typeface="Times New Roman"/>
                        </a:rPr>
                        <a:t>Component</a:t>
                      </a:r>
                      <a:r>
                        <a:rPr lang="de-DE" sz="1200" baseline="0" dirty="0" smtClean="0">
                          <a:effectLst/>
                          <a:latin typeface="Arial"/>
                          <a:ea typeface="Times New Roman"/>
                          <a:cs typeface="Times New Roman"/>
                        </a:rPr>
                        <a:t> Layer)</a:t>
                      </a:r>
                      <a:endParaRPr lang="en-US" sz="1200" dirty="0">
                        <a:effectLst/>
                        <a:latin typeface="Arial"/>
                        <a:ea typeface="Times New Roman"/>
                        <a:cs typeface="Times New Roman"/>
                      </a:endParaRPr>
                    </a:p>
                  </a:txBody>
                  <a:tcPr marL="68166" marR="68166" marT="0" marB="0" anchor="ctr"/>
                </a:tc>
              </a:tr>
              <a:tr h="576064">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exchanged</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information</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objects</a:t>
                      </a:r>
                      <a:endParaRPr lang="en-US" sz="1200" dirty="0">
                        <a:effectLst/>
                        <a:latin typeface="Arial"/>
                        <a:ea typeface="Times New Roman"/>
                        <a:cs typeface="Times New Roman"/>
                      </a:endParaRPr>
                    </a:p>
                  </a:txBody>
                  <a:tcPr marL="68166" marR="68166" marT="0" marB="0" anchor="ctr"/>
                </a:tc>
              </a:tr>
              <a:tr h="576064">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canonical</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data</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model</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standards</a:t>
                      </a:r>
                      <a:r>
                        <a:rPr lang="de-DE" sz="1200" dirty="0" smtClean="0">
                          <a:effectLst/>
                          <a:latin typeface="Arial"/>
                          <a:ea typeface="Times New Roman"/>
                          <a:cs typeface="Times New Roman"/>
                        </a:rPr>
                        <a:t>) </a:t>
                      </a:r>
                      <a:endParaRPr lang="en-US" sz="1200" dirty="0">
                        <a:effectLst/>
                        <a:latin typeface="Arial"/>
                        <a:ea typeface="Times New Roman"/>
                        <a:cs typeface="Times New Roman"/>
                      </a:endParaRPr>
                    </a:p>
                  </a:txBody>
                  <a:tcPr marL="68166" marR="68166" marT="0" marB="0" anchor="ctr"/>
                </a:tc>
              </a:tr>
            </a:tbl>
          </a:graphicData>
        </a:graphic>
      </p:graphicFrame>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664" y="1331640"/>
            <a:ext cx="4953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744" y="1331640"/>
            <a:ext cx="3524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123" y="1907704"/>
            <a:ext cx="73342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895" y="2483770"/>
            <a:ext cx="733425" cy="442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343049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l"/>
            <a:r>
              <a:rPr lang="de-DE" dirty="0" smtClean="0"/>
              <a:t>Layer D: </a:t>
            </a:r>
            <a:r>
              <a:rPr lang="de-DE" dirty="0" err="1" smtClean="0"/>
              <a:t>Function</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4275309991"/>
              </p:ext>
            </p:extLst>
          </p:nvPr>
        </p:nvGraphicFramePr>
        <p:xfrm>
          <a:off x="332656" y="2123728"/>
          <a:ext cx="4824535" cy="4824534"/>
        </p:xfrm>
        <a:graphic>
          <a:graphicData uri="http://schemas.openxmlformats.org/drawingml/2006/table">
            <a:tbl>
              <a:tblPr firstRow="1" bandRow="1">
                <a:tableStyleId>{5940675A-B579-460E-94D1-54222C63F5DA}</a:tableStyleId>
              </a:tblPr>
              <a:tblGrid>
                <a:gridCol w="964907"/>
                <a:gridCol w="964907"/>
                <a:gridCol w="964907"/>
                <a:gridCol w="964907"/>
                <a:gridCol w="964907"/>
              </a:tblGrid>
              <a:tr h="804089">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r h="804089">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100" dirty="0"/>
                    </a:p>
                  </a:txBody>
                  <a:tcPr marL="103680" marR="103680" marT="54261" marB="54261">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Textfeld 5"/>
          <p:cNvSpPr txBox="1">
            <a:spLocks/>
          </p:cNvSpPr>
          <p:nvPr/>
        </p:nvSpPr>
        <p:spPr>
          <a:xfrm rot="2700000">
            <a:off x="310511"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Generation</a:t>
            </a:r>
            <a:endParaRPr lang="de-DE" sz="1400" dirty="0">
              <a:solidFill>
                <a:prstClr val="black"/>
              </a:solidFill>
            </a:endParaRPr>
          </a:p>
        </p:txBody>
      </p:sp>
      <p:sp>
        <p:nvSpPr>
          <p:cNvPr id="7" name="Textfeld 6"/>
          <p:cNvSpPr txBox="1">
            <a:spLocks/>
          </p:cNvSpPr>
          <p:nvPr/>
        </p:nvSpPr>
        <p:spPr>
          <a:xfrm rot="2700000">
            <a:off x="1199362" y="7670082"/>
            <a:ext cx="1260000" cy="537603"/>
          </a:xfrm>
          <a:prstGeom prst="rect">
            <a:avLst/>
          </a:prstGeom>
          <a:noFill/>
        </p:spPr>
        <p:txBody>
          <a:bodyPr wrap="square" lIns="105684" tIns="52842" rIns="105684" bIns="52842" rtlCol="0">
            <a:spAutoFit/>
          </a:bodyPr>
          <a:lstStyle/>
          <a:p>
            <a:r>
              <a:rPr lang="de-DE" sz="1400" dirty="0" smtClean="0">
                <a:solidFill>
                  <a:prstClr val="black"/>
                </a:solidFill>
              </a:rPr>
              <a:t>Transmission</a:t>
            </a:r>
            <a:endParaRPr lang="de-DE" sz="1400" dirty="0">
              <a:solidFill>
                <a:prstClr val="black"/>
              </a:solidFill>
            </a:endParaRPr>
          </a:p>
        </p:txBody>
      </p:sp>
      <p:sp>
        <p:nvSpPr>
          <p:cNvPr id="8" name="Textfeld 7"/>
          <p:cNvSpPr txBox="1">
            <a:spLocks/>
          </p:cNvSpPr>
          <p:nvPr/>
        </p:nvSpPr>
        <p:spPr>
          <a:xfrm rot="2700000">
            <a:off x="2307090" y="7670081"/>
            <a:ext cx="1260000" cy="537603"/>
          </a:xfrm>
          <a:prstGeom prst="rect">
            <a:avLst/>
          </a:prstGeom>
          <a:noFill/>
        </p:spPr>
        <p:txBody>
          <a:bodyPr wrap="square" lIns="105684" tIns="52842" rIns="105684" bIns="52842" rtlCol="0">
            <a:spAutoFit/>
          </a:bodyPr>
          <a:lstStyle/>
          <a:p>
            <a:r>
              <a:rPr lang="de-DE" sz="1400" b="1" dirty="0" smtClean="0">
                <a:solidFill>
                  <a:prstClr val="black"/>
                </a:solidFill>
              </a:rPr>
              <a:t>Distribution</a:t>
            </a:r>
            <a:endParaRPr lang="de-DE" sz="1400" b="1" dirty="0">
              <a:solidFill>
                <a:prstClr val="black"/>
              </a:solidFill>
            </a:endParaRPr>
          </a:p>
        </p:txBody>
      </p:sp>
      <p:sp>
        <p:nvSpPr>
          <p:cNvPr id="9" name="Textfeld 8"/>
          <p:cNvSpPr txBox="1">
            <a:spLocks/>
          </p:cNvSpPr>
          <p:nvPr/>
        </p:nvSpPr>
        <p:spPr>
          <a:xfrm rot="2700000">
            <a:off x="3392647" y="7695879"/>
            <a:ext cx="1026000" cy="322160"/>
          </a:xfrm>
          <a:prstGeom prst="rect">
            <a:avLst/>
          </a:prstGeom>
          <a:noFill/>
        </p:spPr>
        <p:txBody>
          <a:bodyPr wrap="square" lIns="105684" tIns="52842" rIns="105684" bIns="52842" rtlCol="0">
            <a:spAutoFit/>
          </a:bodyPr>
          <a:lstStyle/>
          <a:p>
            <a:r>
              <a:rPr lang="de-DE" sz="1400" b="1" dirty="0" smtClean="0">
                <a:solidFill>
                  <a:prstClr val="black"/>
                </a:solidFill>
              </a:rPr>
              <a:t>DER</a:t>
            </a:r>
            <a:endParaRPr lang="de-DE" sz="1400" b="1" dirty="0">
              <a:solidFill>
                <a:prstClr val="black"/>
              </a:solidFill>
            </a:endParaRPr>
          </a:p>
        </p:txBody>
      </p:sp>
      <p:sp>
        <p:nvSpPr>
          <p:cNvPr id="10" name="Textfeld 9"/>
          <p:cNvSpPr txBox="1">
            <a:spLocks/>
          </p:cNvSpPr>
          <p:nvPr/>
        </p:nvSpPr>
        <p:spPr>
          <a:xfrm rot="2700000">
            <a:off x="4357490" y="7666174"/>
            <a:ext cx="1026000" cy="537603"/>
          </a:xfrm>
          <a:prstGeom prst="rect">
            <a:avLst/>
          </a:prstGeom>
          <a:noFill/>
        </p:spPr>
        <p:txBody>
          <a:bodyPr wrap="square" lIns="105684" tIns="52842" rIns="105684" bIns="52842" rtlCol="0">
            <a:spAutoFit/>
          </a:bodyPr>
          <a:lstStyle/>
          <a:p>
            <a:r>
              <a:rPr lang="de-DE" sz="1400" b="1" dirty="0" smtClean="0">
                <a:solidFill>
                  <a:prstClr val="black"/>
                </a:solidFill>
              </a:rPr>
              <a:t>Customer </a:t>
            </a:r>
            <a:r>
              <a:rPr lang="de-DE" sz="1400" b="1" dirty="0" err="1" smtClean="0">
                <a:solidFill>
                  <a:prstClr val="black"/>
                </a:solidFill>
              </a:rPr>
              <a:t>Premise</a:t>
            </a:r>
            <a:endParaRPr lang="de-DE" sz="1400" b="1" dirty="0">
              <a:solidFill>
                <a:prstClr val="black"/>
              </a:solidFill>
            </a:endParaRPr>
          </a:p>
        </p:txBody>
      </p:sp>
      <p:graphicFrame>
        <p:nvGraphicFramePr>
          <p:cNvPr id="13" name="Tabelle 12"/>
          <p:cNvGraphicFramePr>
            <a:graphicFrameLocks noGrp="1"/>
          </p:cNvGraphicFramePr>
          <p:nvPr>
            <p:extLst>
              <p:ext uri="{D42A27DB-BD31-4B8C-83A1-F6EECF244321}">
                <p14:modId xmlns:p14="http://schemas.microsoft.com/office/powerpoint/2010/main" val="1550404621"/>
              </p:ext>
            </p:extLst>
          </p:nvPr>
        </p:nvGraphicFramePr>
        <p:xfrm>
          <a:off x="5517232" y="2123728"/>
          <a:ext cx="1080120" cy="4821766"/>
        </p:xfrm>
        <a:graphic>
          <a:graphicData uri="http://schemas.openxmlformats.org/drawingml/2006/table">
            <a:tbl>
              <a:tblPr firstRow="1" bandRow="1">
                <a:tableStyleId>{2D5ABB26-0587-4C30-8999-92F81FD0307C}</a:tableStyleId>
              </a:tblPr>
              <a:tblGrid>
                <a:gridCol w="1080120"/>
              </a:tblGrid>
              <a:tr h="792088">
                <a:tc>
                  <a:txBody>
                    <a:bodyPr/>
                    <a:lstStyle/>
                    <a:p>
                      <a:r>
                        <a:rPr lang="de-DE" sz="1400" dirty="0" smtClean="0"/>
                        <a:t>Market</a:t>
                      </a:r>
                      <a:endParaRPr lang="de-DE" sz="1400" dirty="0"/>
                    </a:p>
                  </a:txBody>
                  <a:tcPr marL="103680" marR="103680" marT="54261" marB="54261" anchor="ctr"/>
                </a:tc>
              </a:tr>
              <a:tr h="792088">
                <a:tc>
                  <a:txBody>
                    <a:bodyPr/>
                    <a:lstStyle/>
                    <a:p>
                      <a:r>
                        <a:rPr lang="de-DE" sz="1400" dirty="0" smtClean="0"/>
                        <a:t>Enterprise</a:t>
                      </a:r>
                      <a:endParaRPr lang="de-DE" sz="1400" dirty="0"/>
                    </a:p>
                  </a:txBody>
                  <a:tcPr marL="103680" marR="103680" marT="54261" marB="54261" anchor="ctr"/>
                </a:tc>
              </a:tr>
              <a:tr h="792088">
                <a:tc>
                  <a:txBody>
                    <a:bodyPr/>
                    <a:lstStyle/>
                    <a:p>
                      <a:r>
                        <a:rPr lang="de-DE" sz="1400" dirty="0" smtClean="0"/>
                        <a:t>Operation</a:t>
                      </a:r>
                      <a:endParaRPr lang="de-DE" sz="1400" dirty="0"/>
                    </a:p>
                  </a:txBody>
                  <a:tcPr marL="103680" marR="103680" marT="54261" marB="54261" anchor="ctr"/>
                </a:tc>
              </a:tr>
              <a:tr h="792088">
                <a:tc>
                  <a:txBody>
                    <a:bodyPr/>
                    <a:lstStyle/>
                    <a:p>
                      <a:r>
                        <a:rPr lang="de-DE" sz="1400" dirty="0" smtClean="0"/>
                        <a:t>Station</a:t>
                      </a:r>
                      <a:endParaRPr lang="de-DE" sz="1400" dirty="0"/>
                    </a:p>
                  </a:txBody>
                  <a:tcPr marL="103680" marR="103680" marT="54261" marB="54261" anchor="ctr"/>
                </a:tc>
              </a:tr>
              <a:tr h="864096">
                <a:tc>
                  <a:txBody>
                    <a:bodyPr/>
                    <a:lstStyle/>
                    <a:p>
                      <a:r>
                        <a:rPr lang="de-DE" sz="1400" dirty="0" smtClean="0"/>
                        <a:t>Field</a:t>
                      </a:r>
                      <a:endParaRPr lang="de-DE" sz="1400" dirty="0"/>
                    </a:p>
                  </a:txBody>
                  <a:tcPr marL="103680" marR="103680" marT="54261" marB="54261" anchor="ctr"/>
                </a:tc>
              </a:tr>
              <a:tr h="789318">
                <a:tc>
                  <a:txBody>
                    <a:bodyPr/>
                    <a:lstStyle/>
                    <a:p>
                      <a:r>
                        <a:rPr lang="de-DE" sz="1400" dirty="0" err="1" smtClean="0"/>
                        <a:t>Process</a:t>
                      </a:r>
                      <a:endParaRPr lang="de-DE" sz="1400" dirty="0"/>
                    </a:p>
                  </a:txBody>
                  <a:tcPr marL="103680" marR="103680" marT="54261" marB="54261" anchor="ctr"/>
                </a:tc>
              </a:tr>
            </a:tbl>
          </a:graphicData>
        </a:graphic>
      </p:graphicFrame>
      <p:graphicFrame>
        <p:nvGraphicFramePr>
          <p:cNvPr id="14" name="Tabelle 13"/>
          <p:cNvGraphicFramePr>
            <a:graphicFrameLocks noGrp="1"/>
          </p:cNvGraphicFramePr>
          <p:nvPr>
            <p:extLst>
              <p:ext uri="{D42A27DB-BD31-4B8C-83A1-F6EECF244321}">
                <p14:modId xmlns:p14="http://schemas.microsoft.com/office/powerpoint/2010/main" val="2445832448"/>
              </p:ext>
            </p:extLst>
          </p:nvPr>
        </p:nvGraphicFramePr>
        <p:xfrm>
          <a:off x="332656" y="7020272"/>
          <a:ext cx="4824535" cy="384071"/>
        </p:xfrm>
        <a:graphic>
          <a:graphicData uri="http://schemas.openxmlformats.org/drawingml/2006/table">
            <a:tbl>
              <a:tblPr firstRow="1" bandRow="1">
                <a:tableStyleId>{2D5ABB26-0587-4C30-8999-92F81FD0307C}</a:tableStyleId>
              </a:tblPr>
              <a:tblGrid>
                <a:gridCol w="964907"/>
                <a:gridCol w="964907"/>
                <a:gridCol w="964907"/>
                <a:gridCol w="964907"/>
                <a:gridCol w="964907"/>
              </a:tblGrid>
              <a:tr h="384071">
                <a:tc>
                  <a:txBody>
                    <a:bodyPr/>
                    <a:lstStyle/>
                    <a:p>
                      <a:pPr algn="ctr"/>
                      <a:r>
                        <a:rPr lang="de-DE" sz="1400" dirty="0" smtClean="0"/>
                        <a:t>1</a:t>
                      </a:r>
                      <a:endParaRPr lang="de-DE" sz="1400" dirty="0"/>
                    </a:p>
                  </a:txBody>
                  <a:tcPr marL="103680" marR="103680" marT="54261" marB="54261" anchor="ctr"/>
                </a:tc>
                <a:tc>
                  <a:txBody>
                    <a:bodyPr/>
                    <a:lstStyle/>
                    <a:p>
                      <a:pPr algn="ctr"/>
                      <a:r>
                        <a:rPr lang="de-DE" sz="1400" dirty="0" smtClean="0"/>
                        <a:t>2</a:t>
                      </a:r>
                      <a:endParaRPr lang="de-DE" sz="1400" dirty="0"/>
                    </a:p>
                  </a:txBody>
                  <a:tcPr marL="103680" marR="103680" marT="54261" marB="54261" anchor="ctr"/>
                </a:tc>
                <a:tc>
                  <a:txBody>
                    <a:bodyPr/>
                    <a:lstStyle/>
                    <a:p>
                      <a:pPr algn="ctr"/>
                      <a:r>
                        <a:rPr lang="de-DE" sz="1400" dirty="0" smtClean="0"/>
                        <a:t>3</a:t>
                      </a:r>
                      <a:endParaRPr lang="de-DE" sz="1400" dirty="0"/>
                    </a:p>
                  </a:txBody>
                  <a:tcPr marL="103680" marR="103680" marT="54261" marB="54261" anchor="ctr"/>
                </a:tc>
                <a:tc>
                  <a:txBody>
                    <a:bodyPr/>
                    <a:lstStyle/>
                    <a:p>
                      <a:pPr algn="ctr"/>
                      <a:r>
                        <a:rPr lang="de-DE" sz="1400" dirty="0" smtClean="0"/>
                        <a:t>4</a:t>
                      </a:r>
                      <a:endParaRPr lang="de-DE" sz="1400" dirty="0"/>
                    </a:p>
                  </a:txBody>
                  <a:tcPr marL="103680" marR="103680" marT="54261" marB="54261" anchor="ctr"/>
                </a:tc>
                <a:tc>
                  <a:txBody>
                    <a:bodyPr/>
                    <a:lstStyle/>
                    <a:p>
                      <a:pPr algn="ctr"/>
                      <a:r>
                        <a:rPr lang="de-DE" sz="1400" dirty="0" smtClean="0"/>
                        <a:t>5</a:t>
                      </a:r>
                      <a:endParaRPr lang="de-DE" sz="1400" dirty="0"/>
                    </a:p>
                  </a:txBody>
                  <a:tcPr marL="103680" marR="103680" marT="54261" marB="54261" anchor="ctr"/>
                </a:tc>
              </a:tr>
            </a:tbl>
          </a:graphicData>
        </a:graphic>
      </p:graphicFrame>
      <p:graphicFrame>
        <p:nvGraphicFramePr>
          <p:cNvPr id="15" name="Tabelle 14"/>
          <p:cNvGraphicFramePr>
            <a:graphicFrameLocks noGrp="1"/>
          </p:cNvGraphicFramePr>
          <p:nvPr>
            <p:extLst>
              <p:ext uri="{D42A27DB-BD31-4B8C-83A1-F6EECF244321}">
                <p14:modId xmlns:p14="http://schemas.microsoft.com/office/powerpoint/2010/main" val="3688274410"/>
              </p:ext>
            </p:extLst>
          </p:nvPr>
        </p:nvGraphicFramePr>
        <p:xfrm>
          <a:off x="5157192" y="2123728"/>
          <a:ext cx="337535" cy="4821766"/>
        </p:xfrm>
        <a:graphic>
          <a:graphicData uri="http://schemas.openxmlformats.org/drawingml/2006/table">
            <a:tbl>
              <a:tblPr firstRow="1" bandRow="1">
                <a:tableStyleId>{2D5ABB26-0587-4C30-8999-92F81FD0307C}</a:tableStyleId>
              </a:tblPr>
              <a:tblGrid>
                <a:gridCol w="337535"/>
              </a:tblGrid>
              <a:tr h="792088">
                <a:tc>
                  <a:txBody>
                    <a:bodyPr/>
                    <a:lstStyle/>
                    <a:p>
                      <a:r>
                        <a:rPr lang="de-DE" sz="1400" dirty="0" smtClean="0"/>
                        <a:t>f</a:t>
                      </a:r>
                      <a:endParaRPr lang="de-DE" sz="1400" dirty="0"/>
                    </a:p>
                  </a:txBody>
                  <a:tcPr marL="103680" marR="103680" marT="54261" marB="54261" anchor="ctr"/>
                </a:tc>
              </a:tr>
              <a:tr h="792088">
                <a:tc>
                  <a:txBody>
                    <a:bodyPr/>
                    <a:lstStyle/>
                    <a:p>
                      <a:r>
                        <a:rPr lang="de-DE" sz="1400" dirty="0" smtClean="0"/>
                        <a:t>e</a:t>
                      </a:r>
                      <a:endParaRPr lang="de-DE" sz="1400" dirty="0"/>
                    </a:p>
                  </a:txBody>
                  <a:tcPr marL="103680" marR="103680" marT="54261" marB="54261" anchor="ctr"/>
                </a:tc>
              </a:tr>
              <a:tr h="792088">
                <a:tc>
                  <a:txBody>
                    <a:bodyPr/>
                    <a:lstStyle/>
                    <a:p>
                      <a:r>
                        <a:rPr lang="de-DE" sz="1400" dirty="0" smtClean="0"/>
                        <a:t>d</a:t>
                      </a:r>
                      <a:endParaRPr lang="de-DE" sz="1400" dirty="0"/>
                    </a:p>
                  </a:txBody>
                  <a:tcPr marL="103680" marR="103680" marT="54261" marB="54261" anchor="ctr"/>
                </a:tc>
              </a:tr>
              <a:tr h="792088">
                <a:tc>
                  <a:txBody>
                    <a:bodyPr/>
                    <a:lstStyle/>
                    <a:p>
                      <a:r>
                        <a:rPr lang="de-DE" sz="1400" dirty="0" smtClean="0"/>
                        <a:t>c</a:t>
                      </a:r>
                      <a:endParaRPr lang="de-DE" sz="1400" dirty="0"/>
                    </a:p>
                  </a:txBody>
                  <a:tcPr marL="103680" marR="103680" marT="54261" marB="54261" anchor="ctr"/>
                </a:tc>
              </a:tr>
              <a:tr h="864096">
                <a:tc>
                  <a:txBody>
                    <a:bodyPr/>
                    <a:lstStyle/>
                    <a:p>
                      <a:r>
                        <a:rPr lang="de-DE" sz="1400" dirty="0" smtClean="0"/>
                        <a:t>b</a:t>
                      </a:r>
                      <a:endParaRPr lang="de-DE" sz="1400" dirty="0"/>
                    </a:p>
                  </a:txBody>
                  <a:tcPr marL="103680" marR="103680" marT="54261" marB="54261" anchor="ctr"/>
                </a:tc>
              </a:tr>
              <a:tr h="789318">
                <a:tc>
                  <a:txBody>
                    <a:bodyPr/>
                    <a:lstStyle/>
                    <a:p>
                      <a:r>
                        <a:rPr lang="de-DE" sz="1400" dirty="0" smtClean="0"/>
                        <a:t>a</a:t>
                      </a:r>
                      <a:endParaRPr lang="de-DE" sz="1400" dirty="0"/>
                    </a:p>
                  </a:txBody>
                  <a:tcPr marL="103680" marR="103680" marT="54261" marB="54261" anchor="ctr"/>
                </a:tc>
              </a:tr>
            </a:tbl>
          </a:graphicData>
        </a:graphic>
      </p:graphicFrame>
    </p:spTree>
    <p:extLst>
      <p:ext uri="{BB962C8B-B14F-4D97-AF65-F5344CB8AC3E}">
        <p14:creationId xmlns:p14="http://schemas.microsoft.com/office/powerpoint/2010/main" val="79775097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04664" y="395536"/>
            <a:ext cx="6048672" cy="369332"/>
          </a:xfrm>
          <a:prstGeom prst="rect">
            <a:avLst/>
          </a:prstGeom>
        </p:spPr>
        <p:txBody>
          <a:bodyPr wrap="square">
            <a:spAutoFit/>
          </a:bodyPr>
          <a:lstStyle/>
          <a:p>
            <a:pPr algn="just"/>
            <a:r>
              <a:rPr lang="de-DE" b="1" dirty="0" smtClean="0">
                <a:solidFill>
                  <a:prstClr val="black"/>
                </a:solidFill>
              </a:rPr>
              <a:t>Legend Layer D:</a:t>
            </a:r>
            <a:endParaRPr lang="en-US" dirty="0">
              <a:solidFill>
                <a:prstClr val="black"/>
              </a:solidFill>
            </a:endParaRPr>
          </a:p>
        </p:txBody>
      </p:sp>
      <p:graphicFrame>
        <p:nvGraphicFramePr>
          <p:cNvPr id="3" name="Tabelle 2"/>
          <p:cNvGraphicFramePr>
            <a:graphicFrameLocks noGrp="1"/>
          </p:cNvGraphicFramePr>
          <p:nvPr>
            <p:extLst>
              <p:ext uri="{D42A27DB-BD31-4B8C-83A1-F6EECF244321}">
                <p14:modId xmlns:p14="http://schemas.microsoft.com/office/powerpoint/2010/main" val="122850814"/>
              </p:ext>
            </p:extLst>
          </p:nvPr>
        </p:nvGraphicFramePr>
        <p:xfrm>
          <a:off x="281136" y="1043608"/>
          <a:ext cx="6172200" cy="1224136"/>
        </p:xfrm>
        <a:graphic>
          <a:graphicData uri="http://schemas.openxmlformats.org/drawingml/2006/table">
            <a:tbl>
              <a:tblPr firstRow="1" firstCol="1" bandRow="1">
                <a:tableStyleId>{5940675A-B579-460E-94D1-54222C63F5DA}</a:tableStyleId>
              </a:tblPr>
              <a:tblGrid>
                <a:gridCol w="1563688"/>
                <a:gridCol w="4608512"/>
              </a:tblGrid>
              <a:tr h="182880">
                <a:tc>
                  <a:txBody>
                    <a:bodyPr/>
                    <a:lstStyle/>
                    <a:p>
                      <a:pPr>
                        <a:spcAft>
                          <a:spcPts val="0"/>
                        </a:spcAft>
                      </a:pPr>
                      <a:r>
                        <a:rPr lang="en-US" sz="1200" b="1" dirty="0" smtClean="0">
                          <a:effectLst/>
                        </a:rPr>
                        <a:t>Symbol</a:t>
                      </a:r>
                      <a:endParaRPr lang="en-US" sz="1200" b="1" dirty="0">
                        <a:effectLst/>
                        <a:latin typeface="Arial"/>
                        <a:ea typeface="Times New Roman"/>
                        <a:cs typeface="Times New Roman"/>
                      </a:endParaRPr>
                    </a:p>
                  </a:txBody>
                  <a:tcPr marL="68166" marR="68166" marT="0" marB="0"/>
                </a:tc>
                <a:tc>
                  <a:txBody>
                    <a:bodyPr/>
                    <a:lstStyle/>
                    <a:p>
                      <a:pPr>
                        <a:spcAft>
                          <a:spcPts val="0"/>
                        </a:spcAft>
                      </a:pPr>
                      <a:r>
                        <a:rPr lang="en-US" sz="1200" b="1" dirty="0" smtClean="0">
                          <a:effectLst/>
                        </a:rPr>
                        <a:t>Description</a:t>
                      </a:r>
                      <a:endParaRPr lang="en-US" sz="1200" b="1" dirty="0">
                        <a:effectLst/>
                        <a:latin typeface="Arial"/>
                        <a:ea typeface="Times New Roman"/>
                        <a:cs typeface="Times New Roman"/>
                      </a:endParaRPr>
                    </a:p>
                  </a:txBody>
                  <a:tcPr marL="68166" marR="68166" marT="0" marB="0"/>
                </a:tc>
              </a:tr>
              <a:tr h="609208">
                <a:tc>
                  <a:txBody>
                    <a:bodyPr/>
                    <a:lstStyle/>
                    <a:p>
                      <a:pPr>
                        <a:spcAft>
                          <a:spcPts val="0"/>
                        </a:spcAft>
                      </a:pPr>
                      <a:endParaRPr lang="en-US" sz="1200" dirty="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function</a:t>
                      </a:r>
                      <a:endParaRPr lang="en-US" sz="1200" dirty="0">
                        <a:effectLst/>
                        <a:latin typeface="Arial"/>
                        <a:ea typeface="Times New Roman"/>
                        <a:cs typeface="Times New Roman"/>
                      </a:endParaRPr>
                    </a:p>
                  </a:txBody>
                  <a:tcPr marL="68166" marR="68166" marT="0" marB="0" anchor="ctr"/>
                </a:tc>
              </a:tr>
              <a:tr h="432048">
                <a:tc>
                  <a:txBody>
                    <a:bodyPr/>
                    <a:lstStyle/>
                    <a:p>
                      <a:pPr>
                        <a:spcAft>
                          <a:spcPts val="0"/>
                        </a:spcAft>
                      </a:pPr>
                      <a:endParaRPr lang="en-US" sz="1200">
                        <a:effectLst/>
                        <a:latin typeface="Arial"/>
                        <a:ea typeface="Times New Roman"/>
                        <a:cs typeface="Times New Roman"/>
                      </a:endParaRPr>
                    </a:p>
                  </a:txBody>
                  <a:tcPr marL="68166" marR="68166" marT="0" marB="0"/>
                </a:tc>
                <a:tc>
                  <a:txBody>
                    <a:bodyPr/>
                    <a:lstStyle/>
                    <a:p>
                      <a:pPr>
                        <a:spcAft>
                          <a:spcPts val="0"/>
                        </a:spcAft>
                      </a:pPr>
                      <a:r>
                        <a:rPr lang="de-DE" sz="1200" dirty="0" err="1" smtClean="0">
                          <a:effectLst/>
                          <a:latin typeface="Arial"/>
                          <a:ea typeface="Times New Roman"/>
                          <a:cs typeface="Times New Roman"/>
                        </a:rPr>
                        <a:t>interrelation</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exchanged</a:t>
                      </a:r>
                      <a:r>
                        <a:rPr lang="de-DE" sz="1200" dirty="0" smtClean="0">
                          <a:effectLst/>
                          <a:latin typeface="Arial"/>
                          <a:ea typeface="Times New Roman"/>
                          <a:cs typeface="Times New Roman"/>
                        </a:rPr>
                        <a:t> </a:t>
                      </a:r>
                      <a:r>
                        <a:rPr lang="de-DE" sz="1200" dirty="0" err="1" smtClean="0">
                          <a:effectLst/>
                          <a:latin typeface="Arial"/>
                          <a:ea typeface="Times New Roman"/>
                          <a:cs typeface="Times New Roman"/>
                        </a:rPr>
                        <a:t>information</a:t>
                      </a:r>
                      <a:r>
                        <a:rPr lang="de-DE" sz="1200" dirty="0" smtClean="0">
                          <a:effectLst/>
                          <a:latin typeface="Arial"/>
                          <a:ea typeface="Times New Roman"/>
                          <a:cs typeface="Times New Roman"/>
                        </a:rPr>
                        <a:t>)</a:t>
                      </a:r>
                      <a:endParaRPr lang="en-US" sz="1200" dirty="0">
                        <a:effectLst/>
                        <a:latin typeface="Arial"/>
                        <a:ea typeface="Times New Roman"/>
                        <a:cs typeface="Times New Roman"/>
                      </a:endParaRPr>
                    </a:p>
                  </a:txBody>
                  <a:tcPr marL="68166" marR="68166" marT="0" marB="0" anchor="ctr"/>
                </a:tc>
              </a:tr>
            </a:tbl>
          </a:graphicData>
        </a:graphic>
      </p:graphicFrame>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688" y="1331641"/>
            <a:ext cx="76200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938" y="2051723"/>
            <a:ext cx="571500" cy="2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29638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9040" y="6516216"/>
            <a:ext cx="2498570" cy="2421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hteck 3"/>
          <p:cNvSpPr/>
          <p:nvPr/>
        </p:nvSpPr>
        <p:spPr>
          <a:xfrm>
            <a:off x="476672" y="251520"/>
            <a:ext cx="6048672" cy="7848302"/>
          </a:xfrm>
          <a:prstGeom prst="rect">
            <a:avLst/>
          </a:prstGeom>
        </p:spPr>
        <p:txBody>
          <a:bodyPr wrap="square">
            <a:spAutoFit/>
          </a:bodyPr>
          <a:lstStyle/>
          <a:p>
            <a:pPr algn="just"/>
            <a:r>
              <a:rPr lang="en-US" b="1" dirty="0" smtClean="0"/>
              <a:t>What did we achieve with that approach so far?</a:t>
            </a:r>
          </a:p>
          <a:p>
            <a:pPr algn="just"/>
            <a:endParaRPr lang="en-US" b="1" dirty="0"/>
          </a:p>
          <a:p>
            <a:pPr marL="285750" indent="-285750" algn="just">
              <a:buFont typeface="Arial" pitchFamily="34" charset="0"/>
              <a:buChar char="•"/>
            </a:pPr>
            <a:r>
              <a:rPr lang="en-US" dirty="0" smtClean="0"/>
              <a:t>A textual documentation of components, information, communication, functions, and business processes for a particular Smart Grid scenario, i.e., description of several architecture views for different stakeholders, e.g., addressing technical components, exchanged information or functionality available for business processes</a:t>
            </a:r>
          </a:p>
          <a:p>
            <a:pPr marL="285750" indent="-285750" algn="just">
              <a:buFont typeface="Arial" pitchFamily="34" charset="0"/>
              <a:buChar char="•"/>
            </a:pPr>
            <a:endParaRPr lang="en-US" dirty="0" smtClean="0"/>
          </a:p>
          <a:p>
            <a:pPr marL="285750" indent="-285750" algn="just">
              <a:buFont typeface="Arial" pitchFamily="34" charset="0"/>
              <a:buChar char="•"/>
            </a:pPr>
            <a:r>
              <a:rPr lang="en-US" dirty="0" smtClean="0"/>
              <a:t>A model of elements used in the SGAM stories</a:t>
            </a:r>
          </a:p>
          <a:p>
            <a:pPr marL="285750" indent="-285750" algn="just">
              <a:buFont typeface="Arial" pitchFamily="34" charset="0"/>
              <a:buChar char="•"/>
            </a:pPr>
            <a:endParaRPr lang="en-US" dirty="0" smtClean="0"/>
          </a:p>
          <a:p>
            <a:pPr marL="285750" indent="-285750" algn="just">
              <a:buFont typeface="Arial" pitchFamily="34" charset="0"/>
              <a:buChar char="•"/>
            </a:pPr>
            <a:r>
              <a:rPr lang="en-US" dirty="0" smtClean="0"/>
              <a:t>This serves as a basis for </a:t>
            </a:r>
            <a:r>
              <a:rPr lang="en-US" dirty="0"/>
              <a:t>communication for </a:t>
            </a:r>
            <a:r>
              <a:rPr lang="en-US" dirty="0" smtClean="0"/>
              <a:t>among different </a:t>
            </a:r>
            <a:r>
              <a:rPr lang="en-US" dirty="0"/>
              <a:t>Smart Grid </a:t>
            </a:r>
            <a:r>
              <a:rPr lang="en-US" dirty="0" smtClean="0"/>
              <a:t>scenarios</a:t>
            </a:r>
          </a:p>
          <a:p>
            <a:pPr marL="285750" indent="-285750" algn="just">
              <a:buFont typeface="Arial" pitchFamily="34" charset="0"/>
              <a:buChar char="•"/>
            </a:pPr>
            <a:endParaRPr lang="en-US" dirty="0" smtClean="0"/>
          </a:p>
          <a:p>
            <a:pPr marL="285750" indent="-285750" algn="just">
              <a:buFont typeface="Arial" pitchFamily="34" charset="0"/>
              <a:buChar char="•"/>
            </a:pPr>
            <a:r>
              <a:rPr lang="en-US" dirty="0" smtClean="0"/>
              <a:t>Allows rough comparability of several scenarios</a:t>
            </a:r>
          </a:p>
          <a:p>
            <a:pPr marL="285750" indent="-285750" algn="just">
              <a:buFont typeface="Arial" pitchFamily="34" charset="0"/>
              <a:buChar char="•"/>
            </a:pPr>
            <a:endParaRPr lang="en-US" dirty="0" smtClean="0"/>
          </a:p>
          <a:p>
            <a:pPr marL="285750" indent="-285750" algn="just">
              <a:buFont typeface="Arial" pitchFamily="34" charset="0"/>
              <a:buChar char="•"/>
            </a:pPr>
            <a:r>
              <a:rPr lang="en-US" dirty="0" smtClean="0"/>
              <a:t>Since one key issue in the DISCERN project is to share information, the SGAM application in terms of creating a common view on sub-functionalities facilitates two ways of sharing information:</a:t>
            </a:r>
          </a:p>
          <a:p>
            <a:pPr marL="742950" lvl="1" indent="-285750" algn="just">
              <a:buFont typeface="Arial" pitchFamily="34" charset="0"/>
              <a:buChar char="•"/>
            </a:pPr>
            <a:r>
              <a:rPr lang="de-DE" dirty="0" err="1" smtClean="0"/>
              <a:t>Among</a:t>
            </a:r>
            <a:r>
              <a:rPr lang="de-DE" dirty="0" smtClean="0"/>
              <a:t> DSOs </a:t>
            </a:r>
            <a:r>
              <a:rPr lang="de-DE" dirty="0" err="1" smtClean="0"/>
              <a:t>and</a:t>
            </a:r>
            <a:endParaRPr lang="de-DE" dirty="0" smtClean="0"/>
          </a:p>
          <a:p>
            <a:pPr marL="742950" lvl="1" indent="-285750" algn="just">
              <a:buFont typeface="Arial" pitchFamily="34" charset="0"/>
              <a:buChar char="•"/>
            </a:pPr>
            <a:r>
              <a:rPr lang="de-DE" dirty="0" err="1" smtClean="0"/>
              <a:t>Across</a:t>
            </a:r>
            <a:r>
              <a:rPr lang="de-DE" dirty="0" smtClean="0"/>
              <a:t> different </a:t>
            </a:r>
            <a:r>
              <a:rPr lang="de-DE" dirty="0" err="1" smtClean="0"/>
              <a:t>work</a:t>
            </a:r>
            <a:r>
              <a:rPr lang="de-DE" dirty="0" smtClean="0"/>
              <a:t> </a:t>
            </a:r>
            <a:r>
              <a:rPr lang="de-DE" dirty="0" err="1" smtClean="0"/>
              <a:t>packages</a:t>
            </a:r>
            <a:endParaRPr lang="en-US" dirty="0" smtClean="0"/>
          </a:p>
          <a:p>
            <a:pPr marL="742950" lvl="1" indent="-285750" algn="just">
              <a:buFont typeface="Arial" pitchFamily="34" charset="0"/>
              <a:buChar char="•"/>
            </a:pPr>
            <a:endParaRPr lang="en-US" dirty="0" smtClean="0"/>
          </a:p>
          <a:p>
            <a:pPr marL="285750" indent="-285750" algn="just">
              <a:buFont typeface="Arial" pitchFamily="34" charset="0"/>
              <a:buChar char="•"/>
            </a:pPr>
            <a:r>
              <a:rPr lang="en-US" dirty="0" smtClean="0"/>
              <a:t>A populated SGAM cube for</a:t>
            </a:r>
          </a:p>
          <a:p>
            <a:pPr algn="just"/>
            <a:r>
              <a:rPr lang="en-US" dirty="0" smtClean="0"/>
              <a:t>     analysis of overarching </a:t>
            </a:r>
          </a:p>
          <a:p>
            <a:pPr algn="just"/>
            <a:r>
              <a:rPr lang="en-US" dirty="0"/>
              <a:t> </a:t>
            </a:r>
            <a:r>
              <a:rPr lang="en-US" dirty="0" smtClean="0"/>
              <a:t>    Smart Grid concerns</a:t>
            </a:r>
          </a:p>
          <a:p>
            <a:pPr marL="285750" indent="-285750" algn="just">
              <a:buFont typeface="Arial" pitchFamily="34" charset="0"/>
              <a:buChar char="•"/>
            </a:pPr>
            <a:endParaRPr lang="en-US" dirty="0" smtClean="0"/>
          </a:p>
          <a:p>
            <a:pPr algn="just"/>
            <a:endParaRPr lang="de-DE" b="1" dirty="0" smtClean="0"/>
          </a:p>
        </p:txBody>
      </p:sp>
    </p:spTree>
    <p:extLst>
      <p:ext uri="{BB962C8B-B14F-4D97-AF65-F5344CB8AC3E}">
        <p14:creationId xmlns:p14="http://schemas.microsoft.com/office/powerpoint/2010/main" val="1902417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1622</Words>
  <Application>Microsoft Macintosh PowerPoint</Application>
  <PresentationFormat>Bildspel på skärmen (4:3)</PresentationFormat>
  <Paragraphs>298</Paragraphs>
  <Slides>19</Slides>
  <Notes>0</Notes>
  <HiddenSlides>0</HiddenSlides>
  <MMClips>0</MMClips>
  <ScaleCrop>false</ScaleCrop>
  <HeadingPairs>
    <vt:vector size="4" baseType="variant">
      <vt:variant>
        <vt:lpstr>Tema</vt:lpstr>
      </vt:variant>
      <vt:variant>
        <vt:i4>1</vt:i4>
      </vt:variant>
      <vt:variant>
        <vt:lpstr>Bildrubriker</vt:lpstr>
      </vt:variant>
      <vt:variant>
        <vt:i4>19</vt:i4>
      </vt:variant>
    </vt:vector>
  </HeadingPairs>
  <TitlesOfParts>
    <vt:vector size="20" baseType="lpstr">
      <vt:lpstr>Larissa-Design</vt:lpstr>
      <vt:lpstr>SGAM-Template</vt:lpstr>
      <vt:lpstr>PowerPoint-presentation</vt:lpstr>
      <vt:lpstr>PowerPoint-presentation</vt:lpstr>
      <vt:lpstr>PowerPoint-presentation</vt:lpstr>
      <vt:lpstr>PowerPoint-presentation</vt:lpstr>
      <vt:lpstr>PowerPoint-presentation</vt:lpstr>
      <vt:lpstr>PowerPoint-presentation</vt:lpstr>
      <vt:lpstr>PowerPoint-presentation</vt:lpstr>
      <vt:lpstr>Layer E: Business</vt:lpstr>
      <vt:lpstr>PowerPoint-presentation</vt:lpstr>
      <vt:lpstr>Layer A: Component</vt:lpstr>
      <vt:lpstr>PowerPoint-presentation</vt:lpstr>
      <vt:lpstr>Layer B: Communication</vt:lpstr>
      <vt:lpstr>PowerPoint-presentation</vt:lpstr>
      <vt:lpstr>Layer C: Information</vt:lpstr>
      <vt:lpstr>PowerPoint-presentation</vt:lpstr>
      <vt:lpstr>Layer D: Function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Jörn Trefke</dc:creator>
  <cp:lastModifiedBy>Lars Nordström</cp:lastModifiedBy>
  <cp:revision>70</cp:revision>
  <dcterms:created xsi:type="dcterms:W3CDTF">2013-03-20T12:26:06Z</dcterms:created>
  <dcterms:modified xsi:type="dcterms:W3CDTF">2013-04-24T21:13:16Z</dcterms:modified>
</cp:coreProperties>
</file>