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emf" ContentType="image/x-emf"/>
  <Default Extension="rels" ContentType="application/vnd.openxmlformats-package.relationships+xml"/>
  <Default Extension="vml" ContentType="application/vnd.openxmlformats-officedocument.vmlDrawing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embeddings/oleObject1.bin" ContentType="application/vnd.openxmlformats-officedocument.oleObject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84" r:id="rId1"/>
    <p:sldMasterId id="2147483690" r:id="rId2"/>
  </p:sldMasterIdLst>
  <p:notesMasterIdLst>
    <p:notesMasterId r:id="rId41"/>
  </p:notesMasterIdLst>
  <p:handoutMasterIdLst>
    <p:handoutMasterId r:id="rId42"/>
  </p:handoutMasterIdLst>
  <p:sldIdLst>
    <p:sldId id="256" r:id="rId3"/>
    <p:sldId id="359" r:id="rId4"/>
    <p:sldId id="360" r:id="rId5"/>
    <p:sldId id="460" r:id="rId6"/>
    <p:sldId id="364" r:id="rId7"/>
    <p:sldId id="384" r:id="rId8"/>
    <p:sldId id="382" r:id="rId9"/>
    <p:sldId id="399" r:id="rId10"/>
    <p:sldId id="464" r:id="rId11"/>
    <p:sldId id="462" r:id="rId12"/>
    <p:sldId id="366" r:id="rId13"/>
    <p:sldId id="367" r:id="rId14"/>
    <p:sldId id="451" r:id="rId15"/>
    <p:sldId id="419" r:id="rId16"/>
    <p:sldId id="424" r:id="rId17"/>
    <p:sldId id="420" r:id="rId18"/>
    <p:sldId id="452" r:id="rId19"/>
    <p:sldId id="435" r:id="rId20"/>
    <p:sldId id="437" r:id="rId21"/>
    <p:sldId id="438" r:id="rId22"/>
    <p:sldId id="440" r:id="rId23"/>
    <p:sldId id="439" r:id="rId24"/>
    <p:sldId id="446" r:id="rId25"/>
    <p:sldId id="449" r:id="rId26"/>
    <p:sldId id="454" r:id="rId27"/>
    <p:sldId id="444" r:id="rId28"/>
    <p:sldId id="428" r:id="rId29"/>
    <p:sldId id="455" r:id="rId30"/>
    <p:sldId id="378" r:id="rId31"/>
    <p:sldId id="459" r:id="rId32"/>
    <p:sldId id="458" r:id="rId33"/>
    <p:sldId id="465" r:id="rId34"/>
    <p:sldId id="456" r:id="rId35"/>
    <p:sldId id="362" r:id="rId36"/>
    <p:sldId id="468" r:id="rId37"/>
    <p:sldId id="469" r:id="rId38"/>
    <p:sldId id="466" r:id="rId39"/>
    <p:sldId id="467" r:id="rId40"/>
  </p:sldIdLst>
  <p:sldSz cx="10691813" cy="7559675"/>
  <p:notesSz cx="6858000" cy="9144000"/>
  <p:defaultTextStyle>
    <a:defPPr>
      <a:defRPr lang="sv-SE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ＭＳ Ｐゴシック" charset="0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ＭＳ Ｐゴシック" charset="0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ＭＳ Ｐゴシック" charset="0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ＭＳ Ｐゴシック" charset="0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ＭＳ Ｐゴシック" charset="0"/>
        <a:cs typeface="+mn-cs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Times" charset="0"/>
        <a:ea typeface="ＭＳ Ｐゴシック" charset="0"/>
        <a:cs typeface="+mn-cs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Times" charset="0"/>
        <a:ea typeface="ＭＳ Ｐゴシック" charset="0"/>
        <a:cs typeface="+mn-cs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Times" charset="0"/>
        <a:ea typeface="ＭＳ Ｐゴシック" charset="0"/>
        <a:cs typeface="+mn-cs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Times" charset="0"/>
        <a:ea typeface="ＭＳ Ｐゴシック" charset="0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ABC00"/>
    <a:srgbClr val="FFFFFF"/>
    <a:srgbClr val="B811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26" autoAdjust="0"/>
    <p:restoredTop sz="87659" autoAdjust="0"/>
  </p:normalViewPr>
  <p:slideViewPr>
    <p:cSldViewPr>
      <p:cViewPr varScale="1">
        <p:scale>
          <a:sx n="129" d="100"/>
          <a:sy n="129" d="100"/>
        </p:scale>
        <p:origin x="-1912" y="-104"/>
      </p:cViewPr>
      <p:guideLst>
        <p:guide orient="horz" pos="2381"/>
        <p:guide pos="3367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46" Type="http://schemas.openxmlformats.org/officeDocument/2006/relationships/theme" Target="theme/theme1.xml"/><Relationship Id="rId47" Type="http://schemas.openxmlformats.org/officeDocument/2006/relationships/tableStyles" Target="tableStyles.xml"/><Relationship Id="rId20" Type="http://schemas.openxmlformats.org/officeDocument/2006/relationships/slide" Target="slides/slide18.xml"/><Relationship Id="rId21" Type="http://schemas.openxmlformats.org/officeDocument/2006/relationships/slide" Target="slides/slide19.xml"/><Relationship Id="rId22" Type="http://schemas.openxmlformats.org/officeDocument/2006/relationships/slide" Target="slides/slide20.xml"/><Relationship Id="rId23" Type="http://schemas.openxmlformats.org/officeDocument/2006/relationships/slide" Target="slides/slide21.xml"/><Relationship Id="rId24" Type="http://schemas.openxmlformats.org/officeDocument/2006/relationships/slide" Target="slides/slide22.xml"/><Relationship Id="rId25" Type="http://schemas.openxmlformats.org/officeDocument/2006/relationships/slide" Target="slides/slide23.xml"/><Relationship Id="rId26" Type="http://schemas.openxmlformats.org/officeDocument/2006/relationships/slide" Target="slides/slide24.xml"/><Relationship Id="rId27" Type="http://schemas.openxmlformats.org/officeDocument/2006/relationships/slide" Target="slides/slide25.xml"/><Relationship Id="rId28" Type="http://schemas.openxmlformats.org/officeDocument/2006/relationships/slide" Target="slides/slide26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30" Type="http://schemas.openxmlformats.org/officeDocument/2006/relationships/slide" Target="slides/slide28.xml"/><Relationship Id="rId31" Type="http://schemas.openxmlformats.org/officeDocument/2006/relationships/slide" Target="slides/slide29.xml"/><Relationship Id="rId32" Type="http://schemas.openxmlformats.org/officeDocument/2006/relationships/slide" Target="slides/slide30.xml"/><Relationship Id="rId9" Type="http://schemas.openxmlformats.org/officeDocument/2006/relationships/slide" Target="slides/slide7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33" Type="http://schemas.openxmlformats.org/officeDocument/2006/relationships/slide" Target="slides/slide31.xml"/><Relationship Id="rId34" Type="http://schemas.openxmlformats.org/officeDocument/2006/relationships/slide" Target="slides/slide32.xml"/><Relationship Id="rId35" Type="http://schemas.openxmlformats.org/officeDocument/2006/relationships/slide" Target="slides/slide33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slide" Target="slides/slide17.xml"/><Relationship Id="rId37" Type="http://schemas.openxmlformats.org/officeDocument/2006/relationships/slide" Target="slides/slide35.xml"/><Relationship Id="rId38" Type="http://schemas.openxmlformats.org/officeDocument/2006/relationships/slide" Target="slides/slide36.xml"/><Relationship Id="rId39" Type="http://schemas.openxmlformats.org/officeDocument/2006/relationships/slide" Target="slides/slide37.xml"/><Relationship Id="rId40" Type="http://schemas.openxmlformats.org/officeDocument/2006/relationships/slide" Target="slides/slide38.xml"/><Relationship Id="rId41" Type="http://schemas.openxmlformats.org/officeDocument/2006/relationships/notesMaster" Target="notesMasters/notesMaster1.xml"/><Relationship Id="rId42" Type="http://schemas.openxmlformats.org/officeDocument/2006/relationships/handoutMaster" Target="handoutMasters/handoutMaster1.xml"/><Relationship Id="rId43" Type="http://schemas.openxmlformats.org/officeDocument/2006/relationships/printerSettings" Target="printerSettings/printerSettings1.bin"/><Relationship Id="rId44" Type="http://schemas.openxmlformats.org/officeDocument/2006/relationships/presProps" Target="presProps.xml"/><Relationship Id="rId45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D040546-F955-FF40-8A88-16B561EC05AA}" type="datetimeFigureOut">
              <a:rPr lang="en-US" smtClean="0"/>
              <a:t>2013-04-25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4B4C466-3566-C948-B14B-94CF5314A5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709258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Times"/>
                <a:ea typeface="+mn-ea"/>
              </a:defRPr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Times"/>
                <a:ea typeface="+mn-ea"/>
              </a:defRPr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1024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004888" y="685800"/>
            <a:ext cx="4848225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71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1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Times"/>
                <a:ea typeface="+mn-ea"/>
              </a:defRPr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71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fld id="{F6AB94BF-C423-3C42-B343-BE01478D751E}" type="slidenum">
              <a:rPr lang="sv-SE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7949049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/>
        <a:ea typeface="ＭＳ Ｐゴシック" charset="0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/>
        <a:ea typeface="ＭＳ Ｐゴシック" charset="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/>
        <a:ea typeface="ＭＳ Ｐゴシック" charset="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/>
        <a:ea typeface="ＭＳ Ｐゴシック" charset="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/>
        <a:ea typeface="ＭＳ Ｐゴシック" charset="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Since when?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AB94BF-C423-3C42-B343-BE01478D751E}" type="slidenum">
              <a:rPr lang="sv-SE" smtClean="0"/>
              <a:pPr/>
              <a:t>4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6407107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AB94BF-C423-3C42-B343-BE01478D751E}" type="slidenum">
              <a:rPr lang="sv-SE" smtClean="0"/>
              <a:pPr/>
              <a:t>5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0272746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Distribution</a:t>
            </a:r>
            <a:r>
              <a:rPr lang="en-US" baseline="0" dirty="0" smtClean="0"/>
              <a:t> site?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AB94BF-C423-3C42-B343-BE01478D751E}" type="slidenum">
              <a:rPr lang="sv-SE" smtClean="0"/>
              <a:pPr/>
              <a:t>7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1448657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- Imagine a company…</a:t>
            </a:r>
            <a:r>
              <a:rPr lang="en-US" dirty="0" smtClean="0"/>
              <a:t> </a:t>
            </a:r>
          </a:p>
          <a:p>
            <a:r>
              <a:rPr lang="en-US" dirty="0" smtClean="0"/>
              <a:t>- Company</a:t>
            </a:r>
            <a:r>
              <a:rPr lang="en-US" baseline="0" dirty="0" smtClean="0"/>
              <a:t> </a:t>
            </a:r>
            <a:r>
              <a:rPr lang="en-US" baseline="0" dirty="0" err="1" smtClean="0"/>
              <a:t>Townhall</a:t>
            </a:r>
            <a:r>
              <a:rPr lang="en-US" baseline="0" dirty="0" smtClean="0"/>
              <a:t> case – CEO speech</a:t>
            </a:r>
          </a:p>
          <a:p>
            <a:r>
              <a:rPr lang="en-US" dirty="0" smtClean="0"/>
              <a:t>- </a:t>
            </a:r>
            <a:r>
              <a:rPr lang="en-US" dirty="0" err="1" smtClean="0"/>
              <a:t>Netwok</a:t>
            </a:r>
            <a:r>
              <a:rPr lang="en-US" dirty="0" smtClean="0"/>
              <a:t> collapse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AB94BF-C423-3C42-B343-BE01478D751E}" type="slidenum">
              <a:rPr lang="sv-SE" smtClean="0"/>
              <a:pPr/>
              <a:t>9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6531151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en-US" dirty="0" smtClean="0"/>
              <a:t>What are the variables?</a:t>
            </a:r>
          </a:p>
          <a:p>
            <a:pPr marL="171450" indent="-171450">
              <a:buFontTx/>
              <a:buChar char="-"/>
            </a:pPr>
            <a:r>
              <a:rPr lang="en-US" dirty="0" smtClean="0"/>
              <a:t>What</a:t>
            </a:r>
            <a:r>
              <a:rPr lang="en-US" baseline="0" dirty="0" smtClean="0"/>
              <a:t> r the constraints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AB94BF-C423-3C42-B343-BE01478D751E}" type="slidenum">
              <a:rPr lang="sv-SE" smtClean="0"/>
              <a:pPr/>
              <a:t>11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39588190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What to describe?</a:t>
            </a:r>
            <a:r>
              <a:rPr lang="en-US" baseline="0" dirty="0" smtClean="0"/>
              <a:t> Introduce the relay?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AB94BF-C423-3C42-B343-BE01478D751E}" type="slidenum">
              <a:rPr lang="sv-SE" smtClean="0"/>
              <a:pPr/>
              <a:t>19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23868365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-</a:t>
            </a:r>
            <a:r>
              <a:rPr lang="en-US" baseline="0" dirty="0" smtClean="0"/>
              <a:t> Goal of the congestion control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AB94BF-C423-3C42-B343-BE01478D751E}" type="slidenum">
              <a:rPr lang="sv-SE" smtClean="0"/>
              <a:pPr/>
              <a:t>23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06924735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Introduce delays?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AB94BF-C423-3C42-B343-BE01478D751E}" type="slidenum">
              <a:rPr lang="sv-SE" smtClean="0"/>
              <a:pPr/>
              <a:t>31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2342391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Relationship Id="rId3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jpe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objekt 9" descr="kth_eng_rgb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363" y="2352675"/>
            <a:ext cx="1296987" cy="164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2345510" y="2351077"/>
            <a:ext cx="7215237" cy="1120771"/>
          </a:xfrm>
          <a:noFill/>
        </p:spPr>
        <p:txBody>
          <a:bodyPr/>
          <a:lstStyle>
            <a:lvl1pPr algn="l">
              <a:defRPr sz="4000" b="0">
                <a:solidFill>
                  <a:schemeClr val="accent2"/>
                </a:solidFill>
              </a:defRPr>
            </a:lvl1pPr>
          </a:lstStyle>
          <a:p>
            <a:r>
              <a:rPr lang="sv-SE" smtClean="0"/>
              <a:t>Click to edit Master title style</a:t>
            </a:r>
            <a:endParaRPr lang="en-US" dirty="0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2321570" y="4139877"/>
            <a:ext cx="7214400" cy="931856"/>
          </a:xfrm>
          <a:prstGeom prst="rect">
            <a:avLst/>
          </a:prstGeom>
          <a:noFill/>
        </p:spPr>
        <p:txBody>
          <a:bodyPr>
            <a:no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sv-SE" smtClean="0"/>
              <a:t>Click to edit Master subtitle style</a:t>
            </a:r>
            <a:endParaRPr lang="en-US" dirty="0"/>
          </a:p>
        </p:txBody>
      </p:sp>
      <p:pic>
        <p:nvPicPr>
          <p:cNvPr id="5" name="Picture 4" descr="peerialism_logo_1280x635_080416_1.0.0_gs.png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057874" y="3779837"/>
            <a:ext cx="1741800" cy="864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51662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17"/>
          <p:cNvCxnSpPr/>
          <p:nvPr/>
        </p:nvCxnSpPr>
        <p:spPr bwMode="auto">
          <a:xfrm>
            <a:off x="342900" y="7091363"/>
            <a:ext cx="10042525" cy="0"/>
          </a:xfrm>
          <a:prstGeom prst="line">
            <a:avLst/>
          </a:prstGeom>
          <a:ln>
            <a:solidFill>
              <a:schemeClr val="accent2"/>
            </a:solidFill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2130425" y="179437"/>
            <a:ext cx="6311825" cy="1260475"/>
          </a:xfrm>
        </p:spPr>
        <p:txBody>
          <a:bodyPr/>
          <a:lstStyle/>
          <a:p>
            <a:r>
              <a:rPr lang="sv-SE" smtClean="0"/>
              <a:t>Click to edit Master title style</a:t>
            </a:r>
            <a:endParaRPr lang="sv-SE"/>
          </a:p>
        </p:txBody>
      </p:sp>
      <p:sp>
        <p:nvSpPr>
          <p:cNvPr id="7" name="Platshållare för innehåll 6"/>
          <p:cNvSpPr>
            <a:spLocks noGrp="1"/>
          </p:cNvSpPr>
          <p:nvPr>
            <p:ph sz="quarter" idx="13"/>
          </p:nvPr>
        </p:nvSpPr>
        <p:spPr>
          <a:xfrm>
            <a:off x="521370" y="1979637"/>
            <a:ext cx="9633455" cy="4561563"/>
          </a:xfrm>
        </p:spPr>
        <p:txBody>
          <a:bodyPr/>
          <a:lstStyle/>
          <a:p>
            <a:pPr lvl="0"/>
            <a:r>
              <a:rPr lang="sv-SE" smtClean="0"/>
              <a:t>Click to edit Master text styles</a:t>
            </a:r>
          </a:p>
          <a:p>
            <a:pPr lvl="1"/>
            <a:r>
              <a:rPr lang="sv-SE" smtClean="0"/>
              <a:t>Second level</a:t>
            </a:r>
          </a:p>
          <a:p>
            <a:pPr lvl="2"/>
            <a:r>
              <a:rPr lang="sv-SE" smtClean="0"/>
              <a:t>Third level</a:t>
            </a:r>
          </a:p>
          <a:p>
            <a:pPr lvl="3"/>
            <a:r>
              <a:rPr lang="sv-SE" smtClean="0"/>
              <a:t>Fourth level</a:t>
            </a:r>
          </a:p>
          <a:p>
            <a:pPr lvl="4"/>
            <a:r>
              <a:rPr lang="sv-SE" smtClean="0"/>
              <a:t>Fifth level</a:t>
            </a:r>
            <a:endParaRPr lang="sv-SE"/>
          </a:p>
        </p:txBody>
      </p:sp>
      <p:sp>
        <p:nvSpPr>
          <p:cNvPr id="5" name="Platshållare för datum 2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A49928-F151-034B-AD3F-0739FD79B553}" type="datetime1">
              <a:rPr lang="en-US" smtClean="0"/>
              <a:t>2013-04-25</a:t>
            </a:fld>
            <a:endParaRPr lang="sv-SE" dirty="0"/>
          </a:p>
        </p:txBody>
      </p:sp>
      <p:sp>
        <p:nvSpPr>
          <p:cNvPr id="6" name="Platshållare för sidfot 3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v-SE" smtClean="0"/>
              <a:t>Roberto Roverso, ID2210 Presentation</a:t>
            </a:r>
            <a:endParaRPr lang="sv-SE"/>
          </a:p>
        </p:txBody>
      </p:sp>
      <p:sp>
        <p:nvSpPr>
          <p:cNvPr id="8" name="Platshållare för bildnummer 4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fld id="{3F656650-8AFE-AC4E-B95D-E8EF9734791C}" type="slidenum">
              <a:rPr lang="sv-SE"/>
              <a:pPr/>
              <a:t>‹#›</a:t>
            </a:fld>
            <a:endParaRPr lang="sv-SE"/>
          </a:p>
        </p:txBody>
      </p:sp>
      <p:pic>
        <p:nvPicPr>
          <p:cNvPr id="9" name="Picture 8" descr="peerialism_logo_1280x635_080416_1.0.0_gs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658274" y="467469"/>
            <a:ext cx="1451500" cy="720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8977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17"/>
          <p:cNvCxnSpPr/>
          <p:nvPr/>
        </p:nvCxnSpPr>
        <p:spPr bwMode="auto">
          <a:xfrm>
            <a:off x="342900" y="7091363"/>
            <a:ext cx="10042525" cy="0"/>
          </a:xfrm>
          <a:prstGeom prst="line">
            <a:avLst/>
          </a:prstGeom>
          <a:ln>
            <a:solidFill>
              <a:schemeClr val="accent2"/>
            </a:solidFill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4" name="Platshållare fö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5734AB-CE7E-2E45-BC29-0A4AEBA77431}" type="datetime1">
              <a:rPr lang="en-US" smtClean="0"/>
              <a:t>2013-04-25</a:t>
            </a:fld>
            <a:endParaRPr lang="sv-SE"/>
          </a:p>
        </p:txBody>
      </p:sp>
      <p:sp>
        <p:nvSpPr>
          <p:cNvPr id="5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v-SE" smtClean="0"/>
              <a:t>Roberto Roverso, ID2210 Presentation</a:t>
            </a:r>
            <a:endParaRPr lang="sv-SE"/>
          </a:p>
        </p:txBody>
      </p:sp>
      <p:sp>
        <p:nvSpPr>
          <p:cNvPr id="6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A1F5C39-9847-3A45-AA40-6F67B7DAEB43}" type="slidenum">
              <a:rPr lang="sv-SE"/>
              <a:pPr/>
              <a:t>‹#›</a:t>
            </a:fld>
            <a:endParaRPr lang="sv-SE"/>
          </a:p>
        </p:txBody>
      </p:sp>
      <p:sp>
        <p:nvSpPr>
          <p:cNvPr id="7" name="Rubrik 1"/>
          <p:cNvSpPr>
            <a:spLocks noGrp="1"/>
          </p:cNvSpPr>
          <p:nvPr>
            <p:ph type="title"/>
          </p:nvPr>
        </p:nvSpPr>
        <p:spPr>
          <a:xfrm>
            <a:off x="2130425" y="179437"/>
            <a:ext cx="6311825" cy="1260475"/>
          </a:xfrm>
        </p:spPr>
        <p:txBody>
          <a:bodyPr/>
          <a:lstStyle/>
          <a:p>
            <a:r>
              <a:rPr lang="sv-SE" smtClean="0"/>
              <a:t>Click to edit Master title style</a:t>
            </a:r>
            <a:endParaRPr lang="sv-SE"/>
          </a:p>
        </p:txBody>
      </p:sp>
      <p:pic>
        <p:nvPicPr>
          <p:cNvPr id="8" name="Picture 7" descr="peerialism_logo_1280x635_080416_1.0.0_gs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658274" y="467469"/>
            <a:ext cx="1451500" cy="720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06406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samarbetspart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17"/>
          <p:cNvCxnSpPr/>
          <p:nvPr/>
        </p:nvCxnSpPr>
        <p:spPr bwMode="auto">
          <a:xfrm>
            <a:off x="342900" y="7091363"/>
            <a:ext cx="6948488" cy="0"/>
          </a:xfrm>
          <a:prstGeom prst="line">
            <a:avLst/>
          </a:prstGeom>
          <a:ln>
            <a:solidFill>
              <a:schemeClr val="accent2"/>
            </a:solidFill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6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7489046" y="6708795"/>
            <a:ext cx="714380" cy="714371"/>
          </a:xfrm>
        </p:spPr>
        <p:txBody>
          <a:bodyPr rtlCol="0">
            <a:normAutofit/>
          </a:bodyPr>
          <a:lstStyle>
            <a:lvl1pPr marL="0" indent="0">
              <a:spcBef>
                <a:spcPts val="0"/>
              </a:spcBef>
              <a:buFontTx/>
              <a:buNone/>
              <a:defRPr sz="700"/>
            </a:lvl1pPr>
          </a:lstStyle>
          <a:p>
            <a:pPr lvl="0"/>
            <a:r>
              <a:rPr lang="sv-SE" noProof="0" smtClean="0"/>
              <a:t>Drag picture to placeholder or click icon to add</a:t>
            </a:r>
            <a:endParaRPr lang="sv-SE" noProof="0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8310588" y="6708795"/>
            <a:ext cx="714380" cy="714371"/>
          </a:xfrm>
        </p:spPr>
        <p:txBody>
          <a:bodyPr rtlCol="0">
            <a:normAutofit/>
          </a:bodyPr>
          <a:lstStyle>
            <a:lvl1pPr marL="0" indent="0">
              <a:spcBef>
                <a:spcPts val="0"/>
              </a:spcBef>
              <a:buFontTx/>
              <a:buNone/>
              <a:defRPr sz="700"/>
            </a:lvl1pPr>
          </a:lstStyle>
          <a:p>
            <a:pPr lvl="0"/>
            <a:r>
              <a:rPr lang="sv-SE" noProof="0" smtClean="0"/>
              <a:t>Drag picture to placeholder or click icon to add</a:t>
            </a:r>
            <a:endParaRPr lang="sv-SE" noProof="0"/>
          </a:p>
        </p:txBody>
      </p:sp>
      <p:sp>
        <p:nvSpPr>
          <p:cNvPr id="8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9132130" y="6708795"/>
            <a:ext cx="714380" cy="714371"/>
          </a:xfrm>
        </p:spPr>
        <p:txBody>
          <a:bodyPr rtlCol="0">
            <a:normAutofit/>
          </a:bodyPr>
          <a:lstStyle>
            <a:lvl1pPr marL="0" indent="0">
              <a:spcBef>
                <a:spcPts val="0"/>
              </a:spcBef>
              <a:buFontTx/>
              <a:buNone/>
              <a:defRPr sz="700"/>
            </a:lvl1pPr>
          </a:lstStyle>
          <a:p>
            <a:pPr lvl="0"/>
            <a:r>
              <a:rPr lang="sv-SE" noProof="0" smtClean="0"/>
              <a:t>Drag picture to placeholder or click icon to add</a:t>
            </a:r>
            <a:endParaRPr lang="sv-SE" noProof="0"/>
          </a:p>
        </p:txBody>
      </p:sp>
      <p:sp>
        <p:nvSpPr>
          <p:cNvPr id="11" name="Platshållare för datum 2"/>
          <p:cNvSpPr>
            <a:spLocks noGrp="1"/>
          </p:cNvSpPr>
          <p:nvPr>
            <p:ph type="dt" sz="half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9160EA-9473-964F-8509-FF75D432058F}" type="datetime1">
              <a:rPr lang="en-US" smtClean="0"/>
              <a:t>2013-04-25</a:t>
            </a:fld>
            <a:endParaRPr lang="sv-SE"/>
          </a:p>
        </p:txBody>
      </p:sp>
      <p:sp>
        <p:nvSpPr>
          <p:cNvPr id="12" name="Platshållare för sidfot 3"/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v-SE" smtClean="0"/>
              <a:t>Roberto Roverso, ID2210 Presentation</a:t>
            </a:r>
            <a:endParaRPr lang="sv-SE"/>
          </a:p>
        </p:txBody>
      </p:sp>
      <p:sp>
        <p:nvSpPr>
          <p:cNvPr id="13" name="Platshållare för bildnummer 4"/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lvl1pPr>
              <a:defRPr/>
            </a:lvl1pPr>
          </a:lstStyle>
          <a:p>
            <a:fld id="{3ADF6CFF-812B-B44D-B3A4-83367F3FA1B6}" type="slidenum">
              <a:rPr lang="sv-SE"/>
              <a:pPr/>
              <a:t>‹#›</a:t>
            </a:fld>
            <a:endParaRPr lang="sv-SE"/>
          </a:p>
        </p:txBody>
      </p:sp>
      <p:sp>
        <p:nvSpPr>
          <p:cNvPr id="14" name="Platshållare för innehåll 6"/>
          <p:cNvSpPr>
            <a:spLocks noGrp="1"/>
          </p:cNvSpPr>
          <p:nvPr>
            <p:ph sz="quarter" idx="20"/>
          </p:nvPr>
        </p:nvSpPr>
        <p:spPr>
          <a:xfrm>
            <a:off x="521370" y="1979637"/>
            <a:ext cx="9633455" cy="4561563"/>
          </a:xfrm>
        </p:spPr>
        <p:txBody>
          <a:bodyPr/>
          <a:lstStyle/>
          <a:p>
            <a:pPr lvl="0"/>
            <a:r>
              <a:rPr lang="sv-SE" smtClean="0"/>
              <a:t>Click to edit Master text styles</a:t>
            </a:r>
          </a:p>
          <a:p>
            <a:pPr lvl="1"/>
            <a:r>
              <a:rPr lang="sv-SE" smtClean="0"/>
              <a:t>Second level</a:t>
            </a:r>
          </a:p>
          <a:p>
            <a:pPr lvl="2"/>
            <a:r>
              <a:rPr lang="sv-SE" smtClean="0"/>
              <a:t>Third level</a:t>
            </a:r>
          </a:p>
          <a:p>
            <a:pPr lvl="3"/>
            <a:r>
              <a:rPr lang="sv-SE" smtClean="0"/>
              <a:t>Fourth level</a:t>
            </a:r>
          </a:p>
          <a:p>
            <a:pPr lvl="4"/>
            <a:r>
              <a:rPr lang="sv-SE" smtClean="0"/>
              <a:t>Fifth level</a:t>
            </a:r>
            <a:endParaRPr lang="sv-SE"/>
          </a:p>
        </p:txBody>
      </p:sp>
      <p:sp>
        <p:nvSpPr>
          <p:cNvPr id="16" name="Rubrik 1"/>
          <p:cNvSpPr>
            <a:spLocks noGrp="1"/>
          </p:cNvSpPr>
          <p:nvPr>
            <p:ph type="title"/>
          </p:nvPr>
        </p:nvSpPr>
        <p:spPr>
          <a:xfrm>
            <a:off x="2130425" y="179437"/>
            <a:ext cx="6311825" cy="1260475"/>
          </a:xfrm>
        </p:spPr>
        <p:txBody>
          <a:bodyPr/>
          <a:lstStyle/>
          <a:p>
            <a:r>
              <a:rPr lang="sv-SE" smtClean="0"/>
              <a:t>Click to edit Master title style</a:t>
            </a:r>
            <a:endParaRPr lang="sv-SE"/>
          </a:p>
        </p:txBody>
      </p:sp>
      <p:pic>
        <p:nvPicPr>
          <p:cNvPr id="17" name="Picture 16" descr="peerialism_logo_1280x635_080416_1.0.0_gs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658274" y="467469"/>
            <a:ext cx="1451500" cy="720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97645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7"/>
          <p:cNvCxnSpPr/>
          <p:nvPr/>
        </p:nvCxnSpPr>
        <p:spPr bwMode="auto">
          <a:xfrm>
            <a:off x="342900" y="7091363"/>
            <a:ext cx="10042525" cy="0"/>
          </a:xfrm>
          <a:prstGeom prst="line">
            <a:avLst/>
          </a:prstGeom>
          <a:ln>
            <a:solidFill>
              <a:schemeClr val="accent2"/>
            </a:solidFill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3" name="Platshållare fö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7DB7C3-2AAF-784E-91BA-90A7095355E5}" type="datetime1">
              <a:rPr lang="en-US" smtClean="0"/>
              <a:t>2013-04-25</a:t>
            </a:fld>
            <a:endParaRPr lang="sv-SE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v-SE" smtClean="0"/>
              <a:t>Roberto Roverso, ID2210 Presentation</a:t>
            </a:r>
            <a:endParaRPr lang="sv-SE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2276DDD-6675-3748-B1E9-AF0DDE0466A8}" type="slidenum">
              <a:rPr lang="sv-SE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1848889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AC17D1-45C2-49B7-9232-AE8AA9545B93}" type="datetimeFigureOut">
              <a:rPr lang="en-US" smtClean="0"/>
              <a:t>2013-04-25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89059-3C2E-4EE2-A9E7-74DCB1987F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56867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objekt 9" descr="kth_eng_rgb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363" y="2352675"/>
            <a:ext cx="1296987" cy="164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2345510" y="2351077"/>
            <a:ext cx="7215237" cy="1120771"/>
          </a:xfrm>
          <a:noFill/>
        </p:spPr>
        <p:txBody>
          <a:bodyPr/>
          <a:lstStyle>
            <a:lvl1pPr algn="l">
              <a:defRPr sz="4000" b="0">
                <a:solidFill>
                  <a:schemeClr val="accent2"/>
                </a:solidFill>
              </a:defRPr>
            </a:lvl1pPr>
          </a:lstStyle>
          <a:p>
            <a:r>
              <a:rPr lang="sv-SE" dirty="0" smtClean="0"/>
              <a:t>Klicka här för att ändra format</a:t>
            </a:r>
            <a:endParaRPr lang="en-US" dirty="0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2345510" y="3490923"/>
            <a:ext cx="7214400" cy="931856"/>
          </a:xfrm>
          <a:prstGeom prst="rect">
            <a:avLst/>
          </a:prstGeom>
          <a:noFill/>
        </p:spPr>
        <p:txBody>
          <a:bodyPr>
            <a:no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sv-SE" dirty="0" smtClean="0"/>
              <a:t>Klicka här för att ändra format på underrubrik i bakgrunden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52097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7" name="Platshållare för innehåll 6"/>
          <p:cNvSpPr>
            <a:spLocks noGrp="1"/>
          </p:cNvSpPr>
          <p:nvPr>
            <p:ph sz="quarter" idx="13"/>
          </p:nvPr>
        </p:nvSpPr>
        <p:spPr>
          <a:xfrm>
            <a:off x="2130425" y="2066400"/>
            <a:ext cx="8024400" cy="4474800"/>
          </a:xfrm>
        </p:spPr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8328532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7610071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samarbetspart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10" name="Platshållare för innehåll 9"/>
          <p:cNvSpPr>
            <a:spLocks noGrp="1"/>
          </p:cNvSpPr>
          <p:nvPr>
            <p:ph sz="quarter" idx="16"/>
          </p:nvPr>
        </p:nvSpPr>
        <p:spPr>
          <a:xfrm>
            <a:off x="2130425" y="2066400"/>
            <a:ext cx="8024400" cy="4474800"/>
          </a:xfrm>
        </p:spPr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7489046" y="6708795"/>
            <a:ext cx="714380" cy="714371"/>
          </a:xfrm>
        </p:spPr>
        <p:txBody>
          <a:bodyPr rtlCol="0">
            <a:normAutofit/>
          </a:bodyPr>
          <a:lstStyle>
            <a:lvl1pPr marL="0" indent="0">
              <a:spcBef>
                <a:spcPts val="0"/>
              </a:spcBef>
              <a:buFontTx/>
              <a:buNone/>
              <a:defRPr sz="700"/>
            </a:lvl1pPr>
          </a:lstStyle>
          <a:p>
            <a:pPr lvl="0"/>
            <a:endParaRPr lang="sv-SE" noProof="0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8310588" y="6708795"/>
            <a:ext cx="714380" cy="714371"/>
          </a:xfrm>
        </p:spPr>
        <p:txBody>
          <a:bodyPr rtlCol="0">
            <a:normAutofit/>
          </a:bodyPr>
          <a:lstStyle>
            <a:lvl1pPr marL="0" indent="0">
              <a:spcBef>
                <a:spcPts val="0"/>
              </a:spcBef>
              <a:buFontTx/>
              <a:buNone/>
              <a:defRPr sz="700"/>
            </a:lvl1pPr>
          </a:lstStyle>
          <a:p>
            <a:pPr lvl="0"/>
            <a:endParaRPr lang="sv-SE" noProof="0"/>
          </a:p>
        </p:txBody>
      </p:sp>
      <p:sp>
        <p:nvSpPr>
          <p:cNvPr id="8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9132130" y="6708795"/>
            <a:ext cx="714380" cy="714371"/>
          </a:xfrm>
        </p:spPr>
        <p:txBody>
          <a:bodyPr rtlCol="0">
            <a:normAutofit/>
          </a:bodyPr>
          <a:lstStyle>
            <a:lvl1pPr marL="0" indent="0">
              <a:spcBef>
                <a:spcPts val="0"/>
              </a:spcBef>
              <a:buFontTx/>
              <a:buNone/>
              <a:defRPr sz="700"/>
            </a:lvl1pPr>
          </a:lstStyle>
          <a:p>
            <a:pPr lvl="0"/>
            <a:endParaRPr lang="sv-SE" noProof="0"/>
          </a:p>
        </p:txBody>
      </p:sp>
    </p:spTree>
    <p:extLst>
      <p:ext uri="{BB962C8B-B14F-4D97-AF65-F5344CB8AC3E}">
        <p14:creationId xmlns:p14="http://schemas.microsoft.com/office/powerpoint/2010/main" val="18351859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597827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theme" Target="../theme/theme1.xml"/><Relationship Id="rId8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4" Type="http://schemas.openxmlformats.org/officeDocument/2006/relationships/slideLayout" Target="../slideLayouts/slideLayout10.xml"/><Relationship Id="rId5" Type="http://schemas.openxmlformats.org/officeDocument/2006/relationships/slideLayout" Target="../slideLayouts/slideLayout11.xml"/><Relationship Id="rId6" Type="http://schemas.openxmlformats.org/officeDocument/2006/relationships/theme" Target="../theme/theme2.xml"/><Relationship Id="rId7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2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130425" y="422275"/>
            <a:ext cx="8002588" cy="1260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0" tIns="52144" rIns="104287" bIns="5214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sv-SE"/>
              <a:t>Klicka här för att ändra format på bakgrundsrubriken</a:t>
            </a:r>
          </a:p>
        </p:txBody>
      </p:sp>
      <p:pic>
        <p:nvPicPr>
          <p:cNvPr id="1027" name="Bildobjekt 9" descr="kth_eng_rgb.jp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488" y="350838"/>
            <a:ext cx="847725" cy="1071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8" name="Text Placeholder 11"/>
          <p:cNvSpPr>
            <a:spLocks noGrp="1"/>
          </p:cNvSpPr>
          <p:nvPr>
            <p:ph type="body" idx="1"/>
          </p:nvPr>
        </p:nvSpPr>
        <p:spPr bwMode="auto">
          <a:xfrm>
            <a:off x="2130425" y="2065338"/>
            <a:ext cx="8026400" cy="4473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14" name="Platshållare för datum 13"/>
          <p:cNvSpPr>
            <a:spLocks noGrp="1"/>
          </p:cNvSpPr>
          <p:nvPr>
            <p:ph type="dt" sz="half" idx="2"/>
          </p:nvPr>
        </p:nvSpPr>
        <p:spPr>
          <a:xfrm>
            <a:off x="252413" y="7164388"/>
            <a:ext cx="1092200" cy="401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0" hangingPunct="0">
              <a:defRPr sz="1000" smtClean="0">
                <a:solidFill>
                  <a:schemeClr val="tx2"/>
                </a:solidFill>
                <a:latin typeface="Verdana" pitchFamily="34" charset="0"/>
                <a:ea typeface="+mn-ea"/>
              </a:defRPr>
            </a:lvl1pPr>
          </a:lstStyle>
          <a:p>
            <a:pPr>
              <a:defRPr/>
            </a:pPr>
            <a:fld id="{F0E96E6B-3466-174C-A6F2-E18F04F8AF6D}" type="datetime1">
              <a:rPr lang="en-US" smtClean="0"/>
              <a:t>2013-04-25</a:t>
            </a:fld>
            <a:endParaRPr lang="sv-SE"/>
          </a:p>
        </p:txBody>
      </p:sp>
      <p:sp>
        <p:nvSpPr>
          <p:cNvPr id="15" name="Platshållare för sidfot 14"/>
          <p:cNvSpPr>
            <a:spLocks noGrp="1"/>
          </p:cNvSpPr>
          <p:nvPr>
            <p:ph type="ftr" sz="quarter" idx="3"/>
          </p:nvPr>
        </p:nvSpPr>
        <p:spPr>
          <a:xfrm>
            <a:off x="2130425" y="7164388"/>
            <a:ext cx="4625975" cy="401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0" hangingPunct="0">
              <a:defRPr sz="1000" dirty="0">
                <a:solidFill>
                  <a:schemeClr val="tx2"/>
                </a:solidFill>
                <a:latin typeface="Verdana" pitchFamily="34" charset="0"/>
                <a:ea typeface="+mn-ea"/>
              </a:defRPr>
            </a:lvl1pPr>
          </a:lstStyle>
          <a:p>
            <a:pPr>
              <a:defRPr/>
            </a:pPr>
            <a:r>
              <a:rPr lang="sv-SE" smtClean="0"/>
              <a:t>Roberto Roverso, ID2210 Presentation</a:t>
            </a:r>
            <a:endParaRPr lang="sv-SE"/>
          </a:p>
        </p:txBody>
      </p:sp>
      <p:sp>
        <p:nvSpPr>
          <p:cNvPr id="16" name="Platshållare för bildnummer 15"/>
          <p:cNvSpPr>
            <a:spLocks noGrp="1"/>
          </p:cNvSpPr>
          <p:nvPr>
            <p:ph type="sldNum" sz="quarter" idx="4"/>
          </p:nvPr>
        </p:nvSpPr>
        <p:spPr>
          <a:xfrm>
            <a:off x="9918700" y="7164388"/>
            <a:ext cx="527050" cy="401637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0" hangingPunct="0">
              <a:defRPr sz="1000">
                <a:solidFill>
                  <a:schemeClr val="tx2"/>
                </a:solidFill>
                <a:latin typeface="Verdana" charset="0"/>
              </a:defRPr>
            </a:lvl1pPr>
          </a:lstStyle>
          <a:p>
            <a:fld id="{A1DD5F89-301F-C642-B52D-60AE53A4C580}" type="slidenum">
              <a:rPr lang="sv-SE"/>
              <a:pPr/>
              <a:t>‹#›</a:t>
            </a:fld>
            <a:endParaRPr lang="sv-S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08" r:id="rId3"/>
    <p:sldLayoutId id="2147483709" r:id="rId4"/>
    <p:sldLayoutId id="2147483710" r:id="rId5"/>
    <p:sldLayoutId id="2147483712" r:id="rId6"/>
  </p:sldLayoutIdLst>
  <p:hf hdr="0"/>
  <p:txStyles>
    <p:titleStyle>
      <a:lvl1pPr algn="l" defTabSz="1042988" rtl="0" eaLnBrk="1" fontAlgn="base" hangingPunct="1">
        <a:spcBef>
          <a:spcPct val="0"/>
        </a:spcBef>
        <a:spcAft>
          <a:spcPct val="0"/>
        </a:spcAft>
        <a:defRPr sz="3200">
          <a:solidFill>
            <a:schemeClr val="accent2"/>
          </a:solidFill>
          <a:latin typeface="+mj-lt"/>
          <a:ea typeface="ＭＳ Ｐゴシック" charset="0"/>
          <a:cs typeface="+mj-cs"/>
        </a:defRPr>
      </a:lvl1pPr>
      <a:lvl2pPr algn="l" defTabSz="1042988" rtl="0" eaLnBrk="1" fontAlgn="base" hangingPunct="1">
        <a:spcBef>
          <a:spcPct val="0"/>
        </a:spcBef>
        <a:spcAft>
          <a:spcPct val="0"/>
        </a:spcAft>
        <a:defRPr sz="3200">
          <a:solidFill>
            <a:schemeClr val="accent2"/>
          </a:solidFill>
          <a:latin typeface="Verdana" charset="0"/>
          <a:ea typeface="ＭＳ Ｐゴシック" charset="0"/>
        </a:defRPr>
      </a:lvl2pPr>
      <a:lvl3pPr algn="l" defTabSz="1042988" rtl="0" eaLnBrk="1" fontAlgn="base" hangingPunct="1">
        <a:spcBef>
          <a:spcPct val="0"/>
        </a:spcBef>
        <a:spcAft>
          <a:spcPct val="0"/>
        </a:spcAft>
        <a:defRPr sz="3200">
          <a:solidFill>
            <a:schemeClr val="accent2"/>
          </a:solidFill>
          <a:latin typeface="Verdana" charset="0"/>
          <a:ea typeface="ＭＳ Ｐゴシック" charset="0"/>
        </a:defRPr>
      </a:lvl3pPr>
      <a:lvl4pPr algn="l" defTabSz="1042988" rtl="0" eaLnBrk="1" fontAlgn="base" hangingPunct="1">
        <a:spcBef>
          <a:spcPct val="0"/>
        </a:spcBef>
        <a:spcAft>
          <a:spcPct val="0"/>
        </a:spcAft>
        <a:defRPr sz="3200">
          <a:solidFill>
            <a:schemeClr val="accent2"/>
          </a:solidFill>
          <a:latin typeface="Verdana" charset="0"/>
          <a:ea typeface="ＭＳ Ｐゴシック" charset="0"/>
        </a:defRPr>
      </a:lvl4pPr>
      <a:lvl5pPr algn="l" defTabSz="1042988" rtl="0" eaLnBrk="1" fontAlgn="base" hangingPunct="1">
        <a:spcBef>
          <a:spcPct val="0"/>
        </a:spcBef>
        <a:spcAft>
          <a:spcPct val="0"/>
        </a:spcAft>
        <a:defRPr sz="3200">
          <a:solidFill>
            <a:schemeClr val="accent2"/>
          </a:solidFill>
          <a:latin typeface="Verdana" charset="0"/>
          <a:ea typeface="ＭＳ Ｐゴシック" charset="0"/>
        </a:defRPr>
      </a:lvl5pPr>
      <a:lvl6pPr marL="457200" algn="l" defTabSz="1042988" rtl="0" eaLnBrk="1" fontAlgn="base" hangingPunct="1">
        <a:spcBef>
          <a:spcPct val="0"/>
        </a:spcBef>
        <a:spcAft>
          <a:spcPct val="0"/>
        </a:spcAft>
        <a:defRPr sz="3600">
          <a:solidFill>
            <a:srgbClr val="B81100"/>
          </a:solidFill>
          <a:latin typeface="Verdana" charset="0"/>
        </a:defRPr>
      </a:lvl6pPr>
      <a:lvl7pPr marL="914400" algn="l" defTabSz="1042988" rtl="0" eaLnBrk="1" fontAlgn="base" hangingPunct="1">
        <a:spcBef>
          <a:spcPct val="0"/>
        </a:spcBef>
        <a:spcAft>
          <a:spcPct val="0"/>
        </a:spcAft>
        <a:defRPr sz="3600">
          <a:solidFill>
            <a:srgbClr val="B81100"/>
          </a:solidFill>
          <a:latin typeface="Verdana" charset="0"/>
        </a:defRPr>
      </a:lvl7pPr>
      <a:lvl8pPr marL="1371600" algn="l" defTabSz="1042988" rtl="0" eaLnBrk="1" fontAlgn="base" hangingPunct="1">
        <a:spcBef>
          <a:spcPct val="0"/>
        </a:spcBef>
        <a:spcAft>
          <a:spcPct val="0"/>
        </a:spcAft>
        <a:defRPr sz="3600">
          <a:solidFill>
            <a:srgbClr val="B81100"/>
          </a:solidFill>
          <a:latin typeface="Verdana" charset="0"/>
        </a:defRPr>
      </a:lvl8pPr>
      <a:lvl9pPr marL="1828800" algn="l" defTabSz="1042988" rtl="0" eaLnBrk="1" fontAlgn="base" hangingPunct="1">
        <a:spcBef>
          <a:spcPct val="0"/>
        </a:spcBef>
        <a:spcAft>
          <a:spcPct val="0"/>
        </a:spcAft>
        <a:defRPr sz="3600">
          <a:solidFill>
            <a:srgbClr val="B81100"/>
          </a:solidFill>
          <a:latin typeface="Verdana" charset="0"/>
        </a:defRPr>
      </a:lvl9pPr>
    </p:titleStyle>
    <p:bodyStyle>
      <a:lvl1pPr marL="204788" indent="-204788" algn="l" defTabSz="1042988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Char char="•"/>
        <a:defRPr sz="2200">
          <a:solidFill>
            <a:schemeClr val="tx1"/>
          </a:solidFill>
          <a:latin typeface="+mn-lt"/>
          <a:ea typeface="ＭＳ Ｐゴシック" charset="0"/>
          <a:cs typeface="+mn-cs"/>
        </a:defRPr>
      </a:lvl1pPr>
      <a:lvl2pPr marL="504825" indent="-209550" algn="l" defTabSz="1042988" rtl="0" eaLnBrk="1" fontAlgn="base" hangingPunct="1">
        <a:spcBef>
          <a:spcPct val="20000"/>
        </a:spcBef>
        <a:spcAft>
          <a:spcPct val="0"/>
        </a:spcAft>
        <a:buFont typeface="Verdana" charset="0"/>
        <a:buChar char="-"/>
        <a:defRPr sz="2000">
          <a:solidFill>
            <a:schemeClr val="tx1"/>
          </a:solidFill>
          <a:latin typeface="+mn-lt"/>
          <a:ea typeface="ＭＳ Ｐゴシック" charset="0"/>
        </a:defRPr>
      </a:lvl2pPr>
      <a:lvl3pPr marL="754063" indent="-260350" algn="l" defTabSz="1042988" rtl="0" eaLnBrk="1" fontAlgn="base" hangingPunct="1">
        <a:spcBef>
          <a:spcPts val="600"/>
        </a:spcBef>
        <a:spcAft>
          <a:spcPct val="0"/>
        </a:spcAft>
        <a:buClr>
          <a:schemeClr val="accent2"/>
        </a:buClr>
        <a:buSzPct val="90000"/>
        <a:buFont typeface="Arial" charset="0"/>
        <a:buChar char="•"/>
        <a:defRPr>
          <a:solidFill>
            <a:schemeClr val="tx1"/>
          </a:solidFill>
          <a:latin typeface="+mn-lt"/>
          <a:ea typeface="ＭＳ Ｐゴシック" charset="0"/>
        </a:defRPr>
      </a:lvl3pPr>
      <a:lvl4pPr marL="1030288" indent="-261938" algn="l" defTabSz="1042988" rtl="0" eaLnBrk="1" fontAlgn="base" hangingPunct="1">
        <a:spcBef>
          <a:spcPct val="20000"/>
        </a:spcBef>
        <a:spcAft>
          <a:spcPct val="0"/>
        </a:spcAft>
        <a:buFont typeface="Verdana" charset="0"/>
        <a:buChar char="–"/>
        <a:defRPr sz="1600">
          <a:solidFill>
            <a:schemeClr val="tx1"/>
          </a:solidFill>
          <a:latin typeface="+mn-lt"/>
          <a:ea typeface="ＭＳ Ｐゴシック" charset="0"/>
        </a:defRPr>
      </a:lvl4pPr>
      <a:lvl5pPr marL="1281113" indent="-260350" algn="l" defTabSz="1042988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Font typeface="Arial" charset="0"/>
        <a:buChar char="•"/>
        <a:defRPr sz="1400">
          <a:solidFill>
            <a:schemeClr val="tx1"/>
          </a:solidFill>
          <a:latin typeface="+mn-lt"/>
          <a:ea typeface="ＭＳ Ｐゴシック" charset="0"/>
        </a:defRPr>
      </a:lvl5pPr>
      <a:lvl6pPr marL="2803525" indent="-260350" algn="l" defTabSz="1042988" rtl="0" eaLnBrk="1" fontAlgn="base" hangingPunct="1">
        <a:spcBef>
          <a:spcPct val="20000"/>
        </a:spcBef>
        <a:spcAft>
          <a:spcPct val="0"/>
        </a:spcAft>
        <a:buChar char="»"/>
        <a:defRPr sz="2300">
          <a:solidFill>
            <a:schemeClr val="tx1"/>
          </a:solidFill>
          <a:latin typeface="+mn-lt"/>
        </a:defRPr>
      </a:lvl6pPr>
      <a:lvl7pPr marL="3260725" indent="-260350" algn="l" defTabSz="1042988" rtl="0" eaLnBrk="1" fontAlgn="base" hangingPunct="1">
        <a:spcBef>
          <a:spcPct val="20000"/>
        </a:spcBef>
        <a:spcAft>
          <a:spcPct val="0"/>
        </a:spcAft>
        <a:buChar char="»"/>
        <a:defRPr sz="2300">
          <a:solidFill>
            <a:schemeClr val="tx1"/>
          </a:solidFill>
          <a:latin typeface="+mn-lt"/>
        </a:defRPr>
      </a:lvl7pPr>
      <a:lvl8pPr marL="3717925" indent="-260350" algn="l" defTabSz="1042988" rtl="0" eaLnBrk="1" fontAlgn="base" hangingPunct="1">
        <a:spcBef>
          <a:spcPct val="20000"/>
        </a:spcBef>
        <a:spcAft>
          <a:spcPct val="0"/>
        </a:spcAft>
        <a:buChar char="»"/>
        <a:defRPr sz="2300">
          <a:solidFill>
            <a:schemeClr val="tx1"/>
          </a:solidFill>
          <a:latin typeface="+mn-lt"/>
        </a:defRPr>
      </a:lvl8pPr>
      <a:lvl9pPr marL="4175125" indent="-260350" algn="l" defTabSz="1042988" rtl="0" eaLnBrk="1" fontAlgn="base" hangingPunct="1">
        <a:spcBef>
          <a:spcPct val="20000"/>
        </a:spcBef>
        <a:spcAft>
          <a:spcPct val="0"/>
        </a:spcAft>
        <a:buChar char="»"/>
        <a:defRPr sz="23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130425" y="422275"/>
            <a:ext cx="8002588" cy="1260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0" tIns="52144" rIns="104287" bIns="5214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sv-SE"/>
              <a:t>Klicka här för att ändra format på bakgrundsrubriken</a:t>
            </a:r>
          </a:p>
        </p:txBody>
      </p:sp>
      <p:pic>
        <p:nvPicPr>
          <p:cNvPr id="2051" name="Bildobjekt 9" descr="kth_eng_rgb.jp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488" y="350838"/>
            <a:ext cx="847725" cy="1071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2" name="Text Placeholder 11"/>
          <p:cNvSpPr>
            <a:spLocks noGrp="1"/>
          </p:cNvSpPr>
          <p:nvPr>
            <p:ph type="body" idx="1"/>
          </p:nvPr>
        </p:nvSpPr>
        <p:spPr bwMode="auto">
          <a:xfrm>
            <a:off x="2130425" y="2065338"/>
            <a:ext cx="8026400" cy="4473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02" r:id="rId2"/>
    <p:sldLayoutId id="2147483703" r:id="rId3"/>
    <p:sldLayoutId id="2147483704" r:id="rId4"/>
    <p:sldLayoutId id="2147483705" r:id="rId5"/>
  </p:sldLayoutIdLst>
  <p:hf hdr="0"/>
  <p:txStyles>
    <p:titleStyle>
      <a:lvl1pPr algn="l" defTabSz="1042988" rtl="0" fontAlgn="base">
        <a:spcBef>
          <a:spcPct val="0"/>
        </a:spcBef>
        <a:spcAft>
          <a:spcPct val="0"/>
        </a:spcAft>
        <a:defRPr sz="3200">
          <a:solidFill>
            <a:schemeClr val="accent2"/>
          </a:solidFill>
          <a:latin typeface="+mj-lt"/>
          <a:ea typeface="ＭＳ Ｐゴシック" charset="0"/>
          <a:cs typeface="+mj-cs"/>
        </a:defRPr>
      </a:lvl1pPr>
      <a:lvl2pPr algn="l" defTabSz="1042988" rtl="0" fontAlgn="base">
        <a:spcBef>
          <a:spcPct val="0"/>
        </a:spcBef>
        <a:spcAft>
          <a:spcPct val="0"/>
        </a:spcAft>
        <a:defRPr sz="3200">
          <a:solidFill>
            <a:schemeClr val="accent2"/>
          </a:solidFill>
          <a:latin typeface="Verdana" charset="0"/>
          <a:ea typeface="ＭＳ Ｐゴシック" charset="0"/>
        </a:defRPr>
      </a:lvl2pPr>
      <a:lvl3pPr algn="l" defTabSz="1042988" rtl="0" fontAlgn="base">
        <a:spcBef>
          <a:spcPct val="0"/>
        </a:spcBef>
        <a:spcAft>
          <a:spcPct val="0"/>
        </a:spcAft>
        <a:defRPr sz="3200">
          <a:solidFill>
            <a:schemeClr val="accent2"/>
          </a:solidFill>
          <a:latin typeface="Verdana" charset="0"/>
          <a:ea typeface="ＭＳ Ｐゴシック" charset="0"/>
        </a:defRPr>
      </a:lvl3pPr>
      <a:lvl4pPr algn="l" defTabSz="1042988" rtl="0" fontAlgn="base">
        <a:spcBef>
          <a:spcPct val="0"/>
        </a:spcBef>
        <a:spcAft>
          <a:spcPct val="0"/>
        </a:spcAft>
        <a:defRPr sz="3200">
          <a:solidFill>
            <a:schemeClr val="accent2"/>
          </a:solidFill>
          <a:latin typeface="Verdana" charset="0"/>
          <a:ea typeface="ＭＳ Ｐゴシック" charset="0"/>
        </a:defRPr>
      </a:lvl4pPr>
      <a:lvl5pPr algn="l" defTabSz="1042988" rtl="0" fontAlgn="base">
        <a:spcBef>
          <a:spcPct val="0"/>
        </a:spcBef>
        <a:spcAft>
          <a:spcPct val="0"/>
        </a:spcAft>
        <a:defRPr sz="3200">
          <a:solidFill>
            <a:schemeClr val="accent2"/>
          </a:solidFill>
          <a:latin typeface="Verdana" charset="0"/>
          <a:ea typeface="ＭＳ Ｐゴシック" charset="0"/>
        </a:defRPr>
      </a:lvl5pPr>
      <a:lvl6pPr marL="457200" algn="l" defTabSz="1042988" rtl="0" eaLnBrk="1" fontAlgn="base" hangingPunct="1">
        <a:spcBef>
          <a:spcPct val="0"/>
        </a:spcBef>
        <a:spcAft>
          <a:spcPct val="0"/>
        </a:spcAft>
        <a:defRPr sz="3600">
          <a:solidFill>
            <a:srgbClr val="B81100"/>
          </a:solidFill>
          <a:latin typeface="Verdana" charset="0"/>
        </a:defRPr>
      </a:lvl6pPr>
      <a:lvl7pPr marL="914400" algn="l" defTabSz="1042988" rtl="0" eaLnBrk="1" fontAlgn="base" hangingPunct="1">
        <a:spcBef>
          <a:spcPct val="0"/>
        </a:spcBef>
        <a:spcAft>
          <a:spcPct val="0"/>
        </a:spcAft>
        <a:defRPr sz="3600">
          <a:solidFill>
            <a:srgbClr val="B81100"/>
          </a:solidFill>
          <a:latin typeface="Verdana" charset="0"/>
        </a:defRPr>
      </a:lvl7pPr>
      <a:lvl8pPr marL="1371600" algn="l" defTabSz="1042988" rtl="0" eaLnBrk="1" fontAlgn="base" hangingPunct="1">
        <a:spcBef>
          <a:spcPct val="0"/>
        </a:spcBef>
        <a:spcAft>
          <a:spcPct val="0"/>
        </a:spcAft>
        <a:defRPr sz="3600">
          <a:solidFill>
            <a:srgbClr val="B81100"/>
          </a:solidFill>
          <a:latin typeface="Verdana" charset="0"/>
        </a:defRPr>
      </a:lvl8pPr>
      <a:lvl9pPr marL="1828800" algn="l" defTabSz="1042988" rtl="0" eaLnBrk="1" fontAlgn="base" hangingPunct="1">
        <a:spcBef>
          <a:spcPct val="0"/>
        </a:spcBef>
        <a:spcAft>
          <a:spcPct val="0"/>
        </a:spcAft>
        <a:defRPr sz="3600">
          <a:solidFill>
            <a:srgbClr val="B81100"/>
          </a:solidFill>
          <a:latin typeface="Verdana" charset="0"/>
        </a:defRPr>
      </a:lvl9pPr>
    </p:titleStyle>
    <p:bodyStyle>
      <a:lvl1pPr marL="204788" indent="-204788" algn="l" defTabSz="1042988" rtl="0" fontAlgn="base">
        <a:spcBef>
          <a:spcPct val="20000"/>
        </a:spcBef>
        <a:spcAft>
          <a:spcPct val="0"/>
        </a:spcAft>
        <a:buClr>
          <a:schemeClr val="accent2"/>
        </a:buClr>
        <a:buChar char="•"/>
        <a:defRPr sz="2200">
          <a:solidFill>
            <a:schemeClr val="tx1"/>
          </a:solidFill>
          <a:latin typeface="+mn-lt"/>
          <a:ea typeface="ＭＳ Ｐゴシック" charset="0"/>
          <a:cs typeface="+mn-cs"/>
        </a:defRPr>
      </a:lvl1pPr>
      <a:lvl2pPr marL="504825" indent="-209550" algn="l" defTabSz="1042988" rtl="0" fontAlgn="base">
        <a:spcBef>
          <a:spcPct val="20000"/>
        </a:spcBef>
        <a:spcAft>
          <a:spcPct val="0"/>
        </a:spcAft>
        <a:buFont typeface="Verdana" charset="0"/>
        <a:buChar char="-"/>
        <a:defRPr sz="2000">
          <a:solidFill>
            <a:schemeClr val="tx1"/>
          </a:solidFill>
          <a:latin typeface="+mn-lt"/>
          <a:ea typeface="ＭＳ Ｐゴシック" charset="0"/>
        </a:defRPr>
      </a:lvl2pPr>
      <a:lvl3pPr marL="754063" indent="-260350" algn="l" defTabSz="1042988" rtl="0" fontAlgn="base">
        <a:spcBef>
          <a:spcPts val="600"/>
        </a:spcBef>
        <a:spcAft>
          <a:spcPct val="0"/>
        </a:spcAft>
        <a:buClr>
          <a:schemeClr val="accent2"/>
        </a:buClr>
        <a:buSzPct val="90000"/>
        <a:buFont typeface="Arial" charset="0"/>
        <a:buChar char="•"/>
        <a:defRPr>
          <a:solidFill>
            <a:schemeClr val="tx1"/>
          </a:solidFill>
          <a:latin typeface="+mn-lt"/>
          <a:ea typeface="ＭＳ Ｐゴシック" charset="0"/>
        </a:defRPr>
      </a:lvl3pPr>
      <a:lvl4pPr marL="1030288" indent="-261938" algn="l" defTabSz="1042988" rtl="0" fontAlgn="base">
        <a:spcBef>
          <a:spcPct val="20000"/>
        </a:spcBef>
        <a:spcAft>
          <a:spcPct val="0"/>
        </a:spcAft>
        <a:buFont typeface="Verdana" charset="0"/>
        <a:buChar char="–"/>
        <a:defRPr sz="1600">
          <a:solidFill>
            <a:schemeClr val="tx1"/>
          </a:solidFill>
          <a:latin typeface="+mn-lt"/>
          <a:ea typeface="ＭＳ Ｐゴシック" charset="0"/>
        </a:defRPr>
      </a:lvl4pPr>
      <a:lvl5pPr marL="1281113" indent="-260350" algn="l" defTabSz="1042988" rtl="0" fontAlgn="base">
        <a:spcBef>
          <a:spcPct val="20000"/>
        </a:spcBef>
        <a:spcAft>
          <a:spcPct val="0"/>
        </a:spcAft>
        <a:buClr>
          <a:schemeClr val="accent2"/>
        </a:buClr>
        <a:buFont typeface="Arial" charset="0"/>
        <a:buChar char="•"/>
        <a:defRPr sz="1400">
          <a:solidFill>
            <a:schemeClr val="tx1"/>
          </a:solidFill>
          <a:latin typeface="+mn-lt"/>
          <a:ea typeface="ＭＳ Ｐゴシック" charset="0"/>
        </a:defRPr>
      </a:lvl5pPr>
      <a:lvl6pPr marL="2803525" indent="-260350" algn="l" defTabSz="1042988" rtl="0" eaLnBrk="1" fontAlgn="base" hangingPunct="1">
        <a:spcBef>
          <a:spcPct val="20000"/>
        </a:spcBef>
        <a:spcAft>
          <a:spcPct val="0"/>
        </a:spcAft>
        <a:buChar char="»"/>
        <a:defRPr sz="2300">
          <a:solidFill>
            <a:schemeClr val="tx1"/>
          </a:solidFill>
          <a:latin typeface="+mn-lt"/>
        </a:defRPr>
      </a:lvl6pPr>
      <a:lvl7pPr marL="3260725" indent="-260350" algn="l" defTabSz="1042988" rtl="0" eaLnBrk="1" fontAlgn="base" hangingPunct="1">
        <a:spcBef>
          <a:spcPct val="20000"/>
        </a:spcBef>
        <a:spcAft>
          <a:spcPct val="0"/>
        </a:spcAft>
        <a:buChar char="»"/>
        <a:defRPr sz="2300">
          <a:solidFill>
            <a:schemeClr val="tx1"/>
          </a:solidFill>
          <a:latin typeface="+mn-lt"/>
        </a:defRPr>
      </a:lvl7pPr>
      <a:lvl8pPr marL="3717925" indent="-260350" algn="l" defTabSz="1042988" rtl="0" eaLnBrk="1" fontAlgn="base" hangingPunct="1">
        <a:spcBef>
          <a:spcPct val="20000"/>
        </a:spcBef>
        <a:spcAft>
          <a:spcPct val="0"/>
        </a:spcAft>
        <a:buChar char="»"/>
        <a:defRPr sz="2300">
          <a:solidFill>
            <a:schemeClr val="tx1"/>
          </a:solidFill>
          <a:latin typeface="+mn-lt"/>
        </a:defRPr>
      </a:lvl8pPr>
      <a:lvl9pPr marL="4175125" indent="-260350" algn="l" defTabSz="1042988" rtl="0" eaLnBrk="1" fontAlgn="base" hangingPunct="1">
        <a:spcBef>
          <a:spcPct val="20000"/>
        </a:spcBef>
        <a:spcAft>
          <a:spcPct val="0"/>
        </a:spcAft>
        <a:buChar char="»"/>
        <a:defRPr sz="23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4" Type="http://schemas.openxmlformats.org/officeDocument/2006/relationships/image" Target="../media/image8.png"/><Relationship Id="rId5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4" Type="http://schemas.openxmlformats.org/officeDocument/2006/relationships/image" Target="../media/image11.png"/><Relationship Id="rId5" Type="http://schemas.openxmlformats.org/officeDocument/2006/relationships/image" Target="../media/image9.jpeg"/><Relationship Id="rId6" Type="http://schemas.openxmlformats.org/officeDocument/2006/relationships/image" Target="../media/image12.jp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4" Type="http://schemas.openxmlformats.org/officeDocument/2006/relationships/image" Target="../media/image16.jpg"/><Relationship Id="rId5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jp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jpeg"/><Relationship Id="rId3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png"/><Relationship Id="rId3" Type="http://schemas.openxmlformats.org/officeDocument/2006/relationships/image" Target="../media/image20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emf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8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4" Type="http://schemas.openxmlformats.org/officeDocument/2006/relationships/oleObject" Target="../embeddings/oleObject1.bin"/><Relationship Id="rId5" Type="http://schemas.openxmlformats.org/officeDocument/2006/relationships/image" Target="../media/image23.emf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emf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4" Type="http://schemas.openxmlformats.org/officeDocument/2006/relationships/image" Target="../media/image9.jpeg"/><Relationship Id="rId5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jpeg"/><Relationship Id="rId3" Type="http://schemas.openxmlformats.org/officeDocument/2006/relationships/image" Target="../media/image18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7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8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afternoon-wind-8612.herokuapp.com/streams/25/history?access_token=e0d899f1cd25d6bcca34d8c1fcea0428&amp;start=1365070455647&amp;stop=1365072135647" TargetMode="External"/><Relationship Id="rId3" Type="http://schemas.openxmlformats.org/officeDocument/2006/relationships/hyperlink" Target="https://afternoon-wind-8612.herokuapp.com/streams/25/history?access_token=e0d899f1cd25d6bcca34d8c1fcea0428&amp;start=1365066772749&amp;stop=1365068452749" TargetMode="Externa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pn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0.pn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1.jpg"/><Relationship Id="rId3" Type="http://schemas.openxmlformats.org/officeDocument/2006/relationships/image" Target="../media/image32.jp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ubrik 1"/>
          <p:cNvSpPr>
            <a:spLocks noGrp="1"/>
          </p:cNvSpPr>
          <p:nvPr>
            <p:ph type="ctrTitle"/>
          </p:nvPr>
        </p:nvSpPr>
        <p:spPr>
          <a:xfrm>
            <a:off x="2344738" y="2515046"/>
            <a:ext cx="8113736" cy="1120775"/>
          </a:xfrm>
        </p:spPr>
        <p:txBody>
          <a:bodyPr/>
          <a:lstStyle/>
          <a:p>
            <a:pPr algn="ctr"/>
            <a:r>
              <a:rPr lang="en-US" sz="3200" b="1" i="1" dirty="0" smtClean="0">
                <a:solidFill>
                  <a:schemeClr val="tx1"/>
                </a:solidFill>
                <a:latin typeface="BlairMdITC TT-Medium"/>
                <a:cs typeface="BlairMdITC TT-Medium"/>
              </a:rPr>
              <a:t>Research &amp; Development</a:t>
            </a:r>
            <a:endParaRPr lang="en-US" sz="3200" b="1" i="1" dirty="0">
              <a:solidFill>
                <a:schemeClr val="tx1"/>
              </a:solidFill>
              <a:latin typeface="BlairMdITC TT-Medium"/>
              <a:cs typeface="BlairMdITC TT-Medium"/>
            </a:endParaRPr>
          </a:p>
        </p:txBody>
      </p:sp>
      <p:sp>
        <p:nvSpPr>
          <p:cNvPr id="9219" name="Underrubrik 2"/>
          <p:cNvSpPr>
            <a:spLocks noGrp="1"/>
          </p:cNvSpPr>
          <p:nvPr>
            <p:ph type="subTitle" idx="1"/>
          </p:nvPr>
        </p:nvSpPr>
        <p:spPr>
          <a:xfrm>
            <a:off x="2321570" y="5508029"/>
            <a:ext cx="7215187" cy="931862"/>
          </a:xfrm>
        </p:spPr>
        <p:txBody>
          <a:bodyPr/>
          <a:lstStyle/>
          <a:p>
            <a:pPr algn="ctr"/>
            <a:r>
              <a:rPr lang="en-US" dirty="0" smtClean="0">
                <a:latin typeface="Verdana" charset="0"/>
              </a:rPr>
              <a:t>Roberto </a:t>
            </a:r>
            <a:r>
              <a:rPr lang="en-US" dirty="0" err="1" smtClean="0">
                <a:latin typeface="Verdana" charset="0"/>
              </a:rPr>
              <a:t>Roverso</a:t>
            </a:r>
            <a:endParaRPr lang="en-US" dirty="0" smtClean="0">
              <a:latin typeface="Verdana" charset="0"/>
            </a:endParaRPr>
          </a:p>
          <a:p>
            <a:pPr algn="ctr"/>
            <a:endParaRPr lang="en-US" dirty="0" smtClean="0">
              <a:latin typeface="Verdana" charset="0"/>
            </a:endParaRPr>
          </a:p>
          <a:p>
            <a:pPr algn="ctr"/>
            <a:fld id="{172524D5-E441-3140-A3BB-F3099F22E140}" type="datetime2">
              <a:rPr lang="en-US" sz="1200" smtClean="0">
                <a:latin typeface="Verdana" charset="0"/>
              </a:rPr>
              <a:t>Thursday 25 April 13</a:t>
            </a:fld>
            <a:endParaRPr lang="en-US" sz="1800" dirty="0" smtClean="0">
              <a:latin typeface="Verdana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company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00FF"/>
                </a:solidFill>
              </a:rPr>
              <a:t>11</a:t>
            </a:r>
            <a:r>
              <a:rPr lang="en-US" dirty="0" smtClean="0"/>
              <a:t> Employees</a:t>
            </a:r>
          </a:p>
          <a:p>
            <a:endParaRPr lang="en-US" dirty="0"/>
          </a:p>
          <a:p>
            <a:r>
              <a:rPr lang="en-US" dirty="0" smtClean="0">
                <a:solidFill>
                  <a:srgbClr val="0000FF"/>
                </a:solidFill>
              </a:rPr>
              <a:t>Different</a:t>
            </a:r>
            <a:r>
              <a:rPr lang="en-US" dirty="0" smtClean="0"/>
              <a:t> Background</a:t>
            </a:r>
          </a:p>
          <a:p>
            <a:pPr lvl="1"/>
            <a:r>
              <a:rPr lang="en-US" dirty="0" smtClean="0"/>
              <a:t>Researchers (</a:t>
            </a:r>
            <a:r>
              <a:rPr lang="en-US" dirty="0"/>
              <a:t>2</a:t>
            </a:r>
            <a:r>
              <a:rPr lang="en-US" dirty="0" smtClean="0"/>
              <a:t> </a:t>
            </a:r>
            <a:r>
              <a:rPr lang="en-US" dirty="0"/>
              <a:t>Professors, 1 Ph.D. Student and 2 Research Engineers</a:t>
            </a:r>
            <a:r>
              <a:rPr lang="en-US" dirty="0" smtClean="0"/>
              <a:t>)</a:t>
            </a:r>
          </a:p>
          <a:p>
            <a:pPr lvl="1"/>
            <a:r>
              <a:rPr lang="en-US" dirty="0"/>
              <a:t>Developers </a:t>
            </a:r>
            <a:r>
              <a:rPr lang="en-US" dirty="0" smtClean="0"/>
              <a:t>(2 Senior and 2 Junior)</a:t>
            </a:r>
          </a:p>
          <a:p>
            <a:pPr lvl="1"/>
            <a:r>
              <a:rPr lang="en-US" dirty="0" smtClean="0"/>
              <a:t>Management (2)</a:t>
            </a:r>
          </a:p>
          <a:p>
            <a:pPr lvl="1"/>
            <a:endParaRPr lang="en-US" dirty="0"/>
          </a:p>
          <a:p>
            <a:r>
              <a:rPr lang="en-US" dirty="0" smtClean="0"/>
              <a:t>Located in Stockholm</a:t>
            </a:r>
          </a:p>
          <a:p>
            <a:endParaRPr lang="en-US" dirty="0"/>
          </a:p>
          <a:p>
            <a:r>
              <a:rPr lang="en-US" dirty="0" smtClean="0"/>
              <a:t>Specialized in scalable systems based on </a:t>
            </a:r>
            <a:r>
              <a:rPr lang="en-US" dirty="0" smtClean="0">
                <a:solidFill>
                  <a:srgbClr val="0000FF"/>
                </a:solidFill>
              </a:rPr>
              <a:t>Peer-To-Peer</a:t>
            </a:r>
          </a:p>
          <a:p>
            <a:pPr lvl="1"/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>
              <a:defRPr/>
            </a:pPr>
            <a:fld id="{8F0C17B2-9688-2E44-89A5-2A1980B8B72B}" type="datetime1">
              <a:rPr lang="en-US" smtClean="0"/>
              <a:t>2013-04-25</a:t>
            </a:fld>
            <a:endParaRPr lang="sv-S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>
              <a:defRPr/>
            </a:pPr>
            <a:r>
              <a:rPr lang="sv-SE" smtClean="0"/>
              <a:t>Roberto Roverso, ID2210 Presentation</a:t>
            </a:r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3F656650-8AFE-AC4E-B95D-E8EF9734791C}" type="slidenum">
              <a:rPr lang="sv-SE" smtClean="0"/>
              <a:pPr/>
              <a:t>2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4582318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product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521370" y="3707829"/>
            <a:ext cx="9633455" cy="2329315"/>
          </a:xfrm>
        </p:spPr>
        <p:txBody>
          <a:bodyPr/>
          <a:lstStyle/>
          <a:p>
            <a:pPr marL="0" indent="0" algn="ctr">
              <a:buNone/>
            </a:pPr>
            <a:r>
              <a:rPr lang="en-US" b="1" dirty="0" smtClean="0"/>
              <a:t>Peer-To-Peer Live </a:t>
            </a:r>
            <a:r>
              <a:rPr lang="en-US" b="1" dirty="0"/>
              <a:t>Streaming </a:t>
            </a:r>
            <a:r>
              <a:rPr lang="en-US" b="1" dirty="0" smtClean="0"/>
              <a:t>Software</a:t>
            </a:r>
            <a:endParaRPr lang="en-US" dirty="0" smtClean="0"/>
          </a:p>
          <a:p>
            <a:pPr marL="642937" lvl="1" indent="-342900">
              <a:buFont typeface="Arial"/>
              <a:buChar char="•"/>
            </a:pPr>
            <a:endParaRPr lang="en-US" dirty="0" smtClean="0">
              <a:solidFill>
                <a:srgbClr val="0000FF"/>
              </a:solidFill>
            </a:endParaRPr>
          </a:p>
          <a:p>
            <a:pPr marL="300037" lvl="1" indent="0" algn="ctr">
              <a:buNone/>
            </a:pPr>
            <a:r>
              <a:rPr lang="en-US" dirty="0"/>
              <a:t>Greatly </a:t>
            </a:r>
            <a:r>
              <a:rPr lang="en-US" dirty="0">
                <a:solidFill>
                  <a:srgbClr val="0000FF"/>
                </a:solidFill>
              </a:rPr>
              <a:t>diminishes bandwidth consumption </a:t>
            </a:r>
          </a:p>
          <a:p>
            <a:pPr marL="300037" lvl="1" indent="0" algn="ctr">
              <a:buNone/>
            </a:pPr>
            <a:r>
              <a:rPr lang="en-US" dirty="0"/>
              <a:t>at the distribution point (CDN</a:t>
            </a:r>
            <a:r>
              <a:rPr lang="en-US" dirty="0" smtClean="0"/>
              <a:t>) and enables corporate multicast</a:t>
            </a:r>
          </a:p>
          <a:p>
            <a:pPr marL="300037" lvl="1" indent="0" algn="ctr">
              <a:buNone/>
            </a:pPr>
            <a:endParaRPr lang="en-US" dirty="0" smtClean="0">
              <a:solidFill>
                <a:srgbClr val="0000FF"/>
              </a:solidFill>
            </a:endParaRPr>
          </a:p>
          <a:p>
            <a:pPr marL="300037" lvl="1" indent="0" algn="ctr">
              <a:buNone/>
            </a:pPr>
            <a:endParaRPr lang="en-US" dirty="0" smtClean="0"/>
          </a:p>
          <a:p>
            <a:pPr marL="300037" lvl="1" indent="0" algn="ctr">
              <a:buNone/>
            </a:pP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>
              <a:defRPr/>
            </a:pPr>
            <a:fld id="{7DDF8BCD-0C22-E444-8FE4-221BD8F84927}" type="datetime1">
              <a:rPr lang="en-US" smtClean="0"/>
              <a:t>2013-04-25</a:t>
            </a:fld>
            <a:endParaRPr lang="sv-S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>
              <a:defRPr/>
            </a:pPr>
            <a:r>
              <a:rPr lang="sv-SE" dirty="0" smtClean="0"/>
              <a:t>Roberto </a:t>
            </a:r>
            <a:r>
              <a:rPr lang="sv-SE" dirty="0" err="1" smtClean="0"/>
              <a:t>Roverso</a:t>
            </a:r>
            <a:r>
              <a:rPr lang="sv-SE" dirty="0" smtClean="0"/>
              <a:t>, ID2210 Presentation</a:t>
            </a:r>
            <a:endParaRPr lang="sv-S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3F656650-8AFE-AC4E-B95D-E8EF9734791C}" type="slidenum">
              <a:rPr lang="sv-SE" smtClean="0"/>
              <a:pPr/>
              <a:t>3</a:t>
            </a:fld>
            <a:endParaRPr lang="sv-SE"/>
          </a:p>
        </p:txBody>
      </p:sp>
      <p:pic>
        <p:nvPicPr>
          <p:cNvPr id="3" name="Picture 2" descr="Peer2view_TM_logo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5586" y="1403573"/>
            <a:ext cx="5688632" cy="2323379"/>
          </a:xfrm>
          <a:prstGeom prst="rect">
            <a:avLst/>
          </a:prstGeom>
        </p:spPr>
      </p:pic>
      <p:pic>
        <p:nvPicPr>
          <p:cNvPr id="7" name="Picture 6" descr="Microsoft_Silverlight_logo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1545" y="5724053"/>
            <a:ext cx="1171214" cy="1296144"/>
          </a:xfrm>
          <a:prstGeom prst="rect">
            <a:avLst/>
          </a:prstGeom>
        </p:spPr>
      </p:pic>
      <p:pic>
        <p:nvPicPr>
          <p:cNvPr id="10" name="Picture 9" descr="flash_logo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2290" y="5652045"/>
            <a:ext cx="1296144" cy="1296144"/>
          </a:xfrm>
          <a:prstGeom prst="rect">
            <a:avLst/>
          </a:prstGeom>
        </p:spPr>
      </p:pic>
      <p:pic>
        <p:nvPicPr>
          <p:cNvPr id="12" name="Picture 11" descr="Quicktime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6232" y="5630443"/>
            <a:ext cx="1101722" cy="1101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87594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numbers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521371" y="1979637"/>
            <a:ext cx="6840760" cy="4561563"/>
          </a:xfrm>
        </p:spPr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Proxy</a:t>
            </a:r>
            <a:r>
              <a:rPr lang="en-US" dirty="0" smtClean="0"/>
              <a:t> which sits between CDN and the local player</a:t>
            </a:r>
          </a:p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~80.000 installations in </a:t>
            </a:r>
            <a:r>
              <a:rPr lang="en-US" dirty="0" smtClean="0">
                <a:solidFill>
                  <a:srgbClr val="0000FF"/>
                </a:solidFill>
              </a:rPr>
              <a:t>corporate</a:t>
            </a:r>
            <a:r>
              <a:rPr lang="en-US" dirty="0" smtClean="0"/>
              <a:t> networks </a:t>
            </a: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r>
              <a:rPr lang="en-US" dirty="0" smtClean="0"/>
              <a:t>~30.000 </a:t>
            </a:r>
            <a:r>
              <a:rPr lang="en-US" dirty="0" smtClean="0">
                <a:solidFill>
                  <a:srgbClr val="0000FF"/>
                </a:solidFill>
              </a:rPr>
              <a:t>WAN</a:t>
            </a:r>
            <a:r>
              <a:rPr lang="en-US" dirty="0" smtClean="0"/>
              <a:t> installations</a:t>
            </a:r>
          </a:p>
          <a:p>
            <a:pPr lvl="1"/>
            <a:r>
              <a:rPr lang="en-US" dirty="0" smtClean="0"/>
              <a:t>7000 concurrent users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>
              <a:defRPr/>
            </a:pPr>
            <a:fld id="{F8A49928-F151-034B-AD3F-0739FD79B553}" type="datetime1">
              <a:rPr lang="en-US" smtClean="0"/>
              <a:t>2013-04-25</a:t>
            </a:fld>
            <a:endParaRPr lang="sv-S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>
              <a:defRPr/>
            </a:pPr>
            <a:r>
              <a:rPr lang="sv-SE" smtClean="0"/>
              <a:t>Roberto Roverso, ID2210 Presentation</a:t>
            </a:r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3F656650-8AFE-AC4E-B95D-E8EF9734791C}" type="slidenum">
              <a:rPr lang="sv-SE" smtClean="0"/>
              <a:pPr/>
              <a:t>4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6574564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loud 10"/>
          <p:cNvSpPr/>
          <p:nvPr/>
        </p:nvSpPr>
        <p:spPr bwMode="auto">
          <a:xfrm>
            <a:off x="8226226" y="4752640"/>
            <a:ext cx="1685602" cy="1043421"/>
          </a:xfrm>
          <a:prstGeom prst="cloud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v-SE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3" name="Down Arrow 12"/>
          <p:cNvSpPr/>
          <p:nvPr/>
        </p:nvSpPr>
        <p:spPr bwMode="auto">
          <a:xfrm>
            <a:off x="8874298" y="4427909"/>
            <a:ext cx="288032" cy="576064"/>
          </a:xfrm>
          <a:prstGeom prst="down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Live Streaming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521371" y="1979637"/>
            <a:ext cx="6984775" cy="4561563"/>
          </a:xfrm>
        </p:spPr>
        <p:txBody>
          <a:bodyPr/>
          <a:lstStyle/>
          <a:p>
            <a:r>
              <a:rPr lang="en-US" dirty="0" smtClean="0"/>
              <a:t>Definition:</a:t>
            </a:r>
          </a:p>
          <a:p>
            <a:pPr marL="295275" lvl="1" indent="0">
              <a:buNone/>
            </a:pPr>
            <a:r>
              <a:rPr lang="en-US" dirty="0" smtClean="0"/>
              <a:t>“The process of broadcasting live media over the Internet”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Content is recorded, encoded and distributed in </a:t>
            </a:r>
            <a:r>
              <a:rPr lang="en-US" dirty="0" smtClean="0">
                <a:solidFill>
                  <a:srgbClr val="0000FF"/>
                </a:solidFill>
              </a:rPr>
              <a:t>real-time</a:t>
            </a:r>
          </a:p>
          <a:p>
            <a:endParaRPr lang="en-US" dirty="0" smtClean="0"/>
          </a:p>
          <a:p>
            <a:r>
              <a:rPr lang="en-US" sz="2000" dirty="0"/>
              <a:t>A </a:t>
            </a:r>
            <a:r>
              <a:rPr lang="en-US" sz="2000" dirty="0" smtClean="0">
                <a:solidFill>
                  <a:srgbClr val="0000FF"/>
                </a:solidFill>
              </a:rPr>
              <a:t>streaming service </a:t>
            </a:r>
            <a:r>
              <a:rPr lang="en-US" sz="2000" dirty="0" smtClean="0"/>
              <a:t>provides the media </a:t>
            </a:r>
            <a:r>
              <a:rPr lang="en-US" sz="2000" dirty="0"/>
              <a:t>to a client using </a:t>
            </a:r>
            <a:r>
              <a:rPr lang="en-US" sz="2000" dirty="0" smtClean="0"/>
              <a:t>specific </a:t>
            </a:r>
            <a:r>
              <a:rPr lang="en-US" sz="2000" dirty="0"/>
              <a:t>control </a:t>
            </a:r>
            <a:r>
              <a:rPr lang="en-US" sz="2000" dirty="0" smtClean="0"/>
              <a:t>and transport protocols</a:t>
            </a:r>
            <a:endParaRPr lang="en-US" sz="1800" dirty="0" smtClean="0"/>
          </a:p>
          <a:p>
            <a:pPr lvl="1"/>
            <a:endParaRPr lang="en-US" dirty="0"/>
          </a:p>
          <a:p>
            <a:r>
              <a:rPr lang="en-US" dirty="0" smtClean="0"/>
              <a:t>Distribution of the stream usually happens using a </a:t>
            </a:r>
            <a:r>
              <a:rPr lang="en-US" dirty="0" smtClean="0">
                <a:solidFill>
                  <a:srgbClr val="0000FF"/>
                </a:solidFill>
              </a:rPr>
              <a:t>Content Delivery Network </a:t>
            </a:r>
            <a:r>
              <a:rPr lang="en-US" dirty="0" smtClean="0"/>
              <a:t>(CDN)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>
              <a:defRPr/>
            </a:pPr>
            <a:fld id="{F1300B46-37A1-8A46-8253-C9797332C9EB}" type="datetime1">
              <a:rPr lang="en-US" smtClean="0"/>
              <a:t>2013-04-25</a:t>
            </a:fld>
            <a:endParaRPr lang="sv-S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>
              <a:defRPr/>
            </a:pPr>
            <a:r>
              <a:rPr lang="sv-SE" dirty="0"/>
              <a:t>Roberto </a:t>
            </a:r>
            <a:r>
              <a:rPr lang="sv-SE" dirty="0" err="1"/>
              <a:t>Roverso</a:t>
            </a:r>
            <a:r>
              <a:rPr lang="sv-SE" dirty="0"/>
              <a:t>, ID2210 Presentation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3F656650-8AFE-AC4E-B95D-E8EF9734791C}" type="slidenum">
              <a:rPr lang="sv-SE" smtClean="0"/>
              <a:pPr/>
              <a:t>5</a:t>
            </a:fld>
            <a:endParaRPr lang="sv-SE"/>
          </a:p>
        </p:txBody>
      </p:sp>
      <p:pic>
        <p:nvPicPr>
          <p:cNvPr id="8" name="Picture 7" descr="camera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8234" y="2195661"/>
            <a:ext cx="1167880" cy="864096"/>
          </a:xfrm>
          <a:prstGeom prst="rect">
            <a:avLst/>
          </a:prstGeom>
        </p:spPr>
      </p:pic>
      <p:pic>
        <p:nvPicPr>
          <p:cNvPr id="9" name="Picture 8" descr="2342308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722170" y="6007819"/>
            <a:ext cx="788988" cy="868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9" descr="2342308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453462" y="6079827"/>
            <a:ext cx="788988" cy="868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43" descr="IBM_p5-595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597875" y="3491805"/>
            <a:ext cx="852487" cy="107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Down Arrow 6"/>
          <p:cNvSpPr/>
          <p:nvPr/>
        </p:nvSpPr>
        <p:spPr bwMode="auto">
          <a:xfrm>
            <a:off x="8874298" y="2987749"/>
            <a:ext cx="288032" cy="576064"/>
          </a:xfrm>
          <a:prstGeom prst="down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8514258" y="5037072"/>
            <a:ext cx="10081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b="1" dirty="0">
                <a:latin typeface="Arial" charset="0"/>
              </a:rPr>
              <a:t>CDN</a:t>
            </a:r>
          </a:p>
          <a:p>
            <a:endParaRPr lang="en-US" dirty="0"/>
          </a:p>
        </p:txBody>
      </p:sp>
      <p:sp>
        <p:nvSpPr>
          <p:cNvPr id="17" name="Down Arrow 16"/>
          <p:cNvSpPr/>
          <p:nvPr/>
        </p:nvSpPr>
        <p:spPr bwMode="auto">
          <a:xfrm rot="19440000">
            <a:off x="9524589" y="5465663"/>
            <a:ext cx="288032" cy="576064"/>
          </a:xfrm>
          <a:prstGeom prst="down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"/>
            </a:endParaRPr>
          </a:p>
        </p:txBody>
      </p:sp>
      <p:sp>
        <p:nvSpPr>
          <p:cNvPr id="18" name="Down Arrow 17"/>
          <p:cNvSpPr/>
          <p:nvPr/>
        </p:nvSpPr>
        <p:spPr bwMode="auto">
          <a:xfrm rot="1620000">
            <a:off x="8341293" y="5470010"/>
            <a:ext cx="288032" cy="576064"/>
          </a:xfrm>
          <a:prstGeom prst="down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"/>
            </a:endParaRPr>
          </a:p>
        </p:txBody>
      </p:sp>
    </p:spTree>
    <p:extLst>
      <p:ext uri="{BB962C8B-B14F-4D97-AF65-F5344CB8AC3E}">
        <p14:creationId xmlns:p14="http://schemas.microsoft.com/office/powerpoint/2010/main" val="11106834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Protocols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521371" y="1835621"/>
            <a:ext cx="9577063" cy="4561563"/>
          </a:xfrm>
        </p:spPr>
        <p:txBody>
          <a:bodyPr/>
          <a:lstStyle/>
          <a:p>
            <a:r>
              <a:rPr lang="en-US" sz="2000" dirty="0" smtClean="0"/>
              <a:t>An encoder </a:t>
            </a:r>
            <a:r>
              <a:rPr lang="en-US" sz="2000" dirty="0" smtClean="0">
                <a:solidFill>
                  <a:srgbClr val="0000FF"/>
                </a:solidFill>
              </a:rPr>
              <a:t>digitalizes</a:t>
            </a:r>
            <a:r>
              <a:rPr lang="en-US" sz="2000" dirty="0" smtClean="0"/>
              <a:t> and </a:t>
            </a:r>
            <a:r>
              <a:rPr lang="en-US" sz="2000" dirty="0" smtClean="0">
                <a:solidFill>
                  <a:srgbClr val="0000FF"/>
                </a:solidFill>
              </a:rPr>
              <a:t>compresses media</a:t>
            </a:r>
            <a:r>
              <a:rPr lang="en-US" sz="2000" dirty="0" smtClean="0"/>
              <a:t> as it is recorded:</a:t>
            </a:r>
          </a:p>
          <a:p>
            <a:pPr lvl="1"/>
            <a:r>
              <a:rPr lang="en-US" sz="1800" dirty="0" smtClean="0"/>
              <a:t>Variety of Video codecs (H.264, VP8), Audio codecs (MP3, </a:t>
            </a:r>
            <a:r>
              <a:rPr lang="en-US" sz="1800" dirty="0" err="1" smtClean="0"/>
              <a:t>Vorbis</a:t>
            </a:r>
            <a:r>
              <a:rPr lang="en-US" sz="1800" dirty="0" smtClean="0"/>
              <a:t>, AAC) and Media Containers (FLV, </a:t>
            </a:r>
            <a:r>
              <a:rPr lang="en-US" sz="1800" dirty="0" err="1" smtClean="0"/>
              <a:t>WebM</a:t>
            </a:r>
            <a:r>
              <a:rPr lang="en-US" sz="1800" dirty="0" smtClean="0"/>
              <a:t>, ASF or ISMA)</a:t>
            </a:r>
            <a:endParaRPr lang="en-US" sz="1800" dirty="0"/>
          </a:p>
          <a:p>
            <a:endParaRPr lang="en-US" sz="2000" dirty="0" smtClean="0"/>
          </a:p>
          <a:p>
            <a:r>
              <a:rPr lang="en-US" sz="2000" dirty="0" smtClean="0"/>
              <a:t>Media delivery and </a:t>
            </a:r>
            <a:r>
              <a:rPr lang="en-US" sz="2000" dirty="0" smtClean="0">
                <a:solidFill>
                  <a:srgbClr val="0000FF"/>
                </a:solidFill>
              </a:rPr>
              <a:t>Streaming </a:t>
            </a:r>
            <a:r>
              <a:rPr lang="en-US" sz="2000" dirty="0">
                <a:solidFill>
                  <a:srgbClr val="0000FF"/>
                </a:solidFill>
              </a:rPr>
              <a:t>protocols</a:t>
            </a:r>
            <a:endParaRPr lang="en-US" sz="2000" dirty="0" smtClean="0"/>
          </a:p>
          <a:p>
            <a:pPr marL="752475" lvl="1" indent="-457200">
              <a:buFont typeface="+mj-ea"/>
              <a:buAutoNum type="circleNumDbPlain"/>
            </a:pPr>
            <a:r>
              <a:rPr lang="en-US" dirty="0" err="1" smtClean="0"/>
              <a:t>Stateful</a:t>
            </a:r>
            <a:r>
              <a:rPr lang="en-US" dirty="0" smtClean="0"/>
              <a:t>/Push/</a:t>
            </a:r>
            <a:r>
              <a:rPr lang="en-US" dirty="0" smtClean="0">
                <a:solidFill>
                  <a:srgbClr val="0000FF"/>
                </a:solidFill>
              </a:rPr>
              <a:t>VCR-like</a:t>
            </a:r>
            <a:r>
              <a:rPr lang="en-US" dirty="0" smtClean="0"/>
              <a:t>: ( OLD )</a:t>
            </a:r>
          </a:p>
          <a:p>
            <a:pPr lvl="2"/>
            <a:r>
              <a:rPr lang="en-US" dirty="0" smtClean="0"/>
              <a:t>Implementations</a:t>
            </a:r>
            <a:r>
              <a:rPr lang="en-US" dirty="0"/>
              <a:t>: Real Time Session Protocol (RTSP), Microsoft Media Services (MMS), Adobe’s FLV, etc..</a:t>
            </a:r>
          </a:p>
          <a:p>
            <a:pPr lvl="2"/>
            <a:r>
              <a:rPr lang="en-US" dirty="0" smtClean="0"/>
              <a:t>Single </a:t>
            </a:r>
            <a:r>
              <a:rPr lang="en-US" dirty="0"/>
              <a:t>bitrate</a:t>
            </a:r>
          </a:p>
          <a:p>
            <a:pPr lvl="2"/>
            <a:r>
              <a:rPr lang="en-US" dirty="0"/>
              <a:t>UDP-based transport protocols ( RTP and </a:t>
            </a:r>
            <a:r>
              <a:rPr lang="en-US" dirty="0" err="1"/>
              <a:t>RealNetwork</a:t>
            </a:r>
            <a:r>
              <a:rPr lang="en-US" dirty="0"/>
              <a:t> RDT )</a:t>
            </a:r>
          </a:p>
          <a:p>
            <a:pPr marL="1001713" lvl="2" indent="-457200">
              <a:buFont typeface="+mj-ea"/>
              <a:buAutoNum type="circleNumDbPlain"/>
            </a:pPr>
            <a:endParaRPr lang="en-US" dirty="0" smtClean="0"/>
          </a:p>
          <a:p>
            <a:pPr marL="752475" lvl="1" indent="-457200">
              <a:buFont typeface="+mj-ea"/>
              <a:buAutoNum type="circleNumDbPlain"/>
            </a:pPr>
            <a:r>
              <a:rPr lang="en-US" dirty="0" smtClean="0"/>
              <a:t>Stateless/Pull/</a:t>
            </a:r>
            <a:r>
              <a:rPr lang="en-US" dirty="0" smtClean="0">
                <a:solidFill>
                  <a:srgbClr val="0000FF"/>
                </a:solidFill>
              </a:rPr>
              <a:t>HTTP-based </a:t>
            </a:r>
            <a:r>
              <a:rPr lang="en-US" dirty="0"/>
              <a:t>( </a:t>
            </a:r>
            <a:r>
              <a:rPr lang="en-US" dirty="0" smtClean="0"/>
              <a:t>NEW STANDARD )</a:t>
            </a:r>
          </a:p>
          <a:p>
            <a:pPr lvl="2"/>
            <a:r>
              <a:rPr lang="en-US" dirty="0" smtClean="0"/>
              <a:t>Implementations: Apple’s HTTP-Live (HLS), Microsoft Smooth Streaming, Adobe HTTP dynamic streaming (HDS)</a:t>
            </a:r>
          </a:p>
          <a:p>
            <a:pPr lvl="2"/>
            <a:r>
              <a:rPr lang="en-US" dirty="0" smtClean="0">
                <a:solidFill>
                  <a:srgbClr val="0000FF"/>
                </a:solidFill>
              </a:rPr>
              <a:t>multi-bitrate </a:t>
            </a:r>
            <a:r>
              <a:rPr lang="en-US" dirty="0" smtClean="0"/>
              <a:t>support</a:t>
            </a:r>
          </a:p>
          <a:p>
            <a:pPr marL="493713" lvl="2" indent="0">
              <a:buNone/>
            </a:pP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>
              <a:defRPr/>
            </a:pPr>
            <a:fld id="{05A1870C-765B-694B-BBAC-EED7BB4AE171}" type="datetime1">
              <a:rPr lang="en-US" smtClean="0"/>
              <a:t>2013-04-25</a:t>
            </a:fld>
            <a:endParaRPr lang="sv-S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>
              <a:defRPr/>
            </a:pPr>
            <a:r>
              <a:rPr lang="sv-SE" dirty="0"/>
              <a:t>Roberto </a:t>
            </a:r>
            <a:r>
              <a:rPr lang="sv-SE" dirty="0" err="1"/>
              <a:t>Roverso</a:t>
            </a:r>
            <a:r>
              <a:rPr lang="sv-SE" dirty="0"/>
              <a:t>, ID2210 Presentation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3F656650-8AFE-AC4E-B95D-E8EF9734791C}" type="slidenum">
              <a:rPr lang="sv-SE" smtClean="0"/>
              <a:pPr/>
              <a:t>6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5602381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Content Streaming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521371" y="1979637"/>
            <a:ext cx="6192688" cy="4561563"/>
          </a:xfrm>
        </p:spPr>
        <p:txBody>
          <a:bodyPr/>
          <a:lstStyle/>
          <a:p>
            <a:r>
              <a:rPr lang="en-US" dirty="0" smtClean="0"/>
              <a:t>Streaming Service</a:t>
            </a:r>
            <a:endParaRPr lang="en-US" dirty="0"/>
          </a:p>
          <a:p>
            <a:pPr lvl="1"/>
            <a:r>
              <a:rPr lang="en-US" dirty="0"/>
              <a:t>Sufficient </a:t>
            </a:r>
            <a:r>
              <a:rPr lang="en-US" dirty="0">
                <a:solidFill>
                  <a:srgbClr val="0000FF"/>
                </a:solidFill>
              </a:rPr>
              <a:t>computational power </a:t>
            </a:r>
            <a:r>
              <a:rPr lang="en-US" dirty="0" smtClean="0"/>
              <a:t>to receive, encode, convert and protect the media content</a:t>
            </a:r>
          </a:p>
          <a:p>
            <a:pPr lvl="1"/>
            <a:endParaRPr lang="en-US" dirty="0"/>
          </a:p>
          <a:p>
            <a:r>
              <a:rPr lang="en-US" dirty="0" smtClean="0"/>
              <a:t>Distribution</a:t>
            </a:r>
          </a:p>
          <a:p>
            <a:pPr lvl="1"/>
            <a:r>
              <a:rPr lang="en-US" dirty="0" smtClean="0"/>
              <a:t>Streaming is </a:t>
            </a:r>
            <a:r>
              <a:rPr lang="en-US" dirty="0" smtClean="0">
                <a:solidFill>
                  <a:srgbClr val="0000FF"/>
                </a:solidFill>
              </a:rPr>
              <a:t>demanding</a:t>
            </a:r>
            <a:r>
              <a:rPr lang="en-US" dirty="0" smtClean="0"/>
              <a:t> in terms of  </a:t>
            </a:r>
            <a:r>
              <a:rPr lang="en-US" dirty="0"/>
              <a:t>bandwidth consumption</a:t>
            </a:r>
          </a:p>
          <a:p>
            <a:pPr lvl="2"/>
            <a:r>
              <a:rPr lang="en-US" dirty="0"/>
              <a:t>You Tube: 256Kbit/s with H.264 codec</a:t>
            </a:r>
          </a:p>
          <a:p>
            <a:pPr lvl="2"/>
            <a:r>
              <a:rPr lang="en-US" dirty="0"/>
              <a:t>HD Stream: </a:t>
            </a:r>
            <a:r>
              <a:rPr lang="en-US" dirty="0" smtClean="0"/>
              <a:t>&gt;2Mbit</a:t>
            </a:r>
            <a:r>
              <a:rPr lang="en-US" dirty="0"/>
              <a:t>/</a:t>
            </a:r>
            <a:r>
              <a:rPr lang="en-US" dirty="0" smtClean="0"/>
              <a:t>s</a:t>
            </a:r>
            <a:endParaRPr lang="en-US" dirty="0"/>
          </a:p>
          <a:p>
            <a:endParaRPr lang="en-US" dirty="0" smtClean="0"/>
          </a:p>
          <a:p>
            <a:pPr lvl="1"/>
            <a:r>
              <a:rPr lang="en-US" dirty="0" smtClean="0"/>
              <a:t>Yet CDN Bandwidth </a:t>
            </a:r>
            <a:r>
              <a:rPr lang="en-US" dirty="0"/>
              <a:t>is </a:t>
            </a:r>
            <a:r>
              <a:rPr lang="en-US" dirty="0" smtClean="0">
                <a:solidFill>
                  <a:srgbClr val="0000FF"/>
                </a:solidFill>
              </a:rPr>
              <a:t>not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0000FF"/>
                </a:solidFill>
              </a:rPr>
              <a:t>expensive</a:t>
            </a:r>
          </a:p>
          <a:p>
            <a:pPr lvl="2"/>
            <a:r>
              <a:rPr lang="en-US" dirty="0" smtClean="0"/>
              <a:t>Volume:  </a:t>
            </a:r>
            <a:r>
              <a:rPr lang="en-US" b="1" dirty="0" smtClean="0"/>
              <a:t>0.7$</a:t>
            </a:r>
            <a:r>
              <a:rPr lang="en-US" dirty="0" smtClean="0"/>
              <a:t> per GB</a:t>
            </a:r>
          </a:p>
          <a:p>
            <a:pPr lvl="2"/>
            <a:r>
              <a:rPr lang="en-US" dirty="0" smtClean="0"/>
              <a:t>Scaling is handled automatically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>
              <a:defRPr/>
            </a:pPr>
            <a:fld id="{7E83AAA9-3D39-2344-B39B-D09E0A8AD887}" type="datetime1">
              <a:rPr lang="en-US" smtClean="0"/>
              <a:t>2013-04-25</a:t>
            </a:fld>
            <a:endParaRPr lang="sv-S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>
              <a:defRPr/>
            </a:pPr>
            <a:r>
              <a:rPr lang="sv-SE" dirty="0"/>
              <a:t>Roberto </a:t>
            </a:r>
            <a:r>
              <a:rPr lang="sv-SE" dirty="0" err="1"/>
              <a:t>Roverso</a:t>
            </a:r>
            <a:r>
              <a:rPr lang="sv-SE" dirty="0"/>
              <a:t>, ID2210 Presentation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3F656650-8AFE-AC4E-B95D-E8EF9734791C}" type="slidenum">
              <a:rPr lang="sv-SE" smtClean="0"/>
              <a:pPr/>
              <a:t>7</a:t>
            </a:fld>
            <a:endParaRPr lang="sv-SE"/>
          </a:p>
        </p:txBody>
      </p:sp>
      <p:pic>
        <p:nvPicPr>
          <p:cNvPr id="9" name="Picture 8" descr="hd_logo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06346" y="4211885"/>
            <a:ext cx="1033663" cy="720080"/>
          </a:xfrm>
          <a:prstGeom prst="rect">
            <a:avLst/>
          </a:prstGeom>
        </p:spPr>
      </p:pic>
      <p:pic>
        <p:nvPicPr>
          <p:cNvPr id="10" name="Picture 9" descr="YouTube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8034" y="3995861"/>
            <a:ext cx="1656184" cy="1170974"/>
          </a:xfrm>
          <a:prstGeom prst="rect">
            <a:avLst/>
          </a:prstGeom>
        </p:spPr>
      </p:pic>
      <p:pic>
        <p:nvPicPr>
          <p:cNvPr id="11" name="Picture 43" descr="IBM_p5-595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938194" y="2196281"/>
            <a:ext cx="852487" cy="107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Box 11"/>
          <p:cNvSpPr txBox="1"/>
          <p:nvPr/>
        </p:nvSpPr>
        <p:spPr>
          <a:xfrm>
            <a:off x="8226226" y="4355901"/>
            <a:ext cx="10081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b="1" dirty="0" smtClean="0">
                <a:latin typeface="Arial" charset="0"/>
              </a:rPr>
              <a:t>Vs.</a:t>
            </a:r>
            <a:endParaRPr lang="sv-SE" b="1" dirty="0">
              <a:latin typeface="Arial" charset="0"/>
            </a:endParaRPr>
          </a:p>
          <a:p>
            <a:endParaRPr lang="en-US" dirty="0"/>
          </a:p>
        </p:txBody>
      </p:sp>
      <p:pic>
        <p:nvPicPr>
          <p:cNvPr id="7" name="Picture 6" descr="akamai-logo-645x305.jp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74" y="5556035"/>
            <a:ext cx="3096344" cy="1464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3717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case for P2P live streaming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>
              <a:defRPr/>
            </a:pPr>
            <a:fld id="{F8A49928-F151-034B-AD3F-0739FD79B553}" type="datetime1">
              <a:rPr lang="en-US" smtClean="0"/>
              <a:t>2013-04-25</a:t>
            </a:fld>
            <a:endParaRPr lang="sv-S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>
              <a:defRPr/>
            </a:pPr>
            <a:r>
              <a:rPr lang="sv-SE" dirty="0"/>
              <a:t>Roberto </a:t>
            </a:r>
            <a:r>
              <a:rPr lang="sv-SE" dirty="0" err="1"/>
              <a:t>Roverso</a:t>
            </a:r>
            <a:r>
              <a:rPr lang="sv-SE" dirty="0"/>
              <a:t>, ID2210 Presentation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3F656650-8AFE-AC4E-B95D-E8EF9734791C}" type="slidenum">
              <a:rPr lang="sv-SE" smtClean="0"/>
              <a:pPr/>
              <a:t>8</a:t>
            </a:fld>
            <a:endParaRPr lang="sv-SE"/>
          </a:p>
        </p:txBody>
      </p:sp>
      <p:pic>
        <p:nvPicPr>
          <p:cNvPr id="7" name="Picture 6" descr="NCDN_-_CDN-cu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5866" y="2267669"/>
            <a:ext cx="4968552" cy="4238659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002090" y="3635821"/>
            <a:ext cx="10081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b="1" dirty="0">
                <a:latin typeface="Arial" charset="0"/>
              </a:rPr>
              <a:t>CDN</a:t>
            </a:r>
          </a:p>
          <a:p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21371" y="1979637"/>
            <a:ext cx="4392487" cy="4561563"/>
          </a:xfrm>
        </p:spPr>
        <p:txBody>
          <a:bodyPr/>
          <a:lstStyle/>
          <a:p>
            <a:r>
              <a:rPr lang="en-US" dirty="0" smtClean="0"/>
              <a:t>The Reach</a:t>
            </a:r>
          </a:p>
          <a:p>
            <a:pPr marL="0" indent="0">
              <a:buNone/>
            </a:pPr>
            <a:endParaRPr lang="en-US" dirty="0" smtClean="0"/>
          </a:p>
          <a:p>
            <a:pPr lvl="1"/>
            <a:r>
              <a:rPr lang="en-US" dirty="0" smtClean="0"/>
              <a:t>CDN cache cannot serve more than the </a:t>
            </a:r>
            <a:r>
              <a:rPr lang="en-US" b="1" dirty="0" smtClean="0"/>
              <a:t>X</a:t>
            </a:r>
            <a:r>
              <a:rPr lang="en-US" dirty="0" smtClean="0"/>
              <a:t> </a:t>
            </a:r>
            <a:r>
              <a:rPr lang="en-US" b="1" dirty="0" smtClean="0"/>
              <a:t>capacity</a:t>
            </a:r>
            <a:r>
              <a:rPr lang="en-US" dirty="0" smtClean="0"/>
              <a:t> it was dimensioned for</a:t>
            </a:r>
          </a:p>
          <a:p>
            <a:pPr marL="295275" lvl="1" indent="0">
              <a:buNone/>
            </a:pPr>
            <a:endParaRPr lang="en-US" dirty="0" smtClean="0"/>
          </a:p>
          <a:p>
            <a:pPr lvl="1"/>
            <a:r>
              <a:rPr lang="en-US" dirty="0" smtClean="0"/>
              <a:t>Scaling operations are usually slow</a:t>
            </a:r>
          </a:p>
          <a:p>
            <a:pPr lvl="1"/>
            <a:endParaRPr lang="en-US" dirty="0"/>
          </a:p>
          <a:p>
            <a:r>
              <a:rPr lang="en-US" b="1" dirty="0" smtClean="0"/>
              <a:t>Peer-To-Peer</a:t>
            </a:r>
            <a:r>
              <a:rPr lang="en-US" dirty="0" smtClean="0"/>
              <a:t> can </a:t>
            </a:r>
            <a:r>
              <a:rPr lang="en-US" dirty="0" smtClean="0">
                <a:solidFill>
                  <a:srgbClr val="0000FF"/>
                </a:solidFill>
              </a:rPr>
              <a:t>scale</a:t>
            </a:r>
            <a:r>
              <a:rPr lang="en-US" dirty="0" smtClean="0"/>
              <a:t> the number of viewers using a fraction of CDN capacity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8010202" y="2339677"/>
            <a:ext cx="5040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x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9162330" y="1907629"/>
            <a:ext cx="10081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smtClean="0"/>
              <a:t>X+</a:t>
            </a:r>
            <a:r>
              <a:rPr lang="en-US" dirty="0" smtClean="0">
                <a:solidFill>
                  <a:srgbClr val="FF0000"/>
                </a:solidFill>
              </a:rPr>
              <a:t>N</a:t>
            </a:r>
            <a:endParaRPr lang="en-US" dirty="0">
              <a:solidFill>
                <a:srgbClr val="FF0000"/>
              </a:solidFill>
            </a:endParaRPr>
          </a:p>
        </p:txBody>
      </p:sp>
      <p:cxnSp>
        <p:nvCxnSpPr>
          <p:cNvPr id="16" name="Curved Connector 15"/>
          <p:cNvCxnSpPr>
            <a:stCxn id="12" idx="0"/>
          </p:cNvCxnSpPr>
          <p:nvPr/>
        </p:nvCxnSpPr>
        <p:spPr bwMode="auto">
          <a:xfrm rot="16200000" flipH="1" flipV="1">
            <a:off x="7794178" y="971525"/>
            <a:ext cx="936104" cy="2808312"/>
          </a:xfrm>
          <a:prstGeom prst="curvedConnector4">
            <a:avLst>
              <a:gd name="adj1" fmla="val -24420"/>
              <a:gd name="adj2" fmla="val 58974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27" name="TextBox 26"/>
          <p:cNvSpPr txBox="1"/>
          <p:nvPr/>
        </p:nvSpPr>
        <p:spPr>
          <a:xfrm rot="19297917">
            <a:off x="7318800" y="1314012"/>
            <a:ext cx="17281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Redirect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14266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Rounded Rectangle 194"/>
          <p:cNvSpPr/>
          <p:nvPr/>
        </p:nvSpPr>
        <p:spPr bwMode="auto">
          <a:xfrm>
            <a:off x="5345906" y="2195661"/>
            <a:ext cx="5040560" cy="4608512"/>
          </a:xfrm>
          <a:prstGeom prst="roundRect">
            <a:avLst>
              <a:gd name="adj" fmla="val 2788"/>
            </a:avLst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99276" y="1636700"/>
            <a:ext cx="4221938" cy="4989036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endParaRPr lang="en-GB" sz="2700" dirty="0" smtClean="0">
              <a:solidFill>
                <a:schemeClr val="accent6">
                  <a:lumMod val="75000"/>
                </a:schemeClr>
              </a:solidFill>
            </a:endParaRPr>
          </a:p>
          <a:p>
            <a:r>
              <a:rPr lang="en-GB" sz="2700" dirty="0" smtClean="0">
                <a:solidFill>
                  <a:schemeClr val="accent6">
                    <a:lumMod val="75000"/>
                  </a:schemeClr>
                </a:solidFill>
              </a:rPr>
              <a:t>CDN doesn’t help</a:t>
            </a:r>
          </a:p>
          <a:p>
            <a:endParaRPr lang="en-GB" sz="2700" dirty="0">
              <a:solidFill>
                <a:schemeClr val="accent6">
                  <a:lumMod val="75000"/>
                </a:schemeClr>
              </a:solidFill>
            </a:endParaRPr>
          </a:p>
          <a:p>
            <a:r>
              <a:rPr lang="en-GB" sz="2700" dirty="0" smtClean="0">
                <a:solidFill>
                  <a:schemeClr val="accent6">
                    <a:lumMod val="75000"/>
                  </a:schemeClr>
                </a:solidFill>
              </a:rPr>
              <a:t>Bottleneck on the site’s internet link</a:t>
            </a:r>
          </a:p>
          <a:p>
            <a:endParaRPr lang="en-GB" sz="2700" dirty="0" smtClean="0">
              <a:solidFill>
                <a:schemeClr val="accent6">
                  <a:lumMod val="75000"/>
                </a:schemeClr>
              </a:solidFill>
            </a:endParaRPr>
          </a:p>
          <a:p>
            <a:r>
              <a:rPr lang="en-GB" sz="2700" dirty="0" smtClean="0">
                <a:solidFill>
                  <a:schemeClr val="accent6">
                    <a:lumMod val="75000"/>
                  </a:schemeClr>
                </a:solidFill>
              </a:rPr>
              <a:t>Multicast complex to configure</a:t>
            </a:r>
            <a:endParaRPr lang="en-GB" sz="2700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GB" sz="2700" dirty="0">
              <a:solidFill>
                <a:schemeClr val="accent6">
                  <a:lumMod val="75000"/>
                </a:schemeClr>
              </a:solidFill>
            </a:endParaRPr>
          </a:p>
          <a:p>
            <a:r>
              <a:rPr lang="en-GB" sz="2700" dirty="0" smtClean="0">
                <a:solidFill>
                  <a:schemeClr val="accent6">
                    <a:lumMod val="75000"/>
                  </a:schemeClr>
                </a:solidFill>
              </a:rPr>
              <a:t>Expensive to introduce hardware CDN nodes inside the Sites</a:t>
            </a:r>
            <a:endParaRPr lang="en-US" sz="2300" dirty="0"/>
          </a:p>
        </p:txBody>
      </p:sp>
      <p:sp>
        <p:nvSpPr>
          <p:cNvPr id="25" name="Title 1"/>
          <p:cNvSpPr txBox="1">
            <a:spLocks/>
          </p:cNvSpPr>
          <p:nvPr/>
        </p:nvSpPr>
        <p:spPr bwMode="auto">
          <a:xfrm>
            <a:off x="2130425" y="179437"/>
            <a:ext cx="7535961" cy="1260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0" tIns="52144" rIns="104287" bIns="52144" numCol="1" anchor="ctr" anchorCtr="0" compatLnSpc="1">
            <a:prstTxWarp prst="textNoShape">
              <a:avLst/>
            </a:prstTxWarp>
          </a:bodyPr>
          <a:lstStyle>
            <a:lvl1pPr algn="l" defTabSz="1042988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+mj-lt"/>
                <a:ea typeface="ＭＳ Ｐゴシック" charset="0"/>
                <a:cs typeface="+mj-cs"/>
              </a:defRPr>
            </a:lvl1pPr>
            <a:lvl2pPr algn="l" defTabSz="1042988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Verdana" charset="0"/>
                <a:ea typeface="ＭＳ Ｐゴシック" charset="0"/>
              </a:defRPr>
            </a:lvl2pPr>
            <a:lvl3pPr algn="l" defTabSz="1042988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Verdana" charset="0"/>
                <a:ea typeface="ＭＳ Ｐゴシック" charset="0"/>
              </a:defRPr>
            </a:lvl3pPr>
            <a:lvl4pPr algn="l" defTabSz="1042988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Verdana" charset="0"/>
                <a:ea typeface="ＭＳ Ｐゴシック" charset="0"/>
              </a:defRPr>
            </a:lvl4pPr>
            <a:lvl5pPr algn="l" defTabSz="1042988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Verdana" charset="0"/>
                <a:ea typeface="ＭＳ Ｐゴシック" charset="0"/>
              </a:defRPr>
            </a:lvl5pPr>
            <a:lvl6pPr marL="457200" algn="l" defTabSz="1042988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B81100"/>
                </a:solidFill>
                <a:latin typeface="Verdana" charset="0"/>
              </a:defRPr>
            </a:lvl6pPr>
            <a:lvl7pPr marL="914400" algn="l" defTabSz="1042988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B81100"/>
                </a:solidFill>
                <a:latin typeface="Verdana" charset="0"/>
              </a:defRPr>
            </a:lvl7pPr>
            <a:lvl8pPr marL="1371600" algn="l" defTabSz="1042988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B81100"/>
                </a:solidFill>
                <a:latin typeface="Verdana" charset="0"/>
              </a:defRPr>
            </a:lvl8pPr>
            <a:lvl9pPr marL="1828800" algn="l" defTabSz="1042988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B81100"/>
                </a:solidFill>
                <a:latin typeface="Verdana" charset="0"/>
              </a:defRPr>
            </a:lvl9pPr>
          </a:lstStyle>
          <a:p>
            <a:r>
              <a:rPr lang="en-US" dirty="0" smtClean="0"/>
              <a:t>The Corporate Live Streaming case</a:t>
            </a:r>
            <a:endParaRPr lang="en-US" dirty="0"/>
          </a:p>
        </p:txBody>
      </p:sp>
      <p:sp>
        <p:nvSpPr>
          <p:cNvPr id="51" name="TextBox 50"/>
          <p:cNvSpPr txBox="1"/>
          <p:nvPr/>
        </p:nvSpPr>
        <p:spPr>
          <a:xfrm>
            <a:off x="5345906" y="2123653"/>
            <a:ext cx="1515543" cy="474638"/>
          </a:xfrm>
          <a:prstGeom prst="rect">
            <a:avLst/>
          </a:prstGeom>
          <a:noFill/>
        </p:spPr>
        <p:txBody>
          <a:bodyPr wrap="square" lIns="104287" tIns="52144" rIns="104287" bIns="52144" rtlCol="0">
            <a:spAutoFit/>
          </a:bodyPr>
          <a:lstStyle/>
          <a:p>
            <a:r>
              <a:rPr lang="en-US" dirty="0" smtClean="0"/>
              <a:t>Main Site</a:t>
            </a:r>
            <a:endParaRPr lang="en-US" dirty="0"/>
          </a:p>
        </p:txBody>
      </p:sp>
      <p:sp>
        <p:nvSpPr>
          <p:cNvPr id="59" name="Rounded Rectangle 58"/>
          <p:cNvSpPr/>
          <p:nvPr/>
        </p:nvSpPr>
        <p:spPr bwMode="auto">
          <a:xfrm>
            <a:off x="7374788" y="2123653"/>
            <a:ext cx="1008112" cy="288032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108000" tIns="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dirty="0" smtClean="0">
                <a:solidFill>
                  <a:schemeClr val="tx1"/>
                </a:solidFill>
              </a:rPr>
              <a:t>gateway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24" name="Down Arrow 23"/>
          <p:cNvSpPr/>
          <p:nvPr/>
        </p:nvSpPr>
        <p:spPr bwMode="auto">
          <a:xfrm>
            <a:off x="7586664" y="1754542"/>
            <a:ext cx="585135" cy="360040"/>
          </a:xfrm>
          <a:prstGeom prst="downArrow">
            <a:avLst>
              <a:gd name="adj1" fmla="val 50000"/>
              <a:gd name="adj2" fmla="val 44961"/>
            </a:avLst>
          </a:prstGeom>
          <a:ln>
            <a:headEnd type="none" w="med" len="med"/>
            <a:tailEnd type="none" w="med" len="med"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"/>
            </a:endParaRPr>
          </a:p>
        </p:txBody>
      </p:sp>
      <p:cxnSp>
        <p:nvCxnSpPr>
          <p:cNvPr id="164" name="Elbow Connector 163"/>
          <p:cNvCxnSpPr>
            <a:endCxn id="251" idx="0"/>
          </p:cNvCxnSpPr>
          <p:nvPr/>
        </p:nvCxnSpPr>
        <p:spPr bwMode="auto">
          <a:xfrm rot="16200000" flipH="1">
            <a:off x="7433720" y="3060179"/>
            <a:ext cx="2448830" cy="1151846"/>
          </a:xfrm>
          <a:prstGeom prst="bentConnector3">
            <a:avLst>
              <a:gd name="adj1" fmla="val 11476"/>
            </a:avLst>
          </a:prstGeom>
          <a:ln w="38100" cmpd="sng">
            <a:headEnd type="none" w="med" len="med"/>
            <a:tailEnd type="arrow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166" name="Elbow Connector 165"/>
          <p:cNvCxnSpPr>
            <a:endCxn id="230" idx="0"/>
          </p:cNvCxnSpPr>
          <p:nvPr/>
        </p:nvCxnSpPr>
        <p:spPr bwMode="auto">
          <a:xfrm rot="5400000">
            <a:off x="5860269" y="2995866"/>
            <a:ext cx="2446080" cy="1277722"/>
          </a:xfrm>
          <a:prstGeom prst="bentConnector3">
            <a:avLst>
              <a:gd name="adj1" fmla="val 11432"/>
            </a:avLst>
          </a:prstGeom>
          <a:ln w="38100" cmpd="sng">
            <a:headEnd type="none" w="med" len="med"/>
            <a:tailEnd type="arrow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173" name="Straight Arrow Connector 172"/>
          <p:cNvCxnSpPr>
            <a:stCxn id="59" idx="2"/>
            <a:endCxn id="57" idx="0"/>
          </p:cNvCxnSpPr>
          <p:nvPr/>
        </p:nvCxnSpPr>
        <p:spPr bwMode="auto">
          <a:xfrm>
            <a:off x="7878844" y="2411685"/>
            <a:ext cx="5764" cy="576064"/>
          </a:xfrm>
          <a:prstGeom prst="straightConnector1">
            <a:avLst/>
          </a:prstGeom>
          <a:ln w="38100" cmpd="sng">
            <a:headEnd type="none" w="med" len="med"/>
            <a:tailEnd type="arrow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grpSp>
        <p:nvGrpSpPr>
          <p:cNvPr id="196" name="Group 195"/>
          <p:cNvGrpSpPr/>
          <p:nvPr/>
        </p:nvGrpSpPr>
        <p:grpSpPr>
          <a:xfrm>
            <a:off x="7460791" y="1322052"/>
            <a:ext cx="841969" cy="406390"/>
            <a:chOff x="7434138" y="1322052"/>
            <a:chExt cx="841969" cy="406390"/>
          </a:xfrm>
        </p:grpSpPr>
        <p:sp>
          <p:nvSpPr>
            <p:cNvPr id="45" name="Cloud 44"/>
            <p:cNvSpPr/>
            <p:nvPr/>
          </p:nvSpPr>
          <p:spPr>
            <a:xfrm>
              <a:off x="7434138" y="1331565"/>
              <a:ext cx="841969" cy="396877"/>
            </a:xfrm>
            <a:prstGeom prst="cloud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04287" tIns="52144" rIns="104287" bIns="52144" rtlCol="0" anchor="ctr"/>
            <a:lstStyle/>
            <a:p>
              <a:pPr algn="ctr"/>
              <a:endParaRPr lang="en-US" dirty="0"/>
            </a:p>
          </p:txBody>
        </p:sp>
        <p:sp>
          <p:nvSpPr>
            <p:cNvPr id="174" name="TextBox 173"/>
            <p:cNvSpPr txBox="1"/>
            <p:nvPr/>
          </p:nvSpPr>
          <p:spPr>
            <a:xfrm>
              <a:off x="7488004" y="1322052"/>
              <a:ext cx="72008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sv-SE" sz="1800" b="1" dirty="0" smtClean="0">
                  <a:solidFill>
                    <a:schemeClr val="bg1"/>
                  </a:solidFill>
                  <a:latin typeface="Arial" charset="0"/>
                </a:rPr>
                <a:t>CDN</a:t>
              </a:r>
              <a:endParaRPr lang="sv-SE" sz="1800" b="1" dirty="0">
                <a:solidFill>
                  <a:schemeClr val="bg1"/>
                </a:solidFill>
                <a:latin typeface="Arial" charset="0"/>
              </a:endParaRPr>
            </a:p>
          </p:txBody>
        </p:sp>
      </p:grpSp>
      <p:grpSp>
        <p:nvGrpSpPr>
          <p:cNvPr id="216" name="Group 215"/>
          <p:cNvGrpSpPr/>
          <p:nvPr/>
        </p:nvGrpSpPr>
        <p:grpSpPr>
          <a:xfrm>
            <a:off x="6876216" y="2987749"/>
            <a:ext cx="1980500" cy="1738893"/>
            <a:chOff x="6876216" y="2987749"/>
            <a:chExt cx="1980500" cy="1738893"/>
          </a:xfrm>
        </p:grpSpPr>
        <p:grpSp>
          <p:nvGrpSpPr>
            <p:cNvPr id="19" name="Group 18"/>
            <p:cNvGrpSpPr/>
            <p:nvPr/>
          </p:nvGrpSpPr>
          <p:grpSpPr>
            <a:xfrm>
              <a:off x="6876216" y="2987749"/>
              <a:ext cx="1980500" cy="1738893"/>
              <a:chOff x="6858074" y="2699717"/>
              <a:chExt cx="1980500" cy="1738893"/>
            </a:xfrm>
          </p:grpSpPr>
          <p:sp>
            <p:nvSpPr>
              <p:cNvPr id="33" name="Hexagon 32"/>
              <p:cNvSpPr/>
              <p:nvPr/>
            </p:nvSpPr>
            <p:spPr>
              <a:xfrm>
                <a:off x="7704028" y="3707829"/>
                <a:ext cx="336787" cy="317502"/>
              </a:xfrm>
              <a:prstGeom prst="hexagon">
                <a:avLst/>
              </a:prstGeom>
              <a:solidFill>
                <a:srgbClr val="FF6600"/>
              </a:solidFill>
              <a:ln>
                <a:solidFill>
                  <a:srgbClr val="FF66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104287" tIns="52144" rIns="104287" bIns="52144"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4" name="Hexagon 33"/>
              <p:cNvSpPr/>
              <p:nvPr/>
            </p:nvSpPr>
            <p:spPr>
              <a:xfrm>
                <a:off x="7055956" y="3708391"/>
                <a:ext cx="336787" cy="317502"/>
              </a:xfrm>
              <a:prstGeom prst="hexagon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104287" tIns="52144" rIns="104287" bIns="52144"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6" name="Hexagon 35"/>
              <p:cNvSpPr/>
              <p:nvPr/>
            </p:nvSpPr>
            <p:spPr>
              <a:xfrm>
                <a:off x="7866186" y="3347789"/>
                <a:ext cx="336787" cy="317502"/>
              </a:xfrm>
              <a:prstGeom prst="hexagon">
                <a:avLst/>
              </a:prstGeom>
              <a:solidFill>
                <a:srgbClr val="FF6600">
                  <a:alpha val="37000"/>
                </a:srgbClr>
              </a:solidFill>
              <a:ln>
                <a:solidFill>
                  <a:srgbClr val="FF66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104287" tIns="52144" rIns="104287" bIns="52144"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9" name="Hexagon 38"/>
              <p:cNvSpPr/>
              <p:nvPr/>
            </p:nvSpPr>
            <p:spPr>
              <a:xfrm>
                <a:off x="7370638" y="3356860"/>
                <a:ext cx="336787" cy="317502"/>
              </a:xfrm>
              <a:prstGeom prst="hexagon">
                <a:avLst/>
              </a:prstGeom>
              <a:solidFill>
                <a:srgbClr val="3366FF">
                  <a:alpha val="30000"/>
                </a:srgbClr>
              </a:solidFill>
              <a:ln>
                <a:solidFill>
                  <a:schemeClr val="accent1">
                    <a:shade val="95000"/>
                    <a:satMod val="10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104287" tIns="52144" rIns="104287" bIns="52144"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5" name="Hexagon 54"/>
              <p:cNvSpPr/>
              <p:nvPr/>
            </p:nvSpPr>
            <p:spPr>
              <a:xfrm>
                <a:off x="8280092" y="3707829"/>
                <a:ext cx="336787" cy="317502"/>
              </a:xfrm>
              <a:prstGeom prst="hexagon">
                <a:avLst/>
              </a:prstGeom>
              <a:solidFill>
                <a:srgbClr val="FF6600"/>
              </a:solidFill>
              <a:ln>
                <a:solidFill>
                  <a:srgbClr val="FF66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104287" tIns="52144" rIns="104287" bIns="52144"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6" name="Hexagon 55"/>
              <p:cNvSpPr/>
              <p:nvPr/>
            </p:nvSpPr>
            <p:spPr>
              <a:xfrm>
                <a:off x="8370242" y="3347789"/>
                <a:ext cx="336787" cy="317502"/>
              </a:xfrm>
              <a:prstGeom prst="hexagon">
                <a:avLst/>
              </a:prstGeom>
              <a:solidFill>
                <a:srgbClr val="FF6600">
                  <a:alpha val="37000"/>
                </a:srgbClr>
              </a:solidFill>
              <a:ln>
                <a:solidFill>
                  <a:srgbClr val="FF66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104287" tIns="52144" rIns="104287" bIns="52144"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7" name="Rectangle 56"/>
              <p:cNvSpPr/>
              <p:nvPr/>
            </p:nvSpPr>
            <p:spPr>
              <a:xfrm>
                <a:off x="6894358" y="2699717"/>
                <a:ext cx="1944216" cy="1738893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104287" tIns="52144" rIns="104287" bIns="52144"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8" name="TextBox 57"/>
              <p:cNvSpPr txBox="1"/>
              <p:nvPr/>
            </p:nvSpPr>
            <p:spPr>
              <a:xfrm>
                <a:off x="6858074" y="2699717"/>
                <a:ext cx="936103" cy="505416"/>
              </a:xfrm>
              <a:prstGeom prst="rect">
                <a:avLst/>
              </a:prstGeom>
              <a:noFill/>
            </p:spPr>
            <p:txBody>
              <a:bodyPr wrap="square" lIns="104287" tIns="52144" rIns="104287" bIns="52144" rtlCol="0">
                <a:spAutoFit/>
              </a:bodyPr>
              <a:lstStyle/>
              <a:p>
                <a:r>
                  <a:rPr lang="en-US" sz="1300" dirty="0"/>
                  <a:t>Secondary</a:t>
                </a:r>
              </a:p>
              <a:p>
                <a:r>
                  <a:rPr lang="en-US" sz="1300" dirty="0"/>
                  <a:t>site</a:t>
                </a:r>
                <a:endParaRPr lang="en-US" dirty="0"/>
              </a:p>
            </p:txBody>
          </p:sp>
          <p:cxnSp>
            <p:nvCxnSpPr>
              <p:cNvPr id="6" name="Straight Arrow Connector 5"/>
              <p:cNvCxnSpPr>
                <a:stCxn id="57" idx="0"/>
                <a:endCxn id="39" idx="5"/>
              </p:cNvCxnSpPr>
              <p:nvPr/>
            </p:nvCxnSpPr>
            <p:spPr bwMode="auto">
              <a:xfrm flipH="1">
                <a:off x="7628050" y="2699717"/>
                <a:ext cx="238416" cy="657143"/>
              </a:xfrm>
              <a:prstGeom prst="straightConnector1">
                <a:avLst/>
              </a:prstGeom>
              <a:ln w="12700" cmpd="sng">
                <a:headEnd type="none" w="med" len="med"/>
                <a:tailEnd type="arrow"/>
              </a:ln>
            </p:spPr>
            <p:style>
              <a:lnRef idx="2">
                <a:schemeClr val="accent3"/>
              </a:lnRef>
              <a:fillRef idx="0">
                <a:schemeClr val="accent3"/>
              </a:fillRef>
              <a:effectRef idx="1">
                <a:schemeClr val="accent3"/>
              </a:effectRef>
              <a:fontRef idx="minor">
                <a:schemeClr val="tx1"/>
              </a:fontRef>
            </p:style>
          </p:cxnSp>
          <p:cxnSp>
            <p:nvCxnSpPr>
              <p:cNvPr id="8" name="Straight Arrow Connector 7"/>
              <p:cNvCxnSpPr>
                <a:stCxn id="57" idx="0"/>
                <a:endCxn id="36" idx="4"/>
              </p:cNvCxnSpPr>
              <p:nvPr/>
            </p:nvCxnSpPr>
            <p:spPr bwMode="auto">
              <a:xfrm>
                <a:off x="7866466" y="2699717"/>
                <a:ext cx="79096" cy="648072"/>
              </a:xfrm>
              <a:prstGeom prst="straightConnector1">
                <a:avLst/>
              </a:prstGeom>
              <a:ln w="12700" cmpd="sng">
                <a:headEnd type="none" w="med" len="med"/>
                <a:tailEnd type="arrow"/>
              </a:ln>
            </p:spPr>
            <p:style>
              <a:lnRef idx="2">
                <a:schemeClr val="accent3"/>
              </a:lnRef>
              <a:fillRef idx="0">
                <a:schemeClr val="accent3"/>
              </a:fillRef>
              <a:effectRef idx="1">
                <a:schemeClr val="accent3"/>
              </a:effectRef>
              <a:fontRef idx="minor">
                <a:schemeClr val="tx1"/>
              </a:fontRef>
            </p:style>
          </p:cxnSp>
          <p:cxnSp>
            <p:nvCxnSpPr>
              <p:cNvPr id="69" name="Straight Arrow Connector 68"/>
              <p:cNvCxnSpPr>
                <a:stCxn id="57" idx="0"/>
                <a:endCxn id="56" idx="4"/>
              </p:cNvCxnSpPr>
              <p:nvPr/>
            </p:nvCxnSpPr>
            <p:spPr bwMode="auto">
              <a:xfrm>
                <a:off x="7866466" y="2699717"/>
                <a:ext cx="583152" cy="648072"/>
              </a:xfrm>
              <a:prstGeom prst="straightConnector1">
                <a:avLst/>
              </a:prstGeom>
              <a:ln w="12700" cmpd="sng">
                <a:headEnd type="none" w="med" len="med"/>
                <a:tailEnd type="arrow"/>
              </a:ln>
            </p:spPr>
            <p:style>
              <a:lnRef idx="2">
                <a:schemeClr val="accent3"/>
              </a:lnRef>
              <a:fillRef idx="0">
                <a:schemeClr val="accent3"/>
              </a:fillRef>
              <a:effectRef idx="1">
                <a:schemeClr val="accent3"/>
              </a:effectRef>
              <a:fontRef idx="minor">
                <a:schemeClr val="tx1"/>
              </a:fontRef>
            </p:style>
          </p:cxnSp>
          <p:cxnSp>
            <p:nvCxnSpPr>
              <p:cNvPr id="70" name="Straight Arrow Connector 69"/>
              <p:cNvCxnSpPr>
                <a:stCxn id="57" idx="0"/>
                <a:endCxn id="34" idx="4"/>
              </p:cNvCxnSpPr>
              <p:nvPr/>
            </p:nvCxnSpPr>
            <p:spPr bwMode="auto">
              <a:xfrm flipH="1">
                <a:off x="7135332" y="2699717"/>
                <a:ext cx="731134" cy="1008674"/>
              </a:xfrm>
              <a:prstGeom prst="straightConnector1">
                <a:avLst/>
              </a:prstGeom>
              <a:ln w="12700" cmpd="sng">
                <a:headEnd type="none" w="med" len="med"/>
                <a:tailEnd type="arrow"/>
              </a:ln>
            </p:spPr>
            <p:style>
              <a:lnRef idx="2">
                <a:schemeClr val="accent3"/>
              </a:lnRef>
              <a:fillRef idx="0">
                <a:schemeClr val="accent3"/>
              </a:fillRef>
              <a:effectRef idx="1">
                <a:schemeClr val="accent3"/>
              </a:effectRef>
              <a:fontRef idx="minor">
                <a:schemeClr val="tx1"/>
              </a:fontRef>
            </p:style>
          </p:cxnSp>
          <p:cxnSp>
            <p:nvCxnSpPr>
              <p:cNvPr id="71" name="Straight Arrow Connector 70"/>
              <p:cNvCxnSpPr>
                <a:stCxn id="57" idx="0"/>
                <a:endCxn id="33" idx="4"/>
              </p:cNvCxnSpPr>
              <p:nvPr/>
            </p:nvCxnSpPr>
            <p:spPr bwMode="auto">
              <a:xfrm flipH="1">
                <a:off x="7783404" y="2699717"/>
                <a:ext cx="83062" cy="1008112"/>
              </a:xfrm>
              <a:prstGeom prst="straightConnector1">
                <a:avLst/>
              </a:prstGeom>
              <a:ln w="12700" cmpd="sng">
                <a:headEnd type="none" w="med" len="med"/>
                <a:tailEnd type="arrow"/>
              </a:ln>
            </p:spPr>
            <p:style>
              <a:lnRef idx="2">
                <a:schemeClr val="accent3"/>
              </a:lnRef>
              <a:fillRef idx="0">
                <a:schemeClr val="accent3"/>
              </a:fillRef>
              <a:effectRef idx="1">
                <a:schemeClr val="accent3"/>
              </a:effectRef>
              <a:fontRef idx="minor">
                <a:schemeClr val="tx1"/>
              </a:fontRef>
            </p:style>
          </p:cxnSp>
          <p:cxnSp>
            <p:nvCxnSpPr>
              <p:cNvPr id="72" name="Straight Arrow Connector 71"/>
              <p:cNvCxnSpPr>
                <a:stCxn id="57" idx="0"/>
                <a:endCxn id="55" idx="4"/>
              </p:cNvCxnSpPr>
              <p:nvPr/>
            </p:nvCxnSpPr>
            <p:spPr bwMode="auto">
              <a:xfrm>
                <a:off x="7866466" y="2699717"/>
                <a:ext cx="493002" cy="1008112"/>
              </a:xfrm>
              <a:prstGeom prst="straightConnector1">
                <a:avLst/>
              </a:prstGeom>
              <a:ln w="12700" cmpd="sng">
                <a:headEnd type="none" w="med" len="med"/>
                <a:tailEnd type="arrow"/>
              </a:ln>
            </p:spPr>
            <p:style>
              <a:lnRef idx="2">
                <a:schemeClr val="accent3"/>
              </a:lnRef>
              <a:fillRef idx="0">
                <a:schemeClr val="accent3"/>
              </a:fillRef>
              <a:effectRef idx="1">
                <a:schemeClr val="accent3"/>
              </a:effectRef>
              <a:fontRef idx="minor">
                <a:schemeClr val="tx1"/>
              </a:fontRef>
            </p:style>
          </p:cxnSp>
        </p:grpSp>
        <p:sp>
          <p:nvSpPr>
            <p:cNvPr id="211" name="Hexagon 210"/>
            <p:cNvSpPr/>
            <p:nvPr/>
          </p:nvSpPr>
          <p:spPr>
            <a:xfrm>
              <a:off x="7866186" y="4499355"/>
              <a:ext cx="223968" cy="184738"/>
            </a:xfrm>
            <a:prstGeom prst="hexagon">
              <a:avLst/>
            </a:prstGeom>
            <a:solidFill>
              <a:srgbClr val="FF6600"/>
            </a:solidFill>
            <a:ln>
              <a:solidFill>
                <a:srgbClr val="FF66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04287" tIns="52144" rIns="104287" bIns="52144" rtlCol="0" anchor="ctr"/>
            <a:lstStyle/>
            <a:p>
              <a:pPr algn="ctr"/>
              <a:endParaRPr lang="en-US"/>
            </a:p>
          </p:txBody>
        </p:sp>
        <p:sp>
          <p:nvSpPr>
            <p:cNvPr id="212" name="Hexagon 211"/>
            <p:cNvSpPr/>
            <p:nvPr/>
          </p:nvSpPr>
          <p:spPr>
            <a:xfrm>
              <a:off x="7218114" y="4499917"/>
              <a:ext cx="223968" cy="184738"/>
            </a:xfrm>
            <a:prstGeom prst="hexagon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04287" tIns="52144" rIns="104287" bIns="52144" rtlCol="0" anchor="ctr"/>
            <a:lstStyle/>
            <a:p>
              <a:pPr algn="ctr"/>
              <a:endParaRPr lang="en-US"/>
            </a:p>
          </p:txBody>
        </p:sp>
        <p:sp>
          <p:nvSpPr>
            <p:cNvPr id="213" name="Hexagon 212"/>
            <p:cNvSpPr/>
            <p:nvPr/>
          </p:nvSpPr>
          <p:spPr>
            <a:xfrm>
              <a:off x="8154218" y="4355901"/>
              <a:ext cx="223968" cy="184738"/>
            </a:xfrm>
            <a:prstGeom prst="hexagon">
              <a:avLst/>
            </a:prstGeom>
            <a:solidFill>
              <a:srgbClr val="FF6600">
                <a:alpha val="37000"/>
              </a:srgbClr>
            </a:solidFill>
            <a:ln>
              <a:solidFill>
                <a:srgbClr val="FF66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04287" tIns="52144" rIns="104287" bIns="52144" rtlCol="0" anchor="ctr"/>
            <a:lstStyle/>
            <a:p>
              <a:pPr algn="ctr"/>
              <a:endParaRPr lang="en-US"/>
            </a:p>
          </p:txBody>
        </p:sp>
        <p:sp>
          <p:nvSpPr>
            <p:cNvPr id="214" name="Hexagon 213"/>
            <p:cNvSpPr/>
            <p:nvPr/>
          </p:nvSpPr>
          <p:spPr>
            <a:xfrm>
              <a:off x="7506146" y="4355901"/>
              <a:ext cx="223968" cy="184738"/>
            </a:xfrm>
            <a:prstGeom prst="hexagon">
              <a:avLst/>
            </a:prstGeom>
            <a:solidFill>
              <a:srgbClr val="3366FF">
                <a:alpha val="30000"/>
              </a:srgbClr>
            </a:solidFill>
            <a:ln>
              <a:solidFill>
                <a:schemeClr val="accent1">
                  <a:shade val="95000"/>
                  <a:satMod val="10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04287" tIns="52144" rIns="104287" bIns="52144" rtlCol="0" anchor="ctr"/>
            <a:lstStyle/>
            <a:p>
              <a:pPr algn="ctr"/>
              <a:endParaRPr lang="en-US"/>
            </a:p>
          </p:txBody>
        </p:sp>
        <p:sp>
          <p:nvSpPr>
            <p:cNvPr id="215" name="Hexagon 214"/>
            <p:cNvSpPr/>
            <p:nvPr/>
          </p:nvSpPr>
          <p:spPr>
            <a:xfrm>
              <a:off x="8442250" y="4499355"/>
              <a:ext cx="223968" cy="184738"/>
            </a:xfrm>
            <a:prstGeom prst="hexagon">
              <a:avLst/>
            </a:prstGeom>
            <a:solidFill>
              <a:srgbClr val="FF6600"/>
            </a:solidFill>
            <a:ln>
              <a:solidFill>
                <a:srgbClr val="FF66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04287" tIns="52144" rIns="104287" bIns="52144"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17" name="Group 216"/>
          <p:cNvGrpSpPr/>
          <p:nvPr/>
        </p:nvGrpSpPr>
        <p:grpSpPr>
          <a:xfrm>
            <a:off x="5436056" y="4857767"/>
            <a:ext cx="1980500" cy="1738893"/>
            <a:chOff x="6876216" y="2987749"/>
            <a:chExt cx="1980500" cy="1738893"/>
          </a:xfrm>
        </p:grpSpPr>
        <p:grpSp>
          <p:nvGrpSpPr>
            <p:cNvPr id="218" name="Group 217"/>
            <p:cNvGrpSpPr/>
            <p:nvPr/>
          </p:nvGrpSpPr>
          <p:grpSpPr>
            <a:xfrm>
              <a:off x="6876216" y="2987749"/>
              <a:ext cx="1980500" cy="1738893"/>
              <a:chOff x="6858074" y="2699717"/>
              <a:chExt cx="1980500" cy="1738893"/>
            </a:xfrm>
          </p:grpSpPr>
          <p:sp>
            <p:nvSpPr>
              <p:cNvPr id="224" name="Hexagon 223"/>
              <p:cNvSpPr/>
              <p:nvPr/>
            </p:nvSpPr>
            <p:spPr>
              <a:xfrm>
                <a:off x="7704028" y="3707829"/>
                <a:ext cx="336787" cy="317502"/>
              </a:xfrm>
              <a:prstGeom prst="hexagon">
                <a:avLst/>
              </a:prstGeom>
              <a:solidFill>
                <a:srgbClr val="FF6600"/>
              </a:solidFill>
              <a:ln>
                <a:solidFill>
                  <a:srgbClr val="FF66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104287" tIns="52144" rIns="104287" bIns="52144"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25" name="Hexagon 224"/>
              <p:cNvSpPr/>
              <p:nvPr/>
            </p:nvSpPr>
            <p:spPr>
              <a:xfrm>
                <a:off x="7055956" y="3708391"/>
                <a:ext cx="336787" cy="317502"/>
              </a:xfrm>
              <a:prstGeom prst="hexagon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104287" tIns="52144" rIns="104287" bIns="52144"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26" name="Hexagon 225"/>
              <p:cNvSpPr/>
              <p:nvPr/>
            </p:nvSpPr>
            <p:spPr>
              <a:xfrm>
                <a:off x="7866186" y="3347789"/>
                <a:ext cx="336787" cy="317502"/>
              </a:xfrm>
              <a:prstGeom prst="hexagon">
                <a:avLst/>
              </a:prstGeom>
              <a:solidFill>
                <a:srgbClr val="FF6600">
                  <a:alpha val="37000"/>
                </a:srgbClr>
              </a:solidFill>
              <a:ln>
                <a:solidFill>
                  <a:srgbClr val="FF66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104287" tIns="52144" rIns="104287" bIns="52144"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27" name="Hexagon 226"/>
              <p:cNvSpPr/>
              <p:nvPr/>
            </p:nvSpPr>
            <p:spPr>
              <a:xfrm>
                <a:off x="7370638" y="3356860"/>
                <a:ext cx="336787" cy="317502"/>
              </a:xfrm>
              <a:prstGeom prst="hexagon">
                <a:avLst/>
              </a:prstGeom>
              <a:solidFill>
                <a:srgbClr val="3366FF">
                  <a:alpha val="30000"/>
                </a:srgbClr>
              </a:solidFill>
              <a:ln>
                <a:solidFill>
                  <a:schemeClr val="accent1">
                    <a:shade val="95000"/>
                    <a:satMod val="10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104287" tIns="52144" rIns="104287" bIns="52144"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28" name="Hexagon 227"/>
              <p:cNvSpPr/>
              <p:nvPr/>
            </p:nvSpPr>
            <p:spPr>
              <a:xfrm>
                <a:off x="8280092" y="3707829"/>
                <a:ext cx="336787" cy="317502"/>
              </a:xfrm>
              <a:prstGeom prst="hexagon">
                <a:avLst/>
              </a:prstGeom>
              <a:solidFill>
                <a:srgbClr val="FF6600"/>
              </a:solidFill>
              <a:ln>
                <a:solidFill>
                  <a:srgbClr val="FF66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104287" tIns="52144" rIns="104287" bIns="52144"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29" name="Hexagon 228"/>
              <p:cNvSpPr/>
              <p:nvPr/>
            </p:nvSpPr>
            <p:spPr>
              <a:xfrm>
                <a:off x="8370242" y="3347789"/>
                <a:ext cx="336787" cy="317502"/>
              </a:xfrm>
              <a:prstGeom prst="hexagon">
                <a:avLst/>
              </a:prstGeom>
              <a:solidFill>
                <a:srgbClr val="FF6600">
                  <a:alpha val="37000"/>
                </a:srgbClr>
              </a:solidFill>
              <a:ln>
                <a:solidFill>
                  <a:srgbClr val="FF66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104287" tIns="52144" rIns="104287" bIns="52144"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30" name="Rectangle 229"/>
              <p:cNvSpPr/>
              <p:nvPr/>
            </p:nvSpPr>
            <p:spPr>
              <a:xfrm>
                <a:off x="6894358" y="2699717"/>
                <a:ext cx="1944216" cy="1738893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104287" tIns="52144" rIns="104287" bIns="52144"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31" name="TextBox 230"/>
              <p:cNvSpPr txBox="1"/>
              <p:nvPr/>
            </p:nvSpPr>
            <p:spPr>
              <a:xfrm>
                <a:off x="6858074" y="2699717"/>
                <a:ext cx="936103" cy="505416"/>
              </a:xfrm>
              <a:prstGeom prst="rect">
                <a:avLst/>
              </a:prstGeom>
              <a:noFill/>
            </p:spPr>
            <p:txBody>
              <a:bodyPr wrap="square" lIns="104287" tIns="52144" rIns="104287" bIns="52144" rtlCol="0">
                <a:spAutoFit/>
              </a:bodyPr>
              <a:lstStyle/>
              <a:p>
                <a:r>
                  <a:rPr lang="en-US" sz="1300" dirty="0"/>
                  <a:t>Secondary</a:t>
                </a:r>
              </a:p>
              <a:p>
                <a:r>
                  <a:rPr lang="en-US" sz="1300" dirty="0"/>
                  <a:t>site</a:t>
                </a:r>
                <a:endParaRPr lang="en-US" dirty="0"/>
              </a:p>
            </p:txBody>
          </p:sp>
          <p:cxnSp>
            <p:nvCxnSpPr>
              <p:cNvPr id="232" name="Straight Arrow Connector 231"/>
              <p:cNvCxnSpPr>
                <a:stCxn id="230" idx="0"/>
                <a:endCxn id="227" idx="5"/>
              </p:cNvCxnSpPr>
              <p:nvPr/>
            </p:nvCxnSpPr>
            <p:spPr bwMode="auto">
              <a:xfrm flipH="1">
                <a:off x="7628050" y="2699717"/>
                <a:ext cx="238416" cy="657143"/>
              </a:xfrm>
              <a:prstGeom prst="straightConnector1">
                <a:avLst/>
              </a:prstGeom>
              <a:ln w="12700" cmpd="sng">
                <a:headEnd type="none" w="med" len="med"/>
                <a:tailEnd type="arrow"/>
              </a:ln>
            </p:spPr>
            <p:style>
              <a:lnRef idx="2">
                <a:schemeClr val="accent3"/>
              </a:lnRef>
              <a:fillRef idx="0">
                <a:schemeClr val="accent3"/>
              </a:fillRef>
              <a:effectRef idx="1">
                <a:schemeClr val="accent3"/>
              </a:effectRef>
              <a:fontRef idx="minor">
                <a:schemeClr val="tx1"/>
              </a:fontRef>
            </p:style>
          </p:cxnSp>
          <p:cxnSp>
            <p:nvCxnSpPr>
              <p:cNvPr id="233" name="Straight Arrow Connector 232"/>
              <p:cNvCxnSpPr>
                <a:stCxn id="230" idx="0"/>
                <a:endCxn id="226" idx="4"/>
              </p:cNvCxnSpPr>
              <p:nvPr/>
            </p:nvCxnSpPr>
            <p:spPr bwMode="auto">
              <a:xfrm>
                <a:off x="7866466" y="2699717"/>
                <a:ext cx="79096" cy="648072"/>
              </a:xfrm>
              <a:prstGeom prst="straightConnector1">
                <a:avLst/>
              </a:prstGeom>
              <a:ln w="12700" cmpd="sng">
                <a:headEnd type="none" w="med" len="med"/>
                <a:tailEnd type="arrow"/>
              </a:ln>
            </p:spPr>
            <p:style>
              <a:lnRef idx="2">
                <a:schemeClr val="accent3"/>
              </a:lnRef>
              <a:fillRef idx="0">
                <a:schemeClr val="accent3"/>
              </a:fillRef>
              <a:effectRef idx="1">
                <a:schemeClr val="accent3"/>
              </a:effectRef>
              <a:fontRef idx="minor">
                <a:schemeClr val="tx1"/>
              </a:fontRef>
            </p:style>
          </p:cxnSp>
          <p:cxnSp>
            <p:nvCxnSpPr>
              <p:cNvPr id="234" name="Straight Arrow Connector 233"/>
              <p:cNvCxnSpPr>
                <a:stCxn id="230" idx="0"/>
                <a:endCxn id="229" idx="4"/>
              </p:cNvCxnSpPr>
              <p:nvPr/>
            </p:nvCxnSpPr>
            <p:spPr bwMode="auto">
              <a:xfrm>
                <a:off x="7866466" y="2699717"/>
                <a:ext cx="583152" cy="648072"/>
              </a:xfrm>
              <a:prstGeom prst="straightConnector1">
                <a:avLst/>
              </a:prstGeom>
              <a:ln w="12700" cmpd="sng">
                <a:headEnd type="none" w="med" len="med"/>
                <a:tailEnd type="arrow"/>
              </a:ln>
            </p:spPr>
            <p:style>
              <a:lnRef idx="2">
                <a:schemeClr val="accent3"/>
              </a:lnRef>
              <a:fillRef idx="0">
                <a:schemeClr val="accent3"/>
              </a:fillRef>
              <a:effectRef idx="1">
                <a:schemeClr val="accent3"/>
              </a:effectRef>
              <a:fontRef idx="minor">
                <a:schemeClr val="tx1"/>
              </a:fontRef>
            </p:style>
          </p:cxnSp>
          <p:cxnSp>
            <p:nvCxnSpPr>
              <p:cNvPr id="235" name="Straight Arrow Connector 234"/>
              <p:cNvCxnSpPr>
                <a:stCxn id="230" idx="0"/>
                <a:endCxn id="225" idx="4"/>
              </p:cNvCxnSpPr>
              <p:nvPr/>
            </p:nvCxnSpPr>
            <p:spPr bwMode="auto">
              <a:xfrm flipH="1">
                <a:off x="7135332" y="2699717"/>
                <a:ext cx="731134" cy="1008674"/>
              </a:xfrm>
              <a:prstGeom prst="straightConnector1">
                <a:avLst/>
              </a:prstGeom>
              <a:ln w="12700" cmpd="sng">
                <a:headEnd type="none" w="med" len="med"/>
                <a:tailEnd type="arrow"/>
              </a:ln>
            </p:spPr>
            <p:style>
              <a:lnRef idx="2">
                <a:schemeClr val="accent3"/>
              </a:lnRef>
              <a:fillRef idx="0">
                <a:schemeClr val="accent3"/>
              </a:fillRef>
              <a:effectRef idx="1">
                <a:schemeClr val="accent3"/>
              </a:effectRef>
              <a:fontRef idx="minor">
                <a:schemeClr val="tx1"/>
              </a:fontRef>
            </p:style>
          </p:cxnSp>
          <p:cxnSp>
            <p:nvCxnSpPr>
              <p:cNvPr id="236" name="Straight Arrow Connector 235"/>
              <p:cNvCxnSpPr>
                <a:stCxn id="230" idx="0"/>
                <a:endCxn id="224" idx="4"/>
              </p:cNvCxnSpPr>
              <p:nvPr/>
            </p:nvCxnSpPr>
            <p:spPr bwMode="auto">
              <a:xfrm flipH="1">
                <a:off x="7783404" y="2699717"/>
                <a:ext cx="83062" cy="1008112"/>
              </a:xfrm>
              <a:prstGeom prst="straightConnector1">
                <a:avLst/>
              </a:prstGeom>
              <a:ln w="12700" cmpd="sng">
                <a:headEnd type="none" w="med" len="med"/>
                <a:tailEnd type="arrow"/>
              </a:ln>
            </p:spPr>
            <p:style>
              <a:lnRef idx="2">
                <a:schemeClr val="accent3"/>
              </a:lnRef>
              <a:fillRef idx="0">
                <a:schemeClr val="accent3"/>
              </a:fillRef>
              <a:effectRef idx="1">
                <a:schemeClr val="accent3"/>
              </a:effectRef>
              <a:fontRef idx="minor">
                <a:schemeClr val="tx1"/>
              </a:fontRef>
            </p:style>
          </p:cxnSp>
          <p:cxnSp>
            <p:nvCxnSpPr>
              <p:cNvPr id="237" name="Straight Arrow Connector 236"/>
              <p:cNvCxnSpPr>
                <a:stCxn id="230" idx="0"/>
                <a:endCxn id="228" idx="4"/>
              </p:cNvCxnSpPr>
              <p:nvPr/>
            </p:nvCxnSpPr>
            <p:spPr bwMode="auto">
              <a:xfrm>
                <a:off x="7866466" y="2699717"/>
                <a:ext cx="493002" cy="1008112"/>
              </a:xfrm>
              <a:prstGeom prst="straightConnector1">
                <a:avLst/>
              </a:prstGeom>
              <a:ln w="12700" cmpd="sng">
                <a:headEnd type="none" w="med" len="med"/>
                <a:tailEnd type="arrow"/>
              </a:ln>
            </p:spPr>
            <p:style>
              <a:lnRef idx="2">
                <a:schemeClr val="accent3"/>
              </a:lnRef>
              <a:fillRef idx="0">
                <a:schemeClr val="accent3"/>
              </a:fillRef>
              <a:effectRef idx="1">
                <a:schemeClr val="accent3"/>
              </a:effectRef>
              <a:fontRef idx="minor">
                <a:schemeClr val="tx1"/>
              </a:fontRef>
            </p:style>
          </p:cxnSp>
        </p:grpSp>
        <p:sp>
          <p:nvSpPr>
            <p:cNvPr id="219" name="Hexagon 218"/>
            <p:cNvSpPr/>
            <p:nvPr/>
          </p:nvSpPr>
          <p:spPr>
            <a:xfrm>
              <a:off x="7866186" y="4499355"/>
              <a:ext cx="223968" cy="184738"/>
            </a:xfrm>
            <a:prstGeom prst="hexagon">
              <a:avLst/>
            </a:prstGeom>
            <a:solidFill>
              <a:srgbClr val="FF6600"/>
            </a:solidFill>
            <a:ln>
              <a:solidFill>
                <a:srgbClr val="FF66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04287" tIns="52144" rIns="104287" bIns="52144" rtlCol="0" anchor="ctr"/>
            <a:lstStyle/>
            <a:p>
              <a:pPr algn="ctr"/>
              <a:endParaRPr lang="en-US"/>
            </a:p>
          </p:txBody>
        </p:sp>
        <p:sp>
          <p:nvSpPr>
            <p:cNvPr id="220" name="Hexagon 219"/>
            <p:cNvSpPr/>
            <p:nvPr/>
          </p:nvSpPr>
          <p:spPr>
            <a:xfrm>
              <a:off x="7218114" y="4499917"/>
              <a:ext cx="223968" cy="184738"/>
            </a:xfrm>
            <a:prstGeom prst="hexagon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04287" tIns="52144" rIns="104287" bIns="52144" rtlCol="0" anchor="ctr"/>
            <a:lstStyle/>
            <a:p>
              <a:pPr algn="ctr"/>
              <a:endParaRPr lang="en-US"/>
            </a:p>
          </p:txBody>
        </p:sp>
        <p:sp>
          <p:nvSpPr>
            <p:cNvPr id="221" name="Hexagon 220"/>
            <p:cNvSpPr/>
            <p:nvPr/>
          </p:nvSpPr>
          <p:spPr>
            <a:xfrm>
              <a:off x="8154218" y="4355901"/>
              <a:ext cx="223968" cy="184738"/>
            </a:xfrm>
            <a:prstGeom prst="hexagon">
              <a:avLst/>
            </a:prstGeom>
            <a:solidFill>
              <a:srgbClr val="FF6600">
                <a:alpha val="37000"/>
              </a:srgbClr>
            </a:solidFill>
            <a:ln>
              <a:solidFill>
                <a:srgbClr val="FF66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04287" tIns="52144" rIns="104287" bIns="52144" rtlCol="0" anchor="ctr"/>
            <a:lstStyle/>
            <a:p>
              <a:pPr algn="ctr"/>
              <a:endParaRPr lang="en-US"/>
            </a:p>
          </p:txBody>
        </p:sp>
        <p:sp>
          <p:nvSpPr>
            <p:cNvPr id="222" name="Hexagon 221"/>
            <p:cNvSpPr/>
            <p:nvPr/>
          </p:nvSpPr>
          <p:spPr>
            <a:xfrm>
              <a:off x="7506146" y="4355901"/>
              <a:ext cx="223968" cy="184738"/>
            </a:xfrm>
            <a:prstGeom prst="hexagon">
              <a:avLst/>
            </a:prstGeom>
            <a:solidFill>
              <a:srgbClr val="3366FF">
                <a:alpha val="30000"/>
              </a:srgbClr>
            </a:solidFill>
            <a:ln>
              <a:solidFill>
                <a:schemeClr val="accent1">
                  <a:shade val="95000"/>
                  <a:satMod val="10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04287" tIns="52144" rIns="104287" bIns="52144" rtlCol="0" anchor="ctr"/>
            <a:lstStyle/>
            <a:p>
              <a:pPr algn="ctr"/>
              <a:endParaRPr lang="en-US"/>
            </a:p>
          </p:txBody>
        </p:sp>
        <p:sp>
          <p:nvSpPr>
            <p:cNvPr id="223" name="Hexagon 222"/>
            <p:cNvSpPr/>
            <p:nvPr/>
          </p:nvSpPr>
          <p:spPr>
            <a:xfrm>
              <a:off x="8442250" y="4499355"/>
              <a:ext cx="223968" cy="184738"/>
            </a:xfrm>
            <a:prstGeom prst="hexagon">
              <a:avLst/>
            </a:prstGeom>
            <a:solidFill>
              <a:srgbClr val="FF6600"/>
            </a:solidFill>
            <a:ln>
              <a:solidFill>
                <a:srgbClr val="FF66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04287" tIns="52144" rIns="104287" bIns="52144"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38" name="Group 237"/>
          <p:cNvGrpSpPr/>
          <p:nvPr/>
        </p:nvGrpSpPr>
        <p:grpSpPr>
          <a:xfrm>
            <a:off x="8225666" y="4860517"/>
            <a:ext cx="1980500" cy="1738893"/>
            <a:chOff x="6876216" y="2987749"/>
            <a:chExt cx="1980500" cy="1738893"/>
          </a:xfrm>
        </p:grpSpPr>
        <p:grpSp>
          <p:nvGrpSpPr>
            <p:cNvPr id="239" name="Group 238"/>
            <p:cNvGrpSpPr/>
            <p:nvPr/>
          </p:nvGrpSpPr>
          <p:grpSpPr>
            <a:xfrm>
              <a:off x="6876216" y="2987749"/>
              <a:ext cx="1980500" cy="1738893"/>
              <a:chOff x="6858074" y="2699717"/>
              <a:chExt cx="1980500" cy="1738893"/>
            </a:xfrm>
          </p:grpSpPr>
          <p:sp>
            <p:nvSpPr>
              <p:cNvPr id="245" name="Hexagon 244"/>
              <p:cNvSpPr/>
              <p:nvPr/>
            </p:nvSpPr>
            <p:spPr>
              <a:xfrm>
                <a:off x="7704028" y="3707829"/>
                <a:ext cx="336787" cy="317502"/>
              </a:xfrm>
              <a:prstGeom prst="hexagon">
                <a:avLst/>
              </a:prstGeom>
              <a:solidFill>
                <a:srgbClr val="FF6600"/>
              </a:solidFill>
              <a:ln>
                <a:solidFill>
                  <a:srgbClr val="FF66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104287" tIns="52144" rIns="104287" bIns="52144"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46" name="Hexagon 245"/>
              <p:cNvSpPr/>
              <p:nvPr/>
            </p:nvSpPr>
            <p:spPr>
              <a:xfrm>
                <a:off x="7055956" y="3708391"/>
                <a:ext cx="336787" cy="317502"/>
              </a:xfrm>
              <a:prstGeom prst="hexagon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104287" tIns="52144" rIns="104287" bIns="52144"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47" name="Hexagon 246"/>
              <p:cNvSpPr/>
              <p:nvPr/>
            </p:nvSpPr>
            <p:spPr>
              <a:xfrm>
                <a:off x="7866186" y="3347789"/>
                <a:ext cx="336787" cy="317502"/>
              </a:xfrm>
              <a:prstGeom prst="hexagon">
                <a:avLst/>
              </a:prstGeom>
              <a:solidFill>
                <a:srgbClr val="FF6600">
                  <a:alpha val="37000"/>
                </a:srgbClr>
              </a:solidFill>
              <a:ln>
                <a:solidFill>
                  <a:srgbClr val="FF66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104287" tIns="52144" rIns="104287" bIns="52144"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48" name="Hexagon 247"/>
              <p:cNvSpPr/>
              <p:nvPr/>
            </p:nvSpPr>
            <p:spPr>
              <a:xfrm>
                <a:off x="7370638" y="3356860"/>
                <a:ext cx="336787" cy="317502"/>
              </a:xfrm>
              <a:prstGeom prst="hexagon">
                <a:avLst/>
              </a:prstGeom>
              <a:solidFill>
                <a:srgbClr val="3366FF">
                  <a:alpha val="30000"/>
                </a:srgbClr>
              </a:solidFill>
              <a:ln>
                <a:solidFill>
                  <a:schemeClr val="accent1">
                    <a:shade val="95000"/>
                    <a:satMod val="10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104287" tIns="52144" rIns="104287" bIns="52144"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49" name="Hexagon 248"/>
              <p:cNvSpPr/>
              <p:nvPr/>
            </p:nvSpPr>
            <p:spPr>
              <a:xfrm>
                <a:off x="8280092" y="3707829"/>
                <a:ext cx="336787" cy="317502"/>
              </a:xfrm>
              <a:prstGeom prst="hexagon">
                <a:avLst/>
              </a:prstGeom>
              <a:solidFill>
                <a:srgbClr val="FF6600"/>
              </a:solidFill>
              <a:ln>
                <a:solidFill>
                  <a:srgbClr val="FF66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104287" tIns="52144" rIns="104287" bIns="52144"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50" name="Hexagon 249"/>
              <p:cNvSpPr/>
              <p:nvPr/>
            </p:nvSpPr>
            <p:spPr>
              <a:xfrm>
                <a:off x="8370242" y="3347789"/>
                <a:ext cx="336787" cy="317502"/>
              </a:xfrm>
              <a:prstGeom prst="hexagon">
                <a:avLst/>
              </a:prstGeom>
              <a:solidFill>
                <a:srgbClr val="FF6600">
                  <a:alpha val="37000"/>
                </a:srgbClr>
              </a:solidFill>
              <a:ln>
                <a:solidFill>
                  <a:srgbClr val="FF66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104287" tIns="52144" rIns="104287" bIns="52144"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51" name="Rectangle 250"/>
              <p:cNvSpPr/>
              <p:nvPr/>
            </p:nvSpPr>
            <p:spPr>
              <a:xfrm>
                <a:off x="6894358" y="2699717"/>
                <a:ext cx="1944216" cy="1738893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104287" tIns="52144" rIns="104287" bIns="52144"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52" name="TextBox 251"/>
              <p:cNvSpPr txBox="1"/>
              <p:nvPr/>
            </p:nvSpPr>
            <p:spPr>
              <a:xfrm>
                <a:off x="6858074" y="2699717"/>
                <a:ext cx="936103" cy="505416"/>
              </a:xfrm>
              <a:prstGeom prst="rect">
                <a:avLst/>
              </a:prstGeom>
              <a:noFill/>
            </p:spPr>
            <p:txBody>
              <a:bodyPr wrap="square" lIns="104287" tIns="52144" rIns="104287" bIns="52144" rtlCol="0">
                <a:spAutoFit/>
              </a:bodyPr>
              <a:lstStyle/>
              <a:p>
                <a:r>
                  <a:rPr lang="en-US" sz="1300" dirty="0"/>
                  <a:t>Secondary</a:t>
                </a:r>
              </a:p>
              <a:p>
                <a:r>
                  <a:rPr lang="en-US" sz="1300" dirty="0"/>
                  <a:t>site</a:t>
                </a:r>
                <a:endParaRPr lang="en-US" dirty="0"/>
              </a:p>
            </p:txBody>
          </p:sp>
          <p:cxnSp>
            <p:nvCxnSpPr>
              <p:cNvPr id="253" name="Straight Arrow Connector 252"/>
              <p:cNvCxnSpPr>
                <a:stCxn id="251" idx="0"/>
                <a:endCxn id="248" idx="5"/>
              </p:cNvCxnSpPr>
              <p:nvPr/>
            </p:nvCxnSpPr>
            <p:spPr bwMode="auto">
              <a:xfrm flipH="1">
                <a:off x="7628050" y="2699717"/>
                <a:ext cx="238416" cy="657143"/>
              </a:xfrm>
              <a:prstGeom prst="straightConnector1">
                <a:avLst/>
              </a:prstGeom>
              <a:ln w="12700" cmpd="sng">
                <a:headEnd type="none" w="med" len="med"/>
                <a:tailEnd type="arrow"/>
              </a:ln>
            </p:spPr>
            <p:style>
              <a:lnRef idx="2">
                <a:schemeClr val="accent3"/>
              </a:lnRef>
              <a:fillRef idx="0">
                <a:schemeClr val="accent3"/>
              </a:fillRef>
              <a:effectRef idx="1">
                <a:schemeClr val="accent3"/>
              </a:effectRef>
              <a:fontRef idx="minor">
                <a:schemeClr val="tx1"/>
              </a:fontRef>
            </p:style>
          </p:cxnSp>
          <p:cxnSp>
            <p:nvCxnSpPr>
              <p:cNvPr id="254" name="Straight Arrow Connector 253"/>
              <p:cNvCxnSpPr>
                <a:stCxn id="251" idx="0"/>
                <a:endCxn id="247" idx="4"/>
              </p:cNvCxnSpPr>
              <p:nvPr/>
            </p:nvCxnSpPr>
            <p:spPr bwMode="auto">
              <a:xfrm>
                <a:off x="7866466" y="2699717"/>
                <a:ext cx="79096" cy="648072"/>
              </a:xfrm>
              <a:prstGeom prst="straightConnector1">
                <a:avLst/>
              </a:prstGeom>
              <a:ln w="12700" cmpd="sng">
                <a:headEnd type="none" w="med" len="med"/>
                <a:tailEnd type="arrow"/>
              </a:ln>
            </p:spPr>
            <p:style>
              <a:lnRef idx="2">
                <a:schemeClr val="accent3"/>
              </a:lnRef>
              <a:fillRef idx="0">
                <a:schemeClr val="accent3"/>
              </a:fillRef>
              <a:effectRef idx="1">
                <a:schemeClr val="accent3"/>
              </a:effectRef>
              <a:fontRef idx="minor">
                <a:schemeClr val="tx1"/>
              </a:fontRef>
            </p:style>
          </p:cxnSp>
          <p:cxnSp>
            <p:nvCxnSpPr>
              <p:cNvPr id="255" name="Straight Arrow Connector 254"/>
              <p:cNvCxnSpPr>
                <a:stCxn id="251" idx="0"/>
                <a:endCxn id="250" idx="4"/>
              </p:cNvCxnSpPr>
              <p:nvPr/>
            </p:nvCxnSpPr>
            <p:spPr bwMode="auto">
              <a:xfrm>
                <a:off x="7866466" y="2699717"/>
                <a:ext cx="583152" cy="648072"/>
              </a:xfrm>
              <a:prstGeom prst="straightConnector1">
                <a:avLst/>
              </a:prstGeom>
              <a:ln w="12700" cmpd="sng">
                <a:headEnd type="none" w="med" len="med"/>
                <a:tailEnd type="arrow"/>
              </a:ln>
            </p:spPr>
            <p:style>
              <a:lnRef idx="2">
                <a:schemeClr val="accent3"/>
              </a:lnRef>
              <a:fillRef idx="0">
                <a:schemeClr val="accent3"/>
              </a:fillRef>
              <a:effectRef idx="1">
                <a:schemeClr val="accent3"/>
              </a:effectRef>
              <a:fontRef idx="minor">
                <a:schemeClr val="tx1"/>
              </a:fontRef>
            </p:style>
          </p:cxnSp>
          <p:cxnSp>
            <p:nvCxnSpPr>
              <p:cNvPr id="256" name="Straight Arrow Connector 255"/>
              <p:cNvCxnSpPr>
                <a:stCxn id="251" idx="0"/>
                <a:endCxn id="246" idx="4"/>
              </p:cNvCxnSpPr>
              <p:nvPr/>
            </p:nvCxnSpPr>
            <p:spPr bwMode="auto">
              <a:xfrm flipH="1">
                <a:off x="7135332" y="2699717"/>
                <a:ext cx="731134" cy="1008674"/>
              </a:xfrm>
              <a:prstGeom prst="straightConnector1">
                <a:avLst/>
              </a:prstGeom>
              <a:ln w="12700" cmpd="sng">
                <a:headEnd type="none" w="med" len="med"/>
                <a:tailEnd type="arrow"/>
              </a:ln>
            </p:spPr>
            <p:style>
              <a:lnRef idx="2">
                <a:schemeClr val="accent3"/>
              </a:lnRef>
              <a:fillRef idx="0">
                <a:schemeClr val="accent3"/>
              </a:fillRef>
              <a:effectRef idx="1">
                <a:schemeClr val="accent3"/>
              </a:effectRef>
              <a:fontRef idx="minor">
                <a:schemeClr val="tx1"/>
              </a:fontRef>
            </p:style>
          </p:cxnSp>
          <p:cxnSp>
            <p:nvCxnSpPr>
              <p:cNvPr id="257" name="Straight Arrow Connector 256"/>
              <p:cNvCxnSpPr>
                <a:stCxn id="251" idx="0"/>
                <a:endCxn id="245" idx="4"/>
              </p:cNvCxnSpPr>
              <p:nvPr/>
            </p:nvCxnSpPr>
            <p:spPr bwMode="auto">
              <a:xfrm flipH="1">
                <a:off x="7783404" y="2699717"/>
                <a:ext cx="83062" cy="1008112"/>
              </a:xfrm>
              <a:prstGeom prst="straightConnector1">
                <a:avLst/>
              </a:prstGeom>
              <a:ln w="12700" cmpd="sng">
                <a:headEnd type="none" w="med" len="med"/>
                <a:tailEnd type="arrow"/>
              </a:ln>
            </p:spPr>
            <p:style>
              <a:lnRef idx="2">
                <a:schemeClr val="accent3"/>
              </a:lnRef>
              <a:fillRef idx="0">
                <a:schemeClr val="accent3"/>
              </a:fillRef>
              <a:effectRef idx="1">
                <a:schemeClr val="accent3"/>
              </a:effectRef>
              <a:fontRef idx="minor">
                <a:schemeClr val="tx1"/>
              </a:fontRef>
            </p:style>
          </p:cxnSp>
          <p:cxnSp>
            <p:nvCxnSpPr>
              <p:cNvPr id="258" name="Straight Arrow Connector 257"/>
              <p:cNvCxnSpPr>
                <a:stCxn id="251" idx="0"/>
                <a:endCxn id="249" idx="4"/>
              </p:cNvCxnSpPr>
              <p:nvPr/>
            </p:nvCxnSpPr>
            <p:spPr bwMode="auto">
              <a:xfrm>
                <a:off x="7866466" y="2699717"/>
                <a:ext cx="493002" cy="1008112"/>
              </a:xfrm>
              <a:prstGeom prst="straightConnector1">
                <a:avLst/>
              </a:prstGeom>
              <a:ln w="12700" cmpd="sng">
                <a:headEnd type="none" w="med" len="med"/>
                <a:tailEnd type="arrow"/>
              </a:ln>
            </p:spPr>
            <p:style>
              <a:lnRef idx="2">
                <a:schemeClr val="accent3"/>
              </a:lnRef>
              <a:fillRef idx="0">
                <a:schemeClr val="accent3"/>
              </a:fillRef>
              <a:effectRef idx="1">
                <a:schemeClr val="accent3"/>
              </a:effectRef>
              <a:fontRef idx="minor">
                <a:schemeClr val="tx1"/>
              </a:fontRef>
            </p:style>
          </p:cxnSp>
        </p:grpSp>
        <p:sp>
          <p:nvSpPr>
            <p:cNvPr id="240" name="Hexagon 239"/>
            <p:cNvSpPr/>
            <p:nvPr/>
          </p:nvSpPr>
          <p:spPr>
            <a:xfrm>
              <a:off x="7866186" y="4499355"/>
              <a:ext cx="223968" cy="184738"/>
            </a:xfrm>
            <a:prstGeom prst="hexagon">
              <a:avLst/>
            </a:prstGeom>
            <a:solidFill>
              <a:srgbClr val="FF6600"/>
            </a:solidFill>
            <a:ln>
              <a:solidFill>
                <a:srgbClr val="FF66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04287" tIns="52144" rIns="104287" bIns="52144" rtlCol="0" anchor="ctr"/>
            <a:lstStyle/>
            <a:p>
              <a:pPr algn="ctr"/>
              <a:endParaRPr lang="en-US"/>
            </a:p>
          </p:txBody>
        </p:sp>
        <p:sp>
          <p:nvSpPr>
            <p:cNvPr id="241" name="Hexagon 240"/>
            <p:cNvSpPr/>
            <p:nvPr/>
          </p:nvSpPr>
          <p:spPr>
            <a:xfrm>
              <a:off x="7218114" y="4499917"/>
              <a:ext cx="223968" cy="184738"/>
            </a:xfrm>
            <a:prstGeom prst="hexagon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04287" tIns="52144" rIns="104287" bIns="52144" rtlCol="0" anchor="ctr"/>
            <a:lstStyle/>
            <a:p>
              <a:pPr algn="ctr"/>
              <a:endParaRPr lang="en-US"/>
            </a:p>
          </p:txBody>
        </p:sp>
        <p:sp>
          <p:nvSpPr>
            <p:cNvPr id="242" name="Hexagon 241"/>
            <p:cNvSpPr/>
            <p:nvPr/>
          </p:nvSpPr>
          <p:spPr>
            <a:xfrm>
              <a:off x="8154218" y="4355901"/>
              <a:ext cx="223968" cy="184738"/>
            </a:xfrm>
            <a:prstGeom prst="hexagon">
              <a:avLst/>
            </a:prstGeom>
            <a:solidFill>
              <a:srgbClr val="FF6600">
                <a:alpha val="37000"/>
              </a:srgbClr>
            </a:solidFill>
            <a:ln>
              <a:solidFill>
                <a:srgbClr val="FF66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04287" tIns="52144" rIns="104287" bIns="52144" rtlCol="0" anchor="ctr"/>
            <a:lstStyle/>
            <a:p>
              <a:pPr algn="ctr"/>
              <a:endParaRPr lang="en-US"/>
            </a:p>
          </p:txBody>
        </p:sp>
        <p:sp>
          <p:nvSpPr>
            <p:cNvPr id="243" name="Hexagon 242"/>
            <p:cNvSpPr/>
            <p:nvPr/>
          </p:nvSpPr>
          <p:spPr>
            <a:xfrm>
              <a:off x="7506146" y="4355901"/>
              <a:ext cx="223968" cy="184738"/>
            </a:xfrm>
            <a:prstGeom prst="hexagon">
              <a:avLst/>
            </a:prstGeom>
            <a:solidFill>
              <a:srgbClr val="3366FF">
                <a:alpha val="30000"/>
              </a:srgbClr>
            </a:solidFill>
            <a:ln>
              <a:solidFill>
                <a:schemeClr val="accent1">
                  <a:shade val="95000"/>
                  <a:satMod val="10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04287" tIns="52144" rIns="104287" bIns="52144" rtlCol="0" anchor="ctr"/>
            <a:lstStyle/>
            <a:p>
              <a:pPr algn="ctr"/>
              <a:endParaRPr lang="en-US"/>
            </a:p>
          </p:txBody>
        </p:sp>
        <p:sp>
          <p:nvSpPr>
            <p:cNvPr id="244" name="Hexagon 243"/>
            <p:cNvSpPr/>
            <p:nvPr/>
          </p:nvSpPr>
          <p:spPr>
            <a:xfrm>
              <a:off x="8442250" y="4499355"/>
              <a:ext cx="223968" cy="184738"/>
            </a:xfrm>
            <a:prstGeom prst="hexagon">
              <a:avLst/>
            </a:prstGeom>
            <a:solidFill>
              <a:srgbClr val="FF6600"/>
            </a:solidFill>
            <a:ln>
              <a:solidFill>
                <a:srgbClr val="FF66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04287" tIns="52144" rIns="104287" bIns="52144"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0322827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Peer2View streaming chain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>
              <a:defRPr/>
            </a:pPr>
            <a:fld id="{F8A49928-F151-034B-AD3F-0739FD79B553}" type="datetime1">
              <a:rPr lang="en-US" smtClean="0"/>
              <a:t>2013-04-25</a:t>
            </a:fld>
            <a:endParaRPr lang="sv-S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>
              <a:defRPr/>
            </a:pPr>
            <a:r>
              <a:rPr lang="sv-SE" smtClean="0"/>
              <a:t>Roberto Roverso, ID2210 Presentation</a:t>
            </a:r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3F656650-8AFE-AC4E-B95D-E8EF9734791C}" type="slidenum">
              <a:rPr lang="sv-SE" smtClean="0"/>
              <a:pPr/>
              <a:t>10</a:t>
            </a:fld>
            <a:endParaRPr lang="sv-SE"/>
          </a:p>
        </p:txBody>
      </p:sp>
      <p:grpSp>
        <p:nvGrpSpPr>
          <p:cNvPr id="30" name="Group 29"/>
          <p:cNvGrpSpPr/>
          <p:nvPr/>
        </p:nvGrpSpPr>
        <p:grpSpPr>
          <a:xfrm>
            <a:off x="305346" y="5147989"/>
            <a:ext cx="1943100" cy="1527423"/>
            <a:chOff x="665386" y="5219997"/>
            <a:chExt cx="1943100" cy="1527423"/>
          </a:xfrm>
        </p:grpSpPr>
        <p:pic>
          <p:nvPicPr>
            <p:cNvPr id="9" name="Picture 8" descr="c_2029_06141433_small.jp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5386" y="5652045"/>
              <a:ext cx="1943100" cy="1095375"/>
            </a:xfrm>
            <a:prstGeom prst="rect">
              <a:avLst/>
            </a:prstGeom>
          </p:spPr>
        </p:pic>
        <p:pic>
          <p:nvPicPr>
            <p:cNvPr id="11" name="Picture 10" descr="LiveArena_logo2.jp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5426" y="5219997"/>
              <a:ext cx="1251580" cy="363113"/>
            </a:xfrm>
            <a:prstGeom prst="rect">
              <a:avLst/>
            </a:prstGeom>
          </p:spPr>
        </p:pic>
      </p:grpSp>
      <p:pic>
        <p:nvPicPr>
          <p:cNvPr id="12" name="Picture 11" descr="azuremedia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1530" y="1547589"/>
            <a:ext cx="7207916" cy="2793067"/>
          </a:xfrm>
          <a:prstGeom prst="rect">
            <a:avLst/>
          </a:prstGeom>
        </p:spPr>
      </p:pic>
      <p:grpSp>
        <p:nvGrpSpPr>
          <p:cNvPr id="32" name="Group 31"/>
          <p:cNvGrpSpPr/>
          <p:nvPr/>
        </p:nvGrpSpPr>
        <p:grpSpPr>
          <a:xfrm>
            <a:off x="5849962" y="5364013"/>
            <a:ext cx="4248472" cy="1218993"/>
            <a:chOff x="5849962" y="5364013"/>
            <a:chExt cx="4248472" cy="1218993"/>
          </a:xfrm>
        </p:grpSpPr>
        <p:pic>
          <p:nvPicPr>
            <p:cNvPr id="13" name="Picture 12" descr="Peer2view_TM_logo.jpg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90122" y="5436021"/>
              <a:ext cx="2808312" cy="1146985"/>
            </a:xfrm>
            <a:prstGeom prst="rect">
              <a:avLst/>
            </a:prstGeom>
          </p:spPr>
        </p:pic>
        <p:grpSp>
          <p:nvGrpSpPr>
            <p:cNvPr id="17" name="Group 16"/>
            <p:cNvGrpSpPr/>
            <p:nvPr/>
          </p:nvGrpSpPr>
          <p:grpSpPr>
            <a:xfrm>
              <a:off x="5849962" y="5436021"/>
              <a:ext cx="1685602" cy="1115429"/>
              <a:chOff x="8226226" y="4752640"/>
              <a:chExt cx="1685602" cy="1115429"/>
            </a:xfrm>
          </p:grpSpPr>
          <p:sp>
            <p:nvSpPr>
              <p:cNvPr id="15" name="Cloud 14"/>
              <p:cNvSpPr/>
              <p:nvPr/>
            </p:nvSpPr>
            <p:spPr bwMode="auto">
              <a:xfrm>
                <a:off x="8226226" y="4752640"/>
                <a:ext cx="1685602" cy="1043421"/>
              </a:xfrm>
              <a:prstGeom prst="cloud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sv-SE" sz="20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16" name="TextBox 15"/>
              <p:cNvSpPr txBox="1"/>
              <p:nvPr/>
            </p:nvSpPr>
            <p:spPr>
              <a:xfrm>
                <a:off x="8514258" y="5037072"/>
                <a:ext cx="1008112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sv-SE" b="1" dirty="0">
                    <a:latin typeface="Arial" charset="0"/>
                  </a:rPr>
                  <a:t>CDN</a:t>
                </a:r>
              </a:p>
              <a:p>
                <a:endParaRPr lang="en-US" dirty="0"/>
              </a:p>
            </p:txBody>
          </p:sp>
        </p:grpSp>
        <p:cxnSp>
          <p:nvCxnSpPr>
            <p:cNvPr id="20" name="Straight Connector 19"/>
            <p:cNvCxnSpPr/>
            <p:nvPr/>
          </p:nvCxnSpPr>
          <p:spPr bwMode="auto">
            <a:xfrm flipH="1">
              <a:off x="7434138" y="5364013"/>
              <a:ext cx="504056" cy="1152128"/>
            </a:xfrm>
            <a:prstGeom prst="line">
              <a:avLst/>
            </a:prstGeom>
            <a:ln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4" name="Straight Arrow Connector 23"/>
          <p:cNvCxnSpPr/>
          <p:nvPr/>
        </p:nvCxnSpPr>
        <p:spPr bwMode="auto">
          <a:xfrm>
            <a:off x="7074098" y="3635821"/>
            <a:ext cx="720080" cy="1512168"/>
          </a:xfrm>
          <a:prstGeom prst="straightConnector1">
            <a:avLst/>
          </a:prstGeom>
          <a:ln>
            <a:solidFill>
              <a:srgbClr val="7ABC00"/>
            </a:solidFill>
            <a:headEnd type="none" w="med" len="med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Elbow Connector 43"/>
          <p:cNvCxnSpPr>
            <a:endCxn id="12" idx="1"/>
          </p:cNvCxnSpPr>
          <p:nvPr/>
        </p:nvCxnSpPr>
        <p:spPr bwMode="auto">
          <a:xfrm rot="5400000" flipH="1" flipV="1">
            <a:off x="571565" y="3686016"/>
            <a:ext cx="2131858" cy="648072"/>
          </a:xfrm>
          <a:prstGeom prst="bentConnector2">
            <a:avLst/>
          </a:prstGeom>
          <a:ln>
            <a:solidFill>
              <a:srgbClr val="7ABC00"/>
            </a:solidFill>
            <a:headEnd type="none" w="med" len="med"/>
            <a:tailEnd type="arrow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791634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Business requirements on P2P streaming application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521370" y="1979637"/>
            <a:ext cx="7488832" cy="4561563"/>
          </a:xfrm>
        </p:spPr>
        <p:txBody>
          <a:bodyPr/>
          <a:lstStyle/>
          <a:p>
            <a:r>
              <a:rPr lang="en-US" sz="2000" dirty="0" smtClean="0"/>
              <a:t>Hard technical </a:t>
            </a:r>
            <a:r>
              <a:rPr lang="en-US" sz="2000" dirty="0" smtClean="0">
                <a:solidFill>
                  <a:srgbClr val="0000FF"/>
                </a:solidFill>
              </a:rPr>
              <a:t>requirements</a:t>
            </a:r>
            <a:r>
              <a:rPr lang="en-US" sz="2000" dirty="0" smtClean="0"/>
              <a:t> dictated by </a:t>
            </a:r>
            <a:r>
              <a:rPr lang="en-US" sz="2000" dirty="0" smtClean="0">
                <a:solidFill>
                  <a:srgbClr val="0000FF"/>
                </a:solidFill>
              </a:rPr>
              <a:t>business</a:t>
            </a:r>
            <a:r>
              <a:rPr lang="en-US" sz="2000" dirty="0" smtClean="0"/>
              <a:t> reasons</a:t>
            </a:r>
          </a:p>
          <a:p>
            <a:pPr lvl="1"/>
            <a:r>
              <a:rPr lang="en-US" sz="1800" dirty="0" smtClean="0"/>
              <a:t>Given a number of viewers, distribution load by contract:</a:t>
            </a:r>
          </a:p>
          <a:p>
            <a:pPr lvl="2"/>
            <a:r>
              <a:rPr lang="en-US" sz="1600" dirty="0"/>
              <a:t>A</a:t>
            </a:r>
            <a:r>
              <a:rPr lang="en-US" sz="1600" dirty="0" smtClean="0"/>
              <a:t>verage amount (</a:t>
            </a:r>
            <a:r>
              <a:rPr lang="en-US" sz="1600" dirty="0" smtClean="0">
                <a:solidFill>
                  <a:srgbClr val="0000FF"/>
                </a:solidFill>
              </a:rPr>
              <a:t>X</a:t>
            </a:r>
            <a:r>
              <a:rPr lang="en-US" sz="1600" dirty="0" smtClean="0"/>
              <a:t>)</a:t>
            </a:r>
          </a:p>
          <a:p>
            <a:pPr lvl="2"/>
            <a:r>
              <a:rPr lang="en-US" sz="1600" dirty="0" smtClean="0"/>
              <a:t>Max peak value (</a:t>
            </a:r>
            <a:r>
              <a:rPr lang="en-US" sz="1600" dirty="0" smtClean="0">
                <a:solidFill>
                  <a:srgbClr val="0000FF"/>
                </a:solidFill>
              </a:rPr>
              <a:t>Y</a:t>
            </a:r>
            <a:r>
              <a:rPr lang="en-US" sz="1600" dirty="0" smtClean="0"/>
              <a:t>)</a:t>
            </a:r>
          </a:p>
          <a:p>
            <a:pPr lvl="1"/>
            <a:endParaRPr lang="en-US" sz="1800" dirty="0" smtClean="0"/>
          </a:p>
          <a:p>
            <a:pPr lvl="1"/>
            <a:r>
              <a:rPr lang="en-US" sz="1800" dirty="0" smtClean="0"/>
              <a:t>Infrastructural cost (</a:t>
            </a:r>
            <a:r>
              <a:rPr lang="en-US" sz="1800" dirty="0" smtClean="0">
                <a:solidFill>
                  <a:srgbClr val="0000FF"/>
                </a:solidFill>
              </a:rPr>
              <a:t>Z</a:t>
            </a:r>
            <a:r>
              <a:rPr lang="en-US" sz="1800" dirty="0" smtClean="0"/>
              <a:t>)</a:t>
            </a:r>
          </a:p>
          <a:p>
            <a:pPr lvl="1"/>
            <a:endParaRPr lang="en-US" sz="1800" dirty="0" smtClean="0"/>
          </a:p>
          <a:p>
            <a:pPr lvl="1"/>
            <a:r>
              <a:rPr lang="en-US" sz="1800" dirty="0" smtClean="0"/>
              <a:t>Streaming chain cannot be modified</a:t>
            </a:r>
          </a:p>
          <a:p>
            <a:pPr lvl="2"/>
            <a:r>
              <a:rPr lang="en-US" sz="1600" dirty="0" smtClean="0">
                <a:solidFill>
                  <a:srgbClr val="0000FF"/>
                </a:solidFill>
              </a:rPr>
              <a:t>Streaming Protocol </a:t>
            </a:r>
            <a:r>
              <a:rPr lang="en-US" sz="1600" dirty="0" smtClean="0"/>
              <a:t>stack must be </a:t>
            </a:r>
            <a:r>
              <a:rPr lang="en-US" sz="1600" dirty="0" smtClean="0">
                <a:solidFill>
                  <a:srgbClr val="0000FF"/>
                </a:solidFill>
              </a:rPr>
              <a:t>maintained</a:t>
            </a:r>
            <a:r>
              <a:rPr lang="en-US" sz="1600" dirty="0" smtClean="0"/>
              <a:t> </a:t>
            </a:r>
            <a:r>
              <a:rPr lang="en-US" sz="1600" dirty="0" smtClean="0">
                <a:solidFill>
                  <a:srgbClr val="0000FF"/>
                </a:solidFill>
              </a:rPr>
              <a:t>“as is”</a:t>
            </a:r>
          </a:p>
          <a:p>
            <a:pPr lvl="2"/>
            <a:r>
              <a:rPr lang="en-US" sz="1600" dirty="0"/>
              <a:t>Deal </a:t>
            </a:r>
            <a:r>
              <a:rPr lang="en-US" sz="1600" dirty="0" smtClean="0"/>
              <a:t>with implementations </a:t>
            </a:r>
            <a:r>
              <a:rPr lang="en-US" sz="1600" dirty="0"/>
              <a:t>of </a:t>
            </a:r>
            <a:endParaRPr lang="en-US" sz="1600" dirty="0" smtClean="0"/>
          </a:p>
          <a:p>
            <a:pPr lvl="3"/>
            <a:r>
              <a:rPr lang="en-US" sz="1400" dirty="0"/>
              <a:t>R</a:t>
            </a:r>
            <a:r>
              <a:rPr lang="en-US" sz="1400" dirty="0" smtClean="0"/>
              <a:t>ecorders</a:t>
            </a:r>
          </a:p>
          <a:p>
            <a:pPr lvl="3"/>
            <a:r>
              <a:rPr lang="en-US" sz="1400" dirty="0" smtClean="0"/>
              <a:t>Multitude of Streaming </a:t>
            </a:r>
            <a:r>
              <a:rPr lang="en-US" sz="1400" dirty="0"/>
              <a:t>servers and </a:t>
            </a:r>
            <a:r>
              <a:rPr lang="en-US" sz="1400" dirty="0" smtClean="0"/>
              <a:t>players</a:t>
            </a:r>
          </a:p>
          <a:p>
            <a:pPr lvl="1"/>
            <a:endParaRPr lang="en-US" sz="1800" dirty="0" smtClean="0"/>
          </a:p>
          <a:p>
            <a:pPr lvl="1"/>
            <a:r>
              <a:rPr lang="en-US" sz="1800" dirty="0" smtClean="0">
                <a:solidFill>
                  <a:srgbClr val="0000FF"/>
                </a:solidFill>
              </a:rPr>
              <a:t>Enforce policies </a:t>
            </a:r>
            <a:r>
              <a:rPr lang="en-US" sz="1800" dirty="0" smtClean="0"/>
              <a:t>according to customer demands</a:t>
            </a:r>
          </a:p>
          <a:p>
            <a:pPr lvl="2"/>
            <a:r>
              <a:rPr lang="en-US" sz="1600" dirty="0" smtClean="0"/>
              <a:t>Access control, locality, radio network politeness</a:t>
            </a:r>
          </a:p>
          <a:p>
            <a:pPr lvl="1"/>
            <a:endParaRPr lang="en-US" sz="18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>
              <a:defRPr/>
            </a:pPr>
            <a:fld id="{786E0E37-19C1-F344-94E0-FA8AE5264F74}" type="datetime1">
              <a:rPr lang="en-US" smtClean="0"/>
              <a:t>2013-04-25</a:t>
            </a:fld>
            <a:endParaRPr lang="sv-S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>
              <a:defRPr/>
            </a:pPr>
            <a:r>
              <a:rPr lang="sv-SE" dirty="0"/>
              <a:t>Roberto </a:t>
            </a:r>
            <a:r>
              <a:rPr lang="sv-SE" dirty="0" err="1"/>
              <a:t>Roverso</a:t>
            </a:r>
            <a:r>
              <a:rPr lang="sv-SE" dirty="0"/>
              <a:t>, ID2210 Presentation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3F656650-8AFE-AC4E-B95D-E8EF9734791C}" type="slidenum">
              <a:rPr lang="sv-SE" smtClean="0"/>
              <a:pPr/>
              <a:t>11</a:t>
            </a:fld>
            <a:endParaRPr lang="sv-SE"/>
          </a:p>
        </p:txBody>
      </p:sp>
      <p:pic>
        <p:nvPicPr>
          <p:cNvPr id="7" name="Picture 6" descr="bag_of_money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4218" y="1907629"/>
            <a:ext cx="1687352" cy="2160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40434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P2P Live Streaming Challenges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sz="2000" dirty="0" smtClean="0"/>
              <a:t>Real-time nature of the service</a:t>
            </a:r>
          </a:p>
          <a:p>
            <a:pPr lvl="1"/>
            <a:r>
              <a:rPr lang="en-US" sz="1800" dirty="0" smtClean="0">
                <a:solidFill>
                  <a:srgbClr val="0000FF"/>
                </a:solidFill>
              </a:rPr>
              <a:t>Hard deadlines</a:t>
            </a:r>
            <a:r>
              <a:rPr lang="en-US" sz="1800" dirty="0" smtClean="0"/>
              <a:t> on the delivery of content </a:t>
            </a:r>
          </a:p>
          <a:p>
            <a:endParaRPr lang="en-US" sz="2000" dirty="0" smtClean="0"/>
          </a:p>
          <a:p>
            <a:r>
              <a:rPr lang="en-US" sz="2000" dirty="0" smtClean="0"/>
              <a:t>Coping with </a:t>
            </a:r>
          </a:p>
          <a:p>
            <a:pPr lvl="1"/>
            <a:r>
              <a:rPr lang="en-US" sz="1800" dirty="0" smtClean="0">
                <a:solidFill>
                  <a:srgbClr val="0000FF"/>
                </a:solidFill>
              </a:rPr>
              <a:t>Network Congestion</a:t>
            </a:r>
            <a:endParaRPr lang="en-US" sz="1800" dirty="0"/>
          </a:p>
          <a:p>
            <a:pPr lvl="1"/>
            <a:r>
              <a:rPr lang="en-US" sz="1800" dirty="0" smtClean="0"/>
              <a:t>Limited </a:t>
            </a:r>
            <a:r>
              <a:rPr lang="en-US" sz="1800" dirty="0"/>
              <a:t>b</a:t>
            </a:r>
            <a:r>
              <a:rPr lang="en-US" sz="1800" dirty="0" smtClean="0"/>
              <a:t>andwidth capacity of peers and source</a:t>
            </a:r>
          </a:p>
          <a:p>
            <a:pPr lvl="1"/>
            <a:r>
              <a:rPr lang="en-US" sz="1800" dirty="0" smtClean="0"/>
              <a:t>Churn</a:t>
            </a:r>
          </a:p>
          <a:p>
            <a:pPr lvl="1"/>
            <a:r>
              <a:rPr lang="en-US" sz="2000" dirty="0" smtClean="0">
                <a:solidFill>
                  <a:srgbClr val="0000FF"/>
                </a:solidFill>
              </a:rPr>
              <a:t>Connectivity</a:t>
            </a:r>
            <a:r>
              <a:rPr lang="en-US" sz="2000" dirty="0" smtClean="0"/>
              <a:t> </a:t>
            </a:r>
            <a:r>
              <a:rPr lang="en-US" sz="2000" dirty="0"/>
              <a:t>constraints between </a:t>
            </a:r>
            <a:r>
              <a:rPr lang="en-US" sz="2000" dirty="0" smtClean="0"/>
              <a:t>hosts</a:t>
            </a:r>
          </a:p>
          <a:p>
            <a:pPr lvl="2"/>
            <a:r>
              <a:rPr lang="en-US" sz="1600" dirty="0" smtClean="0"/>
              <a:t>Firewalls </a:t>
            </a:r>
            <a:r>
              <a:rPr lang="en-US" sz="1600" dirty="0"/>
              <a:t>and </a:t>
            </a:r>
            <a:r>
              <a:rPr lang="en-US" sz="1600" dirty="0">
                <a:solidFill>
                  <a:srgbClr val="0000FF"/>
                </a:solidFill>
              </a:rPr>
              <a:t>Network Address Translation </a:t>
            </a:r>
            <a:r>
              <a:rPr lang="en-US" sz="1600" dirty="0"/>
              <a:t>(NAT</a:t>
            </a:r>
            <a:r>
              <a:rPr lang="en-US" sz="1600" dirty="0" smtClean="0"/>
              <a:t>)</a:t>
            </a:r>
            <a:endParaRPr lang="en-US" dirty="0" smtClean="0"/>
          </a:p>
          <a:p>
            <a:r>
              <a:rPr lang="en-US" dirty="0" smtClean="0"/>
              <a:t>Maintaining</a:t>
            </a:r>
            <a:endParaRPr lang="en-US" dirty="0"/>
          </a:p>
          <a:p>
            <a:pPr lvl="1"/>
            <a:r>
              <a:rPr lang="en-US" sz="1800" dirty="0" smtClean="0">
                <a:solidFill>
                  <a:srgbClr val="0000FF"/>
                </a:solidFill>
              </a:rPr>
              <a:t>Low Delay</a:t>
            </a:r>
            <a:r>
              <a:rPr lang="en-US" sz="1800" dirty="0">
                <a:solidFill>
                  <a:srgbClr val="0000FF"/>
                </a:solidFill>
              </a:rPr>
              <a:t> </a:t>
            </a:r>
            <a:r>
              <a:rPr lang="en-US" sz="1600" dirty="0" smtClean="0"/>
              <a:t>from </a:t>
            </a:r>
            <a:r>
              <a:rPr lang="en-US" sz="1600" dirty="0"/>
              <a:t>the source of the </a:t>
            </a:r>
            <a:r>
              <a:rPr lang="en-US" sz="1600" dirty="0" smtClean="0"/>
              <a:t>content </a:t>
            </a:r>
          </a:p>
          <a:p>
            <a:pPr lvl="2"/>
            <a:r>
              <a:rPr lang="en-US" sz="1600" dirty="0" smtClean="0"/>
              <a:t>Video played n seconds after it was broadcasted</a:t>
            </a:r>
            <a:endParaRPr lang="en-US" sz="1800" dirty="0" smtClean="0"/>
          </a:p>
          <a:p>
            <a:pPr lvl="1"/>
            <a:r>
              <a:rPr lang="en-US" sz="1800" dirty="0">
                <a:solidFill>
                  <a:srgbClr val="0000FF"/>
                </a:solidFill>
              </a:rPr>
              <a:t>Locality</a:t>
            </a:r>
            <a:r>
              <a:rPr lang="en-US" sz="1800" dirty="0"/>
              <a:t> of content</a:t>
            </a:r>
          </a:p>
          <a:p>
            <a:pPr lvl="2"/>
            <a:r>
              <a:rPr lang="en-US" sz="1600" dirty="0"/>
              <a:t>Keep overlay traffic inside the same network segment (ISP and/or AS</a:t>
            </a:r>
            <a:r>
              <a:rPr lang="en-US" sz="1600" dirty="0" smtClean="0"/>
              <a:t>)</a:t>
            </a:r>
            <a:endParaRPr lang="en-US" sz="1600" dirty="0"/>
          </a:p>
          <a:p>
            <a:pPr lvl="1"/>
            <a:endParaRPr lang="en-US" sz="1800" dirty="0"/>
          </a:p>
          <a:p>
            <a:endParaRPr lang="en-US" dirty="0" smtClean="0"/>
          </a:p>
          <a:p>
            <a:pPr lvl="1"/>
            <a:endParaRPr lang="en-US" dirty="0" smtClean="0"/>
          </a:p>
          <a:p>
            <a:pPr lvl="2"/>
            <a:endParaRPr lang="en-US" dirty="0"/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>
              <a:defRPr/>
            </a:pPr>
            <a:fld id="{9601982C-0017-CF41-BF36-7FFC8A9BC09E}" type="datetime1">
              <a:rPr lang="en-US" smtClean="0"/>
              <a:t>2013-04-25</a:t>
            </a:fld>
            <a:endParaRPr lang="sv-S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>
              <a:defRPr/>
            </a:pPr>
            <a:r>
              <a:rPr lang="sv-SE" dirty="0"/>
              <a:t>Roberto </a:t>
            </a:r>
            <a:r>
              <a:rPr lang="sv-SE" dirty="0" err="1"/>
              <a:t>Roverso</a:t>
            </a:r>
            <a:r>
              <a:rPr lang="sv-SE" dirty="0"/>
              <a:t>, ID2210 Presentation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3F656650-8AFE-AC4E-B95D-E8EF9734791C}" type="slidenum">
              <a:rPr lang="sv-SE" smtClean="0"/>
              <a:pPr/>
              <a:t>12</a:t>
            </a:fld>
            <a:endParaRPr lang="sv-SE"/>
          </a:p>
        </p:txBody>
      </p:sp>
      <p:pic>
        <p:nvPicPr>
          <p:cNvPr id="7" name="Picture 43" descr="IBM_p5-595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578154" y="1907629"/>
            <a:ext cx="470569" cy="618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 Box 99"/>
          <p:cNvSpPr txBox="1">
            <a:spLocks noChangeArrowheads="1"/>
          </p:cNvSpPr>
          <p:nvPr/>
        </p:nvSpPr>
        <p:spPr bwMode="auto">
          <a:xfrm>
            <a:off x="6642050" y="1475581"/>
            <a:ext cx="2553419" cy="473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27862" tIns="63938" rIns="127862" bIns="63938" anchor="ctr">
            <a:spAutoFit/>
          </a:bodyPr>
          <a:lstStyle/>
          <a:p>
            <a:pPr algn="ctr"/>
            <a:r>
              <a:rPr lang="en-US" sz="2200" u="none" dirty="0">
                <a:solidFill>
                  <a:srgbClr val="000000"/>
                </a:solidFill>
                <a:latin typeface="Berling Antiqua" pitchFamily="18" charset="0"/>
              </a:rPr>
              <a:t>Streaming Server</a:t>
            </a:r>
          </a:p>
        </p:txBody>
      </p:sp>
      <p:sp>
        <p:nvSpPr>
          <p:cNvPr id="9" name="Cloud 8"/>
          <p:cNvSpPr/>
          <p:nvPr/>
        </p:nvSpPr>
        <p:spPr bwMode="auto">
          <a:xfrm>
            <a:off x="6561730" y="2411685"/>
            <a:ext cx="4104456" cy="3528392"/>
          </a:xfrm>
          <a:prstGeom prst="cloud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vert="horz" wrap="square" lIns="127862" tIns="63938" rIns="127862" bIns="63938" numCol="1" rtlCol="0" anchor="t" anchorCtr="0" compatLnSpc="1">
            <a:prstTxWarp prst="textNoShape">
              <a:avLst/>
            </a:prstTxWarp>
          </a:bodyPr>
          <a:lstStyle/>
          <a:p>
            <a:pPr defTabSz="1278620"/>
            <a:endParaRPr lang="sv-SE" sz="2800" b="1" u="none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10" name="Freeform 91"/>
          <p:cNvSpPr>
            <a:spLocks/>
          </p:cNvSpPr>
          <p:nvPr/>
        </p:nvSpPr>
        <p:spPr bwMode="auto">
          <a:xfrm rot="10800000" flipV="1">
            <a:off x="7864722" y="3638672"/>
            <a:ext cx="1056189" cy="189811"/>
          </a:xfrm>
          <a:custGeom>
            <a:avLst/>
            <a:gdLst>
              <a:gd name="T0" fmla="*/ 0 w 136"/>
              <a:gd name="T1" fmla="*/ 3600450 h 2268"/>
              <a:gd name="T2" fmla="*/ 0 w 136"/>
              <a:gd name="T3" fmla="*/ 1870075 h 2268"/>
              <a:gd name="T4" fmla="*/ 215900 w 136"/>
              <a:gd name="T5" fmla="*/ 1870075 h 2268"/>
              <a:gd name="T6" fmla="*/ 215900 w 136"/>
              <a:gd name="T7" fmla="*/ 0 h 2268"/>
              <a:gd name="T8" fmla="*/ 0 60000 65536"/>
              <a:gd name="T9" fmla="*/ 0 60000 65536"/>
              <a:gd name="T10" fmla="*/ 0 60000 65536"/>
              <a:gd name="T11" fmla="*/ 0 60000 65536"/>
              <a:gd name="T12" fmla="*/ 0 w 136"/>
              <a:gd name="T13" fmla="*/ 0 h 2268"/>
              <a:gd name="T14" fmla="*/ 136 w 136"/>
              <a:gd name="T15" fmla="*/ 2268 h 2268"/>
              <a:gd name="connsiteX0" fmla="*/ 0 w 328"/>
              <a:gd name="connsiteY0" fmla="*/ 1968 h 1968"/>
              <a:gd name="connsiteX1" fmla="*/ 0 w 328"/>
              <a:gd name="connsiteY1" fmla="*/ 878 h 1968"/>
              <a:gd name="connsiteX2" fmla="*/ 136 w 328"/>
              <a:gd name="connsiteY2" fmla="*/ 878 h 1968"/>
              <a:gd name="connsiteX3" fmla="*/ 328 w 328"/>
              <a:gd name="connsiteY3" fmla="*/ 0 h 1968"/>
              <a:gd name="connsiteX0" fmla="*/ 0 w 328"/>
              <a:gd name="connsiteY0" fmla="*/ 1968 h 1968"/>
              <a:gd name="connsiteX1" fmla="*/ 0 w 328"/>
              <a:gd name="connsiteY1" fmla="*/ 878 h 1968"/>
              <a:gd name="connsiteX2" fmla="*/ 328 w 328"/>
              <a:gd name="connsiteY2" fmla="*/ 0 h 1968"/>
              <a:gd name="connsiteX0" fmla="*/ 0 w 328"/>
              <a:gd name="connsiteY0" fmla="*/ 1968 h 1968"/>
              <a:gd name="connsiteX1" fmla="*/ 328 w 328"/>
              <a:gd name="connsiteY1" fmla="*/ 0 h 1968"/>
              <a:gd name="connsiteX0" fmla="*/ 3295 w 3404"/>
              <a:gd name="connsiteY0" fmla="*/ 656 h 1168"/>
              <a:gd name="connsiteX1" fmla="*/ 109 w 3404"/>
              <a:gd name="connsiteY1" fmla="*/ 512 h 1168"/>
              <a:gd name="connsiteX0" fmla="*/ 3295 w 3404"/>
              <a:gd name="connsiteY0" fmla="*/ 656 h 1168"/>
              <a:gd name="connsiteX1" fmla="*/ 109 w 3404"/>
              <a:gd name="connsiteY1" fmla="*/ 512 h 1168"/>
              <a:gd name="connsiteX0" fmla="*/ 3186 w 3186"/>
              <a:gd name="connsiteY0" fmla="*/ 144 h 144"/>
              <a:gd name="connsiteX1" fmla="*/ 0 w 3186"/>
              <a:gd name="connsiteY1" fmla="*/ 0 h 144"/>
              <a:gd name="connsiteX0" fmla="*/ 3725 w 3725"/>
              <a:gd name="connsiteY0" fmla="*/ 0 h 0"/>
              <a:gd name="connsiteX1" fmla="*/ 0 w 3725"/>
              <a:gd name="connsiteY1" fmla="*/ 0 h 0"/>
              <a:gd name="connsiteX0" fmla="*/ 4421 w 4421"/>
              <a:gd name="connsiteY0" fmla="*/ 609600 h 609600"/>
              <a:gd name="connsiteX1" fmla="*/ 0 w 4421"/>
              <a:gd name="connsiteY1" fmla="*/ 0 h 609600"/>
              <a:gd name="connsiteX0" fmla="*/ 4244 w 4244"/>
              <a:gd name="connsiteY0" fmla="*/ 609600 h 609600"/>
              <a:gd name="connsiteX1" fmla="*/ 0 w 4244"/>
              <a:gd name="connsiteY1" fmla="*/ 0 h 609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244" h="609600">
                <a:moveTo>
                  <a:pt x="4244" y="609600"/>
                </a:moveTo>
                <a:cubicBezTo>
                  <a:pt x="2770" y="406400"/>
                  <a:pt x="1474" y="203200"/>
                  <a:pt x="0" y="0"/>
                </a:cubicBezTo>
              </a:path>
            </a:pathLst>
          </a:custGeom>
          <a:ln>
            <a:solidFill>
              <a:schemeClr val="accent2">
                <a:lumMod val="75000"/>
                <a:lumOff val="25000"/>
              </a:schemeClr>
            </a:solidFill>
            <a:prstDash val="sysDash"/>
            <a:headEnd/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lIns="127862" tIns="63938" rIns="127862" bIns="63938"/>
          <a:lstStyle/>
          <a:p>
            <a:endParaRPr lang="sv-SE" u="none"/>
          </a:p>
        </p:txBody>
      </p:sp>
      <p:sp>
        <p:nvSpPr>
          <p:cNvPr id="11" name="Freeform 91"/>
          <p:cNvSpPr>
            <a:spLocks/>
          </p:cNvSpPr>
          <p:nvPr/>
        </p:nvSpPr>
        <p:spPr bwMode="auto">
          <a:xfrm rot="20774761">
            <a:off x="7518940" y="4396037"/>
            <a:ext cx="945582" cy="206486"/>
          </a:xfrm>
          <a:custGeom>
            <a:avLst/>
            <a:gdLst>
              <a:gd name="T0" fmla="*/ 0 w 136"/>
              <a:gd name="T1" fmla="*/ 3600450 h 2268"/>
              <a:gd name="T2" fmla="*/ 0 w 136"/>
              <a:gd name="T3" fmla="*/ 1870075 h 2268"/>
              <a:gd name="T4" fmla="*/ 215900 w 136"/>
              <a:gd name="T5" fmla="*/ 1870075 h 2268"/>
              <a:gd name="T6" fmla="*/ 215900 w 136"/>
              <a:gd name="T7" fmla="*/ 0 h 2268"/>
              <a:gd name="T8" fmla="*/ 0 60000 65536"/>
              <a:gd name="T9" fmla="*/ 0 60000 65536"/>
              <a:gd name="T10" fmla="*/ 0 60000 65536"/>
              <a:gd name="T11" fmla="*/ 0 60000 65536"/>
              <a:gd name="T12" fmla="*/ 0 w 136"/>
              <a:gd name="T13" fmla="*/ 0 h 2268"/>
              <a:gd name="T14" fmla="*/ 136 w 136"/>
              <a:gd name="T15" fmla="*/ 2268 h 2268"/>
              <a:gd name="connsiteX0" fmla="*/ 0 w 328"/>
              <a:gd name="connsiteY0" fmla="*/ 1968 h 1968"/>
              <a:gd name="connsiteX1" fmla="*/ 0 w 328"/>
              <a:gd name="connsiteY1" fmla="*/ 878 h 1968"/>
              <a:gd name="connsiteX2" fmla="*/ 136 w 328"/>
              <a:gd name="connsiteY2" fmla="*/ 878 h 1968"/>
              <a:gd name="connsiteX3" fmla="*/ 328 w 328"/>
              <a:gd name="connsiteY3" fmla="*/ 0 h 1968"/>
              <a:gd name="connsiteX0" fmla="*/ 0 w 328"/>
              <a:gd name="connsiteY0" fmla="*/ 1968 h 1968"/>
              <a:gd name="connsiteX1" fmla="*/ 0 w 328"/>
              <a:gd name="connsiteY1" fmla="*/ 878 h 1968"/>
              <a:gd name="connsiteX2" fmla="*/ 328 w 328"/>
              <a:gd name="connsiteY2" fmla="*/ 0 h 1968"/>
              <a:gd name="connsiteX0" fmla="*/ 0 w 328"/>
              <a:gd name="connsiteY0" fmla="*/ 1968 h 1968"/>
              <a:gd name="connsiteX1" fmla="*/ 328 w 328"/>
              <a:gd name="connsiteY1" fmla="*/ 0 h 1968"/>
              <a:gd name="connsiteX0" fmla="*/ 3295 w 3404"/>
              <a:gd name="connsiteY0" fmla="*/ 656 h 1168"/>
              <a:gd name="connsiteX1" fmla="*/ 109 w 3404"/>
              <a:gd name="connsiteY1" fmla="*/ 512 h 1168"/>
              <a:gd name="connsiteX0" fmla="*/ 3295 w 3404"/>
              <a:gd name="connsiteY0" fmla="*/ 656 h 1168"/>
              <a:gd name="connsiteX1" fmla="*/ 109 w 3404"/>
              <a:gd name="connsiteY1" fmla="*/ 512 h 1168"/>
              <a:gd name="connsiteX0" fmla="*/ 3186 w 3186"/>
              <a:gd name="connsiteY0" fmla="*/ 144 h 144"/>
              <a:gd name="connsiteX1" fmla="*/ 0 w 3186"/>
              <a:gd name="connsiteY1" fmla="*/ 0 h 144"/>
              <a:gd name="connsiteX0" fmla="*/ 3725 w 3725"/>
              <a:gd name="connsiteY0" fmla="*/ 0 h 0"/>
              <a:gd name="connsiteX1" fmla="*/ 0 w 37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725">
                <a:moveTo>
                  <a:pt x="3725" y="0"/>
                </a:moveTo>
                <a:lnTo>
                  <a:pt x="0" y="0"/>
                </a:lnTo>
              </a:path>
            </a:pathLst>
          </a:custGeom>
          <a:ln>
            <a:solidFill>
              <a:schemeClr val="accent2">
                <a:lumMod val="75000"/>
                <a:lumOff val="25000"/>
              </a:schemeClr>
            </a:solidFill>
            <a:prstDash val="sysDash"/>
            <a:headEnd/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lIns="127862" tIns="63938" rIns="127862" bIns="63938"/>
          <a:lstStyle/>
          <a:p>
            <a:endParaRPr lang="sv-SE" u="none"/>
          </a:p>
        </p:txBody>
      </p:sp>
      <p:sp>
        <p:nvSpPr>
          <p:cNvPr id="12" name="Freeform 91"/>
          <p:cNvSpPr>
            <a:spLocks/>
          </p:cNvSpPr>
          <p:nvPr/>
        </p:nvSpPr>
        <p:spPr bwMode="auto">
          <a:xfrm rot="10800000">
            <a:off x="9087000" y="3658741"/>
            <a:ext cx="637678" cy="256871"/>
          </a:xfrm>
          <a:custGeom>
            <a:avLst/>
            <a:gdLst>
              <a:gd name="T0" fmla="*/ 0 w 136"/>
              <a:gd name="T1" fmla="*/ 3600450 h 2268"/>
              <a:gd name="T2" fmla="*/ 0 w 136"/>
              <a:gd name="T3" fmla="*/ 1870075 h 2268"/>
              <a:gd name="T4" fmla="*/ 215900 w 136"/>
              <a:gd name="T5" fmla="*/ 1870075 h 2268"/>
              <a:gd name="T6" fmla="*/ 215900 w 136"/>
              <a:gd name="T7" fmla="*/ 0 h 2268"/>
              <a:gd name="T8" fmla="*/ 0 60000 65536"/>
              <a:gd name="T9" fmla="*/ 0 60000 65536"/>
              <a:gd name="T10" fmla="*/ 0 60000 65536"/>
              <a:gd name="T11" fmla="*/ 0 60000 65536"/>
              <a:gd name="T12" fmla="*/ 0 w 136"/>
              <a:gd name="T13" fmla="*/ 0 h 2268"/>
              <a:gd name="T14" fmla="*/ 136 w 136"/>
              <a:gd name="T15" fmla="*/ 2268 h 2268"/>
              <a:gd name="connsiteX0" fmla="*/ 0 w 328"/>
              <a:gd name="connsiteY0" fmla="*/ 1968 h 1968"/>
              <a:gd name="connsiteX1" fmla="*/ 0 w 328"/>
              <a:gd name="connsiteY1" fmla="*/ 878 h 1968"/>
              <a:gd name="connsiteX2" fmla="*/ 136 w 328"/>
              <a:gd name="connsiteY2" fmla="*/ 878 h 1968"/>
              <a:gd name="connsiteX3" fmla="*/ 328 w 328"/>
              <a:gd name="connsiteY3" fmla="*/ 0 h 1968"/>
              <a:gd name="connsiteX0" fmla="*/ 0 w 328"/>
              <a:gd name="connsiteY0" fmla="*/ 1968 h 1968"/>
              <a:gd name="connsiteX1" fmla="*/ 0 w 328"/>
              <a:gd name="connsiteY1" fmla="*/ 878 h 1968"/>
              <a:gd name="connsiteX2" fmla="*/ 328 w 328"/>
              <a:gd name="connsiteY2" fmla="*/ 0 h 1968"/>
              <a:gd name="connsiteX0" fmla="*/ 0 w 328"/>
              <a:gd name="connsiteY0" fmla="*/ 1968 h 1968"/>
              <a:gd name="connsiteX1" fmla="*/ 328 w 328"/>
              <a:gd name="connsiteY1" fmla="*/ 0 h 1968"/>
              <a:gd name="connsiteX0" fmla="*/ 3295 w 3404"/>
              <a:gd name="connsiteY0" fmla="*/ 656 h 1168"/>
              <a:gd name="connsiteX1" fmla="*/ 109 w 3404"/>
              <a:gd name="connsiteY1" fmla="*/ 512 h 1168"/>
              <a:gd name="connsiteX0" fmla="*/ 3295 w 3404"/>
              <a:gd name="connsiteY0" fmla="*/ 656 h 1168"/>
              <a:gd name="connsiteX1" fmla="*/ 109 w 3404"/>
              <a:gd name="connsiteY1" fmla="*/ 512 h 1168"/>
              <a:gd name="connsiteX0" fmla="*/ 3186 w 3186"/>
              <a:gd name="connsiteY0" fmla="*/ 144 h 144"/>
              <a:gd name="connsiteX1" fmla="*/ 0 w 3186"/>
              <a:gd name="connsiteY1" fmla="*/ 0 h 144"/>
              <a:gd name="connsiteX0" fmla="*/ 3725 w 3725"/>
              <a:gd name="connsiteY0" fmla="*/ 0 h 0"/>
              <a:gd name="connsiteX1" fmla="*/ 0 w 3725"/>
              <a:gd name="connsiteY1" fmla="*/ 0 h 0"/>
              <a:gd name="connsiteX0" fmla="*/ 4197 w 4197"/>
              <a:gd name="connsiteY0" fmla="*/ 1330799 h 1330799"/>
              <a:gd name="connsiteX1" fmla="*/ 0 w 4197"/>
              <a:gd name="connsiteY1" fmla="*/ 0 h 1330799"/>
              <a:gd name="connsiteX0" fmla="*/ 6329 w 6329"/>
              <a:gd name="connsiteY0" fmla="*/ 675480 h 675480"/>
              <a:gd name="connsiteX1" fmla="*/ 0 w 6329"/>
              <a:gd name="connsiteY1" fmla="*/ 0 h 675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29" h="675480">
                <a:moveTo>
                  <a:pt x="6329" y="675480"/>
                </a:moveTo>
                <a:cubicBezTo>
                  <a:pt x="4219" y="450320"/>
                  <a:pt x="2110" y="225160"/>
                  <a:pt x="0" y="0"/>
                </a:cubicBezTo>
              </a:path>
            </a:pathLst>
          </a:custGeom>
          <a:ln>
            <a:solidFill>
              <a:schemeClr val="accent2">
                <a:lumMod val="75000"/>
                <a:lumOff val="25000"/>
              </a:schemeClr>
            </a:solidFill>
            <a:prstDash val="sysDash"/>
            <a:headEnd/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lIns="127862" tIns="63938" rIns="127862" bIns="63938"/>
          <a:lstStyle/>
          <a:p>
            <a:endParaRPr lang="sv-SE" u="none"/>
          </a:p>
        </p:txBody>
      </p:sp>
      <p:sp>
        <p:nvSpPr>
          <p:cNvPr id="13" name="Freeform 91"/>
          <p:cNvSpPr>
            <a:spLocks/>
          </p:cNvSpPr>
          <p:nvPr/>
        </p:nvSpPr>
        <p:spPr bwMode="auto">
          <a:xfrm rot="10800000">
            <a:off x="7819182" y="3930613"/>
            <a:ext cx="637678" cy="256871"/>
          </a:xfrm>
          <a:custGeom>
            <a:avLst/>
            <a:gdLst>
              <a:gd name="T0" fmla="*/ 0 w 136"/>
              <a:gd name="T1" fmla="*/ 3600450 h 2268"/>
              <a:gd name="T2" fmla="*/ 0 w 136"/>
              <a:gd name="T3" fmla="*/ 1870075 h 2268"/>
              <a:gd name="T4" fmla="*/ 215900 w 136"/>
              <a:gd name="T5" fmla="*/ 1870075 h 2268"/>
              <a:gd name="T6" fmla="*/ 215900 w 136"/>
              <a:gd name="T7" fmla="*/ 0 h 2268"/>
              <a:gd name="T8" fmla="*/ 0 60000 65536"/>
              <a:gd name="T9" fmla="*/ 0 60000 65536"/>
              <a:gd name="T10" fmla="*/ 0 60000 65536"/>
              <a:gd name="T11" fmla="*/ 0 60000 65536"/>
              <a:gd name="T12" fmla="*/ 0 w 136"/>
              <a:gd name="T13" fmla="*/ 0 h 2268"/>
              <a:gd name="T14" fmla="*/ 136 w 136"/>
              <a:gd name="T15" fmla="*/ 2268 h 2268"/>
              <a:gd name="connsiteX0" fmla="*/ 0 w 328"/>
              <a:gd name="connsiteY0" fmla="*/ 1968 h 1968"/>
              <a:gd name="connsiteX1" fmla="*/ 0 w 328"/>
              <a:gd name="connsiteY1" fmla="*/ 878 h 1968"/>
              <a:gd name="connsiteX2" fmla="*/ 136 w 328"/>
              <a:gd name="connsiteY2" fmla="*/ 878 h 1968"/>
              <a:gd name="connsiteX3" fmla="*/ 328 w 328"/>
              <a:gd name="connsiteY3" fmla="*/ 0 h 1968"/>
              <a:gd name="connsiteX0" fmla="*/ 0 w 328"/>
              <a:gd name="connsiteY0" fmla="*/ 1968 h 1968"/>
              <a:gd name="connsiteX1" fmla="*/ 0 w 328"/>
              <a:gd name="connsiteY1" fmla="*/ 878 h 1968"/>
              <a:gd name="connsiteX2" fmla="*/ 328 w 328"/>
              <a:gd name="connsiteY2" fmla="*/ 0 h 1968"/>
              <a:gd name="connsiteX0" fmla="*/ 0 w 328"/>
              <a:gd name="connsiteY0" fmla="*/ 1968 h 1968"/>
              <a:gd name="connsiteX1" fmla="*/ 328 w 328"/>
              <a:gd name="connsiteY1" fmla="*/ 0 h 1968"/>
              <a:gd name="connsiteX0" fmla="*/ 3295 w 3404"/>
              <a:gd name="connsiteY0" fmla="*/ 656 h 1168"/>
              <a:gd name="connsiteX1" fmla="*/ 109 w 3404"/>
              <a:gd name="connsiteY1" fmla="*/ 512 h 1168"/>
              <a:gd name="connsiteX0" fmla="*/ 3295 w 3404"/>
              <a:gd name="connsiteY0" fmla="*/ 656 h 1168"/>
              <a:gd name="connsiteX1" fmla="*/ 109 w 3404"/>
              <a:gd name="connsiteY1" fmla="*/ 512 h 1168"/>
              <a:gd name="connsiteX0" fmla="*/ 3186 w 3186"/>
              <a:gd name="connsiteY0" fmla="*/ 144 h 144"/>
              <a:gd name="connsiteX1" fmla="*/ 0 w 3186"/>
              <a:gd name="connsiteY1" fmla="*/ 0 h 144"/>
              <a:gd name="connsiteX0" fmla="*/ 3725 w 3725"/>
              <a:gd name="connsiteY0" fmla="*/ 0 h 0"/>
              <a:gd name="connsiteX1" fmla="*/ 0 w 3725"/>
              <a:gd name="connsiteY1" fmla="*/ 0 h 0"/>
              <a:gd name="connsiteX0" fmla="*/ 4197 w 4197"/>
              <a:gd name="connsiteY0" fmla="*/ 1330799 h 1330799"/>
              <a:gd name="connsiteX1" fmla="*/ 0 w 4197"/>
              <a:gd name="connsiteY1" fmla="*/ 0 h 1330799"/>
              <a:gd name="connsiteX0" fmla="*/ 6329 w 6329"/>
              <a:gd name="connsiteY0" fmla="*/ 675480 h 675480"/>
              <a:gd name="connsiteX1" fmla="*/ 0 w 6329"/>
              <a:gd name="connsiteY1" fmla="*/ 0 h 675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29" h="675480">
                <a:moveTo>
                  <a:pt x="6329" y="675480"/>
                </a:moveTo>
                <a:cubicBezTo>
                  <a:pt x="4219" y="450320"/>
                  <a:pt x="2110" y="225160"/>
                  <a:pt x="0" y="0"/>
                </a:cubicBezTo>
              </a:path>
            </a:pathLst>
          </a:custGeom>
          <a:ln>
            <a:solidFill>
              <a:schemeClr val="accent2">
                <a:lumMod val="75000"/>
                <a:lumOff val="25000"/>
              </a:schemeClr>
            </a:solidFill>
            <a:prstDash val="sysDash"/>
            <a:headEnd/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lIns="127862" tIns="63938" rIns="127862" bIns="63938"/>
          <a:lstStyle/>
          <a:p>
            <a:endParaRPr lang="sv-SE" u="none"/>
          </a:p>
        </p:txBody>
      </p:sp>
      <p:sp>
        <p:nvSpPr>
          <p:cNvPr id="14" name="Freeform 91"/>
          <p:cNvSpPr>
            <a:spLocks/>
          </p:cNvSpPr>
          <p:nvPr/>
        </p:nvSpPr>
        <p:spPr bwMode="auto">
          <a:xfrm rot="10800000">
            <a:off x="7434127" y="4533721"/>
            <a:ext cx="1336161" cy="364665"/>
          </a:xfrm>
          <a:custGeom>
            <a:avLst/>
            <a:gdLst>
              <a:gd name="T0" fmla="*/ 0 w 136"/>
              <a:gd name="T1" fmla="*/ 3600450 h 2268"/>
              <a:gd name="T2" fmla="*/ 0 w 136"/>
              <a:gd name="T3" fmla="*/ 1870075 h 2268"/>
              <a:gd name="T4" fmla="*/ 215900 w 136"/>
              <a:gd name="T5" fmla="*/ 1870075 h 2268"/>
              <a:gd name="T6" fmla="*/ 215900 w 136"/>
              <a:gd name="T7" fmla="*/ 0 h 2268"/>
              <a:gd name="T8" fmla="*/ 0 60000 65536"/>
              <a:gd name="T9" fmla="*/ 0 60000 65536"/>
              <a:gd name="T10" fmla="*/ 0 60000 65536"/>
              <a:gd name="T11" fmla="*/ 0 60000 65536"/>
              <a:gd name="T12" fmla="*/ 0 w 136"/>
              <a:gd name="T13" fmla="*/ 0 h 2268"/>
              <a:gd name="T14" fmla="*/ 136 w 136"/>
              <a:gd name="T15" fmla="*/ 2268 h 2268"/>
              <a:gd name="connsiteX0" fmla="*/ 0 w 328"/>
              <a:gd name="connsiteY0" fmla="*/ 1968 h 1968"/>
              <a:gd name="connsiteX1" fmla="*/ 0 w 328"/>
              <a:gd name="connsiteY1" fmla="*/ 878 h 1968"/>
              <a:gd name="connsiteX2" fmla="*/ 136 w 328"/>
              <a:gd name="connsiteY2" fmla="*/ 878 h 1968"/>
              <a:gd name="connsiteX3" fmla="*/ 328 w 328"/>
              <a:gd name="connsiteY3" fmla="*/ 0 h 1968"/>
              <a:gd name="connsiteX0" fmla="*/ 0 w 328"/>
              <a:gd name="connsiteY0" fmla="*/ 1968 h 1968"/>
              <a:gd name="connsiteX1" fmla="*/ 0 w 328"/>
              <a:gd name="connsiteY1" fmla="*/ 878 h 1968"/>
              <a:gd name="connsiteX2" fmla="*/ 328 w 328"/>
              <a:gd name="connsiteY2" fmla="*/ 0 h 1968"/>
              <a:gd name="connsiteX0" fmla="*/ 0 w 328"/>
              <a:gd name="connsiteY0" fmla="*/ 1968 h 1968"/>
              <a:gd name="connsiteX1" fmla="*/ 328 w 328"/>
              <a:gd name="connsiteY1" fmla="*/ 0 h 1968"/>
              <a:gd name="connsiteX0" fmla="*/ 3295 w 3404"/>
              <a:gd name="connsiteY0" fmla="*/ 656 h 1168"/>
              <a:gd name="connsiteX1" fmla="*/ 109 w 3404"/>
              <a:gd name="connsiteY1" fmla="*/ 512 h 1168"/>
              <a:gd name="connsiteX0" fmla="*/ 3295 w 3404"/>
              <a:gd name="connsiteY0" fmla="*/ 656 h 1168"/>
              <a:gd name="connsiteX1" fmla="*/ 109 w 3404"/>
              <a:gd name="connsiteY1" fmla="*/ 512 h 1168"/>
              <a:gd name="connsiteX0" fmla="*/ 3186 w 3186"/>
              <a:gd name="connsiteY0" fmla="*/ 144 h 144"/>
              <a:gd name="connsiteX1" fmla="*/ 0 w 3186"/>
              <a:gd name="connsiteY1" fmla="*/ 0 h 144"/>
              <a:gd name="connsiteX0" fmla="*/ 3725 w 3725"/>
              <a:gd name="connsiteY0" fmla="*/ 0 h 0"/>
              <a:gd name="connsiteX1" fmla="*/ 0 w 3725"/>
              <a:gd name="connsiteY1" fmla="*/ 0 h 0"/>
              <a:gd name="connsiteX0" fmla="*/ 4197 w 4197"/>
              <a:gd name="connsiteY0" fmla="*/ 1330799 h 1330799"/>
              <a:gd name="connsiteX1" fmla="*/ 0 w 4197"/>
              <a:gd name="connsiteY1" fmla="*/ 0 h 1330799"/>
              <a:gd name="connsiteX0" fmla="*/ 6329 w 6329"/>
              <a:gd name="connsiteY0" fmla="*/ 675480 h 675480"/>
              <a:gd name="connsiteX1" fmla="*/ 0 w 6329"/>
              <a:gd name="connsiteY1" fmla="*/ 0 h 675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29" h="675480">
                <a:moveTo>
                  <a:pt x="6329" y="675480"/>
                </a:moveTo>
                <a:cubicBezTo>
                  <a:pt x="4219" y="450320"/>
                  <a:pt x="2110" y="225160"/>
                  <a:pt x="0" y="0"/>
                </a:cubicBezTo>
              </a:path>
            </a:pathLst>
          </a:custGeom>
          <a:ln>
            <a:solidFill>
              <a:schemeClr val="accent2">
                <a:lumMod val="75000"/>
                <a:lumOff val="25000"/>
              </a:schemeClr>
            </a:solidFill>
            <a:prstDash val="sysDash"/>
            <a:headEnd/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lIns="127862" tIns="63938" rIns="127862" bIns="63938"/>
          <a:lstStyle/>
          <a:p>
            <a:endParaRPr lang="sv-SE" u="none"/>
          </a:p>
        </p:txBody>
      </p:sp>
      <p:sp>
        <p:nvSpPr>
          <p:cNvPr id="15" name="Freeform 91"/>
          <p:cNvSpPr>
            <a:spLocks/>
          </p:cNvSpPr>
          <p:nvPr/>
        </p:nvSpPr>
        <p:spPr bwMode="auto">
          <a:xfrm rot="10800000" flipV="1">
            <a:off x="7679343" y="5030206"/>
            <a:ext cx="1090295" cy="262749"/>
          </a:xfrm>
          <a:custGeom>
            <a:avLst/>
            <a:gdLst>
              <a:gd name="T0" fmla="*/ 0 w 136"/>
              <a:gd name="T1" fmla="*/ 3600450 h 2268"/>
              <a:gd name="T2" fmla="*/ 0 w 136"/>
              <a:gd name="T3" fmla="*/ 1870075 h 2268"/>
              <a:gd name="T4" fmla="*/ 215900 w 136"/>
              <a:gd name="T5" fmla="*/ 1870075 h 2268"/>
              <a:gd name="T6" fmla="*/ 215900 w 136"/>
              <a:gd name="T7" fmla="*/ 0 h 2268"/>
              <a:gd name="T8" fmla="*/ 0 60000 65536"/>
              <a:gd name="T9" fmla="*/ 0 60000 65536"/>
              <a:gd name="T10" fmla="*/ 0 60000 65536"/>
              <a:gd name="T11" fmla="*/ 0 60000 65536"/>
              <a:gd name="T12" fmla="*/ 0 w 136"/>
              <a:gd name="T13" fmla="*/ 0 h 2268"/>
              <a:gd name="T14" fmla="*/ 136 w 136"/>
              <a:gd name="T15" fmla="*/ 2268 h 2268"/>
              <a:gd name="connsiteX0" fmla="*/ 0 w 328"/>
              <a:gd name="connsiteY0" fmla="*/ 1968 h 1968"/>
              <a:gd name="connsiteX1" fmla="*/ 0 w 328"/>
              <a:gd name="connsiteY1" fmla="*/ 878 h 1968"/>
              <a:gd name="connsiteX2" fmla="*/ 136 w 328"/>
              <a:gd name="connsiteY2" fmla="*/ 878 h 1968"/>
              <a:gd name="connsiteX3" fmla="*/ 328 w 328"/>
              <a:gd name="connsiteY3" fmla="*/ 0 h 1968"/>
              <a:gd name="connsiteX0" fmla="*/ 0 w 328"/>
              <a:gd name="connsiteY0" fmla="*/ 1968 h 1968"/>
              <a:gd name="connsiteX1" fmla="*/ 0 w 328"/>
              <a:gd name="connsiteY1" fmla="*/ 878 h 1968"/>
              <a:gd name="connsiteX2" fmla="*/ 328 w 328"/>
              <a:gd name="connsiteY2" fmla="*/ 0 h 1968"/>
              <a:gd name="connsiteX0" fmla="*/ 0 w 328"/>
              <a:gd name="connsiteY0" fmla="*/ 1968 h 1968"/>
              <a:gd name="connsiteX1" fmla="*/ 328 w 328"/>
              <a:gd name="connsiteY1" fmla="*/ 0 h 1968"/>
              <a:gd name="connsiteX0" fmla="*/ 3295 w 3404"/>
              <a:gd name="connsiteY0" fmla="*/ 656 h 1168"/>
              <a:gd name="connsiteX1" fmla="*/ 109 w 3404"/>
              <a:gd name="connsiteY1" fmla="*/ 512 h 1168"/>
              <a:gd name="connsiteX0" fmla="*/ 3295 w 3404"/>
              <a:gd name="connsiteY0" fmla="*/ 656 h 1168"/>
              <a:gd name="connsiteX1" fmla="*/ 109 w 3404"/>
              <a:gd name="connsiteY1" fmla="*/ 512 h 1168"/>
              <a:gd name="connsiteX0" fmla="*/ 3186 w 3186"/>
              <a:gd name="connsiteY0" fmla="*/ 144 h 144"/>
              <a:gd name="connsiteX1" fmla="*/ 0 w 3186"/>
              <a:gd name="connsiteY1" fmla="*/ 0 h 144"/>
              <a:gd name="connsiteX0" fmla="*/ 3725 w 3725"/>
              <a:gd name="connsiteY0" fmla="*/ 0 h 0"/>
              <a:gd name="connsiteX1" fmla="*/ 0 w 3725"/>
              <a:gd name="connsiteY1" fmla="*/ 0 h 0"/>
              <a:gd name="connsiteX0" fmla="*/ 4421 w 4421"/>
              <a:gd name="connsiteY0" fmla="*/ 609600 h 609600"/>
              <a:gd name="connsiteX1" fmla="*/ 0 w 4421"/>
              <a:gd name="connsiteY1" fmla="*/ 0 h 609600"/>
              <a:gd name="connsiteX0" fmla="*/ 4244 w 4244"/>
              <a:gd name="connsiteY0" fmla="*/ 609600 h 609600"/>
              <a:gd name="connsiteX1" fmla="*/ 0 w 4244"/>
              <a:gd name="connsiteY1" fmla="*/ 0 h 609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244" h="609600">
                <a:moveTo>
                  <a:pt x="4244" y="609600"/>
                </a:moveTo>
                <a:cubicBezTo>
                  <a:pt x="2770" y="406400"/>
                  <a:pt x="1474" y="203200"/>
                  <a:pt x="0" y="0"/>
                </a:cubicBezTo>
              </a:path>
            </a:pathLst>
          </a:custGeom>
          <a:ln>
            <a:solidFill>
              <a:schemeClr val="accent2">
                <a:lumMod val="75000"/>
                <a:lumOff val="25000"/>
              </a:schemeClr>
            </a:solidFill>
            <a:prstDash val="sysDash"/>
            <a:headEnd/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lIns="127862" tIns="63938" rIns="127862" bIns="63938"/>
          <a:lstStyle/>
          <a:p>
            <a:endParaRPr lang="sv-SE" u="none"/>
          </a:p>
        </p:txBody>
      </p:sp>
      <p:sp>
        <p:nvSpPr>
          <p:cNvPr id="20" name="Freeform 91"/>
          <p:cNvSpPr>
            <a:spLocks/>
          </p:cNvSpPr>
          <p:nvPr/>
        </p:nvSpPr>
        <p:spPr bwMode="auto">
          <a:xfrm rot="10800000" flipV="1">
            <a:off x="8953201" y="4067621"/>
            <a:ext cx="760166" cy="790497"/>
          </a:xfrm>
          <a:custGeom>
            <a:avLst/>
            <a:gdLst>
              <a:gd name="T0" fmla="*/ 0 w 136"/>
              <a:gd name="T1" fmla="*/ 3600450 h 2268"/>
              <a:gd name="T2" fmla="*/ 0 w 136"/>
              <a:gd name="T3" fmla="*/ 1870075 h 2268"/>
              <a:gd name="T4" fmla="*/ 215900 w 136"/>
              <a:gd name="T5" fmla="*/ 1870075 h 2268"/>
              <a:gd name="T6" fmla="*/ 215900 w 136"/>
              <a:gd name="T7" fmla="*/ 0 h 2268"/>
              <a:gd name="T8" fmla="*/ 0 60000 65536"/>
              <a:gd name="T9" fmla="*/ 0 60000 65536"/>
              <a:gd name="T10" fmla="*/ 0 60000 65536"/>
              <a:gd name="T11" fmla="*/ 0 60000 65536"/>
              <a:gd name="T12" fmla="*/ 0 w 136"/>
              <a:gd name="T13" fmla="*/ 0 h 2268"/>
              <a:gd name="T14" fmla="*/ 136 w 136"/>
              <a:gd name="T15" fmla="*/ 2268 h 2268"/>
              <a:gd name="connsiteX0" fmla="*/ 0 w 328"/>
              <a:gd name="connsiteY0" fmla="*/ 1968 h 1968"/>
              <a:gd name="connsiteX1" fmla="*/ 0 w 328"/>
              <a:gd name="connsiteY1" fmla="*/ 878 h 1968"/>
              <a:gd name="connsiteX2" fmla="*/ 136 w 328"/>
              <a:gd name="connsiteY2" fmla="*/ 878 h 1968"/>
              <a:gd name="connsiteX3" fmla="*/ 328 w 328"/>
              <a:gd name="connsiteY3" fmla="*/ 0 h 1968"/>
              <a:gd name="connsiteX0" fmla="*/ 0 w 328"/>
              <a:gd name="connsiteY0" fmla="*/ 1968 h 1968"/>
              <a:gd name="connsiteX1" fmla="*/ 0 w 328"/>
              <a:gd name="connsiteY1" fmla="*/ 878 h 1968"/>
              <a:gd name="connsiteX2" fmla="*/ 328 w 328"/>
              <a:gd name="connsiteY2" fmla="*/ 0 h 1968"/>
              <a:gd name="connsiteX0" fmla="*/ 0 w 328"/>
              <a:gd name="connsiteY0" fmla="*/ 1968 h 1968"/>
              <a:gd name="connsiteX1" fmla="*/ 328 w 328"/>
              <a:gd name="connsiteY1" fmla="*/ 0 h 1968"/>
              <a:gd name="connsiteX0" fmla="*/ 3295 w 3404"/>
              <a:gd name="connsiteY0" fmla="*/ 656 h 1168"/>
              <a:gd name="connsiteX1" fmla="*/ 109 w 3404"/>
              <a:gd name="connsiteY1" fmla="*/ 512 h 1168"/>
              <a:gd name="connsiteX0" fmla="*/ 3295 w 3404"/>
              <a:gd name="connsiteY0" fmla="*/ 656 h 1168"/>
              <a:gd name="connsiteX1" fmla="*/ 109 w 3404"/>
              <a:gd name="connsiteY1" fmla="*/ 512 h 1168"/>
              <a:gd name="connsiteX0" fmla="*/ 3186 w 3186"/>
              <a:gd name="connsiteY0" fmla="*/ 144 h 144"/>
              <a:gd name="connsiteX1" fmla="*/ 0 w 3186"/>
              <a:gd name="connsiteY1" fmla="*/ 0 h 144"/>
              <a:gd name="connsiteX0" fmla="*/ 3725 w 3725"/>
              <a:gd name="connsiteY0" fmla="*/ 0 h 0"/>
              <a:gd name="connsiteX1" fmla="*/ 0 w 3725"/>
              <a:gd name="connsiteY1" fmla="*/ 0 h 0"/>
              <a:gd name="connsiteX0" fmla="*/ 4421 w 4421"/>
              <a:gd name="connsiteY0" fmla="*/ 609600 h 609600"/>
              <a:gd name="connsiteX1" fmla="*/ 0 w 4421"/>
              <a:gd name="connsiteY1" fmla="*/ 0 h 609600"/>
              <a:gd name="connsiteX0" fmla="*/ 4244 w 4244"/>
              <a:gd name="connsiteY0" fmla="*/ 609600 h 609600"/>
              <a:gd name="connsiteX1" fmla="*/ 0 w 4244"/>
              <a:gd name="connsiteY1" fmla="*/ 0 h 609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244" h="609600">
                <a:moveTo>
                  <a:pt x="4244" y="609600"/>
                </a:moveTo>
                <a:cubicBezTo>
                  <a:pt x="2770" y="406400"/>
                  <a:pt x="1474" y="203200"/>
                  <a:pt x="0" y="0"/>
                </a:cubicBezTo>
              </a:path>
            </a:pathLst>
          </a:custGeom>
          <a:ln>
            <a:solidFill>
              <a:schemeClr val="accent2">
                <a:lumMod val="75000"/>
                <a:lumOff val="25000"/>
              </a:schemeClr>
            </a:solidFill>
            <a:prstDash val="sysDash"/>
            <a:headEnd/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lIns="127862" tIns="63938" rIns="127862" bIns="63938"/>
          <a:lstStyle/>
          <a:p>
            <a:endParaRPr lang="sv-SE" u="none"/>
          </a:p>
        </p:txBody>
      </p:sp>
      <p:sp>
        <p:nvSpPr>
          <p:cNvPr id="21" name="Freeform 91"/>
          <p:cNvSpPr>
            <a:spLocks/>
          </p:cNvSpPr>
          <p:nvPr/>
        </p:nvSpPr>
        <p:spPr bwMode="auto">
          <a:xfrm rot="10800000">
            <a:off x="9779595" y="4082535"/>
            <a:ext cx="167149" cy="451170"/>
          </a:xfrm>
          <a:custGeom>
            <a:avLst/>
            <a:gdLst>
              <a:gd name="T0" fmla="*/ 0 w 136"/>
              <a:gd name="T1" fmla="*/ 3600450 h 2268"/>
              <a:gd name="T2" fmla="*/ 0 w 136"/>
              <a:gd name="T3" fmla="*/ 1870075 h 2268"/>
              <a:gd name="T4" fmla="*/ 215900 w 136"/>
              <a:gd name="T5" fmla="*/ 1870075 h 2268"/>
              <a:gd name="T6" fmla="*/ 215900 w 136"/>
              <a:gd name="T7" fmla="*/ 0 h 2268"/>
              <a:gd name="T8" fmla="*/ 0 60000 65536"/>
              <a:gd name="T9" fmla="*/ 0 60000 65536"/>
              <a:gd name="T10" fmla="*/ 0 60000 65536"/>
              <a:gd name="T11" fmla="*/ 0 60000 65536"/>
              <a:gd name="T12" fmla="*/ 0 w 136"/>
              <a:gd name="T13" fmla="*/ 0 h 2268"/>
              <a:gd name="T14" fmla="*/ 136 w 136"/>
              <a:gd name="T15" fmla="*/ 2268 h 2268"/>
              <a:gd name="connsiteX0" fmla="*/ 0 w 328"/>
              <a:gd name="connsiteY0" fmla="*/ 1968 h 1968"/>
              <a:gd name="connsiteX1" fmla="*/ 0 w 328"/>
              <a:gd name="connsiteY1" fmla="*/ 878 h 1968"/>
              <a:gd name="connsiteX2" fmla="*/ 136 w 328"/>
              <a:gd name="connsiteY2" fmla="*/ 878 h 1968"/>
              <a:gd name="connsiteX3" fmla="*/ 328 w 328"/>
              <a:gd name="connsiteY3" fmla="*/ 0 h 1968"/>
              <a:gd name="connsiteX0" fmla="*/ 0 w 328"/>
              <a:gd name="connsiteY0" fmla="*/ 1968 h 1968"/>
              <a:gd name="connsiteX1" fmla="*/ 0 w 328"/>
              <a:gd name="connsiteY1" fmla="*/ 878 h 1968"/>
              <a:gd name="connsiteX2" fmla="*/ 328 w 328"/>
              <a:gd name="connsiteY2" fmla="*/ 0 h 1968"/>
              <a:gd name="connsiteX0" fmla="*/ 0 w 328"/>
              <a:gd name="connsiteY0" fmla="*/ 1968 h 1968"/>
              <a:gd name="connsiteX1" fmla="*/ 328 w 328"/>
              <a:gd name="connsiteY1" fmla="*/ 0 h 1968"/>
              <a:gd name="connsiteX0" fmla="*/ 3295 w 3404"/>
              <a:gd name="connsiteY0" fmla="*/ 656 h 1168"/>
              <a:gd name="connsiteX1" fmla="*/ 109 w 3404"/>
              <a:gd name="connsiteY1" fmla="*/ 512 h 1168"/>
              <a:gd name="connsiteX0" fmla="*/ 3295 w 3404"/>
              <a:gd name="connsiteY0" fmla="*/ 656 h 1168"/>
              <a:gd name="connsiteX1" fmla="*/ 109 w 3404"/>
              <a:gd name="connsiteY1" fmla="*/ 512 h 1168"/>
              <a:gd name="connsiteX0" fmla="*/ 3186 w 3186"/>
              <a:gd name="connsiteY0" fmla="*/ 144 h 144"/>
              <a:gd name="connsiteX1" fmla="*/ 0 w 3186"/>
              <a:gd name="connsiteY1" fmla="*/ 0 h 144"/>
              <a:gd name="connsiteX0" fmla="*/ 3725 w 3725"/>
              <a:gd name="connsiteY0" fmla="*/ 0 h 0"/>
              <a:gd name="connsiteX1" fmla="*/ 0 w 3725"/>
              <a:gd name="connsiteY1" fmla="*/ 0 h 0"/>
              <a:gd name="connsiteX0" fmla="*/ 4197 w 4197"/>
              <a:gd name="connsiteY0" fmla="*/ 1330799 h 1330799"/>
              <a:gd name="connsiteX1" fmla="*/ 0 w 4197"/>
              <a:gd name="connsiteY1" fmla="*/ 0 h 1330799"/>
              <a:gd name="connsiteX0" fmla="*/ 6329 w 6329"/>
              <a:gd name="connsiteY0" fmla="*/ 675480 h 675480"/>
              <a:gd name="connsiteX1" fmla="*/ 0 w 6329"/>
              <a:gd name="connsiteY1" fmla="*/ 0 h 675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29" h="675480">
                <a:moveTo>
                  <a:pt x="6329" y="675480"/>
                </a:moveTo>
                <a:cubicBezTo>
                  <a:pt x="4219" y="450320"/>
                  <a:pt x="2110" y="225160"/>
                  <a:pt x="0" y="0"/>
                </a:cubicBezTo>
              </a:path>
            </a:pathLst>
          </a:custGeom>
          <a:ln>
            <a:solidFill>
              <a:schemeClr val="accent2">
                <a:lumMod val="75000"/>
                <a:lumOff val="25000"/>
              </a:schemeClr>
            </a:solidFill>
            <a:prstDash val="sysDash"/>
            <a:headEnd/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lIns="127862" tIns="63938" rIns="127862" bIns="63938"/>
          <a:lstStyle/>
          <a:p>
            <a:endParaRPr lang="sv-SE" u="none"/>
          </a:p>
        </p:txBody>
      </p:sp>
      <p:sp>
        <p:nvSpPr>
          <p:cNvPr id="22" name="Freeform 91"/>
          <p:cNvSpPr>
            <a:spLocks/>
          </p:cNvSpPr>
          <p:nvPr/>
        </p:nvSpPr>
        <p:spPr bwMode="auto">
          <a:xfrm rot="16200000">
            <a:off x="8615439" y="3726711"/>
            <a:ext cx="309674" cy="423807"/>
          </a:xfrm>
          <a:custGeom>
            <a:avLst/>
            <a:gdLst>
              <a:gd name="T0" fmla="*/ 0 w 136"/>
              <a:gd name="T1" fmla="*/ 3600450 h 2268"/>
              <a:gd name="T2" fmla="*/ 0 w 136"/>
              <a:gd name="T3" fmla="*/ 1870075 h 2268"/>
              <a:gd name="T4" fmla="*/ 215900 w 136"/>
              <a:gd name="T5" fmla="*/ 1870075 h 2268"/>
              <a:gd name="T6" fmla="*/ 215900 w 136"/>
              <a:gd name="T7" fmla="*/ 0 h 2268"/>
              <a:gd name="T8" fmla="*/ 0 60000 65536"/>
              <a:gd name="T9" fmla="*/ 0 60000 65536"/>
              <a:gd name="T10" fmla="*/ 0 60000 65536"/>
              <a:gd name="T11" fmla="*/ 0 60000 65536"/>
              <a:gd name="T12" fmla="*/ 0 w 136"/>
              <a:gd name="T13" fmla="*/ 0 h 2268"/>
              <a:gd name="T14" fmla="*/ 136 w 136"/>
              <a:gd name="T15" fmla="*/ 2268 h 2268"/>
              <a:gd name="connsiteX0" fmla="*/ 0 w 328"/>
              <a:gd name="connsiteY0" fmla="*/ 1968 h 1968"/>
              <a:gd name="connsiteX1" fmla="*/ 0 w 328"/>
              <a:gd name="connsiteY1" fmla="*/ 878 h 1968"/>
              <a:gd name="connsiteX2" fmla="*/ 136 w 328"/>
              <a:gd name="connsiteY2" fmla="*/ 878 h 1968"/>
              <a:gd name="connsiteX3" fmla="*/ 328 w 328"/>
              <a:gd name="connsiteY3" fmla="*/ 0 h 1968"/>
              <a:gd name="connsiteX0" fmla="*/ 0 w 328"/>
              <a:gd name="connsiteY0" fmla="*/ 1968 h 1968"/>
              <a:gd name="connsiteX1" fmla="*/ 0 w 328"/>
              <a:gd name="connsiteY1" fmla="*/ 878 h 1968"/>
              <a:gd name="connsiteX2" fmla="*/ 328 w 328"/>
              <a:gd name="connsiteY2" fmla="*/ 0 h 1968"/>
              <a:gd name="connsiteX0" fmla="*/ 0 w 328"/>
              <a:gd name="connsiteY0" fmla="*/ 1968 h 1968"/>
              <a:gd name="connsiteX1" fmla="*/ 328 w 328"/>
              <a:gd name="connsiteY1" fmla="*/ 0 h 1968"/>
              <a:gd name="connsiteX0" fmla="*/ 3295 w 3404"/>
              <a:gd name="connsiteY0" fmla="*/ 656 h 1168"/>
              <a:gd name="connsiteX1" fmla="*/ 109 w 3404"/>
              <a:gd name="connsiteY1" fmla="*/ 512 h 1168"/>
              <a:gd name="connsiteX0" fmla="*/ 3295 w 3404"/>
              <a:gd name="connsiteY0" fmla="*/ 656 h 1168"/>
              <a:gd name="connsiteX1" fmla="*/ 109 w 3404"/>
              <a:gd name="connsiteY1" fmla="*/ 512 h 1168"/>
              <a:gd name="connsiteX0" fmla="*/ 3186 w 3186"/>
              <a:gd name="connsiteY0" fmla="*/ 144 h 144"/>
              <a:gd name="connsiteX1" fmla="*/ 0 w 3186"/>
              <a:gd name="connsiteY1" fmla="*/ 0 h 144"/>
              <a:gd name="connsiteX0" fmla="*/ 3725 w 3725"/>
              <a:gd name="connsiteY0" fmla="*/ 0 h 0"/>
              <a:gd name="connsiteX1" fmla="*/ 0 w 3725"/>
              <a:gd name="connsiteY1" fmla="*/ 0 h 0"/>
              <a:gd name="connsiteX0" fmla="*/ 4197 w 4197"/>
              <a:gd name="connsiteY0" fmla="*/ 1330799 h 1330799"/>
              <a:gd name="connsiteX1" fmla="*/ 0 w 4197"/>
              <a:gd name="connsiteY1" fmla="*/ 0 h 1330799"/>
              <a:gd name="connsiteX0" fmla="*/ 6329 w 6329"/>
              <a:gd name="connsiteY0" fmla="*/ 675480 h 675480"/>
              <a:gd name="connsiteX1" fmla="*/ 0 w 6329"/>
              <a:gd name="connsiteY1" fmla="*/ 0 h 675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29" h="675480">
                <a:moveTo>
                  <a:pt x="6329" y="675480"/>
                </a:moveTo>
                <a:cubicBezTo>
                  <a:pt x="4219" y="450320"/>
                  <a:pt x="2110" y="225160"/>
                  <a:pt x="0" y="0"/>
                </a:cubicBezTo>
              </a:path>
            </a:pathLst>
          </a:custGeom>
          <a:ln>
            <a:solidFill>
              <a:schemeClr val="accent2">
                <a:lumMod val="75000"/>
                <a:lumOff val="25000"/>
              </a:schemeClr>
            </a:solidFill>
            <a:prstDash val="sysDash"/>
            <a:headEnd/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lIns="127862" tIns="63938" rIns="127862" bIns="63938"/>
          <a:lstStyle/>
          <a:p>
            <a:endParaRPr lang="sv-SE" u="none"/>
          </a:p>
        </p:txBody>
      </p:sp>
      <p:sp>
        <p:nvSpPr>
          <p:cNvPr id="23" name="Freeform 91"/>
          <p:cNvSpPr>
            <a:spLocks/>
          </p:cNvSpPr>
          <p:nvPr/>
        </p:nvSpPr>
        <p:spPr bwMode="auto">
          <a:xfrm rot="10800000" flipV="1">
            <a:off x="8920897" y="3893210"/>
            <a:ext cx="61284" cy="1029647"/>
          </a:xfrm>
          <a:custGeom>
            <a:avLst/>
            <a:gdLst>
              <a:gd name="T0" fmla="*/ 0 w 136"/>
              <a:gd name="T1" fmla="*/ 3600450 h 2268"/>
              <a:gd name="T2" fmla="*/ 0 w 136"/>
              <a:gd name="T3" fmla="*/ 1870075 h 2268"/>
              <a:gd name="T4" fmla="*/ 215900 w 136"/>
              <a:gd name="T5" fmla="*/ 1870075 h 2268"/>
              <a:gd name="T6" fmla="*/ 215900 w 136"/>
              <a:gd name="T7" fmla="*/ 0 h 2268"/>
              <a:gd name="T8" fmla="*/ 0 60000 65536"/>
              <a:gd name="T9" fmla="*/ 0 60000 65536"/>
              <a:gd name="T10" fmla="*/ 0 60000 65536"/>
              <a:gd name="T11" fmla="*/ 0 60000 65536"/>
              <a:gd name="T12" fmla="*/ 0 w 136"/>
              <a:gd name="T13" fmla="*/ 0 h 2268"/>
              <a:gd name="T14" fmla="*/ 136 w 136"/>
              <a:gd name="T15" fmla="*/ 2268 h 2268"/>
              <a:gd name="connsiteX0" fmla="*/ 0 w 328"/>
              <a:gd name="connsiteY0" fmla="*/ 1968 h 1968"/>
              <a:gd name="connsiteX1" fmla="*/ 0 w 328"/>
              <a:gd name="connsiteY1" fmla="*/ 878 h 1968"/>
              <a:gd name="connsiteX2" fmla="*/ 136 w 328"/>
              <a:gd name="connsiteY2" fmla="*/ 878 h 1968"/>
              <a:gd name="connsiteX3" fmla="*/ 328 w 328"/>
              <a:gd name="connsiteY3" fmla="*/ 0 h 1968"/>
              <a:gd name="connsiteX0" fmla="*/ 0 w 328"/>
              <a:gd name="connsiteY0" fmla="*/ 1968 h 1968"/>
              <a:gd name="connsiteX1" fmla="*/ 0 w 328"/>
              <a:gd name="connsiteY1" fmla="*/ 878 h 1968"/>
              <a:gd name="connsiteX2" fmla="*/ 328 w 328"/>
              <a:gd name="connsiteY2" fmla="*/ 0 h 1968"/>
              <a:gd name="connsiteX0" fmla="*/ 0 w 328"/>
              <a:gd name="connsiteY0" fmla="*/ 1968 h 1968"/>
              <a:gd name="connsiteX1" fmla="*/ 328 w 328"/>
              <a:gd name="connsiteY1" fmla="*/ 0 h 1968"/>
              <a:gd name="connsiteX0" fmla="*/ 3295 w 3404"/>
              <a:gd name="connsiteY0" fmla="*/ 656 h 1168"/>
              <a:gd name="connsiteX1" fmla="*/ 109 w 3404"/>
              <a:gd name="connsiteY1" fmla="*/ 512 h 1168"/>
              <a:gd name="connsiteX0" fmla="*/ 3295 w 3404"/>
              <a:gd name="connsiteY0" fmla="*/ 656 h 1168"/>
              <a:gd name="connsiteX1" fmla="*/ 109 w 3404"/>
              <a:gd name="connsiteY1" fmla="*/ 512 h 1168"/>
              <a:gd name="connsiteX0" fmla="*/ 3186 w 3186"/>
              <a:gd name="connsiteY0" fmla="*/ 144 h 144"/>
              <a:gd name="connsiteX1" fmla="*/ 0 w 3186"/>
              <a:gd name="connsiteY1" fmla="*/ 0 h 144"/>
              <a:gd name="connsiteX0" fmla="*/ 3725 w 3725"/>
              <a:gd name="connsiteY0" fmla="*/ 0 h 0"/>
              <a:gd name="connsiteX1" fmla="*/ 0 w 3725"/>
              <a:gd name="connsiteY1" fmla="*/ 0 h 0"/>
              <a:gd name="connsiteX0" fmla="*/ 4421 w 4421"/>
              <a:gd name="connsiteY0" fmla="*/ 609600 h 609600"/>
              <a:gd name="connsiteX1" fmla="*/ 0 w 4421"/>
              <a:gd name="connsiteY1" fmla="*/ 0 h 609600"/>
              <a:gd name="connsiteX0" fmla="*/ 4244 w 4244"/>
              <a:gd name="connsiteY0" fmla="*/ 609600 h 609600"/>
              <a:gd name="connsiteX1" fmla="*/ 0 w 4244"/>
              <a:gd name="connsiteY1" fmla="*/ 0 h 609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244" h="609600">
                <a:moveTo>
                  <a:pt x="4244" y="609600"/>
                </a:moveTo>
                <a:cubicBezTo>
                  <a:pt x="2770" y="406400"/>
                  <a:pt x="1474" y="203200"/>
                  <a:pt x="0" y="0"/>
                </a:cubicBezTo>
              </a:path>
            </a:pathLst>
          </a:custGeom>
          <a:ln>
            <a:solidFill>
              <a:schemeClr val="accent2">
                <a:lumMod val="75000"/>
                <a:lumOff val="25000"/>
              </a:schemeClr>
            </a:solidFill>
            <a:prstDash val="sysDash"/>
            <a:headEnd/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lIns="127862" tIns="63938" rIns="127862" bIns="63938"/>
          <a:lstStyle/>
          <a:p>
            <a:endParaRPr lang="sv-SE" u="none"/>
          </a:p>
        </p:txBody>
      </p:sp>
      <p:sp>
        <p:nvSpPr>
          <p:cNvPr id="24" name="Freeform 91"/>
          <p:cNvSpPr>
            <a:spLocks/>
          </p:cNvSpPr>
          <p:nvPr/>
        </p:nvSpPr>
        <p:spPr bwMode="auto">
          <a:xfrm rot="10800000" flipV="1">
            <a:off x="7403485" y="3977646"/>
            <a:ext cx="275871" cy="499822"/>
          </a:xfrm>
          <a:custGeom>
            <a:avLst/>
            <a:gdLst>
              <a:gd name="T0" fmla="*/ 0 w 136"/>
              <a:gd name="T1" fmla="*/ 3600450 h 2268"/>
              <a:gd name="T2" fmla="*/ 0 w 136"/>
              <a:gd name="T3" fmla="*/ 1870075 h 2268"/>
              <a:gd name="T4" fmla="*/ 215900 w 136"/>
              <a:gd name="T5" fmla="*/ 1870075 h 2268"/>
              <a:gd name="T6" fmla="*/ 215900 w 136"/>
              <a:gd name="T7" fmla="*/ 0 h 2268"/>
              <a:gd name="T8" fmla="*/ 0 60000 65536"/>
              <a:gd name="T9" fmla="*/ 0 60000 65536"/>
              <a:gd name="T10" fmla="*/ 0 60000 65536"/>
              <a:gd name="T11" fmla="*/ 0 60000 65536"/>
              <a:gd name="T12" fmla="*/ 0 w 136"/>
              <a:gd name="T13" fmla="*/ 0 h 2268"/>
              <a:gd name="T14" fmla="*/ 136 w 136"/>
              <a:gd name="T15" fmla="*/ 2268 h 2268"/>
              <a:gd name="connsiteX0" fmla="*/ 0 w 328"/>
              <a:gd name="connsiteY0" fmla="*/ 1968 h 1968"/>
              <a:gd name="connsiteX1" fmla="*/ 0 w 328"/>
              <a:gd name="connsiteY1" fmla="*/ 878 h 1968"/>
              <a:gd name="connsiteX2" fmla="*/ 136 w 328"/>
              <a:gd name="connsiteY2" fmla="*/ 878 h 1968"/>
              <a:gd name="connsiteX3" fmla="*/ 328 w 328"/>
              <a:gd name="connsiteY3" fmla="*/ 0 h 1968"/>
              <a:gd name="connsiteX0" fmla="*/ 0 w 328"/>
              <a:gd name="connsiteY0" fmla="*/ 1968 h 1968"/>
              <a:gd name="connsiteX1" fmla="*/ 0 w 328"/>
              <a:gd name="connsiteY1" fmla="*/ 878 h 1968"/>
              <a:gd name="connsiteX2" fmla="*/ 328 w 328"/>
              <a:gd name="connsiteY2" fmla="*/ 0 h 1968"/>
              <a:gd name="connsiteX0" fmla="*/ 0 w 328"/>
              <a:gd name="connsiteY0" fmla="*/ 1968 h 1968"/>
              <a:gd name="connsiteX1" fmla="*/ 328 w 328"/>
              <a:gd name="connsiteY1" fmla="*/ 0 h 1968"/>
              <a:gd name="connsiteX0" fmla="*/ 3295 w 3404"/>
              <a:gd name="connsiteY0" fmla="*/ 656 h 1168"/>
              <a:gd name="connsiteX1" fmla="*/ 109 w 3404"/>
              <a:gd name="connsiteY1" fmla="*/ 512 h 1168"/>
              <a:gd name="connsiteX0" fmla="*/ 3295 w 3404"/>
              <a:gd name="connsiteY0" fmla="*/ 656 h 1168"/>
              <a:gd name="connsiteX1" fmla="*/ 109 w 3404"/>
              <a:gd name="connsiteY1" fmla="*/ 512 h 1168"/>
              <a:gd name="connsiteX0" fmla="*/ 3186 w 3186"/>
              <a:gd name="connsiteY0" fmla="*/ 144 h 144"/>
              <a:gd name="connsiteX1" fmla="*/ 0 w 3186"/>
              <a:gd name="connsiteY1" fmla="*/ 0 h 144"/>
              <a:gd name="connsiteX0" fmla="*/ 3725 w 3725"/>
              <a:gd name="connsiteY0" fmla="*/ 0 h 0"/>
              <a:gd name="connsiteX1" fmla="*/ 0 w 3725"/>
              <a:gd name="connsiteY1" fmla="*/ 0 h 0"/>
              <a:gd name="connsiteX0" fmla="*/ 4421 w 4421"/>
              <a:gd name="connsiteY0" fmla="*/ 609600 h 609600"/>
              <a:gd name="connsiteX1" fmla="*/ 0 w 4421"/>
              <a:gd name="connsiteY1" fmla="*/ 0 h 609600"/>
              <a:gd name="connsiteX0" fmla="*/ 4244 w 4244"/>
              <a:gd name="connsiteY0" fmla="*/ 609600 h 609600"/>
              <a:gd name="connsiteX1" fmla="*/ 0 w 4244"/>
              <a:gd name="connsiteY1" fmla="*/ 0 h 609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244" h="609600">
                <a:moveTo>
                  <a:pt x="4244" y="609600"/>
                </a:moveTo>
                <a:cubicBezTo>
                  <a:pt x="2770" y="406400"/>
                  <a:pt x="1474" y="203200"/>
                  <a:pt x="0" y="0"/>
                </a:cubicBezTo>
              </a:path>
            </a:pathLst>
          </a:custGeom>
          <a:ln>
            <a:solidFill>
              <a:schemeClr val="accent2">
                <a:lumMod val="75000"/>
                <a:lumOff val="25000"/>
              </a:schemeClr>
            </a:solidFill>
            <a:prstDash val="sysDash"/>
            <a:headEnd/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lIns="127862" tIns="63938" rIns="127862" bIns="63938"/>
          <a:lstStyle/>
          <a:p>
            <a:endParaRPr lang="sv-SE" u="none"/>
          </a:p>
        </p:txBody>
      </p:sp>
      <p:sp>
        <p:nvSpPr>
          <p:cNvPr id="25" name="Freeform 91"/>
          <p:cNvSpPr>
            <a:spLocks/>
          </p:cNvSpPr>
          <p:nvPr/>
        </p:nvSpPr>
        <p:spPr bwMode="auto">
          <a:xfrm rot="10800000" flipH="1" flipV="1">
            <a:off x="7403469" y="4711984"/>
            <a:ext cx="245885" cy="396059"/>
          </a:xfrm>
          <a:custGeom>
            <a:avLst/>
            <a:gdLst>
              <a:gd name="T0" fmla="*/ 0 w 136"/>
              <a:gd name="T1" fmla="*/ 3600450 h 2268"/>
              <a:gd name="T2" fmla="*/ 0 w 136"/>
              <a:gd name="T3" fmla="*/ 1870075 h 2268"/>
              <a:gd name="T4" fmla="*/ 215900 w 136"/>
              <a:gd name="T5" fmla="*/ 1870075 h 2268"/>
              <a:gd name="T6" fmla="*/ 215900 w 136"/>
              <a:gd name="T7" fmla="*/ 0 h 2268"/>
              <a:gd name="T8" fmla="*/ 0 60000 65536"/>
              <a:gd name="T9" fmla="*/ 0 60000 65536"/>
              <a:gd name="T10" fmla="*/ 0 60000 65536"/>
              <a:gd name="T11" fmla="*/ 0 60000 65536"/>
              <a:gd name="T12" fmla="*/ 0 w 136"/>
              <a:gd name="T13" fmla="*/ 0 h 2268"/>
              <a:gd name="T14" fmla="*/ 136 w 136"/>
              <a:gd name="T15" fmla="*/ 2268 h 2268"/>
              <a:gd name="connsiteX0" fmla="*/ 0 w 328"/>
              <a:gd name="connsiteY0" fmla="*/ 1968 h 1968"/>
              <a:gd name="connsiteX1" fmla="*/ 0 w 328"/>
              <a:gd name="connsiteY1" fmla="*/ 878 h 1968"/>
              <a:gd name="connsiteX2" fmla="*/ 136 w 328"/>
              <a:gd name="connsiteY2" fmla="*/ 878 h 1968"/>
              <a:gd name="connsiteX3" fmla="*/ 328 w 328"/>
              <a:gd name="connsiteY3" fmla="*/ 0 h 1968"/>
              <a:gd name="connsiteX0" fmla="*/ 0 w 328"/>
              <a:gd name="connsiteY0" fmla="*/ 1968 h 1968"/>
              <a:gd name="connsiteX1" fmla="*/ 0 w 328"/>
              <a:gd name="connsiteY1" fmla="*/ 878 h 1968"/>
              <a:gd name="connsiteX2" fmla="*/ 328 w 328"/>
              <a:gd name="connsiteY2" fmla="*/ 0 h 1968"/>
              <a:gd name="connsiteX0" fmla="*/ 0 w 328"/>
              <a:gd name="connsiteY0" fmla="*/ 1968 h 1968"/>
              <a:gd name="connsiteX1" fmla="*/ 328 w 328"/>
              <a:gd name="connsiteY1" fmla="*/ 0 h 1968"/>
              <a:gd name="connsiteX0" fmla="*/ 3295 w 3404"/>
              <a:gd name="connsiteY0" fmla="*/ 656 h 1168"/>
              <a:gd name="connsiteX1" fmla="*/ 109 w 3404"/>
              <a:gd name="connsiteY1" fmla="*/ 512 h 1168"/>
              <a:gd name="connsiteX0" fmla="*/ 3295 w 3404"/>
              <a:gd name="connsiteY0" fmla="*/ 656 h 1168"/>
              <a:gd name="connsiteX1" fmla="*/ 109 w 3404"/>
              <a:gd name="connsiteY1" fmla="*/ 512 h 1168"/>
              <a:gd name="connsiteX0" fmla="*/ 3186 w 3186"/>
              <a:gd name="connsiteY0" fmla="*/ 144 h 144"/>
              <a:gd name="connsiteX1" fmla="*/ 0 w 3186"/>
              <a:gd name="connsiteY1" fmla="*/ 0 h 144"/>
              <a:gd name="connsiteX0" fmla="*/ 3725 w 3725"/>
              <a:gd name="connsiteY0" fmla="*/ 0 h 0"/>
              <a:gd name="connsiteX1" fmla="*/ 0 w 3725"/>
              <a:gd name="connsiteY1" fmla="*/ 0 h 0"/>
              <a:gd name="connsiteX0" fmla="*/ 4421 w 4421"/>
              <a:gd name="connsiteY0" fmla="*/ 609600 h 609600"/>
              <a:gd name="connsiteX1" fmla="*/ 0 w 4421"/>
              <a:gd name="connsiteY1" fmla="*/ 0 h 609600"/>
              <a:gd name="connsiteX0" fmla="*/ 4244 w 4244"/>
              <a:gd name="connsiteY0" fmla="*/ 609600 h 609600"/>
              <a:gd name="connsiteX1" fmla="*/ 0 w 4244"/>
              <a:gd name="connsiteY1" fmla="*/ 0 h 609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244" h="609600">
                <a:moveTo>
                  <a:pt x="4244" y="609600"/>
                </a:moveTo>
                <a:cubicBezTo>
                  <a:pt x="2770" y="406400"/>
                  <a:pt x="1474" y="203200"/>
                  <a:pt x="0" y="0"/>
                </a:cubicBezTo>
              </a:path>
            </a:pathLst>
          </a:custGeom>
          <a:ln>
            <a:solidFill>
              <a:schemeClr val="accent2">
                <a:lumMod val="75000"/>
                <a:lumOff val="25000"/>
              </a:schemeClr>
            </a:solidFill>
            <a:prstDash val="sysDash"/>
            <a:headEnd/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lIns="127862" tIns="63938" rIns="127862" bIns="63938"/>
          <a:lstStyle/>
          <a:p>
            <a:endParaRPr lang="sv-SE" u="none"/>
          </a:p>
        </p:txBody>
      </p:sp>
      <p:pic>
        <p:nvPicPr>
          <p:cNvPr id="26" name="Picture 8" descr="2342308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40161" y="3643824"/>
            <a:ext cx="385067" cy="4238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Picture 8" descr="2342308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434115" y="5030216"/>
            <a:ext cx="385067" cy="4238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" name="Picture 8" descr="2342308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55092" y="4339419"/>
            <a:ext cx="385067" cy="4238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" name="Picture 8" descr="2342308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92455" y="4093451"/>
            <a:ext cx="385067" cy="4238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" name="Picture 8" descr="2342308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769638" y="3491805"/>
            <a:ext cx="385067" cy="4238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" name="Picture 8" descr="2342308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561677" y="3749498"/>
            <a:ext cx="385067" cy="4238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" name="Picture 8" descr="2342308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713367" y="4517256"/>
            <a:ext cx="385067" cy="4238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" name="Picture 8" descr="2342308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693247" y="4743377"/>
            <a:ext cx="385067" cy="4238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6" name="Text Box 99"/>
          <p:cNvSpPr txBox="1">
            <a:spLocks noChangeArrowheads="1"/>
          </p:cNvSpPr>
          <p:nvPr/>
        </p:nvSpPr>
        <p:spPr bwMode="auto">
          <a:xfrm>
            <a:off x="8312326" y="2915741"/>
            <a:ext cx="2506188" cy="473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27862" tIns="63938" rIns="127862" bIns="63938" anchor="ctr">
            <a:spAutoFit/>
          </a:bodyPr>
          <a:lstStyle/>
          <a:p>
            <a:pPr algn="ctr"/>
            <a:r>
              <a:rPr lang="en-US" sz="2200" u="none" dirty="0" smtClean="0">
                <a:latin typeface="Berling Antiqua" pitchFamily="18" charset="0"/>
              </a:rPr>
              <a:t>P2P </a:t>
            </a:r>
            <a:r>
              <a:rPr lang="en-US" sz="2200" u="none" dirty="0">
                <a:latin typeface="Berling Antiqua" pitchFamily="18" charset="0"/>
              </a:rPr>
              <a:t>Swarm</a:t>
            </a:r>
          </a:p>
        </p:txBody>
      </p:sp>
      <p:sp>
        <p:nvSpPr>
          <p:cNvPr id="37" name="Freeform 91"/>
          <p:cNvSpPr>
            <a:spLocks/>
          </p:cNvSpPr>
          <p:nvPr/>
        </p:nvSpPr>
        <p:spPr bwMode="auto">
          <a:xfrm rot="10800000">
            <a:off x="8010202" y="2483693"/>
            <a:ext cx="936104" cy="1080120"/>
          </a:xfrm>
          <a:custGeom>
            <a:avLst/>
            <a:gdLst>
              <a:gd name="T0" fmla="*/ 0 w 136"/>
              <a:gd name="T1" fmla="*/ 3600450 h 2268"/>
              <a:gd name="T2" fmla="*/ 0 w 136"/>
              <a:gd name="T3" fmla="*/ 1870075 h 2268"/>
              <a:gd name="T4" fmla="*/ 215900 w 136"/>
              <a:gd name="T5" fmla="*/ 1870075 h 2268"/>
              <a:gd name="T6" fmla="*/ 215900 w 136"/>
              <a:gd name="T7" fmla="*/ 0 h 2268"/>
              <a:gd name="T8" fmla="*/ 0 60000 65536"/>
              <a:gd name="T9" fmla="*/ 0 60000 65536"/>
              <a:gd name="T10" fmla="*/ 0 60000 65536"/>
              <a:gd name="T11" fmla="*/ 0 60000 65536"/>
              <a:gd name="T12" fmla="*/ 0 w 136"/>
              <a:gd name="T13" fmla="*/ 0 h 2268"/>
              <a:gd name="T14" fmla="*/ 136 w 136"/>
              <a:gd name="T15" fmla="*/ 2268 h 2268"/>
              <a:gd name="connsiteX0" fmla="*/ 0 w 328"/>
              <a:gd name="connsiteY0" fmla="*/ 1968 h 1968"/>
              <a:gd name="connsiteX1" fmla="*/ 0 w 328"/>
              <a:gd name="connsiteY1" fmla="*/ 878 h 1968"/>
              <a:gd name="connsiteX2" fmla="*/ 136 w 328"/>
              <a:gd name="connsiteY2" fmla="*/ 878 h 1968"/>
              <a:gd name="connsiteX3" fmla="*/ 328 w 328"/>
              <a:gd name="connsiteY3" fmla="*/ 0 h 1968"/>
              <a:gd name="connsiteX0" fmla="*/ 0 w 328"/>
              <a:gd name="connsiteY0" fmla="*/ 1968 h 1968"/>
              <a:gd name="connsiteX1" fmla="*/ 0 w 328"/>
              <a:gd name="connsiteY1" fmla="*/ 878 h 1968"/>
              <a:gd name="connsiteX2" fmla="*/ 328 w 328"/>
              <a:gd name="connsiteY2" fmla="*/ 0 h 1968"/>
              <a:gd name="connsiteX0" fmla="*/ 0 w 328"/>
              <a:gd name="connsiteY0" fmla="*/ 1968 h 1968"/>
              <a:gd name="connsiteX1" fmla="*/ 328 w 328"/>
              <a:gd name="connsiteY1" fmla="*/ 0 h 1968"/>
              <a:gd name="connsiteX0" fmla="*/ 3295 w 3404"/>
              <a:gd name="connsiteY0" fmla="*/ 656 h 1168"/>
              <a:gd name="connsiteX1" fmla="*/ 109 w 3404"/>
              <a:gd name="connsiteY1" fmla="*/ 512 h 1168"/>
              <a:gd name="connsiteX0" fmla="*/ 3295 w 3404"/>
              <a:gd name="connsiteY0" fmla="*/ 656 h 1168"/>
              <a:gd name="connsiteX1" fmla="*/ 109 w 3404"/>
              <a:gd name="connsiteY1" fmla="*/ 512 h 1168"/>
              <a:gd name="connsiteX0" fmla="*/ 3186 w 3186"/>
              <a:gd name="connsiteY0" fmla="*/ 144 h 144"/>
              <a:gd name="connsiteX1" fmla="*/ 0 w 3186"/>
              <a:gd name="connsiteY1" fmla="*/ 0 h 144"/>
              <a:gd name="connsiteX0" fmla="*/ 3725 w 3725"/>
              <a:gd name="connsiteY0" fmla="*/ 0 h 0"/>
              <a:gd name="connsiteX1" fmla="*/ 0 w 3725"/>
              <a:gd name="connsiteY1" fmla="*/ 0 h 0"/>
              <a:gd name="connsiteX0" fmla="*/ 4421 w 4421"/>
              <a:gd name="connsiteY0" fmla="*/ 609600 h 609600"/>
              <a:gd name="connsiteX1" fmla="*/ 0 w 4421"/>
              <a:gd name="connsiteY1" fmla="*/ 0 h 609600"/>
              <a:gd name="connsiteX0" fmla="*/ 4244 w 4244"/>
              <a:gd name="connsiteY0" fmla="*/ 609600 h 609600"/>
              <a:gd name="connsiteX1" fmla="*/ 0 w 4244"/>
              <a:gd name="connsiteY1" fmla="*/ 0 h 609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244" h="609600">
                <a:moveTo>
                  <a:pt x="4244" y="609600"/>
                </a:moveTo>
                <a:cubicBezTo>
                  <a:pt x="2770" y="406400"/>
                  <a:pt x="1474" y="203200"/>
                  <a:pt x="0" y="0"/>
                </a:cubicBezTo>
              </a:path>
            </a:pathLst>
          </a:custGeom>
          <a:ln>
            <a:solidFill>
              <a:schemeClr val="accent2">
                <a:lumMod val="75000"/>
                <a:lumOff val="25000"/>
              </a:schemeClr>
            </a:solidFill>
            <a:prstDash val="sysDash"/>
            <a:headEnd/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lIns="127862" tIns="63938" rIns="127862" bIns="63938"/>
          <a:lstStyle/>
          <a:p>
            <a:endParaRPr lang="sv-SE" u="none"/>
          </a:p>
        </p:txBody>
      </p:sp>
      <p:sp>
        <p:nvSpPr>
          <p:cNvPr id="38" name="Freeform 91"/>
          <p:cNvSpPr>
            <a:spLocks/>
          </p:cNvSpPr>
          <p:nvPr/>
        </p:nvSpPr>
        <p:spPr bwMode="auto">
          <a:xfrm rot="10800000" flipH="1">
            <a:off x="7794178" y="2483693"/>
            <a:ext cx="72008" cy="1080120"/>
          </a:xfrm>
          <a:custGeom>
            <a:avLst/>
            <a:gdLst>
              <a:gd name="T0" fmla="*/ 0 w 136"/>
              <a:gd name="T1" fmla="*/ 3600450 h 2268"/>
              <a:gd name="T2" fmla="*/ 0 w 136"/>
              <a:gd name="T3" fmla="*/ 1870075 h 2268"/>
              <a:gd name="T4" fmla="*/ 215900 w 136"/>
              <a:gd name="T5" fmla="*/ 1870075 h 2268"/>
              <a:gd name="T6" fmla="*/ 215900 w 136"/>
              <a:gd name="T7" fmla="*/ 0 h 2268"/>
              <a:gd name="T8" fmla="*/ 0 60000 65536"/>
              <a:gd name="T9" fmla="*/ 0 60000 65536"/>
              <a:gd name="T10" fmla="*/ 0 60000 65536"/>
              <a:gd name="T11" fmla="*/ 0 60000 65536"/>
              <a:gd name="T12" fmla="*/ 0 w 136"/>
              <a:gd name="T13" fmla="*/ 0 h 2268"/>
              <a:gd name="T14" fmla="*/ 136 w 136"/>
              <a:gd name="T15" fmla="*/ 2268 h 2268"/>
              <a:gd name="connsiteX0" fmla="*/ 0 w 328"/>
              <a:gd name="connsiteY0" fmla="*/ 1968 h 1968"/>
              <a:gd name="connsiteX1" fmla="*/ 0 w 328"/>
              <a:gd name="connsiteY1" fmla="*/ 878 h 1968"/>
              <a:gd name="connsiteX2" fmla="*/ 136 w 328"/>
              <a:gd name="connsiteY2" fmla="*/ 878 h 1968"/>
              <a:gd name="connsiteX3" fmla="*/ 328 w 328"/>
              <a:gd name="connsiteY3" fmla="*/ 0 h 1968"/>
              <a:gd name="connsiteX0" fmla="*/ 0 w 328"/>
              <a:gd name="connsiteY0" fmla="*/ 1968 h 1968"/>
              <a:gd name="connsiteX1" fmla="*/ 0 w 328"/>
              <a:gd name="connsiteY1" fmla="*/ 878 h 1968"/>
              <a:gd name="connsiteX2" fmla="*/ 328 w 328"/>
              <a:gd name="connsiteY2" fmla="*/ 0 h 1968"/>
              <a:gd name="connsiteX0" fmla="*/ 0 w 328"/>
              <a:gd name="connsiteY0" fmla="*/ 1968 h 1968"/>
              <a:gd name="connsiteX1" fmla="*/ 328 w 328"/>
              <a:gd name="connsiteY1" fmla="*/ 0 h 1968"/>
              <a:gd name="connsiteX0" fmla="*/ 3295 w 3404"/>
              <a:gd name="connsiteY0" fmla="*/ 656 h 1168"/>
              <a:gd name="connsiteX1" fmla="*/ 109 w 3404"/>
              <a:gd name="connsiteY1" fmla="*/ 512 h 1168"/>
              <a:gd name="connsiteX0" fmla="*/ 3295 w 3404"/>
              <a:gd name="connsiteY0" fmla="*/ 656 h 1168"/>
              <a:gd name="connsiteX1" fmla="*/ 109 w 3404"/>
              <a:gd name="connsiteY1" fmla="*/ 512 h 1168"/>
              <a:gd name="connsiteX0" fmla="*/ 3186 w 3186"/>
              <a:gd name="connsiteY0" fmla="*/ 144 h 144"/>
              <a:gd name="connsiteX1" fmla="*/ 0 w 3186"/>
              <a:gd name="connsiteY1" fmla="*/ 0 h 144"/>
              <a:gd name="connsiteX0" fmla="*/ 3725 w 3725"/>
              <a:gd name="connsiteY0" fmla="*/ 0 h 0"/>
              <a:gd name="connsiteX1" fmla="*/ 0 w 3725"/>
              <a:gd name="connsiteY1" fmla="*/ 0 h 0"/>
              <a:gd name="connsiteX0" fmla="*/ 4421 w 4421"/>
              <a:gd name="connsiteY0" fmla="*/ 609600 h 609600"/>
              <a:gd name="connsiteX1" fmla="*/ 0 w 4421"/>
              <a:gd name="connsiteY1" fmla="*/ 0 h 609600"/>
              <a:gd name="connsiteX0" fmla="*/ 4244 w 4244"/>
              <a:gd name="connsiteY0" fmla="*/ 609600 h 609600"/>
              <a:gd name="connsiteX1" fmla="*/ 0 w 4244"/>
              <a:gd name="connsiteY1" fmla="*/ 0 h 609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244" h="609600">
                <a:moveTo>
                  <a:pt x="4244" y="609600"/>
                </a:moveTo>
                <a:cubicBezTo>
                  <a:pt x="2770" y="406400"/>
                  <a:pt x="1474" y="203200"/>
                  <a:pt x="0" y="0"/>
                </a:cubicBezTo>
              </a:path>
            </a:pathLst>
          </a:custGeom>
          <a:ln>
            <a:solidFill>
              <a:schemeClr val="accent2">
                <a:lumMod val="75000"/>
                <a:lumOff val="25000"/>
              </a:schemeClr>
            </a:solidFill>
            <a:prstDash val="sysDash"/>
            <a:headEnd/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lIns="127862" tIns="63938" rIns="127862" bIns="63938"/>
          <a:lstStyle/>
          <a:p>
            <a:endParaRPr lang="sv-SE" u="none"/>
          </a:p>
        </p:txBody>
      </p:sp>
    </p:spTree>
    <p:extLst>
      <p:ext uri="{BB962C8B-B14F-4D97-AF65-F5344CB8AC3E}">
        <p14:creationId xmlns:p14="http://schemas.microsoft.com/office/powerpoint/2010/main" val="15462952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to build a </a:t>
            </a:r>
            <a:br>
              <a:rPr lang="en-US" dirty="0" smtClean="0"/>
            </a:br>
            <a:r>
              <a:rPr lang="en-US" dirty="0" smtClean="0"/>
              <a:t>peer-to-peer software?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>
              <a:defRPr/>
            </a:pPr>
            <a:fld id="{F8A49928-F151-034B-AD3F-0739FD79B553}" type="datetime1">
              <a:rPr lang="en-US" smtClean="0"/>
              <a:t>2013-04-25</a:t>
            </a:fld>
            <a:endParaRPr lang="sv-S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>
              <a:defRPr/>
            </a:pPr>
            <a:r>
              <a:rPr lang="sv-SE" smtClean="0"/>
              <a:t>Roberto Roverso, ID2210 Presentation</a:t>
            </a:r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3F656650-8AFE-AC4E-B95D-E8EF9734791C}" type="slidenum">
              <a:rPr lang="sv-SE" smtClean="0"/>
              <a:pPr/>
              <a:t>13</a:t>
            </a:fld>
            <a:endParaRPr lang="sv-SE"/>
          </a:p>
        </p:txBody>
      </p:sp>
      <p:cxnSp>
        <p:nvCxnSpPr>
          <p:cNvPr id="8" name="Straight Arrow Connector 7"/>
          <p:cNvCxnSpPr/>
          <p:nvPr/>
        </p:nvCxnSpPr>
        <p:spPr bwMode="auto">
          <a:xfrm>
            <a:off x="305346" y="5003973"/>
            <a:ext cx="10081120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9" name="TextBox 8"/>
          <p:cNvSpPr txBox="1"/>
          <p:nvPr/>
        </p:nvSpPr>
        <p:spPr>
          <a:xfrm>
            <a:off x="161330" y="3565554"/>
            <a:ext cx="187220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/>
              <a:t>Development </a:t>
            </a:r>
          </a:p>
          <a:p>
            <a:pPr algn="ctr"/>
            <a:r>
              <a:rPr lang="en-US" sz="2000" b="1" dirty="0" smtClean="0"/>
              <a:t>Framework</a:t>
            </a:r>
            <a:endParaRPr lang="en-US" sz="20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7782526" y="5147989"/>
            <a:ext cx="28803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dirty="0" smtClean="0">
                <a:solidFill>
                  <a:srgbClr val="000000"/>
                </a:solidFill>
              </a:rPr>
              <a:t>Money and Time</a:t>
            </a:r>
            <a:endParaRPr lang="en-US" sz="1800" dirty="0">
              <a:solidFill>
                <a:srgbClr val="00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105546" y="4067869"/>
            <a:ext cx="187220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/>
              <a:t>Network Library</a:t>
            </a:r>
            <a:endParaRPr lang="en-US" sz="20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3905746" y="3779837"/>
            <a:ext cx="18722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/>
              <a:t>Services</a:t>
            </a:r>
            <a:endParaRPr lang="en-US" sz="2000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5633938" y="3772286"/>
            <a:ext cx="252028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/>
              <a:t>Algorithm</a:t>
            </a:r>
          </a:p>
          <a:p>
            <a:pPr algn="ctr"/>
            <a:r>
              <a:rPr lang="en-US" sz="2000" b="1" dirty="0" smtClean="0"/>
              <a:t>Design and Implementation</a:t>
            </a:r>
            <a:endParaRPr lang="en-US" sz="2000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7866186" y="4387839"/>
            <a:ext cx="21602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/>
              <a:t>Testing</a:t>
            </a:r>
            <a:endParaRPr lang="en-US" sz="2000" b="1" dirty="0"/>
          </a:p>
        </p:txBody>
      </p:sp>
      <p:sp>
        <p:nvSpPr>
          <p:cNvPr id="7" name="Oval 6"/>
          <p:cNvSpPr/>
          <p:nvPr/>
        </p:nvSpPr>
        <p:spPr bwMode="auto">
          <a:xfrm>
            <a:off x="1025426" y="4931965"/>
            <a:ext cx="144016" cy="144016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"/>
            </a:endParaRPr>
          </a:p>
        </p:txBody>
      </p:sp>
      <p:sp>
        <p:nvSpPr>
          <p:cNvPr id="16" name="Oval 15"/>
          <p:cNvSpPr/>
          <p:nvPr/>
        </p:nvSpPr>
        <p:spPr bwMode="auto">
          <a:xfrm>
            <a:off x="2897634" y="4931965"/>
            <a:ext cx="144016" cy="144016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"/>
            </a:endParaRPr>
          </a:p>
        </p:txBody>
      </p:sp>
      <p:sp>
        <p:nvSpPr>
          <p:cNvPr id="17" name="Oval 16"/>
          <p:cNvSpPr/>
          <p:nvPr/>
        </p:nvSpPr>
        <p:spPr bwMode="auto">
          <a:xfrm>
            <a:off x="4625826" y="4931965"/>
            <a:ext cx="144016" cy="144016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"/>
            </a:endParaRPr>
          </a:p>
        </p:txBody>
      </p:sp>
      <p:sp>
        <p:nvSpPr>
          <p:cNvPr id="18" name="Oval 17"/>
          <p:cNvSpPr/>
          <p:nvPr/>
        </p:nvSpPr>
        <p:spPr bwMode="auto">
          <a:xfrm>
            <a:off x="6858074" y="4931965"/>
            <a:ext cx="144016" cy="144016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"/>
            </a:endParaRPr>
          </a:p>
        </p:txBody>
      </p:sp>
      <p:sp>
        <p:nvSpPr>
          <p:cNvPr id="21" name="Oval 20"/>
          <p:cNvSpPr/>
          <p:nvPr/>
        </p:nvSpPr>
        <p:spPr bwMode="auto">
          <a:xfrm>
            <a:off x="8874298" y="4931965"/>
            <a:ext cx="144016" cy="144016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"/>
            </a:endParaRPr>
          </a:p>
        </p:txBody>
      </p:sp>
      <p:sp>
        <p:nvSpPr>
          <p:cNvPr id="20" name="Oval 19"/>
          <p:cNvSpPr/>
          <p:nvPr/>
        </p:nvSpPr>
        <p:spPr bwMode="auto">
          <a:xfrm>
            <a:off x="161330" y="3131765"/>
            <a:ext cx="1872208" cy="1584176"/>
          </a:xfrm>
          <a:prstGeom prst="ellipse">
            <a:avLst/>
          </a:prstGeom>
          <a:noFill/>
          <a:ln w="349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"/>
            </a:endParaRPr>
          </a:p>
        </p:txBody>
      </p:sp>
    </p:spTree>
    <p:extLst>
      <p:ext uri="{BB962C8B-B14F-4D97-AF65-F5344CB8AC3E}">
        <p14:creationId xmlns:p14="http://schemas.microsoft.com/office/powerpoint/2010/main" val="24719590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Development Framework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sz="2400" b="1" dirty="0" smtClean="0">
                <a:solidFill>
                  <a:srgbClr val="000000"/>
                </a:solidFill>
              </a:rPr>
              <a:t>Mesmerizer</a:t>
            </a:r>
          </a:p>
          <a:p>
            <a:pPr lvl="1"/>
            <a:r>
              <a:rPr lang="en-US" dirty="0" smtClean="0">
                <a:solidFill>
                  <a:srgbClr val="0000FF"/>
                </a:solidFill>
              </a:rPr>
              <a:t>Software infrastructure </a:t>
            </a:r>
            <a:r>
              <a:rPr lang="en-US" dirty="0" smtClean="0">
                <a:solidFill>
                  <a:srgbClr val="000000"/>
                </a:solidFill>
              </a:rPr>
              <a:t>for</a:t>
            </a:r>
            <a:r>
              <a:rPr lang="en-US" dirty="0" smtClean="0">
                <a:solidFill>
                  <a:srgbClr val="0000FF"/>
                </a:solidFill>
              </a:rPr>
              <a:t> </a:t>
            </a:r>
            <a:r>
              <a:rPr lang="en-US" dirty="0" smtClean="0"/>
              <a:t>event-based systems development</a:t>
            </a:r>
          </a:p>
          <a:p>
            <a:pPr lvl="2"/>
            <a:r>
              <a:rPr lang="en-US" dirty="0" smtClean="0"/>
              <a:t>Mesmerizer applications can be tested in </a:t>
            </a:r>
            <a:r>
              <a:rPr lang="en-US" b="1" dirty="0" smtClean="0">
                <a:solidFill>
                  <a:srgbClr val="000000"/>
                </a:solidFill>
              </a:rPr>
              <a:t>emulation </a:t>
            </a:r>
            <a:r>
              <a:rPr lang="en-US" dirty="0" smtClean="0"/>
              <a:t>and deployed in </a:t>
            </a:r>
            <a:r>
              <a:rPr lang="en-US" b="1" dirty="0" smtClean="0"/>
              <a:t>production</a:t>
            </a:r>
          </a:p>
          <a:p>
            <a:pPr lvl="2"/>
            <a:r>
              <a:rPr lang="en-US" dirty="0" smtClean="0"/>
              <a:t>Applications consists of a set of </a:t>
            </a:r>
            <a:r>
              <a:rPr lang="en-US" dirty="0" smtClean="0">
                <a:solidFill>
                  <a:srgbClr val="0000FF"/>
                </a:solidFill>
              </a:rPr>
              <a:t>components</a:t>
            </a:r>
          </a:p>
          <a:p>
            <a:pPr lvl="2"/>
            <a:endParaRPr lang="en-US" dirty="0" smtClean="0"/>
          </a:p>
          <a:p>
            <a:pPr lvl="1"/>
            <a:r>
              <a:rPr lang="en-US" dirty="0"/>
              <a:t>Based on Google’s </a:t>
            </a:r>
            <a:r>
              <a:rPr lang="en-US" dirty="0" err="1">
                <a:solidFill>
                  <a:srgbClr val="0000FF"/>
                </a:solidFill>
              </a:rPr>
              <a:t>Guice</a:t>
            </a:r>
            <a:endParaRPr lang="en-US" dirty="0">
              <a:solidFill>
                <a:srgbClr val="0000FF"/>
              </a:solidFill>
            </a:endParaRPr>
          </a:p>
          <a:p>
            <a:pPr lvl="2"/>
            <a:r>
              <a:rPr lang="en-US" dirty="0" smtClean="0"/>
              <a:t>Injection framework</a:t>
            </a:r>
          </a:p>
          <a:p>
            <a:pPr lvl="1"/>
            <a:r>
              <a:rPr lang="en-US" dirty="0" smtClean="0">
                <a:solidFill>
                  <a:srgbClr val="0000FF"/>
                </a:solidFill>
              </a:rPr>
              <a:t>Event-Driven Runtime</a:t>
            </a:r>
          </a:p>
          <a:p>
            <a:pPr lvl="2"/>
            <a:r>
              <a:rPr lang="en-US" dirty="0" smtClean="0"/>
              <a:t>Emulation: emulated network interactions, DES scheduler</a:t>
            </a:r>
          </a:p>
          <a:p>
            <a:pPr lvl="2"/>
            <a:r>
              <a:rPr lang="en-US" dirty="0" smtClean="0"/>
              <a:t>Deployment: remote event interactions, concurrent event scheduler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Components </a:t>
            </a:r>
            <a:r>
              <a:rPr lang="en-US" dirty="0"/>
              <a:t>written in:</a:t>
            </a:r>
          </a:p>
          <a:p>
            <a:pPr lvl="2"/>
            <a:r>
              <a:rPr lang="en-US" dirty="0"/>
              <a:t>Java, Python and </a:t>
            </a:r>
            <a:r>
              <a:rPr lang="en-US" dirty="0" err="1"/>
              <a:t>Scala</a:t>
            </a:r>
            <a:endParaRPr lang="en-US" dirty="0"/>
          </a:p>
          <a:p>
            <a:pPr marL="295275" lvl="1" indent="0">
              <a:buNone/>
            </a:pPr>
            <a:endParaRPr lang="en-US" dirty="0" smtClean="0"/>
          </a:p>
          <a:p>
            <a:pPr marL="295275" lvl="1" indent="0">
              <a:buNone/>
            </a:pPr>
            <a:endParaRPr lang="en-US" dirty="0" smtClean="0"/>
          </a:p>
          <a:p>
            <a:pPr lvl="1"/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>
              <a:defRPr/>
            </a:pPr>
            <a:fld id="{F8A49928-F151-034B-AD3F-0739FD79B553}" type="datetime1">
              <a:rPr lang="en-US" smtClean="0"/>
              <a:t>2013-04-25</a:t>
            </a:fld>
            <a:endParaRPr lang="sv-S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>
              <a:defRPr/>
            </a:pPr>
            <a:r>
              <a:rPr lang="sv-SE" smtClean="0"/>
              <a:t>Roberto Roverso, ID2210 Presentation</a:t>
            </a:r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3F656650-8AFE-AC4E-B95D-E8EF9734791C}" type="slidenum">
              <a:rPr lang="sv-SE" smtClean="0"/>
              <a:pPr/>
              <a:t>14</a:t>
            </a:fld>
            <a:endParaRPr lang="sv-SE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21970" y="6454541"/>
            <a:ext cx="3429000" cy="49364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34002" y="6194697"/>
            <a:ext cx="1270000" cy="825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69893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Emulation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 smtClean="0"/>
              <a:t>Emulation allows for </a:t>
            </a:r>
            <a:r>
              <a:rPr lang="en-US" dirty="0" smtClean="0">
                <a:solidFill>
                  <a:srgbClr val="0000FF"/>
                </a:solidFill>
              </a:rPr>
              <a:t>fast debugging </a:t>
            </a:r>
            <a:r>
              <a:rPr lang="en-US" dirty="0" smtClean="0"/>
              <a:t>and large scale</a:t>
            </a:r>
            <a:r>
              <a:rPr lang="en-US" dirty="0" smtClean="0">
                <a:solidFill>
                  <a:srgbClr val="0000FF"/>
                </a:solidFill>
              </a:rPr>
              <a:t> evaluation </a:t>
            </a:r>
            <a:r>
              <a:rPr lang="en-US" dirty="0" smtClean="0"/>
              <a:t>of the application</a:t>
            </a:r>
          </a:p>
          <a:p>
            <a:endParaRPr lang="en-US" dirty="0" smtClean="0"/>
          </a:p>
          <a:p>
            <a:r>
              <a:rPr lang="en-US" dirty="0"/>
              <a:t>Sequential runtime in emulation</a:t>
            </a:r>
          </a:p>
          <a:p>
            <a:pPr lvl="1"/>
            <a:r>
              <a:rPr lang="en-US" dirty="0">
                <a:solidFill>
                  <a:srgbClr val="0000FF"/>
                </a:solidFill>
              </a:rPr>
              <a:t>Reproducibility</a:t>
            </a:r>
            <a:r>
              <a:rPr lang="en-US" dirty="0"/>
              <a:t> of execution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 smtClean="0"/>
              <a:t>Network interactions</a:t>
            </a:r>
          </a:p>
          <a:p>
            <a:pPr lvl="1"/>
            <a:r>
              <a:rPr lang="en-US" dirty="0" smtClean="0">
                <a:solidFill>
                  <a:srgbClr val="0000FF"/>
                </a:solidFill>
              </a:rPr>
              <a:t>Bandwidth allocation dynamics</a:t>
            </a:r>
          </a:p>
          <a:p>
            <a:pPr lvl="2"/>
            <a:r>
              <a:rPr lang="en-US" dirty="0" smtClean="0"/>
              <a:t>Transfers with different/variable priority</a:t>
            </a:r>
          </a:p>
          <a:p>
            <a:pPr lvl="1"/>
            <a:r>
              <a:rPr lang="en-US" dirty="0" smtClean="0"/>
              <a:t>Network Address Translation behavior</a:t>
            </a:r>
          </a:p>
          <a:p>
            <a:pPr lvl="1"/>
            <a:r>
              <a:rPr lang="en-US" dirty="0" smtClean="0"/>
              <a:t>Delays</a:t>
            </a:r>
          </a:p>
          <a:p>
            <a:pPr lvl="1"/>
            <a:r>
              <a:rPr lang="en-US" dirty="0" smtClean="0"/>
              <a:t>Hierarchical Network topology  </a:t>
            </a:r>
          </a:p>
          <a:p>
            <a:pPr lvl="2"/>
            <a:r>
              <a:rPr lang="en-US" dirty="0" smtClean="0"/>
              <a:t>AS/ISP/LAN</a:t>
            </a:r>
          </a:p>
          <a:p>
            <a:pPr lvl="2"/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>
              <a:defRPr/>
            </a:pPr>
            <a:fld id="{F8A49928-F151-034B-AD3F-0739FD79B553}" type="datetime1">
              <a:rPr lang="en-US" smtClean="0"/>
              <a:t>2013-04-25</a:t>
            </a:fld>
            <a:endParaRPr lang="sv-S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>
              <a:defRPr/>
            </a:pPr>
            <a:r>
              <a:rPr lang="sv-SE" smtClean="0"/>
              <a:t>Roberto Roverso, ID2210 Presentation</a:t>
            </a:r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3F656650-8AFE-AC4E-B95D-E8EF9734791C}" type="slidenum">
              <a:rPr lang="sv-SE" smtClean="0"/>
              <a:pPr/>
              <a:t>15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7903174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Bandwidth </a:t>
            </a:r>
            <a:r>
              <a:rPr lang="en-US" dirty="0"/>
              <a:t>emulation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305347" y="1979637"/>
            <a:ext cx="6840760" cy="4561563"/>
          </a:xfrm>
        </p:spPr>
        <p:txBody>
          <a:bodyPr/>
          <a:lstStyle/>
          <a:p>
            <a:r>
              <a:rPr lang="en-US" dirty="0" smtClean="0">
                <a:solidFill>
                  <a:srgbClr val="0000FF"/>
                </a:solidFill>
              </a:rPr>
              <a:t>Flow</a:t>
            </a:r>
            <a:r>
              <a:rPr lang="en-US" dirty="0">
                <a:solidFill>
                  <a:srgbClr val="0000FF"/>
                </a:solidFill>
              </a:rPr>
              <a:t>-level </a:t>
            </a:r>
            <a:r>
              <a:rPr lang="en-US" dirty="0"/>
              <a:t>bandwidth </a:t>
            </a:r>
            <a:r>
              <a:rPr lang="en-US" dirty="0" smtClean="0"/>
              <a:t>emulation</a:t>
            </a:r>
          </a:p>
          <a:p>
            <a:pPr lvl="1"/>
            <a:r>
              <a:rPr lang="en-US" dirty="0" smtClean="0"/>
              <a:t>Modeling the </a:t>
            </a:r>
            <a:r>
              <a:rPr lang="en-US" u="sng" dirty="0" smtClean="0"/>
              <a:t>transfer </a:t>
            </a:r>
            <a:r>
              <a:rPr lang="en-US" u="sng" dirty="0"/>
              <a:t>as whole</a:t>
            </a:r>
            <a:r>
              <a:rPr lang="en-US" dirty="0"/>
              <a:t> (flow</a:t>
            </a:r>
            <a:r>
              <a:rPr lang="en-US" dirty="0" smtClean="0"/>
              <a:t>) rather than datagrams</a:t>
            </a:r>
            <a:endParaRPr lang="en-US" dirty="0"/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Viable </a:t>
            </a:r>
            <a:r>
              <a:rPr lang="en-US" dirty="0"/>
              <a:t>trade-off between </a:t>
            </a:r>
            <a:r>
              <a:rPr lang="en-US" u="sng" dirty="0"/>
              <a:t>accuracy and scalability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Emulates </a:t>
            </a:r>
            <a:r>
              <a:rPr lang="en-US" dirty="0"/>
              <a:t>the transfer as a </a:t>
            </a:r>
            <a:r>
              <a:rPr lang="en-US" u="sng" dirty="0"/>
              <a:t>fixed rate</a:t>
            </a:r>
            <a:r>
              <a:rPr lang="en-US" dirty="0"/>
              <a:t> </a:t>
            </a:r>
            <a:r>
              <a:rPr lang="en-US" dirty="0" smtClean="0"/>
              <a:t>bandwidth allocation on </a:t>
            </a:r>
            <a:r>
              <a:rPr lang="en-US" dirty="0"/>
              <a:t>the sender and </a:t>
            </a:r>
            <a:r>
              <a:rPr lang="en-US" dirty="0" smtClean="0"/>
              <a:t>receiver</a:t>
            </a:r>
            <a:endParaRPr lang="en-US" dirty="0"/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The </a:t>
            </a:r>
            <a:r>
              <a:rPr lang="en-US" u="sng" dirty="0"/>
              <a:t>duration</a:t>
            </a:r>
            <a:r>
              <a:rPr lang="en-US" dirty="0"/>
              <a:t> of the flow is the emulation </a:t>
            </a:r>
            <a:r>
              <a:rPr lang="en-US" dirty="0" smtClean="0"/>
              <a:t>target</a:t>
            </a:r>
          </a:p>
          <a:p>
            <a:pPr lvl="1"/>
            <a:endParaRPr lang="en-US" dirty="0" smtClean="0"/>
          </a:p>
          <a:p>
            <a:pPr lvl="1"/>
            <a:r>
              <a:rPr lang="en-US" u="sng" dirty="0" smtClean="0"/>
              <a:t>Ripple effect:</a:t>
            </a:r>
            <a:r>
              <a:rPr lang="en-US" dirty="0" smtClean="0"/>
              <a:t> cascade of allocation </a:t>
            </a:r>
            <a:r>
              <a:rPr lang="en-US" dirty="0"/>
              <a:t>and de-allocation </a:t>
            </a:r>
            <a:r>
              <a:rPr lang="en-US" dirty="0" smtClean="0"/>
              <a:t>events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>
              <a:defRPr/>
            </a:pPr>
            <a:fld id="{F8A49928-F151-034B-AD3F-0739FD79B553}" type="datetime1">
              <a:rPr lang="en-US" smtClean="0"/>
              <a:t>2013-04-25</a:t>
            </a:fld>
            <a:endParaRPr lang="sv-S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>
              <a:defRPr/>
            </a:pPr>
            <a:r>
              <a:rPr lang="sv-SE" smtClean="0"/>
              <a:t>Roberto Roverso, ID2210 Presentation</a:t>
            </a:r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3F656650-8AFE-AC4E-B95D-E8EF9734791C}" type="slidenum">
              <a:rPr lang="sv-SE" smtClean="0"/>
              <a:pPr/>
              <a:t>16</a:t>
            </a:fld>
            <a:endParaRPr lang="sv-SE"/>
          </a:p>
        </p:txBody>
      </p:sp>
      <p:pic>
        <p:nvPicPr>
          <p:cNvPr id="7" name="Picture 6" descr="nodes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8114" y="2862143"/>
            <a:ext cx="3367921" cy="264588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8010202" y="2771725"/>
            <a:ext cx="10081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err="1" smtClean="0"/>
              <a:t>MsgA</a:t>
            </a:r>
            <a:endParaRPr lang="en-US" sz="1800" dirty="0"/>
          </a:p>
        </p:txBody>
      </p:sp>
      <p:sp>
        <p:nvSpPr>
          <p:cNvPr id="11" name="Oval 10"/>
          <p:cNvSpPr/>
          <p:nvPr/>
        </p:nvSpPr>
        <p:spPr bwMode="auto">
          <a:xfrm>
            <a:off x="7794178" y="3131765"/>
            <a:ext cx="144016" cy="144016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"/>
            </a:endParaRPr>
          </a:p>
        </p:txBody>
      </p:sp>
      <p:sp>
        <p:nvSpPr>
          <p:cNvPr id="12" name="Oval 11"/>
          <p:cNvSpPr/>
          <p:nvPr/>
        </p:nvSpPr>
        <p:spPr bwMode="auto">
          <a:xfrm>
            <a:off x="9018314" y="3131765"/>
            <a:ext cx="144016" cy="144016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"/>
            </a:endParaRPr>
          </a:p>
        </p:txBody>
      </p:sp>
      <p:sp>
        <p:nvSpPr>
          <p:cNvPr id="13" name="Oval 12"/>
          <p:cNvSpPr/>
          <p:nvPr/>
        </p:nvSpPr>
        <p:spPr bwMode="auto">
          <a:xfrm>
            <a:off x="7722170" y="3347789"/>
            <a:ext cx="144016" cy="144016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"/>
            </a:endParaRPr>
          </a:p>
        </p:txBody>
      </p:sp>
      <p:sp>
        <p:nvSpPr>
          <p:cNvPr id="15" name="Oval 14"/>
          <p:cNvSpPr/>
          <p:nvPr/>
        </p:nvSpPr>
        <p:spPr bwMode="auto">
          <a:xfrm>
            <a:off x="8514258" y="3923853"/>
            <a:ext cx="144016" cy="144016"/>
          </a:xfrm>
          <a:prstGeom prst="ellipse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"/>
            </a:endParaRPr>
          </a:p>
        </p:txBody>
      </p:sp>
      <p:sp>
        <p:nvSpPr>
          <p:cNvPr id="16" name="Oval 15"/>
          <p:cNvSpPr/>
          <p:nvPr/>
        </p:nvSpPr>
        <p:spPr bwMode="auto">
          <a:xfrm>
            <a:off x="9090322" y="3347789"/>
            <a:ext cx="144016" cy="144016"/>
          </a:xfrm>
          <a:prstGeom prst="ellipse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"/>
            </a:endParaRPr>
          </a:p>
        </p:txBody>
      </p:sp>
      <p:sp>
        <p:nvSpPr>
          <p:cNvPr id="17" name="Oval 16"/>
          <p:cNvSpPr/>
          <p:nvPr/>
        </p:nvSpPr>
        <p:spPr bwMode="auto">
          <a:xfrm>
            <a:off x="8730282" y="4067869"/>
            <a:ext cx="144016" cy="144016"/>
          </a:xfrm>
          <a:prstGeom prst="ellipse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"/>
            </a:endParaRPr>
          </a:p>
        </p:txBody>
      </p:sp>
      <p:sp>
        <p:nvSpPr>
          <p:cNvPr id="18" name="Oval 17"/>
          <p:cNvSpPr/>
          <p:nvPr/>
        </p:nvSpPr>
        <p:spPr bwMode="auto">
          <a:xfrm>
            <a:off x="9882410" y="4067869"/>
            <a:ext cx="144016" cy="144016"/>
          </a:xfrm>
          <a:prstGeom prst="ellipse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"/>
            </a:endParaRPr>
          </a:p>
        </p:txBody>
      </p:sp>
      <p:sp>
        <p:nvSpPr>
          <p:cNvPr id="20" name="Oval 19"/>
          <p:cNvSpPr/>
          <p:nvPr/>
        </p:nvSpPr>
        <p:spPr bwMode="auto">
          <a:xfrm>
            <a:off x="10026426" y="3923853"/>
            <a:ext cx="144016" cy="144016"/>
          </a:xfrm>
          <a:prstGeom prst="ellipse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"/>
            </a:endParaRPr>
          </a:p>
        </p:txBody>
      </p:sp>
      <p:sp>
        <p:nvSpPr>
          <p:cNvPr id="21" name="Oval 20"/>
          <p:cNvSpPr/>
          <p:nvPr/>
        </p:nvSpPr>
        <p:spPr bwMode="auto">
          <a:xfrm>
            <a:off x="9450362" y="3347789"/>
            <a:ext cx="144016" cy="144016"/>
          </a:xfrm>
          <a:prstGeom prst="ellipse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"/>
            </a:endParaRPr>
          </a:p>
        </p:txBody>
      </p:sp>
      <p:sp>
        <p:nvSpPr>
          <p:cNvPr id="22" name="Oval 21"/>
          <p:cNvSpPr/>
          <p:nvPr/>
        </p:nvSpPr>
        <p:spPr bwMode="auto">
          <a:xfrm>
            <a:off x="8226226" y="3923853"/>
            <a:ext cx="144016" cy="144016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"/>
            </a:endParaRPr>
          </a:p>
        </p:txBody>
      </p:sp>
    </p:spTree>
    <p:extLst>
      <p:ext uri="{BB962C8B-B14F-4D97-AF65-F5344CB8AC3E}">
        <p14:creationId xmlns:p14="http://schemas.microsoft.com/office/powerpoint/2010/main" val="10082862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to build a </a:t>
            </a:r>
            <a:br>
              <a:rPr lang="en-US" dirty="0" smtClean="0"/>
            </a:br>
            <a:r>
              <a:rPr lang="en-US" dirty="0" smtClean="0"/>
              <a:t>peer-to-peer software?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>
              <a:defRPr/>
            </a:pPr>
            <a:fld id="{F8A49928-F151-034B-AD3F-0739FD79B553}" type="datetime1">
              <a:rPr lang="en-US" smtClean="0"/>
              <a:t>2013-04-25</a:t>
            </a:fld>
            <a:endParaRPr lang="sv-S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>
              <a:defRPr/>
            </a:pPr>
            <a:r>
              <a:rPr lang="sv-SE" smtClean="0"/>
              <a:t>Roberto Roverso, ID2210 Presentation</a:t>
            </a:r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3F656650-8AFE-AC4E-B95D-E8EF9734791C}" type="slidenum">
              <a:rPr lang="sv-SE" smtClean="0"/>
              <a:pPr/>
              <a:t>17</a:t>
            </a:fld>
            <a:endParaRPr lang="sv-SE"/>
          </a:p>
        </p:txBody>
      </p:sp>
      <p:cxnSp>
        <p:nvCxnSpPr>
          <p:cNvPr id="8" name="Straight Arrow Connector 7"/>
          <p:cNvCxnSpPr/>
          <p:nvPr/>
        </p:nvCxnSpPr>
        <p:spPr bwMode="auto">
          <a:xfrm>
            <a:off x="305346" y="5003973"/>
            <a:ext cx="10081120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9" name="TextBox 8"/>
          <p:cNvSpPr txBox="1"/>
          <p:nvPr/>
        </p:nvSpPr>
        <p:spPr>
          <a:xfrm>
            <a:off x="161330" y="3565554"/>
            <a:ext cx="187220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/>
              <a:t>Development </a:t>
            </a:r>
          </a:p>
          <a:p>
            <a:pPr algn="ctr"/>
            <a:r>
              <a:rPr lang="en-US" sz="2000" b="1" dirty="0" smtClean="0"/>
              <a:t>Framework</a:t>
            </a:r>
            <a:endParaRPr lang="en-US" sz="20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7782526" y="5147989"/>
            <a:ext cx="28803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dirty="0" smtClean="0">
                <a:solidFill>
                  <a:srgbClr val="000000"/>
                </a:solidFill>
              </a:rPr>
              <a:t>Money and Time</a:t>
            </a:r>
            <a:endParaRPr lang="en-US" sz="1800" dirty="0">
              <a:solidFill>
                <a:srgbClr val="00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105546" y="4067869"/>
            <a:ext cx="187220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/>
              <a:t>Network Library</a:t>
            </a:r>
            <a:endParaRPr lang="en-US" sz="20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3905746" y="3779837"/>
            <a:ext cx="18722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/>
              <a:t>Services</a:t>
            </a:r>
            <a:endParaRPr lang="en-US" sz="2000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5633938" y="3772286"/>
            <a:ext cx="252028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/>
              <a:t>Algorithm</a:t>
            </a:r>
          </a:p>
          <a:p>
            <a:pPr algn="ctr"/>
            <a:r>
              <a:rPr lang="en-US" sz="2000" b="1" dirty="0" smtClean="0"/>
              <a:t>Design and Implementation</a:t>
            </a:r>
            <a:endParaRPr lang="en-US" sz="2000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7866186" y="4387839"/>
            <a:ext cx="21602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/>
              <a:t>Testing</a:t>
            </a:r>
            <a:endParaRPr lang="en-US" sz="2000" b="1" dirty="0"/>
          </a:p>
        </p:txBody>
      </p:sp>
      <p:sp>
        <p:nvSpPr>
          <p:cNvPr id="7" name="Oval 6"/>
          <p:cNvSpPr/>
          <p:nvPr/>
        </p:nvSpPr>
        <p:spPr bwMode="auto">
          <a:xfrm>
            <a:off x="1025426" y="4931965"/>
            <a:ext cx="144016" cy="144016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"/>
            </a:endParaRPr>
          </a:p>
        </p:txBody>
      </p:sp>
      <p:sp>
        <p:nvSpPr>
          <p:cNvPr id="16" name="Oval 15"/>
          <p:cNvSpPr/>
          <p:nvPr/>
        </p:nvSpPr>
        <p:spPr bwMode="auto">
          <a:xfrm>
            <a:off x="2897634" y="4931965"/>
            <a:ext cx="144016" cy="144016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"/>
            </a:endParaRPr>
          </a:p>
        </p:txBody>
      </p:sp>
      <p:sp>
        <p:nvSpPr>
          <p:cNvPr id="17" name="Oval 16"/>
          <p:cNvSpPr/>
          <p:nvPr/>
        </p:nvSpPr>
        <p:spPr bwMode="auto">
          <a:xfrm>
            <a:off x="4625826" y="4931965"/>
            <a:ext cx="144016" cy="144016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"/>
            </a:endParaRPr>
          </a:p>
        </p:txBody>
      </p:sp>
      <p:sp>
        <p:nvSpPr>
          <p:cNvPr id="18" name="Oval 17"/>
          <p:cNvSpPr/>
          <p:nvPr/>
        </p:nvSpPr>
        <p:spPr bwMode="auto">
          <a:xfrm>
            <a:off x="6858074" y="4931965"/>
            <a:ext cx="144016" cy="144016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"/>
            </a:endParaRPr>
          </a:p>
        </p:txBody>
      </p:sp>
      <p:sp>
        <p:nvSpPr>
          <p:cNvPr id="21" name="Oval 20"/>
          <p:cNvSpPr/>
          <p:nvPr/>
        </p:nvSpPr>
        <p:spPr bwMode="auto">
          <a:xfrm>
            <a:off x="8874298" y="4931965"/>
            <a:ext cx="144016" cy="144016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"/>
            </a:endParaRPr>
          </a:p>
        </p:txBody>
      </p:sp>
      <p:sp>
        <p:nvSpPr>
          <p:cNvPr id="19" name="Oval 18"/>
          <p:cNvSpPr/>
          <p:nvPr/>
        </p:nvSpPr>
        <p:spPr bwMode="auto">
          <a:xfrm>
            <a:off x="2249562" y="3995861"/>
            <a:ext cx="1512168" cy="864096"/>
          </a:xfrm>
          <a:prstGeom prst="ellipse">
            <a:avLst/>
          </a:prstGeom>
          <a:noFill/>
          <a:ln w="349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"/>
            </a:endParaRPr>
          </a:p>
        </p:txBody>
      </p:sp>
    </p:spTree>
    <p:extLst>
      <p:ext uri="{BB962C8B-B14F-4D97-AF65-F5344CB8AC3E}">
        <p14:creationId xmlns:p14="http://schemas.microsoft.com/office/powerpoint/2010/main" val="40551558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Network library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521370" y="1619597"/>
            <a:ext cx="9633455" cy="4705579"/>
          </a:xfrm>
        </p:spPr>
        <p:txBody>
          <a:bodyPr/>
          <a:lstStyle/>
          <a:p>
            <a:pPr marL="0" indent="0" algn="ctr">
              <a:buSzPct val="90000"/>
              <a:buNone/>
            </a:pPr>
            <a:r>
              <a:rPr lang="en-US" sz="2800" dirty="0" smtClean="0">
                <a:solidFill>
                  <a:srgbClr val="0000FF"/>
                </a:solidFill>
              </a:rPr>
              <a:t>P2P Sockets </a:t>
            </a:r>
          </a:p>
          <a:p>
            <a:pPr lvl="1">
              <a:buSzPct val="90000"/>
            </a:pPr>
            <a:endParaRPr lang="en-US" sz="1800" dirty="0" smtClean="0"/>
          </a:p>
          <a:p>
            <a:pPr lvl="1">
              <a:lnSpc>
                <a:spcPct val="90000"/>
              </a:lnSpc>
              <a:buSzPct val="90000"/>
            </a:pPr>
            <a:r>
              <a:rPr lang="en-US" sz="1800" dirty="0" smtClean="0"/>
              <a:t>Socket-like abstraction library for peer-to-peer applications</a:t>
            </a:r>
          </a:p>
          <a:p>
            <a:pPr lvl="2">
              <a:lnSpc>
                <a:spcPct val="90000"/>
              </a:lnSpc>
            </a:pPr>
            <a:r>
              <a:rPr lang="en-US" sz="1600" dirty="0" smtClean="0"/>
              <a:t>Same interface as the emulated network library</a:t>
            </a:r>
          </a:p>
          <a:p>
            <a:pPr lvl="1">
              <a:lnSpc>
                <a:spcPct val="90000"/>
              </a:lnSpc>
              <a:buSzPct val="90000"/>
            </a:pPr>
            <a:endParaRPr lang="en-US" sz="1800" dirty="0" smtClean="0"/>
          </a:p>
          <a:p>
            <a:pPr lvl="1">
              <a:lnSpc>
                <a:spcPct val="90000"/>
              </a:lnSpc>
              <a:buSzPct val="90000"/>
            </a:pPr>
            <a:r>
              <a:rPr lang="en-US" sz="1800" dirty="0" smtClean="0"/>
              <a:t>UDP-based </a:t>
            </a:r>
          </a:p>
          <a:p>
            <a:pPr lvl="1">
              <a:lnSpc>
                <a:spcPct val="90000"/>
              </a:lnSpc>
              <a:buSzPct val="90000"/>
            </a:pPr>
            <a:endParaRPr lang="en-US" sz="1800" dirty="0" smtClean="0"/>
          </a:p>
          <a:p>
            <a:pPr lvl="1">
              <a:lnSpc>
                <a:spcPct val="90000"/>
              </a:lnSpc>
              <a:buSzPct val="90000"/>
            </a:pPr>
            <a:r>
              <a:rPr lang="en-US" sz="1800" dirty="0"/>
              <a:t>Implemented in Java NIO for portability</a:t>
            </a:r>
          </a:p>
          <a:p>
            <a:pPr lvl="1">
              <a:lnSpc>
                <a:spcPct val="90000"/>
              </a:lnSpc>
              <a:buSzPct val="90000"/>
            </a:pPr>
            <a:endParaRPr lang="en-US" sz="1800" dirty="0"/>
          </a:p>
          <a:p>
            <a:pPr lvl="1">
              <a:lnSpc>
                <a:spcPct val="90000"/>
              </a:lnSpc>
              <a:buSzPct val="90000"/>
            </a:pPr>
            <a:r>
              <a:rPr lang="en-US" sz="1800" dirty="0" smtClean="0"/>
              <a:t>State of the art </a:t>
            </a:r>
            <a:r>
              <a:rPr lang="en-US" sz="1800" dirty="0" smtClean="0">
                <a:solidFill>
                  <a:srgbClr val="0000FF"/>
                </a:solidFill>
              </a:rPr>
              <a:t>NAT Traversal</a:t>
            </a:r>
            <a:endParaRPr lang="en-US" sz="1800" dirty="0">
              <a:solidFill>
                <a:srgbClr val="0000FF"/>
              </a:solidFill>
            </a:endParaRPr>
          </a:p>
          <a:p>
            <a:pPr lvl="1">
              <a:lnSpc>
                <a:spcPct val="90000"/>
              </a:lnSpc>
              <a:buSzPct val="90000"/>
            </a:pPr>
            <a:endParaRPr lang="en-US" sz="1800" dirty="0" smtClean="0"/>
          </a:p>
          <a:p>
            <a:pPr lvl="1">
              <a:lnSpc>
                <a:spcPct val="90000"/>
              </a:lnSpc>
              <a:buSzPct val="90000"/>
            </a:pPr>
            <a:r>
              <a:rPr lang="en-US" sz="1800" dirty="0" smtClean="0"/>
              <a:t>Flow Control and Reliability </a:t>
            </a:r>
            <a:r>
              <a:rPr lang="en-US" sz="1800" dirty="0" smtClean="0"/>
              <a:t>(as TCP)</a:t>
            </a:r>
          </a:p>
          <a:p>
            <a:pPr marL="295275" lvl="1" indent="0">
              <a:lnSpc>
                <a:spcPct val="90000"/>
              </a:lnSpc>
              <a:buSzPct val="90000"/>
              <a:buNone/>
            </a:pPr>
            <a:endParaRPr lang="en-US" sz="1800" dirty="0" smtClean="0"/>
          </a:p>
          <a:p>
            <a:pPr lvl="1">
              <a:lnSpc>
                <a:spcPct val="90000"/>
              </a:lnSpc>
              <a:buSzPct val="90000"/>
            </a:pPr>
            <a:r>
              <a:rPr lang="en-US" sz="1800" dirty="0" smtClean="0">
                <a:solidFill>
                  <a:srgbClr val="0000FF"/>
                </a:solidFill>
              </a:rPr>
              <a:t>Variable and dynamic transfer priority</a:t>
            </a:r>
            <a:endParaRPr lang="en-US" sz="1800" dirty="0">
              <a:solidFill>
                <a:srgbClr val="0000FF"/>
              </a:solidFill>
            </a:endParaRPr>
          </a:p>
          <a:p>
            <a:pPr marL="1292624" lvl="2" indent="-587129">
              <a:lnSpc>
                <a:spcPct val="90000"/>
              </a:lnSpc>
              <a:buFont typeface="Courier New"/>
              <a:buChar char="o"/>
            </a:pPr>
            <a:r>
              <a:rPr lang="en-US" sz="1600" dirty="0"/>
              <a:t>Inter-</a:t>
            </a:r>
            <a:r>
              <a:rPr lang="en-US" sz="1600" dirty="0" smtClean="0"/>
              <a:t>Protocol / Intra-Protocol</a:t>
            </a:r>
          </a:p>
          <a:p>
            <a:pPr lvl="1">
              <a:lnSpc>
                <a:spcPct val="90000"/>
              </a:lnSpc>
              <a:buSzPct val="90000"/>
            </a:pPr>
            <a:endParaRPr lang="en-US" sz="1800" dirty="0" smtClean="0"/>
          </a:p>
          <a:p>
            <a:pPr marL="587129" indent="-587129">
              <a:buSzPct val="90000"/>
              <a:buFont typeface="+mj-ea"/>
              <a:buAutoNum type="circleNumDbPlain"/>
            </a:pPr>
            <a:endParaRPr lang="en-US" dirty="0"/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>
              <a:defRPr/>
            </a:pPr>
            <a:fld id="{F8A49928-F151-034B-AD3F-0739FD79B553}" type="datetime1">
              <a:rPr lang="en-US" smtClean="0"/>
              <a:t>2013-04-25</a:t>
            </a:fld>
            <a:endParaRPr lang="sv-S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>
              <a:defRPr/>
            </a:pPr>
            <a:r>
              <a:rPr lang="sv-SE" smtClean="0"/>
              <a:t>Roberto Roverso, ID2210 Presentation</a:t>
            </a:r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3F656650-8AFE-AC4E-B95D-E8EF9734791C}" type="slidenum">
              <a:rPr lang="sv-SE" smtClean="0"/>
              <a:pPr/>
              <a:t>18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3074026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NAT Problem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>
              <a:defRPr/>
            </a:pPr>
            <a:fld id="{3F486F69-E17C-EA40-8209-A06AE49D2849}" type="datetime1">
              <a:rPr lang="en-US" smtClean="0"/>
              <a:t>2013-04-25</a:t>
            </a:fld>
            <a:endParaRPr lang="sv-S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>
              <a:defRPr/>
            </a:pPr>
            <a:r>
              <a:rPr lang="sv-SE" smtClean="0"/>
              <a:t>Roberto Roverso, ID2210 Presentation</a:t>
            </a:r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3F656650-8AFE-AC4E-B95D-E8EF9734791C}" type="slidenum">
              <a:rPr lang="sv-SE" smtClean="0"/>
              <a:pPr/>
              <a:t>19</a:t>
            </a:fld>
            <a:endParaRPr lang="sv-SE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2965450" y="3533071"/>
            <a:ext cx="1143000" cy="457200"/>
          </a:xfrm>
          <a:prstGeom prst="rect">
            <a:avLst/>
          </a:prstGeom>
          <a:solidFill>
            <a:schemeClr val="bg1"/>
          </a:solidFill>
          <a:ln w="28575" cmpd="sng">
            <a:solidFill>
              <a:schemeClr val="tx1"/>
            </a:solidFill>
            <a:miter lim="800000"/>
            <a:headEnd/>
            <a:tailEnd/>
          </a:ln>
        </p:spPr>
        <p:txBody>
          <a:bodyPr wrap="none" anchor="b">
            <a:prstTxWarp prst="textNoShape">
              <a:avLst/>
            </a:prstTxWarp>
          </a:bodyPr>
          <a:lstStyle/>
          <a:p>
            <a:pPr algn="ctr"/>
            <a:endParaRPr lang="en-US" sz="2600" baseline="-25000" dirty="0" smtClean="0">
              <a:latin typeface="Times"/>
              <a:cs typeface="Times"/>
            </a:endParaRPr>
          </a:p>
        </p:txBody>
      </p:sp>
      <p:cxnSp>
        <p:nvCxnSpPr>
          <p:cNvPr id="13" name="Straight Connector 12"/>
          <p:cNvCxnSpPr/>
          <p:nvPr/>
        </p:nvCxnSpPr>
        <p:spPr>
          <a:xfrm rot="5400000">
            <a:off x="2327447" y="5255386"/>
            <a:ext cx="2343600" cy="794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3194050" y="3498573"/>
            <a:ext cx="685800" cy="41549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100" i="1" dirty="0" smtClean="0">
                <a:latin typeface="Times"/>
                <a:cs typeface="Times"/>
              </a:rPr>
              <a:t>n</a:t>
            </a:r>
            <a:r>
              <a:rPr lang="en-US" sz="2100" i="1" baseline="-25000" dirty="0" smtClean="0">
                <a:latin typeface="Times"/>
                <a:cs typeface="Times"/>
              </a:rPr>
              <a:t>a</a:t>
            </a:r>
          </a:p>
        </p:txBody>
      </p:sp>
      <p:cxnSp>
        <p:nvCxnSpPr>
          <p:cNvPr id="15" name="Straight Arrow Connector 14"/>
          <p:cNvCxnSpPr/>
          <p:nvPr/>
        </p:nvCxnSpPr>
        <p:spPr>
          <a:xfrm flipV="1">
            <a:off x="1889522" y="5278875"/>
            <a:ext cx="1609328" cy="189810"/>
          </a:xfrm>
          <a:prstGeom prst="straightConnector1">
            <a:avLst/>
          </a:prstGeom>
          <a:ln w="19050">
            <a:solidFill>
              <a:schemeClr val="tx1"/>
            </a:solidFill>
            <a:prstDash val="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>
            <a:off x="3498850" y="5582087"/>
            <a:ext cx="2286000" cy="1588"/>
          </a:xfrm>
          <a:prstGeom prst="straightConnector1">
            <a:avLst/>
          </a:prstGeom>
          <a:ln w="19050">
            <a:solidFill>
              <a:schemeClr val="tx1"/>
            </a:solidFill>
            <a:prstDash val="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rot="10800000">
            <a:off x="4337050" y="5971152"/>
            <a:ext cx="2590800" cy="1588"/>
          </a:xfrm>
          <a:prstGeom prst="straightConnector1">
            <a:avLst/>
          </a:prstGeom>
          <a:ln w="19050">
            <a:solidFill>
              <a:schemeClr val="tx1"/>
            </a:solidFill>
            <a:prstDash val="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 flipH="1" flipV="1">
            <a:off x="6927850" y="5277287"/>
            <a:ext cx="1226368" cy="191398"/>
          </a:xfrm>
          <a:prstGeom prst="straightConnector1">
            <a:avLst/>
          </a:prstGeom>
          <a:ln w="19050">
            <a:solidFill>
              <a:schemeClr val="tx1"/>
            </a:solidFill>
            <a:prstDash val="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953418" y="4733216"/>
            <a:ext cx="685800" cy="43088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100" i="1" dirty="0" smtClean="0">
                <a:latin typeface="Times"/>
                <a:cs typeface="Times"/>
              </a:rPr>
              <a:t>p</a:t>
            </a:r>
            <a:r>
              <a:rPr lang="en-US" sz="2100" i="1" baseline="-25000" dirty="0" smtClean="0">
                <a:latin typeface="Times"/>
                <a:cs typeface="Times"/>
              </a:rPr>
              <a:t>1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730282" y="4876071"/>
            <a:ext cx="685800" cy="41549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100" i="1" dirty="0" smtClean="0">
                <a:latin typeface="Times"/>
                <a:cs typeface="Times"/>
              </a:rPr>
              <a:t>p</a:t>
            </a:r>
            <a:r>
              <a:rPr lang="en-US" sz="2100" i="1" baseline="-25000" dirty="0" smtClean="0">
                <a:latin typeface="Times"/>
                <a:cs typeface="Times"/>
              </a:rPr>
              <a:t>2</a:t>
            </a: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6394450" y="3533071"/>
            <a:ext cx="1143000" cy="457200"/>
          </a:xfrm>
          <a:prstGeom prst="rect">
            <a:avLst/>
          </a:prstGeom>
          <a:solidFill>
            <a:schemeClr val="bg1"/>
          </a:solidFill>
          <a:ln w="28575" cmpd="sng">
            <a:solidFill>
              <a:schemeClr val="tx1"/>
            </a:solidFill>
            <a:miter lim="800000"/>
            <a:headEnd/>
            <a:tailEnd/>
          </a:ln>
        </p:spPr>
        <p:txBody>
          <a:bodyPr wrap="none" anchor="b">
            <a:prstTxWarp prst="textNoShape">
              <a:avLst/>
            </a:prstTxWarp>
          </a:bodyPr>
          <a:lstStyle/>
          <a:p>
            <a:pPr algn="ctr"/>
            <a:endParaRPr lang="en-US" sz="2600" baseline="-25000" dirty="0" smtClean="0">
              <a:latin typeface="Times"/>
              <a:cs typeface="Times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623050" y="3498573"/>
            <a:ext cx="685800" cy="41549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100" i="1" dirty="0" smtClean="0">
                <a:latin typeface="Times"/>
                <a:cs typeface="Times"/>
              </a:rPr>
              <a:t>n</a:t>
            </a:r>
            <a:r>
              <a:rPr lang="en-US" sz="2100" i="1" baseline="-25000" dirty="0" smtClean="0">
                <a:latin typeface="Times"/>
                <a:cs typeface="Times"/>
              </a:rPr>
              <a:t>b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673498" y="4964629"/>
            <a:ext cx="685800" cy="41549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100" i="1" dirty="0" smtClean="0">
                <a:latin typeface="Times"/>
                <a:cs typeface="Times"/>
              </a:rPr>
              <a:t>v</a:t>
            </a:r>
            <a:r>
              <a:rPr lang="en-US" sz="2100" i="1" baseline="-25000" dirty="0" smtClean="0">
                <a:latin typeface="Times"/>
                <a:cs typeface="Times"/>
              </a:rPr>
              <a:t>1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794178" y="4981179"/>
            <a:ext cx="685800" cy="41549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100" i="1" dirty="0" smtClean="0">
                <a:latin typeface="Times"/>
                <a:cs typeface="Times"/>
              </a:rPr>
              <a:t>v</a:t>
            </a:r>
            <a:r>
              <a:rPr lang="en-US" sz="2100" i="1" baseline="-25000" dirty="0" smtClean="0">
                <a:latin typeface="Times"/>
                <a:cs typeface="Times"/>
              </a:rPr>
              <a:t>2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435970" y="5014189"/>
            <a:ext cx="685800" cy="41549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100" i="1" dirty="0" smtClean="0">
                <a:latin typeface="Times"/>
                <a:cs typeface="Times"/>
              </a:rPr>
              <a:t>u</a:t>
            </a:r>
            <a:r>
              <a:rPr lang="en-US" sz="2100" i="1" baseline="-25000" dirty="0" smtClean="0">
                <a:latin typeface="Times"/>
                <a:cs typeface="Times"/>
              </a:rPr>
              <a:t>1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282010" y="5014189"/>
            <a:ext cx="685800" cy="41549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100" i="1" dirty="0" smtClean="0">
                <a:latin typeface="Times"/>
                <a:cs typeface="Times"/>
              </a:rPr>
              <a:t>u</a:t>
            </a:r>
            <a:r>
              <a:rPr lang="en-US" sz="2100" i="1" baseline="-25000" dirty="0" smtClean="0">
                <a:latin typeface="Times"/>
                <a:cs typeface="Times"/>
              </a:rPr>
              <a:t>2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3041650" y="3075871"/>
            <a:ext cx="106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smtClean="0"/>
              <a:t>NAT Box</a:t>
            </a:r>
            <a:endParaRPr lang="en-US" sz="1800" dirty="0"/>
          </a:p>
        </p:txBody>
      </p:sp>
      <p:sp>
        <p:nvSpPr>
          <p:cNvPr id="31" name="TextBox 30"/>
          <p:cNvSpPr txBox="1"/>
          <p:nvPr/>
        </p:nvSpPr>
        <p:spPr>
          <a:xfrm>
            <a:off x="6394450" y="3075871"/>
            <a:ext cx="106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smtClean="0"/>
              <a:t>NAT Box</a:t>
            </a:r>
            <a:endParaRPr lang="en-US" sz="1800" dirty="0"/>
          </a:p>
        </p:txBody>
      </p:sp>
      <p:sp>
        <p:nvSpPr>
          <p:cNvPr id="33" name="TextBox 32"/>
          <p:cNvSpPr txBox="1"/>
          <p:nvPr/>
        </p:nvSpPr>
        <p:spPr>
          <a:xfrm>
            <a:off x="3833738" y="6732165"/>
            <a:ext cx="2952328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i="1" dirty="0" err="1" smtClean="0">
                <a:latin typeface="Times"/>
                <a:cs typeface="Times"/>
              </a:rPr>
              <a:t>u</a:t>
            </a:r>
            <a:r>
              <a:rPr lang="en-US" sz="1600" i="1" baseline="-25000" dirty="0" err="1" smtClean="0">
                <a:latin typeface="Times"/>
                <a:cs typeface="Times"/>
              </a:rPr>
              <a:t>x</a:t>
            </a:r>
            <a:r>
              <a:rPr lang="en-US" sz="1600" i="1" baseline="-25000" dirty="0" smtClean="0">
                <a:latin typeface="Times"/>
                <a:cs typeface="Times"/>
              </a:rPr>
              <a:t> </a:t>
            </a:r>
            <a:r>
              <a:rPr lang="en-US" sz="1600" dirty="0" smtClean="0"/>
              <a:t>Public </a:t>
            </a:r>
            <a:r>
              <a:rPr lang="en-US" sz="1600" dirty="0"/>
              <a:t>endpoint (</a:t>
            </a:r>
            <a:r>
              <a:rPr lang="en-US" sz="1600" dirty="0" err="1"/>
              <a:t>IP:Port</a:t>
            </a:r>
            <a:r>
              <a:rPr lang="en-US" sz="1600" dirty="0"/>
              <a:t>)</a:t>
            </a:r>
          </a:p>
          <a:p>
            <a:pPr algn="ctr"/>
            <a:endParaRPr lang="en-US" sz="1600" dirty="0"/>
          </a:p>
        </p:txBody>
      </p:sp>
      <p:pic>
        <p:nvPicPr>
          <p:cNvPr id="37" name="Picture 8" descr="2342308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69442" y="4876071"/>
            <a:ext cx="792088" cy="8218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" name="Picture 8" descr="2342308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082210" y="4948079"/>
            <a:ext cx="792088" cy="8218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" name="TextBox 39"/>
          <p:cNvSpPr txBox="1"/>
          <p:nvPr/>
        </p:nvSpPr>
        <p:spPr>
          <a:xfrm>
            <a:off x="4049762" y="6465619"/>
            <a:ext cx="25202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i="1" dirty="0" err="1" smtClean="0">
                <a:latin typeface="Times"/>
                <a:cs typeface="Times"/>
              </a:rPr>
              <a:t>v</a:t>
            </a:r>
            <a:r>
              <a:rPr lang="en-US" sz="1600" i="1" baseline="-25000" dirty="0" err="1" smtClean="0">
                <a:latin typeface="Times"/>
                <a:cs typeface="Times"/>
              </a:rPr>
              <a:t>x</a:t>
            </a:r>
            <a:r>
              <a:rPr lang="en-US" sz="1600" i="1" baseline="-25000" dirty="0" smtClean="0">
                <a:latin typeface="Times"/>
                <a:cs typeface="Times"/>
              </a:rPr>
              <a:t> </a:t>
            </a:r>
            <a:r>
              <a:rPr lang="en-US" sz="1600" dirty="0" smtClean="0"/>
              <a:t>Private endpoint (</a:t>
            </a:r>
            <a:r>
              <a:rPr lang="en-US" sz="1600" dirty="0" err="1" smtClean="0"/>
              <a:t>IP:Port</a:t>
            </a:r>
            <a:r>
              <a:rPr lang="en-US" sz="1600" dirty="0" smtClean="0"/>
              <a:t>)</a:t>
            </a:r>
            <a:endParaRPr lang="en-US" sz="1600" dirty="0"/>
          </a:p>
        </p:txBody>
      </p:sp>
      <p:pic>
        <p:nvPicPr>
          <p:cNvPr id="44" name="Picture 8" descr="2342308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41850" y="3147879"/>
            <a:ext cx="792088" cy="8218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47" name="Straight Arrow Connector 46"/>
          <p:cNvCxnSpPr>
            <a:endCxn id="44" idx="2"/>
          </p:cNvCxnSpPr>
          <p:nvPr/>
        </p:nvCxnSpPr>
        <p:spPr>
          <a:xfrm flipV="1">
            <a:off x="3473698" y="3969732"/>
            <a:ext cx="1764196" cy="1338387"/>
          </a:xfrm>
          <a:prstGeom prst="straightConnector1">
            <a:avLst/>
          </a:prstGeom>
          <a:ln w="19050">
            <a:solidFill>
              <a:schemeClr val="tx1"/>
            </a:solidFill>
            <a:prstDash val="dash"/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/>
          <p:cNvCxnSpPr>
            <a:endCxn id="44" idx="2"/>
          </p:cNvCxnSpPr>
          <p:nvPr/>
        </p:nvCxnSpPr>
        <p:spPr>
          <a:xfrm flipH="1" flipV="1">
            <a:off x="5237894" y="3969732"/>
            <a:ext cx="1692188" cy="1338387"/>
          </a:xfrm>
          <a:prstGeom prst="straightConnector1">
            <a:avLst/>
          </a:prstGeom>
          <a:ln w="19050">
            <a:solidFill>
              <a:schemeClr val="tx1"/>
            </a:solidFill>
            <a:prstDash val="dash"/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5" name="TextBox 54"/>
          <p:cNvSpPr txBox="1"/>
          <p:nvPr/>
        </p:nvSpPr>
        <p:spPr>
          <a:xfrm>
            <a:off x="3435970" y="5524143"/>
            <a:ext cx="685800" cy="41549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100" i="1" dirty="0" smtClean="0">
                <a:latin typeface="Times"/>
                <a:cs typeface="Times"/>
              </a:rPr>
              <a:t>u</a:t>
            </a:r>
            <a:r>
              <a:rPr lang="en-US" sz="2100" i="1" baseline="-25000" dirty="0" smtClean="0">
                <a:latin typeface="Times"/>
                <a:cs typeface="Times"/>
              </a:rPr>
              <a:t>3</a:t>
            </a:r>
          </a:p>
        </p:txBody>
      </p:sp>
      <p:cxnSp>
        <p:nvCxnSpPr>
          <p:cNvPr id="59" name="Straight Connector 58"/>
          <p:cNvCxnSpPr/>
          <p:nvPr/>
        </p:nvCxnSpPr>
        <p:spPr bwMode="auto">
          <a:xfrm flipV="1">
            <a:off x="5777954" y="5468685"/>
            <a:ext cx="216024" cy="21602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3" name="Straight Connector 62"/>
          <p:cNvCxnSpPr/>
          <p:nvPr/>
        </p:nvCxnSpPr>
        <p:spPr bwMode="auto">
          <a:xfrm rot="16200000" flipV="1">
            <a:off x="5777954" y="5468685"/>
            <a:ext cx="216024" cy="21602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6" name="Straight Connector 65"/>
          <p:cNvCxnSpPr/>
          <p:nvPr/>
        </p:nvCxnSpPr>
        <p:spPr>
          <a:xfrm rot="5400000">
            <a:off x="5758679" y="5271936"/>
            <a:ext cx="2343600" cy="794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7" name="Straight Connector 66"/>
          <p:cNvCxnSpPr/>
          <p:nvPr/>
        </p:nvCxnSpPr>
        <p:spPr bwMode="auto">
          <a:xfrm flipV="1">
            <a:off x="4121770" y="5900733"/>
            <a:ext cx="216024" cy="21602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8" name="Straight Connector 67"/>
          <p:cNvCxnSpPr/>
          <p:nvPr/>
        </p:nvCxnSpPr>
        <p:spPr bwMode="auto">
          <a:xfrm rot="16200000" flipV="1">
            <a:off x="4121770" y="5900733"/>
            <a:ext cx="216024" cy="21602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69" name="TextBox 68"/>
          <p:cNvSpPr txBox="1"/>
          <p:nvPr/>
        </p:nvSpPr>
        <p:spPr>
          <a:xfrm>
            <a:off x="6282010" y="5540693"/>
            <a:ext cx="685800" cy="41549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100" i="1" dirty="0" smtClean="0">
                <a:latin typeface="Times"/>
                <a:cs typeface="Times"/>
              </a:rPr>
              <a:t>u</a:t>
            </a:r>
            <a:r>
              <a:rPr lang="en-US" sz="2100" i="1" baseline="-25000" dirty="0">
                <a:latin typeface="Times"/>
                <a:cs typeface="Times"/>
              </a:rPr>
              <a:t>4</a:t>
            </a:r>
            <a:endParaRPr lang="en-US" sz="2100" i="1" baseline="-25000" dirty="0" smtClean="0">
              <a:latin typeface="Times"/>
              <a:cs typeface="Times"/>
            </a:endParaRPr>
          </a:p>
        </p:txBody>
      </p:sp>
      <p:cxnSp>
        <p:nvCxnSpPr>
          <p:cNvPr id="70" name="Straight Arrow Connector 69"/>
          <p:cNvCxnSpPr/>
          <p:nvPr/>
        </p:nvCxnSpPr>
        <p:spPr>
          <a:xfrm flipH="1">
            <a:off x="6930082" y="5612701"/>
            <a:ext cx="1368152" cy="360040"/>
          </a:xfrm>
          <a:prstGeom prst="straightConnector1">
            <a:avLst/>
          </a:prstGeom>
          <a:ln w="19050">
            <a:solidFill>
              <a:schemeClr val="tx1"/>
            </a:solidFill>
            <a:prstDash val="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5" name="Straight Arrow Connector 74"/>
          <p:cNvCxnSpPr/>
          <p:nvPr/>
        </p:nvCxnSpPr>
        <p:spPr>
          <a:xfrm>
            <a:off x="1889522" y="5612701"/>
            <a:ext cx="1584176" cy="0"/>
          </a:xfrm>
          <a:prstGeom prst="straightConnector1">
            <a:avLst/>
          </a:prstGeom>
          <a:ln w="19050">
            <a:solidFill>
              <a:schemeClr val="tx1"/>
            </a:solidFill>
            <a:prstDash val="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TextBox 41"/>
          <p:cNvSpPr txBox="1"/>
          <p:nvPr/>
        </p:nvSpPr>
        <p:spPr>
          <a:xfrm>
            <a:off x="1635770" y="5557243"/>
            <a:ext cx="685800" cy="41549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100" i="1" dirty="0" smtClean="0">
                <a:latin typeface="Times"/>
                <a:cs typeface="Times"/>
              </a:rPr>
              <a:t>v</a:t>
            </a:r>
            <a:r>
              <a:rPr lang="en-US" sz="2100" i="1" baseline="-25000" dirty="0">
                <a:latin typeface="Times"/>
                <a:cs typeface="Times"/>
              </a:rPr>
              <a:t>3</a:t>
            </a:r>
            <a:endParaRPr lang="en-US" sz="2100" i="1" baseline="-25000" dirty="0" smtClean="0">
              <a:latin typeface="Times"/>
              <a:cs typeface="Times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7828458" y="5612701"/>
            <a:ext cx="685800" cy="41549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100" i="1" dirty="0" smtClean="0">
                <a:latin typeface="Times"/>
                <a:cs typeface="Times"/>
              </a:rPr>
              <a:t>v</a:t>
            </a:r>
            <a:r>
              <a:rPr lang="en-US" sz="2100" i="1" baseline="-25000" dirty="0" smtClean="0">
                <a:latin typeface="Times"/>
                <a:cs typeface="Times"/>
              </a:rPr>
              <a:t>4</a:t>
            </a:r>
          </a:p>
        </p:txBody>
      </p:sp>
      <p:sp>
        <p:nvSpPr>
          <p:cNvPr id="46" name="Content Placeholder 2"/>
          <p:cNvSpPr>
            <a:spLocks noGrp="1"/>
          </p:cNvSpPr>
          <p:nvPr>
            <p:ph sz="quarter" idx="13"/>
          </p:nvPr>
        </p:nvSpPr>
        <p:spPr>
          <a:xfrm>
            <a:off x="521370" y="2051645"/>
            <a:ext cx="9633455" cy="4489555"/>
          </a:xfrm>
        </p:spPr>
        <p:txBody>
          <a:bodyPr/>
          <a:lstStyle/>
          <a:p>
            <a:r>
              <a:rPr lang="en-US" dirty="0" smtClean="0"/>
              <a:t>Network Address Translators prevent direct communication between peers in different private networks</a:t>
            </a:r>
          </a:p>
          <a:p>
            <a:endParaRPr lang="en-US" dirty="0"/>
          </a:p>
          <a:p>
            <a:pPr lvl="1"/>
            <a:endParaRPr lang="en-US" dirty="0"/>
          </a:p>
          <a:p>
            <a:pPr lvl="1"/>
            <a:endParaRPr lang="en-US" dirty="0" smtClean="0"/>
          </a:p>
          <a:p>
            <a:pPr lvl="1"/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42245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NAT Traversal – Model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n-US" sz="2000" dirty="0"/>
          </a:p>
          <a:p>
            <a:r>
              <a:rPr lang="en-US" sz="2000" dirty="0" smtClean="0"/>
              <a:t>We classify NAT </a:t>
            </a:r>
            <a:r>
              <a:rPr lang="en-US" sz="2000" dirty="0"/>
              <a:t>Types </a:t>
            </a:r>
            <a:r>
              <a:rPr lang="en-US" sz="2000" dirty="0" smtClean="0"/>
              <a:t>as </a:t>
            </a:r>
            <a:r>
              <a:rPr lang="en-US" sz="2000" dirty="0">
                <a:solidFill>
                  <a:srgbClr val="0000FF"/>
                </a:solidFill>
              </a:rPr>
              <a:t>Set </a:t>
            </a:r>
            <a:r>
              <a:rPr lang="en-US" sz="2000" dirty="0" smtClean="0">
                <a:solidFill>
                  <a:srgbClr val="0000FF"/>
                </a:solidFill>
              </a:rPr>
              <a:t>T of three Policies:</a:t>
            </a:r>
            <a:endParaRPr lang="en-US" sz="2000" dirty="0">
              <a:solidFill>
                <a:srgbClr val="0000FF"/>
              </a:solidFill>
            </a:endParaRPr>
          </a:p>
          <a:p>
            <a:pPr lvl="1"/>
            <a:r>
              <a:rPr lang="en-US" sz="1800" dirty="0" smtClean="0">
                <a:solidFill>
                  <a:srgbClr val="0000FF"/>
                </a:solidFill>
              </a:rPr>
              <a:t>Mapping </a:t>
            </a:r>
            <a:r>
              <a:rPr lang="en-US" sz="1800" dirty="0"/>
              <a:t>(3) [EI,HD,PD</a:t>
            </a:r>
            <a:r>
              <a:rPr lang="en-US" sz="1800" dirty="0" smtClean="0"/>
              <a:t>]</a:t>
            </a:r>
            <a:endParaRPr lang="en-US" sz="1800" dirty="0"/>
          </a:p>
          <a:p>
            <a:pPr lvl="2"/>
            <a:r>
              <a:rPr lang="en-US" sz="1600" dirty="0"/>
              <a:t>“When a new port is opened by the NAT”</a:t>
            </a:r>
          </a:p>
          <a:p>
            <a:pPr lvl="1"/>
            <a:r>
              <a:rPr lang="en-US" sz="1800" dirty="0">
                <a:solidFill>
                  <a:srgbClr val="0000FF"/>
                </a:solidFill>
              </a:rPr>
              <a:t>Allocation</a:t>
            </a:r>
            <a:r>
              <a:rPr lang="en-US" sz="1800" dirty="0">
                <a:solidFill>
                  <a:srgbClr val="000090"/>
                </a:solidFill>
              </a:rPr>
              <a:t> </a:t>
            </a:r>
            <a:r>
              <a:rPr lang="en-US" sz="1800" dirty="0"/>
              <a:t>(3) [PP,PC,R</a:t>
            </a:r>
            <a:r>
              <a:rPr lang="en-US" sz="1800" dirty="0" smtClean="0"/>
              <a:t>]</a:t>
            </a:r>
            <a:endParaRPr lang="en-US" sz="1800" dirty="0"/>
          </a:p>
          <a:p>
            <a:pPr lvl="2"/>
            <a:r>
              <a:rPr lang="en-US" sz="1600" dirty="0"/>
              <a:t>“Which” port number is used</a:t>
            </a:r>
          </a:p>
          <a:p>
            <a:pPr lvl="1"/>
            <a:r>
              <a:rPr lang="en-US" sz="1800" dirty="0">
                <a:solidFill>
                  <a:srgbClr val="0000FF"/>
                </a:solidFill>
              </a:rPr>
              <a:t>Filtering</a:t>
            </a:r>
            <a:r>
              <a:rPr lang="en-US" sz="1800" dirty="0"/>
              <a:t> (3) [EI,HD,PD</a:t>
            </a:r>
            <a:r>
              <a:rPr lang="en-US" sz="1800" dirty="0" smtClean="0"/>
              <a:t>]</a:t>
            </a:r>
            <a:endParaRPr lang="en-US" sz="1800" dirty="0"/>
          </a:p>
          <a:p>
            <a:pPr lvl="2"/>
            <a:r>
              <a:rPr lang="en-US" sz="1600" dirty="0"/>
              <a:t>“How” the open port can </a:t>
            </a:r>
            <a:r>
              <a:rPr lang="en-US" sz="1600" dirty="0" smtClean="0"/>
              <a:t>exploited</a:t>
            </a:r>
            <a:endParaRPr lang="en-US" sz="2000" dirty="0" smtClean="0"/>
          </a:p>
          <a:p>
            <a:endParaRPr lang="en-US" sz="2000" dirty="0" smtClean="0"/>
          </a:p>
          <a:p>
            <a:pPr marL="0" indent="0">
              <a:buNone/>
            </a:pPr>
            <a:endParaRPr lang="en-US" sz="2000" dirty="0" smtClean="0"/>
          </a:p>
          <a:p>
            <a:r>
              <a:rPr lang="en-US" sz="2000" dirty="0" smtClean="0"/>
              <a:t>We claim that </a:t>
            </a:r>
            <a:r>
              <a:rPr lang="en-US" sz="2000" dirty="0" smtClean="0">
                <a:solidFill>
                  <a:srgbClr val="0000FF"/>
                </a:solidFill>
              </a:rPr>
              <a:t>Traversal</a:t>
            </a:r>
            <a:r>
              <a:rPr lang="en-US" sz="2000" dirty="0" smtClean="0"/>
              <a:t>, i.e. hole punching,</a:t>
            </a:r>
            <a:r>
              <a:rPr lang="en-US" sz="2000" b="1" dirty="0" smtClean="0"/>
              <a:t> </a:t>
            </a:r>
            <a:r>
              <a:rPr lang="en-US" sz="2000" dirty="0" smtClean="0"/>
              <a:t>has </a:t>
            </a:r>
            <a:r>
              <a:rPr lang="en-US" sz="2000" dirty="0"/>
              <a:t>to be carried out by considering </a:t>
            </a:r>
            <a:r>
              <a:rPr lang="en-US" sz="2000" dirty="0">
                <a:solidFill>
                  <a:srgbClr val="0000FF"/>
                </a:solidFill>
              </a:rPr>
              <a:t>combinations</a:t>
            </a:r>
            <a:r>
              <a:rPr lang="en-US" sz="2000" dirty="0"/>
              <a:t> of </a:t>
            </a:r>
            <a:r>
              <a:rPr lang="en-US" sz="2000" dirty="0" smtClean="0"/>
              <a:t>all 27 types</a:t>
            </a:r>
            <a:endParaRPr lang="en-US" sz="2000" dirty="0"/>
          </a:p>
          <a:p>
            <a:pPr lvl="1"/>
            <a:r>
              <a:rPr lang="en-US" sz="1800" dirty="0"/>
              <a:t>Which leaves </a:t>
            </a:r>
            <a:r>
              <a:rPr lang="en-US" sz="1800" dirty="0" smtClean="0"/>
              <a:t>378 possible combinations</a:t>
            </a:r>
          </a:p>
          <a:p>
            <a:pPr marL="0" indent="0">
              <a:buNone/>
            </a:pPr>
            <a:endParaRPr lang="en-US" sz="2000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>
              <a:defRPr/>
            </a:pPr>
            <a:fld id="{59324F91-581C-2242-B605-07481E2F0B97}" type="datetime1">
              <a:rPr lang="en-US" smtClean="0"/>
              <a:t>2013-04-25</a:t>
            </a:fld>
            <a:endParaRPr lang="sv-S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>
              <a:defRPr/>
            </a:pPr>
            <a:r>
              <a:rPr lang="sv-SE" smtClean="0"/>
              <a:t>Roberto Roverso, ID2210 Presentation</a:t>
            </a:r>
            <a:endParaRPr lang="sv-S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3F656650-8AFE-AC4E-B95D-E8EF9734791C}" type="slidenum">
              <a:rPr lang="sv-SE" smtClean="0"/>
              <a:pPr/>
              <a:t>20</a:t>
            </a:fld>
            <a:endParaRPr lang="sv-SE"/>
          </a:p>
        </p:txBody>
      </p:sp>
      <p:sp>
        <p:nvSpPr>
          <p:cNvPr id="7" name="Right Brace 6"/>
          <p:cNvSpPr/>
          <p:nvPr/>
        </p:nvSpPr>
        <p:spPr>
          <a:xfrm>
            <a:off x="7290122" y="2843733"/>
            <a:ext cx="350242" cy="1800200"/>
          </a:xfrm>
          <a:prstGeom prst="rightBrac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lIns="104287" tIns="52144" rIns="104287" bIns="52144"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6786066" y="3491805"/>
            <a:ext cx="40324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2"/>
            <a:r>
              <a:rPr lang="en-US" sz="1600" dirty="0" smtClean="0">
                <a:solidFill>
                  <a:srgbClr val="0000FF"/>
                </a:solidFill>
              </a:rPr>
              <a:t>27</a:t>
            </a:r>
            <a:r>
              <a:rPr lang="en-US" sz="1600" b="1" dirty="0" smtClean="0"/>
              <a:t> </a:t>
            </a:r>
            <a:r>
              <a:rPr lang="en-US" sz="1600" dirty="0"/>
              <a:t>possible </a:t>
            </a:r>
            <a:r>
              <a:rPr lang="en-US" sz="1600" dirty="0">
                <a:solidFill>
                  <a:srgbClr val="0000FF"/>
                </a:solidFill>
              </a:rPr>
              <a:t>NAT Types</a:t>
            </a:r>
          </a:p>
        </p:txBody>
      </p:sp>
    </p:spTree>
    <p:extLst>
      <p:ext uri="{BB962C8B-B14F-4D97-AF65-F5344CB8AC3E}">
        <p14:creationId xmlns:p14="http://schemas.microsoft.com/office/powerpoint/2010/main" val="23574190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NAT combinations table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>
              <a:defRPr/>
            </a:pPr>
            <a:fld id="{F9F4330D-CE8A-3448-8D33-DD2C532D0FD4}" type="datetime1">
              <a:rPr lang="en-US" smtClean="0"/>
              <a:t>2013-04-25</a:t>
            </a:fld>
            <a:endParaRPr lang="sv-S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>
              <a:defRPr/>
            </a:pPr>
            <a:r>
              <a:rPr lang="sv-SE" smtClean="0"/>
              <a:t>Roberto Roverso, ID2210 Presentation</a:t>
            </a:r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3F656650-8AFE-AC4E-B95D-E8EF9734791C}" type="slidenum">
              <a:rPr lang="sv-SE" smtClean="0"/>
              <a:pPr/>
              <a:t>21</a:t>
            </a:fld>
            <a:endParaRPr lang="sv-SE"/>
          </a:p>
        </p:txBody>
      </p:sp>
      <p:sp>
        <p:nvSpPr>
          <p:cNvPr id="12" name="TextBox 11"/>
          <p:cNvSpPr txBox="1"/>
          <p:nvPr/>
        </p:nvSpPr>
        <p:spPr>
          <a:xfrm>
            <a:off x="2609602" y="6588149"/>
            <a:ext cx="5715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kern="1200" dirty="0" smtClean="0"/>
              <a:t>80% of all combinations are traversable</a:t>
            </a:r>
            <a:endParaRPr lang="en-US" sz="2000" kern="1200" dirty="0"/>
          </a:p>
        </p:txBody>
      </p:sp>
      <p:pic>
        <p:nvPicPr>
          <p:cNvPr id="16" name="Picture 15" descr="tableCorrected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14" y="1475581"/>
            <a:ext cx="10632493" cy="5616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8010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NAT </a:t>
            </a:r>
            <a:r>
              <a:rPr lang="en-US" dirty="0" smtClean="0"/>
              <a:t>Traversal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 smtClean="0"/>
              <a:t>Experimental results: </a:t>
            </a:r>
          </a:p>
          <a:p>
            <a:pPr lvl="1"/>
            <a:r>
              <a:rPr lang="en-US" dirty="0" smtClean="0"/>
              <a:t>~</a:t>
            </a:r>
            <a:r>
              <a:rPr lang="en-US" dirty="0" smtClean="0">
                <a:solidFill>
                  <a:srgbClr val="0000FF"/>
                </a:solidFill>
              </a:rPr>
              <a:t>4800 peers </a:t>
            </a:r>
            <a:r>
              <a:rPr lang="en-US" dirty="0" smtClean="0"/>
              <a:t>located in Sweden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“Open”/not </a:t>
            </a:r>
            <a:r>
              <a:rPr lang="en-US" dirty="0" err="1" smtClean="0"/>
              <a:t>natted</a:t>
            </a:r>
            <a:r>
              <a:rPr lang="en-US" dirty="0" smtClean="0"/>
              <a:t> peers: </a:t>
            </a:r>
            <a:r>
              <a:rPr lang="en-US" dirty="0" smtClean="0">
                <a:solidFill>
                  <a:srgbClr val="0000FF"/>
                </a:solidFill>
              </a:rPr>
              <a:t>18.1%</a:t>
            </a:r>
            <a:r>
              <a:rPr lang="en-US" dirty="0" smtClean="0"/>
              <a:t>  </a:t>
            </a:r>
          </a:p>
          <a:p>
            <a:endParaRPr lang="en-US" dirty="0"/>
          </a:p>
          <a:p>
            <a:pPr lvl="1"/>
            <a:r>
              <a:rPr lang="en-US" dirty="0" smtClean="0"/>
              <a:t>Average connectivity probability</a:t>
            </a:r>
          </a:p>
          <a:p>
            <a:pPr lvl="2"/>
            <a:r>
              <a:rPr lang="en-US" dirty="0" smtClean="0"/>
              <a:t>Direct both ways all-to-all: </a:t>
            </a:r>
            <a:r>
              <a:rPr lang="en-US" dirty="0" smtClean="0">
                <a:solidFill>
                  <a:srgbClr val="0000FF"/>
                </a:solidFill>
              </a:rPr>
              <a:t>85%</a:t>
            </a:r>
          </a:p>
          <a:p>
            <a:pPr lvl="2"/>
            <a:r>
              <a:rPr lang="en-US" dirty="0" smtClean="0"/>
              <a:t>One-way: </a:t>
            </a:r>
            <a:r>
              <a:rPr lang="en-US" dirty="0" smtClean="0">
                <a:solidFill>
                  <a:srgbClr val="0000FF"/>
                </a:solidFill>
              </a:rPr>
              <a:t>8%</a:t>
            </a:r>
            <a:endParaRPr lang="en-US" dirty="0">
              <a:solidFill>
                <a:srgbClr val="0000FF"/>
              </a:solidFill>
            </a:endParaRPr>
          </a:p>
          <a:p>
            <a:pPr lvl="2"/>
            <a:r>
              <a:rPr lang="en-US" dirty="0"/>
              <a:t>Direct both ways e</a:t>
            </a:r>
            <a:r>
              <a:rPr lang="en-US" dirty="0" smtClean="0"/>
              <a:t>xcluding not supported types/one-way: </a:t>
            </a:r>
            <a:r>
              <a:rPr lang="en-US" dirty="0" smtClean="0">
                <a:solidFill>
                  <a:srgbClr val="0000FF"/>
                </a:solidFill>
              </a:rPr>
              <a:t>92%</a:t>
            </a:r>
          </a:p>
          <a:p>
            <a:pPr lvl="2"/>
            <a:endParaRPr lang="en-US" dirty="0" smtClean="0"/>
          </a:p>
          <a:p>
            <a:pPr lvl="1"/>
            <a:r>
              <a:rPr lang="en-US" dirty="0" smtClean="0"/>
              <a:t>Average connection establishment time: </a:t>
            </a:r>
            <a:r>
              <a:rPr lang="en-US" dirty="0" smtClean="0">
                <a:solidFill>
                  <a:srgbClr val="0000FF"/>
                </a:solidFill>
              </a:rPr>
              <a:t>1.8 seconds</a:t>
            </a:r>
            <a:endParaRPr lang="en-US" dirty="0">
              <a:solidFill>
                <a:srgbClr val="0000FF"/>
              </a:solidFill>
            </a:endParaRP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NAT Types observed 18 over 27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>
              <a:defRPr/>
            </a:pPr>
            <a:fld id="{F8A49928-F151-034B-AD3F-0739FD79B553}" type="datetime1">
              <a:rPr lang="en-US" smtClean="0"/>
              <a:t>2013-04-25</a:t>
            </a:fld>
            <a:endParaRPr lang="sv-S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>
              <a:defRPr/>
            </a:pPr>
            <a:r>
              <a:rPr lang="sv-SE" smtClean="0"/>
              <a:t>Roberto Roverso, ID2210 Presentation</a:t>
            </a:r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3F656650-8AFE-AC4E-B95D-E8EF9734791C}" type="slidenum">
              <a:rPr lang="sv-SE" smtClean="0"/>
              <a:pPr/>
              <a:t>22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1110836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Traffic Prioritization - DTL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 smtClean="0"/>
              <a:t>Different</a:t>
            </a:r>
            <a:r>
              <a:rPr lang="en-US" dirty="0" smtClean="0">
                <a:solidFill>
                  <a:srgbClr val="0000FF"/>
                </a:solidFill>
              </a:rPr>
              <a:t> congestion control </a:t>
            </a:r>
            <a:r>
              <a:rPr lang="en-US" dirty="0" smtClean="0"/>
              <a:t>mechanisms for traffic prioritization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>
              <a:defRPr/>
            </a:pPr>
            <a:fld id="{F8A49928-F151-034B-AD3F-0739FD79B553}" type="datetime1">
              <a:rPr lang="en-US" smtClean="0"/>
              <a:t>2013-04-25</a:t>
            </a:fld>
            <a:endParaRPr lang="sv-S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>
              <a:defRPr/>
            </a:pPr>
            <a:r>
              <a:rPr lang="sv-SE" smtClean="0"/>
              <a:t>Roberto Roverso, ID2210 Presentation</a:t>
            </a:r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3F656650-8AFE-AC4E-B95D-E8EF9734791C}" type="slidenum">
              <a:rPr lang="sv-SE" smtClean="0"/>
              <a:pPr/>
              <a:t>23</a:t>
            </a:fld>
            <a:endParaRPr lang="sv-SE"/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32233068"/>
              </p:ext>
            </p:extLst>
          </p:nvPr>
        </p:nvGraphicFramePr>
        <p:xfrm>
          <a:off x="593378" y="4067869"/>
          <a:ext cx="6912768" cy="119211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035" name="Equation" r:id="rId4" imgW="3124200" imgH="571500" progId="Equation.3">
                  <p:embed/>
                </p:oleObj>
              </mc:Choice>
              <mc:Fallback>
                <p:oleObj name="Equation" r:id="rId4" imgW="3124200" imgH="5715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593378" y="4067869"/>
                        <a:ext cx="6912768" cy="119211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6714058" y="2771725"/>
            <a:ext cx="41044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Lower than best effort priority</a:t>
            </a:r>
          </a:p>
          <a:p>
            <a:pPr marL="342900" indent="-342900">
              <a:buFont typeface="Arial"/>
              <a:buChar char="•"/>
            </a:pPr>
            <a:r>
              <a:rPr lang="en-US" sz="2000" dirty="0" smtClean="0"/>
              <a:t>Background traffic </a:t>
            </a:r>
            <a:endParaRPr lang="en-US" sz="2000" dirty="0"/>
          </a:p>
        </p:txBody>
      </p:sp>
      <p:sp>
        <p:nvSpPr>
          <p:cNvPr id="10" name="TextBox 9"/>
          <p:cNvSpPr txBox="1"/>
          <p:nvPr/>
        </p:nvSpPr>
        <p:spPr>
          <a:xfrm>
            <a:off x="6714058" y="5952271"/>
            <a:ext cx="41044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Same priority as TCP or higher</a:t>
            </a:r>
          </a:p>
          <a:p>
            <a:pPr marL="342900" indent="-342900">
              <a:buFont typeface="Arial"/>
              <a:buChar char="•"/>
            </a:pPr>
            <a:r>
              <a:rPr lang="en-US" sz="2000" dirty="0" smtClean="0"/>
              <a:t>Urgent traffic</a:t>
            </a:r>
            <a:endParaRPr lang="en-US" sz="2000" dirty="0"/>
          </a:p>
        </p:txBody>
      </p:sp>
      <p:cxnSp>
        <p:nvCxnSpPr>
          <p:cNvPr id="12" name="Straight Arrow Connector 11"/>
          <p:cNvCxnSpPr/>
          <p:nvPr/>
        </p:nvCxnSpPr>
        <p:spPr bwMode="auto">
          <a:xfrm flipH="1">
            <a:off x="6354018" y="3491805"/>
            <a:ext cx="324036" cy="64807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3" name="Straight Arrow Connector 12"/>
          <p:cNvCxnSpPr/>
          <p:nvPr/>
        </p:nvCxnSpPr>
        <p:spPr bwMode="auto">
          <a:xfrm flipH="1" flipV="1">
            <a:off x="6354018" y="5147989"/>
            <a:ext cx="432048" cy="72008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9" name="TextBox 18"/>
          <p:cNvSpPr txBox="1"/>
          <p:nvPr/>
        </p:nvSpPr>
        <p:spPr>
          <a:xfrm>
            <a:off x="7650162" y="4211885"/>
            <a:ext cx="23762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Delay based</a:t>
            </a:r>
            <a:endParaRPr lang="en-US" sz="2000" dirty="0"/>
          </a:p>
        </p:txBody>
      </p:sp>
      <p:sp>
        <p:nvSpPr>
          <p:cNvPr id="20" name="TextBox 19"/>
          <p:cNvSpPr txBox="1"/>
          <p:nvPr/>
        </p:nvSpPr>
        <p:spPr>
          <a:xfrm>
            <a:off x="7650162" y="4686324"/>
            <a:ext cx="23762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Packet-loss based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358749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Traffic </a:t>
            </a:r>
            <a:r>
              <a:rPr lang="en-US" dirty="0" smtClean="0"/>
              <a:t>Prioritization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521370" y="1907629"/>
            <a:ext cx="9633455" cy="4561563"/>
          </a:xfrm>
        </p:spPr>
        <p:txBody>
          <a:bodyPr/>
          <a:lstStyle/>
          <a:p>
            <a:r>
              <a:rPr lang="en-US" sz="2000" dirty="0" smtClean="0">
                <a:solidFill>
                  <a:srgbClr val="0000FF"/>
                </a:solidFill>
              </a:rPr>
              <a:t>LEDBAT</a:t>
            </a:r>
            <a:r>
              <a:rPr lang="en-US" sz="2000" dirty="0" smtClean="0"/>
              <a:t> </a:t>
            </a:r>
            <a:r>
              <a:rPr lang="en-US" sz="2000" dirty="0"/>
              <a:t>as congestion </a:t>
            </a:r>
            <a:r>
              <a:rPr lang="en-US" sz="2000" dirty="0" smtClean="0"/>
              <a:t>control:</a:t>
            </a:r>
            <a:endParaRPr lang="en-US" sz="2000" dirty="0"/>
          </a:p>
          <a:p>
            <a:pPr lvl="1"/>
            <a:r>
              <a:rPr lang="en-US" sz="1800" dirty="0" smtClean="0"/>
              <a:t>Maximizes throughput</a:t>
            </a:r>
          </a:p>
          <a:p>
            <a:pPr lvl="1"/>
            <a:r>
              <a:rPr lang="en-US" sz="1800" dirty="0"/>
              <a:t>F</a:t>
            </a:r>
            <a:r>
              <a:rPr lang="en-US" sz="1800" dirty="0" smtClean="0"/>
              <a:t>ast initial ramp-up</a:t>
            </a:r>
            <a:endParaRPr lang="en-US" sz="1800" dirty="0"/>
          </a:p>
          <a:p>
            <a:pPr lvl="1"/>
            <a:r>
              <a:rPr lang="en-US" sz="1800" dirty="0" smtClean="0"/>
              <a:t>Shares bottleneck equally with other LEDBAT flows</a:t>
            </a:r>
            <a:endParaRPr lang="en-US" sz="1800" dirty="0"/>
          </a:p>
          <a:p>
            <a:pPr lvl="1"/>
            <a:r>
              <a:rPr lang="en-US" sz="1800" dirty="0" smtClean="0"/>
              <a:t>Minimizes latency </a:t>
            </a:r>
            <a:r>
              <a:rPr lang="en-US" sz="1800" dirty="0"/>
              <a:t>introduced </a:t>
            </a:r>
            <a:r>
              <a:rPr lang="en-US" sz="1800" dirty="0" smtClean="0"/>
              <a:t>on other traffic</a:t>
            </a:r>
            <a:endParaRPr lang="en-US" sz="1800" dirty="0"/>
          </a:p>
          <a:p>
            <a:pPr lvl="1"/>
            <a:endParaRPr lang="en-US" sz="2000" dirty="0"/>
          </a:p>
          <a:p>
            <a:r>
              <a:rPr lang="en-US" sz="2000" dirty="0" smtClean="0"/>
              <a:t>Unfortunately </a:t>
            </a:r>
            <a:r>
              <a:rPr lang="en-US" sz="2000" dirty="0"/>
              <a:t>tweaking </a:t>
            </a:r>
            <a:r>
              <a:rPr lang="en-US" sz="2000" dirty="0" smtClean="0"/>
              <a:t>LEDBAT parameters does </a:t>
            </a:r>
            <a:r>
              <a:rPr lang="en-US" sz="2000" dirty="0"/>
              <a:t>not lead to a corresponding degree of aggressiveness</a:t>
            </a:r>
          </a:p>
          <a:p>
            <a:pPr lvl="1"/>
            <a:r>
              <a:rPr lang="en-US" sz="1800" dirty="0" smtClean="0"/>
              <a:t>Delay</a:t>
            </a:r>
            <a:r>
              <a:rPr lang="en-US" sz="1800" dirty="0"/>
              <a:t>-based is good for politeness, not for aggressiveness</a:t>
            </a:r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sz="2000" dirty="0"/>
          </a:p>
          <a:p>
            <a:r>
              <a:rPr lang="en-US" sz="2000" b="1" dirty="0">
                <a:solidFill>
                  <a:srgbClr val="0000FF"/>
                </a:solidFill>
              </a:rPr>
              <a:t>R</a:t>
            </a:r>
            <a:r>
              <a:rPr lang="en-US" sz="2000" b="1" dirty="0" smtClean="0">
                <a:solidFill>
                  <a:srgbClr val="0000FF"/>
                </a:solidFill>
              </a:rPr>
              <a:t>untime</a:t>
            </a:r>
            <a:r>
              <a:rPr lang="en-US" sz="2000" dirty="0" smtClean="0">
                <a:solidFill>
                  <a:srgbClr val="0000FF"/>
                </a:solidFill>
              </a:rPr>
              <a:t> switch </a:t>
            </a:r>
            <a:r>
              <a:rPr lang="en-US" sz="2000" dirty="0" smtClean="0"/>
              <a:t>congestion </a:t>
            </a:r>
            <a:r>
              <a:rPr lang="en-US" sz="2000" dirty="0"/>
              <a:t>control from </a:t>
            </a:r>
            <a:r>
              <a:rPr lang="en-US" sz="2000" dirty="0" smtClean="0"/>
              <a:t>a delay</a:t>
            </a:r>
            <a:r>
              <a:rPr lang="en-US" sz="2000" dirty="0"/>
              <a:t>-based algorithm </a:t>
            </a:r>
            <a:r>
              <a:rPr lang="en-US" sz="2000" dirty="0" smtClean="0"/>
              <a:t>(LEDBAT) to </a:t>
            </a:r>
            <a:r>
              <a:rPr lang="en-US" sz="2000" dirty="0"/>
              <a:t>a packet-loss </a:t>
            </a:r>
            <a:r>
              <a:rPr lang="en-US" sz="2000" dirty="0" smtClean="0"/>
              <a:t>one (</a:t>
            </a:r>
            <a:r>
              <a:rPr lang="en-US" sz="2000" dirty="0" err="1" smtClean="0"/>
              <a:t>MulTCP</a:t>
            </a:r>
            <a:r>
              <a:rPr lang="en-US" sz="2000" dirty="0" smtClean="0"/>
              <a:t>)</a:t>
            </a:r>
          </a:p>
          <a:p>
            <a:pPr lvl="1"/>
            <a:r>
              <a:rPr lang="en-US" sz="1800" dirty="0" smtClean="0"/>
              <a:t>Without re-establishing the connection!</a:t>
            </a:r>
            <a:endParaRPr lang="en-US" sz="1800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>
              <a:defRPr/>
            </a:pPr>
            <a:fld id="{F8A49928-F151-034B-AD3F-0739FD79B553}" type="datetime1">
              <a:rPr lang="en-US" smtClean="0"/>
              <a:t>2013-04-25</a:t>
            </a:fld>
            <a:endParaRPr lang="sv-S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>
              <a:defRPr/>
            </a:pPr>
            <a:r>
              <a:rPr lang="sv-SE" smtClean="0"/>
              <a:t>Roberto Roverso, ID2210 Presentation</a:t>
            </a:r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3F656650-8AFE-AC4E-B95D-E8EF9734791C}" type="slidenum">
              <a:rPr lang="sv-SE" smtClean="0"/>
              <a:pPr/>
              <a:t>24</a:t>
            </a:fld>
            <a:endParaRPr lang="sv-SE"/>
          </a:p>
        </p:txBody>
      </p:sp>
      <p:pic>
        <p:nvPicPr>
          <p:cNvPr id="7" name="Picture 6" descr="utorrent-logo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6226" y="1691605"/>
            <a:ext cx="1223525" cy="1223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43942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Traffic Prioritization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>
              <a:defRPr/>
            </a:pPr>
            <a:fld id="{F8A49928-F151-034B-AD3F-0739FD79B553}" type="datetime1">
              <a:rPr lang="en-US" smtClean="0"/>
              <a:t>2013-04-25</a:t>
            </a:fld>
            <a:endParaRPr lang="sv-S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>
              <a:defRPr/>
            </a:pPr>
            <a:r>
              <a:rPr lang="sv-SE" smtClean="0"/>
              <a:t>Roberto Roverso, ID2210 Presentation</a:t>
            </a:r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3F656650-8AFE-AC4E-B95D-E8EF9734791C}" type="slidenum">
              <a:rPr lang="sv-SE" smtClean="0"/>
              <a:pPr/>
              <a:t>25</a:t>
            </a:fld>
            <a:endParaRPr lang="sv-SE"/>
          </a:p>
        </p:txBody>
      </p:sp>
      <p:pic>
        <p:nvPicPr>
          <p:cNvPr id="7" name="Content Placeholder 6" descr="UTP012vsTCP_5Mbit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4995" r="-14995"/>
          <a:stretch>
            <a:fillRect/>
          </a:stretch>
        </p:blipFill>
        <p:spPr bwMode="auto">
          <a:xfrm>
            <a:off x="377354" y="2195661"/>
            <a:ext cx="9633455" cy="4561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</p:pic>
      <p:sp>
        <p:nvSpPr>
          <p:cNvPr id="8" name="Right Brace 7"/>
          <p:cNvSpPr/>
          <p:nvPr/>
        </p:nvSpPr>
        <p:spPr>
          <a:xfrm rot="16200000">
            <a:off x="3658617" y="570583"/>
            <a:ext cx="350242" cy="3024336"/>
          </a:xfrm>
          <a:prstGeom prst="rightBrac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lIns="104287" tIns="52144" rIns="104287" bIns="52144" rtlCol="0" anchor="ctr"/>
          <a:lstStyle/>
          <a:p>
            <a:pPr algn="ctr"/>
            <a:endParaRPr lang="en-US"/>
          </a:p>
        </p:txBody>
      </p:sp>
      <p:sp>
        <p:nvSpPr>
          <p:cNvPr id="9" name="Right Brace 8"/>
          <p:cNvSpPr/>
          <p:nvPr/>
        </p:nvSpPr>
        <p:spPr>
          <a:xfrm rot="16200000">
            <a:off x="6862973" y="462570"/>
            <a:ext cx="350242" cy="3240360"/>
          </a:xfrm>
          <a:prstGeom prst="rightBrac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lIns="104287" tIns="52144" rIns="104287" bIns="52144"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2897634" y="1331565"/>
            <a:ext cx="20162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LEDBAT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5993978" y="1331565"/>
            <a:ext cx="20162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err="1" smtClean="0"/>
              <a:t>MulTCP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71840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to build a </a:t>
            </a:r>
            <a:br>
              <a:rPr lang="en-US" dirty="0" smtClean="0"/>
            </a:br>
            <a:r>
              <a:rPr lang="en-US" dirty="0" smtClean="0"/>
              <a:t>peer-to-peer software?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>
              <a:defRPr/>
            </a:pPr>
            <a:fld id="{F8A49928-F151-034B-AD3F-0739FD79B553}" type="datetime1">
              <a:rPr lang="en-US" smtClean="0"/>
              <a:t>2013-04-25</a:t>
            </a:fld>
            <a:endParaRPr lang="sv-S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>
              <a:defRPr/>
            </a:pPr>
            <a:r>
              <a:rPr lang="sv-SE" smtClean="0"/>
              <a:t>Roberto Roverso, ID2210 Presentation</a:t>
            </a:r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3F656650-8AFE-AC4E-B95D-E8EF9734791C}" type="slidenum">
              <a:rPr lang="sv-SE" smtClean="0"/>
              <a:pPr/>
              <a:t>26</a:t>
            </a:fld>
            <a:endParaRPr lang="sv-SE"/>
          </a:p>
        </p:txBody>
      </p:sp>
      <p:cxnSp>
        <p:nvCxnSpPr>
          <p:cNvPr id="8" name="Straight Arrow Connector 7"/>
          <p:cNvCxnSpPr/>
          <p:nvPr/>
        </p:nvCxnSpPr>
        <p:spPr bwMode="auto">
          <a:xfrm>
            <a:off x="305346" y="5003973"/>
            <a:ext cx="10081120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9" name="TextBox 8"/>
          <p:cNvSpPr txBox="1"/>
          <p:nvPr/>
        </p:nvSpPr>
        <p:spPr>
          <a:xfrm>
            <a:off x="161330" y="3565554"/>
            <a:ext cx="187220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/>
              <a:t>Development </a:t>
            </a:r>
          </a:p>
          <a:p>
            <a:pPr algn="ctr"/>
            <a:r>
              <a:rPr lang="en-US" sz="2000" b="1" dirty="0" smtClean="0"/>
              <a:t>Framework</a:t>
            </a:r>
            <a:endParaRPr lang="en-US" sz="20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7782526" y="5147989"/>
            <a:ext cx="28803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dirty="0" smtClean="0">
                <a:solidFill>
                  <a:srgbClr val="000000"/>
                </a:solidFill>
              </a:rPr>
              <a:t>Money and Time</a:t>
            </a:r>
            <a:endParaRPr lang="en-US" sz="1800" dirty="0">
              <a:solidFill>
                <a:srgbClr val="00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105546" y="4067869"/>
            <a:ext cx="187220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/>
              <a:t>Network Library</a:t>
            </a:r>
            <a:endParaRPr lang="en-US" sz="20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3905746" y="3779837"/>
            <a:ext cx="18722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/>
              <a:t>Services</a:t>
            </a:r>
            <a:endParaRPr lang="en-US" sz="2000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5633938" y="3772286"/>
            <a:ext cx="252028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/>
              <a:t>Algorithm</a:t>
            </a:r>
          </a:p>
          <a:p>
            <a:pPr algn="ctr"/>
            <a:r>
              <a:rPr lang="en-US" sz="2000" b="1" dirty="0" smtClean="0"/>
              <a:t>Design and Implementation</a:t>
            </a:r>
            <a:endParaRPr lang="en-US" sz="2000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7866186" y="4387839"/>
            <a:ext cx="21602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/>
              <a:t>Testing</a:t>
            </a:r>
            <a:endParaRPr lang="en-US" sz="2000" b="1" dirty="0"/>
          </a:p>
        </p:txBody>
      </p:sp>
      <p:sp>
        <p:nvSpPr>
          <p:cNvPr id="7" name="Oval 6"/>
          <p:cNvSpPr/>
          <p:nvPr/>
        </p:nvSpPr>
        <p:spPr bwMode="auto">
          <a:xfrm>
            <a:off x="1025426" y="4931965"/>
            <a:ext cx="144016" cy="144016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"/>
            </a:endParaRPr>
          </a:p>
        </p:txBody>
      </p:sp>
      <p:sp>
        <p:nvSpPr>
          <p:cNvPr id="16" name="Oval 15"/>
          <p:cNvSpPr/>
          <p:nvPr/>
        </p:nvSpPr>
        <p:spPr bwMode="auto">
          <a:xfrm>
            <a:off x="2897634" y="4931965"/>
            <a:ext cx="144016" cy="144016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"/>
            </a:endParaRPr>
          </a:p>
        </p:txBody>
      </p:sp>
      <p:sp>
        <p:nvSpPr>
          <p:cNvPr id="17" name="Oval 16"/>
          <p:cNvSpPr/>
          <p:nvPr/>
        </p:nvSpPr>
        <p:spPr bwMode="auto">
          <a:xfrm>
            <a:off x="4625826" y="4931965"/>
            <a:ext cx="144016" cy="144016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"/>
            </a:endParaRPr>
          </a:p>
        </p:txBody>
      </p:sp>
      <p:sp>
        <p:nvSpPr>
          <p:cNvPr id="18" name="Oval 17"/>
          <p:cNvSpPr/>
          <p:nvPr/>
        </p:nvSpPr>
        <p:spPr bwMode="auto">
          <a:xfrm>
            <a:off x="6858074" y="4931965"/>
            <a:ext cx="144016" cy="144016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"/>
            </a:endParaRPr>
          </a:p>
        </p:txBody>
      </p:sp>
      <p:sp>
        <p:nvSpPr>
          <p:cNvPr id="21" name="Oval 20"/>
          <p:cNvSpPr/>
          <p:nvPr/>
        </p:nvSpPr>
        <p:spPr bwMode="auto">
          <a:xfrm>
            <a:off x="8874298" y="4931965"/>
            <a:ext cx="144016" cy="144016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"/>
            </a:endParaRPr>
          </a:p>
        </p:txBody>
      </p:sp>
      <p:sp>
        <p:nvSpPr>
          <p:cNvPr id="19" name="Oval 18"/>
          <p:cNvSpPr/>
          <p:nvPr/>
        </p:nvSpPr>
        <p:spPr bwMode="auto">
          <a:xfrm>
            <a:off x="4121770" y="3563813"/>
            <a:ext cx="1512168" cy="864096"/>
          </a:xfrm>
          <a:prstGeom prst="ellipse">
            <a:avLst/>
          </a:prstGeom>
          <a:noFill/>
          <a:ln w="349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"/>
            </a:endParaRPr>
          </a:p>
        </p:txBody>
      </p:sp>
    </p:spTree>
    <p:extLst>
      <p:ext uri="{BB962C8B-B14F-4D97-AF65-F5344CB8AC3E}">
        <p14:creationId xmlns:p14="http://schemas.microsoft.com/office/powerpoint/2010/main" val="31487262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Services</a:t>
            </a:r>
          </a:p>
        </p:txBody>
      </p:sp>
      <p:pic>
        <p:nvPicPr>
          <p:cNvPr id="7" name="Content Placeholder 6" descr="Screen Shot 2012-05-02 at 6.20.03 PM.png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5138" r="-15138"/>
          <a:stretch>
            <a:fillRect/>
          </a:stretch>
        </p:blipFill>
        <p:spPr>
          <a:xfrm>
            <a:off x="377354" y="1835621"/>
            <a:ext cx="9887305" cy="4680544"/>
          </a:xfrm>
        </p:spPr>
      </p:pic>
      <p:sp>
        <p:nvSpPr>
          <p:cNvPr id="4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>
              <a:defRPr/>
            </a:pPr>
            <a:fld id="{F8A49928-F151-034B-AD3F-0739FD79B553}" type="datetime1">
              <a:rPr lang="en-US" smtClean="0"/>
              <a:t>2013-04-25</a:t>
            </a:fld>
            <a:endParaRPr lang="sv-S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>
              <a:defRPr/>
            </a:pPr>
            <a:r>
              <a:rPr lang="sv-SE" smtClean="0"/>
              <a:t>Roberto Roverso, ID2210 Presentation</a:t>
            </a:r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3F656650-8AFE-AC4E-B95D-E8EF9734791C}" type="slidenum">
              <a:rPr lang="sv-SE" smtClean="0"/>
              <a:pPr/>
              <a:t>27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5316515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to build a </a:t>
            </a:r>
            <a:br>
              <a:rPr lang="en-US" dirty="0" smtClean="0"/>
            </a:br>
            <a:r>
              <a:rPr lang="en-US" dirty="0" smtClean="0"/>
              <a:t>peer-to-peer software?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>
              <a:defRPr/>
            </a:pPr>
            <a:fld id="{F8A49928-F151-034B-AD3F-0739FD79B553}" type="datetime1">
              <a:rPr lang="en-US" smtClean="0"/>
              <a:t>2013-04-25</a:t>
            </a:fld>
            <a:endParaRPr lang="sv-S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>
              <a:defRPr/>
            </a:pPr>
            <a:r>
              <a:rPr lang="sv-SE" smtClean="0"/>
              <a:t>Roberto Roverso, ID2210 Presentation</a:t>
            </a:r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3F656650-8AFE-AC4E-B95D-E8EF9734791C}" type="slidenum">
              <a:rPr lang="sv-SE" smtClean="0"/>
              <a:pPr/>
              <a:t>28</a:t>
            </a:fld>
            <a:endParaRPr lang="sv-SE"/>
          </a:p>
        </p:txBody>
      </p:sp>
      <p:cxnSp>
        <p:nvCxnSpPr>
          <p:cNvPr id="8" name="Straight Arrow Connector 7"/>
          <p:cNvCxnSpPr/>
          <p:nvPr/>
        </p:nvCxnSpPr>
        <p:spPr bwMode="auto">
          <a:xfrm>
            <a:off x="305346" y="5003973"/>
            <a:ext cx="10081120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9" name="TextBox 8"/>
          <p:cNvSpPr txBox="1"/>
          <p:nvPr/>
        </p:nvSpPr>
        <p:spPr>
          <a:xfrm>
            <a:off x="161330" y="3565554"/>
            <a:ext cx="187220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/>
              <a:t>Development </a:t>
            </a:r>
          </a:p>
          <a:p>
            <a:pPr algn="ctr"/>
            <a:r>
              <a:rPr lang="en-US" sz="2000" b="1" dirty="0" smtClean="0"/>
              <a:t>Framework</a:t>
            </a:r>
            <a:endParaRPr lang="en-US" sz="20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7782526" y="5147989"/>
            <a:ext cx="28803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dirty="0" smtClean="0">
                <a:solidFill>
                  <a:srgbClr val="000000"/>
                </a:solidFill>
              </a:rPr>
              <a:t>Money and Time</a:t>
            </a:r>
            <a:endParaRPr lang="en-US" sz="1800" dirty="0">
              <a:solidFill>
                <a:srgbClr val="00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105546" y="4067869"/>
            <a:ext cx="187220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/>
              <a:t>Network Library</a:t>
            </a:r>
            <a:endParaRPr lang="en-US" sz="20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3761730" y="3779837"/>
            <a:ext cx="18722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/>
              <a:t>Services</a:t>
            </a:r>
            <a:endParaRPr lang="en-US" sz="2000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5633938" y="3772286"/>
            <a:ext cx="252028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/>
              <a:t>Algorithm</a:t>
            </a:r>
          </a:p>
          <a:p>
            <a:pPr algn="ctr"/>
            <a:r>
              <a:rPr lang="en-US" sz="2000" b="1" dirty="0" smtClean="0"/>
              <a:t>Design and Implementation</a:t>
            </a:r>
            <a:endParaRPr lang="en-US" sz="2000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7866186" y="4387839"/>
            <a:ext cx="21602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/>
              <a:t>Testing</a:t>
            </a:r>
            <a:endParaRPr lang="en-US" sz="2000" b="1" dirty="0"/>
          </a:p>
        </p:txBody>
      </p:sp>
      <p:sp>
        <p:nvSpPr>
          <p:cNvPr id="7" name="Oval 6"/>
          <p:cNvSpPr/>
          <p:nvPr/>
        </p:nvSpPr>
        <p:spPr bwMode="auto">
          <a:xfrm>
            <a:off x="1025426" y="4931965"/>
            <a:ext cx="144016" cy="144016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"/>
            </a:endParaRPr>
          </a:p>
        </p:txBody>
      </p:sp>
      <p:sp>
        <p:nvSpPr>
          <p:cNvPr id="16" name="Oval 15"/>
          <p:cNvSpPr/>
          <p:nvPr/>
        </p:nvSpPr>
        <p:spPr bwMode="auto">
          <a:xfrm>
            <a:off x="2897634" y="4931965"/>
            <a:ext cx="144016" cy="144016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"/>
            </a:endParaRPr>
          </a:p>
        </p:txBody>
      </p:sp>
      <p:sp>
        <p:nvSpPr>
          <p:cNvPr id="17" name="Oval 16"/>
          <p:cNvSpPr/>
          <p:nvPr/>
        </p:nvSpPr>
        <p:spPr bwMode="auto">
          <a:xfrm>
            <a:off x="4625826" y="4931965"/>
            <a:ext cx="144016" cy="144016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"/>
            </a:endParaRPr>
          </a:p>
        </p:txBody>
      </p:sp>
      <p:sp>
        <p:nvSpPr>
          <p:cNvPr id="18" name="Oval 17"/>
          <p:cNvSpPr/>
          <p:nvPr/>
        </p:nvSpPr>
        <p:spPr bwMode="auto">
          <a:xfrm>
            <a:off x="6858074" y="4931965"/>
            <a:ext cx="144016" cy="144016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"/>
            </a:endParaRPr>
          </a:p>
        </p:txBody>
      </p:sp>
      <p:sp>
        <p:nvSpPr>
          <p:cNvPr id="21" name="Oval 20"/>
          <p:cNvSpPr/>
          <p:nvPr/>
        </p:nvSpPr>
        <p:spPr bwMode="auto">
          <a:xfrm>
            <a:off x="8874298" y="4931965"/>
            <a:ext cx="144016" cy="144016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"/>
            </a:endParaRPr>
          </a:p>
        </p:txBody>
      </p:sp>
      <p:sp>
        <p:nvSpPr>
          <p:cNvPr id="20" name="Oval 19"/>
          <p:cNvSpPr/>
          <p:nvPr/>
        </p:nvSpPr>
        <p:spPr bwMode="auto">
          <a:xfrm>
            <a:off x="5921970" y="3707829"/>
            <a:ext cx="1944216" cy="1440160"/>
          </a:xfrm>
          <a:prstGeom prst="ellipse">
            <a:avLst/>
          </a:prstGeom>
          <a:noFill/>
          <a:ln w="349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"/>
            </a:endParaRPr>
          </a:p>
        </p:txBody>
      </p:sp>
    </p:spTree>
    <p:extLst>
      <p:ext uri="{BB962C8B-B14F-4D97-AF65-F5344CB8AC3E}">
        <p14:creationId xmlns:p14="http://schemas.microsoft.com/office/powerpoint/2010/main" val="31867435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Peer2View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521371" y="1979637"/>
            <a:ext cx="5544615" cy="4561563"/>
          </a:xfrm>
        </p:spPr>
        <p:txBody>
          <a:bodyPr/>
          <a:lstStyle/>
          <a:p>
            <a:r>
              <a:rPr lang="en-US" dirty="0" smtClean="0"/>
              <a:t>Requirement: support </a:t>
            </a:r>
            <a:r>
              <a:rPr lang="en-US" dirty="0">
                <a:solidFill>
                  <a:srgbClr val="0000FF"/>
                </a:solidFill>
              </a:rPr>
              <a:t>HTTP-based </a:t>
            </a:r>
            <a:r>
              <a:rPr lang="en-US" dirty="0" smtClean="0">
                <a:solidFill>
                  <a:srgbClr val="0000FF"/>
                </a:solidFill>
              </a:rPr>
              <a:t>streaming with adaptive </a:t>
            </a:r>
            <a:r>
              <a:rPr lang="en-US" dirty="0">
                <a:solidFill>
                  <a:srgbClr val="0000FF"/>
                </a:solidFill>
              </a:rPr>
              <a:t>bitrate</a:t>
            </a:r>
          </a:p>
          <a:p>
            <a:pPr lvl="1"/>
            <a:r>
              <a:rPr lang="en-US" sz="1800" dirty="0" smtClean="0"/>
              <a:t>Encoder provides:</a:t>
            </a:r>
          </a:p>
          <a:p>
            <a:pPr lvl="2"/>
            <a:r>
              <a:rPr lang="en-US" sz="1600" dirty="0" smtClean="0"/>
              <a:t>X </a:t>
            </a:r>
            <a:r>
              <a:rPr lang="en-US" sz="1600" dirty="0"/>
              <a:t>video and Y audio </a:t>
            </a:r>
            <a:r>
              <a:rPr lang="en-US" sz="1600" dirty="0" smtClean="0"/>
              <a:t>bitrates for same stream</a:t>
            </a:r>
            <a:endParaRPr lang="en-US" sz="1600" dirty="0"/>
          </a:p>
          <a:p>
            <a:pPr lvl="1"/>
            <a:r>
              <a:rPr lang="en-US" sz="1800" dirty="0"/>
              <a:t>Media server </a:t>
            </a:r>
            <a:r>
              <a:rPr lang="en-US" sz="1800" dirty="0" smtClean="0"/>
              <a:t>appears </a:t>
            </a:r>
            <a:r>
              <a:rPr lang="en-US" sz="1800" dirty="0"/>
              <a:t>normal </a:t>
            </a:r>
            <a:r>
              <a:rPr lang="en-US" sz="1800" dirty="0">
                <a:solidFill>
                  <a:srgbClr val="0000FF"/>
                </a:solidFill>
              </a:rPr>
              <a:t>HTTP server</a:t>
            </a:r>
          </a:p>
          <a:p>
            <a:pPr lvl="1"/>
            <a:r>
              <a:rPr lang="en-US" sz="1800" dirty="0">
                <a:solidFill>
                  <a:srgbClr val="0000FF"/>
                </a:solidFill>
              </a:rPr>
              <a:t>Player</a:t>
            </a:r>
            <a:r>
              <a:rPr lang="en-US" sz="1800" dirty="0"/>
              <a:t> </a:t>
            </a:r>
            <a:r>
              <a:rPr lang="en-US" sz="1800" dirty="0" smtClean="0"/>
              <a:t>pulls fragments and decides</a:t>
            </a:r>
            <a:r>
              <a:rPr lang="en-US" sz="1800" dirty="0" smtClean="0">
                <a:solidFill>
                  <a:srgbClr val="0000FF"/>
                </a:solidFill>
              </a:rPr>
              <a:t>:</a:t>
            </a:r>
            <a:r>
              <a:rPr lang="en-US" sz="1800" dirty="0" smtClean="0"/>
              <a:t> </a:t>
            </a:r>
          </a:p>
          <a:p>
            <a:pPr lvl="2"/>
            <a:r>
              <a:rPr lang="en-US" sz="1600" dirty="0" smtClean="0"/>
              <a:t>Pace of requests</a:t>
            </a:r>
          </a:p>
          <a:p>
            <a:pPr lvl="2"/>
            <a:r>
              <a:rPr lang="en-US" sz="1600" dirty="0" smtClean="0"/>
              <a:t>Buffering time and length</a:t>
            </a:r>
          </a:p>
          <a:p>
            <a:pPr lvl="2"/>
            <a:r>
              <a:rPr lang="en-US" sz="1600" dirty="0" smtClean="0"/>
              <a:t>Quality </a:t>
            </a:r>
            <a:r>
              <a:rPr lang="en-US" sz="1600" dirty="0"/>
              <a:t>to </a:t>
            </a:r>
            <a:r>
              <a:rPr lang="en-US" sz="1600" dirty="0" smtClean="0"/>
              <a:t>reproduce, depending on:</a:t>
            </a:r>
            <a:endParaRPr lang="en-US" sz="1600" dirty="0"/>
          </a:p>
          <a:p>
            <a:pPr lvl="3"/>
            <a:r>
              <a:rPr lang="en-US" sz="1400" dirty="0" smtClean="0"/>
              <a:t>CPU load</a:t>
            </a:r>
          </a:p>
          <a:p>
            <a:pPr lvl="3"/>
            <a:r>
              <a:rPr lang="en-US" sz="1400" dirty="0"/>
              <a:t>B</a:t>
            </a:r>
            <a:r>
              <a:rPr lang="en-US" sz="1400" dirty="0" smtClean="0"/>
              <a:t>andwidth available</a:t>
            </a:r>
          </a:p>
          <a:p>
            <a:pPr lvl="3"/>
            <a:r>
              <a:rPr lang="en-US" sz="1400" dirty="0" smtClean="0"/>
              <a:t>Rendering capabilities</a:t>
            </a:r>
          </a:p>
          <a:p>
            <a:pPr lvl="3"/>
            <a:endParaRPr lang="en-US" sz="1600" dirty="0" smtClean="0"/>
          </a:p>
          <a:p>
            <a:pPr lvl="2">
              <a:buFont typeface="Wingdings" charset="2"/>
              <a:buChar char="Ø"/>
            </a:pPr>
            <a:r>
              <a:rPr lang="en-US" sz="1600" dirty="0" smtClean="0"/>
              <a:t>Requests </a:t>
            </a:r>
            <a:r>
              <a:rPr lang="en-US" sz="1600" dirty="0"/>
              <a:t>for fragments are totally uncorrelated between each </a:t>
            </a:r>
            <a:r>
              <a:rPr lang="en-US" sz="1600" dirty="0" smtClean="0"/>
              <a:t>others</a:t>
            </a:r>
          </a:p>
          <a:p>
            <a:pPr lvl="2">
              <a:buFont typeface="Wingdings" charset="2"/>
              <a:buChar char="Ø"/>
            </a:pPr>
            <a:r>
              <a:rPr lang="en-US" sz="1600" dirty="0" smtClean="0"/>
              <a:t>Heuristics behavior cumbersome to predict</a:t>
            </a:r>
            <a:endParaRPr lang="en-US" sz="1600" dirty="0"/>
          </a:p>
          <a:p>
            <a:pPr marL="0" indent="-4762">
              <a:buNone/>
            </a:pPr>
            <a:endParaRPr lang="en-US" sz="2000" dirty="0"/>
          </a:p>
          <a:p>
            <a:pPr lvl="1"/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>
              <a:defRPr/>
            </a:pPr>
            <a:fld id="{F8A49928-F151-034B-AD3F-0739FD79B553}" type="datetime1">
              <a:rPr lang="en-US" smtClean="0"/>
              <a:t>2013-04-25</a:t>
            </a:fld>
            <a:endParaRPr lang="sv-S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>
              <a:defRPr/>
            </a:pPr>
            <a:r>
              <a:rPr lang="sv-SE" dirty="0" smtClean="0"/>
              <a:t>Roberto </a:t>
            </a:r>
            <a:r>
              <a:rPr lang="sv-SE" dirty="0" err="1" smtClean="0"/>
              <a:t>Roverso</a:t>
            </a:r>
            <a:r>
              <a:rPr lang="sv-SE" dirty="0" smtClean="0"/>
              <a:t>, ID2210 Presentation</a:t>
            </a:r>
            <a:endParaRPr lang="sv-S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3F656650-8AFE-AC4E-B95D-E8EF9734791C}" type="slidenum">
              <a:rPr lang="sv-SE" smtClean="0"/>
              <a:pPr/>
              <a:t>29</a:t>
            </a:fld>
            <a:endParaRPr lang="sv-SE"/>
          </a:p>
        </p:txBody>
      </p:sp>
      <p:sp>
        <p:nvSpPr>
          <p:cNvPr id="7" name="Cloud 6"/>
          <p:cNvSpPr/>
          <p:nvPr/>
        </p:nvSpPr>
        <p:spPr bwMode="auto">
          <a:xfrm>
            <a:off x="8370242" y="4680632"/>
            <a:ext cx="1685602" cy="1043421"/>
          </a:xfrm>
          <a:prstGeom prst="cloud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v-SE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8" name="Down Arrow 7"/>
          <p:cNvSpPr/>
          <p:nvPr/>
        </p:nvSpPr>
        <p:spPr bwMode="auto">
          <a:xfrm>
            <a:off x="8946306" y="4067869"/>
            <a:ext cx="288032" cy="576064"/>
          </a:xfrm>
          <a:prstGeom prst="down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"/>
            </a:endParaRPr>
          </a:p>
        </p:txBody>
      </p:sp>
      <p:pic>
        <p:nvPicPr>
          <p:cNvPr id="9" name="Picture 8" descr="camera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0242" y="1835621"/>
            <a:ext cx="1167880" cy="864096"/>
          </a:xfrm>
          <a:prstGeom prst="rect">
            <a:avLst/>
          </a:prstGeom>
        </p:spPr>
      </p:pic>
      <p:pic>
        <p:nvPicPr>
          <p:cNvPr id="10" name="Picture 9" descr="2342308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722170" y="6156101"/>
            <a:ext cx="788988" cy="868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10" descr="2342308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594378" y="6156101"/>
            <a:ext cx="788988" cy="868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43" descr="IBM_p5-595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669883" y="3131765"/>
            <a:ext cx="852487" cy="107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Down Arrow 12"/>
          <p:cNvSpPr/>
          <p:nvPr/>
        </p:nvSpPr>
        <p:spPr bwMode="auto">
          <a:xfrm>
            <a:off x="8946306" y="2627709"/>
            <a:ext cx="288032" cy="576064"/>
          </a:xfrm>
          <a:prstGeom prst="down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658274" y="4965064"/>
            <a:ext cx="10081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b="1" dirty="0">
                <a:latin typeface="Arial" charset="0"/>
              </a:rPr>
              <a:t>CDN</a:t>
            </a:r>
          </a:p>
          <a:p>
            <a:endParaRPr lang="en-US" dirty="0"/>
          </a:p>
        </p:txBody>
      </p:sp>
      <p:sp>
        <p:nvSpPr>
          <p:cNvPr id="15" name="Down Arrow 14"/>
          <p:cNvSpPr/>
          <p:nvPr/>
        </p:nvSpPr>
        <p:spPr bwMode="auto">
          <a:xfrm rot="9394468">
            <a:off x="9779771" y="5546522"/>
            <a:ext cx="288032" cy="576064"/>
          </a:xfrm>
          <a:prstGeom prst="down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"/>
            </a:endParaRPr>
          </a:p>
        </p:txBody>
      </p:sp>
      <p:sp>
        <p:nvSpPr>
          <p:cNvPr id="16" name="Down Arrow 15"/>
          <p:cNvSpPr/>
          <p:nvPr/>
        </p:nvSpPr>
        <p:spPr bwMode="auto">
          <a:xfrm rot="12289746">
            <a:off x="8334613" y="5546187"/>
            <a:ext cx="288032" cy="576064"/>
          </a:xfrm>
          <a:prstGeom prst="down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"/>
            </a:endParaRPr>
          </a:p>
        </p:txBody>
      </p:sp>
      <p:pic>
        <p:nvPicPr>
          <p:cNvPr id="17" name="Picture 16" descr="Quicktime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2090" y="6300117"/>
            <a:ext cx="576064" cy="576064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6930082" y="3236872"/>
            <a:ext cx="22322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/>
              <a:t>Encoder </a:t>
            </a:r>
          </a:p>
          <a:p>
            <a:pPr algn="ctr"/>
            <a:r>
              <a:rPr lang="en-US" sz="1600" dirty="0" smtClean="0"/>
              <a:t>and </a:t>
            </a:r>
          </a:p>
          <a:p>
            <a:pPr algn="ctr"/>
            <a:r>
              <a:rPr lang="en-US" sz="1600" dirty="0" smtClean="0"/>
              <a:t>Media Server</a:t>
            </a:r>
            <a:endParaRPr lang="en-US" sz="1600" dirty="0"/>
          </a:p>
        </p:txBody>
      </p:sp>
      <p:sp>
        <p:nvSpPr>
          <p:cNvPr id="19" name="TextBox 18"/>
          <p:cNvSpPr txBox="1"/>
          <p:nvPr/>
        </p:nvSpPr>
        <p:spPr>
          <a:xfrm>
            <a:off x="6930082" y="5457507"/>
            <a:ext cx="16561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/>
              <a:t>HTTP GET</a:t>
            </a:r>
            <a:endParaRPr lang="en-US" sz="1600" dirty="0"/>
          </a:p>
        </p:txBody>
      </p:sp>
      <p:sp>
        <p:nvSpPr>
          <p:cNvPr id="20" name="TextBox 19"/>
          <p:cNvSpPr txBox="1"/>
          <p:nvPr/>
        </p:nvSpPr>
        <p:spPr>
          <a:xfrm>
            <a:off x="8874298" y="4233371"/>
            <a:ext cx="16561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/>
              <a:t>Publish</a:t>
            </a:r>
            <a:endParaRPr lang="en-US" sz="1600" dirty="0"/>
          </a:p>
        </p:txBody>
      </p:sp>
      <p:sp>
        <p:nvSpPr>
          <p:cNvPr id="21" name="TextBox 20"/>
          <p:cNvSpPr txBox="1"/>
          <p:nvPr/>
        </p:nvSpPr>
        <p:spPr>
          <a:xfrm>
            <a:off x="5849962" y="6393611"/>
            <a:ext cx="16561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/>
              <a:t>Player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418129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Peer2View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521370" y="1979637"/>
            <a:ext cx="6192687" cy="4561563"/>
          </a:xfrm>
        </p:spPr>
        <p:txBody>
          <a:bodyPr/>
          <a:lstStyle/>
          <a:p>
            <a:r>
              <a:rPr lang="en-US" dirty="0" smtClean="0"/>
              <a:t>Approach to the problem: 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Peer-To-Peer caching</a:t>
            </a:r>
            <a:endParaRPr lang="en-US" dirty="0">
              <a:solidFill>
                <a:srgbClr val="FF0000"/>
              </a:solidFill>
            </a:endParaRPr>
          </a:p>
          <a:p>
            <a:pPr lvl="2"/>
            <a:r>
              <a:rPr lang="en-US" dirty="0" smtClean="0">
                <a:solidFill>
                  <a:srgbClr val="000000"/>
                </a:solidFill>
              </a:rPr>
              <a:t>Overlay network seen as a cache for content fragments</a:t>
            </a:r>
          </a:p>
          <a:p>
            <a:pPr marL="295275" lvl="1" indent="0">
              <a:buNone/>
            </a:pPr>
            <a:endParaRPr lang="en-US" dirty="0" smtClean="0">
              <a:solidFill>
                <a:srgbClr val="000000"/>
              </a:solidFill>
            </a:endParaRPr>
          </a:p>
          <a:p>
            <a:pPr lvl="1"/>
            <a:r>
              <a:rPr lang="en-US" dirty="0" smtClean="0">
                <a:solidFill>
                  <a:srgbClr val="000000"/>
                </a:solidFill>
              </a:rPr>
              <a:t>When player requests a fragment:</a:t>
            </a:r>
          </a:p>
          <a:p>
            <a:pPr lvl="2"/>
            <a:r>
              <a:rPr lang="en-US" dirty="0" smtClean="0">
                <a:solidFill>
                  <a:srgbClr val="000000"/>
                </a:solidFill>
              </a:rPr>
              <a:t>Cache </a:t>
            </a:r>
            <a:r>
              <a:rPr lang="en-US" dirty="0" smtClean="0">
                <a:solidFill>
                  <a:srgbClr val="0000FF"/>
                </a:solidFill>
              </a:rPr>
              <a:t>hit</a:t>
            </a:r>
            <a:r>
              <a:rPr lang="en-US" dirty="0" smtClean="0">
                <a:solidFill>
                  <a:srgbClr val="000000"/>
                </a:solidFill>
              </a:rPr>
              <a:t> (neighbors have fragment): retrieve from peers as fast as possible</a:t>
            </a:r>
          </a:p>
          <a:p>
            <a:pPr lvl="2"/>
            <a:r>
              <a:rPr lang="en-US" dirty="0" smtClean="0">
                <a:solidFill>
                  <a:srgbClr val="000000"/>
                </a:solidFill>
              </a:rPr>
              <a:t>Cache </a:t>
            </a:r>
            <a:r>
              <a:rPr lang="en-US" dirty="0" smtClean="0">
                <a:solidFill>
                  <a:srgbClr val="0000FF"/>
                </a:solidFill>
              </a:rPr>
              <a:t>miss</a:t>
            </a:r>
            <a:r>
              <a:rPr lang="en-US" dirty="0" smtClean="0">
                <a:solidFill>
                  <a:srgbClr val="000000"/>
                </a:solidFill>
              </a:rPr>
              <a:t>: retrieve from the CDN</a:t>
            </a:r>
          </a:p>
          <a:p>
            <a:pPr lvl="1"/>
            <a:endParaRPr lang="en-US" dirty="0" smtClean="0">
              <a:solidFill>
                <a:srgbClr val="000000"/>
              </a:solidFill>
            </a:endParaRPr>
          </a:p>
          <a:p>
            <a:pPr lvl="1"/>
            <a:r>
              <a:rPr lang="en-US" dirty="0">
                <a:solidFill>
                  <a:srgbClr val="000000"/>
                </a:solidFill>
              </a:rPr>
              <a:t>This approach allows us to provide q</a:t>
            </a:r>
            <a:r>
              <a:rPr lang="en-US" dirty="0" smtClean="0">
                <a:solidFill>
                  <a:srgbClr val="000000"/>
                </a:solidFill>
              </a:rPr>
              <a:t>uality of user experience (</a:t>
            </a:r>
            <a:r>
              <a:rPr lang="en-US" dirty="0" err="1" smtClean="0">
                <a:solidFill>
                  <a:srgbClr val="000000"/>
                </a:solidFill>
              </a:rPr>
              <a:t>QoE</a:t>
            </a:r>
            <a:r>
              <a:rPr lang="en-US" dirty="0" smtClean="0">
                <a:solidFill>
                  <a:srgbClr val="000000"/>
                </a:solidFill>
              </a:rPr>
              <a:t>) </a:t>
            </a:r>
            <a:r>
              <a:rPr lang="en-US" dirty="0">
                <a:solidFill>
                  <a:srgbClr val="000000"/>
                </a:solidFill>
              </a:rPr>
              <a:t>comparable to the </a:t>
            </a:r>
            <a:r>
              <a:rPr lang="en-US" dirty="0" smtClean="0">
                <a:solidFill>
                  <a:srgbClr val="000000"/>
                </a:solidFill>
              </a:rPr>
              <a:t>CDN</a:t>
            </a:r>
          </a:p>
          <a:p>
            <a:pPr lvl="2"/>
            <a:r>
              <a:rPr lang="en-US" dirty="0" smtClean="0">
                <a:solidFill>
                  <a:srgbClr val="000000"/>
                </a:solidFill>
              </a:rPr>
              <a:t>We strive not to interfere with heuristics of the player</a:t>
            </a:r>
            <a:endParaRPr lang="en-US" dirty="0">
              <a:solidFill>
                <a:srgbClr val="000000"/>
              </a:solidFill>
            </a:endParaRPr>
          </a:p>
          <a:p>
            <a:pPr marL="295275" lvl="1" indent="0">
              <a:buNone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>
              <a:defRPr/>
            </a:pPr>
            <a:fld id="{F8A49928-F151-034B-AD3F-0739FD79B553}" type="datetime1">
              <a:rPr lang="en-US" smtClean="0"/>
              <a:t>2013-04-25</a:t>
            </a:fld>
            <a:endParaRPr lang="sv-S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>
              <a:defRPr/>
            </a:pPr>
            <a:r>
              <a:rPr lang="sv-SE" smtClean="0"/>
              <a:t>Roberto Roverso, ID2210 Presentation</a:t>
            </a:r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3F656650-8AFE-AC4E-B95D-E8EF9734791C}" type="slidenum">
              <a:rPr lang="sv-SE" smtClean="0"/>
              <a:pPr/>
              <a:t>30</a:t>
            </a:fld>
            <a:endParaRPr lang="sv-SE"/>
          </a:p>
        </p:txBody>
      </p:sp>
      <p:pic>
        <p:nvPicPr>
          <p:cNvPr id="7" name="Picture 43" descr="IBM_p5-595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226226" y="1907629"/>
            <a:ext cx="470569" cy="618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Cloud 8"/>
          <p:cNvSpPr/>
          <p:nvPr/>
        </p:nvSpPr>
        <p:spPr bwMode="auto">
          <a:xfrm>
            <a:off x="7002090" y="3059757"/>
            <a:ext cx="3312368" cy="2736304"/>
          </a:xfrm>
          <a:prstGeom prst="cloud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vert="horz" wrap="square" lIns="127862" tIns="63938" rIns="127862" bIns="63938" numCol="1" rtlCol="0" anchor="t" anchorCtr="0" compatLnSpc="1">
            <a:prstTxWarp prst="textNoShape">
              <a:avLst/>
            </a:prstTxWarp>
          </a:bodyPr>
          <a:lstStyle/>
          <a:p>
            <a:pPr defTabSz="1278620"/>
            <a:endParaRPr lang="sv-SE" sz="2800" b="1" u="none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10" name="Freeform 91"/>
          <p:cNvSpPr>
            <a:spLocks/>
          </p:cNvSpPr>
          <p:nvPr/>
        </p:nvSpPr>
        <p:spPr bwMode="auto">
          <a:xfrm rot="10800000" flipV="1">
            <a:off x="7864722" y="3638672"/>
            <a:ext cx="1056189" cy="189811"/>
          </a:xfrm>
          <a:custGeom>
            <a:avLst/>
            <a:gdLst>
              <a:gd name="T0" fmla="*/ 0 w 136"/>
              <a:gd name="T1" fmla="*/ 3600450 h 2268"/>
              <a:gd name="T2" fmla="*/ 0 w 136"/>
              <a:gd name="T3" fmla="*/ 1870075 h 2268"/>
              <a:gd name="T4" fmla="*/ 215900 w 136"/>
              <a:gd name="T5" fmla="*/ 1870075 h 2268"/>
              <a:gd name="T6" fmla="*/ 215900 w 136"/>
              <a:gd name="T7" fmla="*/ 0 h 2268"/>
              <a:gd name="T8" fmla="*/ 0 60000 65536"/>
              <a:gd name="T9" fmla="*/ 0 60000 65536"/>
              <a:gd name="T10" fmla="*/ 0 60000 65536"/>
              <a:gd name="T11" fmla="*/ 0 60000 65536"/>
              <a:gd name="T12" fmla="*/ 0 w 136"/>
              <a:gd name="T13" fmla="*/ 0 h 2268"/>
              <a:gd name="T14" fmla="*/ 136 w 136"/>
              <a:gd name="T15" fmla="*/ 2268 h 2268"/>
              <a:gd name="connsiteX0" fmla="*/ 0 w 328"/>
              <a:gd name="connsiteY0" fmla="*/ 1968 h 1968"/>
              <a:gd name="connsiteX1" fmla="*/ 0 w 328"/>
              <a:gd name="connsiteY1" fmla="*/ 878 h 1968"/>
              <a:gd name="connsiteX2" fmla="*/ 136 w 328"/>
              <a:gd name="connsiteY2" fmla="*/ 878 h 1968"/>
              <a:gd name="connsiteX3" fmla="*/ 328 w 328"/>
              <a:gd name="connsiteY3" fmla="*/ 0 h 1968"/>
              <a:gd name="connsiteX0" fmla="*/ 0 w 328"/>
              <a:gd name="connsiteY0" fmla="*/ 1968 h 1968"/>
              <a:gd name="connsiteX1" fmla="*/ 0 w 328"/>
              <a:gd name="connsiteY1" fmla="*/ 878 h 1968"/>
              <a:gd name="connsiteX2" fmla="*/ 328 w 328"/>
              <a:gd name="connsiteY2" fmla="*/ 0 h 1968"/>
              <a:gd name="connsiteX0" fmla="*/ 0 w 328"/>
              <a:gd name="connsiteY0" fmla="*/ 1968 h 1968"/>
              <a:gd name="connsiteX1" fmla="*/ 328 w 328"/>
              <a:gd name="connsiteY1" fmla="*/ 0 h 1968"/>
              <a:gd name="connsiteX0" fmla="*/ 3295 w 3404"/>
              <a:gd name="connsiteY0" fmla="*/ 656 h 1168"/>
              <a:gd name="connsiteX1" fmla="*/ 109 w 3404"/>
              <a:gd name="connsiteY1" fmla="*/ 512 h 1168"/>
              <a:gd name="connsiteX0" fmla="*/ 3295 w 3404"/>
              <a:gd name="connsiteY0" fmla="*/ 656 h 1168"/>
              <a:gd name="connsiteX1" fmla="*/ 109 w 3404"/>
              <a:gd name="connsiteY1" fmla="*/ 512 h 1168"/>
              <a:gd name="connsiteX0" fmla="*/ 3186 w 3186"/>
              <a:gd name="connsiteY0" fmla="*/ 144 h 144"/>
              <a:gd name="connsiteX1" fmla="*/ 0 w 3186"/>
              <a:gd name="connsiteY1" fmla="*/ 0 h 144"/>
              <a:gd name="connsiteX0" fmla="*/ 3725 w 3725"/>
              <a:gd name="connsiteY0" fmla="*/ 0 h 0"/>
              <a:gd name="connsiteX1" fmla="*/ 0 w 3725"/>
              <a:gd name="connsiteY1" fmla="*/ 0 h 0"/>
              <a:gd name="connsiteX0" fmla="*/ 4421 w 4421"/>
              <a:gd name="connsiteY0" fmla="*/ 609600 h 609600"/>
              <a:gd name="connsiteX1" fmla="*/ 0 w 4421"/>
              <a:gd name="connsiteY1" fmla="*/ 0 h 609600"/>
              <a:gd name="connsiteX0" fmla="*/ 4244 w 4244"/>
              <a:gd name="connsiteY0" fmla="*/ 609600 h 609600"/>
              <a:gd name="connsiteX1" fmla="*/ 0 w 4244"/>
              <a:gd name="connsiteY1" fmla="*/ 0 h 609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244" h="609600">
                <a:moveTo>
                  <a:pt x="4244" y="609600"/>
                </a:moveTo>
                <a:cubicBezTo>
                  <a:pt x="2770" y="406400"/>
                  <a:pt x="1474" y="203200"/>
                  <a:pt x="0" y="0"/>
                </a:cubicBezTo>
              </a:path>
            </a:pathLst>
          </a:custGeom>
          <a:ln>
            <a:solidFill>
              <a:schemeClr val="tx1"/>
            </a:solidFill>
            <a:prstDash val="sysDash"/>
            <a:headEnd/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lIns="127862" tIns="63938" rIns="127862" bIns="63938"/>
          <a:lstStyle/>
          <a:p>
            <a:endParaRPr lang="sv-SE" u="none"/>
          </a:p>
        </p:txBody>
      </p:sp>
      <p:sp>
        <p:nvSpPr>
          <p:cNvPr id="11" name="Freeform 91"/>
          <p:cNvSpPr>
            <a:spLocks/>
          </p:cNvSpPr>
          <p:nvPr/>
        </p:nvSpPr>
        <p:spPr bwMode="auto">
          <a:xfrm rot="20774761">
            <a:off x="7518940" y="4396037"/>
            <a:ext cx="945582" cy="206486"/>
          </a:xfrm>
          <a:custGeom>
            <a:avLst/>
            <a:gdLst>
              <a:gd name="T0" fmla="*/ 0 w 136"/>
              <a:gd name="T1" fmla="*/ 3600450 h 2268"/>
              <a:gd name="T2" fmla="*/ 0 w 136"/>
              <a:gd name="T3" fmla="*/ 1870075 h 2268"/>
              <a:gd name="T4" fmla="*/ 215900 w 136"/>
              <a:gd name="T5" fmla="*/ 1870075 h 2268"/>
              <a:gd name="T6" fmla="*/ 215900 w 136"/>
              <a:gd name="T7" fmla="*/ 0 h 2268"/>
              <a:gd name="T8" fmla="*/ 0 60000 65536"/>
              <a:gd name="T9" fmla="*/ 0 60000 65536"/>
              <a:gd name="T10" fmla="*/ 0 60000 65536"/>
              <a:gd name="T11" fmla="*/ 0 60000 65536"/>
              <a:gd name="T12" fmla="*/ 0 w 136"/>
              <a:gd name="T13" fmla="*/ 0 h 2268"/>
              <a:gd name="T14" fmla="*/ 136 w 136"/>
              <a:gd name="T15" fmla="*/ 2268 h 2268"/>
              <a:gd name="connsiteX0" fmla="*/ 0 w 328"/>
              <a:gd name="connsiteY0" fmla="*/ 1968 h 1968"/>
              <a:gd name="connsiteX1" fmla="*/ 0 w 328"/>
              <a:gd name="connsiteY1" fmla="*/ 878 h 1968"/>
              <a:gd name="connsiteX2" fmla="*/ 136 w 328"/>
              <a:gd name="connsiteY2" fmla="*/ 878 h 1968"/>
              <a:gd name="connsiteX3" fmla="*/ 328 w 328"/>
              <a:gd name="connsiteY3" fmla="*/ 0 h 1968"/>
              <a:gd name="connsiteX0" fmla="*/ 0 w 328"/>
              <a:gd name="connsiteY0" fmla="*/ 1968 h 1968"/>
              <a:gd name="connsiteX1" fmla="*/ 0 w 328"/>
              <a:gd name="connsiteY1" fmla="*/ 878 h 1968"/>
              <a:gd name="connsiteX2" fmla="*/ 328 w 328"/>
              <a:gd name="connsiteY2" fmla="*/ 0 h 1968"/>
              <a:gd name="connsiteX0" fmla="*/ 0 w 328"/>
              <a:gd name="connsiteY0" fmla="*/ 1968 h 1968"/>
              <a:gd name="connsiteX1" fmla="*/ 328 w 328"/>
              <a:gd name="connsiteY1" fmla="*/ 0 h 1968"/>
              <a:gd name="connsiteX0" fmla="*/ 3295 w 3404"/>
              <a:gd name="connsiteY0" fmla="*/ 656 h 1168"/>
              <a:gd name="connsiteX1" fmla="*/ 109 w 3404"/>
              <a:gd name="connsiteY1" fmla="*/ 512 h 1168"/>
              <a:gd name="connsiteX0" fmla="*/ 3295 w 3404"/>
              <a:gd name="connsiteY0" fmla="*/ 656 h 1168"/>
              <a:gd name="connsiteX1" fmla="*/ 109 w 3404"/>
              <a:gd name="connsiteY1" fmla="*/ 512 h 1168"/>
              <a:gd name="connsiteX0" fmla="*/ 3186 w 3186"/>
              <a:gd name="connsiteY0" fmla="*/ 144 h 144"/>
              <a:gd name="connsiteX1" fmla="*/ 0 w 3186"/>
              <a:gd name="connsiteY1" fmla="*/ 0 h 144"/>
              <a:gd name="connsiteX0" fmla="*/ 3725 w 3725"/>
              <a:gd name="connsiteY0" fmla="*/ 0 h 0"/>
              <a:gd name="connsiteX1" fmla="*/ 0 w 37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725">
                <a:moveTo>
                  <a:pt x="3725" y="0"/>
                </a:moveTo>
                <a:lnTo>
                  <a:pt x="0" y="0"/>
                </a:lnTo>
              </a:path>
            </a:pathLst>
          </a:custGeom>
          <a:ln>
            <a:solidFill>
              <a:schemeClr val="tx1"/>
            </a:solidFill>
            <a:prstDash val="sysDash"/>
            <a:headEnd/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lIns="127862" tIns="63938" rIns="127862" bIns="63938"/>
          <a:lstStyle/>
          <a:p>
            <a:endParaRPr lang="sv-SE" u="none"/>
          </a:p>
        </p:txBody>
      </p:sp>
      <p:sp>
        <p:nvSpPr>
          <p:cNvPr id="12" name="Freeform 91"/>
          <p:cNvSpPr>
            <a:spLocks/>
          </p:cNvSpPr>
          <p:nvPr/>
        </p:nvSpPr>
        <p:spPr bwMode="auto">
          <a:xfrm rot="10800000">
            <a:off x="9087000" y="3658741"/>
            <a:ext cx="637678" cy="256871"/>
          </a:xfrm>
          <a:custGeom>
            <a:avLst/>
            <a:gdLst>
              <a:gd name="T0" fmla="*/ 0 w 136"/>
              <a:gd name="T1" fmla="*/ 3600450 h 2268"/>
              <a:gd name="T2" fmla="*/ 0 w 136"/>
              <a:gd name="T3" fmla="*/ 1870075 h 2268"/>
              <a:gd name="T4" fmla="*/ 215900 w 136"/>
              <a:gd name="T5" fmla="*/ 1870075 h 2268"/>
              <a:gd name="T6" fmla="*/ 215900 w 136"/>
              <a:gd name="T7" fmla="*/ 0 h 2268"/>
              <a:gd name="T8" fmla="*/ 0 60000 65536"/>
              <a:gd name="T9" fmla="*/ 0 60000 65536"/>
              <a:gd name="T10" fmla="*/ 0 60000 65536"/>
              <a:gd name="T11" fmla="*/ 0 60000 65536"/>
              <a:gd name="T12" fmla="*/ 0 w 136"/>
              <a:gd name="T13" fmla="*/ 0 h 2268"/>
              <a:gd name="T14" fmla="*/ 136 w 136"/>
              <a:gd name="T15" fmla="*/ 2268 h 2268"/>
              <a:gd name="connsiteX0" fmla="*/ 0 w 328"/>
              <a:gd name="connsiteY0" fmla="*/ 1968 h 1968"/>
              <a:gd name="connsiteX1" fmla="*/ 0 w 328"/>
              <a:gd name="connsiteY1" fmla="*/ 878 h 1968"/>
              <a:gd name="connsiteX2" fmla="*/ 136 w 328"/>
              <a:gd name="connsiteY2" fmla="*/ 878 h 1968"/>
              <a:gd name="connsiteX3" fmla="*/ 328 w 328"/>
              <a:gd name="connsiteY3" fmla="*/ 0 h 1968"/>
              <a:gd name="connsiteX0" fmla="*/ 0 w 328"/>
              <a:gd name="connsiteY0" fmla="*/ 1968 h 1968"/>
              <a:gd name="connsiteX1" fmla="*/ 0 w 328"/>
              <a:gd name="connsiteY1" fmla="*/ 878 h 1968"/>
              <a:gd name="connsiteX2" fmla="*/ 328 w 328"/>
              <a:gd name="connsiteY2" fmla="*/ 0 h 1968"/>
              <a:gd name="connsiteX0" fmla="*/ 0 w 328"/>
              <a:gd name="connsiteY0" fmla="*/ 1968 h 1968"/>
              <a:gd name="connsiteX1" fmla="*/ 328 w 328"/>
              <a:gd name="connsiteY1" fmla="*/ 0 h 1968"/>
              <a:gd name="connsiteX0" fmla="*/ 3295 w 3404"/>
              <a:gd name="connsiteY0" fmla="*/ 656 h 1168"/>
              <a:gd name="connsiteX1" fmla="*/ 109 w 3404"/>
              <a:gd name="connsiteY1" fmla="*/ 512 h 1168"/>
              <a:gd name="connsiteX0" fmla="*/ 3295 w 3404"/>
              <a:gd name="connsiteY0" fmla="*/ 656 h 1168"/>
              <a:gd name="connsiteX1" fmla="*/ 109 w 3404"/>
              <a:gd name="connsiteY1" fmla="*/ 512 h 1168"/>
              <a:gd name="connsiteX0" fmla="*/ 3186 w 3186"/>
              <a:gd name="connsiteY0" fmla="*/ 144 h 144"/>
              <a:gd name="connsiteX1" fmla="*/ 0 w 3186"/>
              <a:gd name="connsiteY1" fmla="*/ 0 h 144"/>
              <a:gd name="connsiteX0" fmla="*/ 3725 w 3725"/>
              <a:gd name="connsiteY0" fmla="*/ 0 h 0"/>
              <a:gd name="connsiteX1" fmla="*/ 0 w 3725"/>
              <a:gd name="connsiteY1" fmla="*/ 0 h 0"/>
              <a:gd name="connsiteX0" fmla="*/ 4197 w 4197"/>
              <a:gd name="connsiteY0" fmla="*/ 1330799 h 1330799"/>
              <a:gd name="connsiteX1" fmla="*/ 0 w 4197"/>
              <a:gd name="connsiteY1" fmla="*/ 0 h 1330799"/>
              <a:gd name="connsiteX0" fmla="*/ 6329 w 6329"/>
              <a:gd name="connsiteY0" fmla="*/ 675480 h 675480"/>
              <a:gd name="connsiteX1" fmla="*/ 0 w 6329"/>
              <a:gd name="connsiteY1" fmla="*/ 0 h 675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29" h="675480">
                <a:moveTo>
                  <a:pt x="6329" y="675480"/>
                </a:moveTo>
                <a:cubicBezTo>
                  <a:pt x="4219" y="450320"/>
                  <a:pt x="2110" y="225160"/>
                  <a:pt x="0" y="0"/>
                </a:cubicBezTo>
              </a:path>
            </a:pathLst>
          </a:custGeom>
          <a:ln>
            <a:solidFill>
              <a:schemeClr val="tx1"/>
            </a:solidFill>
            <a:prstDash val="sysDash"/>
            <a:headEnd/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lIns="127862" tIns="63938" rIns="127862" bIns="63938"/>
          <a:lstStyle/>
          <a:p>
            <a:endParaRPr lang="sv-SE" u="none"/>
          </a:p>
        </p:txBody>
      </p:sp>
      <p:sp>
        <p:nvSpPr>
          <p:cNvPr id="13" name="Freeform 91"/>
          <p:cNvSpPr>
            <a:spLocks/>
          </p:cNvSpPr>
          <p:nvPr/>
        </p:nvSpPr>
        <p:spPr bwMode="auto">
          <a:xfrm rot="10800000">
            <a:off x="7819182" y="3930613"/>
            <a:ext cx="637678" cy="256871"/>
          </a:xfrm>
          <a:custGeom>
            <a:avLst/>
            <a:gdLst>
              <a:gd name="T0" fmla="*/ 0 w 136"/>
              <a:gd name="T1" fmla="*/ 3600450 h 2268"/>
              <a:gd name="T2" fmla="*/ 0 w 136"/>
              <a:gd name="T3" fmla="*/ 1870075 h 2268"/>
              <a:gd name="T4" fmla="*/ 215900 w 136"/>
              <a:gd name="T5" fmla="*/ 1870075 h 2268"/>
              <a:gd name="T6" fmla="*/ 215900 w 136"/>
              <a:gd name="T7" fmla="*/ 0 h 2268"/>
              <a:gd name="T8" fmla="*/ 0 60000 65536"/>
              <a:gd name="T9" fmla="*/ 0 60000 65536"/>
              <a:gd name="T10" fmla="*/ 0 60000 65536"/>
              <a:gd name="T11" fmla="*/ 0 60000 65536"/>
              <a:gd name="T12" fmla="*/ 0 w 136"/>
              <a:gd name="T13" fmla="*/ 0 h 2268"/>
              <a:gd name="T14" fmla="*/ 136 w 136"/>
              <a:gd name="T15" fmla="*/ 2268 h 2268"/>
              <a:gd name="connsiteX0" fmla="*/ 0 w 328"/>
              <a:gd name="connsiteY0" fmla="*/ 1968 h 1968"/>
              <a:gd name="connsiteX1" fmla="*/ 0 w 328"/>
              <a:gd name="connsiteY1" fmla="*/ 878 h 1968"/>
              <a:gd name="connsiteX2" fmla="*/ 136 w 328"/>
              <a:gd name="connsiteY2" fmla="*/ 878 h 1968"/>
              <a:gd name="connsiteX3" fmla="*/ 328 w 328"/>
              <a:gd name="connsiteY3" fmla="*/ 0 h 1968"/>
              <a:gd name="connsiteX0" fmla="*/ 0 w 328"/>
              <a:gd name="connsiteY0" fmla="*/ 1968 h 1968"/>
              <a:gd name="connsiteX1" fmla="*/ 0 w 328"/>
              <a:gd name="connsiteY1" fmla="*/ 878 h 1968"/>
              <a:gd name="connsiteX2" fmla="*/ 328 w 328"/>
              <a:gd name="connsiteY2" fmla="*/ 0 h 1968"/>
              <a:gd name="connsiteX0" fmla="*/ 0 w 328"/>
              <a:gd name="connsiteY0" fmla="*/ 1968 h 1968"/>
              <a:gd name="connsiteX1" fmla="*/ 328 w 328"/>
              <a:gd name="connsiteY1" fmla="*/ 0 h 1968"/>
              <a:gd name="connsiteX0" fmla="*/ 3295 w 3404"/>
              <a:gd name="connsiteY0" fmla="*/ 656 h 1168"/>
              <a:gd name="connsiteX1" fmla="*/ 109 w 3404"/>
              <a:gd name="connsiteY1" fmla="*/ 512 h 1168"/>
              <a:gd name="connsiteX0" fmla="*/ 3295 w 3404"/>
              <a:gd name="connsiteY0" fmla="*/ 656 h 1168"/>
              <a:gd name="connsiteX1" fmla="*/ 109 w 3404"/>
              <a:gd name="connsiteY1" fmla="*/ 512 h 1168"/>
              <a:gd name="connsiteX0" fmla="*/ 3186 w 3186"/>
              <a:gd name="connsiteY0" fmla="*/ 144 h 144"/>
              <a:gd name="connsiteX1" fmla="*/ 0 w 3186"/>
              <a:gd name="connsiteY1" fmla="*/ 0 h 144"/>
              <a:gd name="connsiteX0" fmla="*/ 3725 w 3725"/>
              <a:gd name="connsiteY0" fmla="*/ 0 h 0"/>
              <a:gd name="connsiteX1" fmla="*/ 0 w 3725"/>
              <a:gd name="connsiteY1" fmla="*/ 0 h 0"/>
              <a:gd name="connsiteX0" fmla="*/ 4197 w 4197"/>
              <a:gd name="connsiteY0" fmla="*/ 1330799 h 1330799"/>
              <a:gd name="connsiteX1" fmla="*/ 0 w 4197"/>
              <a:gd name="connsiteY1" fmla="*/ 0 h 1330799"/>
              <a:gd name="connsiteX0" fmla="*/ 6329 w 6329"/>
              <a:gd name="connsiteY0" fmla="*/ 675480 h 675480"/>
              <a:gd name="connsiteX1" fmla="*/ 0 w 6329"/>
              <a:gd name="connsiteY1" fmla="*/ 0 h 675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29" h="675480">
                <a:moveTo>
                  <a:pt x="6329" y="675480"/>
                </a:moveTo>
                <a:cubicBezTo>
                  <a:pt x="4219" y="450320"/>
                  <a:pt x="2110" y="225160"/>
                  <a:pt x="0" y="0"/>
                </a:cubicBezTo>
              </a:path>
            </a:pathLst>
          </a:custGeom>
          <a:ln>
            <a:solidFill>
              <a:schemeClr val="tx1"/>
            </a:solidFill>
            <a:prstDash val="sysDash"/>
            <a:headEnd/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lIns="127862" tIns="63938" rIns="127862" bIns="63938"/>
          <a:lstStyle/>
          <a:p>
            <a:endParaRPr lang="sv-SE" u="none"/>
          </a:p>
        </p:txBody>
      </p:sp>
      <p:sp>
        <p:nvSpPr>
          <p:cNvPr id="14" name="Freeform 91"/>
          <p:cNvSpPr>
            <a:spLocks/>
          </p:cNvSpPr>
          <p:nvPr/>
        </p:nvSpPr>
        <p:spPr bwMode="auto">
          <a:xfrm rot="10800000">
            <a:off x="7434127" y="4533721"/>
            <a:ext cx="1336161" cy="364665"/>
          </a:xfrm>
          <a:custGeom>
            <a:avLst/>
            <a:gdLst>
              <a:gd name="T0" fmla="*/ 0 w 136"/>
              <a:gd name="T1" fmla="*/ 3600450 h 2268"/>
              <a:gd name="T2" fmla="*/ 0 w 136"/>
              <a:gd name="T3" fmla="*/ 1870075 h 2268"/>
              <a:gd name="T4" fmla="*/ 215900 w 136"/>
              <a:gd name="T5" fmla="*/ 1870075 h 2268"/>
              <a:gd name="T6" fmla="*/ 215900 w 136"/>
              <a:gd name="T7" fmla="*/ 0 h 2268"/>
              <a:gd name="T8" fmla="*/ 0 60000 65536"/>
              <a:gd name="T9" fmla="*/ 0 60000 65536"/>
              <a:gd name="T10" fmla="*/ 0 60000 65536"/>
              <a:gd name="T11" fmla="*/ 0 60000 65536"/>
              <a:gd name="T12" fmla="*/ 0 w 136"/>
              <a:gd name="T13" fmla="*/ 0 h 2268"/>
              <a:gd name="T14" fmla="*/ 136 w 136"/>
              <a:gd name="T15" fmla="*/ 2268 h 2268"/>
              <a:gd name="connsiteX0" fmla="*/ 0 w 328"/>
              <a:gd name="connsiteY0" fmla="*/ 1968 h 1968"/>
              <a:gd name="connsiteX1" fmla="*/ 0 w 328"/>
              <a:gd name="connsiteY1" fmla="*/ 878 h 1968"/>
              <a:gd name="connsiteX2" fmla="*/ 136 w 328"/>
              <a:gd name="connsiteY2" fmla="*/ 878 h 1968"/>
              <a:gd name="connsiteX3" fmla="*/ 328 w 328"/>
              <a:gd name="connsiteY3" fmla="*/ 0 h 1968"/>
              <a:gd name="connsiteX0" fmla="*/ 0 w 328"/>
              <a:gd name="connsiteY0" fmla="*/ 1968 h 1968"/>
              <a:gd name="connsiteX1" fmla="*/ 0 w 328"/>
              <a:gd name="connsiteY1" fmla="*/ 878 h 1968"/>
              <a:gd name="connsiteX2" fmla="*/ 328 w 328"/>
              <a:gd name="connsiteY2" fmla="*/ 0 h 1968"/>
              <a:gd name="connsiteX0" fmla="*/ 0 w 328"/>
              <a:gd name="connsiteY0" fmla="*/ 1968 h 1968"/>
              <a:gd name="connsiteX1" fmla="*/ 328 w 328"/>
              <a:gd name="connsiteY1" fmla="*/ 0 h 1968"/>
              <a:gd name="connsiteX0" fmla="*/ 3295 w 3404"/>
              <a:gd name="connsiteY0" fmla="*/ 656 h 1168"/>
              <a:gd name="connsiteX1" fmla="*/ 109 w 3404"/>
              <a:gd name="connsiteY1" fmla="*/ 512 h 1168"/>
              <a:gd name="connsiteX0" fmla="*/ 3295 w 3404"/>
              <a:gd name="connsiteY0" fmla="*/ 656 h 1168"/>
              <a:gd name="connsiteX1" fmla="*/ 109 w 3404"/>
              <a:gd name="connsiteY1" fmla="*/ 512 h 1168"/>
              <a:gd name="connsiteX0" fmla="*/ 3186 w 3186"/>
              <a:gd name="connsiteY0" fmla="*/ 144 h 144"/>
              <a:gd name="connsiteX1" fmla="*/ 0 w 3186"/>
              <a:gd name="connsiteY1" fmla="*/ 0 h 144"/>
              <a:gd name="connsiteX0" fmla="*/ 3725 w 3725"/>
              <a:gd name="connsiteY0" fmla="*/ 0 h 0"/>
              <a:gd name="connsiteX1" fmla="*/ 0 w 3725"/>
              <a:gd name="connsiteY1" fmla="*/ 0 h 0"/>
              <a:gd name="connsiteX0" fmla="*/ 4197 w 4197"/>
              <a:gd name="connsiteY0" fmla="*/ 1330799 h 1330799"/>
              <a:gd name="connsiteX1" fmla="*/ 0 w 4197"/>
              <a:gd name="connsiteY1" fmla="*/ 0 h 1330799"/>
              <a:gd name="connsiteX0" fmla="*/ 6329 w 6329"/>
              <a:gd name="connsiteY0" fmla="*/ 675480 h 675480"/>
              <a:gd name="connsiteX1" fmla="*/ 0 w 6329"/>
              <a:gd name="connsiteY1" fmla="*/ 0 h 675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29" h="675480">
                <a:moveTo>
                  <a:pt x="6329" y="675480"/>
                </a:moveTo>
                <a:cubicBezTo>
                  <a:pt x="4219" y="450320"/>
                  <a:pt x="2110" y="225160"/>
                  <a:pt x="0" y="0"/>
                </a:cubicBezTo>
              </a:path>
            </a:pathLst>
          </a:custGeom>
          <a:ln>
            <a:solidFill>
              <a:schemeClr val="tx1"/>
            </a:solidFill>
            <a:prstDash val="sysDash"/>
            <a:headEnd/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lIns="127862" tIns="63938" rIns="127862" bIns="63938"/>
          <a:lstStyle/>
          <a:p>
            <a:endParaRPr lang="sv-SE" u="none"/>
          </a:p>
        </p:txBody>
      </p:sp>
      <p:sp>
        <p:nvSpPr>
          <p:cNvPr id="15" name="Freeform 91"/>
          <p:cNvSpPr>
            <a:spLocks/>
          </p:cNvSpPr>
          <p:nvPr/>
        </p:nvSpPr>
        <p:spPr bwMode="auto">
          <a:xfrm rot="10800000" flipV="1">
            <a:off x="7679343" y="5030206"/>
            <a:ext cx="1090295" cy="262749"/>
          </a:xfrm>
          <a:custGeom>
            <a:avLst/>
            <a:gdLst>
              <a:gd name="T0" fmla="*/ 0 w 136"/>
              <a:gd name="T1" fmla="*/ 3600450 h 2268"/>
              <a:gd name="T2" fmla="*/ 0 w 136"/>
              <a:gd name="T3" fmla="*/ 1870075 h 2268"/>
              <a:gd name="T4" fmla="*/ 215900 w 136"/>
              <a:gd name="T5" fmla="*/ 1870075 h 2268"/>
              <a:gd name="T6" fmla="*/ 215900 w 136"/>
              <a:gd name="T7" fmla="*/ 0 h 2268"/>
              <a:gd name="T8" fmla="*/ 0 60000 65536"/>
              <a:gd name="T9" fmla="*/ 0 60000 65536"/>
              <a:gd name="T10" fmla="*/ 0 60000 65536"/>
              <a:gd name="T11" fmla="*/ 0 60000 65536"/>
              <a:gd name="T12" fmla="*/ 0 w 136"/>
              <a:gd name="T13" fmla="*/ 0 h 2268"/>
              <a:gd name="T14" fmla="*/ 136 w 136"/>
              <a:gd name="T15" fmla="*/ 2268 h 2268"/>
              <a:gd name="connsiteX0" fmla="*/ 0 w 328"/>
              <a:gd name="connsiteY0" fmla="*/ 1968 h 1968"/>
              <a:gd name="connsiteX1" fmla="*/ 0 w 328"/>
              <a:gd name="connsiteY1" fmla="*/ 878 h 1968"/>
              <a:gd name="connsiteX2" fmla="*/ 136 w 328"/>
              <a:gd name="connsiteY2" fmla="*/ 878 h 1968"/>
              <a:gd name="connsiteX3" fmla="*/ 328 w 328"/>
              <a:gd name="connsiteY3" fmla="*/ 0 h 1968"/>
              <a:gd name="connsiteX0" fmla="*/ 0 w 328"/>
              <a:gd name="connsiteY0" fmla="*/ 1968 h 1968"/>
              <a:gd name="connsiteX1" fmla="*/ 0 w 328"/>
              <a:gd name="connsiteY1" fmla="*/ 878 h 1968"/>
              <a:gd name="connsiteX2" fmla="*/ 328 w 328"/>
              <a:gd name="connsiteY2" fmla="*/ 0 h 1968"/>
              <a:gd name="connsiteX0" fmla="*/ 0 w 328"/>
              <a:gd name="connsiteY0" fmla="*/ 1968 h 1968"/>
              <a:gd name="connsiteX1" fmla="*/ 328 w 328"/>
              <a:gd name="connsiteY1" fmla="*/ 0 h 1968"/>
              <a:gd name="connsiteX0" fmla="*/ 3295 w 3404"/>
              <a:gd name="connsiteY0" fmla="*/ 656 h 1168"/>
              <a:gd name="connsiteX1" fmla="*/ 109 w 3404"/>
              <a:gd name="connsiteY1" fmla="*/ 512 h 1168"/>
              <a:gd name="connsiteX0" fmla="*/ 3295 w 3404"/>
              <a:gd name="connsiteY0" fmla="*/ 656 h 1168"/>
              <a:gd name="connsiteX1" fmla="*/ 109 w 3404"/>
              <a:gd name="connsiteY1" fmla="*/ 512 h 1168"/>
              <a:gd name="connsiteX0" fmla="*/ 3186 w 3186"/>
              <a:gd name="connsiteY0" fmla="*/ 144 h 144"/>
              <a:gd name="connsiteX1" fmla="*/ 0 w 3186"/>
              <a:gd name="connsiteY1" fmla="*/ 0 h 144"/>
              <a:gd name="connsiteX0" fmla="*/ 3725 w 3725"/>
              <a:gd name="connsiteY0" fmla="*/ 0 h 0"/>
              <a:gd name="connsiteX1" fmla="*/ 0 w 3725"/>
              <a:gd name="connsiteY1" fmla="*/ 0 h 0"/>
              <a:gd name="connsiteX0" fmla="*/ 4421 w 4421"/>
              <a:gd name="connsiteY0" fmla="*/ 609600 h 609600"/>
              <a:gd name="connsiteX1" fmla="*/ 0 w 4421"/>
              <a:gd name="connsiteY1" fmla="*/ 0 h 609600"/>
              <a:gd name="connsiteX0" fmla="*/ 4244 w 4244"/>
              <a:gd name="connsiteY0" fmla="*/ 609600 h 609600"/>
              <a:gd name="connsiteX1" fmla="*/ 0 w 4244"/>
              <a:gd name="connsiteY1" fmla="*/ 0 h 609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244" h="609600">
                <a:moveTo>
                  <a:pt x="4244" y="609600"/>
                </a:moveTo>
                <a:cubicBezTo>
                  <a:pt x="2770" y="406400"/>
                  <a:pt x="1474" y="203200"/>
                  <a:pt x="0" y="0"/>
                </a:cubicBezTo>
              </a:path>
            </a:pathLst>
          </a:custGeom>
          <a:ln>
            <a:solidFill>
              <a:schemeClr val="tx1"/>
            </a:solidFill>
            <a:prstDash val="sysDash"/>
            <a:headEnd/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lIns="127862" tIns="63938" rIns="127862" bIns="63938"/>
          <a:lstStyle/>
          <a:p>
            <a:endParaRPr lang="sv-SE" u="none"/>
          </a:p>
        </p:txBody>
      </p:sp>
      <p:sp>
        <p:nvSpPr>
          <p:cNvPr id="16" name="Freeform 91"/>
          <p:cNvSpPr>
            <a:spLocks/>
          </p:cNvSpPr>
          <p:nvPr/>
        </p:nvSpPr>
        <p:spPr bwMode="auto">
          <a:xfrm rot="10800000" flipV="1">
            <a:off x="8953201" y="4067621"/>
            <a:ext cx="760166" cy="790497"/>
          </a:xfrm>
          <a:custGeom>
            <a:avLst/>
            <a:gdLst>
              <a:gd name="T0" fmla="*/ 0 w 136"/>
              <a:gd name="T1" fmla="*/ 3600450 h 2268"/>
              <a:gd name="T2" fmla="*/ 0 w 136"/>
              <a:gd name="T3" fmla="*/ 1870075 h 2268"/>
              <a:gd name="T4" fmla="*/ 215900 w 136"/>
              <a:gd name="T5" fmla="*/ 1870075 h 2268"/>
              <a:gd name="T6" fmla="*/ 215900 w 136"/>
              <a:gd name="T7" fmla="*/ 0 h 2268"/>
              <a:gd name="T8" fmla="*/ 0 60000 65536"/>
              <a:gd name="T9" fmla="*/ 0 60000 65536"/>
              <a:gd name="T10" fmla="*/ 0 60000 65536"/>
              <a:gd name="T11" fmla="*/ 0 60000 65536"/>
              <a:gd name="T12" fmla="*/ 0 w 136"/>
              <a:gd name="T13" fmla="*/ 0 h 2268"/>
              <a:gd name="T14" fmla="*/ 136 w 136"/>
              <a:gd name="T15" fmla="*/ 2268 h 2268"/>
              <a:gd name="connsiteX0" fmla="*/ 0 w 328"/>
              <a:gd name="connsiteY0" fmla="*/ 1968 h 1968"/>
              <a:gd name="connsiteX1" fmla="*/ 0 w 328"/>
              <a:gd name="connsiteY1" fmla="*/ 878 h 1968"/>
              <a:gd name="connsiteX2" fmla="*/ 136 w 328"/>
              <a:gd name="connsiteY2" fmla="*/ 878 h 1968"/>
              <a:gd name="connsiteX3" fmla="*/ 328 w 328"/>
              <a:gd name="connsiteY3" fmla="*/ 0 h 1968"/>
              <a:gd name="connsiteX0" fmla="*/ 0 w 328"/>
              <a:gd name="connsiteY0" fmla="*/ 1968 h 1968"/>
              <a:gd name="connsiteX1" fmla="*/ 0 w 328"/>
              <a:gd name="connsiteY1" fmla="*/ 878 h 1968"/>
              <a:gd name="connsiteX2" fmla="*/ 328 w 328"/>
              <a:gd name="connsiteY2" fmla="*/ 0 h 1968"/>
              <a:gd name="connsiteX0" fmla="*/ 0 w 328"/>
              <a:gd name="connsiteY0" fmla="*/ 1968 h 1968"/>
              <a:gd name="connsiteX1" fmla="*/ 328 w 328"/>
              <a:gd name="connsiteY1" fmla="*/ 0 h 1968"/>
              <a:gd name="connsiteX0" fmla="*/ 3295 w 3404"/>
              <a:gd name="connsiteY0" fmla="*/ 656 h 1168"/>
              <a:gd name="connsiteX1" fmla="*/ 109 w 3404"/>
              <a:gd name="connsiteY1" fmla="*/ 512 h 1168"/>
              <a:gd name="connsiteX0" fmla="*/ 3295 w 3404"/>
              <a:gd name="connsiteY0" fmla="*/ 656 h 1168"/>
              <a:gd name="connsiteX1" fmla="*/ 109 w 3404"/>
              <a:gd name="connsiteY1" fmla="*/ 512 h 1168"/>
              <a:gd name="connsiteX0" fmla="*/ 3186 w 3186"/>
              <a:gd name="connsiteY0" fmla="*/ 144 h 144"/>
              <a:gd name="connsiteX1" fmla="*/ 0 w 3186"/>
              <a:gd name="connsiteY1" fmla="*/ 0 h 144"/>
              <a:gd name="connsiteX0" fmla="*/ 3725 w 3725"/>
              <a:gd name="connsiteY0" fmla="*/ 0 h 0"/>
              <a:gd name="connsiteX1" fmla="*/ 0 w 3725"/>
              <a:gd name="connsiteY1" fmla="*/ 0 h 0"/>
              <a:gd name="connsiteX0" fmla="*/ 4421 w 4421"/>
              <a:gd name="connsiteY0" fmla="*/ 609600 h 609600"/>
              <a:gd name="connsiteX1" fmla="*/ 0 w 4421"/>
              <a:gd name="connsiteY1" fmla="*/ 0 h 609600"/>
              <a:gd name="connsiteX0" fmla="*/ 4244 w 4244"/>
              <a:gd name="connsiteY0" fmla="*/ 609600 h 609600"/>
              <a:gd name="connsiteX1" fmla="*/ 0 w 4244"/>
              <a:gd name="connsiteY1" fmla="*/ 0 h 609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244" h="609600">
                <a:moveTo>
                  <a:pt x="4244" y="609600"/>
                </a:moveTo>
                <a:cubicBezTo>
                  <a:pt x="2770" y="406400"/>
                  <a:pt x="1474" y="203200"/>
                  <a:pt x="0" y="0"/>
                </a:cubicBezTo>
              </a:path>
            </a:pathLst>
          </a:custGeom>
          <a:ln>
            <a:solidFill>
              <a:schemeClr val="tx1"/>
            </a:solidFill>
            <a:prstDash val="sysDash"/>
            <a:headEnd/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lIns="127862" tIns="63938" rIns="127862" bIns="63938"/>
          <a:lstStyle/>
          <a:p>
            <a:endParaRPr lang="sv-SE" u="none"/>
          </a:p>
        </p:txBody>
      </p:sp>
      <p:sp>
        <p:nvSpPr>
          <p:cNvPr id="17" name="Freeform 91"/>
          <p:cNvSpPr>
            <a:spLocks/>
          </p:cNvSpPr>
          <p:nvPr/>
        </p:nvSpPr>
        <p:spPr bwMode="auto">
          <a:xfrm rot="10800000">
            <a:off x="9779595" y="4082535"/>
            <a:ext cx="167149" cy="451170"/>
          </a:xfrm>
          <a:custGeom>
            <a:avLst/>
            <a:gdLst>
              <a:gd name="T0" fmla="*/ 0 w 136"/>
              <a:gd name="T1" fmla="*/ 3600450 h 2268"/>
              <a:gd name="T2" fmla="*/ 0 w 136"/>
              <a:gd name="T3" fmla="*/ 1870075 h 2268"/>
              <a:gd name="T4" fmla="*/ 215900 w 136"/>
              <a:gd name="T5" fmla="*/ 1870075 h 2268"/>
              <a:gd name="T6" fmla="*/ 215900 w 136"/>
              <a:gd name="T7" fmla="*/ 0 h 2268"/>
              <a:gd name="T8" fmla="*/ 0 60000 65536"/>
              <a:gd name="T9" fmla="*/ 0 60000 65536"/>
              <a:gd name="T10" fmla="*/ 0 60000 65536"/>
              <a:gd name="T11" fmla="*/ 0 60000 65536"/>
              <a:gd name="T12" fmla="*/ 0 w 136"/>
              <a:gd name="T13" fmla="*/ 0 h 2268"/>
              <a:gd name="T14" fmla="*/ 136 w 136"/>
              <a:gd name="T15" fmla="*/ 2268 h 2268"/>
              <a:gd name="connsiteX0" fmla="*/ 0 w 328"/>
              <a:gd name="connsiteY0" fmla="*/ 1968 h 1968"/>
              <a:gd name="connsiteX1" fmla="*/ 0 w 328"/>
              <a:gd name="connsiteY1" fmla="*/ 878 h 1968"/>
              <a:gd name="connsiteX2" fmla="*/ 136 w 328"/>
              <a:gd name="connsiteY2" fmla="*/ 878 h 1968"/>
              <a:gd name="connsiteX3" fmla="*/ 328 w 328"/>
              <a:gd name="connsiteY3" fmla="*/ 0 h 1968"/>
              <a:gd name="connsiteX0" fmla="*/ 0 w 328"/>
              <a:gd name="connsiteY0" fmla="*/ 1968 h 1968"/>
              <a:gd name="connsiteX1" fmla="*/ 0 w 328"/>
              <a:gd name="connsiteY1" fmla="*/ 878 h 1968"/>
              <a:gd name="connsiteX2" fmla="*/ 328 w 328"/>
              <a:gd name="connsiteY2" fmla="*/ 0 h 1968"/>
              <a:gd name="connsiteX0" fmla="*/ 0 w 328"/>
              <a:gd name="connsiteY0" fmla="*/ 1968 h 1968"/>
              <a:gd name="connsiteX1" fmla="*/ 328 w 328"/>
              <a:gd name="connsiteY1" fmla="*/ 0 h 1968"/>
              <a:gd name="connsiteX0" fmla="*/ 3295 w 3404"/>
              <a:gd name="connsiteY0" fmla="*/ 656 h 1168"/>
              <a:gd name="connsiteX1" fmla="*/ 109 w 3404"/>
              <a:gd name="connsiteY1" fmla="*/ 512 h 1168"/>
              <a:gd name="connsiteX0" fmla="*/ 3295 w 3404"/>
              <a:gd name="connsiteY0" fmla="*/ 656 h 1168"/>
              <a:gd name="connsiteX1" fmla="*/ 109 w 3404"/>
              <a:gd name="connsiteY1" fmla="*/ 512 h 1168"/>
              <a:gd name="connsiteX0" fmla="*/ 3186 w 3186"/>
              <a:gd name="connsiteY0" fmla="*/ 144 h 144"/>
              <a:gd name="connsiteX1" fmla="*/ 0 w 3186"/>
              <a:gd name="connsiteY1" fmla="*/ 0 h 144"/>
              <a:gd name="connsiteX0" fmla="*/ 3725 w 3725"/>
              <a:gd name="connsiteY0" fmla="*/ 0 h 0"/>
              <a:gd name="connsiteX1" fmla="*/ 0 w 3725"/>
              <a:gd name="connsiteY1" fmla="*/ 0 h 0"/>
              <a:gd name="connsiteX0" fmla="*/ 4197 w 4197"/>
              <a:gd name="connsiteY0" fmla="*/ 1330799 h 1330799"/>
              <a:gd name="connsiteX1" fmla="*/ 0 w 4197"/>
              <a:gd name="connsiteY1" fmla="*/ 0 h 1330799"/>
              <a:gd name="connsiteX0" fmla="*/ 6329 w 6329"/>
              <a:gd name="connsiteY0" fmla="*/ 675480 h 675480"/>
              <a:gd name="connsiteX1" fmla="*/ 0 w 6329"/>
              <a:gd name="connsiteY1" fmla="*/ 0 h 675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29" h="675480">
                <a:moveTo>
                  <a:pt x="6329" y="675480"/>
                </a:moveTo>
                <a:cubicBezTo>
                  <a:pt x="4219" y="450320"/>
                  <a:pt x="2110" y="225160"/>
                  <a:pt x="0" y="0"/>
                </a:cubicBezTo>
              </a:path>
            </a:pathLst>
          </a:custGeom>
          <a:ln>
            <a:solidFill>
              <a:schemeClr val="tx1"/>
            </a:solidFill>
            <a:prstDash val="sysDash"/>
            <a:headEnd/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lIns="127862" tIns="63938" rIns="127862" bIns="63938"/>
          <a:lstStyle/>
          <a:p>
            <a:endParaRPr lang="sv-SE" u="none"/>
          </a:p>
        </p:txBody>
      </p:sp>
      <p:sp>
        <p:nvSpPr>
          <p:cNvPr id="18" name="Freeform 91"/>
          <p:cNvSpPr>
            <a:spLocks/>
          </p:cNvSpPr>
          <p:nvPr/>
        </p:nvSpPr>
        <p:spPr bwMode="auto">
          <a:xfrm rot="16200000">
            <a:off x="8615439" y="3726711"/>
            <a:ext cx="309674" cy="423807"/>
          </a:xfrm>
          <a:custGeom>
            <a:avLst/>
            <a:gdLst>
              <a:gd name="T0" fmla="*/ 0 w 136"/>
              <a:gd name="T1" fmla="*/ 3600450 h 2268"/>
              <a:gd name="T2" fmla="*/ 0 w 136"/>
              <a:gd name="T3" fmla="*/ 1870075 h 2268"/>
              <a:gd name="T4" fmla="*/ 215900 w 136"/>
              <a:gd name="T5" fmla="*/ 1870075 h 2268"/>
              <a:gd name="T6" fmla="*/ 215900 w 136"/>
              <a:gd name="T7" fmla="*/ 0 h 2268"/>
              <a:gd name="T8" fmla="*/ 0 60000 65536"/>
              <a:gd name="T9" fmla="*/ 0 60000 65536"/>
              <a:gd name="T10" fmla="*/ 0 60000 65536"/>
              <a:gd name="T11" fmla="*/ 0 60000 65536"/>
              <a:gd name="T12" fmla="*/ 0 w 136"/>
              <a:gd name="T13" fmla="*/ 0 h 2268"/>
              <a:gd name="T14" fmla="*/ 136 w 136"/>
              <a:gd name="T15" fmla="*/ 2268 h 2268"/>
              <a:gd name="connsiteX0" fmla="*/ 0 w 328"/>
              <a:gd name="connsiteY0" fmla="*/ 1968 h 1968"/>
              <a:gd name="connsiteX1" fmla="*/ 0 w 328"/>
              <a:gd name="connsiteY1" fmla="*/ 878 h 1968"/>
              <a:gd name="connsiteX2" fmla="*/ 136 w 328"/>
              <a:gd name="connsiteY2" fmla="*/ 878 h 1968"/>
              <a:gd name="connsiteX3" fmla="*/ 328 w 328"/>
              <a:gd name="connsiteY3" fmla="*/ 0 h 1968"/>
              <a:gd name="connsiteX0" fmla="*/ 0 w 328"/>
              <a:gd name="connsiteY0" fmla="*/ 1968 h 1968"/>
              <a:gd name="connsiteX1" fmla="*/ 0 w 328"/>
              <a:gd name="connsiteY1" fmla="*/ 878 h 1968"/>
              <a:gd name="connsiteX2" fmla="*/ 328 w 328"/>
              <a:gd name="connsiteY2" fmla="*/ 0 h 1968"/>
              <a:gd name="connsiteX0" fmla="*/ 0 w 328"/>
              <a:gd name="connsiteY0" fmla="*/ 1968 h 1968"/>
              <a:gd name="connsiteX1" fmla="*/ 328 w 328"/>
              <a:gd name="connsiteY1" fmla="*/ 0 h 1968"/>
              <a:gd name="connsiteX0" fmla="*/ 3295 w 3404"/>
              <a:gd name="connsiteY0" fmla="*/ 656 h 1168"/>
              <a:gd name="connsiteX1" fmla="*/ 109 w 3404"/>
              <a:gd name="connsiteY1" fmla="*/ 512 h 1168"/>
              <a:gd name="connsiteX0" fmla="*/ 3295 w 3404"/>
              <a:gd name="connsiteY0" fmla="*/ 656 h 1168"/>
              <a:gd name="connsiteX1" fmla="*/ 109 w 3404"/>
              <a:gd name="connsiteY1" fmla="*/ 512 h 1168"/>
              <a:gd name="connsiteX0" fmla="*/ 3186 w 3186"/>
              <a:gd name="connsiteY0" fmla="*/ 144 h 144"/>
              <a:gd name="connsiteX1" fmla="*/ 0 w 3186"/>
              <a:gd name="connsiteY1" fmla="*/ 0 h 144"/>
              <a:gd name="connsiteX0" fmla="*/ 3725 w 3725"/>
              <a:gd name="connsiteY0" fmla="*/ 0 h 0"/>
              <a:gd name="connsiteX1" fmla="*/ 0 w 3725"/>
              <a:gd name="connsiteY1" fmla="*/ 0 h 0"/>
              <a:gd name="connsiteX0" fmla="*/ 4197 w 4197"/>
              <a:gd name="connsiteY0" fmla="*/ 1330799 h 1330799"/>
              <a:gd name="connsiteX1" fmla="*/ 0 w 4197"/>
              <a:gd name="connsiteY1" fmla="*/ 0 h 1330799"/>
              <a:gd name="connsiteX0" fmla="*/ 6329 w 6329"/>
              <a:gd name="connsiteY0" fmla="*/ 675480 h 675480"/>
              <a:gd name="connsiteX1" fmla="*/ 0 w 6329"/>
              <a:gd name="connsiteY1" fmla="*/ 0 h 675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29" h="675480">
                <a:moveTo>
                  <a:pt x="6329" y="675480"/>
                </a:moveTo>
                <a:cubicBezTo>
                  <a:pt x="4219" y="450320"/>
                  <a:pt x="2110" y="225160"/>
                  <a:pt x="0" y="0"/>
                </a:cubicBezTo>
              </a:path>
            </a:pathLst>
          </a:custGeom>
          <a:ln>
            <a:solidFill>
              <a:schemeClr val="tx1"/>
            </a:solidFill>
            <a:prstDash val="sysDash"/>
            <a:headEnd/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lIns="127862" tIns="63938" rIns="127862" bIns="63938"/>
          <a:lstStyle/>
          <a:p>
            <a:endParaRPr lang="sv-SE" u="none"/>
          </a:p>
        </p:txBody>
      </p:sp>
      <p:sp>
        <p:nvSpPr>
          <p:cNvPr id="19" name="Freeform 91"/>
          <p:cNvSpPr>
            <a:spLocks/>
          </p:cNvSpPr>
          <p:nvPr/>
        </p:nvSpPr>
        <p:spPr bwMode="auto">
          <a:xfrm rot="10800000" flipV="1">
            <a:off x="8920897" y="3893210"/>
            <a:ext cx="61284" cy="1029647"/>
          </a:xfrm>
          <a:custGeom>
            <a:avLst/>
            <a:gdLst>
              <a:gd name="T0" fmla="*/ 0 w 136"/>
              <a:gd name="T1" fmla="*/ 3600450 h 2268"/>
              <a:gd name="T2" fmla="*/ 0 w 136"/>
              <a:gd name="T3" fmla="*/ 1870075 h 2268"/>
              <a:gd name="T4" fmla="*/ 215900 w 136"/>
              <a:gd name="T5" fmla="*/ 1870075 h 2268"/>
              <a:gd name="T6" fmla="*/ 215900 w 136"/>
              <a:gd name="T7" fmla="*/ 0 h 2268"/>
              <a:gd name="T8" fmla="*/ 0 60000 65536"/>
              <a:gd name="T9" fmla="*/ 0 60000 65536"/>
              <a:gd name="T10" fmla="*/ 0 60000 65536"/>
              <a:gd name="T11" fmla="*/ 0 60000 65536"/>
              <a:gd name="T12" fmla="*/ 0 w 136"/>
              <a:gd name="T13" fmla="*/ 0 h 2268"/>
              <a:gd name="T14" fmla="*/ 136 w 136"/>
              <a:gd name="T15" fmla="*/ 2268 h 2268"/>
              <a:gd name="connsiteX0" fmla="*/ 0 w 328"/>
              <a:gd name="connsiteY0" fmla="*/ 1968 h 1968"/>
              <a:gd name="connsiteX1" fmla="*/ 0 w 328"/>
              <a:gd name="connsiteY1" fmla="*/ 878 h 1968"/>
              <a:gd name="connsiteX2" fmla="*/ 136 w 328"/>
              <a:gd name="connsiteY2" fmla="*/ 878 h 1968"/>
              <a:gd name="connsiteX3" fmla="*/ 328 w 328"/>
              <a:gd name="connsiteY3" fmla="*/ 0 h 1968"/>
              <a:gd name="connsiteX0" fmla="*/ 0 w 328"/>
              <a:gd name="connsiteY0" fmla="*/ 1968 h 1968"/>
              <a:gd name="connsiteX1" fmla="*/ 0 w 328"/>
              <a:gd name="connsiteY1" fmla="*/ 878 h 1968"/>
              <a:gd name="connsiteX2" fmla="*/ 328 w 328"/>
              <a:gd name="connsiteY2" fmla="*/ 0 h 1968"/>
              <a:gd name="connsiteX0" fmla="*/ 0 w 328"/>
              <a:gd name="connsiteY0" fmla="*/ 1968 h 1968"/>
              <a:gd name="connsiteX1" fmla="*/ 328 w 328"/>
              <a:gd name="connsiteY1" fmla="*/ 0 h 1968"/>
              <a:gd name="connsiteX0" fmla="*/ 3295 w 3404"/>
              <a:gd name="connsiteY0" fmla="*/ 656 h 1168"/>
              <a:gd name="connsiteX1" fmla="*/ 109 w 3404"/>
              <a:gd name="connsiteY1" fmla="*/ 512 h 1168"/>
              <a:gd name="connsiteX0" fmla="*/ 3295 w 3404"/>
              <a:gd name="connsiteY0" fmla="*/ 656 h 1168"/>
              <a:gd name="connsiteX1" fmla="*/ 109 w 3404"/>
              <a:gd name="connsiteY1" fmla="*/ 512 h 1168"/>
              <a:gd name="connsiteX0" fmla="*/ 3186 w 3186"/>
              <a:gd name="connsiteY0" fmla="*/ 144 h 144"/>
              <a:gd name="connsiteX1" fmla="*/ 0 w 3186"/>
              <a:gd name="connsiteY1" fmla="*/ 0 h 144"/>
              <a:gd name="connsiteX0" fmla="*/ 3725 w 3725"/>
              <a:gd name="connsiteY0" fmla="*/ 0 h 0"/>
              <a:gd name="connsiteX1" fmla="*/ 0 w 3725"/>
              <a:gd name="connsiteY1" fmla="*/ 0 h 0"/>
              <a:gd name="connsiteX0" fmla="*/ 4421 w 4421"/>
              <a:gd name="connsiteY0" fmla="*/ 609600 h 609600"/>
              <a:gd name="connsiteX1" fmla="*/ 0 w 4421"/>
              <a:gd name="connsiteY1" fmla="*/ 0 h 609600"/>
              <a:gd name="connsiteX0" fmla="*/ 4244 w 4244"/>
              <a:gd name="connsiteY0" fmla="*/ 609600 h 609600"/>
              <a:gd name="connsiteX1" fmla="*/ 0 w 4244"/>
              <a:gd name="connsiteY1" fmla="*/ 0 h 609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244" h="609600">
                <a:moveTo>
                  <a:pt x="4244" y="609600"/>
                </a:moveTo>
                <a:cubicBezTo>
                  <a:pt x="2770" y="406400"/>
                  <a:pt x="1474" y="203200"/>
                  <a:pt x="0" y="0"/>
                </a:cubicBezTo>
              </a:path>
            </a:pathLst>
          </a:custGeom>
          <a:ln>
            <a:solidFill>
              <a:schemeClr val="tx1"/>
            </a:solidFill>
            <a:prstDash val="sysDash"/>
            <a:headEnd/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lIns="127862" tIns="63938" rIns="127862" bIns="63938"/>
          <a:lstStyle/>
          <a:p>
            <a:endParaRPr lang="sv-SE" u="none"/>
          </a:p>
        </p:txBody>
      </p:sp>
      <p:sp>
        <p:nvSpPr>
          <p:cNvPr id="20" name="Freeform 91"/>
          <p:cNvSpPr>
            <a:spLocks/>
          </p:cNvSpPr>
          <p:nvPr/>
        </p:nvSpPr>
        <p:spPr bwMode="auto">
          <a:xfrm rot="10800000" flipV="1">
            <a:off x="7403485" y="3977646"/>
            <a:ext cx="275871" cy="499822"/>
          </a:xfrm>
          <a:custGeom>
            <a:avLst/>
            <a:gdLst>
              <a:gd name="T0" fmla="*/ 0 w 136"/>
              <a:gd name="T1" fmla="*/ 3600450 h 2268"/>
              <a:gd name="T2" fmla="*/ 0 w 136"/>
              <a:gd name="T3" fmla="*/ 1870075 h 2268"/>
              <a:gd name="T4" fmla="*/ 215900 w 136"/>
              <a:gd name="T5" fmla="*/ 1870075 h 2268"/>
              <a:gd name="T6" fmla="*/ 215900 w 136"/>
              <a:gd name="T7" fmla="*/ 0 h 2268"/>
              <a:gd name="T8" fmla="*/ 0 60000 65536"/>
              <a:gd name="T9" fmla="*/ 0 60000 65536"/>
              <a:gd name="T10" fmla="*/ 0 60000 65536"/>
              <a:gd name="T11" fmla="*/ 0 60000 65536"/>
              <a:gd name="T12" fmla="*/ 0 w 136"/>
              <a:gd name="T13" fmla="*/ 0 h 2268"/>
              <a:gd name="T14" fmla="*/ 136 w 136"/>
              <a:gd name="T15" fmla="*/ 2268 h 2268"/>
              <a:gd name="connsiteX0" fmla="*/ 0 w 328"/>
              <a:gd name="connsiteY0" fmla="*/ 1968 h 1968"/>
              <a:gd name="connsiteX1" fmla="*/ 0 w 328"/>
              <a:gd name="connsiteY1" fmla="*/ 878 h 1968"/>
              <a:gd name="connsiteX2" fmla="*/ 136 w 328"/>
              <a:gd name="connsiteY2" fmla="*/ 878 h 1968"/>
              <a:gd name="connsiteX3" fmla="*/ 328 w 328"/>
              <a:gd name="connsiteY3" fmla="*/ 0 h 1968"/>
              <a:gd name="connsiteX0" fmla="*/ 0 w 328"/>
              <a:gd name="connsiteY0" fmla="*/ 1968 h 1968"/>
              <a:gd name="connsiteX1" fmla="*/ 0 w 328"/>
              <a:gd name="connsiteY1" fmla="*/ 878 h 1968"/>
              <a:gd name="connsiteX2" fmla="*/ 328 w 328"/>
              <a:gd name="connsiteY2" fmla="*/ 0 h 1968"/>
              <a:gd name="connsiteX0" fmla="*/ 0 w 328"/>
              <a:gd name="connsiteY0" fmla="*/ 1968 h 1968"/>
              <a:gd name="connsiteX1" fmla="*/ 328 w 328"/>
              <a:gd name="connsiteY1" fmla="*/ 0 h 1968"/>
              <a:gd name="connsiteX0" fmla="*/ 3295 w 3404"/>
              <a:gd name="connsiteY0" fmla="*/ 656 h 1168"/>
              <a:gd name="connsiteX1" fmla="*/ 109 w 3404"/>
              <a:gd name="connsiteY1" fmla="*/ 512 h 1168"/>
              <a:gd name="connsiteX0" fmla="*/ 3295 w 3404"/>
              <a:gd name="connsiteY0" fmla="*/ 656 h 1168"/>
              <a:gd name="connsiteX1" fmla="*/ 109 w 3404"/>
              <a:gd name="connsiteY1" fmla="*/ 512 h 1168"/>
              <a:gd name="connsiteX0" fmla="*/ 3186 w 3186"/>
              <a:gd name="connsiteY0" fmla="*/ 144 h 144"/>
              <a:gd name="connsiteX1" fmla="*/ 0 w 3186"/>
              <a:gd name="connsiteY1" fmla="*/ 0 h 144"/>
              <a:gd name="connsiteX0" fmla="*/ 3725 w 3725"/>
              <a:gd name="connsiteY0" fmla="*/ 0 h 0"/>
              <a:gd name="connsiteX1" fmla="*/ 0 w 3725"/>
              <a:gd name="connsiteY1" fmla="*/ 0 h 0"/>
              <a:gd name="connsiteX0" fmla="*/ 4421 w 4421"/>
              <a:gd name="connsiteY0" fmla="*/ 609600 h 609600"/>
              <a:gd name="connsiteX1" fmla="*/ 0 w 4421"/>
              <a:gd name="connsiteY1" fmla="*/ 0 h 609600"/>
              <a:gd name="connsiteX0" fmla="*/ 4244 w 4244"/>
              <a:gd name="connsiteY0" fmla="*/ 609600 h 609600"/>
              <a:gd name="connsiteX1" fmla="*/ 0 w 4244"/>
              <a:gd name="connsiteY1" fmla="*/ 0 h 609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244" h="609600">
                <a:moveTo>
                  <a:pt x="4244" y="609600"/>
                </a:moveTo>
                <a:cubicBezTo>
                  <a:pt x="2770" y="406400"/>
                  <a:pt x="1474" y="203200"/>
                  <a:pt x="0" y="0"/>
                </a:cubicBezTo>
              </a:path>
            </a:pathLst>
          </a:custGeom>
          <a:ln>
            <a:solidFill>
              <a:schemeClr val="tx1"/>
            </a:solidFill>
            <a:prstDash val="sysDash"/>
            <a:headEnd/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lIns="127862" tIns="63938" rIns="127862" bIns="63938"/>
          <a:lstStyle/>
          <a:p>
            <a:endParaRPr lang="sv-SE" u="none"/>
          </a:p>
        </p:txBody>
      </p:sp>
      <p:sp>
        <p:nvSpPr>
          <p:cNvPr id="21" name="Freeform 91"/>
          <p:cNvSpPr>
            <a:spLocks/>
          </p:cNvSpPr>
          <p:nvPr/>
        </p:nvSpPr>
        <p:spPr bwMode="auto">
          <a:xfrm rot="10800000" flipH="1" flipV="1">
            <a:off x="7403469" y="4711984"/>
            <a:ext cx="245885" cy="396059"/>
          </a:xfrm>
          <a:custGeom>
            <a:avLst/>
            <a:gdLst>
              <a:gd name="T0" fmla="*/ 0 w 136"/>
              <a:gd name="T1" fmla="*/ 3600450 h 2268"/>
              <a:gd name="T2" fmla="*/ 0 w 136"/>
              <a:gd name="T3" fmla="*/ 1870075 h 2268"/>
              <a:gd name="T4" fmla="*/ 215900 w 136"/>
              <a:gd name="T5" fmla="*/ 1870075 h 2268"/>
              <a:gd name="T6" fmla="*/ 215900 w 136"/>
              <a:gd name="T7" fmla="*/ 0 h 2268"/>
              <a:gd name="T8" fmla="*/ 0 60000 65536"/>
              <a:gd name="T9" fmla="*/ 0 60000 65536"/>
              <a:gd name="T10" fmla="*/ 0 60000 65536"/>
              <a:gd name="T11" fmla="*/ 0 60000 65536"/>
              <a:gd name="T12" fmla="*/ 0 w 136"/>
              <a:gd name="T13" fmla="*/ 0 h 2268"/>
              <a:gd name="T14" fmla="*/ 136 w 136"/>
              <a:gd name="T15" fmla="*/ 2268 h 2268"/>
              <a:gd name="connsiteX0" fmla="*/ 0 w 328"/>
              <a:gd name="connsiteY0" fmla="*/ 1968 h 1968"/>
              <a:gd name="connsiteX1" fmla="*/ 0 w 328"/>
              <a:gd name="connsiteY1" fmla="*/ 878 h 1968"/>
              <a:gd name="connsiteX2" fmla="*/ 136 w 328"/>
              <a:gd name="connsiteY2" fmla="*/ 878 h 1968"/>
              <a:gd name="connsiteX3" fmla="*/ 328 w 328"/>
              <a:gd name="connsiteY3" fmla="*/ 0 h 1968"/>
              <a:gd name="connsiteX0" fmla="*/ 0 w 328"/>
              <a:gd name="connsiteY0" fmla="*/ 1968 h 1968"/>
              <a:gd name="connsiteX1" fmla="*/ 0 w 328"/>
              <a:gd name="connsiteY1" fmla="*/ 878 h 1968"/>
              <a:gd name="connsiteX2" fmla="*/ 328 w 328"/>
              <a:gd name="connsiteY2" fmla="*/ 0 h 1968"/>
              <a:gd name="connsiteX0" fmla="*/ 0 w 328"/>
              <a:gd name="connsiteY0" fmla="*/ 1968 h 1968"/>
              <a:gd name="connsiteX1" fmla="*/ 328 w 328"/>
              <a:gd name="connsiteY1" fmla="*/ 0 h 1968"/>
              <a:gd name="connsiteX0" fmla="*/ 3295 w 3404"/>
              <a:gd name="connsiteY0" fmla="*/ 656 h 1168"/>
              <a:gd name="connsiteX1" fmla="*/ 109 w 3404"/>
              <a:gd name="connsiteY1" fmla="*/ 512 h 1168"/>
              <a:gd name="connsiteX0" fmla="*/ 3295 w 3404"/>
              <a:gd name="connsiteY0" fmla="*/ 656 h 1168"/>
              <a:gd name="connsiteX1" fmla="*/ 109 w 3404"/>
              <a:gd name="connsiteY1" fmla="*/ 512 h 1168"/>
              <a:gd name="connsiteX0" fmla="*/ 3186 w 3186"/>
              <a:gd name="connsiteY0" fmla="*/ 144 h 144"/>
              <a:gd name="connsiteX1" fmla="*/ 0 w 3186"/>
              <a:gd name="connsiteY1" fmla="*/ 0 h 144"/>
              <a:gd name="connsiteX0" fmla="*/ 3725 w 3725"/>
              <a:gd name="connsiteY0" fmla="*/ 0 h 0"/>
              <a:gd name="connsiteX1" fmla="*/ 0 w 3725"/>
              <a:gd name="connsiteY1" fmla="*/ 0 h 0"/>
              <a:gd name="connsiteX0" fmla="*/ 4421 w 4421"/>
              <a:gd name="connsiteY0" fmla="*/ 609600 h 609600"/>
              <a:gd name="connsiteX1" fmla="*/ 0 w 4421"/>
              <a:gd name="connsiteY1" fmla="*/ 0 h 609600"/>
              <a:gd name="connsiteX0" fmla="*/ 4244 w 4244"/>
              <a:gd name="connsiteY0" fmla="*/ 609600 h 609600"/>
              <a:gd name="connsiteX1" fmla="*/ 0 w 4244"/>
              <a:gd name="connsiteY1" fmla="*/ 0 h 609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244" h="609600">
                <a:moveTo>
                  <a:pt x="4244" y="609600"/>
                </a:moveTo>
                <a:cubicBezTo>
                  <a:pt x="2770" y="406400"/>
                  <a:pt x="1474" y="203200"/>
                  <a:pt x="0" y="0"/>
                </a:cubicBezTo>
              </a:path>
            </a:pathLst>
          </a:custGeom>
          <a:ln>
            <a:solidFill>
              <a:schemeClr val="tx1"/>
            </a:solidFill>
            <a:prstDash val="sysDash"/>
            <a:headEnd/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lIns="127862" tIns="63938" rIns="127862" bIns="63938"/>
          <a:lstStyle/>
          <a:p>
            <a:endParaRPr lang="sv-SE" u="none"/>
          </a:p>
        </p:txBody>
      </p:sp>
      <p:pic>
        <p:nvPicPr>
          <p:cNvPr id="22" name="Picture 8" descr="2342308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40161" y="3643824"/>
            <a:ext cx="385067" cy="4238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" name="Picture 8" descr="2342308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434115" y="5030216"/>
            <a:ext cx="385067" cy="4238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" name="Picture 8" descr="2342308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55092" y="4339419"/>
            <a:ext cx="385067" cy="4238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" name="Picture 8" descr="2342308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92455" y="4093451"/>
            <a:ext cx="385067" cy="4238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Picture 8" descr="2342308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769638" y="3491805"/>
            <a:ext cx="385067" cy="4238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Picture 8" descr="2342308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561677" y="3749498"/>
            <a:ext cx="385067" cy="4238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" name="Picture 8" descr="2342308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713367" y="4517256"/>
            <a:ext cx="385067" cy="4238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" name="Picture 8" descr="2342308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693247" y="4743377"/>
            <a:ext cx="385067" cy="4238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" name="Freeform 91"/>
          <p:cNvSpPr>
            <a:spLocks/>
          </p:cNvSpPr>
          <p:nvPr/>
        </p:nvSpPr>
        <p:spPr bwMode="auto">
          <a:xfrm rot="10800000">
            <a:off x="8514258" y="2555701"/>
            <a:ext cx="432048" cy="1008112"/>
          </a:xfrm>
          <a:custGeom>
            <a:avLst/>
            <a:gdLst>
              <a:gd name="T0" fmla="*/ 0 w 136"/>
              <a:gd name="T1" fmla="*/ 3600450 h 2268"/>
              <a:gd name="T2" fmla="*/ 0 w 136"/>
              <a:gd name="T3" fmla="*/ 1870075 h 2268"/>
              <a:gd name="T4" fmla="*/ 215900 w 136"/>
              <a:gd name="T5" fmla="*/ 1870075 h 2268"/>
              <a:gd name="T6" fmla="*/ 215900 w 136"/>
              <a:gd name="T7" fmla="*/ 0 h 2268"/>
              <a:gd name="T8" fmla="*/ 0 60000 65536"/>
              <a:gd name="T9" fmla="*/ 0 60000 65536"/>
              <a:gd name="T10" fmla="*/ 0 60000 65536"/>
              <a:gd name="T11" fmla="*/ 0 60000 65536"/>
              <a:gd name="T12" fmla="*/ 0 w 136"/>
              <a:gd name="T13" fmla="*/ 0 h 2268"/>
              <a:gd name="T14" fmla="*/ 136 w 136"/>
              <a:gd name="T15" fmla="*/ 2268 h 2268"/>
              <a:gd name="connsiteX0" fmla="*/ 0 w 328"/>
              <a:gd name="connsiteY0" fmla="*/ 1968 h 1968"/>
              <a:gd name="connsiteX1" fmla="*/ 0 w 328"/>
              <a:gd name="connsiteY1" fmla="*/ 878 h 1968"/>
              <a:gd name="connsiteX2" fmla="*/ 136 w 328"/>
              <a:gd name="connsiteY2" fmla="*/ 878 h 1968"/>
              <a:gd name="connsiteX3" fmla="*/ 328 w 328"/>
              <a:gd name="connsiteY3" fmla="*/ 0 h 1968"/>
              <a:gd name="connsiteX0" fmla="*/ 0 w 328"/>
              <a:gd name="connsiteY0" fmla="*/ 1968 h 1968"/>
              <a:gd name="connsiteX1" fmla="*/ 0 w 328"/>
              <a:gd name="connsiteY1" fmla="*/ 878 h 1968"/>
              <a:gd name="connsiteX2" fmla="*/ 328 w 328"/>
              <a:gd name="connsiteY2" fmla="*/ 0 h 1968"/>
              <a:gd name="connsiteX0" fmla="*/ 0 w 328"/>
              <a:gd name="connsiteY0" fmla="*/ 1968 h 1968"/>
              <a:gd name="connsiteX1" fmla="*/ 328 w 328"/>
              <a:gd name="connsiteY1" fmla="*/ 0 h 1968"/>
              <a:gd name="connsiteX0" fmla="*/ 3295 w 3404"/>
              <a:gd name="connsiteY0" fmla="*/ 656 h 1168"/>
              <a:gd name="connsiteX1" fmla="*/ 109 w 3404"/>
              <a:gd name="connsiteY1" fmla="*/ 512 h 1168"/>
              <a:gd name="connsiteX0" fmla="*/ 3295 w 3404"/>
              <a:gd name="connsiteY0" fmla="*/ 656 h 1168"/>
              <a:gd name="connsiteX1" fmla="*/ 109 w 3404"/>
              <a:gd name="connsiteY1" fmla="*/ 512 h 1168"/>
              <a:gd name="connsiteX0" fmla="*/ 3186 w 3186"/>
              <a:gd name="connsiteY0" fmla="*/ 144 h 144"/>
              <a:gd name="connsiteX1" fmla="*/ 0 w 3186"/>
              <a:gd name="connsiteY1" fmla="*/ 0 h 144"/>
              <a:gd name="connsiteX0" fmla="*/ 3725 w 3725"/>
              <a:gd name="connsiteY0" fmla="*/ 0 h 0"/>
              <a:gd name="connsiteX1" fmla="*/ 0 w 3725"/>
              <a:gd name="connsiteY1" fmla="*/ 0 h 0"/>
              <a:gd name="connsiteX0" fmla="*/ 4421 w 4421"/>
              <a:gd name="connsiteY0" fmla="*/ 609600 h 609600"/>
              <a:gd name="connsiteX1" fmla="*/ 0 w 4421"/>
              <a:gd name="connsiteY1" fmla="*/ 0 h 609600"/>
              <a:gd name="connsiteX0" fmla="*/ 4244 w 4244"/>
              <a:gd name="connsiteY0" fmla="*/ 609600 h 609600"/>
              <a:gd name="connsiteX1" fmla="*/ 0 w 4244"/>
              <a:gd name="connsiteY1" fmla="*/ 0 h 609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244" h="609600">
                <a:moveTo>
                  <a:pt x="4244" y="609600"/>
                </a:moveTo>
                <a:cubicBezTo>
                  <a:pt x="2770" y="406400"/>
                  <a:pt x="1474" y="203200"/>
                  <a:pt x="0" y="0"/>
                </a:cubicBezTo>
              </a:path>
            </a:pathLst>
          </a:custGeom>
          <a:ln w="0">
            <a:solidFill>
              <a:schemeClr val="tx1"/>
            </a:solidFill>
            <a:prstDash val="solid"/>
            <a:headEnd type="triangle"/>
            <a:tailEnd type="non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lIns="127862" tIns="63938" rIns="127862" bIns="63938"/>
          <a:lstStyle/>
          <a:p>
            <a:endParaRPr lang="sv-SE" u="none"/>
          </a:p>
        </p:txBody>
      </p:sp>
      <p:sp>
        <p:nvSpPr>
          <p:cNvPr id="32" name="Freeform 91"/>
          <p:cNvSpPr>
            <a:spLocks/>
          </p:cNvSpPr>
          <p:nvPr/>
        </p:nvSpPr>
        <p:spPr bwMode="auto">
          <a:xfrm rot="10800000" flipH="1">
            <a:off x="7794178" y="2555701"/>
            <a:ext cx="576064" cy="1008112"/>
          </a:xfrm>
          <a:custGeom>
            <a:avLst/>
            <a:gdLst>
              <a:gd name="T0" fmla="*/ 0 w 136"/>
              <a:gd name="T1" fmla="*/ 3600450 h 2268"/>
              <a:gd name="T2" fmla="*/ 0 w 136"/>
              <a:gd name="T3" fmla="*/ 1870075 h 2268"/>
              <a:gd name="T4" fmla="*/ 215900 w 136"/>
              <a:gd name="T5" fmla="*/ 1870075 h 2268"/>
              <a:gd name="T6" fmla="*/ 215900 w 136"/>
              <a:gd name="T7" fmla="*/ 0 h 2268"/>
              <a:gd name="T8" fmla="*/ 0 60000 65536"/>
              <a:gd name="T9" fmla="*/ 0 60000 65536"/>
              <a:gd name="T10" fmla="*/ 0 60000 65536"/>
              <a:gd name="T11" fmla="*/ 0 60000 65536"/>
              <a:gd name="T12" fmla="*/ 0 w 136"/>
              <a:gd name="T13" fmla="*/ 0 h 2268"/>
              <a:gd name="T14" fmla="*/ 136 w 136"/>
              <a:gd name="T15" fmla="*/ 2268 h 2268"/>
              <a:gd name="connsiteX0" fmla="*/ 0 w 328"/>
              <a:gd name="connsiteY0" fmla="*/ 1968 h 1968"/>
              <a:gd name="connsiteX1" fmla="*/ 0 w 328"/>
              <a:gd name="connsiteY1" fmla="*/ 878 h 1968"/>
              <a:gd name="connsiteX2" fmla="*/ 136 w 328"/>
              <a:gd name="connsiteY2" fmla="*/ 878 h 1968"/>
              <a:gd name="connsiteX3" fmla="*/ 328 w 328"/>
              <a:gd name="connsiteY3" fmla="*/ 0 h 1968"/>
              <a:gd name="connsiteX0" fmla="*/ 0 w 328"/>
              <a:gd name="connsiteY0" fmla="*/ 1968 h 1968"/>
              <a:gd name="connsiteX1" fmla="*/ 0 w 328"/>
              <a:gd name="connsiteY1" fmla="*/ 878 h 1968"/>
              <a:gd name="connsiteX2" fmla="*/ 328 w 328"/>
              <a:gd name="connsiteY2" fmla="*/ 0 h 1968"/>
              <a:gd name="connsiteX0" fmla="*/ 0 w 328"/>
              <a:gd name="connsiteY0" fmla="*/ 1968 h 1968"/>
              <a:gd name="connsiteX1" fmla="*/ 328 w 328"/>
              <a:gd name="connsiteY1" fmla="*/ 0 h 1968"/>
              <a:gd name="connsiteX0" fmla="*/ 3295 w 3404"/>
              <a:gd name="connsiteY0" fmla="*/ 656 h 1168"/>
              <a:gd name="connsiteX1" fmla="*/ 109 w 3404"/>
              <a:gd name="connsiteY1" fmla="*/ 512 h 1168"/>
              <a:gd name="connsiteX0" fmla="*/ 3295 w 3404"/>
              <a:gd name="connsiteY0" fmla="*/ 656 h 1168"/>
              <a:gd name="connsiteX1" fmla="*/ 109 w 3404"/>
              <a:gd name="connsiteY1" fmla="*/ 512 h 1168"/>
              <a:gd name="connsiteX0" fmla="*/ 3186 w 3186"/>
              <a:gd name="connsiteY0" fmla="*/ 144 h 144"/>
              <a:gd name="connsiteX1" fmla="*/ 0 w 3186"/>
              <a:gd name="connsiteY1" fmla="*/ 0 h 144"/>
              <a:gd name="connsiteX0" fmla="*/ 3725 w 3725"/>
              <a:gd name="connsiteY0" fmla="*/ 0 h 0"/>
              <a:gd name="connsiteX1" fmla="*/ 0 w 3725"/>
              <a:gd name="connsiteY1" fmla="*/ 0 h 0"/>
              <a:gd name="connsiteX0" fmla="*/ 4421 w 4421"/>
              <a:gd name="connsiteY0" fmla="*/ 609600 h 609600"/>
              <a:gd name="connsiteX1" fmla="*/ 0 w 4421"/>
              <a:gd name="connsiteY1" fmla="*/ 0 h 609600"/>
              <a:gd name="connsiteX0" fmla="*/ 4244 w 4244"/>
              <a:gd name="connsiteY0" fmla="*/ 609600 h 609600"/>
              <a:gd name="connsiteX1" fmla="*/ 0 w 4244"/>
              <a:gd name="connsiteY1" fmla="*/ 0 h 609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244" h="609600">
                <a:moveTo>
                  <a:pt x="4244" y="609600"/>
                </a:moveTo>
                <a:cubicBezTo>
                  <a:pt x="2770" y="406400"/>
                  <a:pt x="1474" y="203200"/>
                  <a:pt x="0" y="0"/>
                </a:cubicBezTo>
              </a:path>
            </a:pathLst>
          </a:custGeom>
          <a:ln w="0">
            <a:solidFill>
              <a:schemeClr val="tx1"/>
            </a:solidFill>
            <a:prstDash val="solid"/>
            <a:headEnd type="triangle"/>
            <a:tailEnd type="non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lIns="127862" tIns="63938" rIns="127862" bIns="63938"/>
          <a:lstStyle/>
          <a:p>
            <a:endParaRPr lang="sv-SE" u="none"/>
          </a:p>
        </p:txBody>
      </p:sp>
    </p:spTree>
    <p:extLst>
      <p:ext uri="{BB962C8B-B14F-4D97-AF65-F5344CB8AC3E}">
        <p14:creationId xmlns:p14="http://schemas.microsoft.com/office/powerpoint/2010/main" val="5347138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Peer2View </a:t>
            </a:r>
            <a:r>
              <a:rPr lang="en-US" dirty="0"/>
              <a:t>Overlay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521371" y="1979637"/>
            <a:ext cx="6552727" cy="4561563"/>
          </a:xfrm>
        </p:spPr>
        <p:txBody>
          <a:bodyPr/>
          <a:lstStyle/>
          <a:p>
            <a:r>
              <a:rPr lang="en-US" dirty="0" smtClean="0"/>
              <a:t>Mesh-based overlay network</a:t>
            </a:r>
          </a:p>
          <a:p>
            <a:pPr lvl="1"/>
            <a:r>
              <a:rPr lang="en-US" dirty="0" smtClean="0">
                <a:solidFill>
                  <a:srgbClr val="000000"/>
                </a:solidFill>
              </a:rPr>
              <a:t>Place peers with higher bandwidth at the center of the gradient</a:t>
            </a:r>
          </a:p>
          <a:p>
            <a:pPr lvl="1"/>
            <a:r>
              <a:rPr lang="en-US" dirty="0" smtClean="0">
                <a:solidFill>
                  <a:srgbClr val="000000"/>
                </a:solidFill>
              </a:rPr>
              <a:t>Peer prefers neighbors </a:t>
            </a:r>
            <a:r>
              <a:rPr lang="en-US" dirty="0">
                <a:solidFill>
                  <a:srgbClr val="000000"/>
                </a:solidFill>
              </a:rPr>
              <a:t>that are requesting </a:t>
            </a:r>
            <a:r>
              <a:rPr lang="en-US" dirty="0" smtClean="0">
                <a:solidFill>
                  <a:srgbClr val="000000"/>
                </a:solidFill>
              </a:rPr>
              <a:t>with the </a:t>
            </a:r>
            <a:r>
              <a:rPr lang="en-US" dirty="0" smtClean="0">
                <a:solidFill>
                  <a:srgbClr val="0000FF"/>
                </a:solidFill>
              </a:rPr>
              <a:t>same delay </a:t>
            </a:r>
            <a:r>
              <a:rPr lang="en-US" dirty="0" smtClean="0">
                <a:solidFill>
                  <a:srgbClr val="000000"/>
                </a:solidFill>
              </a:rPr>
              <a:t>from the source</a:t>
            </a:r>
          </a:p>
          <a:p>
            <a:pPr lvl="1"/>
            <a:r>
              <a:rPr lang="en-US" dirty="0" smtClean="0">
                <a:solidFill>
                  <a:srgbClr val="000000"/>
                </a:solidFill>
              </a:rPr>
              <a:t>Adapt neighbors choice to current bitrate</a:t>
            </a:r>
          </a:p>
          <a:p>
            <a:pPr lvl="1"/>
            <a:r>
              <a:rPr lang="en-US" dirty="0" smtClean="0">
                <a:solidFill>
                  <a:srgbClr val="000000"/>
                </a:solidFill>
              </a:rPr>
              <a:t>Peers with higher bandwidth capacity bubble up closer to the center by </a:t>
            </a:r>
            <a:r>
              <a:rPr lang="en-US" dirty="0" smtClean="0">
                <a:solidFill>
                  <a:srgbClr val="FF0000"/>
                </a:solidFill>
              </a:rPr>
              <a:t>pre-fetching</a:t>
            </a:r>
          </a:p>
          <a:p>
            <a:pPr lvl="2"/>
            <a:r>
              <a:rPr lang="en-US" dirty="0" smtClean="0"/>
              <a:t>Requesting fragments ahead of time</a:t>
            </a:r>
            <a:endParaRPr lang="en-US" dirty="0"/>
          </a:p>
          <a:p>
            <a:pPr lvl="1"/>
            <a:endParaRPr lang="en-US" dirty="0" smtClean="0">
              <a:solidFill>
                <a:srgbClr val="000000"/>
              </a:solidFill>
            </a:endParaRPr>
          </a:p>
          <a:p>
            <a:pPr lvl="1"/>
            <a:r>
              <a:rPr lang="en-US" dirty="0" smtClean="0">
                <a:solidFill>
                  <a:srgbClr val="000000"/>
                </a:solidFill>
              </a:rPr>
              <a:t>We use prioritization of traffic for prefetching</a:t>
            </a:r>
          </a:p>
          <a:p>
            <a:pPr lvl="2"/>
            <a:r>
              <a:rPr lang="en-US" dirty="0" smtClean="0">
                <a:solidFill>
                  <a:srgbClr val="000000"/>
                </a:solidFill>
              </a:rPr>
              <a:t>+80% P2P transfers happen using LEDBAT</a:t>
            </a:r>
          </a:p>
          <a:p>
            <a:pPr lvl="3"/>
            <a:r>
              <a:rPr lang="en-US" dirty="0" smtClean="0">
                <a:solidFill>
                  <a:srgbClr val="000000"/>
                </a:solidFill>
              </a:rPr>
              <a:t>Politeness towards other applications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>
              <a:defRPr/>
            </a:pPr>
            <a:fld id="{F8A49928-F151-034B-AD3F-0739FD79B553}" type="datetime1">
              <a:rPr lang="en-US" smtClean="0"/>
              <a:t>2013-04-25</a:t>
            </a:fld>
            <a:endParaRPr lang="sv-S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>
              <a:defRPr/>
            </a:pPr>
            <a:r>
              <a:rPr lang="sv-SE" smtClean="0"/>
              <a:t>Roberto Roverso, ID2210 Presentation</a:t>
            </a:r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3F656650-8AFE-AC4E-B95D-E8EF9734791C}" type="slidenum">
              <a:rPr lang="sv-SE" smtClean="0"/>
              <a:pPr/>
              <a:t>31</a:t>
            </a:fld>
            <a:endParaRPr lang="sv-SE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/>
          <a:srcRect l="6135" t="10186" r="9662" b="11819"/>
          <a:stretch/>
        </p:blipFill>
        <p:spPr>
          <a:xfrm>
            <a:off x="6875389" y="2411685"/>
            <a:ext cx="3816424" cy="3657406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45402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ounded Rectangle 31"/>
          <p:cNvSpPr/>
          <p:nvPr/>
        </p:nvSpPr>
        <p:spPr bwMode="auto">
          <a:xfrm>
            <a:off x="5345906" y="2195661"/>
            <a:ext cx="5040560" cy="4392488"/>
          </a:xfrm>
          <a:prstGeom prst="roundRect">
            <a:avLst>
              <a:gd name="adj" fmla="val 2788"/>
            </a:avLst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99276" y="1636700"/>
            <a:ext cx="4221938" cy="4989036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GB" sz="2700" dirty="0">
              <a:solidFill>
                <a:schemeClr val="accent6">
                  <a:lumMod val="75000"/>
                </a:schemeClr>
              </a:solidFill>
            </a:endParaRPr>
          </a:p>
          <a:p>
            <a:r>
              <a:rPr lang="en-GB" sz="2700" dirty="0">
                <a:solidFill>
                  <a:schemeClr val="accent6">
                    <a:lumMod val="75000"/>
                  </a:schemeClr>
                </a:solidFill>
              </a:rPr>
              <a:t>Minimize </a:t>
            </a:r>
            <a:r>
              <a:rPr lang="en-US" sz="2700" dirty="0"/>
              <a:t>amount of CDN pre-fetched data</a:t>
            </a:r>
            <a:endParaRPr lang="en-US" sz="2300" dirty="0"/>
          </a:p>
          <a:p>
            <a:endParaRPr lang="en-US" sz="2700" dirty="0"/>
          </a:p>
          <a:p>
            <a:r>
              <a:rPr lang="en-GB" sz="2700" dirty="0">
                <a:solidFill>
                  <a:schemeClr val="accent6">
                    <a:lumMod val="75000"/>
                  </a:schemeClr>
                </a:solidFill>
              </a:rPr>
              <a:t>Maximize </a:t>
            </a:r>
            <a:r>
              <a:rPr lang="en-US" sz="2700" dirty="0"/>
              <a:t>amount of P2P pre-fetched data</a:t>
            </a:r>
          </a:p>
          <a:p>
            <a:endParaRPr lang="en-US" sz="2700" dirty="0"/>
          </a:p>
          <a:p>
            <a:r>
              <a:rPr lang="en-US" sz="2700" dirty="0" smtClean="0">
                <a:solidFill>
                  <a:schemeClr val="accent6">
                    <a:lumMod val="75000"/>
                  </a:schemeClr>
                </a:solidFill>
              </a:rPr>
              <a:t>Minimize the amount of data entering each site</a:t>
            </a:r>
            <a:endParaRPr lang="en-US" sz="2300" dirty="0" smtClean="0"/>
          </a:p>
          <a:p>
            <a:pPr lvl="1"/>
            <a:endParaRPr lang="en-US" sz="2300" dirty="0"/>
          </a:p>
        </p:txBody>
      </p:sp>
      <p:pic>
        <p:nvPicPr>
          <p:cNvPr id="20" name="Picture 19" descr="Screen Shot 2013-04-15 at 7.42.31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2695" y="4891094"/>
            <a:ext cx="1701919" cy="1477666"/>
          </a:xfrm>
          <a:prstGeom prst="rect">
            <a:avLst/>
          </a:prstGeom>
        </p:spPr>
      </p:pic>
      <p:pic>
        <p:nvPicPr>
          <p:cNvPr id="26" name="Picture 25" descr="Screen Shot 2013-04-15 at 7.42.31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6993" y="4970470"/>
            <a:ext cx="1610498" cy="1398291"/>
          </a:xfrm>
          <a:prstGeom prst="rect">
            <a:avLst/>
          </a:prstGeom>
        </p:spPr>
      </p:pic>
      <p:sp>
        <p:nvSpPr>
          <p:cNvPr id="27" name="Hexagon 26"/>
          <p:cNvSpPr/>
          <p:nvPr/>
        </p:nvSpPr>
        <p:spPr>
          <a:xfrm>
            <a:off x="7703419" y="3938588"/>
            <a:ext cx="336787" cy="317502"/>
          </a:xfrm>
          <a:prstGeom prst="hexagon">
            <a:avLst/>
          </a:prstGeom>
          <a:solidFill>
            <a:srgbClr val="FF6600"/>
          </a:solidFill>
          <a:ln>
            <a:solidFill>
              <a:srgbClr val="FF66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04287" tIns="52144" rIns="104287" bIns="52144" rtlCol="0" anchor="ctr"/>
          <a:lstStyle/>
          <a:p>
            <a:pPr algn="ctr"/>
            <a:endParaRPr lang="en-US"/>
          </a:p>
        </p:txBody>
      </p:sp>
      <p:sp>
        <p:nvSpPr>
          <p:cNvPr id="28" name="Hexagon 27"/>
          <p:cNvSpPr/>
          <p:nvPr/>
        </p:nvSpPr>
        <p:spPr>
          <a:xfrm>
            <a:off x="7029844" y="3938588"/>
            <a:ext cx="336787" cy="317502"/>
          </a:xfrm>
          <a:prstGeom prst="hexago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04287" tIns="52144" rIns="104287" bIns="52144" rtlCol="0" anchor="ctr"/>
          <a:lstStyle/>
          <a:p>
            <a:pPr algn="ctr"/>
            <a:endParaRPr lang="en-US"/>
          </a:p>
        </p:txBody>
      </p:sp>
      <p:sp>
        <p:nvSpPr>
          <p:cNvPr id="30" name="Hexagon 29"/>
          <p:cNvSpPr/>
          <p:nvPr/>
        </p:nvSpPr>
        <p:spPr>
          <a:xfrm>
            <a:off x="7703419" y="2771725"/>
            <a:ext cx="336787" cy="317502"/>
          </a:xfrm>
          <a:prstGeom prst="hexagon">
            <a:avLst/>
          </a:prstGeom>
          <a:solidFill>
            <a:srgbClr val="FF6600">
              <a:alpha val="37000"/>
            </a:srgbClr>
          </a:solidFill>
          <a:ln>
            <a:solidFill>
              <a:srgbClr val="FF66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04287" tIns="52144" rIns="104287" bIns="52144" rtlCol="0" anchor="ctr"/>
          <a:lstStyle/>
          <a:p>
            <a:pPr algn="ctr"/>
            <a:endParaRPr lang="en-US"/>
          </a:p>
        </p:txBody>
      </p:sp>
      <p:cxnSp>
        <p:nvCxnSpPr>
          <p:cNvPr id="31" name="Straight Arrow Connector 30"/>
          <p:cNvCxnSpPr>
            <a:stCxn id="30" idx="1"/>
          </p:cNvCxnSpPr>
          <p:nvPr/>
        </p:nvCxnSpPr>
        <p:spPr>
          <a:xfrm>
            <a:off x="7956009" y="3089227"/>
            <a:ext cx="505181" cy="317502"/>
          </a:xfrm>
          <a:prstGeom prst="straightConnector1">
            <a:avLst/>
          </a:prstGeom>
          <a:ln w="12700">
            <a:solidFill>
              <a:schemeClr val="tx1"/>
            </a:solidFill>
            <a:prstDash val="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>
            <a:endCxn id="26" idx="0"/>
          </p:cNvCxnSpPr>
          <p:nvPr/>
        </p:nvCxnSpPr>
        <p:spPr>
          <a:xfrm>
            <a:off x="8629584" y="3621087"/>
            <a:ext cx="552658" cy="1349383"/>
          </a:xfrm>
          <a:prstGeom prst="straightConnector1">
            <a:avLst/>
          </a:prstGeom>
          <a:ln w="12700">
            <a:solidFill>
              <a:schemeClr val="tx1"/>
            </a:solidFill>
            <a:prstDash val="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Hexagon 39"/>
          <p:cNvSpPr/>
          <p:nvPr/>
        </p:nvSpPr>
        <p:spPr>
          <a:xfrm>
            <a:off x="6930082" y="3347789"/>
            <a:ext cx="336787" cy="317502"/>
          </a:xfrm>
          <a:prstGeom prst="hexagon">
            <a:avLst/>
          </a:prstGeom>
          <a:solidFill>
            <a:srgbClr val="3366FF">
              <a:alpha val="30000"/>
            </a:srgbClr>
          </a:solidFill>
          <a:ln>
            <a:solidFill>
              <a:schemeClr val="accent1">
                <a:shade val="95000"/>
                <a:satMod val="105000"/>
                <a:alpha val="3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04287" tIns="52144" rIns="104287" bIns="52144" rtlCol="0" anchor="ctr"/>
          <a:lstStyle/>
          <a:p>
            <a:pPr algn="ctr"/>
            <a:endParaRPr lang="en-US"/>
          </a:p>
        </p:txBody>
      </p:sp>
      <p:cxnSp>
        <p:nvCxnSpPr>
          <p:cNvPr id="41" name="Straight Arrow Connector 40"/>
          <p:cNvCxnSpPr>
            <a:stCxn id="30" idx="2"/>
            <a:endCxn id="40" idx="5"/>
          </p:cNvCxnSpPr>
          <p:nvPr/>
        </p:nvCxnSpPr>
        <p:spPr>
          <a:xfrm flipH="1">
            <a:off x="7187494" y="3089227"/>
            <a:ext cx="595301" cy="258562"/>
          </a:xfrm>
          <a:prstGeom prst="straightConnector1">
            <a:avLst/>
          </a:prstGeom>
          <a:ln w="12700">
            <a:solidFill>
              <a:schemeClr val="tx1"/>
            </a:solidFill>
            <a:prstDash val="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>
            <a:stCxn id="40" idx="2"/>
            <a:endCxn id="20" idx="0"/>
          </p:cNvCxnSpPr>
          <p:nvPr/>
        </p:nvCxnSpPr>
        <p:spPr>
          <a:xfrm flipH="1">
            <a:off x="6533655" y="3665291"/>
            <a:ext cx="475803" cy="1225803"/>
          </a:xfrm>
          <a:prstGeom prst="straightConnector1">
            <a:avLst/>
          </a:prstGeom>
          <a:ln w="12700">
            <a:solidFill>
              <a:schemeClr val="tx1"/>
            </a:solidFill>
            <a:prstDash val="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/>
          <p:cNvCxnSpPr/>
          <p:nvPr/>
        </p:nvCxnSpPr>
        <p:spPr>
          <a:xfrm>
            <a:off x="7855123" y="1872035"/>
            <a:ext cx="11063" cy="899690"/>
          </a:xfrm>
          <a:prstGeom prst="straightConnector1">
            <a:avLst/>
          </a:prstGeom>
          <a:ln w="12700">
            <a:solidFill>
              <a:schemeClr val="tx1"/>
            </a:solidFill>
            <a:prstDash val="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2" name="Rectangle 61"/>
          <p:cNvSpPr/>
          <p:nvPr/>
        </p:nvSpPr>
        <p:spPr>
          <a:xfrm>
            <a:off x="5608300" y="4732343"/>
            <a:ext cx="1842528" cy="1666885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04287" tIns="52144" rIns="104287" bIns="52144" rtlCol="0" anchor="ctr"/>
          <a:lstStyle/>
          <a:p>
            <a:pPr algn="ctr"/>
            <a:endParaRPr lang="en-US"/>
          </a:p>
        </p:txBody>
      </p:sp>
      <p:sp>
        <p:nvSpPr>
          <p:cNvPr id="63" name="Rectangle 62"/>
          <p:cNvSpPr/>
          <p:nvPr/>
        </p:nvSpPr>
        <p:spPr>
          <a:xfrm>
            <a:off x="8208600" y="4732343"/>
            <a:ext cx="1842528" cy="1666885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04287" tIns="52144" rIns="104287" bIns="52144" rtlCol="0" anchor="ctr"/>
          <a:lstStyle/>
          <a:p>
            <a:pPr algn="ctr"/>
            <a:endParaRPr lang="en-US"/>
          </a:p>
        </p:txBody>
      </p:sp>
      <p:sp>
        <p:nvSpPr>
          <p:cNvPr id="64" name="TextBox 63"/>
          <p:cNvSpPr txBox="1"/>
          <p:nvPr/>
        </p:nvSpPr>
        <p:spPr>
          <a:xfrm>
            <a:off x="5414539" y="2267669"/>
            <a:ext cx="1515543" cy="474638"/>
          </a:xfrm>
          <a:prstGeom prst="rect">
            <a:avLst/>
          </a:prstGeom>
          <a:noFill/>
        </p:spPr>
        <p:txBody>
          <a:bodyPr wrap="square" lIns="104287" tIns="52144" rIns="104287" bIns="52144" rtlCol="0">
            <a:spAutoFit/>
          </a:bodyPr>
          <a:lstStyle/>
          <a:p>
            <a:r>
              <a:rPr lang="en-US" dirty="0" smtClean="0"/>
              <a:t>Main Site</a:t>
            </a:r>
            <a:endParaRPr lang="en-US" dirty="0"/>
          </a:p>
        </p:txBody>
      </p:sp>
      <p:sp>
        <p:nvSpPr>
          <p:cNvPr id="65" name="TextBox 64"/>
          <p:cNvSpPr txBox="1"/>
          <p:nvPr/>
        </p:nvSpPr>
        <p:spPr>
          <a:xfrm>
            <a:off x="5562213" y="4679198"/>
            <a:ext cx="1515543" cy="505416"/>
          </a:xfrm>
          <a:prstGeom prst="rect">
            <a:avLst/>
          </a:prstGeom>
          <a:noFill/>
        </p:spPr>
        <p:txBody>
          <a:bodyPr wrap="square" lIns="104287" tIns="52144" rIns="104287" bIns="52144" rtlCol="0">
            <a:spAutoFit/>
          </a:bodyPr>
          <a:lstStyle/>
          <a:p>
            <a:r>
              <a:rPr lang="en-US" sz="1300" dirty="0"/>
              <a:t>Secondary</a:t>
            </a:r>
          </a:p>
          <a:p>
            <a:r>
              <a:rPr lang="en-US" sz="1300" dirty="0"/>
              <a:t>site</a:t>
            </a:r>
            <a:endParaRPr lang="en-US" dirty="0"/>
          </a:p>
        </p:txBody>
      </p:sp>
      <p:sp>
        <p:nvSpPr>
          <p:cNvPr id="66" name="TextBox 65"/>
          <p:cNvSpPr txBox="1"/>
          <p:nvPr/>
        </p:nvSpPr>
        <p:spPr>
          <a:xfrm>
            <a:off x="8154218" y="4680217"/>
            <a:ext cx="1515543" cy="505416"/>
          </a:xfrm>
          <a:prstGeom prst="rect">
            <a:avLst/>
          </a:prstGeom>
          <a:noFill/>
        </p:spPr>
        <p:txBody>
          <a:bodyPr wrap="square" lIns="104287" tIns="52144" rIns="104287" bIns="52144" rtlCol="0">
            <a:spAutoFit/>
          </a:bodyPr>
          <a:lstStyle/>
          <a:p>
            <a:r>
              <a:rPr lang="en-US" sz="1300" dirty="0"/>
              <a:t>Secondary</a:t>
            </a:r>
          </a:p>
          <a:p>
            <a:r>
              <a:rPr lang="en-US" sz="1300" dirty="0"/>
              <a:t>site</a:t>
            </a:r>
            <a:endParaRPr lang="en-US" dirty="0"/>
          </a:p>
        </p:txBody>
      </p:sp>
      <p:sp>
        <p:nvSpPr>
          <p:cNvPr id="67" name="Hexagon 66"/>
          <p:cNvSpPr/>
          <p:nvPr/>
        </p:nvSpPr>
        <p:spPr>
          <a:xfrm>
            <a:off x="8292797" y="3938588"/>
            <a:ext cx="336787" cy="317502"/>
          </a:xfrm>
          <a:prstGeom prst="hexagon">
            <a:avLst/>
          </a:prstGeom>
          <a:solidFill>
            <a:srgbClr val="FF6600"/>
          </a:solidFill>
          <a:ln>
            <a:solidFill>
              <a:srgbClr val="FF66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04287" tIns="52144" rIns="104287" bIns="52144" rtlCol="0" anchor="ctr"/>
          <a:lstStyle/>
          <a:p>
            <a:pPr algn="ctr"/>
            <a:endParaRPr lang="en-US"/>
          </a:p>
        </p:txBody>
      </p:sp>
      <p:sp>
        <p:nvSpPr>
          <p:cNvPr id="68" name="Hexagon 67"/>
          <p:cNvSpPr/>
          <p:nvPr/>
        </p:nvSpPr>
        <p:spPr>
          <a:xfrm>
            <a:off x="8376994" y="3303585"/>
            <a:ext cx="336787" cy="317502"/>
          </a:xfrm>
          <a:prstGeom prst="hexagon">
            <a:avLst/>
          </a:prstGeom>
          <a:solidFill>
            <a:srgbClr val="FF6600">
              <a:alpha val="37000"/>
            </a:srgbClr>
          </a:solidFill>
          <a:ln>
            <a:solidFill>
              <a:srgbClr val="FF66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04287" tIns="52144" rIns="104287" bIns="52144" rtlCol="0" anchor="ctr"/>
          <a:lstStyle/>
          <a:p>
            <a:pPr algn="ctr"/>
            <a:endParaRPr lang="en-US"/>
          </a:p>
        </p:txBody>
      </p:sp>
      <p:sp>
        <p:nvSpPr>
          <p:cNvPr id="25" name="Title 1"/>
          <p:cNvSpPr txBox="1">
            <a:spLocks/>
          </p:cNvSpPr>
          <p:nvPr/>
        </p:nvSpPr>
        <p:spPr bwMode="auto">
          <a:xfrm>
            <a:off x="2130425" y="179437"/>
            <a:ext cx="7535961" cy="1260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0" tIns="52144" rIns="104287" bIns="52144" numCol="1" anchor="ctr" anchorCtr="0" compatLnSpc="1">
            <a:prstTxWarp prst="textNoShape">
              <a:avLst/>
            </a:prstTxWarp>
          </a:bodyPr>
          <a:lstStyle>
            <a:lvl1pPr algn="l" defTabSz="1042988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+mj-lt"/>
                <a:ea typeface="ＭＳ Ｐゴシック" charset="0"/>
                <a:cs typeface="+mj-cs"/>
              </a:defRPr>
            </a:lvl1pPr>
            <a:lvl2pPr algn="l" defTabSz="1042988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Verdana" charset="0"/>
                <a:ea typeface="ＭＳ Ｐゴシック" charset="0"/>
              </a:defRPr>
            </a:lvl2pPr>
            <a:lvl3pPr algn="l" defTabSz="1042988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Verdana" charset="0"/>
                <a:ea typeface="ＭＳ Ｐゴシック" charset="0"/>
              </a:defRPr>
            </a:lvl3pPr>
            <a:lvl4pPr algn="l" defTabSz="1042988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Verdana" charset="0"/>
                <a:ea typeface="ＭＳ Ｐゴシック" charset="0"/>
              </a:defRPr>
            </a:lvl4pPr>
            <a:lvl5pPr algn="l" defTabSz="1042988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Verdana" charset="0"/>
                <a:ea typeface="ＭＳ Ｐゴシック" charset="0"/>
              </a:defRPr>
            </a:lvl5pPr>
            <a:lvl6pPr marL="457200" algn="l" defTabSz="1042988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B81100"/>
                </a:solidFill>
                <a:latin typeface="Verdana" charset="0"/>
              </a:defRPr>
            </a:lvl6pPr>
            <a:lvl7pPr marL="914400" algn="l" defTabSz="1042988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B81100"/>
                </a:solidFill>
                <a:latin typeface="Verdana" charset="0"/>
              </a:defRPr>
            </a:lvl7pPr>
            <a:lvl8pPr marL="1371600" algn="l" defTabSz="1042988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B81100"/>
                </a:solidFill>
                <a:latin typeface="Verdana" charset="0"/>
              </a:defRPr>
            </a:lvl8pPr>
            <a:lvl9pPr marL="1828800" algn="l" defTabSz="1042988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B81100"/>
                </a:solidFill>
                <a:latin typeface="Verdana" charset="0"/>
              </a:defRPr>
            </a:lvl9pPr>
          </a:lstStyle>
          <a:p>
            <a:r>
              <a:rPr lang="en-US" dirty="0" smtClean="0"/>
              <a:t>The Corporate Live Streaming overlay</a:t>
            </a:r>
            <a:endParaRPr lang="en-US" dirty="0"/>
          </a:p>
        </p:txBody>
      </p:sp>
      <p:sp>
        <p:nvSpPr>
          <p:cNvPr id="24" name="Rectangle 23"/>
          <p:cNvSpPr/>
          <p:nvPr/>
        </p:nvSpPr>
        <p:spPr>
          <a:xfrm>
            <a:off x="6858074" y="2699717"/>
            <a:ext cx="1944216" cy="1738893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04287" tIns="52144" rIns="104287" bIns="52144" rtlCol="0" anchor="ctr"/>
          <a:lstStyle/>
          <a:p>
            <a:pPr algn="ctr"/>
            <a:endParaRPr lang="en-US"/>
          </a:p>
        </p:txBody>
      </p:sp>
      <p:sp>
        <p:nvSpPr>
          <p:cNvPr id="29" name="TextBox 28"/>
          <p:cNvSpPr txBox="1"/>
          <p:nvPr/>
        </p:nvSpPr>
        <p:spPr>
          <a:xfrm>
            <a:off x="6786067" y="2627709"/>
            <a:ext cx="936104" cy="505416"/>
          </a:xfrm>
          <a:prstGeom prst="rect">
            <a:avLst/>
          </a:prstGeom>
          <a:noFill/>
        </p:spPr>
        <p:txBody>
          <a:bodyPr wrap="square" lIns="104287" tIns="52144" rIns="104287" bIns="52144" rtlCol="0">
            <a:spAutoFit/>
          </a:bodyPr>
          <a:lstStyle/>
          <a:p>
            <a:r>
              <a:rPr lang="en-US" sz="1300" dirty="0"/>
              <a:t>Secondary</a:t>
            </a:r>
          </a:p>
          <a:p>
            <a:r>
              <a:rPr lang="en-US" sz="1300" dirty="0"/>
              <a:t>site</a:t>
            </a:r>
            <a:endParaRPr lang="en-US" dirty="0"/>
          </a:p>
        </p:txBody>
      </p:sp>
      <p:sp>
        <p:nvSpPr>
          <p:cNvPr id="6" name="Rounded Rectangle 5"/>
          <p:cNvSpPr/>
          <p:nvPr/>
        </p:nvSpPr>
        <p:spPr bwMode="auto">
          <a:xfrm>
            <a:off x="7434138" y="2123653"/>
            <a:ext cx="864096" cy="288032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108000" tIns="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dirty="0" smtClean="0">
                <a:solidFill>
                  <a:schemeClr val="tx1"/>
                </a:solidFill>
                <a:latin typeface="Times"/>
              </a:rPr>
              <a:t>gateway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"/>
            </a:endParaRPr>
          </a:p>
        </p:txBody>
      </p:sp>
      <p:sp>
        <p:nvSpPr>
          <p:cNvPr id="33" name="Cloud 32"/>
          <p:cNvSpPr/>
          <p:nvPr/>
        </p:nvSpPr>
        <p:spPr>
          <a:xfrm>
            <a:off x="7434138" y="1413086"/>
            <a:ext cx="841969" cy="396877"/>
          </a:xfrm>
          <a:prstGeom prst="cloud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04287" tIns="52144" rIns="104287" bIns="52144" rtlCol="0" anchor="ctr"/>
          <a:lstStyle/>
          <a:p>
            <a:pPr algn="ctr"/>
            <a:endParaRPr lang="en-US" dirty="0"/>
          </a:p>
        </p:txBody>
      </p:sp>
      <p:sp>
        <p:nvSpPr>
          <p:cNvPr id="34" name="TextBox 33"/>
          <p:cNvSpPr txBox="1"/>
          <p:nvPr/>
        </p:nvSpPr>
        <p:spPr>
          <a:xfrm>
            <a:off x="7488004" y="1403573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1800" b="1" dirty="0" smtClean="0">
                <a:solidFill>
                  <a:schemeClr val="bg1"/>
                </a:solidFill>
                <a:latin typeface="Arial" charset="0"/>
              </a:rPr>
              <a:t>CDN</a:t>
            </a:r>
            <a:endParaRPr lang="sv-SE" sz="1800" b="1" dirty="0">
              <a:solidFill>
                <a:schemeClr val="bg1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70759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to build a </a:t>
            </a:r>
            <a:br>
              <a:rPr lang="en-US" dirty="0" smtClean="0"/>
            </a:br>
            <a:r>
              <a:rPr lang="en-US" dirty="0" smtClean="0"/>
              <a:t>peer-to-peer software?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>
              <a:defRPr/>
            </a:pPr>
            <a:fld id="{F8A49928-F151-034B-AD3F-0739FD79B553}" type="datetime1">
              <a:rPr lang="en-US" smtClean="0"/>
              <a:t>2013-04-25</a:t>
            </a:fld>
            <a:endParaRPr lang="sv-S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>
              <a:defRPr/>
            </a:pPr>
            <a:r>
              <a:rPr lang="sv-SE" smtClean="0"/>
              <a:t>Roberto Roverso, ID2210 Presentation</a:t>
            </a:r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3F656650-8AFE-AC4E-B95D-E8EF9734791C}" type="slidenum">
              <a:rPr lang="sv-SE" smtClean="0"/>
              <a:pPr/>
              <a:t>33</a:t>
            </a:fld>
            <a:endParaRPr lang="sv-SE"/>
          </a:p>
        </p:txBody>
      </p:sp>
      <p:cxnSp>
        <p:nvCxnSpPr>
          <p:cNvPr id="8" name="Straight Arrow Connector 7"/>
          <p:cNvCxnSpPr/>
          <p:nvPr/>
        </p:nvCxnSpPr>
        <p:spPr bwMode="auto">
          <a:xfrm>
            <a:off x="305346" y="5003973"/>
            <a:ext cx="10081120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9" name="TextBox 8"/>
          <p:cNvSpPr txBox="1"/>
          <p:nvPr/>
        </p:nvSpPr>
        <p:spPr>
          <a:xfrm>
            <a:off x="161330" y="3565554"/>
            <a:ext cx="187220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/>
              <a:t>Development </a:t>
            </a:r>
          </a:p>
          <a:p>
            <a:pPr algn="ctr"/>
            <a:r>
              <a:rPr lang="en-US" sz="2000" b="1" dirty="0" smtClean="0"/>
              <a:t>Framework</a:t>
            </a:r>
            <a:endParaRPr lang="en-US" sz="20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7782526" y="5147989"/>
            <a:ext cx="28803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dirty="0" smtClean="0">
                <a:solidFill>
                  <a:srgbClr val="000000"/>
                </a:solidFill>
              </a:rPr>
              <a:t>Money and Time</a:t>
            </a:r>
            <a:endParaRPr lang="en-US" sz="1800" dirty="0">
              <a:solidFill>
                <a:srgbClr val="00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105546" y="4067869"/>
            <a:ext cx="187220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/>
              <a:t>Network Library</a:t>
            </a:r>
            <a:endParaRPr lang="en-US" sz="20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3905746" y="3779837"/>
            <a:ext cx="18722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/>
              <a:t>Services</a:t>
            </a:r>
            <a:endParaRPr lang="en-US" sz="2000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5633938" y="3772286"/>
            <a:ext cx="252028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/>
              <a:t>Algorithm</a:t>
            </a:r>
          </a:p>
          <a:p>
            <a:pPr algn="ctr"/>
            <a:r>
              <a:rPr lang="en-US" sz="2000" b="1" dirty="0" smtClean="0"/>
              <a:t>Design and Implementation</a:t>
            </a:r>
            <a:endParaRPr lang="en-US" sz="2000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7866186" y="4387839"/>
            <a:ext cx="21602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/>
              <a:t>Testing</a:t>
            </a:r>
            <a:endParaRPr lang="en-US" sz="2000" b="1" dirty="0"/>
          </a:p>
        </p:txBody>
      </p:sp>
      <p:sp>
        <p:nvSpPr>
          <p:cNvPr id="7" name="Oval 6"/>
          <p:cNvSpPr/>
          <p:nvPr/>
        </p:nvSpPr>
        <p:spPr bwMode="auto">
          <a:xfrm>
            <a:off x="1025426" y="4931965"/>
            <a:ext cx="144016" cy="144016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"/>
            </a:endParaRPr>
          </a:p>
        </p:txBody>
      </p:sp>
      <p:sp>
        <p:nvSpPr>
          <p:cNvPr id="16" name="Oval 15"/>
          <p:cNvSpPr/>
          <p:nvPr/>
        </p:nvSpPr>
        <p:spPr bwMode="auto">
          <a:xfrm>
            <a:off x="2897634" y="4931965"/>
            <a:ext cx="144016" cy="144016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"/>
            </a:endParaRPr>
          </a:p>
        </p:txBody>
      </p:sp>
      <p:sp>
        <p:nvSpPr>
          <p:cNvPr id="17" name="Oval 16"/>
          <p:cNvSpPr/>
          <p:nvPr/>
        </p:nvSpPr>
        <p:spPr bwMode="auto">
          <a:xfrm>
            <a:off x="4625826" y="4931965"/>
            <a:ext cx="144016" cy="144016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"/>
            </a:endParaRPr>
          </a:p>
        </p:txBody>
      </p:sp>
      <p:sp>
        <p:nvSpPr>
          <p:cNvPr id="18" name="Oval 17"/>
          <p:cNvSpPr/>
          <p:nvPr/>
        </p:nvSpPr>
        <p:spPr bwMode="auto">
          <a:xfrm>
            <a:off x="6858074" y="4931965"/>
            <a:ext cx="144016" cy="144016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"/>
            </a:endParaRPr>
          </a:p>
        </p:txBody>
      </p:sp>
      <p:sp>
        <p:nvSpPr>
          <p:cNvPr id="21" name="Oval 20"/>
          <p:cNvSpPr/>
          <p:nvPr/>
        </p:nvSpPr>
        <p:spPr bwMode="auto">
          <a:xfrm>
            <a:off x="8874298" y="4931965"/>
            <a:ext cx="144016" cy="144016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"/>
            </a:endParaRPr>
          </a:p>
        </p:txBody>
      </p:sp>
      <p:sp>
        <p:nvSpPr>
          <p:cNvPr id="20" name="Oval 19"/>
          <p:cNvSpPr/>
          <p:nvPr/>
        </p:nvSpPr>
        <p:spPr bwMode="auto">
          <a:xfrm>
            <a:off x="8298234" y="4355901"/>
            <a:ext cx="1296144" cy="504056"/>
          </a:xfrm>
          <a:prstGeom prst="ellipse">
            <a:avLst/>
          </a:prstGeom>
          <a:noFill/>
          <a:ln w="349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"/>
            </a:endParaRPr>
          </a:p>
        </p:txBody>
      </p:sp>
    </p:spTree>
    <p:extLst>
      <p:ext uri="{BB962C8B-B14F-4D97-AF65-F5344CB8AC3E}">
        <p14:creationId xmlns:p14="http://schemas.microsoft.com/office/powerpoint/2010/main" val="33058854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Testing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n-US" dirty="0" smtClean="0">
              <a:hlinkClick r:id="rId2"/>
            </a:endParaRPr>
          </a:p>
          <a:p>
            <a:endParaRPr lang="en-US" dirty="0">
              <a:hlinkClick r:id="rId2"/>
            </a:endParaRPr>
          </a:p>
          <a:p>
            <a:endParaRPr lang="en-US" dirty="0" smtClean="0">
              <a:hlinkClick r:id="rId2"/>
            </a:endParaRPr>
          </a:p>
          <a:p>
            <a:endParaRPr lang="en-US" dirty="0">
              <a:hlinkClick r:id="rId2"/>
            </a:endParaRPr>
          </a:p>
          <a:p>
            <a:endParaRPr lang="en-US" dirty="0" smtClean="0">
              <a:hlinkClick r:id="rId2"/>
            </a:endParaRPr>
          </a:p>
          <a:p>
            <a:endParaRPr lang="en-US" dirty="0">
              <a:hlinkClick r:id="rId2"/>
            </a:endParaRPr>
          </a:p>
          <a:p>
            <a:r>
              <a:rPr lang="en-US" dirty="0" smtClean="0">
                <a:hlinkClick r:id="rId2"/>
              </a:rPr>
              <a:t>Test1</a:t>
            </a:r>
            <a:r>
              <a:rPr lang="en-US" dirty="0" smtClean="0"/>
              <a:t> multi-bitrate</a:t>
            </a:r>
          </a:p>
          <a:p>
            <a:r>
              <a:rPr lang="en-US" dirty="0" smtClean="0">
                <a:hlinkClick r:id="rId3"/>
              </a:rPr>
              <a:t>Test2</a:t>
            </a:r>
            <a:r>
              <a:rPr lang="en-US" dirty="0" smtClean="0"/>
              <a:t> single bitrate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>
              <a:defRPr/>
            </a:pPr>
            <a:fld id="{F8A49928-F151-034B-AD3F-0739FD79B553}" type="datetime1">
              <a:rPr lang="en-US" smtClean="0"/>
              <a:t>2013-04-25</a:t>
            </a:fld>
            <a:endParaRPr lang="sv-S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>
              <a:defRPr/>
            </a:pPr>
            <a:r>
              <a:rPr lang="sv-SE" smtClean="0"/>
              <a:t>Roberto Roverso, ID2210 Presentation</a:t>
            </a:r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3F656650-8AFE-AC4E-B95D-E8EF9734791C}" type="slidenum">
              <a:rPr lang="sv-SE" smtClean="0"/>
              <a:pPr/>
              <a:t>34</a:t>
            </a:fld>
            <a:endParaRPr lang="sv-SE"/>
          </a:p>
        </p:txBody>
      </p:sp>
      <p:sp>
        <p:nvSpPr>
          <p:cNvPr id="7" name="TextBox 6"/>
          <p:cNvSpPr txBox="1"/>
          <p:nvPr/>
        </p:nvSpPr>
        <p:spPr>
          <a:xfrm>
            <a:off x="3113658" y="2771725"/>
            <a:ext cx="460851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 smtClean="0"/>
              <a:t>DEMO TIME!</a:t>
            </a:r>
            <a:endParaRPr lang="en-US" sz="5400" b="1" dirty="0"/>
          </a:p>
        </p:txBody>
      </p:sp>
    </p:spTree>
    <p:extLst>
      <p:ext uri="{BB962C8B-B14F-4D97-AF65-F5344CB8AC3E}">
        <p14:creationId xmlns:p14="http://schemas.microsoft.com/office/powerpoint/2010/main" val="14886738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Single Bitrate Results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>
              <a:defRPr/>
            </a:pPr>
            <a:fld id="{F8A49928-F151-034B-AD3F-0739FD79B553}" type="datetime1">
              <a:rPr lang="en-US" smtClean="0"/>
              <a:t>2013-04-25</a:t>
            </a:fld>
            <a:endParaRPr lang="sv-S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>
              <a:defRPr/>
            </a:pPr>
            <a:r>
              <a:rPr lang="sv-SE" dirty="0" smtClean="0"/>
              <a:t>Roberto </a:t>
            </a:r>
            <a:r>
              <a:rPr lang="sv-SE" dirty="0" err="1" smtClean="0"/>
              <a:t>Roverso</a:t>
            </a:r>
            <a:r>
              <a:rPr lang="sv-SE" dirty="0" smtClean="0"/>
              <a:t>, ID2210 Presentation</a:t>
            </a:r>
            <a:endParaRPr lang="sv-S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3F656650-8AFE-AC4E-B95D-E8EF9734791C}" type="slidenum">
              <a:rPr lang="sv-SE" smtClean="0"/>
              <a:pPr/>
              <a:t>35</a:t>
            </a:fld>
            <a:endParaRPr lang="sv-SE"/>
          </a:p>
        </p:txBody>
      </p:sp>
      <p:pic>
        <p:nvPicPr>
          <p:cNvPr id="7" name="Picture 6" descr="Screen Shot 2013-04-24 at 20.12.2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877" y="1475581"/>
            <a:ext cx="9629565" cy="5616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77882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Multi Bitrate Results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>
              <a:defRPr/>
            </a:pPr>
            <a:fld id="{F8A49928-F151-034B-AD3F-0739FD79B553}" type="datetime1">
              <a:rPr lang="en-US" smtClean="0"/>
              <a:t>2013-04-25</a:t>
            </a:fld>
            <a:endParaRPr lang="sv-S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>
              <a:defRPr/>
            </a:pPr>
            <a:r>
              <a:rPr lang="sv-SE" dirty="0" smtClean="0"/>
              <a:t>Roberto </a:t>
            </a:r>
            <a:r>
              <a:rPr lang="sv-SE" dirty="0" err="1" smtClean="0"/>
              <a:t>Roverso</a:t>
            </a:r>
            <a:r>
              <a:rPr lang="sv-SE" dirty="0" smtClean="0"/>
              <a:t>, ID2210 Presentation</a:t>
            </a:r>
            <a:endParaRPr lang="sv-S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3F656650-8AFE-AC4E-B95D-E8EF9734791C}" type="slidenum">
              <a:rPr lang="sv-SE" smtClean="0"/>
              <a:pPr/>
              <a:t>36</a:t>
            </a:fld>
            <a:endParaRPr lang="sv-SE"/>
          </a:p>
        </p:txBody>
      </p:sp>
      <p:pic>
        <p:nvPicPr>
          <p:cNvPr id="3" name="Picture 2" descr="Screen Shot 2013-04-24 at 20.12.37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110" y="1475581"/>
            <a:ext cx="9622104" cy="5616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65686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Testing Corporate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>
              <a:defRPr/>
            </a:pPr>
            <a:fld id="{F8A49928-F151-034B-AD3F-0739FD79B553}" type="datetime1">
              <a:rPr lang="en-US" smtClean="0"/>
              <a:t>2013-04-25</a:t>
            </a:fld>
            <a:endParaRPr lang="sv-S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>
              <a:defRPr/>
            </a:pPr>
            <a:r>
              <a:rPr lang="sv-SE" dirty="0" smtClean="0"/>
              <a:t>Roberto </a:t>
            </a:r>
            <a:r>
              <a:rPr lang="sv-SE" dirty="0" err="1" smtClean="0"/>
              <a:t>Roverso</a:t>
            </a:r>
            <a:r>
              <a:rPr lang="sv-SE" dirty="0" smtClean="0"/>
              <a:t>, ID2210 Presentation</a:t>
            </a:r>
            <a:endParaRPr lang="sv-S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3F656650-8AFE-AC4E-B95D-E8EF9734791C}" type="slidenum">
              <a:rPr lang="sv-SE" smtClean="0"/>
              <a:pPr/>
              <a:t>37</a:t>
            </a:fld>
            <a:endParaRPr lang="sv-SE"/>
          </a:p>
        </p:txBody>
      </p:sp>
      <p:grpSp>
        <p:nvGrpSpPr>
          <p:cNvPr id="13" name="Group 12"/>
          <p:cNvGrpSpPr/>
          <p:nvPr/>
        </p:nvGrpSpPr>
        <p:grpSpPr>
          <a:xfrm>
            <a:off x="2753618" y="1475581"/>
            <a:ext cx="5349312" cy="5553908"/>
            <a:chOff x="2753618" y="1475581"/>
            <a:chExt cx="5349312" cy="5553908"/>
          </a:xfrm>
        </p:grpSpPr>
        <p:pic>
          <p:nvPicPr>
            <p:cNvPr id="10" name="Picture 9" descr="image002.jp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53618" y="1475581"/>
              <a:ext cx="5349312" cy="5040560"/>
            </a:xfrm>
            <a:prstGeom prst="rect">
              <a:avLst/>
            </a:prstGeom>
            <a:ln>
              <a:noFill/>
            </a:ln>
          </p:spPr>
        </p:pic>
        <p:sp>
          <p:nvSpPr>
            <p:cNvPr id="11" name="TextBox 10"/>
            <p:cNvSpPr txBox="1"/>
            <p:nvPr/>
          </p:nvSpPr>
          <p:spPr>
            <a:xfrm>
              <a:off x="3473698" y="6660157"/>
              <a:ext cx="386152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dirty="0" smtClean="0">
                  <a:latin typeface="+mn-lt"/>
                </a:rPr>
                <a:t>Corporate live stream only CDN</a:t>
              </a:r>
              <a:endParaRPr lang="en-US" sz="1800" dirty="0">
                <a:latin typeface="+mn-lt"/>
              </a:endParaRPr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5345906" y="1475581"/>
            <a:ext cx="5184576" cy="5553908"/>
            <a:chOff x="5345906" y="1475581"/>
            <a:chExt cx="5184576" cy="5553908"/>
          </a:xfrm>
        </p:grpSpPr>
        <p:pic>
          <p:nvPicPr>
            <p:cNvPr id="9" name="Picture 8" descr="image001.jp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45906" y="1475581"/>
              <a:ext cx="5184576" cy="5073229"/>
            </a:xfrm>
            <a:prstGeom prst="rect">
              <a:avLst/>
            </a:prstGeom>
            <a:ln>
              <a:noFill/>
            </a:ln>
          </p:spPr>
        </p:pic>
        <p:sp>
          <p:nvSpPr>
            <p:cNvPr id="12" name="TextBox 11"/>
            <p:cNvSpPr txBox="1"/>
            <p:nvPr/>
          </p:nvSpPr>
          <p:spPr>
            <a:xfrm>
              <a:off x="6386687" y="6660157"/>
              <a:ext cx="320769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dirty="0" smtClean="0">
                  <a:latin typeface="+mn-lt"/>
                </a:rPr>
                <a:t>Corporate live stream P2P</a:t>
              </a:r>
              <a:endParaRPr lang="en-US" sz="1800" dirty="0">
                <a:latin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857127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5075E-7 -7.13686E-7 L -0.24922 -7.13686E-7 " pathEditMode="relative" ptsTypes="AA">
                                      <p:cBhvr>
                                        <p:cTn id="6" dur="8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8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>
              <a:defRPr/>
            </a:pPr>
            <a:fld id="{F8A49928-F151-034B-AD3F-0739FD79B553}" type="datetime1">
              <a:rPr lang="en-US" smtClean="0"/>
              <a:t>2013-04-25</a:t>
            </a:fld>
            <a:endParaRPr lang="sv-S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>
              <a:defRPr/>
            </a:pPr>
            <a:r>
              <a:rPr lang="sv-SE" smtClean="0"/>
              <a:t>Roberto Roverso, ID2210 Presentation</a:t>
            </a:r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3F656650-8AFE-AC4E-B95D-E8EF9734791C}" type="slidenum">
              <a:rPr lang="sv-SE" smtClean="0"/>
              <a:pPr/>
              <a:t>38</a:t>
            </a:fld>
            <a:endParaRPr lang="sv-SE"/>
          </a:p>
        </p:txBody>
      </p:sp>
      <p:sp>
        <p:nvSpPr>
          <p:cNvPr id="7" name="TextBox 6"/>
          <p:cNvSpPr txBox="1"/>
          <p:nvPr/>
        </p:nvSpPr>
        <p:spPr>
          <a:xfrm>
            <a:off x="3113658" y="2771725"/>
            <a:ext cx="460851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 smtClean="0"/>
              <a:t>Thanks</a:t>
            </a:r>
            <a:endParaRPr lang="en-US" sz="5400" b="1" dirty="0"/>
          </a:p>
        </p:txBody>
      </p:sp>
    </p:spTree>
    <p:extLst>
      <p:ext uri="{BB962C8B-B14F-4D97-AF65-F5344CB8AC3E}">
        <p14:creationId xmlns:p14="http://schemas.microsoft.com/office/powerpoint/2010/main" val="30709017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kth-mall-en">
  <a:themeElements>
    <a:clrScheme name="KTH Colours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1C54A6"/>
      </a:accent1>
      <a:accent2>
        <a:srgbClr val="808080"/>
      </a:accent2>
      <a:accent3>
        <a:srgbClr val="9D102D"/>
      </a:accent3>
      <a:accent4>
        <a:srgbClr val="E3DCC0"/>
      </a:accent4>
      <a:accent5>
        <a:srgbClr val="7F8E2B"/>
      </a:accent5>
      <a:accent6>
        <a:srgbClr val="404616"/>
      </a:accent6>
      <a:hlink>
        <a:srgbClr val="009999"/>
      </a:hlink>
      <a:folHlink>
        <a:srgbClr val="99CC00"/>
      </a:folHlink>
    </a:clrScheme>
    <a:fontScheme name="KTH Fonts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sv-SE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sv-SE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/>
          </a:defRPr>
        </a:defPPr>
      </a:lstStyle>
    </a:lnDef>
  </a:objectDefaults>
  <a:extraClrSchemeLst>
    <a:extraClrScheme>
      <a:clrScheme name="Office-tem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-tema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-tema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-tema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-tema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-tema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-tema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KTH - without footer">
  <a:themeElements>
    <a:clrScheme name="KTH Colours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1C54A6"/>
      </a:accent1>
      <a:accent2>
        <a:srgbClr val="808080"/>
      </a:accent2>
      <a:accent3>
        <a:srgbClr val="9D102D"/>
      </a:accent3>
      <a:accent4>
        <a:srgbClr val="E3DCC0"/>
      </a:accent4>
      <a:accent5>
        <a:srgbClr val="7F8E2B"/>
      </a:accent5>
      <a:accent6>
        <a:srgbClr val="404616"/>
      </a:accent6>
      <a:hlink>
        <a:srgbClr val="009999"/>
      </a:hlink>
      <a:folHlink>
        <a:srgbClr val="99CC00"/>
      </a:folHlink>
    </a:clrScheme>
    <a:fontScheme name="KTH Fonts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sv-SE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sv-SE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/>
          </a:defRPr>
        </a:defPPr>
      </a:lstStyle>
    </a:lnDef>
  </a:objectDefaults>
  <a:extraClrSchemeLst>
    <a:extraClrScheme>
      <a:clrScheme name="Office-tem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-tema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-tema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-tema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-tema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-tema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-tema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-t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kth-mall-en.pot</Template>
  <TotalTime>4725</TotalTime>
  <Words>1857</Words>
  <Application>Microsoft Macintosh PowerPoint</Application>
  <PresentationFormat>Custom</PresentationFormat>
  <Paragraphs>514</Paragraphs>
  <Slides>38</Slides>
  <Notes>8</Notes>
  <HiddenSlides>0</HiddenSlides>
  <MMClips>0</MMClips>
  <ScaleCrop>false</ScaleCrop>
  <HeadingPairs>
    <vt:vector size="6" baseType="variant"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41" baseType="lpstr">
      <vt:lpstr>kth-mall-en</vt:lpstr>
      <vt:lpstr>KTH - without footer</vt:lpstr>
      <vt:lpstr>Equation</vt:lpstr>
      <vt:lpstr>Research &amp; Development</vt:lpstr>
      <vt:lpstr>The company</vt:lpstr>
      <vt:lpstr>The product</vt:lpstr>
      <vt:lpstr>The numbers</vt:lpstr>
      <vt:lpstr>Live Streaming</vt:lpstr>
      <vt:lpstr>Protocols</vt:lpstr>
      <vt:lpstr>Content Streaming</vt:lpstr>
      <vt:lpstr>The case for P2P live streaming</vt:lpstr>
      <vt:lpstr>PowerPoint Presentation</vt:lpstr>
      <vt:lpstr>Peer2View streaming chain</vt:lpstr>
      <vt:lpstr>Business requirements on P2P streaming application </vt:lpstr>
      <vt:lpstr>P2P Live Streaming Challenges</vt:lpstr>
      <vt:lpstr>How to build a  peer-to-peer software?</vt:lpstr>
      <vt:lpstr>Development Framework</vt:lpstr>
      <vt:lpstr>Emulation</vt:lpstr>
      <vt:lpstr>Bandwidth emulation</vt:lpstr>
      <vt:lpstr>How to build a  peer-to-peer software?</vt:lpstr>
      <vt:lpstr>Network library</vt:lpstr>
      <vt:lpstr>NAT Problem</vt:lpstr>
      <vt:lpstr>NAT Traversal – Model</vt:lpstr>
      <vt:lpstr>NAT combinations table</vt:lpstr>
      <vt:lpstr>NAT Traversal</vt:lpstr>
      <vt:lpstr>Traffic Prioritization - DTL</vt:lpstr>
      <vt:lpstr>Traffic Prioritization</vt:lpstr>
      <vt:lpstr>Traffic Prioritization</vt:lpstr>
      <vt:lpstr>How to build a  peer-to-peer software?</vt:lpstr>
      <vt:lpstr>Services</vt:lpstr>
      <vt:lpstr>How to build a  peer-to-peer software?</vt:lpstr>
      <vt:lpstr>Peer2View</vt:lpstr>
      <vt:lpstr>Peer2View</vt:lpstr>
      <vt:lpstr>Peer2View Overlay</vt:lpstr>
      <vt:lpstr>PowerPoint Presentation</vt:lpstr>
      <vt:lpstr>How to build a  peer-to-peer software?</vt:lpstr>
      <vt:lpstr>Testing</vt:lpstr>
      <vt:lpstr>Single Bitrate Results</vt:lpstr>
      <vt:lpstr>Multi Bitrate Results</vt:lpstr>
      <vt:lpstr>Testing Corporate</vt:lpstr>
      <vt:lpstr>PowerPoint Presentation</vt:lpstr>
    </vt:vector>
  </TitlesOfParts>
  <Company>Kungliga Tekniska Högskolan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Bild 1</dc:title>
  <dc:creator>mariaq</dc:creator>
  <cp:lastModifiedBy>Riccardo Reale</cp:lastModifiedBy>
  <cp:revision>1590</cp:revision>
  <dcterms:created xsi:type="dcterms:W3CDTF">2010-08-19T10:37:05Z</dcterms:created>
  <dcterms:modified xsi:type="dcterms:W3CDTF">2013-04-25T14:22:07Z</dcterms:modified>
</cp:coreProperties>
</file>